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0" r:id="rId3"/>
    <p:sldId id="271" r:id="rId4"/>
    <p:sldId id="272" r:id="rId5"/>
    <p:sldId id="273" r:id="rId6"/>
    <p:sldId id="274" r:id="rId7"/>
    <p:sldId id="275" r:id="rId8"/>
    <p:sldId id="276" r:id="rId9"/>
    <p:sldId id="277" r:id="rId10"/>
    <p:sldId id="278" r:id="rId11"/>
    <p:sldId id="279" r:id="rId12"/>
    <p:sldId id="280" r:id="rId13"/>
    <p:sldId id="281" r:id="rId14"/>
    <p:sldId id="257" r:id="rId15"/>
    <p:sldId id="266" r:id="rId16"/>
    <p:sldId id="267" r:id="rId17"/>
    <p:sldId id="268" r:id="rId18"/>
    <p:sldId id="261" r:id="rId19"/>
    <p:sldId id="262" r:id="rId20"/>
    <p:sldId id="282" r:id="rId21"/>
    <p:sldId id="263" r:id="rId22"/>
    <p:sldId id="264" r:id="rId23"/>
    <p:sldId id="265"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52" y="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15C5630-7EAE-427F-B3A5-B93B095B3BC2}"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998005-2FB4-4A6A-B55F-18B5EA9192D0}" type="slidenum">
              <a:rPr lang="zh-CN" altLang="en-US" smtClean="0"/>
              <a:t>‹#›</a:t>
            </a:fld>
            <a:endParaRPr lang="zh-CN" altLang="en-US"/>
          </a:p>
        </p:txBody>
      </p:sp>
    </p:spTree>
    <p:extLst>
      <p:ext uri="{BB962C8B-B14F-4D97-AF65-F5344CB8AC3E}">
        <p14:creationId xmlns:p14="http://schemas.microsoft.com/office/powerpoint/2010/main" val="2499727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5C5630-7EAE-427F-B3A5-B93B095B3BC2}"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998005-2FB4-4A6A-B55F-18B5EA9192D0}" type="slidenum">
              <a:rPr lang="zh-CN" altLang="en-US" smtClean="0"/>
              <a:t>‹#›</a:t>
            </a:fld>
            <a:endParaRPr lang="zh-CN" altLang="en-US"/>
          </a:p>
        </p:txBody>
      </p:sp>
    </p:spTree>
    <p:extLst>
      <p:ext uri="{BB962C8B-B14F-4D97-AF65-F5344CB8AC3E}">
        <p14:creationId xmlns:p14="http://schemas.microsoft.com/office/powerpoint/2010/main" val="916054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5C5630-7EAE-427F-B3A5-B93B095B3BC2}"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998005-2FB4-4A6A-B55F-18B5EA9192D0}" type="slidenum">
              <a:rPr lang="zh-CN" altLang="en-US" smtClean="0"/>
              <a:t>‹#›</a:t>
            </a:fld>
            <a:endParaRPr lang="zh-CN" altLang="en-US"/>
          </a:p>
        </p:txBody>
      </p:sp>
    </p:spTree>
    <p:extLst>
      <p:ext uri="{BB962C8B-B14F-4D97-AF65-F5344CB8AC3E}">
        <p14:creationId xmlns:p14="http://schemas.microsoft.com/office/powerpoint/2010/main" val="3856296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5C5630-7EAE-427F-B3A5-B93B095B3BC2}"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998005-2FB4-4A6A-B55F-18B5EA9192D0}" type="slidenum">
              <a:rPr lang="zh-CN" altLang="en-US" smtClean="0"/>
              <a:t>‹#›</a:t>
            </a:fld>
            <a:endParaRPr lang="zh-CN" altLang="en-US"/>
          </a:p>
        </p:txBody>
      </p:sp>
    </p:spTree>
    <p:extLst>
      <p:ext uri="{BB962C8B-B14F-4D97-AF65-F5344CB8AC3E}">
        <p14:creationId xmlns:p14="http://schemas.microsoft.com/office/powerpoint/2010/main" val="2098818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15C5630-7EAE-427F-B3A5-B93B095B3BC2}"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998005-2FB4-4A6A-B55F-18B5EA9192D0}" type="slidenum">
              <a:rPr lang="zh-CN" altLang="en-US" smtClean="0"/>
              <a:t>‹#›</a:t>
            </a:fld>
            <a:endParaRPr lang="zh-CN" altLang="en-US"/>
          </a:p>
        </p:txBody>
      </p:sp>
    </p:spTree>
    <p:extLst>
      <p:ext uri="{BB962C8B-B14F-4D97-AF65-F5344CB8AC3E}">
        <p14:creationId xmlns:p14="http://schemas.microsoft.com/office/powerpoint/2010/main" val="275336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15C5630-7EAE-427F-B3A5-B93B095B3BC2}" type="datetimeFigureOut">
              <a:rPr lang="zh-CN" altLang="en-US" smtClean="0"/>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998005-2FB4-4A6A-B55F-18B5EA9192D0}" type="slidenum">
              <a:rPr lang="zh-CN" altLang="en-US" smtClean="0"/>
              <a:t>‹#›</a:t>
            </a:fld>
            <a:endParaRPr lang="zh-CN" altLang="en-US"/>
          </a:p>
        </p:txBody>
      </p:sp>
    </p:spTree>
    <p:extLst>
      <p:ext uri="{BB962C8B-B14F-4D97-AF65-F5344CB8AC3E}">
        <p14:creationId xmlns:p14="http://schemas.microsoft.com/office/powerpoint/2010/main" val="464821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15C5630-7EAE-427F-B3A5-B93B095B3BC2}" type="datetimeFigureOut">
              <a:rPr lang="zh-CN" altLang="en-US" smtClean="0"/>
              <a:t>2020/11/5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F998005-2FB4-4A6A-B55F-18B5EA9192D0}" type="slidenum">
              <a:rPr lang="zh-CN" altLang="en-US" smtClean="0"/>
              <a:t>‹#›</a:t>
            </a:fld>
            <a:endParaRPr lang="zh-CN" altLang="en-US"/>
          </a:p>
        </p:txBody>
      </p:sp>
    </p:spTree>
    <p:extLst>
      <p:ext uri="{BB962C8B-B14F-4D97-AF65-F5344CB8AC3E}">
        <p14:creationId xmlns:p14="http://schemas.microsoft.com/office/powerpoint/2010/main" val="1190842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15C5630-7EAE-427F-B3A5-B93B095B3BC2}" type="datetimeFigureOut">
              <a:rPr lang="zh-CN" altLang="en-US" smtClean="0"/>
              <a:t>2020/11/5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F998005-2FB4-4A6A-B55F-18B5EA9192D0}" type="slidenum">
              <a:rPr lang="zh-CN" altLang="en-US" smtClean="0"/>
              <a:t>‹#›</a:t>
            </a:fld>
            <a:endParaRPr lang="zh-CN" altLang="en-US"/>
          </a:p>
        </p:txBody>
      </p:sp>
    </p:spTree>
    <p:extLst>
      <p:ext uri="{BB962C8B-B14F-4D97-AF65-F5344CB8AC3E}">
        <p14:creationId xmlns:p14="http://schemas.microsoft.com/office/powerpoint/2010/main" val="2564498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5C5630-7EAE-427F-B3A5-B93B095B3BC2}" type="datetimeFigureOut">
              <a:rPr lang="zh-CN" altLang="en-US" smtClean="0"/>
              <a:t>2020/11/5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F998005-2FB4-4A6A-B55F-18B5EA9192D0}" type="slidenum">
              <a:rPr lang="zh-CN" altLang="en-US" smtClean="0"/>
              <a:t>‹#›</a:t>
            </a:fld>
            <a:endParaRPr lang="zh-CN" altLang="en-US"/>
          </a:p>
        </p:txBody>
      </p:sp>
    </p:spTree>
    <p:extLst>
      <p:ext uri="{BB962C8B-B14F-4D97-AF65-F5344CB8AC3E}">
        <p14:creationId xmlns:p14="http://schemas.microsoft.com/office/powerpoint/2010/main" val="1511532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15C5630-7EAE-427F-B3A5-B93B095B3BC2}" type="datetimeFigureOut">
              <a:rPr lang="zh-CN" altLang="en-US" smtClean="0"/>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998005-2FB4-4A6A-B55F-18B5EA9192D0}" type="slidenum">
              <a:rPr lang="zh-CN" altLang="en-US" smtClean="0"/>
              <a:t>‹#›</a:t>
            </a:fld>
            <a:endParaRPr lang="zh-CN" altLang="en-US"/>
          </a:p>
        </p:txBody>
      </p:sp>
    </p:spTree>
    <p:extLst>
      <p:ext uri="{BB962C8B-B14F-4D97-AF65-F5344CB8AC3E}">
        <p14:creationId xmlns:p14="http://schemas.microsoft.com/office/powerpoint/2010/main" val="2905955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15C5630-7EAE-427F-B3A5-B93B095B3BC2}" type="datetimeFigureOut">
              <a:rPr lang="zh-CN" altLang="en-US" smtClean="0"/>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998005-2FB4-4A6A-B55F-18B5EA9192D0}" type="slidenum">
              <a:rPr lang="zh-CN" altLang="en-US" smtClean="0"/>
              <a:t>‹#›</a:t>
            </a:fld>
            <a:endParaRPr lang="zh-CN" altLang="en-US"/>
          </a:p>
        </p:txBody>
      </p:sp>
    </p:spTree>
    <p:extLst>
      <p:ext uri="{BB962C8B-B14F-4D97-AF65-F5344CB8AC3E}">
        <p14:creationId xmlns:p14="http://schemas.microsoft.com/office/powerpoint/2010/main" val="250655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5C5630-7EAE-427F-B3A5-B93B095B3BC2}" type="datetimeFigureOut">
              <a:rPr lang="zh-CN" altLang="en-US" smtClean="0"/>
              <a:t>2020/11/5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998005-2FB4-4A6A-B55F-18B5EA9192D0}" type="slidenum">
              <a:rPr lang="zh-CN" altLang="en-US" smtClean="0"/>
              <a:t>‹#›</a:t>
            </a:fld>
            <a:endParaRPr lang="zh-CN" altLang="en-US"/>
          </a:p>
        </p:txBody>
      </p:sp>
    </p:spTree>
    <p:extLst>
      <p:ext uri="{BB962C8B-B14F-4D97-AF65-F5344CB8AC3E}">
        <p14:creationId xmlns:p14="http://schemas.microsoft.com/office/powerpoint/2010/main" val="597051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26668" y="428500"/>
            <a:ext cx="4820216" cy="730344"/>
          </a:xfrm>
        </p:spPr>
        <p:txBody>
          <a:bodyPr>
            <a:normAutofit/>
          </a:bodyPr>
          <a:lstStyle/>
          <a:p>
            <a:pPr algn="ctr"/>
            <a:r>
              <a:rPr lang="zh-CN" altLang="en-US" sz="2800" b="1" dirty="0" smtClean="0">
                <a:latin typeface="微软雅黑" panose="020B0503020204020204" pitchFamily="34" charset="-122"/>
                <a:ea typeface="微软雅黑" panose="020B0503020204020204" pitchFamily="34" charset="-122"/>
              </a:rPr>
              <a:t>桌面软件体系结构</a:t>
            </a:r>
            <a:endParaRPr lang="zh-CN" altLang="en-US" sz="2800"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199937" y="1825625"/>
            <a:ext cx="7455176" cy="3942129"/>
          </a:xfrm>
        </p:spPr>
        <p:txBody>
          <a:bodyPr/>
          <a:lstStyle/>
          <a:p>
            <a:pPr marL="514350" indent="-514350">
              <a:buFont typeface="+mj-lt"/>
              <a:buAutoNum type="arabicPeriod"/>
            </a:pPr>
            <a:r>
              <a:rPr lang="zh-CN" altLang="en-US" b="1" dirty="0">
                <a:latin typeface="微软雅黑" panose="020B0503020204020204" pitchFamily="34" charset="-122"/>
                <a:ea typeface="微软雅黑" panose="020B0503020204020204" pitchFamily="34" charset="-122"/>
              </a:rPr>
              <a:t>三层层次</a:t>
            </a:r>
            <a:r>
              <a:rPr lang="zh-CN" altLang="en-US" b="1" dirty="0" smtClean="0">
                <a:latin typeface="微软雅黑" panose="020B0503020204020204" pitchFamily="34" charset="-122"/>
                <a:ea typeface="微软雅黑" panose="020B0503020204020204" pitchFamily="34" charset="-122"/>
              </a:rPr>
              <a:t>架构</a:t>
            </a:r>
            <a:endParaRPr lang="en-US" altLang="zh-CN" b="1" dirty="0" smtClean="0">
              <a:latin typeface="微软雅黑" panose="020B0503020204020204" pitchFamily="34" charset="-122"/>
              <a:ea typeface="微软雅黑" panose="020B0503020204020204" pitchFamily="34" charset="-122"/>
            </a:endParaRPr>
          </a:p>
          <a:p>
            <a:pPr marL="514350" indent="-514350">
              <a:buFont typeface="+mj-lt"/>
              <a:buAutoNum type="arabicPeriod"/>
            </a:pPr>
            <a:r>
              <a:rPr lang="en-US" altLang="zh-CN" b="1" dirty="0" smtClean="0">
                <a:latin typeface="微软雅黑" panose="020B0503020204020204" pitchFamily="34" charset="-122"/>
                <a:ea typeface="微软雅黑" panose="020B0503020204020204" pitchFamily="34" charset="-122"/>
              </a:rPr>
              <a:t>MVC</a:t>
            </a:r>
            <a:r>
              <a:rPr lang="zh-CN" altLang="en-US" b="1" dirty="0">
                <a:latin typeface="微软雅黑" panose="020B0503020204020204" pitchFamily="34" charset="-122"/>
                <a:ea typeface="微软雅黑" panose="020B0503020204020204" pitchFamily="34" charset="-122"/>
              </a:rPr>
              <a:t>软件</a:t>
            </a:r>
            <a:r>
              <a:rPr lang="zh-CN" altLang="en-US" b="1" dirty="0" smtClean="0">
                <a:latin typeface="微软雅黑" panose="020B0503020204020204" pitchFamily="34" charset="-122"/>
                <a:ea typeface="微软雅黑" panose="020B0503020204020204" pitchFamily="34" charset="-122"/>
              </a:rPr>
              <a:t>体系结构</a:t>
            </a:r>
            <a:endParaRPr lang="en-US" altLang="zh-CN" b="1" dirty="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2800" b="1" dirty="0" smtClean="0">
                <a:latin typeface="微软雅黑" panose="020B0503020204020204" pitchFamily="34" charset="-122"/>
                <a:ea typeface="微软雅黑" panose="020B0503020204020204" pitchFamily="34" charset="-122"/>
              </a:rPr>
              <a:t>主程序</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子程序</a:t>
            </a:r>
            <a:r>
              <a:rPr lang="zh-CN" altLang="en-US" sz="2800" b="1" dirty="0" smtClean="0">
                <a:latin typeface="微软雅黑" panose="020B0503020204020204" pitchFamily="34" charset="-122"/>
                <a:ea typeface="微软雅黑" panose="020B0503020204020204" pitchFamily="34" charset="-122"/>
              </a:rPr>
              <a:t>架构</a:t>
            </a:r>
            <a:endParaRPr lang="en-US" altLang="zh-CN" b="1" dirty="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2800" b="1" dirty="0" smtClean="0">
                <a:latin typeface="微软雅黑" panose="020B0503020204020204" pitchFamily="34" charset="-122"/>
                <a:ea typeface="微软雅黑" panose="020B0503020204020204" pitchFamily="34" charset="-122"/>
              </a:rPr>
              <a:t>面向对象系统</a:t>
            </a:r>
            <a:endParaRPr lang="en-US" altLang="zh-CN" b="1" dirty="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2800" b="1" dirty="0" smtClean="0">
                <a:effectLst>
                  <a:outerShdw blurRad="38100" dist="38100" dir="2700000" algn="tl">
                    <a:srgbClr val="C0C0C0"/>
                  </a:outerShdw>
                </a:effectLst>
                <a:latin typeface="微软雅黑" pitchFamily="34" charset="-122"/>
                <a:ea typeface="微软雅黑" pitchFamily="34" charset="-122"/>
              </a:rPr>
              <a:t>批处理架构</a:t>
            </a:r>
            <a:endParaRPr lang="en-US" altLang="zh-CN" b="1" dirty="0">
              <a:effectLst>
                <a:outerShdw blurRad="38100" dist="38100" dir="2700000" algn="tl">
                  <a:srgbClr val="C0C0C0"/>
                </a:outerShdw>
              </a:effectLst>
              <a:latin typeface="微软雅黑" pitchFamily="34" charset="-122"/>
              <a:ea typeface="微软雅黑" pitchFamily="34" charset="-122"/>
            </a:endParaRPr>
          </a:p>
          <a:p>
            <a:pPr marL="514350" indent="-514350">
              <a:buFont typeface="+mj-lt"/>
              <a:buAutoNum type="arabicPeriod"/>
            </a:pPr>
            <a:r>
              <a:rPr lang="zh-CN" altLang="en-US" sz="2800" b="1" dirty="0" smtClean="0">
                <a:latin typeface="微软雅黑" pitchFamily="34" charset="-122"/>
                <a:ea typeface="微软雅黑" pitchFamily="34" charset="-122"/>
              </a:rPr>
              <a:t>管道</a:t>
            </a:r>
            <a:r>
              <a:rPr lang="en-US" altLang="zh-CN" sz="2800" b="1" dirty="0">
                <a:latin typeface="微软雅黑" pitchFamily="34" charset="-122"/>
                <a:ea typeface="微软雅黑" pitchFamily="34" charset="-122"/>
              </a:rPr>
              <a:t>-</a:t>
            </a:r>
            <a:r>
              <a:rPr lang="zh-CN" altLang="en-US" sz="2800" b="1" dirty="0">
                <a:latin typeface="微软雅黑" pitchFamily="34" charset="-122"/>
                <a:ea typeface="微软雅黑" pitchFamily="34" charset="-122"/>
              </a:rPr>
              <a:t>过滤器软件</a:t>
            </a:r>
            <a:r>
              <a:rPr lang="zh-CN" altLang="en-US" sz="2800" b="1" dirty="0" smtClean="0">
                <a:latin typeface="微软雅黑" pitchFamily="34" charset="-122"/>
                <a:ea typeface="微软雅黑" pitchFamily="34" charset="-122"/>
              </a:rPr>
              <a:t>体系结构</a:t>
            </a:r>
            <a:endParaRPr lang="en-US" altLang="zh-CN" b="1" dirty="0">
              <a:latin typeface="微软雅黑" pitchFamily="34" charset="-122"/>
              <a:ea typeface="微软雅黑" pitchFamily="34" charset="-122"/>
            </a:endParaRPr>
          </a:p>
          <a:p>
            <a:pPr marL="514350" indent="-514350">
              <a:buFont typeface="+mj-lt"/>
              <a:buAutoNum type="arabicPeriod"/>
            </a:pPr>
            <a:r>
              <a:rPr lang="zh-CN" altLang="en-US" sz="2800" b="1" dirty="0" smtClean="0">
                <a:latin typeface="微软雅黑" pitchFamily="34" charset="-122"/>
                <a:ea typeface="微软雅黑" pitchFamily="34" charset="-122"/>
              </a:rPr>
              <a:t>事件系统架构</a:t>
            </a:r>
            <a:endParaRPr lang="en-US" altLang="zh-CN" sz="2800" b="1"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2595548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
          <p:cNvSpPr>
            <a:spLocks noChangeArrowheads="1"/>
          </p:cNvSpPr>
          <p:nvPr/>
        </p:nvSpPr>
        <p:spPr bwMode="auto">
          <a:xfrm>
            <a:off x="1811338" y="908050"/>
            <a:ext cx="5835458" cy="584775"/>
          </a:xfrm>
          <a:prstGeom prst="rect">
            <a:avLst/>
          </a:prstGeom>
          <a:noFill/>
          <a:ln w="1905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zh-CN" b="1" dirty="0" smtClean="0">
                <a:solidFill>
                  <a:schemeClr val="tx2"/>
                </a:solidFill>
                <a:latin typeface="微软雅黑" panose="020B0503020204020204" pitchFamily="34" charset="-122"/>
                <a:ea typeface="微软雅黑" panose="020B0503020204020204" pitchFamily="34" charset="-122"/>
              </a:rPr>
              <a:t>无</a:t>
            </a:r>
            <a:r>
              <a:rPr lang="zh-CN" altLang="zh-CN" b="1" dirty="0">
                <a:solidFill>
                  <a:schemeClr val="tx2"/>
                </a:solidFill>
                <a:latin typeface="微软雅黑" panose="020B0503020204020204" pitchFamily="34" charset="-122"/>
                <a:ea typeface="微软雅黑" panose="020B0503020204020204" pitchFamily="34" charset="-122"/>
              </a:rPr>
              <a:t>独立事件</a:t>
            </a:r>
            <a:r>
              <a:rPr lang="zh-CN" altLang="en-US" b="1" dirty="0">
                <a:solidFill>
                  <a:schemeClr val="tx2"/>
                </a:solidFill>
                <a:latin typeface="微软雅黑" panose="020B0503020204020204" pitchFamily="34" charset="-122"/>
                <a:ea typeface="微软雅黑" panose="020B0503020204020204" pitchFamily="34" charset="-122"/>
              </a:rPr>
              <a:t>调度</a:t>
            </a:r>
            <a:r>
              <a:rPr lang="zh-CN" altLang="zh-CN" b="1" dirty="0">
                <a:solidFill>
                  <a:schemeClr val="tx2"/>
                </a:solidFill>
                <a:latin typeface="微软雅黑" panose="020B0503020204020204" pitchFamily="34" charset="-122"/>
                <a:ea typeface="微软雅黑" panose="020B0503020204020204" pitchFamily="34" charset="-122"/>
              </a:rPr>
              <a:t>模块的</a:t>
            </a:r>
            <a:r>
              <a:rPr lang="zh-CN" altLang="zh-CN" b="1" dirty="0" smtClean="0">
                <a:solidFill>
                  <a:schemeClr val="tx2"/>
                </a:solidFill>
                <a:latin typeface="微软雅黑" panose="020B0503020204020204" pitchFamily="34" charset="-122"/>
                <a:ea typeface="微软雅黑" panose="020B0503020204020204" pitchFamily="34" charset="-122"/>
              </a:rPr>
              <a:t>系统</a:t>
            </a:r>
            <a:endParaRPr lang="zh-CN" altLang="en-US" b="1" dirty="0">
              <a:solidFill>
                <a:schemeClr val="tx2"/>
              </a:solidFill>
            </a:endParaRPr>
          </a:p>
        </p:txBody>
      </p:sp>
      <p:sp>
        <p:nvSpPr>
          <p:cNvPr id="27651" name="Rectangle 12"/>
          <p:cNvSpPr>
            <a:spLocks noChangeArrowheads="1"/>
          </p:cNvSpPr>
          <p:nvPr/>
        </p:nvSpPr>
        <p:spPr bwMode="auto">
          <a:xfrm>
            <a:off x="3287714" y="215901"/>
            <a:ext cx="5832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zh-CN" sz="2800" b="1"/>
              <a:t>2.  Strategy of Events Handling</a:t>
            </a:r>
            <a:endParaRPr lang="zh-CN" altLang="en-US" sz="2800" b="1"/>
          </a:p>
        </p:txBody>
      </p:sp>
      <p:grpSp>
        <p:nvGrpSpPr>
          <p:cNvPr id="27652" name="Group 51"/>
          <p:cNvGrpSpPr>
            <a:grpSpLocks/>
          </p:cNvGrpSpPr>
          <p:nvPr/>
        </p:nvGrpSpPr>
        <p:grpSpPr bwMode="auto">
          <a:xfrm>
            <a:off x="971709" y="2133601"/>
            <a:ext cx="6192837" cy="3648075"/>
            <a:chOff x="657" y="1480"/>
            <a:chExt cx="3901" cy="2570"/>
          </a:xfrm>
        </p:grpSpPr>
        <p:sp>
          <p:nvSpPr>
            <p:cNvPr id="27654" name="Freeform 16"/>
            <p:cNvSpPr>
              <a:spLocks/>
            </p:cNvSpPr>
            <p:nvPr/>
          </p:nvSpPr>
          <p:spPr bwMode="auto">
            <a:xfrm>
              <a:off x="657" y="1480"/>
              <a:ext cx="3901" cy="2570"/>
            </a:xfrm>
            <a:custGeom>
              <a:avLst/>
              <a:gdLst>
                <a:gd name="T0" fmla="*/ 2 w 5102"/>
                <a:gd name="T1" fmla="*/ 1285 h 2570"/>
                <a:gd name="T2" fmla="*/ 2 w 5102"/>
                <a:gd name="T3" fmla="*/ 1194 h 2570"/>
                <a:gd name="T4" fmla="*/ 2 w 5102"/>
                <a:gd name="T5" fmla="*/ 922 h 2570"/>
                <a:gd name="T6" fmla="*/ 2 w 5102"/>
                <a:gd name="T7" fmla="*/ 786 h 2570"/>
                <a:gd name="T8" fmla="*/ 2 w 5102"/>
                <a:gd name="T9" fmla="*/ 514 h 2570"/>
                <a:gd name="T10" fmla="*/ 2 w 5102"/>
                <a:gd name="T11" fmla="*/ 287 h 2570"/>
                <a:gd name="T12" fmla="*/ 2 w 5102"/>
                <a:gd name="T13" fmla="*/ 105 h 2570"/>
                <a:gd name="T14" fmla="*/ 2 w 5102"/>
                <a:gd name="T15" fmla="*/ 196 h 2570"/>
                <a:gd name="T16" fmla="*/ 2 w 5102"/>
                <a:gd name="T17" fmla="*/ 105 h 2570"/>
                <a:gd name="T18" fmla="*/ 2 w 5102"/>
                <a:gd name="T19" fmla="*/ 15 h 2570"/>
                <a:gd name="T20" fmla="*/ 2 w 5102"/>
                <a:gd name="T21" fmla="*/ 15 h 2570"/>
                <a:gd name="T22" fmla="*/ 2 w 5102"/>
                <a:gd name="T23" fmla="*/ 105 h 2570"/>
                <a:gd name="T24" fmla="*/ 3 w 5102"/>
                <a:gd name="T25" fmla="*/ 377 h 2570"/>
                <a:gd name="T26" fmla="*/ 4 w 5102"/>
                <a:gd name="T27" fmla="*/ 1013 h 2570"/>
                <a:gd name="T28" fmla="*/ 4 w 5102"/>
                <a:gd name="T29" fmla="*/ 1330 h 2570"/>
                <a:gd name="T30" fmla="*/ 4 w 5102"/>
                <a:gd name="T31" fmla="*/ 1693 h 2570"/>
                <a:gd name="T32" fmla="*/ 4 w 5102"/>
                <a:gd name="T33" fmla="*/ 2147 h 2570"/>
                <a:gd name="T34" fmla="*/ 3 w 5102"/>
                <a:gd name="T35" fmla="*/ 2509 h 2570"/>
                <a:gd name="T36" fmla="*/ 2 w 5102"/>
                <a:gd name="T37" fmla="*/ 2419 h 2570"/>
                <a:gd name="T38" fmla="*/ 2 w 5102"/>
                <a:gd name="T39" fmla="*/ 2464 h 2570"/>
                <a:gd name="T40" fmla="*/ 2 w 5102"/>
                <a:gd name="T41" fmla="*/ 2419 h 2570"/>
                <a:gd name="T42" fmla="*/ 2 w 5102"/>
                <a:gd name="T43" fmla="*/ 2555 h 2570"/>
                <a:gd name="T44" fmla="*/ 2 w 5102"/>
                <a:gd name="T45" fmla="*/ 2328 h 2570"/>
                <a:gd name="T46" fmla="*/ 2 w 5102"/>
                <a:gd name="T47" fmla="*/ 2010 h 2570"/>
                <a:gd name="T48" fmla="*/ 2 w 5102"/>
                <a:gd name="T49" fmla="*/ 1693 h 2570"/>
                <a:gd name="T50" fmla="*/ 2 w 5102"/>
                <a:gd name="T51" fmla="*/ 1285 h 257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102"/>
                <a:gd name="T79" fmla="*/ 0 h 2570"/>
                <a:gd name="T80" fmla="*/ 5102 w 5102"/>
                <a:gd name="T81" fmla="*/ 2570 h 257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102" h="2570">
                  <a:moveTo>
                    <a:pt x="15" y="1285"/>
                  </a:moveTo>
                  <a:cubicBezTo>
                    <a:pt x="7" y="1202"/>
                    <a:pt x="0" y="1254"/>
                    <a:pt x="15" y="1194"/>
                  </a:cubicBezTo>
                  <a:cubicBezTo>
                    <a:pt x="30" y="1134"/>
                    <a:pt x="46" y="990"/>
                    <a:pt x="106" y="922"/>
                  </a:cubicBezTo>
                  <a:cubicBezTo>
                    <a:pt x="166" y="854"/>
                    <a:pt x="310" y="854"/>
                    <a:pt x="378" y="786"/>
                  </a:cubicBezTo>
                  <a:cubicBezTo>
                    <a:pt x="446" y="718"/>
                    <a:pt x="446" y="597"/>
                    <a:pt x="514" y="514"/>
                  </a:cubicBezTo>
                  <a:cubicBezTo>
                    <a:pt x="582" y="431"/>
                    <a:pt x="695" y="355"/>
                    <a:pt x="786" y="287"/>
                  </a:cubicBezTo>
                  <a:cubicBezTo>
                    <a:pt x="877" y="219"/>
                    <a:pt x="998" y="120"/>
                    <a:pt x="1058" y="105"/>
                  </a:cubicBezTo>
                  <a:cubicBezTo>
                    <a:pt x="1118" y="90"/>
                    <a:pt x="1051" y="196"/>
                    <a:pt x="1149" y="196"/>
                  </a:cubicBezTo>
                  <a:cubicBezTo>
                    <a:pt x="1247" y="196"/>
                    <a:pt x="1497" y="135"/>
                    <a:pt x="1648" y="105"/>
                  </a:cubicBezTo>
                  <a:cubicBezTo>
                    <a:pt x="1799" y="75"/>
                    <a:pt x="1890" y="30"/>
                    <a:pt x="2056" y="15"/>
                  </a:cubicBezTo>
                  <a:cubicBezTo>
                    <a:pt x="2222" y="0"/>
                    <a:pt x="2412" y="0"/>
                    <a:pt x="2646" y="15"/>
                  </a:cubicBezTo>
                  <a:cubicBezTo>
                    <a:pt x="2880" y="30"/>
                    <a:pt x="3152" y="45"/>
                    <a:pt x="3462" y="105"/>
                  </a:cubicBezTo>
                  <a:cubicBezTo>
                    <a:pt x="3772" y="165"/>
                    <a:pt x="4279" y="226"/>
                    <a:pt x="4506" y="377"/>
                  </a:cubicBezTo>
                  <a:cubicBezTo>
                    <a:pt x="4733" y="528"/>
                    <a:pt x="4778" y="854"/>
                    <a:pt x="4823" y="1013"/>
                  </a:cubicBezTo>
                  <a:cubicBezTo>
                    <a:pt x="4868" y="1172"/>
                    <a:pt x="4733" y="1217"/>
                    <a:pt x="4778" y="1330"/>
                  </a:cubicBezTo>
                  <a:cubicBezTo>
                    <a:pt x="4823" y="1443"/>
                    <a:pt x="5102" y="1557"/>
                    <a:pt x="5095" y="1693"/>
                  </a:cubicBezTo>
                  <a:cubicBezTo>
                    <a:pt x="5088" y="1829"/>
                    <a:pt x="4930" y="2011"/>
                    <a:pt x="4733" y="2147"/>
                  </a:cubicBezTo>
                  <a:cubicBezTo>
                    <a:pt x="4536" y="2283"/>
                    <a:pt x="4181" y="2464"/>
                    <a:pt x="3916" y="2509"/>
                  </a:cubicBezTo>
                  <a:cubicBezTo>
                    <a:pt x="3651" y="2554"/>
                    <a:pt x="3462" y="2426"/>
                    <a:pt x="3145" y="2419"/>
                  </a:cubicBezTo>
                  <a:cubicBezTo>
                    <a:pt x="2828" y="2412"/>
                    <a:pt x="2374" y="2464"/>
                    <a:pt x="2011" y="2464"/>
                  </a:cubicBezTo>
                  <a:cubicBezTo>
                    <a:pt x="1648" y="2464"/>
                    <a:pt x="1218" y="2404"/>
                    <a:pt x="968" y="2419"/>
                  </a:cubicBezTo>
                  <a:cubicBezTo>
                    <a:pt x="718" y="2434"/>
                    <a:pt x="627" y="2570"/>
                    <a:pt x="514" y="2555"/>
                  </a:cubicBezTo>
                  <a:cubicBezTo>
                    <a:pt x="401" y="2540"/>
                    <a:pt x="347" y="2419"/>
                    <a:pt x="287" y="2328"/>
                  </a:cubicBezTo>
                  <a:cubicBezTo>
                    <a:pt x="227" y="2237"/>
                    <a:pt x="189" y="2116"/>
                    <a:pt x="151" y="2010"/>
                  </a:cubicBezTo>
                  <a:cubicBezTo>
                    <a:pt x="113" y="1904"/>
                    <a:pt x="84" y="1814"/>
                    <a:pt x="61" y="1693"/>
                  </a:cubicBezTo>
                  <a:cubicBezTo>
                    <a:pt x="38" y="1572"/>
                    <a:pt x="23" y="1368"/>
                    <a:pt x="15" y="1285"/>
                  </a:cubicBezTo>
                  <a:close/>
                </a:path>
              </a:pathLst>
            </a:custGeom>
            <a:solidFill>
              <a:srgbClr val="00FFFF"/>
            </a:solidFill>
            <a:ln w="12700" cap="flat" cmpd="sng">
              <a:solidFill>
                <a:schemeClr val="tx1"/>
              </a:solidFill>
              <a:prstDash val="solid"/>
              <a:round/>
              <a:headEnd type="none" w="sm" len="sm"/>
              <a:tailEnd type="none" w="sm" len="sm"/>
            </a:ln>
          </p:spPr>
          <p:txBody>
            <a:bodyPr wrap="none"/>
            <a:lstStyle/>
            <a:p>
              <a:endParaRPr lang="zh-CN" altLang="en-US"/>
            </a:p>
          </p:txBody>
        </p:sp>
        <p:sp>
          <p:nvSpPr>
            <p:cNvPr id="27655" name="Oval 17"/>
            <p:cNvSpPr>
              <a:spLocks noChangeArrowheads="1"/>
            </p:cNvSpPr>
            <p:nvPr/>
          </p:nvSpPr>
          <p:spPr bwMode="auto">
            <a:xfrm>
              <a:off x="1111" y="2976"/>
              <a:ext cx="635" cy="408"/>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800"/>
            </a:p>
          </p:txBody>
        </p:sp>
        <p:sp>
          <p:nvSpPr>
            <p:cNvPr id="27656" name="Oval 18"/>
            <p:cNvSpPr>
              <a:spLocks noChangeArrowheads="1"/>
            </p:cNvSpPr>
            <p:nvPr/>
          </p:nvSpPr>
          <p:spPr bwMode="auto">
            <a:xfrm>
              <a:off x="1013" y="2160"/>
              <a:ext cx="771" cy="3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800"/>
            </a:p>
          </p:txBody>
        </p:sp>
        <p:sp>
          <p:nvSpPr>
            <p:cNvPr id="27657" name="Oval 19"/>
            <p:cNvSpPr>
              <a:spLocks noChangeArrowheads="1"/>
            </p:cNvSpPr>
            <p:nvPr/>
          </p:nvSpPr>
          <p:spPr bwMode="auto">
            <a:xfrm>
              <a:off x="2555" y="1706"/>
              <a:ext cx="635" cy="302"/>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800"/>
            </a:p>
          </p:txBody>
        </p:sp>
        <p:sp>
          <p:nvSpPr>
            <p:cNvPr id="27658" name="Oval 20"/>
            <p:cNvSpPr>
              <a:spLocks noChangeArrowheads="1"/>
            </p:cNvSpPr>
            <p:nvPr/>
          </p:nvSpPr>
          <p:spPr bwMode="auto">
            <a:xfrm>
              <a:off x="2465" y="3279"/>
              <a:ext cx="862" cy="408"/>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800"/>
            </a:p>
          </p:txBody>
        </p:sp>
        <p:sp>
          <p:nvSpPr>
            <p:cNvPr id="27659" name="Oval 21"/>
            <p:cNvSpPr>
              <a:spLocks noChangeArrowheads="1"/>
            </p:cNvSpPr>
            <p:nvPr/>
          </p:nvSpPr>
          <p:spPr bwMode="auto">
            <a:xfrm>
              <a:off x="3417" y="2961"/>
              <a:ext cx="816" cy="454"/>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800"/>
            </a:p>
          </p:txBody>
        </p:sp>
        <p:sp>
          <p:nvSpPr>
            <p:cNvPr id="27660" name="Line 23"/>
            <p:cNvSpPr>
              <a:spLocks noChangeShapeType="1"/>
            </p:cNvSpPr>
            <p:nvPr/>
          </p:nvSpPr>
          <p:spPr bwMode="auto">
            <a:xfrm flipV="1">
              <a:off x="1474" y="2689"/>
              <a:ext cx="719" cy="287"/>
            </a:xfrm>
            <a:prstGeom prst="line">
              <a:avLst/>
            </a:prstGeom>
            <a:noFill/>
            <a:ln w="34925">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7661" name="Line 24"/>
            <p:cNvSpPr>
              <a:spLocks noChangeShapeType="1"/>
            </p:cNvSpPr>
            <p:nvPr/>
          </p:nvSpPr>
          <p:spPr bwMode="auto">
            <a:xfrm>
              <a:off x="1655" y="2478"/>
              <a:ext cx="499" cy="90"/>
            </a:xfrm>
            <a:prstGeom prst="line">
              <a:avLst/>
            </a:prstGeom>
            <a:noFill/>
            <a:ln w="34925">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7662" name="Line 25"/>
            <p:cNvSpPr>
              <a:spLocks noChangeShapeType="1"/>
            </p:cNvSpPr>
            <p:nvPr/>
          </p:nvSpPr>
          <p:spPr bwMode="auto">
            <a:xfrm>
              <a:off x="1784" y="2372"/>
              <a:ext cx="363" cy="45"/>
            </a:xfrm>
            <a:prstGeom prst="line">
              <a:avLst/>
            </a:prstGeom>
            <a:noFill/>
            <a:ln w="34925">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7663" name="Line 26"/>
            <p:cNvSpPr>
              <a:spLocks noChangeShapeType="1"/>
            </p:cNvSpPr>
            <p:nvPr/>
          </p:nvSpPr>
          <p:spPr bwMode="auto">
            <a:xfrm>
              <a:off x="2827" y="2009"/>
              <a:ext cx="1" cy="317"/>
            </a:xfrm>
            <a:prstGeom prst="line">
              <a:avLst/>
            </a:prstGeom>
            <a:noFill/>
            <a:ln w="34925">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7664" name="Line 27"/>
            <p:cNvSpPr>
              <a:spLocks noChangeShapeType="1"/>
            </p:cNvSpPr>
            <p:nvPr/>
          </p:nvSpPr>
          <p:spPr bwMode="auto">
            <a:xfrm flipH="1" flipV="1">
              <a:off x="2691" y="2961"/>
              <a:ext cx="0" cy="318"/>
            </a:xfrm>
            <a:prstGeom prst="line">
              <a:avLst/>
            </a:prstGeom>
            <a:noFill/>
            <a:ln w="34925">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7665" name="Line 28"/>
            <p:cNvSpPr>
              <a:spLocks noChangeShapeType="1"/>
            </p:cNvSpPr>
            <p:nvPr/>
          </p:nvSpPr>
          <p:spPr bwMode="auto">
            <a:xfrm flipH="1" flipV="1">
              <a:off x="2828" y="3052"/>
              <a:ext cx="45" cy="227"/>
            </a:xfrm>
            <a:prstGeom prst="line">
              <a:avLst/>
            </a:prstGeom>
            <a:noFill/>
            <a:ln w="34925">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7666" name="Line 29"/>
            <p:cNvSpPr>
              <a:spLocks noChangeShapeType="1"/>
            </p:cNvSpPr>
            <p:nvPr/>
          </p:nvSpPr>
          <p:spPr bwMode="auto">
            <a:xfrm flipH="1" flipV="1">
              <a:off x="3236" y="2961"/>
              <a:ext cx="182" cy="90"/>
            </a:xfrm>
            <a:prstGeom prst="line">
              <a:avLst/>
            </a:prstGeom>
            <a:noFill/>
            <a:ln w="34925">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7667" name="Line 30"/>
            <p:cNvSpPr>
              <a:spLocks noChangeShapeType="1"/>
            </p:cNvSpPr>
            <p:nvPr/>
          </p:nvSpPr>
          <p:spPr bwMode="auto">
            <a:xfrm>
              <a:off x="2971" y="2024"/>
              <a:ext cx="0" cy="317"/>
            </a:xfrm>
            <a:prstGeom prst="line">
              <a:avLst/>
            </a:prstGeom>
            <a:noFill/>
            <a:ln w="34925">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7668" name="Freeform 31"/>
            <p:cNvSpPr>
              <a:spLocks/>
            </p:cNvSpPr>
            <p:nvPr/>
          </p:nvSpPr>
          <p:spPr bwMode="auto">
            <a:xfrm>
              <a:off x="2126" y="2256"/>
              <a:ext cx="1144" cy="797"/>
            </a:xfrm>
            <a:custGeom>
              <a:avLst/>
              <a:gdLst>
                <a:gd name="T0" fmla="*/ 10 w 1144"/>
                <a:gd name="T1" fmla="*/ 213 h 797"/>
                <a:gd name="T2" fmla="*/ 263 w 1144"/>
                <a:gd name="T3" fmla="*/ 562 h 797"/>
                <a:gd name="T4" fmla="*/ 534 w 1144"/>
                <a:gd name="T5" fmla="*/ 632 h 797"/>
                <a:gd name="T6" fmla="*/ 656 w 1144"/>
                <a:gd name="T7" fmla="*/ 789 h 797"/>
                <a:gd name="T8" fmla="*/ 735 w 1144"/>
                <a:gd name="T9" fmla="*/ 797 h 797"/>
                <a:gd name="T10" fmla="*/ 918 w 1144"/>
                <a:gd name="T11" fmla="*/ 789 h 797"/>
                <a:gd name="T12" fmla="*/ 988 w 1144"/>
                <a:gd name="T13" fmla="*/ 745 h 797"/>
                <a:gd name="T14" fmla="*/ 1110 w 1144"/>
                <a:gd name="T15" fmla="*/ 675 h 797"/>
                <a:gd name="T16" fmla="*/ 1119 w 1144"/>
                <a:gd name="T17" fmla="*/ 335 h 797"/>
                <a:gd name="T18" fmla="*/ 1040 w 1144"/>
                <a:gd name="T19" fmla="*/ 256 h 797"/>
                <a:gd name="T20" fmla="*/ 1014 w 1144"/>
                <a:gd name="T21" fmla="*/ 230 h 797"/>
                <a:gd name="T22" fmla="*/ 927 w 1144"/>
                <a:gd name="T23" fmla="*/ 213 h 797"/>
                <a:gd name="T24" fmla="*/ 918 w 1144"/>
                <a:gd name="T25" fmla="*/ 117 h 797"/>
                <a:gd name="T26" fmla="*/ 874 w 1144"/>
                <a:gd name="T27" fmla="*/ 90 h 797"/>
                <a:gd name="T28" fmla="*/ 682 w 1144"/>
                <a:gd name="T29" fmla="*/ 82 h 797"/>
                <a:gd name="T30" fmla="*/ 612 w 1144"/>
                <a:gd name="T31" fmla="*/ 29 h 797"/>
                <a:gd name="T32" fmla="*/ 420 w 1144"/>
                <a:gd name="T33" fmla="*/ 38 h 797"/>
                <a:gd name="T34" fmla="*/ 394 w 1144"/>
                <a:gd name="T35" fmla="*/ 12 h 797"/>
                <a:gd name="T36" fmla="*/ 281 w 1144"/>
                <a:gd name="T37" fmla="*/ 47 h 797"/>
                <a:gd name="T38" fmla="*/ 106 w 1144"/>
                <a:gd name="T39" fmla="*/ 56 h 797"/>
                <a:gd name="T40" fmla="*/ 45 w 1144"/>
                <a:gd name="T41" fmla="*/ 108 h 797"/>
                <a:gd name="T42" fmla="*/ 10 w 1144"/>
                <a:gd name="T43" fmla="*/ 213 h 79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44"/>
                <a:gd name="T67" fmla="*/ 0 h 797"/>
                <a:gd name="T68" fmla="*/ 1144 w 1144"/>
                <a:gd name="T69" fmla="*/ 797 h 79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44" h="797">
                  <a:moveTo>
                    <a:pt x="10" y="213"/>
                  </a:moveTo>
                  <a:cubicBezTo>
                    <a:pt x="69" y="328"/>
                    <a:pt x="128" y="515"/>
                    <a:pt x="263" y="562"/>
                  </a:cubicBezTo>
                  <a:cubicBezTo>
                    <a:pt x="331" y="626"/>
                    <a:pt x="451" y="627"/>
                    <a:pt x="534" y="632"/>
                  </a:cubicBezTo>
                  <a:cubicBezTo>
                    <a:pt x="556" y="696"/>
                    <a:pt x="572" y="775"/>
                    <a:pt x="656" y="789"/>
                  </a:cubicBezTo>
                  <a:cubicBezTo>
                    <a:pt x="682" y="793"/>
                    <a:pt x="709" y="794"/>
                    <a:pt x="735" y="797"/>
                  </a:cubicBezTo>
                  <a:cubicBezTo>
                    <a:pt x="796" y="794"/>
                    <a:pt x="857" y="794"/>
                    <a:pt x="918" y="789"/>
                  </a:cubicBezTo>
                  <a:cubicBezTo>
                    <a:pt x="948" y="787"/>
                    <a:pt x="962" y="758"/>
                    <a:pt x="988" y="745"/>
                  </a:cubicBezTo>
                  <a:cubicBezTo>
                    <a:pt x="1031" y="723"/>
                    <a:pt x="1075" y="710"/>
                    <a:pt x="1110" y="675"/>
                  </a:cubicBezTo>
                  <a:cubicBezTo>
                    <a:pt x="1144" y="544"/>
                    <a:pt x="1139" y="559"/>
                    <a:pt x="1119" y="335"/>
                  </a:cubicBezTo>
                  <a:cubicBezTo>
                    <a:pt x="1117" y="318"/>
                    <a:pt x="1054" y="268"/>
                    <a:pt x="1040" y="256"/>
                  </a:cubicBezTo>
                  <a:cubicBezTo>
                    <a:pt x="1031" y="248"/>
                    <a:pt x="1025" y="234"/>
                    <a:pt x="1014" y="230"/>
                  </a:cubicBezTo>
                  <a:cubicBezTo>
                    <a:pt x="986" y="219"/>
                    <a:pt x="956" y="219"/>
                    <a:pt x="927" y="213"/>
                  </a:cubicBezTo>
                  <a:cubicBezTo>
                    <a:pt x="924" y="181"/>
                    <a:pt x="925" y="148"/>
                    <a:pt x="918" y="117"/>
                  </a:cubicBezTo>
                  <a:cubicBezTo>
                    <a:pt x="915" y="103"/>
                    <a:pt x="885" y="91"/>
                    <a:pt x="874" y="90"/>
                  </a:cubicBezTo>
                  <a:cubicBezTo>
                    <a:pt x="810" y="85"/>
                    <a:pt x="746" y="85"/>
                    <a:pt x="682" y="82"/>
                  </a:cubicBezTo>
                  <a:cubicBezTo>
                    <a:pt x="653" y="62"/>
                    <a:pt x="646" y="40"/>
                    <a:pt x="612" y="29"/>
                  </a:cubicBezTo>
                  <a:cubicBezTo>
                    <a:pt x="525" y="42"/>
                    <a:pt x="520" y="47"/>
                    <a:pt x="420" y="38"/>
                  </a:cubicBezTo>
                  <a:cubicBezTo>
                    <a:pt x="411" y="29"/>
                    <a:pt x="406" y="14"/>
                    <a:pt x="394" y="12"/>
                  </a:cubicBezTo>
                  <a:cubicBezTo>
                    <a:pt x="333" y="0"/>
                    <a:pt x="329" y="43"/>
                    <a:pt x="281" y="47"/>
                  </a:cubicBezTo>
                  <a:cubicBezTo>
                    <a:pt x="223" y="52"/>
                    <a:pt x="164" y="53"/>
                    <a:pt x="106" y="56"/>
                  </a:cubicBezTo>
                  <a:cubicBezTo>
                    <a:pt x="87" y="86"/>
                    <a:pt x="78" y="96"/>
                    <a:pt x="45" y="108"/>
                  </a:cubicBezTo>
                  <a:cubicBezTo>
                    <a:pt x="0" y="153"/>
                    <a:pt x="20" y="122"/>
                    <a:pt x="10" y="213"/>
                  </a:cubicBezTo>
                  <a:close/>
                </a:path>
              </a:pathLst>
            </a:custGeom>
            <a:solidFill>
              <a:srgbClr val="CCFFCC"/>
            </a:solidFill>
            <a:ln w="12700" cap="flat" cmpd="sng">
              <a:solidFill>
                <a:schemeClr val="tx1"/>
              </a:solidFill>
              <a:prstDash val="solid"/>
              <a:round/>
              <a:headEnd type="none" w="sm" len="sm"/>
              <a:tailEnd type="none" w="sm" len="sm"/>
            </a:ln>
          </p:spPr>
          <p:txBody>
            <a:bodyPr wrap="none"/>
            <a:lstStyle/>
            <a:p>
              <a:endParaRPr lang="zh-CN" altLang="en-US"/>
            </a:p>
          </p:txBody>
        </p:sp>
        <p:sp>
          <p:nvSpPr>
            <p:cNvPr id="27669" name="Text Box 41"/>
            <p:cNvSpPr txBox="1">
              <a:spLocks noChangeArrowheads="1"/>
            </p:cNvSpPr>
            <p:nvPr/>
          </p:nvSpPr>
          <p:spPr bwMode="auto">
            <a:xfrm>
              <a:off x="2419" y="2417"/>
              <a:ext cx="636" cy="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b="1"/>
                <a:t>Event Space</a:t>
              </a:r>
            </a:p>
          </p:txBody>
        </p:sp>
        <p:sp>
          <p:nvSpPr>
            <p:cNvPr id="27670" name="Text Box 42"/>
            <p:cNvSpPr txBox="1">
              <a:spLocks noChangeArrowheads="1"/>
            </p:cNvSpPr>
            <p:nvPr/>
          </p:nvSpPr>
          <p:spPr bwMode="auto">
            <a:xfrm>
              <a:off x="3016" y="2069"/>
              <a:ext cx="590"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a:solidFill>
                    <a:srgbClr val="FF0000"/>
                  </a:solidFill>
                </a:rPr>
                <a:t>listen</a:t>
              </a:r>
            </a:p>
          </p:txBody>
        </p:sp>
        <p:sp>
          <p:nvSpPr>
            <p:cNvPr id="27671" name="Text Box 44"/>
            <p:cNvSpPr txBox="1">
              <a:spLocks noChangeArrowheads="1"/>
            </p:cNvSpPr>
            <p:nvPr/>
          </p:nvSpPr>
          <p:spPr bwMode="auto">
            <a:xfrm>
              <a:off x="1519" y="2523"/>
              <a:ext cx="590"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a:solidFill>
                    <a:srgbClr val="FF0000"/>
                  </a:solidFill>
                </a:rPr>
                <a:t>listen</a:t>
              </a:r>
            </a:p>
          </p:txBody>
        </p:sp>
        <p:sp>
          <p:nvSpPr>
            <p:cNvPr id="27672" name="Line 45"/>
            <p:cNvSpPr>
              <a:spLocks noChangeShapeType="1"/>
            </p:cNvSpPr>
            <p:nvPr/>
          </p:nvSpPr>
          <p:spPr bwMode="auto">
            <a:xfrm flipV="1">
              <a:off x="1746" y="2795"/>
              <a:ext cx="544" cy="318"/>
            </a:xfrm>
            <a:prstGeom prst="line">
              <a:avLst/>
            </a:prstGeom>
            <a:noFill/>
            <a:ln w="34925">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7673" name="Text Box 46"/>
            <p:cNvSpPr txBox="1">
              <a:spLocks noChangeArrowheads="1"/>
            </p:cNvSpPr>
            <p:nvPr/>
          </p:nvSpPr>
          <p:spPr bwMode="auto">
            <a:xfrm>
              <a:off x="1791" y="2999"/>
              <a:ext cx="59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a:solidFill>
                    <a:srgbClr val="FF0000"/>
                  </a:solidFill>
                </a:rPr>
                <a:t>listen</a:t>
              </a:r>
            </a:p>
          </p:txBody>
        </p:sp>
        <p:sp>
          <p:nvSpPr>
            <p:cNvPr id="27674" name="Text Box 47"/>
            <p:cNvSpPr txBox="1">
              <a:spLocks noChangeArrowheads="1"/>
            </p:cNvSpPr>
            <p:nvPr/>
          </p:nvSpPr>
          <p:spPr bwMode="auto">
            <a:xfrm>
              <a:off x="2835" y="3067"/>
              <a:ext cx="590"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a:solidFill>
                    <a:srgbClr val="FF0000"/>
                  </a:solidFill>
                </a:rPr>
                <a:t>listen</a:t>
              </a:r>
            </a:p>
          </p:txBody>
        </p:sp>
        <p:sp>
          <p:nvSpPr>
            <p:cNvPr id="27675" name="Line 49"/>
            <p:cNvSpPr>
              <a:spLocks noChangeShapeType="1"/>
            </p:cNvSpPr>
            <p:nvPr/>
          </p:nvSpPr>
          <p:spPr bwMode="auto">
            <a:xfrm flipH="1" flipV="1">
              <a:off x="3243" y="2795"/>
              <a:ext cx="363" cy="227"/>
            </a:xfrm>
            <a:prstGeom prst="line">
              <a:avLst/>
            </a:prstGeom>
            <a:noFill/>
            <a:ln w="34925">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7676" name="Text Box 50"/>
            <p:cNvSpPr txBox="1">
              <a:spLocks noChangeArrowheads="1"/>
            </p:cNvSpPr>
            <p:nvPr/>
          </p:nvSpPr>
          <p:spPr bwMode="auto">
            <a:xfrm>
              <a:off x="3424" y="2614"/>
              <a:ext cx="590"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a:solidFill>
                    <a:srgbClr val="FF0000"/>
                  </a:solidFill>
                </a:rPr>
                <a:t>listen</a:t>
              </a:r>
            </a:p>
          </p:txBody>
        </p:sp>
      </p:grpSp>
      <p:sp>
        <p:nvSpPr>
          <p:cNvPr id="2" name="矩形 1"/>
          <p:cNvSpPr/>
          <p:nvPr/>
        </p:nvSpPr>
        <p:spPr>
          <a:xfrm>
            <a:off x="917733" y="6002338"/>
            <a:ext cx="6462712" cy="369332"/>
          </a:xfrm>
          <a:prstGeom prst="rect">
            <a:avLst/>
          </a:prstGeom>
        </p:spPr>
        <p:txBody>
          <a:bodyPr>
            <a:spAutoFit/>
          </a:bodyPr>
          <a:lstStyle/>
          <a:p>
            <a:pPr algn="ctr" eaLnBrk="1" hangingPunct="1">
              <a:defRPr/>
            </a:pPr>
            <a:r>
              <a:rPr lang="zh-CN" altLang="zh-CN" b="1" dirty="0">
                <a:effectLst>
                  <a:outerShdw blurRad="38100" dist="38100" dir="2700000" algn="tl">
                    <a:srgbClr val="C0C0C0"/>
                  </a:outerShdw>
                </a:effectLst>
                <a:latin typeface="Arial" charset="0"/>
              </a:rPr>
              <a:t>Observable/Observer modle</a:t>
            </a:r>
            <a:endParaRPr lang="en-US" altLang="zh-CN" b="1" dirty="0">
              <a:effectLst>
                <a:outerShdw blurRad="38100" dist="38100" dir="2700000" algn="tl">
                  <a:srgbClr val="C0C0C0"/>
                </a:outerShdw>
              </a:effectLst>
              <a:latin typeface="Arial" charset="0"/>
            </a:endParaRPr>
          </a:p>
        </p:txBody>
      </p:sp>
      <p:sp>
        <p:nvSpPr>
          <p:cNvPr id="29" name="文本框 28"/>
          <p:cNvSpPr txBox="1"/>
          <p:nvPr/>
        </p:nvSpPr>
        <p:spPr>
          <a:xfrm>
            <a:off x="7729696" y="1985422"/>
            <a:ext cx="3986682" cy="1538883"/>
          </a:xfrm>
          <a:prstGeom prst="rect">
            <a:avLst/>
          </a:prstGeom>
          <a:noFill/>
        </p:spPr>
        <p:txBody>
          <a:bodyPr wrap="square" rtlCol="0">
            <a:spAutoFit/>
          </a:bodyPr>
          <a:lstStyle/>
          <a:p>
            <a:pPr>
              <a:spcBef>
                <a:spcPts val="600"/>
              </a:spcBef>
            </a:pPr>
            <a:r>
              <a:rPr lang="en-US" altLang="zh-CN" sz="2800" b="1" dirty="0" smtClean="0">
                <a:solidFill>
                  <a:srgbClr val="0000CC"/>
                </a:solidFill>
                <a:latin typeface="微软雅黑" panose="020B0503020204020204" pitchFamily="34" charset="-122"/>
                <a:ea typeface="微软雅黑" panose="020B0503020204020204" pitchFamily="34" charset="-122"/>
              </a:rPr>
              <a:t>1</a:t>
            </a:r>
            <a:r>
              <a:rPr lang="zh-CN" altLang="en-US" sz="2800" b="1" dirty="0" smtClean="0">
                <a:solidFill>
                  <a:srgbClr val="0000CC"/>
                </a:solidFill>
                <a:latin typeface="微软雅黑" panose="020B0503020204020204" pitchFamily="34" charset="-122"/>
                <a:ea typeface="微软雅黑" panose="020B0503020204020204" pitchFamily="34" charset="-122"/>
              </a:rPr>
              <a:t>）架构有几个组件组成</a:t>
            </a:r>
            <a:endParaRPr lang="en-US" altLang="zh-CN" sz="28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800" b="1" dirty="0" smtClean="0">
                <a:solidFill>
                  <a:srgbClr val="0000CC"/>
                </a:solidFill>
                <a:latin typeface="微软雅黑" panose="020B0503020204020204" pitchFamily="34" charset="-122"/>
                <a:ea typeface="微软雅黑" panose="020B0503020204020204" pitchFamily="34" charset="-122"/>
              </a:rPr>
              <a:t>2</a:t>
            </a:r>
            <a:r>
              <a:rPr lang="zh-CN" altLang="en-US" sz="2800" b="1" dirty="0" smtClean="0">
                <a:solidFill>
                  <a:srgbClr val="0000CC"/>
                </a:solidFill>
                <a:latin typeface="微软雅黑" panose="020B0503020204020204" pitchFamily="34" charset="-122"/>
                <a:ea typeface="微软雅黑" panose="020B0503020204020204" pitchFamily="34" charset="-122"/>
              </a:rPr>
              <a:t>）</a:t>
            </a:r>
            <a:r>
              <a:rPr lang="zh-CN" altLang="en-US" sz="2800" b="1" dirty="0" smtClean="0">
                <a:solidFill>
                  <a:srgbClr val="0000CC"/>
                </a:solidFill>
                <a:latin typeface="微软雅黑" panose="020B0503020204020204" pitchFamily="34" charset="-122"/>
                <a:ea typeface="微软雅黑" panose="020B0503020204020204" pitchFamily="34" charset="-122"/>
              </a:rPr>
              <a:t>每个组件的功能</a:t>
            </a:r>
            <a:endParaRPr lang="en-US" altLang="zh-CN" sz="28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800" b="1" dirty="0" smtClean="0">
                <a:solidFill>
                  <a:srgbClr val="0000CC"/>
                </a:solidFill>
                <a:latin typeface="微软雅黑" panose="020B0503020204020204" pitchFamily="34" charset="-122"/>
                <a:ea typeface="微软雅黑" panose="020B0503020204020204" pitchFamily="34" charset="-122"/>
              </a:rPr>
              <a:t>3</a:t>
            </a:r>
            <a:r>
              <a:rPr lang="zh-CN" altLang="en-US" sz="2800" b="1" dirty="0" smtClean="0">
                <a:solidFill>
                  <a:srgbClr val="0000CC"/>
                </a:solidFill>
                <a:latin typeface="微软雅黑" panose="020B0503020204020204" pitchFamily="34" charset="-122"/>
                <a:ea typeface="微软雅黑" panose="020B0503020204020204" pitchFamily="34" charset="-122"/>
              </a:rPr>
              <a:t>）组件之间怎样</a:t>
            </a:r>
            <a:r>
              <a:rPr lang="zh-CN" altLang="en-US" sz="2800" b="1" dirty="0" smtClean="0">
                <a:solidFill>
                  <a:srgbClr val="0000CC"/>
                </a:solidFill>
                <a:latin typeface="微软雅黑" panose="020B0503020204020204" pitchFamily="34" charset="-122"/>
                <a:ea typeface="微软雅黑" panose="020B0503020204020204" pitchFamily="34" charset="-122"/>
              </a:rPr>
              <a:t>互动？</a:t>
            </a:r>
            <a:endParaRPr lang="zh-CN" altLang="en-US" sz="28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976732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1703388" y="1773238"/>
            <a:ext cx="8712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zh-CN" sz="2800" b="1"/>
              <a:t>This modle is usually called observable/Observer </a:t>
            </a:r>
          </a:p>
        </p:txBody>
      </p:sp>
      <p:sp>
        <p:nvSpPr>
          <p:cNvPr id="609285" name="Rectangle 5"/>
          <p:cNvSpPr>
            <a:spLocks noChangeArrowheads="1"/>
          </p:cNvSpPr>
          <p:nvPr/>
        </p:nvSpPr>
        <p:spPr bwMode="auto">
          <a:xfrm>
            <a:off x="1919288" y="2565400"/>
            <a:ext cx="8316912"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zh-CN" sz="2800" b="1"/>
              <a:t> </a:t>
            </a:r>
            <a:r>
              <a:rPr lang="zh-CN" altLang="zh-CN" sz="2800" b="1">
                <a:solidFill>
                  <a:srgbClr val="0000CC"/>
                </a:solidFill>
                <a:latin typeface="微软雅黑" panose="020B0503020204020204" pitchFamily="34" charset="-122"/>
                <a:ea typeface="微软雅黑" panose="020B0503020204020204" pitchFamily="34" charset="-122"/>
              </a:rPr>
              <a:t>每个模块都允许其它模块对其所发送的事件感兴趣</a:t>
            </a:r>
          </a:p>
          <a:p>
            <a:pPr eaLnBrk="1" hangingPunct="1">
              <a:spcBef>
                <a:spcPct val="0"/>
              </a:spcBef>
              <a:buFontTx/>
              <a:buNone/>
            </a:pPr>
            <a:r>
              <a:rPr lang="zh-CN" altLang="zh-CN" sz="2800" b="1"/>
              <a:t>  Each module allows other modules to declare </a:t>
            </a:r>
          </a:p>
          <a:p>
            <a:pPr eaLnBrk="1" hangingPunct="1">
              <a:spcBef>
                <a:spcPct val="0"/>
              </a:spcBef>
              <a:buFontTx/>
              <a:buNone/>
            </a:pPr>
            <a:r>
              <a:rPr lang="zh-CN" altLang="zh-CN" sz="2800" b="1">
                <a:solidFill>
                  <a:srgbClr val="800000"/>
                </a:solidFill>
              </a:rPr>
              <a:t>  interest</a:t>
            </a:r>
            <a:r>
              <a:rPr lang="zh-CN" altLang="zh-CN" sz="2800" b="1">
                <a:solidFill>
                  <a:schemeClr val="folHlink"/>
                </a:solidFill>
              </a:rPr>
              <a:t> </a:t>
            </a:r>
            <a:r>
              <a:rPr lang="zh-CN" altLang="zh-CN" sz="2800" b="1"/>
              <a:t>in  events that it is sending.</a:t>
            </a:r>
            <a:endParaRPr lang="zh-CN" altLang="en-US" sz="2800" b="1"/>
          </a:p>
        </p:txBody>
      </p:sp>
      <p:sp>
        <p:nvSpPr>
          <p:cNvPr id="609286" name="Rectangle 6"/>
          <p:cNvSpPr>
            <a:spLocks noChangeArrowheads="1"/>
          </p:cNvSpPr>
          <p:nvPr/>
        </p:nvSpPr>
        <p:spPr bwMode="auto">
          <a:xfrm>
            <a:off x="1992314" y="4149726"/>
            <a:ext cx="82454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zh-CN" sz="2800" b="1"/>
              <a:t> </a:t>
            </a:r>
            <a:r>
              <a:rPr lang="zh-CN" altLang="zh-CN" sz="2800" b="1">
                <a:solidFill>
                  <a:srgbClr val="0000CC"/>
                </a:solidFill>
                <a:latin typeface="微软雅黑" panose="020B0503020204020204" pitchFamily="34" charset="-122"/>
                <a:ea typeface="微软雅黑" panose="020B0503020204020204" pitchFamily="34" charset="-122"/>
              </a:rPr>
              <a:t>只将事件发送给注册者</a:t>
            </a:r>
            <a:r>
              <a:rPr lang="zh-CN" altLang="zh-CN" sz="2800" b="1">
                <a:latin typeface="微软雅黑" panose="020B0503020204020204" pitchFamily="34" charset="-122"/>
                <a:ea typeface="微软雅黑" panose="020B0503020204020204" pitchFamily="34" charset="-122"/>
              </a:rPr>
              <a:t>  </a:t>
            </a:r>
          </a:p>
          <a:p>
            <a:pPr eaLnBrk="1" hangingPunct="1">
              <a:spcBef>
                <a:spcPct val="0"/>
              </a:spcBef>
              <a:buFontTx/>
              <a:buNone/>
            </a:pPr>
            <a:r>
              <a:rPr lang="zh-CN" altLang="zh-CN" sz="2800" b="1"/>
              <a:t>  Whenever a module sends an event it sends </a:t>
            </a:r>
          </a:p>
          <a:p>
            <a:pPr eaLnBrk="1" hangingPunct="1">
              <a:spcBef>
                <a:spcPct val="0"/>
              </a:spcBef>
              <a:buFontTx/>
              <a:buNone/>
            </a:pPr>
            <a:r>
              <a:rPr lang="zh-CN" altLang="zh-CN" sz="2800" b="1"/>
              <a:t>   that event to exactly those</a:t>
            </a:r>
            <a:r>
              <a:rPr lang="zh-CN" altLang="zh-CN" sz="2800" b="1">
                <a:solidFill>
                  <a:schemeClr val="folHlink"/>
                </a:solidFill>
              </a:rPr>
              <a:t> </a:t>
            </a:r>
            <a:r>
              <a:rPr lang="zh-CN" altLang="zh-CN" sz="2800" b="1">
                <a:solidFill>
                  <a:srgbClr val="800000"/>
                </a:solidFill>
              </a:rPr>
              <a:t>modules that </a:t>
            </a:r>
          </a:p>
          <a:p>
            <a:pPr eaLnBrk="1" hangingPunct="1">
              <a:spcBef>
                <a:spcPct val="0"/>
              </a:spcBef>
              <a:buFontTx/>
              <a:buNone/>
            </a:pPr>
            <a:r>
              <a:rPr lang="zh-CN" altLang="zh-CN" sz="2800" b="1">
                <a:solidFill>
                  <a:srgbClr val="800000"/>
                </a:solidFill>
              </a:rPr>
              <a:t>   registered interest</a:t>
            </a:r>
            <a:r>
              <a:rPr lang="zh-CN" altLang="zh-CN" sz="2800" b="1"/>
              <a:t> in that event.</a:t>
            </a:r>
            <a:endParaRPr lang="zh-CN" altLang="en-US" sz="2800" b="1"/>
          </a:p>
        </p:txBody>
      </p:sp>
      <p:sp>
        <p:nvSpPr>
          <p:cNvPr id="28677" name="Rectangle 7"/>
          <p:cNvSpPr>
            <a:spLocks noChangeArrowheads="1"/>
          </p:cNvSpPr>
          <p:nvPr/>
        </p:nvSpPr>
        <p:spPr bwMode="auto">
          <a:xfrm>
            <a:off x="3216276" y="215901"/>
            <a:ext cx="5832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zh-CN" sz="2800" b="1"/>
              <a:t>2.  Strategy of Events Handling</a:t>
            </a:r>
            <a:endParaRPr lang="zh-CN" altLang="en-US" sz="2800" b="1"/>
          </a:p>
        </p:txBody>
      </p:sp>
    </p:spTree>
    <p:extLst>
      <p:ext uri="{BB962C8B-B14F-4D97-AF65-F5344CB8AC3E}">
        <p14:creationId xmlns:p14="http://schemas.microsoft.com/office/powerpoint/2010/main" val="7752287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09285"/>
                                        </p:tgtEl>
                                        <p:attrNameLst>
                                          <p:attrName>style.visibility</p:attrName>
                                        </p:attrNameLst>
                                      </p:cBhvr>
                                      <p:to>
                                        <p:strVal val="visible"/>
                                      </p:to>
                                    </p:set>
                                    <p:animEffect transition="in" filter="slide(fromBottom)">
                                      <p:cBhvr>
                                        <p:cTn id="7" dur="500"/>
                                        <p:tgtEl>
                                          <p:spTgt spid="6092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09286"/>
                                        </p:tgtEl>
                                        <p:attrNameLst>
                                          <p:attrName>style.visibility</p:attrName>
                                        </p:attrNameLst>
                                      </p:cBhvr>
                                      <p:to>
                                        <p:strVal val="visible"/>
                                      </p:to>
                                    </p:set>
                                    <p:animEffect transition="in" filter="slide(fromBottom)">
                                      <p:cBhvr>
                                        <p:cTn id="12" dur="500"/>
                                        <p:tgtEl>
                                          <p:spTgt spid="609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5" grpId="0"/>
      <p:bldP spid="60928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82" name="Rectangle 6"/>
          <p:cNvSpPr>
            <a:spLocks noChangeArrowheads="1"/>
          </p:cNvSpPr>
          <p:nvPr/>
        </p:nvSpPr>
        <p:spPr bwMode="auto">
          <a:xfrm>
            <a:off x="2471578" y="1579564"/>
            <a:ext cx="2520950" cy="617537"/>
          </a:xfrm>
          <a:prstGeom prst="rect">
            <a:avLst/>
          </a:prstGeom>
          <a:solidFill>
            <a:srgbClr val="FFFF00">
              <a:alpha val="37000"/>
            </a:srgbClr>
          </a:solidFill>
          <a:ln w="12700">
            <a:solidFill>
              <a:schemeClr val="tx1"/>
            </a:solidFill>
            <a:miter lim="800000"/>
            <a:headEnd type="none" w="sm" len="sm"/>
            <a:tailEnd type="none" w="sm" len="sm"/>
          </a:ln>
          <a:effectLst/>
          <a:extLst/>
        </p:spPr>
        <p:txBody>
          <a:bodyPr wrap="none" lIns="0" rIns="0" anchor="ctr"/>
          <a:lstStyle/>
          <a:p>
            <a:pPr algn="ctr" eaLnBrk="1" hangingPunct="1">
              <a:defRPr/>
            </a:pPr>
            <a:r>
              <a:rPr lang="en-US" altLang="zh-CN" sz="2800" b="1">
                <a:effectLst>
                  <a:outerShdw blurRad="38100" dist="38100" dir="2700000" algn="tl">
                    <a:srgbClr val="FFFFFF"/>
                  </a:outerShdw>
                </a:effectLst>
                <a:latin typeface="Arial" charset="0"/>
              </a:rPr>
              <a:t>Observable </a:t>
            </a:r>
          </a:p>
        </p:txBody>
      </p:sp>
      <p:sp>
        <p:nvSpPr>
          <p:cNvPr id="536583" name="Rectangle 7"/>
          <p:cNvSpPr>
            <a:spLocks noChangeArrowheads="1"/>
          </p:cNvSpPr>
          <p:nvPr/>
        </p:nvSpPr>
        <p:spPr bwMode="auto">
          <a:xfrm>
            <a:off x="384017" y="3171825"/>
            <a:ext cx="1984375" cy="617538"/>
          </a:xfrm>
          <a:prstGeom prst="rect">
            <a:avLst/>
          </a:prstGeom>
          <a:solidFill>
            <a:srgbClr val="FFFF00">
              <a:alpha val="37000"/>
            </a:srgbClr>
          </a:solidFill>
          <a:ln w="12700">
            <a:solidFill>
              <a:schemeClr val="tx1"/>
            </a:solidFill>
            <a:miter lim="800000"/>
            <a:headEnd type="none" w="sm" len="sm"/>
            <a:tailEnd type="none" w="sm" len="sm"/>
          </a:ln>
          <a:effectLst/>
          <a:extLst/>
        </p:spPr>
        <p:txBody>
          <a:bodyPr wrap="none" lIns="0" rIns="0" anchor="ctr"/>
          <a:lstStyle/>
          <a:p>
            <a:pPr algn="ctr" eaLnBrk="1" hangingPunct="1">
              <a:defRPr/>
            </a:pPr>
            <a:r>
              <a:rPr lang="en-US" altLang="zh-CN" sz="2800" b="1">
                <a:effectLst>
                  <a:outerShdw blurRad="38100" dist="38100" dir="2700000" algn="tl">
                    <a:srgbClr val="FFFFFF"/>
                  </a:outerShdw>
                </a:effectLst>
                <a:latin typeface="Arial" charset="0"/>
              </a:rPr>
              <a:t>Observer </a:t>
            </a:r>
          </a:p>
        </p:txBody>
      </p:sp>
      <p:sp>
        <p:nvSpPr>
          <p:cNvPr id="536584" name="Line 8"/>
          <p:cNvSpPr>
            <a:spLocks noChangeShapeType="1"/>
          </p:cNvSpPr>
          <p:nvPr/>
        </p:nvSpPr>
        <p:spPr bwMode="auto">
          <a:xfrm flipH="1">
            <a:off x="1823878" y="2197101"/>
            <a:ext cx="1716088" cy="974725"/>
          </a:xfrm>
          <a:prstGeom prst="line">
            <a:avLst/>
          </a:prstGeom>
          <a:noFill/>
          <a:ln w="41275">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536585" name="Line 9"/>
          <p:cNvSpPr>
            <a:spLocks noChangeShapeType="1"/>
          </p:cNvSpPr>
          <p:nvPr/>
        </p:nvSpPr>
        <p:spPr bwMode="auto">
          <a:xfrm flipH="1">
            <a:off x="3840003" y="2197101"/>
            <a:ext cx="0" cy="969963"/>
          </a:xfrm>
          <a:prstGeom prst="line">
            <a:avLst/>
          </a:prstGeom>
          <a:noFill/>
          <a:ln w="41275">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536587" name="Rectangle 11"/>
          <p:cNvSpPr>
            <a:spLocks noChangeArrowheads="1"/>
          </p:cNvSpPr>
          <p:nvPr/>
        </p:nvSpPr>
        <p:spPr bwMode="auto">
          <a:xfrm>
            <a:off x="2471578" y="3171825"/>
            <a:ext cx="1944688" cy="617538"/>
          </a:xfrm>
          <a:prstGeom prst="rect">
            <a:avLst/>
          </a:prstGeom>
          <a:solidFill>
            <a:srgbClr val="FFFF00">
              <a:alpha val="37000"/>
            </a:srgbClr>
          </a:solidFill>
          <a:ln w="12700">
            <a:solidFill>
              <a:schemeClr val="tx1"/>
            </a:solidFill>
            <a:miter lim="800000"/>
            <a:headEnd type="none" w="sm" len="sm"/>
            <a:tailEnd type="none" w="sm" len="sm"/>
          </a:ln>
          <a:effectLst/>
          <a:extLst/>
        </p:spPr>
        <p:txBody>
          <a:bodyPr wrap="none" lIns="0" rIns="0" anchor="ctr"/>
          <a:lstStyle/>
          <a:p>
            <a:pPr algn="ctr" eaLnBrk="1" hangingPunct="1">
              <a:defRPr/>
            </a:pPr>
            <a:r>
              <a:rPr lang="en-US" altLang="zh-CN" sz="2800" b="1">
                <a:effectLst>
                  <a:outerShdw blurRad="38100" dist="38100" dir="2700000" algn="tl">
                    <a:srgbClr val="FFFFFF"/>
                  </a:outerShdw>
                </a:effectLst>
                <a:latin typeface="Arial" charset="0"/>
              </a:rPr>
              <a:t>Observer</a:t>
            </a:r>
          </a:p>
        </p:txBody>
      </p:sp>
      <p:sp>
        <p:nvSpPr>
          <p:cNvPr id="536588" name="Rectangle 12"/>
          <p:cNvSpPr>
            <a:spLocks noChangeArrowheads="1"/>
          </p:cNvSpPr>
          <p:nvPr/>
        </p:nvSpPr>
        <p:spPr bwMode="auto">
          <a:xfrm>
            <a:off x="4559141" y="3171825"/>
            <a:ext cx="1873250" cy="617538"/>
          </a:xfrm>
          <a:prstGeom prst="rect">
            <a:avLst/>
          </a:prstGeom>
          <a:solidFill>
            <a:srgbClr val="FFFF00">
              <a:alpha val="37000"/>
            </a:srgbClr>
          </a:solidFill>
          <a:ln w="12700">
            <a:solidFill>
              <a:schemeClr val="tx1"/>
            </a:solidFill>
            <a:miter lim="800000"/>
            <a:headEnd type="none" w="sm" len="sm"/>
            <a:tailEnd type="none" w="sm" len="sm"/>
          </a:ln>
          <a:effectLst/>
          <a:extLst/>
        </p:spPr>
        <p:txBody>
          <a:bodyPr wrap="none" lIns="0" rIns="0" anchor="ctr"/>
          <a:lstStyle/>
          <a:p>
            <a:pPr algn="ctr" eaLnBrk="1" hangingPunct="1">
              <a:defRPr/>
            </a:pPr>
            <a:r>
              <a:rPr lang="en-US" altLang="zh-CN" sz="2800" b="1">
                <a:effectLst>
                  <a:outerShdw blurRad="38100" dist="38100" dir="2700000" algn="tl">
                    <a:srgbClr val="FFFFFF"/>
                  </a:outerShdw>
                </a:effectLst>
                <a:latin typeface="Arial" charset="0"/>
              </a:rPr>
              <a:t>Observer</a:t>
            </a:r>
          </a:p>
        </p:txBody>
      </p:sp>
      <p:sp>
        <p:nvSpPr>
          <p:cNvPr id="32778" name="Line 13"/>
          <p:cNvSpPr>
            <a:spLocks noChangeShapeType="1"/>
          </p:cNvSpPr>
          <p:nvPr/>
        </p:nvSpPr>
        <p:spPr bwMode="auto">
          <a:xfrm flipV="1">
            <a:off x="1681004" y="2235200"/>
            <a:ext cx="1439863" cy="863600"/>
          </a:xfrm>
          <a:prstGeom prst="line">
            <a:avLst/>
          </a:prstGeom>
          <a:noFill/>
          <a:ln w="38100">
            <a:solidFill>
              <a:schemeClr val="tx1"/>
            </a:solidFill>
            <a:prstDash val="dash"/>
            <a:round/>
            <a:headEnd type="none" w="sm" len="sm"/>
            <a:tailEnd type="triangle" w="sm" len="sm"/>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32780" name="Line 15"/>
          <p:cNvSpPr>
            <a:spLocks noChangeShapeType="1"/>
          </p:cNvSpPr>
          <p:nvPr/>
        </p:nvSpPr>
        <p:spPr bwMode="auto">
          <a:xfrm flipV="1">
            <a:off x="3697128" y="2235200"/>
            <a:ext cx="0" cy="863600"/>
          </a:xfrm>
          <a:prstGeom prst="line">
            <a:avLst/>
          </a:prstGeom>
          <a:noFill/>
          <a:ln w="38100">
            <a:solidFill>
              <a:schemeClr val="tx1"/>
            </a:solidFill>
            <a:prstDash val="dash"/>
            <a:round/>
            <a:headEnd type="none" w="sm" len="sm"/>
            <a:tailEnd type="triangle" w="sm" len="sm"/>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536599" name="Rectangle 23"/>
          <p:cNvSpPr>
            <a:spLocks noChangeArrowheads="1"/>
          </p:cNvSpPr>
          <p:nvPr/>
        </p:nvSpPr>
        <p:spPr bwMode="auto">
          <a:xfrm>
            <a:off x="599917" y="4149726"/>
            <a:ext cx="5868987" cy="954107"/>
          </a:xfrm>
          <a:prstGeom prst="rect">
            <a:avLst/>
          </a:prstGeom>
          <a:noFill/>
          <a:ln>
            <a:noFill/>
          </a:ln>
          <a:effectLst/>
          <a:extLst/>
        </p:spPr>
        <p:txBody>
          <a:bodyPr>
            <a:spAutoFit/>
          </a:bodyPr>
          <a:lstStyle/>
          <a:p>
            <a:pPr algn="ctr" eaLnBrk="1" hangingPunct="1">
              <a:defRPr/>
            </a:pPr>
            <a:r>
              <a:rPr lang="zh-CN" altLang="zh-CN" sz="2800" b="1" dirty="0">
                <a:effectLst>
                  <a:outerShdw blurRad="38100" dist="38100" dir="2700000" algn="tl">
                    <a:srgbClr val="C0C0C0"/>
                  </a:outerShdw>
                </a:effectLst>
                <a:latin typeface="Arial" charset="0"/>
              </a:rPr>
              <a:t>Observable/Observer modle</a:t>
            </a:r>
            <a:endParaRPr lang="en-US" altLang="zh-CN" sz="2800" b="1" dirty="0">
              <a:effectLst>
                <a:outerShdw blurRad="38100" dist="38100" dir="2700000" algn="tl">
                  <a:srgbClr val="C0C0C0"/>
                </a:outerShdw>
              </a:effectLst>
              <a:latin typeface="Arial" charset="0"/>
            </a:endParaRPr>
          </a:p>
          <a:p>
            <a:pPr algn="ctr" eaLnBrk="1" hangingPunct="1">
              <a:defRPr/>
            </a:pPr>
            <a:r>
              <a:rPr lang="en-US" altLang="zh-CN" sz="2800" b="1" dirty="0">
                <a:effectLst>
                  <a:outerShdw blurRad="38100" dist="38100" dir="2700000" algn="tl">
                    <a:srgbClr val="C0C0C0"/>
                  </a:outerShdw>
                </a:effectLst>
                <a:latin typeface="Arial" charset="0"/>
              </a:rPr>
              <a:t> (</a:t>
            </a:r>
            <a:r>
              <a:rPr lang="zh-CN" altLang="en-US" sz="2800" b="1" dirty="0">
                <a:solidFill>
                  <a:srgbClr val="0000CC"/>
                </a:solidFill>
                <a:effectLst>
                  <a:outerShdw blurRad="38100" dist="38100" dir="2700000" algn="tl">
                    <a:srgbClr val="C0C0C0"/>
                  </a:outerShdw>
                </a:effectLst>
                <a:latin typeface="黑体" panose="02010609060101010101" pitchFamily="49" charset="-122"/>
                <a:ea typeface="黑体" panose="02010609060101010101" pitchFamily="49" charset="-122"/>
              </a:rPr>
              <a:t>被观察者</a:t>
            </a:r>
            <a:r>
              <a:rPr lang="en-US" altLang="zh-CN" sz="2800" b="1" dirty="0">
                <a:solidFill>
                  <a:srgbClr val="0000CC"/>
                </a:solidFill>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z="2800" b="1" dirty="0">
                <a:solidFill>
                  <a:srgbClr val="0000CC"/>
                </a:solidFill>
                <a:effectLst>
                  <a:outerShdw blurRad="38100" dist="38100" dir="2700000" algn="tl">
                    <a:srgbClr val="C0C0C0"/>
                  </a:outerShdw>
                </a:effectLst>
                <a:latin typeface="黑体" panose="02010609060101010101" pitchFamily="49" charset="-122"/>
                <a:ea typeface="黑体" panose="02010609060101010101" pitchFamily="49" charset="-122"/>
              </a:rPr>
              <a:t>观察者模型</a:t>
            </a:r>
            <a:r>
              <a:rPr lang="en-US" altLang="zh-CN" sz="2800" b="1" dirty="0">
                <a:effectLst>
                  <a:outerShdw blurRad="38100" dist="38100" dir="2700000" algn="tl">
                    <a:srgbClr val="C0C0C0"/>
                  </a:outerShdw>
                </a:effectLst>
                <a:latin typeface="Arial" charset="0"/>
              </a:rPr>
              <a:t>)</a:t>
            </a:r>
            <a:endParaRPr lang="en-US" altLang="zh-CN" sz="2800" b="1" dirty="0">
              <a:effectLst>
                <a:outerShdw blurRad="38100" dist="38100" dir="2700000" algn="tl">
                  <a:srgbClr val="C0C0C0"/>
                </a:outerShdw>
              </a:effectLst>
              <a:latin typeface="Arial" charset="0"/>
              <a:ea typeface="黑体" pitchFamily="2" charset="-122"/>
            </a:endParaRPr>
          </a:p>
        </p:txBody>
      </p:sp>
      <p:sp>
        <p:nvSpPr>
          <p:cNvPr id="29709" name="Rectangle 30"/>
          <p:cNvSpPr>
            <a:spLocks noChangeArrowheads="1"/>
          </p:cNvSpPr>
          <p:nvPr/>
        </p:nvSpPr>
        <p:spPr bwMode="auto">
          <a:xfrm>
            <a:off x="3216276" y="215901"/>
            <a:ext cx="5832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zh-CN" sz="2800" b="1"/>
              <a:t>2.  Strategy of Events Handling</a:t>
            </a:r>
            <a:endParaRPr lang="zh-CN" altLang="en-US" sz="2800" b="1"/>
          </a:p>
        </p:txBody>
      </p:sp>
      <p:grpSp>
        <p:nvGrpSpPr>
          <p:cNvPr id="3" name="Group 41"/>
          <p:cNvGrpSpPr>
            <a:grpSpLocks/>
          </p:cNvGrpSpPr>
          <p:nvPr/>
        </p:nvGrpSpPr>
        <p:grpSpPr bwMode="auto">
          <a:xfrm>
            <a:off x="5208429" y="2419351"/>
            <a:ext cx="576263" cy="574675"/>
            <a:chOff x="4649" y="2908"/>
            <a:chExt cx="363" cy="362"/>
          </a:xfrm>
        </p:grpSpPr>
        <p:sp>
          <p:nvSpPr>
            <p:cNvPr id="29712" name="Oval 36"/>
            <p:cNvSpPr>
              <a:spLocks noChangeArrowheads="1"/>
            </p:cNvSpPr>
            <p:nvPr/>
          </p:nvSpPr>
          <p:spPr bwMode="auto">
            <a:xfrm>
              <a:off x="4649" y="2908"/>
              <a:ext cx="363" cy="362"/>
            </a:xfrm>
            <a:prstGeom prst="ellipse">
              <a:avLst/>
            </a:prstGeom>
            <a:solidFill>
              <a:srgbClr val="FF99CC"/>
            </a:solidFill>
            <a:ln w="12700">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800"/>
            </a:p>
          </p:txBody>
        </p:sp>
        <p:sp>
          <p:nvSpPr>
            <p:cNvPr id="29713" name="Freeform 37"/>
            <p:cNvSpPr>
              <a:spLocks/>
            </p:cNvSpPr>
            <p:nvPr/>
          </p:nvSpPr>
          <p:spPr bwMode="auto">
            <a:xfrm flipV="1">
              <a:off x="4739" y="3090"/>
              <a:ext cx="182" cy="90"/>
            </a:xfrm>
            <a:custGeom>
              <a:avLst/>
              <a:gdLst>
                <a:gd name="T0" fmla="*/ 0 w 318"/>
                <a:gd name="T1" fmla="*/ 1 h 136"/>
                <a:gd name="T2" fmla="*/ 1 w 318"/>
                <a:gd name="T3" fmla="*/ 1 h 136"/>
                <a:gd name="T4" fmla="*/ 1 w 318"/>
                <a:gd name="T5" fmla="*/ 1 h 136"/>
                <a:gd name="T6" fmla="*/ 1 w 318"/>
                <a:gd name="T7" fmla="*/ 1 h 136"/>
                <a:gd name="T8" fmla="*/ 1 w 318"/>
                <a:gd name="T9" fmla="*/ 0 h 136"/>
                <a:gd name="T10" fmla="*/ 1 w 318"/>
                <a:gd name="T11" fmla="*/ 1 h 136"/>
                <a:gd name="T12" fmla="*/ 1 w 318"/>
                <a:gd name="T13" fmla="*/ 1 h 136"/>
                <a:gd name="T14" fmla="*/ 0 60000 65536"/>
                <a:gd name="T15" fmla="*/ 0 60000 65536"/>
                <a:gd name="T16" fmla="*/ 0 60000 65536"/>
                <a:gd name="T17" fmla="*/ 0 60000 65536"/>
                <a:gd name="T18" fmla="*/ 0 60000 65536"/>
                <a:gd name="T19" fmla="*/ 0 60000 65536"/>
                <a:gd name="T20" fmla="*/ 0 60000 65536"/>
                <a:gd name="T21" fmla="*/ 0 w 318"/>
                <a:gd name="T22" fmla="*/ 0 h 136"/>
                <a:gd name="T23" fmla="*/ 318 w 318"/>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8" h="136">
                  <a:moveTo>
                    <a:pt x="0" y="46"/>
                  </a:moveTo>
                  <a:cubicBezTo>
                    <a:pt x="11" y="61"/>
                    <a:pt x="23" y="76"/>
                    <a:pt x="46" y="91"/>
                  </a:cubicBezTo>
                  <a:cubicBezTo>
                    <a:pt x="69" y="106"/>
                    <a:pt x="106" y="136"/>
                    <a:pt x="136" y="136"/>
                  </a:cubicBezTo>
                  <a:cubicBezTo>
                    <a:pt x="166" y="136"/>
                    <a:pt x="197" y="114"/>
                    <a:pt x="227" y="91"/>
                  </a:cubicBezTo>
                  <a:cubicBezTo>
                    <a:pt x="257" y="68"/>
                    <a:pt x="318" y="0"/>
                    <a:pt x="318" y="0"/>
                  </a:cubicBezTo>
                  <a:cubicBezTo>
                    <a:pt x="318" y="0"/>
                    <a:pt x="257" y="68"/>
                    <a:pt x="227" y="91"/>
                  </a:cubicBezTo>
                  <a:cubicBezTo>
                    <a:pt x="197" y="114"/>
                    <a:pt x="151" y="129"/>
                    <a:pt x="136" y="136"/>
                  </a:cubicBezTo>
                </a:path>
              </a:pathLst>
            </a:custGeom>
            <a:noFill/>
            <a:ln w="127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9714" name="Oval 38"/>
            <p:cNvSpPr>
              <a:spLocks noChangeArrowheads="1"/>
            </p:cNvSpPr>
            <p:nvPr/>
          </p:nvSpPr>
          <p:spPr bwMode="auto">
            <a:xfrm>
              <a:off x="4739" y="2998"/>
              <a:ext cx="68" cy="68"/>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800"/>
            </a:p>
          </p:txBody>
        </p:sp>
        <p:sp>
          <p:nvSpPr>
            <p:cNvPr id="29715" name="Oval 39"/>
            <p:cNvSpPr>
              <a:spLocks noChangeArrowheads="1"/>
            </p:cNvSpPr>
            <p:nvPr/>
          </p:nvSpPr>
          <p:spPr bwMode="auto">
            <a:xfrm>
              <a:off x="4875" y="2998"/>
              <a:ext cx="68" cy="68"/>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800"/>
            </a:p>
          </p:txBody>
        </p:sp>
      </p:grpSp>
      <p:sp>
        <p:nvSpPr>
          <p:cNvPr id="17" name="文本框 16"/>
          <p:cNvSpPr txBox="1"/>
          <p:nvPr/>
        </p:nvSpPr>
        <p:spPr>
          <a:xfrm>
            <a:off x="7116604" y="1784969"/>
            <a:ext cx="4690216" cy="1538883"/>
          </a:xfrm>
          <a:prstGeom prst="rect">
            <a:avLst/>
          </a:prstGeom>
          <a:noFill/>
        </p:spPr>
        <p:txBody>
          <a:bodyPr wrap="square" rtlCol="0">
            <a:spAutoFit/>
          </a:bodyPr>
          <a:lstStyle/>
          <a:p>
            <a:pPr>
              <a:spcBef>
                <a:spcPts val="600"/>
              </a:spcBef>
            </a:pPr>
            <a:r>
              <a:rPr lang="en-US" altLang="zh-CN" sz="2800" b="1" dirty="0" smtClean="0">
                <a:solidFill>
                  <a:srgbClr val="0000CC"/>
                </a:solidFill>
                <a:latin typeface="微软雅黑" panose="020B0503020204020204" pitchFamily="34" charset="-122"/>
                <a:ea typeface="微软雅黑" panose="020B0503020204020204" pitchFamily="34" charset="-122"/>
              </a:rPr>
              <a:t>1</a:t>
            </a:r>
            <a:r>
              <a:rPr lang="zh-CN" altLang="en-US" sz="2800" b="1" dirty="0" smtClean="0">
                <a:solidFill>
                  <a:srgbClr val="0000CC"/>
                </a:solidFill>
                <a:latin typeface="微软雅黑" panose="020B0503020204020204" pitchFamily="34" charset="-122"/>
                <a:ea typeface="微软雅黑" panose="020B0503020204020204" pitchFamily="34" charset="-122"/>
              </a:rPr>
              <a:t>）架构有几个组件组成</a:t>
            </a:r>
            <a:endParaRPr lang="en-US" altLang="zh-CN" sz="28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800" b="1" dirty="0" smtClean="0">
                <a:solidFill>
                  <a:srgbClr val="0000CC"/>
                </a:solidFill>
                <a:latin typeface="微软雅黑" panose="020B0503020204020204" pitchFamily="34" charset="-122"/>
                <a:ea typeface="微软雅黑" panose="020B0503020204020204" pitchFamily="34" charset="-122"/>
              </a:rPr>
              <a:t>2</a:t>
            </a:r>
            <a:r>
              <a:rPr lang="zh-CN" altLang="en-US" sz="2800" b="1" dirty="0" smtClean="0">
                <a:solidFill>
                  <a:srgbClr val="0000CC"/>
                </a:solidFill>
                <a:latin typeface="微软雅黑" panose="020B0503020204020204" pitchFamily="34" charset="-122"/>
                <a:ea typeface="微软雅黑" panose="020B0503020204020204" pitchFamily="34" charset="-122"/>
              </a:rPr>
              <a:t>）</a:t>
            </a:r>
            <a:r>
              <a:rPr lang="zh-CN" altLang="en-US" sz="2800" b="1" dirty="0" smtClean="0">
                <a:solidFill>
                  <a:srgbClr val="0000CC"/>
                </a:solidFill>
                <a:latin typeface="微软雅黑" panose="020B0503020204020204" pitchFamily="34" charset="-122"/>
                <a:ea typeface="微软雅黑" panose="020B0503020204020204" pitchFamily="34" charset="-122"/>
              </a:rPr>
              <a:t>每个组件的功能</a:t>
            </a:r>
            <a:endParaRPr lang="en-US" altLang="zh-CN" sz="28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800" b="1" dirty="0" smtClean="0">
                <a:solidFill>
                  <a:srgbClr val="0000CC"/>
                </a:solidFill>
                <a:latin typeface="微软雅黑" panose="020B0503020204020204" pitchFamily="34" charset="-122"/>
                <a:ea typeface="微软雅黑" panose="020B0503020204020204" pitchFamily="34" charset="-122"/>
              </a:rPr>
              <a:t>3</a:t>
            </a:r>
            <a:r>
              <a:rPr lang="zh-CN" altLang="en-US" sz="2800" b="1" dirty="0" smtClean="0">
                <a:solidFill>
                  <a:srgbClr val="0000CC"/>
                </a:solidFill>
                <a:latin typeface="微软雅黑" panose="020B0503020204020204" pitchFamily="34" charset="-122"/>
                <a:ea typeface="微软雅黑" panose="020B0503020204020204" pitchFamily="34" charset="-122"/>
              </a:rPr>
              <a:t>）组件之间怎样</a:t>
            </a:r>
            <a:r>
              <a:rPr lang="zh-CN" altLang="en-US" sz="2800" b="1" dirty="0" smtClean="0">
                <a:solidFill>
                  <a:srgbClr val="0000CC"/>
                </a:solidFill>
                <a:latin typeface="微软雅黑" panose="020B0503020204020204" pitchFamily="34" charset="-122"/>
                <a:ea typeface="微软雅黑" panose="020B0503020204020204" pitchFamily="34" charset="-122"/>
              </a:rPr>
              <a:t>互动？</a:t>
            </a:r>
            <a:endParaRPr lang="zh-CN" altLang="en-US" sz="28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71972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778"/>
                                        </p:tgtEl>
                                        <p:attrNameLst>
                                          <p:attrName>style.visibility</p:attrName>
                                        </p:attrNameLst>
                                      </p:cBhvr>
                                      <p:to>
                                        <p:strVal val="visible"/>
                                      </p:to>
                                    </p:set>
                                    <p:animEffect transition="in" filter="fade">
                                      <p:cBhvr>
                                        <p:cTn id="7" dur="1000"/>
                                        <p:tgtEl>
                                          <p:spTgt spid="32778"/>
                                        </p:tgtEl>
                                      </p:cBhvr>
                                    </p:animEffect>
                                    <p:anim calcmode="lin" valueType="num">
                                      <p:cBhvr>
                                        <p:cTn id="8" dur="1000" fill="hold"/>
                                        <p:tgtEl>
                                          <p:spTgt spid="32778"/>
                                        </p:tgtEl>
                                        <p:attrNameLst>
                                          <p:attrName>ppt_x</p:attrName>
                                        </p:attrNameLst>
                                      </p:cBhvr>
                                      <p:tavLst>
                                        <p:tav tm="0">
                                          <p:val>
                                            <p:strVal val="#ppt_x"/>
                                          </p:val>
                                        </p:tav>
                                        <p:tav tm="100000">
                                          <p:val>
                                            <p:strVal val="#ppt_x"/>
                                          </p:val>
                                        </p:tav>
                                      </p:tavLst>
                                    </p:anim>
                                    <p:anim calcmode="lin" valueType="num">
                                      <p:cBhvr>
                                        <p:cTn id="9" dur="1000" fill="hold"/>
                                        <p:tgtEl>
                                          <p:spTgt spid="3277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2780"/>
                                        </p:tgtEl>
                                        <p:attrNameLst>
                                          <p:attrName>style.visibility</p:attrName>
                                        </p:attrNameLst>
                                      </p:cBhvr>
                                      <p:to>
                                        <p:strVal val="visible"/>
                                      </p:to>
                                    </p:set>
                                    <p:animEffect transition="in" filter="fade">
                                      <p:cBhvr>
                                        <p:cTn id="14" dur="1000"/>
                                        <p:tgtEl>
                                          <p:spTgt spid="32780"/>
                                        </p:tgtEl>
                                      </p:cBhvr>
                                    </p:animEffect>
                                    <p:anim calcmode="lin" valueType="num">
                                      <p:cBhvr>
                                        <p:cTn id="15" dur="1000" fill="hold"/>
                                        <p:tgtEl>
                                          <p:spTgt spid="32780"/>
                                        </p:tgtEl>
                                        <p:attrNameLst>
                                          <p:attrName>ppt_x</p:attrName>
                                        </p:attrNameLst>
                                      </p:cBhvr>
                                      <p:tavLst>
                                        <p:tav tm="0">
                                          <p:val>
                                            <p:strVal val="#ppt_x"/>
                                          </p:val>
                                        </p:tav>
                                        <p:tav tm="100000">
                                          <p:val>
                                            <p:strVal val="#ppt_x"/>
                                          </p:val>
                                        </p:tav>
                                      </p:tavLst>
                                    </p:anim>
                                    <p:anim calcmode="lin" valueType="num">
                                      <p:cBhvr>
                                        <p:cTn id="16" dur="1000" fill="hold"/>
                                        <p:tgtEl>
                                          <p:spTgt spid="32780"/>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3658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36585"/>
                                        </p:tgtEl>
                                        <p:attrNameLst>
                                          <p:attrName>style.visibility</p:attrName>
                                        </p:attrNameLst>
                                      </p:cBhvr>
                                      <p:to>
                                        <p:strVal val="visible"/>
                                      </p:to>
                                    </p:set>
                                    <p:animEffect transition="in" filter="fade">
                                      <p:cBhvr>
                                        <p:cTn id="25" dur="1000"/>
                                        <p:tgtEl>
                                          <p:spTgt spid="536585"/>
                                        </p:tgtEl>
                                      </p:cBhvr>
                                    </p:animEffect>
                                    <p:anim calcmode="lin" valueType="num">
                                      <p:cBhvr>
                                        <p:cTn id="26" dur="1000" fill="hold"/>
                                        <p:tgtEl>
                                          <p:spTgt spid="536585"/>
                                        </p:tgtEl>
                                        <p:attrNameLst>
                                          <p:attrName>ppt_x</p:attrName>
                                        </p:attrNameLst>
                                      </p:cBhvr>
                                      <p:tavLst>
                                        <p:tav tm="0">
                                          <p:val>
                                            <p:strVal val="#ppt_x"/>
                                          </p:val>
                                        </p:tav>
                                        <p:tav tm="100000">
                                          <p:val>
                                            <p:strVal val="#ppt_x"/>
                                          </p:val>
                                        </p:tav>
                                      </p:tavLst>
                                    </p:anim>
                                    <p:anim calcmode="lin" valueType="num">
                                      <p:cBhvr>
                                        <p:cTn id="27" dur="1000" fill="hold"/>
                                        <p:tgtEl>
                                          <p:spTgt spid="536585"/>
                                        </p:tgtEl>
                                        <p:attrNameLst>
                                          <p:attrName>ppt_y</p:attrName>
                                        </p:attrNameLst>
                                      </p:cBhvr>
                                      <p:tavLst>
                                        <p:tav tm="0">
                                          <p:val>
                                            <p:strVal val="#ppt_y+.1"/>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42"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1000"/>
                                        <p:tgtEl>
                                          <p:spTgt spid="3"/>
                                        </p:tgtEl>
                                      </p:cBhvr>
                                    </p:animEffect>
                                    <p:anim calcmode="lin" valueType="num">
                                      <p:cBhvr>
                                        <p:cTn id="33" dur="1000" fill="hold"/>
                                        <p:tgtEl>
                                          <p:spTgt spid="3"/>
                                        </p:tgtEl>
                                        <p:attrNameLst>
                                          <p:attrName>ppt_x</p:attrName>
                                        </p:attrNameLst>
                                      </p:cBhvr>
                                      <p:tavLst>
                                        <p:tav tm="0">
                                          <p:val>
                                            <p:strVal val="#ppt_x"/>
                                          </p:val>
                                        </p:tav>
                                        <p:tav tm="100000">
                                          <p:val>
                                            <p:strVal val="#ppt_x"/>
                                          </p:val>
                                        </p:tav>
                                      </p:tavLst>
                                    </p:anim>
                                    <p:anim calcmode="lin" valueType="num">
                                      <p:cBhvr>
                                        <p:cTn id="3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84" grpId="0" animBg="1"/>
      <p:bldP spid="536585" grpId="0" animBg="1"/>
      <p:bldP spid="32778" grpId="0" animBg="1"/>
      <p:bldP spid="3278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7"/>
          <p:cNvSpPr>
            <a:spLocks noChangeArrowheads="1"/>
          </p:cNvSpPr>
          <p:nvPr/>
        </p:nvSpPr>
        <p:spPr bwMode="auto">
          <a:xfrm>
            <a:off x="3092451" y="3273426"/>
            <a:ext cx="360363" cy="525463"/>
          </a:xfrm>
          <a:prstGeom prst="upArrow">
            <a:avLst>
              <a:gd name="adj1" fmla="val 0"/>
              <a:gd name="adj2" fmla="val 67156"/>
            </a:avLst>
          </a:prstGeom>
          <a:solidFill>
            <a:schemeClr val="bg1"/>
          </a:solidFill>
          <a:ln w="12700">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800"/>
          </a:p>
        </p:txBody>
      </p:sp>
      <p:grpSp>
        <p:nvGrpSpPr>
          <p:cNvPr id="2" name="Group 41"/>
          <p:cNvGrpSpPr>
            <a:grpSpLocks/>
          </p:cNvGrpSpPr>
          <p:nvPr/>
        </p:nvGrpSpPr>
        <p:grpSpPr bwMode="auto">
          <a:xfrm>
            <a:off x="1724597" y="1193106"/>
            <a:ext cx="3024063" cy="2080543"/>
            <a:chOff x="204" y="570"/>
            <a:chExt cx="1814" cy="993"/>
          </a:xfrm>
          <a:solidFill>
            <a:schemeClr val="bg1"/>
          </a:solidFill>
        </p:grpSpPr>
        <p:sp>
          <p:nvSpPr>
            <p:cNvPr id="52262" name="Rectangle 5"/>
            <p:cNvSpPr>
              <a:spLocks noChangeArrowheads="1"/>
            </p:cNvSpPr>
            <p:nvPr/>
          </p:nvSpPr>
          <p:spPr bwMode="auto">
            <a:xfrm>
              <a:off x="204" y="570"/>
              <a:ext cx="1814" cy="425"/>
            </a:xfrm>
            <a:prstGeom prst="rect">
              <a:avLst/>
            </a:prstGeom>
            <a:grpFill/>
            <a:ln w="12700">
              <a:solidFill>
                <a:schemeClr val="tx1"/>
              </a:solidFill>
              <a:miter lim="800000"/>
              <a:headEnd type="none" w="sm" len="sm"/>
              <a:tailEnd type="none" w="sm" len="sm"/>
            </a:ln>
            <a:effectLst/>
            <a:extLst/>
          </p:spPr>
          <p:txBody>
            <a:bodyPr wrap="none" anchor="ct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algn="ctr" eaLnBrk="1" hangingPunct="1">
                <a:lnSpc>
                  <a:spcPct val="90000"/>
                </a:lnSpc>
                <a:defRPr/>
              </a:pPr>
              <a:r>
                <a:rPr lang="en-US" altLang="zh-CN" sz="2600" b="1" dirty="0"/>
                <a:t>&lt;&lt;interface&gt;&gt;</a:t>
              </a:r>
            </a:p>
            <a:p>
              <a:pPr algn="ctr" eaLnBrk="1" hangingPunct="1">
                <a:lnSpc>
                  <a:spcPct val="90000"/>
                </a:lnSpc>
                <a:defRPr/>
              </a:pPr>
              <a:r>
                <a:rPr lang="en-US" altLang="zh-CN" sz="2600" b="1" dirty="0"/>
                <a:t>Observable</a:t>
              </a:r>
            </a:p>
          </p:txBody>
        </p:sp>
        <p:sp>
          <p:nvSpPr>
            <p:cNvPr id="52263" name="Rectangle 8"/>
            <p:cNvSpPr>
              <a:spLocks noChangeArrowheads="1"/>
            </p:cNvSpPr>
            <p:nvPr/>
          </p:nvSpPr>
          <p:spPr bwMode="auto">
            <a:xfrm>
              <a:off x="204" y="995"/>
              <a:ext cx="1814" cy="568"/>
            </a:xfrm>
            <a:prstGeom prst="rect">
              <a:avLst/>
            </a:prstGeom>
            <a:grpFill/>
            <a:ln w="12700">
              <a:solidFill>
                <a:schemeClr val="tx1"/>
              </a:solidFill>
              <a:miter lim="800000"/>
              <a:headEnd type="none" w="sm" len="sm"/>
              <a:tailEnd type="none" w="sm" len="sm"/>
            </a:ln>
            <a:effectLst/>
            <a:extLst/>
          </p:spPr>
          <p:txBody>
            <a:bodyPr wrap="none" anchor="ct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defRPr/>
              </a:pPr>
              <a:r>
                <a:rPr lang="en-US" altLang="zh-CN" sz="1700" b="1" dirty="0"/>
                <a:t>+</a:t>
              </a:r>
              <a:r>
                <a:rPr lang="en-US" altLang="zh-CN" sz="1700" b="1" dirty="0" err="1"/>
                <a:t>notifyObservers</a:t>
              </a:r>
              <a:r>
                <a:rPr lang="en-US" altLang="zh-CN" sz="1700" b="1" dirty="0"/>
                <a:t>()</a:t>
              </a:r>
            </a:p>
            <a:p>
              <a:pPr eaLnBrk="1" hangingPunct="1">
                <a:defRPr/>
              </a:pPr>
              <a:r>
                <a:rPr lang="en-US" altLang="zh-CN" sz="1700" b="1" dirty="0"/>
                <a:t>+register(</a:t>
              </a:r>
              <a:r>
                <a:rPr lang="en-US" altLang="zh-CN" sz="1700" b="1" dirty="0" err="1"/>
                <a:t>obs</a:t>
              </a:r>
              <a:r>
                <a:rPr lang="en-US" altLang="zh-CN" sz="1700" b="1" dirty="0"/>
                <a:t>: Observer)</a:t>
              </a:r>
            </a:p>
            <a:p>
              <a:pPr eaLnBrk="1" hangingPunct="1">
                <a:defRPr/>
              </a:pPr>
              <a:r>
                <a:rPr lang="en-US" altLang="zh-CN" sz="1700" b="1" dirty="0"/>
                <a:t>+</a:t>
              </a:r>
              <a:r>
                <a:rPr lang="en-US" altLang="zh-CN" sz="1700" b="1" dirty="0" err="1"/>
                <a:t>unRegister</a:t>
              </a:r>
              <a:r>
                <a:rPr lang="en-US" altLang="zh-CN" sz="1700" b="1" dirty="0"/>
                <a:t>(</a:t>
              </a:r>
              <a:r>
                <a:rPr lang="en-US" altLang="zh-CN" sz="1700" b="1" dirty="0" err="1"/>
                <a:t>obs:Observer</a:t>
              </a:r>
              <a:r>
                <a:rPr lang="en-US" altLang="zh-CN" sz="1700" b="1" dirty="0"/>
                <a:t>)</a:t>
              </a:r>
            </a:p>
          </p:txBody>
        </p:sp>
      </p:grpSp>
      <p:grpSp>
        <p:nvGrpSpPr>
          <p:cNvPr id="3" name="Group 42"/>
          <p:cNvGrpSpPr>
            <a:grpSpLocks/>
          </p:cNvGrpSpPr>
          <p:nvPr/>
        </p:nvGrpSpPr>
        <p:grpSpPr bwMode="auto">
          <a:xfrm>
            <a:off x="1724597" y="3799110"/>
            <a:ext cx="3024063" cy="1574800"/>
            <a:chOff x="204" y="1894"/>
            <a:chExt cx="1814" cy="992"/>
          </a:xfrm>
          <a:solidFill>
            <a:schemeClr val="bg1"/>
          </a:solidFill>
        </p:grpSpPr>
        <p:sp>
          <p:nvSpPr>
            <p:cNvPr id="637958" name="Rectangle 6"/>
            <p:cNvSpPr>
              <a:spLocks noChangeArrowheads="1"/>
            </p:cNvSpPr>
            <p:nvPr/>
          </p:nvSpPr>
          <p:spPr bwMode="auto">
            <a:xfrm>
              <a:off x="204" y="1894"/>
              <a:ext cx="1814" cy="425"/>
            </a:xfrm>
            <a:prstGeom prst="rect">
              <a:avLst/>
            </a:prstGeom>
            <a:grpFill/>
            <a:ln w="12700">
              <a:solidFill>
                <a:schemeClr val="tx1"/>
              </a:solidFill>
              <a:miter lim="800000"/>
              <a:headEnd type="none" w="sm" len="sm"/>
              <a:tailEnd type="none" w="sm" len="sm"/>
            </a:ln>
            <a:effectLst/>
            <a:extLst/>
          </p:spPr>
          <p:txBody>
            <a:bodyPr wrap="none" anchor="ctr"/>
            <a:lstStyle/>
            <a:p>
              <a:pPr algn="ctr" eaLnBrk="1" hangingPunct="1">
                <a:defRPr/>
              </a:pPr>
              <a:r>
                <a:rPr lang="en-US" altLang="zh-CN" sz="2600" b="1" dirty="0" err="1">
                  <a:latin typeface="微软雅黑" pitchFamily="34" charset="-122"/>
                  <a:ea typeface="微软雅黑" pitchFamily="34" charset="-122"/>
                </a:rPr>
                <a:t>InfoCenter</a:t>
              </a:r>
              <a:endParaRPr lang="en-US" altLang="zh-CN" sz="2600" b="1" dirty="0">
                <a:latin typeface="微软雅黑" pitchFamily="34" charset="-122"/>
                <a:ea typeface="微软雅黑" pitchFamily="34" charset="-122"/>
              </a:endParaRPr>
            </a:p>
          </p:txBody>
        </p:sp>
        <p:sp>
          <p:nvSpPr>
            <p:cNvPr id="52261" name="Rectangle 9"/>
            <p:cNvSpPr>
              <a:spLocks noChangeArrowheads="1"/>
            </p:cNvSpPr>
            <p:nvPr/>
          </p:nvSpPr>
          <p:spPr bwMode="auto">
            <a:xfrm>
              <a:off x="204" y="2318"/>
              <a:ext cx="1814" cy="568"/>
            </a:xfrm>
            <a:prstGeom prst="rect">
              <a:avLst/>
            </a:prstGeom>
            <a:grpFill/>
            <a:ln w="12700">
              <a:solidFill>
                <a:schemeClr val="tx1"/>
              </a:solidFill>
              <a:miter lim="800000"/>
              <a:headEnd type="none" w="sm" len="sm"/>
              <a:tailEnd type="none" w="sm" len="sm"/>
            </a:ln>
            <a:effectLst/>
            <a:extLst/>
          </p:spPr>
          <p:txBody>
            <a:bodyPr wrap="none" anchor="ct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defRPr/>
              </a:pPr>
              <a:r>
                <a:rPr lang="en-US" altLang="zh-CN" sz="1700" b="1" dirty="0"/>
                <a:t>+</a:t>
              </a:r>
              <a:r>
                <a:rPr lang="en-US" altLang="zh-CN" sz="1700" b="1" dirty="0" err="1"/>
                <a:t>notifyObservers</a:t>
              </a:r>
              <a:r>
                <a:rPr lang="en-US" altLang="zh-CN" sz="1700" b="1" dirty="0"/>
                <a:t>()</a:t>
              </a:r>
            </a:p>
            <a:p>
              <a:pPr eaLnBrk="1" hangingPunct="1">
                <a:defRPr/>
              </a:pPr>
              <a:r>
                <a:rPr lang="en-US" altLang="zh-CN" sz="1700" b="1" dirty="0"/>
                <a:t>+register(</a:t>
              </a:r>
              <a:r>
                <a:rPr lang="en-US" altLang="zh-CN" sz="1700" b="1" dirty="0" err="1"/>
                <a:t>obs</a:t>
              </a:r>
              <a:r>
                <a:rPr lang="en-US" altLang="zh-CN" sz="1700" b="1" dirty="0"/>
                <a:t>: Observer)</a:t>
              </a:r>
            </a:p>
            <a:p>
              <a:pPr eaLnBrk="1" hangingPunct="1">
                <a:defRPr/>
              </a:pPr>
              <a:r>
                <a:rPr lang="en-US" altLang="zh-CN" sz="1700" b="1" dirty="0"/>
                <a:t>+</a:t>
              </a:r>
              <a:r>
                <a:rPr lang="en-US" altLang="zh-CN" sz="1700" b="1" dirty="0" err="1"/>
                <a:t>unRegister</a:t>
              </a:r>
              <a:r>
                <a:rPr lang="en-US" altLang="zh-CN" sz="1700" b="1" dirty="0"/>
                <a:t>(</a:t>
              </a:r>
              <a:r>
                <a:rPr lang="en-US" altLang="zh-CN" sz="1700" b="1" dirty="0" err="1"/>
                <a:t>obs:Observer</a:t>
              </a:r>
              <a:r>
                <a:rPr lang="en-US" altLang="zh-CN" sz="1700" b="1" dirty="0"/>
                <a:t>)</a:t>
              </a:r>
            </a:p>
          </p:txBody>
        </p:sp>
      </p:grpSp>
      <p:sp>
        <p:nvSpPr>
          <p:cNvPr id="33797" name="AutoShape 13"/>
          <p:cNvSpPr>
            <a:spLocks noChangeArrowheads="1"/>
          </p:cNvSpPr>
          <p:nvPr/>
        </p:nvSpPr>
        <p:spPr bwMode="auto">
          <a:xfrm>
            <a:off x="8137525" y="2736851"/>
            <a:ext cx="355600" cy="485775"/>
          </a:xfrm>
          <a:prstGeom prst="upArrow">
            <a:avLst>
              <a:gd name="adj1" fmla="val 0"/>
              <a:gd name="adj2" fmla="val 62915"/>
            </a:avLst>
          </a:prstGeom>
          <a:solidFill>
            <a:schemeClr val="bg1"/>
          </a:solidFill>
          <a:ln w="12700">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800"/>
          </a:p>
        </p:txBody>
      </p:sp>
      <p:sp>
        <p:nvSpPr>
          <p:cNvPr id="33798" name="Line 15"/>
          <p:cNvSpPr>
            <a:spLocks noChangeShapeType="1"/>
          </p:cNvSpPr>
          <p:nvPr/>
        </p:nvSpPr>
        <p:spPr bwMode="auto">
          <a:xfrm>
            <a:off x="6980238" y="3213101"/>
            <a:ext cx="2665412" cy="47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3799" name="Line 16"/>
          <p:cNvSpPr>
            <a:spLocks noChangeShapeType="1"/>
          </p:cNvSpPr>
          <p:nvPr/>
        </p:nvSpPr>
        <p:spPr bwMode="auto">
          <a:xfrm>
            <a:off x="6980238" y="3222626"/>
            <a:ext cx="0" cy="2079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3800" name="Line 17"/>
          <p:cNvSpPr>
            <a:spLocks noChangeShapeType="1"/>
          </p:cNvSpPr>
          <p:nvPr/>
        </p:nvSpPr>
        <p:spPr bwMode="auto">
          <a:xfrm>
            <a:off x="9645650" y="3222626"/>
            <a:ext cx="0" cy="2079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4" name="Group 37"/>
          <p:cNvGrpSpPr>
            <a:grpSpLocks/>
          </p:cNvGrpSpPr>
          <p:nvPr/>
        </p:nvGrpSpPr>
        <p:grpSpPr bwMode="auto">
          <a:xfrm>
            <a:off x="6117084" y="1409254"/>
            <a:ext cx="4443412" cy="1323975"/>
            <a:chOff x="2961" y="391"/>
            <a:chExt cx="2641" cy="834"/>
          </a:xfrm>
          <a:solidFill>
            <a:schemeClr val="bg1"/>
          </a:solidFill>
        </p:grpSpPr>
        <p:sp>
          <p:nvSpPr>
            <p:cNvPr id="52258" name="Rectangle 11"/>
            <p:cNvSpPr>
              <a:spLocks noChangeArrowheads="1"/>
            </p:cNvSpPr>
            <p:nvPr/>
          </p:nvSpPr>
          <p:spPr bwMode="auto">
            <a:xfrm>
              <a:off x="2961" y="391"/>
              <a:ext cx="2641" cy="529"/>
            </a:xfrm>
            <a:prstGeom prst="rect">
              <a:avLst/>
            </a:prstGeom>
            <a:grpFill/>
            <a:ln w="12700">
              <a:solidFill>
                <a:schemeClr val="tx1"/>
              </a:solidFill>
              <a:miter lim="800000"/>
              <a:headEnd type="none" w="sm" len="sm"/>
              <a:tailEnd type="none" w="sm" len="sm"/>
            </a:ln>
            <a:effectLst/>
            <a:extLst/>
          </p:spPr>
          <p:txBody>
            <a:bodyPr wrap="none" anchor="ct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algn="ctr" eaLnBrk="1" hangingPunct="1">
                <a:lnSpc>
                  <a:spcPct val="90000"/>
                </a:lnSpc>
                <a:defRPr/>
              </a:pPr>
              <a:r>
                <a:rPr lang="en-US" altLang="zh-CN" sz="2400" b="1" dirty="0"/>
                <a:t>&lt;&lt;interface&gt;&gt;</a:t>
              </a:r>
            </a:p>
            <a:p>
              <a:pPr algn="ctr" eaLnBrk="1" hangingPunct="1">
                <a:lnSpc>
                  <a:spcPct val="90000"/>
                </a:lnSpc>
                <a:defRPr/>
              </a:pPr>
              <a:r>
                <a:rPr lang="en-US" altLang="zh-CN" sz="2400" b="1" dirty="0"/>
                <a:t>Observer</a:t>
              </a:r>
            </a:p>
          </p:txBody>
        </p:sp>
        <p:sp>
          <p:nvSpPr>
            <p:cNvPr id="637970" name="Rectangle 18"/>
            <p:cNvSpPr>
              <a:spLocks noChangeArrowheads="1"/>
            </p:cNvSpPr>
            <p:nvPr/>
          </p:nvSpPr>
          <p:spPr bwMode="auto">
            <a:xfrm>
              <a:off x="2962" y="920"/>
              <a:ext cx="2640" cy="305"/>
            </a:xfrm>
            <a:prstGeom prst="rect">
              <a:avLst/>
            </a:prstGeom>
            <a:grpFill/>
            <a:ln w="12700">
              <a:solidFill>
                <a:schemeClr val="tx1"/>
              </a:solidFill>
              <a:miter lim="800000"/>
              <a:headEnd type="none" w="sm" len="sm"/>
              <a:tailEnd type="none" w="sm" len="sm"/>
            </a:ln>
            <a:effectLst/>
            <a:extLst/>
          </p:spPr>
          <p:txBody>
            <a:bodyPr wrap="none" anchor="ctr"/>
            <a:lstStyle/>
            <a:p>
              <a:pPr eaLnBrk="1" hangingPunct="1">
                <a:defRPr/>
              </a:pPr>
              <a:r>
                <a:rPr lang="en-US" altLang="zh-CN" sz="1600" b="1" dirty="0">
                  <a:effectLst>
                    <a:outerShdw blurRad="38100" dist="38100" dir="2700000" algn="tl">
                      <a:srgbClr val="FFFFFF"/>
                    </a:outerShdw>
                  </a:effectLst>
                  <a:latin typeface="Arial" charset="0"/>
                </a:rPr>
                <a:t>+update( Observable subject, Object </a:t>
              </a:r>
              <a:r>
                <a:rPr lang="en-US" altLang="zh-CN" sz="1600" b="1" dirty="0" err="1">
                  <a:effectLst>
                    <a:outerShdw blurRad="38100" dist="38100" dir="2700000" algn="tl">
                      <a:srgbClr val="FFFFFF"/>
                    </a:outerShdw>
                  </a:effectLst>
                  <a:latin typeface="Arial" charset="0"/>
                </a:rPr>
                <a:t>arg</a:t>
              </a:r>
              <a:r>
                <a:rPr lang="en-US" altLang="zh-CN" sz="1600" b="1" dirty="0">
                  <a:effectLst>
                    <a:outerShdw blurRad="38100" dist="38100" dir="2700000" algn="tl">
                      <a:srgbClr val="FFFFFF"/>
                    </a:outerShdw>
                  </a:effectLst>
                  <a:latin typeface="Arial" charset="0"/>
                </a:rPr>
                <a:t>)</a:t>
              </a:r>
            </a:p>
          </p:txBody>
        </p:sp>
      </p:grpSp>
      <p:grpSp>
        <p:nvGrpSpPr>
          <p:cNvPr id="5" name="Group 38"/>
          <p:cNvGrpSpPr>
            <a:grpSpLocks/>
          </p:cNvGrpSpPr>
          <p:nvPr/>
        </p:nvGrpSpPr>
        <p:grpSpPr bwMode="auto">
          <a:xfrm>
            <a:off x="5972374" y="3430810"/>
            <a:ext cx="2016919" cy="901700"/>
            <a:chOff x="2290" y="1662"/>
            <a:chExt cx="998" cy="568"/>
          </a:xfrm>
          <a:solidFill>
            <a:schemeClr val="bg1"/>
          </a:solidFill>
        </p:grpSpPr>
        <p:sp>
          <p:nvSpPr>
            <p:cNvPr id="637964" name="Rectangle 12"/>
            <p:cNvSpPr>
              <a:spLocks noChangeArrowheads="1"/>
            </p:cNvSpPr>
            <p:nvPr/>
          </p:nvSpPr>
          <p:spPr bwMode="auto">
            <a:xfrm>
              <a:off x="2291" y="1662"/>
              <a:ext cx="997" cy="263"/>
            </a:xfrm>
            <a:prstGeom prst="rect">
              <a:avLst/>
            </a:prstGeom>
            <a:grpFill/>
            <a:ln w="12700">
              <a:solidFill>
                <a:schemeClr val="tx1"/>
              </a:solidFill>
              <a:miter lim="800000"/>
              <a:headEnd type="none" w="sm" len="sm"/>
              <a:tailEnd type="none" w="sm" len="sm"/>
            </a:ln>
            <a:effectLst/>
            <a:extLst/>
          </p:spPr>
          <p:txBody>
            <a:bodyPr wrap="none" anchor="ctr"/>
            <a:lstStyle/>
            <a:p>
              <a:pPr algn="ctr" eaLnBrk="1" hangingPunct="1">
                <a:defRPr/>
              </a:pPr>
              <a:r>
                <a:rPr lang="en-US" altLang="zh-CN" sz="2600" b="1" dirty="0" err="1">
                  <a:solidFill>
                    <a:srgbClr val="000000"/>
                  </a:solidFill>
                  <a:effectLst>
                    <a:outerShdw blurRad="38100" dist="38100" dir="2700000" algn="tl">
                      <a:srgbClr val="FFFFFF"/>
                    </a:outerShdw>
                  </a:effectLst>
                  <a:latin typeface="Arial" charset="0"/>
                  <a:cs typeface="Arial" charset="0"/>
                </a:rPr>
                <a:t>VoiceInfo</a:t>
              </a:r>
              <a:endParaRPr lang="en-US" altLang="zh-CN" sz="2600" b="1" dirty="0">
                <a:solidFill>
                  <a:srgbClr val="000000"/>
                </a:solidFill>
                <a:effectLst>
                  <a:outerShdw blurRad="38100" dist="38100" dir="2700000" algn="tl">
                    <a:srgbClr val="FFFFFF"/>
                  </a:outerShdw>
                </a:effectLst>
                <a:latin typeface="Arial" charset="0"/>
                <a:cs typeface="Arial" charset="0"/>
              </a:endParaRPr>
            </a:p>
          </p:txBody>
        </p:sp>
        <p:sp>
          <p:nvSpPr>
            <p:cNvPr id="637971" name="Rectangle 19"/>
            <p:cNvSpPr>
              <a:spLocks noChangeArrowheads="1"/>
            </p:cNvSpPr>
            <p:nvPr/>
          </p:nvSpPr>
          <p:spPr bwMode="auto">
            <a:xfrm>
              <a:off x="2290" y="1925"/>
              <a:ext cx="998" cy="305"/>
            </a:xfrm>
            <a:prstGeom prst="rect">
              <a:avLst/>
            </a:prstGeom>
            <a:grpFill/>
            <a:ln w="12700">
              <a:solidFill>
                <a:schemeClr val="tx1"/>
              </a:solidFill>
              <a:miter lim="800000"/>
              <a:headEnd type="none" w="sm" len="sm"/>
              <a:tailEnd type="none" w="sm" len="sm"/>
            </a:ln>
            <a:effectLst/>
            <a:extLst/>
          </p:spPr>
          <p:txBody>
            <a:bodyPr wrap="none" anchor="ctr"/>
            <a:lstStyle/>
            <a:p>
              <a:pPr eaLnBrk="1" hangingPunct="1">
                <a:defRPr/>
              </a:pPr>
              <a:r>
                <a:rPr lang="en-US" altLang="zh-CN" b="1" dirty="0">
                  <a:effectLst>
                    <a:outerShdw blurRad="38100" dist="38100" dir="2700000" algn="tl">
                      <a:srgbClr val="FFFFFF"/>
                    </a:outerShdw>
                  </a:effectLst>
                  <a:latin typeface="Arial" charset="0"/>
                </a:rPr>
                <a:t>+update(s, </a:t>
              </a:r>
              <a:r>
                <a:rPr lang="en-US" altLang="zh-CN" b="1" dirty="0" err="1">
                  <a:effectLst>
                    <a:outerShdw blurRad="38100" dist="38100" dir="2700000" algn="tl">
                      <a:srgbClr val="FFFFFF"/>
                    </a:outerShdw>
                  </a:effectLst>
                  <a:latin typeface="Arial" charset="0"/>
                </a:rPr>
                <a:t>arg</a:t>
              </a:r>
              <a:r>
                <a:rPr lang="en-US" altLang="zh-CN" b="1" dirty="0">
                  <a:effectLst>
                    <a:outerShdw blurRad="38100" dist="38100" dir="2700000" algn="tl">
                      <a:srgbClr val="FFFFFF"/>
                    </a:outerShdw>
                  </a:effectLst>
                  <a:latin typeface="Arial" charset="0"/>
                </a:rPr>
                <a:t>)</a:t>
              </a:r>
            </a:p>
          </p:txBody>
        </p:sp>
      </p:grpSp>
      <p:sp>
        <p:nvSpPr>
          <p:cNvPr id="33803" name="Line 21"/>
          <p:cNvSpPr>
            <a:spLocks noChangeShapeType="1"/>
          </p:cNvSpPr>
          <p:nvPr/>
        </p:nvSpPr>
        <p:spPr bwMode="auto">
          <a:xfrm>
            <a:off x="4748213" y="2112963"/>
            <a:ext cx="1439862" cy="0"/>
          </a:xfrm>
          <a:prstGeom prst="line">
            <a:avLst/>
          </a:prstGeom>
          <a:noFill/>
          <a:ln w="254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37974" name="Text Box 22"/>
          <p:cNvSpPr txBox="1">
            <a:spLocks noChangeArrowheads="1"/>
          </p:cNvSpPr>
          <p:nvPr/>
        </p:nvSpPr>
        <p:spPr bwMode="auto">
          <a:xfrm>
            <a:off x="4892676" y="1698626"/>
            <a:ext cx="1223963" cy="396875"/>
          </a:xfrm>
          <a:prstGeom prst="rect">
            <a:avLst/>
          </a:prstGeom>
          <a:solidFill>
            <a:schemeClr val="bg1"/>
          </a:solidFill>
          <a:ln>
            <a:noFill/>
          </a:ln>
          <a:effectLst/>
          <a:extLst/>
        </p:spPr>
        <p:txBody>
          <a:bodyPr>
            <a:spAutoFit/>
          </a:bodyPr>
          <a:lstStyle/>
          <a:p>
            <a:pPr eaLnBrk="1" hangingPunct="1">
              <a:spcBef>
                <a:spcPct val="50000"/>
              </a:spcBef>
              <a:defRPr/>
            </a:pPr>
            <a:r>
              <a:rPr lang="en-US" altLang="zh-CN" sz="2000" b="1">
                <a:effectLst>
                  <a:outerShdw blurRad="38100" dist="38100" dir="2700000" algn="tl">
                    <a:srgbClr val="C0C0C0"/>
                  </a:outerShdw>
                </a:effectLst>
                <a:latin typeface="Arial" charset="0"/>
              </a:rPr>
              <a:t>notifies</a:t>
            </a:r>
          </a:p>
        </p:txBody>
      </p:sp>
      <p:sp>
        <p:nvSpPr>
          <p:cNvPr id="33805" name="Text Box 23"/>
          <p:cNvSpPr txBox="1">
            <a:spLocks noChangeArrowheads="1"/>
          </p:cNvSpPr>
          <p:nvPr/>
        </p:nvSpPr>
        <p:spPr bwMode="auto">
          <a:xfrm>
            <a:off x="4748214" y="2147889"/>
            <a:ext cx="1368425"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a:t>1         1..*</a:t>
            </a:r>
          </a:p>
        </p:txBody>
      </p:sp>
      <p:sp>
        <p:nvSpPr>
          <p:cNvPr id="33806" name="Line 24"/>
          <p:cNvSpPr>
            <a:spLocks noChangeShapeType="1"/>
          </p:cNvSpPr>
          <p:nvPr/>
        </p:nvSpPr>
        <p:spPr bwMode="auto">
          <a:xfrm>
            <a:off x="6477000" y="4333876"/>
            <a:ext cx="0" cy="41592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3807" name="Line 25"/>
          <p:cNvSpPr>
            <a:spLocks noChangeShapeType="1"/>
          </p:cNvSpPr>
          <p:nvPr/>
        </p:nvSpPr>
        <p:spPr bwMode="auto">
          <a:xfrm>
            <a:off x="9645650" y="4333875"/>
            <a:ext cx="0" cy="89535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3808" name="Line 26"/>
          <p:cNvSpPr>
            <a:spLocks noChangeShapeType="1"/>
          </p:cNvSpPr>
          <p:nvPr/>
        </p:nvSpPr>
        <p:spPr bwMode="auto">
          <a:xfrm flipH="1">
            <a:off x="4748214" y="4749800"/>
            <a:ext cx="1728787" cy="0"/>
          </a:xfrm>
          <a:prstGeom prst="line">
            <a:avLst/>
          </a:prstGeom>
          <a:noFill/>
          <a:ln w="254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3809" name="Line 27"/>
          <p:cNvSpPr>
            <a:spLocks noChangeShapeType="1"/>
          </p:cNvSpPr>
          <p:nvPr/>
        </p:nvSpPr>
        <p:spPr bwMode="auto">
          <a:xfrm flipH="1">
            <a:off x="4748214" y="5180013"/>
            <a:ext cx="4897437" cy="0"/>
          </a:xfrm>
          <a:prstGeom prst="line">
            <a:avLst/>
          </a:prstGeom>
          <a:noFill/>
          <a:ln w="254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37980" name="Text Box 28"/>
          <p:cNvSpPr txBox="1">
            <a:spLocks noChangeArrowheads="1"/>
          </p:cNvSpPr>
          <p:nvPr/>
        </p:nvSpPr>
        <p:spPr bwMode="auto">
          <a:xfrm>
            <a:off x="4964114" y="4437063"/>
            <a:ext cx="1368425" cy="366712"/>
          </a:xfrm>
          <a:prstGeom prst="rect">
            <a:avLst/>
          </a:prstGeom>
          <a:noFill/>
          <a:ln>
            <a:noFill/>
          </a:ln>
          <a:effectLst/>
          <a:extLst/>
        </p:spPr>
        <p:txBody>
          <a:bodyPr>
            <a:spAutoFit/>
          </a:bodyPr>
          <a:lstStyle/>
          <a:p>
            <a:pPr eaLnBrk="1" hangingPunct="1">
              <a:spcBef>
                <a:spcPct val="50000"/>
              </a:spcBef>
              <a:defRPr/>
            </a:pPr>
            <a:r>
              <a:rPr lang="en-US" altLang="zh-CN" b="1" dirty="0">
                <a:effectLst>
                  <a:outerShdw blurRad="38100" dist="38100" dir="2700000" algn="tl">
                    <a:srgbClr val="C0C0C0"/>
                  </a:outerShdw>
                </a:effectLst>
                <a:latin typeface="Arial" charset="0"/>
              </a:rPr>
              <a:t>1           1..*</a:t>
            </a:r>
          </a:p>
        </p:txBody>
      </p:sp>
      <p:sp>
        <p:nvSpPr>
          <p:cNvPr id="637981" name="Text Box 29"/>
          <p:cNvSpPr txBox="1">
            <a:spLocks noChangeArrowheads="1"/>
          </p:cNvSpPr>
          <p:nvPr/>
        </p:nvSpPr>
        <p:spPr bwMode="auto">
          <a:xfrm>
            <a:off x="4821239" y="5222876"/>
            <a:ext cx="4175125" cy="366713"/>
          </a:xfrm>
          <a:prstGeom prst="rect">
            <a:avLst/>
          </a:prstGeom>
          <a:solidFill>
            <a:schemeClr val="bg1"/>
          </a:solidFill>
          <a:ln>
            <a:noFill/>
          </a:ln>
          <a:effectLst/>
          <a:extLst/>
        </p:spPr>
        <p:txBody>
          <a:bodyPr>
            <a:spAutoFit/>
          </a:bodyPr>
          <a:lstStyle/>
          <a:p>
            <a:pPr eaLnBrk="1" hangingPunct="1">
              <a:spcBef>
                <a:spcPct val="50000"/>
              </a:spcBef>
              <a:defRPr/>
            </a:pPr>
            <a:r>
              <a:rPr lang="en-US" altLang="zh-CN" b="1" dirty="0">
                <a:effectLst>
                  <a:outerShdw blurRad="38100" dist="38100" dir="2700000" algn="tl">
                    <a:srgbClr val="C0C0C0"/>
                  </a:outerShdw>
                </a:effectLst>
                <a:latin typeface="Arial" charset="0"/>
              </a:rPr>
              <a:t>1                                                       1..*</a:t>
            </a:r>
          </a:p>
        </p:txBody>
      </p:sp>
      <p:grpSp>
        <p:nvGrpSpPr>
          <p:cNvPr id="6" name="Group 40"/>
          <p:cNvGrpSpPr>
            <a:grpSpLocks/>
          </p:cNvGrpSpPr>
          <p:nvPr/>
        </p:nvGrpSpPr>
        <p:grpSpPr bwMode="auto">
          <a:xfrm>
            <a:off x="8342760" y="3425378"/>
            <a:ext cx="2022475" cy="901700"/>
            <a:chOff x="4625" y="1661"/>
            <a:chExt cx="931" cy="568"/>
          </a:xfrm>
          <a:solidFill>
            <a:schemeClr val="bg1"/>
          </a:solidFill>
        </p:grpSpPr>
        <p:sp>
          <p:nvSpPr>
            <p:cNvPr id="637983" name="Rectangle 31"/>
            <p:cNvSpPr>
              <a:spLocks noChangeArrowheads="1"/>
            </p:cNvSpPr>
            <p:nvPr/>
          </p:nvSpPr>
          <p:spPr bwMode="auto">
            <a:xfrm>
              <a:off x="4626" y="1661"/>
              <a:ext cx="930" cy="263"/>
            </a:xfrm>
            <a:prstGeom prst="rect">
              <a:avLst/>
            </a:prstGeom>
            <a:grpFill/>
            <a:ln w="12700">
              <a:solidFill>
                <a:schemeClr val="tx1"/>
              </a:solidFill>
              <a:miter lim="800000"/>
              <a:headEnd type="none" w="sm" len="sm"/>
              <a:tailEnd type="none" w="sm" len="sm"/>
            </a:ln>
            <a:effectLst/>
            <a:extLst/>
          </p:spPr>
          <p:txBody>
            <a:bodyPr wrap="none" anchor="ctr"/>
            <a:lstStyle/>
            <a:p>
              <a:pPr algn="ctr" eaLnBrk="1" hangingPunct="1">
                <a:defRPr/>
              </a:pPr>
              <a:r>
                <a:rPr lang="en-US" altLang="zh-CN" sz="2600" b="1" dirty="0" err="1">
                  <a:solidFill>
                    <a:srgbClr val="000000"/>
                  </a:solidFill>
                  <a:effectLst>
                    <a:outerShdw blurRad="38100" dist="38100" dir="2700000" algn="tl">
                      <a:srgbClr val="FFFFFF"/>
                    </a:outerShdw>
                  </a:effectLst>
                  <a:latin typeface="Arial" charset="0"/>
                  <a:cs typeface="Arial" charset="0"/>
                </a:rPr>
                <a:t>WordInfo</a:t>
              </a:r>
              <a:endParaRPr lang="en-US" altLang="zh-CN" sz="2600" b="1" dirty="0">
                <a:solidFill>
                  <a:srgbClr val="000000"/>
                </a:solidFill>
                <a:effectLst>
                  <a:outerShdw blurRad="38100" dist="38100" dir="2700000" algn="tl">
                    <a:srgbClr val="FFFFFF"/>
                  </a:outerShdw>
                </a:effectLst>
                <a:latin typeface="Arial" charset="0"/>
                <a:cs typeface="Arial" charset="0"/>
              </a:endParaRPr>
            </a:p>
          </p:txBody>
        </p:sp>
        <p:sp>
          <p:nvSpPr>
            <p:cNvPr id="637984" name="Rectangle 32"/>
            <p:cNvSpPr>
              <a:spLocks noChangeArrowheads="1"/>
            </p:cNvSpPr>
            <p:nvPr/>
          </p:nvSpPr>
          <p:spPr bwMode="auto">
            <a:xfrm>
              <a:off x="4625" y="1924"/>
              <a:ext cx="931" cy="305"/>
            </a:xfrm>
            <a:prstGeom prst="rect">
              <a:avLst/>
            </a:prstGeom>
            <a:grpFill/>
            <a:ln w="12700">
              <a:solidFill>
                <a:schemeClr val="tx1"/>
              </a:solidFill>
              <a:miter lim="800000"/>
              <a:headEnd type="none" w="sm" len="sm"/>
              <a:tailEnd type="none" w="sm" len="sm"/>
            </a:ln>
            <a:effectLst/>
            <a:extLst/>
          </p:spPr>
          <p:txBody>
            <a:bodyPr wrap="none" anchor="ctr"/>
            <a:lstStyle/>
            <a:p>
              <a:pPr eaLnBrk="1" hangingPunct="1">
                <a:defRPr/>
              </a:pPr>
              <a:r>
                <a:rPr lang="en-US" altLang="zh-CN" b="1" dirty="0">
                  <a:effectLst>
                    <a:outerShdw blurRad="38100" dist="38100" dir="2700000" algn="tl">
                      <a:srgbClr val="FFFFFF"/>
                    </a:outerShdw>
                  </a:effectLst>
                  <a:latin typeface="Arial" charset="0"/>
                </a:rPr>
                <a:t>+update(s, </a:t>
              </a:r>
              <a:r>
                <a:rPr lang="en-US" altLang="zh-CN" b="1" dirty="0" err="1">
                  <a:effectLst>
                    <a:outerShdw blurRad="38100" dist="38100" dir="2700000" algn="tl">
                      <a:srgbClr val="FFFFFF"/>
                    </a:outerShdw>
                  </a:effectLst>
                  <a:latin typeface="Arial" charset="0"/>
                </a:rPr>
                <a:t>arg</a:t>
              </a:r>
              <a:r>
                <a:rPr lang="en-US" altLang="zh-CN" b="1" dirty="0">
                  <a:effectLst>
                    <a:outerShdw blurRad="38100" dist="38100" dir="2700000" algn="tl">
                      <a:srgbClr val="FFFFFF"/>
                    </a:outerShdw>
                  </a:effectLst>
                  <a:latin typeface="Arial" charset="0"/>
                </a:rPr>
                <a:t>)</a:t>
              </a:r>
            </a:p>
          </p:txBody>
        </p:sp>
      </p:grpSp>
      <p:sp>
        <p:nvSpPr>
          <p:cNvPr id="41" name="矩形 40"/>
          <p:cNvSpPr/>
          <p:nvPr/>
        </p:nvSpPr>
        <p:spPr>
          <a:xfrm>
            <a:off x="1774826" y="169863"/>
            <a:ext cx="8748713" cy="369332"/>
          </a:xfrm>
          <a:prstGeom prst="rect">
            <a:avLst/>
          </a:prstGeom>
        </p:spPr>
        <p:txBody>
          <a:bodyPr>
            <a:spAutoFit/>
          </a:bodyPr>
          <a:lstStyle/>
          <a:p>
            <a:pPr algn="ctr" eaLnBrk="1" hangingPunct="1">
              <a:defRPr/>
            </a:pPr>
            <a:r>
              <a:rPr lang="en-US" altLang="zh-CN" b="1" dirty="0">
                <a:effectLst>
                  <a:outerShdw blurRad="38100" dist="38100" dir="2700000" algn="tl">
                    <a:srgbClr val="FFFFFF"/>
                  </a:outerShdw>
                </a:effectLst>
                <a:latin typeface="Arial Narrow" panose="020B0606020202030204" pitchFamily="34" charset="0"/>
              </a:rPr>
              <a:t>4. Design Examples Using the Observer Pattern</a:t>
            </a:r>
          </a:p>
        </p:txBody>
      </p:sp>
      <p:sp>
        <p:nvSpPr>
          <p:cNvPr id="33814" name="矩形 84"/>
          <p:cNvSpPr>
            <a:spLocks noChangeArrowheads="1"/>
          </p:cNvSpPr>
          <p:nvPr/>
        </p:nvSpPr>
        <p:spPr bwMode="auto">
          <a:xfrm>
            <a:off x="2424114" y="5673726"/>
            <a:ext cx="74882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rPr>
              <a:t>利用观察者模式设计的机场信息发布系统</a:t>
            </a:r>
            <a:endParaRPr lang="zh-CN" altLang="en-US" sz="2600" b="1">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71081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637981"/>
                                        </p:tgtEl>
                                        <p:attrNameLst>
                                          <p:attrName>style.visibility</p:attrName>
                                        </p:attrNameLst>
                                      </p:cBhvr>
                                      <p:to>
                                        <p:strVal val="visible"/>
                                      </p:to>
                                    </p:set>
                                    <p:anim calcmode="lin" valueType="num">
                                      <p:cBhvr>
                                        <p:cTn id="7" dur="1000" fill="hold"/>
                                        <p:tgtEl>
                                          <p:spTgt spid="637981"/>
                                        </p:tgtEl>
                                        <p:attrNameLst>
                                          <p:attrName>ppt_w</p:attrName>
                                        </p:attrNameLst>
                                      </p:cBhvr>
                                      <p:tavLst>
                                        <p:tav tm="0">
                                          <p:val>
                                            <p:fltVal val="0"/>
                                          </p:val>
                                        </p:tav>
                                        <p:tav tm="100000">
                                          <p:val>
                                            <p:strVal val="#ppt_w"/>
                                          </p:val>
                                        </p:tav>
                                      </p:tavLst>
                                    </p:anim>
                                    <p:anim calcmode="lin" valueType="num">
                                      <p:cBhvr>
                                        <p:cTn id="8" dur="1000" fill="hold"/>
                                        <p:tgtEl>
                                          <p:spTgt spid="637981"/>
                                        </p:tgtEl>
                                        <p:attrNameLst>
                                          <p:attrName>ppt_h</p:attrName>
                                        </p:attrNameLst>
                                      </p:cBhvr>
                                      <p:tavLst>
                                        <p:tav tm="0">
                                          <p:val>
                                            <p:fltVal val="0"/>
                                          </p:val>
                                        </p:tav>
                                        <p:tav tm="100000">
                                          <p:val>
                                            <p:strVal val="#ppt_h"/>
                                          </p:val>
                                        </p:tav>
                                      </p:tavLst>
                                    </p:anim>
                                    <p:anim calcmode="lin" valueType="num">
                                      <p:cBhvr>
                                        <p:cTn id="9" dur="1000" fill="hold"/>
                                        <p:tgtEl>
                                          <p:spTgt spid="63798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3798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8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B0F0">
            <a:alpha val="10000"/>
          </a:srgbClr>
        </a:solidFill>
        <a:effectLst/>
      </p:bgPr>
    </p:bg>
    <p:spTree>
      <p:nvGrpSpPr>
        <p:cNvPr id="1" name=""/>
        <p:cNvGrpSpPr/>
        <p:nvPr/>
      </p:nvGrpSpPr>
      <p:grpSpPr>
        <a:xfrm>
          <a:off x="0" y="0"/>
          <a:ext cx="0" cy="0"/>
          <a:chOff x="0" y="0"/>
          <a:chExt cx="0" cy="0"/>
        </a:xfrm>
      </p:grpSpPr>
      <p:sp>
        <p:nvSpPr>
          <p:cNvPr id="487428" name="AutoShape 4"/>
          <p:cNvSpPr>
            <a:spLocks noChangeArrowheads="1"/>
          </p:cNvSpPr>
          <p:nvPr/>
        </p:nvSpPr>
        <p:spPr bwMode="auto">
          <a:xfrm>
            <a:off x="2135189" y="1989139"/>
            <a:ext cx="7921625" cy="2664342"/>
          </a:xfrm>
          <a:prstGeom prst="bevel">
            <a:avLst>
              <a:gd name="adj" fmla="val 7954"/>
            </a:avLst>
          </a:prstGeom>
          <a:blipFill>
            <a:blip r:embed="rId2"/>
            <a:tile tx="0" ty="0" sx="100000" sy="100000" flip="none" algn="tl"/>
          </a:blipFill>
          <a:ln w="9525">
            <a:solidFill>
              <a:srgbClr val="FF99CC"/>
            </a:solidFill>
            <a:miter lim="800000"/>
            <a:headEnd type="none" w="sm" len="sm"/>
            <a:tailEnd type="none" w="sm" len="sm"/>
          </a:ln>
          <a:effectLst>
            <a:glow rad="63500">
              <a:schemeClr val="accent5">
                <a:satMod val="175000"/>
                <a:alpha val="40000"/>
              </a:schemeClr>
            </a:glow>
            <a:softEdge rad="31750"/>
          </a:effectLst>
          <a:extLst/>
        </p:spPr>
        <p:txBody>
          <a:bodyPr wrap="none" anchor="ctr"/>
          <a:lstStyle>
            <a:lvl1pPr marL="457200" indent="-457200" algn="l">
              <a:defRPr sz="2400">
                <a:solidFill>
                  <a:schemeClr val="tx1"/>
                </a:solidFill>
                <a:latin typeface="Times New Roman" pitchFamily="18" charset="0"/>
                <a:cs typeface="Times New Roman" pitchFamily="18" charset="0"/>
              </a:defRPr>
            </a:lvl1pPr>
            <a:lvl2pPr marL="914400" indent="-457200" algn="l">
              <a:defRPr sz="2400">
                <a:solidFill>
                  <a:schemeClr val="tx1"/>
                </a:solidFill>
                <a:latin typeface="Times New Roman" pitchFamily="18" charset="0"/>
                <a:cs typeface="Times New Roman" pitchFamily="18" charset="0"/>
              </a:defRPr>
            </a:lvl2pPr>
            <a:lvl3pPr marL="1371600" indent="-457200" algn="l">
              <a:defRPr sz="2400">
                <a:solidFill>
                  <a:schemeClr val="tx1"/>
                </a:solidFill>
                <a:latin typeface="Times New Roman" pitchFamily="18" charset="0"/>
                <a:cs typeface="Times New Roman" pitchFamily="18" charset="0"/>
              </a:defRPr>
            </a:lvl3pPr>
            <a:lvl4pPr marL="1828800" indent="-457200" algn="l">
              <a:defRPr sz="2400">
                <a:solidFill>
                  <a:schemeClr val="tx1"/>
                </a:solidFill>
                <a:latin typeface="Times New Roman" pitchFamily="18" charset="0"/>
                <a:cs typeface="Times New Roman" pitchFamily="18" charset="0"/>
              </a:defRPr>
            </a:lvl4pPr>
            <a:lvl5pPr marL="2286000" indent="-457200" algn="l">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pPr algn="ctr">
              <a:spcBef>
                <a:spcPct val="10000"/>
              </a:spcBef>
              <a:defRPr/>
            </a:pPr>
            <a:r>
              <a:rPr lang="zh-CN" altLang="en-US" sz="3600" b="1" dirty="0" smtClean="0">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Unicode MS" pitchFamily="34" charset="-122"/>
              </a:rPr>
              <a:t>运行在互联网上的软件体系结构</a:t>
            </a:r>
            <a:endParaRPr lang="en-US" altLang="zh-CN" sz="3600" b="1" dirty="0" smtClean="0">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Unicode MS" pitchFamily="34" charset="-122"/>
            </a:endParaRPr>
          </a:p>
          <a:p>
            <a:pPr algn="ctr">
              <a:spcBef>
                <a:spcPct val="10000"/>
              </a:spcBef>
              <a:defRPr/>
            </a:pPr>
            <a:r>
              <a:rPr lang="en-US" altLang="zh-CN" sz="3200" b="1" dirty="0" smtClean="0">
                <a:effectLst>
                  <a:outerShdw blurRad="38100" dist="38100" dir="2700000" algn="tl">
                    <a:srgbClr val="FFFFFF"/>
                  </a:outerShdw>
                </a:effectLst>
                <a:latin typeface="Arial" charset="0"/>
                <a:ea typeface="Arial Unicode MS" pitchFamily="34" charset="-122"/>
                <a:cs typeface="Arial Unicode MS" pitchFamily="34" charset="-122"/>
              </a:rPr>
              <a:t>Comparison </a:t>
            </a:r>
            <a:r>
              <a:rPr lang="en-US" altLang="zh-CN" sz="3200" b="1" dirty="0">
                <a:effectLst>
                  <a:outerShdw blurRad="38100" dist="38100" dir="2700000" algn="tl">
                    <a:srgbClr val="FFFFFF"/>
                  </a:outerShdw>
                </a:effectLst>
                <a:latin typeface="Arial" charset="0"/>
                <a:ea typeface="Arial Unicode MS" pitchFamily="34" charset="-122"/>
                <a:cs typeface="Arial Unicode MS" pitchFamily="34" charset="-122"/>
              </a:rPr>
              <a:t>of the Internet related </a:t>
            </a:r>
          </a:p>
          <a:p>
            <a:pPr algn="ctr">
              <a:spcBef>
                <a:spcPct val="10000"/>
              </a:spcBef>
              <a:defRPr/>
            </a:pPr>
            <a:r>
              <a:rPr lang="en-US" altLang="zh-CN" sz="3200" b="1" dirty="0">
                <a:effectLst>
                  <a:outerShdw blurRad="38100" dist="38100" dir="2700000" algn="tl">
                    <a:srgbClr val="FFFFFF"/>
                  </a:outerShdw>
                </a:effectLst>
                <a:latin typeface="Arial" charset="0"/>
                <a:ea typeface="Arial Unicode MS" pitchFamily="34" charset="-122"/>
                <a:cs typeface="Arial Unicode MS" pitchFamily="34" charset="-122"/>
              </a:rPr>
              <a:t>Software Architectures</a:t>
            </a:r>
          </a:p>
        </p:txBody>
      </p:sp>
    </p:spTree>
    <p:extLst>
      <p:ext uri="{BB962C8B-B14F-4D97-AF65-F5344CB8AC3E}">
        <p14:creationId xmlns:p14="http://schemas.microsoft.com/office/powerpoint/2010/main" val="2423436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03867" y="1004835"/>
            <a:ext cx="8279843" cy="4501681"/>
          </a:xfrm>
        </p:spPr>
        <p:txBody>
          <a:bodyPr>
            <a:normAutofit/>
          </a:bodyPr>
          <a:lstStyle/>
          <a:p>
            <a:pPr marL="0" indent="0">
              <a:buNone/>
              <a:defRPr/>
            </a:pPr>
            <a:r>
              <a:rPr lang="zh-CN" altLang="en-US" b="1" dirty="0" smtClean="0">
                <a:solidFill>
                  <a:srgbClr val="0000CC"/>
                </a:solidFill>
                <a:latin typeface="微软雅黑" panose="020B0503020204020204" pitchFamily="34" charset="-122"/>
                <a:ea typeface="微软雅黑" panose="020B0503020204020204" pitchFamily="34" charset="-122"/>
              </a:rPr>
              <a:t>共同点：以下所有的</a:t>
            </a:r>
            <a:r>
              <a:rPr lang="en-US" altLang="zh-CN" b="1" dirty="0" smtClean="0">
                <a:solidFill>
                  <a:srgbClr val="0000CC"/>
                </a:solidFill>
                <a:latin typeface="微软雅黑" panose="020B0503020204020204" pitchFamily="34" charset="-122"/>
                <a:ea typeface="微软雅黑" panose="020B0503020204020204" pitchFamily="34" charset="-122"/>
              </a:rPr>
              <a:t>5</a:t>
            </a:r>
            <a:r>
              <a:rPr lang="zh-CN" altLang="en-US" b="1" dirty="0" smtClean="0">
                <a:solidFill>
                  <a:srgbClr val="0000CC"/>
                </a:solidFill>
                <a:latin typeface="微软雅黑" panose="020B0503020204020204" pitchFamily="34" charset="-122"/>
                <a:ea typeface="微软雅黑" panose="020B0503020204020204" pitchFamily="34" charset="-122"/>
              </a:rPr>
              <a:t>个架构都是关于共享资源的</a:t>
            </a:r>
            <a:endParaRPr lang="en-US" altLang="zh-CN" b="1" dirty="0" smtClean="0">
              <a:solidFill>
                <a:srgbClr val="0000CC"/>
              </a:solidFill>
              <a:latin typeface="微软雅黑" panose="020B0503020204020204" pitchFamily="34" charset="-122"/>
              <a:ea typeface="微软雅黑" panose="020B0503020204020204" pitchFamily="34" charset="-122"/>
            </a:endParaRPr>
          </a:p>
          <a:p>
            <a:pPr marL="0" indent="0">
              <a:buNone/>
              <a:defRPr/>
            </a:pPr>
            <a:r>
              <a:rPr lang="en-US" altLang="zh-CN" b="1" dirty="0" smtClean="0">
                <a:latin typeface="微软雅黑" panose="020B0503020204020204" pitchFamily="34" charset="-122"/>
                <a:ea typeface="微软雅黑" panose="020B0503020204020204" pitchFamily="34" charset="-122"/>
              </a:rPr>
              <a:t>Similarity</a:t>
            </a:r>
            <a:r>
              <a:rPr lang="zh-CN" altLang="en-US" b="1" dirty="0" smtClean="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all the architectures below</a:t>
            </a:r>
          </a:p>
          <a:p>
            <a:pPr marL="514350" indent="-514350">
              <a:buFont typeface="+mj-lt"/>
              <a:buAutoNum type="arabicPeriod"/>
              <a:defRPr/>
            </a:pPr>
            <a:r>
              <a:rPr lang="en-US" altLang="zh-CN" b="1" dirty="0" smtClean="0">
                <a:latin typeface="微软雅黑" panose="020B0503020204020204" pitchFamily="34" charset="-122"/>
                <a:ea typeface="微软雅黑" panose="020B0503020204020204" pitchFamily="34" charset="-122"/>
              </a:rPr>
              <a:t>Client/Server Architecture</a:t>
            </a:r>
          </a:p>
          <a:p>
            <a:pPr marL="514350" indent="-514350">
              <a:buFont typeface="+mj-lt"/>
              <a:buAutoNum type="arabicPeriod"/>
              <a:defRPr/>
            </a:pPr>
            <a:r>
              <a:rPr lang="en-US" altLang="zh-CN" b="1" dirty="0" smtClean="0">
                <a:latin typeface="微软雅黑" panose="020B0503020204020204" pitchFamily="34" charset="-122"/>
                <a:ea typeface="微软雅黑" panose="020B0503020204020204" pitchFamily="34" charset="-122"/>
                <a:cs typeface="Arial Unicode MS" pitchFamily="34" charset="-122"/>
              </a:rPr>
              <a:t>P2P Architecture </a:t>
            </a:r>
          </a:p>
          <a:p>
            <a:pPr marL="514350" indent="-514350">
              <a:buFont typeface="+mj-lt"/>
              <a:buAutoNum type="arabicPeriod"/>
              <a:defRPr/>
            </a:pPr>
            <a:r>
              <a:rPr lang="en-US" altLang="zh-CN" b="1" dirty="0" smtClean="0">
                <a:latin typeface="微软雅黑" panose="020B0503020204020204" pitchFamily="34" charset="-122"/>
                <a:ea typeface="微软雅黑" panose="020B0503020204020204" pitchFamily="34" charset="-122"/>
              </a:rPr>
              <a:t>Grid Computing Architecture</a:t>
            </a:r>
          </a:p>
          <a:p>
            <a:pPr marL="514350" indent="-514350">
              <a:buFont typeface="+mj-lt"/>
              <a:buAutoNum type="arabicPeriod"/>
              <a:defRPr/>
            </a:pPr>
            <a:r>
              <a:rPr lang="en-US" altLang="zh-CN" b="1" dirty="0" smtClean="0">
                <a:latin typeface="微软雅黑" panose="020B0503020204020204" pitchFamily="34" charset="-122"/>
                <a:ea typeface="微软雅黑" panose="020B0503020204020204" pitchFamily="34" charset="-122"/>
              </a:rPr>
              <a:t>Cloud computing</a:t>
            </a:r>
          </a:p>
          <a:p>
            <a:pPr marL="514350" indent="-514350">
              <a:buFont typeface="+mj-lt"/>
              <a:buAutoNum type="arabicPeriod"/>
              <a:defRPr/>
            </a:pPr>
            <a:r>
              <a:rPr lang="en-US" altLang="zh-CN" b="1" dirty="0" smtClean="0">
                <a:latin typeface="微软雅黑" panose="020B0503020204020204" pitchFamily="34" charset="-122"/>
                <a:ea typeface="微软雅黑" panose="020B0503020204020204" pitchFamily="34" charset="-122"/>
                <a:cs typeface="Arial Unicode MS" pitchFamily="34" charset="-122"/>
              </a:rPr>
              <a:t>SOA  Architecture </a:t>
            </a:r>
            <a:r>
              <a:rPr lang="zh-CN" altLang="en-US" b="1" dirty="0" smtClean="0">
                <a:latin typeface="微软雅黑" panose="020B0503020204020204" pitchFamily="34" charset="-122"/>
                <a:ea typeface="微软雅黑" panose="020B0503020204020204" pitchFamily="34" charset="-122"/>
                <a:cs typeface="Arial Unicode MS" pitchFamily="34" charset="-122"/>
              </a:rPr>
              <a:t>（</a:t>
            </a:r>
            <a:r>
              <a:rPr lang="en-US" altLang="zh-CN" b="1" dirty="0" smtClean="0">
                <a:latin typeface="微软雅黑" panose="020B0503020204020204" pitchFamily="34" charset="-122"/>
                <a:ea typeface="微软雅黑" panose="020B0503020204020204" pitchFamily="34" charset="-122"/>
                <a:cs typeface="Arial Unicode MS" pitchFamily="34" charset="-122"/>
              </a:rPr>
              <a:t>web services</a:t>
            </a:r>
            <a:r>
              <a:rPr lang="zh-CN" altLang="en-US" b="1" dirty="0" smtClean="0">
                <a:latin typeface="微软雅黑" panose="020B0503020204020204" pitchFamily="34" charset="-122"/>
                <a:ea typeface="微软雅黑" panose="020B0503020204020204" pitchFamily="34" charset="-122"/>
                <a:cs typeface="Arial Unicode MS" pitchFamily="34" charset="-122"/>
              </a:rPr>
              <a:t>）</a:t>
            </a:r>
            <a:endParaRPr lang="en-US" altLang="zh-CN" b="1" dirty="0" smtClean="0">
              <a:latin typeface="微软雅黑" panose="020B0503020204020204" pitchFamily="34" charset="-122"/>
              <a:ea typeface="微软雅黑" panose="020B0503020204020204" pitchFamily="34" charset="-122"/>
            </a:endParaRPr>
          </a:p>
          <a:p>
            <a:pPr marL="0" indent="0">
              <a:buNone/>
              <a:defRPr/>
            </a:pPr>
            <a:r>
              <a:rPr lang="en-US" altLang="zh-CN" b="1" dirty="0">
                <a:latin typeface="微软雅黑" panose="020B0503020204020204" pitchFamily="34" charset="-122"/>
                <a:ea typeface="微软雅黑" panose="020B0503020204020204" pitchFamily="34" charset="-122"/>
              </a:rPr>
              <a:t>a</a:t>
            </a:r>
            <a:r>
              <a:rPr lang="en-US" altLang="zh-CN" b="1" dirty="0" smtClean="0">
                <a:latin typeface="微软雅黑" panose="020B0503020204020204" pitchFamily="34" charset="-122"/>
                <a:ea typeface="微软雅黑" panose="020B0503020204020204" pitchFamily="34" charset="-122"/>
              </a:rPr>
              <a:t>re about sharing</a:t>
            </a:r>
            <a:r>
              <a:rPr lang="zh-CN" altLang="en-US" b="1" dirty="0">
                <a:latin typeface="微软雅黑" panose="020B0503020204020204" pitchFamily="34" charset="-122"/>
                <a:ea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rPr>
              <a:t>resources</a:t>
            </a:r>
            <a:r>
              <a:rPr lang="en-US" altLang="zh-CN"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cs typeface="Arial Unicode MS" pitchFamily="34" charset="-122"/>
            </a:endParaRPr>
          </a:p>
        </p:txBody>
      </p:sp>
      <p:sp>
        <p:nvSpPr>
          <p:cNvPr id="52227" name="标题 1"/>
          <p:cNvSpPr>
            <a:spLocks noGrp="1"/>
          </p:cNvSpPr>
          <p:nvPr>
            <p:ph type="title"/>
          </p:nvPr>
        </p:nvSpPr>
        <p:spPr>
          <a:xfrm>
            <a:off x="1811339" y="188914"/>
            <a:ext cx="8605837" cy="638175"/>
          </a:xfrm>
        </p:spPr>
        <p:txBody>
          <a:bodyPr/>
          <a:lstStyle/>
          <a:p>
            <a:pPr algn="ctr"/>
            <a:r>
              <a:rPr lang="en-US" altLang="zh-CN" sz="2400">
                <a:solidFill>
                  <a:schemeClr val="bg1"/>
                </a:solidFill>
                <a:ea typeface="宋体" panose="02010600030101010101" pitchFamily="2" charset="-122"/>
              </a:rPr>
              <a:t>Comparison of the Internet related Software Architectures</a:t>
            </a:r>
            <a:endParaRPr lang="zh-CN" altLang="en-US" sz="2400">
              <a:solidFill>
                <a:schemeClr val="bg1"/>
              </a:solidFill>
              <a:ea typeface="宋体" panose="02010600030101010101" pitchFamily="2" charset="-122"/>
            </a:endParaRPr>
          </a:p>
        </p:txBody>
      </p:sp>
    </p:spTree>
    <p:extLst>
      <p:ext uri="{BB962C8B-B14F-4D97-AF65-F5344CB8AC3E}">
        <p14:creationId xmlns:p14="http://schemas.microsoft.com/office/powerpoint/2010/main" val="1927968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body" idx="1"/>
          </p:nvPr>
        </p:nvSpPr>
        <p:spPr>
          <a:xfrm>
            <a:off x="934497" y="5303352"/>
            <a:ext cx="10379947" cy="1173741"/>
          </a:xfrm>
        </p:spPr>
        <p:txBody>
          <a:bodyPr>
            <a:normAutofit/>
          </a:bodyPr>
          <a:lstStyle/>
          <a:p>
            <a:pPr>
              <a:spcBef>
                <a:spcPct val="0"/>
              </a:spcBef>
              <a:buFont typeface="Times" panose="02020603050405020304" pitchFamily="18" charset="0"/>
              <a:buNone/>
            </a:pPr>
            <a:r>
              <a:rPr lang="en-US" altLang="zh-CN" sz="2400" b="1" dirty="0">
                <a:solidFill>
                  <a:srgbClr val="0000CC"/>
                </a:solidFill>
                <a:ea typeface="宋体" panose="02010600030101010101" pitchFamily="2" charset="-122"/>
              </a:rPr>
              <a:t>Client/Server Architecture: </a:t>
            </a:r>
            <a:r>
              <a:rPr lang="en-US" altLang="zh-CN" sz="2400" b="1" dirty="0">
                <a:ea typeface="宋体" panose="02010600030101010101" pitchFamily="2" charset="-122"/>
              </a:rPr>
              <a:t>clients share resources </a:t>
            </a:r>
            <a:r>
              <a:rPr lang="en-US" altLang="zh-CN" sz="2400" b="1" dirty="0" smtClean="0">
                <a:ea typeface="宋体" panose="02010600030101010101" pitchFamily="2" charset="-122"/>
              </a:rPr>
              <a:t>from the </a:t>
            </a:r>
            <a:r>
              <a:rPr lang="en-US" altLang="zh-CN" sz="2400" b="1" dirty="0">
                <a:ea typeface="宋体" panose="02010600030101010101" pitchFamily="2" charset="-122"/>
              </a:rPr>
              <a:t>server(s)</a:t>
            </a:r>
            <a:r>
              <a:rPr lang="zh-CN" altLang="en-US" sz="2400" b="1" dirty="0">
                <a:ea typeface="宋体" panose="02010600030101010101" pitchFamily="2" charset="-122"/>
              </a:rPr>
              <a:t>，</a:t>
            </a:r>
            <a:r>
              <a:rPr lang="en-US" altLang="zh-CN" sz="2400" b="1" dirty="0">
                <a:ea typeface="宋体" panose="02010600030101010101" pitchFamily="2" charset="-122"/>
              </a:rPr>
              <a:t>on the </a:t>
            </a:r>
            <a:endParaRPr lang="en-US" altLang="zh-CN" sz="2400" b="1" dirty="0" smtClean="0">
              <a:ea typeface="宋体" panose="02010600030101010101" pitchFamily="2" charset="-122"/>
            </a:endParaRPr>
          </a:p>
          <a:p>
            <a:pPr>
              <a:spcBef>
                <a:spcPct val="0"/>
              </a:spcBef>
              <a:buFont typeface="Times" panose="02020603050405020304" pitchFamily="18" charset="0"/>
              <a:buNone/>
            </a:pPr>
            <a:r>
              <a:rPr lang="en-US" altLang="zh-CN" sz="2400" b="1" dirty="0" smtClean="0">
                <a:ea typeface="宋体" panose="02010600030101010101" pitchFamily="2" charset="-122"/>
              </a:rPr>
              <a:t>other </a:t>
            </a:r>
            <a:r>
              <a:rPr lang="en-US" altLang="zh-CN" sz="2400" b="1" dirty="0">
                <a:ea typeface="宋体" panose="02010600030101010101" pitchFamily="2" charset="-122"/>
              </a:rPr>
              <a:t>hand, a client may be a </a:t>
            </a:r>
            <a:r>
              <a:rPr lang="en-US" altLang="zh-CN" sz="2400" b="1" dirty="0" smtClean="0">
                <a:ea typeface="宋体" panose="02010600030101010101" pitchFamily="2" charset="-122"/>
              </a:rPr>
              <a:t>resource </a:t>
            </a:r>
            <a:r>
              <a:rPr lang="en-US" altLang="zh-CN" sz="2400" b="1" dirty="0">
                <a:ea typeface="宋体" panose="02010600030101010101" pitchFamily="2" charset="-122"/>
              </a:rPr>
              <a:t>contributor if the client uploads any </a:t>
            </a:r>
            <a:endParaRPr lang="en-US" altLang="zh-CN" sz="2400" b="1" dirty="0" smtClean="0">
              <a:ea typeface="宋体" panose="02010600030101010101" pitchFamily="2" charset="-122"/>
            </a:endParaRPr>
          </a:p>
          <a:p>
            <a:pPr>
              <a:spcBef>
                <a:spcPct val="0"/>
              </a:spcBef>
              <a:buFont typeface="Times" panose="02020603050405020304" pitchFamily="18" charset="0"/>
              <a:buNone/>
            </a:pPr>
            <a:r>
              <a:rPr lang="en-US" altLang="zh-CN" sz="2400" b="1" dirty="0" smtClean="0">
                <a:ea typeface="宋体" panose="02010600030101010101" pitchFamily="2" charset="-122"/>
              </a:rPr>
              <a:t>resource </a:t>
            </a:r>
            <a:r>
              <a:rPr lang="en-US" altLang="zh-CN" sz="2400" b="1" dirty="0">
                <a:ea typeface="宋体" panose="02010600030101010101" pitchFamily="2" charset="-122"/>
              </a:rPr>
              <a:t>to </a:t>
            </a:r>
            <a:r>
              <a:rPr lang="en-US" altLang="zh-CN" sz="2400" b="1" dirty="0" smtClean="0">
                <a:ea typeface="宋体" panose="02010600030101010101" pitchFamily="2" charset="-122"/>
              </a:rPr>
              <a:t>the </a:t>
            </a:r>
            <a:r>
              <a:rPr lang="en-US" altLang="zh-CN" sz="2400" b="1" dirty="0">
                <a:ea typeface="宋体" panose="02010600030101010101" pitchFamily="2" charset="-122"/>
              </a:rPr>
              <a:t>server.</a:t>
            </a:r>
          </a:p>
        </p:txBody>
      </p:sp>
      <p:grpSp>
        <p:nvGrpSpPr>
          <p:cNvPr id="53251" name="组合 1"/>
          <p:cNvGrpSpPr>
            <a:grpSpLocks/>
          </p:cNvGrpSpPr>
          <p:nvPr/>
        </p:nvGrpSpPr>
        <p:grpSpPr bwMode="auto">
          <a:xfrm>
            <a:off x="1424599" y="1484314"/>
            <a:ext cx="5222875" cy="3482975"/>
            <a:chOff x="1727125" y="1328738"/>
            <a:chExt cx="5221461" cy="3482900"/>
          </a:xfrm>
        </p:grpSpPr>
        <p:pic>
          <p:nvPicPr>
            <p:cNvPr id="53254" name="Picture 36" descr="Ser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938" y="2349500"/>
              <a:ext cx="1439862"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5" name="Picture 38" descr="server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307" y="1543050"/>
              <a:ext cx="360362"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6" name="Picture 43" descr="server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7675" y="1471613"/>
              <a:ext cx="360363"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7" name="Picture 44" descr="server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7175" y="1328738"/>
              <a:ext cx="360363"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8" name="Picture 45" descr="server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12160" y="3933056"/>
              <a:ext cx="360362"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9" name="Picture 46" descr="server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1638" y="4221088"/>
              <a:ext cx="360362"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60" name="Picture 47" descr="server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9469" y="4221088"/>
              <a:ext cx="360363"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61" name="Picture 48" descr="server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382" y="3933056"/>
              <a:ext cx="360362"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62" name="Picture 49" descr="server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224" y="2997200"/>
              <a:ext cx="360362"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63" name="Picture 50" descr="server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8263" y="1471613"/>
              <a:ext cx="360362"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64" name="Picture 51" descr="server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0788" y="1400175"/>
              <a:ext cx="360362"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65" name="Picture 52" descr="server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18137" y="2336005"/>
              <a:ext cx="360363"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66" name="Picture 53" descr="server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27125" y="2640013"/>
              <a:ext cx="360362"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67" name="Picture 54" descr="server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2132" y="3198813"/>
              <a:ext cx="360362"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68" name="Line 55"/>
            <p:cNvSpPr>
              <a:spLocks noChangeShapeType="1"/>
            </p:cNvSpPr>
            <p:nvPr/>
          </p:nvSpPr>
          <p:spPr bwMode="auto">
            <a:xfrm flipV="1">
              <a:off x="4284663" y="1700213"/>
              <a:ext cx="0" cy="649287"/>
            </a:xfrm>
            <a:prstGeom prst="line">
              <a:avLst/>
            </a:prstGeom>
            <a:noFill/>
            <a:ln w="9525">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69" name="Line 56"/>
            <p:cNvSpPr>
              <a:spLocks noChangeShapeType="1"/>
            </p:cNvSpPr>
            <p:nvPr/>
          </p:nvSpPr>
          <p:spPr bwMode="auto">
            <a:xfrm flipV="1">
              <a:off x="4500563" y="1700213"/>
              <a:ext cx="792162" cy="865187"/>
            </a:xfrm>
            <a:prstGeom prst="line">
              <a:avLst/>
            </a:prstGeom>
            <a:noFill/>
            <a:ln w="9525">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70" name="Line 57"/>
            <p:cNvSpPr>
              <a:spLocks noChangeShapeType="1"/>
            </p:cNvSpPr>
            <p:nvPr/>
          </p:nvSpPr>
          <p:spPr bwMode="auto">
            <a:xfrm flipV="1">
              <a:off x="4787900" y="1700213"/>
              <a:ext cx="1655763" cy="1081087"/>
            </a:xfrm>
            <a:prstGeom prst="line">
              <a:avLst/>
            </a:prstGeom>
            <a:noFill/>
            <a:ln w="9525">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71" name="Line 58"/>
            <p:cNvSpPr>
              <a:spLocks noChangeShapeType="1"/>
            </p:cNvSpPr>
            <p:nvPr/>
          </p:nvSpPr>
          <p:spPr bwMode="auto">
            <a:xfrm flipV="1">
              <a:off x="4932363" y="2631279"/>
              <a:ext cx="1079797" cy="437358"/>
            </a:xfrm>
            <a:prstGeom prst="line">
              <a:avLst/>
            </a:prstGeom>
            <a:noFill/>
            <a:ln w="9525">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72" name="Line 59"/>
            <p:cNvSpPr>
              <a:spLocks noChangeShapeType="1"/>
            </p:cNvSpPr>
            <p:nvPr/>
          </p:nvSpPr>
          <p:spPr bwMode="auto">
            <a:xfrm flipH="1">
              <a:off x="4932363" y="3198813"/>
              <a:ext cx="1728787" cy="85725"/>
            </a:xfrm>
            <a:prstGeom prst="line">
              <a:avLst/>
            </a:prstGeom>
            <a:noFill/>
            <a:ln w="9525">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73" name="Line 60"/>
            <p:cNvSpPr>
              <a:spLocks noChangeShapeType="1"/>
            </p:cNvSpPr>
            <p:nvPr/>
          </p:nvSpPr>
          <p:spPr bwMode="auto">
            <a:xfrm flipH="1" flipV="1">
              <a:off x="3132138" y="1628775"/>
              <a:ext cx="863600" cy="792163"/>
            </a:xfrm>
            <a:prstGeom prst="line">
              <a:avLst/>
            </a:prstGeom>
            <a:noFill/>
            <a:ln w="9525">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74" name="Line 61"/>
            <p:cNvSpPr>
              <a:spLocks noChangeShapeType="1"/>
            </p:cNvSpPr>
            <p:nvPr/>
          </p:nvSpPr>
          <p:spPr bwMode="auto">
            <a:xfrm flipH="1" flipV="1">
              <a:off x="2087487" y="1838324"/>
              <a:ext cx="1763787" cy="1014413"/>
            </a:xfrm>
            <a:prstGeom prst="line">
              <a:avLst/>
            </a:prstGeom>
            <a:noFill/>
            <a:ln w="9525">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75" name="Line 62"/>
            <p:cNvSpPr>
              <a:spLocks noChangeShapeType="1"/>
            </p:cNvSpPr>
            <p:nvPr/>
          </p:nvSpPr>
          <p:spPr bwMode="auto">
            <a:xfrm flipH="1" flipV="1">
              <a:off x="1907381" y="2924175"/>
              <a:ext cx="1872455" cy="0"/>
            </a:xfrm>
            <a:prstGeom prst="line">
              <a:avLst/>
            </a:prstGeom>
            <a:noFill/>
            <a:ln w="9525">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76" name="Line 63"/>
            <p:cNvSpPr>
              <a:spLocks noChangeShapeType="1"/>
            </p:cNvSpPr>
            <p:nvPr/>
          </p:nvSpPr>
          <p:spPr bwMode="auto">
            <a:xfrm flipH="1">
              <a:off x="2592312" y="3141663"/>
              <a:ext cx="1258962" cy="287337"/>
            </a:xfrm>
            <a:prstGeom prst="line">
              <a:avLst/>
            </a:prstGeom>
            <a:noFill/>
            <a:ln w="9525">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77" name="Line 64"/>
            <p:cNvSpPr>
              <a:spLocks noChangeShapeType="1"/>
            </p:cNvSpPr>
            <p:nvPr/>
          </p:nvSpPr>
          <p:spPr bwMode="auto">
            <a:xfrm flipV="1">
              <a:off x="4356100" y="3645024"/>
              <a:ext cx="0" cy="1008062"/>
            </a:xfrm>
            <a:prstGeom prst="line">
              <a:avLst/>
            </a:prstGeom>
            <a:noFill/>
            <a:ln w="9525">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78" name="Line 65"/>
            <p:cNvSpPr>
              <a:spLocks noChangeShapeType="1"/>
            </p:cNvSpPr>
            <p:nvPr/>
          </p:nvSpPr>
          <p:spPr bwMode="auto">
            <a:xfrm flipV="1">
              <a:off x="2267669" y="3357563"/>
              <a:ext cx="1512169" cy="896937"/>
            </a:xfrm>
            <a:prstGeom prst="line">
              <a:avLst/>
            </a:prstGeom>
            <a:noFill/>
            <a:ln w="9525">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79" name="Line 66"/>
            <p:cNvSpPr>
              <a:spLocks noChangeShapeType="1"/>
            </p:cNvSpPr>
            <p:nvPr/>
          </p:nvSpPr>
          <p:spPr bwMode="auto">
            <a:xfrm flipV="1">
              <a:off x="2997200" y="3789362"/>
              <a:ext cx="927100" cy="617537"/>
            </a:xfrm>
            <a:prstGeom prst="line">
              <a:avLst/>
            </a:prstGeom>
            <a:noFill/>
            <a:ln w="9525">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80" name="Line 67"/>
            <p:cNvSpPr>
              <a:spLocks noChangeShapeType="1"/>
            </p:cNvSpPr>
            <p:nvPr/>
          </p:nvSpPr>
          <p:spPr bwMode="auto">
            <a:xfrm flipH="1" flipV="1">
              <a:off x="4932363" y="3573463"/>
              <a:ext cx="1151731" cy="497681"/>
            </a:xfrm>
            <a:prstGeom prst="line">
              <a:avLst/>
            </a:prstGeom>
            <a:noFill/>
            <a:ln w="9525">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3252" name="标题 1"/>
          <p:cNvSpPr>
            <a:spLocks noGrp="1"/>
          </p:cNvSpPr>
          <p:nvPr>
            <p:ph type="title"/>
          </p:nvPr>
        </p:nvSpPr>
        <p:spPr>
          <a:xfrm>
            <a:off x="1811339" y="127001"/>
            <a:ext cx="8605837" cy="638175"/>
          </a:xfrm>
        </p:spPr>
        <p:txBody>
          <a:bodyPr>
            <a:normAutofit/>
          </a:bodyPr>
          <a:lstStyle/>
          <a:p>
            <a:pPr algn="ctr"/>
            <a:r>
              <a:rPr lang="en-US" altLang="zh-CN" sz="2800" b="1" dirty="0">
                <a:ea typeface="宋体" panose="02010600030101010101" pitchFamily="2" charset="-122"/>
              </a:rPr>
              <a:t>Comparison of the Internet related Software Architectures</a:t>
            </a:r>
            <a:endParaRPr lang="zh-CN" altLang="en-US" sz="2800" b="1" dirty="0">
              <a:ea typeface="宋体" panose="02010600030101010101" pitchFamily="2" charset="-122"/>
            </a:endParaRPr>
          </a:p>
        </p:txBody>
      </p:sp>
      <p:sp>
        <p:nvSpPr>
          <p:cNvPr id="2" name="文本框 1"/>
          <p:cNvSpPr txBox="1"/>
          <p:nvPr/>
        </p:nvSpPr>
        <p:spPr>
          <a:xfrm>
            <a:off x="7727267" y="1784357"/>
            <a:ext cx="4099643" cy="1538883"/>
          </a:xfrm>
          <a:prstGeom prst="rect">
            <a:avLst/>
          </a:prstGeom>
          <a:noFill/>
        </p:spPr>
        <p:txBody>
          <a:bodyPr wrap="square" rtlCol="0">
            <a:spAutoFit/>
          </a:bodyPr>
          <a:lstStyle/>
          <a:p>
            <a:pPr>
              <a:spcBef>
                <a:spcPts val="600"/>
              </a:spcBef>
            </a:pPr>
            <a:r>
              <a:rPr lang="en-US" altLang="zh-CN" sz="2800" b="1" dirty="0" smtClean="0">
                <a:solidFill>
                  <a:srgbClr val="0000CC"/>
                </a:solidFill>
                <a:latin typeface="微软雅黑" panose="020B0503020204020204" pitchFamily="34" charset="-122"/>
                <a:ea typeface="微软雅黑" panose="020B0503020204020204" pitchFamily="34" charset="-122"/>
              </a:rPr>
              <a:t>1</a:t>
            </a:r>
            <a:r>
              <a:rPr lang="zh-CN" altLang="en-US" sz="2800" b="1" dirty="0" smtClean="0">
                <a:solidFill>
                  <a:srgbClr val="0000CC"/>
                </a:solidFill>
                <a:latin typeface="微软雅黑" panose="020B0503020204020204" pitchFamily="34" charset="-122"/>
                <a:ea typeface="微软雅黑" panose="020B0503020204020204" pitchFamily="34" charset="-122"/>
              </a:rPr>
              <a:t>）体系结构</a:t>
            </a:r>
            <a:endParaRPr lang="en-US" altLang="zh-CN" sz="28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800" b="1" dirty="0" smtClean="0">
                <a:solidFill>
                  <a:srgbClr val="0000CC"/>
                </a:solidFill>
                <a:latin typeface="微软雅黑" panose="020B0503020204020204" pitchFamily="34" charset="-122"/>
                <a:ea typeface="微软雅黑" panose="020B0503020204020204" pitchFamily="34" charset="-122"/>
              </a:rPr>
              <a:t>2</a:t>
            </a:r>
            <a:r>
              <a:rPr lang="zh-CN" altLang="en-US" sz="2800" b="1" dirty="0" smtClean="0">
                <a:solidFill>
                  <a:srgbClr val="0000CC"/>
                </a:solidFill>
                <a:latin typeface="微软雅黑" panose="020B0503020204020204" pitchFamily="34" charset="-122"/>
                <a:ea typeface="微软雅黑" panose="020B0503020204020204" pitchFamily="34" charset="-122"/>
              </a:rPr>
              <a:t>）共享的资源在哪里？</a:t>
            </a:r>
            <a:endParaRPr lang="en-US" altLang="zh-CN" sz="28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800" b="1" dirty="0" smtClean="0">
                <a:solidFill>
                  <a:srgbClr val="0000CC"/>
                </a:solidFill>
                <a:latin typeface="微软雅黑" panose="020B0503020204020204" pitchFamily="34" charset="-122"/>
                <a:ea typeface="微软雅黑" panose="020B0503020204020204" pitchFamily="34" charset="-122"/>
              </a:rPr>
              <a:t>3</a:t>
            </a:r>
            <a:r>
              <a:rPr lang="zh-CN" altLang="en-US" sz="2800" b="1" dirty="0" smtClean="0">
                <a:solidFill>
                  <a:srgbClr val="0000CC"/>
                </a:solidFill>
                <a:latin typeface="微软雅黑" panose="020B0503020204020204" pitchFamily="34" charset="-122"/>
                <a:ea typeface="微软雅黑" panose="020B0503020204020204" pitchFamily="34" charset="-122"/>
              </a:rPr>
              <a:t>）</a:t>
            </a:r>
            <a:r>
              <a:rPr lang="zh-CN" altLang="en-US" sz="2800" b="1" dirty="0">
                <a:solidFill>
                  <a:srgbClr val="0000CC"/>
                </a:solidFill>
                <a:latin typeface="微软雅黑" panose="020B0503020204020204" pitchFamily="34" charset="-122"/>
                <a:ea typeface="微软雅黑" panose="020B0503020204020204" pitchFamily="34" charset="-122"/>
              </a:rPr>
              <a:t>怎样</a:t>
            </a:r>
            <a:r>
              <a:rPr lang="zh-CN" altLang="en-US" sz="2800" b="1" dirty="0" smtClean="0">
                <a:solidFill>
                  <a:srgbClr val="0000CC"/>
                </a:solidFill>
                <a:latin typeface="微软雅黑" panose="020B0503020204020204" pitchFamily="34" charset="-122"/>
                <a:ea typeface="微软雅黑" panose="020B0503020204020204" pitchFamily="34" charset="-122"/>
              </a:rPr>
              <a:t>互动？</a:t>
            </a:r>
            <a:endParaRPr lang="zh-CN" altLang="en-US" sz="28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55692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mputr1"/>
          <p:cNvSpPr>
            <a:spLocks noEditPoints="1" noChangeArrowheads="1"/>
          </p:cNvSpPr>
          <p:nvPr/>
        </p:nvSpPr>
        <p:spPr bwMode="auto">
          <a:xfrm>
            <a:off x="1114853" y="2411340"/>
            <a:ext cx="690562" cy="636587"/>
          </a:xfrm>
          <a:custGeom>
            <a:avLst/>
            <a:gdLst>
              <a:gd name="T0" fmla="*/ 2147483646 w 21600"/>
              <a:gd name="T1" fmla="*/ 0 h 21600"/>
              <a:gd name="T2" fmla="*/ 2147483646 w 21600"/>
              <a:gd name="T3" fmla="*/ 0 h 21600"/>
              <a:gd name="T4" fmla="*/ 2147483646 w 21600"/>
              <a:gd name="T5" fmla="*/ 0 h 21600"/>
              <a:gd name="T6" fmla="*/ 0 w 21600"/>
              <a:gd name="T7" fmla="*/ 2147483646 h 21600"/>
              <a:gd name="T8" fmla="*/ 0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2147483646 w 21600"/>
              <a:gd name="T23" fmla="*/ 2147483646 h 21600"/>
              <a:gd name="T24" fmla="*/ 0 w 21600"/>
              <a:gd name="T25" fmla="*/ 2147483646 h 21600"/>
              <a:gd name="T26" fmla="*/ 2147483646 w 21600"/>
              <a:gd name="T27" fmla="*/ 2147483646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accent3"/>
          </a:solidFill>
          <a:ln w="9525">
            <a:solidFill>
              <a:srgbClr val="C00000"/>
            </a:solidFill>
            <a:miter lim="800000"/>
            <a:headEnd/>
            <a:tailEnd/>
          </a:ln>
          <a:effectLst/>
        </p:spPr>
        <p:txBody>
          <a:bodyPr/>
          <a:lstStyle/>
          <a:p>
            <a:endParaRPr lang="zh-CN" altLang="en-US"/>
          </a:p>
        </p:txBody>
      </p:sp>
      <p:sp>
        <p:nvSpPr>
          <p:cNvPr id="54275" name="computr1"/>
          <p:cNvSpPr>
            <a:spLocks noEditPoints="1" noChangeArrowheads="1"/>
          </p:cNvSpPr>
          <p:nvPr/>
        </p:nvSpPr>
        <p:spPr bwMode="auto">
          <a:xfrm>
            <a:off x="3616753" y="1087365"/>
            <a:ext cx="690562" cy="636587"/>
          </a:xfrm>
          <a:custGeom>
            <a:avLst/>
            <a:gdLst>
              <a:gd name="T0" fmla="*/ 2147483646 w 21600"/>
              <a:gd name="T1" fmla="*/ 0 h 21600"/>
              <a:gd name="T2" fmla="*/ 2147483646 w 21600"/>
              <a:gd name="T3" fmla="*/ 0 h 21600"/>
              <a:gd name="T4" fmla="*/ 2147483646 w 21600"/>
              <a:gd name="T5" fmla="*/ 0 h 21600"/>
              <a:gd name="T6" fmla="*/ 0 w 21600"/>
              <a:gd name="T7" fmla="*/ 2147483646 h 21600"/>
              <a:gd name="T8" fmla="*/ 0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2147483646 w 21600"/>
              <a:gd name="T23" fmla="*/ 2147483646 h 21600"/>
              <a:gd name="T24" fmla="*/ 0 w 21600"/>
              <a:gd name="T25" fmla="*/ 2147483646 h 21600"/>
              <a:gd name="T26" fmla="*/ 2147483646 w 21600"/>
              <a:gd name="T27" fmla="*/ 2147483646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accent3"/>
          </a:solidFill>
          <a:ln w="9525">
            <a:solidFill>
              <a:srgbClr val="C00000"/>
            </a:solidFill>
            <a:miter lim="800000"/>
            <a:headEnd/>
            <a:tailEnd/>
          </a:ln>
          <a:effectLst/>
        </p:spPr>
        <p:txBody>
          <a:bodyPr/>
          <a:lstStyle/>
          <a:p>
            <a:endParaRPr lang="zh-CN" altLang="en-US"/>
          </a:p>
        </p:txBody>
      </p:sp>
      <p:sp>
        <p:nvSpPr>
          <p:cNvPr id="54276" name="computr1"/>
          <p:cNvSpPr>
            <a:spLocks noEditPoints="1" noChangeArrowheads="1"/>
          </p:cNvSpPr>
          <p:nvPr/>
        </p:nvSpPr>
        <p:spPr bwMode="auto">
          <a:xfrm>
            <a:off x="3568045" y="2199766"/>
            <a:ext cx="690562" cy="636587"/>
          </a:xfrm>
          <a:custGeom>
            <a:avLst/>
            <a:gdLst>
              <a:gd name="T0" fmla="*/ 2147483646 w 21600"/>
              <a:gd name="T1" fmla="*/ 0 h 21600"/>
              <a:gd name="T2" fmla="*/ 2147483646 w 21600"/>
              <a:gd name="T3" fmla="*/ 0 h 21600"/>
              <a:gd name="T4" fmla="*/ 2147483646 w 21600"/>
              <a:gd name="T5" fmla="*/ 0 h 21600"/>
              <a:gd name="T6" fmla="*/ 0 w 21600"/>
              <a:gd name="T7" fmla="*/ 2147483646 h 21600"/>
              <a:gd name="T8" fmla="*/ 0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2147483646 w 21600"/>
              <a:gd name="T23" fmla="*/ 2147483646 h 21600"/>
              <a:gd name="T24" fmla="*/ 0 w 21600"/>
              <a:gd name="T25" fmla="*/ 2147483646 h 21600"/>
              <a:gd name="T26" fmla="*/ 2147483646 w 21600"/>
              <a:gd name="T27" fmla="*/ 2147483646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accent3"/>
          </a:solidFill>
          <a:ln w="9525">
            <a:solidFill>
              <a:srgbClr val="C00000"/>
            </a:solidFill>
            <a:miter lim="800000"/>
            <a:headEnd/>
            <a:tailEnd/>
          </a:ln>
          <a:effectLst/>
        </p:spPr>
        <p:txBody>
          <a:bodyPr/>
          <a:lstStyle/>
          <a:p>
            <a:endParaRPr lang="zh-CN" altLang="en-US"/>
          </a:p>
        </p:txBody>
      </p:sp>
      <p:sp>
        <p:nvSpPr>
          <p:cNvPr id="54277" name="computr1"/>
          <p:cNvSpPr>
            <a:spLocks noEditPoints="1" noChangeArrowheads="1"/>
          </p:cNvSpPr>
          <p:nvPr/>
        </p:nvSpPr>
        <p:spPr bwMode="auto">
          <a:xfrm>
            <a:off x="6615541" y="1777926"/>
            <a:ext cx="690563" cy="636588"/>
          </a:xfrm>
          <a:custGeom>
            <a:avLst/>
            <a:gdLst>
              <a:gd name="T0" fmla="*/ 2147483646 w 21600"/>
              <a:gd name="T1" fmla="*/ 0 h 21600"/>
              <a:gd name="T2" fmla="*/ 2147483646 w 21600"/>
              <a:gd name="T3" fmla="*/ 0 h 21600"/>
              <a:gd name="T4" fmla="*/ 2147483646 w 21600"/>
              <a:gd name="T5" fmla="*/ 0 h 21600"/>
              <a:gd name="T6" fmla="*/ 0 w 21600"/>
              <a:gd name="T7" fmla="*/ 2147483646 h 21600"/>
              <a:gd name="T8" fmla="*/ 0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2147483646 w 21600"/>
              <a:gd name="T23" fmla="*/ 2147483646 h 21600"/>
              <a:gd name="T24" fmla="*/ 0 w 21600"/>
              <a:gd name="T25" fmla="*/ 2147483646 h 21600"/>
              <a:gd name="T26" fmla="*/ 2147483646 w 21600"/>
              <a:gd name="T27" fmla="*/ 2147483646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accent3"/>
          </a:solidFill>
          <a:ln w="9525">
            <a:solidFill>
              <a:srgbClr val="C00000"/>
            </a:solidFill>
            <a:miter lim="800000"/>
            <a:headEnd/>
            <a:tailEnd/>
          </a:ln>
          <a:effectLst/>
        </p:spPr>
        <p:txBody>
          <a:bodyPr/>
          <a:lstStyle/>
          <a:p>
            <a:endParaRPr lang="zh-CN" altLang="en-US"/>
          </a:p>
        </p:txBody>
      </p:sp>
      <p:sp>
        <p:nvSpPr>
          <p:cNvPr id="54278" name="computr1"/>
          <p:cNvSpPr>
            <a:spLocks noEditPoints="1" noChangeArrowheads="1"/>
          </p:cNvSpPr>
          <p:nvPr/>
        </p:nvSpPr>
        <p:spPr bwMode="auto">
          <a:xfrm>
            <a:off x="6615541" y="1028626"/>
            <a:ext cx="690563" cy="636588"/>
          </a:xfrm>
          <a:custGeom>
            <a:avLst/>
            <a:gdLst>
              <a:gd name="T0" fmla="*/ 2147483646 w 21600"/>
              <a:gd name="T1" fmla="*/ 0 h 21600"/>
              <a:gd name="T2" fmla="*/ 2147483646 w 21600"/>
              <a:gd name="T3" fmla="*/ 0 h 21600"/>
              <a:gd name="T4" fmla="*/ 2147483646 w 21600"/>
              <a:gd name="T5" fmla="*/ 0 h 21600"/>
              <a:gd name="T6" fmla="*/ 0 w 21600"/>
              <a:gd name="T7" fmla="*/ 2147483646 h 21600"/>
              <a:gd name="T8" fmla="*/ 0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2147483646 w 21600"/>
              <a:gd name="T23" fmla="*/ 2147483646 h 21600"/>
              <a:gd name="T24" fmla="*/ 0 w 21600"/>
              <a:gd name="T25" fmla="*/ 2147483646 h 21600"/>
              <a:gd name="T26" fmla="*/ 2147483646 w 21600"/>
              <a:gd name="T27" fmla="*/ 2147483646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accent3"/>
          </a:solidFill>
          <a:ln w="9525">
            <a:solidFill>
              <a:srgbClr val="C00000"/>
            </a:solidFill>
            <a:miter lim="800000"/>
            <a:headEnd/>
            <a:tailEnd/>
          </a:ln>
          <a:effectLst/>
        </p:spPr>
        <p:txBody>
          <a:bodyPr/>
          <a:lstStyle/>
          <a:p>
            <a:endParaRPr lang="zh-CN" altLang="en-US"/>
          </a:p>
        </p:txBody>
      </p:sp>
      <p:sp>
        <p:nvSpPr>
          <p:cNvPr id="54279" name="computr1"/>
          <p:cNvSpPr>
            <a:spLocks noEditPoints="1" noChangeArrowheads="1"/>
          </p:cNvSpPr>
          <p:nvPr/>
        </p:nvSpPr>
        <p:spPr bwMode="auto">
          <a:xfrm>
            <a:off x="4926441" y="4429051"/>
            <a:ext cx="690563" cy="636588"/>
          </a:xfrm>
          <a:custGeom>
            <a:avLst/>
            <a:gdLst>
              <a:gd name="T0" fmla="*/ 2147483646 w 21600"/>
              <a:gd name="T1" fmla="*/ 0 h 21600"/>
              <a:gd name="T2" fmla="*/ 2147483646 w 21600"/>
              <a:gd name="T3" fmla="*/ 0 h 21600"/>
              <a:gd name="T4" fmla="*/ 2147483646 w 21600"/>
              <a:gd name="T5" fmla="*/ 0 h 21600"/>
              <a:gd name="T6" fmla="*/ 0 w 21600"/>
              <a:gd name="T7" fmla="*/ 2147483646 h 21600"/>
              <a:gd name="T8" fmla="*/ 0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2147483646 w 21600"/>
              <a:gd name="T23" fmla="*/ 2147483646 h 21600"/>
              <a:gd name="T24" fmla="*/ 0 w 21600"/>
              <a:gd name="T25" fmla="*/ 2147483646 h 21600"/>
              <a:gd name="T26" fmla="*/ 2147483646 w 21600"/>
              <a:gd name="T27" fmla="*/ 2147483646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accent3"/>
          </a:solidFill>
          <a:ln w="9525">
            <a:solidFill>
              <a:srgbClr val="C00000"/>
            </a:solidFill>
            <a:miter lim="800000"/>
            <a:headEnd/>
            <a:tailEnd/>
          </a:ln>
          <a:effectLst/>
        </p:spPr>
        <p:txBody>
          <a:bodyPr/>
          <a:lstStyle/>
          <a:p>
            <a:endParaRPr lang="zh-CN" altLang="en-US"/>
          </a:p>
        </p:txBody>
      </p:sp>
      <p:sp>
        <p:nvSpPr>
          <p:cNvPr id="54280" name="computr1"/>
          <p:cNvSpPr>
            <a:spLocks noEditPoints="1" noChangeArrowheads="1"/>
          </p:cNvSpPr>
          <p:nvPr/>
        </p:nvSpPr>
        <p:spPr bwMode="auto">
          <a:xfrm>
            <a:off x="3532616" y="3841676"/>
            <a:ext cx="690563" cy="636588"/>
          </a:xfrm>
          <a:custGeom>
            <a:avLst/>
            <a:gdLst>
              <a:gd name="T0" fmla="*/ 2147483646 w 21600"/>
              <a:gd name="T1" fmla="*/ 0 h 21600"/>
              <a:gd name="T2" fmla="*/ 2147483646 w 21600"/>
              <a:gd name="T3" fmla="*/ 0 h 21600"/>
              <a:gd name="T4" fmla="*/ 2147483646 w 21600"/>
              <a:gd name="T5" fmla="*/ 0 h 21600"/>
              <a:gd name="T6" fmla="*/ 0 w 21600"/>
              <a:gd name="T7" fmla="*/ 2147483646 h 21600"/>
              <a:gd name="T8" fmla="*/ 0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2147483646 w 21600"/>
              <a:gd name="T23" fmla="*/ 2147483646 h 21600"/>
              <a:gd name="T24" fmla="*/ 0 w 21600"/>
              <a:gd name="T25" fmla="*/ 2147483646 h 21600"/>
              <a:gd name="T26" fmla="*/ 2147483646 w 21600"/>
              <a:gd name="T27" fmla="*/ 2147483646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accent3"/>
          </a:solidFill>
          <a:ln w="9525">
            <a:solidFill>
              <a:srgbClr val="C00000"/>
            </a:solidFill>
            <a:miter lim="800000"/>
            <a:headEnd/>
            <a:tailEnd/>
          </a:ln>
          <a:effectLst/>
        </p:spPr>
        <p:txBody>
          <a:bodyPr/>
          <a:lstStyle/>
          <a:p>
            <a:endParaRPr lang="zh-CN" altLang="en-US"/>
          </a:p>
        </p:txBody>
      </p:sp>
      <p:sp>
        <p:nvSpPr>
          <p:cNvPr id="54281" name="computr1"/>
          <p:cNvSpPr>
            <a:spLocks noEditPoints="1" noChangeArrowheads="1"/>
          </p:cNvSpPr>
          <p:nvPr/>
        </p:nvSpPr>
        <p:spPr bwMode="auto">
          <a:xfrm>
            <a:off x="6615541" y="3273351"/>
            <a:ext cx="690563" cy="636588"/>
          </a:xfrm>
          <a:custGeom>
            <a:avLst/>
            <a:gdLst>
              <a:gd name="T0" fmla="*/ 2147483646 w 21600"/>
              <a:gd name="T1" fmla="*/ 0 h 21600"/>
              <a:gd name="T2" fmla="*/ 2147483646 w 21600"/>
              <a:gd name="T3" fmla="*/ 0 h 21600"/>
              <a:gd name="T4" fmla="*/ 2147483646 w 21600"/>
              <a:gd name="T5" fmla="*/ 0 h 21600"/>
              <a:gd name="T6" fmla="*/ 0 w 21600"/>
              <a:gd name="T7" fmla="*/ 2147483646 h 21600"/>
              <a:gd name="T8" fmla="*/ 0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2147483646 w 21600"/>
              <a:gd name="T23" fmla="*/ 2147483646 h 21600"/>
              <a:gd name="T24" fmla="*/ 0 w 21600"/>
              <a:gd name="T25" fmla="*/ 2147483646 h 21600"/>
              <a:gd name="T26" fmla="*/ 2147483646 w 21600"/>
              <a:gd name="T27" fmla="*/ 2147483646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accent3"/>
          </a:solidFill>
          <a:ln w="9525">
            <a:solidFill>
              <a:srgbClr val="C00000"/>
            </a:solidFill>
            <a:miter lim="800000"/>
            <a:headEnd/>
            <a:tailEnd/>
          </a:ln>
          <a:effectLst/>
        </p:spPr>
        <p:txBody>
          <a:bodyPr/>
          <a:lstStyle/>
          <a:p>
            <a:endParaRPr lang="zh-CN" altLang="en-US"/>
          </a:p>
        </p:txBody>
      </p:sp>
      <p:sp>
        <p:nvSpPr>
          <p:cNvPr id="54282" name="computr1"/>
          <p:cNvSpPr>
            <a:spLocks noEditPoints="1" noChangeArrowheads="1"/>
          </p:cNvSpPr>
          <p:nvPr/>
        </p:nvSpPr>
        <p:spPr bwMode="auto">
          <a:xfrm>
            <a:off x="6615541" y="2525640"/>
            <a:ext cx="690563" cy="636587"/>
          </a:xfrm>
          <a:custGeom>
            <a:avLst/>
            <a:gdLst>
              <a:gd name="T0" fmla="*/ 2147483646 w 21600"/>
              <a:gd name="T1" fmla="*/ 0 h 21600"/>
              <a:gd name="T2" fmla="*/ 2147483646 w 21600"/>
              <a:gd name="T3" fmla="*/ 0 h 21600"/>
              <a:gd name="T4" fmla="*/ 2147483646 w 21600"/>
              <a:gd name="T5" fmla="*/ 0 h 21600"/>
              <a:gd name="T6" fmla="*/ 0 w 21600"/>
              <a:gd name="T7" fmla="*/ 2147483646 h 21600"/>
              <a:gd name="T8" fmla="*/ 0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2147483646 w 21600"/>
              <a:gd name="T23" fmla="*/ 2147483646 h 21600"/>
              <a:gd name="T24" fmla="*/ 0 w 21600"/>
              <a:gd name="T25" fmla="*/ 2147483646 h 21600"/>
              <a:gd name="T26" fmla="*/ 2147483646 w 21600"/>
              <a:gd name="T27" fmla="*/ 2147483646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accent3"/>
          </a:solidFill>
          <a:ln w="9525">
            <a:solidFill>
              <a:srgbClr val="C00000"/>
            </a:solidFill>
            <a:miter lim="800000"/>
            <a:headEnd/>
            <a:tailEnd/>
          </a:ln>
          <a:effectLst/>
        </p:spPr>
        <p:txBody>
          <a:bodyPr/>
          <a:lstStyle/>
          <a:p>
            <a:endParaRPr lang="zh-CN" altLang="en-US"/>
          </a:p>
        </p:txBody>
      </p:sp>
      <p:sp>
        <p:nvSpPr>
          <p:cNvPr id="54283" name="computr1"/>
          <p:cNvSpPr>
            <a:spLocks noEditPoints="1" noChangeArrowheads="1"/>
          </p:cNvSpPr>
          <p:nvPr/>
        </p:nvSpPr>
        <p:spPr bwMode="auto">
          <a:xfrm>
            <a:off x="4926441" y="1374701"/>
            <a:ext cx="690563" cy="636588"/>
          </a:xfrm>
          <a:custGeom>
            <a:avLst/>
            <a:gdLst>
              <a:gd name="T0" fmla="*/ 2147483646 w 21600"/>
              <a:gd name="T1" fmla="*/ 0 h 21600"/>
              <a:gd name="T2" fmla="*/ 2147483646 w 21600"/>
              <a:gd name="T3" fmla="*/ 0 h 21600"/>
              <a:gd name="T4" fmla="*/ 2147483646 w 21600"/>
              <a:gd name="T5" fmla="*/ 0 h 21600"/>
              <a:gd name="T6" fmla="*/ 0 w 21600"/>
              <a:gd name="T7" fmla="*/ 2147483646 h 21600"/>
              <a:gd name="T8" fmla="*/ 0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2147483646 w 21600"/>
              <a:gd name="T23" fmla="*/ 2147483646 h 21600"/>
              <a:gd name="T24" fmla="*/ 0 w 21600"/>
              <a:gd name="T25" fmla="*/ 2147483646 h 21600"/>
              <a:gd name="T26" fmla="*/ 2147483646 w 21600"/>
              <a:gd name="T27" fmla="*/ 2147483646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accent3"/>
          </a:solidFill>
          <a:ln w="9525">
            <a:solidFill>
              <a:srgbClr val="C00000"/>
            </a:solidFill>
            <a:miter lim="800000"/>
            <a:headEnd/>
            <a:tailEnd/>
          </a:ln>
          <a:effectLst/>
        </p:spPr>
        <p:txBody>
          <a:bodyPr/>
          <a:lstStyle/>
          <a:p>
            <a:endParaRPr lang="zh-CN" altLang="en-US"/>
          </a:p>
        </p:txBody>
      </p:sp>
      <p:sp>
        <p:nvSpPr>
          <p:cNvPr id="54284" name="computr1"/>
          <p:cNvSpPr>
            <a:spLocks noEditPoints="1" noChangeArrowheads="1"/>
          </p:cNvSpPr>
          <p:nvPr/>
        </p:nvSpPr>
        <p:spPr bwMode="auto">
          <a:xfrm>
            <a:off x="4926441" y="2124001"/>
            <a:ext cx="690563" cy="636588"/>
          </a:xfrm>
          <a:custGeom>
            <a:avLst/>
            <a:gdLst>
              <a:gd name="T0" fmla="*/ 2147483646 w 21600"/>
              <a:gd name="T1" fmla="*/ 0 h 21600"/>
              <a:gd name="T2" fmla="*/ 2147483646 w 21600"/>
              <a:gd name="T3" fmla="*/ 0 h 21600"/>
              <a:gd name="T4" fmla="*/ 2147483646 w 21600"/>
              <a:gd name="T5" fmla="*/ 0 h 21600"/>
              <a:gd name="T6" fmla="*/ 0 w 21600"/>
              <a:gd name="T7" fmla="*/ 2147483646 h 21600"/>
              <a:gd name="T8" fmla="*/ 0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2147483646 w 21600"/>
              <a:gd name="T23" fmla="*/ 2147483646 h 21600"/>
              <a:gd name="T24" fmla="*/ 0 w 21600"/>
              <a:gd name="T25" fmla="*/ 2147483646 h 21600"/>
              <a:gd name="T26" fmla="*/ 2147483646 w 21600"/>
              <a:gd name="T27" fmla="*/ 2147483646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accent3"/>
          </a:solidFill>
          <a:ln w="9525">
            <a:solidFill>
              <a:srgbClr val="C00000"/>
            </a:solidFill>
            <a:miter lim="800000"/>
            <a:headEnd/>
            <a:tailEnd/>
          </a:ln>
          <a:effectLst/>
        </p:spPr>
        <p:txBody>
          <a:bodyPr/>
          <a:lstStyle/>
          <a:p>
            <a:endParaRPr lang="zh-CN" altLang="en-US"/>
          </a:p>
        </p:txBody>
      </p:sp>
      <p:sp>
        <p:nvSpPr>
          <p:cNvPr id="54285" name="computr1"/>
          <p:cNvSpPr>
            <a:spLocks noEditPoints="1" noChangeArrowheads="1"/>
          </p:cNvSpPr>
          <p:nvPr/>
        </p:nvSpPr>
        <p:spPr bwMode="auto">
          <a:xfrm>
            <a:off x="4926441" y="2873301"/>
            <a:ext cx="690563" cy="636588"/>
          </a:xfrm>
          <a:custGeom>
            <a:avLst/>
            <a:gdLst>
              <a:gd name="T0" fmla="*/ 2147483646 w 21600"/>
              <a:gd name="T1" fmla="*/ 0 h 21600"/>
              <a:gd name="T2" fmla="*/ 2147483646 w 21600"/>
              <a:gd name="T3" fmla="*/ 0 h 21600"/>
              <a:gd name="T4" fmla="*/ 2147483646 w 21600"/>
              <a:gd name="T5" fmla="*/ 0 h 21600"/>
              <a:gd name="T6" fmla="*/ 0 w 21600"/>
              <a:gd name="T7" fmla="*/ 2147483646 h 21600"/>
              <a:gd name="T8" fmla="*/ 0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2147483646 w 21600"/>
              <a:gd name="T23" fmla="*/ 2147483646 h 21600"/>
              <a:gd name="T24" fmla="*/ 0 w 21600"/>
              <a:gd name="T25" fmla="*/ 2147483646 h 21600"/>
              <a:gd name="T26" fmla="*/ 2147483646 w 21600"/>
              <a:gd name="T27" fmla="*/ 2147483646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accent3"/>
          </a:solidFill>
          <a:ln w="9525">
            <a:solidFill>
              <a:srgbClr val="C00000"/>
            </a:solidFill>
            <a:miter lim="800000"/>
            <a:headEnd/>
            <a:tailEnd/>
          </a:ln>
          <a:effectLst/>
        </p:spPr>
        <p:txBody>
          <a:bodyPr/>
          <a:lstStyle/>
          <a:p>
            <a:endParaRPr lang="zh-CN" altLang="en-US"/>
          </a:p>
        </p:txBody>
      </p:sp>
      <p:sp>
        <p:nvSpPr>
          <p:cNvPr id="54286" name="computr1"/>
          <p:cNvSpPr>
            <a:spLocks noEditPoints="1" noChangeArrowheads="1"/>
          </p:cNvSpPr>
          <p:nvPr/>
        </p:nvSpPr>
        <p:spPr bwMode="auto">
          <a:xfrm>
            <a:off x="4926441" y="3622601"/>
            <a:ext cx="690563" cy="636588"/>
          </a:xfrm>
          <a:custGeom>
            <a:avLst/>
            <a:gdLst>
              <a:gd name="T0" fmla="*/ 2147483646 w 21600"/>
              <a:gd name="T1" fmla="*/ 0 h 21600"/>
              <a:gd name="T2" fmla="*/ 2147483646 w 21600"/>
              <a:gd name="T3" fmla="*/ 0 h 21600"/>
              <a:gd name="T4" fmla="*/ 2147483646 w 21600"/>
              <a:gd name="T5" fmla="*/ 0 h 21600"/>
              <a:gd name="T6" fmla="*/ 0 w 21600"/>
              <a:gd name="T7" fmla="*/ 2147483646 h 21600"/>
              <a:gd name="T8" fmla="*/ 0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2147483646 w 21600"/>
              <a:gd name="T23" fmla="*/ 2147483646 h 21600"/>
              <a:gd name="T24" fmla="*/ 0 w 21600"/>
              <a:gd name="T25" fmla="*/ 2147483646 h 21600"/>
              <a:gd name="T26" fmla="*/ 2147483646 w 21600"/>
              <a:gd name="T27" fmla="*/ 2147483646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accent3"/>
          </a:solidFill>
          <a:ln w="9525">
            <a:solidFill>
              <a:srgbClr val="C00000"/>
            </a:solidFill>
            <a:miter lim="800000"/>
            <a:headEnd/>
            <a:tailEnd/>
          </a:ln>
          <a:effectLst/>
        </p:spPr>
        <p:txBody>
          <a:bodyPr/>
          <a:lstStyle/>
          <a:p>
            <a:endParaRPr lang="zh-CN" altLang="en-US"/>
          </a:p>
        </p:txBody>
      </p:sp>
      <p:sp>
        <p:nvSpPr>
          <p:cNvPr id="54287" name="computr1"/>
          <p:cNvSpPr>
            <a:spLocks noEditPoints="1" noChangeArrowheads="1"/>
          </p:cNvSpPr>
          <p:nvPr/>
        </p:nvSpPr>
        <p:spPr bwMode="auto">
          <a:xfrm>
            <a:off x="2114978" y="1203251"/>
            <a:ext cx="690562" cy="636588"/>
          </a:xfrm>
          <a:custGeom>
            <a:avLst/>
            <a:gdLst>
              <a:gd name="T0" fmla="*/ 2147483646 w 21600"/>
              <a:gd name="T1" fmla="*/ 0 h 21600"/>
              <a:gd name="T2" fmla="*/ 2147483646 w 21600"/>
              <a:gd name="T3" fmla="*/ 0 h 21600"/>
              <a:gd name="T4" fmla="*/ 2147483646 w 21600"/>
              <a:gd name="T5" fmla="*/ 0 h 21600"/>
              <a:gd name="T6" fmla="*/ 0 w 21600"/>
              <a:gd name="T7" fmla="*/ 2147483646 h 21600"/>
              <a:gd name="T8" fmla="*/ 0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2147483646 w 21600"/>
              <a:gd name="T23" fmla="*/ 2147483646 h 21600"/>
              <a:gd name="T24" fmla="*/ 0 w 21600"/>
              <a:gd name="T25" fmla="*/ 2147483646 h 21600"/>
              <a:gd name="T26" fmla="*/ 2147483646 w 21600"/>
              <a:gd name="T27" fmla="*/ 2147483646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accent3"/>
          </a:solidFill>
          <a:ln w="9525">
            <a:solidFill>
              <a:srgbClr val="C00000"/>
            </a:solidFill>
            <a:miter lim="800000"/>
            <a:headEnd/>
            <a:tailEnd/>
          </a:ln>
          <a:effectLst/>
        </p:spPr>
        <p:txBody>
          <a:bodyPr/>
          <a:lstStyle/>
          <a:p>
            <a:endParaRPr lang="zh-CN" altLang="en-US"/>
          </a:p>
        </p:txBody>
      </p:sp>
      <p:sp>
        <p:nvSpPr>
          <p:cNvPr id="54288" name="computr1"/>
          <p:cNvSpPr>
            <a:spLocks noEditPoints="1" noChangeArrowheads="1"/>
          </p:cNvSpPr>
          <p:nvPr/>
        </p:nvSpPr>
        <p:spPr bwMode="auto">
          <a:xfrm>
            <a:off x="2373741" y="2533576"/>
            <a:ext cx="690563" cy="636588"/>
          </a:xfrm>
          <a:custGeom>
            <a:avLst/>
            <a:gdLst>
              <a:gd name="T0" fmla="*/ 2147483646 w 21600"/>
              <a:gd name="T1" fmla="*/ 0 h 21600"/>
              <a:gd name="T2" fmla="*/ 2147483646 w 21600"/>
              <a:gd name="T3" fmla="*/ 0 h 21600"/>
              <a:gd name="T4" fmla="*/ 2147483646 w 21600"/>
              <a:gd name="T5" fmla="*/ 0 h 21600"/>
              <a:gd name="T6" fmla="*/ 0 w 21600"/>
              <a:gd name="T7" fmla="*/ 2147483646 h 21600"/>
              <a:gd name="T8" fmla="*/ 0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2147483646 w 21600"/>
              <a:gd name="T23" fmla="*/ 2147483646 h 21600"/>
              <a:gd name="T24" fmla="*/ 0 w 21600"/>
              <a:gd name="T25" fmla="*/ 2147483646 h 21600"/>
              <a:gd name="T26" fmla="*/ 2147483646 w 21600"/>
              <a:gd name="T27" fmla="*/ 2147483646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accent3"/>
          </a:solidFill>
          <a:ln w="9525">
            <a:solidFill>
              <a:srgbClr val="C00000"/>
            </a:solidFill>
            <a:miter lim="800000"/>
            <a:headEnd/>
            <a:tailEnd/>
          </a:ln>
          <a:effectLst/>
        </p:spPr>
        <p:txBody>
          <a:bodyPr/>
          <a:lstStyle/>
          <a:p>
            <a:endParaRPr lang="zh-CN" altLang="en-US"/>
          </a:p>
        </p:txBody>
      </p:sp>
      <p:sp>
        <p:nvSpPr>
          <p:cNvPr id="54289" name="computr1"/>
          <p:cNvSpPr>
            <a:spLocks noEditPoints="1" noChangeArrowheads="1"/>
          </p:cNvSpPr>
          <p:nvPr/>
        </p:nvSpPr>
        <p:spPr bwMode="auto">
          <a:xfrm>
            <a:off x="1927653" y="3619426"/>
            <a:ext cx="690562" cy="636588"/>
          </a:xfrm>
          <a:custGeom>
            <a:avLst/>
            <a:gdLst>
              <a:gd name="T0" fmla="*/ 2147483646 w 21600"/>
              <a:gd name="T1" fmla="*/ 0 h 21600"/>
              <a:gd name="T2" fmla="*/ 2147483646 w 21600"/>
              <a:gd name="T3" fmla="*/ 0 h 21600"/>
              <a:gd name="T4" fmla="*/ 2147483646 w 21600"/>
              <a:gd name="T5" fmla="*/ 0 h 21600"/>
              <a:gd name="T6" fmla="*/ 0 w 21600"/>
              <a:gd name="T7" fmla="*/ 2147483646 h 21600"/>
              <a:gd name="T8" fmla="*/ 0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2147483646 w 21600"/>
              <a:gd name="T23" fmla="*/ 2147483646 h 21600"/>
              <a:gd name="T24" fmla="*/ 0 w 21600"/>
              <a:gd name="T25" fmla="*/ 2147483646 h 21600"/>
              <a:gd name="T26" fmla="*/ 2147483646 w 21600"/>
              <a:gd name="T27" fmla="*/ 2147483646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accent3"/>
          </a:solidFill>
          <a:ln w="9525">
            <a:solidFill>
              <a:srgbClr val="C00000"/>
            </a:solidFill>
            <a:miter lim="800000"/>
            <a:headEnd/>
            <a:tailEnd/>
          </a:ln>
          <a:effectLst/>
        </p:spPr>
        <p:txBody>
          <a:bodyPr/>
          <a:lstStyle/>
          <a:p>
            <a:endParaRPr lang="zh-CN" altLang="en-US"/>
          </a:p>
        </p:txBody>
      </p:sp>
      <p:sp>
        <p:nvSpPr>
          <p:cNvPr id="54290" name="Line 18"/>
          <p:cNvSpPr>
            <a:spLocks noChangeShapeType="1"/>
          </p:cNvSpPr>
          <p:nvPr/>
        </p:nvSpPr>
        <p:spPr bwMode="auto">
          <a:xfrm flipV="1">
            <a:off x="1738741" y="1835076"/>
            <a:ext cx="627063" cy="69215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1" name="Line 19"/>
          <p:cNvSpPr>
            <a:spLocks noChangeShapeType="1"/>
          </p:cNvSpPr>
          <p:nvPr/>
        </p:nvSpPr>
        <p:spPr bwMode="auto">
          <a:xfrm>
            <a:off x="1738740" y="2700264"/>
            <a:ext cx="685800" cy="5715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2" name="Line 20"/>
          <p:cNvSpPr>
            <a:spLocks noChangeShapeType="1"/>
          </p:cNvSpPr>
          <p:nvPr/>
        </p:nvSpPr>
        <p:spPr bwMode="auto">
          <a:xfrm>
            <a:off x="1613329" y="3046339"/>
            <a:ext cx="377825" cy="576262"/>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3" name="Line 21"/>
          <p:cNvSpPr>
            <a:spLocks noChangeShapeType="1"/>
          </p:cNvSpPr>
          <p:nvPr/>
        </p:nvSpPr>
        <p:spPr bwMode="auto">
          <a:xfrm flipV="1">
            <a:off x="2802365" y="1431851"/>
            <a:ext cx="814388" cy="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4" name="Line 22"/>
          <p:cNvSpPr>
            <a:spLocks noChangeShapeType="1"/>
          </p:cNvSpPr>
          <p:nvPr/>
        </p:nvSpPr>
        <p:spPr bwMode="auto">
          <a:xfrm flipV="1">
            <a:off x="3050016" y="2641526"/>
            <a:ext cx="500063" cy="115888"/>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5" name="Line 23"/>
          <p:cNvSpPr>
            <a:spLocks noChangeShapeType="1"/>
          </p:cNvSpPr>
          <p:nvPr/>
        </p:nvSpPr>
        <p:spPr bwMode="auto">
          <a:xfrm>
            <a:off x="2989690" y="2930452"/>
            <a:ext cx="560388" cy="460375"/>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6" name="Line 24"/>
          <p:cNvSpPr>
            <a:spLocks noChangeShapeType="1"/>
          </p:cNvSpPr>
          <p:nvPr/>
        </p:nvSpPr>
        <p:spPr bwMode="auto">
          <a:xfrm>
            <a:off x="4304140" y="1374702"/>
            <a:ext cx="622300" cy="460375"/>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7" name="Line 25"/>
          <p:cNvSpPr>
            <a:spLocks noChangeShapeType="1"/>
          </p:cNvSpPr>
          <p:nvPr/>
        </p:nvSpPr>
        <p:spPr bwMode="auto">
          <a:xfrm flipV="1">
            <a:off x="4175554" y="2354190"/>
            <a:ext cx="750887" cy="230187"/>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8" name="Line 26"/>
          <p:cNvSpPr>
            <a:spLocks noChangeShapeType="1"/>
          </p:cNvSpPr>
          <p:nvPr/>
        </p:nvSpPr>
        <p:spPr bwMode="auto">
          <a:xfrm flipV="1">
            <a:off x="4112053" y="3219376"/>
            <a:ext cx="876300" cy="11430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9" name="Line 27"/>
          <p:cNvSpPr>
            <a:spLocks noChangeShapeType="1"/>
          </p:cNvSpPr>
          <p:nvPr/>
        </p:nvSpPr>
        <p:spPr bwMode="auto">
          <a:xfrm flipV="1">
            <a:off x="4175553" y="3795639"/>
            <a:ext cx="812800" cy="11430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00" name="Line 28"/>
          <p:cNvSpPr>
            <a:spLocks noChangeShapeType="1"/>
          </p:cNvSpPr>
          <p:nvPr/>
        </p:nvSpPr>
        <p:spPr bwMode="auto">
          <a:xfrm flipV="1">
            <a:off x="5551915" y="1431852"/>
            <a:ext cx="1125538" cy="288925"/>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01" name="Line 29"/>
          <p:cNvSpPr>
            <a:spLocks noChangeShapeType="1"/>
          </p:cNvSpPr>
          <p:nvPr/>
        </p:nvSpPr>
        <p:spPr bwMode="auto">
          <a:xfrm flipV="1">
            <a:off x="5613829" y="2124001"/>
            <a:ext cx="1063625" cy="230188"/>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02" name="Line 30"/>
          <p:cNvSpPr>
            <a:spLocks noChangeShapeType="1"/>
          </p:cNvSpPr>
          <p:nvPr/>
        </p:nvSpPr>
        <p:spPr bwMode="auto">
          <a:xfrm flipV="1">
            <a:off x="5551916" y="2873302"/>
            <a:ext cx="1063625" cy="288925"/>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03" name="Line 31"/>
          <p:cNvSpPr>
            <a:spLocks noChangeShapeType="1"/>
          </p:cNvSpPr>
          <p:nvPr/>
        </p:nvSpPr>
        <p:spPr bwMode="auto">
          <a:xfrm flipV="1">
            <a:off x="5551915" y="3563865"/>
            <a:ext cx="1125538" cy="231775"/>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04" name="Line 32"/>
          <p:cNvSpPr>
            <a:spLocks noChangeShapeType="1"/>
          </p:cNvSpPr>
          <p:nvPr/>
        </p:nvSpPr>
        <p:spPr bwMode="auto">
          <a:xfrm>
            <a:off x="4175554" y="4197277"/>
            <a:ext cx="750887" cy="404813"/>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05" name="Line 35"/>
          <p:cNvSpPr>
            <a:spLocks noChangeShapeType="1"/>
          </p:cNvSpPr>
          <p:nvPr/>
        </p:nvSpPr>
        <p:spPr bwMode="auto">
          <a:xfrm>
            <a:off x="2553129" y="1893814"/>
            <a:ext cx="187325" cy="633412"/>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06" name="Line 36"/>
          <p:cNvSpPr>
            <a:spLocks noChangeShapeType="1"/>
          </p:cNvSpPr>
          <p:nvPr/>
        </p:nvSpPr>
        <p:spPr bwMode="auto">
          <a:xfrm flipH="1">
            <a:off x="2365803" y="3162227"/>
            <a:ext cx="374650" cy="460375"/>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07" name="Line 37"/>
          <p:cNvSpPr>
            <a:spLocks noChangeShapeType="1"/>
          </p:cNvSpPr>
          <p:nvPr/>
        </p:nvSpPr>
        <p:spPr bwMode="auto">
          <a:xfrm>
            <a:off x="2802366" y="1662039"/>
            <a:ext cx="752475" cy="80645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08" name="Line 38"/>
          <p:cNvSpPr>
            <a:spLocks noChangeShapeType="1"/>
          </p:cNvSpPr>
          <p:nvPr/>
        </p:nvSpPr>
        <p:spPr bwMode="auto">
          <a:xfrm>
            <a:off x="2615041" y="4025826"/>
            <a:ext cx="1063625" cy="17145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09" name="Line 39"/>
          <p:cNvSpPr>
            <a:spLocks noChangeShapeType="1"/>
          </p:cNvSpPr>
          <p:nvPr/>
        </p:nvSpPr>
        <p:spPr bwMode="auto">
          <a:xfrm>
            <a:off x="2865865" y="3162226"/>
            <a:ext cx="750888" cy="80645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10" name="Line 40"/>
          <p:cNvSpPr>
            <a:spLocks noChangeShapeType="1"/>
          </p:cNvSpPr>
          <p:nvPr/>
        </p:nvSpPr>
        <p:spPr bwMode="auto">
          <a:xfrm>
            <a:off x="3991403" y="1720777"/>
            <a:ext cx="0" cy="633413"/>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11" name="Line 41"/>
          <p:cNvSpPr>
            <a:spLocks noChangeShapeType="1"/>
          </p:cNvSpPr>
          <p:nvPr/>
        </p:nvSpPr>
        <p:spPr bwMode="auto">
          <a:xfrm>
            <a:off x="4116816" y="1720777"/>
            <a:ext cx="874713" cy="576263"/>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12" name="Line 42"/>
          <p:cNvSpPr>
            <a:spLocks noChangeShapeType="1"/>
          </p:cNvSpPr>
          <p:nvPr/>
        </p:nvSpPr>
        <p:spPr bwMode="auto">
          <a:xfrm flipV="1">
            <a:off x="5555091" y="3909939"/>
            <a:ext cx="1376363" cy="80645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13" name="Line 43"/>
          <p:cNvSpPr>
            <a:spLocks noChangeShapeType="1"/>
          </p:cNvSpPr>
          <p:nvPr/>
        </p:nvSpPr>
        <p:spPr bwMode="auto">
          <a:xfrm>
            <a:off x="5680503" y="2473251"/>
            <a:ext cx="938212" cy="230188"/>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14" name="Line 44"/>
          <p:cNvSpPr>
            <a:spLocks noChangeShapeType="1"/>
          </p:cNvSpPr>
          <p:nvPr/>
        </p:nvSpPr>
        <p:spPr bwMode="auto">
          <a:xfrm>
            <a:off x="5618591" y="3222551"/>
            <a:ext cx="1063625" cy="173038"/>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15" name="Line 45"/>
          <p:cNvSpPr>
            <a:spLocks noChangeShapeType="1"/>
          </p:cNvSpPr>
          <p:nvPr/>
        </p:nvSpPr>
        <p:spPr bwMode="auto">
          <a:xfrm>
            <a:off x="5618591" y="1782689"/>
            <a:ext cx="1000125" cy="17145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16" name="computr1"/>
          <p:cNvSpPr>
            <a:spLocks noEditPoints="1" noChangeArrowheads="1"/>
          </p:cNvSpPr>
          <p:nvPr/>
        </p:nvSpPr>
        <p:spPr bwMode="auto">
          <a:xfrm>
            <a:off x="3532616" y="3097140"/>
            <a:ext cx="690563" cy="636587"/>
          </a:xfrm>
          <a:custGeom>
            <a:avLst/>
            <a:gdLst>
              <a:gd name="T0" fmla="*/ 2147483646 w 21600"/>
              <a:gd name="T1" fmla="*/ 0 h 21600"/>
              <a:gd name="T2" fmla="*/ 2147483646 w 21600"/>
              <a:gd name="T3" fmla="*/ 0 h 21600"/>
              <a:gd name="T4" fmla="*/ 2147483646 w 21600"/>
              <a:gd name="T5" fmla="*/ 0 h 21600"/>
              <a:gd name="T6" fmla="*/ 0 w 21600"/>
              <a:gd name="T7" fmla="*/ 2147483646 h 21600"/>
              <a:gd name="T8" fmla="*/ 0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2147483646 w 21600"/>
              <a:gd name="T23" fmla="*/ 2147483646 h 21600"/>
              <a:gd name="T24" fmla="*/ 0 w 21600"/>
              <a:gd name="T25" fmla="*/ 2147483646 h 21600"/>
              <a:gd name="T26" fmla="*/ 2147483646 w 21600"/>
              <a:gd name="T27" fmla="*/ 2147483646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accent3"/>
          </a:solidFill>
          <a:ln w="9525">
            <a:solidFill>
              <a:srgbClr val="C00000"/>
            </a:solidFill>
            <a:miter lim="800000"/>
            <a:headEnd/>
            <a:tailEnd/>
          </a:ln>
          <a:effectLst/>
        </p:spPr>
        <p:txBody>
          <a:bodyPr/>
          <a:lstStyle/>
          <a:p>
            <a:endParaRPr lang="zh-CN" altLang="en-US"/>
          </a:p>
        </p:txBody>
      </p:sp>
      <p:sp>
        <p:nvSpPr>
          <p:cNvPr id="54317" name="Text Box 47"/>
          <p:cNvSpPr txBox="1">
            <a:spLocks noChangeArrowheads="1"/>
          </p:cNvSpPr>
          <p:nvPr/>
        </p:nvSpPr>
        <p:spPr bwMode="auto">
          <a:xfrm>
            <a:off x="452176" y="5157789"/>
            <a:ext cx="1114362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sz="2400">
                <a:solidFill>
                  <a:schemeClr val="tx1"/>
                </a:solidFill>
                <a:latin typeface="Arial Unicode MS" panose="020B0604020202020204" pitchFamily="34" charset="-122"/>
                <a:cs typeface="Times New Roman" panose="02020603050405020304" pitchFamily="18" charset="0"/>
              </a:defRPr>
            </a:lvl1pPr>
            <a:lvl2pPr marL="742950" indent="-285750" algn="ctr">
              <a:defRPr sz="2400">
                <a:solidFill>
                  <a:schemeClr val="tx1"/>
                </a:solidFill>
                <a:latin typeface="Arial Unicode MS" panose="020B0604020202020204" pitchFamily="34" charset="-122"/>
                <a:cs typeface="Times New Roman" panose="02020603050405020304" pitchFamily="18" charset="0"/>
              </a:defRPr>
            </a:lvl2pPr>
            <a:lvl3pPr marL="1143000" indent="-228600" algn="ctr">
              <a:defRPr sz="2400">
                <a:solidFill>
                  <a:schemeClr val="tx1"/>
                </a:solidFill>
                <a:latin typeface="Arial Unicode MS" panose="020B0604020202020204" pitchFamily="34" charset="-122"/>
                <a:cs typeface="Times New Roman" panose="02020603050405020304" pitchFamily="18" charset="0"/>
              </a:defRPr>
            </a:lvl3pPr>
            <a:lvl4pPr marL="1600200" indent="-228600" algn="ctr">
              <a:defRPr sz="2400">
                <a:solidFill>
                  <a:schemeClr val="tx1"/>
                </a:solidFill>
                <a:latin typeface="Arial Unicode MS" panose="020B0604020202020204" pitchFamily="34" charset="-122"/>
                <a:cs typeface="Times New Roman" panose="02020603050405020304" pitchFamily="18" charset="0"/>
              </a:defRPr>
            </a:lvl4pPr>
            <a:lvl5pPr marL="2057400" indent="-228600" algn="ctr">
              <a:defRPr sz="2400">
                <a:solidFill>
                  <a:schemeClr val="tx1"/>
                </a:solidFill>
                <a:latin typeface="Arial Unicode MS" panose="020B0604020202020204" pitchFamily="34" charset="-122"/>
                <a:cs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9pPr>
          </a:lstStyle>
          <a:p>
            <a:pPr algn="l">
              <a:spcBef>
                <a:spcPct val="50000"/>
              </a:spcBef>
            </a:pPr>
            <a:r>
              <a:rPr lang="en-US" altLang="zh-CN" sz="2800" b="1" dirty="0">
                <a:solidFill>
                  <a:srgbClr val="0000CC"/>
                </a:solidFill>
                <a:latin typeface="Arial" panose="020B0604020202020204" pitchFamily="34" charset="0"/>
                <a:ea typeface="Arial Unicode MS" panose="020B0604020202020204" pitchFamily="34" charset="-122"/>
                <a:cs typeface="Arial Unicode MS" panose="020B0604020202020204" pitchFamily="34" charset="-122"/>
              </a:rPr>
              <a:t>P2P Architecture</a:t>
            </a:r>
            <a:r>
              <a:rPr lang="en-US" altLang="zh-CN" sz="2800" b="1" dirty="0">
                <a:latin typeface="Arial" panose="020B0604020202020204" pitchFamily="34" charset="0"/>
                <a:ea typeface="Arial Unicode MS" panose="020B0604020202020204" pitchFamily="34" charset="-122"/>
                <a:cs typeface="Arial Unicode MS" panose="020B0604020202020204" pitchFamily="34" charset="-122"/>
              </a:rPr>
              <a:t>: peer nodes share resources from each other. A peer is a server, if it provides services to a client, and a peer node is a client if it uses resources from another node. </a:t>
            </a:r>
          </a:p>
        </p:txBody>
      </p:sp>
      <p:sp>
        <p:nvSpPr>
          <p:cNvPr id="54318" name="标题 1"/>
          <p:cNvSpPr>
            <a:spLocks noGrp="1"/>
          </p:cNvSpPr>
          <p:nvPr>
            <p:ph type="title"/>
          </p:nvPr>
        </p:nvSpPr>
        <p:spPr>
          <a:xfrm>
            <a:off x="1811339" y="117476"/>
            <a:ext cx="8605837" cy="638175"/>
          </a:xfrm>
        </p:spPr>
        <p:txBody>
          <a:bodyPr>
            <a:noAutofit/>
          </a:bodyPr>
          <a:lstStyle/>
          <a:p>
            <a:pPr algn="ctr"/>
            <a:r>
              <a:rPr lang="en-US" altLang="zh-CN" sz="2400" b="1">
                <a:latin typeface="微软雅黑" panose="020B0503020204020204" pitchFamily="34" charset="-122"/>
                <a:ea typeface="微软雅黑" panose="020B0503020204020204" pitchFamily="34" charset="-122"/>
              </a:rPr>
              <a:t>Comparison of the Internet related Software Architectures</a:t>
            </a:r>
            <a:endParaRPr lang="zh-CN" altLang="en-US" sz="2400" b="1">
              <a:latin typeface="微软雅黑" panose="020B0503020204020204" pitchFamily="34" charset="-122"/>
              <a:ea typeface="微软雅黑" panose="020B0503020204020204" pitchFamily="34" charset="-122"/>
            </a:endParaRPr>
          </a:p>
        </p:txBody>
      </p:sp>
      <p:sp>
        <p:nvSpPr>
          <p:cNvPr id="47" name="文本框 46"/>
          <p:cNvSpPr txBox="1"/>
          <p:nvPr/>
        </p:nvSpPr>
        <p:spPr>
          <a:xfrm>
            <a:off x="7727267" y="1784357"/>
            <a:ext cx="4099643" cy="1538883"/>
          </a:xfrm>
          <a:prstGeom prst="rect">
            <a:avLst/>
          </a:prstGeom>
          <a:noFill/>
        </p:spPr>
        <p:txBody>
          <a:bodyPr wrap="square" rtlCol="0">
            <a:spAutoFit/>
          </a:bodyPr>
          <a:lstStyle/>
          <a:p>
            <a:pPr>
              <a:spcBef>
                <a:spcPts val="600"/>
              </a:spcBef>
            </a:pPr>
            <a:r>
              <a:rPr lang="en-US" altLang="zh-CN" sz="2800" b="1" dirty="0" smtClean="0">
                <a:solidFill>
                  <a:srgbClr val="0000CC"/>
                </a:solidFill>
                <a:latin typeface="微软雅黑" panose="020B0503020204020204" pitchFamily="34" charset="-122"/>
                <a:ea typeface="微软雅黑" panose="020B0503020204020204" pitchFamily="34" charset="-122"/>
              </a:rPr>
              <a:t>1</a:t>
            </a:r>
            <a:r>
              <a:rPr lang="zh-CN" altLang="en-US" sz="2800" b="1" dirty="0" smtClean="0">
                <a:solidFill>
                  <a:srgbClr val="0000CC"/>
                </a:solidFill>
                <a:latin typeface="微软雅黑" panose="020B0503020204020204" pitchFamily="34" charset="-122"/>
                <a:ea typeface="微软雅黑" panose="020B0503020204020204" pitchFamily="34" charset="-122"/>
              </a:rPr>
              <a:t>）体系结构</a:t>
            </a:r>
            <a:endParaRPr lang="en-US" altLang="zh-CN" sz="28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800" b="1" dirty="0" smtClean="0">
                <a:solidFill>
                  <a:srgbClr val="0000CC"/>
                </a:solidFill>
                <a:latin typeface="微软雅黑" panose="020B0503020204020204" pitchFamily="34" charset="-122"/>
                <a:ea typeface="微软雅黑" panose="020B0503020204020204" pitchFamily="34" charset="-122"/>
              </a:rPr>
              <a:t>2</a:t>
            </a:r>
            <a:r>
              <a:rPr lang="zh-CN" altLang="en-US" sz="2800" b="1" dirty="0" smtClean="0">
                <a:solidFill>
                  <a:srgbClr val="0000CC"/>
                </a:solidFill>
                <a:latin typeface="微软雅黑" panose="020B0503020204020204" pitchFamily="34" charset="-122"/>
                <a:ea typeface="微软雅黑" panose="020B0503020204020204" pitchFamily="34" charset="-122"/>
              </a:rPr>
              <a:t>）共享的资源在哪里？</a:t>
            </a:r>
            <a:endParaRPr lang="en-US" altLang="zh-CN" sz="28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800" b="1" dirty="0" smtClean="0">
                <a:solidFill>
                  <a:srgbClr val="0000CC"/>
                </a:solidFill>
                <a:latin typeface="微软雅黑" panose="020B0503020204020204" pitchFamily="34" charset="-122"/>
                <a:ea typeface="微软雅黑" panose="020B0503020204020204" pitchFamily="34" charset="-122"/>
              </a:rPr>
              <a:t>3</a:t>
            </a:r>
            <a:r>
              <a:rPr lang="zh-CN" altLang="en-US" sz="2800" b="1" dirty="0" smtClean="0">
                <a:solidFill>
                  <a:srgbClr val="0000CC"/>
                </a:solidFill>
                <a:latin typeface="微软雅黑" panose="020B0503020204020204" pitchFamily="34" charset="-122"/>
                <a:ea typeface="微软雅黑" panose="020B0503020204020204" pitchFamily="34" charset="-122"/>
              </a:rPr>
              <a:t>）</a:t>
            </a:r>
            <a:r>
              <a:rPr lang="zh-CN" altLang="en-US" sz="2800" b="1" dirty="0">
                <a:solidFill>
                  <a:srgbClr val="0000CC"/>
                </a:solidFill>
                <a:latin typeface="微软雅黑" panose="020B0503020204020204" pitchFamily="34" charset="-122"/>
                <a:ea typeface="微软雅黑" panose="020B0503020204020204" pitchFamily="34" charset="-122"/>
              </a:rPr>
              <a:t>怎样</a:t>
            </a:r>
            <a:r>
              <a:rPr lang="zh-CN" altLang="en-US" sz="2800" b="1" dirty="0" smtClean="0">
                <a:solidFill>
                  <a:srgbClr val="0000CC"/>
                </a:solidFill>
                <a:latin typeface="微软雅黑" panose="020B0503020204020204" pitchFamily="34" charset="-122"/>
                <a:ea typeface="微软雅黑" panose="020B0503020204020204" pitchFamily="34" charset="-122"/>
              </a:rPr>
              <a:t>互动？</a:t>
            </a:r>
            <a:endParaRPr lang="zh-CN" altLang="en-US" sz="28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76370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AutoShape 2"/>
          <p:cNvSpPr>
            <a:spLocks noChangeArrowheads="1"/>
          </p:cNvSpPr>
          <p:nvPr/>
        </p:nvSpPr>
        <p:spPr bwMode="auto">
          <a:xfrm>
            <a:off x="3602981" y="1903090"/>
            <a:ext cx="1944687" cy="720725"/>
          </a:xfrm>
          <a:prstGeom prst="roundRect">
            <a:avLst>
              <a:gd name="adj" fmla="val 16667"/>
            </a:avLst>
          </a:prstGeom>
          <a:solidFill>
            <a:schemeClr val="tx1"/>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80000"/>
              </a:lnSpc>
              <a:defRPr/>
            </a:pPr>
            <a:r>
              <a:rPr lang="en-US" altLang="zh-CN" sz="2000" b="1">
                <a:solidFill>
                  <a:srgbClr val="A50021"/>
                </a:solidFill>
                <a:effectLst>
                  <a:outerShdw blurRad="38100" dist="38100" dir="2700000" algn="tl">
                    <a:srgbClr val="C0C0C0"/>
                  </a:outerShdw>
                </a:effectLst>
                <a:latin typeface="Arial" charset="0"/>
                <a:ea typeface="宋体" pitchFamily="2" charset="-122"/>
              </a:rPr>
              <a:t>Main cluster</a:t>
            </a:r>
          </a:p>
          <a:p>
            <a:pPr algn="ctr" eaLnBrk="1" hangingPunct="1">
              <a:lnSpc>
                <a:spcPct val="80000"/>
              </a:lnSpc>
              <a:defRPr/>
            </a:pPr>
            <a:r>
              <a:rPr lang="en-US" altLang="zh-CN" sz="2000" b="1">
                <a:solidFill>
                  <a:srgbClr val="A50021"/>
                </a:solidFill>
                <a:effectLst>
                  <a:outerShdw blurRad="38100" dist="38100" dir="2700000" algn="tl">
                    <a:srgbClr val="C0C0C0"/>
                  </a:outerShdw>
                </a:effectLst>
                <a:latin typeface="Arial" charset="0"/>
                <a:ea typeface="宋体" pitchFamily="2" charset="-122"/>
              </a:rPr>
              <a:t>Server </a:t>
            </a:r>
          </a:p>
        </p:txBody>
      </p:sp>
      <p:sp>
        <p:nvSpPr>
          <p:cNvPr id="491523" name="AutoShape 3"/>
          <p:cNvSpPr>
            <a:spLocks noChangeArrowheads="1"/>
          </p:cNvSpPr>
          <p:nvPr/>
        </p:nvSpPr>
        <p:spPr bwMode="auto">
          <a:xfrm>
            <a:off x="6411267" y="1399853"/>
            <a:ext cx="1657350" cy="649287"/>
          </a:xfrm>
          <a:prstGeom prst="roundRect">
            <a:avLst>
              <a:gd name="adj" fmla="val 16667"/>
            </a:avLst>
          </a:prstGeom>
          <a:solidFill>
            <a:srgbClr val="CC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eaLnBrk="1" hangingPunct="1">
              <a:lnSpc>
                <a:spcPct val="80000"/>
              </a:lnSpc>
              <a:defRPr/>
            </a:pPr>
            <a:r>
              <a:rPr lang="en-US" altLang="zh-CN" sz="2000" b="1">
                <a:solidFill>
                  <a:srgbClr val="FF3300"/>
                </a:solidFill>
                <a:effectLst>
                  <a:outerShdw blurRad="38100" dist="38100" dir="2700000" algn="tl">
                    <a:srgbClr val="000000"/>
                  </a:outerShdw>
                </a:effectLst>
                <a:latin typeface="Arial" charset="0"/>
                <a:ea typeface="宋体" pitchFamily="2" charset="-122"/>
              </a:rPr>
              <a:t>Local cluster</a:t>
            </a:r>
          </a:p>
          <a:p>
            <a:pPr algn="ctr" eaLnBrk="1" hangingPunct="1">
              <a:lnSpc>
                <a:spcPct val="80000"/>
              </a:lnSpc>
              <a:defRPr/>
            </a:pPr>
            <a:r>
              <a:rPr lang="en-US" altLang="zh-CN" sz="2000" b="1">
                <a:solidFill>
                  <a:srgbClr val="FF3300"/>
                </a:solidFill>
                <a:effectLst>
                  <a:outerShdw blurRad="38100" dist="38100" dir="2700000" algn="tl">
                    <a:srgbClr val="000000"/>
                  </a:outerShdw>
                </a:effectLst>
                <a:latin typeface="Arial" charset="0"/>
                <a:ea typeface="宋体" pitchFamily="2" charset="-122"/>
              </a:rPr>
              <a:t>server</a:t>
            </a:r>
          </a:p>
        </p:txBody>
      </p:sp>
      <p:sp>
        <p:nvSpPr>
          <p:cNvPr id="55300" name="AutoShape 4"/>
          <p:cNvSpPr>
            <a:spLocks noChangeArrowheads="1"/>
          </p:cNvSpPr>
          <p:nvPr/>
        </p:nvSpPr>
        <p:spPr bwMode="auto">
          <a:xfrm>
            <a:off x="3602981" y="3200077"/>
            <a:ext cx="2160587" cy="863600"/>
          </a:xfrm>
          <a:prstGeom prst="roundRect">
            <a:avLst>
              <a:gd name="adj" fmla="val 16667"/>
            </a:avLst>
          </a:prstGeom>
          <a:solidFill>
            <a:schemeClr val="accent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Arial Unicode MS" panose="020B0604020202020204" pitchFamily="34" charset="-122"/>
                <a:cs typeface="Times New Roman" panose="02020603050405020304" pitchFamily="18" charset="0"/>
              </a:defRPr>
            </a:lvl1pPr>
            <a:lvl2pPr marL="742950" indent="-285750" algn="ctr">
              <a:defRPr sz="2400">
                <a:solidFill>
                  <a:schemeClr val="tx1"/>
                </a:solidFill>
                <a:latin typeface="Arial Unicode MS" panose="020B0604020202020204" pitchFamily="34" charset="-122"/>
                <a:cs typeface="Times New Roman" panose="02020603050405020304" pitchFamily="18" charset="0"/>
              </a:defRPr>
            </a:lvl2pPr>
            <a:lvl3pPr marL="1143000" indent="-228600" algn="ctr">
              <a:defRPr sz="2400">
                <a:solidFill>
                  <a:schemeClr val="tx1"/>
                </a:solidFill>
                <a:latin typeface="Arial Unicode MS" panose="020B0604020202020204" pitchFamily="34" charset="-122"/>
                <a:cs typeface="Times New Roman" panose="02020603050405020304" pitchFamily="18" charset="0"/>
              </a:defRPr>
            </a:lvl3pPr>
            <a:lvl4pPr marL="1600200" indent="-228600" algn="ctr">
              <a:defRPr sz="2400">
                <a:solidFill>
                  <a:schemeClr val="tx1"/>
                </a:solidFill>
                <a:latin typeface="Arial Unicode MS" panose="020B0604020202020204" pitchFamily="34" charset="-122"/>
                <a:cs typeface="Times New Roman" panose="02020603050405020304" pitchFamily="18" charset="0"/>
              </a:defRPr>
            </a:lvl4pPr>
            <a:lvl5pPr marL="2057400" indent="-228600" algn="ctr">
              <a:defRPr sz="2400">
                <a:solidFill>
                  <a:schemeClr val="tx1"/>
                </a:solidFill>
                <a:latin typeface="Arial Unicode MS" panose="020B0604020202020204" pitchFamily="34" charset="-122"/>
                <a:cs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9pPr>
          </a:lstStyle>
          <a:p>
            <a:pPr eaLnBrk="1" hangingPunct="1">
              <a:lnSpc>
                <a:spcPct val="80000"/>
              </a:lnSpc>
            </a:pPr>
            <a:endParaRPr lang="en-US" altLang="zh-CN" sz="2000">
              <a:latin typeface="Arial" panose="020B0604020202020204" pitchFamily="34" charset="0"/>
              <a:ea typeface="宋体" panose="02010600030101010101" pitchFamily="2" charset="-122"/>
            </a:endParaRPr>
          </a:p>
          <a:p>
            <a:pPr eaLnBrk="1" hangingPunct="1">
              <a:lnSpc>
                <a:spcPct val="80000"/>
              </a:lnSpc>
            </a:pPr>
            <a:endParaRPr lang="en-US" altLang="zh-CN" sz="2000">
              <a:latin typeface="Arial" panose="020B0604020202020204" pitchFamily="34" charset="0"/>
              <a:ea typeface="宋体" panose="02010600030101010101" pitchFamily="2" charset="-122"/>
            </a:endParaRPr>
          </a:p>
          <a:p>
            <a:pPr eaLnBrk="1" hangingPunct="1">
              <a:lnSpc>
                <a:spcPct val="80000"/>
              </a:lnSpc>
            </a:pPr>
            <a:r>
              <a:rPr lang="en-US" altLang="zh-CN" sz="2000">
                <a:latin typeface="Arial" panose="020B0604020202020204" pitchFamily="34" charset="0"/>
                <a:ea typeface="宋体" panose="02010600030101010101" pitchFamily="2" charset="-122"/>
              </a:rPr>
              <a:t>Database farm</a:t>
            </a:r>
          </a:p>
        </p:txBody>
      </p:sp>
      <p:sp>
        <p:nvSpPr>
          <p:cNvPr id="55301" name="AutoShape 5"/>
          <p:cNvSpPr>
            <a:spLocks noChangeArrowheads="1"/>
          </p:cNvSpPr>
          <p:nvPr/>
        </p:nvSpPr>
        <p:spPr bwMode="auto">
          <a:xfrm>
            <a:off x="3674417" y="3344539"/>
            <a:ext cx="503238" cy="287338"/>
          </a:xfrm>
          <a:prstGeom prst="can">
            <a:avLst>
              <a:gd name="adj" fmla="val 25000"/>
            </a:avLst>
          </a:prstGeom>
          <a:solidFill>
            <a:srgbClr val="9933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Arial Unicode MS" panose="020B0604020202020204" pitchFamily="34" charset="-122"/>
                <a:cs typeface="Times New Roman" panose="02020603050405020304" pitchFamily="18" charset="0"/>
              </a:defRPr>
            </a:lvl1pPr>
            <a:lvl2pPr marL="742950" indent="-285750" algn="ctr">
              <a:defRPr sz="2400">
                <a:solidFill>
                  <a:schemeClr val="tx1"/>
                </a:solidFill>
                <a:latin typeface="Arial Unicode MS" panose="020B0604020202020204" pitchFamily="34" charset="-122"/>
                <a:cs typeface="Times New Roman" panose="02020603050405020304" pitchFamily="18" charset="0"/>
              </a:defRPr>
            </a:lvl2pPr>
            <a:lvl3pPr marL="1143000" indent="-228600" algn="ctr">
              <a:defRPr sz="2400">
                <a:solidFill>
                  <a:schemeClr val="tx1"/>
                </a:solidFill>
                <a:latin typeface="Arial Unicode MS" panose="020B0604020202020204" pitchFamily="34" charset="-122"/>
                <a:cs typeface="Times New Roman" panose="02020603050405020304" pitchFamily="18" charset="0"/>
              </a:defRPr>
            </a:lvl3pPr>
            <a:lvl4pPr marL="1600200" indent="-228600" algn="ctr">
              <a:defRPr sz="2400">
                <a:solidFill>
                  <a:schemeClr val="tx1"/>
                </a:solidFill>
                <a:latin typeface="Arial Unicode MS" panose="020B0604020202020204" pitchFamily="34" charset="-122"/>
                <a:cs typeface="Times New Roman" panose="02020603050405020304" pitchFamily="18" charset="0"/>
              </a:defRPr>
            </a:lvl4pPr>
            <a:lvl5pPr marL="2057400" indent="-228600" algn="ctr">
              <a:defRPr sz="2400">
                <a:solidFill>
                  <a:schemeClr val="tx1"/>
                </a:solidFill>
                <a:latin typeface="Arial Unicode MS" panose="020B0604020202020204" pitchFamily="34" charset="-122"/>
                <a:cs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9pPr>
          </a:lstStyle>
          <a:p>
            <a:pPr eaLnBrk="1" hangingPunct="1"/>
            <a:endParaRPr lang="zh-CN" altLang="en-US">
              <a:latin typeface="Times New Roman" panose="02020603050405020304" pitchFamily="18" charset="0"/>
              <a:ea typeface="宋体" panose="02010600030101010101" pitchFamily="2" charset="-122"/>
            </a:endParaRPr>
          </a:p>
        </p:txBody>
      </p:sp>
      <p:sp>
        <p:nvSpPr>
          <p:cNvPr id="55302" name="AutoShape 6"/>
          <p:cNvSpPr>
            <a:spLocks noChangeArrowheads="1"/>
          </p:cNvSpPr>
          <p:nvPr/>
        </p:nvSpPr>
        <p:spPr bwMode="auto">
          <a:xfrm>
            <a:off x="4323706" y="3344539"/>
            <a:ext cx="503237" cy="287338"/>
          </a:xfrm>
          <a:prstGeom prst="can">
            <a:avLst>
              <a:gd name="adj" fmla="val 25000"/>
            </a:avLst>
          </a:prstGeom>
          <a:solidFill>
            <a:srgbClr val="9933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Arial Unicode MS" panose="020B0604020202020204" pitchFamily="34" charset="-122"/>
                <a:cs typeface="Times New Roman" panose="02020603050405020304" pitchFamily="18" charset="0"/>
              </a:defRPr>
            </a:lvl1pPr>
            <a:lvl2pPr marL="742950" indent="-285750" algn="ctr">
              <a:defRPr sz="2400">
                <a:solidFill>
                  <a:schemeClr val="tx1"/>
                </a:solidFill>
                <a:latin typeface="Arial Unicode MS" panose="020B0604020202020204" pitchFamily="34" charset="-122"/>
                <a:cs typeface="Times New Roman" panose="02020603050405020304" pitchFamily="18" charset="0"/>
              </a:defRPr>
            </a:lvl2pPr>
            <a:lvl3pPr marL="1143000" indent="-228600" algn="ctr">
              <a:defRPr sz="2400">
                <a:solidFill>
                  <a:schemeClr val="tx1"/>
                </a:solidFill>
                <a:latin typeface="Arial Unicode MS" panose="020B0604020202020204" pitchFamily="34" charset="-122"/>
                <a:cs typeface="Times New Roman" panose="02020603050405020304" pitchFamily="18" charset="0"/>
              </a:defRPr>
            </a:lvl3pPr>
            <a:lvl4pPr marL="1600200" indent="-228600" algn="ctr">
              <a:defRPr sz="2400">
                <a:solidFill>
                  <a:schemeClr val="tx1"/>
                </a:solidFill>
                <a:latin typeface="Arial Unicode MS" panose="020B0604020202020204" pitchFamily="34" charset="-122"/>
                <a:cs typeface="Times New Roman" panose="02020603050405020304" pitchFamily="18" charset="0"/>
              </a:defRPr>
            </a:lvl4pPr>
            <a:lvl5pPr marL="2057400" indent="-228600" algn="ctr">
              <a:defRPr sz="2400">
                <a:solidFill>
                  <a:schemeClr val="tx1"/>
                </a:solidFill>
                <a:latin typeface="Arial Unicode MS" panose="020B0604020202020204" pitchFamily="34" charset="-122"/>
                <a:cs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9pPr>
          </a:lstStyle>
          <a:p>
            <a:pPr eaLnBrk="1" hangingPunct="1"/>
            <a:endParaRPr lang="zh-CN" altLang="en-US">
              <a:latin typeface="Times New Roman" panose="02020603050405020304" pitchFamily="18" charset="0"/>
              <a:ea typeface="宋体" panose="02010600030101010101" pitchFamily="2" charset="-122"/>
            </a:endParaRPr>
          </a:p>
        </p:txBody>
      </p:sp>
      <p:sp>
        <p:nvSpPr>
          <p:cNvPr id="55303" name="AutoShape 7"/>
          <p:cNvSpPr>
            <a:spLocks noChangeArrowheads="1"/>
          </p:cNvSpPr>
          <p:nvPr/>
        </p:nvSpPr>
        <p:spPr bwMode="auto">
          <a:xfrm>
            <a:off x="5044431" y="3344539"/>
            <a:ext cx="503237" cy="287338"/>
          </a:xfrm>
          <a:prstGeom prst="can">
            <a:avLst>
              <a:gd name="adj" fmla="val 25000"/>
            </a:avLst>
          </a:prstGeom>
          <a:solidFill>
            <a:srgbClr val="9933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Arial Unicode MS" panose="020B0604020202020204" pitchFamily="34" charset="-122"/>
                <a:cs typeface="Times New Roman" panose="02020603050405020304" pitchFamily="18" charset="0"/>
              </a:defRPr>
            </a:lvl1pPr>
            <a:lvl2pPr marL="742950" indent="-285750" algn="ctr">
              <a:defRPr sz="2400">
                <a:solidFill>
                  <a:schemeClr val="tx1"/>
                </a:solidFill>
                <a:latin typeface="Arial Unicode MS" panose="020B0604020202020204" pitchFamily="34" charset="-122"/>
                <a:cs typeface="Times New Roman" panose="02020603050405020304" pitchFamily="18" charset="0"/>
              </a:defRPr>
            </a:lvl2pPr>
            <a:lvl3pPr marL="1143000" indent="-228600" algn="ctr">
              <a:defRPr sz="2400">
                <a:solidFill>
                  <a:schemeClr val="tx1"/>
                </a:solidFill>
                <a:latin typeface="Arial Unicode MS" panose="020B0604020202020204" pitchFamily="34" charset="-122"/>
                <a:cs typeface="Times New Roman" panose="02020603050405020304" pitchFamily="18" charset="0"/>
              </a:defRPr>
            </a:lvl3pPr>
            <a:lvl4pPr marL="1600200" indent="-228600" algn="ctr">
              <a:defRPr sz="2400">
                <a:solidFill>
                  <a:schemeClr val="tx1"/>
                </a:solidFill>
                <a:latin typeface="Arial Unicode MS" panose="020B0604020202020204" pitchFamily="34" charset="-122"/>
                <a:cs typeface="Times New Roman" panose="02020603050405020304" pitchFamily="18" charset="0"/>
              </a:defRPr>
            </a:lvl4pPr>
            <a:lvl5pPr marL="2057400" indent="-228600" algn="ctr">
              <a:defRPr sz="2400">
                <a:solidFill>
                  <a:schemeClr val="tx1"/>
                </a:solidFill>
                <a:latin typeface="Arial Unicode MS" panose="020B0604020202020204" pitchFamily="34" charset="-122"/>
                <a:cs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9pPr>
          </a:lstStyle>
          <a:p>
            <a:pPr eaLnBrk="1" hangingPunct="1"/>
            <a:endParaRPr lang="zh-CN" altLang="en-US">
              <a:latin typeface="Times New Roman" panose="02020603050405020304" pitchFamily="18" charset="0"/>
              <a:ea typeface="宋体" panose="02010600030101010101" pitchFamily="2" charset="-122"/>
            </a:endParaRPr>
          </a:p>
        </p:txBody>
      </p:sp>
      <p:sp>
        <p:nvSpPr>
          <p:cNvPr id="491528" name="AutoShape 8"/>
          <p:cNvSpPr>
            <a:spLocks noChangeArrowheads="1"/>
          </p:cNvSpPr>
          <p:nvPr/>
        </p:nvSpPr>
        <p:spPr bwMode="auto">
          <a:xfrm>
            <a:off x="6412855" y="607689"/>
            <a:ext cx="1655762" cy="433388"/>
          </a:xfrm>
          <a:prstGeom prst="roundRect">
            <a:avLst>
              <a:gd name="adj" fmla="val 16667"/>
            </a:avLst>
          </a:prstGeom>
          <a:solidFill>
            <a:schemeClr val="accent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eaLnBrk="1" hangingPunct="1">
              <a:lnSpc>
                <a:spcPct val="80000"/>
              </a:lnSpc>
              <a:defRPr/>
            </a:pPr>
            <a:r>
              <a:rPr lang="en-US" altLang="zh-CN" sz="2000" b="1">
                <a:effectLst>
                  <a:outerShdw blurRad="38100" dist="38100" dir="2700000" algn="tl">
                    <a:srgbClr val="000000"/>
                  </a:outerShdw>
                </a:effectLst>
                <a:latin typeface="Arial" charset="0"/>
                <a:ea typeface="宋体" pitchFamily="2" charset="-122"/>
              </a:rPr>
              <a:t>Lot of PC’s</a:t>
            </a:r>
          </a:p>
        </p:txBody>
      </p:sp>
      <p:sp>
        <p:nvSpPr>
          <p:cNvPr id="491529" name="AutoShape 9"/>
          <p:cNvSpPr>
            <a:spLocks noChangeArrowheads="1"/>
          </p:cNvSpPr>
          <p:nvPr/>
        </p:nvSpPr>
        <p:spPr bwMode="auto">
          <a:xfrm>
            <a:off x="578792" y="607689"/>
            <a:ext cx="1944688" cy="433388"/>
          </a:xfrm>
          <a:prstGeom prst="roundRect">
            <a:avLst>
              <a:gd name="adj" fmla="val 16667"/>
            </a:avLst>
          </a:prstGeom>
          <a:solidFill>
            <a:schemeClr val="accent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eaLnBrk="1" hangingPunct="1">
              <a:lnSpc>
                <a:spcPct val="80000"/>
              </a:lnSpc>
              <a:defRPr/>
            </a:pPr>
            <a:r>
              <a:rPr lang="en-US" altLang="zh-CN" sz="2000" b="1">
                <a:effectLst>
                  <a:outerShdw blurRad="38100" dist="38100" dir="2700000" algn="tl">
                    <a:srgbClr val="000000"/>
                  </a:outerShdw>
                </a:effectLst>
                <a:latin typeface="Arial" charset="0"/>
                <a:ea typeface="宋体" pitchFamily="2" charset="-122"/>
              </a:rPr>
              <a:t>Lot of PC’s</a:t>
            </a:r>
          </a:p>
        </p:txBody>
      </p:sp>
      <p:sp>
        <p:nvSpPr>
          <p:cNvPr id="491530" name="AutoShape 10"/>
          <p:cNvSpPr>
            <a:spLocks noChangeArrowheads="1"/>
          </p:cNvSpPr>
          <p:nvPr/>
        </p:nvSpPr>
        <p:spPr bwMode="auto">
          <a:xfrm>
            <a:off x="6555731" y="4277989"/>
            <a:ext cx="1728787" cy="433388"/>
          </a:xfrm>
          <a:prstGeom prst="roundRect">
            <a:avLst>
              <a:gd name="adj" fmla="val 16667"/>
            </a:avLst>
          </a:prstGeom>
          <a:solidFill>
            <a:schemeClr val="accent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eaLnBrk="1" hangingPunct="1">
              <a:lnSpc>
                <a:spcPct val="80000"/>
              </a:lnSpc>
              <a:defRPr/>
            </a:pPr>
            <a:r>
              <a:rPr lang="en-US" altLang="zh-CN" sz="2000" b="1">
                <a:effectLst>
                  <a:outerShdw blurRad="38100" dist="38100" dir="2700000" algn="tl">
                    <a:srgbClr val="000000"/>
                  </a:outerShdw>
                </a:effectLst>
                <a:latin typeface="Arial" charset="0"/>
                <a:ea typeface="宋体" pitchFamily="2" charset="-122"/>
              </a:rPr>
              <a:t>Lot of PC’s</a:t>
            </a:r>
          </a:p>
        </p:txBody>
      </p:sp>
      <p:sp>
        <p:nvSpPr>
          <p:cNvPr id="491531" name="AutoShape 11"/>
          <p:cNvSpPr>
            <a:spLocks noChangeArrowheads="1"/>
          </p:cNvSpPr>
          <p:nvPr/>
        </p:nvSpPr>
        <p:spPr bwMode="auto">
          <a:xfrm>
            <a:off x="507356" y="1472878"/>
            <a:ext cx="1944687" cy="649287"/>
          </a:xfrm>
          <a:prstGeom prst="roundRect">
            <a:avLst>
              <a:gd name="adj" fmla="val 16667"/>
            </a:avLst>
          </a:prstGeom>
          <a:solidFill>
            <a:srgbClr val="CC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eaLnBrk="1" hangingPunct="1">
              <a:lnSpc>
                <a:spcPct val="80000"/>
              </a:lnSpc>
              <a:defRPr/>
            </a:pPr>
            <a:r>
              <a:rPr lang="en-US" altLang="zh-CN" sz="2000" b="1">
                <a:solidFill>
                  <a:srgbClr val="FF3300"/>
                </a:solidFill>
                <a:effectLst>
                  <a:outerShdw blurRad="38100" dist="38100" dir="2700000" algn="tl">
                    <a:srgbClr val="000000"/>
                  </a:outerShdw>
                </a:effectLst>
                <a:latin typeface="Arial" charset="0"/>
                <a:ea typeface="宋体" pitchFamily="2" charset="-122"/>
              </a:rPr>
              <a:t>Local cluster</a:t>
            </a:r>
          </a:p>
          <a:p>
            <a:pPr algn="ctr" eaLnBrk="1" hangingPunct="1">
              <a:lnSpc>
                <a:spcPct val="80000"/>
              </a:lnSpc>
              <a:defRPr/>
            </a:pPr>
            <a:r>
              <a:rPr lang="en-US" altLang="zh-CN" sz="2000" b="1">
                <a:solidFill>
                  <a:srgbClr val="FF3300"/>
                </a:solidFill>
                <a:effectLst>
                  <a:outerShdw blurRad="38100" dist="38100" dir="2700000" algn="tl">
                    <a:srgbClr val="000000"/>
                  </a:outerShdw>
                </a:effectLst>
                <a:latin typeface="Arial" charset="0"/>
                <a:ea typeface="宋体" pitchFamily="2" charset="-122"/>
              </a:rPr>
              <a:t>server</a:t>
            </a:r>
          </a:p>
        </p:txBody>
      </p:sp>
      <p:sp>
        <p:nvSpPr>
          <p:cNvPr id="491532" name="AutoShape 12"/>
          <p:cNvSpPr>
            <a:spLocks noChangeArrowheads="1"/>
          </p:cNvSpPr>
          <p:nvPr/>
        </p:nvSpPr>
        <p:spPr bwMode="auto">
          <a:xfrm>
            <a:off x="6555730" y="3127053"/>
            <a:ext cx="1657350" cy="649287"/>
          </a:xfrm>
          <a:prstGeom prst="roundRect">
            <a:avLst>
              <a:gd name="adj" fmla="val 16667"/>
            </a:avLst>
          </a:prstGeom>
          <a:solidFill>
            <a:srgbClr val="CC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eaLnBrk="1" hangingPunct="1">
              <a:lnSpc>
                <a:spcPct val="80000"/>
              </a:lnSpc>
              <a:defRPr/>
            </a:pPr>
            <a:r>
              <a:rPr lang="en-US" altLang="zh-CN" sz="2000" b="1">
                <a:solidFill>
                  <a:srgbClr val="FF3300"/>
                </a:solidFill>
                <a:effectLst>
                  <a:outerShdw blurRad="38100" dist="38100" dir="2700000" algn="tl">
                    <a:srgbClr val="000000"/>
                  </a:outerShdw>
                </a:effectLst>
                <a:latin typeface="Arial" charset="0"/>
                <a:ea typeface="宋体" pitchFamily="2" charset="-122"/>
              </a:rPr>
              <a:t>Local cluster</a:t>
            </a:r>
          </a:p>
          <a:p>
            <a:pPr algn="ctr" eaLnBrk="1" hangingPunct="1">
              <a:lnSpc>
                <a:spcPct val="80000"/>
              </a:lnSpc>
              <a:defRPr/>
            </a:pPr>
            <a:r>
              <a:rPr lang="en-US" altLang="zh-CN" sz="2000" b="1">
                <a:solidFill>
                  <a:srgbClr val="FF3300"/>
                </a:solidFill>
                <a:effectLst>
                  <a:outerShdw blurRad="38100" dist="38100" dir="2700000" algn="tl">
                    <a:srgbClr val="000000"/>
                  </a:outerShdw>
                </a:effectLst>
                <a:latin typeface="Arial" charset="0"/>
                <a:ea typeface="宋体" pitchFamily="2" charset="-122"/>
              </a:rPr>
              <a:t>server</a:t>
            </a:r>
          </a:p>
        </p:txBody>
      </p:sp>
      <p:sp>
        <p:nvSpPr>
          <p:cNvPr id="491533" name="AutoShape 13"/>
          <p:cNvSpPr>
            <a:spLocks noChangeArrowheads="1"/>
          </p:cNvSpPr>
          <p:nvPr/>
        </p:nvSpPr>
        <p:spPr bwMode="auto">
          <a:xfrm>
            <a:off x="794692" y="4204964"/>
            <a:ext cx="1512888" cy="433388"/>
          </a:xfrm>
          <a:prstGeom prst="roundRect">
            <a:avLst>
              <a:gd name="adj" fmla="val 16667"/>
            </a:avLst>
          </a:prstGeom>
          <a:solidFill>
            <a:schemeClr val="accent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eaLnBrk="1" hangingPunct="1">
              <a:lnSpc>
                <a:spcPct val="80000"/>
              </a:lnSpc>
              <a:defRPr/>
            </a:pPr>
            <a:r>
              <a:rPr lang="en-US" altLang="zh-CN" sz="2000" b="1">
                <a:effectLst>
                  <a:outerShdw blurRad="38100" dist="38100" dir="2700000" algn="tl">
                    <a:srgbClr val="000000"/>
                  </a:outerShdw>
                </a:effectLst>
                <a:latin typeface="Arial" charset="0"/>
                <a:ea typeface="宋体" pitchFamily="2" charset="-122"/>
              </a:rPr>
              <a:t>Lot of PC’s</a:t>
            </a:r>
          </a:p>
        </p:txBody>
      </p:sp>
      <p:sp>
        <p:nvSpPr>
          <p:cNvPr id="491534" name="AutoShape 14"/>
          <p:cNvSpPr>
            <a:spLocks noChangeArrowheads="1"/>
          </p:cNvSpPr>
          <p:nvPr/>
        </p:nvSpPr>
        <p:spPr bwMode="auto">
          <a:xfrm>
            <a:off x="794692" y="3127053"/>
            <a:ext cx="1657350" cy="649287"/>
          </a:xfrm>
          <a:prstGeom prst="roundRect">
            <a:avLst>
              <a:gd name="adj" fmla="val 16667"/>
            </a:avLst>
          </a:prstGeom>
          <a:solidFill>
            <a:srgbClr val="CC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eaLnBrk="1" hangingPunct="1">
              <a:lnSpc>
                <a:spcPct val="80000"/>
              </a:lnSpc>
              <a:defRPr/>
            </a:pPr>
            <a:r>
              <a:rPr lang="en-US" altLang="zh-CN" sz="2000" b="1">
                <a:solidFill>
                  <a:srgbClr val="FF3300"/>
                </a:solidFill>
                <a:effectLst>
                  <a:outerShdw blurRad="38100" dist="38100" dir="2700000" algn="tl">
                    <a:srgbClr val="000000"/>
                  </a:outerShdw>
                </a:effectLst>
                <a:latin typeface="Arial" charset="0"/>
                <a:ea typeface="宋体" pitchFamily="2" charset="-122"/>
              </a:rPr>
              <a:t>Local cluster</a:t>
            </a:r>
          </a:p>
          <a:p>
            <a:pPr algn="ctr" eaLnBrk="1" hangingPunct="1">
              <a:lnSpc>
                <a:spcPct val="80000"/>
              </a:lnSpc>
              <a:defRPr/>
            </a:pPr>
            <a:r>
              <a:rPr lang="en-US" altLang="zh-CN" sz="2000" b="1">
                <a:solidFill>
                  <a:srgbClr val="FF3300"/>
                </a:solidFill>
                <a:effectLst>
                  <a:outerShdw blurRad="38100" dist="38100" dir="2700000" algn="tl">
                    <a:srgbClr val="000000"/>
                  </a:outerShdw>
                </a:effectLst>
                <a:latin typeface="Arial" charset="0"/>
                <a:ea typeface="宋体" pitchFamily="2" charset="-122"/>
              </a:rPr>
              <a:t>server</a:t>
            </a:r>
          </a:p>
        </p:txBody>
      </p:sp>
      <p:sp>
        <p:nvSpPr>
          <p:cNvPr id="55311" name="Line 15"/>
          <p:cNvSpPr>
            <a:spLocks noChangeShapeType="1"/>
          </p:cNvSpPr>
          <p:nvPr/>
        </p:nvSpPr>
        <p:spPr bwMode="auto">
          <a:xfrm flipV="1">
            <a:off x="5547667" y="1399852"/>
            <a:ext cx="863600" cy="647700"/>
          </a:xfrm>
          <a:prstGeom prst="line">
            <a:avLst/>
          </a:prstGeom>
          <a:noFill/>
          <a:ln w="444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12" name="Line 16"/>
          <p:cNvSpPr>
            <a:spLocks noChangeShapeType="1"/>
          </p:cNvSpPr>
          <p:nvPr/>
        </p:nvSpPr>
        <p:spPr bwMode="auto">
          <a:xfrm flipH="1" flipV="1">
            <a:off x="2452042" y="1831652"/>
            <a:ext cx="1150938" cy="360362"/>
          </a:xfrm>
          <a:prstGeom prst="line">
            <a:avLst/>
          </a:prstGeom>
          <a:noFill/>
          <a:ln w="444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13" name="Line 17"/>
          <p:cNvSpPr>
            <a:spLocks noChangeShapeType="1"/>
          </p:cNvSpPr>
          <p:nvPr/>
        </p:nvSpPr>
        <p:spPr bwMode="auto">
          <a:xfrm flipH="1">
            <a:off x="2307580" y="2552378"/>
            <a:ext cx="1223962" cy="574675"/>
          </a:xfrm>
          <a:prstGeom prst="line">
            <a:avLst/>
          </a:prstGeom>
          <a:noFill/>
          <a:ln w="444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14" name="Line 18"/>
          <p:cNvSpPr>
            <a:spLocks noChangeShapeType="1"/>
          </p:cNvSpPr>
          <p:nvPr/>
        </p:nvSpPr>
        <p:spPr bwMode="auto">
          <a:xfrm>
            <a:off x="5547668" y="2479352"/>
            <a:ext cx="1368425" cy="647700"/>
          </a:xfrm>
          <a:prstGeom prst="line">
            <a:avLst/>
          </a:prstGeom>
          <a:noFill/>
          <a:ln w="444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15" name="Line 23"/>
          <p:cNvSpPr>
            <a:spLocks noChangeShapeType="1"/>
          </p:cNvSpPr>
          <p:nvPr/>
        </p:nvSpPr>
        <p:spPr bwMode="auto">
          <a:xfrm flipV="1">
            <a:off x="1299517" y="1041078"/>
            <a:ext cx="0" cy="433387"/>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16" name="Line 24"/>
          <p:cNvSpPr>
            <a:spLocks noChangeShapeType="1"/>
          </p:cNvSpPr>
          <p:nvPr/>
        </p:nvSpPr>
        <p:spPr bwMode="auto">
          <a:xfrm flipH="1" flipV="1">
            <a:off x="7131992" y="1039490"/>
            <a:ext cx="0" cy="360363"/>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17" name="Line 25"/>
          <p:cNvSpPr>
            <a:spLocks noChangeShapeType="1"/>
          </p:cNvSpPr>
          <p:nvPr/>
        </p:nvSpPr>
        <p:spPr bwMode="auto">
          <a:xfrm>
            <a:off x="1478905" y="3776339"/>
            <a:ext cx="0" cy="43180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18" name="Line 26"/>
          <p:cNvSpPr>
            <a:spLocks noChangeShapeType="1"/>
          </p:cNvSpPr>
          <p:nvPr/>
        </p:nvSpPr>
        <p:spPr bwMode="auto">
          <a:xfrm>
            <a:off x="7276455" y="3774753"/>
            <a:ext cx="0" cy="503237"/>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19" name="Line 31"/>
          <p:cNvSpPr>
            <a:spLocks noChangeShapeType="1"/>
          </p:cNvSpPr>
          <p:nvPr/>
        </p:nvSpPr>
        <p:spPr bwMode="auto">
          <a:xfrm>
            <a:off x="7419330" y="1077590"/>
            <a:ext cx="0" cy="360363"/>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20" name="Line 32"/>
          <p:cNvSpPr>
            <a:spLocks noChangeShapeType="1"/>
          </p:cNvSpPr>
          <p:nvPr/>
        </p:nvSpPr>
        <p:spPr bwMode="auto">
          <a:xfrm flipV="1">
            <a:off x="7563792" y="3777928"/>
            <a:ext cx="0" cy="503237"/>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21" name="Line 33"/>
          <p:cNvSpPr>
            <a:spLocks noChangeShapeType="1"/>
          </p:cNvSpPr>
          <p:nvPr/>
        </p:nvSpPr>
        <p:spPr bwMode="auto">
          <a:xfrm flipV="1">
            <a:off x="1731317" y="3773164"/>
            <a:ext cx="0" cy="43180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22" name="Line 34"/>
          <p:cNvSpPr>
            <a:spLocks noChangeShapeType="1"/>
          </p:cNvSpPr>
          <p:nvPr/>
        </p:nvSpPr>
        <p:spPr bwMode="auto">
          <a:xfrm flipH="1">
            <a:off x="1551930" y="1060128"/>
            <a:ext cx="0" cy="433387"/>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23" name="Line 39"/>
          <p:cNvSpPr>
            <a:spLocks noChangeShapeType="1"/>
          </p:cNvSpPr>
          <p:nvPr/>
        </p:nvSpPr>
        <p:spPr bwMode="auto">
          <a:xfrm flipV="1">
            <a:off x="2452042" y="2623815"/>
            <a:ext cx="1150938" cy="720725"/>
          </a:xfrm>
          <a:prstGeom prst="line">
            <a:avLst/>
          </a:prstGeom>
          <a:noFill/>
          <a:ln w="635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24" name="Line 40"/>
          <p:cNvSpPr>
            <a:spLocks noChangeShapeType="1"/>
          </p:cNvSpPr>
          <p:nvPr/>
        </p:nvSpPr>
        <p:spPr bwMode="auto">
          <a:xfrm>
            <a:off x="2379017" y="2047553"/>
            <a:ext cx="1081088" cy="288925"/>
          </a:xfrm>
          <a:prstGeom prst="line">
            <a:avLst/>
          </a:prstGeom>
          <a:noFill/>
          <a:ln w="635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25" name="Line 41"/>
          <p:cNvSpPr>
            <a:spLocks noChangeShapeType="1"/>
          </p:cNvSpPr>
          <p:nvPr/>
        </p:nvSpPr>
        <p:spPr bwMode="auto">
          <a:xfrm flipH="1" flipV="1">
            <a:off x="5619105" y="2263452"/>
            <a:ext cx="1657350" cy="863600"/>
          </a:xfrm>
          <a:prstGeom prst="line">
            <a:avLst/>
          </a:prstGeom>
          <a:noFill/>
          <a:ln w="635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26" name="Line 42"/>
          <p:cNvSpPr>
            <a:spLocks noChangeShapeType="1"/>
          </p:cNvSpPr>
          <p:nvPr/>
        </p:nvSpPr>
        <p:spPr bwMode="auto">
          <a:xfrm flipH="1">
            <a:off x="5619105" y="1760214"/>
            <a:ext cx="792162" cy="431800"/>
          </a:xfrm>
          <a:prstGeom prst="line">
            <a:avLst/>
          </a:prstGeom>
          <a:noFill/>
          <a:ln w="635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27" name="Line 47"/>
          <p:cNvSpPr>
            <a:spLocks noChangeShapeType="1"/>
          </p:cNvSpPr>
          <p:nvPr/>
        </p:nvSpPr>
        <p:spPr bwMode="auto">
          <a:xfrm>
            <a:off x="4611042" y="2623815"/>
            <a:ext cx="0" cy="576263"/>
          </a:xfrm>
          <a:prstGeom prst="line">
            <a:avLst/>
          </a:prstGeom>
          <a:noFill/>
          <a:ln w="698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28" name="标题 1"/>
          <p:cNvSpPr>
            <a:spLocks noGrp="1"/>
          </p:cNvSpPr>
          <p:nvPr>
            <p:ph type="title"/>
          </p:nvPr>
        </p:nvSpPr>
        <p:spPr>
          <a:xfrm>
            <a:off x="1811339" y="44451"/>
            <a:ext cx="8605837" cy="638175"/>
          </a:xfrm>
        </p:spPr>
        <p:txBody>
          <a:bodyPr/>
          <a:lstStyle/>
          <a:p>
            <a:pPr algn="ctr"/>
            <a:r>
              <a:rPr lang="en-US" altLang="zh-CN" sz="2400">
                <a:solidFill>
                  <a:schemeClr val="bg1"/>
                </a:solidFill>
                <a:ea typeface="宋体" panose="02010600030101010101" pitchFamily="2" charset="-122"/>
              </a:rPr>
              <a:t>Comparison of the Internet related Software Architectures</a:t>
            </a:r>
            <a:endParaRPr lang="zh-CN" altLang="en-US" sz="2400">
              <a:solidFill>
                <a:schemeClr val="bg1"/>
              </a:solidFill>
              <a:ea typeface="宋体" panose="02010600030101010101" pitchFamily="2" charset="-122"/>
            </a:endParaRPr>
          </a:p>
        </p:txBody>
      </p:sp>
      <p:sp>
        <p:nvSpPr>
          <p:cNvPr id="55329" name="Text Box 47"/>
          <p:cNvSpPr txBox="1">
            <a:spLocks noChangeArrowheads="1"/>
          </p:cNvSpPr>
          <p:nvPr/>
        </p:nvSpPr>
        <p:spPr bwMode="auto">
          <a:xfrm>
            <a:off x="351693" y="5069828"/>
            <a:ext cx="1122400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sz="2400">
                <a:solidFill>
                  <a:schemeClr val="tx1"/>
                </a:solidFill>
                <a:latin typeface="Arial Unicode MS" panose="020B0604020202020204" pitchFamily="34" charset="-122"/>
                <a:cs typeface="Times New Roman" panose="02020603050405020304" pitchFamily="18" charset="0"/>
              </a:defRPr>
            </a:lvl1pPr>
            <a:lvl2pPr marL="742950" indent="-285750" algn="ctr">
              <a:defRPr sz="2400">
                <a:solidFill>
                  <a:schemeClr val="tx1"/>
                </a:solidFill>
                <a:latin typeface="Arial Unicode MS" panose="020B0604020202020204" pitchFamily="34" charset="-122"/>
                <a:cs typeface="Times New Roman" panose="02020603050405020304" pitchFamily="18" charset="0"/>
              </a:defRPr>
            </a:lvl2pPr>
            <a:lvl3pPr marL="1143000" indent="-228600" algn="ctr">
              <a:defRPr sz="2400">
                <a:solidFill>
                  <a:schemeClr val="tx1"/>
                </a:solidFill>
                <a:latin typeface="Arial Unicode MS" panose="020B0604020202020204" pitchFamily="34" charset="-122"/>
                <a:cs typeface="Times New Roman" panose="02020603050405020304" pitchFamily="18" charset="0"/>
              </a:defRPr>
            </a:lvl3pPr>
            <a:lvl4pPr marL="1600200" indent="-228600" algn="ctr">
              <a:defRPr sz="2400">
                <a:solidFill>
                  <a:schemeClr val="tx1"/>
                </a:solidFill>
                <a:latin typeface="Arial Unicode MS" panose="020B0604020202020204" pitchFamily="34" charset="-122"/>
                <a:cs typeface="Times New Roman" panose="02020603050405020304" pitchFamily="18" charset="0"/>
              </a:defRPr>
            </a:lvl4pPr>
            <a:lvl5pPr marL="2057400" indent="-228600" algn="ctr">
              <a:defRPr sz="2400">
                <a:solidFill>
                  <a:schemeClr val="tx1"/>
                </a:solidFill>
                <a:latin typeface="Arial Unicode MS" panose="020B0604020202020204" pitchFamily="34" charset="-122"/>
                <a:cs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9pPr>
          </a:lstStyle>
          <a:p>
            <a:pPr algn="l">
              <a:spcBef>
                <a:spcPct val="50000"/>
              </a:spcBef>
            </a:pPr>
            <a:r>
              <a:rPr lang="en-US" altLang="zh-CN" b="1" dirty="0">
                <a:solidFill>
                  <a:srgbClr val="0000CC"/>
                </a:solidFill>
                <a:latin typeface="Arial" panose="020B0604020202020204" pitchFamily="34" charset="0"/>
                <a:ea typeface="Arial Unicode MS" panose="020B0604020202020204" pitchFamily="34" charset="-122"/>
                <a:cs typeface="Arial Unicode MS" panose="020B0604020202020204" pitchFamily="34" charset="-122"/>
              </a:rPr>
              <a:t>Grid computing</a:t>
            </a:r>
            <a:r>
              <a:rPr lang="en-US" altLang="zh-CN" b="1" dirty="0">
                <a:latin typeface="Arial" panose="020B0604020202020204" pitchFamily="34" charset="0"/>
                <a:ea typeface="Arial Unicode MS" panose="020B0604020202020204" pitchFamily="34" charset="-122"/>
                <a:cs typeface="Arial Unicode MS" panose="020B0604020202020204" pitchFamily="34" charset="-122"/>
              </a:rPr>
              <a:t>: many grid users uses a grid, which integrates a lot of geographically disperses resources, including computing resources and  data resources. In this sense, grid users share resources provided by a grid computing system.</a:t>
            </a:r>
          </a:p>
        </p:txBody>
      </p:sp>
      <p:sp>
        <p:nvSpPr>
          <p:cNvPr id="34" name="文本框 33"/>
          <p:cNvSpPr txBox="1"/>
          <p:nvPr/>
        </p:nvSpPr>
        <p:spPr>
          <a:xfrm>
            <a:off x="8974065" y="1647241"/>
            <a:ext cx="2973422" cy="2046714"/>
          </a:xfrm>
          <a:prstGeom prst="rect">
            <a:avLst/>
          </a:prstGeom>
          <a:noFill/>
        </p:spPr>
        <p:txBody>
          <a:bodyPr wrap="square" rtlCol="0">
            <a:spAutoFit/>
          </a:bodyPr>
          <a:lstStyle/>
          <a:p>
            <a:pPr>
              <a:spcBef>
                <a:spcPts val="600"/>
              </a:spcBef>
            </a:pPr>
            <a:r>
              <a:rPr lang="en-US" altLang="zh-CN" sz="2800" b="1" dirty="0" smtClean="0">
                <a:solidFill>
                  <a:srgbClr val="0000CC"/>
                </a:solidFill>
                <a:latin typeface="微软雅黑" panose="020B0503020204020204" pitchFamily="34" charset="-122"/>
                <a:ea typeface="微软雅黑" panose="020B0503020204020204" pitchFamily="34" charset="-122"/>
              </a:rPr>
              <a:t>1</a:t>
            </a:r>
            <a:r>
              <a:rPr lang="zh-CN" altLang="en-US" sz="2800" b="1" dirty="0" smtClean="0">
                <a:solidFill>
                  <a:srgbClr val="0000CC"/>
                </a:solidFill>
                <a:latin typeface="微软雅黑" panose="020B0503020204020204" pitchFamily="34" charset="-122"/>
                <a:ea typeface="微软雅黑" panose="020B0503020204020204" pitchFamily="34" charset="-122"/>
              </a:rPr>
              <a:t>）体系结构</a:t>
            </a:r>
            <a:endParaRPr lang="en-US" altLang="zh-CN" sz="28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800" b="1" dirty="0" smtClean="0">
                <a:solidFill>
                  <a:srgbClr val="0000CC"/>
                </a:solidFill>
                <a:latin typeface="微软雅黑" panose="020B0503020204020204" pitchFamily="34" charset="-122"/>
                <a:ea typeface="微软雅黑" panose="020B0503020204020204" pitchFamily="34" charset="-122"/>
              </a:rPr>
              <a:t>2</a:t>
            </a:r>
            <a:r>
              <a:rPr lang="zh-CN" altLang="en-US" sz="2800" b="1" dirty="0" smtClean="0">
                <a:solidFill>
                  <a:srgbClr val="0000CC"/>
                </a:solidFill>
                <a:latin typeface="微软雅黑" panose="020B0503020204020204" pitchFamily="34" charset="-122"/>
                <a:ea typeface="微软雅黑" panose="020B0503020204020204" pitchFamily="34" charset="-122"/>
              </a:rPr>
              <a:t>）共享的资源</a:t>
            </a:r>
            <a:endParaRPr lang="en-US" altLang="zh-CN" sz="28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800" b="1" dirty="0">
                <a:solidFill>
                  <a:srgbClr val="0000CC"/>
                </a:solidFill>
                <a:latin typeface="微软雅黑" panose="020B0503020204020204" pitchFamily="34" charset="-122"/>
                <a:ea typeface="微软雅黑" panose="020B0503020204020204" pitchFamily="34" charset="-122"/>
              </a:rPr>
              <a:t> </a:t>
            </a:r>
            <a:r>
              <a:rPr lang="en-US" altLang="zh-CN" sz="2800" b="1" dirty="0" smtClean="0">
                <a:solidFill>
                  <a:srgbClr val="0000CC"/>
                </a:solidFill>
                <a:latin typeface="微软雅黑" panose="020B0503020204020204" pitchFamily="34" charset="-122"/>
                <a:ea typeface="微软雅黑" panose="020B0503020204020204" pitchFamily="34" charset="-122"/>
              </a:rPr>
              <a:t>     </a:t>
            </a:r>
            <a:r>
              <a:rPr lang="zh-CN" altLang="en-US" sz="2800" b="1" dirty="0" smtClean="0">
                <a:solidFill>
                  <a:srgbClr val="0000CC"/>
                </a:solidFill>
                <a:latin typeface="微软雅黑" panose="020B0503020204020204" pitchFamily="34" charset="-122"/>
                <a:ea typeface="微软雅黑" panose="020B0503020204020204" pitchFamily="34" charset="-122"/>
              </a:rPr>
              <a:t>在哪里？</a:t>
            </a:r>
            <a:endParaRPr lang="en-US" altLang="zh-CN" sz="28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800" b="1" dirty="0" smtClean="0">
                <a:solidFill>
                  <a:srgbClr val="0000CC"/>
                </a:solidFill>
                <a:latin typeface="微软雅黑" panose="020B0503020204020204" pitchFamily="34" charset="-122"/>
                <a:ea typeface="微软雅黑" panose="020B0503020204020204" pitchFamily="34" charset="-122"/>
              </a:rPr>
              <a:t>3</a:t>
            </a:r>
            <a:r>
              <a:rPr lang="zh-CN" altLang="en-US" sz="2800" b="1" dirty="0" smtClean="0">
                <a:solidFill>
                  <a:srgbClr val="0000CC"/>
                </a:solidFill>
                <a:latin typeface="微软雅黑" panose="020B0503020204020204" pitchFamily="34" charset="-122"/>
                <a:ea typeface="微软雅黑" panose="020B0503020204020204" pitchFamily="34" charset="-122"/>
              </a:rPr>
              <a:t>）</a:t>
            </a:r>
            <a:r>
              <a:rPr lang="zh-CN" altLang="en-US" sz="2800" b="1" dirty="0">
                <a:solidFill>
                  <a:srgbClr val="0000CC"/>
                </a:solidFill>
                <a:latin typeface="微软雅黑" panose="020B0503020204020204" pitchFamily="34" charset="-122"/>
                <a:ea typeface="微软雅黑" panose="020B0503020204020204" pitchFamily="34" charset="-122"/>
              </a:rPr>
              <a:t>怎样</a:t>
            </a:r>
            <a:r>
              <a:rPr lang="zh-CN" altLang="en-US" sz="2800" b="1" dirty="0" smtClean="0">
                <a:solidFill>
                  <a:srgbClr val="0000CC"/>
                </a:solidFill>
                <a:latin typeface="微软雅黑" panose="020B0503020204020204" pitchFamily="34" charset="-122"/>
                <a:ea typeface="微软雅黑" panose="020B0503020204020204" pitchFamily="34" charset="-122"/>
              </a:rPr>
              <a:t>互动？</a:t>
            </a:r>
            <a:endParaRPr lang="zh-CN" altLang="en-US" sz="28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83674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棱台 12"/>
          <p:cNvSpPr/>
          <p:nvPr/>
        </p:nvSpPr>
        <p:spPr>
          <a:xfrm>
            <a:off x="3014510" y="5768349"/>
            <a:ext cx="2873828" cy="863600"/>
          </a:xfrm>
          <a:prstGeom prst="bevel">
            <a:avLst>
              <a:gd name="adj" fmla="val 6326"/>
            </a:avLst>
          </a:prstGeom>
          <a:solidFill>
            <a:schemeClr val="accent1">
              <a:lumMod val="20000"/>
              <a:lumOff val="80000"/>
            </a:schemeClr>
          </a:solidFill>
          <a:ln>
            <a:solidFill>
              <a:srgbClr val="FFCC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defRPr/>
            </a:pPr>
            <a:r>
              <a:rPr lang="zh-CN" altLang="en-US" sz="2800" b="1" dirty="0">
                <a:latin typeface="微软雅黑" panose="020B0503020204020204" pitchFamily="34" charset="-122"/>
                <a:ea typeface="微软雅黑" panose="020B0503020204020204" pitchFamily="34" charset="-122"/>
              </a:rPr>
              <a:t>租户</a:t>
            </a:r>
            <a:endParaRPr lang="en-US" altLang="zh-CN" sz="2800" b="1" dirty="0">
              <a:latin typeface="微软雅黑" panose="020B0503020204020204" pitchFamily="34" charset="-122"/>
              <a:ea typeface="微软雅黑" panose="020B0503020204020204" pitchFamily="34" charset="-122"/>
            </a:endParaRPr>
          </a:p>
        </p:txBody>
      </p:sp>
      <p:sp>
        <p:nvSpPr>
          <p:cNvPr id="56329" name="标题 1"/>
          <p:cNvSpPr txBox="1">
            <a:spLocks/>
          </p:cNvSpPr>
          <p:nvPr/>
        </p:nvSpPr>
        <p:spPr bwMode="auto">
          <a:xfrm>
            <a:off x="1811339" y="188914"/>
            <a:ext cx="8605837"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154113">
              <a:spcBef>
                <a:spcPct val="20000"/>
              </a:spcBef>
              <a:buClr>
                <a:srgbClr val="CC0000"/>
              </a:buClr>
              <a:buFont typeface="Times" panose="02020603050405020304" pitchFamily="18" charset="0"/>
              <a:buChar char="•"/>
              <a:defRPr sz="2800">
                <a:solidFill>
                  <a:schemeClr val="tx1"/>
                </a:solidFill>
                <a:latin typeface="Arial" panose="020B0604020202020204" pitchFamily="34" charset="0"/>
                <a:cs typeface="Times New Roman" panose="02020603050405020304" pitchFamily="18" charset="0"/>
              </a:defRPr>
            </a:lvl1pPr>
            <a:lvl2pPr marL="971550" indent="-342900" defTabSz="1154113">
              <a:spcBef>
                <a:spcPct val="20000"/>
              </a:spcBef>
              <a:buClr>
                <a:schemeClr val="tx1"/>
              </a:buClr>
              <a:buSzPct val="75000"/>
              <a:buChar char="–"/>
              <a:defRPr sz="2400">
                <a:solidFill>
                  <a:schemeClr val="tx1"/>
                </a:solidFill>
                <a:latin typeface="Arial" panose="020B0604020202020204" pitchFamily="34" charset="0"/>
                <a:cs typeface="Times New Roman" panose="02020603050405020304" pitchFamily="18" charset="0"/>
              </a:defRPr>
            </a:lvl2pPr>
            <a:lvl3pPr marL="1371600" indent="-228600" defTabSz="1154113">
              <a:spcBef>
                <a:spcPct val="20000"/>
              </a:spcBef>
              <a:buClr>
                <a:schemeClr val="tx1"/>
              </a:buClr>
              <a:buFont typeface="Times" panose="02020603050405020304" pitchFamily="18" charset="0"/>
              <a:buChar char="•"/>
              <a:defRPr sz="2200">
                <a:solidFill>
                  <a:schemeClr val="tx1"/>
                </a:solidFill>
                <a:latin typeface="Arial" panose="020B0604020202020204" pitchFamily="34" charset="0"/>
                <a:cs typeface="Times New Roman" panose="02020603050405020304" pitchFamily="18" charset="0"/>
              </a:defRPr>
            </a:lvl3pPr>
            <a:lvl4pPr marL="1714500" indent="-171450" defTabSz="1154113">
              <a:spcBef>
                <a:spcPct val="20000"/>
              </a:spcBef>
              <a:buClr>
                <a:schemeClr val="tx1"/>
              </a:buClr>
              <a:buChar char="­"/>
              <a:defRPr sz="2200">
                <a:solidFill>
                  <a:schemeClr val="tx1"/>
                </a:solidFill>
                <a:latin typeface="Arial" panose="020B0604020202020204" pitchFamily="34" charset="0"/>
                <a:cs typeface="Times New Roman" panose="02020603050405020304" pitchFamily="18" charset="0"/>
              </a:defRPr>
            </a:lvl4pPr>
            <a:lvl5pPr marL="2000250" indent="-171450" defTabSz="1154113">
              <a:spcBef>
                <a:spcPct val="20000"/>
              </a:spcBef>
              <a:buClr>
                <a:schemeClr val="tx1"/>
              </a:buClr>
              <a:buChar char="­"/>
              <a:defRPr sz="2200">
                <a:solidFill>
                  <a:schemeClr val="tx1"/>
                </a:solidFill>
                <a:latin typeface="Arial" panose="020B0604020202020204" pitchFamily="34" charset="0"/>
                <a:cs typeface="Times New Roman" panose="02020603050405020304" pitchFamily="18" charset="0"/>
              </a:defRPr>
            </a:lvl5pPr>
            <a:lvl6pPr marL="2457450" indent="-171450" defTabSz="1154113" eaLnBrk="0" fontAlgn="base" hangingPunct="0">
              <a:spcBef>
                <a:spcPct val="20000"/>
              </a:spcBef>
              <a:spcAft>
                <a:spcPct val="0"/>
              </a:spcAft>
              <a:buClr>
                <a:schemeClr val="tx1"/>
              </a:buClr>
              <a:buChar char="­"/>
              <a:defRPr sz="2200">
                <a:solidFill>
                  <a:schemeClr val="tx1"/>
                </a:solidFill>
                <a:latin typeface="Arial" panose="020B0604020202020204" pitchFamily="34" charset="0"/>
                <a:cs typeface="Times New Roman" panose="02020603050405020304" pitchFamily="18" charset="0"/>
              </a:defRPr>
            </a:lvl6pPr>
            <a:lvl7pPr marL="2914650" indent="-171450" defTabSz="1154113" eaLnBrk="0" fontAlgn="base" hangingPunct="0">
              <a:spcBef>
                <a:spcPct val="20000"/>
              </a:spcBef>
              <a:spcAft>
                <a:spcPct val="0"/>
              </a:spcAft>
              <a:buClr>
                <a:schemeClr val="tx1"/>
              </a:buClr>
              <a:buChar char="­"/>
              <a:defRPr sz="2200">
                <a:solidFill>
                  <a:schemeClr val="tx1"/>
                </a:solidFill>
                <a:latin typeface="Arial" panose="020B0604020202020204" pitchFamily="34" charset="0"/>
                <a:cs typeface="Times New Roman" panose="02020603050405020304" pitchFamily="18" charset="0"/>
              </a:defRPr>
            </a:lvl7pPr>
            <a:lvl8pPr marL="3371850" indent="-171450" defTabSz="1154113" eaLnBrk="0" fontAlgn="base" hangingPunct="0">
              <a:spcBef>
                <a:spcPct val="20000"/>
              </a:spcBef>
              <a:spcAft>
                <a:spcPct val="0"/>
              </a:spcAft>
              <a:buClr>
                <a:schemeClr val="tx1"/>
              </a:buClr>
              <a:buChar char="­"/>
              <a:defRPr sz="2200">
                <a:solidFill>
                  <a:schemeClr val="tx1"/>
                </a:solidFill>
                <a:latin typeface="Arial" panose="020B0604020202020204" pitchFamily="34" charset="0"/>
                <a:cs typeface="Times New Roman" panose="02020603050405020304" pitchFamily="18" charset="0"/>
              </a:defRPr>
            </a:lvl8pPr>
            <a:lvl9pPr marL="3829050" indent="-171450" defTabSz="1154113" eaLnBrk="0" fontAlgn="base" hangingPunct="0">
              <a:spcBef>
                <a:spcPct val="20000"/>
              </a:spcBef>
              <a:spcAft>
                <a:spcPct val="0"/>
              </a:spcAft>
              <a:buClr>
                <a:schemeClr val="tx1"/>
              </a:buClr>
              <a:buChar char="­"/>
              <a:defRPr sz="2200">
                <a:solidFill>
                  <a:schemeClr val="tx1"/>
                </a:solidFill>
                <a:latin typeface="Arial" panose="020B0604020202020204" pitchFamily="34" charset="0"/>
                <a:cs typeface="Times New Roman" panose="02020603050405020304" pitchFamily="18" charset="0"/>
              </a:defRPr>
            </a:lvl9pPr>
          </a:lstStyle>
          <a:p>
            <a:pPr algn="ctr">
              <a:lnSpc>
                <a:spcPct val="85000"/>
              </a:lnSpc>
              <a:spcBef>
                <a:spcPct val="0"/>
              </a:spcBef>
              <a:buClrTx/>
              <a:buFontTx/>
              <a:buNone/>
            </a:pPr>
            <a:r>
              <a:rPr lang="en-US" altLang="zh-CN" sz="2400" b="1">
                <a:ea typeface="宋体" panose="02010600030101010101" pitchFamily="2" charset="-122"/>
              </a:rPr>
              <a:t>Comparison of the Internet related Software Architectures</a:t>
            </a:r>
            <a:endParaRPr lang="zh-CN" altLang="en-US" sz="2400" b="1">
              <a:ea typeface="宋体" panose="02010600030101010101" pitchFamily="2" charset="-122"/>
            </a:endParaRPr>
          </a:p>
        </p:txBody>
      </p:sp>
      <p:sp>
        <p:nvSpPr>
          <p:cNvPr id="56330" name="Text Box 47"/>
          <p:cNvSpPr txBox="1">
            <a:spLocks noChangeArrowheads="1"/>
          </p:cNvSpPr>
          <p:nvPr/>
        </p:nvSpPr>
        <p:spPr bwMode="auto">
          <a:xfrm>
            <a:off x="7998488" y="2878156"/>
            <a:ext cx="366764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sz="2400">
                <a:solidFill>
                  <a:schemeClr val="tx1"/>
                </a:solidFill>
                <a:latin typeface="Arial Unicode MS" panose="020B0604020202020204" pitchFamily="34" charset="-122"/>
                <a:cs typeface="Times New Roman" panose="02020603050405020304" pitchFamily="18" charset="0"/>
              </a:defRPr>
            </a:lvl1pPr>
            <a:lvl2pPr marL="742950" indent="-285750" algn="ctr">
              <a:defRPr sz="2400">
                <a:solidFill>
                  <a:schemeClr val="tx1"/>
                </a:solidFill>
                <a:latin typeface="Arial Unicode MS" panose="020B0604020202020204" pitchFamily="34" charset="-122"/>
                <a:cs typeface="Times New Roman" panose="02020603050405020304" pitchFamily="18" charset="0"/>
              </a:defRPr>
            </a:lvl2pPr>
            <a:lvl3pPr marL="1143000" indent="-228600" algn="ctr">
              <a:defRPr sz="2400">
                <a:solidFill>
                  <a:schemeClr val="tx1"/>
                </a:solidFill>
                <a:latin typeface="Arial Unicode MS" panose="020B0604020202020204" pitchFamily="34" charset="-122"/>
                <a:cs typeface="Times New Roman" panose="02020603050405020304" pitchFamily="18" charset="0"/>
              </a:defRPr>
            </a:lvl3pPr>
            <a:lvl4pPr marL="1600200" indent="-228600" algn="ctr">
              <a:defRPr sz="2400">
                <a:solidFill>
                  <a:schemeClr val="tx1"/>
                </a:solidFill>
                <a:latin typeface="Arial Unicode MS" panose="020B0604020202020204" pitchFamily="34" charset="-122"/>
                <a:cs typeface="Times New Roman" panose="02020603050405020304" pitchFamily="18" charset="0"/>
              </a:defRPr>
            </a:lvl4pPr>
            <a:lvl5pPr marL="2057400" indent="-228600" algn="ctr">
              <a:defRPr sz="2400">
                <a:solidFill>
                  <a:schemeClr val="tx1"/>
                </a:solidFill>
                <a:latin typeface="Arial Unicode MS" panose="020B0604020202020204" pitchFamily="34" charset="-122"/>
                <a:cs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9pPr>
          </a:lstStyle>
          <a:p>
            <a:pPr algn="l">
              <a:spcBef>
                <a:spcPct val="50000"/>
              </a:spcBef>
            </a:pPr>
            <a:r>
              <a:rPr lang="en-US" altLang="zh-CN" sz="1200" b="1" dirty="0">
                <a:solidFill>
                  <a:srgbClr val="0000CC"/>
                </a:solidFill>
                <a:latin typeface="Arial" panose="020B0604020202020204" pitchFamily="34" charset="0"/>
                <a:ea typeface="Arial Unicode MS" panose="020B0604020202020204" pitchFamily="34" charset="-122"/>
                <a:cs typeface="Arial Unicode MS" panose="020B0604020202020204" pitchFamily="34" charset="-122"/>
              </a:rPr>
              <a:t>Cloud computing: </a:t>
            </a:r>
            <a:r>
              <a:rPr lang="en-US" altLang="zh-CN" sz="1200" b="1" dirty="0">
                <a:latin typeface="Arial" panose="020B0604020202020204" pitchFamily="34" charset="0"/>
                <a:ea typeface="Arial Unicode MS" panose="020B0604020202020204" pitchFamily="34" charset="-122"/>
                <a:cs typeface="Arial Unicode MS" panose="020B0604020202020204" pitchFamily="34" charset="-122"/>
              </a:rPr>
              <a:t>many cloud service users </a:t>
            </a:r>
            <a:endParaRPr lang="en-US" altLang="zh-CN" sz="1200" b="1" dirty="0" smtClean="0">
              <a:latin typeface="Arial" panose="020B0604020202020204" pitchFamily="34" charset="0"/>
              <a:ea typeface="Arial Unicode MS" panose="020B0604020202020204" pitchFamily="34" charset="-122"/>
              <a:cs typeface="Arial Unicode MS" panose="020B0604020202020204" pitchFamily="34" charset="-122"/>
            </a:endParaRPr>
          </a:p>
          <a:p>
            <a:pPr algn="l">
              <a:spcBef>
                <a:spcPct val="50000"/>
              </a:spcBef>
            </a:pPr>
            <a:r>
              <a:rPr lang="en-US" altLang="zh-CN" sz="1200" b="1" dirty="0" smtClean="0">
                <a:latin typeface="Arial" panose="020B0604020202020204" pitchFamily="34" charset="0"/>
                <a:ea typeface="Arial Unicode MS" panose="020B0604020202020204" pitchFamily="34" charset="-122"/>
                <a:cs typeface="Arial Unicode MS" panose="020B0604020202020204" pitchFamily="34" charset="-122"/>
              </a:rPr>
              <a:t>rent services </a:t>
            </a:r>
            <a:r>
              <a:rPr lang="en-US" altLang="zh-CN" sz="1200" b="1" dirty="0">
                <a:latin typeface="Arial" panose="020B0604020202020204" pitchFamily="34" charset="0"/>
                <a:ea typeface="Arial Unicode MS" panose="020B0604020202020204" pitchFamily="34" charset="-122"/>
                <a:cs typeface="Arial Unicode MS" panose="020B0604020202020204" pitchFamily="34" charset="-122"/>
              </a:rPr>
              <a:t>from cloud service provider, </a:t>
            </a:r>
            <a:endParaRPr lang="en-US" altLang="zh-CN" sz="1200" b="1" dirty="0" smtClean="0">
              <a:latin typeface="Arial" panose="020B0604020202020204" pitchFamily="34" charset="0"/>
              <a:ea typeface="Arial Unicode MS" panose="020B0604020202020204" pitchFamily="34" charset="-122"/>
              <a:cs typeface="Arial Unicode MS" panose="020B0604020202020204" pitchFamily="34" charset="-122"/>
            </a:endParaRPr>
          </a:p>
          <a:p>
            <a:pPr algn="l">
              <a:spcBef>
                <a:spcPct val="50000"/>
              </a:spcBef>
            </a:pPr>
            <a:r>
              <a:rPr lang="en-US" altLang="zh-CN" sz="1200" b="1" dirty="0" smtClean="0">
                <a:latin typeface="Arial" panose="020B0604020202020204" pitchFamily="34" charset="0"/>
                <a:ea typeface="Arial Unicode MS" panose="020B0604020202020204" pitchFamily="34" charset="-122"/>
                <a:cs typeface="Arial Unicode MS" panose="020B0604020202020204" pitchFamily="34" charset="-122"/>
              </a:rPr>
              <a:t>which uses  </a:t>
            </a:r>
            <a:r>
              <a:rPr lang="en-US" altLang="zh-CN" sz="1200" b="1" dirty="0">
                <a:latin typeface="Arial" panose="020B0604020202020204" pitchFamily="34" charset="0"/>
                <a:ea typeface="Arial Unicode MS" panose="020B0604020202020204" pitchFamily="34" charset="-122"/>
                <a:cs typeface="Arial Unicode MS" panose="020B0604020202020204" pitchFamily="34" charset="-122"/>
              </a:rPr>
              <a:t>the resources owned by the </a:t>
            </a:r>
            <a:endParaRPr lang="en-US" altLang="zh-CN" sz="1200" b="1" dirty="0" smtClean="0">
              <a:latin typeface="Arial" panose="020B0604020202020204" pitchFamily="34" charset="0"/>
              <a:ea typeface="Arial Unicode MS" panose="020B0604020202020204" pitchFamily="34" charset="-122"/>
              <a:cs typeface="Arial Unicode MS" panose="020B0604020202020204" pitchFamily="34" charset="-122"/>
            </a:endParaRPr>
          </a:p>
          <a:p>
            <a:pPr algn="l">
              <a:spcBef>
                <a:spcPct val="50000"/>
              </a:spcBef>
            </a:pPr>
            <a:r>
              <a:rPr lang="en-US" altLang="zh-CN" sz="1200" b="1" dirty="0" smtClean="0">
                <a:latin typeface="Arial" panose="020B0604020202020204" pitchFamily="34" charset="0"/>
                <a:ea typeface="Arial Unicode MS" panose="020B0604020202020204" pitchFamily="34" charset="-122"/>
                <a:cs typeface="Arial Unicode MS" panose="020B0604020202020204" pitchFamily="34" charset="-122"/>
              </a:rPr>
              <a:t>cloud </a:t>
            </a:r>
            <a:r>
              <a:rPr lang="en-US" altLang="zh-CN" sz="1200" b="1" dirty="0">
                <a:latin typeface="Arial" panose="020B0604020202020204" pitchFamily="34" charset="0"/>
                <a:ea typeface="Arial Unicode MS" panose="020B0604020202020204" pitchFamily="34" charset="-122"/>
                <a:cs typeface="Arial Unicode MS" panose="020B0604020202020204" pitchFamily="34" charset="-122"/>
              </a:rPr>
              <a:t>service company </a:t>
            </a:r>
            <a:endParaRPr lang="en-US" altLang="zh-CN" sz="1200" b="1" dirty="0" smtClean="0">
              <a:latin typeface="Arial" panose="020B0604020202020204" pitchFamily="34" charset="0"/>
              <a:ea typeface="Arial Unicode MS" panose="020B0604020202020204" pitchFamily="34" charset="-122"/>
              <a:cs typeface="Arial Unicode MS" panose="020B0604020202020204" pitchFamily="34" charset="-122"/>
            </a:endParaRPr>
          </a:p>
          <a:p>
            <a:pPr algn="l">
              <a:spcBef>
                <a:spcPct val="50000"/>
              </a:spcBef>
            </a:pPr>
            <a:r>
              <a:rPr lang="en-US" altLang="zh-CN" sz="1200" b="1" dirty="0" smtClean="0">
                <a:latin typeface="Arial" panose="020B0604020202020204" pitchFamily="34" charset="0"/>
                <a:ea typeface="Arial Unicode MS" panose="020B0604020202020204" pitchFamily="34" charset="-122"/>
                <a:cs typeface="Arial Unicode MS" panose="020B0604020202020204" pitchFamily="34" charset="-122"/>
              </a:rPr>
              <a:t>to </a:t>
            </a:r>
            <a:r>
              <a:rPr lang="en-US" altLang="zh-CN" sz="1200" b="1" dirty="0">
                <a:latin typeface="Arial" panose="020B0604020202020204" pitchFamily="34" charset="0"/>
                <a:ea typeface="Arial Unicode MS" panose="020B0604020202020204" pitchFamily="34" charset="-122"/>
                <a:cs typeface="Arial Unicode MS" panose="020B0604020202020204" pitchFamily="34" charset="-122"/>
              </a:rPr>
              <a:t>provide rental services to the users</a:t>
            </a:r>
            <a:r>
              <a:rPr lang="en-US" altLang="zh-CN" sz="1200" b="1" dirty="0" smtClean="0">
                <a:latin typeface="Arial" panose="020B0604020202020204" pitchFamily="34" charset="0"/>
                <a:ea typeface="Arial Unicode MS" panose="020B0604020202020204" pitchFamily="34" charset="-122"/>
                <a:cs typeface="Arial Unicode MS" panose="020B0604020202020204" pitchFamily="34" charset="-122"/>
              </a:rPr>
              <a:t>.</a:t>
            </a:r>
          </a:p>
          <a:p>
            <a:pPr algn="l">
              <a:spcBef>
                <a:spcPct val="50000"/>
              </a:spcBef>
            </a:pPr>
            <a:r>
              <a:rPr lang="en-US" altLang="zh-CN" sz="1200" b="1" dirty="0" smtClean="0">
                <a:latin typeface="Arial" panose="020B0604020202020204" pitchFamily="34" charset="0"/>
                <a:ea typeface="Arial Unicode MS" panose="020B0604020202020204" pitchFamily="34" charset="-122"/>
                <a:cs typeface="Arial Unicode MS" panose="020B0604020202020204" pitchFamily="34" charset="-122"/>
              </a:rPr>
              <a:t> </a:t>
            </a:r>
            <a:r>
              <a:rPr lang="en-US" altLang="zh-CN" sz="1200" b="1" dirty="0">
                <a:latin typeface="Arial" panose="020B0604020202020204" pitchFamily="34" charset="0"/>
                <a:ea typeface="Arial Unicode MS" panose="020B0604020202020204" pitchFamily="34" charset="-122"/>
                <a:cs typeface="Arial Unicode MS" panose="020B0604020202020204" pitchFamily="34" charset="-122"/>
              </a:rPr>
              <a:t>In this sense: </a:t>
            </a:r>
            <a:r>
              <a:rPr lang="en-US" altLang="zh-CN" sz="1200" b="1" dirty="0" smtClean="0">
                <a:latin typeface="Arial" panose="020B0604020202020204" pitchFamily="34" charset="0"/>
                <a:ea typeface="Arial Unicode MS" panose="020B0604020202020204" pitchFamily="34" charset="-122"/>
                <a:cs typeface="Arial Unicode MS" panose="020B0604020202020204" pitchFamily="34" charset="-122"/>
              </a:rPr>
              <a:t>the </a:t>
            </a:r>
            <a:r>
              <a:rPr lang="en-US" altLang="zh-CN" sz="1200" b="1" dirty="0">
                <a:latin typeface="Arial" panose="020B0604020202020204" pitchFamily="34" charset="0"/>
                <a:ea typeface="Arial Unicode MS" panose="020B0604020202020204" pitchFamily="34" charset="-122"/>
                <a:cs typeface="Arial Unicode MS" panose="020B0604020202020204" pitchFamily="34" charset="-122"/>
              </a:rPr>
              <a:t>users share </a:t>
            </a:r>
            <a:r>
              <a:rPr lang="en-US" altLang="zh-CN" sz="1200" b="1" dirty="0" smtClean="0">
                <a:latin typeface="Arial" panose="020B0604020202020204" pitchFamily="34" charset="0"/>
                <a:ea typeface="Arial Unicode MS" panose="020B0604020202020204" pitchFamily="34" charset="-122"/>
                <a:cs typeface="Arial Unicode MS" panose="020B0604020202020204" pitchFamily="34" charset="-122"/>
              </a:rPr>
              <a:t>resources</a:t>
            </a:r>
          </a:p>
          <a:p>
            <a:pPr algn="l">
              <a:spcBef>
                <a:spcPct val="50000"/>
              </a:spcBef>
            </a:pPr>
            <a:r>
              <a:rPr lang="en-US" altLang="zh-CN" sz="1200" b="1" dirty="0" smtClean="0">
                <a:latin typeface="Arial" panose="020B0604020202020204" pitchFamily="34" charset="0"/>
                <a:ea typeface="Arial Unicode MS" panose="020B0604020202020204" pitchFamily="34" charset="-122"/>
                <a:cs typeface="Arial Unicode MS" panose="020B0604020202020204" pitchFamily="34" charset="-122"/>
              </a:rPr>
              <a:t> </a:t>
            </a:r>
            <a:r>
              <a:rPr lang="en-US" altLang="zh-CN" sz="1200" b="1" dirty="0">
                <a:latin typeface="Arial" panose="020B0604020202020204" pitchFamily="34" charset="0"/>
                <a:ea typeface="Arial Unicode MS" panose="020B0604020202020204" pitchFamily="34" charset="-122"/>
                <a:cs typeface="Arial Unicode MS" panose="020B0604020202020204" pitchFamily="34" charset="-122"/>
              </a:rPr>
              <a:t>provided by the cloud computing enterprise.</a:t>
            </a:r>
          </a:p>
        </p:txBody>
      </p:sp>
      <p:sp>
        <p:nvSpPr>
          <p:cNvPr id="11" name="文本框 10"/>
          <p:cNvSpPr txBox="1"/>
          <p:nvPr/>
        </p:nvSpPr>
        <p:spPr>
          <a:xfrm>
            <a:off x="7998488" y="1055763"/>
            <a:ext cx="3989195" cy="1538883"/>
          </a:xfrm>
          <a:prstGeom prst="rect">
            <a:avLst/>
          </a:prstGeom>
          <a:noFill/>
        </p:spPr>
        <p:txBody>
          <a:bodyPr wrap="square" rtlCol="0">
            <a:spAutoFit/>
          </a:bodyPr>
          <a:lstStyle/>
          <a:p>
            <a:pPr>
              <a:spcBef>
                <a:spcPts val="600"/>
              </a:spcBef>
            </a:pPr>
            <a:r>
              <a:rPr lang="en-US" altLang="zh-CN" sz="2800" b="1" dirty="0" smtClean="0">
                <a:solidFill>
                  <a:srgbClr val="0000CC"/>
                </a:solidFill>
                <a:latin typeface="微软雅黑" panose="020B0503020204020204" pitchFamily="34" charset="-122"/>
                <a:ea typeface="微软雅黑" panose="020B0503020204020204" pitchFamily="34" charset="-122"/>
              </a:rPr>
              <a:t>1</a:t>
            </a:r>
            <a:r>
              <a:rPr lang="zh-CN" altLang="en-US" sz="2800" b="1" dirty="0" smtClean="0">
                <a:solidFill>
                  <a:srgbClr val="0000CC"/>
                </a:solidFill>
                <a:latin typeface="微软雅黑" panose="020B0503020204020204" pitchFamily="34" charset="-122"/>
                <a:ea typeface="微软雅黑" panose="020B0503020204020204" pitchFamily="34" charset="-122"/>
              </a:rPr>
              <a:t>）体系结构</a:t>
            </a:r>
            <a:endParaRPr lang="en-US" altLang="zh-CN" sz="28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800" b="1" dirty="0" smtClean="0">
                <a:solidFill>
                  <a:srgbClr val="0000CC"/>
                </a:solidFill>
                <a:latin typeface="微软雅黑" panose="020B0503020204020204" pitchFamily="34" charset="-122"/>
                <a:ea typeface="微软雅黑" panose="020B0503020204020204" pitchFamily="34" charset="-122"/>
              </a:rPr>
              <a:t>2</a:t>
            </a:r>
            <a:r>
              <a:rPr lang="zh-CN" altLang="en-US" sz="2800" b="1" dirty="0" smtClean="0">
                <a:solidFill>
                  <a:srgbClr val="0000CC"/>
                </a:solidFill>
                <a:latin typeface="微软雅黑" panose="020B0503020204020204" pitchFamily="34" charset="-122"/>
                <a:ea typeface="微软雅黑" panose="020B0503020204020204" pitchFamily="34" charset="-122"/>
              </a:rPr>
              <a:t>）共享的资源在哪里？</a:t>
            </a:r>
            <a:endParaRPr lang="en-US" altLang="zh-CN" sz="28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800" b="1" dirty="0" smtClean="0">
                <a:solidFill>
                  <a:srgbClr val="0000CC"/>
                </a:solidFill>
                <a:latin typeface="微软雅黑" panose="020B0503020204020204" pitchFamily="34" charset="-122"/>
                <a:ea typeface="微软雅黑" panose="020B0503020204020204" pitchFamily="34" charset="-122"/>
              </a:rPr>
              <a:t>3</a:t>
            </a:r>
            <a:r>
              <a:rPr lang="zh-CN" altLang="en-US" sz="2800" b="1" dirty="0" smtClean="0">
                <a:solidFill>
                  <a:srgbClr val="0000CC"/>
                </a:solidFill>
                <a:latin typeface="微软雅黑" panose="020B0503020204020204" pitchFamily="34" charset="-122"/>
                <a:ea typeface="微软雅黑" panose="020B0503020204020204" pitchFamily="34" charset="-122"/>
              </a:rPr>
              <a:t>）</a:t>
            </a:r>
            <a:r>
              <a:rPr lang="zh-CN" altLang="en-US" sz="2800" b="1" dirty="0">
                <a:solidFill>
                  <a:srgbClr val="0000CC"/>
                </a:solidFill>
                <a:latin typeface="微软雅黑" panose="020B0503020204020204" pitchFamily="34" charset="-122"/>
                <a:ea typeface="微软雅黑" panose="020B0503020204020204" pitchFamily="34" charset="-122"/>
              </a:rPr>
              <a:t>怎样</a:t>
            </a:r>
            <a:r>
              <a:rPr lang="zh-CN" altLang="en-US" sz="2800" b="1" dirty="0" smtClean="0">
                <a:solidFill>
                  <a:srgbClr val="0000CC"/>
                </a:solidFill>
                <a:latin typeface="微软雅黑" panose="020B0503020204020204" pitchFamily="34" charset="-122"/>
                <a:ea typeface="微软雅黑" panose="020B0503020204020204" pitchFamily="34" charset="-122"/>
              </a:rPr>
              <a:t>互动？</a:t>
            </a:r>
            <a:endParaRPr lang="zh-CN" altLang="en-US" sz="2800" b="1" dirty="0">
              <a:solidFill>
                <a:srgbClr val="0000CC"/>
              </a:solidFill>
              <a:latin typeface="微软雅黑" panose="020B0503020204020204" pitchFamily="34" charset="-122"/>
              <a:ea typeface="微软雅黑" panose="020B0503020204020204" pitchFamily="34" charset="-122"/>
            </a:endParaRPr>
          </a:p>
        </p:txBody>
      </p:sp>
      <p:sp>
        <p:nvSpPr>
          <p:cNvPr id="6" name="棱台 5"/>
          <p:cNvSpPr/>
          <p:nvPr/>
        </p:nvSpPr>
        <p:spPr>
          <a:xfrm>
            <a:off x="1946270" y="4450621"/>
            <a:ext cx="1460122" cy="864000"/>
          </a:xfrm>
          <a:prstGeom prst="bevel">
            <a:avLst>
              <a:gd name="adj" fmla="val 4562"/>
            </a:avLst>
          </a:prstGeom>
          <a:solidFill>
            <a:srgbClr val="FFFF66"/>
          </a:solidFill>
          <a:ln>
            <a:solidFill>
              <a:srgbClr val="FFCC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defRPr/>
            </a:pPr>
            <a:r>
              <a:rPr lang="en-US" altLang="zh-CN" sz="3200" b="1" dirty="0" err="1">
                <a:latin typeface="微软雅黑" panose="020B0503020204020204" pitchFamily="34" charset="-122"/>
                <a:ea typeface="微软雅黑" panose="020B0503020204020204" pitchFamily="34" charset="-122"/>
              </a:rPr>
              <a:t>IaaS</a:t>
            </a:r>
            <a:endParaRPr lang="en-US" altLang="zh-CN" sz="3200" b="1" dirty="0">
              <a:latin typeface="微软雅黑" panose="020B0503020204020204" pitchFamily="34" charset="-122"/>
              <a:ea typeface="微软雅黑" panose="020B0503020204020204" pitchFamily="34" charset="-122"/>
            </a:endParaRPr>
          </a:p>
        </p:txBody>
      </p:sp>
      <p:sp>
        <p:nvSpPr>
          <p:cNvPr id="5" name="棱台 4"/>
          <p:cNvSpPr/>
          <p:nvPr/>
        </p:nvSpPr>
        <p:spPr>
          <a:xfrm>
            <a:off x="3661428" y="4425590"/>
            <a:ext cx="1433090" cy="864000"/>
          </a:xfrm>
          <a:prstGeom prst="bevel">
            <a:avLst>
              <a:gd name="adj" fmla="val 7208"/>
            </a:avLst>
          </a:prstGeom>
          <a:solidFill>
            <a:srgbClr val="FFFF66"/>
          </a:solidFill>
          <a:ln>
            <a:solidFill>
              <a:srgbClr val="FFCC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defRPr/>
            </a:pPr>
            <a:r>
              <a:rPr lang="en-US" altLang="zh-CN" sz="3200" b="1" dirty="0" err="1">
                <a:latin typeface="微软雅黑" panose="020B0503020204020204" pitchFamily="34" charset="-122"/>
                <a:ea typeface="微软雅黑" panose="020B0503020204020204" pitchFamily="34" charset="-122"/>
              </a:rPr>
              <a:t>PaaS</a:t>
            </a:r>
            <a:endParaRPr lang="en-US" altLang="zh-CN" sz="3200" b="1" dirty="0">
              <a:latin typeface="微软雅黑" panose="020B0503020204020204" pitchFamily="34" charset="-122"/>
              <a:ea typeface="微软雅黑" panose="020B0503020204020204" pitchFamily="34" charset="-122"/>
            </a:endParaRPr>
          </a:p>
        </p:txBody>
      </p:sp>
      <p:sp>
        <p:nvSpPr>
          <p:cNvPr id="4" name="棱台 3"/>
          <p:cNvSpPr/>
          <p:nvPr/>
        </p:nvSpPr>
        <p:spPr>
          <a:xfrm>
            <a:off x="5399790" y="4431770"/>
            <a:ext cx="1416107" cy="864000"/>
          </a:xfrm>
          <a:prstGeom prst="bevel">
            <a:avLst>
              <a:gd name="adj" fmla="val 6326"/>
            </a:avLst>
          </a:prstGeom>
          <a:solidFill>
            <a:srgbClr val="FFFF66"/>
          </a:solidFill>
          <a:ln>
            <a:solidFill>
              <a:srgbClr val="FFCC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defRPr/>
            </a:pPr>
            <a:r>
              <a:rPr lang="en-US" altLang="zh-CN" sz="3200" b="1" dirty="0" smtClean="0">
                <a:latin typeface="微软雅黑" panose="020B0503020204020204" pitchFamily="34" charset="-122"/>
                <a:ea typeface="微软雅黑" panose="020B0503020204020204" pitchFamily="34" charset="-122"/>
              </a:rPr>
              <a:t>SaaS</a:t>
            </a:r>
            <a:endParaRPr lang="en-US" altLang="zh-CN" sz="3200" b="1" dirty="0">
              <a:latin typeface="微软雅黑" panose="020B0503020204020204" pitchFamily="34" charset="-122"/>
              <a:ea typeface="微软雅黑" panose="020B0503020204020204" pitchFamily="34" charset="-122"/>
            </a:endParaRPr>
          </a:p>
        </p:txBody>
      </p:sp>
      <p:pic>
        <p:nvPicPr>
          <p:cNvPr id="1028" name="Picture 4" descr="https://ss0.bdstatic.com/70cFvHSh_Q1YnxGkpoWK1HF6hhy/it/u=2951865318,3161233948&amp;fm=26&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6718" y="864279"/>
            <a:ext cx="6229976" cy="372781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854110" y="1055763"/>
            <a:ext cx="542608" cy="304698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云</a:t>
            </a:r>
            <a:r>
              <a:rPr lang="zh-CN" altLang="en-US" sz="3200" b="1" dirty="0" smtClean="0">
                <a:latin typeface="微软雅黑" panose="020B0503020204020204" pitchFamily="34" charset="-122"/>
                <a:ea typeface="微软雅黑" panose="020B0503020204020204" pitchFamily="34" charset="-122"/>
              </a:rPr>
              <a:t>计算提供商</a:t>
            </a:r>
            <a:endParaRPr lang="zh-CN" altLang="en-US" sz="3200" b="1" dirty="0">
              <a:latin typeface="微软雅黑" panose="020B0503020204020204" pitchFamily="34" charset="-122"/>
              <a:ea typeface="微软雅黑" panose="020B0503020204020204" pitchFamily="34" charset="-122"/>
            </a:endParaRPr>
          </a:p>
        </p:txBody>
      </p:sp>
      <p:pic>
        <p:nvPicPr>
          <p:cNvPr id="1030" name="Picture 6" descr="https://ss2.bdstatic.com/70cFvnSh_Q1YnxGkpoWK1HF6hhy/it/u=3903217913,292190955&amp;fm=15&amp;gp=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8443" y="5456255"/>
            <a:ext cx="1256038" cy="129623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曲线连接符 7"/>
          <p:cNvCxnSpPr>
            <a:endCxn id="6" idx="3"/>
          </p:cNvCxnSpPr>
          <p:nvPr/>
        </p:nvCxnSpPr>
        <p:spPr>
          <a:xfrm rot="16200000" flipV="1">
            <a:off x="2488610" y="5462926"/>
            <a:ext cx="693516" cy="318073"/>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曲线连接符 9"/>
          <p:cNvCxnSpPr>
            <a:stCxn id="13" idx="6"/>
            <a:endCxn id="5" idx="2"/>
          </p:cNvCxnSpPr>
          <p:nvPr/>
        </p:nvCxnSpPr>
        <p:spPr>
          <a:xfrm rot="16200000" flipV="1">
            <a:off x="4175320" y="5492244"/>
            <a:ext cx="478759" cy="73451"/>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曲线连接符 13"/>
          <p:cNvCxnSpPr>
            <a:endCxn id="4" idx="2"/>
          </p:cNvCxnSpPr>
          <p:nvPr/>
        </p:nvCxnSpPr>
        <p:spPr>
          <a:xfrm flipV="1">
            <a:off x="5516545" y="5295770"/>
            <a:ext cx="591299" cy="472579"/>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computr1"/>
          <p:cNvSpPr>
            <a:spLocks noEditPoints="1" noChangeArrowheads="1"/>
          </p:cNvSpPr>
          <p:nvPr/>
        </p:nvSpPr>
        <p:spPr bwMode="auto">
          <a:xfrm>
            <a:off x="3340908" y="5881855"/>
            <a:ext cx="690562" cy="636588"/>
          </a:xfrm>
          <a:custGeom>
            <a:avLst/>
            <a:gdLst>
              <a:gd name="T0" fmla="*/ 2147483646 w 21600"/>
              <a:gd name="T1" fmla="*/ 0 h 21600"/>
              <a:gd name="T2" fmla="*/ 2147483646 w 21600"/>
              <a:gd name="T3" fmla="*/ 0 h 21600"/>
              <a:gd name="T4" fmla="*/ 2147483646 w 21600"/>
              <a:gd name="T5" fmla="*/ 0 h 21600"/>
              <a:gd name="T6" fmla="*/ 0 w 21600"/>
              <a:gd name="T7" fmla="*/ 2147483646 h 21600"/>
              <a:gd name="T8" fmla="*/ 0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2147483646 w 21600"/>
              <a:gd name="T23" fmla="*/ 2147483646 h 21600"/>
              <a:gd name="T24" fmla="*/ 0 w 21600"/>
              <a:gd name="T25" fmla="*/ 2147483646 h 21600"/>
              <a:gd name="T26" fmla="*/ 2147483646 w 21600"/>
              <a:gd name="T27" fmla="*/ 2147483646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accent3"/>
          </a:solidFill>
          <a:ln w="9525">
            <a:solidFill>
              <a:srgbClr val="C00000"/>
            </a:solidFill>
            <a:miter lim="800000"/>
            <a:headEnd/>
            <a:tailEnd/>
          </a:ln>
          <a:effectLst/>
        </p:spPr>
        <p:txBody>
          <a:bodyPr/>
          <a:lstStyle/>
          <a:p>
            <a:endParaRPr lang="zh-CN" altLang="en-US"/>
          </a:p>
        </p:txBody>
      </p:sp>
      <p:pic>
        <p:nvPicPr>
          <p:cNvPr id="1032" name="Picture 8" descr="https://ss1.bdstatic.com/70cFuXSh_Q1YnxGkpoWK1HF6hhy/it/u=1451212217,2178889866&amp;fm=26&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33265" y="5786888"/>
            <a:ext cx="1065126" cy="908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6197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12"/>
          <p:cNvSpPr>
            <a:spLocks noChangeArrowheads="1"/>
          </p:cNvSpPr>
          <p:nvPr/>
        </p:nvSpPr>
        <p:spPr bwMode="auto">
          <a:xfrm>
            <a:off x="3240062" y="1177561"/>
            <a:ext cx="4824413" cy="2955925"/>
          </a:xfrm>
          <a:prstGeom prst="roundRect">
            <a:avLst>
              <a:gd name="adj" fmla="val 16667"/>
            </a:avLst>
          </a:prstGeom>
          <a:solidFill>
            <a:srgbClr val="0000FF">
              <a:alpha val="40000"/>
            </a:srgbClr>
          </a:solidFill>
          <a:ln w="9525">
            <a:solidFill>
              <a:schemeClr val="tx1"/>
            </a:solidFill>
            <a:round/>
            <a:headEnd/>
            <a:tailEnd/>
          </a:ln>
          <a:effectLs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555" name="AutoShape 12"/>
          <p:cNvSpPr>
            <a:spLocks noChangeArrowheads="1"/>
          </p:cNvSpPr>
          <p:nvPr/>
        </p:nvSpPr>
        <p:spPr bwMode="auto">
          <a:xfrm>
            <a:off x="396851" y="509300"/>
            <a:ext cx="2566306" cy="4032250"/>
          </a:xfrm>
          <a:prstGeom prst="roundRect">
            <a:avLst>
              <a:gd name="adj" fmla="val 16667"/>
            </a:avLst>
          </a:prstGeom>
          <a:solidFill>
            <a:srgbClr val="0000FF">
              <a:alpha val="27000"/>
            </a:srgbClr>
          </a:solidFill>
          <a:ln w="9525">
            <a:solidFill>
              <a:schemeClr val="tx1"/>
            </a:solidFill>
            <a:round/>
            <a:headEnd/>
            <a:tailEnd/>
          </a:ln>
          <a:effectLs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556" name="AutoShape 9"/>
          <p:cNvSpPr>
            <a:spLocks noChangeArrowheads="1"/>
          </p:cNvSpPr>
          <p:nvPr/>
        </p:nvSpPr>
        <p:spPr bwMode="auto">
          <a:xfrm>
            <a:off x="542611" y="687100"/>
            <a:ext cx="2204646" cy="792162"/>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400" b="1" dirty="0"/>
              <a:t>Presentation </a:t>
            </a:r>
          </a:p>
          <a:p>
            <a:pPr algn="ctr" eaLnBrk="1" hangingPunct="1">
              <a:spcBef>
                <a:spcPct val="0"/>
              </a:spcBef>
              <a:buFontTx/>
              <a:buNone/>
            </a:pPr>
            <a:r>
              <a:rPr lang="en-US" altLang="zh-CN" sz="2400" b="1" dirty="0"/>
              <a:t>Layer</a:t>
            </a:r>
          </a:p>
        </p:txBody>
      </p:sp>
      <p:sp>
        <p:nvSpPr>
          <p:cNvPr id="23557" name="AutoShape 10"/>
          <p:cNvSpPr>
            <a:spLocks noChangeArrowheads="1"/>
          </p:cNvSpPr>
          <p:nvPr/>
        </p:nvSpPr>
        <p:spPr bwMode="auto">
          <a:xfrm>
            <a:off x="643095" y="2022188"/>
            <a:ext cx="2104162" cy="792163"/>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400" b="1" dirty="0"/>
              <a:t>Application </a:t>
            </a:r>
          </a:p>
          <a:p>
            <a:pPr algn="ctr" eaLnBrk="1" hangingPunct="1">
              <a:spcBef>
                <a:spcPct val="0"/>
              </a:spcBef>
              <a:buFontTx/>
              <a:buNone/>
            </a:pPr>
            <a:r>
              <a:rPr lang="en-US" altLang="zh-CN" sz="2400" b="1" dirty="0"/>
              <a:t>Layer</a:t>
            </a:r>
          </a:p>
        </p:txBody>
      </p:sp>
      <p:sp>
        <p:nvSpPr>
          <p:cNvPr id="23558" name="AutoShape 11"/>
          <p:cNvSpPr>
            <a:spLocks noChangeArrowheads="1"/>
          </p:cNvSpPr>
          <p:nvPr/>
        </p:nvSpPr>
        <p:spPr bwMode="auto">
          <a:xfrm>
            <a:off x="416472" y="3373150"/>
            <a:ext cx="2520461" cy="792162"/>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FontTx/>
              <a:buNone/>
            </a:pPr>
            <a:r>
              <a:rPr lang="en-US" altLang="zh-CN" sz="2400" b="1" dirty="0"/>
              <a:t>Permanent Data </a:t>
            </a:r>
          </a:p>
          <a:p>
            <a:pPr algn="ctr" eaLnBrk="1" hangingPunct="1">
              <a:lnSpc>
                <a:spcPct val="90000"/>
              </a:lnSpc>
              <a:buFontTx/>
              <a:buNone/>
            </a:pPr>
            <a:r>
              <a:rPr lang="en-US" altLang="zh-CN" sz="2400" b="1" dirty="0"/>
              <a:t>Storage Layer</a:t>
            </a:r>
          </a:p>
        </p:txBody>
      </p:sp>
      <p:sp>
        <p:nvSpPr>
          <p:cNvPr id="23559" name="AutoShape 13"/>
          <p:cNvSpPr>
            <a:spLocks noChangeArrowheads="1"/>
          </p:cNvSpPr>
          <p:nvPr/>
        </p:nvSpPr>
        <p:spPr bwMode="auto">
          <a:xfrm>
            <a:off x="1202619" y="1477675"/>
            <a:ext cx="287338" cy="576262"/>
          </a:xfrm>
          <a:prstGeom prst="downArrow">
            <a:avLst>
              <a:gd name="adj1" fmla="val 10620"/>
              <a:gd name="adj2" fmla="val 7659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560" name="AutoShape 14"/>
          <p:cNvSpPr>
            <a:spLocks noChangeArrowheads="1"/>
          </p:cNvSpPr>
          <p:nvPr/>
        </p:nvSpPr>
        <p:spPr bwMode="auto">
          <a:xfrm>
            <a:off x="1208969" y="2812763"/>
            <a:ext cx="287338" cy="576263"/>
          </a:xfrm>
          <a:prstGeom prst="downArrow">
            <a:avLst>
              <a:gd name="adj1" fmla="val 10620"/>
              <a:gd name="adj2" fmla="val 76591"/>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561" name="Line 15"/>
          <p:cNvSpPr>
            <a:spLocks noChangeShapeType="1"/>
          </p:cNvSpPr>
          <p:nvPr/>
        </p:nvSpPr>
        <p:spPr bwMode="auto">
          <a:xfrm flipV="1">
            <a:off x="2172582" y="1517362"/>
            <a:ext cx="0" cy="503238"/>
          </a:xfrm>
          <a:prstGeom prst="line">
            <a:avLst/>
          </a:prstGeom>
          <a:noFill/>
          <a:ln w="44450">
            <a:solidFill>
              <a:schemeClr val="bg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2" name="Line 16"/>
          <p:cNvSpPr>
            <a:spLocks noChangeShapeType="1"/>
          </p:cNvSpPr>
          <p:nvPr/>
        </p:nvSpPr>
        <p:spPr bwMode="auto">
          <a:xfrm flipV="1">
            <a:off x="2167819" y="2814351"/>
            <a:ext cx="0" cy="503237"/>
          </a:xfrm>
          <a:prstGeom prst="line">
            <a:avLst/>
          </a:prstGeom>
          <a:noFill/>
          <a:ln w="44450">
            <a:solidFill>
              <a:schemeClr val="bg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3" name="AutoShape 17"/>
          <p:cNvSpPr>
            <a:spLocks noChangeArrowheads="1"/>
          </p:cNvSpPr>
          <p:nvPr/>
        </p:nvSpPr>
        <p:spPr bwMode="auto">
          <a:xfrm>
            <a:off x="877182" y="4757450"/>
            <a:ext cx="1727200" cy="792162"/>
          </a:xfrm>
          <a:prstGeom prst="can">
            <a:avLst>
              <a:gd name="adj" fmla="val 25000"/>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t>Database</a:t>
            </a:r>
          </a:p>
        </p:txBody>
      </p:sp>
      <p:sp>
        <p:nvSpPr>
          <p:cNvPr id="23564" name="Line 18"/>
          <p:cNvSpPr>
            <a:spLocks noChangeShapeType="1"/>
          </p:cNvSpPr>
          <p:nvPr/>
        </p:nvSpPr>
        <p:spPr bwMode="auto">
          <a:xfrm>
            <a:off x="1380419" y="4181188"/>
            <a:ext cx="0" cy="720725"/>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5" name="Line 19"/>
          <p:cNvSpPr>
            <a:spLocks noChangeShapeType="1"/>
          </p:cNvSpPr>
          <p:nvPr/>
        </p:nvSpPr>
        <p:spPr bwMode="auto">
          <a:xfrm flipV="1">
            <a:off x="2105907" y="4155787"/>
            <a:ext cx="0" cy="719138"/>
          </a:xfrm>
          <a:prstGeom prst="line">
            <a:avLst/>
          </a:prstGeom>
          <a:noFill/>
          <a:ln w="4445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6" name="AutoShape 6"/>
          <p:cNvSpPr>
            <a:spLocks noChangeArrowheads="1"/>
          </p:cNvSpPr>
          <p:nvPr/>
        </p:nvSpPr>
        <p:spPr bwMode="auto">
          <a:xfrm>
            <a:off x="6334100" y="3152410"/>
            <a:ext cx="1443037" cy="660400"/>
          </a:xfrm>
          <a:prstGeom prst="roundRect">
            <a:avLst>
              <a:gd name="adj" fmla="val 16667"/>
            </a:avLst>
          </a:prstGeom>
          <a:solidFill>
            <a:srgbClr val="FFFFFF"/>
          </a:solidFill>
          <a:ln w="9525">
            <a:solidFill>
              <a:srgbClr val="000000"/>
            </a:solidFill>
            <a:round/>
            <a:headEnd/>
            <a:tailEnd/>
          </a:ln>
        </p:spPr>
        <p:txBody>
          <a:bodyPr lIns="62179" tIns="31090" rIns="62179" bIns="3109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FontTx/>
              <a:buNone/>
            </a:pPr>
            <a:r>
              <a:rPr lang="zh-CN" altLang="en-US" sz="2400" dirty="0">
                <a:solidFill>
                  <a:srgbClr val="000000"/>
                </a:solidFill>
                <a:ea typeface="黑体" panose="02010609060101010101" pitchFamily="49" charset="-122"/>
                <a:cs typeface="Times New Roman" panose="02020603050405020304" pitchFamily="18" charset="0"/>
              </a:rPr>
              <a:t>  </a:t>
            </a:r>
            <a:r>
              <a:rPr lang="en-US" altLang="zh-CN" sz="2800" b="1" dirty="0">
                <a:solidFill>
                  <a:srgbClr val="000000"/>
                </a:solidFill>
                <a:ea typeface="黑体" panose="02010609060101010101" pitchFamily="49" charset="-122"/>
                <a:cs typeface="Times New Roman" panose="02020603050405020304" pitchFamily="18" charset="0"/>
              </a:rPr>
              <a:t>Model</a:t>
            </a:r>
          </a:p>
        </p:txBody>
      </p:sp>
      <p:sp>
        <p:nvSpPr>
          <p:cNvPr id="23567" name="AutoShape 8"/>
          <p:cNvSpPr>
            <a:spLocks noChangeArrowheads="1"/>
          </p:cNvSpPr>
          <p:nvPr/>
        </p:nvSpPr>
        <p:spPr bwMode="auto">
          <a:xfrm>
            <a:off x="4681510" y="1455372"/>
            <a:ext cx="1916113" cy="731838"/>
          </a:xfrm>
          <a:prstGeom prst="roundRect">
            <a:avLst>
              <a:gd name="adj" fmla="val 16667"/>
            </a:avLst>
          </a:prstGeom>
          <a:solidFill>
            <a:srgbClr val="FFFFFF"/>
          </a:solidFill>
          <a:ln w="9525">
            <a:solidFill>
              <a:srgbClr val="000000"/>
            </a:solidFill>
            <a:round/>
            <a:headEnd/>
            <a:tailEnd/>
          </a:ln>
        </p:spPr>
        <p:txBody>
          <a:bodyPr lIns="62179" tIns="31090" rIns="62179" bIns="3109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dirty="0">
                <a:solidFill>
                  <a:srgbClr val="000000"/>
                </a:solidFill>
                <a:ea typeface="黑体" panose="02010609060101010101" pitchFamily="49" charset="-122"/>
                <a:cs typeface="Times New Roman" panose="02020603050405020304" pitchFamily="18" charset="0"/>
              </a:rPr>
              <a:t>           </a:t>
            </a:r>
            <a:r>
              <a:rPr lang="en-US" altLang="zh-CN" sz="2800" b="1" dirty="0">
                <a:solidFill>
                  <a:srgbClr val="000000"/>
                </a:solidFill>
                <a:ea typeface="黑体" panose="02010609060101010101" pitchFamily="49" charset="-122"/>
                <a:cs typeface="Times New Roman" panose="02020603050405020304" pitchFamily="18" charset="0"/>
              </a:rPr>
              <a:t>Controller</a:t>
            </a:r>
            <a:r>
              <a:rPr lang="en-US" altLang="zh-CN" sz="2400" b="1" dirty="0">
                <a:solidFill>
                  <a:srgbClr val="000000"/>
                </a:solidFill>
                <a:ea typeface="黑体" panose="02010609060101010101" pitchFamily="49" charset="-122"/>
                <a:cs typeface="Times New Roman" panose="02020603050405020304" pitchFamily="18" charset="0"/>
              </a:rPr>
              <a:t>  </a:t>
            </a:r>
          </a:p>
          <a:p>
            <a:pPr algn="just" eaLnBrk="1" hangingPunct="1">
              <a:spcBef>
                <a:spcPct val="0"/>
              </a:spcBef>
              <a:buFontTx/>
              <a:buNone/>
            </a:pPr>
            <a:endParaRPr lang="en-US" altLang="zh-CN" sz="2400" b="1" dirty="0">
              <a:solidFill>
                <a:srgbClr val="000000"/>
              </a:solidFill>
              <a:ea typeface="黑体" panose="02010609060101010101" pitchFamily="49" charset="-122"/>
              <a:cs typeface="Times New Roman" panose="02020603050405020304" pitchFamily="18" charset="0"/>
            </a:endParaRPr>
          </a:p>
        </p:txBody>
      </p:sp>
      <p:sp>
        <p:nvSpPr>
          <p:cNvPr id="23568" name="Line 14"/>
          <p:cNvSpPr>
            <a:spLocks noChangeShapeType="1"/>
          </p:cNvSpPr>
          <p:nvPr/>
        </p:nvSpPr>
        <p:spPr bwMode="auto">
          <a:xfrm>
            <a:off x="4852961" y="3400060"/>
            <a:ext cx="1481138" cy="0"/>
          </a:xfrm>
          <a:prstGeom prst="line">
            <a:avLst/>
          </a:prstGeom>
          <a:noFill/>
          <a:ln w="635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9" name="Line 15"/>
          <p:cNvSpPr>
            <a:spLocks noChangeShapeType="1"/>
          </p:cNvSpPr>
          <p:nvPr/>
        </p:nvSpPr>
        <p:spPr bwMode="auto">
          <a:xfrm flipH="1" flipV="1">
            <a:off x="6464275" y="1822085"/>
            <a:ext cx="623887" cy="0"/>
          </a:xfrm>
          <a:prstGeom prst="line">
            <a:avLst/>
          </a:prstGeom>
          <a:noFill/>
          <a:ln w="635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0" name="Line 16"/>
          <p:cNvSpPr>
            <a:spLocks noChangeShapeType="1"/>
          </p:cNvSpPr>
          <p:nvPr/>
        </p:nvSpPr>
        <p:spPr bwMode="auto">
          <a:xfrm flipH="1">
            <a:off x="3889349" y="1833198"/>
            <a:ext cx="0" cy="1336675"/>
          </a:xfrm>
          <a:prstGeom prst="line">
            <a:avLst/>
          </a:prstGeom>
          <a:noFill/>
          <a:ln w="635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Rectangle 22"/>
          <p:cNvSpPr>
            <a:spLocks noChangeArrowheads="1"/>
          </p:cNvSpPr>
          <p:nvPr/>
        </p:nvSpPr>
        <p:spPr bwMode="auto">
          <a:xfrm>
            <a:off x="416472" y="5960811"/>
            <a:ext cx="2782071" cy="525401"/>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gn="ctr" eaLnBrk="1" hangingPunct="1">
              <a:spcBef>
                <a:spcPct val="0"/>
              </a:spcBef>
              <a:buFontTx/>
              <a:buNone/>
              <a:defRPr/>
            </a:pPr>
            <a:r>
              <a:rPr lang="en-US" altLang="zh-CN" sz="2800" b="1" dirty="0">
                <a:latin typeface="+mn-lt"/>
                <a:ea typeface="黑体" pitchFamily="2" charset="-122"/>
              </a:rPr>
              <a:t>3</a:t>
            </a:r>
            <a:r>
              <a:rPr lang="zh-CN" altLang="en-US" sz="2800" b="1" dirty="0">
                <a:latin typeface="+mn-lt"/>
                <a:ea typeface="黑体" pitchFamily="2" charset="-122"/>
              </a:rPr>
              <a:t>层层次</a:t>
            </a:r>
            <a:r>
              <a:rPr lang="zh-CN" altLang="en-US" sz="2800" b="1" dirty="0" smtClean="0">
                <a:latin typeface="+mn-lt"/>
                <a:ea typeface="黑体" pitchFamily="2" charset="-122"/>
              </a:rPr>
              <a:t>架构</a:t>
            </a:r>
            <a:endParaRPr lang="zh-CN" altLang="en-US" sz="2800" b="1" dirty="0">
              <a:latin typeface="+mn-lt"/>
              <a:ea typeface="黑体" pitchFamily="2" charset="-122"/>
            </a:endParaRPr>
          </a:p>
        </p:txBody>
      </p:sp>
      <p:sp>
        <p:nvSpPr>
          <p:cNvPr id="40" name="AutoShape 6"/>
          <p:cNvSpPr>
            <a:spLocks noChangeArrowheads="1"/>
          </p:cNvSpPr>
          <p:nvPr/>
        </p:nvSpPr>
        <p:spPr bwMode="auto">
          <a:xfrm>
            <a:off x="3392462" y="3184160"/>
            <a:ext cx="1444625" cy="660400"/>
          </a:xfrm>
          <a:prstGeom prst="roundRect">
            <a:avLst>
              <a:gd name="adj" fmla="val 16667"/>
            </a:avLst>
          </a:prstGeom>
          <a:solidFill>
            <a:srgbClr val="FFFFFF"/>
          </a:solidFill>
          <a:ln w="9525">
            <a:solidFill>
              <a:srgbClr val="000000"/>
            </a:solidFill>
            <a:round/>
            <a:headEnd/>
            <a:tailEnd/>
          </a:ln>
        </p:spPr>
        <p:txBody>
          <a:bodyPr lIns="62179" tIns="31090" rIns="62179" bIns="31090" anchor="ctr"/>
          <a:lstStyle>
            <a:lvl1pPr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gn="just" eaLnBrk="1" hangingPunct="1">
              <a:lnSpc>
                <a:spcPct val="120000"/>
              </a:lnSpc>
              <a:spcBef>
                <a:spcPct val="0"/>
              </a:spcBef>
              <a:buFontTx/>
              <a:buNone/>
              <a:defRPr/>
            </a:pPr>
            <a:r>
              <a:rPr lang="zh-CN" altLang="en-US" sz="2400" b="1" dirty="0">
                <a:solidFill>
                  <a:srgbClr val="000000"/>
                </a:solidFill>
                <a:latin typeface="+mn-lt"/>
                <a:ea typeface="黑体" pitchFamily="2" charset="-122"/>
              </a:rPr>
              <a:t>  </a:t>
            </a:r>
            <a:r>
              <a:rPr lang="en-US" altLang="zh-CN" sz="2800" b="1" dirty="0">
                <a:solidFill>
                  <a:srgbClr val="000000"/>
                </a:solidFill>
                <a:latin typeface="+mn-lt"/>
                <a:ea typeface="黑体" pitchFamily="2" charset="-122"/>
              </a:rPr>
              <a:t>View</a:t>
            </a:r>
          </a:p>
        </p:txBody>
      </p:sp>
      <p:sp>
        <p:nvSpPr>
          <p:cNvPr id="23573" name="AutoShape 17"/>
          <p:cNvSpPr>
            <a:spLocks noChangeArrowheads="1"/>
          </p:cNvSpPr>
          <p:nvPr/>
        </p:nvSpPr>
        <p:spPr bwMode="auto">
          <a:xfrm>
            <a:off x="4870424" y="4752610"/>
            <a:ext cx="1727200" cy="792162"/>
          </a:xfrm>
          <a:prstGeom prst="can">
            <a:avLst>
              <a:gd name="adj" fmla="val 25000"/>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t>Database</a:t>
            </a:r>
          </a:p>
        </p:txBody>
      </p:sp>
      <p:cxnSp>
        <p:nvCxnSpPr>
          <p:cNvPr id="43" name="直接连接符 42"/>
          <p:cNvCxnSpPr/>
          <p:nvPr/>
        </p:nvCxnSpPr>
        <p:spPr>
          <a:xfrm flipV="1">
            <a:off x="3854424" y="1822086"/>
            <a:ext cx="863600" cy="7937"/>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23575" name="Line 16"/>
          <p:cNvSpPr>
            <a:spLocks noChangeShapeType="1"/>
          </p:cNvSpPr>
          <p:nvPr/>
        </p:nvSpPr>
        <p:spPr bwMode="auto">
          <a:xfrm flipH="1">
            <a:off x="7061174" y="1815736"/>
            <a:ext cx="0" cy="1336675"/>
          </a:xfrm>
          <a:prstGeom prst="line">
            <a:avLst/>
          </a:prstGeom>
          <a:noFill/>
          <a:ln w="635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76" name="Line 18"/>
          <p:cNvSpPr>
            <a:spLocks noChangeShapeType="1"/>
          </p:cNvSpPr>
          <p:nvPr/>
        </p:nvSpPr>
        <p:spPr bwMode="auto">
          <a:xfrm>
            <a:off x="5689574" y="4157298"/>
            <a:ext cx="0" cy="720725"/>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3" name="直接箭头连接符 2"/>
          <p:cNvCxnSpPr/>
          <p:nvPr/>
        </p:nvCxnSpPr>
        <p:spPr>
          <a:xfrm flipH="1">
            <a:off x="4837087" y="3615960"/>
            <a:ext cx="1497013" cy="0"/>
          </a:xfrm>
          <a:prstGeom prst="straightConnector1">
            <a:avLst/>
          </a:prstGeom>
          <a:ln w="44450">
            <a:solidFill>
              <a:schemeClr val="bg1"/>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23578" name="组合 8"/>
          <p:cNvGrpSpPr>
            <a:grpSpLocks/>
          </p:cNvGrpSpPr>
          <p:nvPr/>
        </p:nvGrpSpPr>
        <p:grpSpPr bwMode="auto">
          <a:xfrm>
            <a:off x="4206850" y="2031636"/>
            <a:ext cx="504825" cy="1152525"/>
            <a:chOff x="4602779" y="2420888"/>
            <a:chExt cx="504000" cy="1152575"/>
          </a:xfrm>
        </p:grpSpPr>
        <p:cxnSp>
          <p:nvCxnSpPr>
            <p:cNvPr id="5" name="直接连接符 4"/>
            <p:cNvCxnSpPr/>
            <p:nvPr/>
          </p:nvCxnSpPr>
          <p:spPr>
            <a:xfrm flipV="1">
              <a:off x="4613873" y="2420888"/>
              <a:ext cx="0" cy="1152575"/>
            </a:xfrm>
            <a:prstGeom prst="line">
              <a:avLst/>
            </a:prstGeom>
            <a:ln w="635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4602779" y="2420888"/>
              <a:ext cx="504000" cy="0"/>
            </a:xfrm>
            <a:prstGeom prst="straightConnector1">
              <a:avLst/>
            </a:prstGeom>
            <a:ln w="63500">
              <a:solidFill>
                <a:schemeClr val="bg1"/>
              </a:solidFill>
              <a:prstDash val="sysDot"/>
              <a:tailEnd type="arrow"/>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4951798" y="5909827"/>
            <a:ext cx="1616788" cy="523220"/>
          </a:xfrm>
          <a:prstGeom prst="rect">
            <a:avLst/>
          </a:prstGeom>
        </p:spPr>
        <p:txBody>
          <a:bodyPr wrap="none">
            <a:spAutoFit/>
          </a:bodyPr>
          <a:lstStyle/>
          <a:p>
            <a:pPr algn="ctr">
              <a:spcBef>
                <a:spcPct val="0"/>
              </a:spcBef>
              <a:defRPr/>
            </a:pPr>
            <a:r>
              <a:rPr lang="en-US" altLang="zh-CN" sz="2800" b="1" dirty="0" smtClean="0">
                <a:ea typeface="黑体" pitchFamily="2" charset="-122"/>
              </a:rPr>
              <a:t>MVC</a:t>
            </a:r>
            <a:r>
              <a:rPr lang="zh-CN" altLang="en-US" sz="2800" b="1" dirty="0">
                <a:ea typeface="黑体" pitchFamily="2" charset="-122"/>
              </a:rPr>
              <a:t>架构</a:t>
            </a:r>
          </a:p>
        </p:txBody>
      </p:sp>
      <p:sp>
        <p:nvSpPr>
          <p:cNvPr id="30" name="文本框 29"/>
          <p:cNvSpPr txBox="1"/>
          <p:nvPr/>
        </p:nvSpPr>
        <p:spPr>
          <a:xfrm>
            <a:off x="8367604" y="1784969"/>
            <a:ext cx="3549744" cy="1354217"/>
          </a:xfrm>
          <a:prstGeom prst="rect">
            <a:avLst/>
          </a:prstGeom>
          <a:noFill/>
        </p:spPr>
        <p:txBody>
          <a:bodyPr wrap="square" rtlCol="0">
            <a:spAutoFit/>
          </a:bodyPr>
          <a:lstStyle/>
          <a:p>
            <a:pPr>
              <a:spcBef>
                <a:spcPts val="600"/>
              </a:spcBef>
            </a:pPr>
            <a:r>
              <a:rPr lang="en-US" altLang="zh-CN" sz="2400" b="1" dirty="0" smtClean="0">
                <a:solidFill>
                  <a:srgbClr val="0000CC"/>
                </a:solidFill>
                <a:latin typeface="微软雅黑" panose="020B0503020204020204" pitchFamily="34" charset="-122"/>
                <a:ea typeface="微软雅黑" panose="020B0503020204020204" pitchFamily="34" charset="-122"/>
              </a:rPr>
              <a:t>1</a:t>
            </a:r>
            <a:r>
              <a:rPr lang="zh-CN" altLang="en-US" sz="2400" b="1" dirty="0" smtClean="0">
                <a:solidFill>
                  <a:srgbClr val="0000CC"/>
                </a:solidFill>
                <a:latin typeface="微软雅黑" panose="020B0503020204020204" pitchFamily="34" charset="-122"/>
                <a:ea typeface="微软雅黑" panose="020B0503020204020204" pitchFamily="34" charset="-122"/>
              </a:rPr>
              <a:t>）架构有几个组件组成</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400" b="1" dirty="0" smtClean="0">
                <a:solidFill>
                  <a:srgbClr val="0000CC"/>
                </a:solidFill>
                <a:latin typeface="微软雅黑" panose="020B0503020204020204" pitchFamily="34" charset="-122"/>
                <a:ea typeface="微软雅黑" panose="020B0503020204020204" pitchFamily="34" charset="-122"/>
              </a:rPr>
              <a:t>2</a:t>
            </a: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zh-CN" altLang="en-US" sz="2400" b="1" dirty="0" smtClean="0">
                <a:solidFill>
                  <a:srgbClr val="0000CC"/>
                </a:solidFill>
                <a:latin typeface="微软雅黑" panose="020B0503020204020204" pitchFamily="34" charset="-122"/>
                <a:ea typeface="微软雅黑" panose="020B0503020204020204" pitchFamily="34" charset="-122"/>
              </a:rPr>
              <a:t>每个组件的功能</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400" b="1" dirty="0" smtClean="0">
                <a:solidFill>
                  <a:srgbClr val="0000CC"/>
                </a:solidFill>
                <a:latin typeface="微软雅黑" panose="020B0503020204020204" pitchFamily="34" charset="-122"/>
                <a:ea typeface="微软雅黑" panose="020B0503020204020204" pitchFamily="34" charset="-122"/>
              </a:rPr>
              <a:t>3</a:t>
            </a:r>
            <a:r>
              <a:rPr lang="zh-CN" altLang="en-US" sz="2400" b="1" dirty="0" smtClean="0">
                <a:solidFill>
                  <a:srgbClr val="0000CC"/>
                </a:solidFill>
                <a:latin typeface="微软雅黑" panose="020B0503020204020204" pitchFamily="34" charset="-122"/>
                <a:ea typeface="微软雅黑" panose="020B0503020204020204" pitchFamily="34" charset="-122"/>
              </a:rPr>
              <a:t>）组件之间怎样</a:t>
            </a:r>
            <a:r>
              <a:rPr lang="zh-CN" altLang="en-US" sz="2400" b="1" dirty="0" smtClean="0">
                <a:solidFill>
                  <a:srgbClr val="0000CC"/>
                </a:solidFill>
                <a:latin typeface="微软雅黑" panose="020B0503020204020204" pitchFamily="34" charset="-122"/>
                <a:ea typeface="微软雅黑" panose="020B0503020204020204" pitchFamily="34" charset="-122"/>
              </a:rPr>
              <a:t>互动？</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16096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226" y="765175"/>
            <a:ext cx="88868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矩形 3"/>
          <p:cNvSpPr>
            <a:spLocks noChangeArrowheads="1"/>
          </p:cNvSpPr>
          <p:nvPr/>
        </p:nvSpPr>
        <p:spPr bwMode="auto">
          <a:xfrm>
            <a:off x="2208214" y="188914"/>
            <a:ext cx="75596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t>5. Architectures of Cloud Computing</a:t>
            </a:r>
          </a:p>
        </p:txBody>
      </p:sp>
      <p:sp>
        <p:nvSpPr>
          <p:cNvPr id="36868" name="TextBox 6"/>
          <p:cNvSpPr txBox="1">
            <a:spLocks noChangeArrowheads="1"/>
          </p:cNvSpPr>
          <p:nvPr/>
        </p:nvSpPr>
        <p:spPr bwMode="auto">
          <a:xfrm>
            <a:off x="2279651" y="5805488"/>
            <a:ext cx="7345363"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400" b="1">
                <a:latin typeface="微软雅黑" panose="020B0503020204020204" pitchFamily="34" charset="-122"/>
                <a:ea typeface="微软雅黑" panose="020B0503020204020204" pitchFamily="34" charset="-122"/>
              </a:rPr>
              <a:t>Cloud computing architecture given by NIST </a:t>
            </a:r>
            <a:endParaRPr lang="zh-CN" altLang="en-US" sz="2400" b="1">
              <a:latin typeface="微软雅黑" panose="020B0503020204020204" pitchFamily="34" charset="-122"/>
              <a:ea typeface="微软雅黑" panose="020B0503020204020204" pitchFamily="34" charset="-122"/>
            </a:endParaRPr>
          </a:p>
        </p:txBody>
      </p:sp>
      <p:sp>
        <p:nvSpPr>
          <p:cNvPr id="36869" name="矩形 7"/>
          <p:cNvSpPr>
            <a:spLocks noChangeArrowheads="1"/>
          </p:cNvSpPr>
          <p:nvPr/>
        </p:nvSpPr>
        <p:spPr bwMode="auto">
          <a:xfrm>
            <a:off x="1992314" y="6211888"/>
            <a:ext cx="8207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b="1">
                <a:solidFill>
                  <a:srgbClr val="0000CC"/>
                </a:solidFill>
                <a:latin typeface="微软雅黑" panose="020B0503020204020204" pitchFamily="34" charset="-122"/>
                <a:ea typeface="微软雅黑" panose="020B0503020204020204" pitchFamily="34" charset="-122"/>
              </a:rPr>
              <a:t>美国国家标准和技术研究院</a:t>
            </a:r>
            <a:r>
              <a:rPr lang="en-US" altLang="zh-CN" sz="2000" b="1">
                <a:latin typeface="微软雅黑" panose="020B0503020204020204" pitchFamily="34" charset="-122"/>
                <a:ea typeface="微软雅黑" panose="020B0503020204020204" pitchFamily="34" charset="-122"/>
              </a:rPr>
              <a:t>(NIST)</a:t>
            </a:r>
            <a:r>
              <a:rPr lang="zh-CN" altLang="en-US" sz="2000" b="1">
                <a:latin typeface="微软雅黑" panose="020B0503020204020204" pitchFamily="34" charset="-122"/>
                <a:ea typeface="微软雅黑" panose="020B0503020204020204" pitchFamily="34" charset="-122"/>
              </a:rPr>
              <a:t>给出的云计算模型</a:t>
            </a:r>
            <a:endParaRPr lang="en-US" altLang="zh-CN" sz="2000" b="1">
              <a:latin typeface="微软雅黑" panose="020B0503020204020204" pitchFamily="34" charset="-122"/>
              <a:ea typeface="微软雅黑" panose="020B0503020204020204" pitchFamily="34" charset="-122"/>
            </a:endParaRPr>
          </a:p>
        </p:txBody>
      </p:sp>
      <p:sp>
        <p:nvSpPr>
          <p:cNvPr id="36870" name="矩形 1"/>
          <p:cNvSpPr>
            <a:spLocks noChangeArrowheads="1"/>
          </p:cNvSpPr>
          <p:nvPr/>
        </p:nvSpPr>
        <p:spPr bwMode="auto">
          <a:xfrm>
            <a:off x="1487488" y="2492376"/>
            <a:ext cx="71120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rgbClr val="C00000"/>
                </a:solidFill>
                <a:latin typeface="微软雅黑" panose="020B0503020204020204" pitchFamily="34" charset="-122"/>
                <a:ea typeface="微软雅黑" panose="020B0503020204020204" pitchFamily="34" charset="-122"/>
              </a:rPr>
              <a:t>云审</a:t>
            </a:r>
            <a:endParaRPr lang="en-US" altLang="zh-CN" b="1">
              <a:solidFill>
                <a:srgbClr val="C00000"/>
              </a:solidFill>
              <a:latin typeface="微软雅黑" panose="020B0503020204020204" pitchFamily="34" charset="-122"/>
              <a:ea typeface="微软雅黑" panose="020B0503020204020204" pitchFamily="34" charset="-122"/>
            </a:endParaRPr>
          </a:p>
          <a:p>
            <a:r>
              <a:rPr lang="zh-CN" altLang="en-US" b="1">
                <a:solidFill>
                  <a:srgbClr val="C00000"/>
                </a:solidFill>
                <a:latin typeface="微软雅黑" panose="020B0503020204020204" pitchFamily="34" charset="-122"/>
                <a:ea typeface="微软雅黑" panose="020B0503020204020204" pitchFamily="34" charset="-122"/>
              </a:rPr>
              <a:t>计者 </a:t>
            </a:r>
          </a:p>
        </p:txBody>
      </p:sp>
      <p:sp>
        <p:nvSpPr>
          <p:cNvPr id="36871" name="矩形 6"/>
          <p:cNvSpPr>
            <a:spLocks noChangeArrowheads="1"/>
          </p:cNvSpPr>
          <p:nvPr/>
        </p:nvSpPr>
        <p:spPr bwMode="auto">
          <a:xfrm>
            <a:off x="1487488" y="1270001"/>
            <a:ext cx="7159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rgbClr val="C00000"/>
                </a:solidFill>
                <a:latin typeface="微软雅黑" panose="020B0503020204020204" pitchFamily="34" charset="-122"/>
                <a:ea typeface="微软雅黑" panose="020B0503020204020204" pitchFamily="34" charset="-122"/>
              </a:rPr>
              <a:t>云消</a:t>
            </a:r>
            <a:endParaRPr lang="en-US" altLang="zh-CN" b="1">
              <a:solidFill>
                <a:srgbClr val="C00000"/>
              </a:solidFill>
              <a:latin typeface="微软雅黑" panose="020B0503020204020204" pitchFamily="34" charset="-122"/>
              <a:ea typeface="微软雅黑" panose="020B0503020204020204" pitchFamily="34" charset="-122"/>
            </a:endParaRPr>
          </a:p>
          <a:p>
            <a:r>
              <a:rPr lang="zh-CN" altLang="en-US" b="1">
                <a:solidFill>
                  <a:srgbClr val="C00000"/>
                </a:solidFill>
                <a:latin typeface="微软雅黑" panose="020B0503020204020204" pitchFamily="34" charset="-122"/>
                <a:ea typeface="微软雅黑" panose="020B0503020204020204" pitchFamily="34" charset="-122"/>
              </a:rPr>
              <a:t>费者 </a:t>
            </a:r>
          </a:p>
        </p:txBody>
      </p:sp>
      <p:sp>
        <p:nvSpPr>
          <p:cNvPr id="36872" name="矩形 7"/>
          <p:cNvSpPr>
            <a:spLocks noChangeArrowheads="1"/>
          </p:cNvSpPr>
          <p:nvPr/>
        </p:nvSpPr>
        <p:spPr bwMode="auto">
          <a:xfrm>
            <a:off x="6816725" y="971550"/>
            <a:ext cx="11509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rgbClr val="C00000"/>
                </a:solidFill>
                <a:latin typeface="微软雅黑" panose="020B0503020204020204" pitchFamily="34" charset="-122"/>
                <a:ea typeface="微软雅黑" panose="020B0503020204020204" pitchFamily="34" charset="-122"/>
              </a:rPr>
              <a:t>云提供者 </a:t>
            </a:r>
          </a:p>
        </p:txBody>
      </p:sp>
      <p:sp>
        <p:nvSpPr>
          <p:cNvPr id="36873" name="矩形 8"/>
          <p:cNvSpPr>
            <a:spLocks noChangeArrowheads="1"/>
          </p:cNvSpPr>
          <p:nvPr/>
        </p:nvSpPr>
        <p:spPr bwMode="auto">
          <a:xfrm>
            <a:off x="8958264" y="908050"/>
            <a:ext cx="1152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rgbClr val="C00000"/>
                </a:solidFill>
                <a:latin typeface="微软雅黑" panose="020B0503020204020204" pitchFamily="34" charset="-122"/>
                <a:ea typeface="微软雅黑" panose="020B0503020204020204" pitchFamily="34" charset="-122"/>
              </a:rPr>
              <a:t>云代理者 </a:t>
            </a:r>
          </a:p>
        </p:txBody>
      </p:sp>
      <p:sp>
        <p:nvSpPr>
          <p:cNvPr id="36874" name="矩形 9"/>
          <p:cNvSpPr>
            <a:spLocks noChangeArrowheads="1"/>
          </p:cNvSpPr>
          <p:nvPr/>
        </p:nvSpPr>
        <p:spPr bwMode="auto">
          <a:xfrm>
            <a:off x="4151314" y="1052514"/>
            <a:ext cx="1152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rgbClr val="C00000"/>
                </a:solidFill>
                <a:latin typeface="微软雅黑" panose="020B0503020204020204" pitchFamily="34" charset="-122"/>
                <a:ea typeface="微软雅黑" panose="020B0503020204020204" pitchFamily="34" charset="-122"/>
              </a:rPr>
              <a:t>服务编制 </a:t>
            </a:r>
          </a:p>
        </p:txBody>
      </p:sp>
    </p:spTree>
    <p:extLst>
      <p:ext uri="{BB962C8B-B14F-4D97-AF65-F5344CB8AC3E}">
        <p14:creationId xmlns:p14="http://schemas.microsoft.com/office/powerpoint/2010/main" val="17116674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laptop"/>
          <p:cNvSpPr>
            <a:spLocks noEditPoints="1" noChangeArrowheads="1"/>
          </p:cNvSpPr>
          <p:nvPr/>
        </p:nvSpPr>
        <p:spPr bwMode="auto">
          <a:xfrm>
            <a:off x="369081" y="2815236"/>
            <a:ext cx="935037" cy="719137"/>
          </a:xfrm>
          <a:custGeom>
            <a:avLst/>
            <a:gdLst>
              <a:gd name="T0" fmla="*/ 2147483646 w 21600"/>
              <a:gd name="T1" fmla="*/ 0 h 21600"/>
              <a:gd name="T2" fmla="*/ 2147483646 w 21600"/>
              <a:gd name="T3" fmla="*/ 2147483646 h 21600"/>
              <a:gd name="T4" fmla="*/ 2147483646 w 21600"/>
              <a:gd name="T5" fmla="*/ 0 h 21600"/>
              <a:gd name="T6" fmla="*/ 2147483646 w 21600"/>
              <a:gd name="T7" fmla="*/ 2147483646 h 21600"/>
              <a:gd name="T8" fmla="*/ 2147483646 w 21600"/>
              <a:gd name="T9" fmla="*/ 0 h 21600"/>
              <a:gd name="T10" fmla="*/ 2147483646 w 21600"/>
              <a:gd name="T11" fmla="*/ 2147483646 h 21600"/>
              <a:gd name="T12" fmla="*/ 0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zh-CN" altLang="en-US"/>
          </a:p>
        </p:txBody>
      </p:sp>
      <p:pic>
        <p:nvPicPr>
          <p:cNvPr id="57347" name="Picture 5" descr="untitled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3767" y="2165948"/>
            <a:ext cx="21590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8" name="laptop"/>
          <p:cNvSpPr>
            <a:spLocks noEditPoints="1" noChangeArrowheads="1"/>
          </p:cNvSpPr>
          <p:nvPr/>
        </p:nvSpPr>
        <p:spPr bwMode="auto">
          <a:xfrm>
            <a:off x="5193492" y="1950047"/>
            <a:ext cx="935038" cy="719138"/>
          </a:xfrm>
          <a:custGeom>
            <a:avLst/>
            <a:gdLst>
              <a:gd name="T0" fmla="*/ 2147483646 w 21600"/>
              <a:gd name="T1" fmla="*/ 0 h 21600"/>
              <a:gd name="T2" fmla="*/ 2147483646 w 21600"/>
              <a:gd name="T3" fmla="*/ 2147483646 h 21600"/>
              <a:gd name="T4" fmla="*/ 2147483646 w 21600"/>
              <a:gd name="T5" fmla="*/ 0 h 21600"/>
              <a:gd name="T6" fmla="*/ 2147483646 w 21600"/>
              <a:gd name="T7" fmla="*/ 2147483646 h 21600"/>
              <a:gd name="T8" fmla="*/ 2147483646 w 21600"/>
              <a:gd name="T9" fmla="*/ 0 h 21600"/>
              <a:gd name="T10" fmla="*/ 2147483646 w 21600"/>
              <a:gd name="T11" fmla="*/ 2147483646 h 21600"/>
              <a:gd name="T12" fmla="*/ 0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zh-CN" altLang="en-US"/>
          </a:p>
        </p:txBody>
      </p:sp>
      <p:sp>
        <p:nvSpPr>
          <p:cNvPr id="57349" name="laptop"/>
          <p:cNvSpPr>
            <a:spLocks noEditPoints="1" noChangeArrowheads="1"/>
          </p:cNvSpPr>
          <p:nvPr/>
        </p:nvSpPr>
        <p:spPr bwMode="auto">
          <a:xfrm>
            <a:off x="6417455" y="2367304"/>
            <a:ext cx="935037" cy="719138"/>
          </a:xfrm>
          <a:custGeom>
            <a:avLst/>
            <a:gdLst>
              <a:gd name="T0" fmla="*/ 2147483646 w 21600"/>
              <a:gd name="T1" fmla="*/ 0 h 21600"/>
              <a:gd name="T2" fmla="*/ 2147483646 w 21600"/>
              <a:gd name="T3" fmla="*/ 2147483646 h 21600"/>
              <a:gd name="T4" fmla="*/ 2147483646 w 21600"/>
              <a:gd name="T5" fmla="*/ 0 h 21600"/>
              <a:gd name="T6" fmla="*/ 2147483646 w 21600"/>
              <a:gd name="T7" fmla="*/ 2147483646 h 21600"/>
              <a:gd name="T8" fmla="*/ 2147483646 w 21600"/>
              <a:gd name="T9" fmla="*/ 0 h 21600"/>
              <a:gd name="T10" fmla="*/ 2147483646 w 21600"/>
              <a:gd name="T11" fmla="*/ 2147483646 h 21600"/>
              <a:gd name="T12" fmla="*/ 0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zh-CN" altLang="en-US"/>
          </a:p>
        </p:txBody>
      </p:sp>
      <p:sp>
        <p:nvSpPr>
          <p:cNvPr id="57350" name="laptop"/>
          <p:cNvSpPr>
            <a:spLocks noEditPoints="1" noChangeArrowheads="1"/>
          </p:cNvSpPr>
          <p:nvPr/>
        </p:nvSpPr>
        <p:spPr bwMode="auto">
          <a:xfrm>
            <a:off x="6777818" y="3279008"/>
            <a:ext cx="935038" cy="719137"/>
          </a:xfrm>
          <a:custGeom>
            <a:avLst/>
            <a:gdLst>
              <a:gd name="T0" fmla="*/ 2147483646 w 21600"/>
              <a:gd name="T1" fmla="*/ 0 h 21600"/>
              <a:gd name="T2" fmla="*/ 2147483646 w 21600"/>
              <a:gd name="T3" fmla="*/ 2147483646 h 21600"/>
              <a:gd name="T4" fmla="*/ 2147483646 w 21600"/>
              <a:gd name="T5" fmla="*/ 0 h 21600"/>
              <a:gd name="T6" fmla="*/ 2147483646 w 21600"/>
              <a:gd name="T7" fmla="*/ 2147483646 h 21600"/>
              <a:gd name="T8" fmla="*/ 2147483646 w 21600"/>
              <a:gd name="T9" fmla="*/ 0 h 21600"/>
              <a:gd name="T10" fmla="*/ 2147483646 w 21600"/>
              <a:gd name="T11" fmla="*/ 2147483646 h 21600"/>
              <a:gd name="T12" fmla="*/ 0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zh-CN" altLang="en-US"/>
          </a:p>
        </p:txBody>
      </p:sp>
      <p:sp>
        <p:nvSpPr>
          <p:cNvPr id="57351" name="laptop"/>
          <p:cNvSpPr>
            <a:spLocks noEditPoints="1" noChangeArrowheads="1"/>
          </p:cNvSpPr>
          <p:nvPr/>
        </p:nvSpPr>
        <p:spPr bwMode="auto">
          <a:xfrm>
            <a:off x="5409392" y="3894736"/>
            <a:ext cx="935038" cy="719137"/>
          </a:xfrm>
          <a:custGeom>
            <a:avLst/>
            <a:gdLst>
              <a:gd name="T0" fmla="*/ 2147483646 w 21600"/>
              <a:gd name="T1" fmla="*/ 0 h 21600"/>
              <a:gd name="T2" fmla="*/ 2147483646 w 21600"/>
              <a:gd name="T3" fmla="*/ 2147483646 h 21600"/>
              <a:gd name="T4" fmla="*/ 2147483646 w 21600"/>
              <a:gd name="T5" fmla="*/ 0 h 21600"/>
              <a:gd name="T6" fmla="*/ 2147483646 w 21600"/>
              <a:gd name="T7" fmla="*/ 2147483646 h 21600"/>
              <a:gd name="T8" fmla="*/ 2147483646 w 21600"/>
              <a:gd name="T9" fmla="*/ 0 h 21600"/>
              <a:gd name="T10" fmla="*/ 2147483646 w 21600"/>
              <a:gd name="T11" fmla="*/ 2147483646 h 21600"/>
              <a:gd name="T12" fmla="*/ 0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zh-CN" altLang="en-US"/>
          </a:p>
        </p:txBody>
      </p:sp>
      <p:sp>
        <p:nvSpPr>
          <p:cNvPr id="493578" name="Line 10"/>
          <p:cNvSpPr>
            <a:spLocks noChangeShapeType="1"/>
          </p:cNvSpPr>
          <p:nvPr/>
        </p:nvSpPr>
        <p:spPr bwMode="auto">
          <a:xfrm>
            <a:off x="1161242" y="3102572"/>
            <a:ext cx="1296988" cy="0"/>
          </a:xfrm>
          <a:prstGeom prst="line">
            <a:avLst/>
          </a:prstGeom>
          <a:noFill/>
          <a:ln w="34925">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3579" name="Line 11"/>
          <p:cNvSpPr>
            <a:spLocks noChangeShapeType="1"/>
          </p:cNvSpPr>
          <p:nvPr/>
        </p:nvSpPr>
        <p:spPr bwMode="auto">
          <a:xfrm flipV="1">
            <a:off x="4185431" y="2238972"/>
            <a:ext cx="1081087" cy="431800"/>
          </a:xfrm>
          <a:prstGeom prst="line">
            <a:avLst/>
          </a:prstGeom>
          <a:noFill/>
          <a:ln w="34925">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3580" name="Line 12"/>
          <p:cNvSpPr>
            <a:spLocks noChangeShapeType="1"/>
          </p:cNvSpPr>
          <p:nvPr/>
        </p:nvSpPr>
        <p:spPr bwMode="auto">
          <a:xfrm flipV="1">
            <a:off x="4185432" y="2885085"/>
            <a:ext cx="2305804" cy="361950"/>
          </a:xfrm>
          <a:prstGeom prst="line">
            <a:avLst/>
          </a:prstGeom>
          <a:noFill/>
          <a:ln w="34925">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3581" name="Line 13"/>
          <p:cNvSpPr>
            <a:spLocks noChangeShapeType="1"/>
          </p:cNvSpPr>
          <p:nvPr/>
        </p:nvSpPr>
        <p:spPr bwMode="auto">
          <a:xfrm flipV="1">
            <a:off x="4113992" y="3518243"/>
            <a:ext cx="2749032" cy="16129"/>
          </a:xfrm>
          <a:prstGeom prst="line">
            <a:avLst/>
          </a:prstGeom>
          <a:noFill/>
          <a:ln w="34925">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3582" name="Line 14"/>
          <p:cNvSpPr>
            <a:spLocks noChangeShapeType="1"/>
          </p:cNvSpPr>
          <p:nvPr/>
        </p:nvSpPr>
        <p:spPr bwMode="auto">
          <a:xfrm>
            <a:off x="4042555" y="3678836"/>
            <a:ext cx="1439862" cy="503237"/>
          </a:xfrm>
          <a:prstGeom prst="line">
            <a:avLst/>
          </a:prstGeom>
          <a:noFill/>
          <a:ln w="34925">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3583" name="Text Box 15"/>
          <p:cNvSpPr txBox="1">
            <a:spLocks noChangeArrowheads="1"/>
          </p:cNvSpPr>
          <p:nvPr/>
        </p:nvSpPr>
        <p:spPr bwMode="auto">
          <a:xfrm>
            <a:off x="250018" y="3559772"/>
            <a:ext cx="1152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Arial Unicode MS" panose="020B0604020202020204" pitchFamily="34" charset="-122"/>
                <a:cs typeface="Times New Roman" panose="02020603050405020304" pitchFamily="18" charset="0"/>
              </a:defRPr>
            </a:lvl1pPr>
            <a:lvl2pPr marL="742950" indent="-285750" algn="ctr">
              <a:defRPr sz="2400">
                <a:solidFill>
                  <a:schemeClr val="tx1"/>
                </a:solidFill>
                <a:latin typeface="Arial Unicode MS" panose="020B0604020202020204" pitchFamily="34" charset="-122"/>
                <a:cs typeface="Times New Roman" panose="02020603050405020304" pitchFamily="18" charset="0"/>
              </a:defRPr>
            </a:lvl2pPr>
            <a:lvl3pPr marL="1143000" indent="-228600" algn="ctr">
              <a:defRPr sz="2400">
                <a:solidFill>
                  <a:schemeClr val="tx1"/>
                </a:solidFill>
                <a:latin typeface="Arial Unicode MS" panose="020B0604020202020204" pitchFamily="34" charset="-122"/>
                <a:cs typeface="Times New Roman" panose="02020603050405020304" pitchFamily="18" charset="0"/>
              </a:defRPr>
            </a:lvl3pPr>
            <a:lvl4pPr marL="1600200" indent="-228600" algn="ctr">
              <a:defRPr sz="2400">
                <a:solidFill>
                  <a:schemeClr val="tx1"/>
                </a:solidFill>
                <a:latin typeface="Arial Unicode MS" panose="020B0604020202020204" pitchFamily="34" charset="-122"/>
                <a:cs typeface="Times New Roman" panose="02020603050405020304" pitchFamily="18" charset="0"/>
              </a:defRPr>
            </a:lvl4pPr>
            <a:lvl5pPr marL="2057400" indent="-228600" algn="ctr">
              <a:defRPr sz="2400">
                <a:solidFill>
                  <a:schemeClr val="tx1"/>
                </a:solidFill>
                <a:latin typeface="Arial Unicode MS" panose="020B0604020202020204" pitchFamily="34" charset="-122"/>
                <a:cs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9pPr>
          </a:lstStyle>
          <a:p>
            <a:pPr>
              <a:spcBef>
                <a:spcPct val="50000"/>
              </a:spcBef>
            </a:pPr>
            <a:r>
              <a:rPr lang="en-US" altLang="zh-CN" b="1">
                <a:ea typeface="Arial Unicode MS" panose="020B0604020202020204" pitchFamily="34" charset="-122"/>
                <a:cs typeface="Arial Unicode MS" panose="020B0604020202020204" pitchFamily="34" charset="-122"/>
              </a:rPr>
              <a:t>Server</a:t>
            </a:r>
          </a:p>
        </p:txBody>
      </p:sp>
      <p:sp>
        <p:nvSpPr>
          <p:cNvPr id="493584" name="Text Box 16"/>
          <p:cNvSpPr txBox="1">
            <a:spLocks noChangeArrowheads="1"/>
          </p:cNvSpPr>
          <p:nvPr/>
        </p:nvSpPr>
        <p:spPr bwMode="auto">
          <a:xfrm>
            <a:off x="6704792" y="4255097"/>
            <a:ext cx="1296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Arial Unicode MS" panose="020B0604020202020204" pitchFamily="34" charset="-122"/>
                <a:cs typeface="Times New Roman" panose="02020603050405020304" pitchFamily="18" charset="0"/>
              </a:defRPr>
            </a:lvl1pPr>
            <a:lvl2pPr marL="742950" indent="-285750" algn="ctr">
              <a:defRPr sz="2400">
                <a:solidFill>
                  <a:schemeClr val="tx1"/>
                </a:solidFill>
                <a:latin typeface="Arial Unicode MS" panose="020B0604020202020204" pitchFamily="34" charset="-122"/>
                <a:cs typeface="Times New Roman" panose="02020603050405020304" pitchFamily="18" charset="0"/>
              </a:defRPr>
            </a:lvl2pPr>
            <a:lvl3pPr marL="1143000" indent="-228600" algn="ctr">
              <a:defRPr sz="2400">
                <a:solidFill>
                  <a:schemeClr val="tx1"/>
                </a:solidFill>
                <a:latin typeface="Arial Unicode MS" panose="020B0604020202020204" pitchFamily="34" charset="-122"/>
                <a:cs typeface="Times New Roman" panose="02020603050405020304" pitchFamily="18" charset="0"/>
              </a:defRPr>
            </a:lvl3pPr>
            <a:lvl4pPr marL="1600200" indent="-228600" algn="ctr">
              <a:defRPr sz="2400">
                <a:solidFill>
                  <a:schemeClr val="tx1"/>
                </a:solidFill>
                <a:latin typeface="Arial Unicode MS" panose="020B0604020202020204" pitchFamily="34" charset="-122"/>
                <a:cs typeface="Times New Roman" panose="02020603050405020304" pitchFamily="18" charset="0"/>
              </a:defRPr>
            </a:lvl4pPr>
            <a:lvl5pPr marL="2057400" indent="-228600" algn="ctr">
              <a:defRPr sz="2400">
                <a:solidFill>
                  <a:schemeClr val="tx1"/>
                </a:solidFill>
                <a:latin typeface="Arial Unicode MS" panose="020B0604020202020204" pitchFamily="34" charset="-122"/>
                <a:cs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9pPr>
          </a:lstStyle>
          <a:p>
            <a:pPr>
              <a:spcBef>
                <a:spcPct val="50000"/>
              </a:spcBef>
            </a:pPr>
            <a:r>
              <a:rPr lang="en-US" altLang="zh-CN" b="1">
                <a:ea typeface="Arial Unicode MS" panose="020B0604020202020204" pitchFamily="34" charset="-122"/>
                <a:cs typeface="Arial Unicode MS" panose="020B0604020202020204" pitchFamily="34" charset="-122"/>
              </a:rPr>
              <a:t>Servers</a:t>
            </a:r>
          </a:p>
        </p:txBody>
      </p:sp>
      <p:sp>
        <p:nvSpPr>
          <p:cNvPr id="57359" name="laptop"/>
          <p:cNvSpPr>
            <a:spLocks noEditPoints="1" noChangeArrowheads="1"/>
          </p:cNvSpPr>
          <p:nvPr/>
        </p:nvSpPr>
        <p:spPr bwMode="auto">
          <a:xfrm>
            <a:off x="2888442" y="1302347"/>
            <a:ext cx="935038" cy="719138"/>
          </a:xfrm>
          <a:custGeom>
            <a:avLst/>
            <a:gdLst>
              <a:gd name="T0" fmla="*/ 2147483646 w 21600"/>
              <a:gd name="T1" fmla="*/ 0 h 21600"/>
              <a:gd name="T2" fmla="*/ 2147483646 w 21600"/>
              <a:gd name="T3" fmla="*/ 2147483646 h 21600"/>
              <a:gd name="T4" fmla="*/ 2147483646 w 21600"/>
              <a:gd name="T5" fmla="*/ 0 h 21600"/>
              <a:gd name="T6" fmla="*/ 2147483646 w 21600"/>
              <a:gd name="T7" fmla="*/ 2147483646 h 21600"/>
              <a:gd name="T8" fmla="*/ 2147483646 w 21600"/>
              <a:gd name="T9" fmla="*/ 0 h 21600"/>
              <a:gd name="T10" fmla="*/ 2147483646 w 21600"/>
              <a:gd name="T11" fmla="*/ 2147483646 h 21600"/>
              <a:gd name="T12" fmla="*/ 0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zh-CN" altLang="en-US"/>
          </a:p>
        </p:txBody>
      </p:sp>
      <p:sp>
        <p:nvSpPr>
          <p:cNvPr id="57360" name="laptop"/>
          <p:cNvSpPr>
            <a:spLocks noEditPoints="1" noChangeArrowheads="1"/>
          </p:cNvSpPr>
          <p:nvPr/>
        </p:nvSpPr>
        <p:spPr bwMode="auto">
          <a:xfrm>
            <a:off x="2745567" y="4613872"/>
            <a:ext cx="935038" cy="719138"/>
          </a:xfrm>
          <a:custGeom>
            <a:avLst/>
            <a:gdLst>
              <a:gd name="T0" fmla="*/ 2147483646 w 21600"/>
              <a:gd name="T1" fmla="*/ 0 h 21600"/>
              <a:gd name="T2" fmla="*/ 2147483646 w 21600"/>
              <a:gd name="T3" fmla="*/ 2147483646 h 21600"/>
              <a:gd name="T4" fmla="*/ 2147483646 w 21600"/>
              <a:gd name="T5" fmla="*/ 0 h 21600"/>
              <a:gd name="T6" fmla="*/ 2147483646 w 21600"/>
              <a:gd name="T7" fmla="*/ 2147483646 h 21600"/>
              <a:gd name="T8" fmla="*/ 2147483646 w 21600"/>
              <a:gd name="T9" fmla="*/ 0 h 21600"/>
              <a:gd name="T10" fmla="*/ 2147483646 w 21600"/>
              <a:gd name="T11" fmla="*/ 2147483646 h 21600"/>
              <a:gd name="T12" fmla="*/ 0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zh-CN" altLang="en-US"/>
          </a:p>
        </p:txBody>
      </p:sp>
      <p:sp>
        <p:nvSpPr>
          <p:cNvPr id="57361" name="laptop"/>
          <p:cNvSpPr>
            <a:spLocks noEditPoints="1" noChangeArrowheads="1"/>
          </p:cNvSpPr>
          <p:nvPr/>
        </p:nvSpPr>
        <p:spPr bwMode="auto">
          <a:xfrm>
            <a:off x="1448581" y="1518247"/>
            <a:ext cx="935037" cy="719138"/>
          </a:xfrm>
          <a:custGeom>
            <a:avLst/>
            <a:gdLst>
              <a:gd name="T0" fmla="*/ 2147483646 w 21600"/>
              <a:gd name="T1" fmla="*/ 0 h 21600"/>
              <a:gd name="T2" fmla="*/ 2147483646 w 21600"/>
              <a:gd name="T3" fmla="*/ 2147483646 h 21600"/>
              <a:gd name="T4" fmla="*/ 2147483646 w 21600"/>
              <a:gd name="T5" fmla="*/ 0 h 21600"/>
              <a:gd name="T6" fmla="*/ 2147483646 w 21600"/>
              <a:gd name="T7" fmla="*/ 2147483646 h 21600"/>
              <a:gd name="T8" fmla="*/ 2147483646 w 21600"/>
              <a:gd name="T9" fmla="*/ 0 h 21600"/>
              <a:gd name="T10" fmla="*/ 2147483646 w 21600"/>
              <a:gd name="T11" fmla="*/ 2147483646 h 21600"/>
              <a:gd name="T12" fmla="*/ 0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zh-CN" altLang="en-US"/>
          </a:p>
        </p:txBody>
      </p:sp>
      <p:sp>
        <p:nvSpPr>
          <p:cNvPr id="57362" name="laptop"/>
          <p:cNvSpPr>
            <a:spLocks noEditPoints="1" noChangeArrowheads="1"/>
          </p:cNvSpPr>
          <p:nvPr/>
        </p:nvSpPr>
        <p:spPr bwMode="auto">
          <a:xfrm>
            <a:off x="872317" y="4613872"/>
            <a:ext cx="935038" cy="719138"/>
          </a:xfrm>
          <a:custGeom>
            <a:avLst/>
            <a:gdLst>
              <a:gd name="T0" fmla="*/ 2147483646 w 21600"/>
              <a:gd name="T1" fmla="*/ 0 h 21600"/>
              <a:gd name="T2" fmla="*/ 2147483646 w 21600"/>
              <a:gd name="T3" fmla="*/ 2147483646 h 21600"/>
              <a:gd name="T4" fmla="*/ 2147483646 w 21600"/>
              <a:gd name="T5" fmla="*/ 0 h 21600"/>
              <a:gd name="T6" fmla="*/ 2147483646 w 21600"/>
              <a:gd name="T7" fmla="*/ 2147483646 h 21600"/>
              <a:gd name="T8" fmla="*/ 2147483646 w 21600"/>
              <a:gd name="T9" fmla="*/ 0 h 21600"/>
              <a:gd name="T10" fmla="*/ 2147483646 w 21600"/>
              <a:gd name="T11" fmla="*/ 2147483646 h 21600"/>
              <a:gd name="T12" fmla="*/ 0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zh-CN" altLang="en-US"/>
          </a:p>
        </p:txBody>
      </p:sp>
      <p:sp>
        <p:nvSpPr>
          <p:cNvPr id="57363" name="laptop"/>
          <p:cNvSpPr>
            <a:spLocks noEditPoints="1" noChangeArrowheads="1"/>
          </p:cNvSpPr>
          <p:nvPr/>
        </p:nvSpPr>
        <p:spPr bwMode="auto">
          <a:xfrm>
            <a:off x="4545792" y="5190136"/>
            <a:ext cx="935038" cy="719137"/>
          </a:xfrm>
          <a:custGeom>
            <a:avLst/>
            <a:gdLst>
              <a:gd name="T0" fmla="*/ 2147483646 w 21600"/>
              <a:gd name="T1" fmla="*/ 0 h 21600"/>
              <a:gd name="T2" fmla="*/ 2147483646 w 21600"/>
              <a:gd name="T3" fmla="*/ 2147483646 h 21600"/>
              <a:gd name="T4" fmla="*/ 2147483646 w 21600"/>
              <a:gd name="T5" fmla="*/ 0 h 21600"/>
              <a:gd name="T6" fmla="*/ 2147483646 w 21600"/>
              <a:gd name="T7" fmla="*/ 2147483646 h 21600"/>
              <a:gd name="T8" fmla="*/ 2147483646 w 21600"/>
              <a:gd name="T9" fmla="*/ 0 h 21600"/>
              <a:gd name="T10" fmla="*/ 2147483646 w 21600"/>
              <a:gd name="T11" fmla="*/ 2147483646 h 21600"/>
              <a:gd name="T12" fmla="*/ 0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zh-CN" altLang="en-US"/>
          </a:p>
        </p:txBody>
      </p:sp>
      <p:sp>
        <p:nvSpPr>
          <p:cNvPr id="57364" name="Text Box 22"/>
          <p:cNvSpPr txBox="1">
            <a:spLocks noChangeArrowheads="1"/>
          </p:cNvSpPr>
          <p:nvPr/>
        </p:nvSpPr>
        <p:spPr bwMode="auto">
          <a:xfrm>
            <a:off x="2855914" y="6092826"/>
            <a:ext cx="64087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Arial Unicode MS" panose="020B0604020202020204" pitchFamily="34" charset="-122"/>
                <a:cs typeface="Times New Roman" panose="02020603050405020304" pitchFamily="18" charset="0"/>
              </a:defRPr>
            </a:lvl1pPr>
            <a:lvl2pPr marL="742950" indent="-285750" algn="ctr">
              <a:defRPr sz="2400">
                <a:solidFill>
                  <a:schemeClr val="tx1"/>
                </a:solidFill>
                <a:latin typeface="Arial Unicode MS" panose="020B0604020202020204" pitchFamily="34" charset="-122"/>
                <a:cs typeface="Times New Roman" panose="02020603050405020304" pitchFamily="18" charset="0"/>
              </a:defRPr>
            </a:lvl2pPr>
            <a:lvl3pPr marL="1143000" indent="-228600" algn="ctr">
              <a:defRPr sz="2400">
                <a:solidFill>
                  <a:schemeClr val="tx1"/>
                </a:solidFill>
                <a:latin typeface="Arial Unicode MS" panose="020B0604020202020204" pitchFamily="34" charset="-122"/>
                <a:cs typeface="Times New Roman" panose="02020603050405020304" pitchFamily="18" charset="0"/>
              </a:defRPr>
            </a:lvl3pPr>
            <a:lvl4pPr marL="1600200" indent="-228600" algn="ctr">
              <a:defRPr sz="2400">
                <a:solidFill>
                  <a:schemeClr val="tx1"/>
                </a:solidFill>
                <a:latin typeface="Arial Unicode MS" panose="020B0604020202020204" pitchFamily="34" charset="-122"/>
                <a:cs typeface="Times New Roman" panose="02020603050405020304" pitchFamily="18" charset="0"/>
              </a:defRPr>
            </a:lvl4pPr>
            <a:lvl5pPr marL="2057400" indent="-228600" algn="ctr">
              <a:defRPr sz="2400">
                <a:solidFill>
                  <a:schemeClr val="tx1"/>
                </a:solidFill>
                <a:latin typeface="Arial Unicode MS" panose="020B0604020202020204" pitchFamily="34" charset="-122"/>
                <a:cs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9pPr>
          </a:lstStyle>
          <a:p>
            <a:pPr>
              <a:spcBef>
                <a:spcPct val="50000"/>
              </a:spcBef>
            </a:pPr>
            <a:r>
              <a:rPr lang="en-US" altLang="zh-CN" sz="2800" b="1">
                <a:ea typeface="Arial Unicode MS" panose="020B0604020202020204" pitchFamily="34" charset="-122"/>
                <a:cs typeface="Arial Unicode MS" panose="020B0604020202020204" pitchFamily="34" charset="-122"/>
              </a:rPr>
              <a:t>SOA  Architecture</a:t>
            </a:r>
          </a:p>
        </p:txBody>
      </p:sp>
      <p:sp>
        <p:nvSpPr>
          <p:cNvPr id="57365" name="标题 1"/>
          <p:cNvSpPr>
            <a:spLocks noGrp="1"/>
          </p:cNvSpPr>
          <p:nvPr>
            <p:ph type="title"/>
          </p:nvPr>
        </p:nvSpPr>
        <p:spPr>
          <a:xfrm>
            <a:off x="1811339" y="188914"/>
            <a:ext cx="8605837" cy="638175"/>
          </a:xfrm>
        </p:spPr>
        <p:txBody>
          <a:bodyPr>
            <a:normAutofit/>
          </a:bodyPr>
          <a:lstStyle/>
          <a:p>
            <a:pPr algn="ctr"/>
            <a:r>
              <a:rPr lang="en-US" altLang="zh-CN" sz="2800" b="1">
                <a:ea typeface="宋体" panose="02010600030101010101" pitchFamily="2" charset="-122"/>
              </a:rPr>
              <a:t>Comparison of the Internet related Software Architectures</a:t>
            </a:r>
            <a:endParaRPr lang="zh-CN" altLang="en-US" sz="2800" b="1">
              <a:ea typeface="宋体" panose="02010600030101010101" pitchFamily="2" charset="-122"/>
            </a:endParaRPr>
          </a:p>
        </p:txBody>
      </p:sp>
      <p:sp>
        <p:nvSpPr>
          <p:cNvPr id="23" name="文本框 22"/>
          <p:cNvSpPr txBox="1"/>
          <p:nvPr/>
        </p:nvSpPr>
        <p:spPr>
          <a:xfrm>
            <a:off x="8001780" y="1436987"/>
            <a:ext cx="3989195" cy="1538883"/>
          </a:xfrm>
          <a:prstGeom prst="rect">
            <a:avLst/>
          </a:prstGeom>
          <a:noFill/>
        </p:spPr>
        <p:txBody>
          <a:bodyPr wrap="square" rtlCol="0">
            <a:spAutoFit/>
          </a:bodyPr>
          <a:lstStyle/>
          <a:p>
            <a:pPr>
              <a:spcBef>
                <a:spcPts val="600"/>
              </a:spcBef>
            </a:pPr>
            <a:r>
              <a:rPr lang="en-US" altLang="zh-CN" sz="2800" b="1" dirty="0" smtClean="0">
                <a:solidFill>
                  <a:srgbClr val="0000CC"/>
                </a:solidFill>
                <a:latin typeface="微软雅黑" panose="020B0503020204020204" pitchFamily="34" charset="-122"/>
                <a:ea typeface="微软雅黑" panose="020B0503020204020204" pitchFamily="34" charset="-122"/>
              </a:rPr>
              <a:t>1</a:t>
            </a:r>
            <a:r>
              <a:rPr lang="zh-CN" altLang="en-US" sz="2800" b="1" dirty="0" smtClean="0">
                <a:solidFill>
                  <a:srgbClr val="0000CC"/>
                </a:solidFill>
                <a:latin typeface="微软雅黑" panose="020B0503020204020204" pitchFamily="34" charset="-122"/>
                <a:ea typeface="微软雅黑" panose="020B0503020204020204" pitchFamily="34" charset="-122"/>
              </a:rPr>
              <a:t>）体系结构</a:t>
            </a:r>
            <a:endParaRPr lang="en-US" altLang="zh-CN" sz="28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800" b="1" dirty="0" smtClean="0">
                <a:solidFill>
                  <a:srgbClr val="0000CC"/>
                </a:solidFill>
                <a:latin typeface="微软雅黑" panose="020B0503020204020204" pitchFamily="34" charset="-122"/>
                <a:ea typeface="微软雅黑" panose="020B0503020204020204" pitchFamily="34" charset="-122"/>
              </a:rPr>
              <a:t>2</a:t>
            </a:r>
            <a:r>
              <a:rPr lang="zh-CN" altLang="en-US" sz="2800" b="1" dirty="0" smtClean="0">
                <a:solidFill>
                  <a:srgbClr val="0000CC"/>
                </a:solidFill>
                <a:latin typeface="微软雅黑" panose="020B0503020204020204" pitchFamily="34" charset="-122"/>
                <a:ea typeface="微软雅黑" panose="020B0503020204020204" pitchFamily="34" charset="-122"/>
              </a:rPr>
              <a:t>）共享的资源在哪里？</a:t>
            </a:r>
            <a:endParaRPr lang="en-US" altLang="zh-CN" sz="28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800" b="1" dirty="0" smtClean="0">
                <a:solidFill>
                  <a:srgbClr val="0000CC"/>
                </a:solidFill>
                <a:latin typeface="微软雅黑" panose="020B0503020204020204" pitchFamily="34" charset="-122"/>
                <a:ea typeface="微软雅黑" panose="020B0503020204020204" pitchFamily="34" charset="-122"/>
              </a:rPr>
              <a:t>3</a:t>
            </a:r>
            <a:r>
              <a:rPr lang="zh-CN" altLang="en-US" sz="2800" b="1" dirty="0" smtClean="0">
                <a:solidFill>
                  <a:srgbClr val="0000CC"/>
                </a:solidFill>
                <a:latin typeface="微软雅黑" panose="020B0503020204020204" pitchFamily="34" charset="-122"/>
                <a:ea typeface="微软雅黑" panose="020B0503020204020204" pitchFamily="34" charset="-122"/>
              </a:rPr>
              <a:t>）</a:t>
            </a:r>
            <a:r>
              <a:rPr lang="zh-CN" altLang="en-US" sz="2800" b="1" dirty="0">
                <a:solidFill>
                  <a:srgbClr val="0000CC"/>
                </a:solidFill>
                <a:latin typeface="微软雅黑" panose="020B0503020204020204" pitchFamily="34" charset="-122"/>
                <a:ea typeface="微软雅黑" panose="020B0503020204020204" pitchFamily="34" charset="-122"/>
              </a:rPr>
              <a:t>怎样</a:t>
            </a:r>
            <a:r>
              <a:rPr lang="zh-CN" altLang="en-US" sz="2800" b="1" dirty="0" smtClean="0">
                <a:solidFill>
                  <a:srgbClr val="0000CC"/>
                </a:solidFill>
                <a:latin typeface="微软雅黑" panose="020B0503020204020204" pitchFamily="34" charset="-122"/>
                <a:ea typeface="微软雅黑" panose="020B0503020204020204" pitchFamily="34" charset="-122"/>
              </a:rPr>
              <a:t>互动？</a:t>
            </a:r>
            <a:endParaRPr lang="zh-CN" altLang="en-US" sz="28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36767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
          <p:cNvSpPr>
            <a:spLocks noChangeArrowheads="1"/>
          </p:cNvSpPr>
          <p:nvPr/>
        </p:nvSpPr>
        <p:spPr bwMode="auto">
          <a:xfrm>
            <a:off x="4870451" y="2349501"/>
            <a:ext cx="1584325" cy="576263"/>
          </a:xfrm>
          <a:prstGeom prst="rect">
            <a:avLst/>
          </a:prstGeom>
          <a:solidFill>
            <a:srgbClr val="00FFFF"/>
          </a:solidFill>
          <a:ln w="9525">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Arial Unicode MS" panose="020B0604020202020204" pitchFamily="34" charset="-122"/>
                <a:cs typeface="Times New Roman" panose="02020603050405020304" pitchFamily="18" charset="0"/>
              </a:defRPr>
            </a:lvl1pPr>
            <a:lvl2pPr marL="742950" indent="-285750" algn="ctr">
              <a:defRPr sz="2400">
                <a:solidFill>
                  <a:schemeClr val="tx1"/>
                </a:solidFill>
                <a:latin typeface="Arial Unicode MS" panose="020B0604020202020204" pitchFamily="34" charset="-122"/>
                <a:cs typeface="Times New Roman" panose="02020603050405020304" pitchFamily="18" charset="0"/>
              </a:defRPr>
            </a:lvl2pPr>
            <a:lvl3pPr marL="1143000" indent="-228600" algn="ctr">
              <a:defRPr sz="2400">
                <a:solidFill>
                  <a:schemeClr val="tx1"/>
                </a:solidFill>
                <a:latin typeface="Arial Unicode MS" panose="020B0604020202020204" pitchFamily="34" charset="-122"/>
                <a:cs typeface="Times New Roman" panose="02020603050405020304" pitchFamily="18" charset="0"/>
              </a:defRPr>
            </a:lvl3pPr>
            <a:lvl4pPr marL="1600200" indent="-228600" algn="ctr">
              <a:defRPr sz="2400">
                <a:solidFill>
                  <a:schemeClr val="tx1"/>
                </a:solidFill>
                <a:latin typeface="Arial Unicode MS" panose="020B0604020202020204" pitchFamily="34" charset="-122"/>
                <a:cs typeface="Times New Roman" panose="02020603050405020304" pitchFamily="18" charset="0"/>
              </a:defRPr>
            </a:lvl4pPr>
            <a:lvl5pPr marL="2057400" indent="-228600" algn="ctr">
              <a:defRPr sz="2400">
                <a:solidFill>
                  <a:schemeClr val="tx1"/>
                </a:solidFill>
                <a:latin typeface="Arial Unicode MS" panose="020B0604020202020204" pitchFamily="34" charset="-122"/>
                <a:cs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9pPr>
          </a:lstStyle>
          <a:p>
            <a:r>
              <a:rPr lang="en-US" altLang="zh-CN" b="1">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C</a:t>
            </a:r>
            <a:r>
              <a:rPr lang="en-US" altLang="zh-CN" b="1">
                <a:solidFill>
                  <a:srgbClr val="000000"/>
                </a:solidFill>
                <a:latin typeface="Arial" panose="020B0604020202020204" pitchFamily="34" charset="0"/>
                <a:ea typeface="宋体" panose="02010600030101010101" pitchFamily="2" charset="-122"/>
              </a:rPr>
              <a:t>ontract </a:t>
            </a:r>
          </a:p>
        </p:txBody>
      </p:sp>
      <p:sp>
        <p:nvSpPr>
          <p:cNvPr id="489478" name="Line 6"/>
          <p:cNvSpPr>
            <a:spLocks noChangeShapeType="1"/>
          </p:cNvSpPr>
          <p:nvPr/>
        </p:nvSpPr>
        <p:spPr bwMode="auto">
          <a:xfrm>
            <a:off x="4438651" y="1700214"/>
            <a:ext cx="3744913" cy="865187"/>
          </a:xfrm>
          <a:prstGeom prst="line">
            <a:avLst/>
          </a:prstGeom>
          <a:noFill/>
          <a:ln w="4445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9479" name="Line 7"/>
          <p:cNvSpPr>
            <a:spLocks noChangeShapeType="1"/>
          </p:cNvSpPr>
          <p:nvPr/>
        </p:nvSpPr>
        <p:spPr bwMode="auto">
          <a:xfrm flipV="1">
            <a:off x="4511675" y="3141664"/>
            <a:ext cx="3671888" cy="503237"/>
          </a:xfrm>
          <a:prstGeom prst="line">
            <a:avLst/>
          </a:prstGeom>
          <a:noFill/>
          <a:ln w="44450">
            <a:solidFill>
              <a:srgbClr val="0000FF"/>
            </a:solidFill>
            <a:prstDash val="dash"/>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9480" name="Line 8"/>
          <p:cNvSpPr>
            <a:spLocks noChangeShapeType="1"/>
          </p:cNvSpPr>
          <p:nvPr/>
        </p:nvSpPr>
        <p:spPr bwMode="auto">
          <a:xfrm>
            <a:off x="3575050" y="1700214"/>
            <a:ext cx="0" cy="1512887"/>
          </a:xfrm>
          <a:prstGeom prst="line">
            <a:avLst/>
          </a:prstGeom>
          <a:noFill/>
          <a:ln w="4445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9481" name="Text Box 9"/>
          <p:cNvSpPr txBox="1">
            <a:spLocks noChangeArrowheads="1"/>
          </p:cNvSpPr>
          <p:nvPr/>
        </p:nvSpPr>
        <p:spPr bwMode="auto">
          <a:xfrm>
            <a:off x="5519739" y="1485900"/>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Arial Unicode MS" panose="020B0604020202020204" pitchFamily="34" charset="-122"/>
                <a:cs typeface="Times New Roman" panose="02020603050405020304" pitchFamily="18" charset="0"/>
              </a:defRPr>
            </a:lvl1pPr>
            <a:lvl2pPr marL="742950" indent="-285750" algn="ctr">
              <a:defRPr sz="2400">
                <a:solidFill>
                  <a:schemeClr val="tx1"/>
                </a:solidFill>
                <a:latin typeface="Arial Unicode MS" panose="020B0604020202020204" pitchFamily="34" charset="-122"/>
                <a:cs typeface="Times New Roman" panose="02020603050405020304" pitchFamily="18" charset="0"/>
              </a:defRPr>
            </a:lvl2pPr>
            <a:lvl3pPr marL="1143000" indent="-228600" algn="ctr">
              <a:defRPr sz="2400">
                <a:solidFill>
                  <a:schemeClr val="tx1"/>
                </a:solidFill>
                <a:latin typeface="Arial Unicode MS" panose="020B0604020202020204" pitchFamily="34" charset="-122"/>
                <a:cs typeface="Times New Roman" panose="02020603050405020304" pitchFamily="18" charset="0"/>
              </a:defRPr>
            </a:lvl3pPr>
            <a:lvl4pPr marL="1600200" indent="-228600" algn="ctr">
              <a:defRPr sz="2400">
                <a:solidFill>
                  <a:schemeClr val="tx1"/>
                </a:solidFill>
                <a:latin typeface="Arial Unicode MS" panose="020B0604020202020204" pitchFamily="34" charset="-122"/>
                <a:cs typeface="Times New Roman" panose="02020603050405020304" pitchFamily="18" charset="0"/>
              </a:defRPr>
            </a:lvl4pPr>
            <a:lvl5pPr marL="2057400" indent="-228600" algn="ctr">
              <a:defRPr sz="2400">
                <a:solidFill>
                  <a:schemeClr val="tx1"/>
                </a:solidFill>
                <a:latin typeface="Arial Unicode MS" panose="020B0604020202020204" pitchFamily="34" charset="-122"/>
                <a:cs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9pPr>
          </a:lstStyle>
          <a:p>
            <a:pPr>
              <a:spcBef>
                <a:spcPct val="50000"/>
              </a:spcBef>
            </a:pPr>
            <a:r>
              <a:rPr lang="en-US" altLang="zh-CN" b="1">
                <a:solidFill>
                  <a:schemeClr val="bg1"/>
                </a:solidFill>
                <a:latin typeface="Arial" panose="020B0604020202020204" pitchFamily="34" charset="0"/>
                <a:ea typeface="Arial Unicode MS" panose="020B0604020202020204" pitchFamily="34" charset="-122"/>
                <a:cs typeface="Arial Unicode MS" panose="020B0604020202020204" pitchFamily="34" charset="-122"/>
              </a:rPr>
              <a:t>Find </a:t>
            </a:r>
          </a:p>
        </p:txBody>
      </p:sp>
      <p:sp>
        <p:nvSpPr>
          <p:cNvPr id="489482" name="Text Box 10"/>
          <p:cNvSpPr txBox="1">
            <a:spLocks noChangeArrowheads="1"/>
          </p:cNvSpPr>
          <p:nvPr/>
        </p:nvSpPr>
        <p:spPr bwMode="auto">
          <a:xfrm>
            <a:off x="5951539" y="3500438"/>
            <a:ext cx="165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Arial Unicode MS" panose="020B0604020202020204" pitchFamily="34" charset="-122"/>
                <a:cs typeface="Times New Roman" panose="02020603050405020304" pitchFamily="18" charset="0"/>
              </a:defRPr>
            </a:lvl1pPr>
            <a:lvl2pPr marL="742950" indent="-285750" algn="ctr">
              <a:defRPr sz="2400">
                <a:solidFill>
                  <a:schemeClr val="tx1"/>
                </a:solidFill>
                <a:latin typeface="Arial Unicode MS" panose="020B0604020202020204" pitchFamily="34" charset="-122"/>
                <a:cs typeface="Times New Roman" panose="02020603050405020304" pitchFamily="18" charset="0"/>
              </a:defRPr>
            </a:lvl2pPr>
            <a:lvl3pPr marL="1143000" indent="-228600" algn="ctr">
              <a:defRPr sz="2400">
                <a:solidFill>
                  <a:schemeClr val="tx1"/>
                </a:solidFill>
                <a:latin typeface="Arial Unicode MS" panose="020B0604020202020204" pitchFamily="34" charset="-122"/>
                <a:cs typeface="Times New Roman" panose="02020603050405020304" pitchFamily="18" charset="0"/>
              </a:defRPr>
            </a:lvl3pPr>
            <a:lvl4pPr marL="1600200" indent="-228600" algn="ctr">
              <a:defRPr sz="2400">
                <a:solidFill>
                  <a:schemeClr val="tx1"/>
                </a:solidFill>
                <a:latin typeface="Arial Unicode MS" panose="020B0604020202020204" pitchFamily="34" charset="-122"/>
                <a:cs typeface="Times New Roman" panose="02020603050405020304" pitchFamily="18" charset="0"/>
              </a:defRPr>
            </a:lvl4pPr>
            <a:lvl5pPr marL="2057400" indent="-228600" algn="ctr">
              <a:defRPr sz="2400">
                <a:solidFill>
                  <a:schemeClr val="tx1"/>
                </a:solidFill>
                <a:latin typeface="Arial Unicode MS" panose="020B0604020202020204" pitchFamily="34" charset="-122"/>
                <a:cs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9pPr>
          </a:lstStyle>
          <a:p>
            <a:pPr>
              <a:spcBef>
                <a:spcPct val="50000"/>
              </a:spcBef>
            </a:pPr>
            <a:r>
              <a:rPr lang="en-US" altLang="zh-CN" b="1">
                <a:solidFill>
                  <a:schemeClr val="bg1"/>
                </a:solidFill>
                <a:latin typeface="Arial" panose="020B0604020202020204" pitchFamily="34" charset="0"/>
                <a:ea typeface="Arial Unicode MS" panose="020B0604020202020204" pitchFamily="34" charset="-122"/>
                <a:cs typeface="Arial Unicode MS" panose="020B0604020202020204" pitchFamily="34" charset="-122"/>
              </a:rPr>
              <a:t>Register </a:t>
            </a:r>
          </a:p>
        </p:txBody>
      </p:sp>
      <p:sp>
        <p:nvSpPr>
          <p:cNvPr id="489483" name="Text Box 11"/>
          <p:cNvSpPr txBox="1">
            <a:spLocks noChangeArrowheads="1"/>
          </p:cNvSpPr>
          <p:nvPr/>
        </p:nvSpPr>
        <p:spPr bwMode="auto">
          <a:xfrm>
            <a:off x="1917701" y="2151063"/>
            <a:ext cx="1730375"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Arial Unicode MS" panose="020B0604020202020204" pitchFamily="34" charset="-122"/>
                <a:cs typeface="Times New Roman" panose="02020603050405020304" pitchFamily="18" charset="0"/>
              </a:defRPr>
            </a:lvl1pPr>
            <a:lvl2pPr marL="742950" indent="-285750" algn="ctr">
              <a:defRPr sz="2400">
                <a:solidFill>
                  <a:schemeClr val="tx1"/>
                </a:solidFill>
                <a:latin typeface="Arial Unicode MS" panose="020B0604020202020204" pitchFamily="34" charset="-122"/>
                <a:cs typeface="Times New Roman" panose="02020603050405020304" pitchFamily="18" charset="0"/>
              </a:defRPr>
            </a:lvl2pPr>
            <a:lvl3pPr marL="1143000" indent="-228600" algn="ctr">
              <a:defRPr sz="2400">
                <a:solidFill>
                  <a:schemeClr val="tx1"/>
                </a:solidFill>
                <a:latin typeface="Arial Unicode MS" panose="020B0604020202020204" pitchFamily="34" charset="-122"/>
                <a:cs typeface="Times New Roman" panose="02020603050405020304" pitchFamily="18" charset="0"/>
              </a:defRPr>
            </a:lvl3pPr>
            <a:lvl4pPr marL="1600200" indent="-228600" algn="ctr">
              <a:defRPr sz="2400">
                <a:solidFill>
                  <a:schemeClr val="tx1"/>
                </a:solidFill>
                <a:latin typeface="Arial Unicode MS" panose="020B0604020202020204" pitchFamily="34" charset="-122"/>
                <a:cs typeface="Times New Roman" panose="02020603050405020304" pitchFamily="18" charset="0"/>
              </a:defRPr>
            </a:lvl4pPr>
            <a:lvl5pPr marL="2057400" indent="-228600" algn="ctr">
              <a:defRPr sz="2400">
                <a:solidFill>
                  <a:schemeClr val="tx1"/>
                </a:solidFill>
                <a:latin typeface="Arial Unicode MS" panose="020B0604020202020204" pitchFamily="34" charset="-122"/>
                <a:cs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9pPr>
          </a:lstStyle>
          <a:p>
            <a:pPr>
              <a:lnSpc>
                <a:spcPct val="80000"/>
              </a:lnSpc>
            </a:pPr>
            <a:r>
              <a:rPr lang="en-US" altLang="zh-CN" b="1">
                <a:solidFill>
                  <a:schemeClr val="bg1"/>
                </a:solidFill>
                <a:latin typeface="Arial" panose="020B0604020202020204" pitchFamily="34" charset="0"/>
                <a:ea typeface="Arial Unicode MS" panose="020B0604020202020204" pitchFamily="34" charset="-122"/>
                <a:cs typeface="Arial Unicode MS" panose="020B0604020202020204" pitchFamily="34" charset="-122"/>
              </a:rPr>
              <a:t>Bind and execute </a:t>
            </a:r>
          </a:p>
        </p:txBody>
      </p:sp>
      <p:sp>
        <p:nvSpPr>
          <p:cNvPr id="489484" name="AutoShape 12"/>
          <p:cNvSpPr>
            <a:spLocks noChangeArrowheads="1"/>
          </p:cNvSpPr>
          <p:nvPr/>
        </p:nvSpPr>
        <p:spPr bwMode="auto">
          <a:xfrm>
            <a:off x="2349500" y="981076"/>
            <a:ext cx="2305050" cy="792163"/>
          </a:xfrm>
          <a:prstGeom prst="roundRect">
            <a:avLst>
              <a:gd name="adj" fmla="val 16667"/>
            </a:avLst>
          </a:prstGeom>
          <a:solidFill>
            <a:srgbClr val="FFCC99"/>
          </a:solidFill>
          <a:ln w="9525">
            <a:solidFill>
              <a:schemeClr val="bg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80000"/>
              </a:lnSpc>
              <a:defRPr/>
            </a:pPr>
            <a:r>
              <a:rPr lang="en-US" altLang="zh-CN" sz="2800" b="1">
                <a:solidFill>
                  <a:srgbClr val="000000"/>
                </a:solidFill>
                <a:effectLst>
                  <a:outerShdw blurRad="38100" dist="38100" dir="2700000" algn="tl">
                    <a:srgbClr val="FFFFFF"/>
                  </a:outerShdw>
                </a:effectLst>
                <a:latin typeface="Arial" charset="0"/>
                <a:ea typeface="宋体" pitchFamily="2" charset="-122"/>
              </a:rPr>
              <a:t>Service </a:t>
            </a:r>
          </a:p>
          <a:p>
            <a:pPr algn="ctr">
              <a:lnSpc>
                <a:spcPct val="80000"/>
              </a:lnSpc>
              <a:defRPr/>
            </a:pPr>
            <a:r>
              <a:rPr lang="en-US" altLang="zh-CN" sz="2800" b="1">
                <a:solidFill>
                  <a:srgbClr val="000000"/>
                </a:solidFill>
                <a:effectLst>
                  <a:outerShdw blurRad="38100" dist="38100" dir="2700000" algn="tl">
                    <a:srgbClr val="FFFFFF"/>
                  </a:outerShdw>
                </a:effectLst>
                <a:latin typeface="Arial" charset="0"/>
                <a:ea typeface="宋体" pitchFamily="2" charset="-122"/>
              </a:rPr>
              <a:t>Consumer</a:t>
            </a:r>
            <a:endParaRPr lang="zh-CN" altLang="en-US" sz="2800" b="1">
              <a:solidFill>
                <a:srgbClr val="000000"/>
              </a:solidFill>
              <a:effectLst>
                <a:outerShdw blurRad="38100" dist="38100" dir="2700000" algn="tl">
                  <a:srgbClr val="FFFFFF"/>
                </a:outerShdw>
              </a:effectLst>
              <a:latin typeface="Arial" charset="0"/>
              <a:ea typeface="宋体" pitchFamily="2" charset="-122"/>
            </a:endParaRPr>
          </a:p>
        </p:txBody>
      </p:sp>
      <p:sp>
        <p:nvSpPr>
          <p:cNvPr id="489485" name="AutoShape 13"/>
          <p:cNvSpPr>
            <a:spLocks noChangeArrowheads="1"/>
          </p:cNvSpPr>
          <p:nvPr/>
        </p:nvSpPr>
        <p:spPr bwMode="auto">
          <a:xfrm>
            <a:off x="2278063" y="3214688"/>
            <a:ext cx="2195512" cy="863600"/>
          </a:xfrm>
          <a:prstGeom prst="roundRect">
            <a:avLst>
              <a:gd name="adj" fmla="val 16667"/>
            </a:avLst>
          </a:prstGeom>
          <a:solidFill>
            <a:srgbClr val="FFCC99"/>
          </a:solidFill>
          <a:ln w="9525">
            <a:solidFill>
              <a:schemeClr val="bg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80000"/>
              </a:lnSpc>
              <a:defRPr/>
            </a:pPr>
            <a:r>
              <a:rPr lang="en-US" altLang="zh-CN" sz="2800" b="1">
                <a:solidFill>
                  <a:srgbClr val="000000"/>
                </a:solidFill>
                <a:effectLst>
                  <a:outerShdw blurRad="38100" dist="38100" dir="2700000" algn="tl">
                    <a:srgbClr val="FFFFFF"/>
                  </a:outerShdw>
                </a:effectLst>
                <a:latin typeface="Arial" charset="0"/>
                <a:ea typeface="Arial Unicode MS" pitchFamily="34" charset="-122"/>
                <a:cs typeface="Arial Unicode MS" pitchFamily="34" charset="-122"/>
              </a:rPr>
              <a:t>S</a:t>
            </a:r>
            <a:r>
              <a:rPr lang="en-US" altLang="zh-CN" sz="2800" b="1">
                <a:solidFill>
                  <a:srgbClr val="000000"/>
                </a:solidFill>
                <a:effectLst>
                  <a:outerShdw blurRad="38100" dist="38100" dir="2700000" algn="tl">
                    <a:srgbClr val="FFFFFF"/>
                  </a:outerShdw>
                </a:effectLst>
                <a:latin typeface="Arial" charset="0"/>
                <a:ea typeface="宋体" pitchFamily="2" charset="-122"/>
              </a:rPr>
              <a:t>ervice </a:t>
            </a:r>
          </a:p>
          <a:p>
            <a:pPr algn="ctr">
              <a:lnSpc>
                <a:spcPct val="80000"/>
              </a:lnSpc>
              <a:defRPr/>
            </a:pPr>
            <a:r>
              <a:rPr lang="en-US" altLang="zh-CN" sz="2800" b="1">
                <a:solidFill>
                  <a:srgbClr val="000000"/>
                </a:solidFill>
                <a:effectLst>
                  <a:outerShdw blurRad="38100" dist="38100" dir="2700000" algn="tl">
                    <a:srgbClr val="FFFFFF"/>
                  </a:outerShdw>
                </a:effectLst>
                <a:latin typeface="Arial" charset="0"/>
                <a:ea typeface="宋体" pitchFamily="2" charset="-122"/>
              </a:rPr>
              <a:t>Provider</a:t>
            </a:r>
            <a:endParaRPr lang="zh-CN" altLang="en-US" sz="2800" b="1">
              <a:solidFill>
                <a:srgbClr val="000000"/>
              </a:solidFill>
              <a:effectLst>
                <a:outerShdw blurRad="38100" dist="38100" dir="2700000" algn="tl">
                  <a:srgbClr val="FFFFFF"/>
                </a:outerShdw>
              </a:effectLst>
              <a:latin typeface="Arial" charset="0"/>
              <a:ea typeface="宋体" pitchFamily="2" charset="-122"/>
            </a:endParaRPr>
          </a:p>
        </p:txBody>
      </p:sp>
      <p:sp>
        <p:nvSpPr>
          <p:cNvPr id="489486" name="AutoShape 14"/>
          <p:cNvSpPr>
            <a:spLocks noChangeArrowheads="1"/>
          </p:cNvSpPr>
          <p:nvPr/>
        </p:nvSpPr>
        <p:spPr bwMode="auto">
          <a:xfrm>
            <a:off x="8181976" y="2278063"/>
            <a:ext cx="1730375" cy="1008062"/>
          </a:xfrm>
          <a:prstGeom prst="roundRect">
            <a:avLst>
              <a:gd name="adj" fmla="val 16667"/>
            </a:avLst>
          </a:prstGeom>
          <a:solidFill>
            <a:srgbClr val="FFCC99"/>
          </a:solidFill>
          <a:ln w="9525">
            <a:solidFill>
              <a:schemeClr val="bg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defRPr/>
            </a:pPr>
            <a:r>
              <a:rPr lang="en-US" altLang="zh-CN" sz="2800" b="1">
                <a:solidFill>
                  <a:srgbClr val="000000"/>
                </a:solidFill>
                <a:effectLst>
                  <a:outerShdw blurRad="38100" dist="38100" dir="2700000" algn="tl">
                    <a:srgbClr val="FFFFFF"/>
                  </a:outerShdw>
                </a:effectLst>
                <a:latin typeface="Arial" charset="0"/>
                <a:ea typeface="宋体" pitchFamily="2" charset="-122"/>
              </a:rPr>
              <a:t>Registry</a:t>
            </a:r>
            <a:endParaRPr lang="zh-CN" altLang="en-US" sz="2800" b="1">
              <a:solidFill>
                <a:srgbClr val="000000"/>
              </a:solidFill>
              <a:effectLst>
                <a:outerShdw blurRad="38100" dist="38100" dir="2700000" algn="tl">
                  <a:srgbClr val="FFFFFF"/>
                </a:outerShdw>
              </a:effectLst>
              <a:latin typeface="Arial" charset="0"/>
              <a:ea typeface="宋体" pitchFamily="2" charset="-122"/>
            </a:endParaRPr>
          </a:p>
        </p:txBody>
      </p:sp>
      <p:sp>
        <p:nvSpPr>
          <p:cNvPr id="58380" name="Text Box 15"/>
          <p:cNvSpPr txBox="1">
            <a:spLocks noChangeArrowheads="1"/>
          </p:cNvSpPr>
          <p:nvPr/>
        </p:nvSpPr>
        <p:spPr bwMode="auto">
          <a:xfrm>
            <a:off x="7966075" y="3430589"/>
            <a:ext cx="2522538"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Arial Unicode MS" panose="020B0604020202020204" pitchFamily="34" charset="-122"/>
                <a:cs typeface="Times New Roman" panose="02020603050405020304" pitchFamily="18" charset="0"/>
              </a:defRPr>
            </a:lvl1pPr>
            <a:lvl2pPr marL="742950" indent="-285750" algn="ctr">
              <a:defRPr sz="2400">
                <a:solidFill>
                  <a:schemeClr val="tx1"/>
                </a:solidFill>
                <a:latin typeface="Arial Unicode MS" panose="020B0604020202020204" pitchFamily="34" charset="-122"/>
                <a:cs typeface="Times New Roman" panose="02020603050405020304" pitchFamily="18" charset="0"/>
              </a:defRPr>
            </a:lvl2pPr>
            <a:lvl3pPr marL="1143000" indent="-228600" algn="ctr">
              <a:defRPr sz="2400">
                <a:solidFill>
                  <a:schemeClr val="tx1"/>
                </a:solidFill>
                <a:latin typeface="Arial Unicode MS" panose="020B0604020202020204" pitchFamily="34" charset="-122"/>
                <a:cs typeface="Times New Roman" panose="02020603050405020304" pitchFamily="18" charset="0"/>
              </a:defRPr>
            </a:lvl3pPr>
            <a:lvl4pPr marL="1600200" indent="-228600" algn="ctr">
              <a:defRPr sz="2400">
                <a:solidFill>
                  <a:schemeClr val="tx1"/>
                </a:solidFill>
                <a:latin typeface="Arial Unicode MS" panose="020B0604020202020204" pitchFamily="34" charset="-122"/>
                <a:cs typeface="Times New Roman" panose="02020603050405020304" pitchFamily="18" charset="0"/>
              </a:defRPr>
            </a:lvl4pPr>
            <a:lvl5pPr marL="2057400" indent="-228600" algn="ctr">
              <a:defRPr sz="2400">
                <a:solidFill>
                  <a:schemeClr val="tx1"/>
                </a:solidFill>
                <a:latin typeface="Arial Unicode MS" panose="020B0604020202020204" pitchFamily="34" charset="-122"/>
                <a:cs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9pPr>
          </a:lstStyle>
          <a:p>
            <a:pPr algn="l">
              <a:spcBef>
                <a:spcPct val="50000"/>
              </a:spcBef>
            </a:pPr>
            <a:r>
              <a:rPr lang="zh-CN" altLang="en-US" sz="2600" b="1">
                <a:solidFill>
                  <a:srgbClr val="0000CC"/>
                </a:solidFill>
                <a:latin typeface="微软雅黑" panose="020B0503020204020204" pitchFamily="34" charset="-122"/>
                <a:ea typeface="微软雅黑" panose="020B0503020204020204" pitchFamily="34" charset="-122"/>
              </a:rPr>
              <a:t>包含很多服务提供者目录</a:t>
            </a:r>
          </a:p>
        </p:txBody>
      </p:sp>
      <p:sp>
        <p:nvSpPr>
          <p:cNvPr id="58381" name="标题 1"/>
          <p:cNvSpPr>
            <a:spLocks noGrp="1"/>
          </p:cNvSpPr>
          <p:nvPr>
            <p:ph type="title"/>
          </p:nvPr>
        </p:nvSpPr>
        <p:spPr>
          <a:xfrm>
            <a:off x="1811339" y="188914"/>
            <a:ext cx="8605837" cy="638175"/>
          </a:xfrm>
        </p:spPr>
        <p:txBody>
          <a:bodyPr/>
          <a:lstStyle/>
          <a:p>
            <a:pPr algn="ctr"/>
            <a:r>
              <a:rPr lang="en-US" altLang="zh-CN" sz="2400">
                <a:solidFill>
                  <a:schemeClr val="bg1"/>
                </a:solidFill>
                <a:ea typeface="宋体" panose="02010600030101010101" pitchFamily="2" charset="-122"/>
              </a:rPr>
              <a:t>Comparison of the Internet related Software Architectures</a:t>
            </a:r>
            <a:endParaRPr lang="zh-CN" altLang="en-US" sz="2400">
              <a:solidFill>
                <a:schemeClr val="bg1"/>
              </a:solidFill>
              <a:ea typeface="宋体" panose="02010600030101010101" pitchFamily="2" charset="-122"/>
            </a:endParaRPr>
          </a:p>
        </p:txBody>
      </p:sp>
      <p:sp>
        <p:nvSpPr>
          <p:cNvPr id="58382" name="Text Box 47"/>
          <p:cNvSpPr txBox="1">
            <a:spLocks noChangeArrowheads="1"/>
          </p:cNvSpPr>
          <p:nvPr/>
        </p:nvSpPr>
        <p:spPr bwMode="auto">
          <a:xfrm>
            <a:off x="1919288" y="4437064"/>
            <a:ext cx="806450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Arial Unicode MS" panose="020B0604020202020204" pitchFamily="34" charset="-122"/>
                <a:cs typeface="Times New Roman" panose="02020603050405020304" pitchFamily="18" charset="0"/>
              </a:defRPr>
            </a:lvl1pPr>
            <a:lvl2pPr marL="742950" indent="-285750" algn="ctr">
              <a:defRPr sz="2400">
                <a:solidFill>
                  <a:schemeClr val="tx1"/>
                </a:solidFill>
                <a:latin typeface="Arial Unicode MS" panose="020B0604020202020204" pitchFamily="34" charset="-122"/>
                <a:cs typeface="Times New Roman" panose="02020603050405020304" pitchFamily="18" charset="0"/>
              </a:defRPr>
            </a:lvl2pPr>
            <a:lvl3pPr marL="1143000" indent="-228600" algn="ctr">
              <a:defRPr sz="2400">
                <a:solidFill>
                  <a:schemeClr val="tx1"/>
                </a:solidFill>
                <a:latin typeface="Arial Unicode MS" panose="020B0604020202020204" pitchFamily="34" charset="-122"/>
                <a:cs typeface="Times New Roman" panose="02020603050405020304" pitchFamily="18" charset="0"/>
              </a:defRPr>
            </a:lvl3pPr>
            <a:lvl4pPr marL="1600200" indent="-228600" algn="ctr">
              <a:defRPr sz="2400">
                <a:solidFill>
                  <a:schemeClr val="tx1"/>
                </a:solidFill>
                <a:latin typeface="Arial Unicode MS" panose="020B0604020202020204" pitchFamily="34" charset="-122"/>
                <a:cs typeface="Times New Roman" panose="02020603050405020304" pitchFamily="18" charset="0"/>
              </a:defRPr>
            </a:lvl4pPr>
            <a:lvl5pPr marL="2057400" indent="-228600" algn="ctr">
              <a:defRPr sz="2400">
                <a:solidFill>
                  <a:schemeClr val="tx1"/>
                </a:solidFill>
                <a:latin typeface="Arial Unicode MS" panose="020B0604020202020204" pitchFamily="34" charset="-122"/>
                <a:cs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9pPr>
          </a:lstStyle>
          <a:p>
            <a:pPr algn="l">
              <a:spcBef>
                <a:spcPct val="50000"/>
              </a:spcBef>
            </a:pPr>
            <a:r>
              <a:rPr lang="en-US" altLang="zh-CN" b="1">
                <a:solidFill>
                  <a:srgbClr val="C00000"/>
                </a:solidFill>
                <a:latin typeface="Arial" panose="020B0604020202020204" pitchFamily="34" charset="0"/>
                <a:ea typeface="Arial Unicode MS" panose="020B0604020202020204" pitchFamily="34" charset="-122"/>
                <a:cs typeface="Arial Unicode MS" panose="020B0604020202020204" pitchFamily="34" charset="-122"/>
              </a:rPr>
              <a:t>SOA architecture</a:t>
            </a:r>
            <a:r>
              <a:rPr lang="en-US" altLang="zh-CN" b="1">
                <a:solidFill>
                  <a:schemeClr val="bg1"/>
                </a:solidFill>
                <a:latin typeface="Arial" panose="020B0604020202020204" pitchFamily="34" charset="0"/>
                <a:ea typeface="Arial Unicode MS" panose="020B0604020202020204" pitchFamily="34" charset="-122"/>
                <a:cs typeface="Arial Unicode MS" panose="020B0604020202020204" pitchFamily="34" charset="-122"/>
              </a:rPr>
              <a:t>: a service consumer uses services provided by the service provider, by calling the provider’s interface. On the internet, any software system can be a service provider as well as a service consumer.  </a:t>
            </a:r>
            <a:r>
              <a:rPr lang="en-US" altLang="zh-CN" b="1">
                <a:solidFill>
                  <a:srgbClr val="0000CC"/>
                </a:solidFill>
                <a:latin typeface="Arial" panose="020B0604020202020204" pitchFamily="34" charset="0"/>
                <a:ea typeface="Arial Unicode MS" panose="020B0604020202020204" pitchFamily="34" charset="-122"/>
                <a:cs typeface="Arial Unicode MS" panose="020B0604020202020204" pitchFamily="34" charset="-122"/>
              </a:rPr>
              <a:t>In this sense, software systems share resources from each other.</a:t>
            </a:r>
          </a:p>
        </p:txBody>
      </p:sp>
    </p:spTree>
    <p:extLst>
      <p:ext uri="{BB962C8B-B14F-4D97-AF65-F5344CB8AC3E}">
        <p14:creationId xmlns:p14="http://schemas.microsoft.com/office/powerpoint/2010/main" val="4208055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89479"/>
                                        </p:tgtEl>
                                        <p:attrNameLst>
                                          <p:attrName>style.visibility</p:attrName>
                                        </p:attrNameLst>
                                      </p:cBhvr>
                                      <p:to>
                                        <p:strVal val="visible"/>
                                      </p:to>
                                    </p:set>
                                    <p:animEffect transition="in" filter="checkerboard(across)">
                                      <p:cBhvr>
                                        <p:cTn id="7" dur="500"/>
                                        <p:tgtEl>
                                          <p:spTgt spid="489479"/>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89482"/>
                                        </p:tgtEl>
                                        <p:attrNameLst>
                                          <p:attrName>style.visibility</p:attrName>
                                        </p:attrNameLst>
                                      </p:cBhvr>
                                      <p:to>
                                        <p:strVal val="visible"/>
                                      </p:to>
                                    </p:set>
                                    <p:animEffect transition="in" filter="checkerboard(across)">
                                      <p:cBhvr>
                                        <p:cTn id="10" dur="500"/>
                                        <p:tgtEl>
                                          <p:spTgt spid="48948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489478"/>
                                        </p:tgtEl>
                                        <p:attrNameLst>
                                          <p:attrName>style.visibility</p:attrName>
                                        </p:attrNameLst>
                                      </p:cBhvr>
                                      <p:to>
                                        <p:strVal val="visible"/>
                                      </p:to>
                                    </p:set>
                                    <p:animEffect transition="in" filter="checkerboard(across)">
                                      <p:cBhvr>
                                        <p:cTn id="15" dur="500"/>
                                        <p:tgtEl>
                                          <p:spTgt spid="489478"/>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489481"/>
                                        </p:tgtEl>
                                        <p:attrNameLst>
                                          <p:attrName>style.visibility</p:attrName>
                                        </p:attrNameLst>
                                      </p:cBhvr>
                                      <p:to>
                                        <p:strVal val="visible"/>
                                      </p:to>
                                    </p:set>
                                    <p:animEffect transition="in" filter="checkerboard(across)">
                                      <p:cBhvr>
                                        <p:cTn id="18" dur="500"/>
                                        <p:tgtEl>
                                          <p:spTgt spid="48948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489480"/>
                                        </p:tgtEl>
                                        <p:attrNameLst>
                                          <p:attrName>style.visibility</p:attrName>
                                        </p:attrNameLst>
                                      </p:cBhvr>
                                      <p:to>
                                        <p:strVal val="visible"/>
                                      </p:to>
                                    </p:set>
                                    <p:animEffect transition="in" filter="checkerboard(across)">
                                      <p:cBhvr>
                                        <p:cTn id="23" dur="500"/>
                                        <p:tgtEl>
                                          <p:spTgt spid="489480"/>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489483"/>
                                        </p:tgtEl>
                                        <p:attrNameLst>
                                          <p:attrName>style.visibility</p:attrName>
                                        </p:attrNameLst>
                                      </p:cBhvr>
                                      <p:to>
                                        <p:strVal val="visible"/>
                                      </p:to>
                                    </p:set>
                                    <p:animEffect transition="in" filter="checkerboard(across)">
                                      <p:cBhvr>
                                        <p:cTn id="26" dur="500"/>
                                        <p:tgtEl>
                                          <p:spTgt spid="489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8" grpId="0" animBg="1"/>
      <p:bldP spid="489479" grpId="0" animBg="1"/>
      <p:bldP spid="489480" grpId="0" animBg="1"/>
      <p:bldP spid="489481" grpId="0"/>
      <p:bldP spid="489482" grpId="0"/>
      <p:bldP spid="48948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Box 3"/>
          <p:cNvSpPr txBox="1">
            <a:spLocks noChangeArrowheads="1"/>
          </p:cNvSpPr>
          <p:nvPr/>
        </p:nvSpPr>
        <p:spPr bwMode="auto">
          <a:xfrm>
            <a:off x="1703389" y="817564"/>
            <a:ext cx="28082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400">
                <a:solidFill>
                  <a:schemeClr val="tx1"/>
                </a:solidFill>
                <a:latin typeface="Arial Unicode MS" panose="020B0604020202020204" pitchFamily="34" charset="-122"/>
                <a:cs typeface="Times New Roman" panose="02020603050405020304" pitchFamily="18" charset="0"/>
              </a:defRPr>
            </a:lvl1pPr>
            <a:lvl2pPr marL="742950" indent="-285750" algn="ctr">
              <a:defRPr sz="2400">
                <a:solidFill>
                  <a:schemeClr val="tx1"/>
                </a:solidFill>
                <a:latin typeface="Arial Unicode MS" panose="020B0604020202020204" pitchFamily="34" charset="-122"/>
                <a:cs typeface="Times New Roman" panose="02020603050405020304" pitchFamily="18" charset="0"/>
              </a:defRPr>
            </a:lvl2pPr>
            <a:lvl3pPr marL="1143000" indent="-228600" algn="ctr">
              <a:defRPr sz="2400">
                <a:solidFill>
                  <a:schemeClr val="tx1"/>
                </a:solidFill>
                <a:latin typeface="Arial Unicode MS" panose="020B0604020202020204" pitchFamily="34" charset="-122"/>
                <a:cs typeface="Times New Roman" panose="02020603050405020304" pitchFamily="18" charset="0"/>
              </a:defRPr>
            </a:lvl3pPr>
            <a:lvl4pPr marL="1600200" indent="-228600" algn="ctr">
              <a:defRPr sz="2400">
                <a:solidFill>
                  <a:schemeClr val="tx1"/>
                </a:solidFill>
                <a:latin typeface="Arial Unicode MS" panose="020B0604020202020204" pitchFamily="34" charset="-122"/>
                <a:cs typeface="Times New Roman" panose="02020603050405020304" pitchFamily="18" charset="0"/>
              </a:defRPr>
            </a:lvl4pPr>
            <a:lvl5pPr marL="2057400" indent="-228600" algn="ctr">
              <a:defRPr sz="2400">
                <a:solidFill>
                  <a:schemeClr val="tx1"/>
                </a:solidFill>
                <a:latin typeface="Arial Unicode MS" panose="020B0604020202020204" pitchFamily="34" charset="-122"/>
                <a:cs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Arial Unicode MS" panose="020B0604020202020204" pitchFamily="34" charset="-122"/>
                <a:cs typeface="Times New Roman" panose="02020603050405020304" pitchFamily="18" charset="0"/>
              </a:defRPr>
            </a:lvl9pPr>
          </a:lstStyle>
          <a:p>
            <a:pPr algn="l"/>
            <a:r>
              <a:rPr lang="en-US" altLang="zh-CN" sz="2800" b="1" dirty="0">
                <a:latin typeface="微软雅黑" panose="020B0503020204020204" pitchFamily="34" charset="-122"/>
                <a:ea typeface="微软雅黑" panose="020B0503020204020204" pitchFamily="34" charset="-122"/>
              </a:rPr>
              <a:t>5</a:t>
            </a:r>
            <a:r>
              <a:rPr lang="zh-CN" altLang="en-US" sz="2800" b="1" dirty="0">
                <a:latin typeface="微软雅黑" panose="020B0503020204020204" pitchFamily="34" charset="-122"/>
                <a:ea typeface="微软雅黑" panose="020B0503020204020204" pitchFamily="34" charset="-122"/>
              </a:rPr>
              <a:t>种架构的区别</a:t>
            </a:r>
          </a:p>
        </p:txBody>
      </p:sp>
      <p:sp>
        <p:nvSpPr>
          <p:cNvPr id="59395" name="标题 1"/>
          <p:cNvSpPr>
            <a:spLocks noGrp="1"/>
          </p:cNvSpPr>
          <p:nvPr>
            <p:ph type="title"/>
          </p:nvPr>
        </p:nvSpPr>
        <p:spPr>
          <a:xfrm>
            <a:off x="1811339" y="188914"/>
            <a:ext cx="8605837" cy="638175"/>
          </a:xfrm>
        </p:spPr>
        <p:txBody>
          <a:bodyPr/>
          <a:lstStyle/>
          <a:p>
            <a:pPr algn="ctr"/>
            <a:r>
              <a:rPr lang="en-US" altLang="zh-CN" sz="2400">
                <a:solidFill>
                  <a:schemeClr val="bg1"/>
                </a:solidFill>
                <a:ea typeface="宋体" panose="02010600030101010101" pitchFamily="2" charset="-122"/>
              </a:rPr>
              <a:t>Comparison of the Internet related Software Architectures</a:t>
            </a:r>
            <a:endParaRPr lang="zh-CN" altLang="en-US" sz="2400">
              <a:solidFill>
                <a:schemeClr val="bg1"/>
              </a:solidFill>
              <a:ea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552737189"/>
              </p:ext>
            </p:extLst>
          </p:nvPr>
        </p:nvGraphicFramePr>
        <p:xfrm>
          <a:off x="1195754" y="1484313"/>
          <a:ext cx="9292861" cy="4559300"/>
        </p:xfrm>
        <a:graphic>
          <a:graphicData uri="http://schemas.openxmlformats.org/drawingml/2006/table">
            <a:tbl>
              <a:tblPr firstRow="1" bandRow="1">
                <a:tableStyleId>{ED083AE6-46FA-4A59-8FB0-9F97EB10719F}</a:tableStyleId>
              </a:tblPr>
              <a:tblGrid>
                <a:gridCol w="1780826"/>
                <a:gridCol w="1703730"/>
                <a:gridCol w="4026998"/>
                <a:gridCol w="1781307"/>
              </a:tblGrid>
              <a:tr h="701226">
                <a:tc>
                  <a:txBody>
                    <a:bodyPr/>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架构</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L="91438" marR="91438" marT="45732" marB="45732" anchor="ctr"/>
                </a:tc>
                <a:tc>
                  <a:txBody>
                    <a:bodyPr/>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是否有中心</a:t>
                      </a:r>
                      <a:endParaRPr lang="en-US" altLang="zh-CN" sz="2000" dirty="0" smtClean="0">
                        <a:solidFill>
                          <a:schemeClr val="tx1"/>
                        </a:solidFill>
                        <a:latin typeface="微软雅黑" panose="020B0503020204020204" pitchFamily="34" charset="-122"/>
                        <a:ea typeface="微软雅黑" panose="020B0503020204020204" pitchFamily="34" charset="-122"/>
                      </a:endParaRPr>
                    </a:p>
                    <a:p>
                      <a:pPr algn="ctr"/>
                      <a:r>
                        <a:rPr lang="zh-CN" altLang="en-US" sz="2000" dirty="0" smtClean="0">
                          <a:solidFill>
                            <a:schemeClr val="tx1"/>
                          </a:solidFill>
                          <a:latin typeface="微软雅黑" panose="020B0503020204020204" pitchFamily="34" charset="-122"/>
                          <a:ea typeface="微软雅黑" panose="020B0503020204020204" pitchFamily="34" charset="-122"/>
                        </a:rPr>
                        <a:t>服务器</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L="91438" marR="91438" marT="45732" marB="45732" anchor="ctr"/>
                </a:tc>
                <a:tc>
                  <a:txBody>
                    <a:bodyPr/>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资源共享方式</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L="91438" marR="91438" marT="45732" marB="45732" anchor="ctr"/>
                </a:tc>
                <a:tc>
                  <a:txBody>
                    <a:bodyPr/>
                    <a:lstStyle/>
                    <a:p>
                      <a:r>
                        <a:rPr lang="zh-CN" altLang="en-US" sz="2000" dirty="0" smtClean="0">
                          <a:solidFill>
                            <a:schemeClr val="tx1"/>
                          </a:solidFill>
                          <a:latin typeface="微软雅黑" panose="020B0503020204020204" pitchFamily="34" charset="-122"/>
                          <a:ea typeface="微软雅黑" panose="020B0503020204020204" pitchFamily="34" charset="-122"/>
                        </a:rPr>
                        <a:t>是否付费</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L="91438" marR="91438" marT="45732" marB="45732" anchor="ctr"/>
                </a:tc>
              </a:tr>
              <a:tr h="811626">
                <a:tc>
                  <a:txBody>
                    <a:bodyPr/>
                    <a:lstStyle/>
                    <a:p>
                      <a:pPr algn="l"/>
                      <a:r>
                        <a:rPr lang="en-US" altLang="zh-CN" sz="2000" b="1" dirty="0" smtClean="0">
                          <a:solidFill>
                            <a:schemeClr val="tx1"/>
                          </a:solidFill>
                          <a:latin typeface="微软雅黑" panose="020B0503020204020204" pitchFamily="34" charset="-122"/>
                          <a:ea typeface="微软雅黑" panose="020B0503020204020204" pitchFamily="34" charset="-122"/>
                        </a:rPr>
                        <a:t>Client/</a:t>
                      </a:r>
                    </a:p>
                    <a:p>
                      <a:pPr algn="l"/>
                      <a:r>
                        <a:rPr lang="en-US" altLang="zh-CN" sz="2000" b="1" dirty="0" smtClean="0">
                          <a:solidFill>
                            <a:schemeClr val="tx1"/>
                          </a:solidFill>
                          <a:latin typeface="微软雅黑" panose="020B0503020204020204" pitchFamily="34" charset="-122"/>
                          <a:ea typeface="微软雅黑" panose="020B0503020204020204" pitchFamily="34" charset="-122"/>
                        </a:rPr>
                        <a:t>server</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marL="91438" marR="91438" marT="45732" marB="45732" anchor="ctr"/>
                </a:tc>
                <a:tc>
                  <a:txBody>
                    <a:bodyPr/>
                    <a:lstStyle/>
                    <a:p>
                      <a:pPr algn="l"/>
                      <a:r>
                        <a:rPr lang="zh-CN" altLang="en-US" sz="2200" b="1" dirty="0" smtClean="0">
                          <a:solidFill>
                            <a:schemeClr val="tx1"/>
                          </a:solidFill>
                          <a:latin typeface="微软雅黑" panose="020B0503020204020204" pitchFamily="34" charset="-122"/>
                          <a:ea typeface="微软雅黑" panose="020B0503020204020204" pitchFamily="34" charset="-122"/>
                        </a:rPr>
                        <a:t>有</a:t>
                      </a:r>
                      <a:endParaRPr lang="zh-CN" altLang="en-US" sz="2200" b="1" dirty="0">
                        <a:solidFill>
                          <a:schemeClr val="tx1"/>
                        </a:solidFill>
                        <a:latin typeface="微软雅黑" panose="020B0503020204020204" pitchFamily="34" charset="-122"/>
                        <a:ea typeface="微软雅黑" panose="020B0503020204020204" pitchFamily="34" charset="-122"/>
                      </a:endParaRPr>
                    </a:p>
                  </a:txBody>
                  <a:tcPr marL="91438" marR="91438" marT="45732" marB="45732" anchor="ctr"/>
                </a:tc>
                <a:tc>
                  <a:txBody>
                    <a:bodyPr/>
                    <a:lstStyle/>
                    <a:p>
                      <a:pPr algn="l"/>
                      <a:r>
                        <a:rPr lang="zh-CN" altLang="en-US" sz="2000" b="1" dirty="0" smtClean="0">
                          <a:solidFill>
                            <a:schemeClr val="tx1"/>
                          </a:solidFill>
                          <a:latin typeface="微软雅黑" panose="020B0503020204020204" pitchFamily="34" charset="-122"/>
                          <a:ea typeface="微软雅黑" panose="020B0503020204020204" pitchFamily="34" charset="-122"/>
                        </a:rPr>
                        <a:t>资源共享由中心服务器提供</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marL="91438" marR="91438" marT="45732" marB="45732" anchor="ctr"/>
                </a:tc>
                <a:tc>
                  <a:txBody>
                    <a:bodyPr/>
                    <a:lstStyle/>
                    <a:p>
                      <a:r>
                        <a:rPr lang="zh-CN" altLang="en-US" sz="2000" b="1" dirty="0" smtClean="0">
                          <a:solidFill>
                            <a:schemeClr val="tx1"/>
                          </a:solidFill>
                          <a:latin typeface="微软雅黑" panose="020B0503020204020204" pitchFamily="34" charset="-122"/>
                          <a:ea typeface="微软雅黑" panose="020B0503020204020204" pitchFamily="34" charset="-122"/>
                        </a:rPr>
                        <a:t>一般不付费，有的需付费</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marL="91438" marR="91438" marT="45732" marB="45732" anchor="ctr"/>
                </a:tc>
              </a:tr>
              <a:tr h="7621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latin typeface="微软雅黑" panose="020B0503020204020204" pitchFamily="34" charset="-122"/>
                          <a:ea typeface="微软雅黑" panose="020B0503020204020204" pitchFamily="34" charset="-122"/>
                        </a:rPr>
                        <a:t>Grid computing</a:t>
                      </a:r>
                      <a:endParaRPr lang="zh-CN" altLang="en-US" sz="2000" b="1" dirty="0" smtClean="0">
                        <a:solidFill>
                          <a:schemeClr val="tx1"/>
                        </a:solidFill>
                        <a:latin typeface="微软雅黑" panose="020B0503020204020204" pitchFamily="34" charset="-122"/>
                        <a:ea typeface="微软雅黑" panose="020B0503020204020204" pitchFamily="34" charset="-122"/>
                      </a:endParaRPr>
                    </a:p>
                  </a:txBody>
                  <a:tcPr marL="91438" marR="91438" marT="45732" marB="45732" anchor="ctr"/>
                </a:tc>
                <a:tc>
                  <a:txBody>
                    <a:bodyPr/>
                    <a:lstStyle/>
                    <a:p>
                      <a:pPr algn="l"/>
                      <a:r>
                        <a:rPr lang="zh-CN" altLang="en-US" sz="2200" b="1" dirty="0" smtClean="0">
                          <a:solidFill>
                            <a:schemeClr val="tx1"/>
                          </a:solidFill>
                          <a:latin typeface="微软雅黑" panose="020B0503020204020204" pitchFamily="34" charset="-122"/>
                          <a:ea typeface="微软雅黑" panose="020B0503020204020204" pitchFamily="34" charset="-122"/>
                        </a:rPr>
                        <a:t>有中心服</a:t>
                      </a:r>
                      <a:endParaRPr lang="en-US" altLang="zh-CN" sz="2200" b="1" dirty="0" smtClean="0">
                        <a:solidFill>
                          <a:schemeClr val="tx1"/>
                        </a:solidFill>
                        <a:latin typeface="微软雅黑" panose="020B0503020204020204" pitchFamily="34" charset="-122"/>
                        <a:ea typeface="微软雅黑" panose="020B0503020204020204" pitchFamily="34" charset="-122"/>
                      </a:endParaRPr>
                    </a:p>
                    <a:p>
                      <a:pPr algn="l"/>
                      <a:r>
                        <a:rPr lang="zh-CN" altLang="en-US" sz="2200" b="1" dirty="0" smtClean="0">
                          <a:solidFill>
                            <a:schemeClr val="tx1"/>
                          </a:solidFill>
                          <a:latin typeface="微软雅黑" panose="020B0503020204020204" pitchFamily="34" charset="-122"/>
                          <a:ea typeface="微软雅黑" panose="020B0503020204020204" pitchFamily="34" charset="-122"/>
                        </a:rPr>
                        <a:t>务器群</a:t>
                      </a:r>
                      <a:endParaRPr lang="zh-CN" altLang="en-US" sz="2200" b="1" dirty="0">
                        <a:solidFill>
                          <a:schemeClr val="tx1"/>
                        </a:solidFill>
                        <a:latin typeface="微软雅黑" panose="020B0503020204020204" pitchFamily="34" charset="-122"/>
                        <a:ea typeface="微软雅黑" panose="020B0503020204020204" pitchFamily="34" charset="-122"/>
                      </a:endParaRPr>
                    </a:p>
                  </a:txBody>
                  <a:tcPr marL="91438" marR="91438" marT="45732" marB="45732" anchor="ctr"/>
                </a:tc>
                <a:tc>
                  <a:txBody>
                    <a:bodyPr/>
                    <a:lstStyle/>
                    <a:p>
                      <a:pPr algn="l"/>
                      <a:r>
                        <a:rPr lang="zh-CN" altLang="en-US" sz="2000" b="1" dirty="0" smtClean="0">
                          <a:solidFill>
                            <a:schemeClr val="tx1"/>
                          </a:solidFill>
                          <a:latin typeface="微软雅黑" panose="020B0503020204020204" pitchFamily="34" charset="-122"/>
                          <a:ea typeface="微软雅黑" panose="020B0503020204020204" pitchFamily="34" charset="-122"/>
                        </a:rPr>
                        <a:t>资源共享由网格系统提供</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marL="91438" marR="91438" marT="45732" marB="45732" anchor="ctr"/>
                </a:tc>
                <a:tc>
                  <a:txBody>
                    <a:bodyPr/>
                    <a:lstStyle/>
                    <a:p>
                      <a:r>
                        <a:rPr lang="zh-CN" altLang="en-US" sz="2000" b="1" dirty="0" smtClean="0">
                          <a:solidFill>
                            <a:schemeClr val="tx1"/>
                          </a:solidFill>
                          <a:latin typeface="微软雅黑" panose="020B0503020204020204" pitchFamily="34" charset="-122"/>
                          <a:ea typeface="微软雅黑" panose="020B0503020204020204" pitchFamily="34" charset="-122"/>
                        </a:rPr>
                        <a:t>免费、付费</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marL="91438" marR="91438" marT="45732" marB="45732" anchor="ctr"/>
                </a:tc>
              </a:tr>
              <a:tr h="7621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latin typeface="微软雅黑" panose="020B0503020204020204" pitchFamily="34" charset="-122"/>
                          <a:ea typeface="微软雅黑" panose="020B0503020204020204" pitchFamily="34" charset="-122"/>
                        </a:rPr>
                        <a:t>Cloud computing</a:t>
                      </a:r>
                      <a:endParaRPr lang="zh-CN" altLang="en-US" sz="2000" b="1" dirty="0" smtClean="0">
                        <a:solidFill>
                          <a:schemeClr val="tx1"/>
                        </a:solidFill>
                        <a:latin typeface="微软雅黑" panose="020B0503020204020204" pitchFamily="34" charset="-122"/>
                        <a:ea typeface="微软雅黑" panose="020B0503020204020204" pitchFamily="34" charset="-122"/>
                      </a:endParaRPr>
                    </a:p>
                  </a:txBody>
                  <a:tcPr marL="91438" marR="91438" marT="45732" marB="45732" anchor="ctr"/>
                </a:tc>
                <a:tc>
                  <a:txBody>
                    <a:bodyPr/>
                    <a:lstStyle/>
                    <a:p>
                      <a:pPr algn="l"/>
                      <a:r>
                        <a:rPr lang="zh-CN" altLang="en-US" sz="2200" b="1" dirty="0" smtClean="0">
                          <a:solidFill>
                            <a:schemeClr val="tx1"/>
                          </a:solidFill>
                          <a:latin typeface="微软雅黑" panose="020B0503020204020204" pitchFamily="34" charset="-122"/>
                          <a:ea typeface="微软雅黑" panose="020B0503020204020204" pitchFamily="34" charset="-122"/>
                        </a:rPr>
                        <a:t>有中心服务器群</a:t>
                      </a:r>
                      <a:endParaRPr lang="zh-CN" altLang="en-US" sz="2200" b="1" dirty="0">
                        <a:solidFill>
                          <a:schemeClr val="tx1"/>
                        </a:solidFill>
                        <a:latin typeface="微软雅黑" panose="020B0503020204020204" pitchFamily="34" charset="-122"/>
                        <a:ea typeface="微软雅黑" panose="020B0503020204020204" pitchFamily="34" charset="-122"/>
                      </a:endParaRPr>
                    </a:p>
                  </a:txBody>
                  <a:tcPr marL="91438" marR="91438" marT="45732" marB="45732" anchor="ctr"/>
                </a:tc>
                <a:tc>
                  <a:txBody>
                    <a:bodyPr/>
                    <a:lstStyle/>
                    <a:p>
                      <a:pPr algn="l"/>
                      <a:r>
                        <a:rPr lang="zh-CN" altLang="en-US" sz="2000" b="1" dirty="0" smtClean="0">
                          <a:solidFill>
                            <a:schemeClr val="tx1"/>
                          </a:solidFill>
                          <a:latin typeface="微软雅黑" panose="020B0503020204020204" pitchFamily="34" charset="-122"/>
                          <a:ea typeface="微软雅黑" panose="020B0503020204020204" pitchFamily="34" charset="-122"/>
                        </a:rPr>
                        <a:t>资源共享由云提供商软件系统（以出租的方式）提供</a:t>
                      </a:r>
                    </a:p>
                  </a:txBody>
                  <a:tcPr marL="91438" marR="91438" marT="45732" marB="45732" anchor="ctr"/>
                </a:tc>
                <a:tc>
                  <a:txBody>
                    <a:bodyPr/>
                    <a:lstStyle/>
                    <a:p>
                      <a:r>
                        <a:rPr lang="zh-CN" altLang="en-US" sz="2000" b="1" dirty="0" smtClean="0">
                          <a:solidFill>
                            <a:schemeClr val="tx1"/>
                          </a:solidFill>
                          <a:latin typeface="微软雅黑" panose="020B0503020204020204" pitchFamily="34" charset="-122"/>
                          <a:ea typeface="微软雅黑" panose="020B0503020204020204" pitchFamily="34" charset="-122"/>
                        </a:rPr>
                        <a:t>免费、大多数付费</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marL="91438" marR="91438" marT="45732" marB="45732" anchor="ctr"/>
                </a:tc>
              </a:tr>
              <a:tr h="701226">
                <a:tc>
                  <a:txBody>
                    <a:bodyPr/>
                    <a:lstStyle/>
                    <a:p>
                      <a:pPr algn="l"/>
                      <a:r>
                        <a:rPr lang="en-US" altLang="zh-CN" sz="2000" b="1" dirty="0" smtClean="0">
                          <a:solidFill>
                            <a:schemeClr val="tx1"/>
                          </a:solidFill>
                          <a:latin typeface="微软雅黑" panose="020B0503020204020204" pitchFamily="34" charset="-122"/>
                          <a:ea typeface="微软雅黑" panose="020B0503020204020204" pitchFamily="34" charset="-122"/>
                        </a:rPr>
                        <a:t>P2P</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marL="91438" marR="91438" marT="45732" marB="45732" anchor="ctr"/>
                </a:tc>
                <a:tc>
                  <a:txBody>
                    <a:bodyPr/>
                    <a:lstStyle/>
                    <a:p>
                      <a:pPr algn="l"/>
                      <a:r>
                        <a:rPr lang="zh-CN" altLang="en-US" sz="2200" b="1" dirty="0" smtClean="0">
                          <a:solidFill>
                            <a:schemeClr val="tx1"/>
                          </a:solidFill>
                          <a:latin typeface="微软雅黑" panose="020B0503020204020204" pitchFamily="34" charset="-122"/>
                          <a:ea typeface="微软雅黑" panose="020B0503020204020204" pitchFamily="34" charset="-122"/>
                        </a:rPr>
                        <a:t>没有</a:t>
                      </a:r>
                      <a:endParaRPr lang="zh-CN" altLang="en-US" sz="2200" b="1" dirty="0">
                        <a:solidFill>
                          <a:schemeClr val="tx1"/>
                        </a:solidFill>
                        <a:latin typeface="微软雅黑" panose="020B0503020204020204" pitchFamily="34" charset="-122"/>
                        <a:ea typeface="微软雅黑" panose="020B0503020204020204" pitchFamily="34" charset="-122"/>
                      </a:endParaRPr>
                    </a:p>
                  </a:txBody>
                  <a:tcPr marL="91438" marR="91438" marT="45732" marB="45732" anchor="ctr"/>
                </a:tc>
                <a:tc>
                  <a:txBody>
                    <a:bodyPr/>
                    <a:lstStyle/>
                    <a:p>
                      <a:pPr algn="l"/>
                      <a:r>
                        <a:rPr lang="zh-CN" altLang="en-US" sz="2000" b="1" dirty="0" smtClean="0">
                          <a:solidFill>
                            <a:schemeClr val="tx1"/>
                          </a:solidFill>
                          <a:latin typeface="微软雅黑" panose="020B0503020204020204" pitchFamily="34" charset="-122"/>
                          <a:ea typeface="微软雅黑" panose="020B0503020204020204" pitchFamily="34" charset="-122"/>
                        </a:rPr>
                        <a:t>资源共享由</a:t>
                      </a:r>
                      <a:r>
                        <a:rPr lang="en-US" altLang="zh-CN" sz="2000" b="1" dirty="0" smtClean="0">
                          <a:solidFill>
                            <a:schemeClr val="tx1"/>
                          </a:solidFill>
                          <a:latin typeface="微软雅黑" panose="020B0503020204020204" pitchFamily="34" charset="-122"/>
                          <a:ea typeface="微软雅黑" panose="020B0503020204020204" pitchFamily="34" charset="-122"/>
                        </a:rPr>
                        <a:t>P2P</a:t>
                      </a:r>
                      <a:r>
                        <a:rPr lang="zh-CN" altLang="en-US" sz="2000" b="1" dirty="0" smtClean="0">
                          <a:solidFill>
                            <a:schemeClr val="tx1"/>
                          </a:solidFill>
                          <a:latin typeface="微软雅黑" panose="020B0503020204020204" pitchFamily="34" charset="-122"/>
                          <a:ea typeface="微软雅黑" panose="020B0503020204020204" pitchFamily="34" charset="-122"/>
                        </a:rPr>
                        <a:t>网络的任何一个节点负责</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marL="91438" marR="91438" marT="45732" marB="45732" anchor="ctr"/>
                </a:tc>
                <a:tc>
                  <a:txBody>
                    <a:bodyPr/>
                    <a:lstStyle/>
                    <a:p>
                      <a:r>
                        <a:rPr lang="zh-CN" altLang="en-US" sz="2000" b="1" dirty="0" smtClean="0">
                          <a:solidFill>
                            <a:schemeClr val="tx1"/>
                          </a:solidFill>
                          <a:latin typeface="微软雅黑" panose="020B0503020204020204" pitchFamily="34" charset="-122"/>
                          <a:ea typeface="微软雅黑" panose="020B0503020204020204" pitchFamily="34" charset="-122"/>
                        </a:rPr>
                        <a:t>通常免费</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marL="91438" marR="91438" marT="45732" marB="45732" anchor="ctr"/>
                </a:tc>
              </a:tr>
              <a:tr h="820984">
                <a:tc>
                  <a:txBody>
                    <a:bodyPr/>
                    <a:lstStyle/>
                    <a:p>
                      <a:pPr algn="l"/>
                      <a:r>
                        <a:rPr lang="en-US" altLang="zh-CN" sz="2000" b="1" dirty="0" smtClean="0">
                          <a:solidFill>
                            <a:schemeClr val="tx1"/>
                          </a:solidFill>
                          <a:latin typeface="微软雅黑" panose="020B0503020204020204" pitchFamily="34" charset="-122"/>
                          <a:ea typeface="微软雅黑" panose="020B0503020204020204" pitchFamily="34" charset="-122"/>
                        </a:rPr>
                        <a:t>SOA</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marL="91438" marR="91438" marT="45732" marB="45732" anchor="ctr"/>
                </a:tc>
                <a:tc>
                  <a:txBody>
                    <a:bodyPr/>
                    <a:lstStyle/>
                    <a:p>
                      <a:pPr algn="l"/>
                      <a:r>
                        <a:rPr lang="zh-CN" altLang="en-US" sz="2200" b="1" dirty="0" smtClean="0">
                          <a:solidFill>
                            <a:schemeClr val="tx1"/>
                          </a:solidFill>
                          <a:latin typeface="微软雅黑" panose="020B0503020204020204" pitchFamily="34" charset="-122"/>
                          <a:ea typeface="微软雅黑" panose="020B0503020204020204" pitchFamily="34" charset="-122"/>
                        </a:rPr>
                        <a:t>没有</a:t>
                      </a:r>
                      <a:endParaRPr lang="zh-CN" altLang="en-US" sz="2200" b="1" dirty="0">
                        <a:solidFill>
                          <a:schemeClr val="tx1"/>
                        </a:solidFill>
                        <a:latin typeface="微软雅黑" panose="020B0503020204020204" pitchFamily="34" charset="-122"/>
                        <a:ea typeface="微软雅黑" panose="020B0503020204020204" pitchFamily="34" charset="-122"/>
                      </a:endParaRPr>
                    </a:p>
                  </a:txBody>
                  <a:tcPr marL="91438" marR="91438" marT="45732" marB="45732" anchor="ctr"/>
                </a:tc>
                <a:tc>
                  <a:txBody>
                    <a:bodyPr/>
                    <a:lstStyle/>
                    <a:p>
                      <a:pPr algn="l"/>
                      <a:r>
                        <a:rPr lang="zh-CN" altLang="en-US" sz="2000" b="1" dirty="0" smtClean="0">
                          <a:solidFill>
                            <a:schemeClr val="tx1"/>
                          </a:solidFill>
                          <a:latin typeface="微软雅黑" panose="020B0503020204020204" pitchFamily="34" charset="-122"/>
                          <a:ea typeface="微软雅黑" panose="020B0503020204020204" pitchFamily="34" charset="-122"/>
                        </a:rPr>
                        <a:t>由服务提供者提供，任何在线的软件系统都可以是服务提供者</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marL="91438" marR="91438" marT="45732" marB="45732"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chemeClr val="tx1"/>
                          </a:solidFill>
                          <a:latin typeface="微软雅黑" panose="020B0503020204020204" pitchFamily="34" charset="-122"/>
                          <a:ea typeface="微软雅黑" panose="020B0503020204020204" pitchFamily="34" charset="-122"/>
                        </a:rPr>
                        <a:t>通常免费</a:t>
                      </a:r>
                    </a:p>
                  </a:txBody>
                  <a:tcPr marL="91438" marR="91438" marT="45732" marB="45732" anchor="ctr"/>
                </a:tc>
              </a:tr>
            </a:tbl>
          </a:graphicData>
        </a:graphic>
      </p:graphicFrame>
      <p:sp>
        <p:nvSpPr>
          <p:cNvPr id="5" name="AutoShape 4"/>
          <p:cNvSpPr>
            <a:spLocks noChangeArrowheads="1"/>
          </p:cNvSpPr>
          <p:nvPr/>
        </p:nvSpPr>
        <p:spPr bwMode="auto">
          <a:xfrm>
            <a:off x="8688389" y="6092825"/>
            <a:ext cx="1728787" cy="649288"/>
          </a:xfrm>
          <a:prstGeom prst="bevel">
            <a:avLst>
              <a:gd name="adj" fmla="val 12500"/>
            </a:avLst>
          </a:prstGeom>
          <a:solidFill>
            <a:srgbClr val="FFCC00"/>
          </a:solidFill>
          <a:ln w="9525">
            <a:solidFill>
              <a:srgbClr val="FF99CC"/>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3200" b="1" dirty="0">
                <a:solidFill>
                  <a:schemeClr val="bg1"/>
                </a:solidFill>
                <a:effectLst>
                  <a:outerShdw blurRad="38100" dist="38100" dir="2700000" algn="tl">
                    <a:srgbClr val="FFFFFF"/>
                  </a:outerShdw>
                </a:effectLst>
                <a:latin typeface="Arial" charset="0"/>
                <a:ea typeface="宋体" pitchFamily="2" charset="-122"/>
                <a:hlinkClick r:id="rId2" action="ppaction://hlinksldjump"/>
              </a:rPr>
              <a:t>Back</a:t>
            </a:r>
            <a:endParaRPr lang="en-US" altLang="zh-CN" sz="3200" b="1" dirty="0">
              <a:solidFill>
                <a:schemeClr val="bg1"/>
              </a:solidFill>
              <a:effectLst>
                <a:outerShdw blurRad="38100" dist="38100" dir="2700000" algn="tl">
                  <a:srgbClr val="FFFFFF"/>
                </a:outerShdw>
              </a:effectLst>
              <a:latin typeface="Arial" charset="0"/>
              <a:ea typeface="宋体" pitchFamily="2" charset="-122"/>
            </a:endParaRPr>
          </a:p>
        </p:txBody>
      </p:sp>
    </p:spTree>
    <p:extLst>
      <p:ext uri="{BB962C8B-B14F-4D97-AF65-F5344CB8AC3E}">
        <p14:creationId xmlns:p14="http://schemas.microsoft.com/office/powerpoint/2010/main" val="4096589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4"/>
          <p:cNvSpPr>
            <a:spLocks noChangeArrowheads="1"/>
          </p:cNvSpPr>
          <p:nvPr/>
        </p:nvSpPr>
        <p:spPr bwMode="auto">
          <a:xfrm>
            <a:off x="3619528" y="1220541"/>
            <a:ext cx="1121801" cy="547531"/>
          </a:xfrm>
          <a:prstGeom prst="roundRect">
            <a:avLst>
              <a:gd name="adj" fmla="val 16667"/>
            </a:avLst>
          </a:prstGeom>
          <a:solidFill>
            <a:srgbClr val="FFFF00">
              <a:alpha val="43000"/>
            </a:srgbClr>
          </a:solidFill>
          <a:ln w="9525">
            <a:solidFill>
              <a:schemeClr val="tx1"/>
            </a:solidFill>
            <a:round/>
            <a:headEnd/>
            <a:tailEnd/>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400" b="1"/>
              <a:t>main</a:t>
            </a:r>
          </a:p>
        </p:txBody>
      </p:sp>
      <p:sp>
        <p:nvSpPr>
          <p:cNvPr id="347141" name="AutoShape 5"/>
          <p:cNvSpPr>
            <a:spLocks noChangeArrowheads="1"/>
          </p:cNvSpPr>
          <p:nvPr/>
        </p:nvSpPr>
        <p:spPr bwMode="auto">
          <a:xfrm>
            <a:off x="1717994" y="2378233"/>
            <a:ext cx="1404428" cy="547531"/>
          </a:xfrm>
          <a:prstGeom prst="roundRect">
            <a:avLst>
              <a:gd name="adj" fmla="val 16667"/>
            </a:avLst>
          </a:prstGeom>
          <a:solidFill>
            <a:srgbClr val="FFFF00">
              <a:alpha val="43000"/>
            </a:srgbClr>
          </a:solidFill>
          <a:ln w="9525">
            <a:solidFill>
              <a:schemeClr val="tx1"/>
            </a:solidFill>
            <a:round/>
            <a:headEnd/>
            <a:tailEnd/>
          </a:ln>
          <a:effectLst/>
          <a:extLst/>
        </p:spPr>
        <p:txBody>
          <a:bodyPr wrap="none" anchor="ctr"/>
          <a:lstStyle/>
          <a:p>
            <a:pPr algn="ctr" eaLnBrk="1" hangingPunct="1">
              <a:defRPr/>
            </a:pPr>
            <a:r>
              <a:rPr lang="en-US" altLang="zh-CN" sz="2400" b="1" dirty="0" smtClean="0">
                <a:effectLst>
                  <a:outerShdw blurRad="38100" dist="38100" dir="2700000" algn="tl">
                    <a:srgbClr val="FFFFFF"/>
                  </a:outerShdw>
                </a:effectLst>
                <a:latin typeface="Arial" charset="0"/>
              </a:rPr>
              <a:t>fun1</a:t>
            </a:r>
            <a:endParaRPr lang="en-US" altLang="zh-CN" sz="2400" b="1" dirty="0">
              <a:effectLst>
                <a:outerShdw blurRad="38100" dist="38100" dir="2700000" algn="tl">
                  <a:srgbClr val="FFFFFF"/>
                </a:outerShdw>
              </a:effectLst>
              <a:latin typeface="Arial" charset="0"/>
            </a:endParaRPr>
          </a:p>
        </p:txBody>
      </p:sp>
      <p:sp>
        <p:nvSpPr>
          <p:cNvPr id="347142" name="AutoShape 6"/>
          <p:cNvSpPr>
            <a:spLocks noChangeArrowheads="1"/>
          </p:cNvSpPr>
          <p:nvPr/>
        </p:nvSpPr>
        <p:spPr bwMode="auto">
          <a:xfrm>
            <a:off x="5227722" y="2340896"/>
            <a:ext cx="1627325" cy="547531"/>
          </a:xfrm>
          <a:prstGeom prst="roundRect">
            <a:avLst>
              <a:gd name="adj" fmla="val 16667"/>
            </a:avLst>
          </a:prstGeom>
          <a:solidFill>
            <a:srgbClr val="FFFF00">
              <a:alpha val="43000"/>
            </a:srgbClr>
          </a:solidFill>
          <a:ln w="9525">
            <a:solidFill>
              <a:schemeClr val="tx1"/>
            </a:solidFill>
            <a:round/>
            <a:headEnd/>
            <a:tailEnd/>
          </a:ln>
          <a:effectLst/>
          <a:extLst/>
        </p:spPr>
        <p:txBody>
          <a:bodyPr wrap="none" anchor="ctr"/>
          <a:lstStyle/>
          <a:p>
            <a:pPr algn="ctr" eaLnBrk="1" hangingPunct="1">
              <a:defRPr/>
            </a:pPr>
            <a:r>
              <a:rPr lang="en-US" altLang="zh-CN" sz="2400" b="1" dirty="0" smtClean="0">
                <a:effectLst>
                  <a:outerShdw blurRad="38100" dist="38100" dir="2700000" algn="tl">
                    <a:srgbClr val="FFFFFF"/>
                  </a:outerShdw>
                </a:effectLst>
                <a:latin typeface="Arial" charset="0"/>
              </a:rPr>
              <a:t>Fun2</a:t>
            </a:r>
            <a:endParaRPr lang="en-US" altLang="zh-CN" sz="2400" b="1" dirty="0">
              <a:effectLst>
                <a:outerShdw blurRad="38100" dist="38100" dir="2700000" algn="tl">
                  <a:srgbClr val="FFFFFF"/>
                </a:outerShdw>
              </a:effectLst>
              <a:latin typeface="Arial" charset="0"/>
            </a:endParaRPr>
          </a:p>
        </p:txBody>
      </p:sp>
      <p:sp>
        <p:nvSpPr>
          <p:cNvPr id="23557" name="Line 7"/>
          <p:cNvSpPr>
            <a:spLocks noChangeShapeType="1"/>
          </p:cNvSpPr>
          <p:nvPr/>
        </p:nvSpPr>
        <p:spPr bwMode="auto">
          <a:xfrm flipH="1">
            <a:off x="2581593" y="1628776"/>
            <a:ext cx="996118" cy="74945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23558" name="Line 8"/>
          <p:cNvSpPr>
            <a:spLocks noChangeShapeType="1"/>
          </p:cNvSpPr>
          <p:nvPr/>
        </p:nvSpPr>
        <p:spPr bwMode="auto">
          <a:xfrm>
            <a:off x="4783038" y="1597179"/>
            <a:ext cx="1269765" cy="71071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23559" name="Line 9"/>
          <p:cNvSpPr>
            <a:spLocks noChangeShapeType="1"/>
          </p:cNvSpPr>
          <p:nvPr/>
        </p:nvSpPr>
        <p:spPr bwMode="auto">
          <a:xfrm flipH="1">
            <a:off x="748507" y="2924175"/>
            <a:ext cx="969430" cy="525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23560" name="Line 10"/>
          <p:cNvSpPr>
            <a:spLocks noChangeShapeType="1"/>
          </p:cNvSpPr>
          <p:nvPr/>
        </p:nvSpPr>
        <p:spPr bwMode="auto">
          <a:xfrm>
            <a:off x="2330393" y="2925764"/>
            <a:ext cx="0" cy="4589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23561" name="Line 11"/>
          <p:cNvSpPr>
            <a:spLocks noChangeShapeType="1"/>
          </p:cNvSpPr>
          <p:nvPr/>
        </p:nvSpPr>
        <p:spPr bwMode="auto">
          <a:xfrm>
            <a:off x="3157856" y="2925764"/>
            <a:ext cx="718405" cy="4387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23562" name="Line 12"/>
          <p:cNvSpPr>
            <a:spLocks noChangeShapeType="1"/>
          </p:cNvSpPr>
          <p:nvPr/>
        </p:nvSpPr>
        <p:spPr bwMode="auto">
          <a:xfrm flipH="1">
            <a:off x="5426144" y="2893454"/>
            <a:ext cx="289879" cy="4209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23563" name="Line 13"/>
          <p:cNvSpPr>
            <a:spLocks noChangeShapeType="1"/>
          </p:cNvSpPr>
          <p:nvPr/>
        </p:nvSpPr>
        <p:spPr bwMode="auto">
          <a:xfrm>
            <a:off x="6469862" y="2888428"/>
            <a:ext cx="583607" cy="4259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347150" name="AutoShape 14"/>
          <p:cNvSpPr>
            <a:spLocks noChangeArrowheads="1"/>
          </p:cNvSpPr>
          <p:nvPr/>
        </p:nvSpPr>
        <p:spPr bwMode="auto">
          <a:xfrm>
            <a:off x="239127" y="3449951"/>
            <a:ext cx="1218227" cy="547531"/>
          </a:xfrm>
          <a:prstGeom prst="roundRect">
            <a:avLst>
              <a:gd name="adj" fmla="val 16667"/>
            </a:avLst>
          </a:prstGeom>
          <a:solidFill>
            <a:srgbClr val="FFFF00">
              <a:alpha val="43000"/>
            </a:srgbClr>
          </a:solidFill>
          <a:ln w="9525">
            <a:solidFill>
              <a:schemeClr val="tx1"/>
            </a:solidFill>
            <a:round/>
            <a:headEnd/>
            <a:tailEnd/>
          </a:ln>
          <a:effectLst/>
          <a:extLst/>
        </p:spPr>
        <p:txBody>
          <a:bodyPr wrap="none" anchor="ctr"/>
          <a:lstStyle/>
          <a:p>
            <a:pPr algn="ctr" eaLnBrk="1" hangingPunct="1">
              <a:defRPr/>
            </a:pPr>
            <a:r>
              <a:rPr lang="en-US" altLang="zh-CN" sz="2400" b="1" dirty="0" smtClean="0">
                <a:effectLst>
                  <a:outerShdw blurRad="38100" dist="38100" dir="2700000" algn="tl">
                    <a:srgbClr val="FFFFFF"/>
                  </a:outerShdw>
                </a:effectLst>
                <a:latin typeface="Arial" charset="0"/>
              </a:rPr>
              <a:t>fun11</a:t>
            </a:r>
            <a:endParaRPr lang="en-US" altLang="zh-CN" sz="2400" b="1" dirty="0">
              <a:effectLst>
                <a:outerShdw blurRad="38100" dist="38100" dir="2700000" algn="tl">
                  <a:srgbClr val="FFFFFF"/>
                </a:outerShdw>
              </a:effectLst>
              <a:latin typeface="Arial" charset="0"/>
            </a:endParaRPr>
          </a:p>
        </p:txBody>
      </p:sp>
      <p:sp>
        <p:nvSpPr>
          <p:cNvPr id="347152" name="AutoShape 16"/>
          <p:cNvSpPr>
            <a:spLocks noChangeArrowheads="1"/>
          </p:cNvSpPr>
          <p:nvPr/>
        </p:nvSpPr>
        <p:spPr bwMode="auto">
          <a:xfrm>
            <a:off x="1672648" y="3384708"/>
            <a:ext cx="1231562" cy="547531"/>
          </a:xfrm>
          <a:prstGeom prst="roundRect">
            <a:avLst>
              <a:gd name="adj" fmla="val 16667"/>
            </a:avLst>
          </a:prstGeom>
          <a:solidFill>
            <a:srgbClr val="FFFF00">
              <a:alpha val="43000"/>
            </a:srgbClr>
          </a:solidFill>
          <a:ln w="9525">
            <a:solidFill>
              <a:schemeClr val="tx1"/>
            </a:solidFill>
            <a:round/>
            <a:headEnd/>
            <a:tailEnd/>
          </a:ln>
          <a:effectLst/>
          <a:extLst/>
        </p:spPr>
        <p:txBody>
          <a:bodyPr wrap="none" anchor="ctr"/>
          <a:lstStyle/>
          <a:p>
            <a:pPr algn="ctr" eaLnBrk="1" hangingPunct="1">
              <a:defRPr/>
            </a:pPr>
            <a:r>
              <a:rPr lang="en-US" altLang="zh-CN" sz="2400" b="1" dirty="0" smtClean="0">
                <a:effectLst>
                  <a:outerShdw blurRad="38100" dist="38100" dir="2700000" algn="tl">
                    <a:srgbClr val="FFFFFF"/>
                  </a:outerShdw>
                </a:effectLst>
                <a:latin typeface="Arial" charset="0"/>
              </a:rPr>
              <a:t>fun12</a:t>
            </a:r>
            <a:endParaRPr lang="en-US" altLang="zh-CN" sz="2400" b="1" dirty="0">
              <a:effectLst>
                <a:outerShdw blurRad="38100" dist="38100" dir="2700000" algn="tl">
                  <a:srgbClr val="FFFFFF"/>
                </a:outerShdw>
              </a:effectLst>
              <a:latin typeface="Arial" charset="0"/>
            </a:endParaRPr>
          </a:p>
        </p:txBody>
      </p:sp>
      <p:sp>
        <p:nvSpPr>
          <p:cNvPr id="347153" name="AutoShape 17"/>
          <p:cNvSpPr>
            <a:spLocks noChangeArrowheads="1"/>
          </p:cNvSpPr>
          <p:nvPr/>
        </p:nvSpPr>
        <p:spPr bwMode="auto">
          <a:xfrm>
            <a:off x="3195096" y="3386295"/>
            <a:ext cx="1318653" cy="547531"/>
          </a:xfrm>
          <a:prstGeom prst="roundRect">
            <a:avLst>
              <a:gd name="adj" fmla="val 16667"/>
            </a:avLst>
          </a:prstGeom>
          <a:solidFill>
            <a:srgbClr val="FFFF00">
              <a:alpha val="43000"/>
            </a:srgbClr>
          </a:solidFill>
          <a:ln w="9525">
            <a:solidFill>
              <a:schemeClr val="tx1"/>
            </a:solidFill>
            <a:round/>
            <a:headEnd/>
            <a:tailEnd/>
          </a:ln>
          <a:effectLst/>
          <a:extLst/>
        </p:spPr>
        <p:txBody>
          <a:bodyPr wrap="none" anchor="ctr"/>
          <a:lstStyle/>
          <a:p>
            <a:pPr algn="ctr" eaLnBrk="1" hangingPunct="1">
              <a:defRPr/>
            </a:pPr>
            <a:r>
              <a:rPr lang="en-US" altLang="zh-CN" sz="2400" b="1" dirty="0" smtClean="0">
                <a:effectLst>
                  <a:outerShdw blurRad="38100" dist="38100" dir="2700000" algn="tl">
                    <a:srgbClr val="FFFFFF"/>
                  </a:outerShdw>
                </a:effectLst>
                <a:latin typeface="Arial" charset="0"/>
              </a:rPr>
              <a:t>fun13</a:t>
            </a:r>
            <a:endParaRPr lang="en-US" altLang="zh-CN" sz="2400" b="1" dirty="0">
              <a:effectLst>
                <a:outerShdw blurRad="38100" dist="38100" dir="2700000" algn="tl">
                  <a:srgbClr val="FFFFFF"/>
                </a:outerShdw>
              </a:effectLst>
              <a:latin typeface="Arial" charset="0"/>
            </a:endParaRPr>
          </a:p>
        </p:txBody>
      </p:sp>
      <p:sp>
        <p:nvSpPr>
          <p:cNvPr id="23567" name="Line 19"/>
          <p:cNvSpPr>
            <a:spLocks noChangeShapeType="1"/>
          </p:cNvSpPr>
          <p:nvPr/>
        </p:nvSpPr>
        <p:spPr bwMode="auto">
          <a:xfrm flipH="1">
            <a:off x="2006918" y="3932239"/>
            <a:ext cx="348147" cy="4333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23568" name="Line 20"/>
          <p:cNvSpPr>
            <a:spLocks noChangeShapeType="1"/>
          </p:cNvSpPr>
          <p:nvPr/>
        </p:nvSpPr>
        <p:spPr bwMode="auto">
          <a:xfrm>
            <a:off x="2726055" y="3932239"/>
            <a:ext cx="448089" cy="4333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347157" name="AutoShape 21"/>
          <p:cNvSpPr>
            <a:spLocks noChangeArrowheads="1"/>
          </p:cNvSpPr>
          <p:nvPr/>
        </p:nvSpPr>
        <p:spPr bwMode="auto">
          <a:xfrm>
            <a:off x="748508" y="4379149"/>
            <a:ext cx="1428633" cy="547531"/>
          </a:xfrm>
          <a:prstGeom prst="roundRect">
            <a:avLst>
              <a:gd name="adj" fmla="val 16667"/>
            </a:avLst>
          </a:prstGeom>
          <a:solidFill>
            <a:srgbClr val="FFFF00">
              <a:alpha val="43000"/>
            </a:srgbClr>
          </a:solidFill>
          <a:ln w="9525">
            <a:solidFill>
              <a:schemeClr val="tx1"/>
            </a:solidFill>
            <a:round/>
            <a:headEnd/>
            <a:tailEnd/>
          </a:ln>
          <a:effectLst/>
          <a:extLst/>
        </p:spPr>
        <p:txBody>
          <a:bodyPr wrap="none" anchor="ctr"/>
          <a:lstStyle/>
          <a:p>
            <a:pPr algn="ctr" eaLnBrk="1" hangingPunct="1">
              <a:defRPr/>
            </a:pPr>
            <a:r>
              <a:rPr lang="en-US" altLang="zh-CN" sz="2400" b="1" dirty="0" smtClean="0">
                <a:effectLst>
                  <a:outerShdw blurRad="38100" dist="38100" dir="2700000" algn="tl">
                    <a:srgbClr val="FFFFFF"/>
                  </a:outerShdw>
                </a:effectLst>
                <a:latin typeface="Arial" charset="0"/>
              </a:rPr>
              <a:t>fun121</a:t>
            </a:r>
            <a:endParaRPr lang="en-US" altLang="zh-CN" sz="2400" b="1" dirty="0">
              <a:effectLst>
                <a:outerShdw blurRad="38100" dist="38100" dir="2700000" algn="tl">
                  <a:srgbClr val="FFFFFF"/>
                </a:outerShdw>
              </a:effectLst>
              <a:latin typeface="Arial" charset="0"/>
            </a:endParaRPr>
          </a:p>
        </p:txBody>
      </p:sp>
      <p:sp>
        <p:nvSpPr>
          <p:cNvPr id="347158" name="AutoShape 22"/>
          <p:cNvSpPr>
            <a:spLocks noChangeArrowheads="1"/>
          </p:cNvSpPr>
          <p:nvPr/>
        </p:nvSpPr>
        <p:spPr bwMode="auto">
          <a:xfrm>
            <a:off x="2931637" y="4386513"/>
            <a:ext cx="1399010" cy="547531"/>
          </a:xfrm>
          <a:prstGeom prst="roundRect">
            <a:avLst>
              <a:gd name="adj" fmla="val 16667"/>
            </a:avLst>
          </a:prstGeom>
          <a:solidFill>
            <a:srgbClr val="FFFF00">
              <a:alpha val="43000"/>
            </a:srgbClr>
          </a:solidFill>
          <a:ln w="9525">
            <a:solidFill>
              <a:schemeClr val="tx1"/>
            </a:solidFill>
            <a:round/>
            <a:headEnd/>
            <a:tailEnd/>
          </a:ln>
          <a:effectLst/>
          <a:extLst/>
        </p:spPr>
        <p:txBody>
          <a:bodyPr wrap="none" anchor="ctr"/>
          <a:lstStyle/>
          <a:p>
            <a:pPr algn="ctr" eaLnBrk="1" hangingPunct="1">
              <a:defRPr/>
            </a:pPr>
            <a:r>
              <a:rPr lang="en-US" altLang="zh-CN" sz="2400" b="1" dirty="0" smtClean="0">
                <a:effectLst>
                  <a:outerShdw blurRad="38100" dist="38100" dir="2700000" algn="tl">
                    <a:srgbClr val="FFFFFF"/>
                  </a:outerShdw>
                </a:effectLst>
                <a:latin typeface="Arial" charset="0"/>
              </a:rPr>
              <a:t>fun122</a:t>
            </a:r>
            <a:endParaRPr lang="en-US" altLang="zh-CN" sz="2400" b="1" dirty="0">
              <a:effectLst>
                <a:outerShdw blurRad="38100" dist="38100" dir="2700000" algn="tl">
                  <a:srgbClr val="FFFFFF"/>
                </a:outerShdw>
              </a:effectLst>
              <a:latin typeface="Arial" charset="0"/>
            </a:endParaRPr>
          </a:p>
        </p:txBody>
      </p:sp>
      <p:sp>
        <p:nvSpPr>
          <p:cNvPr id="347159" name="AutoShape 23"/>
          <p:cNvSpPr>
            <a:spLocks noChangeArrowheads="1"/>
          </p:cNvSpPr>
          <p:nvPr/>
        </p:nvSpPr>
        <p:spPr bwMode="auto">
          <a:xfrm>
            <a:off x="4774519" y="3364536"/>
            <a:ext cx="1357252" cy="547531"/>
          </a:xfrm>
          <a:prstGeom prst="roundRect">
            <a:avLst>
              <a:gd name="adj" fmla="val 16667"/>
            </a:avLst>
          </a:prstGeom>
          <a:solidFill>
            <a:srgbClr val="FFFF00">
              <a:alpha val="43000"/>
            </a:srgbClr>
          </a:solidFill>
          <a:ln w="9525">
            <a:solidFill>
              <a:schemeClr val="tx1"/>
            </a:solidFill>
            <a:round/>
            <a:headEnd/>
            <a:tailEnd/>
          </a:ln>
          <a:effectLst/>
          <a:extLst/>
        </p:spPr>
        <p:txBody>
          <a:bodyPr wrap="none" anchor="ctr"/>
          <a:lstStyle/>
          <a:p>
            <a:pPr algn="ctr" eaLnBrk="1" hangingPunct="1">
              <a:defRPr/>
            </a:pPr>
            <a:r>
              <a:rPr lang="en-US" altLang="zh-CN" sz="2400" b="1" dirty="0" smtClean="0">
                <a:effectLst>
                  <a:outerShdw blurRad="38100" dist="38100" dir="2700000" algn="tl">
                    <a:srgbClr val="FFFFFF"/>
                  </a:outerShdw>
                </a:effectLst>
                <a:latin typeface="Arial" charset="0"/>
              </a:rPr>
              <a:t>fun21</a:t>
            </a:r>
            <a:endParaRPr lang="en-US" altLang="zh-CN" sz="2400" b="1" dirty="0">
              <a:effectLst>
                <a:outerShdw blurRad="38100" dist="38100" dir="2700000" algn="tl">
                  <a:srgbClr val="FFFFFF"/>
                </a:outerShdw>
              </a:effectLst>
              <a:latin typeface="Arial" charset="0"/>
            </a:endParaRPr>
          </a:p>
        </p:txBody>
      </p:sp>
      <p:sp>
        <p:nvSpPr>
          <p:cNvPr id="347160" name="AutoShape 24"/>
          <p:cNvSpPr>
            <a:spLocks noChangeArrowheads="1"/>
          </p:cNvSpPr>
          <p:nvPr/>
        </p:nvSpPr>
        <p:spPr bwMode="auto">
          <a:xfrm>
            <a:off x="6336266" y="3344516"/>
            <a:ext cx="1330650" cy="547531"/>
          </a:xfrm>
          <a:prstGeom prst="roundRect">
            <a:avLst>
              <a:gd name="adj" fmla="val 16667"/>
            </a:avLst>
          </a:prstGeom>
          <a:solidFill>
            <a:srgbClr val="FFFF00">
              <a:alpha val="43000"/>
            </a:srgbClr>
          </a:solidFill>
          <a:ln w="9525">
            <a:solidFill>
              <a:schemeClr val="tx1"/>
            </a:solidFill>
            <a:round/>
            <a:headEnd/>
            <a:tailEnd/>
          </a:ln>
          <a:effectLst/>
          <a:extLst/>
        </p:spPr>
        <p:txBody>
          <a:bodyPr wrap="none" anchor="ctr"/>
          <a:lstStyle/>
          <a:p>
            <a:pPr algn="ctr" eaLnBrk="1" hangingPunct="1">
              <a:defRPr/>
            </a:pPr>
            <a:r>
              <a:rPr lang="en-US" altLang="zh-CN" sz="2400" b="1" dirty="0" smtClean="0">
                <a:effectLst>
                  <a:outerShdw blurRad="38100" dist="38100" dir="2700000" algn="tl">
                    <a:srgbClr val="FFFFFF"/>
                  </a:outerShdw>
                </a:effectLst>
                <a:latin typeface="Arial" charset="0"/>
              </a:rPr>
              <a:t>fun22</a:t>
            </a:r>
            <a:endParaRPr lang="en-US" altLang="zh-CN" sz="2400" b="1" dirty="0">
              <a:effectLst>
                <a:outerShdw blurRad="38100" dist="38100" dir="2700000" algn="tl">
                  <a:srgbClr val="FFFFFF"/>
                </a:outerShdw>
              </a:effectLst>
              <a:latin typeface="Arial" charset="0"/>
            </a:endParaRPr>
          </a:p>
        </p:txBody>
      </p:sp>
      <p:sp>
        <p:nvSpPr>
          <p:cNvPr id="23574" name="Text Box 29"/>
          <p:cNvSpPr txBox="1">
            <a:spLocks noChangeArrowheads="1"/>
          </p:cNvSpPr>
          <p:nvPr/>
        </p:nvSpPr>
        <p:spPr bwMode="auto">
          <a:xfrm>
            <a:off x="8502161" y="5297435"/>
            <a:ext cx="32400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b="1" dirty="0">
                <a:ea typeface="黑体" panose="02010609060101010101" pitchFamily="49" charset="-122"/>
              </a:rPr>
              <a:t>An arrow means a function call</a:t>
            </a:r>
          </a:p>
        </p:txBody>
      </p:sp>
      <p:sp>
        <p:nvSpPr>
          <p:cNvPr id="23575" name="Rectangle 3"/>
          <p:cNvSpPr>
            <a:spLocks noChangeArrowheads="1"/>
          </p:cNvSpPr>
          <p:nvPr/>
        </p:nvSpPr>
        <p:spPr bwMode="auto">
          <a:xfrm>
            <a:off x="3988761" y="344046"/>
            <a:ext cx="4392614"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ctr" eaLnBrk="1" hangingPunct="1">
              <a:buFontTx/>
              <a:buNone/>
            </a:pPr>
            <a:r>
              <a:rPr lang="zh-CN" altLang="en-US" sz="3200" b="1" dirty="0" smtClean="0">
                <a:latin typeface="微软雅黑" panose="020B0503020204020204" pitchFamily="34" charset="-122"/>
                <a:ea typeface="微软雅黑" panose="020B0503020204020204" pitchFamily="34" charset="-122"/>
              </a:rPr>
              <a:t>主程序</a:t>
            </a:r>
            <a:r>
              <a:rPr lang="en-US" altLang="zh-CN" sz="3200" b="1" dirty="0" smtClean="0">
                <a:latin typeface="微软雅黑" panose="020B0503020204020204" pitchFamily="34" charset="-122"/>
                <a:ea typeface="微软雅黑" panose="020B0503020204020204" pitchFamily="34" charset="-122"/>
              </a:rPr>
              <a:t>-</a:t>
            </a:r>
            <a:r>
              <a:rPr lang="zh-CN" altLang="en-US" sz="3200" b="1" dirty="0" smtClean="0">
                <a:latin typeface="微软雅黑" panose="020B0503020204020204" pitchFamily="34" charset="-122"/>
                <a:ea typeface="微软雅黑" panose="020B0503020204020204" pitchFamily="34" charset="-122"/>
              </a:rPr>
              <a:t>子程序架构</a:t>
            </a:r>
            <a:endParaRPr lang="en-US" altLang="zh-CN" sz="3200" b="1"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8257076" y="1784969"/>
            <a:ext cx="3549744" cy="1354217"/>
          </a:xfrm>
          <a:prstGeom prst="rect">
            <a:avLst/>
          </a:prstGeom>
          <a:noFill/>
        </p:spPr>
        <p:txBody>
          <a:bodyPr wrap="square" rtlCol="0">
            <a:spAutoFit/>
          </a:bodyPr>
          <a:lstStyle/>
          <a:p>
            <a:pPr>
              <a:spcBef>
                <a:spcPts val="600"/>
              </a:spcBef>
            </a:pPr>
            <a:r>
              <a:rPr lang="en-US" altLang="zh-CN" sz="2400" b="1" dirty="0" smtClean="0">
                <a:solidFill>
                  <a:srgbClr val="0000CC"/>
                </a:solidFill>
                <a:latin typeface="微软雅黑" panose="020B0503020204020204" pitchFamily="34" charset="-122"/>
                <a:ea typeface="微软雅黑" panose="020B0503020204020204" pitchFamily="34" charset="-122"/>
              </a:rPr>
              <a:t>1</a:t>
            </a:r>
            <a:r>
              <a:rPr lang="zh-CN" altLang="en-US" sz="2400" b="1" dirty="0" smtClean="0">
                <a:solidFill>
                  <a:srgbClr val="0000CC"/>
                </a:solidFill>
                <a:latin typeface="微软雅黑" panose="020B0503020204020204" pitchFamily="34" charset="-122"/>
                <a:ea typeface="微软雅黑" panose="020B0503020204020204" pitchFamily="34" charset="-122"/>
              </a:rPr>
              <a:t>）架构有几个组件组成</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400" b="1" dirty="0" smtClean="0">
                <a:solidFill>
                  <a:srgbClr val="0000CC"/>
                </a:solidFill>
                <a:latin typeface="微软雅黑" panose="020B0503020204020204" pitchFamily="34" charset="-122"/>
                <a:ea typeface="微软雅黑" panose="020B0503020204020204" pitchFamily="34" charset="-122"/>
              </a:rPr>
              <a:t>2</a:t>
            </a: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zh-CN" altLang="en-US" sz="2400" b="1" dirty="0" smtClean="0">
                <a:solidFill>
                  <a:srgbClr val="0000CC"/>
                </a:solidFill>
                <a:latin typeface="微软雅黑" panose="020B0503020204020204" pitchFamily="34" charset="-122"/>
                <a:ea typeface="微软雅黑" panose="020B0503020204020204" pitchFamily="34" charset="-122"/>
              </a:rPr>
              <a:t>每个组件的功能</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400" b="1" dirty="0" smtClean="0">
                <a:solidFill>
                  <a:srgbClr val="0000CC"/>
                </a:solidFill>
                <a:latin typeface="微软雅黑" panose="020B0503020204020204" pitchFamily="34" charset="-122"/>
                <a:ea typeface="微软雅黑" panose="020B0503020204020204" pitchFamily="34" charset="-122"/>
              </a:rPr>
              <a:t>3</a:t>
            </a:r>
            <a:r>
              <a:rPr lang="zh-CN" altLang="en-US" sz="2400" b="1" dirty="0" smtClean="0">
                <a:solidFill>
                  <a:srgbClr val="0000CC"/>
                </a:solidFill>
                <a:latin typeface="微软雅黑" panose="020B0503020204020204" pitchFamily="34" charset="-122"/>
                <a:ea typeface="微软雅黑" panose="020B0503020204020204" pitchFamily="34" charset="-122"/>
              </a:rPr>
              <a:t>）组件之间怎样</a:t>
            </a:r>
            <a:r>
              <a:rPr lang="zh-CN" altLang="en-US" sz="2400" b="1" dirty="0" smtClean="0">
                <a:solidFill>
                  <a:srgbClr val="0000CC"/>
                </a:solidFill>
                <a:latin typeface="微软雅黑" panose="020B0503020204020204" pitchFamily="34" charset="-122"/>
                <a:ea typeface="微软雅黑" panose="020B0503020204020204" pitchFamily="34" charset="-122"/>
              </a:rPr>
              <a:t>互动？</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08765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9" name="Rectangle 3"/>
          <p:cNvSpPr>
            <a:spLocks noGrp="1" noChangeArrowheads="1"/>
          </p:cNvSpPr>
          <p:nvPr>
            <p:ph type="body" idx="1"/>
          </p:nvPr>
        </p:nvSpPr>
        <p:spPr>
          <a:xfrm>
            <a:off x="2063750" y="6273800"/>
            <a:ext cx="8229600" cy="395288"/>
          </a:xfrm>
        </p:spPr>
        <p:txBody>
          <a:bodyPr>
            <a:normAutofit lnSpcReduction="10000"/>
          </a:bodyPr>
          <a:lstStyle/>
          <a:p>
            <a:pPr algn="ctr" eaLnBrk="1" hangingPunct="1">
              <a:lnSpc>
                <a:spcPct val="90000"/>
              </a:lnSpc>
              <a:buFontTx/>
              <a:buNone/>
              <a:defRPr/>
            </a:pPr>
            <a:r>
              <a:rPr lang="en-US" altLang="zh-CN" sz="2400" b="1">
                <a:effectLst>
                  <a:outerShdw blurRad="38100" dist="38100" dir="2700000" algn="tl">
                    <a:srgbClr val="C0C0C0"/>
                  </a:outerShdw>
                </a:effectLst>
              </a:rPr>
              <a:t>structure chart of the medicine cost program</a:t>
            </a:r>
          </a:p>
        </p:txBody>
      </p:sp>
      <p:sp>
        <p:nvSpPr>
          <p:cNvPr id="25603" name="Rectangle 5"/>
          <p:cNvSpPr>
            <a:spLocks noChangeArrowheads="1"/>
          </p:cNvSpPr>
          <p:nvPr/>
        </p:nvSpPr>
        <p:spPr bwMode="auto">
          <a:xfrm>
            <a:off x="5049839" y="1157231"/>
            <a:ext cx="2301875" cy="755651"/>
          </a:xfrm>
          <a:prstGeom prst="rect">
            <a:avLst/>
          </a:prstGeom>
          <a:solidFill>
            <a:srgbClr val="92D050">
              <a:alpha val="41000"/>
            </a:srgbClr>
          </a:solidFill>
          <a:ln w="9525">
            <a:solidFill>
              <a:schemeClr val="tx1"/>
            </a:solidFill>
            <a:miter lim="800000"/>
            <a:headEnd/>
            <a:tailEnd/>
          </a:ln>
          <a:effectLst/>
        </p:spPr>
        <p:txBody>
          <a:bodyPr wrap="none" lIns="91429" tIns="45715" rIns="91429" bIns="45715"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0"/>
              </a:spcBef>
              <a:buFontTx/>
              <a:buNone/>
            </a:pPr>
            <a:r>
              <a:rPr kumimoji="1" lang="en-US" altLang="zh-CN" sz="2400" b="1" dirty="0"/>
              <a:t>Medicine Cost </a:t>
            </a:r>
          </a:p>
          <a:p>
            <a:pPr algn="ctr" eaLnBrk="1" hangingPunct="1">
              <a:lnSpc>
                <a:spcPct val="80000"/>
              </a:lnSpc>
              <a:spcBef>
                <a:spcPct val="0"/>
              </a:spcBef>
              <a:buFontTx/>
              <a:buNone/>
            </a:pPr>
            <a:r>
              <a:rPr kumimoji="1" lang="en-US" altLang="zh-CN" sz="2400" b="1" dirty="0"/>
              <a:t>Computation</a:t>
            </a:r>
            <a:r>
              <a:rPr kumimoji="1" lang="en-US" altLang="zh-CN" sz="2400" dirty="0"/>
              <a:t> </a:t>
            </a:r>
          </a:p>
        </p:txBody>
      </p:sp>
      <p:sp>
        <p:nvSpPr>
          <p:cNvPr id="25604" name="Rectangle 6"/>
          <p:cNvSpPr>
            <a:spLocks noChangeArrowheads="1"/>
          </p:cNvSpPr>
          <p:nvPr/>
        </p:nvSpPr>
        <p:spPr bwMode="auto">
          <a:xfrm>
            <a:off x="1436915" y="3232094"/>
            <a:ext cx="2498500" cy="708026"/>
          </a:xfrm>
          <a:prstGeom prst="rect">
            <a:avLst/>
          </a:prstGeom>
          <a:solidFill>
            <a:srgbClr val="92D050">
              <a:alpha val="41000"/>
            </a:srgbClr>
          </a:solidFill>
          <a:ln w="9525">
            <a:solidFill>
              <a:schemeClr val="tx1"/>
            </a:solidFill>
            <a:miter lim="800000"/>
            <a:headEnd/>
            <a:tailEnd/>
          </a:ln>
          <a:effectLst/>
        </p:spPr>
        <p:txBody>
          <a:bodyPr wrap="none" lIns="91429" tIns="45715" rIns="91429" bIns="45715"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0"/>
              </a:spcBef>
              <a:buFontTx/>
              <a:buNone/>
            </a:pPr>
            <a:r>
              <a:rPr kumimoji="1" lang="en-US" altLang="zh-CN" sz="2400" b="1" dirty="0"/>
              <a:t>Enter medicine </a:t>
            </a:r>
          </a:p>
          <a:p>
            <a:pPr algn="ctr" eaLnBrk="1" hangingPunct="1">
              <a:lnSpc>
                <a:spcPct val="80000"/>
              </a:lnSpc>
              <a:spcBef>
                <a:spcPct val="0"/>
              </a:spcBef>
              <a:buFontTx/>
              <a:buNone/>
            </a:pPr>
            <a:r>
              <a:rPr kumimoji="1" lang="en-US" altLang="zh-CN" sz="2400" b="1" dirty="0"/>
              <a:t>name</a:t>
            </a:r>
          </a:p>
        </p:txBody>
      </p:sp>
      <p:sp>
        <p:nvSpPr>
          <p:cNvPr id="25605" name="Rectangle 8"/>
          <p:cNvSpPr>
            <a:spLocks noChangeArrowheads="1"/>
          </p:cNvSpPr>
          <p:nvPr/>
        </p:nvSpPr>
        <p:spPr bwMode="auto">
          <a:xfrm>
            <a:off x="8256588" y="3232094"/>
            <a:ext cx="2232026" cy="646111"/>
          </a:xfrm>
          <a:prstGeom prst="rect">
            <a:avLst/>
          </a:prstGeom>
          <a:solidFill>
            <a:srgbClr val="92D050">
              <a:alpha val="41000"/>
            </a:srgbClr>
          </a:solidFill>
          <a:ln w="9525">
            <a:solidFill>
              <a:schemeClr val="tx1"/>
            </a:solidFill>
            <a:miter lim="800000"/>
            <a:headEnd/>
            <a:tailEnd/>
          </a:ln>
          <a:effectLst/>
        </p:spPr>
        <p:txBody>
          <a:bodyPr wrap="none" lIns="91429" tIns="45715" rIns="91429" bIns="45715"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dirty="0"/>
              <a:t>Output cost</a:t>
            </a:r>
            <a:r>
              <a:rPr kumimoji="1" lang="en-US" altLang="zh-CN" sz="2400" dirty="0"/>
              <a:t> </a:t>
            </a:r>
          </a:p>
        </p:txBody>
      </p:sp>
      <p:sp>
        <p:nvSpPr>
          <p:cNvPr id="25606" name="Rectangle 9"/>
          <p:cNvSpPr>
            <a:spLocks noChangeArrowheads="1"/>
          </p:cNvSpPr>
          <p:nvPr/>
        </p:nvSpPr>
        <p:spPr bwMode="auto">
          <a:xfrm>
            <a:off x="7032626" y="5032319"/>
            <a:ext cx="2301875" cy="735015"/>
          </a:xfrm>
          <a:prstGeom prst="rect">
            <a:avLst/>
          </a:prstGeom>
          <a:solidFill>
            <a:srgbClr val="92D050">
              <a:alpha val="41000"/>
            </a:srgbClr>
          </a:solidFill>
          <a:ln w="9525">
            <a:solidFill>
              <a:schemeClr val="tx1"/>
            </a:solidFill>
            <a:miter lim="800000"/>
            <a:headEnd/>
            <a:tailEnd/>
          </a:ln>
          <a:effectLst/>
        </p:spPr>
        <p:txBody>
          <a:bodyPr wrap="none" lIns="91429" tIns="45715" rIns="91429" bIns="45715"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0"/>
              </a:spcBef>
              <a:buFontTx/>
              <a:buNone/>
            </a:pPr>
            <a:r>
              <a:rPr kumimoji="1" lang="en-US" altLang="zh-CN" sz="2400" b="1" dirty="0"/>
              <a:t>Get production</a:t>
            </a:r>
          </a:p>
          <a:p>
            <a:pPr algn="ctr" eaLnBrk="1" hangingPunct="1">
              <a:lnSpc>
                <a:spcPct val="80000"/>
              </a:lnSpc>
              <a:spcBef>
                <a:spcPct val="0"/>
              </a:spcBef>
              <a:buFontTx/>
              <a:buNone/>
            </a:pPr>
            <a:r>
              <a:rPr kumimoji="1" lang="en-US" altLang="zh-CN" sz="2400" b="1" dirty="0"/>
              <a:t>Cost per unit</a:t>
            </a:r>
          </a:p>
        </p:txBody>
      </p:sp>
      <p:sp>
        <p:nvSpPr>
          <p:cNvPr id="25607" name="Rectangle 10"/>
          <p:cNvSpPr>
            <a:spLocks noChangeArrowheads="1"/>
          </p:cNvSpPr>
          <p:nvPr/>
        </p:nvSpPr>
        <p:spPr bwMode="auto">
          <a:xfrm>
            <a:off x="3071813" y="5019619"/>
            <a:ext cx="2247900" cy="676274"/>
          </a:xfrm>
          <a:prstGeom prst="rect">
            <a:avLst/>
          </a:prstGeom>
          <a:solidFill>
            <a:srgbClr val="92D050">
              <a:alpha val="41000"/>
            </a:srgbClr>
          </a:solidFill>
          <a:ln w="9525">
            <a:solidFill>
              <a:schemeClr val="tx1"/>
            </a:solidFill>
            <a:miter lim="800000"/>
            <a:headEnd/>
            <a:tailEnd/>
          </a:ln>
          <a:effectLst/>
        </p:spPr>
        <p:txBody>
          <a:bodyPr wrap="none" lIns="91429" tIns="45715" rIns="91429" bIns="45715"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0"/>
              </a:spcBef>
              <a:buFontTx/>
              <a:buNone/>
            </a:pPr>
            <a:r>
              <a:rPr kumimoji="1" lang="en-US" altLang="zh-CN" sz="2400" b="1" dirty="0"/>
              <a:t>Get research</a:t>
            </a:r>
          </a:p>
          <a:p>
            <a:pPr algn="ctr" eaLnBrk="1" hangingPunct="1">
              <a:lnSpc>
                <a:spcPct val="80000"/>
              </a:lnSpc>
              <a:spcBef>
                <a:spcPct val="0"/>
              </a:spcBef>
              <a:buFontTx/>
              <a:buNone/>
            </a:pPr>
            <a:r>
              <a:rPr kumimoji="1" lang="en-US" altLang="zh-CN" sz="2400" b="1" dirty="0"/>
              <a:t>Cost per unit</a:t>
            </a:r>
          </a:p>
        </p:txBody>
      </p:sp>
      <p:sp>
        <p:nvSpPr>
          <p:cNvPr id="25608" name="Line 11"/>
          <p:cNvSpPr>
            <a:spLocks noChangeShapeType="1"/>
          </p:cNvSpPr>
          <p:nvPr/>
        </p:nvSpPr>
        <p:spPr bwMode="auto">
          <a:xfrm flipH="1">
            <a:off x="2927351" y="1889069"/>
            <a:ext cx="3241675" cy="13192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09" name="Line 12"/>
          <p:cNvSpPr>
            <a:spLocks noChangeShapeType="1"/>
          </p:cNvSpPr>
          <p:nvPr/>
        </p:nvSpPr>
        <p:spPr bwMode="auto">
          <a:xfrm>
            <a:off x="6200775" y="1912881"/>
            <a:ext cx="0" cy="13192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10" name="Line 13"/>
          <p:cNvSpPr>
            <a:spLocks noChangeShapeType="1"/>
          </p:cNvSpPr>
          <p:nvPr/>
        </p:nvSpPr>
        <p:spPr bwMode="auto">
          <a:xfrm>
            <a:off x="6200776" y="1912881"/>
            <a:ext cx="2847975" cy="13065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11" name="Line 14"/>
          <p:cNvSpPr>
            <a:spLocks noChangeShapeType="1"/>
          </p:cNvSpPr>
          <p:nvPr/>
        </p:nvSpPr>
        <p:spPr bwMode="auto">
          <a:xfrm flipH="1">
            <a:off x="3959225" y="3809943"/>
            <a:ext cx="1360488" cy="1200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12" name="Line 15"/>
          <p:cNvSpPr>
            <a:spLocks noChangeShapeType="1"/>
          </p:cNvSpPr>
          <p:nvPr/>
        </p:nvSpPr>
        <p:spPr bwMode="auto">
          <a:xfrm>
            <a:off x="6727826" y="3832168"/>
            <a:ext cx="1673225" cy="1200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42062" name="Group 46"/>
          <p:cNvGrpSpPr>
            <a:grpSpLocks/>
          </p:cNvGrpSpPr>
          <p:nvPr/>
        </p:nvGrpSpPr>
        <p:grpSpPr bwMode="auto">
          <a:xfrm>
            <a:off x="2640013" y="2033532"/>
            <a:ext cx="1778000" cy="835025"/>
            <a:chOff x="703" y="1549"/>
            <a:chExt cx="1120" cy="526"/>
          </a:xfrm>
        </p:grpSpPr>
        <p:sp>
          <p:nvSpPr>
            <p:cNvPr id="342032" name="Text Box 16"/>
            <p:cNvSpPr txBox="1">
              <a:spLocks noChangeArrowheads="1"/>
            </p:cNvSpPr>
            <p:nvPr/>
          </p:nvSpPr>
          <p:spPr bwMode="auto">
            <a:xfrm>
              <a:off x="703" y="1549"/>
              <a:ext cx="1120"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spAutoFit/>
            </a:bodyPr>
            <a:lstStyle>
              <a:lvl1pPr>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marL="1827213">
                <a:defRPr>
                  <a:solidFill>
                    <a:schemeClr val="tx1"/>
                  </a:solidFill>
                  <a:latin typeface="Arial" charset="0"/>
                  <a:ea typeface="宋体" pitchFamily="2" charset="-122"/>
                </a:defRPr>
              </a:lvl5pPr>
              <a:lvl6pPr marL="2284413" fontAlgn="base">
                <a:spcBef>
                  <a:spcPct val="0"/>
                </a:spcBef>
                <a:spcAft>
                  <a:spcPct val="0"/>
                </a:spcAft>
                <a:defRPr>
                  <a:solidFill>
                    <a:schemeClr val="tx1"/>
                  </a:solidFill>
                  <a:latin typeface="Arial" charset="0"/>
                  <a:ea typeface="宋体" pitchFamily="2" charset="-122"/>
                </a:defRPr>
              </a:lvl6pPr>
              <a:lvl7pPr marL="2741613" fontAlgn="base">
                <a:spcBef>
                  <a:spcPct val="0"/>
                </a:spcBef>
                <a:spcAft>
                  <a:spcPct val="0"/>
                </a:spcAft>
                <a:defRPr>
                  <a:solidFill>
                    <a:schemeClr val="tx1"/>
                  </a:solidFill>
                  <a:latin typeface="Arial" charset="0"/>
                  <a:ea typeface="宋体" pitchFamily="2" charset="-122"/>
                </a:defRPr>
              </a:lvl7pPr>
              <a:lvl8pPr marL="3198813" fontAlgn="base">
                <a:spcBef>
                  <a:spcPct val="0"/>
                </a:spcBef>
                <a:spcAft>
                  <a:spcPct val="0"/>
                </a:spcAft>
                <a:defRPr>
                  <a:solidFill>
                    <a:schemeClr val="tx1"/>
                  </a:solidFill>
                  <a:latin typeface="Arial" charset="0"/>
                  <a:ea typeface="宋体" pitchFamily="2" charset="-122"/>
                </a:defRPr>
              </a:lvl8pPr>
              <a:lvl9pPr marL="3656013" fontAlgn="base">
                <a:spcBef>
                  <a:spcPct val="0"/>
                </a:spcBef>
                <a:spcAft>
                  <a:spcPct val="0"/>
                </a:spcAft>
                <a:defRPr>
                  <a:solidFill>
                    <a:schemeClr val="tx1"/>
                  </a:solidFill>
                  <a:latin typeface="Arial" charset="0"/>
                  <a:ea typeface="宋体" pitchFamily="2" charset="-122"/>
                </a:defRPr>
              </a:lvl9pPr>
            </a:lstStyle>
            <a:p>
              <a:pPr eaLnBrk="1" hangingPunct="1">
                <a:spcBef>
                  <a:spcPct val="50000"/>
                </a:spcBef>
                <a:defRPr/>
              </a:pPr>
              <a:r>
                <a:rPr kumimoji="1" lang="en-US" altLang="zh-CN" sz="1600" b="1">
                  <a:effectLst>
                    <a:outerShdw blurRad="38100" dist="38100" dir="2700000" algn="tl">
                      <a:srgbClr val="C0C0C0"/>
                    </a:outerShdw>
                  </a:effectLst>
                </a:rPr>
                <a:t>Validated medicine name</a:t>
              </a:r>
            </a:p>
          </p:txBody>
        </p:sp>
        <p:grpSp>
          <p:nvGrpSpPr>
            <p:cNvPr id="25657" name="Group 45"/>
            <p:cNvGrpSpPr>
              <a:grpSpLocks/>
            </p:cNvGrpSpPr>
            <p:nvPr/>
          </p:nvGrpSpPr>
          <p:grpSpPr bwMode="auto">
            <a:xfrm>
              <a:off x="1276" y="1942"/>
              <a:ext cx="198" cy="133"/>
              <a:chOff x="1276" y="1942"/>
              <a:chExt cx="198" cy="133"/>
            </a:xfrm>
          </p:grpSpPr>
          <p:sp>
            <p:nvSpPr>
              <p:cNvPr id="25658" name="Oval 24"/>
              <p:cNvSpPr>
                <a:spLocks noChangeArrowheads="1"/>
              </p:cNvSpPr>
              <p:nvPr/>
            </p:nvSpPr>
            <p:spPr bwMode="auto">
              <a:xfrm>
                <a:off x="1276" y="2000"/>
                <a:ext cx="66" cy="75"/>
              </a:xfrm>
              <a:prstGeom prst="ellipse">
                <a:avLst/>
              </a:pr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5659" name="Line 25"/>
              <p:cNvSpPr>
                <a:spLocks noChangeShapeType="1"/>
              </p:cNvSpPr>
              <p:nvPr/>
            </p:nvSpPr>
            <p:spPr bwMode="auto">
              <a:xfrm flipV="1">
                <a:off x="1342" y="1942"/>
                <a:ext cx="132" cy="76"/>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342074" name="Group 58"/>
          <p:cNvGrpSpPr>
            <a:grpSpLocks/>
          </p:cNvGrpSpPr>
          <p:nvPr/>
        </p:nvGrpSpPr>
        <p:grpSpPr bwMode="auto">
          <a:xfrm>
            <a:off x="4462463" y="4217934"/>
            <a:ext cx="1871662" cy="738188"/>
            <a:chOff x="1519" y="2925"/>
            <a:chExt cx="1179" cy="465"/>
          </a:xfrm>
        </p:grpSpPr>
        <p:sp>
          <p:nvSpPr>
            <p:cNvPr id="342036" name="Text Box 20"/>
            <p:cNvSpPr txBox="1">
              <a:spLocks noChangeArrowheads="1"/>
            </p:cNvSpPr>
            <p:nvPr/>
          </p:nvSpPr>
          <p:spPr bwMode="auto">
            <a:xfrm>
              <a:off x="1791" y="2925"/>
              <a:ext cx="907"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spAutoFit/>
            </a:bodyPr>
            <a:lstStyle>
              <a:lvl1pPr>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marL="1827213">
                <a:defRPr>
                  <a:solidFill>
                    <a:schemeClr val="tx1"/>
                  </a:solidFill>
                  <a:latin typeface="Arial" charset="0"/>
                  <a:ea typeface="宋体" pitchFamily="2" charset="-122"/>
                </a:defRPr>
              </a:lvl5pPr>
              <a:lvl6pPr marL="2284413" fontAlgn="base">
                <a:spcBef>
                  <a:spcPct val="0"/>
                </a:spcBef>
                <a:spcAft>
                  <a:spcPct val="0"/>
                </a:spcAft>
                <a:defRPr>
                  <a:solidFill>
                    <a:schemeClr val="tx1"/>
                  </a:solidFill>
                  <a:latin typeface="Arial" charset="0"/>
                  <a:ea typeface="宋体" pitchFamily="2" charset="-122"/>
                </a:defRPr>
              </a:lvl6pPr>
              <a:lvl7pPr marL="2741613" fontAlgn="base">
                <a:spcBef>
                  <a:spcPct val="0"/>
                </a:spcBef>
                <a:spcAft>
                  <a:spcPct val="0"/>
                </a:spcAft>
                <a:defRPr>
                  <a:solidFill>
                    <a:schemeClr val="tx1"/>
                  </a:solidFill>
                  <a:latin typeface="Arial" charset="0"/>
                  <a:ea typeface="宋体" pitchFamily="2" charset="-122"/>
                </a:defRPr>
              </a:lvl7pPr>
              <a:lvl8pPr marL="3198813" fontAlgn="base">
                <a:spcBef>
                  <a:spcPct val="0"/>
                </a:spcBef>
                <a:spcAft>
                  <a:spcPct val="0"/>
                </a:spcAft>
                <a:defRPr>
                  <a:solidFill>
                    <a:schemeClr val="tx1"/>
                  </a:solidFill>
                  <a:latin typeface="Arial" charset="0"/>
                  <a:ea typeface="宋体" pitchFamily="2" charset="-122"/>
                </a:defRPr>
              </a:lvl8pPr>
              <a:lvl9pPr marL="3656013" fontAlgn="base">
                <a:spcBef>
                  <a:spcPct val="0"/>
                </a:spcBef>
                <a:spcAft>
                  <a:spcPct val="0"/>
                </a:spcAft>
                <a:defRPr>
                  <a:solidFill>
                    <a:schemeClr val="tx1"/>
                  </a:solidFill>
                  <a:latin typeface="Arial" charset="0"/>
                  <a:ea typeface="宋体" pitchFamily="2" charset="-122"/>
                </a:defRPr>
              </a:lvl9pPr>
            </a:lstStyle>
            <a:p>
              <a:pPr eaLnBrk="1" hangingPunct="1">
                <a:defRPr/>
              </a:pPr>
              <a:r>
                <a:rPr kumimoji="1" lang="en-US" altLang="zh-CN" sz="1400" b="1">
                  <a:effectLst>
                    <a:outerShdw blurRad="38100" dist="38100" dir="2700000" algn="tl">
                      <a:srgbClr val="C0C0C0"/>
                    </a:outerShdw>
                  </a:effectLst>
                </a:rPr>
                <a:t>Medicine</a:t>
              </a:r>
            </a:p>
            <a:p>
              <a:pPr eaLnBrk="1" hangingPunct="1">
                <a:defRPr/>
              </a:pPr>
              <a:r>
                <a:rPr kumimoji="1" lang="en-US" altLang="zh-CN" sz="1400" b="1">
                  <a:effectLst>
                    <a:outerShdw blurRad="38100" dist="38100" dir="2700000" algn="tl">
                      <a:srgbClr val="C0C0C0"/>
                    </a:outerShdw>
                  </a:effectLst>
                </a:rPr>
                <a:t>Research cost</a:t>
              </a:r>
            </a:p>
            <a:p>
              <a:pPr eaLnBrk="1" hangingPunct="1">
                <a:defRPr/>
              </a:pPr>
              <a:r>
                <a:rPr kumimoji="1" lang="en-US" altLang="zh-CN" sz="1400" b="1">
                  <a:effectLst>
                    <a:outerShdw blurRad="38100" dist="38100" dir="2700000" algn="tl">
                      <a:srgbClr val="C0C0C0"/>
                    </a:outerShdw>
                  </a:effectLst>
                </a:rPr>
                <a:t>Per unit</a:t>
              </a:r>
            </a:p>
          </p:txBody>
        </p:sp>
        <p:grpSp>
          <p:nvGrpSpPr>
            <p:cNvPr id="25653" name="Group 48"/>
            <p:cNvGrpSpPr>
              <a:grpSpLocks/>
            </p:cNvGrpSpPr>
            <p:nvPr/>
          </p:nvGrpSpPr>
          <p:grpSpPr bwMode="auto">
            <a:xfrm>
              <a:off x="1519" y="3089"/>
              <a:ext cx="203" cy="205"/>
              <a:chOff x="2287" y="2931"/>
              <a:chExt cx="203" cy="205"/>
            </a:xfrm>
          </p:grpSpPr>
          <p:sp>
            <p:nvSpPr>
              <p:cNvPr id="25654" name="Oval 27"/>
              <p:cNvSpPr>
                <a:spLocks noChangeArrowheads="1"/>
              </p:cNvSpPr>
              <p:nvPr/>
            </p:nvSpPr>
            <p:spPr bwMode="auto">
              <a:xfrm>
                <a:off x="2287" y="3061"/>
                <a:ext cx="66" cy="75"/>
              </a:xfrm>
              <a:prstGeom prst="ellipse">
                <a:avLst/>
              </a:pr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5655" name="Line 28"/>
              <p:cNvSpPr>
                <a:spLocks noChangeShapeType="1"/>
              </p:cNvSpPr>
              <p:nvPr/>
            </p:nvSpPr>
            <p:spPr bwMode="auto">
              <a:xfrm flipV="1">
                <a:off x="2354" y="2931"/>
                <a:ext cx="136" cy="136"/>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342067" name="Group 51"/>
          <p:cNvGrpSpPr>
            <a:grpSpLocks/>
          </p:cNvGrpSpPr>
          <p:nvPr/>
        </p:nvGrpSpPr>
        <p:grpSpPr bwMode="auto">
          <a:xfrm>
            <a:off x="6351588" y="2273244"/>
            <a:ext cx="1039812" cy="954088"/>
            <a:chOff x="3041" y="1700"/>
            <a:chExt cx="655" cy="601"/>
          </a:xfrm>
        </p:grpSpPr>
        <p:sp>
          <p:nvSpPr>
            <p:cNvPr id="25648" name="Text Box 18"/>
            <p:cNvSpPr txBox="1">
              <a:spLocks noChangeArrowheads="1"/>
            </p:cNvSpPr>
            <p:nvPr/>
          </p:nvSpPr>
          <p:spPr bwMode="auto">
            <a:xfrm>
              <a:off x="3144" y="1700"/>
              <a:ext cx="552"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5715" rIns="0" bIns="45715">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1400" b="1"/>
                <a:t>Total medicine cost per unit </a:t>
              </a:r>
            </a:p>
          </p:txBody>
        </p:sp>
        <p:grpSp>
          <p:nvGrpSpPr>
            <p:cNvPr id="25649" name="Group 50"/>
            <p:cNvGrpSpPr>
              <a:grpSpLocks/>
            </p:cNvGrpSpPr>
            <p:nvPr/>
          </p:nvGrpSpPr>
          <p:grpSpPr bwMode="auto">
            <a:xfrm>
              <a:off x="3041" y="1775"/>
              <a:ext cx="66" cy="303"/>
              <a:chOff x="3041" y="1775"/>
              <a:chExt cx="66" cy="303"/>
            </a:xfrm>
          </p:grpSpPr>
          <p:sp>
            <p:nvSpPr>
              <p:cNvPr id="25650" name="Oval 29"/>
              <p:cNvSpPr>
                <a:spLocks noChangeArrowheads="1"/>
              </p:cNvSpPr>
              <p:nvPr/>
            </p:nvSpPr>
            <p:spPr bwMode="auto">
              <a:xfrm>
                <a:off x="3041" y="2002"/>
                <a:ext cx="66" cy="76"/>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5651" name="Line 30"/>
              <p:cNvSpPr>
                <a:spLocks noChangeShapeType="1"/>
              </p:cNvSpPr>
              <p:nvPr/>
            </p:nvSpPr>
            <p:spPr bwMode="auto">
              <a:xfrm flipV="1">
                <a:off x="3078" y="1775"/>
                <a:ext cx="0" cy="227"/>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342069" name="Group 53"/>
          <p:cNvGrpSpPr>
            <a:grpSpLocks/>
          </p:cNvGrpSpPr>
          <p:nvPr/>
        </p:nvGrpSpPr>
        <p:grpSpPr bwMode="auto">
          <a:xfrm>
            <a:off x="6578601" y="4313182"/>
            <a:ext cx="1076325" cy="606425"/>
            <a:chOff x="2852" y="2985"/>
            <a:chExt cx="678" cy="382"/>
          </a:xfrm>
        </p:grpSpPr>
        <p:sp>
          <p:nvSpPr>
            <p:cNvPr id="342038" name="Text Box 22"/>
            <p:cNvSpPr txBox="1">
              <a:spLocks noChangeArrowheads="1"/>
            </p:cNvSpPr>
            <p:nvPr/>
          </p:nvSpPr>
          <p:spPr bwMode="auto">
            <a:xfrm>
              <a:off x="2852" y="3037"/>
              <a:ext cx="6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spAutoFit/>
            </a:bodyPr>
            <a:lstStyle>
              <a:lvl1pPr>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marL="1827213">
                <a:defRPr>
                  <a:solidFill>
                    <a:schemeClr val="tx1"/>
                  </a:solidFill>
                  <a:latin typeface="Arial" charset="0"/>
                  <a:ea typeface="宋体" pitchFamily="2" charset="-122"/>
                </a:defRPr>
              </a:lvl5pPr>
              <a:lvl6pPr marL="2284413" fontAlgn="base">
                <a:spcBef>
                  <a:spcPct val="0"/>
                </a:spcBef>
                <a:spcAft>
                  <a:spcPct val="0"/>
                </a:spcAft>
                <a:defRPr>
                  <a:solidFill>
                    <a:schemeClr val="tx1"/>
                  </a:solidFill>
                  <a:latin typeface="Arial" charset="0"/>
                  <a:ea typeface="宋体" pitchFamily="2" charset="-122"/>
                </a:defRPr>
              </a:lvl6pPr>
              <a:lvl7pPr marL="2741613" fontAlgn="base">
                <a:spcBef>
                  <a:spcPct val="0"/>
                </a:spcBef>
                <a:spcAft>
                  <a:spcPct val="0"/>
                </a:spcAft>
                <a:defRPr>
                  <a:solidFill>
                    <a:schemeClr val="tx1"/>
                  </a:solidFill>
                  <a:latin typeface="Arial" charset="0"/>
                  <a:ea typeface="宋体" pitchFamily="2" charset="-122"/>
                </a:defRPr>
              </a:lvl7pPr>
              <a:lvl8pPr marL="3198813" fontAlgn="base">
                <a:spcBef>
                  <a:spcPct val="0"/>
                </a:spcBef>
                <a:spcAft>
                  <a:spcPct val="0"/>
                </a:spcAft>
                <a:defRPr>
                  <a:solidFill>
                    <a:schemeClr val="tx1"/>
                  </a:solidFill>
                  <a:latin typeface="Arial" charset="0"/>
                  <a:ea typeface="宋体" pitchFamily="2" charset="-122"/>
                </a:defRPr>
              </a:lvl8pPr>
              <a:lvl9pPr marL="3656013" fontAlgn="base">
                <a:spcBef>
                  <a:spcPct val="0"/>
                </a:spcBef>
                <a:spcAft>
                  <a:spcPct val="0"/>
                </a:spcAft>
                <a:defRPr>
                  <a:solidFill>
                    <a:schemeClr val="tx1"/>
                  </a:solidFill>
                  <a:latin typeface="Arial" charset="0"/>
                  <a:ea typeface="宋体" pitchFamily="2" charset="-122"/>
                </a:defRPr>
              </a:lvl9pPr>
            </a:lstStyle>
            <a:p>
              <a:pPr eaLnBrk="1" hangingPunct="1">
                <a:spcBef>
                  <a:spcPct val="50000"/>
                </a:spcBef>
                <a:defRPr/>
              </a:pPr>
              <a:r>
                <a:rPr kumimoji="1" lang="en-US" altLang="zh-CN" sz="1400" b="1">
                  <a:effectLst>
                    <a:outerShdw blurRad="38100" dist="38100" dir="2700000" algn="tl">
                      <a:srgbClr val="C0C0C0"/>
                    </a:outerShdw>
                  </a:effectLst>
                </a:rPr>
                <a:t>Medicine name</a:t>
              </a:r>
            </a:p>
          </p:txBody>
        </p:sp>
        <p:grpSp>
          <p:nvGrpSpPr>
            <p:cNvPr id="25645" name="Group 52"/>
            <p:cNvGrpSpPr>
              <a:grpSpLocks/>
            </p:cNvGrpSpPr>
            <p:nvPr/>
          </p:nvGrpSpPr>
          <p:grpSpPr bwMode="auto">
            <a:xfrm>
              <a:off x="3275" y="2985"/>
              <a:ext cx="255" cy="208"/>
              <a:chOff x="3275" y="2985"/>
              <a:chExt cx="255" cy="208"/>
            </a:xfrm>
          </p:grpSpPr>
          <p:sp>
            <p:nvSpPr>
              <p:cNvPr id="25646" name="Oval 31"/>
              <p:cNvSpPr>
                <a:spLocks noChangeArrowheads="1"/>
              </p:cNvSpPr>
              <p:nvPr/>
            </p:nvSpPr>
            <p:spPr bwMode="auto">
              <a:xfrm>
                <a:off x="3275" y="2985"/>
                <a:ext cx="66" cy="75"/>
              </a:xfrm>
              <a:prstGeom prst="ellipse">
                <a:avLst/>
              </a:pr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5647" name="Line 32"/>
              <p:cNvSpPr>
                <a:spLocks noChangeShapeType="1"/>
              </p:cNvSpPr>
              <p:nvPr/>
            </p:nvSpPr>
            <p:spPr bwMode="auto">
              <a:xfrm>
                <a:off x="3332" y="3042"/>
                <a:ext cx="198" cy="151"/>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342073" name="Group 57"/>
          <p:cNvGrpSpPr>
            <a:grpSpLocks/>
          </p:cNvGrpSpPr>
          <p:nvPr/>
        </p:nvGrpSpPr>
        <p:grpSpPr bwMode="auto">
          <a:xfrm>
            <a:off x="7769226" y="2033532"/>
            <a:ext cx="1673225" cy="915987"/>
            <a:chOff x="3934" y="1549"/>
            <a:chExt cx="1054" cy="577"/>
          </a:xfrm>
        </p:grpSpPr>
        <p:sp>
          <p:nvSpPr>
            <p:cNvPr id="25640" name="Text Box 19"/>
            <p:cNvSpPr txBox="1">
              <a:spLocks noChangeArrowheads="1"/>
            </p:cNvSpPr>
            <p:nvPr/>
          </p:nvSpPr>
          <p:spPr bwMode="auto">
            <a:xfrm>
              <a:off x="4198" y="1549"/>
              <a:ext cx="790"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1800" b="1"/>
                <a:t>Total medicine cost</a:t>
              </a:r>
              <a:r>
                <a:rPr kumimoji="1" lang="en-US" altLang="zh-CN" sz="1400" b="1"/>
                <a:t> </a:t>
              </a:r>
            </a:p>
          </p:txBody>
        </p:sp>
        <p:grpSp>
          <p:nvGrpSpPr>
            <p:cNvPr id="25641" name="Group 56"/>
            <p:cNvGrpSpPr>
              <a:grpSpLocks/>
            </p:cNvGrpSpPr>
            <p:nvPr/>
          </p:nvGrpSpPr>
          <p:grpSpPr bwMode="auto">
            <a:xfrm>
              <a:off x="3934" y="1700"/>
              <a:ext cx="307" cy="188"/>
              <a:chOff x="3934" y="1700"/>
              <a:chExt cx="307" cy="188"/>
            </a:xfrm>
          </p:grpSpPr>
          <p:sp>
            <p:nvSpPr>
              <p:cNvPr id="25642" name="Oval 33"/>
              <p:cNvSpPr>
                <a:spLocks noChangeArrowheads="1"/>
              </p:cNvSpPr>
              <p:nvPr/>
            </p:nvSpPr>
            <p:spPr bwMode="auto">
              <a:xfrm>
                <a:off x="3934" y="1700"/>
                <a:ext cx="66" cy="75"/>
              </a:xfrm>
              <a:prstGeom prst="ellipse">
                <a:avLst/>
              </a:pr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5643" name="Line 34"/>
              <p:cNvSpPr>
                <a:spLocks noChangeShapeType="1"/>
              </p:cNvSpPr>
              <p:nvPr/>
            </p:nvSpPr>
            <p:spPr bwMode="auto">
              <a:xfrm>
                <a:off x="3991" y="1757"/>
                <a:ext cx="250" cy="131"/>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342063" name="Group 47"/>
          <p:cNvGrpSpPr>
            <a:grpSpLocks/>
          </p:cNvGrpSpPr>
          <p:nvPr/>
        </p:nvGrpSpPr>
        <p:grpSpPr bwMode="auto">
          <a:xfrm>
            <a:off x="5087939" y="2309758"/>
            <a:ext cx="1150937" cy="738188"/>
            <a:chOff x="2245" y="1723"/>
            <a:chExt cx="725" cy="465"/>
          </a:xfrm>
        </p:grpSpPr>
        <p:sp>
          <p:nvSpPr>
            <p:cNvPr id="342033" name="Text Box 17"/>
            <p:cNvSpPr txBox="1">
              <a:spLocks noChangeArrowheads="1"/>
            </p:cNvSpPr>
            <p:nvPr/>
          </p:nvSpPr>
          <p:spPr bwMode="auto">
            <a:xfrm>
              <a:off x="2245" y="1723"/>
              <a:ext cx="725"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spAutoFit/>
            </a:bodyPr>
            <a:lstStyle>
              <a:lvl1pPr>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marL="1827213">
                <a:defRPr>
                  <a:solidFill>
                    <a:schemeClr val="tx1"/>
                  </a:solidFill>
                  <a:latin typeface="Arial" charset="0"/>
                  <a:ea typeface="宋体" pitchFamily="2" charset="-122"/>
                </a:defRPr>
              </a:lvl5pPr>
              <a:lvl6pPr marL="2284413" fontAlgn="base">
                <a:spcBef>
                  <a:spcPct val="0"/>
                </a:spcBef>
                <a:spcAft>
                  <a:spcPct val="0"/>
                </a:spcAft>
                <a:defRPr>
                  <a:solidFill>
                    <a:schemeClr val="tx1"/>
                  </a:solidFill>
                  <a:latin typeface="Arial" charset="0"/>
                  <a:ea typeface="宋体" pitchFamily="2" charset="-122"/>
                </a:defRPr>
              </a:lvl6pPr>
              <a:lvl7pPr marL="2741613" fontAlgn="base">
                <a:spcBef>
                  <a:spcPct val="0"/>
                </a:spcBef>
                <a:spcAft>
                  <a:spcPct val="0"/>
                </a:spcAft>
                <a:defRPr>
                  <a:solidFill>
                    <a:schemeClr val="tx1"/>
                  </a:solidFill>
                  <a:latin typeface="Arial" charset="0"/>
                  <a:ea typeface="宋体" pitchFamily="2" charset="-122"/>
                </a:defRPr>
              </a:lvl7pPr>
              <a:lvl8pPr marL="3198813" fontAlgn="base">
                <a:spcBef>
                  <a:spcPct val="0"/>
                </a:spcBef>
                <a:spcAft>
                  <a:spcPct val="0"/>
                </a:spcAft>
                <a:defRPr>
                  <a:solidFill>
                    <a:schemeClr val="tx1"/>
                  </a:solidFill>
                  <a:latin typeface="Arial" charset="0"/>
                  <a:ea typeface="宋体" pitchFamily="2" charset="-122"/>
                </a:defRPr>
              </a:lvl8pPr>
              <a:lvl9pPr marL="3656013" fontAlgn="base">
                <a:spcBef>
                  <a:spcPct val="0"/>
                </a:spcBef>
                <a:spcAft>
                  <a:spcPct val="0"/>
                </a:spcAft>
                <a:defRPr>
                  <a:solidFill>
                    <a:schemeClr val="tx1"/>
                  </a:solidFill>
                  <a:latin typeface="Arial" charset="0"/>
                  <a:ea typeface="宋体" pitchFamily="2" charset="-122"/>
                </a:defRPr>
              </a:lvl9pPr>
            </a:lstStyle>
            <a:p>
              <a:pPr eaLnBrk="1" hangingPunct="1">
                <a:spcBef>
                  <a:spcPct val="50000"/>
                </a:spcBef>
                <a:defRPr/>
              </a:pPr>
              <a:r>
                <a:rPr kumimoji="1" lang="en-US" altLang="zh-CN" sz="1400" b="1">
                  <a:effectLst>
                    <a:outerShdw blurRad="38100" dist="38100" dir="2700000" algn="tl">
                      <a:srgbClr val="C0C0C0"/>
                    </a:outerShdw>
                  </a:effectLst>
                </a:rPr>
                <a:t>Validated medicine name</a:t>
              </a:r>
              <a:r>
                <a:rPr kumimoji="1" lang="en-US" altLang="zh-CN" sz="1400"/>
                <a:t> </a:t>
              </a:r>
              <a:r>
                <a:rPr kumimoji="1" lang="en-US" altLang="zh-CN" sz="1400" b="1"/>
                <a:t> </a:t>
              </a:r>
            </a:p>
          </p:txBody>
        </p:sp>
        <p:grpSp>
          <p:nvGrpSpPr>
            <p:cNvPr id="25637" name="Group 43"/>
            <p:cNvGrpSpPr>
              <a:grpSpLocks/>
            </p:cNvGrpSpPr>
            <p:nvPr/>
          </p:nvGrpSpPr>
          <p:grpSpPr bwMode="auto">
            <a:xfrm>
              <a:off x="2847" y="1775"/>
              <a:ext cx="66" cy="378"/>
              <a:chOff x="2847" y="1775"/>
              <a:chExt cx="66" cy="378"/>
            </a:xfrm>
          </p:grpSpPr>
          <p:sp>
            <p:nvSpPr>
              <p:cNvPr id="25638" name="Oval 35"/>
              <p:cNvSpPr>
                <a:spLocks noChangeArrowheads="1"/>
              </p:cNvSpPr>
              <p:nvPr/>
            </p:nvSpPr>
            <p:spPr bwMode="auto">
              <a:xfrm>
                <a:off x="2847" y="1775"/>
                <a:ext cx="66" cy="76"/>
              </a:xfrm>
              <a:prstGeom prst="ellipse">
                <a:avLst/>
              </a:pr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5639" name="Line 36"/>
              <p:cNvSpPr>
                <a:spLocks noChangeShapeType="1"/>
              </p:cNvSpPr>
              <p:nvPr/>
            </p:nvSpPr>
            <p:spPr bwMode="auto">
              <a:xfrm>
                <a:off x="2880" y="1851"/>
                <a:ext cx="0" cy="302"/>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342071" name="Group 55"/>
          <p:cNvGrpSpPr>
            <a:grpSpLocks/>
          </p:cNvGrpSpPr>
          <p:nvPr/>
        </p:nvGrpSpPr>
        <p:grpSpPr bwMode="auto">
          <a:xfrm>
            <a:off x="7631114" y="4071884"/>
            <a:ext cx="1711325" cy="738188"/>
            <a:chOff x="3515" y="2833"/>
            <a:chExt cx="1078" cy="465"/>
          </a:xfrm>
        </p:grpSpPr>
        <p:sp>
          <p:nvSpPr>
            <p:cNvPr id="25632" name="Text Box 21"/>
            <p:cNvSpPr txBox="1">
              <a:spLocks noChangeArrowheads="1"/>
            </p:cNvSpPr>
            <p:nvPr/>
          </p:nvSpPr>
          <p:spPr bwMode="auto">
            <a:xfrm>
              <a:off x="3868" y="2833"/>
              <a:ext cx="725"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1400" b="1"/>
                <a:t>Medicine production cost</a:t>
              </a:r>
            </a:p>
          </p:txBody>
        </p:sp>
        <p:grpSp>
          <p:nvGrpSpPr>
            <p:cNvPr id="25633" name="Group 54"/>
            <p:cNvGrpSpPr>
              <a:grpSpLocks/>
            </p:cNvGrpSpPr>
            <p:nvPr/>
          </p:nvGrpSpPr>
          <p:grpSpPr bwMode="auto">
            <a:xfrm>
              <a:off x="3515" y="2931"/>
              <a:ext cx="287" cy="205"/>
              <a:chOff x="3515" y="2931"/>
              <a:chExt cx="287" cy="205"/>
            </a:xfrm>
          </p:grpSpPr>
          <p:sp>
            <p:nvSpPr>
              <p:cNvPr id="25634" name="Oval 37"/>
              <p:cNvSpPr>
                <a:spLocks noChangeArrowheads="1"/>
              </p:cNvSpPr>
              <p:nvPr/>
            </p:nvSpPr>
            <p:spPr bwMode="auto">
              <a:xfrm>
                <a:off x="3736" y="3060"/>
                <a:ext cx="66" cy="76"/>
              </a:xfrm>
              <a:prstGeom prst="ellipse">
                <a:avLst/>
              </a:pr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5635" name="Line 38"/>
              <p:cNvSpPr>
                <a:spLocks noChangeShapeType="1"/>
              </p:cNvSpPr>
              <p:nvPr/>
            </p:nvSpPr>
            <p:spPr bwMode="auto">
              <a:xfrm flipH="1" flipV="1">
                <a:off x="3515" y="2931"/>
                <a:ext cx="227" cy="141"/>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42055" name="Text Box 39"/>
          <p:cNvSpPr txBox="1">
            <a:spLocks noChangeArrowheads="1"/>
          </p:cNvSpPr>
          <p:nvPr/>
        </p:nvSpPr>
        <p:spPr bwMode="auto">
          <a:xfrm>
            <a:off x="641162" y="563506"/>
            <a:ext cx="290848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defRPr/>
            </a:pPr>
            <a:r>
              <a:rPr lang="zh-CN" altLang="en-US" sz="2700" b="1" dirty="0">
                <a:solidFill>
                  <a:srgbClr val="0000CC"/>
                </a:solidFill>
                <a:latin typeface="微软雅黑" panose="020B0503020204020204" pitchFamily="34" charset="-122"/>
                <a:ea typeface="微软雅黑" panose="020B0503020204020204" pitchFamily="34" charset="-122"/>
              </a:rPr>
              <a:t>医药成本计算</a:t>
            </a:r>
            <a:r>
              <a:rPr lang="zh-CN" altLang="en-US" sz="2700" b="1" dirty="0" smtClean="0">
                <a:solidFill>
                  <a:srgbClr val="0000CC"/>
                </a:solidFill>
                <a:latin typeface="微软雅黑" panose="020B0503020204020204" pitchFamily="34" charset="-122"/>
                <a:ea typeface="微软雅黑" panose="020B0503020204020204" pitchFamily="34" charset="-122"/>
              </a:rPr>
              <a:t>问</a:t>
            </a:r>
            <a:endParaRPr lang="en-US" altLang="zh-CN" sz="2700" b="1" dirty="0" smtClean="0">
              <a:solidFill>
                <a:srgbClr val="0000CC"/>
              </a:solidFill>
              <a:latin typeface="微软雅黑" panose="020B0503020204020204" pitchFamily="34" charset="-122"/>
              <a:ea typeface="微软雅黑" panose="020B0503020204020204" pitchFamily="34" charset="-122"/>
            </a:endParaRPr>
          </a:p>
          <a:p>
            <a:pPr eaLnBrk="1" hangingPunct="1">
              <a:defRPr/>
            </a:pPr>
            <a:r>
              <a:rPr lang="zh-CN" altLang="en-US" sz="2700" b="1" dirty="0" smtClean="0">
                <a:solidFill>
                  <a:srgbClr val="0000CC"/>
                </a:solidFill>
                <a:latin typeface="微软雅黑" panose="020B0503020204020204" pitchFamily="34" charset="-122"/>
                <a:ea typeface="微软雅黑" panose="020B0503020204020204" pitchFamily="34" charset="-122"/>
              </a:rPr>
              <a:t>题</a:t>
            </a:r>
            <a:r>
              <a:rPr lang="zh-CN" altLang="en-US" sz="2700" b="1" dirty="0">
                <a:solidFill>
                  <a:srgbClr val="0000CC"/>
                </a:solidFill>
                <a:latin typeface="微软雅黑" panose="020B0503020204020204" pitchFamily="34" charset="-122"/>
                <a:ea typeface="微软雅黑" panose="020B0503020204020204" pitchFamily="34" charset="-122"/>
              </a:rPr>
              <a:t>的程序结构图：</a:t>
            </a:r>
            <a:endParaRPr lang="en-US" altLang="zh-CN" sz="27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nvGrpSpPr>
          <p:cNvPr id="342080" name="Group 64"/>
          <p:cNvGrpSpPr>
            <a:grpSpLocks/>
          </p:cNvGrpSpPr>
          <p:nvPr/>
        </p:nvGrpSpPr>
        <p:grpSpPr bwMode="auto">
          <a:xfrm>
            <a:off x="3454401" y="4082994"/>
            <a:ext cx="1223963" cy="523875"/>
            <a:chOff x="884" y="2840"/>
            <a:chExt cx="771" cy="330"/>
          </a:xfrm>
        </p:grpSpPr>
        <p:sp>
          <p:nvSpPr>
            <p:cNvPr id="342076" name="Text Box 60"/>
            <p:cNvSpPr txBox="1">
              <a:spLocks noChangeArrowheads="1"/>
            </p:cNvSpPr>
            <p:nvPr/>
          </p:nvSpPr>
          <p:spPr bwMode="auto">
            <a:xfrm>
              <a:off x="884" y="2840"/>
              <a:ext cx="6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spAutoFit/>
            </a:bodyPr>
            <a:lstStyle>
              <a:lvl1pPr>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marL="1827213">
                <a:defRPr>
                  <a:solidFill>
                    <a:schemeClr val="tx1"/>
                  </a:solidFill>
                  <a:latin typeface="Arial" charset="0"/>
                  <a:ea typeface="宋体" pitchFamily="2" charset="-122"/>
                </a:defRPr>
              </a:lvl5pPr>
              <a:lvl6pPr marL="2284413" fontAlgn="base">
                <a:spcBef>
                  <a:spcPct val="0"/>
                </a:spcBef>
                <a:spcAft>
                  <a:spcPct val="0"/>
                </a:spcAft>
                <a:defRPr>
                  <a:solidFill>
                    <a:schemeClr val="tx1"/>
                  </a:solidFill>
                  <a:latin typeface="Arial" charset="0"/>
                  <a:ea typeface="宋体" pitchFamily="2" charset="-122"/>
                </a:defRPr>
              </a:lvl6pPr>
              <a:lvl7pPr marL="2741613" fontAlgn="base">
                <a:spcBef>
                  <a:spcPct val="0"/>
                </a:spcBef>
                <a:spcAft>
                  <a:spcPct val="0"/>
                </a:spcAft>
                <a:defRPr>
                  <a:solidFill>
                    <a:schemeClr val="tx1"/>
                  </a:solidFill>
                  <a:latin typeface="Arial" charset="0"/>
                  <a:ea typeface="宋体" pitchFamily="2" charset="-122"/>
                </a:defRPr>
              </a:lvl7pPr>
              <a:lvl8pPr marL="3198813" fontAlgn="base">
                <a:spcBef>
                  <a:spcPct val="0"/>
                </a:spcBef>
                <a:spcAft>
                  <a:spcPct val="0"/>
                </a:spcAft>
                <a:defRPr>
                  <a:solidFill>
                    <a:schemeClr val="tx1"/>
                  </a:solidFill>
                  <a:latin typeface="Arial" charset="0"/>
                  <a:ea typeface="宋体" pitchFamily="2" charset="-122"/>
                </a:defRPr>
              </a:lvl8pPr>
              <a:lvl9pPr marL="3656013" fontAlgn="base">
                <a:spcBef>
                  <a:spcPct val="0"/>
                </a:spcBef>
                <a:spcAft>
                  <a:spcPct val="0"/>
                </a:spcAft>
                <a:defRPr>
                  <a:solidFill>
                    <a:schemeClr val="tx1"/>
                  </a:solidFill>
                  <a:latin typeface="Arial" charset="0"/>
                  <a:ea typeface="宋体" pitchFamily="2" charset="-122"/>
                </a:defRPr>
              </a:lvl9pPr>
            </a:lstStyle>
            <a:p>
              <a:pPr eaLnBrk="1" hangingPunct="1">
                <a:spcBef>
                  <a:spcPct val="50000"/>
                </a:spcBef>
                <a:defRPr/>
              </a:pPr>
              <a:r>
                <a:rPr kumimoji="1" lang="en-US" altLang="zh-CN" sz="1400" b="1">
                  <a:effectLst>
                    <a:outerShdw blurRad="38100" dist="38100" dir="2700000" algn="tl">
                      <a:srgbClr val="C0C0C0"/>
                    </a:outerShdw>
                  </a:effectLst>
                </a:rPr>
                <a:t>Medicine name</a:t>
              </a:r>
            </a:p>
          </p:txBody>
        </p:sp>
        <p:grpSp>
          <p:nvGrpSpPr>
            <p:cNvPr id="25629" name="Group 61"/>
            <p:cNvGrpSpPr>
              <a:grpSpLocks/>
            </p:cNvGrpSpPr>
            <p:nvPr/>
          </p:nvGrpSpPr>
          <p:grpSpPr bwMode="auto">
            <a:xfrm rot="5798806">
              <a:off x="1423" y="2886"/>
              <a:ext cx="255" cy="208"/>
              <a:chOff x="3275" y="2985"/>
              <a:chExt cx="255" cy="208"/>
            </a:xfrm>
          </p:grpSpPr>
          <p:sp>
            <p:nvSpPr>
              <p:cNvPr id="25630" name="Oval 62"/>
              <p:cNvSpPr>
                <a:spLocks noChangeArrowheads="1"/>
              </p:cNvSpPr>
              <p:nvPr/>
            </p:nvSpPr>
            <p:spPr bwMode="auto">
              <a:xfrm>
                <a:off x="3275" y="2985"/>
                <a:ext cx="66" cy="75"/>
              </a:xfrm>
              <a:prstGeom prst="ellipse">
                <a:avLst/>
              </a:pr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5631" name="Line 63"/>
              <p:cNvSpPr>
                <a:spLocks noChangeShapeType="1"/>
              </p:cNvSpPr>
              <p:nvPr/>
            </p:nvSpPr>
            <p:spPr bwMode="auto">
              <a:xfrm>
                <a:off x="3332" y="3042"/>
                <a:ext cx="198" cy="151"/>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25622" name="Rectangle 7"/>
          <p:cNvSpPr>
            <a:spLocks noChangeArrowheads="1"/>
          </p:cNvSpPr>
          <p:nvPr/>
        </p:nvSpPr>
        <p:spPr bwMode="auto">
          <a:xfrm>
            <a:off x="4583114" y="3257494"/>
            <a:ext cx="2808287" cy="601667"/>
          </a:xfrm>
          <a:prstGeom prst="rect">
            <a:avLst/>
          </a:prstGeom>
          <a:solidFill>
            <a:srgbClr val="92D050">
              <a:alpha val="41000"/>
            </a:srgbClr>
          </a:solidFill>
          <a:ln w="9525">
            <a:solidFill>
              <a:schemeClr val="tx1"/>
            </a:solidFill>
            <a:miter lim="800000"/>
            <a:headEnd/>
            <a:tailEnd/>
          </a:ln>
          <a:effectLst/>
        </p:spPr>
        <p:txBody>
          <a:bodyPr wrap="none" lIns="91429" tIns="45715" rIns="91429" bIns="45715"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0"/>
              </a:spcBef>
              <a:buFontTx/>
              <a:buNone/>
            </a:pPr>
            <a:r>
              <a:rPr kumimoji="1" lang="en-US" altLang="zh-CN" sz="2400" b="1" dirty="0"/>
              <a:t>Calculate medicine</a:t>
            </a:r>
          </a:p>
          <a:p>
            <a:pPr algn="ctr" eaLnBrk="1" hangingPunct="1">
              <a:lnSpc>
                <a:spcPct val="80000"/>
              </a:lnSpc>
              <a:spcBef>
                <a:spcPct val="0"/>
              </a:spcBef>
              <a:buFontTx/>
              <a:buNone/>
            </a:pPr>
            <a:r>
              <a:rPr kumimoji="1" lang="en-US" altLang="zh-CN" sz="2400" b="1" dirty="0"/>
              <a:t>cost</a:t>
            </a:r>
          </a:p>
        </p:txBody>
      </p:sp>
      <p:sp>
        <p:nvSpPr>
          <p:cNvPr id="2" name="流程图: 磁盘 1"/>
          <p:cNvSpPr/>
          <p:nvPr/>
        </p:nvSpPr>
        <p:spPr>
          <a:xfrm>
            <a:off x="1736726" y="5091056"/>
            <a:ext cx="792163" cy="457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tx1"/>
                </a:solidFill>
              </a:rPr>
              <a:t>DB</a:t>
            </a:r>
            <a:endParaRPr lang="zh-CN" altLang="en-US" b="1" dirty="0">
              <a:solidFill>
                <a:schemeClr val="tx1"/>
              </a:solidFill>
            </a:endParaRPr>
          </a:p>
        </p:txBody>
      </p:sp>
      <p:sp>
        <p:nvSpPr>
          <p:cNvPr id="57" name="流程图: 磁盘 56"/>
          <p:cNvSpPr/>
          <p:nvPr/>
        </p:nvSpPr>
        <p:spPr>
          <a:xfrm>
            <a:off x="9696451" y="5091056"/>
            <a:ext cx="792163" cy="457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tx1"/>
                </a:solidFill>
              </a:rPr>
              <a:t>DB</a:t>
            </a:r>
            <a:endParaRPr lang="zh-CN" altLang="en-US" b="1" dirty="0">
              <a:solidFill>
                <a:schemeClr val="tx1"/>
              </a:solidFill>
            </a:endParaRPr>
          </a:p>
        </p:txBody>
      </p:sp>
      <p:sp>
        <p:nvSpPr>
          <p:cNvPr id="25626" name="Line 14"/>
          <p:cNvSpPr>
            <a:spLocks noChangeShapeType="1"/>
          </p:cNvSpPr>
          <p:nvPr/>
        </p:nvSpPr>
        <p:spPr bwMode="auto">
          <a:xfrm flipH="1" flipV="1">
            <a:off x="2495551" y="5379981"/>
            <a:ext cx="5746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27" name="Line 14"/>
          <p:cNvSpPr>
            <a:spLocks noChangeShapeType="1"/>
          </p:cNvSpPr>
          <p:nvPr/>
        </p:nvSpPr>
        <p:spPr bwMode="auto">
          <a:xfrm>
            <a:off x="9336089" y="5379981"/>
            <a:ext cx="3016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47597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8" presetClass="entr" presetSubtype="0" accel="50000" fill="hold" grpId="0" nodeType="clickEffect">
                                  <p:stCondLst>
                                    <p:cond delay="0"/>
                                  </p:stCondLst>
                                  <p:childTnLst>
                                    <p:set>
                                      <p:cBhvr>
                                        <p:cTn id="6" dur="1" fill="hold">
                                          <p:stCondLst>
                                            <p:cond delay="0"/>
                                          </p:stCondLst>
                                        </p:cTn>
                                        <p:tgtEl>
                                          <p:spTgt spid="342019">
                                            <p:txEl>
                                              <p:pRg st="0" end="0"/>
                                            </p:txEl>
                                          </p:spTgt>
                                        </p:tgtEl>
                                        <p:attrNameLst>
                                          <p:attrName>style.visibility</p:attrName>
                                        </p:attrNameLst>
                                      </p:cBhvr>
                                      <p:to>
                                        <p:strVal val="visible"/>
                                      </p:to>
                                    </p:set>
                                    <p:anim calcmode="lin" valueType="num">
                                      <p:cBhvr>
                                        <p:cTn id="7" dur="1000" fill="hold"/>
                                        <p:tgtEl>
                                          <p:spTgt spid="342019">
                                            <p:txEl>
                                              <p:pRg st="0" end="0"/>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342019">
                                            <p:txEl>
                                              <p:pRg st="0" end="0"/>
                                            </p:txEl>
                                          </p:spTgt>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342019">
                                            <p:txEl>
                                              <p:pRg st="0" end="0"/>
                                            </p:txEl>
                                          </p:spTgt>
                                        </p:tgtEl>
                                        <p:attrNameLst>
                                          <p:attrName>ppt_y</p:attrName>
                                        </p:attrNameLst>
                                      </p:cBhvr>
                                      <p:tavLst>
                                        <p:tav tm="0">
                                          <p:val>
                                            <p:strVal val="#ppt_y"/>
                                          </p:val>
                                        </p:tav>
                                        <p:tav tm="100000">
                                          <p:val>
                                            <p:strVal val="#ppt_y"/>
                                          </p:val>
                                        </p:tav>
                                      </p:tavLst>
                                    </p:anim>
                                    <p:animEffect transition="in" filter="fade">
                                      <p:cBhvr>
                                        <p:cTn id="10" dur="1000"/>
                                        <p:tgtEl>
                                          <p:spTgt spid="342019">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9" presetClass="entr" presetSubtype="0" fill="hold" nodeType="clickEffect">
                                  <p:stCondLst>
                                    <p:cond delay="0"/>
                                  </p:stCondLst>
                                  <p:childTnLst>
                                    <p:set>
                                      <p:cBhvr>
                                        <p:cTn id="14" dur="1" fill="hold">
                                          <p:stCondLst>
                                            <p:cond delay="0"/>
                                          </p:stCondLst>
                                        </p:cTn>
                                        <p:tgtEl>
                                          <p:spTgt spid="342062"/>
                                        </p:tgtEl>
                                        <p:attrNameLst>
                                          <p:attrName>style.visibility</p:attrName>
                                        </p:attrNameLst>
                                      </p:cBhvr>
                                      <p:to>
                                        <p:strVal val="visible"/>
                                      </p:to>
                                    </p:set>
                                    <p:anim calcmode="lin" valueType="num">
                                      <p:cBhvr>
                                        <p:cTn id="15" dur="1000" fill="hold"/>
                                        <p:tgtEl>
                                          <p:spTgt spid="342062"/>
                                        </p:tgtEl>
                                        <p:attrNameLst>
                                          <p:attrName>ppt_x</p:attrName>
                                        </p:attrNameLst>
                                      </p:cBhvr>
                                      <p:tavLst>
                                        <p:tav tm="0">
                                          <p:val>
                                            <p:strVal val="#ppt_x-.2"/>
                                          </p:val>
                                        </p:tav>
                                        <p:tav tm="100000">
                                          <p:val>
                                            <p:strVal val="#ppt_x"/>
                                          </p:val>
                                        </p:tav>
                                      </p:tavLst>
                                    </p:anim>
                                    <p:anim calcmode="lin" valueType="num">
                                      <p:cBhvr>
                                        <p:cTn id="16" dur="1000" fill="hold"/>
                                        <p:tgtEl>
                                          <p:spTgt spid="342062"/>
                                        </p:tgtEl>
                                        <p:attrNameLst>
                                          <p:attrName>ppt_y</p:attrName>
                                        </p:attrNameLst>
                                      </p:cBhvr>
                                      <p:tavLst>
                                        <p:tav tm="0">
                                          <p:val>
                                            <p:strVal val="#ppt_y"/>
                                          </p:val>
                                        </p:tav>
                                        <p:tav tm="100000">
                                          <p:val>
                                            <p:strVal val="#ppt_y"/>
                                          </p:val>
                                        </p:tav>
                                      </p:tavLst>
                                    </p:anim>
                                    <p:animEffect transition="in" filter="wipe(right)" prLst="gradientSize: 0.1">
                                      <p:cBhvr>
                                        <p:cTn id="17" dur="1000"/>
                                        <p:tgtEl>
                                          <p:spTgt spid="3420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342063"/>
                                        </p:tgtEl>
                                        <p:attrNameLst>
                                          <p:attrName>style.visibility</p:attrName>
                                        </p:attrNameLst>
                                      </p:cBhvr>
                                      <p:to>
                                        <p:strVal val="visible"/>
                                      </p:to>
                                    </p:set>
                                    <p:animEffect transition="in" filter="slide(fromBottom)">
                                      <p:cBhvr>
                                        <p:cTn id="22" dur="500"/>
                                        <p:tgtEl>
                                          <p:spTgt spid="3420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9" presetClass="entr" presetSubtype="0" fill="hold" nodeType="clickEffect">
                                  <p:stCondLst>
                                    <p:cond delay="0"/>
                                  </p:stCondLst>
                                  <p:childTnLst>
                                    <p:set>
                                      <p:cBhvr>
                                        <p:cTn id="26" dur="1" fill="hold">
                                          <p:stCondLst>
                                            <p:cond delay="0"/>
                                          </p:stCondLst>
                                        </p:cTn>
                                        <p:tgtEl>
                                          <p:spTgt spid="342080"/>
                                        </p:tgtEl>
                                        <p:attrNameLst>
                                          <p:attrName>style.visibility</p:attrName>
                                        </p:attrNameLst>
                                      </p:cBhvr>
                                      <p:to>
                                        <p:strVal val="visible"/>
                                      </p:to>
                                    </p:set>
                                    <p:anim calcmode="lin" valueType="num">
                                      <p:cBhvr>
                                        <p:cTn id="27" dur="1000" fill="hold"/>
                                        <p:tgtEl>
                                          <p:spTgt spid="342080"/>
                                        </p:tgtEl>
                                        <p:attrNameLst>
                                          <p:attrName>ppt_x</p:attrName>
                                        </p:attrNameLst>
                                      </p:cBhvr>
                                      <p:tavLst>
                                        <p:tav tm="0">
                                          <p:val>
                                            <p:strVal val="#ppt_x-.2"/>
                                          </p:val>
                                        </p:tav>
                                        <p:tav tm="100000">
                                          <p:val>
                                            <p:strVal val="#ppt_x"/>
                                          </p:val>
                                        </p:tav>
                                      </p:tavLst>
                                    </p:anim>
                                    <p:anim calcmode="lin" valueType="num">
                                      <p:cBhvr>
                                        <p:cTn id="28" dur="1000" fill="hold"/>
                                        <p:tgtEl>
                                          <p:spTgt spid="342080"/>
                                        </p:tgtEl>
                                        <p:attrNameLst>
                                          <p:attrName>ppt_y</p:attrName>
                                        </p:attrNameLst>
                                      </p:cBhvr>
                                      <p:tavLst>
                                        <p:tav tm="0">
                                          <p:val>
                                            <p:strVal val="#ppt_y"/>
                                          </p:val>
                                        </p:tav>
                                        <p:tav tm="100000">
                                          <p:val>
                                            <p:strVal val="#ppt_y"/>
                                          </p:val>
                                        </p:tav>
                                      </p:tavLst>
                                    </p:anim>
                                    <p:animEffect transition="in" filter="wipe(right)" prLst="gradientSize: 0.1">
                                      <p:cBhvr>
                                        <p:cTn id="29" dur="1000"/>
                                        <p:tgtEl>
                                          <p:spTgt spid="34208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4" fill="hold" nodeType="clickEffect">
                                  <p:stCondLst>
                                    <p:cond delay="0"/>
                                  </p:stCondLst>
                                  <p:childTnLst>
                                    <p:set>
                                      <p:cBhvr>
                                        <p:cTn id="33" dur="1" fill="hold">
                                          <p:stCondLst>
                                            <p:cond delay="0"/>
                                          </p:stCondLst>
                                        </p:cTn>
                                        <p:tgtEl>
                                          <p:spTgt spid="342074"/>
                                        </p:tgtEl>
                                        <p:attrNameLst>
                                          <p:attrName>style.visibility</p:attrName>
                                        </p:attrNameLst>
                                      </p:cBhvr>
                                      <p:to>
                                        <p:strVal val="visible"/>
                                      </p:to>
                                    </p:set>
                                    <p:animEffect transition="in" filter="slide(fromBottom)">
                                      <p:cBhvr>
                                        <p:cTn id="34" dur="500"/>
                                        <p:tgtEl>
                                          <p:spTgt spid="34207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9" presetClass="entr" presetSubtype="0" fill="hold" nodeType="clickEffect">
                                  <p:stCondLst>
                                    <p:cond delay="0"/>
                                  </p:stCondLst>
                                  <p:childTnLst>
                                    <p:set>
                                      <p:cBhvr>
                                        <p:cTn id="38" dur="1" fill="hold">
                                          <p:stCondLst>
                                            <p:cond delay="0"/>
                                          </p:stCondLst>
                                        </p:cTn>
                                        <p:tgtEl>
                                          <p:spTgt spid="342069"/>
                                        </p:tgtEl>
                                        <p:attrNameLst>
                                          <p:attrName>style.visibility</p:attrName>
                                        </p:attrNameLst>
                                      </p:cBhvr>
                                      <p:to>
                                        <p:strVal val="visible"/>
                                      </p:to>
                                    </p:set>
                                    <p:anim calcmode="lin" valueType="num">
                                      <p:cBhvr>
                                        <p:cTn id="39" dur="1000" fill="hold"/>
                                        <p:tgtEl>
                                          <p:spTgt spid="342069"/>
                                        </p:tgtEl>
                                        <p:attrNameLst>
                                          <p:attrName>ppt_x</p:attrName>
                                        </p:attrNameLst>
                                      </p:cBhvr>
                                      <p:tavLst>
                                        <p:tav tm="0">
                                          <p:val>
                                            <p:strVal val="#ppt_x-.2"/>
                                          </p:val>
                                        </p:tav>
                                        <p:tav tm="100000">
                                          <p:val>
                                            <p:strVal val="#ppt_x"/>
                                          </p:val>
                                        </p:tav>
                                      </p:tavLst>
                                    </p:anim>
                                    <p:anim calcmode="lin" valueType="num">
                                      <p:cBhvr>
                                        <p:cTn id="40" dur="1000" fill="hold"/>
                                        <p:tgtEl>
                                          <p:spTgt spid="342069"/>
                                        </p:tgtEl>
                                        <p:attrNameLst>
                                          <p:attrName>ppt_y</p:attrName>
                                        </p:attrNameLst>
                                      </p:cBhvr>
                                      <p:tavLst>
                                        <p:tav tm="0">
                                          <p:val>
                                            <p:strVal val="#ppt_y"/>
                                          </p:val>
                                        </p:tav>
                                        <p:tav tm="100000">
                                          <p:val>
                                            <p:strVal val="#ppt_y"/>
                                          </p:val>
                                        </p:tav>
                                      </p:tavLst>
                                    </p:anim>
                                    <p:animEffect transition="in" filter="wipe(right)" prLst="gradientSize: 0.1">
                                      <p:cBhvr>
                                        <p:cTn id="41" dur="1000"/>
                                        <p:tgtEl>
                                          <p:spTgt spid="34206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9" presetClass="entr" presetSubtype="0" fill="hold" nodeType="clickEffect">
                                  <p:stCondLst>
                                    <p:cond delay="0"/>
                                  </p:stCondLst>
                                  <p:childTnLst>
                                    <p:set>
                                      <p:cBhvr>
                                        <p:cTn id="45" dur="1" fill="hold">
                                          <p:stCondLst>
                                            <p:cond delay="0"/>
                                          </p:stCondLst>
                                        </p:cTn>
                                        <p:tgtEl>
                                          <p:spTgt spid="342071"/>
                                        </p:tgtEl>
                                        <p:attrNameLst>
                                          <p:attrName>style.visibility</p:attrName>
                                        </p:attrNameLst>
                                      </p:cBhvr>
                                      <p:to>
                                        <p:strVal val="visible"/>
                                      </p:to>
                                    </p:set>
                                    <p:anim calcmode="lin" valueType="num">
                                      <p:cBhvr>
                                        <p:cTn id="46" dur="1000" fill="hold"/>
                                        <p:tgtEl>
                                          <p:spTgt spid="342071"/>
                                        </p:tgtEl>
                                        <p:attrNameLst>
                                          <p:attrName>ppt_x</p:attrName>
                                        </p:attrNameLst>
                                      </p:cBhvr>
                                      <p:tavLst>
                                        <p:tav tm="0">
                                          <p:val>
                                            <p:strVal val="#ppt_x-.2"/>
                                          </p:val>
                                        </p:tav>
                                        <p:tav tm="100000">
                                          <p:val>
                                            <p:strVal val="#ppt_x"/>
                                          </p:val>
                                        </p:tav>
                                      </p:tavLst>
                                    </p:anim>
                                    <p:anim calcmode="lin" valueType="num">
                                      <p:cBhvr>
                                        <p:cTn id="47" dur="1000" fill="hold"/>
                                        <p:tgtEl>
                                          <p:spTgt spid="342071"/>
                                        </p:tgtEl>
                                        <p:attrNameLst>
                                          <p:attrName>ppt_y</p:attrName>
                                        </p:attrNameLst>
                                      </p:cBhvr>
                                      <p:tavLst>
                                        <p:tav tm="0">
                                          <p:val>
                                            <p:strVal val="#ppt_y"/>
                                          </p:val>
                                        </p:tav>
                                        <p:tav tm="100000">
                                          <p:val>
                                            <p:strVal val="#ppt_y"/>
                                          </p:val>
                                        </p:tav>
                                      </p:tavLst>
                                    </p:anim>
                                    <p:animEffect transition="in" filter="wipe(right)" prLst="gradientSize: 0.1">
                                      <p:cBhvr>
                                        <p:cTn id="48" dur="1000"/>
                                        <p:tgtEl>
                                          <p:spTgt spid="34207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16" fill="hold" nodeType="clickEffect">
                                  <p:stCondLst>
                                    <p:cond delay="0"/>
                                  </p:stCondLst>
                                  <p:childTnLst>
                                    <p:set>
                                      <p:cBhvr>
                                        <p:cTn id="52" dur="1" fill="hold">
                                          <p:stCondLst>
                                            <p:cond delay="0"/>
                                          </p:stCondLst>
                                        </p:cTn>
                                        <p:tgtEl>
                                          <p:spTgt spid="342067"/>
                                        </p:tgtEl>
                                        <p:attrNameLst>
                                          <p:attrName>style.visibility</p:attrName>
                                        </p:attrNameLst>
                                      </p:cBhvr>
                                      <p:to>
                                        <p:strVal val="visible"/>
                                      </p:to>
                                    </p:set>
                                    <p:animEffect transition="in" filter="box(in)">
                                      <p:cBhvr>
                                        <p:cTn id="53" dur="500"/>
                                        <p:tgtEl>
                                          <p:spTgt spid="34206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16" fill="hold" nodeType="clickEffect">
                                  <p:stCondLst>
                                    <p:cond delay="0"/>
                                  </p:stCondLst>
                                  <p:childTnLst>
                                    <p:set>
                                      <p:cBhvr>
                                        <p:cTn id="57" dur="1" fill="hold">
                                          <p:stCondLst>
                                            <p:cond delay="0"/>
                                          </p:stCondLst>
                                        </p:cTn>
                                        <p:tgtEl>
                                          <p:spTgt spid="342073"/>
                                        </p:tgtEl>
                                        <p:attrNameLst>
                                          <p:attrName>style.visibility</p:attrName>
                                        </p:attrNameLst>
                                      </p:cBhvr>
                                      <p:to>
                                        <p:strVal val="visible"/>
                                      </p:to>
                                    </p:set>
                                    <p:animEffect transition="in" filter="box(in)">
                                      <p:cBhvr>
                                        <p:cTn id="58" dur="500"/>
                                        <p:tgtEl>
                                          <p:spTgt spid="342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ChangeArrowheads="1"/>
          </p:cNvSpPr>
          <p:nvPr/>
        </p:nvSpPr>
        <p:spPr bwMode="auto">
          <a:xfrm>
            <a:off x="5195677" y="1450976"/>
            <a:ext cx="831850" cy="28892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747" name="Line 4"/>
          <p:cNvSpPr>
            <a:spLocks noChangeShapeType="1"/>
          </p:cNvSpPr>
          <p:nvPr/>
        </p:nvSpPr>
        <p:spPr bwMode="auto">
          <a:xfrm>
            <a:off x="4438439" y="2073275"/>
            <a:ext cx="233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48" name="Line 5"/>
          <p:cNvSpPr>
            <a:spLocks noChangeShapeType="1"/>
          </p:cNvSpPr>
          <p:nvPr/>
        </p:nvSpPr>
        <p:spPr bwMode="auto">
          <a:xfrm>
            <a:off x="4454314" y="2098676"/>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49" name="Rectangle 6"/>
          <p:cNvSpPr>
            <a:spLocks noChangeArrowheads="1"/>
          </p:cNvSpPr>
          <p:nvPr/>
        </p:nvSpPr>
        <p:spPr bwMode="auto">
          <a:xfrm>
            <a:off x="3544678" y="3187701"/>
            <a:ext cx="833437" cy="28892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750" name="Rectangle 7"/>
          <p:cNvSpPr>
            <a:spLocks noChangeArrowheads="1"/>
          </p:cNvSpPr>
          <p:nvPr/>
        </p:nvSpPr>
        <p:spPr bwMode="auto">
          <a:xfrm>
            <a:off x="4041564" y="2344739"/>
            <a:ext cx="833438" cy="28892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751" name="Rectangle 8"/>
          <p:cNvSpPr>
            <a:spLocks noChangeArrowheads="1"/>
          </p:cNvSpPr>
          <p:nvPr/>
        </p:nvSpPr>
        <p:spPr bwMode="auto">
          <a:xfrm>
            <a:off x="4576553" y="3182939"/>
            <a:ext cx="833437" cy="28892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752" name="AutoShape 9"/>
          <p:cNvSpPr>
            <a:spLocks noChangeArrowheads="1"/>
          </p:cNvSpPr>
          <p:nvPr/>
        </p:nvSpPr>
        <p:spPr bwMode="auto">
          <a:xfrm>
            <a:off x="5451264" y="1747838"/>
            <a:ext cx="331788" cy="360362"/>
          </a:xfrm>
          <a:prstGeom prst="upArrow">
            <a:avLst>
              <a:gd name="adj1" fmla="val 0"/>
              <a:gd name="adj2" fmla="val 62638"/>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753" name="Line 10"/>
          <p:cNvSpPr>
            <a:spLocks noChangeShapeType="1"/>
          </p:cNvSpPr>
          <p:nvPr/>
        </p:nvSpPr>
        <p:spPr bwMode="auto">
          <a:xfrm>
            <a:off x="6784764" y="2098676"/>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4" name="Rectangle 11"/>
          <p:cNvSpPr>
            <a:spLocks noChangeArrowheads="1"/>
          </p:cNvSpPr>
          <p:nvPr/>
        </p:nvSpPr>
        <p:spPr bwMode="auto">
          <a:xfrm>
            <a:off x="6357728" y="2360614"/>
            <a:ext cx="833437" cy="28892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755" name="Line 12"/>
          <p:cNvSpPr>
            <a:spLocks noChangeShapeType="1"/>
          </p:cNvSpPr>
          <p:nvPr/>
        </p:nvSpPr>
        <p:spPr bwMode="auto">
          <a:xfrm>
            <a:off x="3962190" y="2967038"/>
            <a:ext cx="10017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6" name="Line 13"/>
          <p:cNvSpPr>
            <a:spLocks noChangeShapeType="1"/>
          </p:cNvSpPr>
          <p:nvPr/>
        </p:nvSpPr>
        <p:spPr bwMode="auto">
          <a:xfrm>
            <a:off x="3962189" y="2967038"/>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7" name="Line 14"/>
          <p:cNvSpPr>
            <a:spLocks noChangeShapeType="1"/>
          </p:cNvSpPr>
          <p:nvPr/>
        </p:nvSpPr>
        <p:spPr bwMode="auto">
          <a:xfrm>
            <a:off x="4963902" y="2989263"/>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8" name="AutoShape 15"/>
          <p:cNvSpPr>
            <a:spLocks noChangeArrowheads="1"/>
          </p:cNvSpPr>
          <p:nvPr/>
        </p:nvSpPr>
        <p:spPr bwMode="auto">
          <a:xfrm>
            <a:off x="4295565" y="2628901"/>
            <a:ext cx="333375" cy="360363"/>
          </a:xfrm>
          <a:prstGeom prst="upArrow">
            <a:avLst>
              <a:gd name="adj1" fmla="val 0"/>
              <a:gd name="adj2" fmla="val 62340"/>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759" name="Rectangle 16"/>
          <p:cNvSpPr>
            <a:spLocks noChangeArrowheads="1"/>
          </p:cNvSpPr>
          <p:nvPr/>
        </p:nvSpPr>
        <p:spPr bwMode="auto">
          <a:xfrm>
            <a:off x="3044614" y="4064001"/>
            <a:ext cx="833438" cy="28892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760" name="Rectangle 17"/>
          <p:cNvSpPr>
            <a:spLocks noChangeArrowheads="1"/>
          </p:cNvSpPr>
          <p:nvPr/>
        </p:nvSpPr>
        <p:spPr bwMode="auto">
          <a:xfrm>
            <a:off x="4076489" y="4059239"/>
            <a:ext cx="833438" cy="28892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761" name="Line 18"/>
          <p:cNvSpPr>
            <a:spLocks noChangeShapeType="1"/>
          </p:cNvSpPr>
          <p:nvPr/>
        </p:nvSpPr>
        <p:spPr bwMode="auto">
          <a:xfrm>
            <a:off x="3462128" y="3843338"/>
            <a:ext cx="10001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62" name="Line 19"/>
          <p:cNvSpPr>
            <a:spLocks noChangeShapeType="1"/>
          </p:cNvSpPr>
          <p:nvPr/>
        </p:nvSpPr>
        <p:spPr bwMode="auto">
          <a:xfrm>
            <a:off x="3476414" y="3860800"/>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63" name="Line 20"/>
          <p:cNvSpPr>
            <a:spLocks noChangeShapeType="1"/>
          </p:cNvSpPr>
          <p:nvPr/>
        </p:nvSpPr>
        <p:spPr bwMode="auto">
          <a:xfrm>
            <a:off x="4462252" y="3865563"/>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64" name="AutoShape 21"/>
          <p:cNvSpPr>
            <a:spLocks noChangeArrowheads="1"/>
          </p:cNvSpPr>
          <p:nvPr/>
        </p:nvSpPr>
        <p:spPr bwMode="auto">
          <a:xfrm>
            <a:off x="3795503" y="3505201"/>
            <a:ext cx="333375" cy="360363"/>
          </a:xfrm>
          <a:prstGeom prst="upArrow">
            <a:avLst>
              <a:gd name="adj1" fmla="val 0"/>
              <a:gd name="adj2" fmla="val 62340"/>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765" name="Rectangle 22"/>
          <p:cNvSpPr>
            <a:spLocks noChangeArrowheads="1"/>
          </p:cNvSpPr>
          <p:nvPr/>
        </p:nvSpPr>
        <p:spPr bwMode="auto">
          <a:xfrm>
            <a:off x="5881478" y="3221039"/>
            <a:ext cx="833437" cy="28892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766" name="Rectangle 23"/>
          <p:cNvSpPr>
            <a:spLocks noChangeArrowheads="1"/>
          </p:cNvSpPr>
          <p:nvPr/>
        </p:nvSpPr>
        <p:spPr bwMode="auto">
          <a:xfrm>
            <a:off x="6913352" y="3216276"/>
            <a:ext cx="831850" cy="28892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767" name="Line 24"/>
          <p:cNvSpPr>
            <a:spLocks noChangeShapeType="1"/>
          </p:cNvSpPr>
          <p:nvPr/>
        </p:nvSpPr>
        <p:spPr bwMode="auto">
          <a:xfrm>
            <a:off x="6298990" y="3000375"/>
            <a:ext cx="10001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68" name="Line 25"/>
          <p:cNvSpPr>
            <a:spLocks noChangeShapeType="1"/>
          </p:cNvSpPr>
          <p:nvPr/>
        </p:nvSpPr>
        <p:spPr bwMode="auto">
          <a:xfrm>
            <a:off x="6298989" y="3000375"/>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69" name="Line 26"/>
          <p:cNvSpPr>
            <a:spLocks noChangeShapeType="1"/>
          </p:cNvSpPr>
          <p:nvPr/>
        </p:nvSpPr>
        <p:spPr bwMode="auto">
          <a:xfrm>
            <a:off x="7299114" y="3022600"/>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70" name="AutoShape 27"/>
          <p:cNvSpPr>
            <a:spLocks noChangeArrowheads="1"/>
          </p:cNvSpPr>
          <p:nvPr/>
        </p:nvSpPr>
        <p:spPr bwMode="auto">
          <a:xfrm>
            <a:off x="6630778" y="2662238"/>
            <a:ext cx="333375" cy="360362"/>
          </a:xfrm>
          <a:prstGeom prst="upArrow">
            <a:avLst>
              <a:gd name="adj1" fmla="val 0"/>
              <a:gd name="adj2" fmla="val 62340"/>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771" name="Rectangle 28"/>
          <p:cNvSpPr>
            <a:spLocks noChangeArrowheads="1"/>
          </p:cNvSpPr>
          <p:nvPr/>
        </p:nvSpPr>
        <p:spPr bwMode="auto">
          <a:xfrm>
            <a:off x="6425989" y="4086226"/>
            <a:ext cx="831850" cy="28892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772" name="Rectangle 29"/>
          <p:cNvSpPr>
            <a:spLocks noChangeArrowheads="1"/>
          </p:cNvSpPr>
          <p:nvPr/>
        </p:nvSpPr>
        <p:spPr bwMode="auto">
          <a:xfrm>
            <a:off x="7457864" y="4081464"/>
            <a:ext cx="831850" cy="28892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773" name="Line 30"/>
          <p:cNvSpPr>
            <a:spLocks noChangeShapeType="1"/>
          </p:cNvSpPr>
          <p:nvPr/>
        </p:nvSpPr>
        <p:spPr bwMode="auto">
          <a:xfrm>
            <a:off x="6843503" y="3865563"/>
            <a:ext cx="10001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74" name="Line 31"/>
          <p:cNvSpPr>
            <a:spLocks noChangeShapeType="1"/>
          </p:cNvSpPr>
          <p:nvPr/>
        </p:nvSpPr>
        <p:spPr bwMode="auto">
          <a:xfrm>
            <a:off x="6843502" y="3865563"/>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75" name="Line 32"/>
          <p:cNvSpPr>
            <a:spLocks noChangeShapeType="1"/>
          </p:cNvSpPr>
          <p:nvPr/>
        </p:nvSpPr>
        <p:spPr bwMode="auto">
          <a:xfrm>
            <a:off x="7843627" y="3887788"/>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76" name="AutoShape 33"/>
          <p:cNvSpPr>
            <a:spLocks noChangeArrowheads="1"/>
          </p:cNvSpPr>
          <p:nvPr/>
        </p:nvSpPr>
        <p:spPr bwMode="auto">
          <a:xfrm>
            <a:off x="7175290" y="3527426"/>
            <a:ext cx="333375" cy="360363"/>
          </a:xfrm>
          <a:prstGeom prst="upArrow">
            <a:avLst>
              <a:gd name="adj1" fmla="val 0"/>
              <a:gd name="adj2" fmla="val 62340"/>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777" name="Rectangle 34"/>
          <p:cNvSpPr>
            <a:spLocks noChangeArrowheads="1"/>
          </p:cNvSpPr>
          <p:nvPr/>
        </p:nvSpPr>
        <p:spPr bwMode="auto">
          <a:xfrm>
            <a:off x="823703" y="2349501"/>
            <a:ext cx="833437" cy="28892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778" name="Rectangle 35"/>
          <p:cNvSpPr>
            <a:spLocks noChangeArrowheads="1"/>
          </p:cNvSpPr>
          <p:nvPr/>
        </p:nvSpPr>
        <p:spPr bwMode="auto">
          <a:xfrm>
            <a:off x="1855578" y="2344739"/>
            <a:ext cx="833437" cy="28892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779" name="Line 36"/>
          <p:cNvSpPr>
            <a:spLocks noChangeShapeType="1"/>
          </p:cNvSpPr>
          <p:nvPr/>
        </p:nvSpPr>
        <p:spPr bwMode="auto">
          <a:xfrm>
            <a:off x="1241215" y="2128838"/>
            <a:ext cx="10001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80" name="Line 37"/>
          <p:cNvSpPr>
            <a:spLocks noChangeShapeType="1"/>
          </p:cNvSpPr>
          <p:nvPr/>
        </p:nvSpPr>
        <p:spPr bwMode="auto">
          <a:xfrm>
            <a:off x="1241214" y="2128838"/>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81" name="Line 38"/>
          <p:cNvSpPr>
            <a:spLocks noChangeShapeType="1"/>
          </p:cNvSpPr>
          <p:nvPr/>
        </p:nvSpPr>
        <p:spPr bwMode="auto">
          <a:xfrm>
            <a:off x="2241339" y="2151063"/>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82" name="AutoShape 39"/>
          <p:cNvSpPr>
            <a:spLocks noChangeArrowheads="1"/>
          </p:cNvSpPr>
          <p:nvPr/>
        </p:nvSpPr>
        <p:spPr bwMode="auto">
          <a:xfrm>
            <a:off x="1574589" y="1790701"/>
            <a:ext cx="331788" cy="360363"/>
          </a:xfrm>
          <a:prstGeom prst="upArrow">
            <a:avLst>
              <a:gd name="adj1" fmla="val 0"/>
              <a:gd name="adj2" fmla="val 62638"/>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783" name="Rectangle 40"/>
          <p:cNvSpPr>
            <a:spLocks noChangeArrowheads="1"/>
          </p:cNvSpPr>
          <p:nvPr/>
        </p:nvSpPr>
        <p:spPr bwMode="auto">
          <a:xfrm>
            <a:off x="307764" y="3235326"/>
            <a:ext cx="833438" cy="28892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784" name="Rectangle 41"/>
          <p:cNvSpPr>
            <a:spLocks noChangeArrowheads="1"/>
          </p:cNvSpPr>
          <p:nvPr/>
        </p:nvSpPr>
        <p:spPr bwMode="auto">
          <a:xfrm>
            <a:off x="1339639" y="3230564"/>
            <a:ext cx="833438" cy="28892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785" name="Line 42"/>
          <p:cNvSpPr>
            <a:spLocks noChangeShapeType="1"/>
          </p:cNvSpPr>
          <p:nvPr/>
        </p:nvSpPr>
        <p:spPr bwMode="auto">
          <a:xfrm>
            <a:off x="725277" y="3014663"/>
            <a:ext cx="10017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86" name="Line 43"/>
          <p:cNvSpPr>
            <a:spLocks noChangeShapeType="1"/>
          </p:cNvSpPr>
          <p:nvPr/>
        </p:nvSpPr>
        <p:spPr bwMode="auto">
          <a:xfrm>
            <a:off x="725277" y="3014663"/>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87" name="Line 44"/>
          <p:cNvSpPr>
            <a:spLocks noChangeShapeType="1"/>
          </p:cNvSpPr>
          <p:nvPr/>
        </p:nvSpPr>
        <p:spPr bwMode="auto">
          <a:xfrm>
            <a:off x="1726989" y="3036888"/>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88" name="AutoShape 45"/>
          <p:cNvSpPr>
            <a:spLocks noChangeArrowheads="1"/>
          </p:cNvSpPr>
          <p:nvPr/>
        </p:nvSpPr>
        <p:spPr bwMode="auto">
          <a:xfrm>
            <a:off x="1058653" y="2676526"/>
            <a:ext cx="333375" cy="360363"/>
          </a:xfrm>
          <a:prstGeom prst="upArrow">
            <a:avLst>
              <a:gd name="adj1" fmla="val 0"/>
              <a:gd name="adj2" fmla="val 62340"/>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789" name="Rectangle 46"/>
          <p:cNvSpPr>
            <a:spLocks noChangeArrowheads="1"/>
          </p:cNvSpPr>
          <p:nvPr/>
        </p:nvSpPr>
        <p:spPr bwMode="auto">
          <a:xfrm>
            <a:off x="6940339" y="4905376"/>
            <a:ext cx="833438" cy="28892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31790" name="Rectangle 47"/>
          <p:cNvSpPr>
            <a:spLocks noChangeArrowheads="1"/>
          </p:cNvSpPr>
          <p:nvPr/>
        </p:nvSpPr>
        <p:spPr bwMode="auto">
          <a:xfrm>
            <a:off x="7972214" y="4900614"/>
            <a:ext cx="833438" cy="28892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31791" name="Line 48"/>
          <p:cNvSpPr>
            <a:spLocks noChangeShapeType="1"/>
          </p:cNvSpPr>
          <p:nvPr/>
        </p:nvSpPr>
        <p:spPr bwMode="auto">
          <a:xfrm>
            <a:off x="7357853" y="4684713"/>
            <a:ext cx="10001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92" name="Line 49"/>
          <p:cNvSpPr>
            <a:spLocks noChangeShapeType="1"/>
          </p:cNvSpPr>
          <p:nvPr/>
        </p:nvSpPr>
        <p:spPr bwMode="auto">
          <a:xfrm>
            <a:off x="7357852" y="4684713"/>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93" name="Line 50"/>
          <p:cNvSpPr>
            <a:spLocks noChangeShapeType="1"/>
          </p:cNvSpPr>
          <p:nvPr/>
        </p:nvSpPr>
        <p:spPr bwMode="auto">
          <a:xfrm>
            <a:off x="8357977" y="4706938"/>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94" name="AutoShape 51"/>
          <p:cNvSpPr>
            <a:spLocks noChangeArrowheads="1"/>
          </p:cNvSpPr>
          <p:nvPr/>
        </p:nvSpPr>
        <p:spPr bwMode="auto">
          <a:xfrm>
            <a:off x="7691228" y="4346576"/>
            <a:ext cx="331787" cy="360363"/>
          </a:xfrm>
          <a:prstGeom prst="upArrow">
            <a:avLst>
              <a:gd name="adj1" fmla="val 0"/>
              <a:gd name="adj2" fmla="val 62638"/>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795" name="Rectangle 52"/>
          <p:cNvSpPr>
            <a:spLocks noChangeArrowheads="1"/>
          </p:cNvSpPr>
          <p:nvPr/>
        </p:nvSpPr>
        <p:spPr bwMode="auto">
          <a:xfrm>
            <a:off x="6464089" y="5732464"/>
            <a:ext cx="833438" cy="28892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31796" name="Rectangle 53"/>
          <p:cNvSpPr>
            <a:spLocks noChangeArrowheads="1"/>
          </p:cNvSpPr>
          <p:nvPr/>
        </p:nvSpPr>
        <p:spPr bwMode="auto">
          <a:xfrm>
            <a:off x="7495964" y="5727701"/>
            <a:ext cx="833438" cy="28892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31797" name="Line 54"/>
          <p:cNvSpPr>
            <a:spLocks noChangeShapeType="1"/>
          </p:cNvSpPr>
          <p:nvPr/>
        </p:nvSpPr>
        <p:spPr bwMode="auto">
          <a:xfrm>
            <a:off x="6881603" y="5511800"/>
            <a:ext cx="10001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98" name="Line 55"/>
          <p:cNvSpPr>
            <a:spLocks noChangeShapeType="1"/>
          </p:cNvSpPr>
          <p:nvPr/>
        </p:nvSpPr>
        <p:spPr bwMode="auto">
          <a:xfrm>
            <a:off x="6881602" y="5511800"/>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99" name="Line 56"/>
          <p:cNvSpPr>
            <a:spLocks noChangeShapeType="1"/>
          </p:cNvSpPr>
          <p:nvPr/>
        </p:nvSpPr>
        <p:spPr bwMode="auto">
          <a:xfrm>
            <a:off x="7881727" y="5534025"/>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00" name="AutoShape 57"/>
          <p:cNvSpPr>
            <a:spLocks noChangeArrowheads="1"/>
          </p:cNvSpPr>
          <p:nvPr/>
        </p:nvSpPr>
        <p:spPr bwMode="auto">
          <a:xfrm>
            <a:off x="7214978" y="5173663"/>
            <a:ext cx="331787" cy="360362"/>
          </a:xfrm>
          <a:prstGeom prst="upArrow">
            <a:avLst>
              <a:gd name="adj1" fmla="val 0"/>
              <a:gd name="adj2" fmla="val 62638"/>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31801" name="Rectangle 35"/>
          <p:cNvSpPr>
            <a:spLocks noChangeArrowheads="1"/>
          </p:cNvSpPr>
          <p:nvPr/>
        </p:nvSpPr>
        <p:spPr bwMode="auto">
          <a:xfrm>
            <a:off x="1315828" y="1501776"/>
            <a:ext cx="833437" cy="28892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cxnSp>
        <p:nvCxnSpPr>
          <p:cNvPr id="62" name="直接箭头连接符 61"/>
          <p:cNvCxnSpPr>
            <a:endCxn id="31746" idx="1"/>
          </p:cNvCxnSpPr>
          <p:nvPr/>
        </p:nvCxnSpPr>
        <p:spPr>
          <a:xfrm flipV="1">
            <a:off x="2173077" y="1595438"/>
            <a:ext cx="3022600"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803" name="TextBox 63"/>
          <p:cNvSpPr txBox="1">
            <a:spLocks noChangeArrowheads="1"/>
          </p:cNvSpPr>
          <p:nvPr/>
        </p:nvSpPr>
        <p:spPr bwMode="auto">
          <a:xfrm>
            <a:off x="2290764" y="6000751"/>
            <a:ext cx="4086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dirty="0">
                <a:latin typeface="微软雅黑" panose="020B0503020204020204" pitchFamily="34" charset="-122"/>
                <a:ea typeface="微软雅黑" panose="020B0503020204020204" pitchFamily="34" charset="-122"/>
              </a:rPr>
              <a:t>面向对象设计产生类图</a:t>
            </a:r>
          </a:p>
        </p:txBody>
      </p:sp>
      <p:sp>
        <p:nvSpPr>
          <p:cNvPr id="31804" name="Rectangle 2"/>
          <p:cNvSpPr>
            <a:spLocks noGrp="1" noChangeArrowheads="1"/>
          </p:cNvSpPr>
          <p:nvPr>
            <p:ph type="title"/>
          </p:nvPr>
        </p:nvSpPr>
        <p:spPr>
          <a:xfrm>
            <a:off x="3749709" y="259249"/>
            <a:ext cx="4937125" cy="633412"/>
          </a:xfrm>
          <a:solidFill>
            <a:srgbClr val="CCFFFF"/>
          </a:solidFill>
        </p:spPr>
        <p:txBody>
          <a:bodyPr/>
          <a:lstStyle/>
          <a:p>
            <a:pPr algn="ctr"/>
            <a:r>
              <a:rPr lang="zh-CN" altLang="en-US" sz="3200" b="1" dirty="0">
                <a:latin typeface="微软雅黑" panose="020B0503020204020204" pitchFamily="34" charset="-122"/>
                <a:ea typeface="微软雅黑" panose="020B0503020204020204" pitchFamily="34" charset="-122"/>
              </a:rPr>
              <a:t>面向对象设计</a:t>
            </a:r>
            <a:endParaRPr lang="en-US" altLang="zh-CN" sz="3200" b="1" dirty="0"/>
          </a:p>
        </p:txBody>
      </p:sp>
      <p:sp>
        <p:nvSpPr>
          <p:cNvPr id="61" name="文本框 60"/>
          <p:cNvSpPr txBox="1"/>
          <p:nvPr/>
        </p:nvSpPr>
        <p:spPr>
          <a:xfrm>
            <a:off x="8329402" y="1689585"/>
            <a:ext cx="3549744" cy="1354217"/>
          </a:xfrm>
          <a:prstGeom prst="rect">
            <a:avLst/>
          </a:prstGeom>
          <a:noFill/>
        </p:spPr>
        <p:txBody>
          <a:bodyPr wrap="square" rtlCol="0">
            <a:spAutoFit/>
          </a:bodyPr>
          <a:lstStyle/>
          <a:p>
            <a:pPr>
              <a:spcBef>
                <a:spcPts val="600"/>
              </a:spcBef>
            </a:pPr>
            <a:r>
              <a:rPr lang="en-US" altLang="zh-CN" sz="2400" b="1" dirty="0" smtClean="0">
                <a:solidFill>
                  <a:srgbClr val="0000CC"/>
                </a:solidFill>
                <a:latin typeface="微软雅黑" panose="020B0503020204020204" pitchFamily="34" charset="-122"/>
                <a:ea typeface="微软雅黑" panose="020B0503020204020204" pitchFamily="34" charset="-122"/>
              </a:rPr>
              <a:t>1</a:t>
            </a:r>
            <a:r>
              <a:rPr lang="zh-CN" altLang="en-US" sz="2400" b="1" dirty="0" smtClean="0">
                <a:solidFill>
                  <a:srgbClr val="0000CC"/>
                </a:solidFill>
                <a:latin typeface="微软雅黑" panose="020B0503020204020204" pitchFamily="34" charset="-122"/>
                <a:ea typeface="微软雅黑" panose="020B0503020204020204" pitchFamily="34" charset="-122"/>
              </a:rPr>
              <a:t>）架构有几个组件组成</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400" b="1" dirty="0" smtClean="0">
                <a:solidFill>
                  <a:srgbClr val="0000CC"/>
                </a:solidFill>
                <a:latin typeface="微软雅黑" panose="020B0503020204020204" pitchFamily="34" charset="-122"/>
                <a:ea typeface="微软雅黑" panose="020B0503020204020204" pitchFamily="34" charset="-122"/>
              </a:rPr>
              <a:t>2</a:t>
            </a: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zh-CN" altLang="en-US" sz="2400" b="1" dirty="0" smtClean="0">
                <a:solidFill>
                  <a:srgbClr val="0000CC"/>
                </a:solidFill>
                <a:latin typeface="微软雅黑" panose="020B0503020204020204" pitchFamily="34" charset="-122"/>
                <a:ea typeface="微软雅黑" panose="020B0503020204020204" pitchFamily="34" charset="-122"/>
              </a:rPr>
              <a:t>每个组件的功能</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400" b="1" dirty="0" smtClean="0">
                <a:solidFill>
                  <a:srgbClr val="0000CC"/>
                </a:solidFill>
                <a:latin typeface="微软雅黑" panose="020B0503020204020204" pitchFamily="34" charset="-122"/>
                <a:ea typeface="微软雅黑" panose="020B0503020204020204" pitchFamily="34" charset="-122"/>
              </a:rPr>
              <a:t>3</a:t>
            </a:r>
            <a:r>
              <a:rPr lang="zh-CN" altLang="en-US" sz="2400" b="1" dirty="0" smtClean="0">
                <a:solidFill>
                  <a:srgbClr val="0000CC"/>
                </a:solidFill>
                <a:latin typeface="微软雅黑" panose="020B0503020204020204" pitchFamily="34" charset="-122"/>
                <a:ea typeface="微软雅黑" panose="020B0503020204020204" pitchFamily="34" charset="-122"/>
              </a:rPr>
              <a:t>）组件之间怎样</a:t>
            </a:r>
            <a:r>
              <a:rPr lang="zh-CN" altLang="en-US" sz="2400" b="1" dirty="0" smtClean="0">
                <a:solidFill>
                  <a:srgbClr val="0000CC"/>
                </a:solidFill>
                <a:latin typeface="微软雅黑" panose="020B0503020204020204" pitchFamily="34" charset="-122"/>
                <a:ea typeface="微软雅黑" panose="020B0503020204020204" pitchFamily="34" charset="-122"/>
              </a:rPr>
              <a:t>互动？</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77283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ChangeArrowheads="1"/>
          </p:cNvSpPr>
          <p:nvPr/>
        </p:nvSpPr>
        <p:spPr bwMode="auto">
          <a:xfrm>
            <a:off x="1733815" y="5189034"/>
            <a:ext cx="1122362" cy="50482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t>Proc 1</a:t>
            </a:r>
          </a:p>
        </p:txBody>
      </p:sp>
      <p:sp>
        <p:nvSpPr>
          <p:cNvPr id="12291" name="Rectangle 6"/>
          <p:cNvSpPr>
            <a:spLocks noChangeArrowheads="1"/>
          </p:cNvSpPr>
          <p:nvPr/>
        </p:nvSpPr>
        <p:spPr bwMode="auto">
          <a:xfrm>
            <a:off x="4188091" y="5189034"/>
            <a:ext cx="1152525" cy="50482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t>Proc 2</a:t>
            </a:r>
          </a:p>
        </p:txBody>
      </p:sp>
      <p:sp>
        <p:nvSpPr>
          <p:cNvPr id="12292" name="Rectangle 8"/>
          <p:cNvSpPr>
            <a:spLocks noChangeArrowheads="1"/>
          </p:cNvSpPr>
          <p:nvPr/>
        </p:nvSpPr>
        <p:spPr bwMode="auto">
          <a:xfrm>
            <a:off x="6843978" y="5117597"/>
            <a:ext cx="1116013" cy="50482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t>Proc 3</a:t>
            </a:r>
          </a:p>
        </p:txBody>
      </p:sp>
      <p:sp>
        <p:nvSpPr>
          <p:cNvPr id="12293" name="Line 10"/>
          <p:cNvSpPr>
            <a:spLocks noChangeShapeType="1"/>
          </p:cNvSpPr>
          <p:nvPr/>
        </p:nvSpPr>
        <p:spPr bwMode="auto">
          <a:xfrm flipV="1">
            <a:off x="2856178" y="5398583"/>
            <a:ext cx="320675" cy="6350"/>
          </a:xfrm>
          <a:prstGeom prst="line">
            <a:avLst/>
          </a:prstGeom>
          <a:noFill/>
          <a:ln w="38100">
            <a:solidFill>
              <a:srgbClr val="0000FF"/>
            </a:solidFill>
            <a:prstDash val="dash"/>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94" name="Line 11"/>
          <p:cNvSpPr>
            <a:spLocks noChangeShapeType="1"/>
          </p:cNvSpPr>
          <p:nvPr/>
        </p:nvSpPr>
        <p:spPr bwMode="auto">
          <a:xfrm>
            <a:off x="5232665" y="5404933"/>
            <a:ext cx="576262" cy="0"/>
          </a:xfrm>
          <a:prstGeom prst="line">
            <a:avLst/>
          </a:prstGeom>
          <a:noFill/>
          <a:ln w="38100">
            <a:solidFill>
              <a:srgbClr val="0000FF"/>
            </a:solidFill>
            <a:prstDash val="dash"/>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95" name="Line 12"/>
          <p:cNvSpPr>
            <a:spLocks noChangeShapeType="1"/>
          </p:cNvSpPr>
          <p:nvPr/>
        </p:nvSpPr>
        <p:spPr bwMode="auto">
          <a:xfrm flipV="1">
            <a:off x="7959990" y="5404933"/>
            <a:ext cx="406400" cy="6350"/>
          </a:xfrm>
          <a:prstGeom prst="line">
            <a:avLst/>
          </a:prstGeom>
          <a:noFill/>
          <a:ln w="38100">
            <a:solidFill>
              <a:srgbClr val="0000FF"/>
            </a:solidFill>
            <a:prstDash val="dash"/>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4006" name="Text Box 22"/>
          <p:cNvSpPr txBox="1">
            <a:spLocks noChangeArrowheads="1"/>
          </p:cNvSpPr>
          <p:nvPr/>
        </p:nvSpPr>
        <p:spPr bwMode="auto">
          <a:xfrm>
            <a:off x="336815" y="1661683"/>
            <a:ext cx="7872688"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AutoNum type="alphaLcParenR"/>
            </a:pPr>
            <a:r>
              <a:rPr lang="en-US" altLang="zh-CN" sz="2400" b="1" dirty="0">
                <a:latin typeface="微软雅黑" panose="020B0503020204020204" pitchFamily="34" charset="-122"/>
                <a:ea typeface="微软雅黑" panose="020B0503020204020204" pitchFamily="34" charset="-122"/>
              </a:rPr>
              <a:t>Batch sequential process is formed by a sequence of processing steps, intermediating by some kind of storage, such as </a:t>
            </a:r>
            <a:r>
              <a:rPr lang="en-US" altLang="zh-CN" sz="2400" b="1" dirty="0" err="1">
                <a:latin typeface="微软雅黑" panose="020B0503020204020204" pitchFamily="34" charset="-122"/>
                <a:ea typeface="微软雅黑" panose="020B0503020204020204" pitchFamily="34" charset="-122"/>
              </a:rPr>
              <a:t>megatapes</a:t>
            </a:r>
            <a:r>
              <a:rPr lang="en-US" altLang="zh-CN" sz="2400" b="1" dirty="0">
                <a:latin typeface="微软雅黑" panose="020B0503020204020204" pitchFamily="34" charset="-122"/>
                <a:ea typeface="微软雅黑" panose="020B0503020204020204" pitchFamily="34" charset="-122"/>
              </a:rPr>
              <a:t>, hard disk, etc. </a:t>
            </a:r>
          </a:p>
          <a:p>
            <a:pPr eaLnBrk="1" hangingPunct="1">
              <a:spcBef>
                <a:spcPct val="50000"/>
              </a:spcBef>
              <a:buFontTx/>
              <a:buAutoNum type="alphaLcParenR"/>
            </a:pPr>
            <a:r>
              <a:rPr lang="en-US" altLang="zh-CN" sz="2400" b="1" dirty="0">
                <a:latin typeface="微软雅黑" panose="020B0503020204020204" pitchFamily="34" charset="-122"/>
                <a:ea typeface="微软雅黑" panose="020B0503020204020204" pitchFamily="34" charset="-122"/>
              </a:rPr>
              <a:t>Each step will do some operation on the input storage to get some useful information or modify the contents of the source storage and then save the resultant data to its sink storage.     </a:t>
            </a:r>
          </a:p>
        </p:txBody>
      </p:sp>
      <p:sp>
        <p:nvSpPr>
          <p:cNvPr id="554008" name="Text Box 24"/>
          <p:cNvSpPr txBox="1">
            <a:spLocks noChangeArrowheads="1"/>
          </p:cNvSpPr>
          <p:nvPr/>
        </p:nvSpPr>
        <p:spPr bwMode="auto">
          <a:xfrm>
            <a:off x="336815" y="850397"/>
            <a:ext cx="34956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defRPr/>
            </a:pPr>
            <a:r>
              <a:rPr lang="zh-CN" altLang="en-US" sz="2800" b="1" dirty="0">
                <a:solidFill>
                  <a:srgbClr val="0000CC"/>
                </a:solidFill>
                <a:effectLst>
                  <a:outerShdw blurRad="38100" dist="38100" dir="2700000" algn="tl">
                    <a:srgbClr val="C0C0C0"/>
                  </a:outerShdw>
                </a:effectLst>
                <a:latin typeface="微软雅黑" pitchFamily="34" charset="-122"/>
                <a:ea typeface="微软雅黑" pitchFamily="34" charset="-122"/>
              </a:rPr>
              <a:t>批处理系统的定义</a:t>
            </a:r>
            <a:r>
              <a:rPr lang="en-US" altLang="zh-CN" sz="2800" b="1" dirty="0">
                <a:solidFill>
                  <a:srgbClr val="0000CC"/>
                </a:solidFill>
                <a:effectLst>
                  <a:outerShdw blurRad="38100" dist="38100" dir="2700000" algn="tl">
                    <a:srgbClr val="C0C0C0"/>
                  </a:outerShdw>
                </a:effectLst>
                <a:latin typeface="微软雅黑" pitchFamily="34" charset="-122"/>
                <a:ea typeface="微软雅黑" pitchFamily="34" charset="-122"/>
              </a:rPr>
              <a:t>. </a:t>
            </a:r>
            <a:endParaRPr lang="zh-CN" altLang="en-US" sz="2800" b="1" dirty="0">
              <a:solidFill>
                <a:srgbClr val="0000CC"/>
              </a:solidFill>
              <a:effectLst>
                <a:outerShdw blurRad="38100" dist="38100" dir="2700000" algn="tl">
                  <a:srgbClr val="C0C0C0"/>
                </a:outerShdw>
              </a:effectLst>
              <a:latin typeface="Arial" charset="0"/>
              <a:ea typeface="黑体" pitchFamily="2" charset="-122"/>
            </a:endParaRPr>
          </a:p>
        </p:txBody>
      </p:sp>
      <p:sp>
        <p:nvSpPr>
          <p:cNvPr id="12299" name="AutoShape 13"/>
          <p:cNvSpPr>
            <a:spLocks noChangeArrowheads="1"/>
          </p:cNvSpPr>
          <p:nvPr/>
        </p:nvSpPr>
        <p:spPr bwMode="auto">
          <a:xfrm>
            <a:off x="800366" y="5117597"/>
            <a:ext cx="612775" cy="611187"/>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8259" y="10800"/>
                </a:moveTo>
                <a:cubicBezTo>
                  <a:pt x="8259" y="12203"/>
                  <a:pt x="9397" y="13341"/>
                  <a:pt x="10800" y="13341"/>
                </a:cubicBezTo>
                <a:cubicBezTo>
                  <a:pt x="12203" y="13341"/>
                  <a:pt x="13341" y="12203"/>
                  <a:pt x="13341" y="10800"/>
                </a:cubicBezTo>
                <a:cubicBezTo>
                  <a:pt x="13341" y="9397"/>
                  <a:pt x="12203" y="8259"/>
                  <a:pt x="10800" y="8259"/>
                </a:cubicBezTo>
                <a:cubicBezTo>
                  <a:pt x="9397" y="8259"/>
                  <a:pt x="8259" y="9397"/>
                  <a:pt x="8259" y="10800"/>
                </a:cubicBezTo>
                <a:close/>
              </a:path>
            </a:pathLst>
          </a:custGeom>
          <a:solidFill>
            <a:srgbClr val="FF9900"/>
          </a:solidFill>
          <a:ln w="12700">
            <a:solidFill>
              <a:schemeClr val="tx1"/>
            </a:solidFill>
            <a:round/>
            <a:headEnd type="none" w="sm" len="sm"/>
            <a:tailEnd type="none" w="sm" len="sm"/>
          </a:ln>
        </p:spPr>
        <p:txBody>
          <a:bodyPr wrap="none" anchor="ctr"/>
          <a:lstStyle/>
          <a:p>
            <a:endParaRPr lang="zh-CN" altLang="en-US"/>
          </a:p>
        </p:txBody>
      </p:sp>
      <p:sp>
        <p:nvSpPr>
          <p:cNvPr id="12300" name="AutoShape 13"/>
          <p:cNvSpPr>
            <a:spLocks noChangeArrowheads="1"/>
          </p:cNvSpPr>
          <p:nvPr/>
        </p:nvSpPr>
        <p:spPr bwMode="auto">
          <a:xfrm>
            <a:off x="3181616" y="5117597"/>
            <a:ext cx="611187" cy="611187"/>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8259" y="10800"/>
                </a:moveTo>
                <a:cubicBezTo>
                  <a:pt x="8259" y="12203"/>
                  <a:pt x="9397" y="13341"/>
                  <a:pt x="10800" y="13341"/>
                </a:cubicBezTo>
                <a:cubicBezTo>
                  <a:pt x="12203" y="13341"/>
                  <a:pt x="13341" y="12203"/>
                  <a:pt x="13341" y="10800"/>
                </a:cubicBezTo>
                <a:cubicBezTo>
                  <a:pt x="13341" y="9397"/>
                  <a:pt x="12203" y="8259"/>
                  <a:pt x="10800" y="8259"/>
                </a:cubicBezTo>
                <a:cubicBezTo>
                  <a:pt x="9397" y="8259"/>
                  <a:pt x="8259" y="9397"/>
                  <a:pt x="8259" y="10800"/>
                </a:cubicBezTo>
                <a:close/>
              </a:path>
            </a:pathLst>
          </a:custGeom>
          <a:solidFill>
            <a:srgbClr val="FF9900"/>
          </a:solidFill>
          <a:ln w="12700">
            <a:solidFill>
              <a:schemeClr val="tx1"/>
            </a:solidFill>
            <a:round/>
            <a:headEnd type="none" w="sm" len="sm"/>
            <a:tailEnd type="none" w="sm" len="sm"/>
          </a:ln>
        </p:spPr>
        <p:txBody>
          <a:bodyPr wrap="none" anchor="ctr"/>
          <a:lstStyle/>
          <a:p>
            <a:endParaRPr lang="zh-CN" altLang="en-US"/>
          </a:p>
        </p:txBody>
      </p:sp>
      <p:sp>
        <p:nvSpPr>
          <p:cNvPr id="12301" name="AutoShape 13"/>
          <p:cNvSpPr>
            <a:spLocks noChangeArrowheads="1"/>
          </p:cNvSpPr>
          <p:nvPr/>
        </p:nvSpPr>
        <p:spPr bwMode="auto">
          <a:xfrm>
            <a:off x="5774002" y="5117597"/>
            <a:ext cx="611188" cy="611187"/>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8259" y="10800"/>
                </a:moveTo>
                <a:cubicBezTo>
                  <a:pt x="8259" y="12203"/>
                  <a:pt x="9397" y="13341"/>
                  <a:pt x="10800" y="13341"/>
                </a:cubicBezTo>
                <a:cubicBezTo>
                  <a:pt x="12203" y="13341"/>
                  <a:pt x="13341" y="12203"/>
                  <a:pt x="13341" y="10800"/>
                </a:cubicBezTo>
                <a:cubicBezTo>
                  <a:pt x="13341" y="9397"/>
                  <a:pt x="12203" y="8259"/>
                  <a:pt x="10800" y="8259"/>
                </a:cubicBezTo>
                <a:cubicBezTo>
                  <a:pt x="9397" y="8259"/>
                  <a:pt x="8259" y="9397"/>
                  <a:pt x="8259" y="10800"/>
                </a:cubicBezTo>
                <a:close/>
              </a:path>
            </a:pathLst>
          </a:custGeom>
          <a:solidFill>
            <a:srgbClr val="FF9900"/>
          </a:solidFill>
          <a:ln w="12700">
            <a:solidFill>
              <a:schemeClr val="tx1"/>
            </a:solidFill>
            <a:round/>
            <a:headEnd type="none" w="sm" len="sm"/>
            <a:tailEnd type="none" w="sm" len="sm"/>
          </a:ln>
        </p:spPr>
        <p:txBody>
          <a:bodyPr wrap="none" anchor="ctr"/>
          <a:lstStyle/>
          <a:p>
            <a:endParaRPr lang="zh-CN" altLang="en-US"/>
          </a:p>
        </p:txBody>
      </p:sp>
      <p:sp>
        <p:nvSpPr>
          <p:cNvPr id="12302" name="AutoShape 13"/>
          <p:cNvSpPr>
            <a:spLocks noChangeArrowheads="1"/>
          </p:cNvSpPr>
          <p:nvPr/>
        </p:nvSpPr>
        <p:spPr bwMode="auto">
          <a:xfrm>
            <a:off x="8366391" y="5060447"/>
            <a:ext cx="611187" cy="611187"/>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8259" y="10800"/>
                </a:moveTo>
                <a:cubicBezTo>
                  <a:pt x="8259" y="12203"/>
                  <a:pt x="9397" y="13341"/>
                  <a:pt x="10800" y="13341"/>
                </a:cubicBezTo>
                <a:cubicBezTo>
                  <a:pt x="12203" y="13341"/>
                  <a:pt x="13341" y="12203"/>
                  <a:pt x="13341" y="10800"/>
                </a:cubicBezTo>
                <a:cubicBezTo>
                  <a:pt x="13341" y="9397"/>
                  <a:pt x="12203" y="8259"/>
                  <a:pt x="10800" y="8259"/>
                </a:cubicBezTo>
                <a:cubicBezTo>
                  <a:pt x="9397" y="8259"/>
                  <a:pt x="8259" y="9397"/>
                  <a:pt x="8259" y="10800"/>
                </a:cubicBezTo>
                <a:close/>
              </a:path>
            </a:pathLst>
          </a:custGeom>
          <a:solidFill>
            <a:srgbClr val="FF9900"/>
          </a:solidFill>
          <a:ln w="12700">
            <a:solidFill>
              <a:schemeClr val="tx1"/>
            </a:solidFill>
            <a:round/>
            <a:headEnd type="none" w="sm" len="sm"/>
            <a:tailEnd type="none" w="sm" len="sm"/>
          </a:ln>
        </p:spPr>
        <p:txBody>
          <a:bodyPr wrap="none" anchor="ctr"/>
          <a:lstStyle/>
          <a:p>
            <a:endParaRPr lang="zh-CN" altLang="en-US"/>
          </a:p>
        </p:txBody>
      </p:sp>
      <p:sp>
        <p:nvSpPr>
          <p:cNvPr id="12303" name="Line 11"/>
          <p:cNvSpPr>
            <a:spLocks noChangeShapeType="1"/>
          </p:cNvSpPr>
          <p:nvPr/>
        </p:nvSpPr>
        <p:spPr bwMode="auto">
          <a:xfrm>
            <a:off x="6458216" y="5393821"/>
            <a:ext cx="358775" cy="11112"/>
          </a:xfrm>
          <a:prstGeom prst="line">
            <a:avLst/>
          </a:prstGeom>
          <a:noFill/>
          <a:ln w="38100">
            <a:solidFill>
              <a:srgbClr val="0000FF"/>
            </a:solidFill>
            <a:prstDash val="dash"/>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04" name="Line 10"/>
          <p:cNvSpPr>
            <a:spLocks noChangeShapeType="1"/>
          </p:cNvSpPr>
          <p:nvPr/>
        </p:nvSpPr>
        <p:spPr bwMode="auto">
          <a:xfrm flipV="1">
            <a:off x="3832491" y="5470021"/>
            <a:ext cx="320675" cy="6350"/>
          </a:xfrm>
          <a:prstGeom prst="line">
            <a:avLst/>
          </a:prstGeom>
          <a:noFill/>
          <a:ln w="38100">
            <a:solidFill>
              <a:srgbClr val="0000FF"/>
            </a:solidFill>
            <a:prstDash val="dash"/>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05" name="Line 10"/>
          <p:cNvSpPr>
            <a:spLocks noChangeShapeType="1"/>
          </p:cNvSpPr>
          <p:nvPr/>
        </p:nvSpPr>
        <p:spPr bwMode="auto">
          <a:xfrm flipV="1">
            <a:off x="481278" y="5404933"/>
            <a:ext cx="320675" cy="6350"/>
          </a:xfrm>
          <a:prstGeom prst="line">
            <a:avLst/>
          </a:prstGeom>
          <a:noFill/>
          <a:ln w="38100">
            <a:solidFill>
              <a:srgbClr val="0000FF"/>
            </a:solidFill>
            <a:prstDash val="dash"/>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06" name="Line 10"/>
          <p:cNvSpPr>
            <a:spLocks noChangeShapeType="1"/>
          </p:cNvSpPr>
          <p:nvPr/>
        </p:nvSpPr>
        <p:spPr bwMode="auto">
          <a:xfrm flipV="1">
            <a:off x="1416316" y="5450971"/>
            <a:ext cx="320675" cy="6350"/>
          </a:xfrm>
          <a:prstGeom prst="line">
            <a:avLst/>
          </a:prstGeom>
          <a:noFill/>
          <a:ln w="38100">
            <a:solidFill>
              <a:srgbClr val="0000FF"/>
            </a:solidFill>
            <a:prstDash val="dash"/>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文本框 17"/>
          <p:cNvSpPr txBox="1"/>
          <p:nvPr/>
        </p:nvSpPr>
        <p:spPr>
          <a:xfrm>
            <a:off x="8447994" y="1784969"/>
            <a:ext cx="3549744" cy="1354217"/>
          </a:xfrm>
          <a:prstGeom prst="rect">
            <a:avLst/>
          </a:prstGeom>
          <a:noFill/>
        </p:spPr>
        <p:txBody>
          <a:bodyPr wrap="square" rtlCol="0">
            <a:spAutoFit/>
          </a:bodyPr>
          <a:lstStyle/>
          <a:p>
            <a:pPr>
              <a:spcBef>
                <a:spcPts val="600"/>
              </a:spcBef>
            </a:pPr>
            <a:r>
              <a:rPr lang="en-US" altLang="zh-CN" sz="2400" b="1" dirty="0" smtClean="0">
                <a:solidFill>
                  <a:srgbClr val="0000CC"/>
                </a:solidFill>
                <a:latin typeface="微软雅黑" panose="020B0503020204020204" pitchFamily="34" charset="-122"/>
                <a:ea typeface="微软雅黑" panose="020B0503020204020204" pitchFamily="34" charset="-122"/>
              </a:rPr>
              <a:t>1</a:t>
            </a:r>
            <a:r>
              <a:rPr lang="zh-CN" altLang="en-US" sz="2400" b="1" dirty="0" smtClean="0">
                <a:solidFill>
                  <a:srgbClr val="0000CC"/>
                </a:solidFill>
                <a:latin typeface="微软雅黑" panose="020B0503020204020204" pitchFamily="34" charset="-122"/>
                <a:ea typeface="微软雅黑" panose="020B0503020204020204" pitchFamily="34" charset="-122"/>
              </a:rPr>
              <a:t>）架构有几个组件组成</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400" b="1" dirty="0" smtClean="0">
                <a:solidFill>
                  <a:srgbClr val="0000CC"/>
                </a:solidFill>
                <a:latin typeface="微软雅黑" panose="020B0503020204020204" pitchFamily="34" charset="-122"/>
                <a:ea typeface="微软雅黑" panose="020B0503020204020204" pitchFamily="34" charset="-122"/>
              </a:rPr>
              <a:t>2</a:t>
            </a: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zh-CN" altLang="en-US" sz="2400" b="1" dirty="0" smtClean="0">
                <a:solidFill>
                  <a:srgbClr val="0000CC"/>
                </a:solidFill>
                <a:latin typeface="微软雅黑" panose="020B0503020204020204" pitchFamily="34" charset="-122"/>
                <a:ea typeface="微软雅黑" panose="020B0503020204020204" pitchFamily="34" charset="-122"/>
              </a:rPr>
              <a:t>每个组件的功能</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400" b="1" dirty="0" smtClean="0">
                <a:solidFill>
                  <a:srgbClr val="0000CC"/>
                </a:solidFill>
                <a:latin typeface="微软雅黑" panose="020B0503020204020204" pitchFamily="34" charset="-122"/>
                <a:ea typeface="微软雅黑" panose="020B0503020204020204" pitchFamily="34" charset="-122"/>
              </a:rPr>
              <a:t>3</a:t>
            </a:r>
            <a:r>
              <a:rPr lang="zh-CN" altLang="en-US" sz="2400" b="1" dirty="0" smtClean="0">
                <a:solidFill>
                  <a:srgbClr val="0000CC"/>
                </a:solidFill>
                <a:latin typeface="微软雅黑" panose="020B0503020204020204" pitchFamily="34" charset="-122"/>
                <a:ea typeface="微软雅黑" panose="020B0503020204020204" pitchFamily="34" charset="-122"/>
              </a:rPr>
              <a:t>）组件之间怎样</a:t>
            </a:r>
            <a:r>
              <a:rPr lang="zh-CN" altLang="en-US" sz="2400" b="1" dirty="0" smtClean="0">
                <a:solidFill>
                  <a:srgbClr val="0000CC"/>
                </a:solidFill>
                <a:latin typeface="微软雅黑" panose="020B0503020204020204" pitchFamily="34" charset="-122"/>
                <a:ea typeface="微软雅黑" panose="020B0503020204020204" pitchFamily="34" charset="-122"/>
              </a:rPr>
              <a:t>互动？</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08421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54006">
                                            <p:txEl>
                                              <p:pRg st="0" end="0"/>
                                            </p:txEl>
                                          </p:spTgt>
                                        </p:tgtEl>
                                        <p:attrNameLst>
                                          <p:attrName>style.visibility</p:attrName>
                                        </p:attrNameLst>
                                      </p:cBhvr>
                                      <p:to>
                                        <p:strVal val="visible"/>
                                      </p:to>
                                    </p:set>
                                    <p:animEffect transition="in" filter="slide(fromBottom)">
                                      <p:cBhvr>
                                        <p:cTn id="7" dur="500"/>
                                        <p:tgtEl>
                                          <p:spTgt spid="5540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8" presetClass="entr" presetSubtype="0" accel="50000" fill="hold" nodeType="clickEffect">
                                  <p:stCondLst>
                                    <p:cond delay="0"/>
                                  </p:stCondLst>
                                  <p:childTnLst>
                                    <p:set>
                                      <p:cBhvr>
                                        <p:cTn id="11" dur="1" fill="hold">
                                          <p:stCondLst>
                                            <p:cond delay="0"/>
                                          </p:stCondLst>
                                        </p:cTn>
                                        <p:tgtEl>
                                          <p:spTgt spid="554006">
                                            <p:txEl>
                                              <p:pRg st="1" end="1"/>
                                            </p:txEl>
                                          </p:spTgt>
                                        </p:tgtEl>
                                        <p:attrNameLst>
                                          <p:attrName>style.visibility</p:attrName>
                                        </p:attrNameLst>
                                      </p:cBhvr>
                                      <p:to>
                                        <p:strVal val="visible"/>
                                      </p:to>
                                    </p:set>
                                    <p:anim calcmode="lin" valueType="num">
                                      <p:cBhvr>
                                        <p:cTn id="12" dur="1000" fill="hold"/>
                                        <p:tgtEl>
                                          <p:spTgt spid="554006">
                                            <p:txEl>
                                              <p:pRg st="1" end="1"/>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3" dur="1000" fill="hold"/>
                                        <p:tgtEl>
                                          <p:spTgt spid="554006">
                                            <p:txEl>
                                              <p:pRg st="1" end="1"/>
                                            </p:txEl>
                                          </p:spTgt>
                                        </p:tgtEl>
                                        <p:attrNameLst>
                                          <p:attrName>ppt_x</p:attrName>
                                        </p:attrNameLst>
                                      </p:cBhvr>
                                      <p:tavLst>
                                        <p:tav tm="0">
                                          <p:val>
                                            <p:fltVal val="-1"/>
                                          </p:val>
                                        </p:tav>
                                        <p:tav tm="50000">
                                          <p:val>
                                            <p:fltVal val="0.95"/>
                                          </p:val>
                                        </p:tav>
                                        <p:tav tm="100000">
                                          <p:val>
                                            <p:strVal val="#ppt_x"/>
                                          </p:val>
                                        </p:tav>
                                      </p:tavLst>
                                    </p:anim>
                                    <p:anim calcmode="lin" valueType="num">
                                      <p:cBhvr>
                                        <p:cTn id="14" dur="1000" fill="hold"/>
                                        <p:tgtEl>
                                          <p:spTgt spid="554006">
                                            <p:txEl>
                                              <p:pRg st="1" end="1"/>
                                            </p:txEl>
                                          </p:spTgt>
                                        </p:tgtEl>
                                        <p:attrNameLst>
                                          <p:attrName>ppt_y</p:attrName>
                                        </p:attrNameLst>
                                      </p:cBhvr>
                                      <p:tavLst>
                                        <p:tav tm="0">
                                          <p:val>
                                            <p:strVal val="#ppt_y"/>
                                          </p:val>
                                        </p:tav>
                                        <p:tav tm="100000">
                                          <p:val>
                                            <p:strVal val="#ppt_y"/>
                                          </p:val>
                                        </p:tav>
                                      </p:tavLst>
                                    </p:anim>
                                    <p:animEffect transition="in" filter="fade">
                                      <p:cBhvr>
                                        <p:cTn id="15" dur="1000"/>
                                        <p:tgtEl>
                                          <p:spTgt spid="55400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8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102" y="2460961"/>
            <a:ext cx="8280400" cy="2881312"/>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73097" name="Text Box 9"/>
          <p:cNvSpPr txBox="1">
            <a:spLocks noChangeArrowheads="1"/>
          </p:cNvSpPr>
          <p:nvPr/>
        </p:nvSpPr>
        <p:spPr bwMode="auto">
          <a:xfrm>
            <a:off x="435189" y="311614"/>
            <a:ext cx="11162299"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eaLnBrk="0" fontAlgn="base" hangingPunct="0">
              <a:spcBef>
                <a:spcPct val="0"/>
              </a:spcBef>
              <a:spcAft>
                <a:spcPct val="0"/>
              </a:spcAft>
              <a:defRPr sz="1600">
                <a:solidFill>
                  <a:schemeClr val="tx1"/>
                </a:solidFill>
                <a:latin typeface="Arial" charset="0"/>
                <a:ea typeface="宋体" pitchFamily="2" charset="-122"/>
              </a:defRPr>
            </a:lvl6pPr>
            <a:lvl7pPr marL="2971800" indent="-228600" eaLnBrk="0" fontAlgn="base" hangingPunct="0">
              <a:spcBef>
                <a:spcPct val="0"/>
              </a:spcBef>
              <a:spcAft>
                <a:spcPct val="0"/>
              </a:spcAft>
              <a:defRPr sz="1600">
                <a:solidFill>
                  <a:schemeClr val="tx1"/>
                </a:solidFill>
                <a:latin typeface="Arial" charset="0"/>
                <a:ea typeface="宋体" pitchFamily="2" charset="-122"/>
              </a:defRPr>
            </a:lvl7pPr>
            <a:lvl8pPr marL="3429000" indent="-228600" eaLnBrk="0" fontAlgn="base" hangingPunct="0">
              <a:spcBef>
                <a:spcPct val="0"/>
              </a:spcBef>
              <a:spcAft>
                <a:spcPct val="0"/>
              </a:spcAft>
              <a:defRPr sz="1600">
                <a:solidFill>
                  <a:schemeClr val="tx1"/>
                </a:solidFill>
                <a:latin typeface="Arial" charset="0"/>
                <a:ea typeface="宋体" pitchFamily="2" charset="-122"/>
              </a:defRPr>
            </a:lvl8pPr>
            <a:lvl9pPr marL="3886200" indent="-228600" eaLnBrk="0" fontAlgn="base" hangingPunct="0">
              <a:spcBef>
                <a:spcPct val="0"/>
              </a:spcBef>
              <a:spcAft>
                <a:spcPct val="0"/>
              </a:spcAft>
              <a:defRPr sz="1600">
                <a:solidFill>
                  <a:schemeClr val="tx1"/>
                </a:solidFill>
                <a:latin typeface="Arial" charset="0"/>
                <a:ea typeface="宋体" pitchFamily="2" charset="-122"/>
              </a:defRPr>
            </a:lvl9pPr>
          </a:lstStyle>
          <a:p>
            <a:pPr eaLnBrk="1" hangingPunct="1">
              <a:spcBef>
                <a:spcPts val="600"/>
              </a:spcBef>
              <a:spcAft>
                <a:spcPts val="600"/>
              </a:spcAft>
            </a:pPr>
            <a:r>
              <a:rPr lang="zh-CN" altLang="en-US" sz="2700" b="1" dirty="0">
                <a:solidFill>
                  <a:srgbClr val="0000CC"/>
                </a:solidFill>
                <a:latin typeface="微软雅黑" pitchFamily="34" charset="-122"/>
                <a:ea typeface="微软雅黑" pitchFamily="34" charset="-122"/>
              </a:rPr>
              <a:t>管道</a:t>
            </a:r>
            <a:r>
              <a:rPr lang="en-US" altLang="zh-CN" sz="2700" b="1" dirty="0">
                <a:solidFill>
                  <a:srgbClr val="0000CC"/>
                </a:solidFill>
                <a:latin typeface="微软雅黑" pitchFamily="34" charset="-122"/>
                <a:ea typeface="微软雅黑" pitchFamily="34" charset="-122"/>
              </a:rPr>
              <a:t>-</a:t>
            </a:r>
            <a:r>
              <a:rPr lang="zh-CN" altLang="en-US" sz="2700" b="1" dirty="0">
                <a:solidFill>
                  <a:srgbClr val="0000CC"/>
                </a:solidFill>
                <a:latin typeface="微软雅黑" pitchFamily="34" charset="-122"/>
                <a:ea typeface="微软雅黑" pitchFamily="34" charset="-122"/>
              </a:rPr>
              <a:t>过滤器软件体系结构的定义</a:t>
            </a:r>
            <a:r>
              <a:rPr lang="zh-CN" altLang="en-US" sz="2700" b="1" dirty="0">
                <a:latin typeface="微软雅黑" pitchFamily="34" charset="-122"/>
                <a:ea typeface="微软雅黑" pitchFamily="34" charset="-122"/>
              </a:rPr>
              <a:t>：</a:t>
            </a:r>
            <a:endParaRPr lang="en-US" altLang="zh-CN" sz="2700" b="1" dirty="0">
              <a:latin typeface="微软雅黑" pitchFamily="34" charset="-122"/>
              <a:ea typeface="微软雅黑" pitchFamily="34" charset="-122"/>
            </a:endParaRPr>
          </a:p>
          <a:p>
            <a:pPr eaLnBrk="1" hangingPunct="1">
              <a:spcBef>
                <a:spcPts val="600"/>
              </a:spcBef>
              <a:spcAft>
                <a:spcPts val="600"/>
              </a:spcAft>
            </a:pPr>
            <a:r>
              <a:rPr lang="en-US" altLang="zh-CN" sz="2700" b="1" dirty="0">
                <a:latin typeface="微软雅黑" pitchFamily="34" charset="-122"/>
                <a:ea typeface="微软雅黑" pitchFamily="34" charset="-122"/>
              </a:rPr>
              <a:t>Pipes and filters architecture is composed of filters to do data processing and pipes that carry data from one filter to the next filter.</a:t>
            </a:r>
          </a:p>
        </p:txBody>
      </p:sp>
      <p:sp>
        <p:nvSpPr>
          <p:cNvPr id="28677" name="Text Box 11"/>
          <p:cNvSpPr txBox="1">
            <a:spLocks noChangeArrowheads="1"/>
          </p:cNvSpPr>
          <p:nvPr/>
        </p:nvSpPr>
        <p:spPr bwMode="auto">
          <a:xfrm>
            <a:off x="3296927" y="2170429"/>
            <a:ext cx="201771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eaLnBrk="0" fontAlgn="base" hangingPunct="0">
              <a:spcBef>
                <a:spcPct val="0"/>
              </a:spcBef>
              <a:spcAft>
                <a:spcPct val="0"/>
              </a:spcAft>
              <a:defRPr sz="1600">
                <a:solidFill>
                  <a:schemeClr val="tx1"/>
                </a:solidFill>
                <a:latin typeface="Arial" charset="0"/>
                <a:ea typeface="宋体" pitchFamily="2" charset="-122"/>
              </a:defRPr>
            </a:lvl6pPr>
            <a:lvl7pPr marL="2971800" indent="-228600" eaLnBrk="0" fontAlgn="base" hangingPunct="0">
              <a:spcBef>
                <a:spcPct val="0"/>
              </a:spcBef>
              <a:spcAft>
                <a:spcPct val="0"/>
              </a:spcAft>
              <a:defRPr sz="1600">
                <a:solidFill>
                  <a:schemeClr val="tx1"/>
                </a:solidFill>
                <a:latin typeface="Arial" charset="0"/>
                <a:ea typeface="宋体" pitchFamily="2" charset="-122"/>
              </a:defRPr>
            </a:lvl7pPr>
            <a:lvl8pPr marL="3429000" indent="-228600" eaLnBrk="0" fontAlgn="base" hangingPunct="0">
              <a:spcBef>
                <a:spcPct val="0"/>
              </a:spcBef>
              <a:spcAft>
                <a:spcPct val="0"/>
              </a:spcAft>
              <a:defRPr sz="1600">
                <a:solidFill>
                  <a:schemeClr val="tx1"/>
                </a:solidFill>
                <a:latin typeface="Arial" charset="0"/>
                <a:ea typeface="宋体" pitchFamily="2" charset="-122"/>
              </a:defRPr>
            </a:lvl8pPr>
            <a:lvl9pPr marL="3886200" indent="-228600" eaLnBrk="0" fontAlgn="base" hangingPunct="0">
              <a:spcBef>
                <a:spcPct val="0"/>
              </a:spcBef>
              <a:spcAft>
                <a:spcPct val="0"/>
              </a:spcAft>
              <a:defRPr sz="1600">
                <a:solidFill>
                  <a:schemeClr val="tx1"/>
                </a:solidFill>
                <a:latin typeface="Arial" charset="0"/>
                <a:ea typeface="宋体" pitchFamily="2" charset="-122"/>
              </a:defRPr>
            </a:lvl9pPr>
          </a:lstStyle>
          <a:p>
            <a:pPr eaLnBrk="1" hangingPunct="1"/>
            <a:r>
              <a:rPr lang="en-US" altLang="zh-CN" sz="2400" b="1"/>
              <a:t>Processing step</a:t>
            </a:r>
          </a:p>
        </p:txBody>
      </p:sp>
      <p:sp>
        <p:nvSpPr>
          <p:cNvPr id="28678" name="Text Box 12"/>
          <p:cNvSpPr txBox="1">
            <a:spLocks noChangeArrowheads="1"/>
          </p:cNvSpPr>
          <p:nvPr/>
        </p:nvSpPr>
        <p:spPr bwMode="auto">
          <a:xfrm>
            <a:off x="4016064" y="2961004"/>
            <a:ext cx="12255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eaLnBrk="0" fontAlgn="base" hangingPunct="0">
              <a:spcBef>
                <a:spcPct val="0"/>
              </a:spcBef>
              <a:spcAft>
                <a:spcPct val="0"/>
              </a:spcAft>
              <a:defRPr sz="1600">
                <a:solidFill>
                  <a:schemeClr val="tx1"/>
                </a:solidFill>
                <a:latin typeface="Arial" charset="0"/>
                <a:ea typeface="宋体" pitchFamily="2" charset="-122"/>
              </a:defRPr>
            </a:lvl6pPr>
            <a:lvl7pPr marL="2971800" indent="-228600" eaLnBrk="0" fontAlgn="base" hangingPunct="0">
              <a:spcBef>
                <a:spcPct val="0"/>
              </a:spcBef>
              <a:spcAft>
                <a:spcPct val="0"/>
              </a:spcAft>
              <a:defRPr sz="1600">
                <a:solidFill>
                  <a:schemeClr val="tx1"/>
                </a:solidFill>
                <a:latin typeface="Arial" charset="0"/>
                <a:ea typeface="宋体" pitchFamily="2" charset="-122"/>
              </a:defRPr>
            </a:lvl7pPr>
            <a:lvl8pPr marL="3429000" indent="-228600" eaLnBrk="0" fontAlgn="base" hangingPunct="0">
              <a:spcBef>
                <a:spcPct val="0"/>
              </a:spcBef>
              <a:spcAft>
                <a:spcPct val="0"/>
              </a:spcAft>
              <a:defRPr sz="1600">
                <a:solidFill>
                  <a:schemeClr val="tx1"/>
                </a:solidFill>
                <a:latin typeface="Arial" charset="0"/>
                <a:ea typeface="宋体" pitchFamily="2" charset="-122"/>
              </a:defRPr>
            </a:lvl8pPr>
            <a:lvl9pPr marL="3886200" indent="-228600" eaLnBrk="0" fontAlgn="base" hangingPunct="0">
              <a:spcBef>
                <a:spcPct val="0"/>
              </a:spcBef>
              <a:spcAft>
                <a:spcPct val="0"/>
              </a:spcAft>
              <a:defRPr sz="1600">
                <a:solidFill>
                  <a:schemeClr val="tx1"/>
                </a:solidFill>
                <a:latin typeface="Arial" charset="0"/>
                <a:ea typeface="宋体" pitchFamily="2" charset="-122"/>
              </a:defRPr>
            </a:lvl9pPr>
          </a:lstStyle>
          <a:p>
            <a:pPr eaLnBrk="1" hangingPunct="1"/>
            <a:r>
              <a:rPr lang="en-US" altLang="zh-CN" sz="2400" b="1"/>
              <a:t>Data stream</a:t>
            </a:r>
          </a:p>
        </p:txBody>
      </p:sp>
      <p:sp>
        <p:nvSpPr>
          <p:cNvPr id="28679" name="Line 13"/>
          <p:cNvSpPr>
            <a:spLocks noChangeShapeType="1"/>
          </p:cNvSpPr>
          <p:nvPr/>
        </p:nvSpPr>
        <p:spPr bwMode="auto">
          <a:xfrm flipH="1">
            <a:off x="3369952" y="3034028"/>
            <a:ext cx="215900" cy="360362"/>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84" name="Rectangle 12"/>
          <p:cNvSpPr>
            <a:spLocks noChangeArrowheads="1"/>
          </p:cNvSpPr>
          <p:nvPr/>
        </p:nvSpPr>
        <p:spPr bwMode="auto">
          <a:xfrm>
            <a:off x="1448808" y="5886794"/>
            <a:ext cx="499264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dirty="0">
                <a:latin typeface="微软雅黑" pitchFamily="34" charset="-122"/>
                <a:ea typeface="微软雅黑" pitchFamily="34" charset="-122"/>
              </a:rPr>
              <a:t>Pipes and filters architecture</a:t>
            </a:r>
            <a:endParaRPr lang="zh-CN" altLang="en-US" sz="2600" b="1" dirty="0">
              <a:latin typeface="微软雅黑" pitchFamily="34" charset="-122"/>
              <a:ea typeface="微软雅黑" pitchFamily="34" charset="-122"/>
            </a:endParaRPr>
          </a:p>
        </p:txBody>
      </p:sp>
      <p:sp>
        <p:nvSpPr>
          <p:cNvPr id="8" name="文本框 7"/>
          <p:cNvSpPr txBox="1"/>
          <p:nvPr/>
        </p:nvSpPr>
        <p:spPr>
          <a:xfrm>
            <a:off x="8257076" y="2428062"/>
            <a:ext cx="3549744" cy="1354217"/>
          </a:xfrm>
          <a:prstGeom prst="rect">
            <a:avLst/>
          </a:prstGeom>
          <a:noFill/>
        </p:spPr>
        <p:txBody>
          <a:bodyPr wrap="square" rtlCol="0">
            <a:spAutoFit/>
          </a:bodyPr>
          <a:lstStyle/>
          <a:p>
            <a:pPr>
              <a:spcBef>
                <a:spcPts val="600"/>
              </a:spcBef>
            </a:pPr>
            <a:r>
              <a:rPr lang="en-US" altLang="zh-CN" sz="2400" b="1" dirty="0" smtClean="0">
                <a:solidFill>
                  <a:srgbClr val="0000CC"/>
                </a:solidFill>
                <a:latin typeface="微软雅黑" panose="020B0503020204020204" pitchFamily="34" charset="-122"/>
                <a:ea typeface="微软雅黑" panose="020B0503020204020204" pitchFamily="34" charset="-122"/>
              </a:rPr>
              <a:t>1</a:t>
            </a:r>
            <a:r>
              <a:rPr lang="zh-CN" altLang="en-US" sz="2400" b="1" dirty="0" smtClean="0">
                <a:solidFill>
                  <a:srgbClr val="0000CC"/>
                </a:solidFill>
                <a:latin typeface="微软雅黑" panose="020B0503020204020204" pitchFamily="34" charset="-122"/>
                <a:ea typeface="微软雅黑" panose="020B0503020204020204" pitchFamily="34" charset="-122"/>
              </a:rPr>
              <a:t>）架构有几个组件组成</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400" b="1" dirty="0" smtClean="0">
                <a:solidFill>
                  <a:srgbClr val="0000CC"/>
                </a:solidFill>
                <a:latin typeface="微软雅黑" panose="020B0503020204020204" pitchFamily="34" charset="-122"/>
                <a:ea typeface="微软雅黑" panose="020B0503020204020204" pitchFamily="34" charset="-122"/>
              </a:rPr>
              <a:t>2</a:t>
            </a: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zh-CN" altLang="en-US" sz="2400" b="1" dirty="0" smtClean="0">
                <a:solidFill>
                  <a:srgbClr val="0000CC"/>
                </a:solidFill>
                <a:latin typeface="微软雅黑" panose="020B0503020204020204" pitchFamily="34" charset="-122"/>
                <a:ea typeface="微软雅黑" panose="020B0503020204020204" pitchFamily="34" charset="-122"/>
              </a:rPr>
              <a:t>每个组件的功能</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400" b="1" dirty="0" smtClean="0">
                <a:solidFill>
                  <a:srgbClr val="0000CC"/>
                </a:solidFill>
                <a:latin typeface="微软雅黑" panose="020B0503020204020204" pitchFamily="34" charset="-122"/>
                <a:ea typeface="微软雅黑" panose="020B0503020204020204" pitchFamily="34" charset="-122"/>
              </a:rPr>
              <a:t>3</a:t>
            </a:r>
            <a:r>
              <a:rPr lang="zh-CN" altLang="en-US" sz="2400" b="1" dirty="0" smtClean="0">
                <a:solidFill>
                  <a:srgbClr val="0000CC"/>
                </a:solidFill>
                <a:latin typeface="微软雅黑" panose="020B0503020204020204" pitchFamily="34" charset="-122"/>
                <a:ea typeface="微软雅黑" panose="020B0503020204020204" pitchFamily="34" charset="-122"/>
              </a:rPr>
              <a:t>）组件之间怎样</a:t>
            </a:r>
            <a:r>
              <a:rPr lang="zh-CN" altLang="en-US" sz="2400" b="1" dirty="0" smtClean="0">
                <a:solidFill>
                  <a:srgbClr val="0000CC"/>
                </a:solidFill>
                <a:latin typeface="微软雅黑" panose="020B0503020204020204" pitchFamily="34" charset="-122"/>
                <a:ea typeface="微软雅黑" panose="020B0503020204020204" pitchFamily="34" charset="-122"/>
              </a:rPr>
              <a:t>互动？</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25472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ChangeArrowheads="1"/>
          </p:cNvSpPr>
          <p:nvPr/>
        </p:nvSpPr>
        <p:spPr bwMode="auto">
          <a:xfrm>
            <a:off x="766764" y="428626"/>
            <a:ext cx="4813299" cy="600075"/>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nchor="ctr"/>
          <a:lstStyle>
            <a:lvl1pPr marL="762000" indent="-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ts val="600"/>
              </a:spcBef>
              <a:buNone/>
            </a:pPr>
            <a:r>
              <a:rPr lang="zh-CN" altLang="zh-CN" sz="2800" b="1" dirty="0" smtClean="0">
                <a:solidFill>
                  <a:schemeClr val="tx2"/>
                </a:solidFill>
                <a:latin typeface="微软雅黑" panose="020B0503020204020204" pitchFamily="34" charset="-122"/>
                <a:ea typeface="微软雅黑" panose="020B0503020204020204" pitchFamily="34" charset="-122"/>
              </a:rPr>
              <a:t>有</a:t>
            </a:r>
            <a:r>
              <a:rPr lang="zh-CN" altLang="zh-CN" sz="2800" b="1" dirty="0">
                <a:solidFill>
                  <a:schemeClr val="tx2"/>
                </a:solidFill>
                <a:latin typeface="微软雅黑" panose="020B0503020204020204" pitchFamily="34" charset="-122"/>
                <a:ea typeface="微软雅黑" panose="020B0503020204020204" pitchFamily="34" charset="-122"/>
              </a:rPr>
              <a:t>独立事件</a:t>
            </a:r>
            <a:r>
              <a:rPr lang="zh-CN" altLang="en-US" sz="2800" b="1" dirty="0">
                <a:solidFill>
                  <a:srgbClr val="0000CC"/>
                </a:solidFill>
                <a:latin typeface="微软雅黑" panose="020B0503020204020204" pitchFamily="34" charset="-122"/>
                <a:ea typeface="微软雅黑" panose="020B0503020204020204" pitchFamily="34" charset="-122"/>
              </a:rPr>
              <a:t>调度</a:t>
            </a:r>
            <a:r>
              <a:rPr lang="zh-CN" altLang="zh-CN" sz="2800" b="1" dirty="0">
                <a:solidFill>
                  <a:schemeClr val="tx2"/>
                </a:solidFill>
                <a:latin typeface="微软雅黑" panose="020B0503020204020204" pitchFamily="34" charset="-122"/>
                <a:ea typeface="微软雅黑" panose="020B0503020204020204" pitchFamily="34" charset="-122"/>
              </a:rPr>
              <a:t>模块</a:t>
            </a:r>
            <a:r>
              <a:rPr lang="zh-CN" altLang="en-US" sz="2800" b="1" dirty="0">
                <a:solidFill>
                  <a:schemeClr val="tx2"/>
                </a:solidFill>
                <a:latin typeface="微软雅黑" panose="020B0503020204020204" pitchFamily="34" charset="-122"/>
                <a:ea typeface="微软雅黑" panose="020B0503020204020204" pitchFamily="34" charset="-122"/>
              </a:rPr>
              <a:t>的</a:t>
            </a:r>
            <a:r>
              <a:rPr lang="zh-CN" altLang="zh-CN" sz="2800" b="1" dirty="0" smtClean="0">
                <a:solidFill>
                  <a:schemeClr val="tx2"/>
                </a:solidFill>
                <a:latin typeface="微软雅黑" panose="020B0503020204020204" pitchFamily="34" charset="-122"/>
                <a:ea typeface="微软雅黑" panose="020B0503020204020204" pitchFamily="34" charset="-122"/>
              </a:rPr>
              <a:t>系统</a:t>
            </a:r>
            <a:endParaRPr lang="zh-CN" altLang="en-US" sz="2800" b="1" dirty="0">
              <a:solidFill>
                <a:srgbClr val="000099"/>
              </a:solidFill>
              <a:ea typeface="黑体" panose="02010609060101010101" pitchFamily="49" charset="-122"/>
            </a:endParaRPr>
          </a:p>
        </p:txBody>
      </p:sp>
      <p:sp>
        <p:nvSpPr>
          <p:cNvPr id="23556" name="Freeform 13"/>
          <p:cNvSpPr>
            <a:spLocks/>
          </p:cNvSpPr>
          <p:nvPr/>
        </p:nvSpPr>
        <p:spPr bwMode="auto">
          <a:xfrm>
            <a:off x="438403" y="1960096"/>
            <a:ext cx="8424863" cy="4537075"/>
          </a:xfrm>
          <a:custGeom>
            <a:avLst/>
            <a:gdLst>
              <a:gd name="T0" fmla="*/ 2147483646 w 5102"/>
              <a:gd name="T1" fmla="*/ 2147483646 h 2570"/>
              <a:gd name="T2" fmla="*/ 2147483646 w 5102"/>
              <a:gd name="T3" fmla="*/ 2147483646 h 2570"/>
              <a:gd name="T4" fmla="*/ 2147483646 w 5102"/>
              <a:gd name="T5" fmla="*/ 2147483646 h 2570"/>
              <a:gd name="T6" fmla="*/ 2147483646 w 5102"/>
              <a:gd name="T7" fmla="*/ 2147483646 h 2570"/>
              <a:gd name="T8" fmla="*/ 2147483646 w 5102"/>
              <a:gd name="T9" fmla="*/ 2147483646 h 2570"/>
              <a:gd name="T10" fmla="*/ 2147483646 w 5102"/>
              <a:gd name="T11" fmla="*/ 2147483646 h 2570"/>
              <a:gd name="T12" fmla="*/ 2147483646 w 5102"/>
              <a:gd name="T13" fmla="*/ 2147483646 h 2570"/>
              <a:gd name="T14" fmla="*/ 2147483646 w 5102"/>
              <a:gd name="T15" fmla="*/ 2147483646 h 2570"/>
              <a:gd name="T16" fmla="*/ 2147483646 w 5102"/>
              <a:gd name="T17" fmla="*/ 2147483646 h 2570"/>
              <a:gd name="T18" fmla="*/ 2147483646 w 5102"/>
              <a:gd name="T19" fmla="*/ 2147483646 h 2570"/>
              <a:gd name="T20" fmla="*/ 2147483646 w 5102"/>
              <a:gd name="T21" fmla="*/ 2147483646 h 2570"/>
              <a:gd name="T22" fmla="*/ 2147483646 w 5102"/>
              <a:gd name="T23" fmla="*/ 2147483646 h 2570"/>
              <a:gd name="T24" fmla="*/ 2147483646 w 5102"/>
              <a:gd name="T25" fmla="*/ 2147483646 h 2570"/>
              <a:gd name="T26" fmla="*/ 2147483646 w 5102"/>
              <a:gd name="T27" fmla="*/ 2147483646 h 2570"/>
              <a:gd name="T28" fmla="*/ 2147483646 w 5102"/>
              <a:gd name="T29" fmla="*/ 2147483646 h 2570"/>
              <a:gd name="T30" fmla="*/ 2147483646 w 5102"/>
              <a:gd name="T31" fmla="*/ 2147483646 h 2570"/>
              <a:gd name="T32" fmla="*/ 2147483646 w 5102"/>
              <a:gd name="T33" fmla="*/ 2147483646 h 2570"/>
              <a:gd name="T34" fmla="*/ 2147483646 w 5102"/>
              <a:gd name="T35" fmla="*/ 2147483646 h 2570"/>
              <a:gd name="T36" fmla="*/ 2147483646 w 5102"/>
              <a:gd name="T37" fmla="*/ 2147483646 h 2570"/>
              <a:gd name="T38" fmla="*/ 2147483646 w 5102"/>
              <a:gd name="T39" fmla="*/ 2147483646 h 2570"/>
              <a:gd name="T40" fmla="*/ 2147483646 w 5102"/>
              <a:gd name="T41" fmla="*/ 2147483646 h 2570"/>
              <a:gd name="T42" fmla="*/ 2147483646 w 5102"/>
              <a:gd name="T43" fmla="*/ 2147483646 h 2570"/>
              <a:gd name="T44" fmla="*/ 2147483646 w 5102"/>
              <a:gd name="T45" fmla="*/ 2147483646 h 2570"/>
              <a:gd name="T46" fmla="*/ 2147483646 w 5102"/>
              <a:gd name="T47" fmla="*/ 2147483646 h 2570"/>
              <a:gd name="T48" fmla="*/ 2147483646 w 5102"/>
              <a:gd name="T49" fmla="*/ 2147483646 h 2570"/>
              <a:gd name="T50" fmla="*/ 2147483646 w 5102"/>
              <a:gd name="T51" fmla="*/ 2147483646 h 257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102"/>
              <a:gd name="T79" fmla="*/ 0 h 2570"/>
              <a:gd name="T80" fmla="*/ 5102 w 5102"/>
              <a:gd name="T81" fmla="*/ 2570 h 257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102" h="2570">
                <a:moveTo>
                  <a:pt x="15" y="1285"/>
                </a:moveTo>
                <a:cubicBezTo>
                  <a:pt x="7" y="1202"/>
                  <a:pt x="0" y="1254"/>
                  <a:pt x="15" y="1194"/>
                </a:cubicBezTo>
                <a:cubicBezTo>
                  <a:pt x="30" y="1134"/>
                  <a:pt x="46" y="990"/>
                  <a:pt x="106" y="922"/>
                </a:cubicBezTo>
                <a:cubicBezTo>
                  <a:pt x="166" y="854"/>
                  <a:pt x="310" y="854"/>
                  <a:pt x="378" y="786"/>
                </a:cubicBezTo>
                <a:cubicBezTo>
                  <a:pt x="446" y="718"/>
                  <a:pt x="446" y="597"/>
                  <a:pt x="514" y="514"/>
                </a:cubicBezTo>
                <a:cubicBezTo>
                  <a:pt x="582" y="431"/>
                  <a:pt x="695" y="355"/>
                  <a:pt x="786" y="287"/>
                </a:cubicBezTo>
                <a:cubicBezTo>
                  <a:pt x="877" y="219"/>
                  <a:pt x="998" y="120"/>
                  <a:pt x="1058" y="105"/>
                </a:cubicBezTo>
                <a:cubicBezTo>
                  <a:pt x="1118" y="90"/>
                  <a:pt x="1051" y="196"/>
                  <a:pt x="1149" y="196"/>
                </a:cubicBezTo>
                <a:cubicBezTo>
                  <a:pt x="1247" y="196"/>
                  <a:pt x="1497" y="135"/>
                  <a:pt x="1648" y="105"/>
                </a:cubicBezTo>
                <a:cubicBezTo>
                  <a:pt x="1799" y="75"/>
                  <a:pt x="1890" y="30"/>
                  <a:pt x="2056" y="15"/>
                </a:cubicBezTo>
                <a:cubicBezTo>
                  <a:pt x="2222" y="0"/>
                  <a:pt x="2412" y="0"/>
                  <a:pt x="2646" y="15"/>
                </a:cubicBezTo>
                <a:cubicBezTo>
                  <a:pt x="2880" y="30"/>
                  <a:pt x="3152" y="45"/>
                  <a:pt x="3462" y="105"/>
                </a:cubicBezTo>
                <a:cubicBezTo>
                  <a:pt x="3772" y="165"/>
                  <a:pt x="4279" y="226"/>
                  <a:pt x="4506" y="377"/>
                </a:cubicBezTo>
                <a:cubicBezTo>
                  <a:pt x="4733" y="528"/>
                  <a:pt x="4778" y="854"/>
                  <a:pt x="4823" y="1013"/>
                </a:cubicBezTo>
                <a:cubicBezTo>
                  <a:pt x="4868" y="1172"/>
                  <a:pt x="4733" y="1217"/>
                  <a:pt x="4778" y="1330"/>
                </a:cubicBezTo>
                <a:cubicBezTo>
                  <a:pt x="4823" y="1443"/>
                  <a:pt x="5102" y="1557"/>
                  <a:pt x="5095" y="1693"/>
                </a:cubicBezTo>
                <a:cubicBezTo>
                  <a:pt x="5088" y="1829"/>
                  <a:pt x="4930" y="2011"/>
                  <a:pt x="4733" y="2147"/>
                </a:cubicBezTo>
                <a:cubicBezTo>
                  <a:pt x="4536" y="2283"/>
                  <a:pt x="4181" y="2464"/>
                  <a:pt x="3916" y="2509"/>
                </a:cubicBezTo>
                <a:cubicBezTo>
                  <a:pt x="3651" y="2554"/>
                  <a:pt x="3462" y="2426"/>
                  <a:pt x="3145" y="2419"/>
                </a:cubicBezTo>
                <a:cubicBezTo>
                  <a:pt x="2828" y="2412"/>
                  <a:pt x="2374" y="2464"/>
                  <a:pt x="2011" y="2464"/>
                </a:cubicBezTo>
                <a:cubicBezTo>
                  <a:pt x="1648" y="2464"/>
                  <a:pt x="1218" y="2404"/>
                  <a:pt x="968" y="2419"/>
                </a:cubicBezTo>
                <a:cubicBezTo>
                  <a:pt x="718" y="2434"/>
                  <a:pt x="627" y="2570"/>
                  <a:pt x="514" y="2555"/>
                </a:cubicBezTo>
                <a:cubicBezTo>
                  <a:pt x="401" y="2540"/>
                  <a:pt x="347" y="2419"/>
                  <a:pt x="287" y="2328"/>
                </a:cubicBezTo>
                <a:cubicBezTo>
                  <a:pt x="227" y="2237"/>
                  <a:pt x="189" y="2116"/>
                  <a:pt x="151" y="2010"/>
                </a:cubicBezTo>
                <a:cubicBezTo>
                  <a:pt x="113" y="1904"/>
                  <a:pt x="84" y="1814"/>
                  <a:pt x="61" y="1693"/>
                </a:cubicBezTo>
                <a:cubicBezTo>
                  <a:pt x="38" y="1572"/>
                  <a:pt x="23" y="1368"/>
                  <a:pt x="15" y="1285"/>
                </a:cubicBezTo>
                <a:close/>
              </a:path>
            </a:pathLst>
          </a:custGeom>
          <a:solidFill>
            <a:srgbClr val="CCFFCC"/>
          </a:solidFill>
          <a:ln w="12700" cap="flat" cmpd="sng">
            <a:solidFill>
              <a:schemeClr val="tx1"/>
            </a:solidFill>
            <a:prstDash val="solid"/>
            <a:round/>
            <a:headEnd type="none" w="sm" len="sm"/>
            <a:tailEnd type="none" w="sm" len="sm"/>
          </a:ln>
        </p:spPr>
        <p:txBody>
          <a:bodyPr wrap="none"/>
          <a:lstStyle/>
          <a:p>
            <a:endParaRPr lang="zh-CN" altLang="en-US"/>
          </a:p>
        </p:txBody>
      </p:sp>
      <p:sp>
        <p:nvSpPr>
          <p:cNvPr id="23557" name="Oval 7"/>
          <p:cNvSpPr>
            <a:spLocks noChangeArrowheads="1"/>
          </p:cNvSpPr>
          <p:nvPr/>
        </p:nvSpPr>
        <p:spPr bwMode="auto">
          <a:xfrm>
            <a:off x="1292478" y="4744570"/>
            <a:ext cx="1008063" cy="64770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800"/>
          </a:p>
        </p:txBody>
      </p:sp>
      <p:sp>
        <p:nvSpPr>
          <p:cNvPr id="23558" name="Oval 8"/>
          <p:cNvSpPr>
            <a:spLocks noChangeArrowheads="1"/>
          </p:cNvSpPr>
          <p:nvPr/>
        </p:nvSpPr>
        <p:spPr bwMode="auto">
          <a:xfrm>
            <a:off x="1795715" y="3449170"/>
            <a:ext cx="1223962" cy="433388"/>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800"/>
          </a:p>
        </p:txBody>
      </p:sp>
      <p:sp>
        <p:nvSpPr>
          <p:cNvPr id="23559" name="Oval 9"/>
          <p:cNvSpPr>
            <a:spLocks noChangeArrowheads="1"/>
          </p:cNvSpPr>
          <p:nvPr/>
        </p:nvSpPr>
        <p:spPr bwMode="auto">
          <a:xfrm>
            <a:off x="4243640" y="2728446"/>
            <a:ext cx="1008062" cy="358775"/>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800"/>
          </a:p>
        </p:txBody>
      </p:sp>
      <p:sp>
        <p:nvSpPr>
          <p:cNvPr id="23560" name="Oval 10"/>
          <p:cNvSpPr>
            <a:spLocks noChangeArrowheads="1"/>
          </p:cNvSpPr>
          <p:nvPr/>
        </p:nvSpPr>
        <p:spPr bwMode="auto">
          <a:xfrm>
            <a:off x="4100766" y="5104933"/>
            <a:ext cx="1368425" cy="64770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800"/>
          </a:p>
        </p:txBody>
      </p:sp>
      <p:sp>
        <p:nvSpPr>
          <p:cNvPr id="23561" name="Oval 11"/>
          <p:cNvSpPr>
            <a:spLocks noChangeArrowheads="1"/>
          </p:cNvSpPr>
          <p:nvPr/>
        </p:nvSpPr>
        <p:spPr bwMode="auto">
          <a:xfrm>
            <a:off x="5612065" y="4600109"/>
            <a:ext cx="1295400" cy="720725"/>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800"/>
          </a:p>
        </p:txBody>
      </p:sp>
      <p:sp>
        <p:nvSpPr>
          <p:cNvPr id="524300" name="Oval 12"/>
          <p:cNvSpPr>
            <a:spLocks noChangeArrowheads="1"/>
          </p:cNvSpPr>
          <p:nvPr/>
        </p:nvSpPr>
        <p:spPr bwMode="auto">
          <a:xfrm>
            <a:off x="6188327" y="3088808"/>
            <a:ext cx="1943100" cy="1008062"/>
          </a:xfrm>
          <a:prstGeom prst="ellipse">
            <a:avLst/>
          </a:prstGeom>
          <a:solidFill>
            <a:srgbClr val="FF00FF"/>
          </a:solidFill>
          <a:ln w="12700">
            <a:solidFill>
              <a:schemeClr val="tx1"/>
            </a:solidFill>
            <a:round/>
            <a:headEnd type="none" w="sm" len="sm"/>
            <a:tailEnd type="none" w="sm" len="sm"/>
          </a:ln>
          <a:effectLst/>
          <a:extLst/>
        </p:spPr>
        <p:txBody>
          <a:bodyPr wrap="none" anchor="ctr"/>
          <a:lstStyle/>
          <a:p>
            <a:pPr algn="ctr" eaLnBrk="1" hangingPunct="1">
              <a:defRPr/>
            </a:pPr>
            <a:r>
              <a:rPr lang="en-US" altLang="zh-CN" sz="2400" b="1" dirty="0">
                <a:effectLst>
                  <a:outerShdw blurRad="38100" dist="38100" dir="2700000" algn="tl">
                    <a:srgbClr val="FFFFFF"/>
                  </a:outerShdw>
                </a:effectLst>
                <a:latin typeface="Arial" charset="0"/>
              </a:rPr>
              <a:t>Dispatcher</a:t>
            </a:r>
          </a:p>
          <a:p>
            <a:pPr algn="ctr" eaLnBrk="1" hangingPunct="1">
              <a:defRPr/>
            </a:pPr>
            <a:r>
              <a:rPr lang="zh-CN" altLang="en-US" sz="2400" b="1" dirty="0">
                <a:effectLst>
                  <a:outerShdw blurRad="38100" dist="38100" dir="2700000" algn="tl">
                    <a:srgbClr val="FFFFFF"/>
                  </a:outerShdw>
                </a:effectLst>
                <a:latin typeface="黑体" pitchFamily="49" charset="-122"/>
                <a:ea typeface="黑体" pitchFamily="49" charset="-122"/>
              </a:rPr>
              <a:t>调度模块</a:t>
            </a:r>
            <a:endParaRPr lang="en-US" altLang="zh-CN" sz="2400" b="1" dirty="0">
              <a:effectLst>
                <a:outerShdw blurRad="38100" dist="38100" dir="2700000" algn="tl">
                  <a:srgbClr val="FFFFFF"/>
                </a:outerShdw>
              </a:effectLst>
              <a:latin typeface="黑体" pitchFamily="49" charset="-122"/>
              <a:ea typeface="黑体" pitchFamily="49" charset="-122"/>
            </a:endParaRPr>
          </a:p>
        </p:txBody>
      </p:sp>
      <p:sp>
        <p:nvSpPr>
          <p:cNvPr id="23563" name="Line 14"/>
          <p:cNvSpPr>
            <a:spLocks noChangeShapeType="1"/>
          </p:cNvSpPr>
          <p:nvPr/>
        </p:nvSpPr>
        <p:spPr bwMode="auto">
          <a:xfrm flipV="1">
            <a:off x="2084641" y="4168308"/>
            <a:ext cx="1584325" cy="647700"/>
          </a:xfrm>
          <a:prstGeom prst="line">
            <a:avLst/>
          </a:prstGeom>
          <a:noFill/>
          <a:ln w="34925">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3564" name="Line 15"/>
          <p:cNvSpPr>
            <a:spLocks noChangeShapeType="1"/>
          </p:cNvSpPr>
          <p:nvPr/>
        </p:nvSpPr>
        <p:spPr bwMode="auto">
          <a:xfrm>
            <a:off x="2876802" y="3880970"/>
            <a:ext cx="719138" cy="0"/>
          </a:xfrm>
          <a:prstGeom prst="line">
            <a:avLst/>
          </a:prstGeom>
          <a:noFill/>
          <a:ln w="34925">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3565" name="Line 16"/>
          <p:cNvSpPr>
            <a:spLocks noChangeShapeType="1"/>
          </p:cNvSpPr>
          <p:nvPr/>
        </p:nvSpPr>
        <p:spPr bwMode="auto">
          <a:xfrm>
            <a:off x="3019678" y="3665070"/>
            <a:ext cx="576263" cy="71438"/>
          </a:xfrm>
          <a:prstGeom prst="line">
            <a:avLst/>
          </a:prstGeom>
          <a:noFill/>
          <a:ln w="34925">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3566" name="Line 17"/>
          <p:cNvSpPr>
            <a:spLocks noChangeShapeType="1"/>
          </p:cNvSpPr>
          <p:nvPr/>
        </p:nvSpPr>
        <p:spPr bwMode="auto">
          <a:xfrm>
            <a:off x="4675441" y="3088809"/>
            <a:ext cx="1587" cy="503237"/>
          </a:xfrm>
          <a:prstGeom prst="line">
            <a:avLst/>
          </a:prstGeom>
          <a:noFill/>
          <a:ln w="34925">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3567" name="Line 19"/>
          <p:cNvSpPr>
            <a:spLocks noChangeShapeType="1"/>
          </p:cNvSpPr>
          <p:nvPr/>
        </p:nvSpPr>
        <p:spPr bwMode="auto">
          <a:xfrm flipH="1" flipV="1">
            <a:off x="4459540" y="4600109"/>
            <a:ext cx="0" cy="504825"/>
          </a:xfrm>
          <a:prstGeom prst="line">
            <a:avLst/>
          </a:prstGeom>
          <a:noFill/>
          <a:ln w="34925">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3568" name="Line 20"/>
          <p:cNvSpPr>
            <a:spLocks noChangeShapeType="1"/>
          </p:cNvSpPr>
          <p:nvPr/>
        </p:nvSpPr>
        <p:spPr bwMode="auto">
          <a:xfrm flipH="1" flipV="1">
            <a:off x="4677027" y="4744571"/>
            <a:ext cx="71438" cy="360363"/>
          </a:xfrm>
          <a:prstGeom prst="line">
            <a:avLst/>
          </a:prstGeom>
          <a:noFill/>
          <a:ln w="34925">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3569" name="Line 21"/>
          <p:cNvSpPr>
            <a:spLocks noChangeShapeType="1"/>
          </p:cNvSpPr>
          <p:nvPr/>
        </p:nvSpPr>
        <p:spPr bwMode="auto">
          <a:xfrm flipH="1" flipV="1">
            <a:off x="5324728" y="4600109"/>
            <a:ext cx="288925" cy="142875"/>
          </a:xfrm>
          <a:prstGeom prst="line">
            <a:avLst/>
          </a:prstGeom>
          <a:noFill/>
          <a:ln w="34925">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3570" name="Line 22"/>
          <p:cNvSpPr>
            <a:spLocks noChangeShapeType="1"/>
          </p:cNvSpPr>
          <p:nvPr/>
        </p:nvSpPr>
        <p:spPr bwMode="auto">
          <a:xfrm flipH="1" flipV="1">
            <a:off x="5324728" y="4384209"/>
            <a:ext cx="574675" cy="288925"/>
          </a:xfrm>
          <a:prstGeom prst="line">
            <a:avLst/>
          </a:prstGeom>
          <a:noFill/>
          <a:ln w="34925">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3571" name="Freeform 23"/>
          <p:cNvSpPr>
            <a:spLocks/>
          </p:cNvSpPr>
          <p:nvPr/>
        </p:nvSpPr>
        <p:spPr bwMode="auto">
          <a:xfrm>
            <a:off x="3562602" y="3480920"/>
            <a:ext cx="1816100" cy="1265238"/>
          </a:xfrm>
          <a:custGeom>
            <a:avLst/>
            <a:gdLst>
              <a:gd name="T0" fmla="*/ 2147483646 w 1144"/>
              <a:gd name="T1" fmla="*/ 2147483646 h 797"/>
              <a:gd name="T2" fmla="*/ 2147483646 w 1144"/>
              <a:gd name="T3" fmla="*/ 2147483646 h 797"/>
              <a:gd name="T4" fmla="*/ 2147483646 w 1144"/>
              <a:gd name="T5" fmla="*/ 2147483646 h 797"/>
              <a:gd name="T6" fmla="*/ 2147483646 w 1144"/>
              <a:gd name="T7" fmla="*/ 2147483646 h 797"/>
              <a:gd name="T8" fmla="*/ 2147483646 w 1144"/>
              <a:gd name="T9" fmla="*/ 2147483646 h 797"/>
              <a:gd name="T10" fmla="*/ 2147483646 w 1144"/>
              <a:gd name="T11" fmla="*/ 2147483646 h 797"/>
              <a:gd name="T12" fmla="*/ 2147483646 w 1144"/>
              <a:gd name="T13" fmla="*/ 2147483646 h 797"/>
              <a:gd name="T14" fmla="*/ 2147483646 w 1144"/>
              <a:gd name="T15" fmla="*/ 2147483646 h 797"/>
              <a:gd name="T16" fmla="*/ 2147483646 w 1144"/>
              <a:gd name="T17" fmla="*/ 2147483646 h 797"/>
              <a:gd name="T18" fmla="*/ 2147483646 w 1144"/>
              <a:gd name="T19" fmla="*/ 2147483646 h 797"/>
              <a:gd name="T20" fmla="*/ 2147483646 w 1144"/>
              <a:gd name="T21" fmla="*/ 2147483646 h 797"/>
              <a:gd name="T22" fmla="*/ 2147483646 w 1144"/>
              <a:gd name="T23" fmla="*/ 2147483646 h 797"/>
              <a:gd name="T24" fmla="*/ 2147483646 w 1144"/>
              <a:gd name="T25" fmla="*/ 2147483646 h 797"/>
              <a:gd name="T26" fmla="*/ 2147483646 w 1144"/>
              <a:gd name="T27" fmla="*/ 2147483646 h 797"/>
              <a:gd name="T28" fmla="*/ 2147483646 w 1144"/>
              <a:gd name="T29" fmla="*/ 2147483646 h 797"/>
              <a:gd name="T30" fmla="*/ 2147483646 w 1144"/>
              <a:gd name="T31" fmla="*/ 2147483646 h 797"/>
              <a:gd name="T32" fmla="*/ 2147483646 w 1144"/>
              <a:gd name="T33" fmla="*/ 2147483646 h 797"/>
              <a:gd name="T34" fmla="*/ 2147483646 w 1144"/>
              <a:gd name="T35" fmla="*/ 2147483646 h 797"/>
              <a:gd name="T36" fmla="*/ 2147483646 w 1144"/>
              <a:gd name="T37" fmla="*/ 2147483646 h 797"/>
              <a:gd name="T38" fmla="*/ 2147483646 w 1144"/>
              <a:gd name="T39" fmla="*/ 2147483646 h 797"/>
              <a:gd name="T40" fmla="*/ 2147483646 w 1144"/>
              <a:gd name="T41" fmla="*/ 2147483646 h 797"/>
              <a:gd name="T42" fmla="*/ 2147483646 w 1144"/>
              <a:gd name="T43" fmla="*/ 2147483646 h 79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44"/>
              <a:gd name="T67" fmla="*/ 0 h 797"/>
              <a:gd name="T68" fmla="*/ 1144 w 1144"/>
              <a:gd name="T69" fmla="*/ 797 h 79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44" h="797">
                <a:moveTo>
                  <a:pt x="10" y="213"/>
                </a:moveTo>
                <a:cubicBezTo>
                  <a:pt x="69" y="328"/>
                  <a:pt x="128" y="515"/>
                  <a:pt x="263" y="562"/>
                </a:cubicBezTo>
                <a:cubicBezTo>
                  <a:pt x="331" y="626"/>
                  <a:pt x="451" y="627"/>
                  <a:pt x="534" y="632"/>
                </a:cubicBezTo>
                <a:cubicBezTo>
                  <a:pt x="556" y="696"/>
                  <a:pt x="572" y="775"/>
                  <a:pt x="656" y="789"/>
                </a:cubicBezTo>
                <a:cubicBezTo>
                  <a:pt x="682" y="793"/>
                  <a:pt x="709" y="794"/>
                  <a:pt x="735" y="797"/>
                </a:cubicBezTo>
                <a:cubicBezTo>
                  <a:pt x="796" y="794"/>
                  <a:pt x="857" y="794"/>
                  <a:pt x="918" y="789"/>
                </a:cubicBezTo>
                <a:cubicBezTo>
                  <a:pt x="948" y="787"/>
                  <a:pt x="962" y="758"/>
                  <a:pt x="988" y="745"/>
                </a:cubicBezTo>
                <a:cubicBezTo>
                  <a:pt x="1031" y="723"/>
                  <a:pt x="1075" y="710"/>
                  <a:pt x="1110" y="675"/>
                </a:cubicBezTo>
                <a:cubicBezTo>
                  <a:pt x="1144" y="544"/>
                  <a:pt x="1139" y="559"/>
                  <a:pt x="1119" y="335"/>
                </a:cubicBezTo>
                <a:cubicBezTo>
                  <a:pt x="1117" y="318"/>
                  <a:pt x="1054" y="268"/>
                  <a:pt x="1040" y="256"/>
                </a:cubicBezTo>
                <a:cubicBezTo>
                  <a:pt x="1031" y="248"/>
                  <a:pt x="1025" y="234"/>
                  <a:pt x="1014" y="230"/>
                </a:cubicBezTo>
                <a:cubicBezTo>
                  <a:pt x="986" y="219"/>
                  <a:pt x="956" y="219"/>
                  <a:pt x="927" y="213"/>
                </a:cubicBezTo>
                <a:cubicBezTo>
                  <a:pt x="924" y="181"/>
                  <a:pt x="925" y="148"/>
                  <a:pt x="918" y="117"/>
                </a:cubicBezTo>
                <a:cubicBezTo>
                  <a:pt x="915" y="103"/>
                  <a:pt x="885" y="91"/>
                  <a:pt x="874" y="90"/>
                </a:cubicBezTo>
                <a:cubicBezTo>
                  <a:pt x="810" y="85"/>
                  <a:pt x="746" y="85"/>
                  <a:pt x="682" y="82"/>
                </a:cubicBezTo>
                <a:cubicBezTo>
                  <a:pt x="653" y="62"/>
                  <a:pt x="646" y="40"/>
                  <a:pt x="612" y="29"/>
                </a:cubicBezTo>
                <a:cubicBezTo>
                  <a:pt x="525" y="42"/>
                  <a:pt x="520" y="47"/>
                  <a:pt x="420" y="38"/>
                </a:cubicBezTo>
                <a:cubicBezTo>
                  <a:pt x="411" y="29"/>
                  <a:pt x="406" y="14"/>
                  <a:pt x="394" y="12"/>
                </a:cubicBezTo>
                <a:cubicBezTo>
                  <a:pt x="333" y="0"/>
                  <a:pt x="329" y="43"/>
                  <a:pt x="281" y="47"/>
                </a:cubicBezTo>
                <a:cubicBezTo>
                  <a:pt x="223" y="52"/>
                  <a:pt x="164" y="53"/>
                  <a:pt x="106" y="56"/>
                </a:cubicBezTo>
                <a:cubicBezTo>
                  <a:pt x="87" y="86"/>
                  <a:pt x="78" y="96"/>
                  <a:pt x="45" y="108"/>
                </a:cubicBezTo>
                <a:cubicBezTo>
                  <a:pt x="0" y="153"/>
                  <a:pt x="20" y="122"/>
                  <a:pt x="10" y="213"/>
                </a:cubicBezTo>
                <a:close/>
              </a:path>
            </a:pathLst>
          </a:custGeom>
          <a:solidFill>
            <a:schemeClr val="accent1"/>
          </a:solidFill>
          <a:ln w="12700" cap="flat" cmpd="sng">
            <a:solidFill>
              <a:schemeClr val="tx1"/>
            </a:solidFill>
            <a:prstDash val="solid"/>
            <a:round/>
            <a:headEnd type="none" w="sm" len="sm"/>
            <a:tailEnd type="none" w="sm" len="sm"/>
          </a:ln>
        </p:spPr>
        <p:txBody>
          <a:bodyPr wrap="none"/>
          <a:lstStyle/>
          <a:p>
            <a:endParaRPr lang="zh-CN" altLang="en-US"/>
          </a:p>
        </p:txBody>
      </p:sp>
      <p:sp>
        <p:nvSpPr>
          <p:cNvPr id="524313" name="Line 25"/>
          <p:cNvSpPr>
            <a:spLocks noChangeShapeType="1"/>
          </p:cNvSpPr>
          <p:nvPr/>
        </p:nvSpPr>
        <p:spPr bwMode="auto">
          <a:xfrm flipH="1">
            <a:off x="5335841" y="3761909"/>
            <a:ext cx="935037" cy="358775"/>
          </a:xfrm>
          <a:prstGeom prst="line">
            <a:avLst/>
          </a:prstGeom>
          <a:noFill/>
          <a:ln w="635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24314" name="Line 26"/>
          <p:cNvSpPr>
            <a:spLocks noChangeShapeType="1"/>
          </p:cNvSpPr>
          <p:nvPr/>
        </p:nvSpPr>
        <p:spPr bwMode="auto">
          <a:xfrm flipH="1" flipV="1">
            <a:off x="5180265" y="3015784"/>
            <a:ext cx="1079500" cy="288925"/>
          </a:xfrm>
          <a:prstGeom prst="line">
            <a:avLst/>
          </a:prstGeom>
          <a:noFill/>
          <a:ln w="381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24315" name="Line 27"/>
          <p:cNvSpPr>
            <a:spLocks noChangeShapeType="1"/>
          </p:cNvSpPr>
          <p:nvPr/>
        </p:nvSpPr>
        <p:spPr bwMode="auto">
          <a:xfrm flipH="1">
            <a:off x="6620128" y="4096870"/>
            <a:ext cx="576263" cy="503238"/>
          </a:xfrm>
          <a:prstGeom prst="line">
            <a:avLst/>
          </a:prstGeom>
          <a:noFill/>
          <a:ln w="381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2" name="Group 39"/>
          <p:cNvGrpSpPr>
            <a:grpSpLocks/>
          </p:cNvGrpSpPr>
          <p:nvPr/>
        </p:nvGrpSpPr>
        <p:grpSpPr bwMode="auto">
          <a:xfrm>
            <a:off x="5251702" y="4025434"/>
            <a:ext cx="2497138" cy="1679575"/>
            <a:chOff x="3190" y="2599"/>
            <a:chExt cx="1573" cy="1058"/>
          </a:xfrm>
        </p:grpSpPr>
        <p:sp>
          <p:nvSpPr>
            <p:cNvPr id="23586" name="Freeform 28"/>
            <p:cNvSpPr>
              <a:spLocks/>
            </p:cNvSpPr>
            <p:nvPr/>
          </p:nvSpPr>
          <p:spPr bwMode="auto">
            <a:xfrm>
              <a:off x="3417" y="2599"/>
              <a:ext cx="1346" cy="1058"/>
            </a:xfrm>
            <a:custGeom>
              <a:avLst/>
              <a:gdLst>
                <a:gd name="T0" fmla="*/ 1316 w 1346"/>
                <a:gd name="T1" fmla="*/ 0 h 1058"/>
                <a:gd name="T2" fmla="*/ 1316 w 1346"/>
                <a:gd name="T3" fmla="*/ 362 h 1058"/>
                <a:gd name="T4" fmla="*/ 1225 w 1346"/>
                <a:gd name="T5" fmla="*/ 680 h 1058"/>
                <a:gd name="T6" fmla="*/ 590 w 1346"/>
                <a:gd name="T7" fmla="*/ 997 h 1058"/>
                <a:gd name="T8" fmla="*/ 0 w 1346"/>
                <a:gd name="T9" fmla="*/ 1043 h 1058"/>
                <a:gd name="T10" fmla="*/ 0 60000 65536"/>
                <a:gd name="T11" fmla="*/ 0 60000 65536"/>
                <a:gd name="T12" fmla="*/ 0 60000 65536"/>
                <a:gd name="T13" fmla="*/ 0 60000 65536"/>
                <a:gd name="T14" fmla="*/ 0 60000 65536"/>
                <a:gd name="T15" fmla="*/ 0 w 1346"/>
                <a:gd name="T16" fmla="*/ 0 h 1058"/>
                <a:gd name="T17" fmla="*/ 1346 w 1346"/>
                <a:gd name="T18" fmla="*/ 1058 h 1058"/>
              </a:gdLst>
              <a:ahLst/>
              <a:cxnLst>
                <a:cxn ang="T10">
                  <a:pos x="T0" y="T1"/>
                </a:cxn>
                <a:cxn ang="T11">
                  <a:pos x="T2" y="T3"/>
                </a:cxn>
                <a:cxn ang="T12">
                  <a:pos x="T4" y="T5"/>
                </a:cxn>
                <a:cxn ang="T13">
                  <a:pos x="T6" y="T7"/>
                </a:cxn>
                <a:cxn ang="T14">
                  <a:pos x="T8" y="T9"/>
                </a:cxn>
              </a:cxnLst>
              <a:rect l="T15" t="T16" r="T17" b="T18"/>
              <a:pathLst>
                <a:path w="1346" h="1058">
                  <a:moveTo>
                    <a:pt x="1316" y="0"/>
                  </a:moveTo>
                  <a:cubicBezTo>
                    <a:pt x="1323" y="124"/>
                    <a:pt x="1331" y="249"/>
                    <a:pt x="1316" y="362"/>
                  </a:cubicBezTo>
                  <a:cubicBezTo>
                    <a:pt x="1301" y="475"/>
                    <a:pt x="1346" y="574"/>
                    <a:pt x="1225" y="680"/>
                  </a:cubicBezTo>
                  <a:cubicBezTo>
                    <a:pt x="1104" y="786"/>
                    <a:pt x="794" y="936"/>
                    <a:pt x="590" y="997"/>
                  </a:cubicBezTo>
                  <a:cubicBezTo>
                    <a:pt x="386" y="1058"/>
                    <a:pt x="106" y="1035"/>
                    <a:pt x="0" y="1043"/>
                  </a:cubicBezTo>
                </a:path>
              </a:pathLst>
            </a:custGeom>
            <a:noFill/>
            <a:ln w="38100" cap="flat"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3587" name="Line 29"/>
            <p:cNvSpPr>
              <a:spLocks noChangeShapeType="1"/>
            </p:cNvSpPr>
            <p:nvPr/>
          </p:nvSpPr>
          <p:spPr bwMode="auto">
            <a:xfrm flipH="1">
              <a:off x="3190" y="3642"/>
              <a:ext cx="227" cy="0"/>
            </a:xfrm>
            <a:prstGeom prst="line">
              <a:avLst/>
            </a:prstGeom>
            <a:noFill/>
            <a:ln w="381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40"/>
          <p:cNvGrpSpPr>
            <a:grpSpLocks/>
          </p:cNvGrpSpPr>
          <p:nvPr/>
        </p:nvGrpSpPr>
        <p:grpSpPr bwMode="auto">
          <a:xfrm>
            <a:off x="2156077" y="3952409"/>
            <a:ext cx="5761038" cy="2160587"/>
            <a:chOff x="1240" y="2553"/>
            <a:chExt cx="3629" cy="1361"/>
          </a:xfrm>
        </p:grpSpPr>
        <p:sp>
          <p:nvSpPr>
            <p:cNvPr id="23584" name="Freeform 30"/>
            <p:cNvSpPr>
              <a:spLocks/>
            </p:cNvSpPr>
            <p:nvPr/>
          </p:nvSpPr>
          <p:spPr bwMode="auto">
            <a:xfrm>
              <a:off x="1467" y="2553"/>
              <a:ext cx="3402" cy="1361"/>
            </a:xfrm>
            <a:custGeom>
              <a:avLst/>
              <a:gdLst>
                <a:gd name="T0" fmla="*/ 3311 w 3402"/>
                <a:gd name="T1" fmla="*/ 0 h 1361"/>
                <a:gd name="T2" fmla="*/ 3402 w 3402"/>
                <a:gd name="T3" fmla="*/ 318 h 1361"/>
                <a:gd name="T4" fmla="*/ 3311 w 3402"/>
                <a:gd name="T5" fmla="*/ 726 h 1361"/>
                <a:gd name="T6" fmla="*/ 3039 w 3402"/>
                <a:gd name="T7" fmla="*/ 1043 h 1361"/>
                <a:gd name="T8" fmla="*/ 2313 w 3402"/>
                <a:gd name="T9" fmla="*/ 1225 h 1361"/>
                <a:gd name="T10" fmla="*/ 1043 w 3402"/>
                <a:gd name="T11" fmla="*/ 1316 h 1361"/>
                <a:gd name="T12" fmla="*/ 0 w 3402"/>
                <a:gd name="T13" fmla="*/ 953 h 1361"/>
                <a:gd name="T14" fmla="*/ 0 60000 65536"/>
                <a:gd name="T15" fmla="*/ 0 60000 65536"/>
                <a:gd name="T16" fmla="*/ 0 60000 65536"/>
                <a:gd name="T17" fmla="*/ 0 60000 65536"/>
                <a:gd name="T18" fmla="*/ 0 60000 65536"/>
                <a:gd name="T19" fmla="*/ 0 60000 65536"/>
                <a:gd name="T20" fmla="*/ 0 60000 65536"/>
                <a:gd name="T21" fmla="*/ 0 w 3402"/>
                <a:gd name="T22" fmla="*/ 0 h 1361"/>
                <a:gd name="T23" fmla="*/ 3402 w 3402"/>
                <a:gd name="T24" fmla="*/ 1361 h 13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02" h="1361">
                  <a:moveTo>
                    <a:pt x="3311" y="0"/>
                  </a:moveTo>
                  <a:cubicBezTo>
                    <a:pt x="3356" y="98"/>
                    <a:pt x="3402" y="197"/>
                    <a:pt x="3402" y="318"/>
                  </a:cubicBezTo>
                  <a:cubicBezTo>
                    <a:pt x="3402" y="439"/>
                    <a:pt x="3371" y="605"/>
                    <a:pt x="3311" y="726"/>
                  </a:cubicBezTo>
                  <a:cubicBezTo>
                    <a:pt x="3251" y="847"/>
                    <a:pt x="3205" y="960"/>
                    <a:pt x="3039" y="1043"/>
                  </a:cubicBezTo>
                  <a:cubicBezTo>
                    <a:pt x="2873" y="1126"/>
                    <a:pt x="2646" y="1180"/>
                    <a:pt x="2313" y="1225"/>
                  </a:cubicBezTo>
                  <a:cubicBezTo>
                    <a:pt x="1980" y="1270"/>
                    <a:pt x="1428" y="1361"/>
                    <a:pt x="1043" y="1316"/>
                  </a:cubicBezTo>
                  <a:cubicBezTo>
                    <a:pt x="658" y="1271"/>
                    <a:pt x="182" y="1014"/>
                    <a:pt x="0" y="953"/>
                  </a:cubicBezTo>
                </a:path>
              </a:pathLst>
            </a:custGeom>
            <a:noFill/>
            <a:ln w="38100" cap="flat"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3585" name="Line 31"/>
            <p:cNvSpPr>
              <a:spLocks noChangeShapeType="1"/>
            </p:cNvSpPr>
            <p:nvPr/>
          </p:nvSpPr>
          <p:spPr bwMode="auto">
            <a:xfrm flipH="1" flipV="1">
              <a:off x="1240" y="3415"/>
              <a:ext cx="227" cy="91"/>
            </a:xfrm>
            <a:prstGeom prst="line">
              <a:avLst/>
            </a:prstGeom>
            <a:noFill/>
            <a:ln w="381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 name="Group 38"/>
          <p:cNvGrpSpPr>
            <a:grpSpLocks/>
          </p:cNvGrpSpPr>
          <p:nvPr/>
        </p:nvGrpSpPr>
        <p:grpSpPr bwMode="auto">
          <a:xfrm>
            <a:off x="2732340" y="2488734"/>
            <a:ext cx="4176712" cy="960437"/>
            <a:chOff x="1603" y="1631"/>
            <a:chExt cx="2631" cy="605"/>
          </a:xfrm>
        </p:grpSpPr>
        <p:sp>
          <p:nvSpPr>
            <p:cNvPr id="23582" name="Freeform 32"/>
            <p:cNvSpPr>
              <a:spLocks/>
            </p:cNvSpPr>
            <p:nvPr/>
          </p:nvSpPr>
          <p:spPr bwMode="auto">
            <a:xfrm>
              <a:off x="1739" y="1631"/>
              <a:ext cx="2495" cy="514"/>
            </a:xfrm>
            <a:custGeom>
              <a:avLst/>
              <a:gdLst>
                <a:gd name="T0" fmla="*/ 2495 w 2495"/>
                <a:gd name="T1" fmla="*/ 378 h 514"/>
                <a:gd name="T2" fmla="*/ 2177 w 2495"/>
                <a:gd name="T3" fmla="*/ 196 h 514"/>
                <a:gd name="T4" fmla="*/ 1588 w 2495"/>
                <a:gd name="T5" fmla="*/ 60 h 514"/>
                <a:gd name="T6" fmla="*/ 907 w 2495"/>
                <a:gd name="T7" fmla="*/ 15 h 514"/>
                <a:gd name="T8" fmla="*/ 499 w 2495"/>
                <a:gd name="T9" fmla="*/ 151 h 514"/>
                <a:gd name="T10" fmla="*/ 0 w 2495"/>
                <a:gd name="T11" fmla="*/ 514 h 514"/>
                <a:gd name="T12" fmla="*/ 0 60000 65536"/>
                <a:gd name="T13" fmla="*/ 0 60000 65536"/>
                <a:gd name="T14" fmla="*/ 0 60000 65536"/>
                <a:gd name="T15" fmla="*/ 0 60000 65536"/>
                <a:gd name="T16" fmla="*/ 0 60000 65536"/>
                <a:gd name="T17" fmla="*/ 0 60000 65536"/>
                <a:gd name="T18" fmla="*/ 0 w 2495"/>
                <a:gd name="T19" fmla="*/ 0 h 514"/>
                <a:gd name="T20" fmla="*/ 2495 w 2495"/>
                <a:gd name="T21" fmla="*/ 514 h 514"/>
              </a:gdLst>
              <a:ahLst/>
              <a:cxnLst>
                <a:cxn ang="T12">
                  <a:pos x="T0" y="T1"/>
                </a:cxn>
                <a:cxn ang="T13">
                  <a:pos x="T2" y="T3"/>
                </a:cxn>
                <a:cxn ang="T14">
                  <a:pos x="T4" y="T5"/>
                </a:cxn>
                <a:cxn ang="T15">
                  <a:pos x="T6" y="T7"/>
                </a:cxn>
                <a:cxn ang="T16">
                  <a:pos x="T8" y="T9"/>
                </a:cxn>
                <a:cxn ang="T17">
                  <a:pos x="T10" y="T11"/>
                </a:cxn>
              </a:cxnLst>
              <a:rect l="T18" t="T19" r="T20" b="T21"/>
              <a:pathLst>
                <a:path w="2495" h="514">
                  <a:moveTo>
                    <a:pt x="2495" y="378"/>
                  </a:moveTo>
                  <a:cubicBezTo>
                    <a:pt x="2411" y="313"/>
                    <a:pt x="2328" y="249"/>
                    <a:pt x="2177" y="196"/>
                  </a:cubicBezTo>
                  <a:cubicBezTo>
                    <a:pt x="2026" y="143"/>
                    <a:pt x="1800" y="90"/>
                    <a:pt x="1588" y="60"/>
                  </a:cubicBezTo>
                  <a:cubicBezTo>
                    <a:pt x="1376" y="30"/>
                    <a:pt x="1088" y="0"/>
                    <a:pt x="907" y="15"/>
                  </a:cubicBezTo>
                  <a:cubicBezTo>
                    <a:pt x="726" y="30"/>
                    <a:pt x="650" y="68"/>
                    <a:pt x="499" y="151"/>
                  </a:cubicBezTo>
                  <a:cubicBezTo>
                    <a:pt x="348" y="234"/>
                    <a:pt x="83" y="454"/>
                    <a:pt x="0" y="514"/>
                  </a:cubicBezTo>
                </a:path>
              </a:pathLst>
            </a:custGeom>
            <a:noFill/>
            <a:ln w="38100" cap="flat"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3583" name="Line 33"/>
            <p:cNvSpPr>
              <a:spLocks noChangeShapeType="1"/>
            </p:cNvSpPr>
            <p:nvPr/>
          </p:nvSpPr>
          <p:spPr bwMode="auto">
            <a:xfrm flipH="1">
              <a:off x="1603" y="2100"/>
              <a:ext cx="181" cy="136"/>
            </a:xfrm>
            <a:prstGeom prst="line">
              <a:avLst/>
            </a:prstGeom>
            <a:noFill/>
            <a:ln w="381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23578" name="Text Box 34"/>
          <p:cNvSpPr txBox="1">
            <a:spLocks noChangeArrowheads="1"/>
          </p:cNvSpPr>
          <p:nvPr/>
        </p:nvSpPr>
        <p:spPr bwMode="auto">
          <a:xfrm>
            <a:off x="4027740" y="3736509"/>
            <a:ext cx="1009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a:t>Event space</a:t>
            </a:r>
          </a:p>
        </p:txBody>
      </p:sp>
      <p:sp>
        <p:nvSpPr>
          <p:cNvPr id="23579" name="Text Box 36"/>
          <p:cNvSpPr txBox="1">
            <a:spLocks noChangeArrowheads="1"/>
          </p:cNvSpPr>
          <p:nvPr/>
        </p:nvSpPr>
        <p:spPr bwMode="auto">
          <a:xfrm>
            <a:off x="1375028" y="3976221"/>
            <a:ext cx="1655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a:solidFill>
                  <a:srgbClr val="0000CC"/>
                </a:solidFill>
                <a:ea typeface="黑体" panose="02010609060101010101" pitchFamily="49" charset="-122"/>
              </a:rPr>
              <a:t>事件广播</a:t>
            </a:r>
          </a:p>
        </p:txBody>
      </p:sp>
      <p:sp>
        <p:nvSpPr>
          <p:cNvPr id="26660" name="Rectangle 36"/>
          <p:cNvSpPr>
            <a:spLocks noChangeArrowheads="1"/>
          </p:cNvSpPr>
          <p:nvPr/>
        </p:nvSpPr>
        <p:spPr bwMode="auto">
          <a:xfrm>
            <a:off x="5288216" y="3257084"/>
            <a:ext cx="695325" cy="701675"/>
          </a:xfrm>
          <a:prstGeom prst="rect">
            <a:avLst/>
          </a:prstGeom>
          <a:noFill/>
          <a:ln>
            <a:noFill/>
          </a:ln>
          <a:effectLst/>
          <a:extLst/>
        </p:spPr>
        <p:txBody>
          <a:bodyPr wrap="none">
            <a:spAutoFit/>
          </a:bodyPr>
          <a:lstStyle/>
          <a:p>
            <a:pPr eaLnBrk="1" hangingPunct="1">
              <a:defRPr/>
            </a:pPr>
            <a:r>
              <a:rPr lang="zh-CN" altLang="en-US" sz="2000" b="1">
                <a:solidFill>
                  <a:schemeClr val="tx2"/>
                </a:solidFill>
                <a:effectLst>
                  <a:outerShdw blurRad="38100" dist="38100" dir="2700000" algn="tl">
                    <a:srgbClr val="C0C0C0"/>
                  </a:outerShdw>
                </a:effectLst>
                <a:latin typeface="Arial" charset="0"/>
                <a:ea typeface="黑体" pitchFamily="2" charset="-122"/>
              </a:rPr>
              <a:t>读取</a:t>
            </a:r>
          </a:p>
          <a:p>
            <a:pPr eaLnBrk="1" hangingPunct="1">
              <a:defRPr/>
            </a:pPr>
            <a:r>
              <a:rPr lang="zh-CN" altLang="zh-CN" sz="2000" b="1">
                <a:solidFill>
                  <a:schemeClr val="tx2"/>
                </a:solidFill>
                <a:effectLst>
                  <a:outerShdw blurRad="38100" dist="38100" dir="2700000" algn="tl">
                    <a:srgbClr val="C0C0C0"/>
                  </a:outerShdw>
                </a:effectLst>
                <a:latin typeface="Arial" charset="0"/>
                <a:ea typeface="黑体" pitchFamily="2" charset="-122"/>
              </a:rPr>
              <a:t>事件</a:t>
            </a:r>
            <a:endParaRPr lang="zh-CN" altLang="en-US" sz="2000" b="1">
              <a:solidFill>
                <a:schemeClr val="tx2"/>
              </a:solidFill>
              <a:effectLst>
                <a:outerShdw blurRad="38100" dist="38100" dir="2700000" algn="tl">
                  <a:srgbClr val="C0C0C0"/>
                </a:outerShdw>
              </a:effectLst>
              <a:latin typeface="Arial" charset="0"/>
              <a:ea typeface="黑体" pitchFamily="2" charset="-122"/>
            </a:endParaRPr>
          </a:p>
        </p:txBody>
      </p:sp>
      <p:sp>
        <p:nvSpPr>
          <p:cNvPr id="26661" name="Rectangle 37"/>
          <p:cNvSpPr>
            <a:spLocks noChangeArrowheads="1"/>
          </p:cNvSpPr>
          <p:nvPr/>
        </p:nvSpPr>
        <p:spPr bwMode="auto">
          <a:xfrm>
            <a:off x="4904041" y="2175996"/>
            <a:ext cx="1368425" cy="396875"/>
          </a:xfrm>
          <a:prstGeom prst="rect">
            <a:avLst/>
          </a:prstGeom>
          <a:noFill/>
          <a:ln>
            <a:noFill/>
          </a:ln>
          <a:effectLst/>
          <a:extLst/>
        </p:spPr>
        <p:txBody>
          <a:bodyPr>
            <a:spAutoFit/>
          </a:bodyPr>
          <a:lstStyle/>
          <a:p>
            <a:pPr eaLnBrk="1" hangingPunct="1">
              <a:defRPr/>
            </a:pPr>
            <a:r>
              <a:rPr lang="zh-CN" altLang="en-US" sz="2000" b="1">
                <a:solidFill>
                  <a:schemeClr val="tx2"/>
                </a:solidFill>
                <a:effectLst>
                  <a:outerShdw blurRad="38100" dist="38100" dir="2700000" algn="tl">
                    <a:srgbClr val="C0C0C0"/>
                  </a:outerShdw>
                </a:effectLst>
                <a:latin typeface="Arial" charset="0"/>
                <a:ea typeface="黑体" pitchFamily="2" charset="-122"/>
              </a:rPr>
              <a:t>分发</a:t>
            </a:r>
            <a:r>
              <a:rPr lang="zh-CN" altLang="zh-CN" sz="2000" b="1">
                <a:solidFill>
                  <a:schemeClr val="tx2"/>
                </a:solidFill>
                <a:effectLst>
                  <a:outerShdw blurRad="38100" dist="38100" dir="2700000" algn="tl">
                    <a:srgbClr val="C0C0C0"/>
                  </a:outerShdw>
                </a:effectLst>
                <a:latin typeface="Arial" charset="0"/>
                <a:ea typeface="黑体" pitchFamily="2" charset="-122"/>
              </a:rPr>
              <a:t>事件</a:t>
            </a:r>
            <a:endParaRPr lang="zh-CN" altLang="en-US" sz="2000" b="1">
              <a:solidFill>
                <a:schemeClr val="tx2"/>
              </a:solidFill>
              <a:effectLst>
                <a:outerShdw blurRad="38100" dist="38100" dir="2700000" algn="tl">
                  <a:srgbClr val="C0C0C0"/>
                </a:outerShdw>
              </a:effectLst>
              <a:latin typeface="Arial" charset="0"/>
              <a:ea typeface="黑体" pitchFamily="2" charset="-122"/>
            </a:endParaRPr>
          </a:p>
        </p:txBody>
      </p:sp>
      <p:sp>
        <p:nvSpPr>
          <p:cNvPr id="35" name="文本框 34"/>
          <p:cNvSpPr txBox="1"/>
          <p:nvPr/>
        </p:nvSpPr>
        <p:spPr>
          <a:xfrm>
            <a:off x="7748840" y="949851"/>
            <a:ext cx="4073198" cy="1538883"/>
          </a:xfrm>
          <a:prstGeom prst="rect">
            <a:avLst/>
          </a:prstGeom>
          <a:noFill/>
        </p:spPr>
        <p:txBody>
          <a:bodyPr wrap="square" rtlCol="0">
            <a:spAutoFit/>
          </a:bodyPr>
          <a:lstStyle/>
          <a:p>
            <a:pPr>
              <a:spcBef>
                <a:spcPts val="600"/>
              </a:spcBef>
            </a:pPr>
            <a:r>
              <a:rPr lang="en-US" altLang="zh-CN" sz="2800" b="1" dirty="0" smtClean="0">
                <a:solidFill>
                  <a:srgbClr val="0000CC"/>
                </a:solidFill>
                <a:latin typeface="微软雅黑" panose="020B0503020204020204" pitchFamily="34" charset="-122"/>
                <a:ea typeface="微软雅黑" panose="020B0503020204020204" pitchFamily="34" charset="-122"/>
              </a:rPr>
              <a:t>1</a:t>
            </a:r>
            <a:r>
              <a:rPr lang="zh-CN" altLang="en-US" sz="2800" b="1" dirty="0" smtClean="0">
                <a:solidFill>
                  <a:srgbClr val="0000CC"/>
                </a:solidFill>
                <a:latin typeface="微软雅黑" panose="020B0503020204020204" pitchFamily="34" charset="-122"/>
                <a:ea typeface="微软雅黑" panose="020B0503020204020204" pitchFamily="34" charset="-122"/>
              </a:rPr>
              <a:t>）架构有几个组件组成</a:t>
            </a:r>
            <a:endParaRPr lang="en-US" altLang="zh-CN" sz="28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800" b="1" dirty="0" smtClean="0">
                <a:solidFill>
                  <a:srgbClr val="0000CC"/>
                </a:solidFill>
                <a:latin typeface="微软雅黑" panose="020B0503020204020204" pitchFamily="34" charset="-122"/>
                <a:ea typeface="微软雅黑" panose="020B0503020204020204" pitchFamily="34" charset="-122"/>
              </a:rPr>
              <a:t>2</a:t>
            </a:r>
            <a:r>
              <a:rPr lang="zh-CN" altLang="en-US" sz="2800" b="1" dirty="0" smtClean="0">
                <a:solidFill>
                  <a:srgbClr val="0000CC"/>
                </a:solidFill>
                <a:latin typeface="微软雅黑" panose="020B0503020204020204" pitchFamily="34" charset="-122"/>
                <a:ea typeface="微软雅黑" panose="020B0503020204020204" pitchFamily="34" charset="-122"/>
              </a:rPr>
              <a:t>）</a:t>
            </a:r>
            <a:r>
              <a:rPr lang="zh-CN" altLang="en-US" sz="2800" b="1" dirty="0" smtClean="0">
                <a:solidFill>
                  <a:srgbClr val="0000CC"/>
                </a:solidFill>
                <a:latin typeface="微软雅黑" panose="020B0503020204020204" pitchFamily="34" charset="-122"/>
                <a:ea typeface="微软雅黑" panose="020B0503020204020204" pitchFamily="34" charset="-122"/>
              </a:rPr>
              <a:t>每个组件的功能</a:t>
            </a:r>
            <a:endParaRPr lang="en-US" altLang="zh-CN" sz="28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800" b="1" dirty="0" smtClean="0">
                <a:solidFill>
                  <a:srgbClr val="0000CC"/>
                </a:solidFill>
                <a:latin typeface="微软雅黑" panose="020B0503020204020204" pitchFamily="34" charset="-122"/>
                <a:ea typeface="微软雅黑" panose="020B0503020204020204" pitchFamily="34" charset="-122"/>
              </a:rPr>
              <a:t>3</a:t>
            </a:r>
            <a:r>
              <a:rPr lang="zh-CN" altLang="en-US" sz="2800" b="1" dirty="0" smtClean="0">
                <a:solidFill>
                  <a:srgbClr val="0000CC"/>
                </a:solidFill>
                <a:latin typeface="微软雅黑" panose="020B0503020204020204" pitchFamily="34" charset="-122"/>
                <a:ea typeface="微软雅黑" panose="020B0503020204020204" pitchFamily="34" charset="-122"/>
              </a:rPr>
              <a:t>）组件之间怎样</a:t>
            </a:r>
            <a:r>
              <a:rPr lang="zh-CN" altLang="en-US" sz="2800" b="1" dirty="0" smtClean="0">
                <a:solidFill>
                  <a:srgbClr val="0000CC"/>
                </a:solidFill>
                <a:latin typeface="微软雅黑" panose="020B0503020204020204" pitchFamily="34" charset="-122"/>
                <a:ea typeface="微软雅黑" panose="020B0503020204020204" pitchFamily="34" charset="-122"/>
              </a:rPr>
              <a:t>互动？</a:t>
            </a:r>
            <a:endParaRPr lang="zh-CN" altLang="en-US" sz="28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60646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24300"/>
                                        </p:tgtEl>
                                        <p:attrNameLst>
                                          <p:attrName>style.visibility</p:attrName>
                                        </p:attrNameLst>
                                      </p:cBhvr>
                                      <p:to>
                                        <p:strVal val="visible"/>
                                      </p:to>
                                    </p:set>
                                    <p:anim calcmode="lin" valueType="num">
                                      <p:cBhvr>
                                        <p:cTn id="7" dur="1000" fill="hold"/>
                                        <p:tgtEl>
                                          <p:spTgt spid="524300"/>
                                        </p:tgtEl>
                                        <p:attrNameLst>
                                          <p:attrName>ppt_w</p:attrName>
                                        </p:attrNameLst>
                                      </p:cBhvr>
                                      <p:tavLst>
                                        <p:tav tm="0">
                                          <p:val>
                                            <p:fltVal val="0"/>
                                          </p:val>
                                        </p:tav>
                                        <p:tav tm="100000">
                                          <p:val>
                                            <p:strVal val="#ppt_w"/>
                                          </p:val>
                                        </p:tav>
                                      </p:tavLst>
                                    </p:anim>
                                    <p:anim calcmode="lin" valueType="num">
                                      <p:cBhvr>
                                        <p:cTn id="8" dur="1000" fill="hold"/>
                                        <p:tgtEl>
                                          <p:spTgt spid="524300"/>
                                        </p:tgtEl>
                                        <p:attrNameLst>
                                          <p:attrName>ppt_h</p:attrName>
                                        </p:attrNameLst>
                                      </p:cBhvr>
                                      <p:tavLst>
                                        <p:tav tm="0">
                                          <p:val>
                                            <p:fltVal val="0"/>
                                          </p:val>
                                        </p:tav>
                                        <p:tav tm="100000">
                                          <p:val>
                                            <p:strVal val="#ppt_h"/>
                                          </p:val>
                                        </p:tav>
                                      </p:tavLst>
                                    </p:anim>
                                    <p:anim calcmode="lin" valueType="num">
                                      <p:cBhvr>
                                        <p:cTn id="9" dur="1000" fill="hold"/>
                                        <p:tgtEl>
                                          <p:spTgt spid="52430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2430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524313"/>
                                        </p:tgtEl>
                                        <p:attrNameLst>
                                          <p:attrName>style.visibility</p:attrName>
                                        </p:attrNameLst>
                                      </p:cBhvr>
                                      <p:to>
                                        <p:strVal val="visible"/>
                                      </p:to>
                                    </p:set>
                                    <p:animEffect transition="in" filter="checkerboard(across)">
                                      <p:cBhvr>
                                        <p:cTn id="15" dur="500"/>
                                        <p:tgtEl>
                                          <p:spTgt spid="524313"/>
                                        </p:tgtEl>
                                      </p:cBhvr>
                                    </p:animEffect>
                                  </p:childTnLst>
                                </p:cTn>
                              </p:par>
                              <p:par>
                                <p:cTn id="16" presetID="29" presetClass="entr" presetSubtype="0" fill="hold" grpId="0" nodeType="withEffect">
                                  <p:stCondLst>
                                    <p:cond delay="0"/>
                                  </p:stCondLst>
                                  <p:childTnLst>
                                    <p:set>
                                      <p:cBhvr>
                                        <p:cTn id="17" dur="1" fill="hold">
                                          <p:stCondLst>
                                            <p:cond delay="0"/>
                                          </p:stCondLst>
                                        </p:cTn>
                                        <p:tgtEl>
                                          <p:spTgt spid="26660"/>
                                        </p:tgtEl>
                                        <p:attrNameLst>
                                          <p:attrName>style.visibility</p:attrName>
                                        </p:attrNameLst>
                                      </p:cBhvr>
                                      <p:to>
                                        <p:strVal val="visible"/>
                                      </p:to>
                                    </p:set>
                                    <p:anim calcmode="lin" valueType="num">
                                      <p:cBhvr>
                                        <p:cTn id="18" dur="1000" fill="hold"/>
                                        <p:tgtEl>
                                          <p:spTgt spid="26660"/>
                                        </p:tgtEl>
                                        <p:attrNameLst>
                                          <p:attrName>ppt_x</p:attrName>
                                        </p:attrNameLst>
                                      </p:cBhvr>
                                      <p:tavLst>
                                        <p:tav tm="0">
                                          <p:val>
                                            <p:strVal val="#ppt_x-.2"/>
                                          </p:val>
                                        </p:tav>
                                        <p:tav tm="100000">
                                          <p:val>
                                            <p:strVal val="#ppt_x"/>
                                          </p:val>
                                        </p:tav>
                                      </p:tavLst>
                                    </p:anim>
                                    <p:anim calcmode="lin" valueType="num">
                                      <p:cBhvr>
                                        <p:cTn id="19" dur="1000" fill="hold"/>
                                        <p:tgtEl>
                                          <p:spTgt spid="26660"/>
                                        </p:tgtEl>
                                        <p:attrNameLst>
                                          <p:attrName>ppt_y</p:attrName>
                                        </p:attrNameLst>
                                      </p:cBhvr>
                                      <p:tavLst>
                                        <p:tav tm="0">
                                          <p:val>
                                            <p:strVal val="#ppt_y"/>
                                          </p:val>
                                        </p:tav>
                                        <p:tav tm="100000">
                                          <p:val>
                                            <p:strVal val="#ppt_y"/>
                                          </p:val>
                                        </p:tav>
                                      </p:tavLst>
                                    </p:anim>
                                    <p:animEffect transition="in" filter="wipe(right)" prLst="gradientSize: 0.1">
                                      <p:cBhvr>
                                        <p:cTn id="20" dur="1000"/>
                                        <p:tgtEl>
                                          <p:spTgt spid="2666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5"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1000" fill="hold"/>
                                        <p:tgtEl>
                                          <p:spTgt spid="4"/>
                                        </p:tgtEl>
                                        <p:attrNameLst>
                                          <p:attrName>ppt_w</p:attrName>
                                        </p:attrNameLst>
                                      </p:cBhvr>
                                      <p:tavLst>
                                        <p:tav tm="0">
                                          <p:val>
                                            <p:fltVal val="0"/>
                                          </p:val>
                                        </p:tav>
                                        <p:tav tm="100000">
                                          <p:val>
                                            <p:strVal val="#ppt_w"/>
                                          </p:val>
                                        </p:tav>
                                      </p:tavLst>
                                    </p:anim>
                                    <p:anim calcmode="lin" valueType="num">
                                      <p:cBhvr>
                                        <p:cTn id="26" dur="1000" fill="hold"/>
                                        <p:tgtEl>
                                          <p:spTgt spid="4"/>
                                        </p:tgtEl>
                                        <p:attrNameLst>
                                          <p:attrName>ppt_h</p:attrName>
                                        </p:attrNameLst>
                                      </p:cBhvr>
                                      <p:tavLst>
                                        <p:tav tm="0">
                                          <p:val>
                                            <p:fltVal val="0"/>
                                          </p:val>
                                        </p:tav>
                                        <p:tav tm="100000">
                                          <p:val>
                                            <p:strVal val="#ppt_h"/>
                                          </p:val>
                                        </p:tav>
                                      </p:tavLst>
                                    </p:anim>
                                    <p:anim calcmode="lin" valueType="num">
                                      <p:cBhvr>
                                        <p:cTn id="27"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4"/>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grpId="0" nodeType="withEffect">
                                  <p:stCondLst>
                                    <p:cond delay="0"/>
                                  </p:stCondLst>
                                  <p:childTnLst>
                                    <p:set>
                                      <p:cBhvr>
                                        <p:cTn id="30" dur="1" fill="hold">
                                          <p:stCondLst>
                                            <p:cond delay="0"/>
                                          </p:stCondLst>
                                        </p:cTn>
                                        <p:tgtEl>
                                          <p:spTgt spid="26661"/>
                                        </p:tgtEl>
                                        <p:attrNameLst>
                                          <p:attrName>style.visibility</p:attrName>
                                        </p:attrNameLst>
                                      </p:cBhvr>
                                      <p:to>
                                        <p:strVal val="visible"/>
                                      </p:to>
                                    </p:set>
                                    <p:anim calcmode="lin" valueType="num">
                                      <p:cBhvr>
                                        <p:cTn id="31" dur="1000" fill="hold"/>
                                        <p:tgtEl>
                                          <p:spTgt spid="26661"/>
                                        </p:tgtEl>
                                        <p:attrNameLst>
                                          <p:attrName>ppt_w</p:attrName>
                                        </p:attrNameLst>
                                      </p:cBhvr>
                                      <p:tavLst>
                                        <p:tav tm="0">
                                          <p:val>
                                            <p:fltVal val="0"/>
                                          </p:val>
                                        </p:tav>
                                        <p:tav tm="100000">
                                          <p:val>
                                            <p:strVal val="#ppt_w"/>
                                          </p:val>
                                        </p:tav>
                                      </p:tavLst>
                                    </p:anim>
                                    <p:anim calcmode="lin" valueType="num">
                                      <p:cBhvr>
                                        <p:cTn id="32" dur="1000" fill="hold"/>
                                        <p:tgtEl>
                                          <p:spTgt spid="26661"/>
                                        </p:tgtEl>
                                        <p:attrNameLst>
                                          <p:attrName>ppt_h</p:attrName>
                                        </p:attrNameLst>
                                      </p:cBhvr>
                                      <p:tavLst>
                                        <p:tav tm="0">
                                          <p:val>
                                            <p:fltVal val="0"/>
                                          </p:val>
                                        </p:tav>
                                        <p:tav tm="100000">
                                          <p:val>
                                            <p:strVal val="#ppt_h"/>
                                          </p:val>
                                        </p:tav>
                                      </p:tavLst>
                                    </p:anim>
                                    <p:anim calcmode="lin" valueType="num">
                                      <p:cBhvr>
                                        <p:cTn id="33" dur="1000" fill="hold"/>
                                        <p:tgtEl>
                                          <p:spTgt spid="26661"/>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2666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524314"/>
                                        </p:tgtEl>
                                        <p:attrNameLst>
                                          <p:attrName>style.visibility</p:attrName>
                                        </p:attrNameLst>
                                      </p:cBhvr>
                                      <p:to>
                                        <p:strVal val="visible"/>
                                      </p:to>
                                    </p:set>
                                    <p:animEffect transition="in" filter="checkerboard(across)">
                                      <p:cBhvr>
                                        <p:cTn id="39" dur="500"/>
                                        <p:tgtEl>
                                          <p:spTgt spid="52431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524315"/>
                                        </p:tgtEl>
                                        <p:attrNameLst>
                                          <p:attrName>style.visibility</p:attrName>
                                        </p:attrNameLst>
                                      </p:cBhvr>
                                      <p:to>
                                        <p:strVal val="visible"/>
                                      </p:to>
                                    </p:set>
                                    <p:animEffect transition="in" filter="slide(fromBottom)">
                                      <p:cBhvr>
                                        <p:cTn id="44" dur="500"/>
                                        <p:tgtEl>
                                          <p:spTgt spid="52431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 presetClass="entr" presetSubtype="10"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checkerboard(across)">
                                      <p:cBhvr>
                                        <p:cTn id="49" dur="500"/>
                                        <p:tgtEl>
                                          <p:spTgt spid="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5" presetClass="entr" presetSubtype="10" fill="hold" nodeType="click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checkerboard(across)">
                                      <p:cBhvr>
                                        <p:cTn id="5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300" grpId="0" animBg="1"/>
      <p:bldP spid="524313" grpId="0" animBg="1"/>
      <p:bldP spid="524314" grpId="0" animBg="1"/>
      <p:bldP spid="524315" grpId="0" animBg="1"/>
      <p:bldP spid="26660" grpId="0"/>
      <p:bldP spid="2666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9" name="Rectangle 7"/>
          <p:cNvSpPr>
            <a:spLocks noChangeArrowheads="1"/>
          </p:cNvSpPr>
          <p:nvPr/>
        </p:nvSpPr>
        <p:spPr bwMode="auto">
          <a:xfrm>
            <a:off x="2878690" y="2982914"/>
            <a:ext cx="2447925" cy="617537"/>
          </a:xfrm>
          <a:prstGeom prst="rect">
            <a:avLst/>
          </a:prstGeom>
          <a:solidFill>
            <a:schemeClr val="accent1">
              <a:alpha val="19000"/>
            </a:schemeClr>
          </a:solidFill>
          <a:ln w="12700">
            <a:solidFill>
              <a:schemeClr val="tx1"/>
            </a:solidFill>
            <a:miter lim="800000"/>
            <a:headEnd type="none" w="sm" len="sm"/>
            <a:tailEnd type="none" w="sm" len="sm"/>
          </a:ln>
          <a:effectLst/>
          <a:extLst/>
        </p:spPr>
        <p:txBody>
          <a:bodyPr wrap="none" lIns="0" rIns="0" anchor="ctr"/>
          <a:lstStyle/>
          <a:p>
            <a:pPr algn="ctr" eaLnBrk="1" hangingPunct="1">
              <a:defRPr/>
            </a:pPr>
            <a:r>
              <a:rPr lang="en-US" altLang="zh-CN" sz="2800" b="1" dirty="0">
                <a:effectLst>
                  <a:outerShdw blurRad="38100" dist="38100" dir="2700000" algn="tl">
                    <a:srgbClr val="FFFFFF"/>
                  </a:outerShdw>
                </a:effectLst>
                <a:latin typeface="Arial" charset="0"/>
              </a:rPr>
              <a:t>dispatcher</a:t>
            </a:r>
          </a:p>
        </p:txBody>
      </p:sp>
      <p:sp>
        <p:nvSpPr>
          <p:cNvPr id="535560" name="Rectangle 8"/>
          <p:cNvSpPr>
            <a:spLocks noChangeArrowheads="1"/>
          </p:cNvSpPr>
          <p:nvPr/>
        </p:nvSpPr>
        <p:spPr bwMode="auto">
          <a:xfrm>
            <a:off x="214865" y="4575175"/>
            <a:ext cx="1984375" cy="617538"/>
          </a:xfrm>
          <a:prstGeom prst="rect">
            <a:avLst/>
          </a:prstGeom>
          <a:solidFill>
            <a:schemeClr val="accent1">
              <a:alpha val="19000"/>
            </a:schemeClr>
          </a:solidFill>
          <a:ln w="12700">
            <a:solidFill>
              <a:schemeClr val="tx1"/>
            </a:solidFill>
            <a:miter lim="800000"/>
            <a:headEnd type="none" w="sm" len="sm"/>
            <a:tailEnd type="none" w="sm" len="sm"/>
          </a:ln>
          <a:effectLst/>
          <a:extLst/>
        </p:spPr>
        <p:txBody>
          <a:bodyPr wrap="none" lIns="0" rIns="0" anchor="ctr"/>
          <a:lstStyle/>
          <a:p>
            <a:pPr algn="ctr" eaLnBrk="1" hangingPunct="1">
              <a:defRPr/>
            </a:pPr>
            <a:r>
              <a:rPr lang="en-US" altLang="zh-CN" sz="2800" b="1" dirty="0">
                <a:effectLst>
                  <a:outerShdw blurRad="38100" dist="38100" dir="2700000" algn="tl">
                    <a:srgbClr val="FFFFFF"/>
                  </a:outerShdw>
                </a:effectLst>
                <a:latin typeface="Arial" charset="0"/>
              </a:rPr>
              <a:t>subscriber</a:t>
            </a:r>
          </a:p>
        </p:txBody>
      </p:sp>
      <p:sp>
        <p:nvSpPr>
          <p:cNvPr id="535563" name="Line 11"/>
          <p:cNvSpPr>
            <a:spLocks noChangeShapeType="1"/>
          </p:cNvSpPr>
          <p:nvPr/>
        </p:nvSpPr>
        <p:spPr bwMode="auto">
          <a:xfrm flipH="1">
            <a:off x="2086528" y="3600451"/>
            <a:ext cx="1716087" cy="974725"/>
          </a:xfrm>
          <a:prstGeom prst="line">
            <a:avLst/>
          </a:prstGeom>
          <a:noFill/>
          <a:ln w="41275">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535564" name="Line 12"/>
          <p:cNvSpPr>
            <a:spLocks noChangeShapeType="1"/>
          </p:cNvSpPr>
          <p:nvPr/>
        </p:nvSpPr>
        <p:spPr bwMode="auto">
          <a:xfrm flipH="1">
            <a:off x="4102652" y="3600451"/>
            <a:ext cx="0" cy="969963"/>
          </a:xfrm>
          <a:prstGeom prst="line">
            <a:avLst/>
          </a:prstGeom>
          <a:noFill/>
          <a:ln w="41275">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535565" name="Line 13"/>
          <p:cNvSpPr>
            <a:spLocks noChangeShapeType="1"/>
          </p:cNvSpPr>
          <p:nvPr/>
        </p:nvSpPr>
        <p:spPr bwMode="auto">
          <a:xfrm>
            <a:off x="4605890" y="3600451"/>
            <a:ext cx="1522413" cy="969963"/>
          </a:xfrm>
          <a:prstGeom prst="line">
            <a:avLst/>
          </a:prstGeom>
          <a:noFill/>
          <a:ln w="41275">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535567" name="Rectangle 15"/>
          <p:cNvSpPr>
            <a:spLocks noChangeArrowheads="1"/>
          </p:cNvSpPr>
          <p:nvPr/>
        </p:nvSpPr>
        <p:spPr bwMode="auto">
          <a:xfrm>
            <a:off x="2302428" y="4575175"/>
            <a:ext cx="1944687" cy="617538"/>
          </a:xfrm>
          <a:prstGeom prst="rect">
            <a:avLst/>
          </a:prstGeom>
          <a:solidFill>
            <a:schemeClr val="accent1">
              <a:alpha val="19000"/>
            </a:schemeClr>
          </a:solidFill>
          <a:ln w="12700">
            <a:solidFill>
              <a:schemeClr val="tx1"/>
            </a:solidFill>
            <a:miter lim="800000"/>
            <a:headEnd type="none" w="sm" len="sm"/>
            <a:tailEnd type="none" w="sm" len="sm"/>
          </a:ln>
          <a:effectLst/>
          <a:extLst/>
        </p:spPr>
        <p:txBody>
          <a:bodyPr wrap="none" lIns="0" rIns="0" anchor="ctr"/>
          <a:lstStyle/>
          <a:p>
            <a:pPr algn="ctr" eaLnBrk="1" hangingPunct="1">
              <a:defRPr/>
            </a:pPr>
            <a:r>
              <a:rPr lang="en-US" altLang="zh-CN" sz="2800" b="1" dirty="0">
                <a:effectLst>
                  <a:outerShdw blurRad="38100" dist="38100" dir="2700000" algn="tl">
                    <a:srgbClr val="FFFFFF"/>
                  </a:outerShdw>
                </a:effectLst>
                <a:latin typeface="Arial" charset="0"/>
              </a:rPr>
              <a:t>subscriber</a:t>
            </a:r>
          </a:p>
        </p:txBody>
      </p:sp>
      <p:sp>
        <p:nvSpPr>
          <p:cNvPr id="535568" name="Rectangle 16"/>
          <p:cNvSpPr>
            <a:spLocks noChangeArrowheads="1"/>
          </p:cNvSpPr>
          <p:nvPr/>
        </p:nvSpPr>
        <p:spPr bwMode="auto">
          <a:xfrm>
            <a:off x="4389989" y="4575175"/>
            <a:ext cx="1873250" cy="617538"/>
          </a:xfrm>
          <a:prstGeom prst="rect">
            <a:avLst/>
          </a:prstGeom>
          <a:solidFill>
            <a:schemeClr val="accent1">
              <a:alpha val="19000"/>
            </a:schemeClr>
          </a:solidFill>
          <a:ln w="12700">
            <a:solidFill>
              <a:schemeClr val="tx1"/>
            </a:solidFill>
            <a:miter lim="800000"/>
            <a:headEnd type="none" w="sm" len="sm"/>
            <a:tailEnd type="none" w="sm" len="sm"/>
          </a:ln>
          <a:effectLst/>
          <a:extLst/>
        </p:spPr>
        <p:txBody>
          <a:bodyPr wrap="none" lIns="0" rIns="0" anchor="ctr"/>
          <a:lstStyle/>
          <a:p>
            <a:pPr algn="ctr" eaLnBrk="1" hangingPunct="1">
              <a:defRPr/>
            </a:pPr>
            <a:r>
              <a:rPr lang="en-US" altLang="zh-CN" sz="2800" b="1" dirty="0">
                <a:effectLst>
                  <a:outerShdw blurRad="38100" dist="38100" dir="2700000" algn="tl">
                    <a:srgbClr val="FFFFFF"/>
                  </a:outerShdw>
                </a:effectLst>
                <a:latin typeface="Arial" charset="0"/>
              </a:rPr>
              <a:t>subscriber</a:t>
            </a:r>
          </a:p>
        </p:txBody>
      </p:sp>
      <p:sp>
        <p:nvSpPr>
          <p:cNvPr id="26634" name="Line 17"/>
          <p:cNvSpPr>
            <a:spLocks noChangeShapeType="1"/>
          </p:cNvSpPr>
          <p:nvPr/>
        </p:nvSpPr>
        <p:spPr bwMode="auto">
          <a:xfrm flipV="1">
            <a:off x="1942065" y="3638550"/>
            <a:ext cx="1439863" cy="863600"/>
          </a:xfrm>
          <a:prstGeom prst="line">
            <a:avLst/>
          </a:prstGeom>
          <a:noFill/>
          <a:ln w="38100">
            <a:solidFill>
              <a:schemeClr val="tx1"/>
            </a:solidFill>
            <a:prstDash val="dash"/>
            <a:round/>
            <a:headEnd type="none" w="sm" len="sm"/>
            <a:tailEnd type="triangle" w="sm" len="sm"/>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26635" name="Line 18"/>
          <p:cNvSpPr>
            <a:spLocks noChangeShapeType="1"/>
          </p:cNvSpPr>
          <p:nvPr/>
        </p:nvSpPr>
        <p:spPr bwMode="auto">
          <a:xfrm flipH="1" flipV="1">
            <a:off x="4318553" y="3638551"/>
            <a:ext cx="1512887" cy="936625"/>
          </a:xfrm>
          <a:prstGeom prst="line">
            <a:avLst/>
          </a:prstGeom>
          <a:noFill/>
          <a:ln w="38100">
            <a:solidFill>
              <a:schemeClr val="tx1"/>
            </a:solidFill>
            <a:prstDash val="dash"/>
            <a:round/>
            <a:headEnd type="none" w="sm" len="sm"/>
            <a:tailEnd type="triangle" w="sm" len="sm"/>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26636" name="Line 19"/>
          <p:cNvSpPr>
            <a:spLocks noChangeShapeType="1"/>
          </p:cNvSpPr>
          <p:nvPr/>
        </p:nvSpPr>
        <p:spPr bwMode="auto">
          <a:xfrm flipV="1">
            <a:off x="3958189" y="3638550"/>
            <a:ext cx="0" cy="863600"/>
          </a:xfrm>
          <a:prstGeom prst="line">
            <a:avLst/>
          </a:prstGeom>
          <a:noFill/>
          <a:ln w="38100">
            <a:solidFill>
              <a:schemeClr val="tx1"/>
            </a:solidFill>
            <a:prstDash val="dash"/>
            <a:round/>
            <a:headEnd type="none" w="sm" len="sm"/>
            <a:tailEnd type="triangle" w="sm" len="sm"/>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535572" name="Rectangle 20"/>
          <p:cNvSpPr>
            <a:spLocks noChangeArrowheads="1"/>
          </p:cNvSpPr>
          <p:nvPr/>
        </p:nvSpPr>
        <p:spPr bwMode="auto">
          <a:xfrm>
            <a:off x="6477552" y="4575175"/>
            <a:ext cx="1873250" cy="617538"/>
          </a:xfrm>
          <a:prstGeom prst="rect">
            <a:avLst/>
          </a:prstGeom>
          <a:solidFill>
            <a:srgbClr val="00FFFF"/>
          </a:solidFill>
          <a:ln w="12700">
            <a:solidFill>
              <a:schemeClr val="tx1"/>
            </a:solidFill>
            <a:miter lim="800000"/>
            <a:headEnd type="none" w="sm" len="sm"/>
            <a:tailEnd type="none" w="sm" len="sm"/>
          </a:ln>
          <a:effectLst/>
          <a:extLst/>
        </p:spPr>
        <p:txBody>
          <a:bodyPr wrap="none" lIns="0" rIns="0" anchor="ctr"/>
          <a:lstStyle/>
          <a:p>
            <a:pPr algn="ctr" eaLnBrk="1" hangingPunct="1">
              <a:defRPr/>
            </a:pPr>
            <a:endParaRPr lang="en-US" altLang="zh-CN" b="1">
              <a:effectLst>
                <a:outerShdw blurRad="38100" dist="38100" dir="2700000" algn="tl">
                  <a:srgbClr val="FFFFFF"/>
                </a:outerShdw>
              </a:effectLst>
              <a:latin typeface="Arial" charset="0"/>
            </a:endParaRPr>
          </a:p>
        </p:txBody>
      </p:sp>
      <p:sp>
        <p:nvSpPr>
          <p:cNvPr id="535573" name="Rectangle 21"/>
          <p:cNvSpPr>
            <a:spLocks noChangeArrowheads="1"/>
          </p:cNvSpPr>
          <p:nvPr/>
        </p:nvSpPr>
        <p:spPr bwMode="auto">
          <a:xfrm>
            <a:off x="2878690" y="1735139"/>
            <a:ext cx="2447925" cy="617537"/>
          </a:xfrm>
          <a:prstGeom prst="rect">
            <a:avLst/>
          </a:prstGeom>
          <a:solidFill>
            <a:schemeClr val="accent1">
              <a:alpha val="19000"/>
            </a:schemeClr>
          </a:solidFill>
          <a:ln w="12700">
            <a:solidFill>
              <a:schemeClr val="tx1"/>
            </a:solidFill>
            <a:miter lim="800000"/>
            <a:headEnd type="none" w="sm" len="sm"/>
            <a:tailEnd type="none" w="sm" len="sm"/>
          </a:ln>
          <a:effectLst/>
          <a:extLst/>
        </p:spPr>
        <p:txBody>
          <a:bodyPr wrap="none" lIns="0" rIns="0" anchor="ctr"/>
          <a:lstStyle/>
          <a:p>
            <a:pPr algn="ctr" eaLnBrk="1" hangingPunct="1">
              <a:defRPr/>
            </a:pPr>
            <a:r>
              <a:rPr lang="en-US" altLang="zh-CN" sz="2800" b="1" dirty="0">
                <a:effectLst>
                  <a:outerShdw blurRad="38100" dist="38100" dir="2700000" algn="tl">
                    <a:srgbClr val="FFFFFF"/>
                  </a:outerShdw>
                </a:effectLst>
                <a:latin typeface="Arial" charset="0"/>
              </a:rPr>
              <a:t>publisher</a:t>
            </a:r>
          </a:p>
        </p:txBody>
      </p:sp>
      <p:sp>
        <p:nvSpPr>
          <p:cNvPr id="535574" name="Line 22"/>
          <p:cNvSpPr>
            <a:spLocks noChangeShapeType="1"/>
          </p:cNvSpPr>
          <p:nvPr/>
        </p:nvSpPr>
        <p:spPr bwMode="auto">
          <a:xfrm>
            <a:off x="4102652" y="2384426"/>
            <a:ext cx="0" cy="574675"/>
          </a:xfrm>
          <a:prstGeom prst="line">
            <a:avLst/>
          </a:prstGeom>
          <a:noFill/>
          <a:ln w="4445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5575" name="Rectangle 23"/>
          <p:cNvSpPr>
            <a:spLocks noChangeArrowheads="1"/>
          </p:cNvSpPr>
          <p:nvPr/>
        </p:nvSpPr>
        <p:spPr bwMode="auto">
          <a:xfrm>
            <a:off x="1813917" y="5959475"/>
            <a:ext cx="4535487" cy="457200"/>
          </a:xfrm>
          <a:prstGeom prst="rect">
            <a:avLst/>
          </a:prstGeom>
          <a:noFill/>
          <a:ln>
            <a:noFill/>
          </a:ln>
          <a:effectLst/>
          <a:extLst/>
        </p:spPr>
        <p:txBody>
          <a:bodyPr>
            <a:spAutoFit/>
          </a:bodyPr>
          <a:lstStyle/>
          <a:p>
            <a:pPr eaLnBrk="1" hangingPunct="1">
              <a:defRPr/>
            </a:pPr>
            <a:r>
              <a:rPr lang="zh-CN" altLang="zh-CN" sz="2400" b="1" dirty="0" smtClean="0">
                <a:effectLst>
                  <a:outerShdw blurRad="38100" dist="38100" dir="2700000" algn="tl">
                    <a:srgbClr val="C0C0C0"/>
                  </a:outerShdw>
                </a:effectLst>
                <a:latin typeface="Arial" charset="0"/>
                <a:ea typeface="黑体" pitchFamily="2" charset="-122"/>
              </a:rPr>
              <a:t>Publish</a:t>
            </a:r>
            <a:r>
              <a:rPr lang="zh-CN" altLang="zh-CN" sz="2400" b="1" dirty="0">
                <a:effectLst>
                  <a:outerShdw blurRad="38100" dist="38100" dir="2700000" algn="tl">
                    <a:srgbClr val="C0C0C0"/>
                  </a:outerShdw>
                </a:effectLst>
                <a:latin typeface="Arial" charset="0"/>
                <a:ea typeface="黑体" pitchFamily="2" charset="-122"/>
              </a:rPr>
              <a:t>/Subscribe strategy</a:t>
            </a:r>
            <a:endParaRPr lang="zh-CN" altLang="en-US" sz="2400" b="1" dirty="0">
              <a:effectLst>
                <a:outerShdw blurRad="38100" dist="38100" dir="2700000" algn="tl">
                  <a:srgbClr val="C0C0C0"/>
                </a:outerShdw>
              </a:effectLst>
              <a:latin typeface="Arial" charset="0"/>
              <a:ea typeface="黑体" pitchFamily="2" charset="-122"/>
            </a:endParaRPr>
          </a:p>
        </p:txBody>
      </p:sp>
      <p:sp>
        <p:nvSpPr>
          <p:cNvPr id="535585" name="Line 33"/>
          <p:cNvSpPr>
            <a:spLocks noChangeShapeType="1"/>
          </p:cNvSpPr>
          <p:nvPr/>
        </p:nvSpPr>
        <p:spPr bwMode="auto">
          <a:xfrm flipH="1">
            <a:off x="6983964" y="4183064"/>
            <a:ext cx="0" cy="288925"/>
          </a:xfrm>
          <a:prstGeom prst="line">
            <a:avLst/>
          </a:prstGeom>
          <a:noFill/>
          <a:ln w="412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5586" name="Text Box 34"/>
          <p:cNvSpPr txBox="1">
            <a:spLocks noChangeArrowheads="1"/>
          </p:cNvSpPr>
          <p:nvPr/>
        </p:nvSpPr>
        <p:spPr bwMode="auto">
          <a:xfrm>
            <a:off x="6334678" y="3175001"/>
            <a:ext cx="2232025" cy="1006475"/>
          </a:xfrm>
          <a:prstGeom prst="rect">
            <a:avLst/>
          </a:prstGeom>
          <a:noFill/>
          <a:ln>
            <a:noFill/>
          </a:ln>
          <a:effectLst/>
          <a:extLst/>
        </p:spPr>
        <p:txBody>
          <a:bodyPr>
            <a:spAutoFit/>
          </a:bodyPr>
          <a:lstStyle/>
          <a:p>
            <a:pPr eaLnBrk="1" hangingPunct="1">
              <a:defRPr/>
            </a:pPr>
            <a:r>
              <a:rPr lang="en-US" altLang="zh-CN" sz="2000" b="1" dirty="0">
                <a:effectLst>
                  <a:outerShdw blurRad="38100" dist="38100" dir="2700000" algn="tl">
                    <a:srgbClr val="C0C0C0"/>
                  </a:outerShdw>
                </a:effectLst>
                <a:latin typeface="Arial" charset="0"/>
                <a:ea typeface="黑体" pitchFamily="2" charset="-122"/>
              </a:rPr>
              <a:t>I did not register and so I did not get event</a:t>
            </a:r>
          </a:p>
        </p:txBody>
      </p:sp>
      <p:grpSp>
        <p:nvGrpSpPr>
          <p:cNvPr id="3" name="Group 41"/>
          <p:cNvGrpSpPr>
            <a:grpSpLocks/>
          </p:cNvGrpSpPr>
          <p:nvPr/>
        </p:nvGrpSpPr>
        <p:grpSpPr bwMode="auto">
          <a:xfrm>
            <a:off x="7055402" y="4616451"/>
            <a:ext cx="576262" cy="574675"/>
            <a:chOff x="4649" y="2908"/>
            <a:chExt cx="363" cy="362"/>
          </a:xfrm>
        </p:grpSpPr>
        <p:sp>
          <p:nvSpPr>
            <p:cNvPr id="26647" name="Oval 36"/>
            <p:cNvSpPr>
              <a:spLocks noChangeArrowheads="1"/>
            </p:cNvSpPr>
            <p:nvPr/>
          </p:nvSpPr>
          <p:spPr bwMode="auto">
            <a:xfrm>
              <a:off x="4649" y="2908"/>
              <a:ext cx="363" cy="362"/>
            </a:xfrm>
            <a:prstGeom prst="ellipse">
              <a:avLst/>
            </a:prstGeom>
            <a:solidFill>
              <a:srgbClr val="FF99CC"/>
            </a:solidFill>
            <a:ln w="12700">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800"/>
            </a:p>
          </p:txBody>
        </p:sp>
        <p:sp>
          <p:nvSpPr>
            <p:cNvPr id="26648" name="Freeform 37"/>
            <p:cNvSpPr>
              <a:spLocks/>
            </p:cNvSpPr>
            <p:nvPr/>
          </p:nvSpPr>
          <p:spPr bwMode="auto">
            <a:xfrm flipV="1">
              <a:off x="4739" y="3090"/>
              <a:ext cx="182" cy="90"/>
            </a:xfrm>
            <a:custGeom>
              <a:avLst/>
              <a:gdLst>
                <a:gd name="T0" fmla="*/ 0 w 318"/>
                <a:gd name="T1" fmla="*/ 1 h 136"/>
                <a:gd name="T2" fmla="*/ 1 w 318"/>
                <a:gd name="T3" fmla="*/ 1 h 136"/>
                <a:gd name="T4" fmla="*/ 1 w 318"/>
                <a:gd name="T5" fmla="*/ 1 h 136"/>
                <a:gd name="T6" fmla="*/ 1 w 318"/>
                <a:gd name="T7" fmla="*/ 1 h 136"/>
                <a:gd name="T8" fmla="*/ 1 w 318"/>
                <a:gd name="T9" fmla="*/ 0 h 136"/>
                <a:gd name="T10" fmla="*/ 1 w 318"/>
                <a:gd name="T11" fmla="*/ 1 h 136"/>
                <a:gd name="T12" fmla="*/ 1 w 318"/>
                <a:gd name="T13" fmla="*/ 1 h 136"/>
                <a:gd name="T14" fmla="*/ 0 60000 65536"/>
                <a:gd name="T15" fmla="*/ 0 60000 65536"/>
                <a:gd name="T16" fmla="*/ 0 60000 65536"/>
                <a:gd name="T17" fmla="*/ 0 60000 65536"/>
                <a:gd name="T18" fmla="*/ 0 60000 65536"/>
                <a:gd name="T19" fmla="*/ 0 60000 65536"/>
                <a:gd name="T20" fmla="*/ 0 60000 65536"/>
                <a:gd name="T21" fmla="*/ 0 w 318"/>
                <a:gd name="T22" fmla="*/ 0 h 136"/>
                <a:gd name="T23" fmla="*/ 318 w 318"/>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8" h="136">
                  <a:moveTo>
                    <a:pt x="0" y="46"/>
                  </a:moveTo>
                  <a:cubicBezTo>
                    <a:pt x="11" y="61"/>
                    <a:pt x="23" y="76"/>
                    <a:pt x="46" y="91"/>
                  </a:cubicBezTo>
                  <a:cubicBezTo>
                    <a:pt x="69" y="106"/>
                    <a:pt x="106" y="136"/>
                    <a:pt x="136" y="136"/>
                  </a:cubicBezTo>
                  <a:cubicBezTo>
                    <a:pt x="166" y="136"/>
                    <a:pt x="197" y="114"/>
                    <a:pt x="227" y="91"/>
                  </a:cubicBezTo>
                  <a:cubicBezTo>
                    <a:pt x="257" y="68"/>
                    <a:pt x="318" y="0"/>
                    <a:pt x="318" y="0"/>
                  </a:cubicBezTo>
                  <a:cubicBezTo>
                    <a:pt x="318" y="0"/>
                    <a:pt x="257" y="68"/>
                    <a:pt x="227" y="91"/>
                  </a:cubicBezTo>
                  <a:cubicBezTo>
                    <a:pt x="197" y="114"/>
                    <a:pt x="151" y="129"/>
                    <a:pt x="136" y="136"/>
                  </a:cubicBezTo>
                </a:path>
              </a:pathLst>
            </a:custGeom>
            <a:noFill/>
            <a:ln w="127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6649" name="Oval 38"/>
            <p:cNvSpPr>
              <a:spLocks noChangeArrowheads="1"/>
            </p:cNvSpPr>
            <p:nvPr/>
          </p:nvSpPr>
          <p:spPr bwMode="auto">
            <a:xfrm>
              <a:off x="4739" y="2998"/>
              <a:ext cx="68" cy="68"/>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800"/>
            </a:p>
          </p:txBody>
        </p:sp>
        <p:sp>
          <p:nvSpPr>
            <p:cNvPr id="26650" name="Oval 39"/>
            <p:cNvSpPr>
              <a:spLocks noChangeArrowheads="1"/>
            </p:cNvSpPr>
            <p:nvPr/>
          </p:nvSpPr>
          <p:spPr bwMode="auto">
            <a:xfrm>
              <a:off x="4875" y="2998"/>
              <a:ext cx="68" cy="68"/>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800"/>
            </a:p>
          </p:txBody>
        </p:sp>
      </p:grpSp>
      <p:sp>
        <p:nvSpPr>
          <p:cNvPr id="26646" name="Rectangle 40"/>
          <p:cNvSpPr>
            <a:spLocks noChangeArrowheads="1"/>
          </p:cNvSpPr>
          <p:nvPr/>
        </p:nvSpPr>
        <p:spPr bwMode="auto">
          <a:xfrm>
            <a:off x="427713" y="722637"/>
            <a:ext cx="2840842" cy="51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5000"/>
              </a:lnSpc>
              <a:spcBef>
                <a:spcPct val="0"/>
              </a:spcBef>
              <a:buFontTx/>
              <a:buNone/>
            </a:pPr>
            <a:r>
              <a:rPr lang="zh-CN" altLang="en-US" b="1" dirty="0" smtClean="0">
                <a:latin typeface="微软雅黑" panose="020B0503020204020204" pitchFamily="34" charset="-122"/>
                <a:ea typeface="微软雅黑" panose="020B0503020204020204" pitchFamily="34" charset="-122"/>
              </a:rPr>
              <a:t>发布</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订阅策略</a:t>
            </a:r>
            <a:endParaRPr lang="en-US" altLang="zh-CN" b="1"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7414177" y="1233268"/>
            <a:ext cx="4181640" cy="1538883"/>
          </a:xfrm>
          <a:prstGeom prst="rect">
            <a:avLst/>
          </a:prstGeom>
          <a:noFill/>
        </p:spPr>
        <p:txBody>
          <a:bodyPr wrap="square" rtlCol="0">
            <a:spAutoFit/>
          </a:bodyPr>
          <a:lstStyle/>
          <a:p>
            <a:pPr>
              <a:spcBef>
                <a:spcPts val="600"/>
              </a:spcBef>
            </a:pPr>
            <a:r>
              <a:rPr lang="en-US" altLang="zh-CN" sz="2800" b="1" dirty="0" smtClean="0">
                <a:solidFill>
                  <a:srgbClr val="0000CC"/>
                </a:solidFill>
                <a:latin typeface="微软雅黑" panose="020B0503020204020204" pitchFamily="34" charset="-122"/>
                <a:ea typeface="微软雅黑" panose="020B0503020204020204" pitchFamily="34" charset="-122"/>
              </a:rPr>
              <a:t>1</a:t>
            </a:r>
            <a:r>
              <a:rPr lang="zh-CN" altLang="en-US" sz="2800" b="1" dirty="0" smtClean="0">
                <a:solidFill>
                  <a:srgbClr val="0000CC"/>
                </a:solidFill>
                <a:latin typeface="微软雅黑" panose="020B0503020204020204" pitchFamily="34" charset="-122"/>
                <a:ea typeface="微软雅黑" panose="020B0503020204020204" pitchFamily="34" charset="-122"/>
              </a:rPr>
              <a:t>）架构有几个组件组成</a:t>
            </a:r>
            <a:endParaRPr lang="en-US" altLang="zh-CN" sz="28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800" b="1" dirty="0" smtClean="0">
                <a:solidFill>
                  <a:srgbClr val="0000CC"/>
                </a:solidFill>
                <a:latin typeface="微软雅黑" panose="020B0503020204020204" pitchFamily="34" charset="-122"/>
                <a:ea typeface="微软雅黑" panose="020B0503020204020204" pitchFamily="34" charset="-122"/>
              </a:rPr>
              <a:t>2</a:t>
            </a:r>
            <a:r>
              <a:rPr lang="zh-CN" altLang="en-US" sz="2800" b="1" dirty="0" smtClean="0">
                <a:solidFill>
                  <a:srgbClr val="0000CC"/>
                </a:solidFill>
                <a:latin typeface="微软雅黑" panose="020B0503020204020204" pitchFamily="34" charset="-122"/>
                <a:ea typeface="微软雅黑" panose="020B0503020204020204" pitchFamily="34" charset="-122"/>
              </a:rPr>
              <a:t>）</a:t>
            </a:r>
            <a:r>
              <a:rPr lang="zh-CN" altLang="en-US" sz="2800" b="1" dirty="0" smtClean="0">
                <a:solidFill>
                  <a:srgbClr val="0000CC"/>
                </a:solidFill>
                <a:latin typeface="微软雅黑" panose="020B0503020204020204" pitchFamily="34" charset="-122"/>
                <a:ea typeface="微软雅黑" panose="020B0503020204020204" pitchFamily="34" charset="-122"/>
              </a:rPr>
              <a:t>每个组件的功能</a:t>
            </a:r>
            <a:endParaRPr lang="en-US" altLang="zh-CN" sz="28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800" b="1" dirty="0" smtClean="0">
                <a:solidFill>
                  <a:srgbClr val="0000CC"/>
                </a:solidFill>
                <a:latin typeface="微软雅黑" panose="020B0503020204020204" pitchFamily="34" charset="-122"/>
                <a:ea typeface="微软雅黑" panose="020B0503020204020204" pitchFamily="34" charset="-122"/>
              </a:rPr>
              <a:t>3</a:t>
            </a:r>
            <a:r>
              <a:rPr lang="zh-CN" altLang="en-US" sz="2800" b="1" dirty="0" smtClean="0">
                <a:solidFill>
                  <a:srgbClr val="0000CC"/>
                </a:solidFill>
                <a:latin typeface="微软雅黑" panose="020B0503020204020204" pitchFamily="34" charset="-122"/>
                <a:ea typeface="微软雅黑" panose="020B0503020204020204" pitchFamily="34" charset="-122"/>
              </a:rPr>
              <a:t>）组件之间怎样</a:t>
            </a:r>
            <a:r>
              <a:rPr lang="zh-CN" altLang="en-US" sz="2800" b="1" dirty="0" smtClean="0">
                <a:solidFill>
                  <a:srgbClr val="0000CC"/>
                </a:solidFill>
                <a:latin typeface="微软雅黑" panose="020B0503020204020204" pitchFamily="34" charset="-122"/>
                <a:ea typeface="微软雅黑" panose="020B0503020204020204" pitchFamily="34" charset="-122"/>
              </a:rPr>
              <a:t>互动？</a:t>
            </a:r>
            <a:endParaRPr lang="zh-CN" altLang="en-US" sz="28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26839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35574"/>
                                        </p:tgtEl>
                                        <p:attrNameLst>
                                          <p:attrName>style.visibility</p:attrName>
                                        </p:attrNameLst>
                                      </p:cBhvr>
                                      <p:to>
                                        <p:strVal val="visible"/>
                                      </p:to>
                                    </p:set>
                                    <p:anim calcmode="lin" valueType="num">
                                      <p:cBhvr>
                                        <p:cTn id="7" dur="1000" fill="hold"/>
                                        <p:tgtEl>
                                          <p:spTgt spid="535574"/>
                                        </p:tgtEl>
                                        <p:attrNameLst>
                                          <p:attrName>ppt_w</p:attrName>
                                        </p:attrNameLst>
                                      </p:cBhvr>
                                      <p:tavLst>
                                        <p:tav tm="0">
                                          <p:val>
                                            <p:fltVal val="0"/>
                                          </p:val>
                                        </p:tav>
                                        <p:tav tm="100000">
                                          <p:val>
                                            <p:strVal val="#ppt_w"/>
                                          </p:val>
                                        </p:tav>
                                      </p:tavLst>
                                    </p:anim>
                                    <p:anim calcmode="lin" valueType="num">
                                      <p:cBhvr>
                                        <p:cTn id="8" dur="1000" fill="hold"/>
                                        <p:tgtEl>
                                          <p:spTgt spid="535574"/>
                                        </p:tgtEl>
                                        <p:attrNameLst>
                                          <p:attrName>ppt_h</p:attrName>
                                        </p:attrNameLst>
                                      </p:cBhvr>
                                      <p:tavLst>
                                        <p:tav tm="0">
                                          <p:val>
                                            <p:fltVal val="0"/>
                                          </p:val>
                                        </p:tav>
                                        <p:tav tm="100000">
                                          <p:val>
                                            <p:strVal val="#ppt_h"/>
                                          </p:val>
                                        </p:tav>
                                      </p:tavLst>
                                    </p:anim>
                                    <p:anim calcmode="lin" valueType="num">
                                      <p:cBhvr>
                                        <p:cTn id="9" dur="1000" fill="hold"/>
                                        <p:tgtEl>
                                          <p:spTgt spid="53557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3557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535563"/>
                                        </p:tgtEl>
                                        <p:attrNameLst>
                                          <p:attrName>style.visibility</p:attrName>
                                        </p:attrNameLst>
                                      </p:cBhvr>
                                      <p:to>
                                        <p:strVal val="visible"/>
                                      </p:to>
                                    </p:set>
                                    <p:animEffect transition="in" filter="checkerboard(across)">
                                      <p:cBhvr>
                                        <p:cTn id="15" dur="500"/>
                                        <p:tgtEl>
                                          <p:spTgt spid="535563"/>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535564"/>
                                        </p:tgtEl>
                                        <p:attrNameLst>
                                          <p:attrName>style.visibility</p:attrName>
                                        </p:attrNameLst>
                                      </p:cBhvr>
                                      <p:to>
                                        <p:strVal val="visible"/>
                                      </p:to>
                                    </p:set>
                                    <p:animEffect transition="in" filter="checkerboard(across)">
                                      <p:cBhvr>
                                        <p:cTn id="18" dur="500"/>
                                        <p:tgtEl>
                                          <p:spTgt spid="535564"/>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535565"/>
                                        </p:tgtEl>
                                        <p:attrNameLst>
                                          <p:attrName>style.visibility</p:attrName>
                                        </p:attrNameLst>
                                      </p:cBhvr>
                                      <p:to>
                                        <p:strVal val="visible"/>
                                      </p:to>
                                    </p:set>
                                    <p:animEffect transition="in" filter="checkerboard(across)">
                                      <p:cBhvr>
                                        <p:cTn id="21" dur="500"/>
                                        <p:tgtEl>
                                          <p:spTgt spid="53556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checkerboard(across)">
                                      <p:cBhvr>
                                        <p:cTn id="26" dur="500"/>
                                        <p:tgtEl>
                                          <p:spTgt spid="3"/>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535585"/>
                                        </p:tgtEl>
                                        <p:attrNameLst>
                                          <p:attrName>style.visibility</p:attrName>
                                        </p:attrNameLst>
                                      </p:cBhvr>
                                      <p:to>
                                        <p:strVal val="visible"/>
                                      </p:to>
                                    </p:set>
                                    <p:animEffect transition="in" filter="checkerboard(across)">
                                      <p:cBhvr>
                                        <p:cTn id="29" dur="500"/>
                                        <p:tgtEl>
                                          <p:spTgt spid="535585"/>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535586"/>
                                        </p:tgtEl>
                                        <p:attrNameLst>
                                          <p:attrName>style.visibility</p:attrName>
                                        </p:attrNameLst>
                                      </p:cBhvr>
                                      <p:to>
                                        <p:strVal val="visible"/>
                                      </p:to>
                                    </p:set>
                                    <p:animEffect transition="in" filter="checkerboard(across)">
                                      <p:cBhvr>
                                        <p:cTn id="32" dur="500"/>
                                        <p:tgtEl>
                                          <p:spTgt spid="535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63" grpId="0" animBg="1"/>
      <p:bldP spid="535564" grpId="0" animBg="1"/>
      <p:bldP spid="535565" grpId="0" animBg="1"/>
      <p:bldP spid="535574" grpId="0" animBg="1"/>
      <p:bldP spid="535585" grpId="0" animBg="1"/>
      <p:bldP spid="53558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1303</Words>
  <Application>Microsoft Office PowerPoint</Application>
  <PresentationFormat>宽屏</PresentationFormat>
  <Paragraphs>284</Paragraphs>
  <Slides>23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Arial Unicode MS</vt:lpstr>
      <vt:lpstr>黑体</vt:lpstr>
      <vt:lpstr>宋体</vt:lpstr>
      <vt:lpstr>微软雅黑</vt:lpstr>
      <vt:lpstr>Arial</vt:lpstr>
      <vt:lpstr>Arial Narrow</vt:lpstr>
      <vt:lpstr>Calibri</vt:lpstr>
      <vt:lpstr>Calibri Light</vt:lpstr>
      <vt:lpstr>Times</vt:lpstr>
      <vt:lpstr>Times New Roman</vt:lpstr>
      <vt:lpstr>Office 主题</vt:lpstr>
      <vt:lpstr>桌面软件体系结构</vt:lpstr>
      <vt:lpstr>PowerPoint 演示文稿</vt:lpstr>
      <vt:lpstr>PowerPoint 演示文稿</vt:lpstr>
      <vt:lpstr>PowerPoint 演示文稿</vt:lpstr>
      <vt:lpstr>面向对象设计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Comparison of the Internet related Software Architectures</vt:lpstr>
      <vt:lpstr>Comparison of the Internet related Software Architectures</vt:lpstr>
      <vt:lpstr>Comparison of the Internet related Software Architectures</vt:lpstr>
      <vt:lpstr>Comparison of the Internet related Software Architectures</vt:lpstr>
      <vt:lpstr>PowerPoint 演示文稿</vt:lpstr>
      <vt:lpstr>PowerPoint 演示文稿</vt:lpstr>
      <vt:lpstr>Comparison of the Internet related Software Architectures</vt:lpstr>
      <vt:lpstr>Comparison of the Internet related Software Architectures</vt:lpstr>
      <vt:lpstr>Comparison of the Internet related Software Architectures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Microsoft 帐户</cp:lastModifiedBy>
  <cp:revision>76</cp:revision>
  <dcterms:created xsi:type="dcterms:W3CDTF">2020-11-02T01:31:14Z</dcterms:created>
  <dcterms:modified xsi:type="dcterms:W3CDTF">2020-11-05T07:01:34Z</dcterms:modified>
</cp:coreProperties>
</file>