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58" r:id="rId7"/>
    <p:sldId id="276" r:id="rId8"/>
    <p:sldId id="265" r:id="rId9"/>
    <p:sldId id="277" r:id="rId10"/>
    <p:sldId id="267" r:id="rId11"/>
    <p:sldId id="259" r:id="rId12"/>
    <p:sldId id="268" r:id="rId13"/>
    <p:sldId id="261"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21861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3379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403696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145240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316477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416092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121789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247994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180569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390934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80A9B5-61DA-4456-946A-4D7B45D962A0}"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414106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0A9B5-61DA-4456-946A-4D7B45D962A0}"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92198-4A16-40EE-B986-80B2E4440076}" type="slidenum">
              <a:rPr lang="zh-CN" altLang="en-US" smtClean="0"/>
              <a:t>‹#›</a:t>
            </a:fld>
            <a:endParaRPr lang="zh-CN" altLang="en-US"/>
          </a:p>
        </p:txBody>
      </p:sp>
    </p:spTree>
    <p:extLst>
      <p:ext uri="{BB962C8B-B14F-4D97-AF65-F5344CB8AC3E}">
        <p14:creationId xmlns:p14="http://schemas.microsoft.com/office/powerpoint/2010/main" val="410999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62265" y="2843783"/>
            <a:ext cx="5347580" cy="756714"/>
          </a:xfrm>
        </p:spPr>
        <p:txBody>
          <a:bodyPr>
            <a:normAutofit/>
          </a:bodyPr>
          <a:lstStyle/>
          <a:p>
            <a:r>
              <a:rPr lang="zh-CN" altLang="en-US" sz="3600" b="1" dirty="0" smtClean="0">
                <a:latin typeface="微软雅黑" panose="020B0503020204020204" pitchFamily="34" charset="-122"/>
                <a:ea typeface="微软雅黑" panose="020B0503020204020204" pitchFamily="34" charset="-122"/>
              </a:rPr>
              <a:t>设计模式的类型比较</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177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3205701" y="950932"/>
            <a:ext cx="2381250" cy="7270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lnSpc>
                <a:spcPct val="85000"/>
              </a:lnSpc>
              <a:defRPr/>
            </a:pPr>
            <a:r>
              <a:rPr lang="en-US" altLang="zh-CN" sz="2400" b="1" i="1">
                <a:effectLst>
                  <a:outerShdw blurRad="38100" dist="38100" dir="2700000" algn="tl">
                    <a:srgbClr val="C0C0C0"/>
                  </a:outerShdw>
                </a:effectLst>
                <a:latin typeface="Arial" charset="0"/>
              </a:rPr>
              <a:t>&lt;&lt;interface&gt;&gt;</a:t>
            </a:r>
          </a:p>
          <a:p>
            <a:pPr algn="ctr" eaLnBrk="1" hangingPunct="1">
              <a:lnSpc>
                <a:spcPct val="85000"/>
              </a:lnSpc>
              <a:defRPr/>
            </a:pPr>
            <a:r>
              <a:rPr lang="en-US" altLang="zh-CN" sz="2400" b="1">
                <a:effectLst>
                  <a:outerShdw blurRad="38100" dist="38100" dir="2700000" algn="tl">
                    <a:srgbClr val="C0C0C0"/>
                  </a:outerShdw>
                </a:effectLst>
                <a:latin typeface="Arial" charset="0"/>
              </a:rPr>
              <a:t>AgentInfo</a:t>
            </a:r>
            <a:r>
              <a:rPr lang="en-US" altLang="zh-CN" sz="2000" b="1" i="1">
                <a:effectLst>
                  <a:outerShdw blurRad="38100" dist="38100" dir="2700000" algn="tl">
                    <a:srgbClr val="C0C0C0"/>
                  </a:outerShdw>
                </a:effectLst>
                <a:latin typeface="Arial" charset="0"/>
              </a:rPr>
              <a:t> </a:t>
            </a:r>
          </a:p>
        </p:txBody>
      </p:sp>
      <p:sp>
        <p:nvSpPr>
          <p:cNvPr id="47109" name="Rectangle 5"/>
          <p:cNvSpPr>
            <a:spLocks noChangeArrowheads="1"/>
          </p:cNvSpPr>
          <p:nvPr/>
        </p:nvSpPr>
        <p:spPr bwMode="auto">
          <a:xfrm>
            <a:off x="3196177" y="1820882"/>
            <a:ext cx="2384425" cy="3397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a:effectLst>
                  <a:outerShdw blurRad="38100" dist="38100" dir="2700000" algn="tl">
                    <a:srgbClr val="C0C0C0"/>
                  </a:outerShdw>
                </a:effectLst>
                <a:latin typeface="Arial" charset="0"/>
              </a:rPr>
              <a:t>log(msg String):</a:t>
            </a:r>
          </a:p>
        </p:txBody>
      </p:sp>
      <p:sp>
        <p:nvSpPr>
          <p:cNvPr id="47110" name="Rectangle 6"/>
          <p:cNvSpPr>
            <a:spLocks noChangeArrowheads="1"/>
          </p:cNvSpPr>
          <p:nvPr/>
        </p:nvSpPr>
        <p:spPr bwMode="auto">
          <a:xfrm>
            <a:off x="3196177" y="1687531"/>
            <a:ext cx="2384425" cy="133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p>
        </p:txBody>
      </p:sp>
      <p:sp>
        <p:nvSpPr>
          <p:cNvPr id="47112" name="Rectangle 8"/>
          <p:cNvSpPr>
            <a:spLocks noChangeArrowheads="1"/>
          </p:cNvSpPr>
          <p:nvPr/>
        </p:nvSpPr>
        <p:spPr bwMode="auto">
          <a:xfrm>
            <a:off x="1683290" y="2800369"/>
            <a:ext cx="2663825" cy="44926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dirty="0">
                <a:effectLst>
                  <a:outerShdw blurRad="38100" dist="38100" dir="2700000" algn="tl">
                    <a:srgbClr val="C0C0C0"/>
                  </a:outerShdw>
                </a:effectLst>
                <a:latin typeface="Arial" charset="0"/>
              </a:rPr>
              <a:t>EncryptedInfo1</a:t>
            </a:r>
            <a:r>
              <a:rPr lang="en-US" altLang="zh-CN" sz="2000" b="1" i="1" dirty="0">
                <a:effectLst>
                  <a:outerShdw blurRad="38100" dist="38100" dir="2700000" algn="tl">
                    <a:srgbClr val="C0C0C0"/>
                  </a:outerShdw>
                </a:effectLst>
                <a:latin typeface="Arial" charset="0"/>
              </a:rPr>
              <a:t> </a:t>
            </a:r>
          </a:p>
        </p:txBody>
      </p:sp>
      <p:sp>
        <p:nvSpPr>
          <p:cNvPr id="47113" name="Rectangle 9"/>
          <p:cNvSpPr>
            <a:spLocks noChangeArrowheads="1"/>
          </p:cNvSpPr>
          <p:nvPr/>
        </p:nvSpPr>
        <p:spPr bwMode="auto">
          <a:xfrm>
            <a:off x="1683290" y="3630631"/>
            <a:ext cx="2663825" cy="77628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a:effectLst>
                  <a:outerShdw blurRad="38100" dist="38100" dir="2700000" algn="tl">
                    <a:srgbClr val="C0C0C0"/>
                  </a:outerShdw>
                </a:effectLst>
                <a:latin typeface="Arial" charset="0"/>
              </a:rPr>
              <a:t>encrypt(String inputStr)</a:t>
            </a:r>
          </a:p>
          <a:p>
            <a:pPr eaLnBrk="1" hangingPunct="1">
              <a:defRPr/>
            </a:pPr>
            <a:r>
              <a:rPr lang="en-US" altLang="zh-CN" b="1">
                <a:effectLst>
                  <a:outerShdw blurRad="38100" dist="38100" dir="2700000" algn="tl">
                    <a:srgbClr val="C0C0C0"/>
                  </a:outerShdw>
                </a:effectLst>
                <a:latin typeface="Arial" charset="0"/>
              </a:rPr>
              <a:t>log(String msg)</a:t>
            </a:r>
          </a:p>
        </p:txBody>
      </p:sp>
      <p:sp>
        <p:nvSpPr>
          <p:cNvPr id="47114" name="Rectangle 10"/>
          <p:cNvSpPr>
            <a:spLocks noChangeArrowheads="1"/>
          </p:cNvSpPr>
          <p:nvPr/>
        </p:nvSpPr>
        <p:spPr bwMode="auto">
          <a:xfrm>
            <a:off x="1683290" y="3249631"/>
            <a:ext cx="2663825" cy="3746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writer: MessageWriter</a:t>
            </a:r>
          </a:p>
        </p:txBody>
      </p:sp>
      <p:sp>
        <p:nvSpPr>
          <p:cNvPr id="47115" name="Line 11"/>
          <p:cNvSpPr>
            <a:spLocks noChangeShapeType="1"/>
          </p:cNvSpPr>
          <p:nvPr/>
        </p:nvSpPr>
        <p:spPr bwMode="auto">
          <a:xfrm flipV="1">
            <a:off x="2978690" y="2606694"/>
            <a:ext cx="27384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Line 12"/>
          <p:cNvSpPr>
            <a:spLocks noChangeShapeType="1"/>
          </p:cNvSpPr>
          <p:nvPr/>
        </p:nvSpPr>
        <p:spPr bwMode="auto">
          <a:xfrm>
            <a:off x="5713951" y="2581295"/>
            <a:ext cx="1588" cy="204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9" name="Rectangle 15"/>
          <p:cNvSpPr>
            <a:spLocks noChangeArrowheads="1"/>
          </p:cNvSpPr>
          <p:nvPr/>
        </p:nvSpPr>
        <p:spPr bwMode="auto">
          <a:xfrm>
            <a:off x="2510377" y="5411567"/>
            <a:ext cx="3170237" cy="100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fontAlgn="base">
              <a:spcBef>
                <a:spcPct val="20000"/>
              </a:spcBef>
              <a:spcAft>
                <a:spcPct val="0"/>
              </a:spcAft>
              <a:buChar char="»"/>
              <a:defRPr sz="2000">
                <a:solidFill>
                  <a:schemeClr val="tx1"/>
                </a:solidFill>
                <a:latin typeface="Arial" charset="0"/>
                <a:ea typeface="宋体" pitchFamily="2" charset="-122"/>
              </a:defRPr>
            </a:lvl6pPr>
            <a:lvl7pPr marL="2971800" indent="-228600" fontAlgn="base">
              <a:spcBef>
                <a:spcPct val="20000"/>
              </a:spcBef>
              <a:spcAft>
                <a:spcPct val="0"/>
              </a:spcAft>
              <a:buChar char="»"/>
              <a:defRPr sz="2000">
                <a:solidFill>
                  <a:schemeClr val="tx1"/>
                </a:solidFill>
                <a:latin typeface="Arial" charset="0"/>
                <a:ea typeface="宋体" pitchFamily="2" charset="-122"/>
              </a:defRPr>
            </a:lvl7pPr>
            <a:lvl8pPr marL="3429000" indent="-228600" fontAlgn="base">
              <a:spcBef>
                <a:spcPct val="20000"/>
              </a:spcBef>
              <a:spcAft>
                <a:spcPct val="0"/>
              </a:spcAft>
              <a:buChar char="»"/>
              <a:defRPr sz="2000">
                <a:solidFill>
                  <a:schemeClr val="tx1"/>
                </a:solidFill>
                <a:latin typeface="Arial" charset="0"/>
                <a:ea typeface="宋体" pitchFamily="2" charset="-122"/>
              </a:defRPr>
            </a:lvl8pPr>
            <a:lvl9pPr marL="3886200" indent="-228600" fontAlgn="base">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defRPr/>
            </a:pP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桥模式</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特工</a:t>
            </a:r>
            <a:r>
              <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信息系统类图</a:t>
            </a:r>
          </a:p>
        </p:txBody>
      </p:sp>
      <p:sp>
        <p:nvSpPr>
          <p:cNvPr id="47120" name="Line 16"/>
          <p:cNvSpPr>
            <a:spLocks noChangeShapeType="1"/>
          </p:cNvSpPr>
          <p:nvPr/>
        </p:nvSpPr>
        <p:spPr bwMode="auto">
          <a:xfrm>
            <a:off x="2942176" y="3206769"/>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3" name="Rectangle 19"/>
          <p:cNvSpPr>
            <a:spLocks noChangeArrowheads="1"/>
          </p:cNvSpPr>
          <p:nvPr/>
        </p:nvSpPr>
        <p:spPr bwMode="auto">
          <a:xfrm>
            <a:off x="8650555" y="3500438"/>
            <a:ext cx="2286000" cy="838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lnSpc>
                <a:spcPct val="85000"/>
              </a:lnSpc>
              <a:defRPr/>
            </a:pPr>
            <a:r>
              <a:rPr lang="en-US" altLang="zh-CN" sz="2400" b="1" i="1">
                <a:effectLst>
                  <a:outerShdw blurRad="38100" dist="38100" dir="2700000" algn="tl">
                    <a:srgbClr val="C0C0C0"/>
                  </a:outerShdw>
                </a:effectLst>
                <a:latin typeface="Arial" charset="0"/>
              </a:rPr>
              <a:t>&lt;&lt;interface&gt;&gt;</a:t>
            </a:r>
          </a:p>
          <a:p>
            <a:pPr algn="ctr" eaLnBrk="1" hangingPunct="1">
              <a:lnSpc>
                <a:spcPct val="85000"/>
              </a:lnSpc>
              <a:defRPr/>
            </a:pPr>
            <a:r>
              <a:rPr lang="en-US" altLang="zh-CN" sz="2400" b="1" i="1">
                <a:effectLst>
                  <a:outerShdw blurRad="38100" dist="38100" dir="2700000" algn="tl">
                    <a:srgbClr val="C0C0C0"/>
                  </a:outerShdw>
                </a:effectLst>
                <a:latin typeface="Arial" charset="0"/>
              </a:rPr>
              <a:t>MessageWriter</a:t>
            </a:r>
          </a:p>
        </p:txBody>
      </p:sp>
      <p:sp>
        <p:nvSpPr>
          <p:cNvPr id="47124" name="Rectangle 20"/>
          <p:cNvSpPr>
            <a:spLocks noChangeArrowheads="1"/>
          </p:cNvSpPr>
          <p:nvPr/>
        </p:nvSpPr>
        <p:spPr bwMode="auto">
          <a:xfrm>
            <a:off x="8641031" y="4332288"/>
            <a:ext cx="2289175" cy="3921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a:effectLst>
                  <a:outerShdw blurRad="38100" dist="38100" dir="2700000" algn="tl">
                    <a:srgbClr val="C0C0C0"/>
                  </a:outerShdw>
                </a:effectLst>
                <a:latin typeface="Arial" charset="0"/>
              </a:rPr>
              <a:t>logMsg(msg String)</a:t>
            </a:r>
          </a:p>
        </p:txBody>
      </p:sp>
      <p:sp>
        <p:nvSpPr>
          <p:cNvPr id="47127" name="Rectangle 23"/>
          <p:cNvSpPr>
            <a:spLocks noChangeArrowheads="1"/>
          </p:cNvSpPr>
          <p:nvPr/>
        </p:nvSpPr>
        <p:spPr bwMode="auto">
          <a:xfrm>
            <a:off x="7395587" y="5413376"/>
            <a:ext cx="2275731" cy="4619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dirty="0" err="1">
                <a:effectLst>
                  <a:outerShdw blurRad="38100" dist="38100" dir="2700000" algn="tl">
                    <a:srgbClr val="C0C0C0"/>
                  </a:outerShdw>
                </a:effectLst>
                <a:latin typeface="Arial" charset="0"/>
              </a:rPr>
              <a:t>TxtFileWriter</a:t>
            </a:r>
            <a:r>
              <a:rPr lang="en-US" altLang="zh-CN" b="1" dirty="0">
                <a:effectLst>
                  <a:outerShdw blurRad="38100" dist="38100" dir="2700000" algn="tl">
                    <a:srgbClr val="C0C0C0"/>
                  </a:outerShdw>
                </a:effectLst>
                <a:latin typeface="Arial" charset="0"/>
              </a:rPr>
              <a:t> </a:t>
            </a:r>
          </a:p>
        </p:txBody>
      </p:sp>
      <p:sp>
        <p:nvSpPr>
          <p:cNvPr id="47128" name="Rectangle 24"/>
          <p:cNvSpPr>
            <a:spLocks noChangeArrowheads="1"/>
          </p:cNvSpPr>
          <p:nvPr/>
        </p:nvSpPr>
        <p:spPr bwMode="auto">
          <a:xfrm>
            <a:off x="7395587" y="5843589"/>
            <a:ext cx="2275731" cy="4841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dirty="0" err="1">
                <a:effectLst>
                  <a:outerShdw blurRad="38100" dist="38100" dir="2700000" algn="tl">
                    <a:srgbClr val="C0C0C0"/>
                  </a:outerShdw>
                </a:effectLst>
                <a:latin typeface="Arial" charset="0"/>
              </a:rPr>
              <a:t>logMsg</a:t>
            </a:r>
            <a:r>
              <a:rPr lang="en-US" altLang="zh-CN" b="1" dirty="0">
                <a:effectLst>
                  <a:outerShdw blurRad="38100" dist="38100" dir="2700000" algn="tl">
                    <a:srgbClr val="C0C0C0"/>
                  </a:outerShdw>
                </a:effectLst>
                <a:latin typeface="Arial" charset="0"/>
              </a:rPr>
              <a:t>(</a:t>
            </a:r>
            <a:r>
              <a:rPr lang="en-US" altLang="zh-CN" b="1" dirty="0" err="1">
                <a:effectLst>
                  <a:outerShdw blurRad="38100" dist="38100" dir="2700000" algn="tl">
                    <a:srgbClr val="C0C0C0"/>
                  </a:outerShdw>
                </a:effectLst>
                <a:latin typeface="Arial" charset="0"/>
              </a:rPr>
              <a:t>msg</a:t>
            </a:r>
            <a:r>
              <a:rPr lang="en-US" altLang="zh-CN" b="1" dirty="0">
                <a:effectLst>
                  <a:outerShdw blurRad="38100" dist="38100" dir="2700000" algn="tl">
                    <a:srgbClr val="C0C0C0"/>
                  </a:outerShdw>
                </a:effectLst>
                <a:latin typeface="Arial" charset="0"/>
              </a:rPr>
              <a:t> String) </a:t>
            </a:r>
          </a:p>
        </p:txBody>
      </p:sp>
      <p:sp>
        <p:nvSpPr>
          <p:cNvPr id="47131" name="Rectangle 27"/>
          <p:cNvSpPr>
            <a:spLocks noChangeArrowheads="1"/>
          </p:cNvSpPr>
          <p:nvPr/>
        </p:nvSpPr>
        <p:spPr bwMode="auto">
          <a:xfrm>
            <a:off x="9809429" y="5413376"/>
            <a:ext cx="2208399" cy="4619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rPr>
              <a:t>DBWriter</a:t>
            </a:r>
            <a:r>
              <a:rPr lang="en-US" altLang="zh-CN" b="1">
                <a:effectLst>
                  <a:outerShdw blurRad="38100" dist="38100" dir="2700000" algn="tl">
                    <a:srgbClr val="C0C0C0"/>
                  </a:outerShdw>
                </a:effectLst>
                <a:latin typeface="Arial" charset="0"/>
              </a:rPr>
              <a:t> </a:t>
            </a:r>
          </a:p>
        </p:txBody>
      </p:sp>
      <p:sp>
        <p:nvSpPr>
          <p:cNvPr id="47132" name="Rectangle 28"/>
          <p:cNvSpPr>
            <a:spLocks noChangeArrowheads="1"/>
          </p:cNvSpPr>
          <p:nvPr/>
        </p:nvSpPr>
        <p:spPr bwMode="auto">
          <a:xfrm>
            <a:off x="9809429" y="5843589"/>
            <a:ext cx="2208399" cy="4841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a:effectLst>
                  <a:outerShdw blurRad="38100" dist="38100" dir="2700000" algn="tl">
                    <a:srgbClr val="C0C0C0"/>
                  </a:outerShdw>
                </a:effectLst>
                <a:latin typeface="Arial" charset="0"/>
              </a:rPr>
              <a:t>logMsg(msg String) </a:t>
            </a:r>
          </a:p>
        </p:txBody>
      </p:sp>
      <p:sp>
        <p:nvSpPr>
          <p:cNvPr id="47134" name="Line 30"/>
          <p:cNvSpPr>
            <a:spLocks noChangeShapeType="1"/>
          </p:cNvSpPr>
          <p:nvPr/>
        </p:nvSpPr>
        <p:spPr bwMode="auto">
          <a:xfrm>
            <a:off x="8715643" y="5157788"/>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5" name="Line 31"/>
          <p:cNvSpPr>
            <a:spLocks noChangeShapeType="1"/>
          </p:cNvSpPr>
          <p:nvPr/>
        </p:nvSpPr>
        <p:spPr bwMode="auto">
          <a:xfrm>
            <a:off x="8715643" y="5157789"/>
            <a:ext cx="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6" name="Line 32"/>
          <p:cNvSpPr>
            <a:spLocks noChangeShapeType="1"/>
          </p:cNvSpPr>
          <p:nvPr/>
        </p:nvSpPr>
        <p:spPr bwMode="auto">
          <a:xfrm>
            <a:off x="10696843" y="5157789"/>
            <a:ext cx="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7142" name="Group 38"/>
          <p:cNvGrpSpPr>
            <a:grpSpLocks/>
          </p:cNvGrpSpPr>
          <p:nvPr/>
        </p:nvGrpSpPr>
        <p:grpSpPr bwMode="auto">
          <a:xfrm>
            <a:off x="4420140" y="2800369"/>
            <a:ext cx="2663825" cy="1606550"/>
            <a:chOff x="3084" y="1420"/>
            <a:chExt cx="1429" cy="674"/>
          </a:xfrm>
        </p:grpSpPr>
        <p:sp>
          <p:nvSpPr>
            <p:cNvPr id="47143" name="Rectangle 39"/>
            <p:cNvSpPr>
              <a:spLocks noChangeArrowheads="1"/>
            </p:cNvSpPr>
            <p:nvPr/>
          </p:nvSpPr>
          <p:spPr bwMode="auto">
            <a:xfrm>
              <a:off x="3084" y="1420"/>
              <a:ext cx="1429" cy="19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dirty="0">
                  <a:effectLst>
                    <a:outerShdw blurRad="38100" dist="38100" dir="2700000" algn="tl">
                      <a:srgbClr val="C0C0C0"/>
                    </a:outerShdw>
                  </a:effectLst>
                  <a:latin typeface="Arial" charset="0"/>
                </a:rPr>
                <a:t>EncryptedInfo2</a:t>
              </a:r>
              <a:r>
                <a:rPr lang="en-US" altLang="zh-CN" sz="2000" b="1" i="1" dirty="0">
                  <a:effectLst>
                    <a:outerShdw blurRad="38100" dist="38100" dir="2700000" algn="tl">
                      <a:srgbClr val="C0C0C0"/>
                    </a:outerShdw>
                  </a:effectLst>
                  <a:latin typeface="Arial" charset="0"/>
                </a:rPr>
                <a:t> </a:t>
              </a:r>
            </a:p>
          </p:txBody>
        </p:sp>
        <p:sp>
          <p:nvSpPr>
            <p:cNvPr id="47144" name="Rectangle 40"/>
            <p:cNvSpPr>
              <a:spLocks noChangeArrowheads="1"/>
            </p:cNvSpPr>
            <p:nvPr/>
          </p:nvSpPr>
          <p:spPr bwMode="auto">
            <a:xfrm>
              <a:off x="3084" y="1761"/>
              <a:ext cx="1429" cy="33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a:effectLst>
                    <a:outerShdw blurRad="38100" dist="38100" dir="2700000" algn="tl">
                      <a:srgbClr val="C0C0C0"/>
                    </a:outerShdw>
                  </a:effectLst>
                  <a:latin typeface="Arial" charset="0"/>
                </a:rPr>
                <a:t>encrypt(String inputStr)</a:t>
              </a:r>
            </a:p>
            <a:p>
              <a:pPr eaLnBrk="1" hangingPunct="1">
                <a:defRPr/>
              </a:pPr>
              <a:r>
                <a:rPr lang="en-US" altLang="zh-CN" b="1">
                  <a:effectLst>
                    <a:outerShdw blurRad="38100" dist="38100" dir="2700000" algn="tl">
                      <a:srgbClr val="C0C0C0"/>
                    </a:outerShdw>
                  </a:effectLst>
                  <a:latin typeface="Arial" charset="0"/>
                </a:rPr>
                <a:t>log(String msg)</a:t>
              </a:r>
            </a:p>
          </p:txBody>
        </p:sp>
        <p:sp>
          <p:nvSpPr>
            <p:cNvPr id="32799" name="Rectangle 41"/>
            <p:cNvSpPr>
              <a:spLocks noChangeArrowheads="1"/>
            </p:cNvSpPr>
            <p:nvPr/>
          </p:nvSpPr>
          <p:spPr bwMode="auto">
            <a:xfrm>
              <a:off x="3084" y="1613"/>
              <a:ext cx="1429" cy="1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writer: MessageWriter</a:t>
              </a:r>
              <a:r>
                <a:rPr lang="en-US" altLang="zh-CN" sz="2000" b="1"/>
                <a:t> </a:t>
              </a:r>
            </a:p>
          </p:txBody>
        </p:sp>
        <p:sp>
          <p:nvSpPr>
            <p:cNvPr id="32800" name="Line 42"/>
            <p:cNvSpPr>
              <a:spLocks noChangeShapeType="1"/>
            </p:cNvSpPr>
            <p:nvPr/>
          </p:nvSpPr>
          <p:spPr bwMode="auto">
            <a:xfrm>
              <a:off x="4332" y="1636"/>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49" name="AutoShape 45"/>
          <p:cNvSpPr>
            <a:spLocks noChangeArrowheads="1"/>
          </p:cNvSpPr>
          <p:nvPr/>
        </p:nvSpPr>
        <p:spPr bwMode="auto">
          <a:xfrm>
            <a:off x="5572664" y="1527194"/>
            <a:ext cx="215900" cy="184150"/>
          </a:xfrm>
          <a:prstGeom prst="diamond">
            <a:avLst/>
          </a:prstGeom>
          <a:solidFill>
            <a:srgbClr val="FFFFFF"/>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47150" name="AutoShape 46"/>
          <p:cNvSpPr>
            <a:spLocks noChangeArrowheads="1"/>
          </p:cNvSpPr>
          <p:nvPr/>
        </p:nvSpPr>
        <p:spPr bwMode="auto">
          <a:xfrm>
            <a:off x="4204239" y="2165370"/>
            <a:ext cx="431800" cy="441325"/>
          </a:xfrm>
          <a:prstGeom prst="upArrow">
            <a:avLst>
              <a:gd name="adj1" fmla="val 2944"/>
              <a:gd name="adj2" fmla="val 5625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47151" name="Line 47"/>
          <p:cNvSpPr>
            <a:spLocks noChangeShapeType="1"/>
          </p:cNvSpPr>
          <p:nvPr/>
        </p:nvSpPr>
        <p:spPr bwMode="auto">
          <a:xfrm>
            <a:off x="2978690" y="2606695"/>
            <a:ext cx="1587" cy="204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5" name="Line 51"/>
          <p:cNvSpPr>
            <a:spLocks noChangeShapeType="1"/>
          </p:cNvSpPr>
          <p:nvPr/>
        </p:nvSpPr>
        <p:spPr bwMode="auto">
          <a:xfrm>
            <a:off x="5688084" y="1603376"/>
            <a:ext cx="4159446" cy="25399"/>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6" name="Line 52"/>
          <p:cNvSpPr>
            <a:spLocks noChangeShapeType="1"/>
          </p:cNvSpPr>
          <p:nvPr/>
        </p:nvSpPr>
        <p:spPr bwMode="auto">
          <a:xfrm>
            <a:off x="9849118" y="1628776"/>
            <a:ext cx="0" cy="1871663"/>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7" name="AutoShape 53"/>
          <p:cNvSpPr>
            <a:spLocks noChangeArrowheads="1"/>
          </p:cNvSpPr>
          <p:nvPr/>
        </p:nvSpPr>
        <p:spPr bwMode="auto">
          <a:xfrm>
            <a:off x="9561780" y="4724401"/>
            <a:ext cx="431800" cy="441325"/>
          </a:xfrm>
          <a:prstGeom prst="upArrow">
            <a:avLst>
              <a:gd name="adj1" fmla="val 2944"/>
              <a:gd name="adj2" fmla="val 5625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4" name="棱台 3"/>
          <p:cNvSpPr/>
          <p:nvPr/>
        </p:nvSpPr>
        <p:spPr>
          <a:xfrm>
            <a:off x="1366564" y="733530"/>
            <a:ext cx="6109402" cy="4079630"/>
          </a:xfrm>
          <a:prstGeom prst="bevel">
            <a:avLst>
              <a:gd name="adj" fmla="val 3140"/>
            </a:avLst>
          </a:prstGeom>
          <a:solidFill>
            <a:srgbClr val="FFC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37"/>
          <p:cNvSpPr>
            <a:spLocks noChangeArrowheads="1"/>
          </p:cNvSpPr>
          <p:nvPr/>
        </p:nvSpPr>
        <p:spPr bwMode="auto">
          <a:xfrm>
            <a:off x="3735926" y="70749"/>
            <a:ext cx="1368425" cy="439738"/>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0" lang="en-US" altLang="zh-CN" sz="2800" b="1">
                <a:solidFill>
                  <a:srgbClr val="000000"/>
                </a:solidFill>
              </a:rPr>
              <a:t>Client</a:t>
            </a:r>
            <a:endParaRPr kumimoji="0" lang="en-US" altLang="zh-CN" sz="2800" b="1"/>
          </a:p>
        </p:txBody>
      </p:sp>
      <p:cxnSp>
        <p:nvCxnSpPr>
          <p:cNvPr id="38" name="直接箭头连接符 37"/>
          <p:cNvCxnSpPr/>
          <p:nvPr/>
        </p:nvCxnSpPr>
        <p:spPr>
          <a:xfrm>
            <a:off x="4388389" y="497394"/>
            <a:ext cx="0" cy="4722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985157" y="76742"/>
            <a:ext cx="2945049" cy="1631216"/>
          </a:xfrm>
          <a:prstGeom prst="rect">
            <a:avLst/>
          </a:prstGeom>
          <a:noFill/>
        </p:spPr>
        <p:txBody>
          <a:bodyPr wrap="square" rtlCol="0">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1</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模式</a:t>
            </a:r>
            <a:r>
              <a:rPr lang="zh-CN" altLang="en-US" sz="20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2</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smtClean="0">
                <a:solidFill>
                  <a:srgbClr val="0000CC"/>
                </a:solidFill>
                <a:latin typeface="微软雅黑" panose="020B0503020204020204" pitchFamily="34" charset="-122"/>
                <a:ea typeface="微软雅黑" panose="020B0503020204020204" pitchFamily="34" charset="-122"/>
              </a:rPr>
              <a:t>每部分的</a:t>
            </a:r>
            <a:r>
              <a:rPr lang="zh-CN" altLang="en-US" sz="2000" b="1" dirty="0" smtClean="0">
                <a:solidFill>
                  <a:srgbClr val="0000CC"/>
                </a:solidFill>
                <a:latin typeface="微软雅黑" panose="020B0503020204020204" pitchFamily="34" charset="-122"/>
                <a:ea typeface="微软雅黑" panose="020B0503020204020204" pitchFamily="34" charset="-122"/>
              </a:rPr>
              <a:t>功能</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3</a:t>
            </a:r>
            <a:r>
              <a:rPr lang="zh-CN" altLang="en-US" sz="20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4</a:t>
            </a:r>
            <a:r>
              <a:rPr lang="zh-CN" altLang="en-US" sz="20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5</a:t>
            </a:r>
            <a:r>
              <a:rPr lang="zh-CN" altLang="en-US" sz="2000" b="1" dirty="0" smtClean="0">
                <a:solidFill>
                  <a:srgbClr val="0000CC"/>
                </a:solidFill>
                <a:latin typeface="微软雅黑" panose="020B0503020204020204" pitchFamily="34" charset="-122"/>
                <a:ea typeface="微软雅黑" panose="020B0503020204020204" pitchFamily="34" charset="-122"/>
              </a:rPr>
              <a:t>）优点</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7830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slide(fromBottom)">
                                      <p:cBhvr>
                                        <p:cTn id="7" dur="500"/>
                                        <p:tgtEl>
                                          <p:spTgt spid="4710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7109"/>
                                        </p:tgtEl>
                                        <p:attrNameLst>
                                          <p:attrName>style.visibility</p:attrName>
                                        </p:attrNameLst>
                                      </p:cBhvr>
                                      <p:to>
                                        <p:strVal val="visible"/>
                                      </p:to>
                                    </p:set>
                                    <p:animEffect transition="in" filter="slide(fromBottom)">
                                      <p:cBhvr>
                                        <p:cTn id="10" dur="500"/>
                                        <p:tgtEl>
                                          <p:spTgt spid="471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7110"/>
                                        </p:tgtEl>
                                        <p:attrNameLst>
                                          <p:attrName>style.visibility</p:attrName>
                                        </p:attrNameLst>
                                      </p:cBhvr>
                                      <p:to>
                                        <p:strVal val="visible"/>
                                      </p:to>
                                    </p:set>
                                    <p:animEffect transition="in" filter="slide(fromBottom)">
                                      <p:cBhvr>
                                        <p:cTn id="13" dur="500"/>
                                        <p:tgtEl>
                                          <p:spTgt spid="4711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7112"/>
                                        </p:tgtEl>
                                        <p:attrNameLst>
                                          <p:attrName>style.visibility</p:attrName>
                                        </p:attrNameLst>
                                      </p:cBhvr>
                                      <p:to>
                                        <p:strVal val="visible"/>
                                      </p:to>
                                    </p:set>
                                    <p:animEffect transition="in" filter="slide(fromBottom)">
                                      <p:cBhvr>
                                        <p:cTn id="16" dur="500"/>
                                        <p:tgtEl>
                                          <p:spTgt spid="4711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47113"/>
                                        </p:tgtEl>
                                        <p:attrNameLst>
                                          <p:attrName>style.visibility</p:attrName>
                                        </p:attrNameLst>
                                      </p:cBhvr>
                                      <p:to>
                                        <p:strVal val="visible"/>
                                      </p:to>
                                    </p:set>
                                    <p:animEffect transition="in" filter="slide(fromBottom)">
                                      <p:cBhvr>
                                        <p:cTn id="19" dur="500"/>
                                        <p:tgtEl>
                                          <p:spTgt spid="471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47114"/>
                                        </p:tgtEl>
                                        <p:attrNameLst>
                                          <p:attrName>style.visibility</p:attrName>
                                        </p:attrNameLst>
                                      </p:cBhvr>
                                      <p:to>
                                        <p:strVal val="visible"/>
                                      </p:to>
                                    </p:set>
                                    <p:animEffect transition="in" filter="slide(fromBottom)">
                                      <p:cBhvr>
                                        <p:cTn id="22" dur="500"/>
                                        <p:tgtEl>
                                          <p:spTgt spid="4711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7115"/>
                                        </p:tgtEl>
                                        <p:attrNameLst>
                                          <p:attrName>style.visibility</p:attrName>
                                        </p:attrNameLst>
                                      </p:cBhvr>
                                      <p:to>
                                        <p:strVal val="visible"/>
                                      </p:to>
                                    </p:set>
                                    <p:animEffect transition="in" filter="slide(fromBottom)">
                                      <p:cBhvr>
                                        <p:cTn id="25" dur="500"/>
                                        <p:tgtEl>
                                          <p:spTgt spid="4711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47116"/>
                                        </p:tgtEl>
                                        <p:attrNameLst>
                                          <p:attrName>style.visibility</p:attrName>
                                        </p:attrNameLst>
                                      </p:cBhvr>
                                      <p:to>
                                        <p:strVal val="visible"/>
                                      </p:to>
                                    </p:set>
                                    <p:animEffect transition="in" filter="slide(fromBottom)">
                                      <p:cBhvr>
                                        <p:cTn id="28" dur="500"/>
                                        <p:tgtEl>
                                          <p:spTgt spid="47116"/>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47120"/>
                                        </p:tgtEl>
                                        <p:attrNameLst>
                                          <p:attrName>style.visibility</p:attrName>
                                        </p:attrNameLst>
                                      </p:cBhvr>
                                      <p:to>
                                        <p:strVal val="visible"/>
                                      </p:to>
                                    </p:set>
                                    <p:animEffect transition="in" filter="slide(fromBottom)">
                                      <p:cBhvr>
                                        <p:cTn id="31" dur="500"/>
                                        <p:tgtEl>
                                          <p:spTgt spid="47120"/>
                                        </p:tgtEl>
                                      </p:cBhvr>
                                    </p:animEffect>
                                  </p:childTnLst>
                                </p:cTn>
                              </p:par>
                              <p:par>
                                <p:cTn id="32" presetID="12" presetClass="entr" presetSubtype="4" fill="hold" nodeType="withEffect">
                                  <p:stCondLst>
                                    <p:cond delay="0"/>
                                  </p:stCondLst>
                                  <p:childTnLst>
                                    <p:set>
                                      <p:cBhvr>
                                        <p:cTn id="33" dur="1" fill="hold">
                                          <p:stCondLst>
                                            <p:cond delay="0"/>
                                          </p:stCondLst>
                                        </p:cTn>
                                        <p:tgtEl>
                                          <p:spTgt spid="47142"/>
                                        </p:tgtEl>
                                        <p:attrNameLst>
                                          <p:attrName>style.visibility</p:attrName>
                                        </p:attrNameLst>
                                      </p:cBhvr>
                                      <p:to>
                                        <p:strVal val="visible"/>
                                      </p:to>
                                    </p:set>
                                    <p:animEffect transition="in" filter="slide(fromBottom)">
                                      <p:cBhvr>
                                        <p:cTn id="34" dur="500"/>
                                        <p:tgtEl>
                                          <p:spTgt spid="4714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47150"/>
                                        </p:tgtEl>
                                        <p:attrNameLst>
                                          <p:attrName>style.visibility</p:attrName>
                                        </p:attrNameLst>
                                      </p:cBhvr>
                                      <p:to>
                                        <p:strVal val="visible"/>
                                      </p:to>
                                    </p:set>
                                    <p:animEffect transition="in" filter="slide(fromBottom)">
                                      <p:cBhvr>
                                        <p:cTn id="37" dur="500"/>
                                        <p:tgtEl>
                                          <p:spTgt spid="47150"/>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7151"/>
                                        </p:tgtEl>
                                        <p:attrNameLst>
                                          <p:attrName>style.visibility</p:attrName>
                                        </p:attrNameLst>
                                      </p:cBhvr>
                                      <p:to>
                                        <p:strVal val="visible"/>
                                      </p:to>
                                    </p:set>
                                    <p:animEffect transition="in" filter="slide(fromBottom)">
                                      <p:cBhvr>
                                        <p:cTn id="40" dur="500"/>
                                        <p:tgtEl>
                                          <p:spTgt spid="471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8" presetClass="entr" presetSubtype="0" accel="50000" fill="hold" grpId="0" nodeType="clickEffect">
                                  <p:stCondLst>
                                    <p:cond delay="0"/>
                                  </p:stCondLst>
                                  <p:childTnLst>
                                    <p:set>
                                      <p:cBhvr>
                                        <p:cTn id="44" dur="1" fill="hold">
                                          <p:stCondLst>
                                            <p:cond delay="0"/>
                                          </p:stCondLst>
                                        </p:cTn>
                                        <p:tgtEl>
                                          <p:spTgt spid="47123"/>
                                        </p:tgtEl>
                                        <p:attrNameLst>
                                          <p:attrName>style.visibility</p:attrName>
                                        </p:attrNameLst>
                                      </p:cBhvr>
                                      <p:to>
                                        <p:strVal val="visible"/>
                                      </p:to>
                                    </p:set>
                                    <p:anim calcmode="lin" valueType="num">
                                      <p:cBhvr>
                                        <p:cTn id="45" dur="1000" fill="hold"/>
                                        <p:tgtEl>
                                          <p:spTgt spid="4712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6" dur="1000" fill="hold"/>
                                        <p:tgtEl>
                                          <p:spTgt spid="47123"/>
                                        </p:tgtEl>
                                        <p:attrNameLst>
                                          <p:attrName>ppt_x</p:attrName>
                                        </p:attrNameLst>
                                      </p:cBhvr>
                                      <p:tavLst>
                                        <p:tav tm="0">
                                          <p:val>
                                            <p:fltVal val="-1"/>
                                          </p:val>
                                        </p:tav>
                                        <p:tav tm="50000">
                                          <p:val>
                                            <p:fltVal val="0.95"/>
                                          </p:val>
                                        </p:tav>
                                        <p:tav tm="100000">
                                          <p:val>
                                            <p:strVal val="#ppt_x"/>
                                          </p:val>
                                        </p:tav>
                                      </p:tavLst>
                                    </p:anim>
                                    <p:anim calcmode="lin" valueType="num">
                                      <p:cBhvr>
                                        <p:cTn id="47" dur="1000" fill="hold"/>
                                        <p:tgtEl>
                                          <p:spTgt spid="47123"/>
                                        </p:tgtEl>
                                        <p:attrNameLst>
                                          <p:attrName>ppt_y</p:attrName>
                                        </p:attrNameLst>
                                      </p:cBhvr>
                                      <p:tavLst>
                                        <p:tav tm="0">
                                          <p:val>
                                            <p:strVal val="#ppt_y"/>
                                          </p:val>
                                        </p:tav>
                                        <p:tav tm="100000">
                                          <p:val>
                                            <p:strVal val="#ppt_y"/>
                                          </p:val>
                                        </p:tav>
                                      </p:tavLst>
                                    </p:anim>
                                    <p:animEffect transition="in" filter="fade">
                                      <p:cBhvr>
                                        <p:cTn id="48" dur="1000"/>
                                        <p:tgtEl>
                                          <p:spTgt spid="47123"/>
                                        </p:tgtEl>
                                      </p:cBhvr>
                                    </p:animEffect>
                                  </p:childTnLst>
                                </p:cTn>
                              </p:par>
                              <p:par>
                                <p:cTn id="49" presetID="48" presetClass="entr" presetSubtype="0" accel="50000" fill="hold" grpId="0" nodeType="withEffect">
                                  <p:stCondLst>
                                    <p:cond delay="0"/>
                                  </p:stCondLst>
                                  <p:childTnLst>
                                    <p:set>
                                      <p:cBhvr>
                                        <p:cTn id="50" dur="1" fill="hold">
                                          <p:stCondLst>
                                            <p:cond delay="0"/>
                                          </p:stCondLst>
                                        </p:cTn>
                                        <p:tgtEl>
                                          <p:spTgt spid="47124"/>
                                        </p:tgtEl>
                                        <p:attrNameLst>
                                          <p:attrName>style.visibility</p:attrName>
                                        </p:attrNameLst>
                                      </p:cBhvr>
                                      <p:to>
                                        <p:strVal val="visible"/>
                                      </p:to>
                                    </p:set>
                                    <p:anim calcmode="lin" valueType="num">
                                      <p:cBhvr>
                                        <p:cTn id="51" dur="1000" fill="hold"/>
                                        <p:tgtEl>
                                          <p:spTgt spid="4712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2" dur="1000" fill="hold"/>
                                        <p:tgtEl>
                                          <p:spTgt spid="47124"/>
                                        </p:tgtEl>
                                        <p:attrNameLst>
                                          <p:attrName>ppt_x</p:attrName>
                                        </p:attrNameLst>
                                      </p:cBhvr>
                                      <p:tavLst>
                                        <p:tav tm="0">
                                          <p:val>
                                            <p:fltVal val="-1"/>
                                          </p:val>
                                        </p:tav>
                                        <p:tav tm="50000">
                                          <p:val>
                                            <p:fltVal val="0.95"/>
                                          </p:val>
                                        </p:tav>
                                        <p:tav tm="100000">
                                          <p:val>
                                            <p:strVal val="#ppt_x"/>
                                          </p:val>
                                        </p:tav>
                                      </p:tavLst>
                                    </p:anim>
                                    <p:anim calcmode="lin" valueType="num">
                                      <p:cBhvr>
                                        <p:cTn id="53" dur="1000" fill="hold"/>
                                        <p:tgtEl>
                                          <p:spTgt spid="47124"/>
                                        </p:tgtEl>
                                        <p:attrNameLst>
                                          <p:attrName>ppt_y</p:attrName>
                                        </p:attrNameLst>
                                      </p:cBhvr>
                                      <p:tavLst>
                                        <p:tav tm="0">
                                          <p:val>
                                            <p:strVal val="#ppt_y"/>
                                          </p:val>
                                        </p:tav>
                                        <p:tav tm="100000">
                                          <p:val>
                                            <p:strVal val="#ppt_y"/>
                                          </p:val>
                                        </p:tav>
                                      </p:tavLst>
                                    </p:anim>
                                    <p:animEffect transition="in" filter="fade">
                                      <p:cBhvr>
                                        <p:cTn id="54" dur="1000"/>
                                        <p:tgtEl>
                                          <p:spTgt spid="47124"/>
                                        </p:tgtEl>
                                      </p:cBhvr>
                                    </p:animEffect>
                                  </p:childTnLst>
                                </p:cTn>
                              </p:par>
                              <p:par>
                                <p:cTn id="55" presetID="48" presetClass="entr" presetSubtype="0" accel="50000" fill="hold" grpId="0" nodeType="withEffect">
                                  <p:stCondLst>
                                    <p:cond delay="0"/>
                                  </p:stCondLst>
                                  <p:childTnLst>
                                    <p:set>
                                      <p:cBhvr>
                                        <p:cTn id="56" dur="1" fill="hold">
                                          <p:stCondLst>
                                            <p:cond delay="0"/>
                                          </p:stCondLst>
                                        </p:cTn>
                                        <p:tgtEl>
                                          <p:spTgt spid="47127"/>
                                        </p:tgtEl>
                                        <p:attrNameLst>
                                          <p:attrName>style.visibility</p:attrName>
                                        </p:attrNameLst>
                                      </p:cBhvr>
                                      <p:to>
                                        <p:strVal val="visible"/>
                                      </p:to>
                                    </p:set>
                                    <p:anim calcmode="lin" valueType="num">
                                      <p:cBhvr>
                                        <p:cTn id="57" dur="1000" fill="hold"/>
                                        <p:tgtEl>
                                          <p:spTgt spid="4712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8" dur="1000" fill="hold"/>
                                        <p:tgtEl>
                                          <p:spTgt spid="47127"/>
                                        </p:tgtEl>
                                        <p:attrNameLst>
                                          <p:attrName>ppt_x</p:attrName>
                                        </p:attrNameLst>
                                      </p:cBhvr>
                                      <p:tavLst>
                                        <p:tav tm="0">
                                          <p:val>
                                            <p:fltVal val="-1"/>
                                          </p:val>
                                        </p:tav>
                                        <p:tav tm="50000">
                                          <p:val>
                                            <p:fltVal val="0.95"/>
                                          </p:val>
                                        </p:tav>
                                        <p:tav tm="100000">
                                          <p:val>
                                            <p:strVal val="#ppt_x"/>
                                          </p:val>
                                        </p:tav>
                                      </p:tavLst>
                                    </p:anim>
                                    <p:anim calcmode="lin" valueType="num">
                                      <p:cBhvr>
                                        <p:cTn id="59" dur="1000" fill="hold"/>
                                        <p:tgtEl>
                                          <p:spTgt spid="47127"/>
                                        </p:tgtEl>
                                        <p:attrNameLst>
                                          <p:attrName>ppt_y</p:attrName>
                                        </p:attrNameLst>
                                      </p:cBhvr>
                                      <p:tavLst>
                                        <p:tav tm="0">
                                          <p:val>
                                            <p:strVal val="#ppt_y"/>
                                          </p:val>
                                        </p:tav>
                                        <p:tav tm="100000">
                                          <p:val>
                                            <p:strVal val="#ppt_y"/>
                                          </p:val>
                                        </p:tav>
                                      </p:tavLst>
                                    </p:anim>
                                    <p:animEffect transition="in" filter="fade">
                                      <p:cBhvr>
                                        <p:cTn id="60" dur="1000"/>
                                        <p:tgtEl>
                                          <p:spTgt spid="47127"/>
                                        </p:tgtEl>
                                      </p:cBhvr>
                                    </p:animEffect>
                                  </p:childTnLst>
                                </p:cTn>
                              </p:par>
                              <p:par>
                                <p:cTn id="61" presetID="48" presetClass="entr" presetSubtype="0" accel="50000" fill="hold" grpId="0" nodeType="withEffect">
                                  <p:stCondLst>
                                    <p:cond delay="0"/>
                                  </p:stCondLst>
                                  <p:childTnLst>
                                    <p:set>
                                      <p:cBhvr>
                                        <p:cTn id="62" dur="1" fill="hold">
                                          <p:stCondLst>
                                            <p:cond delay="0"/>
                                          </p:stCondLst>
                                        </p:cTn>
                                        <p:tgtEl>
                                          <p:spTgt spid="47128"/>
                                        </p:tgtEl>
                                        <p:attrNameLst>
                                          <p:attrName>style.visibility</p:attrName>
                                        </p:attrNameLst>
                                      </p:cBhvr>
                                      <p:to>
                                        <p:strVal val="visible"/>
                                      </p:to>
                                    </p:set>
                                    <p:anim calcmode="lin" valueType="num">
                                      <p:cBhvr>
                                        <p:cTn id="63" dur="1000" fill="hold"/>
                                        <p:tgtEl>
                                          <p:spTgt spid="4712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4" dur="1000" fill="hold"/>
                                        <p:tgtEl>
                                          <p:spTgt spid="47128"/>
                                        </p:tgtEl>
                                        <p:attrNameLst>
                                          <p:attrName>ppt_x</p:attrName>
                                        </p:attrNameLst>
                                      </p:cBhvr>
                                      <p:tavLst>
                                        <p:tav tm="0">
                                          <p:val>
                                            <p:fltVal val="-1"/>
                                          </p:val>
                                        </p:tav>
                                        <p:tav tm="50000">
                                          <p:val>
                                            <p:fltVal val="0.95"/>
                                          </p:val>
                                        </p:tav>
                                        <p:tav tm="100000">
                                          <p:val>
                                            <p:strVal val="#ppt_x"/>
                                          </p:val>
                                        </p:tav>
                                      </p:tavLst>
                                    </p:anim>
                                    <p:anim calcmode="lin" valueType="num">
                                      <p:cBhvr>
                                        <p:cTn id="65" dur="1000" fill="hold"/>
                                        <p:tgtEl>
                                          <p:spTgt spid="47128"/>
                                        </p:tgtEl>
                                        <p:attrNameLst>
                                          <p:attrName>ppt_y</p:attrName>
                                        </p:attrNameLst>
                                      </p:cBhvr>
                                      <p:tavLst>
                                        <p:tav tm="0">
                                          <p:val>
                                            <p:strVal val="#ppt_y"/>
                                          </p:val>
                                        </p:tav>
                                        <p:tav tm="100000">
                                          <p:val>
                                            <p:strVal val="#ppt_y"/>
                                          </p:val>
                                        </p:tav>
                                      </p:tavLst>
                                    </p:anim>
                                    <p:animEffect transition="in" filter="fade">
                                      <p:cBhvr>
                                        <p:cTn id="66" dur="1000"/>
                                        <p:tgtEl>
                                          <p:spTgt spid="47128"/>
                                        </p:tgtEl>
                                      </p:cBhvr>
                                    </p:animEffect>
                                  </p:childTnLst>
                                </p:cTn>
                              </p:par>
                              <p:par>
                                <p:cTn id="67" presetID="48" presetClass="entr" presetSubtype="0" accel="50000" fill="hold" grpId="0" nodeType="withEffect">
                                  <p:stCondLst>
                                    <p:cond delay="0"/>
                                  </p:stCondLst>
                                  <p:childTnLst>
                                    <p:set>
                                      <p:cBhvr>
                                        <p:cTn id="68" dur="1" fill="hold">
                                          <p:stCondLst>
                                            <p:cond delay="0"/>
                                          </p:stCondLst>
                                        </p:cTn>
                                        <p:tgtEl>
                                          <p:spTgt spid="47131"/>
                                        </p:tgtEl>
                                        <p:attrNameLst>
                                          <p:attrName>style.visibility</p:attrName>
                                        </p:attrNameLst>
                                      </p:cBhvr>
                                      <p:to>
                                        <p:strVal val="visible"/>
                                      </p:to>
                                    </p:set>
                                    <p:anim calcmode="lin" valueType="num">
                                      <p:cBhvr>
                                        <p:cTn id="69" dur="1000" fill="hold"/>
                                        <p:tgtEl>
                                          <p:spTgt spid="4713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0" dur="1000" fill="hold"/>
                                        <p:tgtEl>
                                          <p:spTgt spid="47131"/>
                                        </p:tgtEl>
                                        <p:attrNameLst>
                                          <p:attrName>ppt_x</p:attrName>
                                        </p:attrNameLst>
                                      </p:cBhvr>
                                      <p:tavLst>
                                        <p:tav tm="0">
                                          <p:val>
                                            <p:fltVal val="-1"/>
                                          </p:val>
                                        </p:tav>
                                        <p:tav tm="50000">
                                          <p:val>
                                            <p:fltVal val="0.95"/>
                                          </p:val>
                                        </p:tav>
                                        <p:tav tm="100000">
                                          <p:val>
                                            <p:strVal val="#ppt_x"/>
                                          </p:val>
                                        </p:tav>
                                      </p:tavLst>
                                    </p:anim>
                                    <p:anim calcmode="lin" valueType="num">
                                      <p:cBhvr>
                                        <p:cTn id="71" dur="1000" fill="hold"/>
                                        <p:tgtEl>
                                          <p:spTgt spid="47131"/>
                                        </p:tgtEl>
                                        <p:attrNameLst>
                                          <p:attrName>ppt_y</p:attrName>
                                        </p:attrNameLst>
                                      </p:cBhvr>
                                      <p:tavLst>
                                        <p:tav tm="0">
                                          <p:val>
                                            <p:strVal val="#ppt_y"/>
                                          </p:val>
                                        </p:tav>
                                        <p:tav tm="100000">
                                          <p:val>
                                            <p:strVal val="#ppt_y"/>
                                          </p:val>
                                        </p:tav>
                                      </p:tavLst>
                                    </p:anim>
                                    <p:animEffect transition="in" filter="fade">
                                      <p:cBhvr>
                                        <p:cTn id="72" dur="1000"/>
                                        <p:tgtEl>
                                          <p:spTgt spid="47131"/>
                                        </p:tgtEl>
                                      </p:cBhvr>
                                    </p:animEffect>
                                  </p:childTnLst>
                                </p:cTn>
                              </p:par>
                              <p:par>
                                <p:cTn id="73" presetID="48" presetClass="entr" presetSubtype="0" accel="50000" fill="hold" grpId="0" nodeType="withEffect">
                                  <p:stCondLst>
                                    <p:cond delay="0"/>
                                  </p:stCondLst>
                                  <p:childTnLst>
                                    <p:set>
                                      <p:cBhvr>
                                        <p:cTn id="74" dur="1" fill="hold">
                                          <p:stCondLst>
                                            <p:cond delay="0"/>
                                          </p:stCondLst>
                                        </p:cTn>
                                        <p:tgtEl>
                                          <p:spTgt spid="47132"/>
                                        </p:tgtEl>
                                        <p:attrNameLst>
                                          <p:attrName>style.visibility</p:attrName>
                                        </p:attrNameLst>
                                      </p:cBhvr>
                                      <p:to>
                                        <p:strVal val="visible"/>
                                      </p:to>
                                    </p:set>
                                    <p:anim calcmode="lin" valueType="num">
                                      <p:cBhvr>
                                        <p:cTn id="75" dur="1000" fill="hold"/>
                                        <p:tgtEl>
                                          <p:spTgt spid="4713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6" dur="1000" fill="hold"/>
                                        <p:tgtEl>
                                          <p:spTgt spid="47132"/>
                                        </p:tgtEl>
                                        <p:attrNameLst>
                                          <p:attrName>ppt_x</p:attrName>
                                        </p:attrNameLst>
                                      </p:cBhvr>
                                      <p:tavLst>
                                        <p:tav tm="0">
                                          <p:val>
                                            <p:fltVal val="-1"/>
                                          </p:val>
                                        </p:tav>
                                        <p:tav tm="50000">
                                          <p:val>
                                            <p:fltVal val="0.95"/>
                                          </p:val>
                                        </p:tav>
                                        <p:tav tm="100000">
                                          <p:val>
                                            <p:strVal val="#ppt_x"/>
                                          </p:val>
                                        </p:tav>
                                      </p:tavLst>
                                    </p:anim>
                                    <p:anim calcmode="lin" valueType="num">
                                      <p:cBhvr>
                                        <p:cTn id="77" dur="1000" fill="hold"/>
                                        <p:tgtEl>
                                          <p:spTgt spid="47132"/>
                                        </p:tgtEl>
                                        <p:attrNameLst>
                                          <p:attrName>ppt_y</p:attrName>
                                        </p:attrNameLst>
                                      </p:cBhvr>
                                      <p:tavLst>
                                        <p:tav tm="0">
                                          <p:val>
                                            <p:strVal val="#ppt_y"/>
                                          </p:val>
                                        </p:tav>
                                        <p:tav tm="100000">
                                          <p:val>
                                            <p:strVal val="#ppt_y"/>
                                          </p:val>
                                        </p:tav>
                                      </p:tavLst>
                                    </p:anim>
                                    <p:animEffect transition="in" filter="fade">
                                      <p:cBhvr>
                                        <p:cTn id="78" dur="1000"/>
                                        <p:tgtEl>
                                          <p:spTgt spid="47132"/>
                                        </p:tgtEl>
                                      </p:cBhvr>
                                    </p:animEffect>
                                  </p:childTnLst>
                                </p:cTn>
                              </p:par>
                              <p:par>
                                <p:cTn id="79" presetID="48" presetClass="entr" presetSubtype="0" accel="50000" fill="hold" grpId="0" nodeType="withEffect">
                                  <p:stCondLst>
                                    <p:cond delay="0"/>
                                  </p:stCondLst>
                                  <p:childTnLst>
                                    <p:set>
                                      <p:cBhvr>
                                        <p:cTn id="80" dur="1" fill="hold">
                                          <p:stCondLst>
                                            <p:cond delay="0"/>
                                          </p:stCondLst>
                                        </p:cTn>
                                        <p:tgtEl>
                                          <p:spTgt spid="47134"/>
                                        </p:tgtEl>
                                        <p:attrNameLst>
                                          <p:attrName>style.visibility</p:attrName>
                                        </p:attrNameLst>
                                      </p:cBhvr>
                                      <p:to>
                                        <p:strVal val="visible"/>
                                      </p:to>
                                    </p:set>
                                    <p:anim calcmode="lin" valueType="num">
                                      <p:cBhvr>
                                        <p:cTn id="81" dur="1000" fill="hold"/>
                                        <p:tgtEl>
                                          <p:spTgt spid="4713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2" dur="1000" fill="hold"/>
                                        <p:tgtEl>
                                          <p:spTgt spid="47134"/>
                                        </p:tgtEl>
                                        <p:attrNameLst>
                                          <p:attrName>ppt_x</p:attrName>
                                        </p:attrNameLst>
                                      </p:cBhvr>
                                      <p:tavLst>
                                        <p:tav tm="0">
                                          <p:val>
                                            <p:fltVal val="-1"/>
                                          </p:val>
                                        </p:tav>
                                        <p:tav tm="50000">
                                          <p:val>
                                            <p:fltVal val="0.95"/>
                                          </p:val>
                                        </p:tav>
                                        <p:tav tm="100000">
                                          <p:val>
                                            <p:strVal val="#ppt_x"/>
                                          </p:val>
                                        </p:tav>
                                      </p:tavLst>
                                    </p:anim>
                                    <p:anim calcmode="lin" valueType="num">
                                      <p:cBhvr>
                                        <p:cTn id="83" dur="1000" fill="hold"/>
                                        <p:tgtEl>
                                          <p:spTgt spid="47134"/>
                                        </p:tgtEl>
                                        <p:attrNameLst>
                                          <p:attrName>ppt_y</p:attrName>
                                        </p:attrNameLst>
                                      </p:cBhvr>
                                      <p:tavLst>
                                        <p:tav tm="0">
                                          <p:val>
                                            <p:strVal val="#ppt_y"/>
                                          </p:val>
                                        </p:tav>
                                        <p:tav tm="100000">
                                          <p:val>
                                            <p:strVal val="#ppt_y"/>
                                          </p:val>
                                        </p:tav>
                                      </p:tavLst>
                                    </p:anim>
                                    <p:animEffect transition="in" filter="fade">
                                      <p:cBhvr>
                                        <p:cTn id="84" dur="1000"/>
                                        <p:tgtEl>
                                          <p:spTgt spid="47134"/>
                                        </p:tgtEl>
                                      </p:cBhvr>
                                    </p:animEffect>
                                  </p:childTnLst>
                                </p:cTn>
                              </p:par>
                              <p:par>
                                <p:cTn id="85" presetID="48" presetClass="entr" presetSubtype="0" accel="50000" fill="hold" grpId="0" nodeType="withEffect">
                                  <p:stCondLst>
                                    <p:cond delay="0"/>
                                  </p:stCondLst>
                                  <p:childTnLst>
                                    <p:set>
                                      <p:cBhvr>
                                        <p:cTn id="86" dur="1" fill="hold">
                                          <p:stCondLst>
                                            <p:cond delay="0"/>
                                          </p:stCondLst>
                                        </p:cTn>
                                        <p:tgtEl>
                                          <p:spTgt spid="47135"/>
                                        </p:tgtEl>
                                        <p:attrNameLst>
                                          <p:attrName>style.visibility</p:attrName>
                                        </p:attrNameLst>
                                      </p:cBhvr>
                                      <p:to>
                                        <p:strVal val="visible"/>
                                      </p:to>
                                    </p:set>
                                    <p:anim calcmode="lin" valueType="num">
                                      <p:cBhvr>
                                        <p:cTn id="87" dur="1000" fill="hold"/>
                                        <p:tgtEl>
                                          <p:spTgt spid="4713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8" dur="1000" fill="hold"/>
                                        <p:tgtEl>
                                          <p:spTgt spid="47135"/>
                                        </p:tgtEl>
                                        <p:attrNameLst>
                                          <p:attrName>ppt_x</p:attrName>
                                        </p:attrNameLst>
                                      </p:cBhvr>
                                      <p:tavLst>
                                        <p:tav tm="0">
                                          <p:val>
                                            <p:fltVal val="-1"/>
                                          </p:val>
                                        </p:tav>
                                        <p:tav tm="50000">
                                          <p:val>
                                            <p:fltVal val="0.95"/>
                                          </p:val>
                                        </p:tav>
                                        <p:tav tm="100000">
                                          <p:val>
                                            <p:strVal val="#ppt_x"/>
                                          </p:val>
                                        </p:tav>
                                      </p:tavLst>
                                    </p:anim>
                                    <p:anim calcmode="lin" valueType="num">
                                      <p:cBhvr>
                                        <p:cTn id="89" dur="1000" fill="hold"/>
                                        <p:tgtEl>
                                          <p:spTgt spid="47135"/>
                                        </p:tgtEl>
                                        <p:attrNameLst>
                                          <p:attrName>ppt_y</p:attrName>
                                        </p:attrNameLst>
                                      </p:cBhvr>
                                      <p:tavLst>
                                        <p:tav tm="0">
                                          <p:val>
                                            <p:strVal val="#ppt_y"/>
                                          </p:val>
                                        </p:tav>
                                        <p:tav tm="100000">
                                          <p:val>
                                            <p:strVal val="#ppt_y"/>
                                          </p:val>
                                        </p:tav>
                                      </p:tavLst>
                                    </p:anim>
                                    <p:animEffect transition="in" filter="fade">
                                      <p:cBhvr>
                                        <p:cTn id="90" dur="1000"/>
                                        <p:tgtEl>
                                          <p:spTgt spid="47135"/>
                                        </p:tgtEl>
                                      </p:cBhvr>
                                    </p:animEffect>
                                  </p:childTnLst>
                                </p:cTn>
                              </p:par>
                              <p:par>
                                <p:cTn id="91" presetID="48" presetClass="entr" presetSubtype="0" accel="50000" fill="hold" grpId="0" nodeType="withEffect">
                                  <p:stCondLst>
                                    <p:cond delay="0"/>
                                  </p:stCondLst>
                                  <p:childTnLst>
                                    <p:set>
                                      <p:cBhvr>
                                        <p:cTn id="92" dur="1" fill="hold">
                                          <p:stCondLst>
                                            <p:cond delay="0"/>
                                          </p:stCondLst>
                                        </p:cTn>
                                        <p:tgtEl>
                                          <p:spTgt spid="47136"/>
                                        </p:tgtEl>
                                        <p:attrNameLst>
                                          <p:attrName>style.visibility</p:attrName>
                                        </p:attrNameLst>
                                      </p:cBhvr>
                                      <p:to>
                                        <p:strVal val="visible"/>
                                      </p:to>
                                    </p:set>
                                    <p:anim calcmode="lin" valueType="num">
                                      <p:cBhvr>
                                        <p:cTn id="93" dur="1000" fill="hold"/>
                                        <p:tgtEl>
                                          <p:spTgt spid="4713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4" dur="1000" fill="hold"/>
                                        <p:tgtEl>
                                          <p:spTgt spid="47136"/>
                                        </p:tgtEl>
                                        <p:attrNameLst>
                                          <p:attrName>ppt_x</p:attrName>
                                        </p:attrNameLst>
                                      </p:cBhvr>
                                      <p:tavLst>
                                        <p:tav tm="0">
                                          <p:val>
                                            <p:fltVal val="-1"/>
                                          </p:val>
                                        </p:tav>
                                        <p:tav tm="50000">
                                          <p:val>
                                            <p:fltVal val="0.95"/>
                                          </p:val>
                                        </p:tav>
                                        <p:tav tm="100000">
                                          <p:val>
                                            <p:strVal val="#ppt_x"/>
                                          </p:val>
                                        </p:tav>
                                      </p:tavLst>
                                    </p:anim>
                                    <p:anim calcmode="lin" valueType="num">
                                      <p:cBhvr>
                                        <p:cTn id="95" dur="1000" fill="hold"/>
                                        <p:tgtEl>
                                          <p:spTgt spid="47136"/>
                                        </p:tgtEl>
                                        <p:attrNameLst>
                                          <p:attrName>ppt_y</p:attrName>
                                        </p:attrNameLst>
                                      </p:cBhvr>
                                      <p:tavLst>
                                        <p:tav tm="0">
                                          <p:val>
                                            <p:strVal val="#ppt_y"/>
                                          </p:val>
                                        </p:tav>
                                        <p:tav tm="100000">
                                          <p:val>
                                            <p:strVal val="#ppt_y"/>
                                          </p:val>
                                        </p:tav>
                                      </p:tavLst>
                                    </p:anim>
                                    <p:animEffect transition="in" filter="fade">
                                      <p:cBhvr>
                                        <p:cTn id="96" dur="1000"/>
                                        <p:tgtEl>
                                          <p:spTgt spid="47136"/>
                                        </p:tgtEl>
                                      </p:cBhvr>
                                    </p:animEffect>
                                  </p:childTnLst>
                                </p:cTn>
                              </p:par>
                              <p:par>
                                <p:cTn id="97" presetID="48" presetClass="entr" presetSubtype="0" accel="50000" fill="hold" grpId="0" nodeType="withEffect">
                                  <p:stCondLst>
                                    <p:cond delay="0"/>
                                  </p:stCondLst>
                                  <p:childTnLst>
                                    <p:set>
                                      <p:cBhvr>
                                        <p:cTn id="98" dur="1" fill="hold">
                                          <p:stCondLst>
                                            <p:cond delay="0"/>
                                          </p:stCondLst>
                                        </p:cTn>
                                        <p:tgtEl>
                                          <p:spTgt spid="47157"/>
                                        </p:tgtEl>
                                        <p:attrNameLst>
                                          <p:attrName>style.visibility</p:attrName>
                                        </p:attrNameLst>
                                      </p:cBhvr>
                                      <p:to>
                                        <p:strVal val="visible"/>
                                      </p:to>
                                    </p:set>
                                    <p:anim calcmode="lin" valueType="num">
                                      <p:cBhvr>
                                        <p:cTn id="99" dur="1000" fill="hold"/>
                                        <p:tgtEl>
                                          <p:spTgt spid="471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0" dur="1000" fill="hold"/>
                                        <p:tgtEl>
                                          <p:spTgt spid="47157"/>
                                        </p:tgtEl>
                                        <p:attrNameLst>
                                          <p:attrName>ppt_x</p:attrName>
                                        </p:attrNameLst>
                                      </p:cBhvr>
                                      <p:tavLst>
                                        <p:tav tm="0">
                                          <p:val>
                                            <p:fltVal val="-1"/>
                                          </p:val>
                                        </p:tav>
                                        <p:tav tm="50000">
                                          <p:val>
                                            <p:fltVal val="0.95"/>
                                          </p:val>
                                        </p:tav>
                                        <p:tav tm="100000">
                                          <p:val>
                                            <p:strVal val="#ppt_x"/>
                                          </p:val>
                                        </p:tav>
                                      </p:tavLst>
                                    </p:anim>
                                    <p:anim calcmode="lin" valueType="num">
                                      <p:cBhvr>
                                        <p:cTn id="101" dur="1000" fill="hold"/>
                                        <p:tgtEl>
                                          <p:spTgt spid="47157"/>
                                        </p:tgtEl>
                                        <p:attrNameLst>
                                          <p:attrName>ppt_y</p:attrName>
                                        </p:attrNameLst>
                                      </p:cBhvr>
                                      <p:tavLst>
                                        <p:tav tm="0">
                                          <p:val>
                                            <p:strVal val="#ppt_y"/>
                                          </p:val>
                                        </p:tav>
                                        <p:tav tm="100000">
                                          <p:val>
                                            <p:strVal val="#ppt_y"/>
                                          </p:val>
                                        </p:tav>
                                      </p:tavLst>
                                    </p:anim>
                                    <p:animEffect transition="in" filter="fade">
                                      <p:cBhvr>
                                        <p:cTn id="102" dur="1000"/>
                                        <p:tgtEl>
                                          <p:spTgt spid="4715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47149"/>
                                        </p:tgtEl>
                                        <p:attrNameLst>
                                          <p:attrName>style.visibility</p:attrName>
                                        </p:attrNameLst>
                                      </p:cBhvr>
                                      <p:to>
                                        <p:strVal val="visible"/>
                                      </p:to>
                                    </p:set>
                                    <p:animEffect transition="in" filter="slide(fromBottom)">
                                      <p:cBhvr>
                                        <p:cTn id="107" dur="500"/>
                                        <p:tgtEl>
                                          <p:spTgt spid="47149"/>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47155"/>
                                        </p:tgtEl>
                                        <p:attrNameLst>
                                          <p:attrName>style.visibility</p:attrName>
                                        </p:attrNameLst>
                                      </p:cBhvr>
                                      <p:to>
                                        <p:strVal val="visible"/>
                                      </p:to>
                                    </p:set>
                                    <p:animEffect transition="in" filter="slide(fromBottom)">
                                      <p:cBhvr>
                                        <p:cTn id="110" dur="500"/>
                                        <p:tgtEl>
                                          <p:spTgt spid="47155"/>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47156"/>
                                        </p:tgtEl>
                                        <p:attrNameLst>
                                          <p:attrName>style.visibility</p:attrName>
                                        </p:attrNameLst>
                                      </p:cBhvr>
                                      <p:to>
                                        <p:strVal val="visible"/>
                                      </p:to>
                                    </p:set>
                                    <p:animEffect transition="in" filter="slide(fromBottom)">
                                      <p:cBhvr>
                                        <p:cTn id="113" dur="500"/>
                                        <p:tgtEl>
                                          <p:spTgt spid="4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0" grpId="0" animBg="1"/>
      <p:bldP spid="47112" grpId="0" animBg="1"/>
      <p:bldP spid="47113" grpId="0" animBg="1"/>
      <p:bldP spid="47114" grpId="0" animBg="1"/>
      <p:bldP spid="47115" grpId="0" animBg="1"/>
      <p:bldP spid="47116" grpId="0" animBg="1"/>
      <p:bldP spid="47120" grpId="0" animBg="1"/>
      <p:bldP spid="47123" grpId="0" animBg="1"/>
      <p:bldP spid="47124" grpId="0" animBg="1"/>
      <p:bldP spid="47127" grpId="0" animBg="1"/>
      <p:bldP spid="47128" grpId="0" animBg="1"/>
      <p:bldP spid="47131" grpId="0" animBg="1"/>
      <p:bldP spid="47132" grpId="0" animBg="1"/>
      <p:bldP spid="47134" grpId="0" animBg="1"/>
      <p:bldP spid="47135" grpId="0" animBg="1"/>
      <p:bldP spid="47136" grpId="0" animBg="1"/>
      <p:bldP spid="47149" grpId="0" animBg="1"/>
      <p:bldP spid="47150" grpId="0" animBg="1"/>
      <p:bldP spid="47151" grpId="0" animBg="1"/>
      <p:bldP spid="47155" grpId="0" animBg="1"/>
      <p:bldP spid="47156" grpId="0" animBg="1"/>
      <p:bldP spid="471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772461" cy="866146"/>
          </a:xfrm>
        </p:spPr>
        <p:txBody>
          <a:bodyPr>
            <a:normAutofit/>
          </a:bodyPr>
          <a:lstStyle/>
          <a:p>
            <a:pPr algn="ctr"/>
            <a:r>
              <a:rPr lang="zh-CN" altLang="zh-CN" sz="3600" b="1" dirty="0" smtClean="0">
                <a:latin typeface="微软雅黑" panose="020B0503020204020204" pitchFamily="34" charset="-122"/>
                <a:ea typeface="微软雅黑" panose="020B0503020204020204" pitchFamily="34" charset="-122"/>
              </a:rPr>
              <a:t>行为</a:t>
            </a:r>
            <a:r>
              <a:rPr lang="zh-CN" altLang="en-US" sz="3600" b="1" dirty="0" smtClean="0">
                <a:latin typeface="微软雅黑" panose="020B0503020204020204" pitchFamily="34" charset="-122"/>
                <a:ea typeface="微软雅黑" panose="020B0503020204020204" pitchFamily="34" charset="-122"/>
              </a:rPr>
              <a:t>型</a:t>
            </a:r>
            <a:r>
              <a:rPr lang="zh-CN" altLang="zh-CN" sz="3600" b="1" dirty="0" smtClean="0">
                <a:latin typeface="微软雅黑" panose="020B0503020204020204" pitchFamily="34" charset="-122"/>
                <a:ea typeface="微软雅黑" panose="020B0503020204020204" pitchFamily="34" charset="-122"/>
              </a:rPr>
              <a:t>模式</a:t>
            </a:r>
            <a:endParaRPr lang="zh-CN" altLang="en-US" sz="3600" dirty="0">
              <a:latin typeface="微软雅黑" panose="020B0503020204020204" pitchFamily="34" charset="-122"/>
              <a:ea typeface="微软雅黑" panose="020B0503020204020204" pitchFamily="34" charset="-122"/>
            </a:endParaRPr>
          </a:p>
        </p:txBody>
      </p:sp>
      <p:sp>
        <p:nvSpPr>
          <p:cNvPr id="4" name="矩形 7"/>
          <p:cNvSpPr>
            <a:spLocks noGrp="1" noChangeArrowheads="1"/>
          </p:cNvSpPr>
          <p:nvPr>
            <p:ph idx="1"/>
          </p:nvPr>
        </p:nvSpPr>
        <p:spPr bwMode="auto">
          <a:xfrm>
            <a:off x="838200" y="1825625"/>
            <a:ext cx="10515600"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600"/>
              </a:spcBef>
              <a:spcAft>
                <a:spcPts val="600"/>
              </a:spcAft>
            </a:pPr>
            <a:r>
              <a:rPr lang="zh-CN" altLang="zh-CN" sz="2800" b="1" dirty="0">
                <a:latin typeface="黑体" panose="02010609060101010101" pitchFamily="49" charset="-122"/>
                <a:ea typeface="黑体" panose="02010609060101010101" pitchFamily="49" charset="-122"/>
              </a:rPr>
              <a:t>行为模式关心算法和对象之间的责任分配。</a:t>
            </a:r>
            <a:endParaRPr lang="en-US" altLang="zh-CN" sz="2800" b="1" dirty="0">
              <a:latin typeface="黑体" panose="02010609060101010101" pitchFamily="49" charset="-122"/>
              <a:ea typeface="黑体" panose="02010609060101010101" pitchFamily="49" charset="-122"/>
            </a:endParaRPr>
          </a:p>
          <a:p>
            <a:pPr eaLnBrk="1" hangingPunct="1">
              <a:spcBef>
                <a:spcPts val="600"/>
              </a:spcBef>
              <a:spcAft>
                <a:spcPts val="600"/>
              </a:spcAft>
            </a:pPr>
            <a:r>
              <a:rPr lang="zh-CN" altLang="zh-CN" sz="2800" b="1" dirty="0">
                <a:latin typeface="黑体" panose="02010609060101010101" pitchFamily="49" charset="-122"/>
                <a:ea typeface="黑体" panose="02010609060101010101" pitchFamily="49" charset="-122"/>
              </a:rPr>
              <a:t>它关心的不是仅仅描述对象或类的模式，而是要更加侧重描述它们之间的通信模式。</a:t>
            </a:r>
            <a:endParaRPr lang="en-US" altLang="zh-CN" sz="2800" b="1" dirty="0">
              <a:latin typeface="黑体" panose="02010609060101010101" pitchFamily="49" charset="-122"/>
              <a:ea typeface="黑体" panose="02010609060101010101" pitchFamily="49" charset="-122"/>
            </a:endParaRPr>
          </a:p>
          <a:p>
            <a:pPr eaLnBrk="1" hangingPunct="1">
              <a:spcBef>
                <a:spcPts val="600"/>
              </a:spcBef>
              <a:spcAft>
                <a:spcPts val="600"/>
              </a:spcAft>
            </a:pPr>
            <a:r>
              <a:rPr lang="zh-CN" altLang="zh-CN" sz="2800" b="1" dirty="0">
                <a:latin typeface="黑体" panose="02010609060101010101" pitchFamily="49" charset="-122"/>
                <a:ea typeface="黑体" panose="02010609060101010101" pitchFamily="49" charset="-122"/>
              </a:rPr>
              <a:t>行为模式刻画了很难在运行时跟踪的复杂的控制流。该模式将软件开发者的注意力从控制流转移到对象相互关联的方式方面。</a:t>
            </a:r>
          </a:p>
        </p:txBody>
      </p:sp>
    </p:spTree>
    <p:extLst>
      <p:ext uri="{BB962C8B-B14F-4D97-AF65-F5344CB8AC3E}">
        <p14:creationId xmlns:p14="http://schemas.microsoft.com/office/powerpoint/2010/main" val="1144974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318208" y="5722623"/>
            <a:ext cx="8686800" cy="393700"/>
          </a:xfrm>
        </p:spPr>
        <p:txBody>
          <a:bodyPr/>
          <a:lstStyle/>
          <a:p>
            <a:pPr algn="ctr" eaLnBrk="1" hangingPunct="1">
              <a:lnSpc>
                <a:spcPct val="80000"/>
              </a:lnSpc>
              <a:buFontTx/>
              <a:buNone/>
              <a:defRPr/>
            </a:pP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rPr>
              <a:t>应用策略模式的</a:t>
            </a: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charset="0"/>
              </a:rPr>
              <a:t>带有</a:t>
            </a:r>
            <a:r>
              <a:rPr lang="en-US" altLang="zh-CN"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Context</a:t>
            </a: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类的</a:t>
            </a:r>
            <a:r>
              <a:rPr lang="zh-CN" altLang="en-US" sz="2400" b="1">
                <a:effectLst>
                  <a:outerShdw blurRad="38100" dist="38100" dir="2700000" algn="tl">
                    <a:srgbClr val="C0C0C0"/>
                  </a:outerShdw>
                </a:effectLst>
                <a:latin typeface="微软雅黑" panose="020B0503020204020204" pitchFamily="34" charset="-122"/>
                <a:ea typeface="微软雅黑" panose="020B0503020204020204" pitchFamily="34" charset="-122"/>
              </a:rPr>
              <a:t>整数序列排序程序设计类图</a:t>
            </a:r>
          </a:p>
        </p:txBody>
      </p:sp>
      <p:grpSp>
        <p:nvGrpSpPr>
          <p:cNvPr id="33795" name="Group 56"/>
          <p:cNvGrpSpPr>
            <a:grpSpLocks/>
          </p:cNvGrpSpPr>
          <p:nvPr/>
        </p:nvGrpSpPr>
        <p:grpSpPr bwMode="auto">
          <a:xfrm>
            <a:off x="318209" y="691497"/>
            <a:ext cx="2592387" cy="647700"/>
            <a:chOff x="249" y="980"/>
            <a:chExt cx="1633" cy="408"/>
          </a:xfrm>
        </p:grpSpPr>
        <p:sp>
          <p:nvSpPr>
            <p:cNvPr id="217103" name="Rectangle 15"/>
            <p:cNvSpPr>
              <a:spLocks noChangeArrowheads="1"/>
            </p:cNvSpPr>
            <p:nvPr/>
          </p:nvSpPr>
          <p:spPr bwMode="auto">
            <a:xfrm>
              <a:off x="249" y="980"/>
              <a:ext cx="1633"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800" b="1">
                  <a:effectLst>
                    <a:outerShdw blurRad="38100" dist="38100" dir="2700000" algn="tl">
                      <a:srgbClr val="C0C0C0"/>
                    </a:outerShdw>
                  </a:effectLst>
                  <a:latin typeface="Arial" charset="0"/>
                  <a:ea typeface="宋体" charset="-122"/>
                </a:rPr>
                <a:t>StrategyGUI</a:t>
              </a:r>
              <a:r>
                <a:rPr lang="en-US" altLang="zh-CN" sz="2400" b="1">
                  <a:effectLst>
                    <a:outerShdw blurRad="38100" dist="38100" dir="2700000" algn="tl">
                      <a:srgbClr val="C0C0C0"/>
                    </a:outerShdw>
                  </a:effectLst>
                  <a:latin typeface="Arial" charset="0"/>
                  <a:ea typeface="宋体" charset="-122"/>
                </a:rPr>
                <a:t> </a:t>
              </a:r>
            </a:p>
          </p:txBody>
        </p:sp>
        <p:sp>
          <p:nvSpPr>
            <p:cNvPr id="33838" name="Rectangle 17"/>
            <p:cNvSpPr>
              <a:spLocks noChangeArrowheads="1"/>
            </p:cNvSpPr>
            <p:nvPr/>
          </p:nvSpPr>
          <p:spPr bwMode="auto">
            <a:xfrm>
              <a:off x="249" y="1226"/>
              <a:ext cx="1633" cy="16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Main()</a:t>
              </a:r>
            </a:p>
          </p:txBody>
        </p:sp>
      </p:grpSp>
      <p:sp>
        <p:nvSpPr>
          <p:cNvPr id="33796" name="Line 40"/>
          <p:cNvSpPr>
            <a:spLocks noChangeShapeType="1"/>
          </p:cNvSpPr>
          <p:nvPr/>
        </p:nvSpPr>
        <p:spPr bwMode="auto">
          <a:xfrm>
            <a:off x="8023933" y="4149073"/>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7" name="Line 30"/>
          <p:cNvSpPr>
            <a:spLocks noChangeShapeType="1"/>
          </p:cNvSpPr>
          <p:nvPr/>
        </p:nvSpPr>
        <p:spPr bwMode="auto">
          <a:xfrm>
            <a:off x="5790320" y="4150661"/>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798" name="Group 51"/>
          <p:cNvGrpSpPr>
            <a:grpSpLocks/>
          </p:cNvGrpSpPr>
          <p:nvPr/>
        </p:nvGrpSpPr>
        <p:grpSpPr bwMode="auto">
          <a:xfrm>
            <a:off x="5225170" y="2779060"/>
            <a:ext cx="2941638" cy="938212"/>
            <a:chOff x="2109" y="2295"/>
            <a:chExt cx="1853" cy="591"/>
          </a:xfrm>
        </p:grpSpPr>
        <p:sp>
          <p:nvSpPr>
            <p:cNvPr id="217091" name="Rectangle 3"/>
            <p:cNvSpPr>
              <a:spLocks noChangeArrowheads="1"/>
            </p:cNvSpPr>
            <p:nvPr/>
          </p:nvSpPr>
          <p:spPr bwMode="auto">
            <a:xfrm>
              <a:off x="2109" y="2295"/>
              <a:ext cx="1853" cy="2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i="1" dirty="0" err="1">
                  <a:effectLst>
                    <a:outerShdw blurRad="38100" dist="38100" dir="2700000" algn="tl">
                      <a:srgbClr val="C0C0C0"/>
                    </a:outerShdw>
                  </a:effectLst>
                  <a:latin typeface="Arial" charset="0"/>
                  <a:ea typeface="宋体" charset="-122"/>
                </a:rPr>
                <a:t>SortingAlgorithm</a:t>
              </a:r>
              <a:r>
                <a:rPr lang="en-US" altLang="zh-CN" sz="2400" b="1" dirty="0">
                  <a:effectLst>
                    <a:outerShdw blurRad="38100" dist="38100" dir="2700000" algn="tl">
                      <a:srgbClr val="C0C0C0"/>
                    </a:outerShdw>
                  </a:effectLst>
                  <a:latin typeface="Arial" charset="0"/>
                  <a:ea typeface="宋体" charset="-122"/>
                </a:rPr>
                <a:t> </a:t>
              </a:r>
            </a:p>
          </p:txBody>
        </p:sp>
        <p:sp>
          <p:nvSpPr>
            <p:cNvPr id="217092" name="Rectangle 4"/>
            <p:cNvSpPr>
              <a:spLocks noChangeArrowheads="1"/>
            </p:cNvSpPr>
            <p:nvPr/>
          </p:nvSpPr>
          <p:spPr bwMode="auto">
            <a:xfrm>
              <a:off x="2109" y="2638"/>
              <a:ext cx="1853" cy="24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b="1" i="1" dirty="0">
                  <a:latin typeface="Arial" charset="0"/>
                  <a:ea typeface="宋体" charset="-122"/>
                </a:rPr>
                <a:t>+sort(a: </a:t>
              </a:r>
              <a:r>
                <a:rPr lang="en-US" altLang="zh-CN" b="1" i="1" dirty="0" err="1">
                  <a:latin typeface="Arial" charset="0"/>
                  <a:ea typeface="宋体" charset="-122"/>
                </a:rPr>
                <a:t>int</a:t>
              </a:r>
              <a:r>
                <a:rPr lang="en-US" altLang="zh-CN" b="1" i="1" dirty="0">
                  <a:latin typeface="Arial" charset="0"/>
                  <a:ea typeface="宋体" charset="-122"/>
                </a:rPr>
                <a:t> [ ], c: Context)</a:t>
              </a:r>
              <a:endParaRPr lang="en-US" altLang="zh-CN" b="1" i="1" dirty="0">
                <a:effectLst>
                  <a:outerShdw blurRad="38100" dist="38100" dir="2700000" algn="tl">
                    <a:srgbClr val="C0C0C0"/>
                  </a:outerShdw>
                </a:effectLst>
                <a:latin typeface="Arial" charset="0"/>
                <a:ea typeface="宋体" charset="-122"/>
              </a:endParaRPr>
            </a:p>
          </p:txBody>
        </p:sp>
        <p:sp>
          <p:nvSpPr>
            <p:cNvPr id="33836" name="Rectangle 5"/>
            <p:cNvSpPr>
              <a:spLocks noChangeArrowheads="1"/>
            </p:cNvSpPr>
            <p:nvPr/>
          </p:nvSpPr>
          <p:spPr bwMode="auto">
            <a:xfrm>
              <a:off x="2109" y="2585"/>
              <a:ext cx="1853" cy="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sp>
        <p:nvSpPr>
          <p:cNvPr id="33799" name="Line 6"/>
          <p:cNvSpPr>
            <a:spLocks noChangeShapeType="1"/>
          </p:cNvSpPr>
          <p:nvPr/>
        </p:nvSpPr>
        <p:spPr bwMode="auto">
          <a:xfrm>
            <a:off x="1254833" y="4131610"/>
            <a:ext cx="6769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00" name="Group 47"/>
          <p:cNvGrpSpPr>
            <a:grpSpLocks/>
          </p:cNvGrpSpPr>
          <p:nvPr/>
        </p:nvGrpSpPr>
        <p:grpSpPr bwMode="auto">
          <a:xfrm>
            <a:off x="318208" y="4457047"/>
            <a:ext cx="2089150" cy="844550"/>
            <a:chOff x="113" y="3352"/>
            <a:chExt cx="1316" cy="532"/>
          </a:xfrm>
        </p:grpSpPr>
        <p:sp>
          <p:nvSpPr>
            <p:cNvPr id="217096" name="Rectangle 8"/>
            <p:cNvSpPr>
              <a:spLocks noChangeArrowheads="1"/>
            </p:cNvSpPr>
            <p:nvPr/>
          </p:nvSpPr>
          <p:spPr bwMode="auto">
            <a:xfrm>
              <a:off x="113" y="3352"/>
              <a:ext cx="1316"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ea typeface="宋体" charset="-122"/>
                </a:rPr>
                <a:t>BubbleSort</a:t>
              </a:r>
              <a:r>
                <a:rPr lang="en-US" altLang="zh-CN">
                  <a:solidFill>
                    <a:srgbClr val="0000CC"/>
                  </a:solidFill>
                  <a:effectLst>
                    <a:outerShdw blurRad="38100" dist="38100" dir="2700000" algn="tl">
                      <a:srgbClr val="C0C0C0"/>
                    </a:outerShdw>
                  </a:effectLst>
                  <a:latin typeface="Arial" charset="0"/>
                  <a:ea typeface="宋体" charset="-122"/>
                </a:rPr>
                <a:t> </a:t>
              </a:r>
            </a:p>
          </p:txBody>
        </p:sp>
        <p:sp>
          <p:nvSpPr>
            <p:cNvPr id="217097" name="Rectangle 9"/>
            <p:cNvSpPr>
              <a:spLocks noChangeArrowheads="1"/>
            </p:cNvSpPr>
            <p:nvPr/>
          </p:nvSpPr>
          <p:spPr bwMode="auto">
            <a:xfrm>
              <a:off x="113" y="3638"/>
              <a:ext cx="1316"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sz="1400" b="1" dirty="0">
                  <a:latin typeface="Arial" charset="0"/>
                  <a:ea typeface="宋体" charset="-122"/>
                </a:rPr>
                <a:t>+sort(a: </a:t>
              </a:r>
              <a:r>
                <a:rPr lang="en-US" altLang="zh-CN" sz="1400" b="1" dirty="0" err="1">
                  <a:latin typeface="Arial" charset="0"/>
                  <a:ea typeface="宋体" charset="-122"/>
                </a:rPr>
                <a:t>int</a:t>
              </a:r>
              <a:r>
                <a:rPr lang="en-US" altLang="zh-CN" sz="1400" b="1" dirty="0">
                  <a:latin typeface="Arial" charset="0"/>
                  <a:ea typeface="宋体" charset="-122"/>
                </a:rPr>
                <a:t>[], c:Context)</a:t>
              </a:r>
              <a:endParaRPr lang="en-US" altLang="zh-CN" sz="1400" b="1" dirty="0">
                <a:effectLst>
                  <a:outerShdw blurRad="38100" dist="38100" dir="2700000" algn="tl">
                    <a:srgbClr val="C0C0C0"/>
                  </a:outerShdw>
                </a:effectLst>
                <a:latin typeface="Arial" charset="0"/>
                <a:ea typeface="宋体" charset="-122"/>
              </a:endParaRPr>
            </a:p>
          </p:txBody>
        </p:sp>
        <p:sp>
          <p:nvSpPr>
            <p:cNvPr id="33833" name="Rectangle 10"/>
            <p:cNvSpPr>
              <a:spLocks noChangeArrowheads="1"/>
            </p:cNvSpPr>
            <p:nvPr/>
          </p:nvSpPr>
          <p:spPr bwMode="auto">
            <a:xfrm>
              <a:off x="113" y="3598"/>
              <a:ext cx="1316" cy="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grpSp>
        <p:nvGrpSpPr>
          <p:cNvPr id="33801" name="Group 50"/>
          <p:cNvGrpSpPr>
            <a:grpSpLocks/>
          </p:cNvGrpSpPr>
          <p:nvPr/>
        </p:nvGrpSpPr>
        <p:grpSpPr bwMode="auto">
          <a:xfrm>
            <a:off x="2550233" y="4457047"/>
            <a:ext cx="2089150" cy="844550"/>
            <a:chOff x="1519" y="3352"/>
            <a:chExt cx="1316" cy="532"/>
          </a:xfrm>
        </p:grpSpPr>
        <p:sp>
          <p:nvSpPr>
            <p:cNvPr id="217099" name="Rectangle 11"/>
            <p:cNvSpPr>
              <a:spLocks noChangeArrowheads="1"/>
            </p:cNvSpPr>
            <p:nvPr/>
          </p:nvSpPr>
          <p:spPr bwMode="auto">
            <a:xfrm>
              <a:off x="1519" y="3352"/>
              <a:ext cx="1316"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ea typeface="宋体" charset="-122"/>
                </a:rPr>
                <a:t>HeapSort</a:t>
              </a:r>
            </a:p>
          </p:txBody>
        </p:sp>
        <p:sp>
          <p:nvSpPr>
            <p:cNvPr id="217100" name="Rectangle 12"/>
            <p:cNvSpPr>
              <a:spLocks noChangeArrowheads="1"/>
            </p:cNvSpPr>
            <p:nvPr/>
          </p:nvSpPr>
          <p:spPr bwMode="auto">
            <a:xfrm>
              <a:off x="1519" y="3638"/>
              <a:ext cx="1316"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sz="1400" b="1" dirty="0">
                  <a:latin typeface="Arial" charset="0"/>
                  <a:ea typeface="宋体" charset="-122"/>
                </a:rPr>
                <a:t>+sort(a: </a:t>
              </a:r>
              <a:r>
                <a:rPr lang="en-US" altLang="zh-CN" sz="1400" b="1" dirty="0" err="1">
                  <a:latin typeface="Arial" charset="0"/>
                  <a:ea typeface="宋体" charset="-122"/>
                </a:rPr>
                <a:t>int</a:t>
              </a:r>
              <a:r>
                <a:rPr lang="en-US" altLang="zh-CN" sz="1400" b="1" dirty="0">
                  <a:latin typeface="Arial" charset="0"/>
                  <a:ea typeface="宋体" charset="-122"/>
                </a:rPr>
                <a:t>[], c:Context</a:t>
              </a:r>
              <a:r>
                <a:rPr lang="en-US" altLang="zh-CN" sz="2000" b="1" dirty="0">
                  <a:latin typeface="Arial" charset="0"/>
                  <a:ea typeface="宋体" charset="-122"/>
                </a:rPr>
                <a:t>)</a:t>
              </a:r>
              <a:endParaRPr lang="en-US" altLang="zh-CN" sz="2000" b="1" dirty="0">
                <a:effectLst>
                  <a:outerShdw blurRad="38100" dist="38100" dir="2700000" algn="tl">
                    <a:srgbClr val="C0C0C0"/>
                  </a:outerShdw>
                </a:effectLst>
                <a:latin typeface="Arial" charset="0"/>
                <a:ea typeface="宋体" charset="-122"/>
              </a:endParaRPr>
            </a:p>
          </p:txBody>
        </p:sp>
        <p:sp>
          <p:nvSpPr>
            <p:cNvPr id="33830" name="Rectangle 13"/>
            <p:cNvSpPr>
              <a:spLocks noChangeArrowheads="1"/>
            </p:cNvSpPr>
            <p:nvPr/>
          </p:nvSpPr>
          <p:spPr bwMode="auto">
            <a:xfrm>
              <a:off x="1519" y="3598"/>
              <a:ext cx="1316" cy="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grpSp>
        <p:nvGrpSpPr>
          <p:cNvPr id="33802" name="Group 49"/>
          <p:cNvGrpSpPr>
            <a:grpSpLocks/>
          </p:cNvGrpSpPr>
          <p:nvPr/>
        </p:nvGrpSpPr>
        <p:grpSpPr bwMode="auto">
          <a:xfrm>
            <a:off x="4709233" y="4437997"/>
            <a:ext cx="2233612" cy="844550"/>
            <a:chOff x="2879" y="3340"/>
            <a:chExt cx="1407" cy="532"/>
          </a:xfrm>
        </p:grpSpPr>
        <p:sp>
          <p:nvSpPr>
            <p:cNvPr id="217106" name="Rectangle 18"/>
            <p:cNvSpPr>
              <a:spLocks noChangeArrowheads="1"/>
            </p:cNvSpPr>
            <p:nvPr/>
          </p:nvSpPr>
          <p:spPr bwMode="auto">
            <a:xfrm>
              <a:off x="2879" y="3340"/>
              <a:ext cx="1407"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ea typeface="宋体" charset="-122"/>
                </a:rPr>
                <a:t>InsertionSort</a:t>
              </a:r>
            </a:p>
          </p:txBody>
        </p:sp>
        <p:sp>
          <p:nvSpPr>
            <p:cNvPr id="217107" name="Rectangle 19"/>
            <p:cNvSpPr>
              <a:spLocks noChangeArrowheads="1"/>
            </p:cNvSpPr>
            <p:nvPr/>
          </p:nvSpPr>
          <p:spPr bwMode="auto">
            <a:xfrm>
              <a:off x="2879" y="3626"/>
              <a:ext cx="1407"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sz="1400" b="1" dirty="0">
                  <a:latin typeface="Arial" charset="0"/>
                  <a:ea typeface="宋体" charset="-122"/>
                </a:rPr>
                <a:t>+sort(a: </a:t>
              </a:r>
              <a:r>
                <a:rPr lang="en-US" altLang="zh-CN" sz="1400" b="1" dirty="0" err="1">
                  <a:latin typeface="Arial" charset="0"/>
                  <a:ea typeface="宋体" charset="-122"/>
                </a:rPr>
                <a:t>int</a:t>
              </a:r>
              <a:r>
                <a:rPr lang="en-US" altLang="zh-CN" sz="1400" b="1" dirty="0">
                  <a:latin typeface="Arial" charset="0"/>
                  <a:ea typeface="宋体" charset="-122"/>
                </a:rPr>
                <a:t>[], c:Context</a:t>
              </a:r>
              <a:r>
                <a:rPr lang="en-US" altLang="zh-CN" sz="2000" b="1" dirty="0">
                  <a:latin typeface="Arial" charset="0"/>
                  <a:ea typeface="宋体" charset="-122"/>
                </a:rPr>
                <a:t>)</a:t>
              </a:r>
              <a:endParaRPr lang="en-US" altLang="zh-CN" sz="2000" b="1" dirty="0">
                <a:effectLst>
                  <a:outerShdw blurRad="38100" dist="38100" dir="2700000" algn="tl">
                    <a:srgbClr val="C0C0C0"/>
                  </a:outerShdw>
                </a:effectLst>
                <a:latin typeface="Arial" charset="0"/>
                <a:ea typeface="宋体" charset="-122"/>
              </a:endParaRPr>
            </a:p>
          </p:txBody>
        </p:sp>
        <p:sp>
          <p:nvSpPr>
            <p:cNvPr id="33827" name="Rectangle 20"/>
            <p:cNvSpPr>
              <a:spLocks noChangeArrowheads="1"/>
            </p:cNvSpPr>
            <p:nvPr/>
          </p:nvSpPr>
          <p:spPr bwMode="auto">
            <a:xfrm>
              <a:off x="2879" y="3586"/>
              <a:ext cx="1407" cy="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grpSp>
        <p:nvGrpSpPr>
          <p:cNvPr id="33803" name="Group 48"/>
          <p:cNvGrpSpPr>
            <a:grpSpLocks/>
          </p:cNvGrpSpPr>
          <p:nvPr/>
        </p:nvGrpSpPr>
        <p:grpSpPr bwMode="auto">
          <a:xfrm>
            <a:off x="7014284" y="4457047"/>
            <a:ext cx="2160587" cy="844550"/>
            <a:chOff x="4331" y="3352"/>
            <a:chExt cx="1361" cy="532"/>
          </a:xfrm>
        </p:grpSpPr>
        <p:sp>
          <p:nvSpPr>
            <p:cNvPr id="217109" name="Rectangle 21"/>
            <p:cNvSpPr>
              <a:spLocks noChangeArrowheads="1"/>
            </p:cNvSpPr>
            <p:nvPr/>
          </p:nvSpPr>
          <p:spPr bwMode="auto">
            <a:xfrm>
              <a:off x="4331" y="3352"/>
              <a:ext cx="1361"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ea typeface="宋体" charset="-122"/>
                </a:rPr>
                <a:t>QuikSort</a:t>
              </a:r>
              <a:r>
                <a:rPr lang="en-US" altLang="zh-CN">
                  <a:effectLst>
                    <a:outerShdw blurRad="38100" dist="38100" dir="2700000" algn="tl">
                      <a:srgbClr val="C0C0C0"/>
                    </a:outerShdw>
                  </a:effectLst>
                  <a:latin typeface="Arial" charset="0"/>
                  <a:ea typeface="宋体" charset="-122"/>
                </a:rPr>
                <a:t> </a:t>
              </a:r>
            </a:p>
          </p:txBody>
        </p:sp>
        <p:sp>
          <p:nvSpPr>
            <p:cNvPr id="217110" name="Rectangle 22"/>
            <p:cNvSpPr>
              <a:spLocks noChangeArrowheads="1"/>
            </p:cNvSpPr>
            <p:nvPr/>
          </p:nvSpPr>
          <p:spPr bwMode="auto">
            <a:xfrm>
              <a:off x="4331" y="3638"/>
              <a:ext cx="1361" cy="24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defRPr/>
              </a:pPr>
              <a:r>
                <a:rPr lang="en-US" altLang="zh-CN" sz="1400" b="1" dirty="0">
                  <a:latin typeface="Arial" charset="0"/>
                  <a:ea typeface="宋体" charset="-122"/>
                </a:rPr>
                <a:t>+sort(a: </a:t>
              </a:r>
              <a:r>
                <a:rPr lang="en-US" altLang="zh-CN" sz="1400" b="1" dirty="0" err="1">
                  <a:latin typeface="Arial" charset="0"/>
                  <a:ea typeface="宋体" charset="-122"/>
                </a:rPr>
                <a:t>int</a:t>
              </a:r>
              <a:r>
                <a:rPr lang="en-US" altLang="zh-CN" sz="1400" b="1" dirty="0">
                  <a:latin typeface="Arial" charset="0"/>
                  <a:ea typeface="宋体" charset="-122"/>
                </a:rPr>
                <a:t>[], c:Context)</a:t>
              </a:r>
              <a:endParaRPr lang="en-US" altLang="zh-CN" sz="1400" b="1" dirty="0">
                <a:effectLst>
                  <a:outerShdw blurRad="38100" dist="38100" dir="2700000" algn="tl">
                    <a:srgbClr val="C0C0C0"/>
                  </a:outerShdw>
                </a:effectLst>
                <a:latin typeface="Arial" charset="0"/>
                <a:ea typeface="宋体" charset="-122"/>
              </a:endParaRPr>
            </a:p>
          </p:txBody>
        </p:sp>
        <p:sp>
          <p:nvSpPr>
            <p:cNvPr id="33824" name="Rectangle 23"/>
            <p:cNvSpPr>
              <a:spLocks noChangeArrowheads="1"/>
            </p:cNvSpPr>
            <p:nvPr/>
          </p:nvSpPr>
          <p:spPr bwMode="auto">
            <a:xfrm>
              <a:off x="4331" y="3598"/>
              <a:ext cx="1361" cy="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sp>
        <p:nvSpPr>
          <p:cNvPr id="33804" name="AutoShape 27"/>
          <p:cNvSpPr>
            <a:spLocks noChangeArrowheads="1"/>
          </p:cNvSpPr>
          <p:nvPr/>
        </p:nvSpPr>
        <p:spPr bwMode="auto">
          <a:xfrm>
            <a:off x="6007809" y="3715686"/>
            <a:ext cx="287337" cy="433387"/>
          </a:xfrm>
          <a:prstGeom prst="upArrow">
            <a:avLst>
              <a:gd name="adj1" fmla="val 0"/>
              <a:gd name="adj2" fmla="val 88375"/>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33805" name="Line 28"/>
          <p:cNvSpPr>
            <a:spLocks noChangeShapeType="1"/>
          </p:cNvSpPr>
          <p:nvPr/>
        </p:nvSpPr>
        <p:spPr bwMode="auto">
          <a:xfrm>
            <a:off x="1251659" y="4150661"/>
            <a:ext cx="3175"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29"/>
          <p:cNvSpPr>
            <a:spLocks noChangeShapeType="1"/>
          </p:cNvSpPr>
          <p:nvPr/>
        </p:nvSpPr>
        <p:spPr bwMode="auto">
          <a:xfrm>
            <a:off x="3558295" y="4150661"/>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07" name="Group 54"/>
          <p:cNvGrpSpPr>
            <a:grpSpLocks/>
          </p:cNvGrpSpPr>
          <p:nvPr/>
        </p:nvGrpSpPr>
        <p:grpSpPr bwMode="auto">
          <a:xfrm>
            <a:off x="246770" y="1772586"/>
            <a:ext cx="2808288" cy="2016125"/>
            <a:chOff x="204" y="1661"/>
            <a:chExt cx="1769" cy="1270"/>
          </a:xfrm>
        </p:grpSpPr>
        <p:sp>
          <p:nvSpPr>
            <p:cNvPr id="217120" name="Rectangle 32"/>
            <p:cNvSpPr>
              <a:spLocks noChangeArrowheads="1"/>
            </p:cNvSpPr>
            <p:nvPr/>
          </p:nvSpPr>
          <p:spPr bwMode="auto">
            <a:xfrm>
              <a:off x="204" y="1661"/>
              <a:ext cx="1769" cy="2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defRPr/>
              </a:pPr>
              <a:r>
                <a:rPr lang="en-US" altLang="zh-CN" sz="2800" b="1">
                  <a:effectLst>
                    <a:outerShdw blurRad="38100" dist="38100" dir="2700000" algn="tl">
                      <a:srgbClr val="C0C0C0"/>
                    </a:outerShdw>
                  </a:effectLst>
                  <a:latin typeface="Arial" charset="0"/>
                  <a:ea typeface="宋体" charset="-122"/>
                </a:rPr>
                <a:t>Context</a:t>
              </a:r>
            </a:p>
          </p:txBody>
        </p:sp>
        <p:sp>
          <p:nvSpPr>
            <p:cNvPr id="217121" name="Rectangle 33"/>
            <p:cNvSpPr>
              <a:spLocks noChangeArrowheads="1"/>
            </p:cNvSpPr>
            <p:nvPr/>
          </p:nvSpPr>
          <p:spPr bwMode="auto">
            <a:xfrm>
              <a:off x="204" y="2160"/>
              <a:ext cx="1769" cy="77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eaLnBrk="1" hangingPunct="1">
                <a:lnSpc>
                  <a:spcPct val="85000"/>
                </a:lnSpc>
                <a:defRPr/>
              </a:pPr>
              <a:r>
                <a:rPr lang="en-US" altLang="zh-CN" b="1" dirty="0">
                  <a:latin typeface="Arial" charset="0"/>
                  <a:ea typeface="宋体" charset="-122"/>
                </a:rPr>
                <a:t>+Context(s: </a:t>
              </a:r>
              <a:r>
                <a:rPr lang="en-US" altLang="zh-CN" b="1" dirty="0" err="1">
                  <a:latin typeface="Arial" charset="0"/>
                  <a:ea typeface="宋体" charset="-122"/>
                </a:rPr>
                <a:t>SortAlgorithm</a:t>
              </a:r>
              <a:r>
                <a:rPr lang="en-US" altLang="zh-CN" b="1" dirty="0">
                  <a:latin typeface="Arial" charset="0"/>
                  <a:ea typeface="宋体" charset="-122"/>
                </a:rPr>
                <a:t>)</a:t>
              </a:r>
            </a:p>
            <a:p>
              <a:pPr eaLnBrk="1" hangingPunct="1">
                <a:lnSpc>
                  <a:spcPct val="85000"/>
                </a:lnSpc>
                <a:defRPr/>
              </a:pPr>
              <a:r>
                <a:rPr lang="en-US" altLang="zh-CN" b="1" dirty="0">
                  <a:latin typeface="Arial" charset="0"/>
                  <a:ea typeface="宋体" charset="-122"/>
                </a:rPr>
                <a:t>+</a:t>
              </a:r>
              <a:r>
                <a:rPr lang="en-US" altLang="zh-CN" b="1" dirty="0" err="1">
                  <a:latin typeface="Arial" charset="0"/>
                  <a:ea typeface="宋体" charset="-122"/>
                </a:rPr>
                <a:t>sortIntArray</a:t>
              </a:r>
              <a:r>
                <a:rPr lang="en-US" altLang="zh-CN" b="1" dirty="0">
                  <a:latin typeface="Arial" charset="0"/>
                  <a:ea typeface="宋体" charset="-122"/>
                </a:rPr>
                <a:t>(): </a:t>
              </a:r>
              <a:r>
                <a:rPr lang="en-US" altLang="zh-CN" b="1" dirty="0" err="1">
                  <a:latin typeface="Arial" charset="0"/>
                  <a:ea typeface="宋体" charset="-122"/>
                </a:rPr>
                <a:t>int</a:t>
              </a:r>
              <a:r>
                <a:rPr lang="en-US" altLang="zh-CN" b="1" dirty="0">
                  <a:latin typeface="Arial" charset="0"/>
                  <a:ea typeface="宋体" charset="-122"/>
                </a:rPr>
                <a:t>[]</a:t>
              </a:r>
            </a:p>
            <a:p>
              <a:pPr eaLnBrk="1" hangingPunct="1">
                <a:lnSpc>
                  <a:spcPct val="85000"/>
                </a:lnSpc>
                <a:defRPr/>
              </a:pPr>
              <a:r>
                <a:rPr lang="en-US" altLang="zh-CN" b="1" dirty="0">
                  <a:latin typeface="Arial" charset="0"/>
                  <a:ea typeface="宋体" charset="-122"/>
                </a:rPr>
                <a:t>+</a:t>
              </a:r>
              <a:r>
                <a:rPr lang="en-US" altLang="zh-CN" b="1" dirty="0" err="1">
                  <a:latin typeface="Arial" charset="0"/>
                  <a:ea typeface="宋体" charset="-122"/>
                </a:rPr>
                <a:t>startExecution</a:t>
              </a:r>
              <a:r>
                <a:rPr lang="en-US" altLang="zh-CN" b="1" dirty="0">
                  <a:latin typeface="Arial" charset="0"/>
                  <a:ea typeface="宋体" charset="-122"/>
                </a:rPr>
                <a:t>(): void</a:t>
              </a:r>
            </a:p>
            <a:p>
              <a:pPr eaLnBrk="1" hangingPunct="1">
                <a:lnSpc>
                  <a:spcPct val="85000"/>
                </a:lnSpc>
                <a:defRPr/>
              </a:pPr>
              <a:r>
                <a:rPr lang="en-US" altLang="zh-CN" b="1" dirty="0">
                  <a:latin typeface="Arial" charset="0"/>
                  <a:ea typeface="宋体" charset="-122"/>
                </a:rPr>
                <a:t>+</a:t>
              </a:r>
              <a:r>
                <a:rPr lang="en-US" altLang="zh-CN" b="1" dirty="0" err="1">
                  <a:latin typeface="Arial" charset="0"/>
                  <a:ea typeface="宋体" charset="-122"/>
                </a:rPr>
                <a:t>endExecution</a:t>
              </a:r>
              <a:r>
                <a:rPr lang="en-US" altLang="zh-CN" b="1" dirty="0">
                  <a:latin typeface="Arial" charset="0"/>
                  <a:ea typeface="宋体" charset="-122"/>
                </a:rPr>
                <a:t>(): void</a:t>
              </a:r>
            </a:p>
            <a:p>
              <a:pPr eaLnBrk="1" hangingPunct="1">
                <a:lnSpc>
                  <a:spcPct val="85000"/>
                </a:lnSpc>
                <a:defRPr/>
              </a:pPr>
              <a:r>
                <a:rPr lang="en-US" altLang="zh-CN" b="1" dirty="0">
                  <a:latin typeface="Arial" charset="0"/>
                  <a:ea typeface="宋体" charset="-122"/>
                </a:rPr>
                <a:t>+</a:t>
              </a:r>
              <a:r>
                <a:rPr lang="en-US" altLang="zh-CN" b="1" dirty="0" err="1">
                  <a:latin typeface="Arial" charset="0"/>
                  <a:ea typeface="宋体" charset="-122"/>
                </a:rPr>
                <a:t>getExeTime</a:t>
              </a:r>
              <a:r>
                <a:rPr lang="en-US" altLang="zh-CN" b="1" dirty="0">
                  <a:latin typeface="Arial" charset="0"/>
                  <a:ea typeface="宋体" charset="-122"/>
                </a:rPr>
                <a:t>(): long</a:t>
              </a:r>
              <a:endParaRPr lang="en-US" altLang="zh-CN" sz="2000" b="1" dirty="0">
                <a:effectLst>
                  <a:outerShdw blurRad="38100" dist="38100" dir="2700000" algn="tl">
                    <a:srgbClr val="C0C0C0"/>
                  </a:outerShdw>
                </a:effectLst>
                <a:latin typeface="Arial" charset="0"/>
                <a:ea typeface="宋体" charset="-122"/>
              </a:endParaRPr>
            </a:p>
          </p:txBody>
        </p:sp>
        <p:sp>
          <p:nvSpPr>
            <p:cNvPr id="33821" name="Rectangle 34"/>
            <p:cNvSpPr>
              <a:spLocks noChangeArrowheads="1"/>
            </p:cNvSpPr>
            <p:nvPr/>
          </p:nvSpPr>
          <p:spPr bwMode="auto">
            <a:xfrm>
              <a:off x="204" y="1933"/>
              <a:ext cx="1769" cy="22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-s: SortingAlgorithm</a:t>
              </a:r>
            </a:p>
          </p:txBody>
        </p:sp>
      </p:grpSp>
      <p:sp>
        <p:nvSpPr>
          <p:cNvPr id="217130" name="Line 42"/>
          <p:cNvSpPr>
            <a:spLocks noChangeShapeType="1"/>
          </p:cNvSpPr>
          <p:nvPr/>
        </p:nvSpPr>
        <p:spPr bwMode="auto">
          <a:xfrm>
            <a:off x="3055058" y="2996547"/>
            <a:ext cx="2170112"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33" name="Text Box 45"/>
          <p:cNvSpPr txBox="1">
            <a:spLocks noChangeArrowheads="1"/>
          </p:cNvSpPr>
          <p:nvPr/>
        </p:nvSpPr>
        <p:spPr bwMode="auto">
          <a:xfrm>
            <a:off x="3126496" y="2583798"/>
            <a:ext cx="2098675"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b="1">
                <a:ea typeface="黑体" panose="02010609060101010101" pitchFamily="49" charset="-122"/>
              </a:rPr>
              <a:t>3. s.sort(a, c)</a:t>
            </a:r>
          </a:p>
        </p:txBody>
      </p:sp>
      <p:sp>
        <p:nvSpPr>
          <p:cNvPr id="217134" name="Text Box 46"/>
          <p:cNvSpPr txBox="1">
            <a:spLocks noChangeArrowheads="1"/>
          </p:cNvSpPr>
          <p:nvPr/>
        </p:nvSpPr>
        <p:spPr bwMode="auto">
          <a:xfrm>
            <a:off x="3126495" y="3285473"/>
            <a:ext cx="1944688" cy="492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lang="en-US" altLang="zh-CN" sz="2000" b="1">
                <a:latin typeface="微软雅黑" panose="020B0503020204020204" pitchFamily="34" charset="-122"/>
                <a:ea typeface="微软雅黑" panose="020B0503020204020204" pitchFamily="34" charset="-122"/>
              </a:rPr>
              <a:t>4.</a:t>
            </a:r>
            <a:r>
              <a:rPr lang="zh-CN" altLang="en-US" sz="2000" b="1">
                <a:latin typeface="微软雅黑" panose="020B0503020204020204" pitchFamily="34" charset="-122"/>
                <a:ea typeface="微软雅黑" panose="020B0503020204020204" pitchFamily="34" charset="-122"/>
              </a:rPr>
              <a:t>利用</a:t>
            </a:r>
            <a:r>
              <a:rPr lang="en-US" altLang="zh-CN" sz="2000" b="1">
                <a:latin typeface="微软雅黑" panose="020B0503020204020204" pitchFamily="34" charset="-122"/>
                <a:ea typeface="微软雅黑" panose="020B0503020204020204" pitchFamily="34" charset="-122"/>
              </a:rPr>
              <a:t>c</a:t>
            </a:r>
            <a:r>
              <a:rPr lang="zh-CN" altLang="en-US" sz="2000" b="1">
                <a:latin typeface="微软雅黑" panose="020B0503020204020204" pitchFamily="34" charset="-122"/>
                <a:ea typeface="微软雅黑" panose="020B0503020204020204" pitchFamily="34" charset="-122"/>
              </a:rPr>
              <a:t>调用</a:t>
            </a:r>
            <a:r>
              <a:rPr lang="en-US" altLang="zh-CN" sz="2000" b="1">
                <a:latin typeface="微软雅黑" panose="020B0503020204020204" pitchFamily="34" charset="-122"/>
                <a:ea typeface="微软雅黑" panose="020B0503020204020204" pitchFamily="34" charset="-122"/>
              </a:rPr>
              <a:t>Context</a:t>
            </a:r>
            <a:r>
              <a:rPr lang="zh-CN" altLang="en-US" sz="2000" b="1">
                <a:latin typeface="微软雅黑" panose="020B0503020204020204" pitchFamily="34" charset="-122"/>
                <a:ea typeface="微软雅黑" panose="020B0503020204020204" pitchFamily="34" charset="-122"/>
              </a:rPr>
              <a:t>的方法</a:t>
            </a:r>
          </a:p>
        </p:txBody>
      </p:sp>
      <p:sp>
        <p:nvSpPr>
          <p:cNvPr id="217140" name="Line 52"/>
          <p:cNvSpPr>
            <a:spLocks noChangeShapeType="1"/>
          </p:cNvSpPr>
          <p:nvPr/>
        </p:nvSpPr>
        <p:spPr bwMode="auto">
          <a:xfrm>
            <a:off x="1615195" y="1339197"/>
            <a:ext cx="0" cy="4333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41" name="Line 53"/>
          <p:cNvSpPr>
            <a:spLocks noChangeShapeType="1"/>
          </p:cNvSpPr>
          <p:nvPr/>
        </p:nvSpPr>
        <p:spPr bwMode="auto">
          <a:xfrm flipH="1" flipV="1">
            <a:off x="3055058" y="3212447"/>
            <a:ext cx="2170112"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7147" name="Group 59"/>
          <p:cNvGrpSpPr>
            <a:grpSpLocks/>
          </p:cNvGrpSpPr>
          <p:nvPr/>
        </p:nvGrpSpPr>
        <p:grpSpPr bwMode="auto">
          <a:xfrm>
            <a:off x="2910596" y="1051861"/>
            <a:ext cx="4537075" cy="1728787"/>
            <a:chOff x="1882" y="1207"/>
            <a:chExt cx="1860" cy="1089"/>
          </a:xfrm>
        </p:grpSpPr>
        <p:sp>
          <p:nvSpPr>
            <p:cNvPr id="33817" name="Line 57"/>
            <p:cNvSpPr>
              <a:spLocks noChangeShapeType="1"/>
            </p:cNvSpPr>
            <p:nvPr/>
          </p:nvSpPr>
          <p:spPr bwMode="auto">
            <a:xfrm>
              <a:off x="1882" y="1207"/>
              <a:ext cx="18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Line 58"/>
            <p:cNvSpPr>
              <a:spLocks noChangeShapeType="1"/>
            </p:cNvSpPr>
            <p:nvPr/>
          </p:nvSpPr>
          <p:spPr bwMode="auto">
            <a:xfrm>
              <a:off x="3742" y="1208"/>
              <a:ext cx="0" cy="10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7148" name="Text Box 60"/>
          <p:cNvSpPr txBox="1">
            <a:spLocks noChangeArrowheads="1"/>
          </p:cNvSpPr>
          <p:nvPr/>
        </p:nvSpPr>
        <p:spPr bwMode="auto">
          <a:xfrm>
            <a:off x="3342395" y="40416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创建某个策略子类对象</a:t>
            </a:r>
            <a:r>
              <a:rPr lang="en-US" altLang="zh-CN" sz="2400" b="1">
                <a:latin typeface="微软雅黑" panose="020B0503020204020204" pitchFamily="34" charset="-122"/>
                <a:ea typeface="微软雅黑" panose="020B0503020204020204" pitchFamily="34" charset="-122"/>
              </a:rPr>
              <a:t>s</a:t>
            </a:r>
          </a:p>
        </p:txBody>
      </p:sp>
      <p:sp>
        <p:nvSpPr>
          <p:cNvPr id="30744" name="Text Box 61"/>
          <p:cNvSpPr txBox="1">
            <a:spLocks noChangeArrowheads="1"/>
          </p:cNvSpPr>
          <p:nvPr/>
        </p:nvSpPr>
        <p:spPr bwMode="auto">
          <a:xfrm>
            <a:off x="1973970" y="1412223"/>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latin typeface="微软雅黑" panose="020B0503020204020204" pitchFamily="34" charset="-122"/>
                <a:ea typeface="微软雅黑" panose="020B0503020204020204" pitchFamily="34" charset="-122"/>
              </a:rPr>
              <a:t>2. </a:t>
            </a:r>
            <a:r>
              <a:rPr lang="zh-CN" altLang="en-US" sz="2000" b="1">
                <a:latin typeface="微软雅黑" panose="020B0503020204020204" pitchFamily="34" charset="-122"/>
                <a:ea typeface="微软雅黑" panose="020B0503020204020204" pitchFamily="34" charset="-122"/>
              </a:rPr>
              <a:t>创建</a:t>
            </a:r>
            <a:r>
              <a:rPr lang="en-US" altLang="zh-CN" sz="2000" b="1">
                <a:latin typeface="微软雅黑" panose="020B0503020204020204" pitchFamily="34" charset="-122"/>
                <a:ea typeface="微软雅黑" panose="020B0503020204020204" pitchFamily="34" charset="-122"/>
              </a:rPr>
              <a:t>Context</a:t>
            </a:r>
            <a:r>
              <a:rPr lang="zh-CN" altLang="en-US" sz="2000" b="1">
                <a:latin typeface="微软雅黑" panose="020B0503020204020204" pitchFamily="34" charset="-122"/>
                <a:ea typeface="微软雅黑" panose="020B0503020204020204" pitchFamily="34" charset="-122"/>
              </a:rPr>
              <a:t>对象，将</a:t>
            </a:r>
            <a:r>
              <a:rPr lang="en-US" altLang="zh-CN" sz="2000" b="1">
                <a:latin typeface="微软雅黑" panose="020B0503020204020204" pitchFamily="34" charset="-122"/>
                <a:ea typeface="微软雅黑" panose="020B0503020204020204" pitchFamily="34" charset="-122"/>
              </a:rPr>
              <a:t>s</a:t>
            </a:r>
            <a:r>
              <a:rPr lang="zh-CN" altLang="en-US" sz="2000" b="1">
                <a:latin typeface="微软雅黑" panose="020B0503020204020204" pitchFamily="34" charset="-122"/>
                <a:ea typeface="微软雅黑" panose="020B0503020204020204" pitchFamily="34" charset="-122"/>
              </a:rPr>
              <a:t>配置给</a:t>
            </a:r>
            <a:r>
              <a:rPr lang="en-US" altLang="zh-CN" sz="2000" b="1">
                <a:latin typeface="微软雅黑" panose="020B0503020204020204" pitchFamily="34" charset="-122"/>
                <a:ea typeface="微软雅黑" panose="020B0503020204020204" pitchFamily="34" charset="-122"/>
              </a:rPr>
              <a:t>Context</a:t>
            </a:r>
          </a:p>
        </p:txBody>
      </p:sp>
      <p:sp>
        <p:nvSpPr>
          <p:cNvPr id="46" name="文本框 45"/>
          <p:cNvSpPr txBox="1"/>
          <p:nvPr/>
        </p:nvSpPr>
        <p:spPr>
          <a:xfrm>
            <a:off x="8382646" y="861360"/>
            <a:ext cx="3168712" cy="1938992"/>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871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17147"/>
                                        </p:tgtEl>
                                        <p:attrNameLst>
                                          <p:attrName>style.visibility</p:attrName>
                                        </p:attrNameLst>
                                      </p:cBhvr>
                                      <p:to>
                                        <p:strVal val="visible"/>
                                      </p:to>
                                    </p:set>
                                    <p:anim calcmode="lin" valueType="num">
                                      <p:cBhvr>
                                        <p:cTn id="7" dur="1000" fill="hold"/>
                                        <p:tgtEl>
                                          <p:spTgt spid="217147"/>
                                        </p:tgtEl>
                                        <p:attrNameLst>
                                          <p:attrName>ppt_x</p:attrName>
                                        </p:attrNameLst>
                                      </p:cBhvr>
                                      <p:tavLst>
                                        <p:tav tm="0">
                                          <p:val>
                                            <p:strVal val="#ppt_x-.2"/>
                                          </p:val>
                                        </p:tav>
                                        <p:tav tm="100000">
                                          <p:val>
                                            <p:strVal val="#ppt_x"/>
                                          </p:val>
                                        </p:tav>
                                      </p:tavLst>
                                    </p:anim>
                                    <p:anim calcmode="lin" valueType="num">
                                      <p:cBhvr>
                                        <p:cTn id="8" dur="1000" fill="hold"/>
                                        <p:tgtEl>
                                          <p:spTgt spid="217147"/>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714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17148"/>
                                        </p:tgtEl>
                                        <p:attrNameLst>
                                          <p:attrName>style.visibility</p:attrName>
                                        </p:attrNameLst>
                                      </p:cBhvr>
                                      <p:to>
                                        <p:strVal val="visible"/>
                                      </p:to>
                                    </p:set>
                                    <p:anim calcmode="lin" valueType="num">
                                      <p:cBhvr>
                                        <p:cTn id="12" dur="1000" fill="hold"/>
                                        <p:tgtEl>
                                          <p:spTgt spid="217148"/>
                                        </p:tgtEl>
                                        <p:attrNameLst>
                                          <p:attrName>ppt_x</p:attrName>
                                        </p:attrNameLst>
                                      </p:cBhvr>
                                      <p:tavLst>
                                        <p:tav tm="0">
                                          <p:val>
                                            <p:strVal val="#ppt_x-.2"/>
                                          </p:val>
                                        </p:tav>
                                        <p:tav tm="100000">
                                          <p:val>
                                            <p:strVal val="#ppt_x"/>
                                          </p:val>
                                        </p:tav>
                                      </p:tavLst>
                                    </p:anim>
                                    <p:anim calcmode="lin" valueType="num">
                                      <p:cBhvr>
                                        <p:cTn id="13" dur="1000" fill="hold"/>
                                        <p:tgtEl>
                                          <p:spTgt spid="21714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714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17140"/>
                                        </p:tgtEl>
                                        <p:attrNameLst>
                                          <p:attrName>style.visibility</p:attrName>
                                        </p:attrNameLst>
                                      </p:cBhvr>
                                      <p:to>
                                        <p:strVal val="visible"/>
                                      </p:to>
                                    </p:set>
                                    <p:animEffect transition="in" filter="slide(fromBottom)">
                                      <p:cBhvr>
                                        <p:cTn id="19" dur="500"/>
                                        <p:tgtEl>
                                          <p:spTgt spid="21714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0744"/>
                                        </p:tgtEl>
                                        <p:attrNameLst>
                                          <p:attrName>style.visibility</p:attrName>
                                        </p:attrNameLst>
                                      </p:cBhvr>
                                      <p:to>
                                        <p:strVal val="visible"/>
                                      </p:to>
                                    </p:set>
                                    <p:animEffect transition="in" filter="slide(fromBottom)">
                                      <p:cBhvr>
                                        <p:cTn id="22" dur="500"/>
                                        <p:tgtEl>
                                          <p:spTgt spid="307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217130"/>
                                        </p:tgtEl>
                                        <p:attrNameLst>
                                          <p:attrName>style.visibility</p:attrName>
                                        </p:attrNameLst>
                                      </p:cBhvr>
                                      <p:to>
                                        <p:strVal val="visible"/>
                                      </p:to>
                                    </p:set>
                                    <p:anim calcmode="lin" valueType="num">
                                      <p:cBhvr>
                                        <p:cTn id="27" dur="1000" fill="hold"/>
                                        <p:tgtEl>
                                          <p:spTgt spid="217130"/>
                                        </p:tgtEl>
                                        <p:attrNameLst>
                                          <p:attrName>ppt_x</p:attrName>
                                        </p:attrNameLst>
                                      </p:cBhvr>
                                      <p:tavLst>
                                        <p:tav tm="0">
                                          <p:val>
                                            <p:strVal val="#ppt_x-.2"/>
                                          </p:val>
                                        </p:tav>
                                        <p:tav tm="100000">
                                          <p:val>
                                            <p:strVal val="#ppt_x"/>
                                          </p:val>
                                        </p:tav>
                                      </p:tavLst>
                                    </p:anim>
                                    <p:anim calcmode="lin" valueType="num">
                                      <p:cBhvr>
                                        <p:cTn id="28" dur="1000" fill="hold"/>
                                        <p:tgtEl>
                                          <p:spTgt spid="21713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7130"/>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17133"/>
                                        </p:tgtEl>
                                        <p:attrNameLst>
                                          <p:attrName>style.visibility</p:attrName>
                                        </p:attrNameLst>
                                      </p:cBhvr>
                                      <p:to>
                                        <p:strVal val="visible"/>
                                      </p:to>
                                    </p:set>
                                    <p:anim calcmode="lin" valueType="num">
                                      <p:cBhvr>
                                        <p:cTn id="32" dur="1000" fill="hold"/>
                                        <p:tgtEl>
                                          <p:spTgt spid="217133"/>
                                        </p:tgtEl>
                                        <p:attrNameLst>
                                          <p:attrName>ppt_x</p:attrName>
                                        </p:attrNameLst>
                                      </p:cBhvr>
                                      <p:tavLst>
                                        <p:tav tm="0">
                                          <p:val>
                                            <p:strVal val="#ppt_x-.2"/>
                                          </p:val>
                                        </p:tav>
                                        <p:tav tm="100000">
                                          <p:val>
                                            <p:strVal val="#ppt_x"/>
                                          </p:val>
                                        </p:tav>
                                      </p:tavLst>
                                    </p:anim>
                                    <p:anim calcmode="lin" valueType="num">
                                      <p:cBhvr>
                                        <p:cTn id="33" dur="1000" fill="hold"/>
                                        <p:tgtEl>
                                          <p:spTgt spid="21713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71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17141"/>
                                        </p:tgtEl>
                                        <p:attrNameLst>
                                          <p:attrName>style.visibility</p:attrName>
                                        </p:attrNameLst>
                                      </p:cBhvr>
                                      <p:to>
                                        <p:strVal val="visible"/>
                                      </p:to>
                                    </p:set>
                                    <p:animEffect transition="in" filter="slide(fromBottom)">
                                      <p:cBhvr>
                                        <p:cTn id="39" dur="500"/>
                                        <p:tgtEl>
                                          <p:spTgt spid="217141"/>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217134"/>
                                        </p:tgtEl>
                                        <p:attrNameLst>
                                          <p:attrName>style.visibility</p:attrName>
                                        </p:attrNameLst>
                                      </p:cBhvr>
                                      <p:to>
                                        <p:strVal val="visible"/>
                                      </p:to>
                                    </p:set>
                                    <p:animEffect transition="in" filter="slide(fromBottom)">
                                      <p:cBhvr>
                                        <p:cTn id="42" dur="500"/>
                                        <p:tgtEl>
                                          <p:spTgt spid="217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0" grpId="0" animBg="1"/>
      <p:bldP spid="217133" grpId="0" animBg="1"/>
      <p:bldP spid="217134" grpId="0" animBg="1"/>
      <p:bldP spid="217140" grpId="0" animBg="1"/>
      <p:bldP spid="217141" grpId="0" animBg="1"/>
      <p:bldP spid="217148" grpId="0"/>
      <p:bldP spid="307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Line 6"/>
          <p:cNvSpPr>
            <a:spLocks noChangeShapeType="1"/>
          </p:cNvSpPr>
          <p:nvPr/>
        </p:nvSpPr>
        <p:spPr bwMode="auto">
          <a:xfrm flipV="1">
            <a:off x="2019835" y="3984028"/>
            <a:ext cx="23034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 name="Rectangle 7"/>
          <p:cNvSpPr>
            <a:spLocks noChangeArrowheads="1"/>
          </p:cNvSpPr>
          <p:nvPr/>
        </p:nvSpPr>
        <p:spPr bwMode="auto">
          <a:xfrm>
            <a:off x="4375685" y="2633067"/>
            <a:ext cx="4125913" cy="377825"/>
          </a:xfrm>
          <a:prstGeom prst="rect">
            <a:avLst/>
          </a:prstGeom>
          <a:solidFill>
            <a:srgbClr val="FFFFFF"/>
          </a:solidFill>
          <a:ln w="12700">
            <a:solidFill>
              <a:srgbClr val="000000"/>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i="1"/>
              <a:t>LightState</a:t>
            </a:r>
            <a:endParaRPr lang="en-US" altLang="zh-CN" sz="2400" b="1"/>
          </a:p>
        </p:txBody>
      </p:sp>
      <p:sp>
        <p:nvSpPr>
          <p:cNvPr id="23556" name="Rectangle 8"/>
          <p:cNvSpPr>
            <a:spLocks noChangeArrowheads="1"/>
          </p:cNvSpPr>
          <p:nvPr/>
        </p:nvSpPr>
        <p:spPr bwMode="auto">
          <a:xfrm>
            <a:off x="4374097" y="3010892"/>
            <a:ext cx="4125912" cy="1570037"/>
          </a:xfrm>
          <a:prstGeom prst="rect">
            <a:avLst/>
          </a:prstGeom>
          <a:solidFill>
            <a:srgbClr val="FFFFFF"/>
          </a:solidFill>
          <a:ln w="12700">
            <a:solidFill>
              <a:srgbClr val="000000"/>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b="1"/>
              <a:t>+getCurrentState(): String</a:t>
            </a:r>
          </a:p>
          <a:p>
            <a:pPr algn="just" eaLnBrk="1" hangingPunct="1">
              <a:spcBef>
                <a:spcPct val="0"/>
              </a:spcBef>
              <a:buFontTx/>
              <a:buNone/>
            </a:pPr>
            <a:r>
              <a:rPr lang="en-US" altLang="zh-CN" sz="2000" b="1"/>
              <a:t>+setupContext(Context cxt): void</a:t>
            </a:r>
          </a:p>
          <a:p>
            <a:pPr algn="just" eaLnBrk="1" hangingPunct="1">
              <a:spcBef>
                <a:spcPct val="0"/>
              </a:spcBef>
              <a:buFontTx/>
              <a:buNone/>
            </a:pPr>
            <a:r>
              <a:rPr lang="en-US" altLang="zh-CN" sz="2000" b="1" i="1">
                <a:solidFill>
                  <a:srgbClr val="0000CC"/>
                </a:solidFill>
              </a:rPr>
              <a:t>+performTask(): void</a:t>
            </a:r>
          </a:p>
          <a:p>
            <a:pPr algn="just" eaLnBrk="1" hangingPunct="1">
              <a:spcBef>
                <a:spcPct val="0"/>
              </a:spcBef>
              <a:buFontTx/>
              <a:buNone/>
            </a:pPr>
            <a:r>
              <a:rPr lang="en-US" altLang="zh-CN" sz="2000" b="1" i="1">
                <a:solidFill>
                  <a:srgbClr val="0000CC"/>
                </a:solidFill>
              </a:rPr>
              <a:t>+setColor(): Color</a:t>
            </a:r>
          </a:p>
          <a:p>
            <a:pPr algn="just" eaLnBrk="1" hangingPunct="1">
              <a:spcBef>
                <a:spcPct val="0"/>
              </a:spcBef>
              <a:buFontTx/>
              <a:buNone/>
            </a:pPr>
            <a:r>
              <a:rPr lang="en-US" altLang="zh-CN" sz="2000" b="1" i="1">
                <a:solidFill>
                  <a:srgbClr val="0000CC"/>
                </a:solidFill>
              </a:rPr>
              <a:t>+changeState(): void</a:t>
            </a:r>
          </a:p>
        </p:txBody>
      </p:sp>
      <p:sp>
        <p:nvSpPr>
          <p:cNvPr id="104457" name="Line 9"/>
          <p:cNvSpPr>
            <a:spLocks noChangeShapeType="1"/>
          </p:cNvSpPr>
          <p:nvPr/>
        </p:nvSpPr>
        <p:spPr bwMode="auto">
          <a:xfrm>
            <a:off x="2881848" y="4946054"/>
            <a:ext cx="1587" cy="531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Line 10"/>
          <p:cNvSpPr>
            <a:spLocks noChangeShapeType="1"/>
          </p:cNvSpPr>
          <p:nvPr/>
        </p:nvSpPr>
        <p:spPr bwMode="auto">
          <a:xfrm>
            <a:off x="5259922" y="4946053"/>
            <a:ext cx="0" cy="452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13"/>
          <p:cNvSpPr txBox="1">
            <a:spLocks noChangeArrowheads="1"/>
          </p:cNvSpPr>
          <p:nvPr/>
        </p:nvSpPr>
        <p:spPr bwMode="auto">
          <a:xfrm>
            <a:off x="2091273" y="3572866"/>
            <a:ext cx="833437" cy="369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light</a:t>
            </a:r>
          </a:p>
        </p:txBody>
      </p:sp>
      <p:sp>
        <p:nvSpPr>
          <p:cNvPr id="104462" name="AutoShape 14"/>
          <p:cNvSpPr>
            <a:spLocks noChangeArrowheads="1"/>
          </p:cNvSpPr>
          <p:nvPr/>
        </p:nvSpPr>
        <p:spPr bwMode="auto">
          <a:xfrm>
            <a:off x="1875373" y="3329978"/>
            <a:ext cx="295275" cy="292100"/>
          </a:xfrm>
          <a:prstGeom prst="diamond">
            <a:avLst/>
          </a:prstGeom>
          <a:solidFill>
            <a:srgbClr val="808080"/>
          </a:solidFill>
          <a:ln w="12700">
            <a:solidFill>
              <a:srgbClr val="000000"/>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104463" name="AutoShape 15"/>
          <p:cNvSpPr>
            <a:spLocks noChangeArrowheads="1"/>
          </p:cNvSpPr>
          <p:nvPr/>
        </p:nvSpPr>
        <p:spPr bwMode="auto">
          <a:xfrm>
            <a:off x="5979060" y="4604742"/>
            <a:ext cx="328613" cy="325437"/>
          </a:xfrm>
          <a:prstGeom prst="upArrow">
            <a:avLst>
              <a:gd name="adj1" fmla="val 0"/>
              <a:gd name="adj2" fmla="val 51444"/>
            </a:avLst>
          </a:prstGeom>
          <a:solidFill>
            <a:srgbClr val="FF99CC"/>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104464" name="Line 16"/>
          <p:cNvSpPr>
            <a:spLocks noChangeShapeType="1"/>
          </p:cNvSpPr>
          <p:nvPr/>
        </p:nvSpPr>
        <p:spPr bwMode="auto">
          <a:xfrm>
            <a:off x="7923748" y="4946053"/>
            <a:ext cx="1587" cy="4524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79" name="Group 31"/>
          <p:cNvGrpSpPr>
            <a:grpSpLocks/>
          </p:cNvGrpSpPr>
          <p:nvPr/>
        </p:nvGrpSpPr>
        <p:grpSpPr bwMode="auto">
          <a:xfrm>
            <a:off x="1589623" y="5157191"/>
            <a:ext cx="2447925" cy="1200150"/>
            <a:chOff x="476" y="3203"/>
            <a:chExt cx="1542" cy="756"/>
          </a:xfrm>
        </p:grpSpPr>
        <p:sp>
          <p:nvSpPr>
            <p:cNvPr id="23584" name="Rectangle 17"/>
            <p:cNvSpPr>
              <a:spLocks noChangeArrowheads="1"/>
            </p:cNvSpPr>
            <p:nvPr/>
          </p:nvSpPr>
          <p:spPr bwMode="auto">
            <a:xfrm>
              <a:off x="476" y="3203"/>
              <a:ext cx="1542" cy="270"/>
            </a:xfrm>
            <a:prstGeom prst="rect">
              <a:avLst/>
            </a:prstGeom>
            <a:solidFill>
              <a:srgbClr val="FFFFFF"/>
            </a:solidFill>
            <a:ln w="12700">
              <a:solidFill>
                <a:srgbClr val="000000"/>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Red</a:t>
              </a:r>
            </a:p>
          </p:txBody>
        </p:sp>
        <p:sp>
          <p:nvSpPr>
            <p:cNvPr id="23585" name="Rectangle 18"/>
            <p:cNvSpPr>
              <a:spLocks noChangeArrowheads="1"/>
            </p:cNvSpPr>
            <p:nvPr/>
          </p:nvSpPr>
          <p:spPr bwMode="auto">
            <a:xfrm>
              <a:off x="477" y="3483"/>
              <a:ext cx="1541" cy="476"/>
            </a:xfrm>
            <a:prstGeom prst="rect">
              <a:avLst/>
            </a:prstGeom>
            <a:solidFill>
              <a:srgbClr val="FFFFFF"/>
            </a:solidFill>
            <a:ln w="12700">
              <a:solidFill>
                <a:srgbClr val="000000"/>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1800" b="1"/>
                <a:t>+performTask(): void</a:t>
              </a:r>
            </a:p>
            <a:p>
              <a:pPr eaLnBrk="1" hangingPunct="1">
                <a:lnSpc>
                  <a:spcPct val="90000"/>
                </a:lnSpc>
                <a:spcBef>
                  <a:spcPct val="0"/>
                </a:spcBef>
                <a:buFontTx/>
                <a:buNone/>
              </a:pPr>
              <a:r>
                <a:rPr lang="en-US" altLang="zh-CN" sz="1800" b="1"/>
                <a:t>+setColor(): Color</a:t>
              </a:r>
            </a:p>
            <a:p>
              <a:pPr eaLnBrk="1" hangingPunct="1">
                <a:lnSpc>
                  <a:spcPct val="90000"/>
                </a:lnSpc>
                <a:spcBef>
                  <a:spcPct val="0"/>
                </a:spcBef>
                <a:buFontTx/>
                <a:buNone/>
              </a:pPr>
              <a:r>
                <a:rPr lang="en-US" altLang="zh-CN" sz="1800" b="1"/>
                <a:t>+changeState(): void</a:t>
              </a:r>
              <a:endParaRPr lang="en-US" altLang="zh-CN" sz="2000" b="1"/>
            </a:p>
          </p:txBody>
        </p:sp>
      </p:grpSp>
      <p:sp>
        <p:nvSpPr>
          <p:cNvPr id="104468" name="Rectangle 20"/>
          <p:cNvSpPr>
            <a:spLocks noChangeArrowheads="1"/>
          </p:cNvSpPr>
          <p:nvPr/>
        </p:nvSpPr>
        <p:spPr bwMode="auto">
          <a:xfrm>
            <a:off x="579973" y="261342"/>
            <a:ext cx="2827337" cy="542925"/>
          </a:xfrm>
          <a:prstGeom prst="rect">
            <a:avLst/>
          </a:prstGeom>
          <a:solidFill>
            <a:srgbClr val="FFFFFF"/>
          </a:solidFill>
          <a:ln w="12700">
            <a:solidFill>
              <a:srgbClr val="000000"/>
            </a:solidFill>
            <a:miter lim="800000"/>
            <a:headEnd/>
            <a:tailEnd/>
          </a:ln>
        </p:spPr>
        <p:txBody>
          <a:bodyPr lIns="53950" tIns="26975" rIns="53950" bIns="2697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dirty="0" err="1"/>
              <a:t>TrafficLightGUI</a:t>
            </a:r>
            <a:endParaRPr lang="en-US" altLang="zh-CN" sz="2400" b="1" dirty="0"/>
          </a:p>
        </p:txBody>
      </p:sp>
      <p:sp>
        <p:nvSpPr>
          <p:cNvPr id="104469" name="Line 21"/>
          <p:cNvSpPr>
            <a:spLocks noChangeShapeType="1"/>
          </p:cNvSpPr>
          <p:nvPr/>
        </p:nvSpPr>
        <p:spPr bwMode="auto">
          <a:xfrm>
            <a:off x="1997609" y="804266"/>
            <a:ext cx="1588" cy="3476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4480" name="Group 32"/>
          <p:cNvGrpSpPr>
            <a:grpSpLocks/>
          </p:cNvGrpSpPr>
          <p:nvPr/>
        </p:nvGrpSpPr>
        <p:grpSpPr bwMode="auto">
          <a:xfrm>
            <a:off x="4108985" y="5157192"/>
            <a:ext cx="2447925" cy="1201737"/>
            <a:chOff x="2245" y="3203"/>
            <a:chExt cx="1678" cy="757"/>
          </a:xfrm>
        </p:grpSpPr>
        <p:sp>
          <p:nvSpPr>
            <p:cNvPr id="23582" name="Rectangle 19"/>
            <p:cNvSpPr>
              <a:spLocks noChangeArrowheads="1"/>
            </p:cNvSpPr>
            <p:nvPr/>
          </p:nvSpPr>
          <p:spPr bwMode="auto">
            <a:xfrm>
              <a:off x="2246" y="3203"/>
              <a:ext cx="1673" cy="270"/>
            </a:xfrm>
            <a:prstGeom prst="rect">
              <a:avLst/>
            </a:prstGeom>
            <a:solidFill>
              <a:srgbClr val="FFFFFF"/>
            </a:solidFill>
            <a:ln w="12700">
              <a:solidFill>
                <a:srgbClr val="000000"/>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Yellow</a:t>
              </a:r>
            </a:p>
          </p:txBody>
        </p:sp>
        <p:sp>
          <p:nvSpPr>
            <p:cNvPr id="23583" name="Rectangle 22"/>
            <p:cNvSpPr>
              <a:spLocks noChangeArrowheads="1"/>
            </p:cNvSpPr>
            <p:nvPr/>
          </p:nvSpPr>
          <p:spPr bwMode="auto">
            <a:xfrm>
              <a:off x="2245" y="3484"/>
              <a:ext cx="1678" cy="476"/>
            </a:xfrm>
            <a:prstGeom prst="rect">
              <a:avLst/>
            </a:prstGeom>
            <a:solidFill>
              <a:srgbClr val="FFFFFF"/>
            </a:solidFill>
            <a:ln w="12700">
              <a:solidFill>
                <a:srgbClr val="000000"/>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1800" b="1"/>
                <a:t>+performTask(): void</a:t>
              </a:r>
            </a:p>
            <a:p>
              <a:pPr eaLnBrk="1" hangingPunct="1">
                <a:lnSpc>
                  <a:spcPct val="90000"/>
                </a:lnSpc>
                <a:spcBef>
                  <a:spcPct val="0"/>
                </a:spcBef>
                <a:buFontTx/>
                <a:buNone/>
              </a:pPr>
              <a:r>
                <a:rPr lang="en-US" altLang="zh-CN" sz="1800" b="1"/>
                <a:t>+setColor(): Color</a:t>
              </a:r>
            </a:p>
            <a:p>
              <a:pPr eaLnBrk="1" hangingPunct="1">
                <a:lnSpc>
                  <a:spcPct val="90000"/>
                </a:lnSpc>
                <a:spcBef>
                  <a:spcPct val="0"/>
                </a:spcBef>
                <a:buFontTx/>
                <a:buNone/>
              </a:pPr>
              <a:r>
                <a:rPr lang="en-US" altLang="zh-CN" sz="1800" b="1"/>
                <a:t>+changeState(): void</a:t>
              </a:r>
              <a:endParaRPr lang="en-US" altLang="zh-CN" sz="2000" b="1"/>
            </a:p>
          </p:txBody>
        </p:sp>
      </p:grpSp>
      <p:grpSp>
        <p:nvGrpSpPr>
          <p:cNvPr id="104481" name="Group 33"/>
          <p:cNvGrpSpPr>
            <a:grpSpLocks/>
          </p:cNvGrpSpPr>
          <p:nvPr/>
        </p:nvGrpSpPr>
        <p:grpSpPr bwMode="auto">
          <a:xfrm>
            <a:off x="6628348" y="5157192"/>
            <a:ext cx="2592387" cy="1239837"/>
            <a:chOff x="4014" y="3203"/>
            <a:chExt cx="1633" cy="781"/>
          </a:xfrm>
        </p:grpSpPr>
        <p:sp>
          <p:nvSpPr>
            <p:cNvPr id="23580" name="Rectangle 24"/>
            <p:cNvSpPr>
              <a:spLocks noChangeArrowheads="1"/>
            </p:cNvSpPr>
            <p:nvPr/>
          </p:nvSpPr>
          <p:spPr bwMode="auto">
            <a:xfrm>
              <a:off x="4014" y="3203"/>
              <a:ext cx="1631" cy="285"/>
            </a:xfrm>
            <a:prstGeom prst="rect">
              <a:avLst/>
            </a:prstGeom>
            <a:solidFill>
              <a:srgbClr val="FFFFFF"/>
            </a:solidFill>
            <a:ln w="12700">
              <a:solidFill>
                <a:srgbClr val="000000"/>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Green</a:t>
              </a:r>
            </a:p>
          </p:txBody>
        </p:sp>
        <p:sp>
          <p:nvSpPr>
            <p:cNvPr id="23581" name="Rectangle 25"/>
            <p:cNvSpPr>
              <a:spLocks noChangeArrowheads="1"/>
            </p:cNvSpPr>
            <p:nvPr/>
          </p:nvSpPr>
          <p:spPr bwMode="auto">
            <a:xfrm>
              <a:off x="4014" y="3457"/>
              <a:ext cx="1633" cy="527"/>
            </a:xfrm>
            <a:prstGeom prst="rect">
              <a:avLst/>
            </a:prstGeom>
            <a:solidFill>
              <a:srgbClr val="FFFFFF"/>
            </a:solidFill>
            <a:ln w="12700">
              <a:solidFill>
                <a:srgbClr val="000000"/>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0"/>
                </a:spcBef>
                <a:buFontTx/>
                <a:buNone/>
              </a:pPr>
              <a:r>
                <a:rPr lang="en-US" altLang="zh-CN" sz="2000" b="1"/>
                <a:t>+performTask(): void</a:t>
              </a:r>
            </a:p>
            <a:p>
              <a:pPr algn="just" eaLnBrk="1" hangingPunct="1">
                <a:lnSpc>
                  <a:spcPct val="90000"/>
                </a:lnSpc>
                <a:spcBef>
                  <a:spcPct val="0"/>
                </a:spcBef>
                <a:buFontTx/>
                <a:buNone/>
              </a:pPr>
              <a:r>
                <a:rPr lang="en-US" altLang="zh-CN" sz="2000" b="1"/>
                <a:t>+setColor(): Color</a:t>
              </a:r>
            </a:p>
            <a:p>
              <a:pPr algn="just" eaLnBrk="1" hangingPunct="1">
                <a:lnSpc>
                  <a:spcPct val="90000"/>
                </a:lnSpc>
                <a:spcBef>
                  <a:spcPct val="0"/>
                </a:spcBef>
                <a:buFontTx/>
                <a:buNone/>
              </a:pPr>
              <a:r>
                <a:rPr lang="en-US" altLang="zh-CN" sz="2000" b="1"/>
                <a:t>+changeState(): void</a:t>
              </a:r>
            </a:p>
          </p:txBody>
        </p:sp>
      </p:grpSp>
      <p:sp>
        <p:nvSpPr>
          <p:cNvPr id="104474" name="Line 26"/>
          <p:cNvSpPr>
            <a:spLocks noChangeShapeType="1"/>
          </p:cNvSpPr>
          <p:nvPr/>
        </p:nvSpPr>
        <p:spPr bwMode="auto">
          <a:xfrm>
            <a:off x="2883434" y="4931766"/>
            <a:ext cx="5041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82" name="Group 34"/>
          <p:cNvGrpSpPr>
            <a:grpSpLocks/>
          </p:cNvGrpSpPr>
          <p:nvPr/>
        </p:nvGrpSpPr>
        <p:grpSpPr bwMode="auto">
          <a:xfrm>
            <a:off x="289459" y="1136054"/>
            <a:ext cx="3746500" cy="2193925"/>
            <a:chOff x="112" y="670"/>
            <a:chExt cx="2450" cy="1382"/>
          </a:xfrm>
        </p:grpSpPr>
        <p:sp>
          <p:nvSpPr>
            <p:cNvPr id="23577" name="Rectangle 11"/>
            <p:cNvSpPr>
              <a:spLocks noChangeArrowheads="1"/>
            </p:cNvSpPr>
            <p:nvPr/>
          </p:nvSpPr>
          <p:spPr bwMode="auto">
            <a:xfrm>
              <a:off x="112" y="670"/>
              <a:ext cx="2449" cy="284"/>
            </a:xfrm>
            <a:prstGeom prst="rect">
              <a:avLst/>
            </a:prstGeom>
            <a:solidFill>
              <a:srgbClr val="FFFFFF"/>
            </a:solidFill>
            <a:ln w="12700">
              <a:solidFill>
                <a:srgbClr val="000000"/>
              </a:solidFill>
              <a:miter lim="800000"/>
              <a:headEnd/>
              <a:tailEnd/>
            </a:ln>
          </p:spPr>
          <p:txBody>
            <a:bodyPr lIns="53950" tIns="26975" rIns="53950" bIns="2697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Context</a:t>
              </a:r>
            </a:p>
          </p:txBody>
        </p:sp>
        <p:sp>
          <p:nvSpPr>
            <p:cNvPr id="23578" name="Rectangle 12"/>
            <p:cNvSpPr>
              <a:spLocks noChangeArrowheads="1"/>
            </p:cNvSpPr>
            <p:nvPr/>
          </p:nvSpPr>
          <p:spPr bwMode="auto">
            <a:xfrm>
              <a:off x="112" y="1145"/>
              <a:ext cx="2450" cy="907"/>
            </a:xfrm>
            <a:prstGeom prst="rect">
              <a:avLst/>
            </a:prstGeom>
            <a:solidFill>
              <a:srgbClr val="FFFFFF"/>
            </a:solidFill>
            <a:ln w="12700">
              <a:solidFill>
                <a:srgbClr val="000000"/>
              </a:solidFill>
              <a:miter lim="800000"/>
              <a:headEnd/>
              <a:tailEnd/>
            </a:ln>
          </p:spPr>
          <p:txBody>
            <a:bodyPr lIns="53950" tIns="26975" rIns="53950" bIns="26975"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0"/>
                </a:spcBef>
                <a:buFontTx/>
                <a:buNone/>
              </a:pPr>
              <a:r>
                <a:rPr lang="en-US" altLang="zh-CN" sz="1800" b="1"/>
                <a:t>+Context(LightState lt)</a:t>
              </a:r>
              <a:endParaRPr lang="en-US" altLang="zh-CN" sz="2000" b="1"/>
            </a:p>
            <a:p>
              <a:pPr algn="just" eaLnBrk="1" hangingPunct="1">
                <a:lnSpc>
                  <a:spcPct val="90000"/>
                </a:lnSpc>
                <a:spcBef>
                  <a:spcPct val="0"/>
                </a:spcBef>
                <a:buFontTx/>
                <a:buNone/>
              </a:pPr>
              <a:r>
                <a:rPr lang="en-US" altLang="zh-CN" sz="2000" b="1"/>
                <a:t>+getColor(): Color</a:t>
              </a:r>
            </a:p>
            <a:p>
              <a:pPr algn="just" eaLnBrk="1" hangingPunct="1">
                <a:lnSpc>
                  <a:spcPct val="90000"/>
                </a:lnSpc>
                <a:spcBef>
                  <a:spcPct val="0"/>
                </a:spcBef>
                <a:buFontTx/>
                <a:buNone/>
              </a:pPr>
              <a:r>
                <a:rPr lang="en-US" altLang="zh-CN" sz="2000" b="1"/>
                <a:t>+doAction (): void </a:t>
              </a:r>
              <a:r>
                <a:rPr lang="zh-CN" altLang="en-US" sz="1200" b="1">
                  <a:solidFill>
                    <a:srgbClr val="0000CC"/>
                  </a:solidFill>
                </a:rPr>
                <a:t>调用</a:t>
              </a:r>
              <a:r>
                <a:rPr lang="en-US" altLang="zh-CN" sz="1200" b="1">
                  <a:solidFill>
                    <a:srgbClr val="0000CC"/>
                  </a:solidFill>
                </a:rPr>
                <a:t>performTask()</a:t>
              </a:r>
              <a:r>
                <a:rPr lang="en-US" altLang="zh-CN" sz="1200"/>
                <a:t> </a:t>
              </a:r>
              <a:endParaRPr lang="en-US" altLang="zh-CN" sz="1200" b="1"/>
            </a:p>
            <a:p>
              <a:pPr algn="just" eaLnBrk="1" hangingPunct="1">
                <a:lnSpc>
                  <a:spcPct val="90000"/>
                </a:lnSpc>
                <a:spcBef>
                  <a:spcPct val="0"/>
                </a:spcBef>
                <a:buFontTx/>
                <a:buNone/>
              </a:pPr>
              <a:r>
                <a:rPr lang="en-US" altLang="zh-CN" sz="2000" b="1"/>
                <a:t>+setState(String st): void</a:t>
              </a:r>
            </a:p>
            <a:p>
              <a:pPr algn="just" eaLnBrk="1" hangingPunct="1">
                <a:lnSpc>
                  <a:spcPct val="90000"/>
                </a:lnSpc>
                <a:spcBef>
                  <a:spcPct val="0"/>
                </a:spcBef>
                <a:buFontTx/>
                <a:buNone/>
              </a:pPr>
              <a:r>
                <a:rPr lang="en-US" altLang="zh-CN" sz="2000" b="1"/>
                <a:t>+setupStateObj(): LightState</a:t>
              </a:r>
            </a:p>
          </p:txBody>
        </p:sp>
        <p:sp>
          <p:nvSpPr>
            <p:cNvPr id="23579" name="Rectangle 27"/>
            <p:cNvSpPr>
              <a:spLocks noChangeArrowheads="1"/>
            </p:cNvSpPr>
            <p:nvPr/>
          </p:nvSpPr>
          <p:spPr bwMode="auto">
            <a:xfrm>
              <a:off x="114" y="966"/>
              <a:ext cx="2445" cy="194"/>
            </a:xfrm>
            <a:prstGeom prst="rect">
              <a:avLst/>
            </a:prstGeom>
            <a:solidFill>
              <a:srgbClr val="FFFFFF"/>
            </a:solidFill>
            <a:ln w="12700">
              <a:solidFill>
                <a:srgbClr val="000000"/>
              </a:solidFill>
              <a:miter lim="800000"/>
              <a:headEnd/>
              <a:tailEnd/>
            </a:ln>
          </p:spPr>
          <p:txBody>
            <a:bodyPr lIns="18000" tIns="0" rIns="1800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b="1"/>
                <a:t>-light: LightState</a:t>
              </a:r>
            </a:p>
          </p:txBody>
        </p:sp>
      </p:grpSp>
      <p:sp>
        <p:nvSpPr>
          <p:cNvPr id="104476" name="Line 28"/>
          <p:cNvSpPr>
            <a:spLocks noChangeShapeType="1"/>
          </p:cNvSpPr>
          <p:nvPr/>
        </p:nvSpPr>
        <p:spPr bwMode="auto">
          <a:xfrm>
            <a:off x="2019834" y="3607792"/>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1" name="Text Box 29"/>
          <p:cNvSpPr txBox="1">
            <a:spLocks noChangeArrowheads="1"/>
          </p:cNvSpPr>
          <p:nvPr/>
        </p:nvSpPr>
        <p:spPr bwMode="auto">
          <a:xfrm>
            <a:off x="4867882" y="623236"/>
            <a:ext cx="378147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0"/>
              </a:spcBef>
              <a:buFontTx/>
              <a:buNone/>
            </a:pPr>
            <a:r>
              <a:rPr lang="zh-CN" altLang="en-US" sz="2800" b="1" dirty="0" smtClean="0">
                <a:latin typeface="微软雅黑" panose="020B0503020204020204" pitchFamily="34" charset="-122"/>
                <a:ea typeface="微软雅黑" panose="020B0503020204020204" pitchFamily="34" charset="-122"/>
              </a:rPr>
              <a:t>利用状态模式设计的</a:t>
            </a:r>
            <a:endParaRPr lang="en-US" altLang="zh-CN" sz="2800" b="1" dirty="0" smtClean="0">
              <a:latin typeface="微软雅黑" panose="020B0503020204020204" pitchFamily="34" charset="-122"/>
              <a:ea typeface="微软雅黑" panose="020B0503020204020204" pitchFamily="34" charset="-122"/>
            </a:endParaRPr>
          </a:p>
          <a:p>
            <a:pPr algn="ctr" eaLnBrk="1" hangingPunct="1">
              <a:spcBef>
                <a:spcPts val="0"/>
              </a:spcBef>
              <a:buFontTx/>
              <a:buNone/>
            </a:pPr>
            <a:r>
              <a:rPr lang="zh-CN" altLang="en-US" sz="2800" b="1" dirty="0" smtClean="0">
                <a:latin typeface="微软雅黑" panose="020B0503020204020204" pitchFamily="34" charset="-122"/>
                <a:ea typeface="微软雅黑" panose="020B0503020204020204" pitchFamily="34" charset="-122"/>
              </a:rPr>
              <a:t>交通信号灯控制软件</a:t>
            </a:r>
            <a:endParaRPr lang="en-US" altLang="zh-CN" sz="28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8649359" y="429827"/>
            <a:ext cx="3120146" cy="1938992"/>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753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457"/>
                                        </p:tgtEl>
                                        <p:attrNameLst>
                                          <p:attrName>style.visibility</p:attrName>
                                        </p:attrNameLst>
                                      </p:cBhvr>
                                      <p:to>
                                        <p:strVal val="visible"/>
                                      </p:to>
                                    </p:set>
                                    <p:animEffect transition="in" filter="slide(fromBottom)">
                                      <p:cBhvr>
                                        <p:cTn id="7" dur="500"/>
                                        <p:tgtEl>
                                          <p:spTgt spid="10445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4458"/>
                                        </p:tgtEl>
                                        <p:attrNameLst>
                                          <p:attrName>style.visibility</p:attrName>
                                        </p:attrNameLst>
                                      </p:cBhvr>
                                      <p:to>
                                        <p:strVal val="visible"/>
                                      </p:to>
                                    </p:set>
                                    <p:animEffect transition="in" filter="slide(fromBottom)">
                                      <p:cBhvr>
                                        <p:cTn id="10" dur="500"/>
                                        <p:tgtEl>
                                          <p:spTgt spid="104458"/>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4463"/>
                                        </p:tgtEl>
                                        <p:attrNameLst>
                                          <p:attrName>style.visibility</p:attrName>
                                        </p:attrNameLst>
                                      </p:cBhvr>
                                      <p:to>
                                        <p:strVal val="visible"/>
                                      </p:to>
                                    </p:set>
                                    <p:animEffect transition="in" filter="slide(fromBottom)">
                                      <p:cBhvr>
                                        <p:cTn id="13" dur="500"/>
                                        <p:tgtEl>
                                          <p:spTgt spid="10446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4464"/>
                                        </p:tgtEl>
                                        <p:attrNameLst>
                                          <p:attrName>style.visibility</p:attrName>
                                        </p:attrNameLst>
                                      </p:cBhvr>
                                      <p:to>
                                        <p:strVal val="visible"/>
                                      </p:to>
                                    </p:set>
                                    <p:animEffect transition="in" filter="slide(fromBottom)">
                                      <p:cBhvr>
                                        <p:cTn id="16" dur="500"/>
                                        <p:tgtEl>
                                          <p:spTgt spid="104464"/>
                                        </p:tgtEl>
                                      </p:cBhvr>
                                    </p:animEffect>
                                  </p:childTnLst>
                                </p:cTn>
                              </p:par>
                              <p:par>
                                <p:cTn id="17" presetID="12" presetClass="entr" presetSubtype="4" fill="hold" nodeType="withEffect">
                                  <p:stCondLst>
                                    <p:cond delay="0"/>
                                  </p:stCondLst>
                                  <p:childTnLst>
                                    <p:set>
                                      <p:cBhvr>
                                        <p:cTn id="18" dur="1" fill="hold">
                                          <p:stCondLst>
                                            <p:cond delay="0"/>
                                          </p:stCondLst>
                                        </p:cTn>
                                        <p:tgtEl>
                                          <p:spTgt spid="104479"/>
                                        </p:tgtEl>
                                        <p:attrNameLst>
                                          <p:attrName>style.visibility</p:attrName>
                                        </p:attrNameLst>
                                      </p:cBhvr>
                                      <p:to>
                                        <p:strVal val="visible"/>
                                      </p:to>
                                    </p:set>
                                    <p:animEffect transition="in" filter="slide(fromBottom)">
                                      <p:cBhvr>
                                        <p:cTn id="19" dur="500"/>
                                        <p:tgtEl>
                                          <p:spTgt spid="104479"/>
                                        </p:tgtEl>
                                      </p:cBhvr>
                                    </p:animEffect>
                                  </p:childTnLst>
                                </p:cTn>
                              </p:par>
                              <p:par>
                                <p:cTn id="20" presetID="12" presetClass="entr" presetSubtype="4" fill="hold" nodeType="withEffect">
                                  <p:stCondLst>
                                    <p:cond delay="0"/>
                                  </p:stCondLst>
                                  <p:childTnLst>
                                    <p:set>
                                      <p:cBhvr>
                                        <p:cTn id="21" dur="1" fill="hold">
                                          <p:stCondLst>
                                            <p:cond delay="0"/>
                                          </p:stCondLst>
                                        </p:cTn>
                                        <p:tgtEl>
                                          <p:spTgt spid="104480"/>
                                        </p:tgtEl>
                                        <p:attrNameLst>
                                          <p:attrName>style.visibility</p:attrName>
                                        </p:attrNameLst>
                                      </p:cBhvr>
                                      <p:to>
                                        <p:strVal val="visible"/>
                                      </p:to>
                                    </p:set>
                                    <p:animEffect transition="in" filter="slide(fromBottom)">
                                      <p:cBhvr>
                                        <p:cTn id="22" dur="500"/>
                                        <p:tgtEl>
                                          <p:spTgt spid="104480"/>
                                        </p:tgtEl>
                                      </p:cBhvr>
                                    </p:animEffect>
                                  </p:childTnLst>
                                </p:cTn>
                              </p:par>
                              <p:par>
                                <p:cTn id="23" presetID="12" presetClass="entr" presetSubtype="4" fill="hold" nodeType="withEffect">
                                  <p:stCondLst>
                                    <p:cond delay="0"/>
                                  </p:stCondLst>
                                  <p:childTnLst>
                                    <p:set>
                                      <p:cBhvr>
                                        <p:cTn id="24" dur="1" fill="hold">
                                          <p:stCondLst>
                                            <p:cond delay="0"/>
                                          </p:stCondLst>
                                        </p:cTn>
                                        <p:tgtEl>
                                          <p:spTgt spid="104481"/>
                                        </p:tgtEl>
                                        <p:attrNameLst>
                                          <p:attrName>style.visibility</p:attrName>
                                        </p:attrNameLst>
                                      </p:cBhvr>
                                      <p:to>
                                        <p:strVal val="visible"/>
                                      </p:to>
                                    </p:set>
                                    <p:animEffect transition="in" filter="slide(fromBottom)">
                                      <p:cBhvr>
                                        <p:cTn id="25" dur="500"/>
                                        <p:tgtEl>
                                          <p:spTgt spid="104481"/>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4474"/>
                                        </p:tgtEl>
                                        <p:attrNameLst>
                                          <p:attrName>style.visibility</p:attrName>
                                        </p:attrNameLst>
                                      </p:cBhvr>
                                      <p:to>
                                        <p:strVal val="visible"/>
                                      </p:to>
                                    </p:set>
                                    <p:animEffect transition="in" filter="slide(fromBottom)">
                                      <p:cBhvr>
                                        <p:cTn id="28" dur="500"/>
                                        <p:tgtEl>
                                          <p:spTgt spid="1044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104482"/>
                                        </p:tgtEl>
                                        <p:attrNameLst>
                                          <p:attrName>style.visibility</p:attrName>
                                        </p:attrNameLst>
                                      </p:cBhvr>
                                      <p:to>
                                        <p:strVal val="visible"/>
                                      </p:to>
                                    </p:set>
                                    <p:anim calcmode="lin" valueType="num">
                                      <p:cBhvr>
                                        <p:cTn id="33" dur="1000" fill="hold"/>
                                        <p:tgtEl>
                                          <p:spTgt spid="104482"/>
                                        </p:tgtEl>
                                        <p:attrNameLst>
                                          <p:attrName>ppt_x</p:attrName>
                                        </p:attrNameLst>
                                      </p:cBhvr>
                                      <p:tavLst>
                                        <p:tav tm="0">
                                          <p:val>
                                            <p:strVal val="#ppt_x-.2"/>
                                          </p:val>
                                        </p:tav>
                                        <p:tav tm="100000">
                                          <p:val>
                                            <p:strVal val="#ppt_x"/>
                                          </p:val>
                                        </p:tav>
                                      </p:tavLst>
                                    </p:anim>
                                    <p:anim calcmode="lin" valueType="num">
                                      <p:cBhvr>
                                        <p:cTn id="34" dur="1000" fill="hold"/>
                                        <p:tgtEl>
                                          <p:spTgt spid="10448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044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04462"/>
                                        </p:tgtEl>
                                        <p:attrNameLst>
                                          <p:attrName>style.visibility</p:attrName>
                                        </p:attrNameLst>
                                      </p:cBhvr>
                                      <p:to>
                                        <p:strVal val="visible"/>
                                      </p:to>
                                    </p:set>
                                    <p:anim calcmode="lin" valueType="num">
                                      <p:cBhvr>
                                        <p:cTn id="40" dur="1000" fill="hold"/>
                                        <p:tgtEl>
                                          <p:spTgt spid="104462"/>
                                        </p:tgtEl>
                                        <p:attrNameLst>
                                          <p:attrName>ppt_x</p:attrName>
                                        </p:attrNameLst>
                                      </p:cBhvr>
                                      <p:tavLst>
                                        <p:tav tm="0">
                                          <p:val>
                                            <p:strVal val="#ppt_x-.2"/>
                                          </p:val>
                                        </p:tav>
                                        <p:tav tm="100000">
                                          <p:val>
                                            <p:strVal val="#ppt_x"/>
                                          </p:val>
                                        </p:tav>
                                      </p:tavLst>
                                    </p:anim>
                                    <p:anim calcmode="lin" valueType="num">
                                      <p:cBhvr>
                                        <p:cTn id="41" dur="1000" fill="hold"/>
                                        <p:tgtEl>
                                          <p:spTgt spid="104462"/>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04462"/>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104476"/>
                                        </p:tgtEl>
                                        <p:attrNameLst>
                                          <p:attrName>style.visibility</p:attrName>
                                        </p:attrNameLst>
                                      </p:cBhvr>
                                      <p:to>
                                        <p:strVal val="visible"/>
                                      </p:to>
                                    </p:set>
                                    <p:anim calcmode="lin" valueType="num">
                                      <p:cBhvr>
                                        <p:cTn id="45" dur="1000" fill="hold"/>
                                        <p:tgtEl>
                                          <p:spTgt spid="104476"/>
                                        </p:tgtEl>
                                        <p:attrNameLst>
                                          <p:attrName>ppt_x</p:attrName>
                                        </p:attrNameLst>
                                      </p:cBhvr>
                                      <p:tavLst>
                                        <p:tav tm="0">
                                          <p:val>
                                            <p:strVal val="#ppt_x-.2"/>
                                          </p:val>
                                        </p:tav>
                                        <p:tav tm="100000">
                                          <p:val>
                                            <p:strVal val="#ppt_x"/>
                                          </p:val>
                                        </p:tav>
                                      </p:tavLst>
                                    </p:anim>
                                    <p:anim calcmode="lin" valueType="num">
                                      <p:cBhvr>
                                        <p:cTn id="46" dur="1000" fill="hold"/>
                                        <p:tgtEl>
                                          <p:spTgt spid="10447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4476"/>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104454"/>
                                        </p:tgtEl>
                                        <p:attrNameLst>
                                          <p:attrName>style.visibility</p:attrName>
                                        </p:attrNameLst>
                                      </p:cBhvr>
                                      <p:to>
                                        <p:strVal val="visible"/>
                                      </p:to>
                                    </p:set>
                                    <p:anim calcmode="lin" valueType="num">
                                      <p:cBhvr>
                                        <p:cTn id="50" dur="1000" fill="hold"/>
                                        <p:tgtEl>
                                          <p:spTgt spid="104454"/>
                                        </p:tgtEl>
                                        <p:attrNameLst>
                                          <p:attrName>ppt_x</p:attrName>
                                        </p:attrNameLst>
                                      </p:cBhvr>
                                      <p:tavLst>
                                        <p:tav tm="0">
                                          <p:val>
                                            <p:strVal val="#ppt_x-.2"/>
                                          </p:val>
                                        </p:tav>
                                        <p:tav tm="100000">
                                          <p:val>
                                            <p:strVal val="#ppt_x"/>
                                          </p:val>
                                        </p:tav>
                                      </p:tavLst>
                                    </p:anim>
                                    <p:anim calcmode="lin" valueType="num">
                                      <p:cBhvr>
                                        <p:cTn id="51" dur="1000" fill="hold"/>
                                        <p:tgtEl>
                                          <p:spTgt spid="104454"/>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04454"/>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104461"/>
                                        </p:tgtEl>
                                        <p:attrNameLst>
                                          <p:attrName>style.visibility</p:attrName>
                                        </p:attrNameLst>
                                      </p:cBhvr>
                                      <p:to>
                                        <p:strVal val="visible"/>
                                      </p:to>
                                    </p:set>
                                    <p:anim calcmode="lin" valueType="num">
                                      <p:cBhvr>
                                        <p:cTn id="55" dur="1000" fill="hold"/>
                                        <p:tgtEl>
                                          <p:spTgt spid="104461"/>
                                        </p:tgtEl>
                                        <p:attrNameLst>
                                          <p:attrName>ppt_x</p:attrName>
                                        </p:attrNameLst>
                                      </p:cBhvr>
                                      <p:tavLst>
                                        <p:tav tm="0">
                                          <p:val>
                                            <p:strVal val="#ppt_x-.2"/>
                                          </p:val>
                                        </p:tav>
                                        <p:tav tm="100000">
                                          <p:val>
                                            <p:strVal val="#ppt_x"/>
                                          </p:val>
                                        </p:tav>
                                      </p:tavLst>
                                    </p:anim>
                                    <p:anim calcmode="lin" valueType="num">
                                      <p:cBhvr>
                                        <p:cTn id="56" dur="1000" fill="hold"/>
                                        <p:tgtEl>
                                          <p:spTgt spid="104461"/>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446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9" presetClass="entr" presetSubtype="0" fill="hold" grpId="0" nodeType="clickEffect">
                                  <p:stCondLst>
                                    <p:cond delay="0"/>
                                  </p:stCondLst>
                                  <p:childTnLst>
                                    <p:set>
                                      <p:cBhvr>
                                        <p:cTn id="61" dur="1" fill="hold">
                                          <p:stCondLst>
                                            <p:cond delay="0"/>
                                          </p:stCondLst>
                                        </p:cTn>
                                        <p:tgtEl>
                                          <p:spTgt spid="104468"/>
                                        </p:tgtEl>
                                        <p:attrNameLst>
                                          <p:attrName>style.visibility</p:attrName>
                                        </p:attrNameLst>
                                      </p:cBhvr>
                                      <p:to>
                                        <p:strVal val="visible"/>
                                      </p:to>
                                    </p:set>
                                    <p:anim calcmode="lin" valueType="num">
                                      <p:cBhvr>
                                        <p:cTn id="62" dur="1000" fill="hold"/>
                                        <p:tgtEl>
                                          <p:spTgt spid="104468"/>
                                        </p:tgtEl>
                                        <p:attrNameLst>
                                          <p:attrName>ppt_x</p:attrName>
                                        </p:attrNameLst>
                                      </p:cBhvr>
                                      <p:tavLst>
                                        <p:tav tm="0">
                                          <p:val>
                                            <p:strVal val="#ppt_x-.2"/>
                                          </p:val>
                                        </p:tav>
                                        <p:tav tm="100000">
                                          <p:val>
                                            <p:strVal val="#ppt_x"/>
                                          </p:val>
                                        </p:tav>
                                      </p:tavLst>
                                    </p:anim>
                                    <p:anim calcmode="lin" valueType="num">
                                      <p:cBhvr>
                                        <p:cTn id="63" dur="1000" fill="hold"/>
                                        <p:tgtEl>
                                          <p:spTgt spid="104468"/>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04468"/>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104469"/>
                                        </p:tgtEl>
                                        <p:attrNameLst>
                                          <p:attrName>style.visibility</p:attrName>
                                        </p:attrNameLst>
                                      </p:cBhvr>
                                      <p:to>
                                        <p:strVal val="visible"/>
                                      </p:to>
                                    </p:set>
                                    <p:anim calcmode="lin" valueType="num">
                                      <p:cBhvr>
                                        <p:cTn id="67" dur="1000" fill="hold"/>
                                        <p:tgtEl>
                                          <p:spTgt spid="104469"/>
                                        </p:tgtEl>
                                        <p:attrNameLst>
                                          <p:attrName>ppt_x</p:attrName>
                                        </p:attrNameLst>
                                      </p:cBhvr>
                                      <p:tavLst>
                                        <p:tav tm="0">
                                          <p:val>
                                            <p:strVal val="#ppt_x-.2"/>
                                          </p:val>
                                        </p:tav>
                                        <p:tav tm="100000">
                                          <p:val>
                                            <p:strVal val="#ppt_x"/>
                                          </p:val>
                                        </p:tav>
                                      </p:tavLst>
                                    </p:anim>
                                    <p:anim calcmode="lin" valueType="num">
                                      <p:cBhvr>
                                        <p:cTn id="68" dur="1000" fill="hold"/>
                                        <p:tgtEl>
                                          <p:spTgt spid="104469"/>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0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nimBg="1"/>
      <p:bldP spid="104457" grpId="0" animBg="1"/>
      <p:bldP spid="104458" grpId="0" animBg="1"/>
      <p:bldP spid="104461" grpId="0" animBg="1"/>
      <p:bldP spid="104462" grpId="0" animBg="1"/>
      <p:bldP spid="104463" grpId="0" animBg="1"/>
      <p:bldP spid="104464" grpId="0" animBg="1"/>
      <p:bldP spid="104468" grpId="0" animBg="1"/>
      <p:bldP spid="104469" grpId="0" animBg="1"/>
      <p:bldP spid="104474" grpId="0" animBg="1"/>
      <p:bldP spid="1044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EC4E59-2300-4E8C-BD98-F4672AB5050C}" type="slidenum">
              <a:rPr lang="en-US" altLang="zh-CN" sz="1400"/>
              <a:pPr>
                <a:spcBef>
                  <a:spcPct val="0"/>
                </a:spcBef>
                <a:buFontTx/>
                <a:buNone/>
              </a:pPr>
              <a:t>14</a:t>
            </a:fld>
            <a:endParaRPr lang="en-US" altLang="zh-CN" sz="1400"/>
          </a:p>
        </p:txBody>
      </p:sp>
      <p:sp>
        <p:nvSpPr>
          <p:cNvPr id="170024" name="Line 40"/>
          <p:cNvSpPr>
            <a:spLocks noChangeShapeType="1"/>
          </p:cNvSpPr>
          <p:nvPr/>
        </p:nvSpPr>
        <p:spPr bwMode="auto">
          <a:xfrm flipH="1">
            <a:off x="2048378" y="1349501"/>
            <a:ext cx="20638" cy="1295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3" name="Text Box 39"/>
          <p:cNvSpPr txBox="1">
            <a:spLocks noChangeArrowheads="1"/>
          </p:cNvSpPr>
          <p:nvPr/>
        </p:nvSpPr>
        <p:spPr bwMode="auto">
          <a:xfrm>
            <a:off x="4415342" y="989140"/>
            <a:ext cx="1304925" cy="352425"/>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00"/>
                </a:solidFill>
                <a:cs typeface="Arial" panose="020B0604020202020204" pitchFamily="34" charset="0"/>
              </a:rPr>
              <a:t>Visitor</a:t>
            </a:r>
            <a:endParaRPr lang="en-US" altLang="zh-CN" sz="2400" b="1"/>
          </a:p>
        </p:txBody>
      </p:sp>
      <p:sp>
        <p:nvSpPr>
          <p:cNvPr id="170022" name="Text Box 38"/>
          <p:cNvSpPr txBox="1">
            <a:spLocks noChangeArrowheads="1"/>
          </p:cNvSpPr>
          <p:nvPr/>
        </p:nvSpPr>
        <p:spPr bwMode="auto">
          <a:xfrm>
            <a:off x="751392" y="989139"/>
            <a:ext cx="2371725" cy="431800"/>
          </a:xfrm>
          <a:prstGeom prst="rect">
            <a:avLst/>
          </a:prstGeom>
          <a:solidFill>
            <a:srgbClr val="FFFF99"/>
          </a:solidFill>
          <a:ln w="12700">
            <a:solidFill>
              <a:srgbClr val="993300"/>
            </a:solidFill>
            <a:miter lim="800000"/>
            <a:headEnd/>
            <a:tailEnd/>
          </a:ln>
        </p:spPr>
        <p:txBody>
          <a:bodyPr lIns="0" tIns="3600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cs typeface="Arial" panose="020B0604020202020204" pitchFamily="34" charset="0"/>
              </a:rPr>
              <a:t>ComputerPartsGUI</a:t>
            </a:r>
            <a:endParaRPr lang="en-US" altLang="zh-CN" sz="2000" b="1"/>
          </a:p>
        </p:txBody>
      </p:sp>
      <p:sp>
        <p:nvSpPr>
          <p:cNvPr id="170021" name="Line 37"/>
          <p:cNvSpPr>
            <a:spLocks noChangeShapeType="1"/>
          </p:cNvSpPr>
          <p:nvPr/>
        </p:nvSpPr>
        <p:spPr bwMode="auto">
          <a:xfrm>
            <a:off x="3127878" y="1133601"/>
            <a:ext cx="1295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0" name="Text Box 36"/>
          <p:cNvSpPr txBox="1">
            <a:spLocks noChangeArrowheads="1"/>
          </p:cNvSpPr>
          <p:nvPr/>
        </p:nvSpPr>
        <p:spPr bwMode="auto">
          <a:xfrm>
            <a:off x="3910517" y="2502027"/>
            <a:ext cx="2960687" cy="392113"/>
          </a:xfrm>
          <a:prstGeom prst="rect">
            <a:avLst/>
          </a:prstGeom>
          <a:solidFill>
            <a:srgbClr val="FFFFFF"/>
          </a:solidFill>
          <a:ln w="12700">
            <a:solidFill>
              <a:srgbClr val="800000"/>
            </a:solidFill>
            <a:miter lim="800000"/>
            <a:headEnd/>
            <a:tailEnd/>
          </a:ln>
        </p:spPr>
        <p:txBody>
          <a:bodyPr lIns="60350" tIns="30175" rIns="60350" bIns="30175"/>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solidFill>
                  <a:srgbClr val="000000"/>
                </a:solidFill>
                <a:cs typeface="Arial" panose="020B0604020202020204" pitchFamily="34" charset="0"/>
              </a:rPr>
              <a:t>ComputerPart</a:t>
            </a:r>
            <a:endParaRPr lang="en-US" altLang="zh-CN" sz="2400"/>
          </a:p>
        </p:txBody>
      </p:sp>
      <p:sp>
        <p:nvSpPr>
          <p:cNvPr id="170019" name="Text Box 35"/>
          <p:cNvSpPr txBox="1">
            <a:spLocks noChangeArrowheads="1"/>
          </p:cNvSpPr>
          <p:nvPr/>
        </p:nvSpPr>
        <p:spPr bwMode="auto">
          <a:xfrm>
            <a:off x="3910517" y="2898902"/>
            <a:ext cx="2962275" cy="862013"/>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i="1">
                <a:solidFill>
                  <a:srgbClr val="000000"/>
                </a:solidFill>
                <a:cs typeface="Arial" panose="020B0604020202020204" pitchFamily="34" charset="0"/>
              </a:rPr>
              <a:t>+getPrice()</a:t>
            </a:r>
            <a:endParaRPr lang="en-US" altLang="zh-CN" sz="1400" b="1"/>
          </a:p>
          <a:p>
            <a:pPr>
              <a:spcBef>
                <a:spcPct val="0"/>
              </a:spcBef>
              <a:buFontTx/>
              <a:buNone/>
            </a:pPr>
            <a:r>
              <a:rPr lang="en-US" altLang="zh-CN" sz="1400" b="1" i="1">
                <a:solidFill>
                  <a:srgbClr val="000000"/>
                </a:solidFill>
                <a:cs typeface="Arial" panose="020B0604020202020204" pitchFamily="34" charset="0"/>
              </a:rPr>
              <a:t>+getDescription()</a:t>
            </a:r>
          </a:p>
          <a:p>
            <a:pPr>
              <a:spcBef>
                <a:spcPct val="0"/>
              </a:spcBef>
              <a:buFontTx/>
              <a:buNone/>
            </a:pPr>
            <a:r>
              <a:rPr lang="en-US" altLang="zh-CN" sz="1400" b="1" i="1">
                <a:solidFill>
                  <a:srgbClr val="000000"/>
                </a:solidFill>
                <a:cs typeface="Arial" panose="020B0604020202020204" pitchFamily="34" charset="0"/>
              </a:rPr>
              <a:t>+getKnowledge()</a:t>
            </a:r>
            <a:endParaRPr lang="en-US" altLang="zh-CN" sz="1400" b="1"/>
          </a:p>
          <a:p>
            <a:pPr>
              <a:spcBef>
                <a:spcPct val="0"/>
              </a:spcBef>
              <a:buFontTx/>
              <a:buNone/>
            </a:pPr>
            <a:r>
              <a:rPr lang="en-US" altLang="zh-CN" sz="1400" b="1" i="1">
                <a:solidFill>
                  <a:srgbClr val="000000"/>
                </a:solidFill>
                <a:cs typeface="Arial" panose="020B0604020202020204" pitchFamily="34" charset="0"/>
              </a:rPr>
              <a:t>+accept(Visitor v)</a:t>
            </a:r>
            <a:endParaRPr lang="en-US" altLang="zh-CN" sz="1400" b="1"/>
          </a:p>
        </p:txBody>
      </p:sp>
      <p:sp>
        <p:nvSpPr>
          <p:cNvPr id="170017" name="Line 33"/>
          <p:cNvSpPr>
            <a:spLocks noChangeShapeType="1"/>
          </p:cNvSpPr>
          <p:nvPr/>
        </p:nvSpPr>
        <p:spPr bwMode="auto">
          <a:xfrm>
            <a:off x="4051804" y="1684464"/>
            <a:ext cx="2030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6" name="Line 32"/>
          <p:cNvSpPr>
            <a:spLocks noChangeShapeType="1"/>
          </p:cNvSpPr>
          <p:nvPr/>
        </p:nvSpPr>
        <p:spPr bwMode="auto">
          <a:xfrm>
            <a:off x="4062917" y="1684464"/>
            <a:ext cx="1587" cy="207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5" name="Line 31"/>
          <p:cNvSpPr>
            <a:spLocks noChangeShapeType="1"/>
          </p:cNvSpPr>
          <p:nvPr/>
        </p:nvSpPr>
        <p:spPr bwMode="auto">
          <a:xfrm>
            <a:off x="6080628" y="1684464"/>
            <a:ext cx="0" cy="207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4" name="AutoShape 30"/>
          <p:cNvSpPr>
            <a:spLocks noChangeArrowheads="1"/>
          </p:cNvSpPr>
          <p:nvPr/>
        </p:nvSpPr>
        <p:spPr bwMode="auto">
          <a:xfrm>
            <a:off x="4897941" y="1352676"/>
            <a:ext cx="296862" cy="331788"/>
          </a:xfrm>
          <a:prstGeom prst="upArrow">
            <a:avLst>
              <a:gd name="adj1" fmla="val 0"/>
              <a:gd name="adj2" fmla="val 49234"/>
            </a:avLst>
          </a:prstGeom>
          <a:solidFill>
            <a:srgbClr val="FF99CC"/>
          </a:solidFill>
          <a:ln w="12700">
            <a:solidFill>
              <a:srgbClr val="000000"/>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600"/>
          </a:p>
        </p:txBody>
      </p:sp>
      <p:sp>
        <p:nvSpPr>
          <p:cNvPr id="170011" name="Line 27"/>
          <p:cNvSpPr>
            <a:spLocks noChangeShapeType="1"/>
          </p:cNvSpPr>
          <p:nvPr/>
        </p:nvSpPr>
        <p:spPr bwMode="auto">
          <a:xfrm>
            <a:off x="3415217" y="3257676"/>
            <a:ext cx="5048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10" name="Line 26"/>
          <p:cNvSpPr>
            <a:spLocks noChangeShapeType="1"/>
          </p:cNvSpPr>
          <p:nvPr/>
        </p:nvSpPr>
        <p:spPr bwMode="auto">
          <a:xfrm flipV="1">
            <a:off x="1543553" y="4157789"/>
            <a:ext cx="68405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9" name="Line 25"/>
          <p:cNvSpPr>
            <a:spLocks noChangeShapeType="1"/>
          </p:cNvSpPr>
          <p:nvPr/>
        </p:nvSpPr>
        <p:spPr bwMode="auto">
          <a:xfrm flipH="1">
            <a:off x="4926517" y="4186364"/>
            <a:ext cx="1587" cy="203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8" name="AutoShape 24"/>
          <p:cNvSpPr>
            <a:spLocks noChangeArrowheads="1"/>
          </p:cNvSpPr>
          <p:nvPr/>
        </p:nvSpPr>
        <p:spPr bwMode="auto">
          <a:xfrm>
            <a:off x="5144004" y="3725989"/>
            <a:ext cx="296863" cy="431800"/>
          </a:xfrm>
          <a:prstGeom prst="upArrow">
            <a:avLst>
              <a:gd name="adj1" fmla="val 0"/>
              <a:gd name="adj2" fmla="val 92559"/>
            </a:avLst>
          </a:prstGeom>
          <a:solidFill>
            <a:srgbClr val="FF99CC"/>
          </a:solidFill>
          <a:ln w="12700">
            <a:solidFill>
              <a:srgbClr val="000000"/>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600"/>
          </a:p>
        </p:txBody>
      </p:sp>
      <p:sp>
        <p:nvSpPr>
          <p:cNvPr id="170007" name="Line 23"/>
          <p:cNvSpPr>
            <a:spLocks noChangeShapeType="1"/>
          </p:cNvSpPr>
          <p:nvPr/>
        </p:nvSpPr>
        <p:spPr bwMode="auto">
          <a:xfrm flipH="1">
            <a:off x="3451728" y="4183190"/>
            <a:ext cx="1588" cy="238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06" name="Text Box 22"/>
          <p:cNvSpPr txBox="1">
            <a:spLocks noChangeArrowheads="1"/>
          </p:cNvSpPr>
          <p:nvPr/>
        </p:nvSpPr>
        <p:spPr bwMode="auto">
          <a:xfrm>
            <a:off x="4193091" y="4405439"/>
            <a:ext cx="1598612" cy="360362"/>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Memory</a:t>
            </a:r>
            <a:endParaRPr lang="en-US" altLang="zh-CN" sz="2000"/>
          </a:p>
        </p:txBody>
      </p:sp>
      <p:sp>
        <p:nvSpPr>
          <p:cNvPr id="170005" name="Text Box 21"/>
          <p:cNvSpPr txBox="1">
            <a:spLocks noChangeArrowheads="1"/>
          </p:cNvSpPr>
          <p:nvPr/>
        </p:nvSpPr>
        <p:spPr bwMode="auto">
          <a:xfrm>
            <a:off x="560892" y="4402264"/>
            <a:ext cx="1774825" cy="360362"/>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Motherboard</a:t>
            </a:r>
            <a:endParaRPr lang="en-US" altLang="zh-CN" sz="2000"/>
          </a:p>
        </p:txBody>
      </p:sp>
      <p:sp>
        <p:nvSpPr>
          <p:cNvPr id="170004" name="Text Box 20"/>
          <p:cNvSpPr txBox="1">
            <a:spLocks noChangeArrowheads="1"/>
          </p:cNvSpPr>
          <p:nvPr/>
        </p:nvSpPr>
        <p:spPr bwMode="auto">
          <a:xfrm>
            <a:off x="2407153" y="4405439"/>
            <a:ext cx="1741488" cy="360362"/>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Microprocessor</a:t>
            </a:r>
            <a:endParaRPr lang="en-US" altLang="zh-CN" sz="2000"/>
          </a:p>
        </p:txBody>
      </p:sp>
      <p:sp>
        <p:nvSpPr>
          <p:cNvPr id="170003" name="Text Box 19"/>
          <p:cNvSpPr txBox="1">
            <a:spLocks noChangeArrowheads="1"/>
          </p:cNvSpPr>
          <p:nvPr/>
        </p:nvSpPr>
        <p:spPr bwMode="auto">
          <a:xfrm>
            <a:off x="7591929" y="4405439"/>
            <a:ext cx="1616075" cy="360362"/>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Monitor</a:t>
            </a:r>
            <a:endParaRPr lang="en-US" altLang="zh-CN" sz="2000"/>
          </a:p>
        </p:txBody>
      </p:sp>
      <p:sp>
        <p:nvSpPr>
          <p:cNvPr id="170002" name="Text Box 18"/>
          <p:cNvSpPr txBox="1">
            <a:spLocks noChangeArrowheads="1"/>
          </p:cNvSpPr>
          <p:nvPr/>
        </p:nvSpPr>
        <p:spPr bwMode="auto">
          <a:xfrm>
            <a:off x="5898066" y="4405439"/>
            <a:ext cx="1585912" cy="360362"/>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VideoCard</a:t>
            </a:r>
            <a:endParaRPr lang="en-US" altLang="zh-CN" sz="2000"/>
          </a:p>
        </p:txBody>
      </p:sp>
      <p:sp>
        <p:nvSpPr>
          <p:cNvPr id="170001" name="Text Box 17"/>
          <p:cNvSpPr txBox="1">
            <a:spLocks noChangeArrowheads="1"/>
          </p:cNvSpPr>
          <p:nvPr/>
        </p:nvSpPr>
        <p:spPr bwMode="auto">
          <a:xfrm>
            <a:off x="560892" y="4802314"/>
            <a:ext cx="1774825" cy="862012"/>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+getPrice()</a:t>
            </a:r>
            <a:endParaRPr lang="en-US" altLang="zh-CN" sz="1400" b="1"/>
          </a:p>
          <a:p>
            <a:pPr>
              <a:spcBef>
                <a:spcPct val="0"/>
              </a:spcBef>
              <a:buFontTx/>
              <a:buNone/>
            </a:pPr>
            <a:r>
              <a:rPr lang="en-US" altLang="zh-CN" sz="1400" b="1">
                <a:solidFill>
                  <a:srgbClr val="000000"/>
                </a:solidFill>
                <a:cs typeface="Arial" panose="020B0604020202020204" pitchFamily="34" charset="0"/>
              </a:rPr>
              <a:t>+getDescription()</a:t>
            </a:r>
          </a:p>
          <a:p>
            <a:pPr>
              <a:spcBef>
                <a:spcPct val="0"/>
              </a:spcBef>
              <a:buFontTx/>
              <a:buNone/>
            </a:pPr>
            <a:r>
              <a:rPr lang="en-US" altLang="zh-CN" sz="1400" b="1">
                <a:solidFill>
                  <a:srgbClr val="000000"/>
                </a:solidFill>
                <a:cs typeface="Arial" panose="020B0604020202020204" pitchFamily="34" charset="0"/>
              </a:rPr>
              <a:t>+getKnowledge()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sp>
        <p:nvSpPr>
          <p:cNvPr id="170000" name="Text Box 16"/>
          <p:cNvSpPr txBox="1">
            <a:spLocks noChangeArrowheads="1"/>
          </p:cNvSpPr>
          <p:nvPr/>
        </p:nvSpPr>
        <p:spPr bwMode="auto">
          <a:xfrm>
            <a:off x="2407153" y="4802314"/>
            <a:ext cx="1728788" cy="862012"/>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+getPrice()</a:t>
            </a:r>
            <a:endParaRPr lang="en-US" altLang="zh-CN" sz="1400" b="1"/>
          </a:p>
          <a:p>
            <a:pPr>
              <a:spcBef>
                <a:spcPct val="0"/>
              </a:spcBef>
              <a:buFontTx/>
              <a:buNone/>
            </a:pPr>
            <a:r>
              <a:rPr lang="en-US" altLang="zh-CN" sz="1400" b="1">
                <a:solidFill>
                  <a:srgbClr val="000000"/>
                </a:solidFill>
                <a:cs typeface="Arial" panose="020B0604020202020204" pitchFamily="34" charset="0"/>
              </a:rPr>
              <a:t>+getDescription()</a:t>
            </a:r>
          </a:p>
          <a:p>
            <a:pPr>
              <a:spcBef>
                <a:spcPct val="0"/>
              </a:spcBef>
              <a:buFontTx/>
              <a:buNone/>
            </a:pPr>
            <a:r>
              <a:rPr lang="en-US" altLang="zh-CN" sz="1400" b="1">
                <a:solidFill>
                  <a:srgbClr val="000000"/>
                </a:solidFill>
                <a:cs typeface="Arial" panose="020B0604020202020204" pitchFamily="34" charset="0"/>
              </a:rPr>
              <a:t>+getKnowledge()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sp>
        <p:nvSpPr>
          <p:cNvPr id="169999" name="Text Box 15"/>
          <p:cNvSpPr txBox="1">
            <a:spLocks noChangeArrowheads="1"/>
          </p:cNvSpPr>
          <p:nvPr/>
        </p:nvSpPr>
        <p:spPr bwMode="auto">
          <a:xfrm>
            <a:off x="4193091" y="4802314"/>
            <a:ext cx="1598612" cy="862012"/>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+getPrice()</a:t>
            </a:r>
            <a:endParaRPr lang="en-US" altLang="zh-CN" sz="1400" b="1"/>
          </a:p>
          <a:p>
            <a:pPr>
              <a:spcBef>
                <a:spcPct val="0"/>
              </a:spcBef>
              <a:buFontTx/>
              <a:buNone/>
            </a:pPr>
            <a:r>
              <a:rPr lang="en-US" altLang="zh-CN" sz="1400" b="1">
                <a:solidFill>
                  <a:srgbClr val="000000"/>
                </a:solidFill>
                <a:cs typeface="Arial" panose="020B0604020202020204" pitchFamily="34" charset="0"/>
              </a:rPr>
              <a:t>+getDescription()</a:t>
            </a:r>
          </a:p>
          <a:p>
            <a:pPr>
              <a:spcBef>
                <a:spcPct val="0"/>
              </a:spcBef>
              <a:buFontTx/>
              <a:buNone/>
            </a:pPr>
            <a:r>
              <a:rPr lang="en-US" altLang="zh-CN" sz="1400" b="1">
                <a:solidFill>
                  <a:srgbClr val="000000"/>
                </a:solidFill>
                <a:cs typeface="Arial" panose="020B0604020202020204" pitchFamily="34" charset="0"/>
              </a:rPr>
              <a:t>+getKnowledge()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sp>
        <p:nvSpPr>
          <p:cNvPr id="169998" name="Text Box 14"/>
          <p:cNvSpPr txBox="1">
            <a:spLocks noChangeArrowheads="1"/>
          </p:cNvSpPr>
          <p:nvPr/>
        </p:nvSpPr>
        <p:spPr bwMode="auto">
          <a:xfrm>
            <a:off x="7591929" y="4802314"/>
            <a:ext cx="1616075" cy="862012"/>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+getPrice()</a:t>
            </a:r>
            <a:endParaRPr lang="en-US" altLang="zh-CN" sz="1400" b="1"/>
          </a:p>
          <a:p>
            <a:pPr>
              <a:spcBef>
                <a:spcPct val="0"/>
              </a:spcBef>
              <a:buFontTx/>
              <a:buNone/>
            </a:pPr>
            <a:r>
              <a:rPr lang="en-US" altLang="zh-CN" sz="1400" b="1">
                <a:solidFill>
                  <a:srgbClr val="000000"/>
                </a:solidFill>
                <a:cs typeface="Arial" panose="020B0604020202020204" pitchFamily="34" charset="0"/>
              </a:rPr>
              <a:t>+getDescription()</a:t>
            </a:r>
          </a:p>
          <a:p>
            <a:pPr>
              <a:spcBef>
                <a:spcPct val="0"/>
              </a:spcBef>
              <a:buFontTx/>
              <a:buNone/>
            </a:pPr>
            <a:r>
              <a:rPr lang="en-US" altLang="zh-CN" sz="1400" b="1">
                <a:solidFill>
                  <a:srgbClr val="000000"/>
                </a:solidFill>
                <a:cs typeface="Arial" panose="020B0604020202020204" pitchFamily="34" charset="0"/>
              </a:rPr>
              <a:t>+getKnowledge()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sp>
        <p:nvSpPr>
          <p:cNvPr id="169997" name="Text Box 13"/>
          <p:cNvSpPr txBox="1">
            <a:spLocks noChangeArrowheads="1"/>
          </p:cNvSpPr>
          <p:nvPr/>
        </p:nvSpPr>
        <p:spPr bwMode="auto">
          <a:xfrm>
            <a:off x="5898066" y="4802314"/>
            <a:ext cx="1585912" cy="862012"/>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+getPrice()</a:t>
            </a:r>
            <a:endParaRPr lang="en-US" altLang="zh-CN" sz="1400" b="1"/>
          </a:p>
          <a:p>
            <a:pPr>
              <a:spcBef>
                <a:spcPct val="0"/>
              </a:spcBef>
              <a:buFontTx/>
              <a:buNone/>
            </a:pPr>
            <a:r>
              <a:rPr lang="en-US" altLang="zh-CN" sz="1400" b="1">
                <a:solidFill>
                  <a:srgbClr val="000000"/>
                </a:solidFill>
                <a:cs typeface="Arial" panose="020B0604020202020204" pitchFamily="34" charset="0"/>
              </a:rPr>
              <a:t>+getDescription()</a:t>
            </a:r>
            <a:endParaRPr lang="en-US" altLang="zh-CN" sz="1400" b="1"/>
          </a:p>
          <a:p>
            <a:pPr>
              <a:spcBef>
                <a:spcPct val="0"/>
              </a:spcBef>
              <a:buFontTx/>
              <a:buNone/>
            </a:pPr>
            <a:r>
              <a:rPr lang="en-US" altLang="zh-CN" sz="1400" b="1">
                <a:solidFill>
                  <a:srgbClr val="000000"/>
                </a:solidFill>
                <a:cs typeface="Arial" panose="020B0604020202020204" pitchFamily="34" charset="0"/>
              </a:rPr>
              <a:t>+getKnowledge()</a:t>
            </a:r>
          </a:p>
          <a:p>
            <a:pPr>
              <a:spcBef>
                <a:spcPct val="0"/>
              </a:spcBef>
              <a:buFontTx/>
              <a:buNone/>
            </a:pPr>
            <a:r>
              <a:rPr lang="en-US" altLang="zh-CN" sz="1400" b="1">
                <a:solidFill>
                  <a:srgbClr val="000000"/>
                </a:solidFill>
                <a:cs typeface="Arial" panose="020B0604020202020204" pitchFamily="34" charset="0"/>
              </a:rPr>
              <a:t>+accept(Visitor v)</a:t>
            </a:r>
          </a:p>
        </p:txBody>
      </p:sp>
      <p:sp>
        <p:nvSpPr>
          <p:cNvPr id="169996" name="Line 12"/>
          <p:cNvSpPr>
            <a:spLocks noChangeShapeType="1"/>
          </p:cNvSpPr>
          <p:nvPr/>
        </p:nvSpPr>
        <p:spPr bwMode="auto">
          <a:xfrm flipH="1">
            <a:off x="1543553" y="4183190"/>
            <a:ext cx="0" cy="238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995" name="Line 11"/>
          <p:cNvSpPr>
            <a:spLocks noChangeShapeType="1"/>
          </p:cNvSpPr>
          <p:nvPr/>
        </p:nvSpPr>
        <p:spPr bwMode="auto">
          <a:xfrm flipH="1">
            <a:off x="8384091" y="4186364"/>
            <a:ext cx="0" cy="203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994" name="Line 10"/>
          <p:cNvSpPr>
            <a:spLocks noChangeShapeType="1"/>
          </p:cNvSpPr>
          <p:nvPr/>
        </p:nvSpPr>
        <p:spPr bwMode="auto">
          <a:xfrm flipH="1">
            <a:off x="6656891" y="4186365"/>
            <a:ext cx="0" cy="2381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989" name="Text Box 5"/>
          <p:cNvSpPr txBox="1">
            <a:spLocks noChangeArrowheads="1"/>
          </p:cNvSpPr>
          <p:nvPr/>
        </p:nvSpPr>
        <p:spPr bwMode="auto">
          <a:xfrm>
            <a:off x="4999541" y="1900364"/>
            <a:ext cx="2089150" cy="385762"/>
          </a:xfrm>
          <a:prstGeom prst="rect">
            <a:avLst/>
          </a:prstGeom>
          <a:solidFill>
            <a:srgbClr val="FFFFFF"/>
          </a:solidFill>
          <a:ln w="12700">
            <a:solidFill>
              <a:srgbClr val="800000"/>
            </a:solidFill>
            <a:miter lim="800000"/>
            <a:headEnd/>
            <a:tailEnd/>
          </a:ln>
        </p:spPr>
        <p:txBody>
          <a:bodyPr lIns="0" tIns="3600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PartsInfoVisitor</a:t>
            </a:r>
            <a:endParaRPr lang="en-US" altLang="zh-CN" sz="2000"/>
          </a:p>
        </p:txBody>
      </p:sp>
      <p:sp>
        <p:nvSpPr>
          <p:cNvPr id="38944" name="Rectangle 61"/>
          <p:cNvSpPr>
            <a:spLocks noChangeArrowheads="1"/>
          </p:cNvSpPr>
          <p:nvPr/>
        </p:nvSpPr>
        <p:spPr bwMode="auto">
          <a:xfrm>
            <a:off x="2711451" y="5851525"/>
            <a:ext cx="675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00CC"/>
                </a:solidFill>
                <a:latin typeface="黑体" panose="02010609060101010101" pitchFamily="49" charset="-122"/>
                <a:ea typeface="黑体" panose="02010609060101010101" pitchFamily="49" charset="-122"/>
                <a:cs typeface="Arial" panose="020B0604020202020204" pitchFamily="34" charset="0"/>
              </a:rPr>
              <a:t>利用访问者模式设计的计算机部件销售软件系统</a:t>
            </a:r>
          </a:p>
        </p:txBody>
      </p:sp>
      <p:sp>
        <p:nvSpPr>
          <p:cNvPr id="170018" name="Text Box 34"/>
          <p:cNvSpPr txBox="1">
            <a:spLocks noChangeArrowheads="1"/>
          </p:cNvSpPr>
          <p:nvPr/>
        </p:nvSpPr>
        <p:spPr bwMode="auto">
          <a:xfrm>
            <a:off x="3270754" y="1900364"/>
            <a:ext cx="1584325" cy="385762"/>
          </a:xfrm>
          <a:prstGeom prst="rect">
            <a:avLst/>
          </a:prstGeom>
          <a:solidFill>
            <a:srgbClr val="FFFFFF"/>
          </a:solidFill>
          <a:ln w="12700">
            <a:solidFill>
              <a:srgbClr val="800000"/>
            </a:solidFill>
            <a:miter lim="800000"/>
            <a:headEnd/>
            <a:tailEnd/>
          </a:ln>
        </p:spPr>
        <p:txBody>
          <a:bodyPr lIns="0" tIns="3600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PriceVisitor</a:t>
            </a:r>
            <a:endParaRPr lang="en-US" altLang="zh-CN" sz="2000"/>
          </a:p>
        </p:txBody>
      </p:sp>
      <p:sp>
        <p:nvSpPr>
          <p:cNvPr id="38946" name="Rectangle 62"/>
          <p:cNvSpPr>
            <a:spLocks noGrp="1" noChangeArrowheads="1"/>
          </p:cNvSpPr>
          <p:nvPr>
            <p:ph type="title"/>
          </p:nvPr>
        </p:nvSpPr>
        <p:spPr>
          <a:xfrm>
            <a:off x="3205164" y="188913"/>
            <a:ext cx="5627687" cy="431800"/>
          </a:xfrm>
          <a:noFill/>
        </p:spPr>
        <p:txBody>
          <a:bodyPr>
            <a:normAutofit fontScale="90000"/>
          </a:bodyPr>
          <a:lstStyle/>
          <a:p>
            <a:pPr eaLnBrk="1" hangingPunct="1"/>
            <a:r>
              <a:rPr lang="zh-CN" altLang="en-US" sz="3200" b="1">
                <a:latin typeface="黑体" panose="02010609060101010101" pitchFamily="49" charset="-122"/>
                <a:ea typeface="黑体" panose="02010609060101010101" pitchFamily="49" charset="-122"/>
              </a:rPr>
              <a:t>计算机部件销售的例子</a:t>
            </a:r>
          </a:p>
        </p:txBody>
      </p:sp>
      <p:sp>
        <p:nvSpPr>
          <p:cNvPr id="170013" name="Text Box 29"/>
          <p:cNvSpPr txBox="1">
            <a:spLocks noChangeArrowheads="1"/>
          </p:cNvSpPr>
          <p:nvPr/>
        </p:nvSpPr>
        <p:spPr bwMode="auto">
          <a:xfrm>
            <a:off x="535491" y="2681415"/>
            <a:ext cx="2881312" cy="395287"/>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CompositeStructure</a:t>
            </a:r>
            <a:endParaRPr lang="en-US" altLang="zh-CN" sz="2000"/>
          </a:p>
        </p:txBody>
      </p:sp>
      <p:sp>
        <p:nvSpPr>
          <p:cNvPr id="170012" name="Text Box 28"/>
          <p:cNvSpPr txBox="1">
            <a:spLocks noChangeArrowheads="1"/>
          </p:cNvSpPr>
          <p:nvPr/>
        </p:nvSpPr>
        <p:spPr bwMode="auto">
          <a:xfrm>
            <a:off x="535491" y="3075115"/>
            <a:ext cx="2881312" cy="650875"/>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+attach(ComputerParts e)</a:t>
            </a:r>
            <a:endParaRPr lang="en-US" altLang="zh-CN" sz="1400" b="1"/>
          </a:p>
          <a:p>
            <a:pPr>
              <a:spcBef>
                <a:spcPct val="0"/>
              </a:spcBef>
              <a:buFontTx/>
              <a:buNone/>
            </a:pPr>
            <a:r>
              <a:rPr lang="en-US" altLang="zh-CN" sz="1400" b="1">
                <a:solidFill>
                  <a:srgbClr val="000000"/>
                </a:solidFill>
                <a:cs typeface="Arial" panose="020B0604020202020204" pitchFamily="34" charset="0"/>
              </a:rPr>
              <a:t>+detach(ComputerParts 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grpSp>
        <p:nvGrpSpPr>
          <p:cNvPr id="45099" name="Group 43"/>
          <p:cNvGrpSpPr>
            <a:grpSpLocks/>
          </p:cNvGrpSpPr>
          <p:nvPr/>
        </p:nvGrpSpPr>
        <p:grpSpPr bwMode="auto">
          <a:xfrm>
            <a:off x="5720266" y="1133602"/>
            <a:ext cx="2087562" cy="2016125"/>
            <a:chOff x="3379" y="754"/>
            <a:chExt cx="1315" cy="1270"/>
          </a:xfrm>
        </p:grpSpPr>
        <p:sp>
          <p:nvSpPr>
            <p:cNvPr id="38952" name="Line 63"/>
            <p:cNvSpPr>
              <a:spLocks noChangeShapeType="1"/>
            </p:cNvSpPr>
            <p:nvPr/>
          </p:nvSpPr>
          <p:spPr bwMode="auto">
            <a:xfrm>
              <a:off x="3379" y="754"/>
              <a:ext cx="131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3" name="Line 64"/>
            <p:cNvSpPr>
              <a:spLocks noChangeShapeType="1"/>
            </p:cNvSpPr>
            <p:nvPr/>
          </p:nvSpPr>
          <p:spPr bwMode="auto">
            <a:xfrm>
              <a:off x="4694" y="754"/>
              <a:ext cx="0" cy="127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Line 65"/>
            <p:cNvSpPr>
              <a:spLocks noChangeShapeType="1"/>
            </p:cNvSpPr>
            <p:nvPr/>
          </p:nvSpPr>
          <p:spPr bwMode="auto">
            <a:xfrm flipH="1">
              <a:off x="4105" y="2024"/>
              <a:ext cx="589"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0051" name="Text Box 67"/>
          <p:cNvSpPr txBox="1">
            <a:spLocks noChangeArrowheads="1"/>
          </p:cNvSpPr>
          <p:nvPr/>
        </p:nvSpPr>
        <p:spPr bwMode="auto">
          <a:xfrm>
            <a:off x="535491" y="2708401"/>
            <a:ext cx="2881312" cy="395288"/>
          </a:xfrm>
          <a:prstGeom prst="rect">
            <a:avLst/>
          </a:prstGeom>
          <a:solidFill>
            <a:srgbClr val="FFFFFF"/>
          </a:solidFill>
          <a:ln w="12700">
            <a:solidFill>
              <a:srgbClr val="8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00"/>
                </a:solidFill>
                <a:cs typeface="Arial" panose="020B0604020202020204" pitchFamily="34" charset="0"/>
              </a:rPr>
              <a:t>CompositeStructure</a:t>
            </a:r>
            <a:endParaRPr lang="en-US" altLang="zh-CN" sz="2000"/>
          </a:p>
        </p:txBody>
      </p:sp>
      <p:sp>
        <p:nvSpPr>
          <p:cNvPr id="170052" name="Text Box 68"/>
          <p:cNvSpPr txBox="1">
            <a:spLocks noChangeArrowheads="1"/>
          </p:cNvSpPr>
          <p:nvPr/>
        </p:nvSpPr>
        <p:spPr bwMode="auto">
          <a:xfrm>
            <a:off x="535491" y="3111627"/>
            <a:ext cx="2881312" cy="650875"/>
          </a:xfrm>
          <a:prstGeom prst="rect">
            <a:avLst/>
          </a:prstGeom>
          <a:solidFill>
            <a:srgbClr val="FFFFFF"/>
          </a:solidFill>
          <a:ln w="12700">
            <a:solidFill>
              <a:srgbClr val="800000"/>
            </a:solidFill>
            <a:miter lim="800000"/>
            <a:headEnd/>
            <a:tailEnd/>
          </a:ln>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cs typeface="Arial" panose="020B0604020202020204" pitchFamily="34" charset="0"/>
              </a:rPr>
              <a:t>+attach(ComputerParts e)</a:t>
            </a:r>
            <a:endParaRPr lang="en-US" altLang="zh-CN" sz="1400" b="1"/>
          </a:p>
          <a:p>
            <a:pPr>
              <a:spcBef>
                <a:spcPct val="0"/>
              </a:spcBef>
              <a:buFontTx/>
              <a:buNone/>
            </a:pPr>
            <a:r>
              <a:rPr lang="en-US" altLang="zh-CN" sz="1400" b="1">
                <a:solidFill>
                  <a:srgbClr val="000000"/>
                </a:solidFill>
                <a:cs typeface="Arial" panose="020B0604020202020204" pitchFamily="34" charset="0"/>
              </a:rPr>
              <a:t>+detach(ComputerParts e)</a:t>
            </a:r>
            <a:endParaRPr lang="en-US" altLang="zh-CN" sz="1400" b="1"/>
          </a:p>
          <a:p>
            <a:pPr>
              <a:spcBef>
                <a:spcPct val="0"/>
              </a:spcBef>
              <a:buFontTx/>
              <a:buNone/>
            </a:pPr>
            <a:r>
              <a:rPr lang="en-US" altLang="zh-CN" sz="1400" b="1">
                <a:solidFill>
                  <a:srgbClr val="000000"/>
                </a:solidFill>
                <a:cs typeface="Arial" panose="020B0604020202020204" pitchFamily="34" charset="0"/>
              </a:rPr>
              <a:t>+accept(Visitor v)</a:t>
            </a:r>
            <a:endParaRPr lang="en-US" altLang="zh-CN" sz="1400" b="1"/>
          </a:p>
        </p:txBody>
      </p:sp>
      <p:sp>
        <p:nvSpPr>
          <p:cNvPr id="43" name="文本框 42"/>
          <p:cNvSpPr txBox="1"/>
          <p:nvPr/>
        </p:nvSpPr>
        <p:spPr>
          <a:xfrm>
            <a:off x="8311079" y="647105"/>
            <a:ext cx="3277072" cy="1938992"/>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040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0010"/>
                                        </p:tgtEl>
                                        <p:attrNameLst>
                                          <p:attrName>style.visibility</p:attrName>
                                        </p:attrNameLst>
                                      </p:cBhvr>
                                      <p:to>
                                        <p:strVal val="visible"/>
                                      </p:to>
                                    </p:set>
                                    <p:animEffect transition="in" filter="slide(fromBottom)">
                                      <p:cBhvr>
                                        <p:cTn id="7" dur="500"/>
                                        <p:tgtEl>
                                          <p:spTgt spid="1700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70009"/>
                                        </p:tgtEl>
                                        <p:attrNameLst>
                                          <p:attrName>style.visibility</p:attrName>
                                        </p:attrNameLst>
                                      </p:cBhvr>
                                      <p:to>
                                        <p:strVal val="visible"/>
                                      </p:to>
                                    </p:set>
                                    <p:animEffect transition="in" filter="slide(fromBottom)">
                                      <p:cBhvr>
                                        <p:cTn id="10" dur="500"/>
                                        <p:tgtEl>
                                          <p:spTgt spid="1700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70008"/>
                                        </p:tgtEl>
                                        <p:attrNameLst>
                                          <p:attrName>style.visibility</p:attrName>
                                        </p:attrNameLst>
                                      </p:cBhvr>
                                      <p:to>
                                        <p:strVal val="visible"/>
                                      </p:to>
                                    </p:set>
                                    <p:animEffect transition="in" filter="slide(fromBottom)">
                                      <p:cBhvr>
                                        <p:cTn id="13" dur="500"/>
                                        <p:tgtEl>
                                          <p:spTgt spid="17000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70007"/>
                                        </p:tgtEl>
                                        <p:attrNameLst>
                                          <p:attrName>style.visibility</p:attrName>
                                        </p:attrNameLst>
                                      </p:cBhvr>
                                      <p:to>
                                        <p:strVal val="visible"/>
                                      </p:to>
                                    </p:set>
                                    <p:animEffect transition="in" filter="slide(fromBottom)">
                                      <p:cBhvr>
                                        <p:cTn id="16" dur="500"/>
                                        <p:tgtEl>
                                          <p:spTgt spid="17000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70006"/>
                                        </p:tgtEl>
                                        <p:attrNameLst>
                                          <p:attrName>style.visibility</p:attrName>
                                        </p:attrNameLst>
                                      </p:cBhvr>
                                      <p:to>
                                        <p:strVal val="visible"/>
                                      </p:to>
                                    </p:set>
                                    <p:animEffect transition="in" filter="slide(fromBottom)">
                                      <p:cBhvr>
                                        <p:cTn id="19" dur="500"/>
                                        <p:tgtEl>
                                          <p:spTgt spid="17000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70005"/>
                                        </p:tgtEl>
                                        <p:attrNameLst>
                                          <p:attrName>style.visibility</p:attrName>
                                        </p:attrNameLst>
                                      </p:cBhvr>
                                      <p:to>
                                        <p:strVal val="visible"/>
                                      </p:to>
                                    </p:set>
                                    <p:animEffect transition="in" filter="slide(fromBottom)">
                                      <p:cBhvr>
                                        <p:cTn id="22" dur="500"/>
                                        <p:tgtEl>
                                          <p:spTgt spid="17000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70004"/>
                                        </p:tgtEl>
                                        <p:attrNameLst>
                                          <p:attrName>style.visibility</p:attrName>
                                        </p:attrNameLst>
                                      </p:cBhvr>
                                      <p:to>
                                        <p:strVal val="visible"/>
                                      </p:to>
                                    </p:set>
                                    <p:animEffect transition="in" filter="slide(fromBottom)">
                                      <p:cBhvr>
                                        <p:cTn id="25" dur="500"/>
                                        <p:tgtEl>
                                          <p:spTgt spid="17000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70003"/>
                                        </p:tgtEl>
                                        <p:attrNameLst>
                                          <p:attrName>style.visibility</p:attrName>
                                        </p:attrNameLst>
                                      </p:cBhvr>
                                      <p:to>
                                        <p:strVal val="visible"/>
                                      </p:to>
                                    </p:set>
                                    <p:animEffect transition="in" filter="slide(fromBottom)">
                                      <p:cBhvr>
                                        <p:cTn id="28" dur="500"/>
                                        <p:tgtEl>
                                          <p:spTgt spid="17000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70002"/>
                                        </p:tgtEl>
                                        <p:attrNameLst>
                                          <p:attrName>style.visibility</p:attrName>
                                        </p:attrNameLst>
                                      </p:cBhvr>
                                      <p:to>
                                        <p:strVal val="visible"/>
                                      </p:to>
                                    </p:set>
                                    <p:animEffect transition="in" filter="slide(fromBottom)">
                                      <p:cBhvr>
                                        <p:cTn id="31" dur="500"/>
                                        <p:tgtEl>
                                          <p:spTgt spid="170002"/>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0001"/>
                                        </p:tgtEl>
                                        <p:attrNameLst>
                                          <p:attrName>style.visibility</p:attrName>
                                        </p:attrNameLst>
                                      </p:cBhvr>
                                      <p:to>
                                        <p:strVal val="visible"/>
                                      </p:to>
                                    </p:set>
                                    <p:animEffect transition="in" filter="slide(fromBottom)">
                                      <p:cBhvr>
                                        <p:cTn id="34" dur="500"/>
                                        <p:tgtEl>
                                          <p:spTgt spid="170001"/>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70000"/>
                                        </p:tgtEl>
                                        <p:attrNameLst>
                                          <p:attrName>style.visibility</p:attrName>
                                        </p:attrNameLst>
                                      </p:cBhvr>
                                      <p:to>
                                        <p:strVal val="visible"/>
                                      </p:to>
                                    </p:set>
                                    <p:animEffect transition="in" filter="slide(fromBottom)">
                                      <p:cBhvr>
                                        <p:cTn id="37" dur="500"/>
                                        <p:tgtEl>
                                          <p:spTgt spid="170000"/>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9999"/>
                                        </p:tgtEl>
                                        <p:attrNameLst>
                                          <p:attrName>style.visibility</p:attrName>
                                        </p:attrNameLst>
                                      </p:cBhvr>
                                      <p:to>
                                        <p:strVal val="visible"/>
                                      </p:to>
                                    </p:set>
                                    <p:animEffect transition="in" filter="slide(fromBottom)">
                                      <p:cBhvr>
                                        <p:cTn id="40" dur="500"/>
                                        <p:tgtEl>
                                          <p:spTgt spid="16999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69998"/>
                                        </p:tgtEl>
                                        <p:attrNameLst>
                                          <p:attrName>style.visibility</p:attrName>
                                        </p:attrNameLst>
                                      </p:cBhvr>
                                      <p:to>
                                        <p:strVal val="visible"/>
                                      </p:to>
                                    </p:set>
                                    <p:animEffect transition="in" filter="slide(fromBottom)">
                                      <p:cBhvr>
                                        <p:cTn id="43" dur="500"/>
                                        <p:tgtEl>
                                          <p:spTgt spid="16999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69997"/>
                                        </p:tgtEl>
                                        <p:attrNameLst>
                                          <p:attrName>style.visibility</p:attrName>
                                        </p:attrNameLst>
                                      </p:cBhvr>
                                      <p:to>
                                        <p:strVal val="visible"/>
                                      </p:to>
                                    </p:set>
                                    <p:animEffect transition="in" filter="slide(fromBottom)">
                                      <p:cBhvr>
                                        <p:cTn id="46" dur="500"/>
                                        <p:tgtEl>
                                          <p:spTgt spid="16999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69996"/>
                                        </p:tgtEl>
                                        <p:attrNameLst>
                                          <p:attrName>style.visibility</p:attrName>
                                        </p:attrNameLst>
                                      </p:cBhvr>
                                      <p:to>
                                        <p:strVal val="visible"/>
                                      </p:to>
                                    </p:set>
                                    <p:animEffect transition="in" filter="slide(fromBottom)">
                                      <p:cBhvr>
                                        <p:cTn id="49" dur="500"/>
                                        <p:tgtEl>
                                          <p:spTgt spid="169996"/>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69995"/>
                                        </p:tgtEl>
                                        <p:attrNameLst>
                                          <p:attrName>style.visibility</p:attrName>
                                        </p:attrNameLst>
                                      </p:cBhvr>
                                      <p:to>
                                        <p:strVal val="visible"/>
                                      </p:to>
                                    </p:set>
                                    <p:animEffect transition="in" filter="slide(fromBottom)">
                                      <p:cBhvr>
                                        <p:cTn id="52" dur="500"/>
                                        <p:tgtEl>
                                          <p:spTgt spid="16999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69994"/>
                                        </p:tgtEl>
                                        <p:attrNameLst>
                                          <p:attrName>style.visibility</p:attrName>
                                        </p:attrNameLst>
                                      </p:cBhvr>
                                      <p:to>
                                        <p:strVal val="visible"/>
                                      </p:to>
                                    </p:set>
                                    <p:animEffect transition="in" filter="slide(fromBottom)">
                                      <p:cBhvr>
                                        <p:cTn id="55" dur="500"/>
                                        <p:tgtEl>
                                          <p:spTgt spid="169994"/>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70019"/>
                                        </p:tgtEl>
                                        <p:attrNameLst>
                                          <p:attrName>style.visibility</p:attrName>
                                        </p:attrNameLst>
                                      </p:cBhvr>
                                      <p:to>
                                        <p:strVal val="visible"/>
                                      </p:to>
                                    </p:set>
                                    <p:animEffect transition="in" filter="slide(fromBottom)">
                                      <p:cBhvr>
                                        <p:cTn id="58" dur="500"/>
                                        <p:tgtEl>
                                          <p:spTgt spid="17001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70020"/>
                                        </p:tgtEl>
                                        <p:attrNameLst>
                                          <p:attrName>style.visibility</p:attrName>
                                        </p:attrNameLst>
                                      </p:cBhvr>
                                      <p:to>
                                        <p:strVal val="visible"/>
                                      </p:to>
                                    </p:set>
                                    <p:animEffect transition="in" filter="slide(fromBottom)">
                                      <p:cBhvr>
                                        <p:cTn id="61" dur="500"/>
                                        <p:tgtEl>
                                          <p:spTgt spid="1700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5" presetClass="entr" presetSubtype="0" fill="hold" grpId="0" nodeType="clickEffect">
                                  <p:stCondLst>
                                    <p:cond delay="0"/>
                                  </p:stCondLst>
                                  <p:childTnLst>
                                    <p:set>
                                      <p:cBhvr>
                                        <p:cTn id="65" dur="1" fill="hold">
                                          <p:stCondLst>
                                            <p:cond delay="0"/>
                                          </p:stCondLst>
                                        </p:cTn>
                                        <p:tgtEl>
                                          <p:spTgt spid="170011"/>
                                        </p:tgtEl>
                                        <p:attrNameLst>
                                          <p:attrName>style.visibility</p:attrName>
                                        </p:attrNameLst>
                                      </p:cBhvr>
                                      <p:to>
                                        <p:strVal val="visible"/>
                                      </p:to>
                                    </p:set>
                                    <p:anim calcmode="lin" valueType="num">
                                      <p:cBhvr>
                                        <p:cTn id="66" dur="1000" fill="hold"/>
                                        <p:tgtEl>
                                          <p:spTgt spid="170011"/>
                                        </p:tgtEl>
                                        <p:attrNameLst>
                                          <p:attrName>ppt_w</p:attrName>
                                        </p:attrNameLst>
                                      </p:cBhvr>
                                      <p:tavLst>
                                        <p:tav tm="0">
                                          <p:val>
                                            <p:fltVal val="0"/>
                                          </p:val>
                                        </p:tav>
                                        <p:tav tm="100000">
                                          <p:val>
                                            <p:strVal val="#ppt_w"/>
                                          </p:val>
                                        </p:tav>
                                      </p:tavLst>
                                    </p:anim>
                                    <p:anim calcmode="lin" valueType="num">
                                      <p:cBhvr>
                                        <p:cTn id="67" dur="1000" fill="hold"/>
                                        <p:tgtEl>
                                          <p:spTgt spid="170011"/>
                                        </p:tgtEl>
                                        <p:attrNameLst>
                                          <p:attrName>ppt_h</p:attrName>
                                        </p:attrNameLst>
                                      </p:cBhvr>
                                      <p:tavLst>
                                        <p:tav tm="0">
                                          <p:val>
                                            <p:fltVal val="0"/>
                                          </p:val>
                                        </p:tav>
                                        <p:tav tm="100000">
                                          <p:val>
                                            <p:strVal val="#ppt_h"/>
                                          </p:val>
                                        </p:tav>
                                      </p:tavLst>
                                    </p:anim>
                                    <p:anim calcmode="lin" valueType="num">
                                      <p:cBhvr>
                                        <p:cTn id="68" dur="1000" fill="hold"/>
                                        <p:tgtEl>
                                          <p:spTgt spid="170011"/>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170011"/>
                                        </p:tgtEl>
                                        <p:attrNameLst>
                                          <p:attrName>ppt_y</p:attrName>
                                        </p:attrNameLst>
                                      </p:cBhvr>
                                      <p:tavLst>
                                        <p:tav tm="0" fmla="#ppt_y+(sin(-2*pi*(1-$))*-#ppt_x+cos(-2*pi*(1-$))*(1-#ppt_y))*(1-$)">
                                          <p:val>
                                            <p:fltVal val="0"/>
                                          </p:val>
                                        </p:tav>
                                        <p:tav tm="100000">
                                          <p:val>
                                            <p:fltVal val="1"/>
                                          </p:val>
                                        </p:tav>
                                      </p:tavLst>
                                    </p:anim>
                                  </p:childTnLst>
                                </p:cTn>
                              </p:par>
                              <p:par>
                                <p:cTn id="70" presetID="15" presetClass="entr" presetSubtype="0" fill="hold" grpId="0" nodeType="withEffect">
                                  <p:stCondLst>
                                    <p:cond delay="0"/>
                                  </p:stCondLst>
                                  <p:childTnLst>
                                    <p:set>
                                      <p:cBhvr>
                                        <p:cTn id="71" dur="1" fill="hold">
                                          <p:stCondLst>
                                            <p:cond delay="0"/>
                                          </p:stCondLst>
                                        </p:cTn>
                                        <p:tgtEl>
                                          <p:spTgt spid="170013"/>
                                        </p:tgtEl>
                                        <p:attrNameLst>
                                          <p:attrName>style.visibility</p:attrName>
                                        </p:attrNameLst>
                                      </p:cBhvr>
                                      <p:to>
                                        <p:strVal val="visible"/>
                                      </p:to>
                                    </p:set>
                                    <p:anim calcmode="lin" valueType="num">
                                      <p:cBhvr>
                                        <p:cTn id="72" dur="1000" fill="hold"/>
                                        <p:tgtEl>
                                          <p:spTgt spid="170013"/>
                                        </p:tgtEl>
                                        <p:attrNameLst>
                                          <p:attrName>ppt_w</p:attrName>
                                        </p:attrNameLst>
                                      </p:cBhvr>
                                      <p:tavLst>
                                        <p:tav tm="0">
                                          <p:val>
                                            <p:fltVal val="0"/>
                                          </p:val>
                                        </p:tav>
                                        <p:tav tm="100000">
                                          <p:val>
                                            <p:strVal val="#ppt_w"/>
                                          </p:val>
                                        </p:tav>
                                      </p:tavLst>
                                    </p:anim>
                                    <p:anim calcmode="lin" valueType="num">
                                      <p:cBhvr>
                                        <p:cTn id="73" dur="1000" fill="hold"/>
                                        <p:tgtEl>
                                          <p:spTgt spid="170013"/>
                                        </p:tgtEl>
                                        <p:attrNameLst>
                                          <p:attrName>ppt_h</p:attrName>
                                        </p:attrNameLst>
                                      </p:cBhvr>
                                      <p:tavLst>
                                        <p:tav tm="0">
                                          <p:val>
                                            <p:fltVal val="0"/>
                                          </p:val>
                                        </p:tav>
                                        <p:tav tm="100000">
                                          <p:val>
                                            <p:strVal val="#ppt_h"/>
                                          </p:val>
                                        </p:tav>
                                      </p:tavLst>
                                    </p:anim>
                                    <p:anim calcmode="lin" valueType="num">
                                      <p:cBhvr>
                                        <p:cTn id="74" dur="1000" fill="hold"/>
                                        <p:tgtEl>
                                          <p:spTgt spid="170013"/>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70013"/>
                                        </p:tgtEl>
                                        <p:attrNameLst>
                                          <p:attrName>ppt_y</p:attrName>
                                        </p:attrNameLst>
                                      </p:cBhvr>
                                      <p:tavLst>
                                        <p:tav tm="0" fmla="#ppt_y+(sin(-2*pi*(1-$))*-#ppt_x+cos(-2*pi*(1-$))*(1-#ppt_y))*(1-$)">
                                          <p:val>
                                            <p:fltVal val="0"/>
                                          </p:val>
                                        </p:tav>
                                        <p:tav tm="100000">
                                          <p:val>
                                            <p:fltVal val="1"/>
                                          </p:val>
                                        </p:tav>
                                      </p:tavLst>
                                    </p:anim>
                                  </p:childTnLst>
                                </p:cTn>
                              </p:par>
                              <p:par>
                                <p:cTn id="76" presetID="15" presetClass="entr" presetSubtype="0" fill="hold" grpId="0" nodeType="withEffect">
                                  <p:stCondLst>
                                    <p:cond delay="0"/>
                                  </p:stCondLst>
                                  <p:childTnLst>
                                    <p:set>
                                      <p:cBhvr>
                                        <p:cTn id="77" dur="1" fill="hold">
                                          <p:stCondLst>
                                            <p:cond delay="0"/>
                                          </p:stCondLst>
                                        </p:cTn>
                                        <p:tgtEl>
                                          <p:spTgt spid="170012"/>
                                        </p:tgtEl>
                                        <p:attrNameLst>
                                          <p:attrName>style.visibility</p:attrName>
                                        </p:attrNameLst>
                                      </p:cBhvr>
                                      <p:to>
                                        <p:strVal val="visible"/>
                                      </p:to>
                                    </p:set>
                                    <p:anim calcmode="lin" valueType="num">
                                      <p:cBhvr>
                                        <p:cTn id="78" dur="1000" fill="hold"/>
                                        <p:tgtEl>
                                          <p:spTgt spid="170012"/>
                                        </p:tgtEl>
                                        <p:attrNameLst>
                                          <p:attrName>ppt_w</p:attrName>
                                        </p:attrNameLst>
                                      </p:cBhvr>
                                      <p:tavLst>
                                        <p:tav tm="0">
                                          <p:val>
                                            <p:fltVal val="0"/>
                                          </p:val>
                                        </p:tav>
                                        <p:tav tm="100000">
                                          <p:val>
                                            <p:strVal val="#ppt_w"/>
                                          </p:val>
                                        </p:tav>
                                      </p:tavLst>
                                    </p:anim>
                                    <p:anim calcmode="lin" valueType="num">
                                      <p:cBhvr>
                                        <p:cTn id="79" dur="1000" fill="hold"/>
                                        <p:tgtEl>
                                          <p:spTgt spid="170012"/>
                                        </p:tgtEl>
                                        <p:attrNameLst>
                                          <p:attrName>ppt_h</p:attrName>
                                        </p:attrNameLst>
                                      </p:cBhvr>
                                      <p:tavLst>
                                        <p:tav tm="0">
                                          <p:val>
                                            <p:fltVal val="0"/>
                                          </p:val>
                                        </p:tav>
                                        <p:tav tm="100000">
                                          <p:val>
                                            <p:strVal val="#ppt_h"/>
                                          </p:val>
                                        </p:tav>
                                      </p:tavLst>
                                    </p:anim>
                                    <p:anim calcmode="lin" valueType="num">
                                      <p:cBhvr>
                                        <p:cTn id="80" dur="1000" fill="hold"/>
                                        <p:tgtEl>
                                          <p:spTgt spid="170012"/>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170012"/>
                                        </p:tgtEl>
                                        <p:attrNameLst>
                                          <p:attrName>ppt_y</p:attrName>
                                        </p:attrNameLst>
                                      </p:cBhvr>
                                      <p:tavLst>
                                        <p:tav tm="0" fmla="#ppt_y+(sin(-2*pi*(1-$))*-#ppt_x+cos(-2*pi*(1-$))*(1-#ppt_y))*(1-$)">
                                          <p:val>
                                            <p:fltVal val="0"/>
                                          </p:val>
                                        </p:tav>
                                        <p:tav tm="100000">
                                          <p:val>
                                            <p:fltVal val="1"/>
                                          </p:val>
                                        </p:tav>
                                      </p:tavLst>
                                    </p:anim>
                                  </p:childTnLst>
                                </p:cTn>
                              </p:par>
                              <p:par>
                                <p:cTn id="82" presetID="15" presetClass="entr" presetSubtype="0" fill="hold" grpId="0" nodeType="withEffect">
                                  <p:stCondLst>
                                    <p:cond delay="0"/>
                                  </p:stCondLst>
                                  <p:childTnLst>
                                    <p:set>
                                      <p:cBhvr>
                                        <p:cTn id="83" dur="1" fill="hold">
                                          <p:stCondLst>
                                            <p:cond delay="0"/>
                                          </p:stCondLst>
                                        </p:cTn>
                                        <p:tgtEl>
                                          <p:spTgt spid="170051"/>
                                        </p:tgtEl>
                                        <p:attrNameLst>
                                          <p:attrName>style.visibility</p:attrName>
                                        </p:attrNameLst>
                                      </p:cBhvr>
                                      <p:to>
                                        <p:strVal val="visible"/>
                                      </p:to>
                                    </p:set>
                                    <p:anim calcmode="lin" valueType="num">
                                      <p:cBhvr>
                                        <p:cTn id="84" dur="1000" fill="hold"/>
                                        <p:tgtEl>
                                          <p:spTgt spid="170051"/>
                                        </p:tgtEl>
                                        <p:attrNameLst>
                                          <p:attrName>ppt_w</p:attrName>
                                        </p:attrNameLst>
                                      </p:cBhvr>
                                      <p:tavLst>
                                        <p:tav tm="0">
                                          <p:val>
                                            <p:fltVal val="0"/>
                                          </p:val>
                                        </p:tav>
                                        <p:tav tm="100000">
                                          <p:val>
                                            <p:strVal val="#ppt_w"/>
                                          </p:val>
                                        </p:tav>
                                      </p:tavLst>
                                    </p:anim>
                                    <p:anim calcmode="lin" valueType="num">
                                      <p:cBhvr>
                                        <p:cTn id="85" dur="1000" fill="hold"/>
                                        <p:tgtEl>
                                          <p:spTgt spid="170051"/>
                                        </p:tgtEl>
                                        <p:attrNameLst>
                                          <p:attrName>ppt_h</p:attrName>
                                        </p:attrNameLst>
                                      </p:cBhvr>
                                      <p:tavLst>
                                        <p:tav tm="0">
                                          <p:val>
                                            <p:fltVal val="0"/>
                                          </p:val>
                                        </p:tav>
                                        <p:tav tm="100000">
                                          <p:val>
                                            <p:strVal val="#ppt_h"/>
                                          </p:val>
                                        </p:tav>
                                      </p:tavLst>
                                    </p:anim>
                                    <p:anim calcmode="lin" valueType="num">
                                      <p:cBhvr>
                                        <p:cTn id="86" dur="1000" fill="hold"/>
                                        <p:tgtEl>
                                          <p:spTgt spid="170051"/>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70051"/>
                                        </p:tgtEl>
                                        <p:attrNameLst>
                                          <p:attrName>ppt_y</p:attrName>
                                        </p:attrNameLst>
                                      </p:cBhvr>
                                      <p:tavLst>
                                        <p:tav tm="0" fmla="#ppt_y+(sin(-2*pi*(1-$))*-#ppt_x+cos(-2*pi*(1-$))*(1-#ppt_y))*(1-$)">
                                          <p:val>
                                            <p:fltVal val="0"/>
                                          </p:val>
                                        </p:tav>
                                        <p:tav tm="100000">
                                          <p:val>
                                            <p:fltVal val="1"/>
                                          </p:val>
                                        </p:tav>
                                      </p:tavLst>
                                    </p:anim>
                                  </p:childTnLst>
                                </p:cTn>
                              </p:par>
                              <p:par>
                                <p:cTn id="88" presetID="15" presetClass="entr" presetSubtype="0" fill="hold" grpId="0" nodeType="withEffect">
                                  <p:stCondLst>
                                    <p:cond delay="0"/>
                                  </p:stCondLst>
                                  <p:childTnLst>
                                    <p:set>
                                      <p:cBhvr>
                                        <p:cTn id="89" dur="1" fill="hold">
                                          <p:stCondLst>
                                            <p:cond delay="0"/>
                                          </p:stCondLst>
                                        </p:cTn>
                                        <p:tgtEl>
                                          <p:spTgt spid="170052"/>
                                        </p:tgtEl>
                                        <p:attrNameLst>
                                          <p:attrName>style.visibility</p:attrName>
                                        </p:attrNameLst>
                                      </p:cBhvr>
                                      <p:to>
                                        <p:strVal val="visible"/>
                                      </p:to>
                                    </p:set>
                                    <p:anim calcmode="lin" valueType="num">
                                      <p:cBhvr>
                                        <p:cTn id="90" dur="1000" fill="hold"/>
                                        <p:tgtEl>
                                          <p:spTgt spid="170052"/>
                                        </p:tgtEl>
                                        <p:attrNameLst>
                                          <p:attrName>ppt_w</p:attrName>
                                        </p:attrNameLst>
                                      </p:cBhvr>
                                      <p:tavLst>
                                        <p:tav tm="0">
                                          <p:val>
                                            <p:fltVal val="0"/>
                                          </p:val>
                                        </p:tav>
                                        <p:tav tm="100000">
                                          <p:val>
                                            <p:strVal val="#ppt_w"/>
                                          </p:val>
                                        </p:tav>
                                      </p:tavLst>
                                    </p:anim>
                                    <p:anim calcmode="lin" valueType="num">
                                      <p:cBhvr>
                                        <p:cTn id="91" dur="1000" fill="hold"/>
                                        <p:tgtEl>
                                          <p:spTgt spid="170052"/>
                                        </p:tgtEl>
                                        <p:attrNameLst>
                                          <p:attrName>ppt_h</p:attrName>
                                        </p:attrNameLst>
                                      </p:cBhvr>
                                      <p:tavLst>
                                        <p:tav tm="0">
                                          <p:val>
                                            <p:fltVal val="0"/>
                                          </p:val>
                                        </p:tav>
                                        <p:tav tm="100000">
                                          <p:val>
                                            <p:strVal val="#ppt_h"/>
                                          </p:val>
                                        </p:tav>
                                      </p:tavLst>
                                    </p:anim>
                                    <p:anim calcmode="lin" valueType="num">
                                      <p:cBhvr>
                                        <p:cTn id="92" dur="1000" fill="hold"/>
                                        <p:tgtEl>
                                          <p:spTgt spid="170052"/>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700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48" presetClass="entr" presetSubtype="0" accel="50000" fill="hold" grpId="0" nodeType="clickEffect">
                                  <p:stCondLst>
                                    <p:cond delay="0"/>
                                  </p:stCondLst>
                                  <p:childTnLst>
                                    <p:set>
                                      <p:cBhvr>
                                        <p:cTn id="97" dur="1" fill="hold">
                                          <p:stCondLst>
                                            <p:cond delay="0"/>
                                          </p:stCondLst>
                                        </p:cTn>
                                        <p:tgtEl>
                                          <p:spTgt spid="170023"/>
                                        </p:tgtEl>
                                        <p:attrNameLst>
                                          <p:attrName>style.visibility</p:attrName>
                                        </p:attrNameLst>
                                      </p:cBhvr>
                                      <p:to>
                                        <p:strVal val="visible"/>
                                      </p:to>
                                    </p:set>
                                    <p:anim calcmode="lin" valueType="num">
                                      <p:cBhvr>
                                        <p:cTn id="98" dur="1000" fill="hold"/>
                                        <p:tgtEl>
                                          <p:spTgt spid="17002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9" dur="1000" fill="hold"/>
                                        <p:tgtEl>
                                          <p:spTgt spid="170023"/>
                                        </p:tgtEl>
                                        <p:attrNameLst>
                                          <p:attrName>ppt_x</p:attrName>
                                        </p:attrNameLst>
                                      </p:cBhvr>
                                      <p:tavLst>
                                        <p:tav tm="0">
                                          <p:val>
                                            <p:fltVal val="-1"/>
                                          </p:val>
                                        </p:tav>
                                        <p:tav tm="50000">
                                          <p:val>
                                            <p:fltVal val="0.95"/>
                                          </p:val>
                                        </p:tav>
                                        <p:tav tm="100000">
                                          <p:val>
                                            <p:strVal val="#ppt_x"/>
                                          </p:val>
                                        </p:tav>
                                      </p:tavLst>
                                    </p:anim>
                                    <p:anim calcmode="lin" valueType="num">
                                      <p:cBhvr>
                                        <p:cTn id="100" dur="1000" fill="hold"/>
                                        <p:tgtEl>
                                          <p:spTgt spid="170023"/>
                                        </p:tgtEl>
                                        <p:attrNameLst>
                                          <p:attrName>ppt_y</p:attrName>
                                        </p:attrNameLst>
                                      </p:cBhvr>
                                      <p:tavLst>
                                        <p:tav tm="0">
                                          <p:val>
                                            <p:strVal val="#ppt_y"/>
                                          </p:val>
                                        </p:tav>
                                        <p:tav tm="100000">
                                          <p:val>
                                            <p:strVal val="#ppt_y"/>
                                          </p:val>
                                        </p:tav>
                                      </p:tavLst>
                                    </p:anim>
                                    <p:animEffect transition="in" filter="fade">
                                      <p:cBhvr>
                                        <p:cTn id="101" dur="1000"/>
                                        <p:tgtEl>
                                          <p:spTgt spid="170023"/>
                                        </p:tgtEl>
                                      </p:cBhvr>
                                    </p:animEffect>
                                  </p:childTnLst>
                                </p:cTn>
                              </p:par>
                              <p:par>
                                <p:cTn id="102" presetID="48" presetClass="entr" presetSubtype="0" accel="50000" fill="hold" grpId="0" nodeType="withEffect">
                                  <p:stCondLst>
                                    <p:cond delay="0"/>
                                  </p:stCondLst>
                                  <p:childTnLst>
                                    <p:set>
                                      <p:cBhvr>
                                        <p:cTn id="103" dur="1" fill="hold">
                                          <p:stCondLst>
                                            <p:cond delay="0"/>
                                          </p:stCondLst>
                                        </p:cTn>
                                        <p:tgtEl>
                                          <p:spTgt spid="170017"/>
                                        </p:tgtEl>
                                        <p:attrNameLst>
                                          <p:attrName>style.visibility</p:attrName>
                                        </p:attrNameLst>
                                      </p:cBhvr>
                                      <p:to>
                                        <p:strVal val="visible"/>
                                      </p:to>
                                    </p:set>
                                    <p:anim calcmode="lin" valueType="num">
                                      <p:cBhvr>
                                        <p:cTn id="104" dur="1000" fill="hold"/>
                                        <p:tgtEl>
                                          <p:spTgt spid="17001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5" dur="1000" fill="hold"/>
                                        <p:tgtEl>
                                          <p:spTgt spid="170017"/>
                                        </p:tgtEl>
                                        <p:attrNameLst>
                                          <p:attrName>ppt_x</p:attrName>
                                        </p:attrNameLst>
                                      </p:cBhvr>
                                      <p:tavLst>
                                        <p:tav tm="0">
                                          <p:val>
                                            <p:fltVal val="-1"/>
                                          </p:val>
                                        </p:tav>
                                        <p:tav tm="50000">
                                          <p:val>
                                            <p:fltVal val="0.95"/>
                                          </p:val>
                                        </p:tav>
                                        <p:tav tm="100000">
                                          <p:val>
                                            <p:strVal val="#ppt_x"/>
                                          </p:val>
                                        </p:tav>
                                      </p:tavLst>
                                    </p:anim>
                                    <p:anim calcmode="lin" valueType="num">
                                      <p:cBhvr>
                                        <p:cTn id="106" dur="1000" fill="hold"/>
                                        <p:tgtEl>
                                          <p:spTgt spid="170017"/>
                                        </p:tgtEl>
                                        <p:attrNameLst>
                                          <p:attrName>ppt_y</p:attrName>
                                        </p:attrNameLst>
                                      </p:cBhvr>
                                      <p:tavLst>
                                        <p:tav tm="0">
                                          <p:val>
                                            <p:strVal val="#ppt_y"/>
                                          </p:val>
                                        </p:tav>
                                        <p:tav tm="100000">
                                          <p:val>
                                            <p:strVal val="#ppt_y"/>
                                          </p:val>
                                        </p:tav>
                                      </p:tavLst>
                                    </p:anim>
                                    <p:animEffect transition="in" filter="fade">
                                      <p:cBhvr>
                                        <p:cTn id="107" dur="1000"/>
                                        <p:tgtEl>
                                          <p:spTgt spid="170017"/>
                                        </p:tgtEl>
                                      </p:cBhvr>
                                    </p:animEffect>
                                  </p:childTnLst>
                                </p:cTn>
                              </p:par>
                              <p:par>
                                <p:cTn id="108" presetID="48" presetClass="entr" presetSubtype="0" accel="50000" fill="hold" grpId="0" nodeType="withEffect">
                                  <p:stCondLst>
                                    <p:cond delay="0"/>
                                  </p:stCondLst>
                                  <p:childTnLst>
                                    <p:set>
                                      <p:cBhvr>
                                        <p:cTn id="109" dur="1" fill="hold">
                                          <p:stCondLst>
                                            <p:cond delay="0"/>
                                          </p:stCondLst>
                                        </p:cTn>
                                        <p:tgtEl>
                                          <p:spTgt spid="170016"/>
                                        </p:tgtEl>
                                        <p:attrNameLst>
                                          <p:attrName>style.visibility</p:attrName>
                                        </p:attrNameLst>
                                      </p:cBhvr>
                                      <p:to>
                                        <p:strVal val="visible"/>
                                      </p:to>
                                    </p:set>
                                    <p:anim calcmode="lin" valueType="num">
                                      <p:cBhvr>
                                        <p:cTn id="110" dur="1000" fill="hold"/>
                                        <p:tgtEl>
                                          <p:spTgt spid="17001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1" dur="1000" fill="hold"/>
                                        <p:tgtEl>
                                          <p:spTgt spid="170016"/>
                                        </p:tgtEl>
                                        <p:attrNameLst>
                                          <p:attrName>ppt_x</p:attrName>
                                        </p:attrNameLst>
                                      </p:cBhvr>
                                      <p:tavLst>
                                        <p:tav tm="0">
                                          <p:val>
                                            <p:fltVal val="-1"/>
                                          </p:val>
                                        </p:tav>
                                        <p:tav tm="50000">
                                          <p:val>
                                            <p:fltVal val="0.95"/>
                                          </p:val>
                                        </p:tav>
                                        <p:tav tm="100000">
                                          <p:val>
                                            <p:strVal val="#ppt_x"/>
                                          </p:val>
                                        </p:tav>
                                      </p:tavLst>
                                    </p:anim>
                                    <p:anim calcmode="lin" valueType="num">
                                      <p:cBhvr>
                                        <p:cTn id="112" dur="1000" fill="hold"/>
                                        <p:tgtEl>
                                          <p:spTgt spid="170016"/>
                                        </p:tgtEl>
                                        <p:attrNameLst>
                                          <p:attrName>ppt_y</p:attrName>
                                        </p:attrNameLst>
                                      </p:cBhvr>
                                      <p:tavLst>
                                        <p:tav tm="0">
                                          <p:val>
                                            <p:strVal val="#ppt_y"/>
                                          </p:val>
                                        </p:tav>
                                        <p:tav tm="100000">
                                          <p:val>
                                            <p:strVal val="#ppt_y"/>
                                          </p:val>
                                        </p:tav>
                                      </p:tavLst>
                                    </p:anim>
                                    <p:animEffect transition="in" filter="fade">
                                      <p:cBhvr>
                                        <p:cTn id="113" dur="1000"/>
                                        <p:tgtEl>
                                          <p:spTgt spid="170016"/>
                                        </p:tgtEl>
                                      </p:cBhvr>
                                    </p:animEffect>
                                  </p:childTnLst>
                                </p:cTn>
                              </p:par>
                              <p:par>
                                <p:cTn id="114" presetID="48" presetClass="entr" presetSubtype="0" accel="50000" fill="hold" grpId="0" nodeType="withEffect">
                                  <p:stCondLst>
                                    <p:cond delay="0"/>
                                  </p:stCondLst>
                                  <p:childTnLst>
                                    <p:set>
                                      <p:cBhvr>
                                        <p:cTn id="115" dur="1" fill="hold">
                                          <p:stCondLst>
                                            <p:cond delay="0"/>
                                          </p:stCondLst>
                                        </p:cTn>
                                        <p:tgtEl>
                                          <p:spTgt spid="170015"/>
                                        </p:tgtEl>
                                        <p:attrNameLst>
                                          <p:attrName>style.visibility</p:attrName>
                                        </p:attrNameLst>
                                      </p:cBhvr>
                                      <p:to>
                                        <p:strVal val="visible"/>
                                      </p:to>
                                    </p:set>
                                    <p:anim calcmode="lin" valueType="num">
                                      <p:cBhvr>
                                        <p:cTn id="116" dur="1000" fill="hold"/>
                                        <p:tgtEl>
                                          <p:spTgt spid="17001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7" dur="1000" fill="hold"/>
                                        <p:tgtEl>
                                          <p:spTgt spid="170015"/>
                                        </p:tgtEl>
                                        <p:attrNameLst>
                                          <p:attrName>ppt_x</p:attrName>
                                        </p:attrNameLst>
                                      </p:cBhvr>
                                      <p:tavLst>
                                        <p:tav tm="0">
                                          <p:val>
                                            <p:fltVal val="-1"/>
                                          </p:val>
                                        </p:tav>
                                        <p:tav tm="50000">
                                          <p:val>
                                            <p:fltVal val="0.95"/>
                                          </p:val>
                                        </p:tav>
                                        <p:tav tm="100000">
                                          <p:val>
                                            <p:strVal val="#ppt_x"/>
                                          </p:val>
                                        </p:tav>
                                      </p:tavLst>
                                    </p:anim>
                                    <p:anim calcmode="lin" valueType="num">
                                      <p:cBhvr>
                                        <p:cTn id="118" dur="1000" fill="hold"/>
                                        <p:tgtEl>
                                          <p:spTgt spid="170015"/>
                                        </p:tgtEl>
                                        <p:attrNameLst>
                                          <p:attrName>ppt_y</p:attrName>
                                        </p:attrNameLst>
                                      </p:cBhvr>
                                      <p:tavLst>
                                        <p:tav tm="0">
                                          <p:val>
                                            <p:strVal val="#ppt_y"/>
                                          </p:val>
                                        </p:tav>
                                        <p:tav tm="100000">
                                          <p:val>
                                            <p:strVal val="#ppt_y"/>
                                          </p:val>
                                        </p:tav>
                                      </p:tavLst>
                                    </p:anim>
                                    <p:animEffect transition="in" filter="fade">
                                      <p:cBhvr>
                                        <p:cTn id="119" dur="1000"/>
                                        <p:tgtEl>
                                          <p:spTgt spid="170015"/>
                                        </p:tgtEl>
                                      </p:cBhvr>
                                    </p:animEffect>
                                  </p:childTnLst>
                                </p:cTn>
                              </p:par>
                              <p:par>
                                <p:cTn id="120" presetID="48" presetClass="entr" presetSubtype="0" accel="50000" fill="hold" grpId="0" nodeType="withEffect">
                                  <p:stCondLst>
                                    <p:cond delay="0"/>
                                  </p:stCondLst>
                                  <p:childTnLst>
                                    <p:set>
                                      <p:cBhvr>
                                        <p:cTn id="121" dur="1" fill="hold">
                                          <p:stCondLst>
                                            <p:cond delay="0"/>
                                          </p:stCondLst>
                                        </p:cTn>
                                        <p:tgtEl>
                                          <p:spTgt spid="170014"/>
                                        </p:tgtEl>
                                        <p:attrNameLst>
                                          <p:attrName>style.visibility</p:attrName>
                                        </p:attrNameLst>
                                      </p:cBhvr>
                                      <p:to>
                                        <p:strVal val="visible"/>
                                      </p:to>
                                    </p:set>
                                    <p:anim calcmode="lin" valueType="num">
                                      <p:cBhvr>
                                        <p:cTn id="122" dur="1000" fill="hold"/>
                                        <p:tgtEl>
                                          <p:spTgt spid="17001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3" dur="1000" fill="hold"/>
                                        <p:tgtEl>
                                          <p:spTgt spid="170014"/>
                                        </p:tgtEl>
                                        <p:attrNameLst>
                                          <p:attrName>ppt_x</p:attrName>
                                        </p:attrNameLst>
                                      </p:cBhvr>
                                      <p:tavLst>
                                        <p:tav tm="0">
                                          <p:val>
                                            <p:fltVal val="-1"/>
                                          </p:val>
                                        </p:tav>
                                        <p:tav tm="50000">
                                          <p:val>
                                            <p:fltVal val="0.95"/>
                                          </p:val>
                                        </p:tav>
                                        <p:tav tm="100000">
                                          <p:val>
                                            <p:strVal val="#ppt_x"/>
                                          </p:val>
                                        </p:tav>
                                      </p:tavLst>
                                    </p:anim>
                                    <p:anim calcmode="lin" valueType="num">
                                      <p:cBhvr>
                                        <p:cTn id="124" dur="1000" fill="hold"/>
                                        <p:tgtEl>
                                          <p:spTgt spid="170014"/>
                                        </p:tgtEl>
                                        <p:attrNameLst>
                                          <p:attrName>ppt_y</p:attrName>
                                        </p:attrNameLst>
                                      </p:cBhvr>
                                      <p:tavLst>
                                        <p:tav tm="0">
                                          <p:val>
                                            <p:strVal val="#ppt_y"/>
                                          </p:val>
                                        </p:tav>
                                        <p:tav tm="100000">
                                          <p:val>
                                            <p:strVal val="#ppt_y"/>
                                          </p:val>
                                        </p:tav>
                                      </p:tavLst>
                                    </p:anim>
                                    <p:animEffect transition="in" filter="fade">
                                      <p:cBhvr>
                                        <p:cTn id="125" dur="1000"/>
                                        <p:tgtEl>
                                          <p:spTgt spid="170014"/>
                                        </p:tgtEl>
                                      </p:cBhvr>
                                    </p:animEffect>
                                  </p:childTnLst>
                                </p:cTn>
                              </p:par>
                              <p:par>
                                <p:cTn id="126" presetID="48" presetClass="entr" presetSubtype="0" accel="50000" fill="hold" grpId="0" nodeType="withEffect">
                                  <p:stCondLst>
                                    <p:cond delay="0"/>
                                  </p:stCondLst>
                                  <p:childTnLst>
                                    <p:set>
                                      <p:cBhvr>
                                        <p:cTn id="127" dur="1" fill="hold">
                                          <p:stCondLst>
                                            <p:cond delay="0"/>
                                          </p:stCondLst>
                                        </p:cTn>
                                        <p:tgtEl>
                                          <p:spTgt spid="169989"/>
                                        </p:tgtEl>
                                        <p:attrNameLst>
                                          <p:attrName>style.visibility</p:attrName>
                                        </p:attrNameLst>
                                      </p:cBhvr>
                                      <p:to>
                                        <p:strVal val="visible"/>
                                      </p:to>
                                    </p:set>
                                    <p:anim calcmode="lin" valueType="num">
                                      <p:cBhvr>
                                        <p:cTn id="128" dur="1000" fill="hold"/>
                                        <p:tgtEl>
                                          <p:spTgt spid="16998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9" dur="1000" fill="hold"/>
                                        <p:tgtEl>
                                          <p:spTgt spid="169989"/>
                                        </p:tgtEl>
                                        <p:attrNameLst>
                                          <p:attrName>ppt_x</p:attrName>
                                        </p:attrNameLst>
                                      </p:cBhvr>
                                      <p:tavLst>
                                        <p:tav tm="0">
                                          <p:val>
                                            <p:fltVal val="-1"/>
                                          </p:val>
                                        </p:tav>
                                        <p:tav tm="50000">
                                          <p:val>
                                            <p:fltVal val="0.95"/>
                                          </p:val>
                                        </p:tav>
                                        <p:tav tm="100000">
                                          <p:val>
                                            <p:strVal val="#ppt_x"/>
                                          </p:val>
                                        </p:tav>
                                      </p:tavLst>
                                    </p:anim>
                                    <p:anim calcmode="lin" valueType="num">
                                      <p:cBhvr>
                                        <p:cTn id="130" dur="1000" fill="hold"/>
                                        <p:tgtEl>
                                          <p:spTgt spid="169989"/>
                                        </p:tgtEl>
                                        <p:attrNameLst>
                                          <p:attrName>ppt_y</p:attrName>
                                        </p:attrNameLst>
                                      </p:cBhvr>
                                      <p:tavLst>
                                        <p:tav tm="0">
                                          <p:val>
                                            <p:strVal val="#ppt_y"/>
                                          </p:val>
                                        </p:tav>
                                        <p:tav tm="100000">
                                          <p:val>
                                            <p:strVal val="#ppt_y"/>
                                          </p:val>
                                        </p:tav>
                                      </p:tavLst>
                                    </p:anim>
                                    <p:animEffect transition="in" filter="fade">
                                      <p:cBhvr>
                                        <p:cTn id="131" dur="1000"/>
                                        <p:tgtEl>
                                          <p:spTgt spid="169989"/>
                                        </p:tgtEl>
                                      </p:cBhvr>
                                    </p:animEffect>
                                  </p:childTnLst>
                                </p:cTn>
                              </p:par>
                              <p:par>
                                <p:cTn id="132" presetID="48" presetClass="entr" presetSubtype="0" accel="50000" fill="hold" grpId="0" nodeType="withEffect">
                                  <p:stCondLst>
                                    <p:cond delay="0"/>
                                  </p:stCondLst>
                                  <p:childTnLst>
                                    <p:set>
                                      <p:cBhvr>
                                        <p:cTn id="133" dur="1" fill="hold">
                                          <p:stCondLst>
                                            <p:cond delay="0"/>
                                          </p:stCondLst>
                                        </p:cTn>
                                        <p:tgtEl>
                                          <p:spTgt spid="170018"/>
                                        </p:tgtEl>
                                        <p:attrNameLst>
                                          <p:attrName>style.visibility</p:attrName>
                                        </p:attrNameLst>
                                      </p:cBhvr>
                                      <p:to>
                                        <p:strVal val="visible"/>
                                      </p:to>
                                    </p:set>
                                    <p:anim calcmode="lin" valueType="num">
                                      <p:cBhvr>
                                        <p:cTn id="134" dur="1000" fill="hold"/>
                                        <p:tgtEl>
                                          <p:spTgt spid="17001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5" dur="1000" fill="hold"/>
                                        <p:tgtEl>
                                          <p:spTgt spid="170018"/>
                                        </p:tgtEl>
                                        <p:attrNameLst>
                                          <p:attrName>ppt_x</p:attrName>
                                        </p:attrNameLst>
                                      </p:cBhvr>
                                      <p:tavLst>
                                        <p:tav tm="0">
                                          <p:val>
                                            <p:fltVal val="-1"/>
                                          </p:val>
                                        </p:tav>
                                        <p:tav tm="50000">
                                          <p:val>
                                            <p:fltVal val="0.95"/>
                                          </p:val>
                                        </p:tav>
                                        <p:tav tm="100000">
                                          <p:val>
                                            <p:strVal val="#ppt_x"/>
                                          </p:val>
                                        </p:tav>
                                      </p:tavLst>
                                    </p:anim>
                                    <p:anim calcmode="lin" valueType="num">
                                      <p:cBhvr>
                                        <p:cTn id="136" dur="1000" fill="hold"/>
                                        <p:tgtEl>
                                          <p:spTgt spid="170018"/>
                                        </p:tgtEl>
                                        <p:attrNameLst>
                                          <p:attrName>ppt_y</p:attrName>
                                        </p:attrNameLst>
                                      </p:cBhvr>
                                      <p:tavLst>
                                        <p:tav tm="0">
                                          <p:val>
                                            <p:strVal val="#ppt_y"/>
                                          </p:val>
                                        </p:tav>
                                        <p:tav tm="100000">
                                          <p:val>
                                            <p:strVal val="#ppt_y"/>
                                          </p:val>
                                        </p:tav>
                                      </p:tavLst>
                                    </p:anim>
                                    <p:animEffect transition="in" filter="fade">
                                      <p:cBhvr>
                                        <p:cTn id="137" dur="1000"/>
                                        <p:tgtEl>
                                          <p:spTgt spid="170018"/>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 presetClass="entr" presetSubtype="10" fill="hold" grpId="0" nodeType="clickEffect">
                                  <p:stCondLst>
                                    <p:cond delay="0"/>
                                  </p:stCondLst>
                                  <p:childTnLst>
                                    <p:set>
                                      <p:cBhvr>
                                        <p:cTn id="141" dur="1" fill="hold">
                                          <p:stCondLst>
                                            <p:cond delay="0"/>
                                          </p:stCondLst>
                                        </p:cTn>
                                        <p:tgtEl>
                                          <p:spTgt spid="170022"/>
                                        </p:tgtEl>
                                        <p:attrNameLst>
                                          <p:attrName>style.visibility</p:attrName>
                                        </p:attrNameLst>
                                      </p:cBhvr>
                                      <p:to>
                                        <p:strVal val="visible"/>
                                      </p:to>
                                    </p:set>
                                    <p:animEffect transition="in" filter="checkerboard(across)">
                                      <p:cBhvr>
                                        <p:cTn id="142" dur="500"/>
                                        <p:tgtEl>
                                          <p:spTgt spid="170022"/>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170024"/>
                                        </p:tgtEl>
                                        <p:attrNameLst>
                                          <p:attrName>style.visibility</p:attrName>
                                        </p:attrNameLst>
                                      </p:cBhvr>
                                      <p:to>
                                        <p:strVal val="visible"/>
                                      </p:to>
                                    </p:set>
                                    <p:animEffect transition="in" filter="checkerboard(across)">
                                      <p:cBhvr>
                                        <p:cTn id="145" dur="500"/>
                                        <p:tgtEl>
                                          <p:spTgt spid="170024"/>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170021"/>
                                        </p:tgtEl>
                                        <p:attrNameLst>
                                          <p:attrName>style.visibility</p:attrName>
                                        </p:attrNameLst>
                                      </p:cBhvr>
                                      <p:to>
                                        <p:strVal val="visible"/>
                                      </p:to>
                                    </p:set>
                                    <p:animEffect transition="in" filter="checkerboard(across)">
                                      <p:cBhvr>
                                        <p:cTn id="148" dur="500"/>
                                        <p:tgtEl>
                                          <p:spTgt spid="17002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2" presetClass="entr" presetSubtype="4" fill="hold" nodeType="clickEffect">
                                  <p:stCondLst>
                                    <p:cond delay="0"/>
                                  </p:stCondLst>
                                  <p:childTnLst>
                                    <p:set>
                                      <p:cBhvr>
                                        <p:cTn id="152" dur="1" fill="hold">
                                          <p:stCondLst>
                                            <p:cond delay="0"/>
                                          </p:stCondLst>
                                        </p:cTn>
                                        <p:tgtEl>
                                          <p:spTgt spid="45099"/>
                                        </p:tgtEl>
                                        <p:attrNameLst>
                                          <p:attrName>style.visibility</p:attrName>
                                        </p:attrNameLst>
                                      </p:cBhvr>
                                      <p:to>
                                        <p:strVal val="visible"/>
                                      </p:to>
                                    </p:set>
                                    <p:animEffect transition="in" filter="slide(fromBottom)">
                                      <p:cBhvr>
                                        <p:cTn id="153" dur="500"/>
                                        <p:tgtEl>
                                          <p:spTgt spid="4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4" grpId="0" animBg="1"/>
      <p:bldP spid="170023" grpId="0" animBg="1"/>
      <p:bldP spid="170022" grpId="0" animBg="1"/>
      <p:bldP spid="170021" grpId="0" animBg="1"/>
      <p:bldP spid="170020" grpId="0" animBg="1"/>
      <p:bldP spid="170019" grpId="0" animBg="1"/>
      <p:bldP spid="170017" grpId="0" animBg="1"/>
      <p:bldP spid="170016" grpId="0" animBg="1"/>
      <p:bldP spid="170015" grpId="0" animBg="1"/>
      <p:bldP spid="170014" grpId="0" animBg="1"/>
      <p:bldP spid="170011" grpId="0" animBg="1"/>
      <p:bldP spid="170010" grpId="0" animBg="1"/>
      <p:bldP spid="170009" grpId="0" animBg="1"/>
      <p:bldP spid="170008" grpId="0" animBg="1"/>
      <p:bldP spid="170007" grpId="0" animBg="1"/>
      <p:bldP spid="170006" grpId="0" animBg="1"/>
      <p:bldP spid="170005" grpId="0" animBg="1"/>
      <p:bldP spid="170004" grpId="0" animBg="1"/>
      <p:bldP spid="170003" grpId="0" animBg="1"/>
      <p:bldP spid="170002" grpId="0" animBg="1"/>
      <p:bldP spid="170001" grpId="0" animBg="1"/>
      <p:bldP spid="170000" grpId="0" animBg="1"/>
      <p:bldP spid="169999" grpId="0" animBg="1"/>
      <p:bldP spid="169998" grpId="0" animBg="1"/>
      <p:bldP spid="169997" grpId="0" animBg="1"/>
      <p:bldP spid="169996" grpId="0" animBg="1"/>
      <p:bldP spid="169995" grpId="0" animBg="1"/>
      <p:bldP spid="169994" grpId="0" animBg="1"/>
      <p:bldP spid="169989" grpId="0" animBg="1"/>
      <p:bldP spid="170018" grpId="0" animBg="1"/>
      <p:bldP spid="170013" grpId="0" animBg="1"/>
      <p:bldP spid="170012" grpId="0" animBg="1"/>
      <p:bldP spid="170051" grpId="0" animBg="1"/>
      <p:bldP spid="1700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274639"/>
            <a:ext cx="8229600" cy="490537"/>
          </a:xfrm>
        </p:spPr>
        <p:txBody>
          <a:bodyPr>
            <a:normAutofit fontScale="90000"/>
          </a:bodyPr>
          <a:lstStyle/>
          <a:p>
            <a:pPr eaLnBrk="1" hangingPunct="1"/>
            <a:r>
              <a:rPr lang="en-US" altLang="zh-CN" sz="3200" b="1"/>
              <a:t>Mediator Pattern</a:t>
            </a:r>
          </a:p>
        </p:txBody>
      </p:sp>
      <p:grpSp>
        <p:nvGrpSpPr>
          <p:cNvPr id="13315" name="Group 22"/>
          <p:cNvGrpSpPr>
            <a:grpSpLocks/>
          </p:cNvGrpSpPr>
          <p:nvPr/>
        </p:nvGrpSpPr>
        <p:grpSpPr bwMode="auto">
          <a:xfrm>
            <a:off x="1877306" y="2713510"/>
            <a:ext cx="5146675" cy="2867025"/>
            <a:chOff x="1259" y="1166"/>
            <a:chExt cx="3242" cy="1806"/>
          </a:xfrm>
        </p:grpSpPr>
        <p:sp>
          <p:nvSpPr>
            <p:cNvPr id="13318" name="Oval 4"/>
            <p:cNvSpPr>
              <a:spLocks noChangeArrowheads="1"/>
            </p:cNvSpPr>
            <p:nvPr/>
          </p:nvSpPr>
          <p:spPr bwMode="auto">
            <a:xfrm>
              <a:off x="1655" y="1344"/>
              <a:ext cx="306" cy="26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B</a:t>
              </a:r>
            </a:p>
          </p:txBody>
        </p:sp>
        <p:sp>
          <p:nvSpPr>
            <p:cNvPr id="13319" name="Oval 5"/>
            <p:cNvSpPr>
              <a:spLocks noChangeArrowheads="1"/>
            </p:cNvSpPr>
            <p:nvPr/>
          </p:nvSpPr>
          <p:spPr bwMode="auto">
            <a:xfrm>
              <a:off x="2744" y="2704"/>
              <a:ext cx="306" cy="26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E</a:t>
              </a:r>
            </a:p>
          </p:txBody>
        </p:sp>
        <p:sp>
          <p:nvSpPr>
            <p:cNvPr id="13320" name="Oval 6"/>
            <p:cNvSpPr>
              <a:spLocks noChangeArrowheads="1"/>
            </p:cNvSpPr>
            <p:nvPr/>
          </p:nvSpPr>
          <p:spPr bwMode="auto">
            <a:xfrm>
              <a:off x="2699" y="1166"/>
              <a:ext cx="307" cy="26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A</a:t>
              </a:r>
            </a:p>
          </p:txBody>
        </p:sp>
        <p:sp>
          <p:nvSpPr>
            <p:cNvPr id="13321" name="Oval 7"/>
            <p:cNvSpPr>
              <a:spLocks noChangeArrowheads="1"/>
            </p:cNvSpPr>
            <p:nvPr/>
          </p:nvSpPr>
          <p:spPr bwMode="auto">
            <a:xfrm>
              <a:off x="1259" y="1937"/>
              <a:ext cx="306" cy="26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C</a:t>
              </a:r>
            </a:p>
          </p:txBody>
        </p:sp>
        <p:sp>
          <p:nvSpPr>
            <p:cNvPr id="13322" name="Oval 8"/>
            <p:cNvSpPr>
              <a:spLocks noChangeArrowheads="1"/>
            </p:cNvSpPr>
            <p:nvPr/>
          </p:nvSpPr>
          <p:spPr bwMode="auto">
            <a:xfrm>
              <a:off x="1791" y="2523"/>
              <a:ext cx="306" cy="26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D</a:t>
              </a:r>
            </a:p>
          </p:txBody>
        </p:sp>
        <p:sp>
          <p:nvSpPr>
            <p:cNvPr id="13323" name="Oval 9"/>
            <p:cNvSpPr>
              <a:spLocks noChangeArrowheads="1"/>
            </p:cNvSpPr>
            <p:nvPr/>
          </p:nvSpPr>
          <p:spPr bwMode="auto">
            <a:xfrm>
              <a:off x="4195" y="1937"/>
              <a:ext cx="306" cy="26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G</a:t>
              </a:r>
            </a:p>
          </p:txBody>
        </p:sp>
        <p:sp>
          <p:nvSpPr>
            <p:cNvPr id="13324" name="Oval 10"/>
            <p:cNvSpPr>
              <a:spLocks noChangeArrowheads="1"/>
            </p:cNvSpPr>
            <p:nvPr/>
          </p:nvSpPr>
          <p:spPr bwMode="auto">
            <a:xfrm>
              <a:off x="3696" y="1301"/>
              <a:ext cx="306" cy="26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H</a:t>
              </a:r>
            </a:p>
          </p:txBody>
        </p:sp>
        <p:sp>
          <p:nvSpPr>
            <p:cNvPr id="13325" name="Oval 11"/>
            <p:cNvSpPr>
              <a:spLocks noChangeArrowheads="1"/>
            </p:cNvSpPr>
            <p:nvPr/>
          </p:nvSpPr>
          <p:spPr bwMode="auto">
            <a:xfrm>
              <a:off x="3753" y="2523"/>
              <a:ext cx="306" cy="26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F</a:t>
              </a:r>
            </a:p>
          </p:txBody>
        </p:sp>
        <p:sp>
          <p:nvSpPr>
            <p:cNvPr id="13326" name="Oval 12"/>
            <p:cNvSpPr>
              <a:spLocks noChangeArrowheads="1"/>
            </p:cNvSpPr>
            <p:nvPr/>
          </p:nvSpPr>
          <p:spPr bwMode="auto">
            <a:xfrm>
              <a:off x="2261" y="1958"/>
              <a:ext cx="1225" cy="26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Mediator </a:t>
              </a:r>
            </a:p>
          </p:txBody>
        </p:sp>
        <p:sp>
          <p:nvSpPr>
            <p:cNvPr id="13327" name="Line 13"/>
            <p:cNvSpPr>
              <a:spLocks noChangeShapeType="1"/>
            </p:cNvSpPr>
            <p:nvPr/>
          </p:nvSpPr>
          <p:spPr bwMode="auto">
            <a:xfrm flipH="1">
              <a:off x="2812" y="1434"/>
              <a:ext cx="23" cy="524"/>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Line 14"/>
            <p:cNvSpPr>
              <a:spLocks noChangeShapeType="1"/>
            </p:cNvSpPr>
            <p:nvPr/>
          </p:nvSpPr>
          <p:spPr bwMode="auto">
            <a:xfrm>
              <a:off x="1927" y="1525"/>
              <a:ext cx="579" cy="433"/>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5"/>
            <p:cNvSpPr>
              <a:spLocks noChangeShapeType="1"/>
            </p:cNvSpPr>
            <p:nvPr/>
          </p:nvSpPr>
          <p:spPr bwMode="auto">
            <a:xfrm>
              <a:off x="1565" y="2069"/>
              <a:ext cx="68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6"/>
            <p:cNvSpPr>
              <a:spLocks noChangeShapeType="1"/>
            </p:cNvSpPr>
            <p:nvPr/>
          </p:nvSpPr>
          <p:spPr bwMode="auto">
            <a:xfrm flipV="1">
              <a:off x="2109" y="2226"/>
              <a:ext cx="703" cy="388"/>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Line 17"/>
            <p:cNvSpPr>
              <a:spLocks noChangeShapeType="1"/>
            </p:cNvSpPr>
            <p:nvPr/>
          </p:nvSpPr>
          <p:spPr bwMode="auto">
            <a:xfrm>
              <a:off x="3486" y="2065"/>
              <a:ext cx="664" cy="4"/>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Line 18"/>
            <p:cNvSpPr>
              <a:spLocks noChangeShapeType="1"/>
            </p:cNvSpPr>
            <p:nvPr/>
          </p:nvSpPr>
          <p:spPr bwMode="auto">
            <a:xfrm flipH="1">
              <a:off x="3179" y="1480"/>
              <a:ext cx="517" cy="478"/>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Line 19"/>
            <p:cNvSpPr>
              <a:spLocks noChangeShapeType="1"/>
            </p:cNvSpPr>
            <p:nvPr/>
          </p:nvSpPr>
          <p:spPr bwMode="auto">
            <a:xfrm>
              <a:off x="3179" y="2226"/>
              <a:ext cx="608" cy="388"/>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Line 20"/>
            <p:cNvSpPr>
              <a:spLocks noChangeShapeType="1"/>
            </p:cNvSpPr>
            <p:nvPr/>
          </p:nvSpPr>
          <p:spPr bwMode="auto">
            <a:xfrm>
              <a:off x="2873" y="2226"/>
              <a:ext cx="7" cy="478"/>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16" name="Text Box 21"/>
          <p:cNvSpPr txBox="1">
            <a:spLocks noChangeArrowheads="1"/>
          </p:cNvSpPr>
          <p:nvPr/>
        </p:nvSpPr>
        <p:spPr bwMode="auto">
          <a:xfrm>
            <a:off x="993069" y="5940897"/>
            <a:ext cx="7704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400" b="1">
                <a:latin typeface="微软雅黑" panose="020B0503020204020204" pitchFamily="34" charset="-122"/>
                <a:ea typeface="微软雅黑" panose="020B0503020204020204" pitchFamily="34" charset="-122"/>
              </a:rPr>
              <a:t>Logical Diagram of the Mediator Design Pattern</a:t>
            </a:r>
          </a:p>
        </p:txBody>
      </p:sp>
      <p:sp>
        <p:nvSpPr>
          <p:cNvPr id="13317" name="Text Box 23"/>
          <p:cNvSpPr txBox="1">
            <a:spLocks noChangeArrowheads="1"/>
          </p:cNvSpPr>
          <p:nvPr/>
        </p:nvSpPr>
        <p:spPr bwMode="auto">
          <a:xfrm>
            <a:off x="561268" y="1043459"/>
            <a:ext cx="7993062"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solidFill>
                  <a:srgbClr val="0000CC"/>
                </a:solidFill>
                <a:latin typeface="微软雅黑" panose="020B0503020204020204" pitchFamily="34" charset="-122"/>
                <a:ea typeface="微软雅黑" panose="020B0503020204020204" pitchFamily="34" charset="-122"/>
              </a:rPr>
              <a:t>中介</a:t>
            </a:r>
            <a:r>
              <a:rPr lang="zh-CN" altLang="en-US" sz="2800" b="1" dirty="0" smtClean="0">
                <a:solidFill>
                  <a:srgbClr val="0000CC"/>
                </a:solidFill>
                <a:latin typeface="微软雅黑" panose="020B0503020204020204" pitchFamily="34" charset="-122"/>
                <a:ea typeface="微软雅黑" panose="020B0503020204020204" pitchFamily="34" charset="-122"/>
              </a:rPr>
              <a:t>者模式拓扑</a:t>
            </a:r>
            <a:r>
              <a:rPr lang="en-US" altLang="zh-CN" sz="2800" b="1" dirty="0"/>
              <a:t>. To reduce the tight coupling among objects, redesign using star-like form, the mediator design pattern</a:t>
            </a:r>
          </a:p>
        </p:txBody>
      </p:sp>
      <p:sp>
        <p:nvSpPr>
          <p:cNvPr id="23" name="文本框 22"/>
          <p:cNvSpPr txBox="1"/>
          <p:nvPr/>
        </p:nvSpPr>
        <p:spPr>
          <a:xfrm>
            <a:off x="8019939" y="2180477"/>
            <a:ext cx="3802456" cy="1938992"/>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5036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6"/>
          <p:cNvSpPr>
            <a:spLocks noChangeArrowheads="1"/>
          </p:cNvSpPr>
          <p:nvPr/>
        </p:nvSpPr>
        <p:spPr bwMode="auto">
          <a:xfrm>
            <a:off x="1676400" y="-317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Arial Narrow" panose="020B0606020202030204" pitchFamily="34" charset="0"/>
            </a:endParaRPr>
          </a:p>
        </p:txBody>
      </p:sp>
      <p:sp>
        <p:nvSpPr>
          <p:cNvPr id="36867" name="Rectangle 24"/>
          <p:cNvSpPr>
            <a:spLocks noChangeArrowheads="1"/>
          </p:cNvSpPr>
          <p:nvPr/>
        </p:nvSpPr>
        <p:spPr bwMode="auto">
          <a:xfrm>
            <a:off x="1558926" y="4987926"/>
            <a:ext cx="3052763" cy="460375"/>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HotelGUI</a:t>
            </a:r>
            <a:endParaRPr lang="en-US" altLang="zh-CN" sz="2600" b="1">
              <a:latin typeface="微软雅黑" panose="020B0503020204020204" pitchFamily="34" charset="-122"/>
              <a:ea typeface="微软雅黑" panose="020B0503020204020204" pitchFamily="34" charset="-122"/>
              <a:cs typeface="Arial" panose="020B0604020202020204" pitchFamily="34" charset="0"/>
            </a:endParaRPr>
          </a:p>
        </p:txBody>
      </p:sp>
      <p:sp>
        <p:nvSpPr>
          <p:cNvPr id="36868" name="Rectangle 23"/>
          <p:cNvSpPr>
            <a:spLocks noChangeArrowheads="1"/>
          </p:cNvSpPr>
          <p:nvPr/>
        </p:nvSpPr>
        <p:spPr bwMode="auto">
          <a:xfrm>
            <a:off x="1558926" y="5438775"/>
            <a:ext cx="3052763" cy="450850"/>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000000"/>
                </a:solidFill>
                <a:latin typeface="Arial Narrow" panose="020B0606020202030204" pitchFamily="34" charset="0"/>
                <a:cs typeface="Arial" panose="020B0604020202020204" pitchFamily="34" charset="0"/>
              </a:rPr>
              <a:t>-m: BusinessMediator</a:t>
            </a:r>
            <a:endParaRPr lang="en-US" altLang="zh-CN" sz="2000" b="1">
              <a:latin typeface="Arial Narrow" panose="020B0606020202030204" pitchFamily="34" charset="0"/>
            </a:endParaRPr>
          </a:p>
        </p:txBody>
      </p:sp>
      <p:sp>
        <p:nvSpPr>
          <p:cNvPr id="36869" name="Rectangle 22"/>
          <p:cNvSpPr>
            <a:spLocks noChangeArrowheads="1"/>
          </p:cNvSpPr>
          <p:nvPr/>
        </p:nvSpPr>
        <p:spPr bwMode="auto">
          <a:xfrm>
            <a:off x="1558926" y="5843588"/>
            <a:ext cx="3052763" cy="825500"/>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+addCustomer(String c);</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+addPossibleCustomer(String c)</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+displayInfo(String txt)</a:t>
            </a:r>
            <a:endParaRPr lang="en-US" altLang="zh-CN" sz="1800" b="1">
              <a:latin typeface="Arial Narrow" panose="020B0606020202030204" pitchFamily="34" charset="0"/>
            </a:endParaRPr>
          </a:p>
        </p:txBody>
      </p:sp>
      <p:sp>
        <p:nvSpPr>
          <p:cNvPr id="36870" name="Rectangle 21"/>
          <p:cNvSpPr>
            <a:spLocks noChangeArrowheads="1"/>
          </p:cNvSpPr>
          <p:nvPr/>
        </p:nvSpPr>
        <p:spPr bwMode="auto">
          <a:xfrm>
            <a:off x="7535863" y="5014914"/>
            <a:ext cx="3060700" cy="460375"/>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TourGUI</a:t>
            </a:r>
            <a:endParaRPr lang="en-US" altLang="zh-CN" sz="2600" b="1">
              <a:latin typeface="微软雅黑" panose="020B0503020204020204" pitchFamily="34" charset="-122"/>
              <a:ea typeface="微软雅黑" panose="020B0503020204020204" pitchFamily="34" charset="-122"/>
              <a:cs typeface="Arial" panose="020B0604020202020204" pitchFamily="34" charset="0"/>
            </a:endParaRPr>
          </a:p>
        </p:txBody>
      </p:sp>
      <p:sp>
        <p:nvSpPr>
          <p:cNvPr id="36871" name="Rectangle 20"/>
          <p:cNvSpPr>
            <a:spLocks noChangeArrowheads="1"/>
          </p:cNvSpPr>
          <p:nvPr/>
        </p:nvSpPr>
        <p:spPr bwMode="auto">
          <a:xfrm>
            <a:off x="7535863" y="5476875"/>
            <a:ext cx="3060700" cy="393700"/>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000000"/>
                </a:solidFill>
                <a:latin typeface="Arial Narrow" panose="020B0606020202030204" pitchFamily="34" charset="0"/>
                <a:cs typeface="Arial" panose="020B0604020202020204" pitchFamily="34" charset="0"/>
              </a:rPr>
              <a:t>-m: BusinessMediator</a:t>
            </a:r>
            <a:endParaRPr lang="en-US" altLang="zh-CN" sz="2000" b="1">
              <a:latin typeface="Arial Narrow" panose="020B0606020202030204" pitchFamily="34" charset="0"/>
            </a:endParaRPr>
          </a:p>
        </p:txBody>
      </p:sp>
      <p:sp>
        <p:nvSpPr>
          <p:cNvPr id="36872" name="Rectangle 19"/>
          <p:cNvSpPr>
            <a:spLocks noChangeArrowheads="1"/>
          </p:cNvSpPr>
          <p:nvPr/>
        </p:nvSpPr>
        <p:spPr bwMode="auto">
          <a:xfrm>
            <a:off x="1703389" y="976314"/>
            <a:ext cx="4105275" cy="460375"/>
          </a:xfrm>
          <a:prstGeom prst="rect">
            <a:avLst/>
          </a:prstGeom>
          <a:solidFill>
            <a:srgbClr val="FFFFFF"/>
          </a:solidFill>
          <a:ln w="12700">
            <a:solidFill>
              <a:srgbClr val="FF00FF"/>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BusinessMediator</a:t>
            </a:r>
            <a:r>
              <a:rPr lang="en-US" altLang="zh-CN" sz="1000" b="1">
                <a:solidFill>
                  <a:srgbClr val="000000"/>
                </a:solidFill>
                <a:latin typeface="Arial Narrow" panose="020B0606020202030204" pitchFamily="34" charset="0"/>
                <a:ea typeface="微软雅黑" panose="020B0503020204020204" pitchFamily="34" charset="-122"/>
                <a:cs typeface="Arial" panose="020B0604020202020204" pitchFamily="34" charset="0"/>
              </a:rPr>
              <a:t> </a:t>
            </a:r>
            <a:endParaRPr lang="en-US" altLang="zh-CN" sz="1800">
              <a:latin typeface="Arial Narrow" panose="020B0606020202030204" pitchFamily="34" charset="0"/>
              <a:ea typeface="微软雅黑" panose="020B0503020204020204" pitchFamily="34" charset="-122"/>
              <a:cs typeface="Arial" panose="020B0604020202020204" pitchFamily="34" charset="0"/>
            </a:endParaRPr>
          </a:p>
        </p:txBody>
      </p:sp>
      <p:sp>
        <p:nvSpPr>
          <p:cNvPr id="36873" name="Rectangle 18"/>
          <p:cNvSpPr>
            <a:spLocks noChangeArrowheads="1"/>
          </p:cNvSpPr>
          <p:nvPr/>
        </p:nvSpPr>
        <p:spPr bwMode="auto">
          <a:xfrm>
            <a:off x="1703389" y="1436689"/>
            <a:ext cx="4105275" cy="452437"/>
          </a:xfrm>
          <a:prstGeom prst="rect">
            <a:avLst/>
          </a:prstGeom>
          <a:solidFill>
            <a:srgbClr val="FFFFFF"/>
          </a:solidFill>
          <a:ln w="12700">
            <a:solidFill>
              <a:srgbClr val="FF00FF"/>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000000"/>
                </a:solidFill>
                <a:latin typeface="Arial Narrow" panose="020B0606020202030204" pitchFamily="34" charset="0"/>
                <a:cs typeface="Arial" panose="020B0604020202020204" pitchFamily="34" charset="0"/>
              </a:rPr>
              <a:t>companyList</a:t>
            </a:r>
            <a:r>
              <a:rPr lang="en-US" altLang="zh-CN" sz="2000">
                <a:solidFill>
                  <a:srgbClr val="000000"/>
                </a:solidFill>
                <a:latin typeface="Arial Narrow" panose="020B0606020202030204" pitchFamily="34" charset="0"/>
                <a:cs typeface="Arial" panose="020B0604020202020204" pitchFamily="34" charset="0"/>
              </a:rPr>
              <a:t>: </a:t>
            </a:r>
            <a:r>
              <a:rPr lang="en-US" altLang="zh-CN" sz="2000" b="1">
                <a:solidFill>
                  <a:srgbClr val="000000"/>
                </a:solidFill>
                <a:latin typeface="Arial Narrow" panose="020B0606020202030204" pitchFamily="34" charset="0"/>
                <a:cs typeface="Arial" panose="020B0604020202020204" pitchFamily="34" charset="0"/>
              </a:rPr>
              <a:t>ArrayList</a:t>
            </a:r>
            <a:r>
              <a:rPr lang="en-US" altLang="zh-CN" sz="2000">
                <a:latin typeface="Arial Narrow" panose="020B0606020202030204" pitchFamily="34" charset="0"/>
                <a:cs typeface="Times New Roman" panose="02020603050405020304" pitchFamily="18" charset="0"/>
              </a:rPr>
              <a:t> </a:t>
            </a:r>
            <a:r>
              <a:rPr lang="en-US" altLang="zh-CN" sz="2000">
                <a:solidFill>
                  <a:srgbClr val="000000"/>
                </a:solidFill>
                <a:latin typeface="Arial Narrow" panose="020B0606020202030204" pitchFamily="34" charset="0"/>
                <a:cs typeface="Arial" panose="020B0604020202020204" pitchFamily="34" charset="0"/>
              </a:rPr>
              <a:t>&lt;</a:t>
            </a:r>
            <a:r>
              <a:rPr lang="en-US" altLang="zh-CN" sz="2000" b="1">
                <a:solidFill>
                  <a:srgbClr val="000000"/>
                </a:solidFill>
                <a:latin typeface="Arial Narrow" panose="020B0606020202030204" pitchFamily="34" charset="0"/>
                <a:cs typeface="Arial" panose="020B0604020202020204" pitchFamily="34" charset="0"/>
              </a:rPr>
              <a:t>CompanyGUI</a:t>
            </a:r>
            <a:r>
              <a:rPr lang="en-US" altLang="zh-CN" sz="2000">
                <a:solidFill>
                  <a:srgbClr val="000000"/>
                </a:solidFill>
                <a:latin typeface="Arial Narrow" panose="020B0606020202030204" pitchFamily="34" charset="0"/>
                <a:cs typeface="Arial" panose="020B0604020202020204" pitchFamily="34" charset="0"/>
              </a:rPr>
              <a:t>&gt;</a:t>
            </a:r>
            <a:endParaRPr lang="en-US" altLang="zh-CN" sz="2000">
              <a:latin typeface="Arial Narrow" panose="020B0606020202030204" pitchFamily="34" charset="0"/>
            </a:endParaRPr>
          </a:p>
        </p:txBody>
      </p:sp>
      <p:sp>
        <p:nvSpPr>
          <p:cNvPr id="36874" name="Rectangle 17"/>
          <p:cNvSpPr>
            <a:spLocks noChangeArrowheads="1"/>
          </p:cNvSpPr>
          <p:nvPr/>
        </p:nvSpPr>
        <p:spPr bwMode="auto">
          <a:xfrm>
            <a:off x="1703389" y="1892301"/>
            <a:ext cx="4105275" cy="815975"/>
          </a:xfrm>
          <a:prstGeom prst="rect">
            <a:avLst/>
          </a:prstGeom>
          <a:solidFill>
            <a:srgbClr val="FFFFFF"/>
          </a:solidFill>
          <a:ln w="12700">
            <a:solidFill>
              <a:srgbClr val="FF00FF"/>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+register(c:  CompanyGUI)</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+updateAllGuis(String text)</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+addPossibleCus(String opt, String text)</a:t>
            </a:r>
            <a:endParaRPr lang="en-US" altLang="zh-CN" sz="1800" b="1">
              <a:latin typeface="Arial Narrow" panose="020B0606020202030204" pitchFamily="34" charset="0"/>
            </a:endParaRPr>
          </a:p>
        </p:txBody>
      </p:sp>
      <p:sp>
        <p:nvSpPr>
          <p:cNvPr id="36875" name="Rectangle 16"/>
          <p:cNvSpPr>
            <a:spLocks noChangeArrowheads="1"/>
          </p:cNvSpPr>
          <p:nvPr/>
        </p:nvSpPr>
        <p:spPr bwMode="auto">
          <a:xfrm>
            <a:off x="4718050" y="4986339"/>
            <a:ext cx="2732088" cy="460375"/>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AirlineGUI</a:t>
            </a:r>
            <a:endParaRPr lang="en-US" altLang="zh-CN" sz="2600" b="1">
              <a:latin typeface="微软雅黑" panose="020B0503020204020204" pitchFamily="34" charset="-122"/>
              <a:ea typeface="微软雅黑" panose="020B0503020204020204" pitchFamily="34" charset="-122"/>
              <a:cs typeface="Arial" panose="020B0604020202020204" pitchFamily="34" charset="0"/>
            </a:endParaRPr>
          </a:p>
        </p:txBody>
      </p:sp>
      <p:sp>
        <p:nvSpPr>
          <p:cNvPr id="36876" name="Rectangle 15"/>
          <p:cNvSpPr>
            <a:spLocks noChangeArrowheads="1"/>
          </p:cNvSpPr>
          <p:nvPr/>
        </p:nvSpPr>
        <p:spPr bwMode="auto">
          <a:xfrm>
            <a:off x="4718050" y="5464175"/>
            <a:ext cx="2732088" cy="374650"/>
          </a:xfrm>
          <a:prstGeom prst="rect">
            <a:avLst/>
          </a:prstGeom>
          <a:solidFill>
            <a:srgbClr val="FFFFFF"/>
          </a:solidFill>
          <a:ln w="12700">
            <a:solidFill>
              <a:srgbClr val="000000"/>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000000"/>
                </a:solidFill>
                <a:latin typeface="Arial Narrow" panose="020B0606020202030204" pitchFamily="34" charset="0"/>
                <a:cs typeface="Arial" panose="020B0604020202020204" pitchFamily="34" charset="0"/>
              </a:rPr>
              <a:t>-m: BusinessMediator</a:t>
            </a:r>
            <a:endParaRPr lang="en-US" altLang="zh-CN" sz="2000" b="1">
              <a:latin typeface="Arial Narrow" panose="020B0606020202030204" pitchFamily="34" charset="0"/>
            </a:endParaRPr>
          </a:p>
        </p:txBody>
      </p:sp>
      <p:sp>
        <p:nvSpPr>
          <p:cNvPr id="36877" name="Line 14"/>
          <p:cNvSpPr>
            <a:spLocks noChangeShapeType="1"/>
          </p:cNvSpPr>
          <p:nvPr/>
        </p:nvSpPr>
        <p:spPr bwMode="auto">
          <a:xfrm>
            <a:off x="6383338" y="2133601"/>
            <a:ext cx="0" cy="6762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Rectangle 13"/>
          <p:cNvSpPr>
            <a:spLocks noChangeArrowheads="1"/>
          </p:cNvSpPr>
          <p:nvPr/>
        </p:nvSpPr>
        <p:spPr bwMode="auto">
          <a:xfrm>
            <a:off x="4719638" y="5843588"/>
            <a:ext cx="2735262" cy="825500"/>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b="1">
                <a:solidFill>
                  <a:srgbClr val="000000"/>
                </a:solidFill>
                <a:latin typeface="Arial Narrow" panose="020B0606020202030204" pitchFamily="34" charset="0"/>
                <a:cs typeface="Arial" panose="020B0604020202020204" pitchFamily="34" charset="0"/>
              </a:rPr>
              <a:t>+addCustomer(String c);</a:t>
            </a:r>
            <a:endParaRPr lang="en-US" altLang="zh-CN" sz="1600" b="1">
              <a:latin typeface="Arial Narrow" panose="020B0606020202030204" pitchFamily="34" charset="0"/>
            </a:endParaRPr>
          </a:p>
          <a:p>
            <a:pPr>
              <a:spcBef>
                <a:spcPct val="0"/>
              </a:spcBef>
              <a:buFontTx/>
              <a:buNone/>
            </a:pPr>
            <a:r>
              <a:rPr lang="en-US" altLang="zh-CN" sz="1600" b="1">
                <a:solidFill>
                  <a:srgbClr val="000000"/>
                </a:solidFill>
                <a:latin typeface="Arial Narrow" panose="020B0606020202030204" pitchFamily="34" charset="0"/>
                <a:cs typeface="Arial" panose="020B0604020202020204" pitchFamily="34" charset="0"/>
              </a:rPr>
              <a:t>+addPossibleCustomer(String c)</a:t>
            </a:r>
            <a:endParaRPr lang="en-US" altLang="zh-CN" sz="1600" b="1">
              <a:latin typeface="Arial Narrow" panose="020B0606020202030204" pitchFamily="34" charset="0"/>
            </a:endParaRPr>
          </a:p>
          <a:p>
            <a:pPr>
              <a:spcBef>
                <a:spcPct val="0"/>
              </a:spcBef>
              <a:buFontTx/>
              <a:buNone/>
            </a:pPr>
            <a:r>
              <a:rPr lang="en-US" altLang="zh-CN" sz="1600" b="1">
                <a:solidFill>
                  <a:srgbClr val="000000"/>
                </a:solidFill>
                <a:latin typeface="Arial Narrow" panose="020B0606020202030204" pitchFamily="34" charset="0"/>
                <a:cs typeface="Arial" panose="020B0604020202020204" pitchFamily="34" charset="0"/>
              </a:rPr>
              <a:t>+displayInfo(String txt)</a:t>
            </a:r>
            <a:endParaRPr lang="en-US" altLang="zh-CN" sz="1600" b="1">
              <a:latin typeface="Arial Narrow" panose="020B0606020202030204" pitchFamily="34" charset="0"/>
            </a:endParaRPr>
          </a:p>
        </p:txBody>
      </p:sp>
      <p:sp>
        <p:nvSpPr>
          <p:cNvPr id="36879" name="Rectangle 12"/>
          <p:cNvSpPr>
            <a:spLocks noChangeArrowheads="1"/>
          </p:cNvSpPr>
          <p:nvPr/>
        </p:nvSpPr>
        <p:spPr bwMode="auto">
          <a:xfrm>
            <a:off x="7535863" y="5837238"/>
            <a:ext cx="3060700" cy="825500"/>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+addCustomer(String c);</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+addPossibleCustomer(String c)</a:t>
            </a:r>
            <a:endParaRPr lang="en-US" altLang="zh-CN" sz="1800" b="1">
              <a:latin typeface="Arial Narrow" panose="020B0606020202030204" pitchFamily="34" charset="0"/>
            </a:endParaRPr>
          </a:p>
          <a:p>
            <a:pPr>
              <a:spcBef>
                <a:spcPct val="0"/>
              </a:spcBef>
              <a:buFontTx/>
              <a:buNone/>
            </a:pPr>
            <a:r>
              <a:rPr lang="en-US" altLang="zh-CN" sz="1800" b="1">
                <a:solidFill>
                  <a:srgbClr val="000000"/>
                </a:solidFill>
                <a:latin typeface="Arial Narrow" panose="020B0606020202030204" pitchFamily="34" charset="0"/>
                <a:cs typeface="Arial" panose="020B0604020202020204" pitchFamily="34" charset="0"/>
              </a:rPr>
              <a:t>+displayInfo(String txt)</a:t>
            </a:r>
            <a:endParaRPr lang="en-US" altLang="zh-CN" sz="1800" b="1">
              <a:latin typeface="Arial Narrow" panose="020B0606020202030204" pitchFamily="34" charset="0"/>
            </a:endParaRPr>
          </a:p>
        </p:txBody>
      </p:sp>
      <p:sp>
        <p:nvSpPr>
          <p:cNvPr id="36880" name="Rectangle 11"/>
          <p:cNvSpPr>
            <a:spLocks noChangeArrowheads="1"/>
          </p:cNvSpPr>
          <p:nvPr/>
        </p:nvSpPr>
        <p:spPr bwMode="auto">
          <a:xfrm>
            <a:off x="4568826" y="2886076"/>
            <a:ext cx="3051175" cy="639763"/>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5000"/>
              </a:lnSpc>
              <a:spcBef>
                <a:spcPct val="0"/>
              </a:spcBef>
              <a:buFontTx/>
              <a:buNone/>
            </a:pPr>
            <a:r>
              <a:rPr lang="en-US" altLang="zh-CN" sz="2400" b="1">
                <a:solidFill>
                  <a:srgbClr val="000000"/>
                </a:solidFill>
                <a:latin typeface="微软雅黑" panose="020B0503020204020204" pitchFamily="34" charset="-122"/>
                <a:ea typeface="微软雅黑" panose="020B0503020204020204" pitchFamily="34" charset="-122"/>
                <a:cs typeface="Arial" panose="020B0604020202020204" pitchFamily="34" charset="0"/>
              </a:rPr>
              <a:t>&lt;&lt;interface&gt;&gt;</a:t>
            </a:r>
            <a:endParaRPr lang="en-US" altLang="zh-CN" sz="2400">
              <a:latin typeface="微软雅黑" panose="020B0503020204020204" pitchFamily="34" charset="-122"/>
              <a:ea typeface="微软雅黑" panose="020B0503020204020204" pitchFamily="34" charset="-122"/>
              <a:cs typeface="Arial" panose="020B0604020202020204" pitchFamily="34" charset="0"/>
            </a:endParaRPr>
          </a:p>
          <a:p>
            <a:pPr algn="ctr">
              <a:lnSpc>
                <a:spcPct val="85000"/>
              </a:lnSpc>
              <a:spcBef>
                <a:spcPct val="0"/>
              </a:spcBef>
              <a:buFontTx/>
              <a:buNone/>
            </a:pPr>
            <a:r>
              <a:rPr lang="en-US" altLang="zh-CN" sz="2400" b="1">
                <a:solidFill>
                  <a:srgbClr val="000000"/>
                </a:solidFill>
                <a:latin typeface="微软雅黑" panose="020B0503020204020204" pitchFamily="34" charset="-122"/>
                <a:ea typeface="微软雅黑" panose="020B0503020204020204" pitchFamily="34" charset="-122"/>
                <a:cs typeface="Arial" panose="020B0604020202020204" pitchFamily="34" charset="0"/>
              </a:rPr>
              <a:t>CompanyGUI</a:t>
            </a:r>
            <a:endParaRPr lang="en-US" altLang="zh-CN"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36881" name="Rectangle 10"/>
          <p:cNvSpPr>
            <a:spLocks noChangeArrowheads="1"/>
          </p:cNvSpPr>
          <p:nvPr/>
        </p:nvSpPr>
        <p:spPr bwMode="auto">
          <a:xfrm>
            <a:off x="4568826" y="3538539"/>
            <a:ext cx="3051175" cy="827087"/>
          </a:xfrm>
          <a:prstGeom prst="rect">
            <a:avLst/>
          </a:prstGeom>
          <a:solidFill>
            <a:srgbClr val="FFFFFF"/>
          </a:solidFill>
          <a:ln w="12700">
            <a:solidFill>
              <a:srgbClr val="000000"/>
            </a:solidFill>
            <a:miter lim="800000"/>
            <a:headEnd/>
            <a:tailEnd/>
          </a:ln>
        </p:spPr>
        <p:txBody>
          <a:bodyPr lIns="54864" tIns="27432" rIns="54864" bIns="2743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i="1">
                <a:solidFill>
                  <a:srgbClr val="000000"/>
                </a:solidFill>
                <a:latin typeface="Arial Narrow" panose="020B0606020202030204" pitchFamily="34" charset="0"/>
                <a:cs typeface="Arial" panose="020B0604020202020204" pitchFamily="34" charset="0"/>
              </a:rPr>
              <a:t>+addCustomer(String c);</a:t>
            </a:r>
            <a:endParaRPr lang="en-US" altLang="zh-CN" sz="1800" b="1" i="1">
              <a:latin typeface="Arial Narrow" panose="020B0606020202030204" pitchFamily="34" charset="0"/>
            </a:endParaRPr>
          </a:p>
          <a:p>
            <a:pPr>
              <a:spcBef>
                <a:spcPct val="0"/>
              </a:spcBef>
              <a:buFontTx/>
              <a:buNone/>
            </a:pPr>
            <a:r>
              <a:rPr lang="en-US" altLang="zh-CN" sz="1800" b="1" i="1">
                <a:solidFill>
                  <a:srgbClr val="000000"/>
                </a:solidFill>
                <a:latin typeface="Arial Narrow" panose="020B0606020202030204" pitchFamily="34" charset="0"/>
                <a:cs typeface="Arial" panose="020B0604020202020204" pitchFamily="34" charset="0"/>
              </a:rPr>
              <a:t>+addPossibleCustomer(String c)</a:t>
            </a:r>
            <a:endParaRPr lang="en-US" altLang="zh-CN" sz="1800" b="1" i="1">
              <a:latin typeface="Arial Narrow" panose="020B0606020202030204" pitchFamily="34" charset="0"/>
            </a:endParaRPr>
          </a:p>
          <a:p>
            <a:pPr>
              <a:spcBef>
                <a:spcPct val="0"/>
              </a:spcBef>
              <a:buFontTx/>
              <a:buNone/>
            </a:pPr>
            <a:r>
              <a:rPr lang="en-US" altLang="zh-CN" sz="1800" b="1" i="1">
                <a:solidFill>
                  <a:srgbClr val="000000"/>
                </a:solidFill>
                <a:latin typeface="Arial Narrow" panose="020B0606020202030204" pitchFamily="34" charset="0"/>
                <a:cs typeface="Arial" panose="020B0604020202020204" pitchFamily="34" charset="0"/>
              </a:rPr>
              <a:t>+displayInfo(String txt)</a:t>
            </a:r>
            <a:endParaRPr lang="en-US" altLang="zh-CN" sz="1800" b="1" i="1">
              <a:latin typeface="Arial Narrow" panose="020B0606020202030204" pitchFamily="34" charset="0"/>
            </a:endParaRPr>
          </a:p>
        </p:txBody>
      </p:sp>
      <p:cxnSp>
        <p:nvCxnSpPr>
          <p:cNvPr id="36882" name="AutoShape 9"/>
          <p:cNvCxnSpPr>
            <a:cxnSpLocks noChangeShapeType="1"/>
          </p:cNvCxnSpPr>
          <p:nvPr/>
        </p:nvCxnSpPr>
        <p:spPr bwMode="auto">
          <a:xfrm>
            <a:off x="3157538" y="4713288"/>
            <a:ext cx="57959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3" name="AutoShape 8"/>
          <p:cNvCxnSpPr>
            <a:cxnSpLocks noChangeShapeType="1"/>
          </p:cNvCxnSpPr>
          <p:nvPr/>
        </p:nvCxnSpPr>
        <p:spPr bwMode="auto">
          <a:xfrm flipH="1">
            <a:off x="3143250" y="4735514"/>
            <a:ext cx="0"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4" name="AutoShape 7"/>
          <p:cNvCxnSpPr>
            <a:cxnSpLocks noChangeShapeType="1"/>
          </p:cNvCxnSpPr>
          <p:nvPr/>
        </p:nvCxnSpPr>
        <p:spPr bwMode="auto">
          <a:xfrm flipH="1">
            <a:off x="6096000" y="4724401"/>
            <a:ext cx="158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5" name="AutoShape 6"/>
          <p:cNvCxnSpPr>
            <a:cxnSpLocks noChangeShapeType="1"/>
          </p:cNvCxnSpPr>
          <p:nvPr/>
        </p:nvCxnSpPr>
        <p:spPr bwMode="auto">
          <a:xfrm flipH="1">
            <a:off x="8963025" y="4713289"/>
            <a:ext cx="1588" cy="2682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6886" name="AutoShape 5"/>
          <p:cNvSpPr>
            <a:spLocks noChangeArrowheads="1"/>
          </p:cNvSpPr>
          <p:nvPr/>
        </p:nvSpPr>
        <p:spPr bwMode="auto">
          <a:xfrm rot="10800000">
            <a:off x="5937250" y="4365626"/>
            <a:ext cx="336550" cy="373063"/>
          </a:xfrm>
          <a:prstGeom prst="downArrow">
            <a:avLst>
              <a:gd name="adj1" fmla="val 0"/>
              <a:gd name="adj2" fmla="val 54131"/>
            </a:avLst>
          </a:prstGeom>
          <a:solidFill>
            <a:srgbClr val="FFFFFF"/>
          </a:solidFill>
          <a:ln w="9525">
            <a:solidFill>
              <a:srgbClr val="000000"/>
            </a:solidFill>
            <a:miter lim="800000"/>
            <a:headEnd/>
            <a:tailEnd/>
          </a:ln>
        </p:spPr>
        <p:txBody>
          <a:bodyPr vert="eaVert"/>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Arial Narrow" panose="020B0606020202030204" pitchFamily="34" charset="0"/>
            </a:endParaRPr>
          </a:p>
        </p:txBody>
      </p:sp>
      <p:cxnSp>
        <p:nvCxnSpPr>
          <p:cNvPr id="36887" name="AutoShape 4"/>
          <p:cNvCxnSpPr>
            <a:cxnSpLocks noChangeShapeType="1"/>
          </p:cNvCxnSpPr>
          <p:nvPr/>
        </p:nvCxnSpPr>
        <p:spPr bwMode="auto">
          <a:xfrm>
            <a:off x="5808664" y="2133600"/>
            <a:ext cx="5746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8" name="AutoShape 3"/>
          <p:cNvCxnSpPr>
            <a:cxnSpLocks noChangeShapeType="1"/>
          </p:cNvCxnSpPr>
          <p:nvPr/>
        </p:nvCxnSpPr>
        <p:spPr bwMode="auto">
          <a:xfrm>
            <a:off x="6769100" y="1773239"/>
            <a:ext cx="0" cy="1019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9" name="AutoShape 2"/>
          <p:cNvCxnSpPr>
            <a:cxnSpLocks noChangeShapeType="1"/>
          </p:cNvCxnSpPr>
          <p:nvPr/>
        </p:nvCxnSpPr>
        <p:spPr bwMode="auto">
          <a:xfrm flipH="1">
            <a:off x="5808663" y="1773238"/>
            <a:ext cx="9715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890" name="Rectangle 22"/>
          <p:cNvSpPr>
            <a:spLocks noChangeArrowheads="1"/>
          </p:cNvSpPr>
          <p:nvPr/>
        </p:nvSpPr>
        <p:spPr bwMode="auto">
          <a:xfrm>
            <a:off x="2711451" y="115889"/>
            <a:ext cx="1871663" cy="504825"/>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t>Client</a:t>
            </a:r>
          </a:p>
        </p:txBody>
      </p:sp>
      <p:cxnSp>
        <p:nvCxnSpPr>
          <p:cNvPr id="32" name="直接箭头连接符 31"/>
          <p:cNvCxnSpPr/>
          <p:nvPr/>
        </p:nvCxnSpPr>
        <p:spPr>
          <a:xfrm>
            <a:off x="3648075" y="628650"/>
            <a:ext cx="0" cy="3952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894622" y="430434"/>
            <a:ext cx="3476530" cy="1938992"/>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6288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530388" y="3059010"/>
            <a:ext cx="360363" cy="525463"/>
          </a:xfrm>
          <a:prstGeom prst="upArrow">
            <a:avLst>
              <a:gd name="adj1" fmla="val 0"/>
              <a:gd name="adj2" fmla="val 67156"/>
            </a:avLst>
          </a:prstGeom>
          <a:solidFill>
            <a:schemeClr val="bg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grpSp>
        <p:nvGrpSpPr>
          <p:cNvPr id="2" name="Group 41"/>
          <p:cNvGrpSpPr>
            <a:grpSpLocks/>
          </p:cNvGrpSpPr>
          <p:nvPr/>
        </p:nvGrpSpPr>
        <p:grpSpPr bwMode="auto">
          <a:xfrm>
            <a:off x="162534" y="978690"/>
            <a:ext cx="3024063" cy="2080543"/>
            <a:chOff x="204" y="570"/>
            <a:chExt cx="1814" cy="993"/>
          </a:xfrm>
          <a:solidFill>
            <a:schemeClr val="bg1"/>
          </a:solidFill>
        </p:grpSpPr>
        <p:sp>
          <p:nvSpPr>
            <p:cNvPr id="52262" name="Rectangle 5"/>
            <p:cNvSpPr>
              <a:spLocks noChangeArrowheads="1"/>
            </p:cNvSpPr>
            <p:nvPr/>
          </p:nvSpPr>
          <p:spPr bwMode="auto">
            <a:xfrm>
              <a:off x="204" y="570"/>
              <a:ext cx="1814" cy="425"/>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lnSpc>
                  <a:spcPct val="90000"/>
                </a:lnSpc>
                <a:defRPr/>
              </a:pPr>
              <a:r>
                <a:rPr lang="en-US" altLang="zh-CN" sz="2600" b="1" dirty="0"/>
                <a:t>&lt;&lt;interface&gt;&gt;</a:t>
              </a:r>
            </a:p>
            <a:p>
              <a:pPr algn="ctr" eaLnBrk="1" hangingPunct="1">
                <a:lnSpc>
                  <a:spcPct val="90000"/>
                </a:lnSpc>
                <a:defRPr/>
              </a:pPr>
              <a:r>
                <a:rPr lang="en-US" altLang="zh-CN" sz="2600" b="1" dirty="0"/>
                <a:t>Observable</a:t>
              </a:r>
            </a:p>
          </p:txBody>
        </p:sp>
        <p:sp>
          <p:nvSpPr>
            <p:cNvPr id="52263" name="Rectangle 8"/>
            <p:cNvSpPr>
              <a:spLocks noChangeArrowheads="1"/>
            </p:cNvSpPr>
            <p:nvPr/>
          </p:nvSpPr>
          <p:spPr bwMode="auto">
            <a:xfrm>
              <a:off x="204" y="995"/>
              <a:ext cx="1814" cy="568"/>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defRPr/>
              </a:pPr>
              <a:r>
                <a:rPr lang="en-US" altLang="zh-CN" sz="1700" b="1" dirty="0"/>
                <a:t>+</a:t>
              </a:r>
              <a:r>
                <a:rPr lang="en-US" altLang="zh-CN" sz="1700" b="1" dirty="0" err="1"/>
                <a:t>notifyObservers</a:t>
              </a:r>
              <a:r>
                <a:rPr lang="en-US" altLang="zh-CN" sz="1700" b="1" dirty="0"/>
                <a:t>()</a:t>
              </a:r>
            </a:p>
            <a:p>
              <a:pPr eaLnBrk="1" hangingPunct="1">
                <a:defRPr/>
              </a:pPr>
              <a:r>
                <a:rPr lang="en-US" altLang="zh-CN" sz="1700" b="1" dirty="0"/>
                <a:t>+register(</a:t>
              </a:r>
              <a:r>
                <a:rPr lang="en-US" altLang="zh-CN" sz="1700" b="1" dirty="0" err="1"/>
                <a:t>obs</a:t>
              </a:r>
              <a:r>
                <a:rPr lang="en-US" altLang="zh-CN" sz="1700" b="1" dirty="0"/>
                <a:t>: Observer)</a:t>
              </a:r>
            </a:p>
            <a:p>
              <a:pPr eaLnBrk="1" hangingPunct="1">
                <a:defRPr/>
              </a:pPr>
              <a:r>
                <a:rPr lang="en-US" altLang="zh-CN" sz="1700" b="1" dirty="0"/>
                <a:t>+</a:t>
              </a:r>
              <a:r>
                <a:rPr lang="en-US" altLang="zh-CN" sz="1700" b="1" dirty="0" err="1"/>
                <a:t>unRegister</a:t>
              </a:r>
              <a:r>
                <a:rPr lang="en-US" altLang="zh-CN" sz="1700" b="1" dirty="0"/>
                <a:t>(</a:t>
              </a:r>
              <a:r>
                <a:rPr lang="en-US" altLang="zh-CN" sz="1700" b="1" dirty="0" err="1"/>
                <a:t>obs:Observer</a:t>
              </a:r>
              <a:r>
                <a:rPr lang="en-US" altLang="zh-CN" sz="1700" b="1" dirty="0"/>
                <a:t>)</a:t>
              </a:r>
            </a:p>
          </p:txBody>
        </p:sp>
      </p:grpSp>
      <p:grpSp>
        <p:nvGrpSpPr>
          <p:cNvPr id="3" name="Group 42"/>
          <p:cNvGrpSpPr>
            <a:grpSpLocks/>
          </p:cNvGrpSpPr>
          <p:nvPr/>
        </p:nvGrpSpPr>
        <p:grpSpPr bwMode="auto">
          <a:xfrm>
            <a:off x="162534" y="3584694"/>
            <a:ext cx="3024063" cy="1574800"/>
            <a:chOff x="204" y="1894"/>
            <a:chExt cx="1814" cy="992"/>
          </a:xfrm>
          <a:solidFill>
            <a:schemeClr val="bg1"/>
          </a:solidFill>
        </p:grpSpPr>
        <p:sp>
          <p:nvSpPr>
            <p:cNvPr id="637958" name="Rectangle 6"/>
            <p:cNvSpPr>
              <a:spLocks noChangeArrowheads="1"/>
            </p:cNvSpPr>
            <p:nvPr/>
          </p:nvSpPr>
          <p:spPr bwMode="auto">
            <a:xfrm>
              <a:off x="204" y="1894"/>
              <a:ext cx="1814" cy="425"/>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latin typeface="微软雅黑" pitchFamily="34" charset="-122"/>
                  <a:ea typeface="微软雅黑" pitchFamily="34" charset="-122"/>
                </a:rPr>
                <a:t>InfoCenter</a:t>
              </a:r>
              <a:endParaRPr lang="en-US" altLang="zh-CN" sz="2600" b="1" dirty="0">
                <a:latin typeface="微软雅黑" pitchFamily="34" charset="-122"/>
                <a:ea typeface="微软雅黑" pitchFamily="34" charset="-122"/>
              </a:endParaRPr>
            </a:p>
          </p:txBody>
        </p:sp>
        <p:sp>
          <p:nvSpPr>
            <p:cNvPr id="52261" name="Rectangle 9"/>
            <p:cNvSpPr>
              <a:spLocks noChangeArrowheads="1"/>
            </p:cNvSpPr>
            <p:nvPr/>
          </p:nvSpPr>
          <p:spPr bwMode="auto">
            <a:xfrm>
              <a:off x="204" y="2318"/>
              <a:ext cx="1814" cy="568"/>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defRPr/>
              </a:pPr>
              <a:r>
                <a:rPr lang="en-US" altLang="zh-CN" sz="1700" b="1" dirty="0"/>
                <a:t>+</a:t>
              </a:r>
              <a:r>
                <a:rPr lang="en-US" altLang="zh-CN" sz="1700" b="1" dirty="0" err="1"/>
                <a:t>notifyObservers</a:t>
              </a:r>
              <a:r>
                <a:rPr lang="en-US" altLang="zh-CN" sz="1700" b="1" dirty="0"/>
                <a:t>()</a:t>
              </a:r>
            </a:p>
            <a:p>
              <a:pPr eaLnBrk="1" hangingPunct="1">
                <a:defRPr/>
              </a:pPr>
              <a:r>
                <a:rPr lang="en-US" altLang="zh-CN" sz="1700" b="1" dirty="0"/>
                <a:t>+register(</a:t>
              </a:r>
              <a:r>
                <a:rPr lang="en-US" altLang="zh-CN" sz="1700" b="1" dirty="0" err="1"/>
                <a:t>obs</a:t>
              </a:r>
              <a:r>
                <a:rPr lang="en-US" altLang="zh-CN" sz="1700" b="1" dirty="0"/>
                <a:t>: Observer)</a:t>
              </a:r>
            </a:p>
            <a:p>
              <a:pPr eaLnBrk="1" hangingPunct="1">
                <a:defRPr/>
              </a:pPr>
              <a:r>
                <a:rPr lang="en-US" altLang="zh-CN" sz="1700" b="1" dirty="0"/>
                <a:t>+</a:t>
              </a:r>
              <a:r>
                <a:rPr lang="en-US" altLang="zh-CN" sz="1700" b="1" dirty="0" err="1"/>
                <a:t>unRegister</a:t>
              </a:r>
              <a:r>
                <a:rPr lang="en-US" altLang="zh-CN" sz="1700" b="1" dirty="0"/>
                <a:t>(</a:t>
              </a:r>
              <a:r>
                <a:rPr lang="en-US" altLang="zh-CN" sz="1700" b="1" dirty="0" err="1"/>
                <a:t>obs:Observer</a:t>
              </a:r>
              <a:r>
                <a:rPr lang="en-US" altLang="zh-CN" sz="1700" b="1" dirty="0"/>
                <a:t>)</a:t>
              </a:r>
            </a:p>
          </p:txBody>
        </p:sp>
      </p:grpSp>
      <p:sp>
        <p:nvSpPr>
          <p:cNvPr id="33797" name="AutoShape 13"/>
          <p:cNvSpPr>
            <a:spLocks noChangeArrowheads="1"/>
          </p:cNvSpPr>
          <p:nvPr/>
        </p:nvSpPr>
        <p:spPr bwMode="auto">
          <a:xfrm>
            <a:off x="6575462" y="2522435"/>
            <a:ext cx="355600" cy="485775"/>
          </a:xfrm>
          <a:prstGeom prst="upArrow">
            <a:avLst>
              <a:gd name="adj1" fmla="val 0"/>
              <a:gd name="adj2" fmla="val 62915"/>
            </a:avLst>
          </a:prstGeom>
          <a:solidFill>
            <a:schemeClr val="bg1"/>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p>
        </p:txBody>
      </p:sp>
      <p:sp>
        <p:nvSpPr>
          <p:cNvPr id="33798" name="Line 15"/>
          <p:cNvSpPr>
            <a:spLocks noChangeShapeType="1"/>
          </p:cNvSpPr>
          <p:nvPr/>
        </p:nvSpPr>
        <p:spPr bwMode="auto">
          <a:xfrm>
            <a:off x="5418175" y="2998685"/>
            <a:ext cx="2665412" cy="4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799" name="Line 16"/>
          <p:cNvSpPr>
            <a:spLocks noChangeShapeType="1"/>
          </p:cNvSpPr>
          <p:nvPr/>
        </p:nvSpPr>
        <p:spPr bwMode="auto">
          <a:xfrm>
            <a:off x="5418175" y="3008210"/>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0" name="Line 17"/>
          <p:cNvSpPr>
            <a:spLocks noChangeShapeType="1"/>
          </p:cNvSpPr>
          <p:nvPr/>
        </p:nvSpPr>
        <p:spPr bwMode="auto">
          <a:xfrm>
            <a:off x="8083587" y="3008210"/>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 name="Group 37"/>
          <p:cNvGrpSpPr>
            <a:grpSpLocks/>
          </p:cNvGrpSpPr>
          <p:nvPr/>
        </p:nvGrpSpPr>
        <p:grpSpPr bwMode="auto">
          <a:xfrm>
            <a:off x="4555021" y="1194838"/>
            <a:ext cx="4389803" cy="1323975"/>
            <a:chOff x="2961" y="391"/>
            <a:chExt cx="2641" cy="834"/>
          </a:xfrm>
          <a:solidFill>
            <a:schemeClr val="bg1"/>
          </a:solidFill>
        </p:grpSpPr>
        <p:sp>
          <p:nvSpPr>
            <p:cNvPr id="52258" name="Rectangle 11"/>
            <p:cNvSpPr>
              <a:spLocks noChangeArrowheads="1"/>
            </p:cNvSpPr>
            <p:nvPr/>
          </p:nvSpPr>
          <p:spPr bwMode="auto">
            <a:xfrm>
              <a:off x="2961" y="391"/>
              <a:ext cx="2641" cy="529"/>
            </a:xfrm>
            <a:prstGeom prst="rect">
              <a:avLst/>
            </a:prstGeom>
            <a:grpFill/>
            <a:ln w="12700">
              <a:solidFill>
                <a:schemeClr val="tx1"/>
              </a:solidFill>
              <a:miter lim="800000"/>
              <a:headEnd type="none" w="sm" len="sm"/>
              <a:tailEnd type="none" w="sm" len="sm"/>
            </a:ln>
            <a:effectLst/>
            <a:extLst/>
          </p:spPr>
          <p:txBody>
            <a:bodyPr wrap="none" anchor="ct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lnSpc>
                  <a:spcPct val="90000"/>
                </a:lnSpc>
                <a:defRPr/>
              </a:pPr>
              <a:r>
                <a:rPr lang="en-US" altLang="zh-CN" sz="2400" b="1" dirty="0"/>
                <a:t>&lt;&lt;interface&gt;&gt;</a:t>
              </a:r>
            </a:p>
            <a:p>
              <a:pPr algn="ctr" eaLnBrk="1" hangingPunct="1">
                <a:lnSpc>
                  <a:spcPct val="90000"/>
                </a:lnSpc>
                <a:defRPr/>
              </a:pPr>
              <a:r>
                <a:rPr lang="en-US" altLang="zh-CN" sz="2400" b="1" dirty="0"/>
                <a:t>Observer</a:t>
              </a:r>
            </a:p>
          </p:txBody>
        </p:sp>
        <p:sp>
          <p:nvSpPr>
            <p:cNvPr id="637970" name="Rectangle 18"/>
            <p:cNvSpPr>
              <a:spLocks noChangeArrowheads="1"/>
            </p:cNvSpPr>
            <p:nvPr/>
          </p:nvSpPr>
          <p:spPr bwMode="auto">
            <a:xfrm>
              <a:off x="2962" y="920"/>
              <a:ext cx="2640"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sz="1600" b="1" dirty="0">
                  <a:effectLst>
                    <a:outerShdw blurRad="38100" dist="38100" dir="2700000" algn="tl">
                      <a:srgbClr val="FFFFFF"/>
                    </a:outerShdw>
                  </a:effectLst>
                  <a:latin typeface="Arial" charset="0"/>
                </a:rPr>
                <a:t>+update( Observable subject, Object </a:t>
              </a:r>
              <a:r>
                <a:rPr lang="en-US" altLang="zh-CN" sz="1600" b="1" dirty="0" err="1">
                  <a:effectLst>
                    <a:outerShdw blurRad="38100" dist="38100" dir="2700000" algn="tl">
                      <a:srgbClr val="FFFFFF"/>
                    </a:outerShdw>
                  </a:effectLst>
                  <a:latin typeface="Arial" charset="0"/>
                </a:rPr>
                <a:t>arg</a:t>
              </a:r>
              <a:r>
                <a:rPr lang="en-US" altLang="zh-CN" sz="1600" b="1" dirty="0">
                  <a:effectLst>
                    <a:outerShdw blurRad="38100" dist="38100" dir="2700000" algn="tl">
                      <a:srgbClr val="FFFFFF"/>
                    </a:outerShdw>
                  </a:effectLst>
                  <a:latin typeface="Arial" charset="0"/>
                </a:rPr>
                <a:t>)</a:t>
              </a:r>
            </a:p>
          </p:txBody>
        </p:sp>
      </p:grpSp>
      <p:grpSp>
        <p:nvGrpSpPr>
          <p:cNvPr id="5" name="Group 38"/>
          <p:cNvGrpSpPr>
            <a:grpSpLocks/>
          </p:cNvGrpSpPr>
          <p:nvPr/>
        </p:nvGrpSpPr>
        <p:grpSpPr bwMode="auto">
          <a:xfrm>
            <a:off x="4410311" y="3216394"/>
            <a:ext cx="2016919" cy="901700"/>
            <a:chOff x="2290" y="1662"/>
            <a:chExt cx="998" cy="568"/>
          </a:xfrm>
          <a:solidFill>
            <a:schemeClr val="bg1"/>
          </a:solidFill>
        </p:grpSpPr>
        <p:sp>
          <p:nvSpPr>
            <p:cNvPr id="637964" name="Rectangle 12"/>
            <p:cNvSpPr>
              <a:spLocks noChangeArrowheads="1"/>
            </p:cNvSpPr>
            <p:nvPr/>
          </p:nvSpPr>
          <p:spPr bwMode="auto">
            <a:xfrm>
              <a:off x="2291" y="1662"/>
              <a:ext cx="997" cy="263"/>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solidFill>
                    <a:srgbClr val="000000"/>
                  </a:solidFill>
                  <a:effectLst>
                    <a:outerShdw blurRad="38100" dist="38100" dir="2700000" algn="tl">
                      <a:srgbClr val="FFFFFF"/>
                    </a:outerShdw>
                  </a:effectLst>
                  <a:latin typeface="Arial" charset="0"/>
                  <a:cs typeface="Arial" charset="0"/>
                </a:rPr>
                <a:t>VoiceInfo</a:t>
              </a:r>
              <a:endParaRPr lang="en-US" altLang="zh-CN" sz="2600" b="1" dirty="0">
                <a:solidFill>
                  <a:srgbClr val="000000"/>
                </a:solidFill>
                <a:effectLst>
                  <a:outerShdw blurRad="38100" dist="38100" dir="2700000" algn="tl">
                    <a:srgbClr val="FFFFFF"/>
                  </a:outerShdw>
                </a:effectLst>
                <a:latin typeface="Arial" charset="0"/>
                <a:cs typeface="Arial" charset="0"/>
              </a:endParaRPr>
            </a:p>
          </p:txBody>
        </p:sp>
        <p:sp>
          <p:nvSpPr>
            <p:cNvPr id="637971" name="Rectangle 19"/>
            <p:cNvSpPr>
              <a:spLocks noChangeArrowheads="1"/>
            </p:cNvSpPr>
            <p:nvPr/>
          </p:nvSpPr>
          <p:spPr bwMode="auto">
            <a:xfrm>
              <a:off x="2290" y="1925"/>
              <a:ext cx="998"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b="1" dirty="0">
                  <a:effectLst>
                    <a:outerShdw blurRad="38100" dist="38100" dir="2700000" algn="tl">
                      <a:srgbClr val="FFFFFF"/>
                    </a:outerShdw>
                  </a:effectLst>
                  <a:latin typeface="Arial" charset="0"/>
                </a:rPr>
                <a:t>+update(s, </a:t>
              </a:r>
              <a:r>
                <a:rPr lang="en-US" altLang="zh-CN" b="1" dirty="0" err="1">
                  <a:effectLst>
                    <a:outerShdw blurRad="38100" dist="38100" dir="2700000" algn="tl">
                      <a:srgbClr val="FFFFFF"/>
                    </a:outerShdw>
                  </a:effectLst>
                  <a:latin typeface="Arial" charset="0"/>
                </a:rPr>
                <a:t>arg</a:t>
              </a:r>
              <a:r>
                <a:rPr lang="en-US" altLang="zh-CN" b="1" dirty="0">
                  <a:effectLst>
                    <a:outerShdw blurRad="38100" dist="38100" dir="2700000" algn="tl">
                      <a:srgbClr val="FFFFFF"/>
                    </a:outerShdw>
                  </a:effectLst>
                  <a:latin typeface="Arial" charset="0"/>
                </a:rPr>
                <a:t>)</a:t>
              </a:r>
            </a:p>
          </p:txBody>
        </p:sp>
      </p:grpSp>
      <p:sp>
        <p:nvSpPr>
          <p:cNvPr id="33803" name="Line 21"/>
          <p:cNvSpPr>
            <a:spLocks noChangeShapeType="1"/>
          </p:cNvSpPr>
          <p:nvPr/>
        </p:nvSpPr>
        <p:spPr bwMode="auto">
          <a:xfrm>
            <a:off x="3186150" y="1898547"/>
            <a:ext cx="1439862"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7974" name="Text Box 22"/>
          <p:cNvSpPr txBox="1">
            <a:spLocks noChangeArrowheads="1"/>
          </p:cNvSpPr>
          <p:nvPr/>
        </p:nvSpPr>
        <p:spPr bwMode="auto">
          <a:xfrm>
            <a:off x="3330613" y="1484210"/>
            <a:ext cx="1223963" cy="396875"/>
          </a:xfrm>
          <a:prstGeom prst="rect">
            <a:avLst/>
          </a:prstGeom>
          <a:solidFill>
            <a:schemeClr val="bg1"/>
          </a:solidFill>
          <a:ln>
            <a:noFill/>
          </a:ln>
          <a:effectLst/>
          <a:extLst/>
        </p:spPr>
        <p:txBody>
          <a:bodyPr>
            <a:spAutoFit/>
          </a:bodyPr>
          <a:lstStyle/>
          <a:p>
            <a:pPr eaLnBrk="1" hangingPunct="1">
              <a:spcBef>
                <a:spcPct val="50000"/>
              </a:spcBef>
              <a:defRPr/>
            </a:pPr>
            <a:r>
              <a:rPr lang="en-US" altLang="zh-CN" sz="2000" b="1">
                <a:effectLst>
                  <a:outerShdw blurRad="38100" dist="38100" dir="2700000" algn="tl">
                    <a:srgbClr val="C0C0C0"/>
                  </a:outerShdw>
                </a:effectLst>
                <a:latin typeface="Arial" charset="0"/>
              </a:rPr>
              <a:t>notifies</a:t>
            </a:r>
          </a:p>
        </p:txBody>
      </p:sp>
      <p:sp>
        <p:nvSpPr>
          <p:cNvPr id="33805" name="Text Box 23"/>
          <p:cNvSpPr txBox="1">
            <a:spLocks noChangeArrowheads="1"/>
          </p:cNvSpPr>
          <p:nvPr/>
        </p:nvSpPr>
        <p:spPr bwMode="auto">
          <a:xfrm>
            <a:off x="3186151" y="1933473"/>
            <a:ext cx="13684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t>1         1..*</a:t>
            </a:r>
          </a:p>
        </p:txBody>
      </p:sp>
      <p:sp>
        <p:nvSpPr>
          <p:cNvPr id="33806" name="Line 24"/>
          <p:cNvSpPr>
            <a:spLocks noChangeShapeType="1"/>
          </p:cNvSpPr>
          <p:nvPr/>
        </p:nvSpPr>
        <p:spPr bwMode="auto">
          <a:xfrm>
            <a:off x="4914937" y="4119460"/>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7" name="Line 25"/>
          <p:cNvSpPr>
            <a:spLocks noChangeShapeType="1"/>
          </p:cNvSpPr>
          <p:nvPr/>
        </p:nvSpPr>
        <p:spPr bwMode="auto">
          <a:xfrm>
            <a:off x="8083587" y="4119459"/>
            <a:ext cx="0" cy="895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26"/>
          <p:cNvSpPr>
            <a:spLocks noChangeShapeType="1"/>
          </p:cNvSpPr>
          <p:nvPr/>
        </p:nvSpPr>
        <p:spPr bwMode="auto">
          <a:xfrm flipH="1">
            <a:off x="3186151" y="4535384"/>
            <a:ext cx="1728787"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27"/>
          <p:cNvSpPr>
            <a:spLocks noChangeShapeType="1"/>
          </p:cNvSpPr>
          <p:nvPr/>
        </p:nvSpPr>
        <p:spPr bwMode="auto">
          <a:xfrm flipH="1">
            <a:off x="3186151" y="4965597"/>
            <a:ext cx="4897437"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7980" name="Text Box 28"/>
          <p:cNvSpPr txBox="1">
            <a:spLocks noChangeArrowheads="1"/>
          </p:cNvSpPr>
          <p:nvPr/>
        </p:nvSpPr>
        <p:spPr bwMode="auto">
          <a:xfrm>
            <a:off x="3402051" y="4222647"/>
            <a:ext cx="1368425" cy="366712"/>
          </a:xfrm>
          <a:prstGeom prst="rect">
            <a:avLst/>
          </a:prstGeom>
          <a:noFill/>
          <a:ln>
            <a:noFill/>
          </a:ln>
          <a:effectLst/>
          <a:ex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Arial" charset="0"/>
              </a:rPr>
              <a:t>1           1..*</a:t>
            </a:r>
          </a:p>
        </p:txBody>
      </p:sp>
      <p:sp>
        <p:nvSpPr>
          <p:cNvPr id="637981" name="Text Box 29"/>
          <p:cNvSpPr txBox="1">
            <a:spLocks noChangeArrowheads="1"/>
          </p:cNvSpPr>
          <p:nvPr/>
        </p:nvSpPr>
        <p:spPr bwMode="auto">
          <a:xfrm>
            <a:off x="3259176" y="5008460"/>
            <a:ext cx="4175125" cy="366713"/>
          </a:xfrm>
          <a:prstGeom prst="rect">
            <a:avLst/>
          </a:prstGeom>
          <a:solidFill>
            <a:schemeClr val="bg1"/>
          </a:solidFill>
          <a:ln>
            <a:noFill/>
          </a:ln>
          <a:effectLst/>
          <a:extLst/>
        </p:spPr>
        <p:txBody>
          <a:bodyPr>
            <a:spAutoFit/>
          </a:bodyPr>
          <a:lstStyle/>
          <a:p>
            <a:pPr eaLnBrk="1" hangingPunct="1">
              <a:spcBef>
                <a:spcPct val="50000"/>
              </a:spcBef>
              <a:defRPr/>
            </a:pPr>
            <a:r>
              <a:rPr lang="en-US" altLang="zh-CN" b="1" dirty="0">
                <a:effectLst>
                  <a:outerShdw blurRad="38100" dist="38100" dir="2700000" algn="tl">
                    <a:srgbClr val="C0C0C0"/>
                  </a:outerShdw>
                </a:effectLst>
                <a:latin typeface="Arial" charset="0"/>
              </a:rPr>
              <a:t>1                                                       1..*</a:t>
            </a:r>
          </a:p>
        </p:txBody>
      </p:sp>
      <p:grpSp>
        <p:nvGrpSpPr>
          <p:cNvPr id="6" name="Group 40"/>
          <p:cNvGrpSpPr>
            <a:grpSpLocks/>
          </p:cNvGrpSpPr>
          <p:nvPr/>
        </p:nvGrpSpPr>
        <p:grpSpPr bwMode="auto">
          <a:xfrm>
            <a:off x="6780697" y="3210962"/>
            <a:ext cx="2022475" cy="901700"/>
            <a:chOff x="4625" y="1661"/>
            <a:chExt cx="931" cy="568"/>
          </a:xfrm>
          <a:solidFill>
            <a:schemeClr val="bg1"/>
          </a:solidFill>
        </p:grpSpPr>
        <p:sp>
          <p:nvSpPr>
            <p:cNvPr id="637983" name="Rectangle 31"/>
            <p:cNvSpPr>
              <a:spLocks noChangeArrowheads="1"/>
            </p:cNvSpPr>
            <p:nvPr/>
          </p:nvSpPr>
          <p:spPr bwMode="auto">
            <a:xfrm>
              <a:off x="4626" y="1661"/>
              <a:ext cx="930" cy="263"/>
            </a:xfrm>
            <a:prstGeom prst="rect">
              <a:avLst/>
            </a:prstGeom>
            <a:grpFill/>
            <a:ln w="12700">
              <a:solidFill>
                <a:schemeClr val="tx1"/>
              </a:solidFill>
              <a:miter lim="800000"/>
              <a:headEnd type="none" w="sm" len="sm"/>
              <a:tailEnd type="none" w="sm" len="sm"/>
            </a:ln>
            <a:effectLst/>
            <a:extLst/>
          </p:spPr>
          <p:txBody>
            <a:bodyPr wrap="none" anchor="ctr"/>
            <a:lstStyle/>
            <a:p>
              <a:pPr algn="ctr" eaLnBrk="1" hangingPunct="1">
                <a:defRPr/>
              </a:pPr>
              <a:r>
                <a:rPr lang="en-US" altLang="zh-CN" sz="2600" b="1" dirty="0" err="1">
                  <a:solidFill>
                    <a:srgbClr val="000000"/>
                  </a:solidFill>
                  <a:effectLst>
                    <a:outerShdw blurRad="38100" dist="38100" dir="2700000" algn="tl">
                      <a:srgbClr val="FFFFFF"/>
                    </a:outerShdw>
                  </a:effectLst>
                  <a:latin typeface="Arial" charset="0"/>
                  <a:cs typeface="Arial" charset="0"/>
                </a:rPr>
                <a:t>WordInfo</a:t>
              </a:r>
              <a:endParaRPr lang="en-US" altLang="zh-CN" sz="2600" b="1" dirty="0">
                <a:solidFill>
                  <a:srgbClr val="000000"/>
                </a:solidFill>
                <a:effectLst>
                  <a:outerShdw blurRad="38100" dist="38100" dir="2700000" algn="tl">
                    <a:srgbClr val="FFFFFF"/>
                  </a:outerShdw>
                </a:effectLst>
                <a:latin typeface="Arial" charset="0"/>
                <a:cs typeface="Arial" charset="0"/>
              </a:endParaRPr>
            </a:p>
          </p:txBody>
        </p:sp>
        <p:sp>
          <p:nvSpPr>
            <p:cNvPr id="637984" name="Rectangle 32"/>
            <p:cNvSpPr>
              <a:spLocks noChangeArrowheads="1"/>
            </p:cNvSpPr>
            <p:nvPr/>
          </p:nvSpPr>
          <p:spPr bwMode="auto">
            <a:xfrm>
              <a:off x="4625" y="1924"/>
              <a:ext cx="931" cy="305"/>
            </a:xfrm>
            <a:prstGeom prst="rect">
              <a:avLst/>
            </a:prstGeom>
            <a:grpFill/>
            <a:ln w="12700">
              <a:solidFill>
                <a:schemeClr val="tx1"/>
              </a:solidFill>
              <a:miter lim="800000"/>
              <a:headEnd type="none" w="sm" len="sm"/>
              <a:tailEnd type="none" w="sm" len="sm"/>
            </a:ln>
            <a:effectLst/>
            <a:extLst/>
          </p:spPr>
          <p:txBody>
            <a:bodyPr wrap="none" anchor="ctr"/>
            <a:lstStyle/>
            <a:p>
              <a:pPr eaLnBrk="1" hangingPunct="1">
                <a:defRPr/>
              </a:pPr>
              <a:r>
                <a:rPr lang="en-US" altLang="zh-CN" b="1" dirty="0">
                  <a:effectLst>
                    <a:outerShdw blurRad="38100" dist="38100" dir="2700000" algn="tl">
                      <a:srgbClr val="FFFFFF"/>
                    </a:outerShdw>
                  </a:effectLst>
                  <a:latin typeface="Arial" charset="0"/>
                </a:rPr>
                <a:t>+update(s, </a:t>
              </a:r>
              <a:r>
                <a:rPr lang="en-US" altLang="zh-CN" b="1" dirty="0" err="1">
                  <a:effectLst>
                    <a:outerShdw blurRad="38100" dist="38100" dir="2700000" algn="tl">
                      <a:srgbClr val="FFFFFF"/>
                    </a:outerShdw>
                  </a:effectLst>
                  <a:latin typeface="Arial" charset="0"/>
                </a:rPr>
                <a:t>arg</a:t>
              </a:r>
              <a:r>
                <a:rPr lang="en-US" altLang="zh-CN" b="1" dirty="0">
                  <a:effectLst>
                    <a:outerShdw blurRad="38100" dist="38100" dir="2700000" algn="tl">
                      <a:srgbClr val="FFFFFF"/>
                    </a:outerShdw>
                  </a:effectLst>
                  <a:latin typeface="Arial" charset="0"/>
                </a:rPr>
                <a:t>)</a:t>
              </a:r>
            </a:p>
          </p:txBody>
        </p:sp>
      </p:grpSp>
      <p:sp>
        <p:nvSpPr>
          <p:cNvPr id="41" name="矩形 40"/>
          <p:cNvSpPr/>
          <p:nvPr/>
        </p:nvSpPr>
        <p:spPr>
          <a:xfrm>
            <a:off x="1774826" y="169863"/>
            <a:ext cx="8748713" cy="369332"/>
          </a:xfrm>
          <a:prstGeom prst="rect">
            <a:avLst/>
          </a:prstGeom>
        </p:spPr>
        <p:txBody>
          <a:bodyPr>
            <a:spAutoFit/>
          </a:bodyPr>
          <a:lstStyle/>
          <a:p>
            <a:pPr algn="ctr" eaLnBrk="1" hangingPunct="1">
              <a:defRPr/>
            </a:pPr>
            <a:r>
              <a:rPr lang="en-US" altLang="zh-CN"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7" name="圆柱形 6"/>
          <p:cNvSpPr/>
          <p:nvPr/>
        </p:nvSpPr>
        <p:spPr>
          <a:xfrm>
            <a:off x="176845" y="5716168"/>
            <a:ext cx="2069961" cy="904351"/>
          </a:xfrm>
          <a:prstGeom prst="can">
            <a:avLst/>
          </a:prstGeom>
          <a:solidFill>
            <a:srgbClr val="FFC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数据库</a:t>
            </a:r>
          </a:p>
        </p:txBody>
      </p:sp>
      <p:sp>
        <p:nvSpPr>
          <p:cNvPr id="8" name="折角形 7"/>
          <p:cNvSpPr/>
          <p:nvPr/>
        </p:nvSpPr>
        <p:spPr>
          <a:xfrm>
            <a:off x="2397974" y="5759477"/>
            <a:ext cx="1336431" cy="889447"/>
          </a:xfrm>
          <a:prstGeom prst="foldedCorner">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微软雅黑" panose="020B0503020204020204" pitchFamily="34" charset="-122"/>
                <a:ea typeface="微软雅黑" panose="020B0503020204020204" pitchFamily="34" charset="-122"/>
              </a:rPr>
              <a:t>数据</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tx1"/>
                </a:solidFill>
                <a:latin typeface="微软雅黑" panose="020B0503020204020204" pitchFamily="34" charset="-122"/>
                <a:ea typeface="微软雅黑" panose="020B0503020204020204" pitchFamily="34" charset="-122"/>
              </a:rPr>
              <a:t>文件</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996229" y="5159494"/>
            <a:ext cx="1" cy="65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779414" y="5276353"/>
            <a:ext cx="528545" cy="43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044414" y="1134106"/>
            <a:ext cx="2682398" cy="1631216"/>
          </a:xfrm>
          <a:prstGeom prst="rect">
            <a:avLst/>
          </a:prstGeom>
          <a:noFill/>
        </p:spPr>
        <p:txBody>
          <a:bodyPr wrap="square" rtlCol="0">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1</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模式</a:t>
            </a:r>
            <a:r>
              <a:rPr lang="zh-CN" altLang="en-US" sz="20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2</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smtClean="0">
                <a:solidFill>
                  <a:srgbClr val="0000CC"/>
                </a:solidFill>
                <a:latin typeface="微软雅黑" panose="020B0503020204020204" pitchFamily="34" charset="-122"/>
                <a:ea typeface="微软雅黑" panose="020B0503020204020204" pitchFamily="34" charset="-122"/>
              </a:rPr>
              <a:t>每部分的</a:t>
            </a:r>
            <a:r>
              <a:rPr lang="zh-CN" altLang="en-US" sz="2000" b="1" dirty="0" smtClean="0">
                <a:solidFill>
                  <a:srgbClr val="0000CC"/>
                </a:solidFill>
                <a:latin typeface="微软雅黑" panose="020B0503020204020204" pitchFamily="34" charset="-122"/>
                <a:ea typeface="微软雅黑" panose="020B0503020204020204" pitchFamily="34" charset="-122"/>
              </a:rPr>
              <a:t>功能</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3</a:t>
            </a:r>
            <a:r>
              <a:rPr lang="zh-CN" altLang="en-US" sz="20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4</a:t>
            </a:r>
            <a:r>
              <a:rPr lang="zh-CN" altLang="en-US" sz="20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5</a:t>
            </a:r>
            <a:r>
              <a:rPr lang="zh-CN" altLang="en-US" sz="2000" b="1" dirty="0" smtClean="0">
                <a:solidFill>
                  <a:srgbClr val="0000CC"/>
                </a:solidFill>
                <a:latin typeface="微软雅黑" panose="020B0503020204020204" pitchFamily="34" charset="-122"/>
                <a:ea typeface="微软雅黑" panose="020B0503020204020204" pitchFamily="34" charset="-122"/>
              </a:rPr>
              <a:t>）优点</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675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37981"/>
                                        </p:tgtEl>
                                        <p:attrNameLst>
                                          <p:attrName>style.visibility</p:attrName>
                                        </p:attrNameLst>
                                      </p:cBhvr>
                                      <p:to>
                                        <p:strVal val="visible"/>
                                      </p:to>
                                    </p:set>
                                    <p:anim calcmode="lin" valueType="num">
                                      <p:cBhvr>
                                        <p:cTn id="7" dur="1000" fill="hold"/>
                                        <p:tgtEl>
                                          <p:spTgt spid="637981"/>
                                        </p:tgtEl>
                                        <p:attrNameLst>
                                          <p:attrName>ppt_w</p:attrName>
                                        </p:attrNameLst>
                                      </p:cBhvr>
                                      <p:tavLst>
                                        <p:tav tm="0">
                                          <p:val>
                                            <p:fltVal val="0"/>
                                          </p:val>
                                        </p:tav>
                                        <p:tav tm="100000">
                                          <p:val>
                                            <p:strVal val="#ppt_w"/>
                                          </p:val>
                                        </p:tav>
                                      </p:tavLst>
                                    </p:anim>
                                    <p:anim calcmode="lin" valueType="num">
                                      <p:cBhvr>
                                        <p:cTn id="8" dur="1000" fill="hold"/>
                                        <p:tgtEl>
                                          <p:spTgt spid="637981"/>
                                        </p:tgtEl>
                                        <p:attrNameLst>
                                          <p:attrName>ppt_h</p:attrName>
                                        </p:attrNameLst>
                                      </p:cBhvr>
                                      <p:tavLst>
                                        <p:tav tm="0">
                                          <p:val>
                                            <p:fltVal val="0"/>
                                          </p:val>
                                        </p:tav>
                                        <p:tav tm="100000">
                                          <p:val>
                                            <p:strVal val="#ppt_h"/>
                                          </p:val>
                                        </p:tav>
                                      </p:tavLst>
                                    </p:anim>
                                    <p:anim calcmode="lin" valueType="num">
                                      <p:cBhvr>
                                        <p:cTn id="9" dur="1000" fill="hold"/>
                                        <p:tgtEl>
                                          <p:spTgt spid="6379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379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09"/>
          </a:xfrm>
        </p:spPr>
        <p:txBody>
          <a:bodyPr/>
          <a:lstStyle/>
          <a:p>
            <a:pPr algn="ctr"/>
            <a:r>
              <a:rPr lang="zh-CN" altLang="en-US" b="1" dirty="0" smtClean="0">
                <a:latin typeface="微软雅黑" panose="020B0503020204020204" pitchFamily="34" charset="-122"/>
                <a:ea typeface="微软雅黑" panose="020B0503020204020204" pitchFamily="34" charset="-122"/>
              </a:rPr>
              <a:t>创建型模型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1361195"/>
          </a:xfrm>
        </p:spPr>
        <p:txBody>
          <a:bodyPr/>
          <a:lstStyle/>
          <a:p>
            <a:pPr>
              <a:lnSpc>
                <a:spcPct val="130000"/>
              </a:lnSpc>
              <a:spcBef>
                <a:spcPct val="0"/>
              </a:spcBef>
            </a:pPr>
            <a:r>
              <a:rPr lang="zh-CN" altLang="zh-CN" b="1" dirty="0">
                <a:latin typeface="微软雅黑" panose="020B0503020204020204" pitchFamily="34" charset="-122"/>
                <a:ea typeface="微软雅黑" panose="020B0503020204020204" pitchFamily="34" charset="-122"/>
              </a:rPr>
              <a:t>创建型设计模式是解决对象创建机制的设计模式。</a:t>
            </a:r>
            <a:endParaRPr lang="en-US" altLang="zh-CN" b="1" dirty="0">
              <a:latin typeface="微软雅黑" panose="020B0503020204020204" pitchFamily="34" charset="-122"/>
              <a:ea typeface="微软雅黑" panose="020B0503020204020204" pitchFamily="34" charset="-122"/>
            </a:endParaRPr>
          </a:p>
          <a:p>
            <a:pPr>
              <a:lnSpc>
                <a:spcPct val="130000"/>
              </a:lnSpc>
              <a:spcBef>
                <a:spcPct val="0"/>
              </a:spcBef>
            </a:pPr>
            <a:r>
              <a:rPr lang="zh-CN" altLang="zh-CN" b="1" dirty="0">
                <a:latin typeface="微软雅黑" panose="020B0503020204020204" pitchFamily="34" charset="-122"/>
                <a:ea typeface="微软雅黑" panose="020B0503020204020204" pitchFamily="34" charset="-122"/>
              </a:rPr>
              <a:t>该类设计模式试图根据具体的情况，以适当方式创建对象。</a:t>
            </a:r>
          </a:p>
          <a:p>
            <a:endParaRPr lang="zh-CN" altLang="en-US" dirty="0"/>
          </a:p>
        </p:txBody>
      </p:sp>
    </p:spTree>
    <p:extLst>
      <p:ext uri="{BB962C8B-B14F-4D97-AF65-F5344CB8AC3E}">
        <p14:creationId xmlns:p14="http://schemas.microsoft.com/office/powerpoint/2010/main" val="3477904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F4DCF9-B8C1-428A-AF78-1FD747E40C04}" type="slidenum">
              <a:rPr lang="zh-CN" altLang="en-US" sz="1400"/>
              <a:pPr>
                <a:spcBef>
                  <a:spcPct val="0"/>
                </a:spcBef>
                <a:buFontTx/>
                <a:buNone/>
              </a:pPr>
              <a:t>3</a:t>
            </a:fld>
            <a:endParaRPr lang="en-US" altLang="zh-CN" sz="1400"/>
          </a:p>
        </p:txBody>
      </p:sp>
      <p:sp>
        <p:nvSpPr>
          <p:cNvPr id="18435" name="Rectangle 31"/>
          <p:cNvSpPr>
            <a:spLocks noChangeArrowheads="1"/>
          </p:cNvSpPr>
          <p:nvPr/>
        </p:nvSpPr>
        <p:spPr bwMode="auto">
          <a:xfrm>
            <a:off x="398789" y="3276600"/>
            <a:ext cx="3124200" cy="1447800"/>
          </a:xfrm>
          <a:prstGeom prst="rect">
            <a:avLst/>
          </a:prstGeom>
          <a:solidFill>
            <a:srgbClr val="FF99CC">
              <a:alpha val="41176"/>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8436" name="Rectangle 30"/>
          <p:cNvSpPr>
            <a:spLocks noChangeArrowheads="1"/>
          </p:cNvSpPr>
          <p:nvPr/>
        </p:nvSpPr>
        <p:spPr bwMode="auto">
          <a:xfrm>
            <a:off x="4658051" y="1447801"/>
            <a:ext cx="4114800" cy="3946525"/>
          </a:xfrm>
          <a:prstGeom prst="rect">
            <a:avLst/>
          </a:prstGeom>
          <a:solidFill>
            <a:srgbClr val="FFFF99">
              <a:alpha val="47842"/>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99778" name="Rectangle 2"/>
          <p:cNvSpPr>
            <a:spLocks noGrp="1" noChangeArrowheads="1"/>
          </p:cNvSpPr>
          <p:nvPr>
            <p:ph type="title"/>
          </p:nvPr>
        </p:nvSpPr>
        <p:spPr>
          <a:xfrm>
            <a:off x="1981200" y="274638"/>
            <a:ext cx="8229600" cy="639762"/>
          </a:xfrm>
        </p:spPr>
        <p:txBody>
          <a:bodyPr/>
          <a:lstStyle/>
          <a:p>
            <a:pPr eaLnBrk="1" hangingPunct="1">
              <a:defRPr/>
            </a:pPr>
            <a:r>
              <a:rPr lang="en-US" altLang="zh-CN" sz="3200" b="1">
                <a:effectLst>
                  <a:outerShdw blurRad="38100" dist="38100" dir="2700000" algn="tl">
                    <a:srgbClr val="C0C0C0"/>
                  </a:outerShdw>
                </a:effectLst>
              </a:rPr>
              <a:t>The Simple Factory Method Pattern</a:t>
            </a:r>
          </a:p>
        </p:txBody>
      </p:sp>
      <p:sp>
        <p:nvSpPr>
          <p:cNvPr id="18438" name="Rectangle 3"/>
          <p:cNvSpPr>
            <a:spLocks noGrp="1" noChangeArrowheads="1"/>
          </p:cNvSpPr>
          <p:nvPr>
            <p:ph type="body" idx="1"/>
          </p:nvPr>
        </p:nvSpPr>
        <p:spPr>
          <a:xfrm>
            <a:off x="1879927" y="6096000"/>
            <a:ext cx="5826125" cy="381000"/>
          </a:xfrm>
        </p:spPr>
        <p:txBody>
          <a:bodyPr/>
          <a:lstStyle/>
          <a:p>
            <a:pPr algn="ctr">
              <a:lnSpc>
                <a:spcPct val="80000"/>
              </a:lnSpc>
              <a:spcBef>
                <a:spcPct val="50000"/>
              </a:spcBef>
              <a:buFontTx/>
              <a:buNone/>
            </a:pPr>
            <a:r>
              <a:rPr lang="en-US" altLang="zh-CN" sz="2000" b="1"/>
              <a:t>Diagram of Simple factory pattern </a:t>
            </a:r>
          </a:p>
        </p:txBody>
      </p:sp>
      <p:sp>
        <p:nvSpPr>
          <p:cNvPr id="18439" name="Rectangle 23"/>
          <p:cNvSpPr>
            <a:spLocks noChangeArrowheads="1"/>
          </p:cNvSpPr>
          <p:nvPr/>
        </p:nvSpPr>
        <p:spPr bwMode="auto">
          <a:xfrm>
            <a:off x="3667451" y="6019801"/>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b="1"/>
          </a:p>
        </p:txBody>
      </p:sp>
      <p:sp>
        <p:nvSpPr>
          <p:cNvPr id="18440" name="Rectangle 21"/>
          <p:cNvSpPr>
            <a:spLocks noChangeArrowheads="1"/>
          </p:cNvSpPr>
          <p:nvPr/>
        </p:nvSpPr>
        <p:spPr bwMode="auto">
          <a:xfrm>
            <a:off x="543251" y="4921250"/>
            <a:ext cx="266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AutoNum type="arabicPeriod"/>
            </a:pPr>
            <a:r>
              <a:rPr lang="zh-CN" altLang="en-US" sz="2800" b="1">
                <a:latin typeface="微软雅黑" panose="020B0503020204020204" pitchFamily="34" charset="-122"/>
                <a:ea typeface="微软雅黑" panose="020B0503020204020204" pitchFamily="34" charset="-122"/>
              </a:rPr>
              <a:t>静态方法</a:t>
            </a:r>
          </a:p>
          <a:p>
            <a:pPr>
              <a:spcBef>
                <a:spcPct val="0"/>
              </a:spcBef>
              <a:buFontTx/>
              <a:buNone/>
            </a:pP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没有子类</a:t>
            </a:r>
          </a:p>
        </p:txBody>
      </p:sp>
      <p:sp>
        <p:nvSpPr>
          <p:cNvPr id="1099780" name="Rectangle 4"/>
          <p:cNvSpPr>
            <a:spLocks noChangeArrowheads="1"/>
          </p:cNvSpPr>
          <p:nvPr/>
        </p:nvSpPr>
        <p:spPr bwMode="auto">
          <a:xfrm>
            <a:off x="5704214" y="1590675"/>
            <a:ext cx="2068512" cy="762000"/>
          </a:xfrm>
          <a:prstGeom prst="rect">
            <a:avLst/>
          </a:prstGeom>
          <a:solidFill>
            <a:srgbClr val="FFFFFF"/>
          </a:solidFill>
          <a:ln w="12700">
            <a:solidFill>
              <a:srgbClr val="800000"/>
            </a:solidFill>
            <a:miter lim="800000"/>
            <a:headEnd/>
            <a:tailEnd/>
          </a:ln>
        </p:spPr>
        <p:txBody>
          <a:bodyPr/>
          <a:lstStyle/>
          <a:p>
            <a:pPr algn="ctr">
              <a:lnSpc>
                <a:spcPct val="85000"/>
              </a:lnSpc>
              <a:defRPr/>
            </a:pPr>
            <a:r>
              <a:rPr lang="en-US" altLang="zh-CN" sz="2000" dirty="0">
                <a:effectLst>
                  <a:outerShdw blurRad="38100" dist="38100" dir="2700000" algn="tl">
                    <a:srgbClr val="C0C0C0"/>
                  </a:outerShdw>
                </a:effectLst>
                <a:latin typeface="Arial" charset="0"/>
              </a:rPr>
              <a:t>&lt;&lt;Interface&gt;&gt;</a:t>
            </a:r>
          </a:p>
          <a:p>
            <a:pPr algn="ctr">
              <a:lnSpc>
                <a:spcPct val="85000"/>
              </a:lnSpc>
              <a:defRPr/>
            </a:pPr>
            <a:r>
              <a:rPr lang="en-US" altLang="zh-CN" sz="2800" b="1" dirty="0">
                <a:latin typeface="Arial" charset="0"/>
              </a:rPr>
              <a:t>Product</a:t>
            </a:r>
            <a:r>
              <a:rPr lang="en-US" altLang="zh-CN" sz="2000" b="1" dirty="0">
                <a:effectLst>
                  <a:outerShdw blurRad="38100" dist="38100" dir="2700000" algn="tl">
                    <a:srgbClr val="C0C0C0"/>
                  </a:outerShdw>
                </a:effectLst>
                <a:latin typeface="Arial" charset="0"/>
              </a:rPr>
              <a:t> </a:t>
            </a:r>
            <a:r>
              <a:rPr lang="en-US" altLang="zh-CN" sz="2400" b="1" dirty="0">
                <a:effectLst>
                  <a:outerShdw blurRad="38100" dist="38100" dir="2700000" algn="tl">
                    <a:srgbClr val="C0C0C0"/>
                  </a:outerShdw>
                </a:effectLst>
                <a:latin typeface="Arial" charset="0"/>
              </a:rPr>
              <a:t> </a:t>
            </a:r>
          </a:p>
        </p:txBody>
      </p:sp>
      <p:sp>
        <p:nvSpPr>
          <p:cNvPr id="1099781" name="Rectangle 5"/>
          <p:cNvSpPr>
            <a:spLocks noChangeArrowheads="1"/>
          </p:cNvSpPr>
          <p:nvPr/>
        </p:nvSpPr>
        <p:spPr bwMode="auto">
          <a:xfrm>
            <a:off x="5704214" y="2552701"/>
            <a:ext cx="2068512" cy="333375"/>
          </a:xfrm>
          <a:prstGeom prst="rect">
            <a:avLst/>
          </a:prstGeom>
          <a:solidFill>
            <a:srgbClr val="FFFFFF"/>
          </a:solidFill>
          <a:ln w="12700">
            <a:solidFill>
              <a:srgbClr val="800000"/>
            </a:solidFill>
            <a:miter lim="800000"/>
            <a:headEnd/>
            <a:tailEnd/>
          </a:ln>
        </p:spPr>
        <p:txBody>
          <a:bodyPr/>
          <a:lstStyle/>
          <a:p>
            <a:pPr>
              <a:defRPr/>
            </a:pPr>
            <a:r>
              <a:rPr lang="en-US" altLang="zh-CN" sz="2000" b="1" i="1" dirty="0">
                <a:effectLst>
                  <a:outerShdw blurRad="38100" dist="38100" dir="2700000" algn="tl">
                    <a:srgbClr val="C0C0C0"/>
                  </a:outerShdw>
                </a:effectLst>
                <a:latin typeface="Arial" charset="0"/>
              </a:rPr>
              <a:t>+operation()</a:t>
            </a:r>
          </a:p>
        </p:txBody>
      </p:sp>
      <p:sp>
        <p:nvSpPr>
          <p:cNvPr id="18443" name="Rectangle 6"/>
          <p:cNvSpPr>
            <a:spLocks noChangeArrowheads="1"/>
          </p:cNvSpPr>
          <p:nvPr/>
        </p:nvSpPr>
        <p:spPr bwMode="auto">
          <a:xfrm>
            <a:off x="5704215" y="2352676"/>
            <a:ext cx="2078037" cy="206375"/>
          </a:xfrm>
          <a:prstGeom prst="rect">
            <a:avLst/>
          </a:prstGeom>
          <a:solidFill>
            <a:srgbClr val="FFFFFF"/>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grpSp>
        <p:nvGrpSpPr>
          <p:cNvPr id="18444" name="Group 12"/>
          <p:cNvGrpSpPr>
            <a:grpSpLocks/>
          </p:cNvGrpSpPr>
          <p:nvPr/>
        </p:nvGrpSpPr>
        <p:grpSpPr bwMode="auto">
          <a:xfrm>
            <a:off x="543252" y="3473450"/>
            <a:ext cx="2881313" cy="1143000"/>
            <a:chOff x="425" y="1968"/>
            <a:chExt cx="1440" cy="720"/>
          </a:xfrm>
        </p:grpSpPr>
        <p:sp>
          <p:nvSpPr>
            <p:cNvPr id="1099789" name="Rectangle 13"/>
            <p:cNvSpPr>
              <a:spLocks noChangeArrowheads="1"/>
            </p:cNvSpPr>
            <p:nvPr/>
          </p:nvSpPr>
          <p:spPr bwMode="auto">
            <a:xfrm>
              <a:off x="425" y="1968"/>
              <a:ext cx="1440" cy="288"/>
            </a:xfrm>
            <a:prstGeom prst="rect">
              <a:avLst/>
            </a:prstGeom>
            <a:solidFill>
              <a:srgbClr val="FFFFFF"/>
            </a:solidFill>
            <a:ln w="12700">
              <a:solidFill>
                <a:srgbClr val="800000"/>
              </a:solidFill>
              <a:miter lim="800000"/>
              <a:headEnd/>
              <a:tailEnd/>
            </a:ln>
          </p:spPr>
          <p:txBody>
            <a:bodyPr lIns="0" rIns="0"/>
            <a:lstStyle/>
            <a:p>
              <a:pPr algn="ctr">
                <a:lnSpc>
                  <a:spcPct val="85000"/>
                </a:lnSpc>
                <a:defRPr/>
              </a:pPr>
              <a:r>
                <a:rPr lang="en-US" altLang="zh-CN" sz="2800" b="1" dirty="0">
                  <a:latin typeface="Arial" charset="0"/>
                </a:rPr>
                <a:t>Creator</a:t>
              </a:r>
              <a:r>
                <a:rPr lang="en-US" altLang="zh-CN" sz="2400" b="1" dirty="0">
                  <a:effectLst>
                    <a:outerShdw blurRad="38100" dist="38100" dir="2700000" algn="tl">
                      <a:srgbClr val="C0C0C0"/>
                    </a:outerShdw>
                  </a:effectLst>
                  <a:latin typeface="Arial" charset="0"/>
                </a:rPr>
                <a:t>  </a:t>
              </a:r>
            </a:p>
          </p:txBody>
        </p:sp>
        <p:sp>
          <p:nvSpPr>
            <p:cNvPr id="18469" name="Rectangle 14"/>
            <p:cNvSpPr>
              <a:spLocks noChangeArrowheads="1"/>
            </p:cNvSpPr>
            <p:nvPr/>
          </p:nvSpPr>
          <p:spPr bwMode="auto">
            <a:xfrm>
              <a:off x="425" y="2382"/>
              <a:ext cx="1440" cy="306"/>
            </a:xfrm>
            <a:prstGeom prst="rect">
              <a:avLst/>
            </a:prstGeom>
            <a:solidFill>
              <a:srgbClr val="FFFFFF"/>
            </a:solidFill>
            <a:ln w="12700">
              <a:solidFill>
                <a:srgbClr val="8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a:t>+factory(): Product</a:t>
              </a:r>
            </a:p>
          </p:txBody>
        </p:sp>
        <p:sp>
          <p:nvSpPr>
            <p:cNvPr id="18470" name="Rectangle 15"/>
            <p:cNvSpPr>
              <a:spLocks noChangeArrowheads="1"/>
            </p:cNvSpPr>
            <p:nvPr/>
          </p:nvSpPr>
          <p:spPr bwMode="auto">
            <a:xfrm>
              <a:off x="425" y="2256"/>
              <a:ext cx="1439" cy="130"/>
            </a:xfrm>
            <a:prstGeom prst="rect">
              <a:avLst/>
            </a:prstGeom>
            <a:solidFill>
              <a:srgbClr val="FFFFFF"/>
            </a:solidFill>
            <a:ln w="12700">
              <a:solidFill>
                <a:schemeClr val="tx1"/>
              </a:solidFill>
              <a:miter lim="800000"/>
              <a:headEnd/>
              <a:tailEnd/>
            </a:ln>
          </p:spPr>
          <p:txBody>
            <a:bodyPr wrap="none" lIns="0" r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600"/>
            </a:p>
          </p:txBody>
        </p:sp>
      </p:grpSp>
      <p:sp>
        <p:nvSpPr>
          <p:cNvPr id="1099792" name="Text Box 16"/>
          <p:cNvSpPr txBox="1">
            <a:spLocks noChangeArrowheads="1"/>
          </p:cNvSpPr>
          <p:nvPr/>
        </p:nvSpPr>
        <p:spPr bwMode="auto">
          <a:xfrm>
            <a:off x="3515051" y="4876800"/>
            <a:ext cx="1036638" cy="304800"/>
          </a:xfrm>
          <a:prstGeom prst="rect">
            <a:avLst/>
          </a:prstGeom>
          <a:solidFill>
            <a:srgbClr val="FFFFFF"/>
          </a:solidFill>
          <a:ln>
            <a:noFill/>
          </a:ln>
          <a:effectLst/>
          <a:extLst/>
        </p:spPr>
        <p:txBody>
          <a:bodyPr lIns="0" tIns="0" rIns="0" bIns="0">
            <a:spAutoFit/>
          </a:bodyPr>
          <a:lstStyle/>
          <a:p>
            <a:pPr>
              <a:spcBef>
                <a:spcPct val="50000"/>
              </a:spcBef>
              <a:defRPr/>
            </a:pPr>
            <a:r>
              <a:rPr lang="en-US" altLang="zh-CN" sz="2000" b="1" dirty="0">
                <a:effectLst>
                  <a:outerShdw blurRad="38100" dist="38100" dir="2700000" algn="tl">
                    <a:srgbClr val="C0C0C0"/>
                  </a:outerShdw>
                </a:effectLst>
                <a:latin typeface="Arial" charset="0"/>
              </a:rPr>
              <a:t>Create</a:t>
            </a:r>
          </a:p>
        </p:txBody>
      </p:sp>
      <p:sp>
        <p:nvSpPr>
          <p:cNvPr id="18446" name="Line 17"/>
          <p:cNvSpPr>
            <a:spLocks noChangeShapeType="1"/>
          </p:cNvSpPr>
          <p:nvPr/>
        </p:nvSpPr>
        <p:spPr bwMode="auto">
          <a:xfrm flipV="1">
            <a:off x="5807401" y="4800600"/>
            <a:ext cx="0" cy="457200"/>
          </a:xfrm>
          <a:prstGeom prst="line">
            <a:avLst/>
          </a:prstGeom>
          <a:noFill/>
          <a:ln w="38100">
            <a:solidFill>
              <a:srgbClr val="0000CC"/>
            </a:solidFill>
            <a:prstDash val="sys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7" name="Line 19"/>
          <p:cNvSpPr>
            <a:spLocks noChangeShapeType="1"/>
          </p:cNvSpPr>
          <p:nvPr/>
        </p:nvSpPr>
        <p:spPr bwMode="auto">
          <a:xfrm>
            <a:off x="1991051" y="2254250"/>
            <a:ext cx="0" cy="1219200"/>
          </a:xfrm>
          <a:prstGeom prst="line">
            <a:avLst/>
          </a:prstGeom>
          <a:noFill/>
          <a:ln w="222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Line 20"/>
          <p:cNvSpPr>
            <a:spLocks noChangeShapeType="1"/>
          </p:cNvSpPr>
          <p:nvPr/>
        </p:nvSpPr>
        <p:spPr bwMode="auto">
          <a:xfrm>
            <a:off x="2753052" y="1949450"/>
            <a:ext cx="2951163" cy="0"/>
          </a:xfrm>
          <a:prstGeom prst="line">
            <a:avLst/>
          </a:prstGeom>
          <a:noFill/>
          <a:ln w="222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AutoShape 26"/>
          <p:cNvSpPr>
            <a:spLocks noChangeArrowheads="1"/>
          </p:cNvSpPr>
          <p:nvPr/>
        </p:nvSpPr>
        <p:spPr bwMode="auto">
          <a:xfrm>
            <a:off x="6597977" y="2898776"/>
            <a:ext cx="288925" cy="360363"/>
          </a:xfrm>
          <a:prstGeom prst="upArrow">
            <a:avLst>
              <a:gd name="adj1" fmla="val 0"/>
              <a:gd name="adj2" fmla="val 61797"/>
            </a:avLst>
          </a:prstGeom>
          <a:solidFill>
            <a:srgbClr val="808080"/>
          </a:solidFill>
          <a:ln w="12700">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99794" name="Rectangle 18"/>
          <p:cNvSpPr>
            <a:spLocks noChangeArrowheads="1"/>
          </p:cNvSpPr>
          <p:nvPr/>
        </p:nvSpPr>
        <p:spPr bwMode="auto">
          <a:xfrm>
            <a:off x="1229051" y="1644650"/>
            <a:ext cx="1524000" cy="609600"/>
          </a:xfrm>
          <a:prstGeom prst="rect">
            <a:avLst/>
          </a:prstGeom>
          <a:solidFill>
            <a:srgbClr val="FFFFFF"/>
          </a:solidFill>
          <a:ln w="12700">
            <a:solidFill>
              <a:schemeClr val="tx1"/>
            </a:solidFill>
            <a:miter lim="800000"/>
            <a:headEnd/>
            <a:tailEnd/>
          </a:ln>
          <a:effectLst/>
          <a:extLst/>
        </p:spPr>
        <p:txBody>
          <a:bodyPr wrap="none" anchor="ctr"/>
          <a:lstStyle/>
          <a:p>
            <a:pPr algn="ctr">
              <a:defRPr/>
            </a:pPr>
            <a:r>
              <a:rPr lang="en-US" altLang="zh-CN" sz="2800" b="1" dirty="0">
                <a:latin typeface="Arial" charset="0"/>
              </a:rPr>
              <a:t>Client</a:t>
            </a:r>
            <a:r>
              <a:rPr lang="en-US" altLang="zh-CN" sz="2800" b="1" dirty="0">
                <a:effectLst>
                  <a:outerShdw blurRad="38100" dist="38100" dir="2700000" algn="tl">
                    <a:srgbClr val="C0C0C0"/>
                  </a:outerShdw>
                </a:effectLst>
                <a:latin typeface="Arial" charset="0"/>
              </a:rPr>
              <a:t> </a:t>
            </a:r>
          </a:p>
        </p:txBody>
      </p:sp>
      <p:sp>
        <p:nvSpPr>
          <p:cNvPr id="1099808" name="Text Box 32"/>
          <p:cNvSpPr txBox="1">
            <a:spLocks noChangeArrowheads="1"/>
          </p:cNvSpPr>
          <p:nvPr/>
        </p:nvSpPr>
        <p:spPr bwMode="auto">
          <a:xfrm>
            <a:off x="619451" y="2743200"/>
            <a:ext cx="1143000" cy="427038"/>
          </a:xfrm>
          <a:prstGeom prst="rect">
            <a:avLst/>
          </a:prstGeom>
          <a:solidFill>
            <a:srgbClr val="FFFFFF"/>
          </a:solidFill>
          <a:ln>
            <a:noFill/>
          </a:ln>
          <a:effectLst/>
          <a:extLst/>
        </p:spPr>
        <p:txBody>
          <a:bodyPr lIns="0" tIns="0" rIns="0" bIns="0">
            <a:spAutoFit/>
          </a:bodyPr>
          <a:lstStyle/>
          <a:p>
            <a:pPr>
              <a:spcBef>
                <a:spcPct val="50000"/>
              </a:spcBef>
              <a:defRPr/>
            </a:pPr>
            <a:r>
              <a:rPr lang="zh-CN" altLang="en-US" sz="2800" b="1">
                <a:effectLst>
                  <a:outerShdw blurRad="38100" dist="38100" dir="2700000" algn="tl">
                    <a:srgbClr val="C0C0C0"/>
                  </a:outerShdw>
                </a:effectLst>
                <a:latin typeface="Arial" charset="0"/>
                <a:ea typeface="黑体" pitchFamily="2" charset="-122"/>
              </a:rPr>
              <a:t>工厂类</a:t>
            </a:r>
          </a:p>
        </p:txBody>
      </p:sp>
      <p:sp>
        <p:nvSpPr>
          <p:cNvPr id="18452" name="Line 22"/>
          <p:cNvSpPr>
            <a:spLocks noChangeShapeType="1"/>
          </p:cNvSpPr>
          <p:nvPr/>
        </p:nvSpPr>
        <p:spPr bwMode="auto">
          <a:xfrm flipV="1">
            <a:off x="1381451" y="4572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8453" name="直接连接符 2"/>
          <p:cNvCxnSpPr>
            <a:cxnSpLocks noChangeShapeType="1"/>
          </p:cNvCxnSpPr>
          <p:nvPr/>
        </p:nvCxnSpPr>
        <p:spPr bwMode="auto">
          <a:xfrm>
            <a:off x="5759776" y="3259138"/>
            <a:ext cx="1981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54" name="直接连接符 4"/>
          <p:cNvCxnSpPr>
            <a:cxnSpLocks noChangeShapeType="1"/>
          </p:cNvCxnSpPr>
          <p:nvPr/>
        </p:nvCxnSpPr>
        <p:spPr bwMode="auto">
          <a:xfrm>
            <a:off x="5743901" y="3259139"/>
            <a:ext cx="0" cy="434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55" name="直接连接符 33"/>
          <p:cNvCxnSpPr>
            <a:cxnSpLocks noChangeShapeType="1"/>
          </p:cNvCxnSpPr>
          <p:nvPr/>
        </p:nvCxnSpPr>
        <p:spPr bwMode="auto">
          <a:xfrm>
            <a:off x="7763201" y="3290889"/>
            <a:ext cx="0" cy="434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99783" name="Rectangle 7"/>
          <p:cNvSpPr>
            <a:spLocks noChangeArrowheads="1"/>
          </p:cNvSpPr>
          <p:nvPr/>
        </p:nvSpPr>
        <p:spPr bwMode="auto">
          <a:xfrm>
            <a:off x="4845376" y="3498850"/>
            <a:ext cx="1828800" cy="533400"/>
          </a:xfrm>
          <a:prstGeom prst="rect">
            <a:avLst/>
          </a:prstGeom>
          <a:solidFill>
            <a:schemeClr val="bg1"/>
          </a:solidFill>
          <a:ln w="12700">
            <a:solidFill>
              <a:srgbClr val="800000"/>
            </a:solidFill>
            <a:miter lim="800000"/>
            <a:headEnd/>
            <a:tailEnd/>
          </a:ln>
        </p:spPr>
        <p:txBody>
          <a:bodyPr lIns="36000" rIns="36000"/>
          <a:lstStyle/>
          <a:p>
            <a:pPr algn="ctr">
              <a:lnSpc>
                <a:spcPct val="85000"/>
              </a:lnSpc>
              <a:defRPr/>
            </a:pPr>
            <a:r>
              <a:rPr lang="en-US" altLang="zh-CN" sz="2400" b="1" dirty="0">
                <a:effectLst>
                  <a:outerShdw blurRad="38100" dist="38100" dir="2700000" algn="tl">
                    <a:srgbClr val="C0C0C0"/>
                  </a:outerShdw>
                </a:effectLst>
                <a:latin typeface="Arial" charset="0"/>
              </a:rPr>
              <a:t>Product1  </a:t>
            </a:r>
          </a:p>
        </p:txBody>
      </p:sp>
      <p:sp>
        <p:nvSpPr>
          <p:cNvPr id="18457" name="Rectangle 8"/>
          <p:cNvSpPr>
            <a:spLocks noChangeArrowheads="1"/>
          </p:cNvSpPr>
          <p:nvPr/>
        </p:nvSpPr>
        <p:spPr bwMode="auto">
          <a:xfrm>
            <a:off x="4845376" y="4227514"/>
            <a:ext cx="1828800" cy="566737"/>
          </a:xfrm>
          <a:prstGeom prst="rect">
            <a:avLst/>
          </a:prstGeom>
          <a:solidFill>
            <a:schemeClr val="bg1"/>
          </a:solidFill>
          <a:ln w="12700">
            <a:solidFill>
              <a:srgbClr val="800000"/>
            </a:solidFill>
            <a:miter lim="800000"/>
            <a:headEnd/>
            <a:tailEnd/>
          </a:ln>
        </p:spPr>
        <p:txBody>
          <a:bodyPr lIns="36000" rIns="36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t>+</a:t>
            </a:r>
            <a:r>
              <a:rPr lang="en-US" altLang="zh-CN" sz="2400" b="1"/>
              <a:t>operation</a:t>
            </a:r>
            <a:r>
              <a:rPr lang="en-US" altLang="zh-CN" sz="2000" b="1"/>
              <a:t>()</a:t>
            </a:r>
          </a:p>
        </p:txBody>
      </p:sp>
      <p:sp>
        <p:nvSpPr>
          <p:cNvPr id="18458" name="Rectangle 9"/>
          <p:cNvSpPr>
            <a:spLocks noChangeArrowheads="1"/>
          </p:cNvSpPr>
          <p:nvPr/>
        </p:nvSpPr>
        <p:spPr bwMode="auto">
          <a:xfrm>
            <a:off x="4845376" y="3956050"/>
            <a:ext cx="1828800" cy="266700"/>
          </a:xfrm>
          <a:prstGeom prst="rect">
            <a:avLst/>
          </a:prstGeom>
          <a:solidFill>
            <a:schemeClr val="bg1"/>
          </a:solidFill>
          <a:ln w="12700">
            <a:solidFill>
              <a:schemeClr val="tx1"/>
            </a:solidFill>
            <a:miter lim="800000"/>
            <a:headEnd/>
            <a:tailEnd/>
          </a:ln>
        </p:spPr>
        <p:txBody>
          <a:bodyPr wrap="none" lIns="36000" rIns="360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27" name="Rectangle 7"/>
          <p:cNvSpPr>
            <a:spLocks noChangeArrowheads="1"/>
          </p:cNvSpPr>
          <p:nvPr/>
        </p:nvSpPr>
        <p:spPr bwMode="auto">
          <a:xfrm>
            <a:off x="6826576" y="3516313"/>
            <a:ext cx="1828800" cy="533400"/>
          </a:xfrm>
          <a:prstGeom prst="rect">
            <a:avLst/>
          </a:prstGeom>
          <a:solidFill>
            <a:schemeClr val="bg1"/>
          </a:solidFill>
          <a:ln w="12700">
            <a:solidFill>
              <a:srgbClr val="800000"/>
            </a:solidFill>
            <a:miter lim="800000"/>
            <a:headEnd/>
            <a:tailEnd/>
          </a:ln>
        </p:spPr>
        <p:txBody>
          <a:bodyPr lIns="36000" rIns="36000"/>
          <a:lstStyle/>
          <a:p>
            <a:pPr algn="ctr">
              <a:lnSpc>
                <a:spcPct val="85000"/>
              </a:lnSpc>
              <a:defRPr/>
            </a:pPr>
            <a:r>
              <a:rPr lang="en-US" altLang="zh-CN" sz="2400" b="1" dirty="0">
                <a:effectLst>
                  <a:outerShdw blurRad="38100" dist="38100" dir="2700000" algn="tl">
                    <a:srgbClr val="C0C0C0"/>
                  </a:outerShdw>
                </a:effectLst>
                <a:latin typeface="Arial" charset="0"/>
              </a:rPr>
              <a:t>Product2  </a:t>
            </a:r>
          </a:p>
        </p:txBody>
      </p:sp>
      <p:sp>
        <p:nvSpPr>
          <p:cNvPr id="18460" name="Rectangle 8"/>
          <p:cNvSpPr>
            <a:spLocks noChangeArrowheads="1"/>
          </p:cNvSpPr>
          <p:nvPr/>
        </p:nvSpPr>
        <p:spPr bwMode="auto">
          <a:xfrm>
            <a:off x="6826576" y="4244975"/>
            <a:ext cx="1828800" cy="566738"/>
          </a:xfrm>
          <a:prstGeom prst="rect">
            <a:avLst/>
          </a:prstGeom>
          <a:solidFill>
            <a:schemeClr val="bg1"/>
          </a:solidFill>
          <a:ln w="12700">
            <a:solidFill>
              <a:srgbClr val="800000"/>
            </a:solidFill>
            <a:miter lim="800000"/>
            <a:headEnd/>
            <a:tailEnd/>
          </a:ln>
        </p:spPr>
        <p:txBody>
          <a:bodyPr lIns="36000" rIns="3600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t>+</a:t>
            </a:r>
            <a:r>
              <a:rPr lang="en-US" altLang="zh-CN" sz="2400" b="1"/>
              <a:t>operation</a:t>
            </a:r>
            <a:r>
              <a:rPr lang="en-US" altLang="zh-CN" sz="2000" b="1"/>
              <a:t>()</a:t>
            </a:r>
          </a:p>
        </p:txBody>
      </p:sp>
      <p:sp>
        <p:nvSpPr>
          <p:cNvPr id="18461" name="Rectangle 9"/>
          <p:cNvSpPr>
            <a:spLocks noChangeArrowheads="1"/>
          </p:cNvSpPr>
          <p:nvPr/>
        </p:nvSpPr>
        <p:spPr bwMode="auto">
          <a:xfrm>
            <a:off x="6826576" y="3973513"/>
            <a:ext cx="1828800" cy="266700"/>
          </a:xfrm>
          <a:prstGeom prst="rect">
            <a:avLst/>
          </a:prstGeom>
          <a:solidFill>
            <a:schemeClr val="bg1"/>
          </a:solidFill>
          <a:ln w="12700">
            <a:solidFill>
              <a:schemeClr val="tx1"/>
            </a:solidFill>
            <a:miter lim="800000"/>
            <a:headEnd/>
            <a:tailEnd/>
          </a:ln>
        </p:spPr>
        <p:txBody>
          <a:bodyPr wrap="none" lIns="36000" rIns="360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8462" name="Line 17"/>
          <p:cNvSpPr>
            <a:spLocks noChangeShapeType="1"/>
          </p:cNvSpPr>
          <p:nvPr/>
        </p:nvSpPr>
        <p:spPr bwMode="auto">
          <a:xfrm flipV="1">
            <a:off x="7706051" y="4827588"/>
            <a:ext cx="0" cy="811212"/>
          </a:xfrm>
          <a:prstGeom prst="line">
            <a:avLst/>
          </a:prstGeom>
          <a:noFill/>
          <a:ln w="38100">
            <a:solidFill>
              <a:srgbClr val="0000CC"/>
            </a:solidFill>
            <a:prstDash val="sys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8463" name="直接连接符 6"/>
          <p:cNvCxnSpPr>
            <a:cxnSpLocks noChangeShapeType="1"/>
          </p:cNvCxnSpPr>
          <p:nvPr/>
        </p:nvCxnSpPr>
        <p:spPr bwMode="auto">
          <a:xfrm flipH="1">
            <a:off x="2753051" y="5676900"/>
            <a:ext cx="4953000" cy="0"/>
          </a:xfrm>
          <a:prstGeom prst="line">
            <a:avLst/>
          </a:prstGeom>
          <a:noFill/>
          <a:ln w="38100" algn="ctr">
            <a:solidFill>
              <a:srgbClr val="0000CC"/>
            </a:solidFill>
            <a:prstDash val="dash"/>
            <a:round/>
            <a:headEnd/>
            <a:tailEnd/>
          </a:ln>
          <a:extLst>
            <a:ext uri="{909E8E84-426E-40DD-AFC4-6F175D3DCCD1}">
              <a14:hiddenFill xmlns:a14="http://schemas.microsoft.com/office/drawing/2010/main">
                <a:noFill/>
              </a14:hiddenFill>
            </a:ext>
          </a:extLst>
        </p:spPr>
      </p:cxnSp>
      <p:cxnSp>
        <p:nvCxnSpPr>
          <p:cNvPr id="18464" name="直接连接符 8"/>
          <p:cNvCxnSpPr>
            <a:cxnSpLocks noChangeShapeType="1"/>
          </p:cNvCxnSpPr>
          <p:nvPr/>
        </p:nvCxnSpPr>
        <p:spPr bwMode="auto">
          <a:xfrm>
            <a:off x="2753051" y="4762500"/>
            <a:ext cx="0" cy="876300"/>
          </a:xfrm>
          <a:prstGeom prst="line">
            <a:avLst/>
          </a:prstGeom>
          <a:noFill/>
          <a:ln w="38100" algn="ctr">
            <a:solidFill>
              <a:srgbClr val="0000CC"/>
            </a:solidFill>
            <a:prstDash val="sysDash"/>
            <a:round/>
            <a:headEnd/>
            <a:tailEnd/>
          </a:ln>
          <a:extLst>
            <a:ext uri="{909E8E84-426E-40DD-AFC4-6F175D3DCCD1}">
              <a14:hiddenFill xmlns:a14="http://schemas.microsoft.com/office/drawing/2010/main">
                <a:noFill/>
              </a14:hiddenFill>
            </a:ext>
          </a:extLst>
        </p:spPr>
      </p:cxnSp>
      <p:cxnSp>
        <p:nvCxnSpPr>
          <p:cNvPr id="18465" name="直接连接符 39"/>
          <p:cNvCxnSpPr>
            <a:cxnSpLocks noChangeShapeType="1"/>
            <a:stCxn id="18446" idx="0"/>
          </p:cNvCxnSpPr>
          <p:nvPr/>
        </p:nvCxnSpPr>
        <p:spPr bwMode="auto">
          <a:xfrm flipH="1">
            <a:off x="3072139" y="5257800"/>
            <a:ext cx="2735262" cy="0"/>
          </a:xfrm>
          <a:prstGeom prst="line">
            <a:avLst/>
          </a:prstGeom>
          <a:noFill/>
          <a:ln w="38100" algn="ctr">
            <a:solidFill>
              <a:srgbClr val="0000CC"/>
            </a:solidFill>
            <a:prstDash val="dash"/>
            <a:round/>
            <a:headEnd/>
            <a:tailEnd/>
          </a:ln>
          <a:extLst>
            <a:ext uri="{909E8E84-426E-40DD-AFC4-6F175D3DCCD1}">
              <a14:hiddenFill xmlns:a14="http://schemas.microsoft.com/office/drawing/2010/main">
                <a:noFill/>
              </a14:hiddenFill>
            </a:ext>
          </a:extLst>
        </p:spPr>
      </p:cxnSp>
      <p:cxnSp>
        <p:nvCxnSpPr>
          <p:cNvPr id="18466" name="直接连接符 42"/>
          <p:cNvCxnSpPr>
            <a:cxnSpLocks noChangeShapeType="1"/>
          </p:cNvCxnSpPr>
          <p:nvPr/>
        </p:nvCxnSpPr>
        <p:spPr bwMode="auto">
          <a:xfrm>
            <a:off x="3059439" y="4786314"/>
            <a:ext cx="0" cy="485775"/>
          </a:xfrm>
          <a:prstGeom prst="line">
            <a:avLst/>
          </a:prstGeom>
          <a:noFill/>
          <a:ln w="38100" algn="ctr">
            <a:solidFill>
              <a:srgbClr val="0000CC"/>
            </a:solidFill>
            <a:prstDash val="sysDash"/>
            <a:round/>
            <a:headEnd/>
            <a:tailEnd/>
          </a:ln>
          <a:extLst>
            <a:ext uri="{909E8E84-426E-40DD-AFC4-6F175D3DCCD1}">
              <a14:hiddenFill xmlns:a14="http://schemas.microsoft.com/office/drawing/2010/main">
                <a:noFill/>
              </a14:hiddenFill>
            </a:ext>
          </a:extLst>
        </p:spPr>
      </p:cxnSp>
      <p:sp>
        <p:nvSpPr>
          <p:cNvPr id="46" name="Text Box 16"/>
          <p:cNvSpPr txBox="1">
            <a:spLocks noChangeArrowheads="1"/>
          </p:cNvSpPr>
          <p:nvPr/>
        </p:nvSpPr>
        <p:spPr bwMode="auto">
          <a:xfrm>
            <a:off x="3515051" y="5368925"/>
            <a:ext cx="1036638" cy="304800"/>
          </a:xfrm>
          <a:prstGeom prst="rect">
            <a:avLst/>
          </a:prstGeom>
          <a:solidFill>
            <a:srgbClr val="FFFFFF"/>
          </a:solidFill>
          <a:ln>
            <a:noFill/>
          </a:ln>
          <a:effectLst/>
          <a:extLst/>
        </p:spPr>
        <p:txBody>
          <a:bodyPr lIns="0" tIns="0" rIns="0" bIns="0">
            <a:spAutoFit/>
          </a:bodyPr>
          <a:lstStyle/>
          <a:p>
            <a:pPr>
              <a:spcBef>
                <a:spcPct val="50000"/>
              </a:spcBef>
              <a:defRPr/>
            </a:pPr>
            <a:r>
              <a:rPr lang="en-US" altLang="zh-CN" sz="2000" b="1" dirty="0">
                <a:effectLst>
                  <a:outerShdw blurRad="38100" dist="38100" dir="2700000" algn="tl">
                    <a:srgbClr val="C0C0C0"/>
                  </a:outerShdw>
                </a:effectLst>
                <a:latin typeface="Arial" charset="0"/>
              </a:rPr>
              <a:t>Create</a:t>
            </a:r>
          </a:p>
        </p:txBody>
      </p:sp>
      <p:sp>
        <p:nvSpPr>
          <p:cNvPr id="39" name="文本框 38"/>
          <p:cNvSpPr txBox="1"/>
          <p:nvPr/>
        </p:nvSpPr>
        <p:spPr>
          <a:xfrm>
            <a:off x="8818889" y="1724740"/>
            <a:ext cx="3158846" cy="2246769"/>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9497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E7525A-FD53-4C28-89E3-0111927DCDDB}" type="slidenum">
              <a:rPr lang="zh-CN" altLang="en-US" sz="1400"/>
              <a:pPr>
                <a:spcBef>
                  <a:spcPct val="0"/>
                </a:spcBef>
                <a:buFontTx/>
                <a:buNone/>
              </a:pPr>
              <a:t>4</a:t>
            </a:fld>
            <a:endParaRPr lang="en-US" altLang="zh-CN" sz="1400"/>
          </a:p>
        </p:txBody>
      </p:sp>
      <p:sp>
        <p:nvSpPr>
          <p:cNvPr id="1039408" name="Rectangle 48"/>
          <p:cNvSpPr>
            <a:spLocks noChangeArrowheads="1"/>
          </p:cNvSpPr>
          <p:nvPr/>
        </p:nvSpPr>
        <p:spPr bwMode="auto">
          <a:xfrm>
            <a:off x="320652" y="2028825"/>
            <a:ext cx="4495800" cy="3200400"/>
          </a:xfrm>
          <a:prstGeom prst="rect">
            <a:avLst/>
          </a:prstGeom>
          <a:solidFill>
            <a:schemeClr val="accent1">
              <a:alpha val="36078"/>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33796" name="Rectangle 47"/>
          <p:cNvSpPr>
            <a:spLocks noChangeArrowheads="1"/>
          </p:cNvSpPr>
          <p:nvPr/>
        </p:nvSpPr>
        <p:spPr bwMode="auto">
          <a:xfrm>
            <a:off x="5045052" y="2028825"/>
            <a:ext cx="3733800" cy="3200400"/>
          </a:xfrm>
          <a:prstGeom prst="rect">
            <a:avLst/>
          </a:prstGeom>
          <a:solidFill>
            <a:srgbClr val="FFFF99">
              <a:alpha val="30980"/>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33797" name="Rectangle 2"/>
          <p:cNvSpPr>
            <a:spLocks noGrp="1" noChangeArrowheads="1"/>
          </p:cNvSpPr>
          <p:nvPr>
            <p:ph type="title"/>
          </p:nvPr>
        </p:nvSpPr>
        <p:spPr>
          <a:xfrm>
            <a:off x="1981200" y="152401"/>
            <a:ext cx="8229600" cy="563563"/>
          </a:xfrm>
        </p:spPr>
        <p:txBody>
          <a:bodyPr/>
          <a:lstStyle/>
          <a:p>
            <a:pPr eaLnBrk="1" hangingPunct="1"/>
            <a:r>
              <a:rPr lang="en-US" altLang="zh-CN" sz="3200" b="1">
                <a:latin typeface="微软雅黑" panose="020B0503020204020204" pitchFamily="34" charset="-122"/>
                <a:ea typeface="微软雅黑" panose="020B0503020204020204" pitchFamily="34" charset="-122"/>
              </a:rPr>
              <a:t>Factory Method Pattern</a:t>
            </a:r>
          </a:p>
        </p:txBody>
      </p:sp>
      <p:sp>
        <p:nvSpPr>
          <p:cNvPr id="33798" name="Rectangle 3"/>
          <p:cNvSpPr>
            <a:spLocks noGrp="1" noChangeArrowheads="1"/>
          </p:cNvSpPr>
          <p:nvPr>
            <p:ph type="body" idx="1"/>
          </p:nvPr>
        </p:nvSpPr>
        <p:spPr>
          <a:xfrm>
            <a:off x="1768452" y="6477000"/>
            <a:ext cx="5753100" cy="381000"/>
          </a:xfrm>
        </p:spPr>
        <p:txBody>
          <a:bodyPr>
            <a:normAutofit lnSpcReduction="10000"/>
          </a:bodyPr>
          <a:lstStyle/>
          <a:p>
            <a:pPr algn="ctr" eaLnBrk="1" hangingPunct="1">
              <a:lnSpc>
                <a:spcPct val="80000"/>
              </a:lnSpc>
              <a:buFontTx/>
              <a:buNone/>
            </a:pPr>
            <a:r>
              <a:rPr lang="en-US" altLang="zh-CN" sz="2400" b="1"/>
              <a:t>Diagram of Factory method pattern</a:t>
            </a:r>
          </a:p>
        </p:txBody>
      </p:sp>
      <p:sp>
        <p:nvSpPr>
          <p:cNvPr id="1039365" name="Rectangle 5"/>
          <p:cNvSpPr>
            <a:spLocks noChangeArrowheads="1"/>
          </p:cNvSpPr>
          <p:nvPr/>
        </p:nvSpPr>
        <p:spPr bwMode="auto">
          <a:xfrm>
            <a:off x="1311252" y="2214564"/>
            <a:ext cx="2438400" cy="682625"/>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lnSpc>
                <a:spcPct val="85000"/>
              </a:lnSpc>
              <a:defRPr/>
            </a:pPr>
            <a:r>
              <a:rPr lang="en-US" altLang="zh-CN" sz="2400" b="1">
                <a:effectLst>
                  <a:outerShdw blurRad="38100" dist="38100" dir="2700000" algn="tl">
                    <a:srgbClr val="C0C0C0"/>
                  </a:outerShdw>
                </a:effectLst>
                <a:latin typeface="Arial" charset="0"/>
              </a:rPr>
              <a:t>&lt;&lt;Interface&gt;&gt; </a:t>
            </a:r>
          </a:p>
          <a:p>
            <a:pPr algn="ctr" eaLnBrk="1" hangingPunct="1">
              <a:lnSpc>
                <a:spcPct val="85000"/>
              </a:lnSpc>
              <a:defRPr/>
            </a:pPr>
            <a:r>
              <a:rPr lang="en-US" altLang="zh-CN" sz="2400" b="1" i="1">
                <a:effectLst>
                  <a:outerShdw blurRad="38100" dist="38100" dir="2700000" algn="tl">
                    <a:srgbClr val="C0C0C0"/>
                  </a:outerShdw>
                </a:effectLst>
                <a:latin typeface="Arial" charset="0"/>
              </a:rPr>
              <a:t>Creator</a:t>
            </a:r>
            <a:r>
              <a:rPr lang="en-US" altLang="zh-CN" sz="2400" b="1">
                <a:effectLst>
                  <a:outerShdw blurRad="38100" dist="38100" dir="2700000" algn="tl">
                    <a:srgbClr val="C0C0C0"/>
                  </a:outerShdw>
                </a:effectLst>
                <a:latin typeface="Arial" charset="0"/>
              </a:rPr>
              <a:t> </a:t>
            </a:r>
          </a:p>
        </p:txBody>
      </p:sp>
      <p:sp>
        <p:nvSpPr>
          <p:cNvPr id="1039366" name="Rectangle 6"/>
          <p:cNvSpPr>
            <a:spLocks noChangeArrowheads="1"/>
          </p:cNvSpPr>
          <p:nvPr/>
        </p:nvSpPr>
        <p:spPr bwMode="auto">
          <a:xfrm>
            <a:off x="1311252" y="2970213"/>
            <a:ext cx="2438400" cy="430212"/>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000" b="1">
                <a:latin typeface="Arial" charset="0"/>
              </a:rPr>
              <a:t>+factory: Product</a:t>
            </a:r>
            <a:r>
              <a:rPr lang="en-US" altLang="zh-CN" sz="2400" b="1">
                <a:effectLst>
                  <a:outerShdw blurRad="38100" dist="38100" dir="2700000" algn="tl">
                    <a:srgbClr val="C0C0C0"/>
                  </a:outerShdw>
                </a:effectLst>
                <a:latin typeface="Arial" charset="0"/>
              </a:rPr>
              <a:t> </a:t>
            </a:r>
          </a:p>
        </p:txBody>
      </p:sp>
      <p:sp>
        <p:nvSpPr>
          <p:cNvPr id="1039367" name="Rectangle 7"/>
          <p:cNvSpPr>
            <a:spLocks noChangeArrowheads="1"/>
          </p:cNvSpPr>
          <p:nvPr/>
        </p:nvSpPr>
        <p:spPr bwMode="auto">
          <a:xfrm>
            <a:off x="1311252" y="2897189"/>
            <a:ext cx="2438400" cy="73025"/>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68" name="Line 8"/>
          <p:cNvSpPr>
            <a:spLocks noChangeShapeType="1"/>
          </p:cNvSpPr>
          <p:nvPr/>
        </p:nvSpPr>
        <p:spPr bwMode="auto">
          <a:xfrm>
            <a:off x="1387452" y="3867150"/>
            <a:ext cx="2286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69" name="Rectangle 9"/>
          <p:cNvSpPr>
            <a:spLocks noChangeArrowheads="1"/>
          </p:cNvSpPr>
          <p:nvPr/>
        </p:nvSpPr>
        <p:spPr bwMode="auto">
          <a:xfrm>
            <a:off x="473052" y="4152900"/>
            <a:ext cx="1981200" cy="349250"/>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rPr>
              <a:t>CreatorA</a:t>
            </a:r>
          </a:p>
        </p:txBody>
      </p:sp>
      <p:sp>
        <p:nvSpPr>
          <p:cNvPr id="1039371" name="Rectangle 11"/>
          <p:cNvSpPr>
            <a:spLocks noChangeArrowheads="1"/>
          </p:cNvSpPr>
          <p:nvPr/>
        </p:nvSpPr>
        <p:spPr bwMode="auto">
          <a:xfrm>
            <a:off x="473052" y="4508500"/>
            <a:ext cx="1981200" cy="7143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72" name="Line 12"/>
          <p:cNvSpPr>
            <a:spLocks noChangeShapeType="1"/>
          </p:cNvSpPr>
          <p:nvPr/>
        </p:nvSpPr>
        <p:spPr bwMode="auto">
          <a:xfrm>
            <a:off x="1387452" y="3867150"/>
            <a:ext cx="0" cy="285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73" name="Line 13"/>
          <p:cNvSpPr>
            <a:spLocks noChangeShapeType="1"/>
          </p:cNvSpPr>
          <p:nvPr/>
        </p:nvSpPr>
        <p:spPr bwMode="auto">
          <a:xfrm>
            <a:off x="3673452" y="3867150"/>
            <a:ext cx="0" cy="285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76" name="Rectangle 16"/>
          <p:cNvSpPr>
            <a:spLocks noChangeArrowheads="1"/>
          </p:cNvSpPr>
          <p:nvPr/>
        </p:nvSpPr>
        <p:spPr bwMode="auto">
          <a:xfrm>
            <a:off x="2606652" y="4152900"/>
            <a:ext cx="2057400" cy="349250"/>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rPr>
              <a:t>CreatorB</a:t>
            </a:r>
          </a:p>
        </p:txBody>
      </p:sp>
      <p:sp>
        <p:nvSpPr>
          <p:cNvPr id="1039378" name="Rectangle 18"/>
          <p:cNvSpPr>
            <a:spLocks noChangeArrowheads="1"/>
          </p:cNvSpPr>
          <p:nvPr/>
        </p:nvSpPr>
        <p:spPr bwMode="auto">
          <a:xfrm>
            <a:off x="2606652" y="4508500"/>
            <a:ext cx="2057400" cy="7143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79" name="Rectangle 19"/>
          <p:cNvSpPr>
            <a:spLocks noChangeArrowheads="1"/>
          </p:cNvSpPr>
          <p:nvPr/>
        </p:nvSpPr>
        <p:spPr bwMode="auto">
          <a:xfrm>
            <a:off x="5654652" y="2109789"/>
            <a:ext cx="2362200" cy="758825"/>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lnSpc>
                <a:spcPct val="85000"/>
              </a:lnSpc>
              <a:defRPr/>
            </a:pPr>
            <a:r>
              <a:rPr lang="en-US" altLang="zh-CN" sz="2400" b="1">
                <a:effectLst>
                  <a:outerShdw blurRad="38100" dist="38100" dir="2700000" algn="tl">
                    <a:srgbClr val="C0C0C0"/>
                  </a:outerShdw>
                </a:effectLst>
                <a:latin typeface="Arial" charset="0"/>
              </a:rPr>
              <a:t>&lt;&lt;Interface&gt;&gt; </a:t>
            </a:r>
          </a:p>
          <a:p>
            <a:pPr algn="ctr" eaLnBrk="1" hangingPunct="1">
              <a:lnSpc>
                <a:spcPct val="85000"/>
              </a:lnSpc>
              <a:defRPr/>
            </a:pPr>
            <a:r>
              <a:rPr lang="en-US" altLang="zh-CN" sz="2400" b="1" i="1">
                <a:effectLst>
                  <a:outerShdw blurRad="38100" dist="38100" dir="2700000" algn="tl">
                    <a:srgbClr val="C0C0C0"/>
                  </a:outerShdw>
                </a:effectLst>
                <a:latin typeface="Arial" charset="0"/>
              </a:rPr>
              <a:t>Product</a:t>
            </a:r>
          </a:p>
        </p:txBody>
      </p:sp>
      <p:sp>
        <p:nvSpPr>
          <p:cNvPr id="1039380" name="Rectangle 20"/>
          <p:cNvSpPr>
            <a:spLocks noChangeArrowheads="1"/>
          </p:cNvSpPr>
          <p:nvPr/>
        </p:nvSpPr>
        <p:spPr bwMode="auto">
          <a:xfrm>
            <a:off x="5654652" y="2940050"/>
            <a:ext cx="2362200" cy="465138"/>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000" b="1">
                <a:latin typeface="Arial" charset="0"/>
              </a:rPr>
              <a:t>+Operation()</a:t>
            </a:r>
            <a:r>
              <a:rPr lang="en-US" altLang="zh-CN" b="1">
                <a:latin typeface="Arial" charset="0"/>
              </a:rPr>
              <a:t> </a:t>
            </a:r>
            <a:endParaRPr lang="en-US" altLang="zh-CN" sz="2400" b="1">
              <a:effectLst>
                <a:outerShdw blurRad="38100" dist="38100" dir="2700000" algn="tl">
                  <a:srgbClr val="C0C0C0"/>
                </a:outerShdw>
              </a:effectLst>
              <a:latin typeface="Arial" charset="0"/>
            </a:endParaRPr>
          </a:p>
        </p:txBody>
      </p:sp>
      <p:sp>
        <p:nvSpPr>
          <p:cNvPr id="33811" name="Rectangle 21"/>
          <p:cNvSpPr>
            <a:spLocks noChangeArrowheads="1"/>
          </p:cNvSpPr>
          <p:nvPr/>
        </p:nvSpPr>
        <p:spPr bwMode="auto">
          <a:xfrm>
            <a:off x="5654652" y="2868614"/>
            <a:ext cx="2362200" cy="71437"/>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82" name="Rectangle 22"/>
          <p:cNvSpPr>
            <a:spLocks noChangeArrowheads="1"/>
          </p:cNvSpPr>
          <p:nvPr/>
        </p:nvSpPr>
        <p:spPr bwMode="auto">
          <a:xfrm>
            <a:off x="5121252" y="4162425"/>
            <a:ext cx="1676400" cy="349250"/>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rPr>
              <a:t>ProductB</a:t>
            </a:r>
          </a:p>
        </p:txBody>
      </p:sp>
      <p:sp>
        <p:nvSpPr>
          <p:cNvPr id="1039383" name="Rectangle 23"/>
          <p:cNvSpPr>
            <a:spLocks noChangeArrowheads="1"/>
          </p:cNvSpPr>
          <p:nvPr/>
        </p:nvSpPr>
        <p:spPr bwMode="auto">
          <a:xfrm>
            <a:off x="5121252" y="4579939"/>
            <a:ext cx="1676400" cy="560387"/>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b="1">
                <a:latin typeface="Arial" charset="0"/>
              </a:rPr>
              <a:t>+</a:t>
            </a:r>
            <a:r>
              <a:rPr lang="en-US" altLang="zh-CN" sz="2000" b="1">
                <a:latin typeface="Arial" charset="0"/>
              </a:rPr>
              <a:t>Operation</a:t>
            </a:r>
            <a:r>
              <a:rPr lang="en-US" altLang="zh-CN" b="1">
                <a:latin typeface="Arial" charset="0"/>
              </a:rPr>
              <a:t>: </a:t>
            </a:r>
            <a:r>
              <a:rPr lang="en-US" altLang="zh-CN" sz="2400" b="1">
                <a:effectLst>
                  <a:outerShdw blurRad="38100" dist="38100" dir="2700000" algn="tl">
                    <a:srgbClr val="C0C0C0"/>
                  </a:outerShdw>
                </a:effectLst>
                <a:latin typeface="Arial" charset="0"/>
              </a:rPr>
              <a:t> </a:t>
            </a:r>
          </a:p>
        </p:txBody>
      </p:sp>
      <p:sp>
        <p:nvSpPr>
          <p:cNvPr id="33814" name="Rectangle 24"/>
          <p:cNvSpPr>
            <a:spLocks noChangeArrowheads="1"/>
          </p:cNvSpPr>
          <p:nvPr/>
        </p:nvSpPr>
        <p:spPr bwMode="auto">
          <a:xfrm>
            <a:off x="5121252" y="4508500"/>
            <a:ext cx="1676400" cy="7143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85" name="Rectangle 25"/>
          <p:cNvSpPr>
            <a:spLocks noChangeArrowheads="1"/>
          </p:cNvSpPr>
          <p:nvPr/>
        </p:nvSpPr>
        <p:spPr bwMode="auto">
          <a:xfrm>
            <a:off x="7026252" y="4151313"/>
            <a:ext cx="1676400" cy="349250"/>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sz="2400" b="1">
                <a:effectLst>
                  <a:outerShdw blurRad="38100" dist="38100" dir="2700000" algn="tl">
                    <a:srgbClr val="C0C0C0"/>
                  </a:outerShdw>
                </a:effectLst>
                <a:latin typeface="Arial" charset="0"/>
              </a:rPr>
              <a:t>ProductA</a:t>
            </a:r>
          </a:p>
        </p:txBody>
      </p:sp>
      <p:sp>
        <p:nvSpPr>
          <p:cNvPr id="1039386" name="Rectangle 26"/>
          <p:cNvSpPr>
            <a:spLocks noChangeArrowheads="1"/>
          </p:cNvSpPr>
          <p:nvPr/>
        </p:nvSpPr>
        <p:spPr bwMode="auto">
          <a:xfrm>
            <a:off x="7026252" y="4579939"/>
            <a:ext cx="1676400" cy="484187"/>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b="1">
                <a:latin typeface="Arial" charset="0"/>
              </a:rPr>
              <a:t>+</a:t>
            </a:r>
            <a:r>
              <a:rPr lang="en-US" altLang="zh-CN" sz="2000" b="1">
                <a:latin typeface="Arial" charset="0"/>
              </a:rPr>
              <a:t>Operation</a:t>
            </a:r>
            <a:r>
              <a:rPr lang="en-US" altLang="zh-CN" b="1">
                <a:latin typeface="Arial" charset="0"/>
              </a:rPr>
              <a:t>: </a:t>
            </a:r>
            <a:r>
              <a:rPr lang="en-US" altLang="zh-CN" sz="2400" b="1">
                <a:effectLst>
                  <a:outerShdw blurRad="38100" dist="38100" dir="2700000" algn="tl">
                    <a:srgbClr val="C0C0C0"/>
                  </a:outerShdw>
                </a:effectLst>
                <a:latin typeface="Arial" charset="0"/>
              </a:rPr>
              <a:t> </a:t>
            </a:r>
          </a:p>
        </p:txBody>
      </p:sp>
      <p:sp>
        <p:nvSpPr>
          <p:cNvPr id="33817" name="Rectangle 27"/>
          <p:cNvSpPr>
            <a:spLocks noChangeArrowheads="1"/>
          </p:cNvSpPr>
          <p:nvPr/>
        </p:nvSpPr>
        <p:spPr bwMode="auto">
          <a:xfrm>
            <a:off x="7026252" y="4508500"/>
            <a:ext cx="1676400" cy="7143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33818" name="Line 28"/>
          <p:cNvSpPr>
            <a:spLocks noChangeShapeType="1"/>
          </p:cNvSpPr>
          <p:nvPr/>
        </p:nvSpPr>
        <p:spPr bwMode="auto">
          <a:xfrm>
            <a:off x="5959452" y="3875088"/>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29"/>
          <p:cNvSpPr>
            <a:spLocks noChangeShapeType="1"/>
          </p:cNvSpPr>
          <p:nvPr/>
        </p:nvSpPr>
        <p:spPr bwMode="auto">
          <a:xfrm>
            <a:off x="5959452" y="3875089"/>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30"/>
          <p:cNvSpPr>
            <a:spLocks noChangeShapeType="1"/>
          </p:cNvSpPr>
          <p:nvPr/>
        </p:nvSpPr>
        <p:spPr bwMode="auto">
          <a:xfrm>
            <a:off x="7788252" y="3875089"/>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2" name="Rectangle 32"/>
          <p:cNvSpPr>
            <a:spLocks noChangeArrowheads="1"/>
          </p:cNvSpPr>
          <p:nvPr/>
        </p:nvSpPr>
        <p:spPr bwMode="auto">
          <a:xfrm>
            <a:off x="320652" y="1158876"/>
            <a:ext cx="1219200" cy="644525"/>
          </a:xfrm>
          <a:prstGeom prst="rect">
            <a:avLst/>
          </a:prstGeom>
          <a:solidFill>
            <a:srgbClr val="FFFFFF"/>
          </a:solidFill>
          <a:ln w="19050">
            <a:solidFill>
              <a:schemeClr val="tx1"/>
            </a:solidFill>
            <a:miter lim="800000"/>
            <a:headEnd/>
            <a:tailEnd/>
          </a:ln>
          <a:effectLst/>
          <a:extLst/>
        </p:spPr>
        <p:txBody>
          <a:bodyPr wrap="none" anchor="ctr"/>
          <a:lstStyle/>
          <a:p>
            <a:pPr algn="ctr" eaLnBrk="1" hangingPunct="1">
              <a:defRPr/>
            </a:pPr>
            <a:r>
              <a:rPr lang="en-US" altLang="zh-CN" sz="2400" b="1" dirty="0">
                <a:latin typeface="Arial" charset="0"/>
              </a:rPr>
              <a:t>Client</a:t>
            </a:r>
            <a:r>
              <a:rPr lang="en-US" altLang="zh-CN" sz="2400" b="1" dirty="0">
                <a:effectLst>
                  <a:outerShdw blurRad="38100" dist="38100" dir="2700000" algn="tl">
                    <a:srgbClr val="C0C0C0"/>
                  </a:outerShdw>
                </a:effectLst>
                <a:latin typeface="Arial" charset="0"/>
              </a:rPr>
              <a:t>  </a:t>
            </a:r>
          </a:p>
        </p:txBody>
      </p:sp>
      <p:sp>
        <p:nvSpPr>
          <p:cNvPr id="1039393" name="Line 33"/>
          <p:cNvSpPr>
            <a:spLocks noChangeShapeType="1"/>
          </p:cNvSpPr>
          <p:nvPr/>
        </p:nvSpPr>
        <p:spPr bwMode="auto">
          <a:xfrm flipH="1">
            <a:off x="1539852" y="1609725"/>
            <a:ext cx="990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4" name="Line 34"/>
          <p:cNvSpPr>
            <a:spLocks noChangeShapeType="1"/>
          </p:cNvSpPr>
          <p:nvPr/>
        </p:nvSpPr>
        <p:spPr bwMode="auto">
          <a:xfrm>
            <a:off x="2530452" y="1601788"/>
            <a:ext cx="0" cy="53181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4" name="Line 35"/>
          <p:cNvSpPr>
            <a:spLocks noChangeShapeType="1"/>
          </p:cNvSpPr>
          <p:nvPr/>
        </p:nvSpPr>
        <p:spPr bwMode="auto">
          <a:xfrm>
            <a:off x="1539852" y="1427163"/>
            <a:ext cx="5410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36"/>
          <p:cNvSpPr>
            <a:spLocks noChangeShapeType="1"/>
          </p:cNvSpPr>
          <p:nvPr/>
        </p:nvSpPr>
        <p:spPr bwMode="auto">
          <a:xfrm>
            <a:off x="6950052" y="1419225"/>
            <a:ext cx="0" cy="609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397" name="Line 37"/>
          <p:cNvSpPr>
            <a:spLocks noChangeShapeType="1"/>
          </p:cNvSpPr>
          <p:nvPr/>
        </p:nvSpPr>
        <p:spPr bwMode="auto">
          <a:xfrm>
            <a:off x="3673452" y="5013326"/>
            <a:ext cx="0" cy="430213"/>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8" name="Line 38"/>
          <p:cNvSpPr>
            <a:spLocks noChangeShapeType="1"/>
          </p:cNvSpPr>
          <p:nvPr/>
        </p:nvSpPr>
        <p:spPr bwMode="auto">
          <a:xfrm>
            <a:off x="3673452" y="5443538"/>
            <a:ext cx="22860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9" name="Line 39"/>
          <p:cNvSpPr>
            <a:spLocks noChangeShapeType="1"/>
          </p:cNvSpPr>
          <p:nvPr/>
        </p:nvSpPr>
        <p:spPr bwMode="auto">
          <a:xfrm flipV="1">
            <a:off x="5959452" y="5076826"/>
            <a:ext cx="0" cy="371475"/>
          </a:xfrm>
          <a:prstGeom prst="line">
            <a:avLst/>
          </a:prstGeom>
          <a:noFill/>
          <a:ln w="317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400" name="Line 40"/>
          <p:cNvSpPr>
            <a:spLocks noChangeShapeType="1"/>
          </p:cNvSpPr>
          <p:nvPr/>
        </p:nvSpPr>
        <p:spPr bwMode="auto">
          <a:xfrm>
            <a:off x="1235052" y="5013326"/>
            <a:ext cx="0" cy="931863"/>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1" name="Line 41"/>
          <p:cNvSpPr>
            <a:spLocks noChangeShapeType="1"/>
          </p:cNvSpPr>
          <p:nvPr/>
        </p:nvSpPr>
        <p:spPr bwMode="auto">
          <a:xfrm>
            <a:off x="1235052" y="5945188"/>
            <a:ext cx="65532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2" name="Line 42"/>
          <p:cNvSpPr>
            <a:spLocks noChangeShapeType="1"/>
          </p:cNvSpPr>
          <p:nvPr/>
        </p:nvSpPr>
        <p:spPr bwMode="auto">
          <a:xfrm flipH="1" flipV="1">
            <a:off x="7788252" y="5046663"/>
            <a:ext cx="0" cy="914400"/>
          </a:xfrm>
          <a:prstGeom prst="line">
            <a:avLst/>
          </a:prstGeom>
          <a:noFill/>
          <a:ln w="317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403" name="Text Box 43"/>
          <p:cNvSpPr txBox="1">
            <a:spLocks noChangeArrowheads="1"/>
          </p:cNvSpPr>
          <p:nvPr/>
        </p:nvSpPr>
        <p:spPr bwMode="auto">
          <a:xfrm>
            <a:off x="3902052" y="6019800"/>
            <a:ext cx="16764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t>&lt;&lt;create&gt;&gt;</a:t>
            </a:r>
          </a:p>
        </p:txBody>
      </p:sp>
      <p:sp>
        <p:nvSpPr>
          <p:cNvPr id="1039404" name="Text Box 44"/>
          <p:cNvSpPr txBox="1">
            <a:spLocks noChangeArrowheads="1"/>
          </p:cNvSpPr>
          <p:nvPr/>
        </p:nvSpPr>
        <p:spPr bwMode="auto">
          <a:xfrm>
            <a:off x="4054452" y="5457825"/>
            <a:ext cx="1676400" cy="304800"/>
          </a:xfrm>
          <a:prstGeom prst="rect">
            <a:avLst/>
          </a:prstGeom>
          <a:solidFill>
            <a:srgbClr val="FFFFFF"/>
          </a:solidFill>
          <a:ln>
            <a:noFill/>
          </a:ln>
          <a:extLs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a:t>&lt;&lt;create&gt;&gt;</a:t>
            </a:r>
          </a:p>
        </p:txBody>
      </p:sp>
      <p:sp>
        <p:nvSpPr>
          <p:cNvPr id="1039405" name="AutoShape 45"/>
          <p:cNvSpPr>
            <a:spLocks noChangeArrowheads="1"/>
          </p:cNvSpPr>
          <p:nvPr/>
        </p:nvSpPr>
        <p:spPr bwMode="auto">
          <a:xfrm>
            <a:off x="2378052" y="3400425"/>
            <a:ext cx="304800" cy="457200"/>
          </a:xfrm>
          <a:prstGeom prst="upArrow">
            <a:avLst>
              <a:gd name="adj1" fmla="val 0"/>
              <a:gd name="adj2" fmla="val 86722"/>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33835" name="AutoShape 46"/>
          <p:cNvSpPr>
            <a:spLocks noChangeArrowheads="1"/>
          </p:cNvSpPr>
          <p:nvPr/>
        </p:nvSpPr>
        <p:spPr bwMode="auto">
          <a:xfrm>
            <a:off x="6721452" y="3405188"/>
            <a:ext cx="304800" cy="457200"/>
          </a:xfrm>
          <a:prstGeom prst="upArrow">
            <a:avLst>
              <a:gd name="adj1" fmla="val 0"/>
              <a:gd name="adj2" fmla="val 86722"/>
            </a:avLst>
          </a:prstGeom>
          <a:solidFill>
            <a:srgbClr val="FFFFFF"/>
          </a:solidFill>
          <a:ln w="1905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600"/>
          </a:p>
        </p:txBody>
      </p:sp>
      <p:sp>
        <p:nvSpPr>
          <p:cNvPr id="1039370" name="Rectangle 10"/>
          <p:cNvSpPr>
            <a:spLocks noChangeArrowheads="1"/>
          </p:cNvSpPr>
          <p:nvPr/>
        </p:nvSpPr>
        <p:spPr bwMode="auto">
          <a:xfrm>
            <a:off x="473052" y="4579939"/>
            <a:ext cx="1981200" cy="573087"/>
          </a:xfrm>
          <a:prstGeom prst="rect">
            <a:avLst/>
          </a:prstGeom>
          <a:solidFill>
            <a:srgbClr val="FFFFFF"/>
          </a:solidFill>
          <a:ln w="19050">
            <a:solidFill>
              <a:schemeClr val="tx1"/>
            </a:solidFill>
            <a:miter lim="800000"/>
            <a:headEnd/>
            <a:tailEnd/>
          </a:ln>
          <a:effectLst/>
          <a:extLst/>
        </p:spPr>
        <p:txBody>
          <a:bodyPr wrap="none" lIns="0" tIns="0" rIns="0" bIns="0" anchor="ctr"/>
          <a:lstStyle/>
          <a:p>
            <a:pPr algn="ctr" eaLnBrk="1" hangingPunct="1">
              <a:defRPr/>
            </a:pPr>
            <a:r>
              <a:rPr lang="en-US" altLang="zh-CN" b="1">
                <a:latin typeface="Arial" charset="0"/>
              </a:rPr>
              <a:t>+factory: Product</a:t>
            </a:r>
            <a:r>
              <a:rPr lang="en-US" altLang="zh-CN" sz="2400" b="1">
                <a:effectLst>
                  <a:outerShdw blurRad="38100" dist="38100" dir="2700000" algn="tl">
                    <a:srgbClr val="C0C0C0"/>
                  </a:outerShdw>
                </a:effectLst>
                <a:latin typeface="Arial" charset="0"/>
              </a:rPr>
              <a:t> </a:t>
            </a:r>
          </a:p>
        </p:txBody>
      </p:sp>
      <p:sp>
        <p:nvSpPr>
          <p:cNvPr id="1039377" name="Rectangle 17"/>
          <p:cNvSpPr>
            <a:spLocks noChangeArrowheads="1"/>
          </p:cNvSpPr>
          <p:nvPr/>
        </p:nvSpPr>
        <p:spPr bwMode="auto">
          <a:xfrm>
            <a:off x="2606652" y="4579939"/>
            <a:ext cx="2057400" cy="573087"/>
          </a:xfrm>
          <a:prstGeom prst="rect">
            <a:avLst/>
          </a:prstGeom>
          <a:solidFill>
            <a:srgbClr val="FFFFFF"/>
          </a:solidFill>
          <a:ln w="19050">
            <a:solidFill>
              <a:schemeClr val="tx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1"/>
              <a:t>+factory: Product</a:t>
            </a:r>
          </a:p>
        </p:txBody>
      </p:sp>
      <p:sp>
        <p:nvSpPr>
          <p:cNvPr id="1039409" name="Text Box 49"/>
          <p:cNvSpPr txBox="1">
            <a:spLocks noChangeArrowheads="1"/>
          </p:cNvSpPr>
          <p:nvPr/>
        </p:nvSpPr>
        <p:spPr bwMode="auto">
          <a:xfrm>
            <a:off x="2835252" y="1495425"/>
            <a:ext cx="1143000" cy="4270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b="1">
                <a:latin typeface="微软雅黑" panose="020B0503020204020204" pitchFamily="34" charset="-122"/>
                <a:ea typeface="微软雅黑" panose="020B0503020204020204" pitchFamily="34" charset="-122"/>
              </a:rPr>
              <a:t>工厂类</a:t>
            </a:r>
          </a:p>
        </p:txBody>
      </p:sp>
      <p:sp>
        <p:nvSpPr>
          <p:cNvPr id="33839" name="Text Box 50"/>
          <p:cNvSpPr txBox="1">
            <a:spLocks noChangeArrowheads="1"/>
          </p:cNvSpPr>
          <p:nvPr/>
        </p:nvSpPr>
        <p:spPr bwMode="auto">
          <a:xfrm>
            <a:off x="7102452" y="1525589"/>
            <a:ext cx="1143000" cy="4270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b="1">
                <a:latin typeface="微软雅黑" panose="020B0503020204020204" pitchFamily="34" charset="-122"/>
                <a:ea typeface="微软雅黑" panose="020B0503020204020204" pitchFamily="34" charset="-122"/>
              </a:rPr>
              <a:t>产品类</a:t>
            </a:r>
          </a:p>
        </p:txBody>
      </p:sp>
      <p:sp>
        <p:nvSpPr>
          <p:cNvPr id="50" name="文本框 49"/>
          <p:cNvSpPr txBox="1"/>
          <p:nvPr/>
        </p:nvSpPr>
        <p:spPr>
          <a:xfrm>
            <a:off x="8818889" y="1724740"/>
            <a:ext cx="3158846" cy="2246769"/>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6630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9408"/>
                                        </p:tgtEl>
                                        <p:attrNameLst>
                                          <p:attrName>style.visibility</p:attrName>
                                        </p:attrNameLst>
                                      </p:cBhvr>
                                      <p:to>
                                        <p:strVal val="visible"/>
                                      </p:to>
                                    </p:set>
                                    <p:animEffect transition="in" filter="slide(fromBottom)">
                                      <p:cBhvr>
                                        <p:cTn id="7" dur="500"/>
                                        <p:tgtEl>
                                          <p:spTgt spid="103940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39409"/>
                                        </p:tgtEl>
                                        <p:attrNameLst>
                                          <p:attrName>style.visibility</p:attrName>
                                        </p:attrNameLst>
                                      </p:cBhvr>
                                      <p:to>
                                        <p:strVal val="visible"/>
                                      </p:to>
                                    </p:set>
                                    <p:animEffect transition="in" filter="slide(fromBottom)">
                                      <p:cBhvr>
                                        <p:cTn id="10" dur="500"/>
                                        <p:tgtEl>
                                          <p:spTgt spid="103940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39365"/>
                                        </p:tgtEl>
                                        <p:attrNameLst>
                                          <p:attrName>style.visibility</p:attrName>
                                        </p:attrNameLst>
                                      </p:cBhvr>
                                      <p:to>
                                        <p:strVal val="visible"/>
                                      </p:to>
                                    </p:set>
                                    <p:animEffect transition="in" filter="slide(fromBottom)">
                                      <p:cBhvr>
                                        <p:cTn id="13" dur="500"/>
                                        <p:tgtEl>
                                          <p:spTgt spid="1039365"/>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39366"/>
                                        </p:tgtEl>
                                        <p:attrNameLst>
                                          <p:attrName>style.visibility</p:attrName>
                                        </p:attrNameLst>
                                      </p:cBhvr>
                                      <p:to>
                                        <p:strVal val="visible"/>
                                      </p:to>
                                    </p:set>
                                    <p:animEffect transition="in" filter="slide(fromBottom)">
                                      <p:cBhvr>
                                        <p:cTn id="16" dur="500"/>
                                        <p:tgtEl>
                                          <p:spTgt spid="103936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39367"/>
                                        </p:tgtEl>
                                        <p:attrNameLst>
                                          <p:attrName>style.visibility</p:attrName>
                                        </p:attrNameLst>
                                      </p:cBhvr>
                                      <p:to>
                                        <p:strVal val="visible"/>
                                      </p:to>
                                    </p:set>
                                    <p:animEffect transition="in" filter="slide(fromBottom)">
                                      <p:cBhvr>
                                        <p:cTn id="19" dur="500"/>
                                        <p:tgtEl>
                                          <p:spTgt spid="103936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39368"/>
                                        </p:tgtEl>
                                        <p:attrNameLst>
                                          <p:attrName>style.visibility</p:attrName>
                                        </p:attrNameLst>
                                      </p:cBhvr>
                                      <p:to>
                                        <p:strVal val="visible"/>
                                      </p:to>
                                    </p:set>
                                    <p:animEffect transition="in" filter="slide(fromBottom)">
                                      <p:cBhvr>
                                        <p:cTn id="22" dur="500"/>
                                        <p:tgtEl>
                                          <p:spTgt spid="103936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39369"/>
                                        </p:tgtEl>
                                        <p:attrNameLst>
                                          <p:attrName>style.visibility</p:attrName>
                                        </p:attrNameLst>
                                      </p:cBhvr>
                                      <p:to>
                                        <p:strVal val="visible"/>
                                      </p:to>
                                    </p:set>
                                    <p:animEffect transition="in" filter="slide(fromBottom)">
                                      <p:cBhvr>
                                        <p:cTn id="25" dur="500"/>
                                        <p:tgtEl>
                                          <p:spTgt spid="1039369"/>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39371"/>
                                        </p:tgtEl>
                                        <p:attrNameLst>
                                          <p:attrName>style.visibility</p:attrName>
                                        </p:attrNameLst>
                                      </p:cBhvr>
                                      <p:to>
                                        <p:strVal val="visible"/>
                                      </p:to>
                                    </p:set>
                                    <p:animEffect transition="in" filter="slide(fromBottom)">
                                      <p:cBhvr>
                                        <p:cTn id="28" dur="500"/>
                                        <p:tgtEl>
                                          <p:spTgt spid="103937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39372"/>
                                        </p:tgtEl>
                                        <p:attrNameLst>
                                          <p:attrName>style.visibility</p:attrName>
                                        </p:attrNameLst>
                                      </p:cBhvr>
                                      <p:to>
                                        <p:strVal val="visible"/>
                                      </p:to>
                                    </p:set>
                                    <p:animEffect transition="in" filter="slide(fromBottom)">
                                      <p:cBhvr>
                                        <p:cTn id="31" dur="500"/>
                                        <p:tgtEl>
                                          <p:spTgt spid="1039372"/>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39373"/>
                                        </p:tgtEl>
                                        <p:attrNameLst>
                                          <p:attrName>style.visibility</p:attrName>
                                        </p:attrNameLst>
                                      </p:cBhvr>
                                      <p:to>
                                        <p:strVal val="visible"/>
                                      </p:to>
                                    </p:set>
                                    <p:animEffect transition="in" filter="slide(fromBottom)">
                                      <p:cBhvr>
                                        <p:cTn id="34" dur="500"/>
                                        <p:tgtEl>
                                          <p:spTgt spid="103937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39376"/>
                                        </p:tgtEl>
                                        <p:attrNameLst>
                                          <p:attrName>style.visibility</p:attrName>
                                        </p:attrNameLst>
                                      </p:cBhvr>
                                      <p:to>
                                        <p:strVal val="visible"/>
                                      </p:to>
                                    </p:set>
                                    <p:animEffect transition="in" filter="slide(fromBottom)">
                                      <p:cBhvr>
                                        <p:cTn id="37" dur="500"/>
                                        <p:tgtEl>
                                          <p:spTgt spid="103937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039378"/>
                                        </p:tgtEl>
                                        <p:attrNameLst>
                                          <p:attrName>style.visibility</p:attrName>
                                        </p:attrNameLst>
                                      </p:cBhvr>
                                      <p:to>
                                        <p:strVal val="visible"/>
                                      </p:to>
                                    </p:set>
                                    <p:animEffect transition="in" filter="slide(fromBottom)">
                                      <p:cBhvr>
                                        <p:cTn id="40" dur="500"/>
                                        <p:tgtEl>
                                          <p:spTgt spid="103937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39405"/>
                                        </p:tgtEl>
                                        <p:attrNameLst>
                                          <p:attrName>style.visibility</p:attrName>
                                        </p:attrNameLst>
                                      </p:cBhvr>
                                      <p:to>
                                        <p:strVal val="visible"/>
                                      </p:to>
                                    </p:set>
                                    <p:animEffect transition="in" filter="slide(fromBottom)">
                                      <p:cBhvr>
                                        <p:cTn id="43" dur="500"/>
                                        <p:tgtEl>
                                          <p:spTgt spid="1039405"/>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039370"/>
                                        </p:tgtEl>
                                        <p:attrNameLst>
                                          <p:attrName>style.visibility</p:attrName>
                                        </p:attrNameLst>
                                      </p:cBhvr>
                                      <p:to>
                                        <p:strVal val="visible"/>
                                      </p:to>
                                    </p:set>
                                    <p:animEffect transition="in" filter="slide(fromBottom)">
                                      <p:cBhvr>
                                        <p:cTn id="46" dur="500"/>
                                        <p:tgtEl>
                                          <p:spTgt spid="1039370"/>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039377"/>
                                        </p:tgtEl>
                                        <p:attrNameLst>
                                          <p:attrName>style.visibility</p:attrName>
                                        </p:attrNameLst>
                                      </p:cBhvr>
                                      <p:to>
                                        <p:strVal val="visible"/>
                                      </p:to>
                                    </p:set>
                                    <p:animEffect transition="in" filter="slide(fromBottom)">
                                      <p:cBhvr>
                                        <p:cTn id="49" dur="500"/>
                                        <p:tgtEl>
                                          <p:spTgt spid="1039377"/>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039393"/>
                                        </p:tgtEl>
                                        <p:attrNameLst>
                                          <p:attrName>style.visibility</p:attrName>
                                        </p:attrNameLst>
                                      </p:cBhvr>
                                      <p:to>
                                        <p:strVal val="visible"/>
                                      </p:to>
                                    </p:set>
                                    <p:animEffect transition="in" filter="slide(fromBottom)">
                                      <p:cBhvr>
                                        <p:cTn id="52" dur="500"/>
                                        <p:tgtEl>
                                          <p:spTgt spid="103939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039394"/>
                                        </p:tgtEl>
                                        <p:attrNameLst>
                                          <p:attrName>style.visibility</p:attrName>
                                        </p:attrNameLst>
                                      </p:cBhvr>
                                      <p:to>
                                        <p:strVal val="visible"/>
                                      </p:to>
                                    </p:set>
                                    <p:animEffect transition="in" filter="slide(fromBottom)">
                                      <p:cBhvr>
                                        <p:cTn id="55" dur="500"/>
                                        <p:tgtEl>
                                          <p:spTgt spid="10393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039397"/>
                                        </p:tgtEl>
                                        <p:attrNameLst>
                                          <p:attrName>style.visibility</p:attrName>
                                        </p:attrNameLst>
                                      </p:cBhvr>
                                      <p:to>
                                        <p:strVal val="visible"/>
                                      </p:to>
                                    </p:set>
                                    <p:animEffect transition="in" filter="slide(fromBottom)">
                                      <p:cBhvr>
                                        <p:cTn id="60" dur="500"/>
                                        <p:tgtEl>
                                          <p:spTgt spid="1039397"/>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39398"/>
                                        </p:tgtEl>
                                        <p:attrNameLst>
                                          <p:attrName>style.visibility</p:attrName>
                                        </p:attrNameLst>
                                      </p:cBhvr>
                                      <p:to>
                                        <p:strVal val="visible"/>
                                      </p:to>
                                    </p:set>
                                    <p:animEffect transition="in" filter="slide(fromBottom)">
                                      <p:cBhvr>
                                        <p:cTn id="63" dur="500"/>
                                        <p:tgtEl>
                                          <p:spTgt spid="1039398"/>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039399"/>
                                        </p:tgtEl>
                                        <p:attrNameLst>
                                          <p:attrName>style.visibility</p:attrName>
                                        </p:attrNameLst>
                                      </p:cBhvr>
                                      <p:to>
                                        <p:strVal val="visible"/>
                                      </p:to>
                                    </p:set>
                                    <p:animEffect transition="in" filter="slide(fromBottom)">
                                      <p:cBhvr>
                                        <p:cTn id="66" dur="500"/>
                                        <p:tgtEl>
                                          <p:spTgt spid="1039399"/>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1039404"/>
                                        </p:tgtEl>
                                        <p:attrNameLst>
                                          <p:attrName>style.visibility</p:attrName>
                                        </p:attrNameLst>
                                      </p:cBhvr>
                                      <p:to>
                                        <p:strVal val="visible"/>
                                      </p:to>
                                    </p:set>
                                    <p:animEffect transition="in" filter="slide(fromBottom)">
                                      <p:cBhvr>
                                        <p:cTn id="69" dur="500"/>
                                        <p:tgtEl>
                                          <p:spTgt spid="10394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1039401"/>
                                        </p:tgtEl>
                                        <p:attrNameLst>
                                          <p:attrName>style.visibility</p:attrName>
                                        </p:attrNameLst>
                                      </p:cBhvr>
                                      <p:to>
                                        <p:strVal val="visible"/>
                                      </p:to>
                                    </p:set>
                                    <p:animEffect transition="in" filter="slide(fromBottom)">
                                      <p:cBhvr>
                                        <p:cTn id="74" dur="500"/>
                                        <p:tgtEl>
                                          <p:spTgt spid="1039401"/>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1039403"/>
                                        </p:tgtEl>
                                        <p:attrNameLst>
                                          <p:attrName>style.visibility</p:attrName>
                                        </p:attrNameLst>
                                      </p:cBhvr>
                                      <p:to>
                                        <p:strVal val="visible"/>
                                      </p:to>
                                    </p:set>
                                    <p:animEffect transition="in" filter="slide(fromBottom)">
                                      <p:cBhvr>
                                        <p:cTn id="77" dur="500"/>
                                        <p:tgtEl>
                                          <p:spTgt spid="1039403"/>
                                        </p:tgtEl>
                                      </p:cBhvr>
                                    </p:animEffect>
                                  </p:childTnLst>
                                </p:cTn>
                              </p:par>
                              <p:par>
                                <p:cTn id="78" presetID="12" presetClass="entr" presetSubtype="4" fill="hold" grpId="0" nodeType="withEffect">
                                  <p:stCondLst>
                                    <p:cond delay="0"/>
                                  </p:stCondLst>
                                  <p:childTnLst>
                                    <p:set>
                                      <p:cBhvr>
                                        <p:cTn id="79" dur="1" fill="hold">
                                          <p:stCondLst>
                                            <p:cond delay="0"/>
                                          </p:stCondLst>
                                        </p:cTn>
                                        <p:tgtEl>
                                          <p:spTgt spid="1039400"/>
                                        </p:tgtEl>
                                        <p:attrNameLst>
                                          <p:attrName>style.visibility</p:attrName>
                                        </p:attrNameLst>
                                      </p:cBhvr>
                                      <p:to>
                                        <p:strVal val="visible"/>
                                      </p:to>
                                    </p:set>
                                    <p:animEffect transition="in" filter="slide(fromBottom)">
                                      <p:cBhvr>
                                        <p:cTn id="80" dur="500"/>
                                        <p:tgtEl>
                                          <p:spTgt spid="1039400"/>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039402"/>
                                        </p:tgtEl>
                                        <p:attrNameLst>
                                          <p:attrName>style.visibility</p:attrName>
                                        </p:attrNameLst>
                                      </p:cBhvr>
                                      <p:to>
                                        <p:strVal val="visible"/>
                                      </p:to>
                                    </p:set>
                                    <p:animEffect transition="in" filter="slide(fromBottom)">
                                      <p:cBhvr>
                                        <p:cTn id="83" dur="500"/>
                                        <p:tgtEl>
                                          <p:spTgt spid="103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408" grpId="0" animBg="1"/>
      <p:bldP spid="1039365" grpId="0" animBg="1"/>
      <p:bldP spid="1039366" grpId="0" animBg="1"/>
      <p:bldP spid="1039367" grpId="0" animBg="1"/>
      <p:bldP spid="1039368" grpId="0" animBg="1"/>
      <p:bldP spid="1039369" grpId="0" animBg="1"/>
      <p:bldP spid="1039371" grpId="0" animBg="1"/>
      <p:bldP spid="1039372" grpId="0" animBg="1"/>
      <p:bldP spid="1039373" grpId="0" animBg="1"/>
      <p:bldP spid="1039376" grpId="0" animBg="1"/>
      <p:bldP spid="1039378" grpId="0" animBg="1"/>
      <p:bldP spid="1039393" grpId="0" animBg="1"/>
      <p:bldP spid="1039394" grpId="0" animBg="1"/>
      <p:bldP spid="1039397" grpId="0" animBg="1"/>
      <p:bldP spid="1039398" grpId="0" animBg="1"/>
      <p:bldP spid="1039399" grpId="0" animBg="1"/>
      <p:bldP spid="1039400" grpId="0" animBg="1"/>
      <p:bldP spid="1039401" grpId="0" animBg="1"/>
      <p:bldP spid="1039402" grpId="0" animBg="1"/>
      <p:bldP spid="1039403" grpId="0" animBg="1"/>
      <p:bldP spid="1039404" grpId="0" animBg="1"/>
      <p:bldP spid="1039405" grpId="0" animBg="1"/>
      <p:bldP spid="1039370" grpId="0" animBg="1"/>
      <p:bldP spid="1039377" grpId="0" animBg="1"/>
      <p:bldP spid="103940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992675" y="6391198"/>
            <a:ext cx="5472113" cy="390525"/>
          </a:xfrm>
        </p:spPr>
        <p:txBody>
          <a:bodyPr/>
          <a:lstStyle/>
          <a:p>
            <a:pPr algn="ctr" eaLnBrk="1" hangingPunct="1">
              <a:lnSpc>
                <a:spcPct val="80000"/>
              </a:lnSpc>
              <a:buFontTx/>
              <a:buNone/>
              <a:defRPr/>
            </a:pPr>
            <a:r>
              <a:rPr lang="en-US" altLang="zh-CN" sz="2400" b="1">
                <a:effectLst>
                  <a:outerShdw blurRad="38100" dist="38100" dir="2700000" algn="tl">
                    <a:srgbClr val="C0C0C0"/>
                  </a:outerShdw>
                </a:effectLst>
              </a:rPr>
              <a:t>Abstract Factory Pattern</a:t>
            </a:r>
          </a:p>
        </p:txBody>
      </p:sp>
      <p:sp>
        <p:nvSpPr>
          <p:cNvPr id="12316" name="Text Box 28"/>
          <p:cNvSpPr txBox="1">
            <a:spLocks noChangeArrowheads="1"/>
          </p:cNvSpPr>
          <p:nvPr/>
        </p:nvSpPr>
        <p:spPr bwMode="auto">
          <a:xfrm>
            <a:off x="3818299" y="4992610"/>
            <a:ext cx="1676400" cy="396875"/>
          </a:xfrm>
          <a:prstGeom prst="rect">
            <a:avLst/>
          </a:prstGeom>
          <a:solidFill>
            <a:srgbClr val="FFFFFF"/>
          </a:solidFill>
          <a:ln>
            <a:noFill/>
          </a:ln>
          <a:effectLst/>
          <a:extLst/>
        </p:spPr>
        <p:txBody>
          <a:bodyPr>
            <a:spAutoFit/>
          </a:bodyPr>
          <a:lstStyle/>
          <a:p>
            <a:pPr eaLnBrk="1" hangingPunct="1">
              <a:spcBef>
                <a:spcPct val="50000"/>
              </a:spcBef>
              <a:defRPr/>
            </a:pPr>
            <a:r>
              <a:rPr lang="en-US" altLang="zh-CN" sz="2000">
                <a:latin typeface="Arial" charset="0"/>
                <a:ea typeface="宋体" charset="0"/>
              </a:rPr>
              <a:t>&lt;&lt;</a:t>
            </a:r>
            <a:r>
              <a:rPr lang="en-US" altLang="zh-CN" sz="2000">
                <a:effectLst>
                  <a:outerShdw blurRad="38100" dist="38100" dir="2700000" algn="tl">
                    <a:srgbClr val="DDDDDD"/>
                  </a:outerShdw>
                </a:effectLst>
                <a:latin typeface="Arial" charset="0"/>
                <a:ea typeface="宋体" charset="0"/>
              </a:rPr>
              <a:t>create</a:t>
            </a:r>
            <a:r>
              <a:rPr lang="en-US" altLang="zh-CN" sz="2000">
                <a:latin typeface="Arial" charset="0"/>
                <a:ea typeface="宋体" charset="0"/>
              </a:rPr>
              <a:t>&gt;&gt;</a:t>
            </a:r>
          </a:p>
        </p:txBody>
      </p:sp>
      <p:sp>
        <p:nvSpPr>
          <p:cNvPr id="12317" name="Text Box 29"/>
          <p:cNvSpPr txBox="1">
            <a:spLocks noChangeArrowheads="1"/>
          </p:cNvSpPr>
          <p:nvPr/>
        </p:nvSpPr>
        <p:spPr bwMode="auto">
          <a:xfrm>
            <a:off x="4732699" y="3824210"/>
            <a:ext cx="1600200" cy="396875"/>
          </a:xfrm>
          <a:prstGeom prst="rect">
            <a:avLst/>
          </a:prstGeom>
          <a:solidFill>
            <a:srgbClr val="FFFFFF"/>
          </a:solidFill>
          <a:ln>
            <a:noFill/>
          </a:ln>
          <a:effectLst/>
          <a:extLst/>
        </p:spPr>
        <p:txBody>
          <a:bodyPr>
            <a:spAutoFit/>
          </a:bodyPr>
          <a:lstStyle/>
          <a:p>
            <a:pPr eaLnBrk="1" hangingPunct="1">
              <a:spcBef>
                <a:spcPct val="50000"/>
              </a:spcBef>
              <a:defRPr/>
            </a:pPr>
            <a:r>
              <a:rPr lang="en-US" altLang="zh-CN" sz="2000">
                <a:latin typeface="Arial" charset="0"/>
                <a:ea typeface="宋体" charset="0"/>
              </a:rPr>
              <a:t>&lt;&lt;</a:t>
            </a:r>
            <a:r>
              <a:rPr lang="en-US" altLang="zh-CN" sz="2000">
                <a:effectLst>
                  <a:outerShdw blurRad="38100" dist="38100" dir="2700000" algn="tl">
                    <a:srgbClr val="DDDDDD"/>
                  </a:outerShdw>
                </a:effectLst>
                <a:latin typeface="Arial" charset="0"/>
                <a:ea typeface="宋体" charset="0"/>
              </a:rPr>
              <a:t>create</a:t>
            </a:r>
            <a:r>
              <a:rPr lang="en-US" altLang="zh-CN" sz="2000">
                <a:latin typeface="Arial" charset="0"/>
                <a:ea typeface="宋体" charset="0"/>
              </a:rPr>
              <a:t>&gt;&gt;</a:t>
            </a:r>
          </a:p>
        </p:txBody>
      </p:sp>
      <p:sp>
        <p:nvSpPr>
          <p:cNvPr id="12339" name="Line 51"/>
          <p:cNvSpPr>
            <a:spLocks noChangeShapeType="1"/>
          </p:cNvSpPr>
          <p:nvPr/>
        </p:nvSpPr>
        <p:spPr bwMode="auto">
          <a:xfrm>
            <a:off x="3284899" y="5333922"/>
            <a:ext cx="2514600" cy="0"/>
          </a:xfrm>
          <a:prstGeom prst="line">
            <a:avLst/>
          </a:prstGeom>
          <a:noFill/>
          <a:ln w="317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0" name="Line 52"/>
          <p:cNvSpPr>
            <a:spLocks noChangeShapeType="1"/>
          </p:cNvSpPr>
          <p:nvPr/>
        </p:nvSpPr>
        <p:spPr bwMode="auto">
          <a:xfrm>
            <a:off x="1151299" y="5881609"/>
            <a:ext cx="69342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Line 53"/>
          <p:cNvSpPr>
            <a:spLocks noChangeShapeType="1"/>
          </p:cNvSpPr>
          <p:nvPr/>
        </p:nvSpPr>
        <p:spPr bwMode="auto">
          <a:xfrm flipV="1">
            <a:off x="8085499" y="5676822"/>
            <a:ext cx="0" cy="233362"/>
          </a:xfrm>
          <a:prstGeom prst="line">
            <a:avLst/>
          </a:prstGeom>
          <a:noFill/>
          <a:ln w="317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2" name="Line 54"/>
          <p:cNvSpPr>
            <a:spLocks noChangeShapeType="1"/>
          </p:cNvSpPr>
          <p:nvPr/>
        </p:nvSpPr>
        <p:spPr bwMode="auto">
          <a:xfrm>
            <a:off x="922699" y="6097509"/>
            <a:ext cx="80772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55"/>
          <p:cNvSpPr>
            <a:spLocks noChangeShapeType="1"/>
          </p:cNvSpPr>
          <p:nvPr/>
        </p:nvSpPr>
        <p:spPr bwMode="auto">
          <a:xfrm flipV="1">
            <a:off x="8999899" y="2935210"/>
            <a:ext cx="0" cy="3141663"/>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56"/>
          <p:cNvSpPr>
            <a:spLocks noChangeShapeType="1"/>
          </p:cNvSpPr>
          <p:nvPr/>
        </p:nvSpPr>
        <p:spPr bwMode="auto">
          <a:xfrm flipH="1">
            <a:off x="8542699" y="2935209"/>
            <a:ext cx="457200" cy="0"/>
          </a:xfrm>
          <a:prstGeom prst="line">
            <a:avLst/>
          </a:prstGeom>
          <a:noFill/>
          <a:ln w="317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5" name="Line 57"/>
          <p:cNvSpPr>
            <a:spLocks noChangeShapeType="1"/>
          </p:cNvSpPr>
          <p:nvPr/>
        </p:nvSpPr>
        <p:spPr bwMode="auto">
          <a:xfrm>
            <a:off x="4732699" y="3836909"/>
            <a:ext cx="1219200" cy="0"/>
          </a:xfrm>
          <a:prstGeom prst="line">
            <a:avLst/>
          </a:prstGeom>
          <a:noFill/>
          <a:ln w="317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58"/>
          <p:cNvSpPr>
            <a:spLocks noChangeShapeType="1"/>
          </p:cNvSpPr>
          <p:nvPr/>
        </p:nvSpPr>
        <p:spPr bwMode="auto">
          <a:xfrm flipV="1">
            <a:off x="5951899" y="3208260"/>
            <a:ext cx="0" cy="684213"/>
          </a:xfrm>
          <a:prstGeom prst="line">
            <a:avLst/>
          </a:prstGeom>
          <a:noFill/>
          <a:ln w="317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47" name="Text Box 59"/>
          <p:cNvSpPr txBox="1">
            <a:spLocks noChangeArrowheads="1"/>
          </p:cNvSpPr>
          <p:nvPr/>
        </p:nvSpPr>
        <p:spPr bwMode="auto">
          <a:xfrm>
            <a:off x="1532299" y="5383135"/>
            <a:ext cx="1676400" cy="396875"/>
          </a:xfrm>
          <a:prstGeom prst="rect">
            <a:avLst/>
          </a:prstGeom>
          <a:solidFill>
            <a:srgbClr val="FFFFFF"/>
          </a:solidFill>
          <a:ln>
            <a:noFill/>
          </a:ln>
          <a:effectLst/>
          <a:extLst/>
        </p:spPr>
        <p:txBody>
          <a:bodyPr>
            <a:spAutoFit/>
          </a:bodyPr>
          <a:lstStyle/>
          <a:p>
            <a:pPr eaLnBrk="1" hangingPunct="1">
              <a:spcBef>
                <a:spcPct val="50000"/>
              </a:spcBef>
              <a:defRPr/>
            </a:pPr>
            <a:r>
              <a:rPr lang="en-US" altLang="zh-CN" sz="2000">
                <a:latin typeface="Arial" charset="0"/>
                <a:ea typeface="宋体" charset="0"/>
              </a:rPr>
              <a:t>&lt;&lt;</a:t>
            </a:r>
            <a:r>
              <a:rPr lang="en-US" altLang="zh-CN" sz="2000">
                <a:effectLst>
                  <a:outerShdw blurRad="38100" dist="38100" dir="2700000" algn="tl">
                    <a:srgbClr val="DDDDDD"/>
                  </a:outerShdw>
                </a:effectLst>
                <a:latin typeface="Arial" charset="0"/>
                <a:ea typeface="宋体" charset="0"/>
              </a:rPr>
              <a:t>create</a:t>
            </a:r>
            <a:r>
              <a:rPr lang="en-US" altLang="zh-CN" sz="2000">
                <a:latin typeface="Arial" charset="0"/>
                <a:ea typeface="宋体" charset="0"/>
              </a:rPr>
              <a:t>&gt;&gt;</a:t>
            </a:r>
          </a:p>
        </p:txBody>
      </p:sp>
      <p:sp>
        <p:nvSpPr>
          <p:cNvPr id="12350" name="Rectangle 62"/>
          <p:cNvSpPr>
            <a:spLocks noChangeArrowheads="1"/>
          </p:cNvSpPr>
          <p:nvPr/>
        </p:nvSpPr>
        <p:spPr bwMode="auto">
          <a:xfrm>
            <a:off x="1981200" y="152401"/>
            <a:ext cx="8229600" cy="487363"/>
          </a:xfrm>
          <a:prstGeom prst="rect">
            <a:avLst/>
          </a:prstGeom>
          <a:noFill/>
          <a:ln>
            <a:noFill/>
          </a:ln>
          <a:effectLst/>
          <a:extLst/>
        </p:spPr>
        <p:txBody>
          <a:bodyPr anchor="ctr"/>
          <a:lstStyle/>
          <a:p>
            <a:pPr algn="ctr" eaLnBrk="1" hangingPunct="1">
              <a:defRPr/>
            </a:pPr>
            <a:r>
              <a:rPr lang="en-US" altLang="zh-CN" sz="2800" b="1">
                <a:solidFill>
                  <a:schemeClr val="tx2"/>
                </a:solidFill>
                <a:effectLst>
                  <a:outerShdw blurRad="38100" dist="38100" dir="2700000" algn="tl">
                    <a:srgbClr val="C0C0C0"/>
                  </a:outerShdw>
                </a:effectLst>
                <a:latin typeface="Arial" charset="0"/>
              </a:rPr>
              <a:t>Abstract Factory Pattern</a:t>
            </a:r>
          </a:p>
        </p:txBody>
      </p:sp>
      <p:sp>
        <p:nvSpPr>
          <p:cNvPr id="12351" name="Rectangle 63"/>
          <p:cNvSpPr>
            <a:spLocks noChangeArrowheads="1"/>
          </p:cNvSpPr>
          <p:nvPr/>
        </p:nvSpPr>
        <p:spPr bwMode="auto">
          <a:xfrm>
            <a:off x="1537062" y="6103860"/>
            <a:ext cx="1390650" cy="366713"/>
          </a:xfrm>
          <a:prstGeom prst="rect">
            <a:avLst/>
          </a:prstGeom>
          <a:solidFill>
            <a:srgbClr val="FFFFFF"/>
          </a:solidFill>
          <a:ln>
            <a:noFill/>
          </a:ln>
          <a:effectLst/>
          <a:extLst/>
        </p:spPr>
        <p:txBody>
          <a:bodyPr wrap="none">
            <a:spAutoFit/>
          </a:bodyPr>
          <a:lstStyle/>
          <a:p>
            <a:pPr eaLnBrk="1" hangingPunct="1">
              <a:defRPr/>
            </a:pPr>
            <a:r>
              <a:rPr lang="en-US" altLang="zh-CN" b="1">
                <a:effectLst>
                  <a:outerShdw blurRad="38100" dist="38100" dir="2700000" algn="tl">
                    <a:srgbClr val="C0C0C0"/>
                  </a:outerShdw>
                </a:effectLst>
                <a:latin typeface="Arial" charset="0"/>
              </a:rPr>
              <a:t>&lt;&lt;create&gt;&gt;</a:t>
            </a:r>
          </a:p>
        </p:txBody>
      </p:sp>
      <p:grpSp>
        <p:nvGrpSpPr>
          <p:cNvPr id="2" name="Group 68"/>
          <p:cNvGrpSpPr>
            <a:grpSpLocks/>
          </p:cNvGrpSpPr>
          <p:nvPr/>
        </p:nvGrpSpPr>
        <p:grpSpPr bwMode="auto">
          <a:xfrm>
            <a:off x="160699" y="1363584"/>
            <a:ext cx="4572000" cy="2897188"/>
            <a:chOff x="48" y="762"/>
            <a:chExt cx="2880" cy="1825"/>
          </a:xfrm>
        </p:grpSpPr>
        <p:sp>
          <p:nvSpPr>
            <p:cNvPr id="12292" name="Rectangle 4"/>
            <p:cNvSpPr>
              <a:spLocks noChangeArrowheads="1"/>
            </p:cNvSpPr>
            <p:nvPr/>
          </p:nvSpPr>
          <p:spPr bwMode="auto">
            <a:xfrm>
              <a:off x="720" y="762"/>
              <a:ext cx="1536" cy="431"/>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&lt;&lt;Interface&gt;&gt; </a:t>
              </a:r>
            </a:p>
            <a:p>
              <a:pPr algn="ctr" eaLnBrk="1" hangingPunct="1">
                <a:defRPr/>
              </a:pPr>
              <a:r>
                <a:rPr lang="en-US" altLang="zh-CN" sz="2000" b="1" i="1">
                  <a:effectLst>
                    <a:outerShdw blurRad="38100" dist="38100" dir="2700000" algn="tl">
                      <a:srgbClr val="C0C0C0"/>
                    </a:outerShdw>
                  </a:effectLst>
                  <a:latin typeface="Arial" charset="0"/>
                </a:rPr>
                <a:t>Creator</a:t>
              </a:r>
              <a:r>
                <a:rPr lang="en-US" altLang="zh-CN" sz="2000" b="1">
                  <a:effectLst>
                    <a:outerShdw blurRad="38100" dist="38100" dir="2700000" algn="tl">
                      <a:srgbClr val="C0C0C0"/>
                    </a:outerShdw>
                  </a:effectLst>
                  <a:latin typeface="Arial" charset="0"/>
                </a:rPr>
                <a:t> </a:t>
              </a:r>
            </a:p>
          </p:txBody>
        </p:sp>
        <p:sp>
          <p:nvSpPr>
            <p:cNvPr id="12293" name="Rectangle 5"/>
            <p:cNvSpPr>
              <a:spLocks noChangeArrowheads="1"/>
            </p:cNvSpPr>
            <p:nvPr/>
          </p:nvSpPr>
          <p:spPr bwMode="auto">
            <a:xfrm>
              <a:off x="720" y="1238"/>
              <a:ext cx="1536" cy="385"/>
            </a:xfrm>
            <a:prstGeom prst="rect">
              <a:avLst/>
            </a:prstGeom>
            <a:solidFill>
              <a:srgbClr val="FFFFFF"/>
            </a:solidFill>
            <a:ln w="9525">
              <a:solidFill>
                <a:schemeClr val="tx1"/>
              </a:solidFill>
              <a:miter lim="800000"/>
              <a:headEnd/>
              <a:tailEnd/>
            </a:ln>
            <a:effectLst/>
            <a:extLst/>
          </p:spPr>
          <p:txBody>
            <a:bodyPr wrap="none" lIns="0" tIns="0" rIns="0" bIns="0" anchor="ctr"/>
            <a:lstStyle/>
            <a:p>
              <a:pPr eaLnBrk="1" hangingPunct="1">
                <a:defRPr/>
              </a:pPr>
              <a:r>
                <a:rPr lang="en-US" altLang="zh-CN" b="1" i="1">
                  <a:latin typeface="Arial" charset="0"/>
                </a:rPr>
                <a:t>+getObjA: Product</a:t>
              </a:r>
              <a:r>
                <a:rPr lang="en-US" altLang="zh-CN" b="1" i="1">
                  <a:effectLst>
                    <a:outerShdw blurRad="38100" dist="38100" dir="2700000" algn="tl">
                      <a:srgbClr val="C0C0C0"/>
                    </a:outerShdw>
                  </a:effectLst>
                  <a:latin typeface="Arial" charset="0"/>
                </a:rPr>
                <a:t>A</a:t>
              </a:r>
            </a:p>
            <a:p>
              <a:pPr eaLnBrk="1" hangingPunct="1">
                <a:defRPr/>
              </a:pPr>
              <a:r>
                <a:rPr lang="en-US" altLang="zh-CN" b="1" i="1">
                  <a:latin typeface="Arial" charset="0"/>
                </a:rPr>
                <a:t>+getObjB: Product</a:t>
              </a:r>
              <a:r>
                <a:rPr lang="en-US" altLang="zh-CN" b="1" i="1">
                  <a:effectLst>
                    <a:outerShdw blurRad="38100" dist="38100" dir="2700000" algn="tl">
                      <a:srgbClr val="C0C0C0"/>
                    </a:outerShdw>
                  </a:effectLst>
                  <a:latin typeface="Arial" charset="0"/>
                </a:rPr>
                <a:t>B</a:t>
              </a:r>
            </a:p>
          </p:txBody>
        </p:sp>
        <p:sp>
          <p:nvSpPr>
            <p:cNvPr id="13361" name="Rectangle 6"/>
            <p:cNvSpPr>
              <a:spLocks noChangeArrowheads="1"/>
            </p:cNvSpPr>
            <p:nvPr/>
          </p:nvSpPr>
          <p:spPr bwMode="auto">
            <a:xfrm>
              <a:off x="720" y="1193"/>
              <a:ext cx="1536" cy="45"/>
            </a:xfrm>
            <a:prstGeom prst="rect">
              <a:avLst/>
            </a:prstGeom>
            <a:solidFill>
              <a:srgbClr val="FFFFFF"/>
            </a:solidFill>
            <a:ln w="9525">
              <a:solidFill>
                <a:schemeClr val="tx1"/>
              </a:solidFill>
              <a:miter lim="800000"/>
              <a:headEnd/>
              <a:tailEnd/>
            </a:ln>
          </p:spPr>
          <p:txBody>
            <a:bodyPr wrap="none" lIns="0" rIns="0"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62" name="Line 7"/>
            <p:cNvSpPr>
              <a:spLocks noChangeShapeType="1"/>
            </p:cNvSpPr>
            <p:nvPr/>
          </p:nvSpPr>
          <p:spPr bwMode="auto">
            <a:xfrm>
              <a:off x="768" y="186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3" name="Line 10"/>
            <p:cNvSpPr>
              <a:spLocks noChangeShapeType="1"/>
            </p:cNvSpPr>
            <p:nvPr/>
          </p:nvSpPr>
          <p:spPr bwMode="auto">
            <a:xfrm>
              <a:off x="768" y="186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4" name="Line 11"/>
            <p:cNvSpPr>
              <a:spLocks noChangeShapeType="1"/>
            </p:cNvSpPr>
            <p:nvPr/>
          </p:nvSpPr>
          <p:spPr bwMode="auto">
            <a:xfrm>
              <a:off x="2208" y="186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5" name="AutoShape 12"/>
            <p:cNvSpPr>
              <a:spLocks noChangeArrowheads="1"/>
            </p:cNvSpPr>
            <p:nvPr/>
          </p:nvSpPr>
          <p:spPr bwMode="auto">
            <a:xfrm>
              <a:off x="1392" y="1638"/>
              <a:ext cx="192" cy="136"/>
            </a:xfrm>
            <a:prstGeom prst="triangle">
              <a:avLst>
                <a:gd name="adj" fmla="val 50000"/>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66" name="Line 13"/>
            <p:cNvSpPr>
              <a:spLocks noChangeShapeType="1"/>
            </p:cNvSpPr>
            <p:nvPr/>
          </p:nvSpPr>
          <p:spPr bwMode="auto">
            <a:xfrm>
              <a:off x="1488" y="177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Rectangle 14"/>
            <p:cNvSpPr>
              <a:spLocks noChangeArrowheads="1"/>
            </p:cNvSpPr>
            <p:nvPr/>
          </p:nvSpPr>
          <p:spPr bwMode="auto">
            <a:xfrm>
              <a:off x="1536" y="1974"/>
              <a:ext cx="1392" cy="206"/>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ConcreteCreator2</a:t>
              </a:r>
            </a:p>
          </p:txBody>
        </p:sp>
        <p:sp>
          <p:nvSpPr>
            <p:cNvPr id="13368" name="Rectangle 15"/>
            <p:cNvSpPr>
              <a:spLocks noChangeArrowheads="1"/>
            </p:cNvSpPr>
            <p:nvPr/>
          </p:nvSpPr>
          <p:spPr bwMode="auto">
            <a:xfrm>
              <a:off x="1536" y="2180"/>
              <a:ext cx="1392" cy="4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19" name="Rectangle 31"/>
            <p:cNvSpPr>
              <a:spLocks noChangeArrowheads="1"/>
            </p:cNvSpPr>
            <p:nvPr/>
          </p:nvSpPr>
          <p:spPr bwMode="auto">
            <a:xfrm>
              <a:off x="1536" y="2200"/>
              <a:ext cx="1392" cy="384"/>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1700" b="1">
                  <a:effectLst>
                    <a:outerShdw blurRad="38100" dist="38100" dir="2700000" algn="tl">
                      <a:srgbClr val="C0C0C0"/>
                    </a:outerShdw>
                  </a:effectLst>
                  <a:latin typeface="Arial" charset="0"/>
                </a:rPr>
                <a:t>+getObjA: ProductA</a:t>
              </a:r>
            </a:p>
            <a:p>
              <a:pPr algn="ctr" eaLnBrk="1" hangingPunct="1">
                <a:defRPr/>
              </a:pPr>
              <a:r>
                <a:rPr lang="en-US" altLang="zh-CN" sz="1700" b="1">
                  <a:effectLst>
                    <a:outerShdw blurRad="38100" dist="38100" dir="2700000" algn="tl">
                      <a:srgbClr val="C0C0C0"/>
                    </a:outerShdw>
                  </a:effectLst>
                  <a:latin typeface="Arial" charset="0"/>
                </a:rPr>
                <a:t>+getObjB: ProductB</a:t>
              </a:r>
            </a:p>
          </p:txBody>
        </p:sp>
        <p:sp>
          <p:nvSpPr>
            <p:cNvPr id="12296" name="Rectangle 8"/>
            <p:cNvSpPr>
              <a:spLocks noChangeArrowheads="1"/>
            </p:cNvSpPr>
            <p:nvPr/>
          </p:nvSpPr>
          <p:spPr bwMode="auto">
            <a:xfrm>
              <a:off x="48" y="1974"/>
              <a:ext cx="1392" cy="206"/>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ConcreteCreator1</a:t>
              </a:r>
            </a:p>
          </p:txBody>
        </p:sp>
        <p:sp>
          <p:nvSpPr>
            <p:cNvPr id="13371" name="Rectangle 9"/>
            <p:cNvSpPr>
              <a:spLocks noChangeArrowheads="1"/>
            </p:cNvSpPr>
            <p:nvPr/>
          </p:nvSpPr>
          <p:spPr bwMode="auto">
            <a:xfrm>
              <a:off x="48" y="2180"/>
              <a:ext cx="1392" cy="4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18" name="Rectangle 30"/>
            <p:cNvSpPr>
              <a:spLocks noChangeArrowheads="1"/>
            </p:cNvSpPr>
            <p:nvPr/>
          </p:nvSpPr>
          <p:spPr bwMode="auto">
            <a:xfrm>
              <a:off x="48" y="2202"/>
              <a:ext cx="1392" cy="385"/>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1700" b="1">
                  <a:latin typeface="Arial" charset="0"/>
                </a:rPr>
                <a:t>+getObjA: Product</a:t>
              </a:r>
              <a:r>
                <a:rPr lang="en-US" altLang="zh-CN" sz="1700" b="1">
                  <a:effectLst>
                    <a:outerShdw blurRad="38100" dist="38100" dir="2700000" algn="tl">
                      <a:srgbClr val="C0C0C0"/>
                    </a:outerShdw>
                  </a:effectLst>
                  <a:latin typeface="Arial" charset="0"/>
                </a:rPr>
                <a:t>A</a:t>
              </a:r>
            </a:p>
            <a:p>
              <a:pPr algn="ctr" eaLnBrk="1" hangingPunct="1">
                <a:defRPr/>
              </a:pPr>
              <a:r>
                <a:rPr lang="en-US" altLang="zh-CN" sz="1700" b="1">
                  <a:latin typeface="Arial" charset="0"/>
                </a:rPr>
                <a:t>+getObjB: Product</a:t>
              </a:r>
              <a:r>
                <a:rPr lang="en-US" altLang="zh-CN" sz="1700" b="1">
                  <a:effectLst>
                    <a:outerShdw blurRad="38100" dist="38100" dir="2700000" algn="tl">
                      <a:srgbClr val="C0C0C0"/>
                    </a:outerShdw>
                  </a:effectLst>
                  <a:latin typeface="Arial" charset="0"/>
                </a:rPr>
                <a:t>B</a:t>
              </a:r>
            </a:p>
          </p:txBody>
        </p:sp>
      </p:grpSp>
      <p:sp>
        <p:nvSpPr>
          <p:cNvPr id="12304" name="Rectangle 16"/>
          <p:cNvSpPr>
            <a:spLocks noChangeArrowheads="1"/>
          </p:cNvSpPr>
          <p:nvPr/>
        </p:nvSpPr>
        <p:spPr bwMode="auto">
          <a:xfrm>
            <a:off x="6256699" y="919084"/>
            <a:ext cx="1568450" cy="541338"/>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lnSpc>
                <a:spcPct val="80000"/>
              </a:lnSpc>
              <a:defRPr/>
            </a:pPr>
            <a:r>
              <a:rPr lang="en-US" altLang="zh-CN" b="1">
                <a:effectLst>
                  <a:outerShdw blurRad="38100" dist="38100" dir="2700000" algn="tl">
                    <a:srgbClr val="C0C0C0"/>
                  </a:outerShdw>
                </a:effectLst>
                <a:latin typeface="Arial" charset="0"/>
              </a:rPr>
              <a:t>&lt;&lt;Interface&gt;&gt;</a:t>
            </a:r>
            <a:r>
              <a:rPr lang="en-US" altLang="zh-CN" sz="2000">
                <a:effectLst>
                  <a:outerShdw blurRad="38100" dist="38100" dir="2700000" algn="tl">
                    <a:srgbClr val="C0C0C0"/>
                  </a:outerShdw>
                </a:effectLst>
                <a:latin typeface="Arial" charset="0"/>
              </a:rPr>
              <a:t> </a:t>
            </a:r>
          </a:p>
          <a:p>
            <a:pPr algn="ctr" eaLnBrk="1" hangingPunct="1">
              <a:lnSpc>
                <a:spcPct val="80000"/>
              </a:lnSpc>
              <a:defRPr/>
            </a:pPr>
            <a:r>
              <a:rPr lang="en-US" altLang="zh-CN" sz="2000" b="1" i="1">
                <a:effectLst>
                  <a:outerShdw blurRad="38100" dist="38100" dir="2700000" algn="tl">
                    <a:srgbClr val="C0C0C0"/>
                  </a:outerShdw>
                </a:effectLst>
                <a:latin typeface="Arial" charset="0"/>
              </a:rPr>
              <a:t>ProductA</a:t>
            </a:r>
          </a:p>
        </p:txBody>
      </p:sp>
      <p:sp>
        <p:nvSpPr>
          <p:cNvPr id="12305" name="Rectangle 17"/>
          <p:cNvSpPr>
            <a:spLocks noChangeArrowheads="1"/>
          </p:cNvSpPr>
          <p:nvPr/>
        </p:nvSpPr>
        <p:spPr bwMode="auto">
          <a:xfrm>
            <a:off x="6256699" y="1531859"/>
            <a:ext cx="1568450" cy="344488"/>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i="1">
                <a:effectLst>
                  <a:outerShdw blurRad="38100" dist="38100" dir="2700000" algn="tl">
                    <a:srgbClr val="C0C0C0"/>
                  </a:outerShdw>
                </a:effectLst>
                <a:latin typeface="Arial" charset="0"/>
              </a:rPr>
              <a:t>+</a:t>
            </a:r>
            <a:r>
              <a:rPr lang="en-US" altLang="zh-CN" b="1" i="1">
                <a:effectLst>
                  <a:outerShdw blurRad="38100" dist="38100" dir="2700000" algn="tl">
                    <a:srgbClr val="C0C0C0"/>
                  </a:outerShdw>
                </a:effectLst>
                <a:latin typeface="Arial" charset="0"/>
              </a:rPr>
              <a:t>operationA</a:t>
            </a:r>
          </a:p>
        </p:txBody>
      </p:sp>
      <p:sp>
        <p:nvSpPr>
          <p:cNvPr id="13331" name="Rectangle 18"/>
          <p:cNvSpPr>
            <a:spLocks noChangeArrowheads="1"/>
          </p:cNvSpPr>
          <p:nvPr/>
        </p:nvSpPr>
        <p:spPr bwMode="auto">
          <a:xfrm>
            <a:off x="6256699" y="1460423"/>
            <a:ext cx="1568450" cy="71437"/>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32" name="Line 19"/>
          <p:cNvSpPr>
            <a:spLocks noChangeShapeType="1"/>
          </p:cNvSpPr>
          <p:nvPr/>
        </p:nvSpPr>
        <p:spPr bwMode="auto">
          <a:xfrm>
            <a:off x="6104299" y="2262109"/>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Line 20"/>
          <p:cNvSpPr>
            <a:spLocks noChangeShapeType="1"/>
          </p:cNvSpPr>
          <p:nvPr/>
        </p:nvSpPr>
        <p:spPr bwMode="auto">
          <a:xfrm>
            <a:off x="6104299" y="2262109"/>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21"/>
          <p:cNvSpPr>
            <a:spLocks noChangeShapeType="1"/>
          </p:cNvSpPr>
          <p:nvPr/>
        </p:nvSpPr>
        <p:spPr bwMode="auto">
          <a:xfrm>
            <a:off x="7933099" y="2262109"/>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Rectangle 32"/>
          <p:cNvSpPr>
            <a:spLocks noChangeArrowheads="1"/>
          </p:cNvSpPr>
          <p:nvPr/>
        </p:nvSpPr>
        <p:spPr bwMode="auto">
          <a:xfrm>
            <a:off x="5570899" y="2457372"/>
            <a:ext cx="1371600" cy="341312"/>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ProductA2</a:t>
            </a:r>
          </a:p>
        </p:txBody>
      </p:sp>
      <p:sp>
        <p:nvSpPr>
          <p:cNvPr id="12321" name="Rectangle 33"/>
          <p:cNvSpPr>
            <a:spLocks noChangeArrowheads="1"/>
          </p:cNvSpPr>
          <p:nvPr/>
        </p:nvSpPr>
        <p:spPr bwMode="auto">
          <a:xfrm>
            <a:off x="5570899" y="2871709"/>
            <a:ext cx="1371600" cy="342900"/>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a:effectLst>
                  <a:outerShdw blurRad="38100" dist="38100" dir="2700000" algn="tl">
                    <a:srgbClr val="C0C0C0"/>
                  </a:outerShdw>
                </a:effectLst>
                <a:latin typeface="Arial" charset="0"/>
              </a:rPr>
              <a:t>+</a:t>
            </a:r>
            <a:r>
              <a:rPr lang="en-US" altLang="zh-CN" b="1">
                <a:effectLst>
                  <a:outerShdw blurRad="38100" dist="38100" dir="2700000" algn="tl">
                    <a:srgbClr val="C0C0C0"/>
                  </a:outerShdw>
                </a:effectLst>
                <a:latin typeface="Arial" charset="0"/>
              </a:rPr>
              <a:t>operationA</a:t>
            </a:r>
          </a:p>
        </p:txBody>
      </p:sp>
      <p:sp>
        <p:nvSpPr>
          <p:cNvPr id="13337" name="Rectangle 34"/>
          <p:cNvSpPr>
            <a:spLocks noChangeArrowheads="1"/>
          </p:cNvSpPr>
          <p:nvPr/>
        </p:nvSpPr>
        <p:spPr bwMode="auto">
          <a:xfrm>
            <a:off x="5570899" y="2798685"/>
            <a:ext cx="1371600" cy="7302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23" name="Rectangle 35"/>
          <p:cNvSpPr>
            <a:spLocks noChangeArrowheads="1"/>
          </p:cNvSpPr>
          <p:nvPr/>
        </p:nvSpPr>
        <p:spPr bwMode="auto">
          <a:xfrm>
            <a:off x="7171099" y="2457372"/>
            <a:ext cx="1371600" cy="341312"/>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ProductA1</a:t>
            </a:r>
          </a:p>
        </p:txBody>
      </p:sp>
      <p:sp>
        <p:nvSpPr>
          <p:cNvPr id="12324" name="Rectangle 36"/>
          <p:cNvSpPr>
            <a:spLocks noChangeArrowheads="1"/>
          </p:cNvSpPr>
          <p:nvPr/>
        </p:nvSpPr>
        <p:spPr bwMode="auto">
          <a:xfrm>
            <a:off x="7171099" y="2871709"/>
            <a:ext cx="1371600" cy="342900"/>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a:effectLst>
                  <a:outerShdw blurRad="38100" dist="38100" dir="2700000" algn="tl">
                    <a:srgbClr val="C0C0C0"/>
                  </a:outerShdw>
                </a:effectLst>
                <a:latin typeface="Arial" charset="0"/>
              </a:rPr>
              <a:t>+</a:t>
            </a:r>
            <a:r>
              <a:rPr lang="en-US" altLang="zh-CN" b="1">
                <a:effectLst>
                  <a:outerShdw blurRad="38100" dist="38100" dir="2700000" algn="tl">
                    <a:srgbClr val="C0C0C0"/>
                  </a:outerShdw>
                </a:effectLst>
                <a:latin typeface="Arial" charset="0"/>
              </a:rPr>
              <a:t>operationA</a:t>
            </a:r>
          </a:p>
        </p:txBody>
      </p:sp>
      <p:sp>
        <p:nvSpPr>
          <p:cNvPr id="13340" name="Rectangle 37"/>
          <p:cNvSpPr>
            <a:spLocks noChangeArrowheads="1"/>
          </p:cNvSpPr>
          <p:nvPr/>
        </p:nvSpPr>
        <p:spPr bwMode="auto">
          <a:xfrm>
            <a:off x="7171099" y="2798685"/>
            <a:ext cx="1371600" cy="7302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41" name="AutoShape 64"/>
          <p:cNvSpPr>
            <a:spLocks noChangeArrowheads="1"/>
          </p:cNvSpPr>
          <p:nvPr/>
        </p:nvSpPr>
        <p:spPr bwMode="auto">
          <a:xfrm>
            <a:off x="6888525" y="1882697"/>
            <a:ext cx="358775" cy="360362"/>
          </a:xfrm>
          <a:prstGeom prst="upArrow">
            <a:avLst>
              <a:gd name="adj1" fmla="val 0"/>
              <a:gd name="adj2" fmla="val 4505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26" name="Rectangle 38"/>
          <p:cNvSpPr>
            <a:spLocks noChangeArrowheads="1"/>
          </p:cNvSpPr>
          <p:nvPr/>
        </p:nvSpPr>
        <p:spPr bwMode="auto">
          <a:xfrm>
            <a:off x="6312262" y="3408284"/>
            <a:ext cx="1631950" cy="541338"/>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b="1">
                <a:effectLst>
                  <a:outerShdw blurRad="38100" dist="38100" dir="2700000" algn="tl">
                    <a:srgbClr val="C0C0C0"/>
                  </a:outerShdw>
                </a:effectLst>
                <a:latin typeface="Arial" charset="0"/>
              </a:rPr>
              <a:t>&lt;&lt;Interface&gt;&gt;</a:t>
            </a:r>
            <a:r>
              <a:rPr lang="en-US" altLang="zh-CN" sz="2000">
                <a:effectLst>
                  <a:outerShdw blurRad="38100" dist="38100" dir="2700000" algn="tl">
                    <a:srgbClr val="C0C0C0"/>
                  </a:outerShdw>
                </a:effectLst>
                <a:latin typeface="Arial" charset="0"/>
              </a:rPr>
              <a:t> </a:t>
            </a:r>
          </a:p>
          <a:p>
            <a:pPr algn="ctr" eaLnBrk="1" hangingPunct="1">
              <a:defRPr/>
            </a:pPr>
            <a:r>
              <a:rPr lang="en-US" altLang="zh-CN" sz="2000" b="1" i="1">
                <a:effectLst>
                  <a:outerShdw blurRad="38100" dist="38100" dir="2700000" algn="tl">
                    <a:srgbClr val="C0C0C0"/>
                  </a:outerShdw>
                </a:effectLst>
                <a:latin typeface="Arial" charset="0"/>
              </a:rPr>
              <a:t>ProductB</a:t>
            </a:r>
          </a:p>
        </p:txBody>
      </p:sp>
      <p:sp>
        <p:nvSpPr>
          <p:cNvPr id="12327" name="Rectangle 39"/>
          <p:cNvSpPr>
            <a:spLocks noChangeArrowheads="1"/>
          </p:cNvSpPr>
          <p:nvPr/>
        </p:nvSpPr>
        <p:spPr bwMode="auto">
          <a:xfrm>
            <a:off x="6312262" y="4021059"/>
            <a:ext cx="1631950" cy="342900"/>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i="1">
                <a:effectLst>
                  <a:outerShdw blurRad="38100" dist="38100" dir="2700000" algn="tl">
                    <a:srgbClr val="C0C0C0"/>
                  </a:outerShdw>
                </a:effectLst>
                <a:latin typeface="Arial" charset="0"/>
              </a:rPr>
              <a:t>+</a:t>
            </a:r>
            <a:r>
              <a:rPr lang="en-US" altLang="zh-CN" b="1" i="1">
                <a:effectLst>
                  <a:outerShdw blurRad="38100" dist="38100" dir="2700000" algn="tl">
                    <a:srgbClr val="C0C0C0"/>
                  </a:outerShdw>
                </a:effectLst>
                <a:latin typeface="Arial" charset="0"/>
              </a:rPr>
              <a:t>operationB</a:t>
            </a:r>
          </a:p>
        </p:txBody>
      </p:sp>
      <p:sp>
        <p:nvSpPr>
          <p:cNvPr id="13344" name="Rectangle 40"/>
          <p:cNvSpPr>
            <a:spLocks noChangeArrowheads="1"/>
          </p:cNvSpPr>
          <p:nvPr/>
        </p:nvSpPr>
        <p:spPr bwMode="auto">
          <a:xfrm>
            <a:off x="6312262" y="3949623"/>
            <a:ext cx="1631950" cy="71437"/>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45" name="Line 41"/>
          <p:cNvSpPr>
            <a:spLocks noChangeShapeType="1"/>
          </p:cNvSpPr>
          <p:nvPr/>
        </p:nvSpPr>
        <p:spPr bwMode="auto">
          <a:xfrm>
            <a:off x="6256699" y="4724322"/>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Line 42"/>
          <p:cNvSpPr>
            <a:spLocks noChangeShapeType="1"/>
          </p:cNvSpPr>
          <p:nvPr/>
        </p:nvSpPr>
        <p:spPr bwMode="auto">
          <a:xfrm>
            <a:off x="6256699" y="472432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7" name="Line 43"/>
          <p:cNvSpPr>
            <a:spLocks noChangeShapeType="1"/>
          </p:cNvSpPr>
          <p:nvPr/>
        </p:nvSpPr>
        <p:spPr bwMode="auto">
          <a:xfrm>
            <a:off x="8085499" y="472432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3" name="Rectangle 45"/>
          <p:cNvSpPr>
            <a:spLocks noChangeArrowheads="1"/>
          </p:cNvSpPr>
          <p:nvPr/>
        </p:nvSpPr>
        <p:spPr bwMode="auto">
          <a:xfrm>
            <a:off x="7399699" y="5257722"/>
            <a:ext cx="1371600" cy="341312"/>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ProductB1</a:t>
            </a:r>
          </a:p>
        </p:txBody>
      </p:sp>
      <p:sp>
        <p:nvSpPr>
          <p:cNvPr id="12334" name="Rectangle 46"/>
          <p:cNvSpPr>
            <a:spLocks noChangeArrowheads="1"/>
          </p:cNvSpPr>
          <p:nvPr/>
        </p:nvSpPr>
        <p:spPr bwMode="auto">
          <a:xfrm>
            <a:off x="7399699" y="5333922"/>
            <a:ext cx="1371600" cy="342900"/>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a:effectLst>
                  <a:outerShdw blurRad="38100" dist="38100" dir="2700000" algn="tl">
                    <a:srgbClr val="C0C0C0"/>
                  </a:outerShdw>
                </a:effectLst>
                <a:latin typeface="Arial" charset="0"/>
              </a:rPr>
              <a:t>+</a:t>
            </a:r>
            <a:r>
              <a:rPr lang="en-US" altLang="zh-CN" b="1">
                <a:effectLst>
                  <a:outerShdw blurRad="38100" dist="38100" dir="2700000" algn="tl">
                    <a:srgbClr val="C0C0C0"/>
                  </a:outerShdw>
                </a:effectLst>
                <a:latin typeface="Arial" charset="0"/>
              </a:rPr>
              <a:t>operationB</a:t>
            </a:r>
          </a:p>
        </p:txBody>
      </p:sp>
      <p:sp>
        <p:nvSpPr>
          <p:cNvPr id="13350" name="Rectangle 47"/>
          <p:cNvSpPr>
            <a:spLocks noChangeArrowheads="1"/>
          </p:cNvSpPr>
          <p:nvPr/>
        </p:nvSpPr>
        <p:spPr bwMode="auto">
          <a:xfrm>
            <a:off x="7399699" y="5260898"/>
            <a:ext cx="1371600" cy="7302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36" name="Rectangle 48"/>
          <p:cNvSpPr>
            <a:spLocks noChangeArrowheads="1"/>
          </p:cNvSpPr>
          <p:nvPr/>
        </p:nvSpPr>
        <p:spPr bwMode="auto">
          <a:xfrm>
            <a:off x="5799499" y="4919585"/>
            <a:ext cx="1371600" cy="341313"/>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ProductB2</a:t>
            </a:r>
          </a:p>
        </p:txBody>
      </p:sp>
      <p:sp>
        <p:nvSpPr>
          <p:cNvPr id="12337" name="Rectangle 49"/>
          <p:cNvSpPr>
            <a:spLocks noChangeArrowheads="1"/>
          </p:cNvSpPr>
          <p:nvPr/>
        </p:nvSpPr>
        <p:spPr bwMode="auto">
          <a:xfrm>
            <a:off x="5799499" y="5325984"/>
            <a:ext cx="1371600" cy="342900"/>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a:effectLst>
                  <a:outerShdw blurRad="38100" dist="38100" dir="2700000" algn="tl">
                    <a:srgbClr val="C0C0C0"/>
                  </a:outerShdw>
                </a:effectLst>
                <a:latin typeface="Arial" charset="0"/>
              </a:rPr>
              <a:t>+</a:t>
            </a:r>
            <a:r>
              <a:rPr lang="en-US" altLang="zh-CN" b="1">
                <a:effectLst>
                  <a:outerShdw blurRad="38100" dist="38100" dir="2700000" algn="tl">
                    <a:srgbClr val="C0C0C0"/>
                  </a:outerShdw>
                </a:effectLst>
                <a:latin typeface="Arial" charset="0"/>
              </a:rPr>
              <a:t>operationB</a:t>
            </a:r>
          </a:p>
        </p:txBody>
      </p:sp>
      <p:sp>
        <p:nvSpPr>
          <p:cNvPr id="13353" name="Rectangle 50"/>
          <p:cNvSpPr>
            <a:spLocks noChangeArrowheads="1"/>
          </p:cNvSpPr>
          <p:nvPr/>
        </p:nvSpPr>
        <p:spPr bwMode="auto">
          <a:xfrm>
            <a:off x="5799499" y="5260898"/>
            <a:ext cx="1371600" cy="73025"/>
          </a:xfrm>
          <a:prstGeom prst="rect">
            <a:avLst/>
          </a:prstGeom>
          <a:solidFill>
            <a:srgbClr val="FF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3354" name="AutoShape 65"/>
          <p:cNvSpPr>
            <a:spLocks noChangeArrowheads="1"/>
          </p:cNvSpPr>
          <p:nvPr/>
        </p:nvSpPr>
        <p:spPr bwMode="auto">
          <a:xfrm>
            <a:off x="7017113" y="4375072"/>
            <a:ext cx="358775" cy="360362"/>
          </a:xfrm>
          <a:prstGeom prst="upArrow">
            <a:avLst>
              <a:gd name="adj1" fmla="val 0"/>
              <a:gd name="adj2" fmla="val 49114"/>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0" lang="zh-CN" altLang="en-US" sz="1800"/>
          </a:p>
        </p:txBody>
      </p:sp>
      <p:sp>
        <p:nvSpPr>
          <p:cNvPr id="12357" name="Rectangle 69"/>
          <p:cNvSpPr>
            <a:spLocks noChangeArrowheads="1"/>
          </p:cNvSpPr>
          <p:nvPr/>
        </p:nvSpPr>
        <p:spPr bwMode="auto">
          <a:xfrm>
            <a:off x="7388587" y="4892597"/>
            <a:ext cx="1371600" cy="341312"/>
          </a:xfrm>
          <a:prstGeom prst="rect">
            <a:avLst/>
          </a:prstGeom>
          <a:solidFill>
            <a:srgbClr val="FFFFFF"/>
          </a:solidFill>
          <a:ln w="9525">
            <a:solidFill>
              <a:schemeClr val="tx1"/>
            </a:solidFill>
            <a:miter lim="800000"/>
            <a:headEnd/>
            <a:tailEnd/>
          </a:ln>
          <a:effectLst/>
          <a:extLst/>
        </p:spPr>
        <p:txBody>
          <a:bodyPr wrap="none" lIns="0" tIns="0" rIns="0" bIns="0" anchor="ctr"/>
          <a:lstStyle/>
          <a:p>
            <a:pPr algn="ctr" eaLnBrk="1" hangingPunct="1">
              <a:defRPr/>
            </a:pPr>
            <a:r>
              <a:rPr lang="en-US" altLang="zh-CN" sz="2000" b="1">
                <a:effectLst>
                  <a:outerShdw blurRad="38100" dist="38100" dir="2700000" algn="tl">
                    <a:srgbClr val="C0C0C0"/>
                  </a:outerShdw>
                </a:effectLst>
                <a:latin typeface="Arial" charset="0"/>
              </a:rPr>
              <a:t>ProductB1</a:t>
            </a:r>
          </a:p>
        </p:txBody>
      </p:sp>
      <p:sp>
        <p:nvSpPr>
          <p:cNvPr id="12311" name="Line 23"/>
          <p:cNvSpPr>
            <a:spLocks noChangeShapeType="1"/>
          </p:cNvSpPr>
          <p:nvPr/>
        </p:nvSpPr>
        <p:spPr bwMode="auto">
          <a:xfrm>
            <a:off x="911587" y="3936923"/>
            <a:ext cx="0" cy="2033587"/>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26"/>
          <p:cNvSpPr>
            <a:spLocks noChangeShapeType="1"/>
          </p:cNvSpPr>
          <p:nvPr/>
        </p:nvSpPr>
        <p:spPr bwMode="auto">
          <a:xfrm>
            <a:off x="1127487" y="4152822"/>
            <a:ext cx="0" cy="16129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 name="Line 24"/>
          <p:cNvSpPr>
            <a:spLocks noChangeShapeType="1"/>
          </p:cNvSpPr>
          <p:nvPr/>
        </p:nvSpPr>
        <p:spPr bwMode="auto">
          <a:xfrm flipH="1">
            <a:off x="3288074" y="4159173"/>
            <a:ext cx="0" cy="1152525"/>
          </a:xfrm>
          <a:prstGeom prst="line">
            <a:avLst/>
          </a:prstGeom>
          <a:noFill/>
          <a:ln w="317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文本框 60"/>
          <p:cNvSpPr txBox="1"/>
          <p:nvPr/>
        </p:nvSpPr>
        <p:spPr>
          <a:xfrm>
            <a:off x="8774804" y="478096"/>
            <a:ext cx="3158846" cy="2246769"/>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35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12311"/>
                                        </p:tgtEl>
                                        <p:attrNameLst>
                                          <p:attrName>style.visibility</p:attrName>
                                        </p:attrNameLst>
                                      </p:cBhvr>
                                      <p:to>
                                        <p:strVal val="visible"/>
                                      </p:to>
                                    </p:set>
                                    <p:animEffect transition="in" filter="fade">
                                      <p:cBhvr>
                                        <p:cTn id="12" dur="800" decel="100000"/>
                                        <p:tgtEl>
                                          <p:spTgt spid="12311"/>
                                        </p:tgtEl>
                                      </p:cBhvr>
                                    </p:animEffect>
                                    <p:anim calcmode="lin" valueType="num">
                                      <p:cBhvr>
                                        <p:cTn id="13" dur="800" decel="100000" fill="hold"/>
                                        <p:tgtEl>
                                          <p:spTgt spid="12311"/>
                                        </p:tgtEl>
                                        <p:attrNameLst>
                                          <p:attrName>style.rotation</p:attrName>
                                        </p:attrNameLst>
                                      </p:cBhvr>
                                      <p:tavLst>
                                        <p:tav tm="0">
                                          <p:val>
                                            <p:fltVal val="-90"/>
                                          </p:val>
                                        </p:tav>
                                        <p:tav tm="100000">
                                          <p:val>
                                            <p:fltVal val="0"/>
                                          </p:val>
                                        </p:tav>
                                      </p:tavLst>
                                    </p:anim>
                                    <p:anim calcmode="lin" valueType="num">
                                      <p:cBhvr>
                                        <p:cTn id="14" dur="800" decel="100000" fill="hold"/>
                                        <p:tgtEl>
                                          <p:spTgt spid="12311"/>
                                        </p:tgtEl>
                                        <p:attrNameLst>
                                          <p:attrName>ppt_x</p:attrName>
                                        </p:attrNameLst>
                                      </p:cBhvr>
                                      <p:tavLst>
                                        <p:tav tm="0">
                                          <p:val>
                                            <p:strVal val="#ppt_x+0.4"/>
                                          </p:val>
                                        </p:tav>
                                        <p:tav tm="100000">
                                          <p:val>
                                            <p:strVal val="#ppt_x-0.05"/>
                                          </p:val>
                                        </p:tav>
                                      </p:tavLst>
                                    </p:anim>
                                    <p:anim calcmode="lin" valueType="num">
                                      <p:cBhvr>
                                        <p:cTn id="15" dur="800" decel="100000" fill="hold"/>
                                        <p:tgtEl>
                                          <p:spTgt spid="12311"/>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2311"/>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2311"/>
                                        </p:tgtEl>
                                        <p:attrNameLst>
                                          <p:attrName>ppt_y</p:attrName>
                                        </p:attrNameLst>
                                      </p:cBhvr>
                                      <p:tavLst>
                                        <p:tav tm="0">
                                          <p:val>
                                            <p:strVal val="#ppt_y+0.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2342"/>
                                        </p:tgtEl>
                                        <p:attrNameLst>
                                          <p:attrName>style.visibility</p:attrName>
                                        </p:attrNameLst>
                                      </p:cBhvr>
                                      <p:to>
                                        <p:strVal val="visible"/>
                                      </p:to>
                                    </p:set>
                                    <p:animEffect transition="in" filter="fade">
                                      <p:cBhvr>
                                        <p:cTn id="20" dur="800" decel="100000"/>
                                        <p:tgtEl>
                                          <p:spTgt spid="12342"/>
                                        </p:tgtEl>
                                      </p:cBhvr>
                                    </p:animEffect>
                                    <p:anim calcmode="lin" valueType="num">
                                      <p:cBhvr>
                                        <p:cTn id="21" dur="800" decel="100000" fill="hold"/>
                                        <p:tgtEl>
                                          <p:spTgt spid="12342"/>
                                        </p:tgtEl>
                                        <p:attrNameLst>
                                          <p:attrName>style.rotation</p:attrName>
                                        </p:attrNameLst>
                                      </p:cBhvr>
                                      <p:tavLst>
                                        <p:tav tm="0">
                                          <p:val>
                                            <p:fltVal val="-90"/>
                                          </p:val>
                                        </p:tav>
                                        <p:tav tm="100000">
                                          <p:val>
                                            <p:fltVal val="0"/>
                                          </p:val>
                                        </p:tav>
                                      </p:tavLst>
                                    </p:anim>
                                    <p:anim calcmode="lin" valueType="num">
                                      <p:cBhvr>
                                        <p:cTn id="22" dur="800" decel="100000" fill="hold"/>
                                        <p:tgtEl>
                                          <p:spTgt spid="12342"/>
                                        </p:tgtEl>
                                        <p:attrNameLst>
                                          <p:attrName>ppt_x</p:attrName>
                                        </p:attrNameLst>
                                      </p:cBhvr>
                                      <p:tavLst>
                                        <p:tav tm="0">
                                          <p:val>
                                            <p:strVal val="#ppt_x+0.4"/>
                                          </p:val>
                                        </p:tav>
                                        <p:tav tm="100000">
                                          <p:val>
                                            <p:strVal val="#ppt_x-0.05"/>
                                          </p:val>
                                        </p:tav>
                                      </p:tavLst>
                                    </p:anim>
                                    <p:anim calcmode="lin" valueType="num">
                                      <p:cBhvr>
                                        <p:cTn id="23" dur="800" decel="100000" fill="hold"/>
                                        <p:tgtEl>
                                          <p:spTgt spid="12342"/>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2342"/>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2342"/>
                                        </p:tgtEl>
                                        <p:attrNameLst>
                                          <p:attrName>ppt_y</p:attrName>
                                        </p:attrNameLst>
                                      </p:cBhvr>
                                      <p:tavLst>
                                        <p:tav tm="0">
                                          <p:val>
                                            <p:strVal val="#ppt_y+0.1"/>
                                          </p:val>
                                        </p:tav>
                                        <p:tav tm="100000">
                                          <p:val>
                                            <p:strVal val="#ppt_y"/>
                                          </p:val>
                                        </p:tav>
                                      </p:tavLst>
                                    </p:anim>
                                  </p:childTnLst>
                                </p:cTn>
                              </p:par>
                              <p:par>
                                <p:cTn id="26" presetID="30" presetClass="entr" presetSubtype="0" fill="hold" grpId="0" nodeType="withEffect">
                                  <p:stCondLst>
                                    <p:cond delay="0"/>
                                  </p:stCondLst>
                                  <p:childTnLst>
                                    <p:set>
                                      <p:cBhvr>
                                        <p:cTn id="27" dur="1" fill="hold">
                                          <p:stCondLst>
                                            <p:cond delay="0"/>
                                          </p:stCondLst>
                                        </p:cTn>
                                        <p:tgtEl>
                                          <p:spTgt spid="12343"/>
                                        </p:tgtEl>
                                        <p:attrNameLst>
                                          <p:attrName>style.visibility</p:attrName>
                                        </p:attrNameLst>
                                      </p:cBhvr>
                                      <p:to>
                                        <p:strVal val="visible"/>
                                      </p:to>
                                    </p:set>
                                    <p:animEffect transition="in" filter="fade">
                                      <p:cBhvr>
                                        <p:cTn id="28" dur="800" decel="100000"/>
                                        <p:tgtEl>
                                          <p:spTgt spid="12343"/>
                                        </p:tgtEl>
                                      </p:cBhvr>
                                    </p:animEffect>
                                    <p:anim calcmode="lin" valueType="num">
                                      <p:cBhvr>
                                        <p:cTn id="29" dur="800" decel="100000" fill="hold"/>
                                        <p:tgtEl>
                                          <p:spTgt spid="12343"/>
                                        </p:tgtEl>
                                        <p:attrNameLst>
                                          <p:attrName>style.rotation</p:attrName>
                                        </p:attrNameLst>
                                      </p:cBhvr>
                                      <p:tavLst>
                                        <p:tav tm="0">
                                          <p:val>
                                            <p:fltVal val="-90"/>
                                          </p:val>
                                        </p:tav>
                                        <p:tav tm="100000">
                                          <p:val>
                                            <p:fltVal val="0"/>
                                          </p:val>
                                        </p:tav>
                                      </p:tavLst>
                                    </p:anim>
                                    <p:anim calcmode="lin" valueType="num">
                                      <p:cBhvr>
                                        <p:cTn id="30" dur="800" decel="100000" fill="hold"/>
                                        <p:tgtEl>
                                          <p:spTgt spid="12343"/>
                                        </p:tgtEl>
                                        <p:attrNameLst>
                                          <p:attrName>ppt_x</p:attrName>
                                        </p:attrNameLst>
                                      </p:cBhvr>
                                      <p:tavLst>
                                        <p:tav tm="0">
                                          <p:val>
                                            <p:strVal val="#ppt_x+0.4"/>
                                          </p:val>
                                        </p:tav>
                                        <p:tav tm="100000">
                                          <p:val>
                                            <p:strVal val="#ppt_x-0.05"/>
                                          </p:val>
                                        </p:tav>
                                      </p:tavLst>
                                    </p:anim>
                                    <p:anim calcmode="lin" valueType="num">
                                      <p:cBhvr>
                                        <p:cTn id="31" dur="800" decel="100000" fill="hold"/>
                                        <p:tgtEl>
                                          <p:spTgt spid="12343"/>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2343"/>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2343"/>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12344"/>
                                        </p:tgtEl>
                                        <p:attrNameLst>
                                          <p:attrName>style.visibility</p:attrName>
                                        </p:attrNameLst>
                                      </p:cBhvr>
                                      <p:to>
                                        <p:strVal val="visible"/>
                                      </p:to>
                                    </p:set>
                                    <p:animEffect transition="in" filter="fade">
                                      <p:cBhvr>
                                        <p:cTn id="36" dur="800" decel="100000"/>
                                        <p:tgtEl>
                                          <p:spTgt spid="12344"/>
                                        </p:tgtEl>
                                      </p:cBhvr>
                                    </p:animEffect>
                                    <p:anim calcmode="lin" valueType="num">
                                      <p:cBhvr>
                                        <p:cTn id="37" dur="800" decel="100000" fill="hold"/>
                                        <p:tgtEl>
                                          <p:spTgt spid="12344"/>
                                        </p:tgtEl>
                                        <p:attrNameLst>
                                          <p:attrName>style.rotation</p:attrName>
                                        </p:attrNameLst>
                                      </p:cBhvr>
                                      <p:tavLst>
                                        <p:tav tm="0">
                                          <p:val>
                                            <p:fltVal val="-90"/>
                                          </p:val>
                                        </p:tav>
                                        <p:tav tm="100000">
                                          <p:val>
                                            <p:fltVal val="0"/>
                                          </p:val>
                                        </p:tav>
                                      </p:tavLst>
                                    </p:anim>
                                    <p:anim calcmode="lin" valueType="num">
                                      <p:cBhvr>
                                        <p:cTn id="38" dur="800" decel="100000" fill="hold"/>
                                        <p:tgtEl>
                                          <p:spTgt spid="12344"/>
                                        </p:tgtEl>
                                        <p:attrNameLst>
                                          <p:attrName>ppt_x</p:attrName>
                                        </p:attrNameLst>
                                      </p:cBhvr>
                                      <p:tavLst>
                                        <p:tav tm="0">
                                          <p:val>
                                            <p:strVal val="#ppt_x+0.4"/>
                                          </p:val>
                                        </p:tav>
                                        <p:tav tm="100000">
                                          <p:val>
                                            <p:strVal val="#ppt_x-0.05"/>
                                          </p:val>
                                        </p:tav>
                                      </p:tavLst>
                                    </p:anim>
                                    <p:anim calcmode="lin" valueType="num">
                                      <p:cBhvr>
                                        <p:cTn id="39" dur="800" decel="100000" fill="hold"/>
                                        <p:tgtEl>
                                          <p:spTgt spid="12344"/>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12344"/>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12344"/>
                                        </p:tgtEl>
                                        <p:attrNameLst>
                                          <p:attrName>ppt_y</p:attrName>
                                        </p:attrNameLst>
                                      </p:cBhvr>
                                      <p:tavLst>
                                        <p:tav tm="0">
                                          <p:val>
                                            <p:strVal val="#ppt_y+0.1"/>
                                          </p:val>
                                        </p:tav>
                                        <p:tav tm="100000">
                                          <p:val>
                                            <p:strVal val="#ppt_y"/>
                                          </p:val>
                                        </p:tav>
                                      </p:tavLst>
                                    </p:anim>
                                  </p:childTnLst>
                                </p:cTn>
                              </p:par>
                              <p:par>
                                <p:cTn id="42" presetID="30" presetClass="entr" presetSubtype="0" fill="hold" grpId="0" nodeType="withEffect">
                                  <p:stCondLst>
                                    <p:cond delay="0"/>
                                  </p:stCondLst>
                                  <p:childTnLst>
                                    <p:set>
                                      <p:cBhvr>
                                        <p:cTn id="43" dur="1" fill="hold">
                                          <p:stCondLst>
                                            <p:cond delay="0"/>
                                          </p:stCondLst>
                                        </p:cTn>
                                        <p:tgtEl>
                                          <p:spTgt spid="12351"/>
                                        </p:tgtEl>
                                        <p:attrNameLst>
                                          <p:attrName>style.visibility</p:attrName>
                                        </p:attrNameLst>
                                      </p:cBhvr>
                                      <p:to>
                                        <p:strVal val="visible"/>
                                      </p:to>
                                    </p:set>
                                    <p:animEffect transition="in" filter="fade">
                                      <p:cBhvr>
                                        <p:cTn id="44" dur="800" decel="100000"/>
                                        <p:tgtEl>
                                          <p:spTgt spid="12351"/>
                                        </p:tgtEl>
                                      </p:cBhvr>
                                    </p:animEffect>
                                    <p:anim calcmode="lin" valueType="num">
                                      <p:cBhvr>
                                        <p:cTn id="45" dur="800" decel="100000" fill="hold"/>
                                        <p:tgtEl>
                                          <p:spTgt spid="12351"/>
                                        </p:tgtEl>
                                        <p:attrNameLst>
                                          <p:attrName>style.rotation</p:attrName>
                                        </p:attrNameLst>
                                      </p:cBhvr>
                                      <p:tavLst>
                                        <p:tav tm="0">
                                          <p:val>
                                            <p:fltVal val="-90"/>
                                          </p:val>
                                        </p:tav>
                                        <p:tav tm="100000">
                                          <p:val>
                                            <p:fltVal val="0"/>
                                          </p:val>
                                        </p:tav>
                                      </p:tavLst>
                                    </p:anim>
                                    <p:anim calcmode="lin" valueType="num">
                                      <p:cBhvr>
                                        <p:cTn id="46" dur="800" decel="100000" fill="hold"/>
                                        <p:tgtEl>
                                          <p:spTgt spid="12351"/>
                                        </p:tgtEl>
                                        <p:attrNameLst>
                                          <p:attrName>ppt_x</p:attrName>
                                        </p:attrNameLst>
                                      </p:cBhvr>
                                      <p:tavLst>
                                        <p:tav tm="0">
                                          <p:val>
                                            <p:strVal val="#ppt_x+0.4"/>
                                          </p:val>
                                        </p:tav>
                                        <p:tav tm="100000">
                                          <p:val>
                                            <p:strVal val="#ppt_x-0.05"/>
                                          </p:val>
                                        </p:tav>
                                      </p:tavLst>
                                    </p:anim>
                                    <p:anim calcmode="lin" valueType="num">
                                      <p:cBhvr>
                                        <p:cTn id="47" dur="800" decel="100000" fill="hold"/>
                                        <p:tgtEl>
                                          <p:spTgt spid="12351"/>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2351"/>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2351"/>
                                        </p:tgtEl>
                                        <p:attrNameLst>
                                          <p:attrName>ppt_y</p:attrName>
                                        </p:attrNameLst>
                                      </p:cBhvr>
                                      <p:tavLst>
                                        <p:tav tm="0">
                                          <p:val>
                                            <p:strVal val="#ppt_y+0.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8" presetClass="entr" presetSubtype="0" accel="50000" fill="hold" grpId="0" nodeType="clickEffect">
                                  <p:stCondLst>
                                    <p:cond delay="0"/>
                                  </p:stCondLst>
                                  <p:childTnLst>
                                    <p:set>
                                      <p:cBhvr>
                                        <p:cTn id="53" dur="1" fill="hold">
                                          <p:stCondLst>
                                            <p:cond delay="0"/>
                                          </p:stCondLst>
                                        </p:cTn>
                                        <p:tgtEl>
                                          <p:spTgt spid="12314"/>
                                        </p:tgtEl>
                                        <p:attrNameLst>
                                          <p:attrName>style.visibility</p:attrName>
                                        </p:attrNameLst>
                                      </p:cBhvr>
                                      <p:to>
                                        <p:strVal val="visible"/>
                                      </p:to>
                                    </p:set>
                                    <p:anim calcmode="lin" valueType="num">
                                      <p:cBhvr>
                                        <p:cTn id="54" dur="1000" fill="hold"/>
                                        <p:tgtEl>
                                          <p:spTgt spid="1231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5" dur="1000" fill="hold"/>
                                        <p:tgtEl>
                                          <p:spTgt spid="12314"/>
                                        </p:tgtEl>
                                        <p:attrNameLst>
                                          <p:attrName>ppt_x</p:attrName>
                                        </p:attrNameLst>
                                      </p:cBhvr>
                                      <p:tavLst>
                                        <p:tav tm="0">
                                          <p:val>
                                            <p:fltVal val="-1"/>
                                          </p:val>
                                        </p:tav>
                                        <p:tav tm="50000">
                                          <p:val>
                                            <p:fltVal val="0.95"/>
                                          </p:val>
                                        </p:tav>
                                        <p:tav tm="100000">
                                          <p:val>
                                            <p:strVal val="#ppt_x"/>
                                          </p:val>
                                        </p:tav>
                                      </p:tavLst>
                                    </p:anim>
                                    <p:anim calcmode="lin" valueType="num">
                                      <p:cBhvr>
                                        <p:cTn id="56" dur="1000" fill="hold"/>
                                        <p:tgtEl>
                                          <p:spTgt spid="12314"/>
                                        </p:tgtEl>
                                        <p:attrNameLst>
                                          <p:attrName>ppt_y</p:attrName>
                                        </p:attrNameLst>
                                      </p:cBhvr>
                                      <p:tavLst>
                                        <p:tav tm="0">
                                          <p:val>
                                            <p:strVal val="#ppt_y"/>
                                          </p:val>
                                        </p:tav>
                                        <p:tav tm="100000">
                                          <p:val>
                                            <p:strVal val="#ppt_y"/>
                                          </p:val>
                                        </p:tav>
                                      </p:tavLst>
                                    </p:anim>
                                    <p:animEffect transition="in" filter="fade">
                                      <p:cBhvr>
                                        <p:cTn id="57" dur="1000"/>
                                        <p:tgtEl>
                                          <p:spTgt spid="12314"/>
                                        </p:tgtEl>
                                      </p:cBhvr>
                                    </p:animEffect>
                                  </p:childTnLst>
                                </p:cTn>
                              </p:par>
                              <p:par>
                                <p:cTn id="58" presetID="48" presetClass="entr" presetSubtype="0" accel="50000" fill="hold" grpId="0" nodeType="withEffect">
                                  <p:stCondLst>
                                    <p:cond delay="0"/>
                                  </p:stCondLst>
                                  <p:childTnLst>
                                    <p:set>
                                      <p:cBhvr>
                                        <p:cTn id="59" dur="1" fill="hold">
                                          <p:stCondLst>
                                            <p:cond delay="0"/>
                                          </p:stCondLst>
                                        </p:cTn>
                                        <p:tgtEl>
                                          <p:spTgt spid="12340"/>
                                        </p:tgtEl>
                                        <p:attrNameLst>
                                          <p:attrName>style.visibility</p:attrName>
                                        </p:attrNameLst>
                                      </p:cBhvr>
                                      <p:to>
                                        <p:strVal val="visible"/>
                                      </p:to>
                                    </p:set>
                                    <p:anim calcmode="lin" valueType="num">
                                      <p:cBhvr>
                                        <p:cTn id="60" dur="1000" fill="hold"/>
                                        <p:tgtEl>
                                          <p:spTgt spid="123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1" dur="1000" fill="hold"/>
                                        <p:tgtEl>
                                          <p:spTgt spid="12340"/>
                                        </p:tgtEl>
                                        <p:attrNameLst>
                                          <p:attrName>ppt_x</p:attrName>
                                        </p:attrNameLst>
                                      </p:cBhvr>
                                      <p:tavLst>
                                        <p:tav tm="0">
                                          <p:val>
                                            <p:fltVal val="-1"/>
                                          </p:val>
                                        </p:tav>
                                        <p:tav tm="50000">
                                          <p:val>
                                            <p:fltVal val="0.95"/>
                                          </p:val>
                                        </p:tav>
                                        <p:tav tm="100000">
                                          <p:val>
                                            <p:strVal val="#ppt_x"/>
                                          </p:val>
                                        </p:tav>
                                      </p:tavLst>
                                    </p:anim>
                                    <p:anim calcmode="lin" valueType="num">
                                      <p:cBhvr>
                                        <p:cTn id="62" dur="1000" fill="hold"/>
                                        <p:tgtEl>
                                          <p:spTgt spid="12340"/>
                                        </p:tgtEl>
                                        <p:attrNameLst>
                                          <p:attrName>ppt_y</p:attrName>
                                        </p:attrNameLst>
                                      </p:cBhvr>
                                      <p:tavLst>
                                        <p:tav tm="0">
                                          <p:val>
                                            <p:strVal val="#ppt_y"/>
                                          </p:val>
                                        </p:tav>
                                        <p:tav tm="100000">
                                          <p:val>
                                            <p:strVal val="#ppt_y"/>
                                          </p:val>
                                        </p:tav>
                                      </p:tavLst>
                                    </p:anim>
                                    <p:animEffect transition="in" filter="fade">
                                      <p:cBhvr>
                                        <p:cTn id="63" dur="1000"/>
                                        <p:tgtEl>
                                          <p:spTgt spid="12340"/>
                                        </p:tgtEl>
                                      </p:cBhvr>
                                    </p:animEffect>
                                  </p:childTnLst>
                                </p:cTn>
                              </p:par>
                              <p:par>
                                <p:cTn id="64" presetID="48" presetClass="entr" presetSubtype="0" accel="50000" fill="hold" grpId="0" nodeType="withEffect">
                                  <p:stCondLst>
                                    <p:cond delay="0"/>
                                  </p:stCondLst>
                                  <p:childTnLst>
                                    <p:set>
                                      <p:cBhvr>
                                        <p:cTn id="65" dur="1" fill="hold">
                                          <p:stCondLst>
                                            <p:cond delay="0"/>
                                          </p:stCondLst>
                                        </p:cTn>
                                        <p:tgtEl>
                                          <p:spTgt spid="12341"/>
                                        </p:tgtEl>
                                        <p:attrNameLst>
                                          <p:attrName>style.visibility</p:attrName>
                                        </p:attrNameLst>
                                      </p:cBhvr>
                                      <p:to>
                                        <p:strVal val="visible"/>
                                      </p:to>
                                    </p:set>
                                    <p:anim calcmode="lin" valueType="num">
                                      <p:cBhvr>
                                        <p:cTn id="66" dur="1000" fill="hold"/>
                                        <p:tgtEl>
                                          <p:spTgt spid="1234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7" dur="1000" fill="hold"/>
                                        <p:tgtEl>
                                          <p:spTgt spid="12341"/>
                                        </p:tgtEl>
                                        <p:attrNameLst>
                                          <p:attrName>ppt_x</p:attrName>
                                        </p:attrNameLst>
                                      </p:cBhvr>
                                      <p:tavLst>
                                        <p:tav tm="0">
                                          <p:val>
                                            <p:fltVal val="-1"/>
                                          </p:val>
                                        </p:tav>
                                        <p:tav tm="50000">
                                          <p:val>
                                            <p:fltVal val="0.95"/>
                                          </p:val>
                                        </p:tav>
                                        <p:tav tm="100000">
                                          <p:val>
                                            <p:strVal val="#ppt_x"/>
                                          </p:val>
                                        </p:tav>
                                      </p:tavLst>
                                    </p:anim>
                                    <p:anim calcmode="lin" valueType="num">
                                      <p:cBhvr>
                                        <p:cTn id="68" dur="1000" fill="hold"/>
                                        <p:tgtEl>
                                          <p:spTgt spid="12341"/>
                                        </p:tgtEl>
                                        <p:attrNameLst>
                                          <p:attrName>ppt_y</p:attrName>
                                        </p:attrNameLst>
                                      </p:cBhvr>
                                      <p:tavLst>
                                        <p:tav tm="0">
                                          <p:val>
                                            <p:strVal val="#ppt_y"/>
                                          </p:val>
                                        </p:tav>
                                        <p:tav tm="100000">
                                          <p:val>
                                            <p:strVal val="#ppt_y"/>
                                          </p:val>
                                        </p:tav>
                                      </p:tavLst>
                                    </p:anim>
                                    <p:animEffect transition="in" filter="fade">
                                      <p:cBhvr>
                                        <p:cTn id="69" dur="1000"/>
                                        <p:tgtEl>
                                          <p:spTgt spid="12341"/>
                                        </p:tgtEl>
                                      </p:cBhvr>
                                    </p:animEffect>
                                  </p:childTnLst>
                                </p:cTn>
                              </p:par>
                              <p:par>
                                <p:cTn id="70" presetID="48" presetClass="entr" presetSubtype="0" accel="50000" fill="hold" grpId="0" nodeType="withEffect">
                                  <p:stCondLst>
                                    <p:cond delay="0"/>
                                  </p:stCondLst>
                                  <p:childTnLst>
                                    <p:set>
                                      <p:cBhvr>
                                        <p:cTn id="71" dur="1" fill="hold">
                                          <p:stCondLst>
                                            <p:cond delay="0"/>
                                          </p:stCondLst>
                                        </p:cTn>
                                        <p:tgtEl>
                                          <p:spTgt spid="12347"/>
                                        </p:tgtEl>
                                        <p:attrNameLst>
                                          <p:attrName>style.visibility</p:attrName>
                                        </p:attrNameLst>
                                      </p:cBhvr>
                                      <p:to>
                                        <p:strVal val="visible"/>
                                      </p:to>
                                    </p:set>
                                    <p:anim calcmode="lin" valueType="num">
                                      <p:cBhvr>
                                        <p:cTn id="72" dur="1000" fill="hold"/>
                                        <p:tgtEl>
                                          <p:spTgt spid="1234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3" dur="1000" fill="hold"/>
                                        <p:tgtEl>
                                          <p:spTgt spid="12347"/>
                                        </p:tgtEl>
                                        <p:attrNameLst>
                                          <p:attrName>ppt_x</p:attrName>
                                        </p:attrNameLst>
                                      </p:cBhvr>
                                      <p:tavLst>
                                        <p:tav tm="0">
                                          <p:val>
                                            <p:fltVal val="-1"/>
                                          </p:val>
                                        </p:tav>
                                        <p:tav tm="50000">
                                          <p:val>
                                            <p:fltVal val="0.95"/>
                                          </p:val>
                                        </p:tav>
                                        <p:tav tm="100000">
                                          <p:val>
                                            <p:strVal val="#ppt_x"/>
                                          </p:val>
                                        </p:tav>
                                      </p:tavLst>
                                    </p:anim>
                                    <p:anim calcmode="lin" valueType="num">
                                      <p:cBhvr>
                                        <p:cTn id="74" dur="1000" fill="hold"/>
                                        <p:tgtEl>
                                          <p:spTgt spid="12347"/>
                                        </p:tgtEl>
                                        <p:attrNameLst>
                                          <p:attrName>ppt_y</p:attrName>
                                        </p:attrNameLst>
                                      </p:cBhvr>
                                      <p:tavLst>
                                        <p:tav tm="0">
                                          <p:val>
                                            <p:strVal val="#ppt_y"/>
                                          </p:val>
                                        </p:tav>
                                        <p:tav tm="100000">
                                          <p:val>
                                            <p:strVal val="#ppt_y"/>
                                          </p:val>
                                        </p:tav>
                                      </p:tavLst>
                                    </p:anim>
                                    <p:animEffect transition="in" filter="fade">
                                      <p:cBhvr>
                                        <p:cTn id="75" dur="1000"/>
                                        <p:tgtEl>
                                          <p:spTgt spid="1234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12346"/>
                                        </p:tgtEl>
                                        <p:attrNameLst>
                                          <p:attrName>style.visibility</p:attrName>
                                        </p:attrNameLst>
                                      </p:cBhvr>
                                      <p:to>
                                        <p:strVal val="visible"/>
                                      </p:to>
                                    </p:set>
                                    <p:animEffect transition="in" filter="slide(fromBottom)">
                                      <p:cBhvr>
                                        <p:cTn id="80" dur="500"/>
                                        <p:tgtEl>
                                          <p:spTgt spid="12346"/>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2345"/>
                                        </p:tgtEl>
                                        <p:attrNameLst>
                                          <p:attrName>style.visibility</p:attrName>
                                        </p:attrNameLst>
                                      </p:cBhvr>
                                      <p:to>
                                        <p:strVal val="visible"/>
                                      </p:to>
                                    </p:set>
                                    <p:animEffect transition="in" filter="slide(fromBottom)">
                                      <p:cBhvr>
                                        <p:cTn id="83" dur="500"/>
                                        <p:tgtEl>
                                          <p:spTgt spid="12345"/>
                                        </p:tgtEl>
                                      </p:cBhvr>
                                    </p:animEffect>
                                  </p:childTnLst>
                                </p:cTn>
                              </p:par>
                              <p:par>
                                <p:cTn id="84" presetID="12" presetClass="entr" presetSubtype="4" fill="hold" grpId="0" nodeType="withEffect">
                                  <p:stCondLst>
                                    <p:cond delay="0"/>
                                  </p:stCondLst>
                                  <p:childTnLst>
                                    <p:set>
                                      <p:cBhvr>
                                        <p:cTn id="85" dur="1" fill="hold">
                                          <p:stCondLst>
                                            <p:cond delay="0"/>
                                          </p:stCondLst>
                                        </p:cTn>
                                        <p:tgtEl>
                                          <p:spTgt spid="12317"/>
                                        </p:tgtEl>
                                        <p:attrNameLst>
                                          <p:attrName>style.visibility</p:attrName>
                                        </p:attrNameLst>
                                      </p:cBhvr>
                                      <p:to>
                                        <p:strVal val="visible"/>
                                      </p:to>
                                    </p:set>
                                    <p:animEffect transition="in" filter="slide(fromBottom)">
                                      <p:cBhvr>
                                        <p:cTn id="86" dur="500"/>
                                        <p:tgtEl>
                                          <p:spTgt spid="123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12312"/>
                                        </p:tgtEl>
                                        <p:attrNameLst>
                                          <p:attrName>style.visibility</p:attrName>
                                        </p:attrNameLst>
                                      </p:cBhvr>
                                      <p:to>
                                        <p:strVal val="visible"/>
                                      </p:to>
                                    </p:set>
                                    <p:animEffect transition="in" filter="slide(fromBottom)">
                                      <p:cBhvr>
                                        <p:cTn id="91" dur="500"/>
                                        <p:tgtEl>
                                          <p:spTgt spid="12312"/>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2339"/>
                                        </p:tgtEl>
                                        <p:attrNameLst>
                                          <p:attrName>style.visibility</p:attrName>
                                        </p:attrNameLst>
                                      </p:cBhvr>
                                      <p:to>
                                        <p:strVal val="visible"/>
                                      </p:to>
                                    </p:set>
                                    <p:animEffect transition="in" filter="slide(fromBottom)">
                                      <p:cBhvr>
                                        <p:cTn id="94" dur="500"/>
                                        <p:tgtEl>
                                          <p:spTgt spid="12339"/>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slide(fromBottom)">
                                      <p:cBhvr>
                                        <p:cTn id="97" dur="500"/>
                                        <p:tgtEl>
                                          <p:spTgt spid="1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6" grpId="0" animBg="1"/>
      <p:bldP spid="12317" grpId="0" animBg="1"/>
      <p:bldP spid="12339" grpId="0" animBg="1"/>
      <p:bldP spid="12340" grpId="0" animBg="1"/>
      <p:bldP spid="12341" grpId="0" animBg="1"/>
      <p:bldP spid="12342" grpId="0" animBg="1"/>
      <p:bldP spid="12343" grpId="0" animBg="1"/>
      <p:bldP spid="12344" grpId="0" animBg="1"/>
      <p:bldP spid="12345" grpId="0" animBg="1"/>
      <p:bldP spid="12346" grpId="0" animBg="1"/>
      <p:bldP spid="12347" grpId="0" animBg="1"/>
      <p:bldP spid="12351" grpId="0" animBg="1"/>
      <p:bldP spid="12311" grpId="0" animBg="1"/>
      <p:bldP spid="12314" grpId="0" animBg="1"/>
      <p:bldP spid="123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8086"/>
            <a:ext cx="10515600" cy="694130"/>
          </a:xfrm>
        </p:spPr>
        <p:txBody>
          <a:bodyPr>
            <a:normAutofit/>
          </a:bodyPr>
          <a:lstStyle/>
          <a:p>
            <a:pPr algn="ctr"/>
            <a:r>
              <a:rPr lang="zh-CN" altLang="zh-CN" sz="3600" b="1" dirty="0" smtClean="0">
                <a:latin typeface="微软雅黑" panose="020B0503020204020204" pitchFamily="34" charset="-122"/>
                <a:ea typeface="微软雅黑" panose="020B0503020204020204" pitchFamily="34" charset="-122"/>
              </a:rPr>
              <a:t>结构型设计模式</a:t>
            </a:r>
            <a:endParaRPr lang="zh-CN" altLang="en-US" sz="3600" b="1" dirty="0">
              <a:latin typeface="微软雅黑" panose="020B0503020204020204" pitchFamily="34" charset="-122"/>
              <a:ea typeface="微软雅黑" panose="020B0503020204020204" pitchFamily="34" charset="-122"/>
            </a:endParaRPr>
          </a:p>
        </p:txBody>
      </p:sp>
      <p:sp>
        <p:nvSpPr>
          <p:cNvPr id="4" name="矩形 1"/>
          <p:cNvSpPr>
            <a:spLocks noGrp="1" noChangeArrowheads="1"/>
          </p:cNvSpPr>
          <p:nvPr>
            <p:ph idx="1"/>
          </p:nvPr>
        </p:nvSpPr>
        <p:spPr bwMode="auto">
          <a:xfrm>
            <a:off x="838200" y="1825625"/>
            <a:ext cx="105156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pPr>
            <a:r>
              <a:rPr lang="zh-CN" altLang="zh-CN" sz="2800" dirty="0">
                <a:latin typeface="黑体" panose="02010609060101010101" pitchFamily="49" charset="-122"/>
                <a:ea typeface="黑体" panose="02010609060101010101" pitchFamily="49" charset="-122"/>
              </a:rPr>
              <a:t>结构型设计模式的主要目的是将不同的类和对象组合在一起，形成更大或者更复杂的结构体，例如，形成复杂的用户接口或者复杂的账户数据接口。</a:t>
            </a:r>
            <a:endParaRPr lang="en-US" altLang="zh-CN" sz="2800" dirty="0">
              <a:latin typeface="黑体" panose="02010609060101010101" pitchFamily="49" charset="-122"/>
              <a:ea typeface="黑体" panose="02010609060101010101" pitchFamily="49" charset="-122"/>
            </a:endParaRPr>
          </a:p>
          <a:p>
            <a:pPr>
              <a:spcBef>
                <a:spcPts val="600"/>
              </a:spcBef>
              <a:spcAft>
                <a:spcPts val="600"/>
              </a:spcAft>
            </a:pPr>
            <a:r>
              <a:rPr lang="zh-CN" altLang="zh-CN" sz="2800" dirty="0">
                <a:latin typeface="黑体" panose="02010609060101010101" pitchFamily="49" charset="-122"/>
                <a:ea typeface="黑体" panose="02010609060101010101" pitchFamily="49" charset="-122"/>
              </a:rPr>
              <a:t>值得注意的是，该模式不是简单地将这些类摆在一起，而是要提供这些类之间的关联方式。</a:t>
            </a:r>
          </a:p>
        </p:txBody>
      </p:sp>
    </p:spTree>
    <p:extLst>
      <p:ext uri="{BB962C8B-B14F-4D97-AF65-F5344CB8AC3E}">
        <p14:creationId xmlns:p14="http://schemas.microsoft.com/office/powerpoint/2010/main" val="1654880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棱台 4"/>
          <p:cNvSpPr/>
          <p:nvPr/>
        </p:nvSpPr>
        <p:spPr>
          <a:xfrm>
            <a:off x="693337" y="948507"/>
            <a:ext cx="3543758" cy="3100269"/>
          </a:xfrm>
          <a:prstGeom prst="bevel">
            <a:avLst>
              <a:gd name="adj" fmla="val 7500"/>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48FCC7-8C4C-4945-BEC6-64A5C289E7F1}" type="slidenum">
              <a:rPr lang="zh-CN" altLang="en-US" sz="1400"/>
              <a:pPr>
                <a:spcBef>
                  <a:spcPct val="0"/>
                </a:spcBef>
                <a:buFontTx/>
                <a:buNone/>
              </a:pPr>
              <a:t>7</a:t>
            </a:fld>
            <a:endParaRPr lang="en-US" altLang="zh-CN" sz="1400"/>
          </a:p>
        </p:txBody>
      </p:sp>
      <p:sp>
        <p:nvSpPr>
          <p:cNvPr id="1100802" name="Rectangle 2"/>
          <p:cNvSpPr>
            <a:spLocks noGrp="1" noChangeArrowheads="1"/>
          </p:cNvSpPr>
          <p:nvPr>
            <p:ph type="body" idx="1"/>
          </p:nvPr>
        </p:nvSpPr>
        <p:spPr>
          <a:xfrm>
            <a:off x="5062782" y="564778"/>
            <a:ext cx="4567147" cy="448024"/>
          </a:xfrm>
          <a:noFill/>
        </p:spPr>
        <p:txBody>
          <a:bodyPr vert="horz" lIns="0" tIns="10800" rIns="0" bIns="10800" rtlCol="0">
            <a:noAutofit/>
          </a:bodyPr>
          <a:lstStyle/>
          <a:p>
            <a:pPr marL="0" indent="0" algn="ctr">
              <a:lnSpc>
                <a:spcPct val="85000"/>
              </a:lnSpc>
              <a:spcBef>
                <a:spcPct val="0"/>
              </a:spcBef>
              <a:buNone/>
            </a:pPr>
            <a:r>
              <a:rPr lang="zh-CN" altLang="en-US" b="1" dirty="0" smtClean="0">
                <a:latin typeface="微软雅黑" panose="020B0503020204020204" pitchFamily="34" charset="-122"/>
                <a:ea typeface="微软雅黑" panose="020B0503020204020204" pitchFamily="34" charset="-122"/>
              </a:rPr>
              <a:t>类适配器</a:t>
            </a:r>
            <a:r>
              <a:rPr lang="zh-CN" altLang="en-US" b="1" dirty="0" smtClean="0">
                <a:latin typeface="微软雅黑" panose="020B0503020204020204" pitchFamily="34" charset="-122"/>
                <a:ea typeface="微软雅黑" panose="020B0503020204020204" pitchFamily="34" charset="-122"/>
              </a:rPr>
              <a:t>模式</a:t>
            </a:r>
            <a:endParaRPr lang="zh-CN" altLang="en-US" dirty="0">
              <a:latin typeface="微软雅黑" panose="020B0503020204020204" pitchFamily="34" charset="-122"/>
              <a:ea typeface="微软雅黑" panose="020B0503020204020204" pitchFamily="34" charset="-122"/>
            </a:endParaRPr>
          </a:p>
        </p:txBody>
      </p:sp>
      <p:sp>
        <p:nvSpPr>
          <p:cNvPr id="1100804" name="Text Box 4"/>
          <p:cNvSpPr txBox="1">
            <a:spLocks noChangeArrowheads="1"/>
          </p:cNvSpPr>
          <p:nvPr/>
        </p:nvSpPr>
        <p:spPr bwMode="auto">
          <a:xfrm>
            <a:off x="1026102" y="2079323"/>
            <a:ext cx="2873927" cy="1557349"/>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FontTx/>
              <a:buNone/>
            </a:pPr>
            <a:r>
              <a:rPr lang="en-US" altLang="zh-CN" sz="2800" dirty="0"/>
              <a:t>operation1():void</a:t>
            </a:r>
          </a:p>
          <a:p>
            <a:pPr eaLnBrk="1" hangingPunct="1">
              <a:lnSpc>
                <a:spcPct val="85000"/>
              </a:lnSpc>
              <a:spcBef>
                <a:spcPct val="0"/>
              </a:spcBef>
              <a:buFontTx/>
              <a:buNone/>
            </a:pPr>
            <a:r>
              <a:rPr lang="en-US" altLang="zh-CN" sz="2800" dirty="0"/>
              <a:t>operation2():void</a:t>
            </a:r>
          </a:p>
          <a:p>
            <a:pPr eaLnBrk="1" hangingPunct="1">
              <a:lnSpc>
                <a:spcPct val="85000"/>
              </a:lnSpc>
              <a:spcBef>
                <a:spcPct val="0"/>
              </a:spcBef>
              <a:buFontTx/>
              <a:buNone/>
            </a:pPr>
            <a:r>
              <a:rPr lang="en-US" altLang="zh-CN" sz="2800" dirty="0"/>
              <a:t>operation3():</a:t>
            </a:r>
            <a:r>
              <a:rPr lang="en-US" altLang="zh-CN" sz="2800" dirty="0" smtClean="0"/>
              <a:t>void</a:t>
            </a:r>
          </a:p>
          <a:p>
            <a:pPr>
              <a:lnSpc>
                <a:spcPct val="85000"/>
              </a:lnSpc>
              <a:spcBef>
                <a:spcPct val="0"/>
              </a:spcBef>
              <a:buNone/>
            </a:pPr>
            <a:r>
              <a:rPr lang="en-US" altLang="zh-CN" sz="2800" dirty="0" smtClean="0"/>
              <a:t>operation4():void</a:t>
            </a:r>
            <a:endParaRPr lang="en-US" altLang="zh-CN" sz="2800" dirty="0"/>
          </a:p>
        </p:txBody>
      </p:sp>
      <p:sp>
        <p:nvSpPr>
          <p:cNvPr id="1100805" name="Text Box 5"/>
          <p:cNvSpPr txBox="1">
            <a:spLocks noChangeArrowheads="1"/>
          </p:cNvSpPr>
          <p:nvPr/>
        </p:nvSpPr>
        <p:spPr bwMode="auto">
          <a:xfrm>
            <a:off x="1026102" y="1372155"/>
            <a:ext cx="2873927" cy="797408"/>
          </a:xfrm>
          <a:prstGeom prst="rect">
            <a:avLst/>
          </a:prstGeom>
          <a:solidFill>
            <a:schemeClr val="bg1"/>
          </a:solidFill>
          <a:ln w="25400">
            <a:solidFill>
              <a:srgbClr val="CC3300"/>
            </a:solidFill>
            <a:miter lim="800000"/>
            <a:headEnd/>
            <a:tailEnd/>
          </a:ln>
        </p:spPr>
        <p:txBody>
          <a:bodyPr wrap="square" tIns="10800" bIns="10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a:t>&lt;&lt;interface&gt;&gt;</a:t>
            </a:r>
          </a:p>
          <a:p>
            <a:pPr algn="ctr" eaLnBrk="1" hangingPunct="1">
              <a:lnSpc>
                <a:spcPct val="90000"/>
              </a:lnSpc>
              <a:spcBef>
                <a:spcPct val="0"/>
              </a:spcBef>
              <a:buFontTx/>
              <a:buNone/>
            </a:pPr>
            <a:r>
              <a:rPr lang="en-US" altLang="zh-CN" sz="2800" b="1" i="1" dirty="0"/>
              <a:t>Target</a:t>
            </a:r>
            <a:r>
              <a:rPr lang="en-US" altLang="zh-CN" sz="2800" b="1" dirty="0"/>
              <a:t> </a:t>
            </a:r>
          </a:p>
        </p:txBody>
      </p:sp>
      <p:sp>
        <p:nvSpPr>
          <p:cNvPr id="1100807" name="Text Box 7"/>
          <p:cNvSpPr txBox="1">
            <a:spLocks noChangeArrowheads="1"/>
          </p:cNvSpPr>
          <p:nvPr/>
        </p:nvSpPr>
        <p:spPr bwMode="auto">
          <a:xfrm>
            <a:off x="4486411" y="2906784"/>
            <a:ext cx="1472250" cy="1015663"/>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+f11</a:t>
            </a:r>
            <a:r>
              <a:rPr lang="en-US" altLang="zh-CN" sz="2000" dirty="0"/>
              <a:t>():</a:t>
            </a:r>
            <a:r>
              <a:rPr lang="en-US" altLang="zh-CN" sz="2000" dirty="0" smtClean="0"/>
              <a:t>void</a:t>
            </a:r>
          </a:p>
          <a:p>
            <a:pPr>
              <a:spcBef>
                <a:spcPct val="0"/>
              </a:spcBef>
              <a:buNone/>
            </a:pPr>
            <a:r>
              <a:rPr lang="en-US" altLang="zh-CN" sz="2000" dirty="0"/>
              <a:t>+</a:t>
            </a:r>
            <a:r>
              <a:rPr lang="en-US" altLang="zh-CN" sz="2000" dirty="0" smtClean="0"/>
              <a:t>f12():void</a:t>
            </a:r>
          </a:p>
          <a:p>
            <a:pPr>
              <a:spcBef>
                <a:spcPct val="0"/>
              </a:spcBef>
              <a:buNone/>
            </a:pPr>
            <a:r>
              <a:rPr lang="en-US" altLang="zh-CN" sz="2000" dirty="0"/>
              <a:t>+</a:t>
            </a:r>
            <a:r>
              <a:rPr lang="en-US" altLang="zh-CN" sz="2000" dirty="0" smtClean="0"/>
              <a:t>f13():void</a:t>
            </a:r>
            <a:endParaRPr lang="en-US" altLang="zh-CN" sz="2000" dirty="0"/>
          </a:p>
        </p:txBody>
      </p:sp>
      <p:sp>
        <p:nvSpPr>
          <p:cNvPr id="1100808" name="Text Box 8"/>
          <p:cNvSpPr txBox="1">
            <a:spLocks noChangeArrowheads="1"/>
          </p:cNvSpPr>
          <p:nvPr/>
        </p:nvSpPr>
        <p:spPr bwMode="auto">
          <a:xfrm>
            <a:off x="4486411" y="2479961"/>
            <a:ext cx="1472250"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Class1</a:t>
            </a:r>
            <a:r>
              <a:rPr lang="en-US" altLang="zh-CN" sz="2400" b="1" dirty="0" smtClean="0"/>
              <a:t> </a:t>
            </a:r>
            <a:endParaRPr lang="en-US" altLang="zh-CN" sz="2400" b="1" dirty="0"/>
          </a:p>
        </p:txBody>
      </p:sp>
      <p:sp>
        <p:nvSpPr>
          <p:cNvPr id="1100810" name="Text Box 10"/>
          <p:cNvSpPr txBox="1">
            <a:spLocks noChangeArrowheads="1"/>
          </p:cNvSpPr>
          <p:nvPr/>
        </p:nvSpPr>
        <p:spPr bwMode="auto">
          <a:xfrm>
            <a:off x="954593" y="5022408"/>
            <a:ext cx="6514517" cy="1569660"/>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smtClean="0"/>
              <a:t>+operation1</a:t>
            </a:r>
            <a:r>
              <a:rPr lang="en-US" altLang="zh-CN" sz="2400" dirty="0"/>
              <a:t>(): void (</a:t>
            </a:r>
            <a:r>
              <a:rPr lang="zh-CN" altLang="en-US" sz="2400" dirty="0">
                <a:latin typeface="黑体" panose="02010609060101010101" pitchFamily="49" charset="-122"/>
                <a:ea typeface="黑体" panose="02010609060101010101" pitchFamily="49" charset="-122"/>
              </a:rPr>
              <a:t>在方法中</a:t>
            </a:r>
            <a:r>
              <a:rPr lang="zh-CN" altLang="en-US" sz="2400" dirty="0" smtClean="0">
                <a:latin typeface="黑体" panose="02010609060101010101" pitchFamily="49" charset="-122"/>
                <a:ea typeface="黑体" panose="02010609060101010101" pitchFamily="49" charset="-122"/>
              </a:rPr>
              <a:t>调用</a:t>
            </a:r>
            <a:r>
              <a:rPr lang="en-US" altLang="zh-CN" sz="2400" dirty="0" smtClean="0"/>
              <a:t>f11, f12)</a:t>
            </a:r>
            <a:endParaRPr lang="zh-CN" altLang="en-US" sz="2400" dirty="0"/>
          </a:p>
          <a:p>
            <a:pPr>
              <a:spcBef>
                <a:spcPct val="0"/>
              </a:spcBef>
              <a:buFontTx/>
              <a:buNone/>
            </a:pPr>
            <a:r>
              <a:rPr lang="en-US" altLang="zh-CN" sz="2400" dirty="0" smtClean="0"/>
              <a:t>+operation2</a:t>
            </a:r>
            <a:r>
              <a:rPr lang="en-US" altLang="zh-CN" sz="2400" dirty="0"/>
              <a:t>(): void (</a:t>
            </a:r>
            <a:r>
              <a:rPr lang="zh-CN" altLang="en-US" sz="2400" dirty="0">
                <a:ea typeface="黑体" panose="02010609060101010101" pitchFamily="49" charset="-122"/>
              </a:rPr>
              <a:t>在方法中</a:t>
            </a:r>
            <a:r>
              <a:rPr lang="zh-CN" altLang="en-US" sz="2400" dirty="0" smtClean="0">
                <a:ea typeface="黑体" panose="02010609060101010101" pitchFamily="49" charset="-122"/>
              </a:rPr>
              <a:t>调用</a:t>
            </a:r>
            <a:r>
              <a:rPr lang="en-US" altLang="zh-CN" sz="2400" dirty="0" smtClean="0"/>
              <a:t>f21)</a:t>
            </a:r>
          </a:p>
          <a:p>
            <a:pPr>
              <a:spcBef>
                <a:spcPct val="0"/>
              </a:spcBef>
              <a:buNone/>
            </a:pPr>
            <a:r>
              <a:rPr lang="en-US" altLang="zh-CN" sz="2400" dirty="0" smtClean="0"/>
              <a:t>+operation3(): </a:t>
            </a:r>
            <a:r>
              <a:rPr lang="en-US" altLang="zh-CN" sz="2400" dirty="0"/>
              <a:t>void (</a:t>
            </a:r>
            <a:r>
              <a:rPr lang="zh-CN" altLang="en-US" sz="2400" dirty="0">
                <a:ea typeface="黑体" panose="02010609060101010101" pitchFamily="49" charset="-122"/>
              </a:rPr>
              <a:t>在方法中调用</a:t>
            </a:r>
            <a:r>
              <a:rPr lang="en-US" altLang="zh-CN" sz="2400" dirty="0" smtClean="0"/>
              <a:t>f31, f35)</a:t>
            </a:r>
            <a:endParaRPr lang="en-US" altLang="zh-CN" sz="2400" dirty="0"/>
          </a:p>
          <a:p>
            <a:pPr>
              <a:spcBef>
                <a:spcPct val="0"/>
              </a:spcBef>
              <a:buFontTx/>
              <a:buNone/>
            </a:pPr>
            <a:r>
              <a:rPr lang="en-US" altLang="zh-CN" sz="2400" dirty="0" smtClean="0"/>
              <a:t>+operation4(): </a:t>
            </a:r>
            <a:r>
              <a:rPr lang="en-US" altLang="zh-CN" sz="2400" dirty="0"/>
              <a:t>void (</a:t>
            </a:r>
            <a:r>
              <a:rPr lang="zh-CN" altLang="en-US" sz="2400" dirty="0">
                <a:latin typeface="黑体" panose="02010609060101010101" pitchFamily="49" charset="-122"/>
                <a:ea typeface="黑体" panose="02010609060101010101" pitchFamily="49" charset="-122"/>
              </a:rPr>
              <a:t>写全新的代码</a:t>
            </a:r>
            <a:r>
              <a:rPr lang="en-US" altLang="zh-CN" sz="2400" dirty="0"/>
              <a:t>)</a:t>
            </a:r>
          </a:p>
        </p:txBody>
      </p:sp>
      <p:sp>
        <p:nvSpPr>
          <p:cNvPr id="1100811" name="Text Box 11"/>
          <p:cNvSpPr txBox="1">
            <a:spLocks noChangeArrowheads="1"/>
          </p:cNvSpPr>
          <p:nvPr/>
        </p:nvSpPr>
        <p:spPr bwMode="auto">
          <a:xfrm>
            <a:off x="954594" y="4597472"/>
            <a:ext cx="6514516" cy="424732"/>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400" b="1" dirty="0"/>
              <a:t>Adapter</a:t>
            </a:r>
            <a:r>
              <a:rPr lang="en-US" altLang="zh-CN" sz="2400" dirty="0"/>
              <a:t> </a:t>
            </a:r>
          </a:p>
        </p:txBody>
      </p:sp>
      <p:sp>
        <p:nvSpPr>
          <p:cNvPr id="1100816" name="Text Box 16"/>
          <p:cNvSpPr txBox="1">
            <a:spLocks noChangeArrowheads="1"/>
          </p:cNvSpPr>
          <p:nvPr/>
        </p:nvSpPr>
        <p:spPr bwMode="auto">
          <a:xfrm>
            <a:off x="2781302" y="4082132"/>
            <a:ext cx="1625599" cy="400110"/>
          </a:xfrm>
          <a:prstGeom prst="rect">
            <a:avLst/>
          </a:prstGeom>
          <a:noFill/>
          <a:ln>
            <a:noFill/>
          </a:ln>
          <a:effectLst/>
          <a:ex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Arial" charset="0"/>
              </a:rPr>
              <a:t>implement</a:t>
            </a:r>
          </a:p>
        </p:txBody>
      </p:sp>
      <p:sp>
        <p:nvSpPr>
          <p:cNvPr id="1100817" name="AutoShape 17"/>
          <p:cNvSpPr>
            <a:spLocks noChangeArrowheads="1"/>
          </p:cNvSpPr>
          <p:nvPr/>
        </p:nvSpPr>
        <p:spPr bwMode="auto">
          <a:xfrm>
            <a:off x="2510831" y="3964059"/>
            <a:ext cx="304800" cy="609600"/>
          </a:xfrm>
          <a:prstGeom prst="upArrow">
            <a:avLst>
              <a:gd name="adj1" fmla="val 0"/>
              <a:gd name="adj2" fmla="val 63546"/>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sp>
        <p:nvSpPr>
          <p:cNvPr id="1100827" name="Text Box 27"/>
          <p:cNvSpPr txBox="1">
            <a:spLocks noChangeArrowheads="1"/>
          </p:cNvSpPr>
          <p:nvPr/>
        </p:nvSpPr>
        <p:spPr bwMode="auto">
          <a:xfrm>
            <a:off x="5343343" y="4129160"/>
            <a:ext cx="1201976" cy="369332"/>
          </a:xfrm>
          <a:prstGeom prst="rect">
            <a:avLst/>
          </a:prstGeom>
          <a:noFill/>
          <a:ln>
            <a:noFill/>
          </a:ln>
          <a:effectLst/>
          <a:extLst/>
        </p:spPr>
        <p:txBody>
          <a:bodyPr wrap="square"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inherit</a:t>
            </a:r>
            <a:endParaRPr lang="en-US" altLang="zh-CN" sz="2400" b="1" dirty="0">
              <a:effectLst>
                <a:outerShdw blurRad="38100" dist="38100" dir="2700000" algn="tl">
                  <a:srgbClr val="C0C0C0"/>
                </a:outerShdw>
              </a:effectLst>
              <a:latin typeface="Arial" charset="0"/>
            </a:endParaRPr>
          </a:p>
        </p:txBody>
      </p:sp>
      <p:sp>
        <p:nvSpPr>
          <p:cNvPr id="40" name="Rectangle 37"/>
          <p:cNvSpPr>
            <a:spLocks noChangeArrowheads="1"/>
          </p:cNvSpPr>
          <p:nvPr/>
        </p:nvSpPr>
        <p:spPr bwMode="auto">
          <a:xfrm>
            <a:off x="1807005" y="130726"/>
            <a:ext cx="1368425" cy="439738"/>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0" lang="en-US" altLang="zh-CN" sz="2800" b="1">
                <a:solidFill>
                  <a:srgbClr val="000000"/>
                </a:solidFill>
              </a:rPr>
              <a:t>Client</a:t>
            </a:r>
            <a:endParaRPr kumimoji="0" lang="en-US" altLang="zh-CN" sz="2800" b="1"/>
          </a:p>
        </p:txBody>
      </p:sp>
      <p:cxnSp>
        <p:nvCxnSpPr>
          <p:cNvPr id="7" name="直接箭头连接符 6"/>
          <p:cNvCxnSpPr/>
          <p:nvPr/>
        </p:nvCxnSpPr>
        <p:spPr>
          <a:xfrm>
            <a:off x="2471893" y="552654"/>
            <a:ext cx="0" cy="4722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17"/>
          <p:cNvSpPr>
            <a:spLocks noChangeArrowheads="1"/>
          </p:cNvSpPr>
          <p:nvPr/>
        </p:nvSpPr>
        <p:spPr bwMode="auto">
          <a:xfrm>
            <a:off x="5062411" y="3944452"/>
            <a:ext cx="304800" cy="609600"/>
          </a:xfrm>
          <a:prstGeom prst="upArrow">
            <a:avLst>
              <a:gd name="adj1" fmla="val 0"/>
              <a:gd name="adj2" fmla="val 63546"/>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sp>
        <p:nvSpPr>
          <p:cNvPr id="38" name="文本框 37"/>
          <p:cNvSpPr txBox="1"/>
          <p:nvPr/>
        </p:nvSpPr>
        <p:spPr>
          <a:xfrm>
            <a:off x="8774804" y="1057515"/>
            <a:ext cx="3158846" cy="2246769"/>
          </a:xfrm>
          <a:prstGeom prst="rect">
            <a:avLst/>
          </a:prstGeom>
          <a:noFill/>
        </p:spPr>
        <p:txBody>
          <a:bodyPr wrap="square" rtlCol="0">
            <a:spAutoFit/>
          </a:bodyPr>
          <a:lstStyle/>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模式</a:t>
            </a:r>
            <a:r>
              <a:rPr lang="zh-CN" altLang="en-US" sz="24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每部分的</a:t>
            </a:r>
            <a:r>
              <a:rPr lang="zh-CN" altLang="en-US" sz="2400" b="1" dirty="0" smtClean="0">
                <a:solidFill>
                  <a:srgbClr val="0000CC"/>
                </a:solidFill>
                <a:latin typeface="微软雅黑" panose="020B0503020204020204" pitchFamily="34" charset="-122"/>
                <a:ea typeface="微软雅黑" panose="020B0503020204020204" pitchFamily="34" charset="-122"/>
              </a:rPr>
              <a:t>功能</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）优点</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007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0804"/>
                                        </p:tgtEl>
                                        <p:attrNameLst>
                                          <p:attrName>style.visibility</p:attrName>
                                        </p:attrNameLst>
                                      </p:cBhvr>
                                      <p:to>
                                        <p:strVal val="visible"/>
                                      </p:to>
                                    </p:set>
                                    <p:animEffect transition="in" filter="checkerboard(across)">
                                      <p:cBhvr>
                                        <p:cTn id="7" dur="500"/>
                                        <p:tgtEl>
                                          <p:spTgt spid="110080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00805"/>
                                        </p:tgtEl>
                                        <p:attrNameLst>
                                          <p:attrName>style.visibility</p:attrName>
                                        </p:attrNameLst>
                                      </p:cBhvr>
                                      <p:to>
                                        <p:strVal val="visible"/>
                                      </p:to>
                                    </p:set>
                                    <p:animEffect transition="in" filter="checkerboard(across)">
                                      <p:cBhvr>
                                        <p:cTn id="10" dur="500"/>
                                        <p:tgtEl>
                                          <p:spTgt spid="110080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00807"/>
                                        </p:tgtEl>
                                        <p:attrNameLst>
                                          <p:attrName>style.visibility</p:attrName>
                                        </p:attrNameLst>
                                      </p:cBhvr>
                                      <p:to>
                                        <p:strVal val="visible"/>
                                      </p:to>
                                    </p:set>
                                    <p:animEffect transition="in" filter="checkerboard(across)">
                                      <p:cBhvr>
                                        <p:cTn id="13" dur="500"/>
                                        <p:tgtEl>
                                          <p:spTgt spid="110080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00808"/>
                                        </p:tgtEl>
                                        <p:attrNameLst>
                                          <p:attrName>style.visibility</p:attrName>
                                        </p:attrNameLst>
                                      </p:cBhvr>
                                      <p:to>
                                        <p:strVal val="visible"/>
                                      </p:to>
                                    </p:set>
                                    <p:animEffect transition="in" filter="checkerboard(across)">
                                      <p:cBhvr>
                                        <p:cTn id="16" dur="500"/>
                                        <p:tgtEl>
                                          <p:spTgt spid="110080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00810"/>
                                        </p:tgtEl>
                                        <p:attrNameLst>
                                          <p:attrName>style.visibility</p:attrName>
                                        </p:attrNameLst>
                                      </p:cBhvr>
                                      <p:to>
                                        <p:strVal val="visible"/>
                                      </p:to>
                                    </p:set>
                                    <p:animEffect transition="in" filter="checkerboard(across)">
                                      <p:cBhvr>
                                        <p:cTn id="19" dur="500"/>
                                        <p:tgtEl>
                                          <p:spTgt spid="11008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00811"/>
                                        </p:tgtEl>
                                        <p:attrNameLst>
                                          <p:attrName>style.visibility</p:attrName>
                                        </p:attrNameLst>
                                      </p:cBhvr>
                                      <p:to>
                                        <p:strVal val="visible"/>
                                      </p:to>
                                    </p:set>
                                    <p:animEffect transition="in" filter="checkerboard(across)">
                                      <p:cBhvr>
                                        <p:cTn id="22" dur="500"/>
                                        <p:tgtEl>
                                          <p:spTgt spid="11008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00816"/>
                                        </p:tgtEl>
                                        <p:attrNameLst>
                                          <p:attrName>style.visibility</p:attrName>
                                        </p:attrNameLst>
                                      </p:cBhvr>
                                      <p:to>
                                        <p:strVal val="visible"/>
                                      </p:to>
                                    </p:set>
                                    <p:animEffect transition="in" filter="checkerboard(across)">
                                      <p:cBhvr>
                                        <p:cTn id="25" dur="500"/>
                                        <p:tgtEl>
                                          <p:spTgt spid="110081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00817"/>
                                        </p:tgtEl>
                                        <p:attrNameLst>
                                          <p:attrName>style.visibility</p:attrName>
                                        </p:attrNameLst>
                                      </p:cBhvr>
                                      <p:to>
                                        <p:strVal val="visible"/>
                                      </p:to>
                                    </p:set>
                                    <p:animEffect transition="in" filter="checkerboard(across)">
                                      <p:cBhvr>
                                        <p:cTn id="28" dur="500"/>
                                        <p:tgtEl>
                                          <p:spTgt spid="110081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heckerboard(across)">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4" grpId="0" animBg="1"/>
      <p:bldP spid="1100805" grpId="0" animBg="1"/>
      <p:bldP spid="1100807" grpId="0" animBg="1"/>
      <p:bldP spid="1100808" grpId="0" animBg="1"/>
      <p:bldP spid="1100810" grpId="0" animBg="1"/>
      <p:bldP spid="1100811" grpId="0" animBg="1"/>
      <p:bldP spid="1100816" grpId="0"/>
      <p:bldP spid="1100817"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棱台 4"/>
          <p:cNvSpPr/>
          <p:nvPr/>
        </p:nvSpPr>
        <p:spPr>
          <a:xfrm>
            <a:off x="693337" y="948507"/>
            <a:ext cx="3543758" cy="3100269"/>
          </a:xfrm>
          <a:prstGeom prst="bevel">
            <a:avLst>
              <a:gd name="adj" fmla="val 7500"/>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48FCC7-8C4C-4945-BEC6-64A5C289E7F1}" type="slidenum">
              <a:rPr lang="zh-CN" altLang="en-US" sz="1400"/>
              <a:pPr>
                <a:spcBef>
                  <a:spcPct val="0"/>
                </a:spcBef>
                <a:buFontTx/>
                <a:buNone/>
              </a:pPr>
              <a:t>8</a:t>
            </a:fld>
            <a:endParaRPr lang="en-US" altLang="zh-CN" sz="1400"/>
          </a:p>
        </p:txBody>
      </p:sp>
      <p:sp>
        <p:nvSpPr>
          <p:cNvPr id="1100802" name="Rectangle 2"/>
          <p:cNvSpPr>
            <a:spLocks noGrp="1" noChangeArrowheads="1"/>
          </p:cNvSpPr>
          <p:nvPr>
            <p:ph type="body" idx="1"/>
          </p:nvPr>
        </p:nvSpPr>
        <p:spPr>
          <a:xfrm>
            <a:off x="5062782" y="564778"/>
            <a:ext cx="4567147" cy="448024"/>
          </a:xfrm>
          <a:noFill/>
        </p:spPr>
        <p:txBody>
          <a:bodyPr vert="horz" lIns="0" tIns="10800" rIns="0" bIns="10800" rtlCol="0">
            <a:noAutofit/>
          </a:bodyPr>
          <a:lstStyle/>
          <a:p>
            <a:pPr marL="0" indent="0" algn="ctr">
              <a:lnSpc>
                <a:spcPct val="85000"/>
              </a:lnSpc>
              <a:spcBef>
                <a:spcPct val="0"/>
              </a:spcBef>
              <a:buNone/>
            </a:pPr>
            <a:r>
              <a:rPr lang="zh-CN" altLang="en-US" b="1" dirty="0" smtClean="0">
                <a:latin typeface="微软雅黑" panose="020B0503020204020204" pitchFamily="34" charset="-122"/>
                <a:ea typeface="微软雅黑" panose="020B0503020204020204" pitchFamily="34" charset="-122"/>
              </a:rPr>
              <a:t>对象适配器</a:t>
            </a:r>
            <a:r>
              <a:rPr lang="zh-CN" altLang="en-US" b="1" dirty="0" smtClean="0">
                <a:latin typeface="微软雅黑" panose="020B0503020204020204" pitchFamily="34" charset="-122"/>
                <a:ea typeface="微软雅黑" panose="020B0503020204020204" pitchFamily="34" charset="-122"/>
              </a:rPr>
              <a:t>模式</a:t>
            </a:r>
            <a:endParaRPr lang="zh-CN" altLang="en-US" dirty="0">
              <a:latin typeface="微软雅黑" panose="020B0503020204020204" pitchFamily="34" charset="-122"/>
              <a:ea typeface="微软雅黑" panose="020B0503020204020204" pitchFamily="34" charset="-122"/>
            </a:endParaRPr>
          </a:p>
        </p:txBody>
      </p:sp>
      <p:sp>
        <p:nvSpPr>
          <p:cNvPr id="1100804" name="Text Box 4"/>
          <p:cNvSpPr txBox="1">
            <a:spLocks noChangeArrowheads="1"/>
          </p:cNvSpPr>
          <p:nvPr/>
        </p:nvSpPr>
        <p:spPr bwMode="auto">
          <a:xfrm>
            <a:off x="1026102" y="2079323"/>
            <a:ext cx="2873927" cy="1557349"/>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FontTx/>
              <a:buNone/>
            </a:pPr>
            <a:r>
              <a:rPr lang="en-US" altLang="zh-CN" sz="2800" dirty="0"/>
              <a:t>operation1():void</a:t>
            </a:r>
          </a:p>
          <a:p>
            <a:pPr eaLnBrk="1" hangingPunct="1">
              <a:lnSpc>
                <a:spcPct val="85000"/>
              </a:lnSpc>
              <a:spcBef>
                <a:spcPct val="0"/>
              </a:spcBef>
              <a:buFontTx/>
              <a:buNone/>
            </a:pPr>
            <a:r>
              <a:rPr lang="en-US" altLang="zh-CN" sz="2800" dirty="0"/>
              <a:t>operation2():void</a:t>
            </a:r>
          </a:p>
          <a:p>
            <a:pPr eaLnBrk="1" hangingPunct="1">
              <a:lnSpc>
                <a:spcPct val="85000"/>
              </a:lnSpc>
              <a:spcBef>
                <a:spcPct val="0"/>
              </a:spcBef>
              <a:buFontTx/>
              <a:buNone/>
            </a:pPr>
            <a:r>
              <a:rPr lang="en-US" altLang="zh-CN" sz="2800" dirty="0"/>
              <a:t>operation3():</a:t>
            </a:r>
            <a:r>
              <a:rPr lang="en-US" altLang="zh-CN" sz="2800" dirty="0" smtClean="0"/>
              <a:t>void</a:t>
            </a:r>
          </a:p>
          <a:p>
            <a:pPr>
              <a:lnSpc>
                <a:spcPct val="85000"/>
              </a:lnSpc>
              <a:spcBef>
                <a:spcPct val="0"/>
              </a:spcBef>
              <a:buNone/>
            </a:pPr>
            <a:r>
              <a:rPr lang="en-US" altLang="zh-CN" sz="2800" dirty="0" smtClean="0"/>
              <a:t>operation4():void</a:t>
            </a:r>
            <a:endParaRPr lang="en-US" altLang="zh-CN" sz="2800" dirty="0"/>
          </a:p>
        </p:txBody>
      </p:sp>
      <p:sp>
        <p:nvSpPr>
          <p:cNvPr id="1100805" name="Text Box 5"/>
          <p:cNvSpPr txBox="1">
            <a:spLocks noChangeArrowheads="1"/>
          </p:cNvSpPr>
          <p:nvPr/>
        </p:nvSpPr>
        <p:spPr bwMode="auto">
          <a:xfrm>
            <a:off x="1026102" y="1372155"/>
            <a:ext cx="2873927" cy="797408"/>
          </a:xfrm>
          <a:prstGeom prst="rect">
            <a:avLst/>
          </a:prstGeom>
          <a:solidFill>
            <a:schemeClr val="bg1"/>
          </a:solidFill>
          <a:ln w="25400">
            <a:solidFill>
              <a:srgbClr val="CC3300"/>
            </a:solidFill>
            <a:miter lim="800000"/>
            <a:headEnd/>
            <a:tailEnd/>
          </a:ln>
        </p:spPr>
        <p:txBody>
          <a:bodyPr wrap="square" tIns="10800" bIns="10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a:t>&lt;&lt;interface&gt;&gt;</a:t>
            </a:r>
          </a:p>
          <a:p>
            <a:pPr algn="ctr" eaLnBrk="1" hangingPunct="1">
              <a:lnSpc>
                <a:spcPct val="90000"/>
              </a:lnSpc>
              <a:spcBef>
                <a:spcPct val="0"/>
              </a:spcBef>
              <a:buFontTx/>
              <a:buNone/>
            </a:pPr>
            <a:r>
              <a:rPr lang="en-US" altLang="zh-CN" sz="2800" b="1" i="1" dirty="0"/>
              <a:t>Target</a:t>
            </a:r>
            <a:r>
              <a:rPr lang="en-US" altLang="zh-CN" sz="2800" b="1" dirty="0"/>
              <a:t> </a:t>
            </a:r>
          </a:p>
        </p:txBody>
      </p:sp>
      <p:sp>
        <p:nvSpPr>
          <p:cNvPr id="1100807" name="Text Box 7"/>
          <p:cNvSpPr txBox="1">
            <a:spLocks noChangeArrowheads="1"/>
          </p:cNvSpPr>
          <p:nvPr/>
        </p:nvSpPr>
        <p:spPr bwMode="auto">
          <a:xfrm>
            <a:off x="4486411" y="2906784"/>
            <a:ext cx="1472250" cy="1015663"/>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+f11</a:t>
            </a:r>
            <a:r>
              <a:rPr lang="en-US" altLang="zh-CN" sz="2000" dirty="0"/>
              <a:t>():</a:t>
            </a:r>
            <a:r>
              <a:rPr lang="en-US" altLang="zh-CN" sz="2000" dirty="0" smtClean="0"/>
              <a:t>void</a:t>
            </a:r>
          </a:p>
          <a:p>
            <a:pPr>
              <a:spcBef>
                <a:spcPct val="0"/>
              </a:spcBef>
              <a:buNone/>
            </a:pPr>
            <a:r>
              <a:rPr lang="en-US" altLang="zh-CN" sz="2000" dirty="0"/>
              <a:t>+</a:t>
            </a:r>
            <a:r>
              <a:rPr lang="en-US" altLang="zh-CN" sz="2000" dirty="0" smtClean="0"/>
              <a:t>f12():void</a:t>
            </a:r>
          </a:p>
          <a:p>
            <a:pPr>
              <a:spcBef>
                <a:spcPct val="0"/>
              </a:spcBef>
              <a:buNone/>
            </a:pPr>
            <a:r>
              <a:rPr lang="en-US" altLang="zh-CN" sz="2000" dirty="0"/>
              <a:t>+</a:t>
            </a:r>
            <a:r>
              <a:rPr lang="en-US" altLang="zh-CN" sz="2000" dirty="0" smtClean="0"/>
              <a:t>f13():void</a:t>
            </a:r>
            <a:endParaRPr lang="en-US" altLang="zh-CN" sz="2000" dirty="0"/>
          </a:p>
        </p:txBody>
      </p:sp>
      <p:sp>
        <p:nvSpPr>
          <p:cNvPr id="1100808" name="Text Box 8"/>
          <p:cNvSpPr txBox="1">
            <a:spLocks noChangeArrowheads="1"/>
          </p:cNvSpPr>
          <p:nvPr/>
        </p:nvSpPr>
        <p:spPr bwMode="auto">
          <a:xfrm>
            <a:off x="4486411" y="2479961"/>
            <a:ext cx="1472250"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Class1</a:t>
            </a:r>
            <a:r>
              <a:rPr lang="en-US" altLang="zh-CN" sz="2400" b="1" dirty="0" smtClean="0"/>
              <a:t> </a:t>
            </a:r>
            <a:endParaRPr lang="en-US" altLang="zh-CN" sz="2400" b="1" dirty="0"/>
          </a:p>
        </p:txBody>
      </p:sp>
      <p:sp>
        <p:nvSpPr>
          <p:cNvPr id="1100810" name="Text Box 10"/>
          <p:cNvSpPr txBox="1">
            <a:spLocks noChangeArrowheads="1"/>
          </p:cNvSpPr>
          <p:nvPr/>
        </p:nvSpPr>
        <p:spPr bwMode="auto">
          <a:xfrm>
            <a:off x="954593" y="5022408"/>
            <a:ext cx="10500527" cy="1569660"/>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smtClean="0"/>
              <a:t>+operation1</a:t>
            </a:r>
            <a:r>
              <a:rPr lang="en-US" altLang="zh-CN" sz="2400" dirty="0"/>
              <a:t>(): void (</a:t>
            </a:r>
            <a:r>
              <a:rPr lang="zh-CN" altLang="en-US" sz="2400" dirty="0">
                <a:latin typeface="黑体" panose="02010609060101010101" pitchFamily="49" charset="-122"/>
                <a:ea typeface="黑体" panose="02010609060101010101" pitchFamily="49" charset="-122"/>
              </a:rPr>
              <a:t>在方法中</a:t>
            </a:r>
            <a:r>
              <a:rPr lang="zh-CN" altLang="en-US" sz="2400" dirty="0" smtClean="0">
                <a:latin typeface="黑体" panose="02010609060101010101" pitchFamily="49" charset="-122"/>
                <a:ea typeface="黑体" panose="02010609060101010101" pitchFamily="49" charset="-122"/>
              </a:rPr>
              <a:t>调用</a:t>
            </a:r>
            <a:r>
              <a:rPr lang="en-US" altLang="zh-CN" sz="2400" dirty="0" smtClean="0"/>
              <a:t>f11, f12)</a:t>
            </a:r>
            <a:endParaRPr lang="zh-CN" altLang="en-US" sz="2400" dirty="0"/>
          </a:p>
          <a:p>
            <a:pPr>
              <a:spcBef>
                <a:spcPct val="0"/>
              </a:spcBef>
              <a:buFontTx/>
              <a:buNone/>
            </a:pPr>
            <a:r>
              <a:rPr lang="en-US" altLang="zh-CN" sz="2400" dirty="0" smtClean="0"/>
              <a:t>+operation2</a:t>
            </a:r>
            <a:r>
              <a:rPr lang="en-US" altLang="zh-CN" sz="2400" dirty="0"/>
              <a:t>(): void (</a:t>
            </a:r>
            <a:r>
              <a:rPr lang="zh-CN" altLang="en-US" sz="2400" dirty="0">
                <a:ea typeface="黑体" panose="02010609060101010101" pitchFamily="49" charset="-122"/>
              </a:rPr>
              <a:t>在方法中</a:t>
            </a:r>
            <a:r>
              <a:rPr lang="zh-CN" altLang="en-US" sz="2400" dirty="0" smtClean="0">
                <a:ea typeface="黑体" panose="02010609060101010101" pitchFamily="49" charset="-122"/>
              </a:rPr>
              <a:t>调用</a:t>
            </a:r>
            <a:r>
              <a:rPr lang="en-US" altLang="zh-CN" sz="2400" dirty="0" smtClean="0"/>
              <a:t>f21)</a:t>
            </a:r>
          </a:p>
          <a:p>
            <a:pPr>
              <a:spcBef>
                <a:spcPct val="0"/>
              </a:spcBef>
              <a:buNone/>
            </a:pPr>
            <a:r>
              <a:rPr lang="en-US" altLang="zh-CN" sz="2400" dirty="0" smtClean="0"/>
              <a:t>+operation3(): </a:t>
            </a:r>
            <a:r>
              <a:rPr lang="en-US" altLang="zh-CN" sz="2400" dirty="0"/>
              <a:t>void (</a:t>
            </a:r>
            <a:r>
              <a:rPr lang="zh-CN" altLang="en-US" sz="2400" dirty="0">
                <a:ea typeface="黑体" panose="02010609060101010101" pitchFamily="49" charset="-122"/>
              </a:rPr>
              <a:t>在方法中调用</a:t>
            </a:r>
            <a:r>
              <a:rPr lang="en-US" altLang="zh-CN" sz="2400" dirty="0" smtClean="0"/>
              <a:t>f31, f35)</a:t>
            </a:r>
            <a:endParaRPr lang="en-US" altLang="zh-CN" sz="2400" dirty="0"/>
          </a:p>
          <a:p>
            <a:pPr>
              <a:spcBef>
                <a:spcPct val="0"/>
              </a:spcBef>
              <a:buFontTx/>
              <a:buNone/>
            </a:pPr>
            <a:r>
              <a:rPr lang="en-US" altLang="zh-CN" sz="2400" dirty="0" smtClean="0"/>
              <a:t>+operation4(): </a:t>
            </a:r>
            <a:r>
              <a:rPr lang="en-US" altLang="zh-CN" sz="2400" dirty="0"/>
              <a:t>void (</a:t>
            </a:r>
            <a:r>
              <a:rPr lang="zh-CN" altLang="en-US" sz="2400" dirty="0">
                <a:latin typeface="黑体" panose="02010609060101010101" pitchFamily="49" charset="-122"/>
                <a:ea typeface="黑体" panose="02010609060101010101" pitchFamily="49" charset="-122"/>
              </a:rPr>
              <a:t>写全新的代码</a:t>
            </a:r>
            <a:r>
              <a:rPr lang="en-US" altLang="zh-CN" sz="2400" dirty="0"/>
              <a:t>)</a:t>
            </a:r>
          </a:p>
        </p:txBody>
      </p:sp>
      <p:sp>
        <p:nvSpPr>
          <p:cNvPr id="1100811" name="Text Box 11"/>
          <p:cNvSpPr txBox="1">
            <a:spLocks noChangeArrowheads="1"/>
          </p:cNvSpPr>
          <p:nvPr/>
        </p:nvSpPr>
        <p:spPr bwMode="auto">
          <a:xfrm>
            <a:off x="954593" y="4597472"/>
            <a:ext cx="10500527" cy="424732"/>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400" b="1" dirty="0"/>
              <a:t>Adapter</a:t>
            </a:r>
            <a:r>
              <a:rPr lang="en-US" altLang="zh-CN" sz="2400" dirty="0"/>
              <a:t> </a:t>
            </a:r>
          </a:p>
        </p:txBody>
      </p:sp>
      <p:sp>
        <p:nvSpPr>
          <p:cNvPr id="1100813" name="Text Box 13"/>
          <p:cNvSpPr txBox="1">
            <a:spLocks noChangeArrowheads="1"/>
          </p:cNvSpPr>
          <p:nvPr/>
        </p:nvSpPr>
        <p:spPr bwMode="auto">
          <a:xfrm>
            <a:off x="6080176" y="2635480"/>
            <a:ext cx="1654685" cy="1323439"/>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+f21():void</a:t>
            </a:r>
          </a:p>
          <a:p>
            <a:pPr>
              <a:spcBef>
                <a:spcPct val="0"/>
              </a:spcBef>
              <a:buNone/>
            </a:pPr>
            <a:r>
              <a:rPr lang="en-US" altLang="zh-CN" sz="2000" dirty="0"/>
              <a:t>+</a:t>
            </a:r>
            <a:r>
              <a:rPr lang="en-US" altLang="zh-CN" sz="2000" dirty="0" smtClean="0"/>
              <a:t>f22():void</a:t>
            </a:r>
          </a:p>
          <a:p>
            <a:pPr>
              <a:spcBef>
                <a:spcPct val="0"/>
              </a:spcBef>
              <a:buNone/>
            </a:pPr>
            <a:r>
              <a:rPr lang="en-US" altLang="zh-CN" sz="2000" dirty="0"/>
              <a:t>+</a:t>
            </a:r>
            <a:r>
              <a:rPr lang="en-US" altLang="zh-CN" sz="2000" dirty="0" smtClean="0"/>
              <a:t>f23():</a:t>
            </a:r>
            <a:r>
              <a:rPr lang="en-US" altLang="zh-CN" sz="2000" dirty="0"/>
              <a:t>void</a:t>
            </a:r>
          </a:p>
          <a:p>
            <a:pPr>
              <a:spcBef>
                <a:spcPct val="0"/>
              </a:spcBef>
              <a:buNone/>
            </a:pPr>
            <a:r>
              <a:rPr lang="en-US" altLang="zh-CN" sz="2000" dirty="0" smtClean="0"/>
              <a:t>+24(): void</a:t>
            </a:r>
            <a:endParaRPr lang="en-US" altLang="zh-CN" sz="2000" dirty="0"/>
          </a:p>
        </p:txBody>
      </p:sp>
      <p:sp>
        <p:nvSpPr>
          <p:cNvPr id="1100814" name="Text Box 14"/>
          <p:cNvSpPr txBox="1">
            <a:spLocks noChangeArrowheads="1"/>
          </p:cNvSpPr>
          <p:nvPr/>
        </p:nvSpPr>
        <p:spPr bwMode="auto">
          <a:xfrm>
            <a:off x="6092876" y="2198306"/>
            <a:ext cx="1645789"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Class2</a:t>
            </a:r>
            <a:r>
              <a:rPr lang="en-US" altLang="zh-CN" sz="2400" b="1" dirty="0" smtClean="0"/>
              <a:t> </a:t>
            </a:r>
            <a:endParaRPr lang="en-US" altLang="zh-CN" sz="2400" b="1" dirty="0"/>
          </a:p>
        </p:txBody>
      </p:sp>
      <p:sp>
        <p:nvSpPr>
          <p:cNvPr id="1100816" name="Text Box 16"/>
          <p:cNvSpPr txBox="1">
            <a:spLocks noChangeArrowheads="1"/>
          </p:cNvSpPr>
          <p:nvPr/>
        </p:nvSpPr>
        <p:spPr bwMode="auto">
          <a:xfrm>
            <a:off x="2781302" y="4082132"/>
            <a:ext cx="1625599" cy="400110"/>
          </a:xfrm>
          <a:prstGeom prst="rect">
            <a:avLst/>
          </a:prstGeom>
          <a:noFill/>
          <a:ln>
            <a:noFill/>
          </a:ln>
          <a:effectLst/>
          <a:ex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Arial" charset="0"/>
              </a:rPr>
              <a:t>implement</a:t>
            </a:r>
          </a:p>
        </p:txBody>
      </p:sp>
      <p:sp>
        <p:nvSpPr>
          <p:cNvPr id="1100817" name="AutoShape 17"/>
          <p:cNvSpPr>
            <a:spLocks noChangeArrowheads="1"/>
          </p:cNvSpPr>
          <p:nvPr/>
        </p:nvSpPr>
        <p:spPr bwMode="auto">
          <a:xfrm>
            <a:off x="2510831" y="3964059"/>
            <a:ext cx="304800" cy="609600"/>
          </a:xfrm>
          <a:prstGeom prst="upArrow">
            <a:avLst>
              <a:gd name="adj1" fmla="val 0"/>
              <a:gd name="adj2" fmla="val 63546"/>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sp>
        <p:nvSpPr>
          <p:cNvPr id="1100819" name="Text Box 19"/>
          <p:cNvSpPr txBox="1">
            <a:spLocks noChangeArrowheads="1"/>
          </p:cNvSpPr>
          <p:nvPr/>
        </p:nvSpPr>
        <p:spPr bwMode="auto">
          <a:xfrm>
            <a:off x="7205764" y="4141860"/>
            <a:ext cx="839062" cy="369888"/>
          </a:xfrm>
          <a:prstGeom prst="rect">
            <a:avLst/>
          </a:prstGeom>
          <a:noFill/>
          <a:ln>
            <a:noFill/>
          </a:ln>
          <a:effectLst/>
          <a:extLst/>
        </p:spPr>
        <p:txBody>
          <a:bodyPr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Call</a:t>
            </a:r>
            <a:endParaRPr lang="en-US" altLang="zh-CN" sz="2400" b="1" dirty="0">
              <a:effectLst>
                <a:outerShdw blurRad="38100" dist="38100" dir="2700000" algn="tl">
                  <a:srgbClr val="C0C0C0"/>
                </a:outerShdw>
              </a:effectLst>
              <a:latin typeface="Arial" charset="0"/>
            </a:endParaRPr>
          </a:p>
        </p:txBody>
      </p:sp>
      <p:grpSp>
        <p:nvGrpSpPr>
          <p:cNvPr id="37916" name="Group 20"/>
          <p:cNvGrpSpPr>
            <a:grpSpLocks/>
          </p:cNvGrpSpPr>
          <p:nvPr/>
        </p:nvGrpSpPr>
        <p:grpSpPr bwMode="auto">
          <a:xfrm>
            <a:off x="7002342" y="3964060"/>
            <a:ext cx="187286" cy="631825"/>
            <a:chOff x="4266" y="2760"/>
            <a:chExt cx="118" cy="398"/>
          </a:xfrm>
        </p:grpSpPr>
        <p:sp>
          <p:nvSpPr>
            <p:cNvPr id="37917" name="Line 21"/>
            <p:cNvSpPr>
              <a:spLocks noChangeShapeType="1"/>
            </p:cNvSpPr>
            <p:nvPr/>
          </p:nvSpPr>
          <p:spPr bwMode="auto">
            <a:xfrm flipV="1">
              <a:off x="4328" y="2760"/>
              <a:ext cx="0" cy="315"/>
            </a:xfrm>
            <a:prstGeom prst="line">
              <a:avLst/>
            </a:prstGeom>
            <a:noFill/>
            <a:ln w="412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8" name="AutoShape 22"/>
            <p:cNvSpPr>
              <a:spLocks noChangeArrowheads="1"/>
            </p:cNvSpPr>
            <p:nvPr/>
          </p:nvSpPr>
          <p:spPr bwMode="auto">
            <a:xfrm>
              <a:off x="4266" y="3040"/>
              <a:ext cx="118" cy="118"/>
            </a:xfrm>
            <a:prstGeom prst="diamond">
              <a:avLst/>
            </a:prstGeom>
            <a:solidFill>
              <a:schemeClr val="bg1"/>
            </a:solidFill>
            <a:ln w="2540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grpSp>
      <p:grpSp>
        <p:nvGrpSpPr>
          <p:cNvPr id="37911" name="Group 24"/>
          <p:cNvGrpSpPr>
            <a:grpSpLocks/>
          </p:cNvGrpSpPr>
          <p:nvPr/>
        </p:nvGrpSpPr>
        <p:grpSpPr bwMode="auto">
          <a:xfrm>
            <a:off x="5127443" y="3964060"/>
            <a:ext cx="187325" cy="631825"/>
            <a:chOff x="2680" y="2760"/>
            <a:chExt cx="118" cy="398"/>
          </a:xfrm>
        </p:grpSpPr>
        <p:sp>
          <p:nvSpPr>
            <p:cNvPr id="37913" name="Line 25"/>
            <p:cNvSpPr>
              <a:spLocks noChangeShapeType="1"/>
            </p:cNvSpPr>
            <p:nvPr/>
          </p:nvSpPr>
          <p:spPr bwMode="auto">
            <a:xfrm flipV="1">
              <a:off x="2744" y="2760"/>
              <a:ext cx="0" cy="315"/>
            </a:xfrm>
            <a:prstGeom prst="line">
              <a:avLst/>
            </a:prstGeom>
            <a:noFill/>
            <a:ln w="412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4" name="AutoShape 26"/>
            <p:cNvSpPr>
              <a:spLocks noChangeArrowheads="1"/>
            </p:cNvSpPr>
            <p:nvPr/>
          </p:nvSpPr>
          <p:spPr bwMode="auto">
            <a:xfrm>
              <a:off x="2680" y="3040"/>
              <a:ext cx="118" cy="118"/>
            </a:xfrm>
            <a:prstGeom prst="diamond">
              <a:avLst/>
            </a:prstGeom>
            <a:solidFill>
              <a:schemeClr val="bg1"/>
            </a:solidFill>
            <a:ln w="2540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grpSp>
      <p:sp>
        <p:nvSpPr>
          <p:cNvPr id="1100827" name="Text Box 27"/>
          <p:cNvSpPr txBox="1">
            <a:spLocks noChangeArrowheads="1"/>
          </p:cNvSpPr>
          <p:nvPr/>
        </p:nvSpPr>
        <p:spPr bwMode="auto">
          <a:xfrm>
            <a:off x="5343343" y="4129160"/>
            <a:ext cx="655553" cy="369332"/>
          </a:xfrm>
          <a:prstGeom prst="rect">
            <a:avLst/>
          </a:prstGeom>
          <a:noFill/>
          <a:ln>
            <a:noFill/>
          </a:ln>
          <a:effectLst/>
          <a:extLst/>
        </p:spPr>
        <p:txBody>
          <a:bodyPr wrap="square" lIns="0" tIns="0" rIns="0" bIns="0">
            <a:spAutoFit/>
          </a:bodyPr>
          <a:lstStyle/>
          <a:p>
            <a:pPr>
              <a:spcBef>
                <a:spcPct val="50000"/>
              </a:spcBef>
              <a:defRPr/>
            </a:pPr>
            <a:r>
              <a:rPr lang="en-US" altLang="zh-CN" sz="2400" b="1" dirty="0">
                <a:effectLst>
                  <a:outerShdw blurRad="38100" dist="38100" dir="2700000" algn="tl">
                    <a:srgbClr val="C0C0C0"/>
                  </a:outerShdw>
                </a:effectLst>
                <a:latin typeface="Arial" charset="0"/>
              </a:rPr>
              <a:t>c</a:t>
            </a:r>
            <a:r>
              <a:rPr lang="en-US" altLang="zh-CN" sz="2400" b="1" dirty="0" smtClean="0">
                <a:effectLst>
                  <a:outerShdw blurRad="38100" dist="38100" dir="2700000" algn="tl">
                    <a:srgbClr val="C0C0C0"/>
                  </a:outerShdw>
                </a:effectLst>
                <a:latin typeface="Arial" charset="0"/>
              </a:rPr>
              <a:t>all</a:t>
            </a:r>
            <a:endParaRPr lang="en-US" altLang="zh-CN" sz="2400" b="1" dirty="0">
              <a:effectLst>
                <a:outerShdw blurRad="38100" dist="38100" dir="2700000" algn="tl">
                  <a:srgbClr val="C0C0C0"/>
                </a:outerShdw>
              </a:effectLst>
              <a:latin typeface="Arial" charset="0"/>
            </a:endParaRPr>
          </a:p>
        </p:txBody>
      </p:sp>
      <p:sp>
        <p:nvSpPr>
          <p:cNvPr id="31" name="Text Box 13"/>
          <p:cNvSpPr txBox="1">
            <a:spLocks noChangeArrowheads="1"/>
          </p:cNvSpPr>
          <p:nvPr/>
        </p:nvSpPr>
        <p:spPr bwMode="auto">
          <a:xfrm>
            <a:off x="7968162" y="2345754"/>
            <a:ext cx="1572618" cy="1631216"/>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+f31():void</a:t>
            </a:r>
          </a:p>
          <a:p>
            <a:pPr>
              <a:spcBef>
                <a:spcPct val="0"/>
              </a:spcBef>
              <a:buNone/>
            </a:pPr>
            <a:r>
              <a:rPr lang="en-US" altLang="zh-CN" sz="2000" dirty="0"/>
              <a:t>+</a:t>
            </a:r>
            <a:r>
              <a:rPr lang="en-US" altLang="zh-CN" sz="2000" dirty="0" smtClean="0"/>
              <a:t>f32():</a:t>
            </a:r>
            <a:r>
              <a:rPr lang="en-US" altLang="zh-CN" sz="2000" dirty="0"/>
              <a:t>void</a:t>
            </a:r>
          </a:p>
          <a:p>
            <a:pPr>
              <a:spcBef>
                <a:spcPct val="0"/>
              </a:spcBef>
              <a:buNone/>
            </a:pPr>
            <a:r>
              <a:rPr lang="en-US" altLang="zh-CN" sz="2000" dirty="0"/>
              <a:t>+</a:t>
            </a:r>
            <a:r>
              <a:rPr lang="en-US" altLang="zh-CN" sz="2000" dirty="0" smtClean="0"/>
              <a:t>f33():</a:t>
            </a:r>
            <a:r>
              <a:rPr lang="en-US" altLang="zh-CN" sz="2000" dirty="0"/>
              <a:t>void</a:t>
            </a:r>
          </a:p>
          <a:p>
            <a:pPr>
              <a:spcBef>
                <a:spcPct val="0"/>
              </a:spcBef>
              <a:buNone/>
            </a:pPr>
            <a:r>
              <a:rPr lang="en-US" altLang="zh-CN" sz="2000" dirty="0"/>
              <a:t>+</a:t>
            </a:r>
            <a:r>
              <a:rPr lang="en-US" altLang="zh-CN" sz="2000" dirty="0" smtClean="0"/>
              <a:t>f34():</a:t>
            </a:r>
            <a:r>
              <a:rPr lang="en-US" altLang="zh-CN" sz="2000" dirty="0"/>
              <a:t>void</a:t>
            </a:r>
          </a:p>
          <a:p>
            <a:pPr>
              <a:spcBef>
                <a:spcPct val="0"/>
              </a:spcBef>
              <a:buNone/>
            </a:pPr>
            <a:r>
              <a:rPr lang="en-US" altLang="zh-CN" sz="2000" dirty="0"/>
              <a:t>+</a:t>
            </a:r>
            <a:r>
              <a:rPr lang="en-US" altLang="zh-CN" sz="2000" dirty="0" smtClean="0"/>
              <a:t>f35():void</a:t>
            </a:r>
            <a:endParaRPr lang="en-US" altLang="zh-CN" sz="2000" dirty="0"/>
          </a:p>
        </p:txBody>
      </p:sp>
      <p:sp>
        <p:nvSpPr>
          <p:cNvPr id="32" name="Text Box 14"/>
          <p:cNvSpPr txBox="1">
            <a:spLocks noChangeArrowheads="1"/>
          </p:cNvSpPr>
          <p:nvPr/>
        </p:nvSpPr>
        <p:spPr bwMode="auto">
          <a:xfrm>
            <a:off x="7980862" y="1918628"/>
            <a:ext cx="1564163"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Class3</a:t>
            </a:r>
            <a:endParaRPr lang="en-US" altLang="zh-CN" sz="2800" b="1" dirty="0"/>
          </a:p>
        </p:txBody>
      </p:sp>
      <p:sp>
        <p:nvSpPr>
          <p:cNvPr id="34" name="Text Box 19"/>
          <p:cNvSpPr txBox="1">
            <a:spLocks noChangeArrowheads="1"/>
          </p:cNvSpPr>
          <p:nvPr/>
        </p:nvSpPr>
        <p:spPr bwMode="auto">
          <a:xfrm>
            <a:off x="8865553" y="4143540"/>
            <a:ext cx="818268" cy="369332"/>
          </a:xfrm>
          <a:prstGeom prst="rect">
            <a:avLst/>
          </a:prstGeom>
          <a:noFill/>
          <a:ln>
            <a:noFill/>
          </a:ln>
          <a:effectLst/>
          <a:extLst/>
        </p:spPr>
        <p:txBody>
          <a:bodyPr wrap="square"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Call</a:t>
            </a:r>
            <a:endParaRPr lang="en-US" altLang="zh-CN" sz="2400" b="1" dirty="0">
              <a:effectLst>
                <a:outerShdw blurRad="38100" dist="38100" dir="2700000" algn="tl">
                  <a:srgbClr val="C0C0C0"/>
                </a:outerShdw>
              </a:effectLst>
              <a:latin typeface="Arial" charset="0"/>
            </a:endParaRPr>
          </a:p>
        </p:txBody>
      </p:sp>
      <p:grpSp>
        <p:nvGrpSpPr>
          <p:cNvPr id="35" name="Group 20"/>
          <p:cNvGrpSpPr>
            <a:grpSpLocks/>
          </p:cNvGrpSpPr>
          <p:nvPr/>
        </p:nvGrpSpPr>
        <p:grpSpPr bwMode="auto">
          <a:xfrm>
            <a:off x="8626382" y="3965740"/>
            <a:ext cx="215749" cy="631825"/>
            <a:chOff x="4266" y="2760"/>
            <a:chExt cx="118" cy="398"/>
          </a:xfrm>
        </p:grpSpPr>
        <p:sp>
          <p:nvSpPr>
            <p:cNvPr id="36" name="Line 21"/>
            <p:cNvSpPr>
              <a:spLocks noChangeShapeType="1"/>
            </p:cNvSpPr>
            <p:nvPr/>
          </p:nvSpPr>
          <p:spPr bwMode="auto">
            <a:xfrm flipV="1">
              <a:off x="4328" y="2760"/>
              <a:ext cx="0" cy="315"/>
            </a:xfrm>
            <a:prstGeom prst="line">
              <a:avLst/>
            </a:prstGeom>
            <a:noFill/>
            <a:ln w="412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AutoShape 22"/>
            <p:cNvSpPr>
              <a:spLocks noChangeArrowheads="1"/>
            </p:cNvSpPr>
            <p:nvPr/>
          </p:nvSpPr>
          <p:spPr bwMode="auto">
            <a:xfrm>
              <a:off x="4266" y="3040"/>
              <a:ext cx="118" cy="118"/>
            </a:xfrm>
            <a:prstGeom prst="diamond">
              <a:avLst/>
            </a:prstGeom>
            <a:solidFill>
              <a:schemeClr val="bg1"/>
            </a:solidFill>
            <a:ln w="2540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grpSp>
      <p:sp>
        <p:nvSpPr>
          <p:cNvPr id="40" name="Rectangle 37"/>
          <p:cNvSpPr>
            <a:spLocks noChangeArrowheads="1"/>
          </p:cNvSpPr>
          <p:nvPr/>
        </p:nvSpPr>
        <p:spPr bwMode="auto">
          <a:xfrm>
            <a:off x="1807005" y="130726"/>
            <a:ext cx="1368425" cy="439738"/>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0" lang="en-US" altLang="zh-CN" sz="2800" b="1">
                <a:solidFill>
                  <a:srgbClr val="000000"/>
                </a:solidFill>
              </a:rPr>
              <a:t>Client</a:t>
            </a:r>
            <a:endParaRPr kumimoji="0" lang="en-US" altLang="zh-CN" sz="2800" b="1"/>
          </a:p>
        </p:txBody>
      </p:sp>
      <p:cxnSp>
        <p:nvCxnSpPr>
          <p:cNvPr id="7" name="直接箭头连接符 6"/>
          <p:cNvCxnSpPr/>
          <p:nvPr/>
        </p:nvCxnSpPr>
        <p:spPr>
          <a:xfrm>
            <a:off x="2471893" y="552654"/>
            <a:ext cx="0" cy="4722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9590642" y="1885272"/>
            <a:ext cx="2741204" cy="1938992"/>
          </a:xfrm>
          <a:prstGeom prst="rect">
            <a:avLst/>
          </a:prstGeom>
          <a:noFill/>
        </p:spPr>
        <p:txBody>
          <a:bodyPr wrap="square" rtlCol="0">
            <a:spAutoFit/>
          </a:bodyPr>
          <a:lstStyle/>
          <a:p>
            <a:pPr>
              <a:spcBef>
                <a:spcPts val="600"/>
              </a:spcBef>
            </a:pPr>
            <a:r>
              <a:rPr lang="en-US" altLang="zh-CN" sz="2000" b="1" dirty="0" smtClean="0">
                <a:solidFill>
                  <a:srgbClr val="0000CC"/>
                </a:solidFill>
                <a:latin typeface="微软雅黑" panose="020B0503020204020204" pitchFamily="34" charset="-122"/>
                <a:ea typeface="微软雅黑" panose="020B0503020204020204" pitchFamily="34" charset="-122"/>
              </a:rPr>
              <a:t>1</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模式</a:t>
            </a:r>
            <a:r>
              <a:rPr lang="zh-CN" altLang="en-US" sz="20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000" b="1" dirty="0" smtClean="0">
                <a:solidFill>
                  <a:srgbClr val="0000CC"/>
                </a:solidFill>
                <a:latin typeface="微软雅黑" panose="020B0503020204020204" pitchFamily="34" charset="-122"/>
                <a:ea typeface="微软雅黑" panose="020B0503020204020204" pitchFamily="34" charset="-122"/>
              </a:rPr>
              <a:t>2</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smtClean="0">
                <a:solidFill>
                  <a:srgbClr val="0000CC"/>
                </a:solidFill>
                <a:latin typeface="微软雅黑" panose="020B0503020204020204" pitchFamily="34" charset="-122"/>
                <a:ea typeface="微软雅黑" panose="020B0503020204020204" pitchFamily="34" charset="-122"/>
              </a:rPr>
              <a:t>每部分的</a:t>
            </a:r>
            <a:r>
              <a:rPr lang="zh-CN" altLang="en-US" sz="2000" b="1" dirty="0" smtClean="0">
                <a:solidFill>
                  <a:srgbClr val="0000CC"/>
                </a:solidFill>
                <a:latin typeface="微软雅黑" panose="020B0503020204020204" pitchFamily="34" charset="-122"/>
                <a:ea typeface="微软雅黑" panose="020B0503020204020204" pitchFamily="34" charset="-122"/>
              </a:rPr>
              <a:t>功能</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000" b="1" dirty="0" smtClean="0">
                <a:solidFill>
                  <a:srgbClr val="0000CC"/>
                </a:solidFill>
                <a:latin typeface="微软雅黑" panose="020B0503020204020204" pitchFamily="34" charset="-122"/>
                <a:ea typeface="微软雅黑" panose="020B0503020204020204" pitchFamily="34" charset="-122"/>
              </a:rPr>
              <a:t>3</a:t>
            </a:r>
            <a:r>
              <a:rPr lang="zh-CN" altLang="en-US" sz="20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000" b="1" dirty="0" smtClean="0">
                <a:solidFill>
                  <a:srgbClr val="0000CC"/>
                </a:solidFill>
                <a:latin typeface="微软雅黑" panose="020B0503020204020204" pitchFamily="34" charset="-122"/>
                <a:ea typeface="微软雅黑" panose="020B0503020204020204" pitchFamily="34" charset="-122"/>
              </a:rPr>
              <a:t>4</a:t>
            </a:r>
            <a:r>
              <a:rPr lang="zh-CN" altLang="en-US" sz="20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000" b="1" dirty="0" smtClean="0">
                <a:solidFill>
                  <a:srgbClr val="0000CC"/>
                </a:solidFill>
                <a:latin typeface="微软雅黑" panose="020B0503020204020204" pitchFamily="34" charset="-122"/>
                <a:ea typeface="微软雅黑" panose="020B0503020204020204" pitchFamily="34" charset="-122"/>
              </a:rPr>
              <a:t>5</a:t>
            </a:r>
            <a:r>
              <a:rPr lang="zh-CN" altLang="en-US" sz="2000" b="1" dirty="0" smtClean="0">
                <a:solidFill>
                  <a:srgbClr val="0000CC"/>
                </a:solidFill>
                <a:latin typeface="微软雅黑" panose="020B0503020204020204" pitchFamily="34" charset="-122"/>
                <a:ea typeface="微软雅黑" panose="020B0503020204020204" pitchFamily="34" charset="-122"/>
              </a:rPr>
              <a:t>）优点</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458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0804"/>
                                        </p:tgtEl>
                                        <p:attrNameLst>
                                          <p:attrName>style.visibility</p:attrName>
                                        </p:attrNameLst>
                                      </p:cBhvr>
                                      <p:to>
                                        <p:strVal val="visible"/>
                                      </p:to>
                                    </p:set>
                                    <p:animEffect transition="in" filter="checkerboard(across)">
                                      <p:cBhvr>
                                        <p:cTn id="7" dur="500"/>
                                        <p:tgtEl>
                                          <p:spTgt spid="110080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00805"/>
                                        </p:tgtEl>
                                        <p:attrNameLst>
                                          <p:attrName>style.visibility</p:attrName>
                                        </p:attrNameLst>
                                      </p:cBhvr>
                                      <p:to>
                                        <p:strVal val="visible"/>
                                      </p:to>
                                    </p:set>
                                    <p:animEffect transition="in" filter="checkerboard(across)">
                                      <p:cBhvr>
                                        <p:cTn id="10" dur="500"/>
                                        <p:tgtEl>
                                          <p:spTgt spid="110080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00807"/>
                                        </p:tgtEl>
                                        <p:attrNameLst>
                                          <p:attrName>style.visibility</p:attrName>
                                        </p:attrNameLst>
                                      </p:cBhvr>
                                      <p:to>
                                        <p:strVal val="visible"/>
                                      </p:to>
                                    </p:set>
                                    <p:animEffect transition="in" filter="checkerboard(across)">
                                      <p:cBhvr>
                                        <p:cTn id="13" dur="500"/>
                                        <p:tgtEl>
                                          <p:spTgt spid="110080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00808"/>
                                        </p:tgtEl>
                                        <p:attrNameLst>
                                          <p:attrName>style.visibility</p:attrName>
                                        </p:attrNameLst>
                                      </p:cBhvr>
                                      <p:to>
                                        <p:strVal val="visible"/>
                                      </p:to>
                                    </p:set>
                                    <p:animEffect transition="in" filter="checkerboard(across)">
                                      <p:cBhvr>
                                        <p:cTn id="16" dur="500"/>
                                        <p:tgtEl>
                                          <p:spTgt spid="110080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00810"/>
                                        </p:tgtEl>
                                        <p:attrNameLst>
                                          <p:attrName>style.visibility</p:attrName>
                                        </p:attrNameLst>
                                      </p:cBhvr>
                                      <p:to>
                                        <p:strVal val="visible"/>
                                      </p:to>
                                    </p:set>
                                    <p:animEffect transition="in" filter="checkerboard(across)">
                                      <p:cBhvr>
                                        <p:cTn id="19" dur="500"/>
                                        <p:tgtEl>
                                          <p:spTgt spid="11008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00811"/>
                                        </p:tgtEl>
                                        <p:attrNameLst>
                                          <p:attrName>style.visibility</p:attrName>
                                        </p:attrNameLst>
                                      </p:cBhvr>
                                      <p:to>
                                        <p:strVal val="visible"/>
                                      </p:to>
                                    </p:set>
                                    <p:animEffect transition="in" filter="checkerboard(across)">
                                      <p:cBhvr>
                                        <p:cTn id="22" dur="500"/>
                                        <p:tgtEl>
                                          <p:spTgt spid="11008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00813"/>
                                        </p:tgtEl>
                                        <p:attrNameLst>
                                          <p:attrName>style.visibility</p:attrName>
                                        </p:attrNameLst>
                                      </p:cBhvr>
                                      <p:to>
                                        <p:strVal val="visible"/>
                                      </p:to>
                                    </p:set>
                                    <p:animEffect transition="in" filter="checkerboard(across)">
                                      <p:cBhvr>
                                        <p:cTn id="25" dur="500"/>
                                        <p:tgtEl>
                                          <p:spTgt spid="110081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00814"/>
                                        </p:tgtEl>
                                        <p:attrNameLst>
                                          <p:attrName>style.visibility</p:attrName>
                                        </p:attrNameLst>
                                      </p:cBhvr>
                                      <p:to>
                                        <p:strVal val="visible"/>
                                      </p:to>
                                    </p:set>
                                    <p:animEffect transition="in" filter="checkerboard(across)">
                                      <p:cBhvr>
                                        <p:cTn id="28" dur="500"/>
                                        <p:tgtEl>
                                          <p:spTgt spid="110081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100816"/>
                                        </p:tgtEl>
                                        <p:attrNameLst>
                                          <p:attrName>style.visibility</p:attrName>
                                        </p:attrNameLst>
                                      </p:cBhvr>
                                      <p:to>
                                        <p:strVal val="visible"/>
                                      </p:to>
                                    </p:set>
                                    <p:animEffect transition="in" filter="checkerboard(across)">
                                      <p:cBhvr>
                                        <p:cTn id="31" dur="500"/>
                                        <p:tgtEl>
                                          <p:spTgt spid="11008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100817"/>
                                        </p:tgtEl>
                                        <p:attrNameLst>
                                          <p:attrName>style.visibility</p:attrName>
                                        </p:attrNameLst>
                                      </p:cBhvr>
                                      <p:to>
                                        <p:strVal val="visible"/>
                                      </p:to>
                                    </p:set>
                                    <p:animEffect transition="in" filter="checkerboard(across)">
                                      <p:cBhvr>
                                        <p:cTn id="34" dur="500"/>
                                        <p:tgtEl>
                                          <p:spTgt spid="11008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checkerboard(across)">
                                      <p:cBhvr>
                                        <p:cTn id="37" dur="500"/>
                                        <p:tgtEl>
                                          <p:spTgt spid="3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checkerboard(across)">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4" grpId="0" animBg="1"/>
      <p:bldP spid="1100805" grpId="0" animBg="1"/>
      <p:bldP spid="1100807" grpId="0" animBg="1"/>
      <p:bldP spid="1100808" grpId="0" animBg="1"/>
      <p:bldP spid="1100810" grpId="0" animBg="1"/>
      <p:bldP spid="1100811" grpId="0" animBg="1"/>
      <p:bldP spid="1100813" grpId="0" animBg="1"/>
      <p:bldP spid="1100814" grpId="0" animBg="1"/>
      <p:bldP spid="1100816" grpId="0"/>
      <p:bldP spid="1100817"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棱台 4"/>
          <p:cNvSpPr/>
          <p:nvPr/>
        </p:nvSpPr>
        <p:spPr>
          <a:xfrm>
            <a:off x="693337" y="948507"/>
            <a:ext cx="3543758" cy="3100269"/>
          </a:xfrm>
          <a:prstGeom prst="bevel">
            <a:avLst>
              <a:gd name="adj" fmla="val 7500"/>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48FCC7-8C4C-4945-BEC6-64A5C289E7F1}" type="slidenum">
              <a:rPr lang="zh-CN" altLang="en-US" sz="1400"/>
              <a:pPr>
                <a:spcBef>
                  <a:spcPct val="0"/>
                </a:spcBef>
                <a:buFontTx/>
                <a:buNone/>
              </a:pPr>
              <a:t>9</a:t>
            </a:fld>
            <a:endParaRPr lang="en-US" altLang="zh-CN" sz="1400"/>
          </a:p>
        </p:txBody>
      </p:sp>
      <p:sp>
        <p:nvSpPr>
          <p:cNvPr id="1100802" name="Rectangle 2"/>
          <p:cNvSpPr>
            <a:spLocks noGrp="1" noChangeArrowheads="1"/>
          </p:cNvSpPr>
          <p:nvPr>
            <p:ph type="body" idx="1"/>
          </p:nvPr>
        </p:nvSpPr>
        <p:spPr>
          <a:xfrm>
            <a:off x="4250450" y="286859"/>
            <a:ext cx="2949535" cy="448024"/>
          </a:xfrm>
          <a:noFill/>
        </p:spPr>
        <p:txBody>
          <a:bodyPr vert="horz" lIns="0" tIns="10800" rIns="0" bIns="10800" rtlCol="0">
            <a:noAutofit/>
          </a:bodyPr>
          <a:lstStyle/>
          <a:p>
            <a:pPr marL="0" indent="0" algn="ctr">
              <a:lnSpc>
                <a:spcPct val="85000"/>
              </a:lnSpc>
              <a:spcBef>
                <a:spcPct val="0"/>
              </a:spcBef>
              <a:buNone/>
            </a:pPr>
            <a:r>
              <a:rPr lang="zh-CN" altLang="en-US" b="1" dirty="0" smtClean="0">
                <a:latin typeface="微软雅黑" panose="020B0503020204020204" pitchFamily="34" charset="-122"/>
                <a:ea typeface="微软雅黑" panose="020B0503020204020204" pitchFamily="34" charset="-122"/>
              </a:rPr>
              <a:t>混合适配器</a:t>
            </a:r>
            <a:r>
              <a:rPr lang="zh-CN" altLang="en-US" b="1" dirty="0" smtClean="0">
                <a:latin typeface="微软雅黑" panose="020B0503020204020204" pitchFamily="34" charset="-122"/>
                <a:ea typeface="微软雅黑" panose="020B0503020204020204" pitchFamily="34" charset="-122"/>
              </a:rPr>
              <a:t>模式</a:t>
            </a:r>
            <a:endParaRPr lang="zh-CN" altLang="en-US" dirty="0">
              <a:latin typeface="微软雅黑" panose="020B0503020204020204" pitchFamily="34" charset="-122"/>
              <a:ea typeface="微软雅黑" panose="020B0503020204020204" pitchFamily="34" charset="-122"/>
            </a:endParaRPr>
          </a:p>
        </p:txBody>
      </p:sp>
      <p:sp>
        <p:nvSpPr>
          <p:cNvPr id="1100804" name="Text Box 4"/>
          <p:cNvSpPr txBox="1">
            <a:spLocks noChangeArrowheads="1"/>
          </p:cNvSpPr>
          <p:nvPr/>
        </p:nvSpPr>
        <p:spPr bwMode="auto">
          <a:xfrm>
            <a:off x="1026102" y="2079323"/>
            <a:ext cx="2873927" cy="1557349"/>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FontTx/>
              <a:buNone/>
            </a:pPr>
            <a:r>
              <a:rPr lang="en-US" altLang="zh-CN" sz="2800" dirty="0"/>
              <a:t>operation1():void</a:t>
            </a:r>
          </a:p>
          <a:p>
            <a:pPr eaLnBrk="1" hangingPunct="1">
              <a:lnSpc>
                <a:spcPct val="85000"/>
              </a:lnSpc>
              <a:spcBef>
                <a:spcPct val="0"/>
              </a:spcBef>
              <a:buFontTx/>
              <a:buNone/>
            </a:pPr>
            <a:r>
              <a:rPr lang="en-US" altLang="zh-CN" sz="2800" dirty="0"/>
              <a:t>operation2():void</a:t>
            </a:r>
          </a:p>
          <a:p>
            <a:pPr eaLnBrk="1" hangingPunct="1">
              <a:lnSpc>
                <a:spcPct val="85000"/>
              </a:lnSpc>
              <a:spcBef>
                <a:spcPct val="0"/>
              </a:spcBef>
              <a:buFontTx/>
              <a:buNone/>
            </a:pPr>
            <a:r>
              <a:rPr lang="en-US" altLang="zh-CN" sz="2800" dirty="0"/>
              <a:t>operation3():</a:t>
            </a:r>
            <a:r>
              <a:rPr lang="en-US" altLang="zh-CN" sz="2800" dirty="0" smtClean="0"/>
              <a:t>void</a:t>
            </a:r>
          </a:p>
          <a:p>
            <a:pPr>
              <a:lnSpc>
                <a:spcPct val="85000"/>
              </a:lnSpc>
              <a:spcBef>
                <a:spcPct val="0"/>
              </a:spcBef>
              <a:buNone/>
            </a:pPr>
            <a:r>
              <a:rPr lang="en-US" altLang="zh-CN" sz="2800" dirty="0" smtClean="0"/>
              <a:t>operation4():void</a:t>
            </a:r>
            <a:endParaRPr lang="en-US" altLang="zh-CN" sz="2800" dirty="0"/>
          </a:p>
        </p:txBody>
      </p:sp>
      <p:sp>
        <p:nvSpPr>
          <p:cNvPr id="1100805" name="Text Box 5"/>
          <p:cNvSpPr txBox="1">
            <a:spLocks noChangeArrowheads="1"/>
          </p:cNvSpPr>
          <p:nvPr/>
        </p:nvSpPr>
        <p:spPr bwMode="auto">
          <a:xfrm>
            <a:off x="1026102" y="1372155"/>
            <a:ext cx="2873927" cy="797408"/>
          </a:xfrm>
          <a:prstGeom prst="rect">
            <a:avLst/>
          </a:prstGeom>
          <a:solidFill>
            <a:schemeClr val="bg1"/>
          </a:solidFill>
          <a:ln w="25400">
            <a:solidFill>
              <a:srgbClr val="CC3300"/>
            </a:solidFill>
            <a:miter lim="800000"/>
            <a:headEnd/>
            <a:tailEnd/>
          </a:ln>
        </p:spPr>
        <p:txBody>
          <a:bodyPr wrap="square" tIns="10800" bIns="10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a:t>&lt;&lt;interface&gt;&gt;</a:t>
            </a:r>
          </a:p>
          <a:p>
            <a:pPr algn="ctr" eaLnBrk="1" hangingPunct="1">
              <a:lnSpc>
                <a:spcPct val="90000"/>
              </a:lnSpc>
              <a:spcBef>
                <a:spcPct val="0"/>
              </a:spcBef>
              <a:buFontTx/>
              <a:buNone/>
            </a:pPr>
            <a:r>
              <a:rPr lang="en-US" altLang="zh-CN" sz="2800" b="1" i="1" dirty="0"/>
              <a:t>Target</a:t>
            </a:r>
            <a:r>
              <a:rPr lang="en-US" altLang="zh-CN" sz="2800" b="1" dirty="0"/>
              <a:t> </a:t>
            </a:r>
          </a:p>
        </p:txBody>
      </p:sp>
      <p:sp>
        <p:nvSpPr>
          <p:cNvPr id="1100807" name="Text Box 7"/>
          <p:cNvSpPr txBox="1">
            <a:spLocks noChangeArrowheads="1"/>
          </p:cNvSpPr>
          <p:nvPr/>
        </p:nvSpPr>
        <p:spPr bwMode="auto">
          <a:xfrm>
            <a:off x="4486411" y="2906784"/>
            <a:ext cx="1472250" cy="1015663"/>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+f11</a:t>
            </a:r>
            <a:r>
              <a:rPr lang="en-US" altLang="zh-CN" sz="2000" dirty="0"/>
              <a:t>():</a:t>
            </a:r>
            <a:r>
              <a:rPr lang="en-US" altLang="zh-CN" sz="2000" dirty="0" smtClean="0"/>
              <a:t>void</a:t>
            </a:r>
          </a:p>
          <a:p>
            <a:pPr>
              <a:spcBef>
                <a:spcPct val="0"/>
              </a:spcBef>
              <a:buNone/>
            </a:pPr>
            <a:r>
              <a:rPr lang="en-US" altLang="zh-CN" sz="2000" dirty="0"/>
              <a:t>+</a:t>
            </a:r>
            <a:r>
              <a:rPr lang="en-US" altLang="zh-CN" sz="2000" dirty="0" smtClean="0"/>
              <a:t>f12():void</a:t>
            </a:r>
          </a:p>
          <a:p>
            <a:pPr>
              <a:spcBef>
                <a:spcPct val="0"/>
              </a:spcBef>
              <a:buNone/>
            </a:pPr>
            <a:r>
              <a:rPr lang="en-US" altLang="zh-CN" sz="2000" dirty="0"/>
              <a:t>+</a:t>
            </a:r>
            <a:r>
              <a:rPr lang="en-US" altLang="zh-CN" sz="2000" dirty="0" smtClean="0"/>
              <a:t>f13():void</a:t>
            </a:r>
            <a:endParaRPr lang="en-US" altLang="zh-CN" sz="2000" dirty="0"/>
          </a:p>
        </p:txBody>
      </p:sp>
      <p:sp>
        <p:nvSpPr>
          <p:cNvPr id="1100808" name="Text Box 8"/>
          <p:cNvSpPr txBox="1">
            <a:spLocks noChangeArrowheads="1"/>
          </p:cNvSpPr>
          <p:nvPr/>
        </p:nvSpPr>
        <p:spPr bwMode="auto">
          <a:xfrm>
            <a:off x="4486411" y="2479961"/>
            <a:ext cx="1472250"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Class1</a:t>
            </a:r>
            <a:r>
              <a:rPr lang="en-US" altLang="zh-CN" sz="2400" b="1" dirty="0" smtClean="0"/>
              <a:t> </a:t>
            </a:r>
            <a:endParaRPr lang="en-US" altLang="zh-CN" sz="2400" b="1" dirty="0"/>
          </a:p>
        </p:txBody>
      </p:sp>
      <p:sp>
        <p:nvSpPr>
          <p:cNvPr id="1100810" name="Text Box 10"/>
          <p:cNvSpPr txBox="1">
            <a:spLocks noChangeArrowheads="1"/>
          </p:cNvSpPr>
          <p:nvPr/>
        </p:nvSpPr>
        <p:spPr bwMode="auto">
          <a:xfrm>
            <a:off x="954593" y="5022408"/>
            <a:ext cx="10500527" cy="1569660"/>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smtClean="0"/>
              <a:t>+operation1</a:t>
            </a:r>
            <a:r>
              <a:rPr lang="en-US" altLang="zh-CN" sz="2400" dirty="0"/>
              <a:t>(): void (</a:t>
            </a:r>
            <a:r>
              <a:rPr lang="zh-CN" altLang="en-US" sz="2400" dirty="0">
                <a:latin typeface="黑体" panose="02010609060101010101" pitchFamily="49" charset="-122"/>
                <a:ea typeface="黑体" panose="02010609060101010101" pitchFamily="49" charset="-122"/>
              </a:rPr>
              <a:t>在方法中</a:t>
            </a:r>
            <a:r>
              <a:rPr lang="zh-CN" altLang="en-US" sz="2400" dirty="0" smtClean="0">
                <a:latin typeface="黑体" panose="02010609060101010101" pitchFamily="49" charset="-122"/>
                <a:ea typeface="黑体" panose="02010609060101010101" pitchFamily="49" charset="-122"/>
              </a:rPr>
              <a:t>调用</a:t>
            </a:r>
            <a:r>
              <a:rPr lang="en-US" altLang="zh-CN" sz="2400" dirty="0" smtClean="0"/>
              <a:t>f11, f12)</a:t>
            </a:r>
            <a:endParaRPr lang="zh-CN" altLang="en-US" sz="2400" dirty="0"/>
          </a:p>
          <a:p>
            <a:pPr>
              <a:spcBef>
                <a:spcPct val="0"/>
              </a:spcBef>
              <a:buFontTx/>
              <a:buNone/>
            </a:pPr>
            <a:r>
              <a:rPr lang="en-US" altLang="zh-CN" sz="2400" dirty="0" smtClean="0"/>
              <a:t>+operation2</a:t>
            </a:r>
            <a:r>
              <a:rPr lang="en-US" altLang="zh-CN" sz="2400" dirty="0"/>
              <a:t>(): void (</a:t>
            </a:r>
            <a:r>
              <a:rPr lang="zh-CN" altLang="en-US" sz="2400" dirty="0">
                <a:ea typeface="黑体" panose="02010609060101010101" pitchFamily="49" charset="-122"/>
              </a:rPr>
              <a:t>在方法中</a:t>
            </a:r>
            <a:r>
              <a:rPr lang="zh-CN" altLang="en-US" sz="2400" dirty="0" smtClean="0">
                <a:ea typeface="黑体" panose="02010609060101010101" pitchFamily="49" charset="-122"/>
              </a:rPr>
              <a:t>调用</a:t>
            </a:r>
            <a:r>
              <a:rPr lang="en-US" altLang="zh-CN" sz="2400" dirty="0" smtClean="0"/>
              <a:t>f21)</a:t>
            </a:r>
          </a:p>
          <a:p>
            <a:pPr>
              <a:spcBef>
                <a:spcPct val="0"/>
              </a:spcBef>
              <a:buNone/>
            </a:pPr>
            <a:r>
              <a:rPr lang="en-US" altLang="zh-CN" sz="2400" dirty="0" smtClean="0"/>
              <a:t>+operation3(): </a:t>
            </a:r>
            <a:r>
              <a:rPr lang="en-US" altLang="zh-CN" sz="2400" dirty="0"/>
              <a:t>void (</a:t>
            </a:r>
            <a:r>
              <a:rPr lang="zh-CN" altLang="en-US" sz="2400" dirty="0">
                <a:ea typeface="黑体" panose="02010609060101010101" pitchFamily="49" charset="-122"/>
              </a:rPr>
              <a:t>在方法中调用</a:t>
            </a:r>
            <a:r>
              <a:rPr lang="en-US" altLang="zh-CN" sz="2400" dirty="0" smtClean="0"/>
              <a:t>f31, f35)</a:t>
            </a:r>
            <a:endParaRPr lang="en-US" altLang="zh-CN" sz="2400" dirty="0"/>
          </a:p>
          <a:p>
            <a:pPr>
              <a:spcBef>
                <a:spcPct val="0"/>
              </a:spcBef>
              <a:buFontTx/>
              <a:buNone/>
            </a:pPr>
            <a:r>
              <a:rPr lang="en-US" altLang="zh-CN" sz="2400" dirty="0" smtClean="0"/>
              <a:t>+operation4(): </a:t>
            </a:r>
            <a:r>
              <a:rPr lang="en-US" altLang="zh-CN" sz="2400" dirty="0"/>
              <a:t>void (</a:t>
            </a:r>
            <a:r>
              <a:rPr lang="zh-CN" altLang="en-US" sz="2400" dirty="0">
                <a:latin typeface="黑体" panose="02010609060101010101" pitchFamily="49" charset="-122"/>
                <a:ea typeface="黑体" panose="02010609060101010101" pitchFamily="49" charset="-122"/>
              </a:rPr>
              <a:t>写全新的代码</a:t>
            </a:r>
            <a:r>
              <a:rPr lang="en-US" altLang="zh-CN" sz="2400" dirty="0"/>
              <a:t>)</a:t>
            </a:r>
          </a:p>
        </p:txBody>
      </p:sp>
      <p:sp>
        <p:nvSpPr>
          <p:cNvPr id="1100811" name="Text Box 11"/>
          <p:cNvSpPr txBox="1">
            <a:spLocks noChangeArrowheads="1"/>
          </p:cNvSpPr>
          <p:nvPr/>
        </p:nvSpPr>
        <p:spPr bwMode="auto">
          <a:xfrm>
            <a:off x="954593" y="4597472"/>
            <a:ext cx="10500527" cy="424732"/>
          </a:xfrm>
          <a:prstGeom prst="rect">
            <a:avLst/>
          </a:prstGeom>
          <a:solidFill>
            <a:schemeClr val="bg1"/>
          </a:solidFill>
          <a:ln w="25400">
            <a:solidFill>
              <a:srgbClr val="CC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400" b="1" dirty="0"/>
              <a:t>Adapter</a:t>
            </a:r>
            <a:r>
              <a:rPr lang="en-US" altLang="zh-CN" sz="2400" dirty="0"/>
              <a:t> </a:t>
            </a:r>
          </a:p>
        </p:txBody>
      </p:sp>
      <p:sp>
        <p:nvSpPr>
          <p:cNvPr id="1100816" name="Text Box 16"/>
          <p:cNvSpPr txBox="1">
            <a:spLocks noChangeArrowheads="1"/>
          </p:cNvSpPr>
          <p:nvPr/>
        </p:nvSpPr>
        <p:spPr bwMode="auto">
          <a:xfrm>
            <a:off x="2781302" y="4082132"/>
            <a:ext cx="1625599" cy="400110"/>
          </a:xfrm>
          <a:prstGeom prst="rect">
            <a:avLst/>
          </a:prstGeom>
          <a:noFill/>
          <a:ln>
            <a:noFill/>
          </a:ln>
          <a:effectLst/>
          <a:ex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Arial" charset="0"/>
              </a:rPr>
              <a:t>implement</a:t>
            </a:r>
          </a:p>
        </p:txBody>
      </p:sp>
      <p:sp>
        <p:nvSpPr>
          <p:cNvPr id="1100817" name="AutoShape 17"/>
          <p:cNvSpPr>
            <a:spLocks noChangeArrowheads="1"/>
          </p:cNvSpPr>
          <p:nvPr/>
        </p:nvSpPr>
        <p:spPr bwMode="auto">
          <a:xfrm>
            <a:off x="2510831" y="3964059"/>
            <a:ext cx="304800" cy="609600"/>
          </a:xfrm>
          <a:prstGeom prst="upArrow">
            <a:avLst>
              <a:gd name="adj1" fmla="val 0"/>
              <a:gd name="adj2" fmla="val 63546"/>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sp>
        <p:nvSpPr>
          <p:cNvPr id="1100827" name="Text Box 27"/>
          <p:cNvSpPr txBox="1">
            <a:spLocks noChangeArrowheads="1"/>
          </p:cNvSpPr>
          <p:nvPr/>
        </p:nvSpPr>
        <p:spPr bwMode="auto">
          <a:xfrm>
            <a:off x="5343343" y="4129160"/>
            <a:ext cx="1201976" cy="369332"/>
          </a:xfrm>
          <a:prstGeom prst="rect">
            <a:avLst/>
          </a:prstGeom>
          <a:noFill/>
          <a:ln>
            <a:noFill/>
          </a:ln>
          <a:effectLst/>
          <a:extLst/>
        </p:spPr>
        <p:txBody>
          <a:bodyPr wrap="square"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inherit</a:t>
            </a:r>
            <a:endParaRPr lang="en-US" altLang="zh-CN" sz="2400" b="1" dirty="0">
              <a:effectLst>
                <a:outerShdw blurRad="38100" dist="38100" dir="2700000" algn="tl">
                  <a:srgbClr val="C0C0C0"/>
                </a:outerShdw>
              </a:effectLst>
              <a:latin typeface="Arial" charset="0"/>
            </a:endParaRPr>
          </a:p>
        </p:txBody>
      </p:sp>
      <p:sp>
        <p:nvSpPr>
          <p:cNvPr id="40" name="Rectangle 37"/>
          <p:cNvSpPr>
            <a:spLocks noChangeArrowheads="1"/>
          </p:cNvSpPr>
          <p:nvPr/>
        </p:nvSpPr>
        <p:spPr bwMode="auto">
          <a:xfrm>
            <a:off x="1807005" y="130726"/>
            <a:ext cx="1368425" cy="439738"/>
          </a:xfrm>
          <a:prstGeom prst="rect">
            <a:avLst/>
          </a:prstGeom>
          <a:solidFill>
            <a:srgbClr val="FFFFFF"/>
          </a:solidFill>
          <a:ln w="12700">
            <a:solidFill>
              <a:srgbClr val="000000"/>
            </a:solidFill>
            <a:miter lim="800000"/>
            <a:headEnd type="none" w="sm" len="sm"/>
            <a:tailEnd type="none" w="sm" len="sm"/>
          </a:ln>
        </p:spPr>
        <p:txBody>
          <a:bodyPr lIns="0" tIns="0" rIns="0" bIns="0" anchor="ctr">
            <a:spAutoFit/>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0" lang="en-US" altLang="zh-CN" sz="2800" b="1">
                <a:solidFill>
                  <a:srgbClr val="000000"/>
                </a:solidFill>
              </a:rPr>
              <a:t>Client</a:t>
            </a:r>
            <a:endParaRPr kumimoji="0" lang="en-US" altLang="zh-CN" sz="2800" b="1"/>
          </a:p>
        </p:txBody>
      </p:sp>
      <p:cxnSp>
        <p:nvCxnSpPr>
          <p:cNvPr id="7" name="直接箭头连接符 6"/>
          <p:cNvCxnSpPr/>
          <p:nvPr/>
        </p:nvCxnSpPr>
        <p:spPr>
          <a:xfrm>
            <a:off x="2471893" y="552654"/>
            <a:ext cx="0" cy="4722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17"/>
          <p:cNvSpPr>
            <a:spLocks noChangeArrowheads="1"/>
          </p:cNvSpPr>
          <p:nvPr/>
        </p:nvSpPr>
        <p:spPr bwMode="auto">
          <a:xfrm>
            <a:off x="5062411" y="3944452"/>
            <a:ext cx="304800" cy="609600"/>
          </a:xfrm>
          <a:prstGeom prst="upArrow">
            <a:avLst>
              <a:gd name="adj1" fmla="val 0"/>
              <a:gd name="adj2" fmla="val 63546"/>
            </a:avLst>
          </a:prstGeom>
          <a:solidFill>
            <a:srgbClr val="FF0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sp>
        <p:nvSpPr>
          <p:cNvPr id="17" name="Text Box 13"/>
          <p:cNvSpPr txBox="1">
            <a:spLocks noChangeArrowheads="1"/>
          </p:cNvSpPr>
          <p:nvPr/>
        </p:nvSpPr>
        <p:spPr bwMode="auto">
          <a:xfrm>
            <a:off x="6424190" y="2635480"/>
            <a:ext cx="1654685" cy="1323439"/>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+f21():void</a:t>
            </a:r>
          </a:p>
          <a:p>
            <a:pPr>
              <a:spcBef>
                <a:spcPct val="0"/>
              </a:spcBef>
              <a:buNone/>
            </a:pPr>
            <a:r>
              <a:rPr lang="en-US" altLang="zh-CN" sz="2000" dirty="0"/>
              <a:t>+</a:t>
            </a:r>
            <a:r>
              <a:rPr lang="en-US" altLang="zh-CN" sz="2000" dirty="0" smtClean="0"/>
              <a:t>f22():void</a:t>
            </a:r>
          </a:p>
          <a:p>
            <a:pPr>
              <a:spcBef>
                <a:spcPct val="0"/>
              </a:spcBef>
              <a:buNone/>
            </a:pPr>
            <a:r>
              <a:rPr lang="en-US" altLang="zh-CN" sz="2000" dirty="0"/>
              <a:t>+</a:t>
            </a:r>
            <a:r>
              <a:rPr lang="en-US" altLang="zh-CN" sz="2000" dirty="0" smtClean="0"/>
              <a:t>f23():</a:t>
            </a:r>
            <a:r>
              <a:rPr lang="en-US" altLang="zh-CN" sz="2000" dirty="0"/>
              <a:t>void</a:t>
            </a:r>
          </a:p>
          <a:p>
            <a:pPr>
              <a:spcBef>
                <a:spcPct val="0"/>
              </a:spcBef>
              <a:buNone/>
            </a:pPr>
            <a:r>
              <a:rPr lang="en-US" altLang="zh-CN" sz="2000" dirty="0" smtClean="0"/>
              <a:t>+24(): void</a:t>
            </a:r>
            <a:endParaRPr lang="en-US" altLang="zh-CN" sz="2000" dirty="0"/>
          </a:p>
        </p:txBody>
      </p:sp>
      <p:sp>
        <p:nvSpPr>
          <p:cNvPr id="18" name="Text Box 14"/>
          <p:cNvSpPr txBox="1">
            <a:spLocks noChangeArrowheads="1"/>
          </p:cNvSpPr>
          <p:nvPr/>
        </p:nvSpPr>
        <p:spPr bwMode="auto">
          <a:xfrm>
            <a:off x="6436890" y="2198306"/>
            <a:ext cx="1645789"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Class2</a:t>
            </a:r>
            <a:r>
              <a:rPr lang="en-US" altLang="zh-CN" sz="2400" b="1" dirty="0" smtClean="0"/>
              <a:t> </a:t>
            </a:r>
            <a:endParaRPr lang="en-US" altLang="zh-CN" sz="2400" b="1" dirty="0"/>
          </a:p>
        </p:txBody>
      </p:sp>
      <p:sp>
        <p:nvSpPr>
          <p:cNvPr id="19" name="Text Box 19"/>
          <p:cNvSpPr txBox="1">
            <a:spLocks noChangeArrowheads="1"/>
          </p:cNvSpPr>
          <p:nvPr/>
        </p:nvSpPr>
        <p:spPr bwMode="auto">
          <a:xfrm>
            <a:off x="7549778" y="4141860"/>
            <a:ext cx="839062" cy="369888"/>
          </a:xfrm>
          <a:prstGeom prst="rect">
            <a:avLst/>
          </a:prstGeom>
          <a:noFill/>
          <a:ln>
            <a:noFill/>
          </a:ln>
          <a:effectLst/>
          <a:extLst/>
        </p:spPr>
        <p:txBody>
          <a:bodyPr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Call</a:t>
            </a:r>
            <a:endParaRPr lang="en-US" altLang="zh-CN" sz="2400" b="1" dirty="0">
              <a:effectLst>
                <a:outerShdw blurRad="38100" dist="38100" dir="2700000" algn="tl">
                  <a:srgbClr val="C0C0C0"/>
                </a:outerShdw>
              </a:effectLst>
              <a:latin typeface="Arial" charset="0"/>
            </a:endParaRPr>
          </a:p>
        </p:txBody>
      </p:sp>
      <p:grpSp>
        <p:nvGrpSpPr>
          <p:cNvPr id="20" name="Group 20"/>
          <p:cNvGrpSpPr>
            <a:grpSpLocks/>
          </p:cNvGrpSpPr>
          <p:nvPr/>
        </p:nvGrpSpPr>
        <p:grpSpPr bwMode="auto">
          <a:xfrm>
            <a:off x="7346356" y="3964060"/>
            <a:ext cx="187286" cy="631825"/>
            <a:chOff x="4266" y="2760"/>
            <a:chExt cx="118" cy="398"/>
          </a:xfrm>
        </p:grpSpPr>
        <p:sp>
          <p:nvSpPr>
            <p:cNvPr id="21" name="Line 21"/>
            <p:cNvSpPr>
              <a:spLocks noChangeShapeType="1"/>
            </p:cNvSpPr>
            <p:nvPr/>
          </p:nvSpPr>
          <p:spPr bwMode="auto">
            <a:xfrm flipV="1">
              <a:off x="4328" y="2760"/>
              <a:ext cx="0" cy="315"/>
            </a:xfrm>
            <a:prstGeom prst="line">
              <a:avLst/>
            </a:prstGeom>
            <a:noFill/>
            <a:ln w="412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AutoShape 22"/>
            <p:cNvSpPr>
              <a:spLocks noChangeArrowheads="1"/>
            </p:cNvSpPr>
            <p:nvPr/>
          </p:nvSpPr>
          <p:spPr bwMode="auto">
            <a:xfrm>
              <a:off x="4266" y="3040"/>
              <a:ext cx="118" cy="118"/>
            </a:xfrm>
            <a:prstGeom prst="diamond">
              <a:avLst/>
            </a:prstGeom>
            <a:solidFill>
              <a:schemeClr val="bg1"/>
            </a:solidFill>
            <a:ln w="2540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grpSp>
      <p:sp>
        <p:nvSpPr>
          <p:cNvPr id="23" name="Text Box 13"/>
          <p:cNvSpPr txBox="1">
            <a:spLocks noChangeArrowheads="1"/>
          </p:cNvSpPr>
          <p:nvPr/>
        </p:nvSpPr>
        <p:spPr bwMode="auto">
          <a:xfrm>
            <a:off x="9018343" y="2345754"/>
            <a:ext cx="1572618" cy="1631216"/>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t>+f31():void</a:t>
            </a:r>
          </a:p>
          <a:p>
            <a:pPr>
              <a:spcBef>
                <a:spcPct val="0"/>
              </a:spcBef>
              <a:buNone/>
            </a:pPr>
            <a:r>
              <a:rPr lang="en-US" altLang="zh-CN" sz="2000" dirty="0"/>
              <a:t>+</a:t>
            </a:r>
            <a:r>
              <a:rPr lang="en-US" altLang="zh-CN" sz="2000" dirty="0" smtClean="0"/>
              <a:t>f32():</a:t>
            </a:r>
            <a:r>
              <a:rPr lang="en-US" altLang="zh-CN" sz="2000" dirty="0"/>
              <a:t>void</a:t>
            </a:r>
          </a:p>
          <a:p>
            <a:pPr>
              <a:spcBef>
                <a:spcPct val="0"/>
              </a:spcBef>
              <a:buNone/>
            </a:pPr>
            <a:r>
              <a:rPr lang="en-US" altLang="zh-CN" sz="2000" dirty="0"/>
              <a:t>+</a:t>
            </a:r>
            <a:r>
              <a:rPr lang="en-US" altLang="zh-CN" sz="2000" dirty="0" smtClean="0"/>
              <a:t>f33():</a:t>
            </a:r>
            <a:r>
              <a:rPr lang="en-US" altLang="zh-CN" sz="2000" dirty="0"/>
              <a:t>void</a:t>
            </a:r>
          </a:p>
          <a:p>
            <a:pPr>
              <a:spcBef>
                <a:spcPct val="0"/>
              </a:spcBef>
              <a:buNone/>
            </a:pPr>
            <a:r>
              <a:rPr lang="en-US" altLang="zh-CN" sz="2000" dirty="0"/>
              <a:t>+</a:t>
            </a:r>
            <a:r>
              <a:rPr lang="en-US" altLang="zh-CN" sz="2000" dirty="0" smtClean="0"/>
              <a:t>f34():</a:t>
            </a:r>
            <a:r>
              <a:rPr lang="en-US" altLang="zh-CN" sz="2000" dirty="0"/>
              <a:t>void</a:t>
            </a:r>
          </a:p>
          <a:p>
            <a:pPr>
              <a:spcBef>
                <a:spcPct val="0"/>
              </a:spcBef>
              <a:buNone/>
            </a:pPr>
            <a:r>
              <a:rPr lang="en-US" altLang="zh-CN" sz="2000" dirty="0"/>
              <a:t>+</a:t>
            </a:r>
            <a:r>
              <a:rPr lang="en-US" altLang="zh-CN" sz="2000" dirty="0" smtClean="0"/>
              <a:t>f35():void</a:t>
            </a:r>
            <a:endParaRPr lang="en-US" altLang="zh-CN" sz="2000" dirty="0"/>
          </a:p>
        </p:txBody>
      </p:sp>
      <p:sp>
        <p:nvSpPr>
          <p:cNvPr id="24" name="Text Box 14"/>
          <p:cNvSpPr txBox="1">
            <a:spLocks noChangeArrowheads="1"/>
          </p:cNvSpPr>
          <p:nvPr/>
        </p:nvSpPr>
        <p:spPr bwMode="auto">
          <a:xfrm>
            <a:off x="9031043" y="1918628"/>
            <a:ext cx="1564163" cy="480131"/>
          </a:xfrm>
          <a:prstGeom prst="rect">
            <a:avLst/>
          </a:prstGeom>
          <a:solidFill>
            <a:schemeClr val="bg1"/>
          </a:solidFill>
          <a:ln w="25400">
            <a:solidFill>
              <a:srgbClr val="FFC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800" b="1" dirty="0" smtClean="0"/>
              <a:t>Class3</a:t>
            </a:r>
            <a:endParaRPr lang="en-US" altLang="zh-CN" sz="2800" b="1" dirty="0"/>
          </a:p>
        </p:txBody>
      </p:sp>
      <p:sp>
        <p:nvSpPr>
          <p:cNvPr id="25" name="Text Box 19"/>
          <p:cNvSpPr txBox="1">
            <a:spLocks noChangeArrowheads="1"/>
          </p:cNvSpPr>
          <p:nvPr/>
        </p:nvSpPr>
        <p:spPr bwMode="auto">
          <a:xfrm>
            <a:off x="9915734" y="4143540"/>
            <a:ext cx="818268" cy="369332"/>
          </a:xfrm>
          <a:prstGeom prst="rect">
            <a:avLst/>
          </a:prstGeom>
          <a:noFill/>
          <a:ln>
            <a:noFill/>
          </a:ln>
          <a:effectLst/>
          <a:extLst/>
        </p:spPr>
        <p:txBody>
          <a:bodyPr wrap="square" lIns="0" tIns="0" rIns="0" bIns="0">
            <a:spAutoFit/>
          </a:bodyPr>
          <a:lstStyle/>
          <a:p>
            <a:pPr>
              <a:spcBef>
                <a:spcPct val="50000"/>
              </a:spcBef>
              <a:defRPr/>
            </a:pPr>
            <a:r>
              <a:rPr lang="en-US" altLang="zh-CN" sz="2400" b="1" dirty="0" smtClean="0">
                <a:effectLst>
                  <a:outerShdw blurRad="38100" dist="38100" dir="2700000" algn="tl">
                    <a:srgbClr val="C0C0C0"/>
                  </a:outerShdw>
                </a:effectLst>
                <a:latin typeface="Arial" charset="0"/>
              </a:rPr>
              <a:t>Call</a:t>
            </a:r>
            <a:endParaRPr lang="en-US" altLang="zh-CN" sz="2400" b="1" dirty="0">
              <a:effectLst>
                <a:outerShdw blurRad="38100" dist="38100" dir="2700000" algn="tl">
                  <a:srgbClr val="C0C0C0"/>
                </a:outerShdw>
              </a:effectLst>
              <a:latin typeface="Arial" charset="0"/>
            </a:endParaRPr>
          </a:p>
        </p:txBody>
      </p:sp>
      <p:grpSp>
        <p:nvGrpSpPr>
          <p:cNvPr id="26" name="Group 20"/>
          <p:cNvGrpSpPr>
            <a:grpSpLocks/>
          </p:cNvGrpSpPr>
          <p:nvPr/>
        </p:nvGrpSpPr>
        <p:grpSpPr bwMode="auto">
          <a:xfrm>
            <a:off x="9676563" y="3965740"/>
            <a:ext cx="215749" cy="631825"/>
            <a:chOff x="4266" y="2760"/>
            <a:chExt cx="118" cy="398"/>
          </a:xfrm>
        </p:grpSpPr>
        <p:sp>
          <p:nvSpPr>
            <p:cNvPr id="27" name="Line 21"/>
            <p:cNvSpPr>
              <a:spLocks noChangeShapeType="1"/>
            </p:cNvSpPr>
            <p:nvPr/>
          </p:nvSpPr>
          <p:spPr bwMode="auto">
            <a:xfrm flipV="1">
              <a:off x="4328" y="2760"/>
              <a:ext cx="0" cy="315"/>
            </a:xfrm>
            <a:prstGeom prst="line">
              <a:avLst/>
            </a:prstGeom>
            <a:noFill/>
            <a:ln w="412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AutoShape 22"/>
            <p:cNvSpPr>
              <a:spLocks noChangeArrowheads="1"/>
            </p:cNvSpPr>
            <p:nvPr/>
          </p:nvSpPr>
          <p:spPr bwMode="auto">
            <a:xfrm>
              <a:off x="4266" y="3040"/>
              <a:ext cx="118" cy="118"/>
            </a:xfrm>
            <a:prstGeom prst="diamond">
              <a:avLst/>
            </a:prstGeom>
            <a:solidFill>
              <a:schemeClr val="bg1"/>
            </a:solidFill>
            <a:ln w="2540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1800"/>
            </a:p>
          </p:txBody>
        </p:sp>
      </p:grpSp>
      <p:sp>
        <p:nvSpPr>
          <p:cNvPr id="29" name="文本框 28"/>
          <p:cNvSpPr txBox="1"/>
          <p:nvPr/>
        </p:nvSpPr>
        <p:spPr>
          <a:xfrm>
            <a:off x="7985157" y="76742"/>
            <a:ext cx="3802456" cy="1631216"/>
          </a:xfrm>
          <a:prstGeom prst="rect">
            <a:avLst/>
          </a:prstGeom>
          <a:noFill/>
        </p:spPr>
        <p:txBody>
          <a:bodyPr wrap="square" rtlCol="0">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1</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模式</a:t>
            </a:r>
            <a:r>
              <a:rPr lang="zh-CN" altLang="en-US" sz="2000" b="1" dirty="0" smtClean="0">
                <a:solidFill>
                  <a:srgbClr val="0000CC"/>
                </a:solidFill>
                <a:latin typeface="微软雅黑" panose="020B0503020204020204" pitchFamily="34" charset="-122"/>
                <a:ea typeface="微软雅黑" panose="020B0503020204020204" pitchFamily="34" charset="-122"/>
              </a:rPr>
              <a:t>有几部分组成</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2</a:t>
            </a:r>
            <a:r>
              <a:rPr lang="zh-CN" altLang="en-US" sz="2000" b="1" dirty="0" smtClean="0">
                <a:solidFill>
                  <a:srgbClr val="0000CC"/>
                </a:solidFill>
                <a:latin typeface="微软雅黑" panose="020B0503020204020204" pitchFamily="34" charset="-122"/>
                <a:ea typeface="微软雅黑" panose="020B0503020204020204" pitchFamily="34" charset="-122"/>
              </a:rPr>
              <a:t>）</a:t>
            </a:r>
            <a:r>
              <a:rPr lang="zh-CN" altLang="en-US" sz="2000" b="1" dirty="0" smtClean="0">
                <a:solidFill>
                  <a:srgbClr val="0000CC"/>
                </a:solidFill>
                <a:latin typeface="微软雅黑" panose="020B0503020204020204" pitchFamily="34" charset="-122"/>
                <a:ea typeface="微软雅黑" panose="020B0503020204020204" pitchFamily="34" charset="-122"/>
              </a:rPr>
              <a:t>每部分的</a:t>
            </a:r>
            <a:r>
              <a:rPr lang="zh-CN" altLang="en-US" sz="2000" b="1" dirty="0" smtClean="0">
                <a:solidFill>
                  <a:srgbClr val="0000CC"/>
                </a:solidFill>
                <a:latin typeface="微软雅黑" panose="020B0503020204020204" pitchFamily="34" charset="-122"/>
                <a:ea typeface="微软雅黑" panose="020B0503020204020204" pitchFamily="34" charset="-122"/>
              </a:rPr>
              <a:t>功能</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3</a:t>
            </a:r>
            <a:r>
              <a:rPr lang="zh-CN" altLang="en-US" sz="2000" b="1" dirty="0" smtClean="0">
                <a:solidFill>
                  <a:srgbClr val="0000CC"/>
                </a:solidFill>
                <a:latin typeface="微软雅黑" panose="020B0503020204020204" pitchFamily="34" charset="-122"/>
                <a:ea typeface="微软雅黑" panose="020B0503020204020204" pitchFamily="34" charset="-122"/>
              </a:rPr>
              <a:t>）程序怎样互动？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4</a:t>
            </a:r>
            <a:r>
              <a:rPr lang="zh-CN" altLang="en-US" sz="2000" b="1" dirty="0" smtClean="0">
                <a:solidFill>
                  <a:srgbClr val="0000CC"/>
                </a:solidFill>
                <a:latin typeface="微软雅黑" panose="020B0503020204020204" pitchFamily="34" charset="-122"/>
                <a:ea typeface="微软雅黑" panose="020B0503020204020204" pitchFamily="34" charset="-122"/>
              </a:rPr>
              <a:t>）何时使用？</a:t>
            </a:r>
            <a:endParaRPr lang="en-US" altLang="zh-CN" sz="2000" b="1" dirty="0" smtClean="0">
              <a:solidFill>
                <a:srgbClr val="0000CC"/>
              </a:solidFill>
              <a:latin typeface="微软雅黑" panose="020B0503020204020204" pitchFamily="34" charset="-122"/>
              <a:ea typeface="微软雅黑" panose="020B0503020204020204" pitchFamily="34" charset="-122"/>
            </a:endParaRPr>
          </a:p>
          <a:p>
            <a:r>
              <a:rPr lang="en-US" altLang="zh-CN" sz="2000" b="1" dirty="0" smtClean="0">
                <a:solidFill>
                  <a:srgbClr val="0000CC"/>
                </a:solidFill>
                <a:latin typeface="微软雅黑" panose="020B0503020204020204" pitchFamily="34" charset="-122"/>
                <a:ea typeface="微软雅黑" panose="020B0503020204020204" pitchFamily="34" charset="-122"/>
              </a:rPr>
              <a:t>5</a:t>
            </a:r>
            <a:r>
              <a:rPr lang="zh-CN" altLang="en-US" sz="2000" b="1" dirty="0" smtClean="0">
                <a:solidFill>
                  <a:srgbClr val="0000CC"/>
                </a:solidFill>
                <a:latin typeface="微软雅黑" panose="020B0503020204020204" pitchFamily="34" charset="-122"/>
                <a:ea typeface="微软雅黑" panose="020B0503020204020204" pitchFamily="34" charset="-122"/>
              </a:rPr>
              <a:t>）优点</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120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0804"/>
                                        </p:tgtEl>
                                        <p:attrNameLst>
                                          <p:attrName>style.visibility</p:attrName>
                                        </p:attrNameLst>
                                      </p:cBhvr>
                                      <p:to>
                                        <p:strVal val="visible"/>
                                      </p:to>
                                    </p:set>
                                    <p:animEffect transition="in" filter="checkerboard(across)">
                                      <p:cBhvr>
                                        <p:cTn id="7" dur="500"/>
                                        <p:tgtEl>
                                          <p:spTgt spid="110080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00805"/>
                                        </p:tgtEl>
                                        <p:attrNameLst>
                                          <p:attrName>style.visibility</p:attrName>
                                        </p:attrNameLst>
                                      </p:cBhvr>
                                      <p:to>
                                        <p:strVal val="visible"/>
                                      </p:to>
                                    </p:set>
                                    <p:animEffect transition="in" filter="checkerboard(across)">
                                      <p:cBhvr>
                                        <p:cTn id="10" dur="500"/>
                                        <p:tgtEl>
                                          <p:spTgt spid="110080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00807"/>
                                        </p:tgtEl>
                                        <p:attrNameLst>
                                          <p:attrName>style.visibility</p:attrName>
                                        </p:attrNameLst>
                                      </p:cBhvr>
                                      <p:to>
                                        <p:strVal val="visible"/>
                                      </p:to>
                                    </p:set>
                                    <p:animEffect transition="in" filter="checkerboard(across)">
                                      <p:cBhvr>
                                        <p:cTn id="13" dur="500"/>
                                        <p:tgtEl>
                                          <p:spTgt spid="110080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00808"/>
                                        </p:tgtEl>
                                        <p:attrNameLst>
                                          <p:attrName>style.visibility</p:attrName>
                                        </p:attrNameLst>
                                      </p:cBhvr>
                                      <p:to>
                                        <p:strVal val="visible"/>
                                      </p:to>
                                    </p:set>
                                    <p:animEffect transition="in" filter="checkerboard(across)">
                                      <p:cBhvr>
                                        <p:cTn id="16" dur="500"/>
                                        <p:tgtEl>
                                          <p:spTgt spid="110080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00810"/>
                                        </p:tgtEl>
                                        <p:attrNameLst>
                                          <p:attrName>style.visibility</p:attrName>
                                        </p:attrNameLst>
                                      </p:cBhvr>
                                      <p:to>
                                        <p:strVal val="visible"/>
                                      </p:to>
                                    </p:set>
                                    <p:animEffect transition="in" filter="checkerboard(across)">
                                      <p:cBhvr>
                                        <p:cTn id="19" dur="500"/>
                                        <p:tgtEl>
                                          <p:spTgt spid="11008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00811"/>
                                        </p:tgtEl>
                                        <p:attrNameLst>
                                          <p:attrName>style.visibility</p:attrName>
                                        </p:attrNameLst>
                                      </p:cBhvr>
                                      <p:to>
                                        <p:strVal val="visible"/>
                                      </p:to>
                                    </p:set>
                                    <p:animEffect transition="in" filter="checkerboard(across)">
                                      <p:cBhvr>
                                        <p:cTn id="22" dur="500"/>
                                        <p:tgtEl>
                                          <p:spTgt spid="11008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00816"/>
                                        </p:tgtEl>
                                        <p:attrNameLst>
                                          <p:attrName>style.visibility</p:attrName>
                                        </p:attrNameLst>
                                      </p:cBhvr>
                                      <p:to>
                                        <p:strVal val="visible"/>
                                      </p:to>
                                    </p:set>
                                    <p:animEffect transition="in" filter="checkerboard(across)">
                                      <p:cBhvr>
                                        <p:cTn id="25" dur="500"/>
                                        <p:tgtEl>
                                          <p:spTgt spid="110081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00817"/>
                                        </p:tgtEl>
                                        <p:attrNameLst>
                                          <p:attrName>style.visibility</p:attrName>
                                        </p:attrNameLst>
                                      </p:cBhvr>
                                      <p:to>
                                        <p:strVal val="visible"/>
                                      </p:to>
                                    </p:set>
                                    <p:animEffect transition="in" filter="checkerboard(across)">
                                      <p:cBhvr>
                                        <p:cTn id="28" dur="500"/>
                                        <p:tgtEl>
                                          <p:spTgt spid="110081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checkerboard(across)">
                                      <p:cBhvr>
                                        <p:cTn id="31" dur="500"/>
                                        <p:tgtEl>
                                          <p:spTgt spid="3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checkerboard(across)">
                                      <p:cBhvr>
                                        <p:cTn id="40" dur="500"/>
                                        <p:tgtEl>
                                          <p:spTgt spid="2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checkerboard(across)">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4" grpId="0" animBg="1"/>
      <p:bldP spid="1100805" grpId="0" animBg="1"/>
      <p:bldP spid="1100807" grpId="0" animBg="1"/>
      <p:bldP spid="1100808" grpId="0" animBg="1"/>
      <p:bldP spid="1100810" grpId="0" animBg="1"/>
      <p:bldP spid="1100811" grpId="0" animBg="1"/>
      <p:bldP spid="1100816" grpId="0"/>
      <p:bldP spid="1100817" grpId="0" animBg="1"/>
      <p:bldP spid="33" grpId="0" animBg="1"/>
      <p:bldP spid="17" grpId="0" animBg="1"/>
      <p:bldP spid="18" grpId="0" animBg="1"/>
      <p:bldP spid="23" grpId="0" animBg="1"/>
      <p:bldP spid="2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1632</Words>
  <Application>Microsoft Office PowerPoint</Application>
  <PresentationFormat>宽屏</PresentationFormat>
  <Paragraphs>414</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黑体</vt:lpstr>
      <vt:lpstr>宋体</vt:lpstr>
      <vt:lpstr>微软雅黑</vt:lpstr>
      <vt:lpstr>Arial</vt:lpstr>
      <vt:lpstr>Arial Narrow</vt:lpstr>
      <vt:lpstr>Calibri</vt:lpstr>
      <vt:lpstr>Calibri Light</vt:lpstr>
      <vt:lpstr>Times New Roman</vt:lpstr>
      <vt:lpstr>Office 主题</vt:lpstr>
      <vt:lpstr>设计模式的类型比较</vt:lpstr>
      <vt:lpstr>创建型模型</vt:lpstr>
      <vt:lpstr>The Simple Factory Method Pattern</vt:lpstr>
      <vt:lpstr>Factory Method Pattern</vt:lpstr>
      <vt:lpstr>PowerPoint 演示文稿</vt:lpstr>
      <vt:lpstr>结构型设计模式</vt:lpstr>
      <vt:lpstr>PowerPoint 演示文稿</vt:lpstr>
      <vt:lpstr>PowerPoint 演示文稿</vt:lpstr>
      <vt:lpstr>PowerPoint 演示文稿</vt:lpstr>
      <vt:lpstr>PowerPoint 演示文稿</vt:lpstr>
      <vt:lpstr>行为型模式</vt:lpstr>
      <vt:lpstr>PowerPoint 演示文稿</vt:lpstr>
      <vt:lpstr>PowerPoint 演示文稿</vt:lpstr>
      <vt:lpstr>计算机部件销售的例子</vt:lpstr>
      <vt:lpstr>Mediator Pattern</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设计模式的类型比较</dc:title>
  <dc:creator>Microsoft 帐户</dc:creator>
  <cp:lastModifiedBy>Microsoft 帐户</cp:lastModifiedBy>
  <cp:revision>49</cp:revision>
  <dcterms:created xsi:type="dcterms:W3CDTF">2020-10-16T08:45:54Z</dcterms:created>
  <dcterms:modified xsi:type="dcterms:W3CDTF">2020-11-05T07:34:28Z</dcterms:modified>
</cp:coreProperties>
</file>