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08" r:id="rId4"/>
    <p:sldId id="257" r:id="rId5"/>
    <p:sldId id="258" r:id="rId6"/>
    <p:sldId id="259" r:id="rId7"/>
    <p:sldId id="260" r:id="rId8"/>
    <p:sldId id="261" r:id="rId9"/>
    <p:sldId id="262" r:id="rId10"/>
    <p:sldId id="313" r:id="rId11"/>
    <p:sldId id="263" r:id="rId12"/>
    <p:sldId id="264" r:id="rId13"/>
    <p:sldId id="265" r:id="rId14"/>
    <p:sldId id="266" r:id="rId15"/>
    <p:sldId id="267" r:id="rId16"/>
    <p:sldId id="314" r:id="rId17"/>
    <p:sldId id="315" r:id="rId18"/>
    <p:sldId id="316" r:id="rId19"/>
    <p:sldId id="317" r:id="rId20"/>
    <p:sldId id="311" r:id="rId21"/>
    <p:sldId id="312" r:id="rId22"/>
    <p:sldId id="268" r:id="rId23"/>
    <p:sldId id="269" r:id="rId24"/>
    <p:sldId id="270" r:id="rId25"/>
    <p:sldId id="318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9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5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9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2C9A-9542-4817-9DE0-D05D486DF8A2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7D2-05A2-4960-BB08-A873252C5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6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468313" y="188913"/>
            <a:ext cx="79914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000000"/>
                </a:solidFill>
              </a:rPr>
              <a:t>Software Architecture</a:t>
            </a:r>
            <a:endParaRPr lang="zh-CN" altLang="en-US" sz="3600" b="1" dirty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00113" y="1559694"/>
            <a:ext cx="73437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Lecture 4-2. Dataflow Systems</a:t>
            </a:r>
          </a:p>
          <a:p>
            <a:pPr algn="ctr"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Pipes and Filters Architecture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62125" y="4159250"/>
            <a:ext cx="5689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Professor:</a:t>
            </a:r>
            <a:r>
              <a:rPr lang="en-US" altLang="zh-CN" sz="2800" b="1" dirty="0"/>
              <a:t> </a:t>
            </a:r>
          </a:p>
          <a:p>
            <a:pPr algn="ctr" eaLnBrk="1" hangingPunct="1"/>
            <a:r>
              <a:rPr lang="en-US" altLang="zh-CN" sz="2800" b="1" dirty="0" err="1"/>
              <a:t>Yushan</a:t>
            </a:r>
            <a:r>
              <a:rPr lang="en-US" altLang="zh-CN" sz="2800" b="1" dirty="0"/>
              <a:t> (Michael) Sun</a:t>
            </a:r>
          </a:p>
          <a:p>
            <a:pPr algn="ctr" eaLnBrk="1" hangingPunct="1"/>
            <a:r>
              <a:rPr lang="en-US" altLang="zh-CN" sz="2800" b="1" dirty="0"/>
              <a:t>Fall 2020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7784" y="2875002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管道过滤器架构</a:t>
            </a:r>
          </a:p>
        </p:txBody>
      </p:sp>
    </p:spTree>
    <p:extLst>
      <p:ext uri="{BB962C8B-B14F-4D97-AF65-F5344CB8AC3E}">
        <p14:creationId xmlns:p14="http://schemas.microsoft.com/office/powerpoint/2010/main" val="23636586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80120" y="2564904"/>
            <a:ext cx="6660232" cy="1656184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Example programs designed in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pipes and filters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411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1" name="Text Box 19"/>
          <p:cNvSpPr txBox="1">
            <a:spLocks noChangeArrowheads="1"/>
          </p:cNvSpPr>
          <p:nvPr/>
        </p:nvSpPr>
        <p:spPr bwMode="auto">
          <a:xfrm>
            <a:off x="611560" y="5766355"/>
            <a:ext cx="8075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Legacy file update system designed using Pipes and filters architecture</a:t>
            </a:r>
          </a:p>
        </p:txBody>
      </p:sp>
      <p:sp>
        <p:nvSpPr>
          <p:cNvPr id="556052" name="Text Box 20"/>
          <p:cNvSpPr txBox="1">
            <a:spLocks noChangeArrowheads="1"/>
          </p:cNvSpPr>
          <p:nvPr/>
        </p:nvSpPr>
        <p:spPr bwMode="auto">
          <a:xfrm>
            <a:off x="251520" y="908720"/>
            <a:ext cx="8675688" cy="222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千年虫与政治问题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Year 2000 problem and political issues)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In a text file, change all year expressions “xx” into “19xx”, e.g. “89” into “1989”, and change all expressions “</a:t>
            </a:r>
            <a:r>
              <a:rPr lang="en-US" altLang="zh-CN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Republic of China”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  into “Taiwan”</a:t>
            </a:r>
          </a:p>
        </p:txBody>
      </p:sp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1259682" y="3691284"/>
            <a:ext cx="7200106" cy="1368425"/>
          </a:xfrm>
          <a:prstGeom prst="rect">
            <a:avLst/>
          </a:prstGeom>
          <a:solidFill>
            <a:srgbClr val="00FF00">
              <a:alpha val="1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1476301" y="3978622"/>
            <a:ext cx="1220862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Input</a:t>
            </a:r>
            <a:endParaRPr lang="en-US" altLang="zh-CN" sz="28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3060700" y="4051647"/>
            <a:ext cx="1066796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Y2K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4572000" y="3978622"/>
            <a:ext cx="1590650" cy="865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Political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28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 flipV="1">
            <a:off x="2700338" y="4412009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>
            <a:off x="4127496" y="4410422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V="1">
            <a:off x="755576" y="4412009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395288" y="3194397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legacy.txt</a:t>
            </a:r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755576" y="3835747"/>
            <a:ext cx="0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60" name="Text Box 28"/>
          <p:cNvSpPr txBox="1">
            <a:spLocks noChangeArrowheads="1"/>
          </p:cNvSpPr>
          <p:nvPr/>
        </p:nvSpPr>
        <p:spPr bwMode="auto">
          <a:xfrm>
            <a:off x="7434647" y="5229200"/>
            <a:ext cx="1601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new.txt</a:t>
            </a:r>
          </a:p>
        </p:txBody>
      </p:sp>
      <p:sp>
        <p:nvSpPr>
          <p:cNvPr id="556063" name="Line 31"/>
          <p:cNvSpPr>
            <a:spLocks noChangeShapeType="1"/>
          </p:cNvSpPr>
          <p:nvPr/>
        </p:nvSpPr>
        <p:spPr bwMode="auto">
          <a:xfrm>
            <a:off x="8232076" y="4412009"/>
            <a:ext cx="0" cy="900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64" name="Line 32"/>
          <p:cNvSpPr>
            <a:spLocks noChangeShapeType="1"/>
          </p:cNvSpPr>
          <p:nvPr/>
        </p:nvSpPr>
        <p:spPr bwMode="auto">
          <a:xfrm>
            <a:off x="6162650" y="4412009"/>
            <a:ext cx="425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67" name="Line 35"/>
          <p:cNvSpPr>
            <a:spLocks noChangeShapeType="1"/>
          </p:cNvSpPr>
          <p:nvPr/>
        </p:nvSpPr>
        <p:spPr bwMode="auto">
          <a:xfrm>
            <a:off x="7741542" y="4412009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588101" y="4058939"/>
            <a:ext cx="140506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192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5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5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5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1" grpId="0"/>
      <p:bldP spid="556034" grpId="0" animBg="1"/>
      <p:bldP spid="556035" grpId="0" animBg="1"/>
      <p:bldP spid="556036" grpId="0" animBg="1"/>
      <p:bldP spid="556038" grpId="0" animBg="1"/>
      <p:bldP spid="556039" grpId="0" animBg="1"/>
      <p:bldP spid="556040" grpId="0" animBg="1"/>
      <p:bldP spid="556041" grpId="0" animBg="1"/>
      <p:bldP spid="556046" grpId="0"/>
      <p:bldP spid="556059" grpId="0" animBg="1"/>
      <p:bldP spid="556060" grpId="0"/>
      <p:bldP spid="556063" grpId="0" animBg="1"/>
      <p:bldP spid="556064" grpId="0" animBg="1"/>
      <p:bldP spid="55606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573016"/>
            <a:ext cx="8424863" cy="1800225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After Input: Television $3800 </a:t>
            </a:r>
            <a:r>
              <a:rPr lang="en-US" altLang="zh-CN" sz="24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Republic of China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95-12-11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After Y2K: Television $3800 </a:t>
            </a:r>
            <a:r>
              <a:rPr lang="en-US" altLang="zh-CN" sz="24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Republic of China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1995-12-11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After Political Issue: Television $3800 </a:t>
            </a:r>
            <a:r>
              <a:rPr lang="en-US" altLang="zh-CN" sz="24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Taiwan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1995-12-11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After Output: Television $3800 China 1995-12-11</a:t>
            </a:r>
          </a:p>
        </p:txBody>
      </p:sp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468313" y="5622925"/>
            <a:ext cx="8424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数据以数据流的方式从左端流入，流经各个过滤器，对数据进行处理；对于处理完的数据，立即写入到下游管道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476053" y="1459036"/>
            <a:ext cx="6553200" cy="1368425"/>
          </a:xfrm>
          <a:prstGeom prst="rect">
            <a:avLst/>
          </a:prstGeom>
          <a:solidFill>
            <a:srgbClr val="00FF00">
              <a:alpha val="1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1953" y="1746374"/>
            <a:ext cx="93345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</a:t>
            </a:r>
            <a:endParaRPr lang="en-US" altLang="zh-CN" sz="2800" b="1" baseline="30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988940" y="1819399"/>
            <a:ext cx="86360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Y2K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284340" y="1746374"/>
            <a:ext cx="1316038" cy="865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Political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Issue</a:t>
            </a:r>
            <a:endParaRPr lang="en-US" altLang="zh-CN" sz="2800" b="1" baseline="30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628578" y="2179761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3852540" y="2178174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971228" y="2179761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23528" y="962149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legacy.txt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971228" y="1603499"/>
            <a:ext cx="0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092628" y="2971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new.txt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524428" y="2179761"/>
            <a:ext cx="0" cy="900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5579740" y="2179761"/>
            <a:ext cx="425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7021190" y="2179761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6012407" y="1826691"/>
            <a:ext cx="1260401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80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677275" cy="1938992"/>
          </a:xfrm>
        </p:spPr>
        <p:txBody>
          <a:bodyPr lIns="0" r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2: 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(Compiler example)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A typical architecture of a compiler example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is pipes and filters architecture describing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in the next page.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2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3711823" y="1224632"/>
            <a:ext cx="1582738" cy="4937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en-US" altLang="zh-CN" sz="2400" b="1" dirty="0">
                <a:solidFill>
                  <a:srgbClr val="CC3300"/>
                </a:solidFill>
              </a:rPr>
              <a:t>  </a:t>
            </a:r>
          </a:p>
        </p:txBody>
      </p:sp>
      <p:sp>
        <p:nvSpPr>
          <p:cNvPr id="36868" name="Line 7"/>
          <p:cNvSpPr>
            <a:spLocks noChangeShapeType="1"/>
          </p:cNvSpPr>
          <p:nvPr/>
        </p:nvSpPr>
        <p:spPr bwMode="auto">
          <a:xfrm>
            <a:off x="4503986" y="1723033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3856286" y="2095414"/>
            <a:ext cx="1295400" cy="4953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Parser</a:t>
            </a:r>
            <a:endParaRPr lang="en-US" altLang="zh-CN" sz="2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3064123" y="2947673"/>
            <a:ext cx="3452813" cy="4953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Semantic checker</a:t>
            </a:r>
          </a:p>
        </p:txBody>
      </p:sp>
      <p:sp>
        <p:nvSpPr>
          <p:cNvPr id="562186" name="Rectangle 10"/>
          <p:cNvSpPr>
            <a:spLocks noChangeArrowheads="1"/>
          </p:cNvSpPr>
          <p:nvPr/>
        </p:nvSpPr>
        <p:spPr bwMode="auto">
          <a:xfrm>
            <a:off x="2916486" y="3829868"/>
            <a:ext cx="3853978" cy="5048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Byte code generator</a:t>
            </a:r>
          </a:p>
        </p:txBody>
      </p: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2992686" y="4721588"/>
            <a:ext cx="3343274" cy="4937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Byte code optimizer</a:t>
            </a:r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>
            <a:off x="4503986" y="2594795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4" name="Line 14"/>
          <p:cNvSpPr>
            <a:spLocks noChangeShapeType="1"/>
          </p:cNvSpPr>
          <p:nvPr/>
        </p:nvSpPr>
        <p:spPr bwMode="auto">
          <a:xfrm>
            <a:off x="4503986" y="3457487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5" name="Line 15"/>
          <p:cNvSpPr>
            <a:spLocks noChangeShapeType="1"/>
          </p:cNvSpPr>
          <p:nvPr/>
        </p:nvSpPr>
        <p:spPr bwMode="auto">
          <a:xfrm>
            <a:off x="4503986" y="4333106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196" name="Rectangle 20"/>
          <p:cNvSpPr>
            <a:spLocks noChangeArrowheads="1"/>
          </p:cNvSpPr>
          <p:nvPr/>
        </p:nvSpPr>
        <p:spPr bwMode="auto">
          <a:xfrm>
            <a:off x="4575423" y="799877"/>
            <a:ext cx="273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ASCII program text</a:t>
            </a:r>
          </a:p>
        </p:txBody>
      </p:sp>
      <p:sp>
        <p:nvSpPr>
          <p:cNvPr id="562197" name="Rectangle 21"/>
          <p:cNvSpPr>
            <a:spLocks noChangeArrowheads="1"/>
          </p:cNvSpPr>
          <p:nvPr/>
        </p:nvSpPr>
        <p:spPr bwMode="auto">
          <a:xfrm>
            <a:off x="4611936" y="1758864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token stream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198" name="Rectangle 22"/>
          <p:cNvSpPr>
            <a:spLocks noChangeArrowheads="1"/>
          </p:cNvSpPr>
          <p:nvPr/>
        </p:nvSpPr>
        <p:spPr bwMode="auto">
          <a:xfrm>
            <a:off x="4575423" y="2601598"/>
            <a:ext cx="287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abstract syntax tree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199" name="Rectangle 23"/>
          <p:cNvSpPr>
            <a:spLocks noChangeArrowheads="1"/>
          </p:cNvSpPr>
          <p:nvPr/>
        </p:nvSpPr>
        <p:spPr bwMode="auto">
          <a:xfrm>
            <a:off x="4575422" y="3437756"/>
            <a:ext cx="410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augmented abstract syntax tree </a:t>
            </a:r>
          </a:p>
        </p:txBody>
      </p: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4648448" y="4365104"/>
            <a:ext cx="424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program running on virtual machine</a:t>
            </a:r>
          </a:p>
        </p:txBody>
      </p:sp>
      <p:sp>
        <p:nvSpPr>
          <p:cNvPr id="36881" name="Line 26"/>
          <p:cNvSpPr>
            <a:spLocks noChangeShapeType="1"/>
          </p:cNvSpPr>
          <p:nvPr/>
        </p:nvSpPr>
        <p:spPr bwMode="auto">
          <a:xfrm>
            <a:off x="4503986" y="908720"/>
            <a:ext cx="0" cy="315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261583" y="1123032"/>
            <a:ext cx="2191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Lexical Analysis</a:t>
            </a:r>
          </a:p>
          <a:p>
            <a:pPr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进行词法分析</a:t>
            </a:r>
          </a:p>
        </p:txBody>
      </p:sp>
      <p:sp>
        <p:nvSpPr>
          <p:cNvPr id="562204" name="Rectangle 28"/>
          <p:cNvSpPr>
            <a:spLocks noChangeArrowheads="1"/>
          </p:cNvSpPr>
          <p:nvPr/>
        </p:nvSpPr>
        <p:spPr bwMode="auto">
          <a:xfrm>
            <a:off x="251520" y="1965239"/>
            <a:ext cx="2184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Syntax Analysis</a:t>
            </a:r>
          </a:p>
          <a:p>
            <a:pPr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进行语法分析</a:t>
            </a:r>
          </a:p>
        </p:txBody>
      </p:sp>
      <p:sp>
        <p:nvSpPr>
          <p:cNvPr id="562205" name="Rectangle 29"/>
          <p:cNvSpPr>
            <a:spLocks noChangeArrowheads="1"/>
          </p:cNvSpPr>
          <p:nvPr/>
        </p:nvSpPr>
        <p:spPr bwMode="auto">
          <a:xfrm>
            <a:off x="273010" y="2874648"/>
            <a:ext cx="2643476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Semantic Analysis</a:t>
            </a:r>
          </a:p>
          <a:p>
            <a:pPr algn="ctr">
              <a:lnSpc>
                <a:spcPct val="85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进行语义分析</a:t>
            </a:r>
          </a:p>
        </p:txBody>
      </p:sp>
      <p:sp>
        <p:nvSpPr>
          <p:cNvPr id="562206" name="Rectangle 30"/>
          <p:cNvSpPr>
            <a:spLocks noChangeArrowheads="1"/>
          </p:cNvSpPr>
          <p:nvPr/>
        </p:nvSpPr>
        <p:spPr bwMode="auto">
          <a:xfrm>
            <a:off x="417150" y="4773976"/>
            <a:ext cx="161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优化字节码</a:t>
            </a:r>
          </a:p>
        </p:txBody>
      </p:sp>
      <p:sp>
        <p:nvSpPr>
          <p:cNvPr id="36886" name="Rectangle 31"/>
          <p:cNvSpPr>
            <a:spLocks noChangeArrowheads="1"/>
          </p:cNvSpPr>
          <p:nvPr/>
        </p:nvSpPr>
        <p:spPr bwMode="auto">
          <a:xfrm>
            <a:off x="489158" y="3923531"/>
            <a:ext cx="14747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生成字节码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216" name="Rectangle 40"/>
          <p:cNvSpPr>
            <a:spLocks noChangeArrowheads="1"/>
          </p:cNvSpPr>
          <p:nvPr/>
        </p:nvSpPr>
        <p:spPr bwMode="auto">
          <a:xfrm>
            <a:off x="488910" y="5606958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生成机器代码</a:t>
            </a:r>
          </a:p>
        </p:txBody>
      </p:sp>
      <p:sp>
        <p:nvSpPr>
          <p:cNvPr id="562217" name="Rectangle 41"/>
          <p:cNvSpPr>
            <a:spLocks noChangeArrowheads="1"/>
          </p:cNvSpPr>
          <p:nvPr/>
        </p:nvSpPr>
        <p:spPr bwMode="auto">
          <a:xfrm>
            <a:off x="2987923" y="5586321"/>
            <a:ext cx="3816350" cy="49371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Machine code generator</a:t>
            </a:r>
          </a:p>
        </p:txBody>
      </p:sp>
      <p:sp>
        <p:nvSpPr>
          <p:cNvPr id="36889" name="Line 42"/>
          <p:cNvSpPr>
            <a:spLocks noChangeShapeType="1"/>
          </p:cNvSpPr>
          <p:nvPr/>
        </p:nvSpPr>
        <p:spPr bwMode="auto">
          <a:xfrm>
            <a:off x="4503986" y="5217341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43"/>
          <p:cNvSpPr>
            <a:spLocks noChangeShapeType="1"/>
          </p:cNvSpPr>
          <p:nvPr/>
        </p:nvSpPr>
        <p:spPr bwMode="auto">
          <a:xfrm>
            <a:off x="4503986" y="6053046"/>
            <a:ext cx="1587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220" name="Rectangle 44"/>
          <p:cNvSpPr>
            <a:spLocks noChangeArrowheads="1"/>
          </p:cNvSpPr>
          <p:nvPr/>
        </p:nvSpPr>
        <p:spPr bwMode="auto">
          <a:xfrm>
            <a:off x="4505573" y="6153058"/>
            <a:ext cx="29866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machine instructions of </a:t>
            </a:r>
          </a:p>
          <a:p>
            <a:pPr>
              <a:defRPr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a specific processor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92" name="AutoShape 48"/>
          <p:cNvSpPr>
            <a:spLocks noChangeArrowheads="1"/>
          </p:cNvSpPr>
          <p:nvPr/>
        </p:nvSpPr>
        <p:spPr bwMode="auto">
          <a:xfrm>
            <a:off x="6588373" y="4783501"/>
            <a:ext cx="2087563" cy="431800"/>
          </a:xfrm>
          <a:prstGeom prst="roundRect">
            <a:avLst>
              <a:gd name="adj" fmla="val 16667"/>
            </a:avLst>
          </a:prstGeom>
          <a:solidFill>
            <a:srgbClr val="FF99CC">
              <a:alpha val="41176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Virtual machine</a:t>
            </a:r>
          </a:p>
        </p:txBody>
      </p:sp>
      <p:sp>
        <p:nvSpPr>
          <p:cNvPr id="36893" name="Line 49"/>
          <p:cNvSpPr>
            <a:spLocks noChangeShapeType="1"/>
          </p:cNvSpPr>
          <p:nvPr/>
        </p:nvSpPr>
        <p:spPr bwMode="auto">
          <a:xfrm>
            <a:off x="6083548" y="5071971"/>
            <a:ext cx="504825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4" name="Line 50"/>
          <p:cNvSpPr>
            <a:spLocks noChangeShapeType="1"/>
          </p:cNvSpPr>
          <p:nvPr/>
        </p:nvSpPr>
        <p:spPr bwMode="auto">
          <a:xfrm flipH="1" flipV="1">
            <a:off x="6804273" y="5864133"/>
            <a:ext cx="827088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5" name="Line 51"/>
          <p:cNvSpPr>
            <a:spLocks noChangeShapeType="1"/>
          </p:cNvSpPr>
          <p:nvPr/>
        </p:nvSpPr>
        <p:spPr bwMode="auto">
          <a:xfrm>
            <a:off x="7596436" y="5287871"/>
            <a:ext cx="0" cy="53975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>
          <a:xfrm>
            <a:off x="457200" y="188640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26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908720"/>
            <a:ext cx="8229600" cy="554461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Functionalities of each filter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Scanner: Lexical Analysis </a:t>
            </a:r>
            <a:r>
              <a:rPr lang="zh-CN" altLang="en-US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（词法分析）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 Misspellings: such as “String” into “Sting”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Parser: Syntax Analysis </a:t>
            </a:r>
            <a:r>
              <a:rPr lang="zh-CN" altLang="en-US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（语法分析）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Omission, wrong order of tokens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Semantic checker: Semantic Analysis </a:t>
            </a:r>
            <a:r>
              <a:rPr lang="zh-CN" altLang="en-US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（语义分析）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Incompatible types: e.g., “float”, “double”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Byte code generator (</a:t>
            </a:r>
            <a:r>
              <a:rPr lang="zh-CN" altLang="en-US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字节代码生成器</a:t>
            </a: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 : byte code generation: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C/C++ compiler: from source code to assembly code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Java compiler: from Java code to </a:t>
            </a:r>
            <a:r>
              <a:rPr lang="en-US" altLang="zh-CN" sz="2200" b="1" dirty="0" err="1">
                <a:latin typeface="微软雅黑" pitchFamily="34" charset="-122"/>
                <a:ea typeface="微软雅黑" pitchFamily="34" charset="-122"/>
              </a:rPr>
              <a:t>bytecode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跨平台其实就是基于相同的</a:t>
            </a:r>
            <a:r>
              <a:rPr lang="en-US" altLang="zh-CN" sz="2200" b="1" dirty="0" err="1">
                <a:latin typeface="微软雅黑" pitchFamily="34" charset="-122"/>
                <a:ea typeface="微软雅黑" pitchFamily="34" charset="-122"/>
              </a:rPr>
              <a:t>bytecode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规范做不同平台的虚拟机，我们的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程序编译成</a:t>
            </a:r>
            <a:r>
              <a:rPr lang="en-US" altLang="zh-CN" sz="2200" b="1" dirty="0" err="1">
                <a:latin typeface="微软雅黑" pitchFamily="34" charset="-122"/>
                <a:ea typeface="微软雅黑" pitchFamily="34" charset="-122"/>
              </a:rPr>
              <a:t>bytecode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后就可以在不同平台跑了。  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Byte code optimizer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: optimizing byte code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Machine code generator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: generating machine code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7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291513" cy="13681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  <a:ea typeface="黑体" pitchFamily="2" charset="-122"/>
              </a:rPr>
              <a:t>Image processing problem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Pipes and Filters architecture can be used to do some image processing to digital pictures (images)</a:t>
            </a:r>
          </a:p>
        </p:txBody>
      </p:sp>
      <p:sp>
        <p:nvSpPr>
          <p:cNvPr id="49155" name="Rectangle 23"/>
          <p:cNvSpPr>
            <a:spLocks noGrp="1" noChangeArrowheads="1"/>
          </p:cNvSpPr>
          <p:nvPr>
            <p:ph type="title"/>
          </p:nvPr>
        </p:nvSpPr>
        <p:spPr>
          <a:xfrm>
            <a:off x="470188" y="1067395"/>
            <a:ext cx="4821891" cy="633413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：关于图像处理问题</a:t>
            </a:r>
            <a:endParaRPr lang="en-US" altLang="zh-CN" sz="3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 descr="Lunar Unproces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284984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unar Proces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284984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71550" y="6356176"/>
            <a:ext cx="691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2" charset="-122"/>
              </a:rPr>
              <a:t>Picture before and after image sharpening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2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38" y="836712"/>
            <a:ext cx="8820150" cy="3096344"/>
          </a:xfrm>
        </p:spPr>
        <p:txBody>
          <a:bodyPr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使用管道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过滤器体系结构设计的数字图像处理系统。分别实现对彩色图像的</a:t>
            </a:r>
            <a:endParaRPr lang="en-US" altLang="zh-CN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RGBFilter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三色素滤波，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Green, Blue; 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255)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ThreshHoldFilter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阈值滤波；例如超过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186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，全过滤掉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TransFilter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变换滤波；用数学公式改变颜色的强度）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GrayOutFilter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变灰滤波；图片颜色变得暗淡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107504" y="5410154"/>
            <a:ext cx="1631816" cy="4488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200" rIns="0" bIns="540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RGBFilter</a:t>
            </a:r>
            <a:endParaRPr lang="en-US" altLang="zh-CN" sz="2400" b="1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4886815" y="5390383"/>
            <a:ext cx="1701409" cy="4488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4000" rIns="0" bIns="540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TransFilter</a:t>
            </a:r>
            <a:endParaRPr lang="en-US" altLang="zh-CN" sz="2400" b="1"/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1763688" y="5644441"/>
            <a:ext cx="276992" cy="9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4607865" y="5644441"/>
            <a:ext cx="276992" cy="9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476526" y="4361859"/>
            <a:ext cx="1334802" cy="4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2004" rIns="0" bIns="32004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400" b="1" dirty="0">
                <a:solidFill>
                  <a:srgbClr val="000000"/>
                </a:solidFill>
              </a:rPr>
              <a:t>img.jpg</a:t>
            </a:r>
            <a:endParaRPr lang="en-US" altLang="zh-CN" sz="2400" b="1" dirty="0"/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5959853" y="6496207"/>
            <a:ext cx="1256742" cy="245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0000"/>
                </a:solidFill>
              </a:rPr>
              <a:t>newImg.jpg</a:t>
            </a:r>
            <a:endParaRPr lang="en-US" altLang="zh-CN" b="1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6588224" y="5660258"/>
            <a:ext cx="276992" cy="9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Rectangle 13"/>
          <p:cNvSpPr>
            <a:spLocks noChangeArrowheads="1"/>
          </p:cNvSpPr>
          <p:nvPr/>
        </p:nvSpPr>
        <p:spPr bwMode="auto">
          <a:xfrm>
            <a:off x="6865217" y="5410154"/>
            <a:ext cx="2027264" cy="4488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6000" rIns="0" bIns="540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GrayOutFilter</a:t>
            </a:r>
            <a:endParaRPr lang="en-US" altLang="zh-CN" sz="2400" b="1"/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>
            <a:off x="7524328" y="6306075"/>
            <a:ext cx="604596" cy="393444"/>
          </a:xfrm>
          <a:prstGeom prst="flowChartMagneticTap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T5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400" b="1" dirty="0"/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571466" y="4790891"/>
            <a:ext cx="688165" cy="392456"/>
          </a:xfrm>
          <a:prstGeom prst="flowChartMagneticTap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400" b="1" dirty="0"/>
          </a:p>
        </p:txBody>
      </p:sp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040680" y="5410154"/>
            <a:ext cx="2512270" cy="4488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200" rIns="0" bIns="540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ThreshHoldFilter</a:t>
            </a:r>
            <a:endParaRPr lang="en-US" altLang="zh-CN" sz="2400" b="1"/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>
            <a:off x="844423" y="5165857"/>
            <a:ext cx="0" cy="2245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 flipH="1">
            <a:off x="7824157" y="5874027"/>
            <a:ext cx="14682" cy="46269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Rectangle 19"/>
          <p:cNvSpPr>
            <a:spLocks noChangeArrowheads="1"/>
          </p:cNvSpPr>
          <p:nvPr/>
        </p:nvSpPr>
        <p:spPr bwMode="auto">
          <a:xfrm>
            <a:off x="3851275" y="61615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设计逻辑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63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341438"/>
            <a:ext cx="84963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539750" y="5482581"/>
            <a:ext cx="8103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利用管道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过滤器架构设计的数字图像处理系统用户界面图 </a:t>
            </a:r>
          </a:p>
        </p:txBody>
      </p:sp>
      <p:sp>
        <p:nvSpPr>
          <p:cNvPr id="2" name="图文框 1">
            <a:hlinkClick r:id="rId3" action="ppaction://hlinksldjump"/>
          </p:cNvPr>
          <p:cNvSpPr/>
          <p:nvPr/>
        </p:nvSpPr>
        <p:spPr>
          <a:xfrm>
            <a:off x="7321960" y="6021288"/>
            <a:ext cx="1438572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22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80120" y="2564904"/>
            <a:ext cx="6660232" cy="1656184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Unix support for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pipes and filters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74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618805"/>
            <a:ext cx="8424936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Concept of Pipes-and-filters architecture   </a:t>
            </a:r>
            <a:endParaRPr kumimoji="1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Example programs designed in pipes and filters architecture 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Unix support for pipes and filters architecture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  <a:hlinkClick r:id="" action="ppaction://noaction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hlinkClick r:id="rId5" action="ppaction://hlinksldjump"/>
              </a:rPr>
              <a:t>Comparison of batch sequential architecture and pipes and filters architecture 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9269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</a:t>
            </a:r>
          </a:p>
        </p:txBody>
      </p:sp>
    </p:spTree>
    <p:extLst>
      <p:ext uri="{BB962C8B-B14F-4D97-AF65-F5344CB8AC3E}">
        <p14:creationId xmlns:p14="http://schemas.microsoft.com/office/powerpoint/2010/main" val="157705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97193" cy="3312368"/>
          </a:xfrm>
        </p:spPr>
        <p:txBody>
          <a:bodyPr lIns="18000" rIns="18000">
            <a:noAutofit/>
          </a:bodyPr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环境下怎样搭建、实现管道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过滤器架构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4.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如下的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Unix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命令组成一个管道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过滤器程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序，将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in.txt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文件的包含“</a:t>
            </a: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Heroin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”的行进行排序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然后将结果输出到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out.txt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algn="ctr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en-US" altLang="zh-CN" sz="28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in.txt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grep “Heroin” | sort &gt; </a:t>
            </a:r>
            <a:r>
              <a:rPr lang="en-US" altLang="zh-CN" sz="28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out.txt</a:t>
            </a:r>
            <a:endParaRPr lang="zh-CN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060" y="4709462"/>
            <a:ext cx="22897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Cat: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将指定的文件按照标准输出到显示器</a:t>
            </a:r>
          </a:p>
        </p:txBody>
      </p:sp>
      <p:sp>
        <p:nvSpPr>
          <p:cNvPr id="3" name="矩形 2"/>
          <p:cNvSpPr/>
          <p:nvPr/>
        </p:nvSpPr>
        <p:spPr>
          <a:xfrm>
            <a:off x="2771800" y="5085184"/>
            <a:ext cx="26853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Grep: </a:t>
            </a:r>
            <a:r>
              <a:rPr lang="zh-TW" altLang="en-US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在本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文档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TW" altLang="en-US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查找字符串</a:t>
            </a:r>
          </a:p>
        </p:txBody>
      </p:sp>
      <p:sp>
        <p:nvSpPr>
          <p:cNvPr id="5" name="矩形 4"/>
          <p:cNvSpPr/>
          <p:nvPr/>
        </p:nvSpPr>
        <p:spPr>
          <a:xfrm>
            <a:off x="6012160" y="5085184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Sort:</a:t>
            </a:r>
          </a:p>
          <a:p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将文档内容排序</a:t>
            </a:r>
          </a:p>
        </p:txBody>
      </p:sp>
    </p:spTree>
    <p:extLst>
      <p:ext uri="{BB962C8B-B14F-4D97-AF65-F5344CB8AC3E}">
        <p14:creationId xmlns:p14="http://schemas.microsoft.com/office/powerpoint/2010/main" val="413694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304925"/>
            <a:ext cx="6563072" cy="6492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以上命令行的管道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图如下。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2203450" y="4423906"/>
            <a:ext cx="1406525" cy="576000"/>
          </a:xfrm>
          <a:prstGeom prst="roundRect">
            <a:avLst>
              <a:gd name="adj" fmla="val 16667"/>
            </a:avLst>
          </a:prstGeom>
          <a:solidFill>
            <a:srgbClr val="FF9900">
              <a:alpha val="14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err="1"/>
              <a:t>Grep</a:t>
            </a:r>
            <a:r>
              <a:rPr lang="en-US" altLang="zh-CN" sz="3200" b="1" dirty="0"/>
              <a:t> 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4867275" y="4423906"/>
            <a:ext cx="1368425" cy="576000"/>
          </a:xfrm>
          <a:prstGeom prst="roundRect">
            <a:avLst>
              <a:gd name="adj" fmla="val 16667"/>
            </a:avLst>
          </a:prstGeom>
          <a:solidFill>
            <a:srgbClr val="FF9900">
              <a:alpha val="14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Sort</a:t>
            </a:r>
            <a:r>
              <a:rPr lang="en-US" altLang="zh-CN" sz="3200" b="1" dirty="0"/>
              <a:t> </a:t>
            </a:r>
          </a:p>
        </p:txBody>
      </p:sp>
      <p:sp>
        <p:nvSpPr>
          <p:cNvPr id="43013" name="折角形 3"/>
          <p:cNvSpPr>
            <a:spLocks noChangeArrowheads="1"/>
          </p:cNvSpPr>
          <p:nvPr/>
        </p:nvSpPr>
        <p:spPr bwMode="auto">
          <a:xfrm>
            <a:off x="395288" y="2344958"/>
            <a:ext cx="1043876" cy="68776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in.txt</a:t>
            </a:r>
            <a:endParaRPr lang="zh-CN" altLang="en-US" sz="2800" b="1"/>
          </a:p>
        </p:txBody>
      </p:sp>
      <p:sp>
        <p:nvSpPr>
          <p:cNvPr id="43014" name="折角形 7"/>
          <p:cNvSpPr>
            <a:spLocks noChangeArrowheads="1"/>
          </p:cNvSpPr>
          <p:nvPr/>
        </p:nvSpPr>
        <p:spPr bwMode="auto">
          <a:xfrm>
            <a:off x="7243763" y="5518175"/>
            <a:ext cx="1576387" cy="68776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out.txt</a:t>
            </a:r>
            <a:endParaRPr lang="zh-CN" altLang="en-US" sz="2800" b="1" dirty="0"/>
          </a:p>
        </p:txBody>
      </p:sp>
      <p:cxnSp>
        <p:nvCxnSpPr>
          <p:cNvPr id="43015" name="直接箭头连接符 8"/>
          <p:cNvCxnSpPr>
            <a:cxnSpLocks noChangeShapeType="1"/>
          </p:cNvCxnSpPr>
          <p:nvPr/>
        </p:nvCxnSpPr>
        <p:spPr bwMode="auto">
          <a:xfrm>
            <a:off x="3609975" y="4757738"/>
            <a:ext cx="1281113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6" name="直接箭头连接符 10"/>
          <p:cNvCxnSpPr>
            <a:cxnSpLocks noChangeShapeType="1"/>
          </p:cNvCxnSpPr>
          <p:nvPr/>
        </p:nvCxnSpPr>
        <p:spPr bwMode="auto">
          <a:xfrm flipV="1">
            <a:off x="1022350" y="4757738"/>
            <a:ext cx="1181100" cy="3175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7" name="直接连接符 11"/>
          <p:cNvCxnSpPr>
            <a:cxnSpLocks noChangeShapeType="1"/>
          </p:cNvCxnSpPr>
          <p:nvPr/>
        </p:nvCxnSpPr>
        <p:spPr bwMode="auto">
          <a:xfrm>
            <a:off x="1000125" y="4010025"/>
            <a:ext cx="0" cy="747713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直接连接符 15"/>
          <p:cNvCxnSpPr>
            <a:cxnSpLocks noChangeShapeType="1"/>
          </p:cNvCxnSpPr>
          <p:nvPr/>
        </p:nvCxnSpPr>
        <p:spPr bwMode="auto">
          <a:xfrm>
            <a:off x="6235700" y="4757738"/>
            <a:ext cx="1439863" cy="0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9" name="直接箭头连接符 17"/>
          <p:cNvCxnSpPr>
            <a:cxnSpLocks noChangeShapeType="1"/>
          </p:cNvCxnSpPr>
          <p:nvPr/>
        </p:nvCxnSpPr>
        <p:spPr bwMode="auto">
          <a:xfrm>
            <a:off x="7675563" y="4751388"/>
            <a:ext cx="0" cy="7874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395288" y="5337175"/>
            <a:ext cx="444198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在文件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in.txt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中搜索包含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Heroin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的所有的行，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并且将它们输出到下游管道。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860032" y="5427663"/>
            <a:ext cx="24416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将上游管道来的</a:t>
            </a:r>
          </a:p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行进行排序，以后</a:t>
            </a:r>
          </a:p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out.txt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cxnSp>
        <p:nvCxnSpPr>
          <p:cNvPr id="43022" name="直接连接符 11"/>
          <p:cNvCxnSpPr>
            <a:cxnSpLocks noChangeShapeType="1"/>
          </p:cNvCxnSpPr>
          <p:nvPr/>
        </p:nvCxnSpPr>
        <p:spPr bwMode="auto">
          <a:xfrm>
            <a:off x="971550" y="3004121"/>
            <a:ext cx="0" cy="496887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3" name="AutoShape 4"/>
          <p:cNvSpPr>
            <a:spLocks noChangeArrowheads="1"/>
          </p:cNvSpPr>
          <p:nvPr/>
        </p:nvSpPr>
        <p:spPr bwMode="auto">
          <a:xfrm>
            <a:off x="285750" y="3423781"/>
            <a:ext cx="1406525" cy="576000"/>
          </a:xfrm>
          <a:prstGeom prst="roundRect">
            <a:avLst>
              <a:gd name="adj" fmla="val 16667"/>
            </a:avLst>
          </a:prstGeom>
          <a:solidFill>
            <a:srgbClr val="FF9900">
              <a:alpha val="14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Cat</a:t>
            </a:r>
            <a:r>
              <a:rPr lang="en-US" altLang="zh-CN" sz="3200" b="1" dirty="0"/>
              <a:t> 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39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" y="1340768"/>
            <a:ext cx="8507288" cy="3672408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带有分支的管道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过滤器架构</a:t>
            </a:r>
            <a:endParaRPr lang="en-US" altLang="zh-CN" sz="3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The pipes and filters pattern allows filters with multiple input and/or multiple output pipes to be connected in any directed graph (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有向图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) structure. 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In the UNIX system, the </a:t>
            </a:r>
            <a:r>
              <a:rPr lang="en-US" altLang="zh-CN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tee 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filter provides a mechanism to split a stream into two streams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0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3917032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下搭建分支的管道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过滤器架构</a:t>
            </a:r>
            <a:endParaRPr lang="en-US" altLang="zh-CN" sz="3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Example 3: Tee &amp; Join in Unix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Task: Print a sorted list of words that occur more than 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once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mknod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pipeA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p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mknod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pipeB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p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sort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pipeA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pipeB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&amp;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cat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file1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| tee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pipeA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| sort -u |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-13 -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pipeB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file2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5517232"/>
            <a:ext cx="28803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Tee: </a:t>
            </a: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读取标准输入的数据，并将其内容输出成几个文件。 </a:t>
            </a:r>
          </a:p>
        </p:txBody>
      </p:sp>
      <p:sp>
        <p:nvSpPr>
          <p:cNvPr id="3" name="矩形 2"/>
          <p:cNvSpPr/>
          <p:nvPr/>
        </p:nvSpPr>
        <p:spPr>
          <a:xfrm>
            <a:off x="4427984" y="5517232"/>
            <a:ext cx="33843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comm</a:t>
            </a: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命令可以用于两个文件之间的比较。前提：两个文件必须有序。 </a:t>
            </a:r>
          </a:p>
        </p:txBody>
      </p:sp>
    </p:spTree>
    <p:extLst>
      <p:ext uri="{BB962C8B-B14F-4D97-AF65-F5344CB8AC3E}">
        <p14:creationId xmlns:p14="http://schemas.microsoft.com/office/powerpoint/2010/main" val="113843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835723" y="4221088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a typeface="黑体" pitchFamily="2" charset="-122"/>
              </a:rPr>
              <a:t>分叉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6279464" y="4221087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a typeface="黑体" pitchFamily="2" charset="-122"/>
              </a:rPr>
              <a:t>合并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019513" y="3548353"/>
            <a:ext cx="856382" cy="468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tee</a:t>
            </a:r>
            <a:r>
              <a:rPr lang="en-US" altLang="zh-CN" sz="3200" b="1" dirty="0"/>
              <a:t> 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466126" y="2538052"/>
            <a:ext cx="1148718" cy="468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Sort</a:t>
            </a:r>
            <a:r>
              <a:rPr lang="en-US" altLang="zh-CN" sz="3200" b="1" dirty="0"/>
              <a:t> </a:t>
            </a:r>
          </a:p>
        </p:txBody>
      </p:sp>
      <p:sp>
        <p:nvSpPr>
          <p:cNvPr id="8" name="折角形 3"/>
          <p:cNvSpPr>
            <a:spLocks noChangeArrowheads="1"/>
          </p:cNvSpPr>
          <p:nvPr/>
        </p:nvSpPr>
        <p:spPr bwMode="auto">
          <a:xfrm>
            <a:off x="107504" y="3429000"/>
            <a:ext cx="904415" cy="687762"/>
          </a:xfrm>
          <a:prstGeom prst="foldedCorner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/>
              <a:t>file1</a:t>
            </a:r>
            <a:endParaRPr lang="zh-CN" altLang="en-US" sz="2800" b="1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469567" y="3518055"/>
            <a:ext cx="973882" cy="468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cat</a:t>
            </a:r>
            <a:r>
              <a:rPr lang="en-US" altLang="zh-CN" sz="3200" b="1" dirty="0"/>
              <a:t> 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459673" y="3573016"/>
            <a:ext cx="1152128" cy="468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Sort</a:t>
            </a:r>
            <a:r>
              <a:rPr lang="en-US" altLang="zh-CN" sz="3200" b="1" dirty="0"/>
              <a:t> </a:t>
            </a: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3875895" y="3789040"/>
            <a:ext cx="57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5614843" y="3815892"/>
            <a:ext cx="57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6187865" y="3573016"/>
            <a:ext cx="1512441" cy="468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err="1"/>
              <a:t>comm</a:t>
            </a:r>
            <a:r>
              <a:rPr lang="en-US" altLang="zh-CN" sz="3200" b="1" dirty="0"/>
              <a:t> </a:t>
            </a:r>
          </a:p>
        </p:txBody>
      </p:sp>
      <p:sp>
        <p:nvSpPr>
          <p:cNvPr id="21" name="折角形 3"/>
          <p:cNvSpPr>
            <a:spLocks noChangeArrowheads="1"/>
          </p:cNvSpPr>
          <p:nvPr/>
        </p:nvSpPr>
        <p:spPr bwMode="auto">
          <a:xfrm>
            <a:off x="8100392" y="3461318"/>
            <a:ext cx="904415" cy="687762"/>
          </a:xfrm>
          <a:prstGeom prst="foldedCorner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/>
              <a:t>file2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7700306" y="3807016"/>
            <a:ext cx="432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2446492" y="3804603"/>
            <a:ext cx="57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>
            <a:off x="1034274" y="3767206"/>
            <a:ext cx="432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>
          <a:xfrm flipV="1">
            <a:off x="3447704" y="2780928"/>
            <a:ext cx="0" cy="6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447704" y="2780928"/>
            <a:ext cx="1011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3"/>
          </p:cNvCxnSpPr>
          <p:nvPr/>
        </p:nvCxnSpPr>
        <p:spPr>
          <a:xfrm>
            <a:off x="5614844" y="2772052"/>
            <a:ext cx="1329241" cy="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1" name="直接箭头连接符 40960"/>
          <p:cNvCxnSpPr>
            <a:endCxn id="20" idx="0"/>
          </p:cNvCxnSpPr>
          <p:nvPr/>
        </p:nvCxnSpPr>
        <p:spPr>
          <a:xfrm>
            <a:off x="6944085" y="2776490"/>
            <a:ext cx="1" cy="796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6" name="TextBox 40965"/>
          <p:cNvSpPr txBox="1"/>
          <p:nvPr/>
        </p:nvSpPr>
        <p:spPr>
          <a:xfrm>
            <a:off x="3419872" y="227687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pipeA</a:t>
            </a:r>
            <a:endParaRPr lang="zh-CN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724128" y="234888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pipeB</a:t>
            </a:r>
            <a:endParaRPr lang="zh-CN" altLang="en-US" sz="2400" b="1" dirty="0"/>
          </a:p>
        </p:txBody>
      </p:sp>
      <p:sp>
        <p:nvSpPr>
          <p:cNvPr id="40967" name="矩形 40966"/>
          <p:cNvSpPr/>
          <p:nvPr/>
        </p:nvSpPr>
        <p:spPr>
          <a:xfrm>
            <a:off x="457200" y="5013176"/>
            <a:ext cx="80953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最后将在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file1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中出现过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次或者更多次的文字打印出来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251520" y="1304925"/>
            <a:ext cx="6434245" cy="6492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以上命令行的管道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图如下。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7" name="图文框 26">
            <a:hlinkClick r:id="rId2" action="ppaction://hlinksldjump"/>
          </p:cNvPr>
          <p:cNvSpPr/>
          <p:nvPr/>
        </p:nvSpPr>
        <p:spPr>
          <a:xfrm>
            <a:off x="7321960" y="6021288"/>
            <a:ext cx="1438572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0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96144" y="2204864"/>
            <a:ext cx="6660232" cy="2952328"/>
          </a:xfrm>
          <a:prstGeom prst="bevel">
            <a:avLst>
              <a:gd name="adj" fmla="val 5126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Comparison of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batch sequential architecture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and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pipes and filters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4631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4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8680"/>
            <a:ext cx="87852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5076825" y="2852589"/>
            <a:ext cx="1366838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5877272"/>
            <a:ext cx="8640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Comparison between batch sequential architecture </a:t>
            </a:r>
          </a:p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and pipes-and-filters architecture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53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1"/>
            <a:ext cx="8424863" cy="4752528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相似之处：处理过程之间互不调用 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(independent processing modules)</a:t>
            </a:r>
            <a:endParaRPr lang="zh-CN" altLang="en-US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zh-CN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 both Batch sequential and pipes and filters architectures, the processing steps are independent of each other, that is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one filter in pipes and filters architecture doesn’t call any other filters in the system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one processing step in batch sequential architecture doesn’t call any other processing step in the system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874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1196752"/>
            <a:ext cx="8661648" cy="5184576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 数据处理方式不同（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the way for data 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processing is different):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In batch </a:t>
            </a:r>
            <a:r>
              <a:rPr lang="en-US" altLang="zh-CN" sz="28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sequencial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Architecture (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数据以块状形式传输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each step runs to completion before the next step starts, that is, data is transmitted as a whole between steps 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In pipes and filters architecture (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数据以流的形式传输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, the filters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Incrementally transform some of the source data into sink data, that is, the filters do stream to stream transformation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67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4"/>
            <a:ext cx="8229600" cy="2663825"/>
          </a:xfrm>
        </p:spPr>
        <p:txBody>
          <a:bodyPr/>
          <a:lstStyle/>
          <a:p>
            <a:pPr marL="609600" indent="-609600" eaLnBrk="1" hangingPunct="1">
              <a:spcAft>
                <a:spcPts val="60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：数据量不同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(data amount is different):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09600" indent="-609600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In batch sequential Architecture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, the amount of data is limited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609600" indent="-609600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In pipes and filters architecture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the amount of data can be unlimited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4" name="图文框 3">
            <a:hlinkClick r:id="rId2" action="ppaction://hlinksldjump"/>
          </p:cNvPr>
          <p:cNvSpPr/>
          <p:nvPr/>
        </p:nvSpPr>
        <p:spPr>
          <a:xfrm>
            <a:off x="7321960" y="5661248"/>
            <a:ext cx="1438572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0308" name="AutoShape 4"/>
          <p:cNvSpPr>
            <a:spLocks noChangeArrowheads="1"/>
          </p:cNvSpPr>
          <p:nvPr/>
        </p:nvSpPr>
        <p:spPr bwMode="auto">
          <a:xfrm>
            <a:off x="216024" y="2564904"/>
            <a:ext cx="8676456" cy="1008063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Concept of Pipes and Filters architecture</a:t>
            </a:r>
            <a:endParaRPr kumimoji="1"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388" y="3861048"/>
            <a:ext cx="424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过滤器架构</a:t>
            </a:r>
          </a:p>
        </p:txBody>
      </p:sp>
    </p:spTree>
    <p:extLst>
      <p:ext uri="{BB962C8B-B14F-4D97-AF65-F5344CB8AC3E}">
        <p14:creationId xmlns:p14="http://schemas.microsoft.com/office/powerpoint/2010/main" val="245798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23528" y="6106631"/>
            <a:ext cx="81369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纯净水生产流程图：每个过滤器都有其特定的功能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72" name="Picture 12" descr="22-27-23-15-629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5920"/>
            <a:ext cx="88201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2211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br>
              <a:rPr lang="en-US" altLang="zh-CN" sz="3200" b="1" dirty="0"/>
            </a:b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en-US" altLang="zh-CN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过滤器软件体系结构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583684" y="544522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聚丙烯纺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丝纤维筒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5464474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活性炭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</a:t>
            </a:r>
          </a:p>
        </p:txBody>
      </p:sp>
      <p:sp>
        <p:nvSpPr>
          <p:cNvPr id="7" name="矩形 6"/>
          <p:cNvSpPr/>
          <p:nvPr/>
        </p:nvSpPr>
        <p:spPr>
          <a:xfrm>
            <a:off x="5580112" y="5517232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活性炭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</a:t>
            </a:r>
          </a:p>
        </p:txBody>
      </p:sp>
      <p:sp>
        <p:nvSpPr>
          <p:cNvPr id="4" name="矩形 3"/>
          <p:cNvSpPr/>
          <p:nvPr/>
        </p:nvSpPr>
        <p:spPr>
          <a:xfrm>
            <a:off x="6647165" y="5517232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树脂盒</a:t>
            </a:r>
          </a:p>
        </p:txBody>
      </p:sp>
    </p:spTree>
    <p:extLst>
      <p:ext uri="{BB962C8B-B14F-4D97-AF65-F5344CB8AC3E}">
        <p14:creationId xmlns:p14="http://schemas.microsoft.com/office/powerpoint/2010/main" val="251106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39976"/>
            <a:ext cx="8280400" cy="28813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097" name="Text Box 9"/>
          <p:cNvSpPr txBox="1">
            <a:spLocks noChangeArrowheads="1"/>
          </p:cNvSpPr>
          <p:nvPr/>
        </p:nvSpPr>
        <p:spPr bwMode="auto">
          <a:xfrm>
            <a:off x="323528" y="836712"/>
            <a:ext cx="8208912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管道</a:t>
            </a:r>
            <a:r>
              <a:rPr lang="en-US" altLang="zh-CN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过滤器软件体系结构的定义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7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Pipes and filters architecture is composed of filters to do data processing and pipes that carry data from one filter to the next filter.</a:t>
            </a:r>
          </a:p>
        </p:txBody>
      </p: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3059113" y="2849443"/>
            <a:ext cx="2017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Processing step</a:t>
            </a:r>
          </a:p>
        </p:txBody>
      </p: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3778250" y="3640018"/>
            <a:ext cx="1225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Data stream</a:t>
            </a:r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 flipH="1">
            <a:off x="3132138" y="3713043"/>
            <a:ext cx="2159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195736" y="6248925"/>
            <a:ext cx="49926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Pipes and filters architecture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50405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4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1115616" y="6176917"/>
            <a:ext cx="705651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filter structure and pipe structure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88472"/>
              </p:ext>
            </p:extLst>
          </p:nvPr>
        </p:nvGraphicFramePr>
        <p:xfrm>
          <a:off x="827088" y="1520924"/>
          <a:ext cx="7561262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Image" r:id="rId3" imgW="6006349" imgH="1663492" progId="Photoshop.Image.7">
                  <p:embed/>
                </p:oleObj>
              </mc:Choice>
              <mc:Fallback>
                <p:oleObj name="Image" r:id="rId3" imgW="6006349" imgH="16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20924"/>
                        <a:ext cx="7561262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Line 8"/>
          <p:cNvSpPr>
            <a:spLocks noChangeShapeType="1"/>
          </p:cNvSpPr>
          <p:nvPr/>
        </p:nvSpPr>
        <p:spPr bwMode="auto">
          <a:xfrm flipH="1">
            <a:off x="5148263" y="1303437"/>
            <a:ext cx="430212" cy="29845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4641850" y="836712"/>
            <a:ext cx="16557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program</a:t>
            </a:r>
          </a:p>
        </p:txBody>
      </p:sp>
      <p:sp>
        <p:nvSpPr>
          <p:cNvPr id="29703" name="Text Box 18"/>
          <p:cNvSpPr txBox="1">
            <a:spLocks noChangeArrowheads="1"/>
          </p:cNvSpPr>
          <p:nvPr/>
        </p:nvSpPr>
        <p:spPr bwMode="auto">
          <a:xfrm>
            <a:off x="4138613" y="2525812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CC"/>
                </a:solidFill>
                <a:ea typeface="黑体" pitchFamily="2" charset="-122"/>
              </a:rPr>
              <a:t>Process data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4138613" y="3821212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CC"/>
                </a:solidFill>
                <a:ea typeface="黑体" pitchFamily="2" charset="-122"/>
              </a:rPr>
              <a:t>transmit data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>
          <a:xfrm>
            <a:off x="457200" y="188640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16200000">
            <a:off x="5921808" y="4166207"/>
            <a:ext cx="144463" cy="2124000"/>
          </a:xfrm>
          <a:prstGeom prst="can">
            <a:avLst>
              <a:gd name="adj" fmla="val 75791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16200000">
            <a:off x="2915323" y="4364207"/>
            <a:ext cx="144463" cy="1728000"/>
          </a:xfrm>
          <a:prstGeom prst="can">
            <a:avLst>
              <a:gd name="adj" fmla="val 61593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组合 2"/>
          <p:cNvGrpSpPr/>
          <p:nvPr/>
        </p:nvGrpSpPr>
        <p:grpSpPr>
          <a:xfrm>
            <a:off x="6660232" y="4652738"/>
            <a:ext cx="1656160" cy="1152525"/>
            <a:chOff x="6660232" y="4652738"/>
            <a:chExt cx="1656160" cy="1152525"/>
          </a:xfrm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16200000">
              <a:off x="8027467" y="5084539"/>
              <a:ext cx="288925" cy="288925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 rot="16200000">
              <a:off x="6930083" y="4526904"/>
              <a:ext cx="1152525" cy="1404194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   filter3 </a:t>
              </a: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 rot="16200000">
              <a:off x="6660232" y="5084539"/>
              <a:ext cx="288925" cy="288925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58823"/>
              </a:srgbClr>
            </a:solidFill>
            <a:ln w="9525">
              <a:solidFill>
                <a:srgbClr val="3366FF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9592" y="4652738"/>
            <a:ext cx="1656184" cy="1152525"/>
            <a:chOff x="899592" y="4652738"/>
            <a:chExt cx="1656184" cy="1152525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 rot="16200000">
              <a:off x="2266851" y="5084539"/>
              <a:ext cx="288925" cy="288925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 rot="16200000">
              <a:off x="1150851" y="4544354"/>
              <a:ext cx="1152525" cy="1369293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 filter1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 rot="16200000">
              <a:off x="899592" y="5084539"/>
              <a:ext cx="288925" cy="288925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79068" y="4652738"/>
            <a:ext cx="1657028" cy="1152525"/>
            <a:chOff x="3779068" y="4652738"/>
            <a:chExt cx="1657028" cy="1152525"/>
          </a:xfrm>
        </p:grpSpPr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 rot="16200000">
              <a:off x="5147171" y="5084539"/>
              <a:ext cx="288925" cy="288925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 rot="16200000">
              <a:off x="4030749" y="4543932"/>
              <a:ext cx="1152525" cy="1370137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filter2</a:t>
              </a: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 rot="16200000">
              <a:off x="3779068" y="5084539"/>
              <a:ext cx="288925" cy="288925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65097"/>
              </a:srgbClr>
            </a:solidFill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675631" y="4554314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pipe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736581" y="4581128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2702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059" y="1052736"/>
            <a:ext cx="8507413" cy="5184576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1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过滤器的功能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(Functionalities of Filters): </a:t>
            </a:r>
          </a:p>
          <a:p>
            <a:pPr marL="609600" indent="-609600" eaLnBrk="1" hangingPunct="1">
              <a:lnSpc>
                <a:spcPct val="11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Incrementally transform some of the </a:t>
            </a:r>
          </a:p>
          <a:p>
            <a:pPr marL="609600" indent="-609600" eaLnBrk="1" hangingPunct="1">
              <a:lnSpc>
                <a:spcPct val="11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source data into sink data </a:t>
            </a:r>
          </a:p>
          <a:p>
            <a:pPr marL="990600" lvl="1" indent="-533400" eaLnBrk="1" hangingPunct="1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添加信息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Enrich data by computing and adding information</a:t>
            </a:r>
          </a:p>
          <a:p>
            <a:pPr marL="990600" lvl="1" indent="-533400" eaLnBrk="1" hangingPunct="1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变换数据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Transform data by changing representation </a:t>
            </a:r>
          </a:p>
          <a:p>
            <a:pPr marL="990600" lvl="1" indent="-533400" eaLnBrk="1" hangingPunct="1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流对流变换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Stream to stream transformation </a:t>
            </a:r>
          </a:p>
          <a:p>
            <a:pPr marL="990600" lvl="1" indent="-533400" eaLnBrk="1" hangingPunct="1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不保留状态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Preserve no state between instantiations (forget what has happened)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8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44674"/>
            <a:ext cx="8568952" cy="3744566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管道的功能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(Functionalities of a Pipe):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move data from a filter’s output to a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filter’s  input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单向流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. One way flow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数据传输图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. Pipes form data transmission graph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1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整体运行机制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(Overall operations) </a:t>
            </a:r>
          </a:p>
          <a:p>
            <a:pPr lvl="1" eaLnBrk="1" hangingPunct="1">
              <a:defRPr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Run pipes and filters until no more computations are possible</a:t>
            </a:r>
          </a:p>
          <a:p>
            <a:pPr lvl="1" eaLnBrk="1" hangingPunct="1">
              <a:defRPr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Action is mediated by data delivery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457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4" name="图文框 3">
            <a:hlinkClick r:id="rId2" action="ppaction://hlinksldjump"/>
          </p:cNvPr>
          <p:cNvSpPr/>
          <p:nvPr/>
        </p:nvSpPr>
        <p:spPr>
          <a:xfrm>
            <a:off x="7321960" y="5661248"/>
            <a:ext cx="1438572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1442</Words>
  <Application>Microsoft Office PowerPoint</Application>
  <PresentationFormat>全屏显示(4:3)</PresentationFormat>
  <Paragraphs>231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Wingdings</vt:lpstr>
      <vt:lpstr>Office 主题​​</vt:lpstr>
      <vt:lpstr>Image</vt:lpstr>
      <vt:lpstr>PowerPoint 演示文稿</vt:lpstr>
      <vt:lpstr>PowerPoint 演示文稿</vt:lpstr>
      <vt:lpstr>PowerPoint 演示文稿</vt:lpstr>
      <vt:lpstr>Pipes and Filters architecture 管道-过滤器软件体系结构</vt:lpstr>
      <vt:lpstr>Pipes and Filters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例3：关于图像处理问题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王 少博</cp:lastModifiedBy>
  <cp:revision>228</cp:revision>
  <dcterms:created xsi:type="dcterms:W3CDTF">2015-12-17T22:55:40Z</dcterms:created>
  <dcterms:modified xsi:type="dcterms:W3CDTF">2020-11-27T12:15:28Z</dcterms:modified>
</cp:coreProperties>
</file>