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 id="2147484631" r:id="rId2"/>
  </p:sldMasterIdLst>
  <p:notesMasterIdLst>
    <p:notesMasterId r:id="rId79"/>
  </p:notesMasterIdLst>
  <p:handoutMasterIdLst>
    <p:handoutMasterId r:id="rId80"/>
  </p:handoutMasterIdLst>
  <p:sldIdLst>
    <p:sldId id="466" r:id="rId3"/>
    <p:sldId id="388" r:id="rId4"/>
    <p:sldId id="467" r:id="rId5"/>
    <p:sldId id="468" r:id="rId6"/>
    <p:sldId id="469" r:id="rId7"/>
    <p:sldId id="470" r:id="rId8"/>
    <p:sldId id="471" r:id="rId9"/>
    <p:sldId id="472" r:id="rId10"/>
    <p:sldId id="473" r:id="rId11"/>
    <p:sldId id="474" r:id="rId12"/>
    <p:sldId id="475" r:id="rId13"/>
    <p:sldId id="476" r:id="rId14"/>
    <p:sldId id="477" r:id="rId15"/>
    <p:sldId id="478" r:id="rId16"/>
    <p:sldId id="479" r:id="rId17"/>
    <p:sldId id="480" r:id="rId18"/>
    <p:sldId id="481" r:id="rId19"/>
    <p:sldId id="482" r:id="rId20"/>
    <p:sldId id="483" r:id="rId21"/>
    <p:sldId id="484" r:id="rId22"/>
    <p:sldId id="485" r:id="rId23"/>
    <p:sldId id="486" r:id="rId24"/>
    <p:sldId id="487" r:id="rId25"/>
    <p:sldId id="488" r:id="rId26"/>
    <p:sldId id="536" r:id="rId27"/>
    <p:sldId id="489" r:id="rId28"/>
    <p:sldId id="490" r:id="rId29"/>
    <p:sldId id="491" r:id="rId30"/>
    <p:sldId id="492" r:id="rId31"/>
    <p:sldId id="493" r:id="rId32"/>
    <p:sldId id="494" r:id="rId33"/>
    <p:sldId id="495" r:id="rId34"/>
    <p:sldId id="496" r:id="rId35"/>
    <p:sldId id="497" r:id="rId36"/>
    <p:sldId id="498" r:id="rId37"/>
    <p:sldId id="499" r:id="rId38"/>
    <p:sldId id="500" r:id="rId39"/>
    <p:sldId id="501" r:id="rId40"/>
    <p:sldId id="502" r:id="rId41"/>
    <p:sldId id="503" r:id="rId42"/>
    <p:sldId id="504" r:id="rId43"/>
    <p:sldId id="505" r:id="rId44"/>
    <p:sldId id="506" r:id="rId45"/>
    <p:sldId id="507" r:id="rId46"/>
    <p:sldId id="508" r:id="rId47"/>
    <p:sldId id="509" r:id="rId48"/>
    <p:sldId id="510" r:id="rId49"/>
    <p:sldId id="511" r:id="rId50"/>
    <p:sldId id="512" r:id="rId51"/>
    <p:sldId id="513" r:id="rId52"/>
    <p:sldId id="537" r:id="rId53"/>
    <p:sldId id="514" r:id="rId54"/>
    <p:sldId id="515" r:id="rId55"/>
    <p:sldId id="516" r:id="rId56"/>
    <p:sldId id="517" r:id="rId57"/>
    <p:sldId id="518" r:id="rId58"/>
    <p:sldId id="519" r:id="rId59"/>
    <p:sldId id="520" r:id="rId60"/>
    <p:sldId id="463" r:id="rId61"/>
    <p:sldId id="521" r:id="rId62"/>
    <p:sldId id="522" r:id="rId63"/>
    <p:sldId id="523" r:id="rId64"/>
    <p:sldId id="524" r:id="rId65"/>
    <p:sldId id="525" r:id="rId66"/>
    <p:sldId id="526" r:id="rId67"/>
    <p:sldId id="527" r:id="rId68"/>
    <p:sldId id="528" r:id="rId69"/>
    <p:sldId id="529" r:id="rId70"/>
    <p:sldId id="464" r:id="rId71"/>
    <p:sldId id="530" r:id="rId72"/>
    <p:sldId id="531" r:id="rId73"/>
    <p:sldId id="532" r:id="rId74"/>
    <p:sldId id="533" r:id="rId75"/>
    <p:sldId id="534" r:id="rId76"/>
    <p:sldId id="538" r:id="rId77"/>
    <p:sldId id="535" r:id="rId78"/>
  </p:sldIdLst>
  <p:sldSz cx="9144000" cy="6858000" type="screen4x3"/>
  <p:notesSz cx="6761163" cy="9931400"/>
  <p:defaultTextStyle>
    <a:defPPr>
      <a:defRPr lang="en-US"/>
    </a:defPPr>
    <a:lvl1pPr algn="l" rtl="0" fontAlgn="base">
      <a:spcBef>
        <a:spcPct val="0"/>
      </a:spcBef>
      <a:spcAft>
        <a:spcPct val="0"/>
      </a:spcAft>
      <a:defRPr sz="1600" kern="1200">
        <a:solidFill>
          <a:schemeClr val="tx1"/>
        </a:solidFill>
        <a:latin typeface="Arial" charset="0"/>
        <a:ea typeface="宋体" pitchFamily="2" charset="-122"/>
        <a:cs typeface="+mn-cs"/>
      </a:defRPr>
    </a:lvl1pPr>
    <a:lvl2pPr marL="457200" algn="l" rtl="0" fontAlgn="base">
      <a:spcBef>
        <a:spcPct val="0"/>
      </a:spcBef>
      <a:spcAft>
        <a:spcPct val="0"/>
      </a:spcAft>
      <a:defRPr sz="1600" kern="1200">
        <a:solidFill>
          <a:schemeClr val="tx1"/>
        </a:solidFill>
        <a:latin typeface="Arial" charset="0"/>
        <a:ea typeface="宋体" pitchFamily="2" charset="-122"/>
        <a:cs typeface="+mn-cs"/>
      </a:defRPr>
    </a:lvl2pPr>
    <a:lvl3pPr marL="914400" algn="l" rtl="0" fontAlgn="base">
      <a:spcBef>
        <a:spcPct val="0"/>
      </a:spcBef>
      <a:spcAft>
        <a:spcPct val="0"/>
      </a:spcAft>
      <a:defRPr sz="1600" kern="1200">
        <a:solidFill>
          <a:schemeClr val="tx1"/>
        </a:solidFill>
        <a:latin typeface="Arial" charset="0"/>
        <a:ea typeface="宋体" pitchFamily="2" charset="-122"/>
        <a:cs typeface="+mn-cs"/>
      </a:defRPr>
    </a:lvl3pPr>
    <a:lvl4pPr marL="1371600" algn="l" rtl="0" fontAlgn="base">
      <a:spcBef>
        <a:spcPct val="0"/>
      </a:spcBef>
      <a:spcAft>
        <a:spcPct val="0"/>
      </a:spcAft>
      <a:defRPr sz="1600" kern="1200">
        <a:solidFill>
          <a:schemeClr val="tx1"/>
        </a:solidFill>
        <a:latin typeface="Arial" charset="0"/>
        <a:ea typeface="宋体" pitchFamily="2" charset="-122"/>
        <a:cs typeface="+mn-cs"/>
      </a:defRPr>
    </a:lvl4pPr>
    <a:lvl5pPr marL="1828800" algn="l" rtl="0" fontAlgn="base">
      <a:spcBef>
        <a:spcPct val="0"/>
      </a:spcBef>
      <a:spcAft>
        <a:spcPct val="0"/>
      </a:spcAft>
      <a:defRPr sz="1600" kern="1200">
        <a:solidFill>
          <a:schemeClr val="tx1"/>
        </a:solidFill>
        <a:latin typeface="Arial" charset="0"/>
        <a:ea typeface="宋体" pitchFamily="2" charset="-122"/>
        <a:cs typeface="+mn-cs"/>
      </a:defRPr>
    </a:lvl5pPr>
    <a:lvl6pPr marL="2286000" algn="l" defTabSz="914400" rtl="0" eaLnBrk="1" latinLnBrk="0" hangingPunct="1">
      <a:defRPr sz="1600" kern="1200">
        <a:solidFill>
          <a:schemeClr val="tx1"/>
        </a:solidFill>
        <a:latin typeface="Arial" charset="0"/>
        <a:ea typeface="宋体" pitchFamily="2" charset="-122"/>
        <a:cs typeface="+mn-cs"/>
      </a:defRPr>
    </a:lvl6pPr>
    <a:lvl7pPr marL="2743200" algn="l" defTabSz="914400" rtl="0" eaLnBrk="1" latinLnBrk="0" hangingPunct="1">
      <a:defRPr sz="1600" kern="1200">
        <a:solidFill>
          <a:schemeClr val="tx1"/>
        </a:solidFill>
        <a:latin typeface="Arial" charset="0"/>
        <a:ea typeface="宋体" pitchFamily="2" charset="-122"/>
        <a:cs typeface="+mn-cs"/>
      </a:defRPr>
    </a:lvl7pPr>
    <a:lvl8pPr marL="3200400" algn="l" defTabSz="914400" rtl="0" eaLnBrk="1" latinLnBrk="0" hangingPunct="1">
      <a:defRPr sz="1600" kern="1200">
        <a:solidFill>
          <a:schemeClr val="tx1"/>
        </a:solidFill>
        <a:latin typeface="Arial" charset="0"/>
        <a:ea typeface="宋体" pitchFamily="2" charset="-122"/>
        <a:cs typeface="+mn-cs"/>
      </a:defRPr>
    </a:lvl8pPr>
    <a:lvl9pPr marL="3657600" algn="l" defTabSz="914400" rtl="0" eaLnBrk="1" latinLnBrk="0" hangingPunct="1">
      <a:defRPr sz="16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D60093"/>
    <a:srgbClr val="0000FF"/>
    <a:srgbClr val="660066"/>
    <a:srgbClr val="FF0066"/>
    <a:srgbClr val="3333CC"/>
    <a:srgbClr val="00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10" autoAdjust="0"/>
    <p:restoredTop sz="91499" autoAdjust="0"/>
  </p:normalViewPr>
  <p:slideViewPr>
    <p:cSldViewPr>
      <p:cViewPr>
        <p:scale>
          <a:sx n="60" d="100"/>
          <a:sy n="60" d="100"/>
        </p:scale>
        <p:origin x="-1908" y="-1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1.wmf"/><Relationship Id="rId7" Type="http://schemas.openxmlformats.org/officeDocument/2006/relationships/image" Target="../media/image65.w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4" Type="http://schemas.openxmlformats.org/officeDocument/2006/relationships/image" Target="../media/image7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92.emf"/><Relationship Id="rId3" Type="http://schemas.openxmlformats.org/officeDocument/2006/relationships/image" Target="../media/image87.emf"/><Relationship Id="rId7" Type="http://schemas.openxmlformats.org/officeDocument/2006/relationships/image" Target="../media/image91.emf"/><Relationship Id="rId2" Type="http://schemas.openxmlformats.org/officeDocument/2006/relationships/image" Target="../media/image86.emf"/><Relationship Id="rId1" Type="http://schemas.openxmlformats.org/officeDocument/2006/relationships/image" Target="../media/image85.emf"/><Relationship Id="rId6" Type="http://schemas.openxmlformats.org/officeDocument/2006/relationships/image" Target="../media/image90.emf"/><Relationship Id="rId5" Type="http://schemas.openxmlformats.org/officeDocument/2006/relationships/image" Target="../media/image89.emf"/><Relationship Id="rId4" Type="http://schemas.openxmlformats.org/officeDocument/2006/relationships/image" Target="../media/image88.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image" Target="../media/image95.emf"/><Relationship Id="rId7" Type="http://schemas.openxmlformats.org/officeDocument/2006/relationships/image" Target="../media/image99.wmf"/><Relationship Id="rId2" Type="http://schemas.openxmlformats.org/officeDocument/2006/relationships/image" Target="../media/image94.emf"/><Relationship Id="rId1" Type="http://schemas.openxmlformats.org/officeDocument/2006/relationships/image" Target="../media/image93.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08.emf"/><Relationship Id="rId3" Type="http://schemas.openxmlformats.org/officeDocument/2006/relationships/image" Target="../media/image103.emf"/><Relationship Id="rId7" Type="http://schemas.openxmlformats.org/officeDocument/2006/relationships/image" Target="../media/image107.emf"/><Relationship Id="rId2" Type="http://schemas.openxmlformats.org/officeDocument/2006/relationships/image" Target="../media/image102.emf"/><Relationship Id="rId1" Type="http://schemas.openxmlformats.org/officeDocument/2006/relationships/image" Target="../media/image101.emf"/><Relationship Id="rId6" Type="http://schemas.openxmlformats.org/officeDocument/2006/relationships/image" Target="../media/image106.emf"/><Relationship Id="rId5" Type="http://schemas.openxmlformats.org/officeDocument/2006/relationships/image" Target="../media/image105.emf"/><Relationship Id="rId4" Type="http://schemas.openxmlformats.org/officeDocument/2006/relationships/image" Target="../media/image104.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4" Type="http://schemas.openxmlformats.org/officeDocument/2006/relationships/image" Target="../media/image1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20.emf"/><Relationship Id="rId3" Type="http://schemas.openxmlformats.org/officeDocument/2006/relationships/image" Target="../media/image115.emf"/><Relationship Id="rId7" Type="http://schemas.openxmlformats.org/officeDocument/2006/relationships/image" Target="../media/image119.emf"/><Relationship Id="rId2" Type="http://schemas.openxmlformats.org/officeDocument/2006/relationships/image" Target="../media/image114.emf"/><Relationship Id="rId1" Type="http://schemas.openxmlformats.org/officeDocument/2006/relationships/image" Target="../media/image113.emf"/><Relationship Id="rId6" Type="http://schemas.openxmlformats.org/officeDocument/2006/relationships/image" Target="../media/image118.emf"/><Relationship Id="rId5" Type="http://schemas.openxmlformats.org/officeDocument/2006/relationships/image" Target="../media/image117.emf"/><Relationship Id="rId4" Type="http://schemas.openxmlformats.org/officeDocument/2006/relationships/image" Target="../media/image116.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 Id="rId4" Type="http://schemas.openxmlformats.org/officeDocument/2006/relationships/image" Target="../media/image13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3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38.emf"/><Relationship Id="rId2" Type="http://schemas.openxmlformats.org/officeDocument/2006/relationships/image" Target="../media/image137.emf"/><Relationship Id="rId1" Type="http://schemas.openxmlformats.org/officeDocument/2006/relationships/image" Target="../media/image136.emf"/><Relationship Id="rId5" Type="http://schemas.openxmlformats.org/officeDocument/2006/relationships/image" Target="../media/image140.emf"/><Relationship Id="rId4" Type="http://schemas.openxmlformats.org/officeDocument/2006/relationships/image" Target="../media/image13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4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42.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45.emf"/><Relationship Id="rId7" Type="http://schemas.openxmlformats.org/officeDocument/2006/relationships/image" Target="../media/image149.emf"/><Relationship Id="rId2" Type="http://schemas.openxmlformats.org/officeDocument/2006/relationships/image" Target="../media/image144.emf"/><Relationship Id="rId1" Type="http://schemas.openxmlformats.org/officeDocument/2006/relationships/image" Target="../media/image143.emf"/><Relationship Id="rId6" Type="http://schemas.openxmlformats.org/officeDocument/2006/relationships/image" Target="../media/image148.emf"/><Relationship Id="rId5" Type="http://schemas.openxmlformats.org/officeDocument/2006/relationships/image" Target="../media/image147.emf"/><Relationship Id="rId4" Type="http://schemas.openxmlformats.org/officeDocument/2006/relationships/image" Target="../media/image146.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55.emf"/><Relationship Id="rId7" Type="http://schemas.openxmlformats.org/officeDocument/2006/relationships/image" Target="../media/image159.wmf"/><Relationship Id="rId2" Type="http://schemas.openxmlformats.org/officeDocument/2006/relationships/image" Target="../media/image154.wmf"/><Relationship Id="rId1" Type="http://schemas.openxmlformats.org/officeDocument/2006/relationships/image" Target="../media/image153.wmf"/><Relationship Id="rId6" Type="http://schemas.openxmlformats.org/officeDocument/2006/relationships/image" Target="../media/image158.wmf"/><Relationship Id="rId5" Type="http://schemas.openxmlformats.org/officeDocument/2006/relationships/image" Target="../media/image157.wmf"/><Relationship Id="rId4" Type="http://schemas.openxmlformats.org/officeDocument/2006/relationships/image" Target="../media/image156.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67.wmf"/><Relationship Id="rId3" Type="http://schemas.openxmlformats.org/officeDocument/2006/relationships/image" Target="../media/image162.wmf"/><Relationship Id="rId7" Type="http://schemas.openxmlformats.org/officeDocument/2006/relationships/image" Target="../media/image166.wmf"/><Relationship Id="rId2" Type="http://schemas.openxmlformats.org/officeDocument/2006/relationships/image" Target="../media/image161.emf"/><Relationship Id="rId1" Type="http://schemas.openxmlformats.org/officeDocument/2006/relationships/image" Target="../media/image160.wmf"/><Relationship Id="rId6" Type="http://schemas.openxmlformats.org/officeDocument/2006/relationships/image" Target="../media/image165.wmf"/><Relationship Id="rId5" Type="http://schemas.openxmlformats.org/officeDocument/2006/relationships/image" Target="../media/image164.wmf"/><Relationship Id="rId10" Type="http://schemas.openxmlformats.org/officeDocument/2006/relationships/image" Target="../media/image169.emf"/><Relationship Id="rId4" Type="http://schemas.openxmlformats.org/officeDocument/2006/relationships/image" Target="../media/image163.emf"/><Relationship Id="rId9" Type="http://schemas.openxmlformats.org/officeDocument/2006/relationships/image" Target="../media/image16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77.wmf"/><Relationship Id="rId3" Type="http://schemas.openxmlformats.org/officeDocument/2006/relationships/image" Target="../media/image172.emf"/><Relationship Id="rId7" Type="http://schemas.openxmlformats.org/officeDocument/2006/relationships/image" Target="../media/image176.wmf"/><Relationship Id="rId2" Type="http://schemas.openxmlformats.org/officeDocument/2006/relationships/image" Target="../media/image171.wmf"/><Relationship Id="rId1" Type="http://schemas.openxmlformats.org/officeDocument/2006/relationships/image" Target="../media/image170.wmf"/><Relationship Id="rId6" Type="http://schemas.openxmlformats.org/officeDocument/2006/relationships/image" Target="../media/image175.emf"/><Relationship Id="rId5" Type="http://schemas.openxmlformats.org/officeDocument/2006/relationships/image" Target="../media/image174.emf"/><Relationship Id="rId10" Type="http://schemas.openxmlformats.org/officeDocument/2006/relationships/image" Target="../media/image179.emf"/><Relationship Id="rId4" Type="http://schemas.openxmlformats.org/officeDocument/2006/relationships/image" Target="../media/image173.emf"/><Relationship Id="rId9" Type="http://schemas.openxmlformats.org/officeDocument/2006/relationships/image" Target="../media/image178.e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87.wmf"/><Relationship Id="rId13" Type="http://schemas.openxmlformats.org/officeDocument/2006/relationships/image" Target="../media/image192.emf"/><Relationship Id="rId3" Type="http://schemas.openxmlformats.org/officeDocument/2006/relationships/image" Target="../media/image182.wmf"/><Relationship Id="rId7" Type="http://schemas.openxmlformats.org/officeDocument/2006/relationships/image" Target="../media/image186.wmf"/><Relationship Id="rId12" Type="http://schemas.openxmlformats.org/officeDocument/2006/relationships/image" Target="../media/image191.emf"/><Relationship Id="rId2" Type="http://schemas.openxmlformats.org/officeDocument/2006/relationships/image" Target="../media/image181.emf"/><Relationship Id="rId1" Type="http://schemas.openxmlformats.org/officeDocument/2006/relationships/image" Target="../media/image180.wmf"/><Relationship Id="rId6" Type="http://schemas.openxmlformats.org/officeDocument/2006/relationships/image" Target="../media/image185.wmf"/><Relationship Id="rId11" Type="http://schemas.openxmlformats.org/officeDocument/2006/relationships/image" Target="../media/image190.emf"/><Relationship Id="rId5" Type="http://schemas.openxmlformats.org/officeDocument/2006/relationships/image" Target="../media/image184.emf"/><Relationship Id="rId10" Type="http://schemas.openxmlformats.org/officeDocument/2006/relationships/image" Target="../media/image189.emf"/><Relationship Id="rId4" Type="http://schemas.openxmlformats.org/officeDocument/2006/relationships/image" Target="../media/image183.emf"/><Relationship Id="rId9" Type="http://schemas.openxmlformats.org/officeDocument/2006/relationships/image" Target="../media/image188.e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200.wmf"/><Relationship Id="rId3" Type="http://schemas.openxmlformats.org/officeDocument/2006/relationships/image" Target="../media/image195.emf"/><Relationship Id="rId7" Type="http://schemas.openxmlformats.org/officeDocument/2006/relationships/image" Target="../media/image199.wmf"/><Relationship Id="rId2" Type="http://schemas.openxmlformats.org/officeDocument/2006/relationships/image" Target="../media/image194.wmf"/><Relationship Id="rId1" Type="http://schemas.openxmlformats.org/officeDocument/2006/relationships/image" Target="../media/image193.wmf"/><Relationship Id="rId6" Type="http://schemas.openxmlformats.org/officeDocument/2006/relationships/image" Target="../media/image198.wmf"/><Relationship Id="rId5" Type="http://schemas.openxmlformats.org/officeDocument/2006/relationships/image" Target="../media/image197.emf"/><Relationship Id="rId4" Type="http://schemas.openxmlformats.org/officeDocument/2006/relationships/image" Target="../media/image196.e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208.emf"/><Relationship Id="rId3" Type="http://schemas.openxmlformats.org/officeDocument/2006/relationships/image" Target="../media/image203.emf"/><Relationship Id="rId7" Type="http://schemas.openxmlformats.org/officeDocument/2006/relationships/image" Target="../media/image207.emf"/><Relationship Id="rId12" Type="http://schemas.openxmlformats.org/officeDocument/2006/relationships/image" Target="../media/image212.emf"/><Relationship Id="rId2" Type="http://schemas.openxmlformats.org/officeDocument/2006/relationships/image" Target="../media/image202.emf"/><Relationship Id="rId1" Type="http://schemas.openxmlformats.org/officeDocument/2006/relationships/image" Target="../media/image201.emf"/><Relationship Id="rId6" Type="http://schemas.openxmlformats.org/officeDocument/2006/relationships/image" Target="../media/image206.emf"/><Relationship Id="rId11" Type="http://schemas.openxmlformats.org/officeDocument/2006/relationships/image" Target="../media/image211.emf"/><Relationship Id="rId5" Type="http://schemas.openxmlformats.org/officeDocument/2006/relationships/image" Target="../media/image205.emf"/><Relationship Id="rId10" Type="http://schemas.openxmlformats.org/officeDocument/2006/relationships/image" Target="../media/image210.emf"/><Relationship Id="rId4" Type="http://schemas.openxmlformats.org/officeDocument/2006/relationships/image" Target="../media/image204.emf"/><Relationship Id="rId9" Type="http://schemas.openxmlformats.org/officeDocument/2006/relationships/image" Target="../media/image209.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15.wmf"/><Relationship Id="rId2" Type="http://schemas.openxmlformats.org/officeDocument/2006/relationships/image" Target="../media/image214.wmf"/><Relationship Id="rId1" Type="http://schemas.openxmlformats.org/officeDocument/2006/relationships/image" Target="../media/image213.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18.emf"/><Relationship Id="rId2" Type="http://schemas.openxmlformats.org/officeDocument/2006/relationships/image" Target="../media/image217.emf"/><Relationship Id="rId1" Type="http://schemas.openxmlformats.org/officeDocument/2006/relationships/image" Target="../media/image216.emf"/><Relationship Id="rId6" Type="http://schemas.openxmlformats.org/officeDocument/2006/relationships/image" Target="../media/image221.emf"/><Relationship Id="rId5" Type="http://schemas.openxmlformats.org/officeDocument/2006/relationships/image" Target="../media/image220.emf"/><Relationship Id="rId4" Type="http://schemas.openxmlformats.org/officeDocument/2006/relationships/image" Target="../media/image219.e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29.emf"/><Relationship Id="rId3" Type="http://schemas.openxmlformats.org/officeDocument/2006/relationships/image" Target="../media/image224.emf"/><Relationship Id="rId7" Type="http://schemas.openxmlformats.org/officeDocument/2006/relationships/image" Target="../media/image228.emf"/><Relationship Id="rId2" Type="http://schemas.openxmlformats.org/officeDocument/2006/relationships/image" Target="../media/image223.emf"/><Relationship Id="rId1" Type="http://schemas.openxmlformats.org/officeDocument/2006/relationships/image" Target="../media/image222.emf"/><Relationship Id="rId6" Type="http://schemas.openxmlformats.org/officeDocument/2006/relationships/image" Target="../media/image227.emf"/><Relationship Id="rId5" Type="http://schemas.openxmlformats.org/officeDocument/2006/relationships/image" Target="../media/image226.emf"/><Relationship Id="rId10" Type="http://schemas.openxmlformats.org/officeDocument/2006/relationships/image" Target="../media/image231.emf"/><Relationship Id="rId4" Type="http://schemas.openxmlformats.org/officeDocument/2006/relationships/image" Target="../media/image225.emf"/><Relationship Id="rId9" Type="http://schemas.openxmlformats.org/officeDocument/2006/relationships/image" Target="../media/image230.e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239.emf"/><Relationship Id="rId3" Type="http://schemas.openxmlformats.org/officeDocument/2006/relationships/image" Target="../media/image234.emf"/><Relationship Id="rId7" Type="http://schemas.openxmlformats.org/officeDocument/2006/relationships/image" Target="../media/image238.emf"/><Relationship Id="rId2" Type="http://schemas.openxmlformats.org/officeDocument/2006/relationships/image" Target="../media/image233.emf"/><Relationship Id="rId1" Type="http://schemas.openxmlformats.org/officeDocument/2006/relationships/image" Target="../media/image232.emf"/><Relationship Id="rId6" Type="http://schemas.openxmlformats.org/officeDocument/2006/relationships/image" Target="../media/image237.emf"/><Relationship Id="rId5" Type="http://schemas.openxmlformats.org/officeDocument/2006/relationships/image" Target="../media/image236.emf"/><Relationship Id="rId4" Type="http://schemas.openxmlformats.org/officeDocument/2006/relationships/image" Target="../media/image235.emf"/><Relationship Id="rId9" Type="http://schemas.openxmlformats.org/officeDocument/2006/relationships/image" Target="../media/image240.e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248.emf"/><Relationship Id="rId3" Type="http://schemas.openxmlformats.org/officeDocument/2006/relationships/image" Target="../media/image243.emf"/><Relationship Id="rId7" Type="http://schemas.openxmlformats.org/officeDocument/2006/relationships/image" Target="../media/image247.emf"/><Relationship Id="rId2" Type="http://schemas.openxmlformats.org/officeDocument/2006/relationships/image" Target="../media/image242.emf"/><Relationship Id="rId1" Type="http://schemas.openxmlformats.org/officeDocument/2006/relationships/image" Target="../media/image241.emf"/><Relationship Id="rId6" Type="http://schemas.openxmlformats.org/officeDocument/2006/relationships/image" Target="../media/image246.emf"/><Relationship Id="rId11" Type="http://schemas.openxmlformats.org/officeDocument/2006/relationships/image" Target="../media/image251.emf"/><Relationship Id="rId5" Type="http://schemas.openxmlformats.org/officeDocument/2006/relationships/image" Target="../media/image245.emf"/><Relationship Id="rId10" Type="http://schemas.openxmlformats.org/officeDocument/2006/relationships/image" Target="../media/image250.emf"/><Relationship Id="rId4" Type="http://schemas.openxmlformats.org/officeDocument/2006/relationships/image" Target="../media/image244.emf"/><Relationship Id="rId9" Type="http://schemas.openxmlformats.org/officeDocument/2006/relationships/image" Target="../media/image249.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253.emf"/><Relationship Id="rId1" Type="http://schemas.openxmlformats.org/officeDocument/2006/relationships/image" Target="../media/image25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255.emf"/><Relationship Id="rId1" Type="http://schemas.openxmlformats.org/officeDocument/2006/relationships/image" Target="../media/image254.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57.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61.wmf"/><Relationship Id="rId2" Type="http://schemas.openxmlformats.org/officeDocument/2006/relationships/image" Target="../media/image260.wmf"/><Relationship Id="rId1" Type="http://schemas.openxmlformats.org/officeDocument/2006/relationships/image" Target="../media/image259.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262.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65.wmf"/><Relationship Id="rId2" Type="http://schemas.openxmlformats.org/officeDocument/2006/relationships/image" Target="../media/image264.wmf"/><Relationship Id="rId1" Type="http://schemas.openxmlformats.org/officeDocument/2006/relationships/image" Target="../media/image263.wmf"/><Relationship Id="rId4" Type="http://schemas.openxmlformats.org/officeDocument/2006/relationships/image" Target="../media/image266.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69.wmf"/><Relationship Id="rId2" Type="http://schemas.openxmlformats.org/officeDocument/2006/relationships/image" Target="../media/image268.wmf"/><Relationship Id="rId1" Type="http://schemas.openxmlformats.org/officeDocument/2006/relationships/image" Target="../media/image267.wmf"/><Relationship Id="rId4" Type="http://schemas.openxmlformats.org/officeDocument/2006/relationships/image" Target="../media/image270.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73.wmf"/><Relationship Id="rId2" Type="http://schemas.openxmlformats.org/officeDocument/2006/relationships/image" Target="../media/image272.wmf"/><Relationship Id="rId1" Type="http://schemas.openxmlformats.org/officeDocument/2006/relationships/image" Target="../media/image271.wmf"/><Relationship Id="rId4" Type="http://schemas.openxmlformats.org/officeDocument/2006/relationships/image" Target="../media/image274.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276.wmf"/><Relationship Id="rId1" Type="http://schemas.openxmlformats.org/officeDocument/2006/relationships/image" Target="../media/image275.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image" Target="../media/image25.wmf"/><Relationship Id="rId3" Type="http://schemas.openxmlformats.org/officeDocument/2006/relationships/image" Target="../media/image15.wmf"/><Relationship Id="rId7" Type="http://schemas.openxmlformats.org/officeDocument/2006/relationships/image" Target="../media/image19.wmf"/><Relationship Id="rId12" Type="http://schemas.openxmlformats.org/officeDocument/2006/relationships/image" Target="../media/image24.wmf"/><Relationship Id="rId2" Type="http://schemas.openxmlformats.org/officeDocument/2006/relationships/image" Target="../media/image14.wmf"/><Relationship Id="rId16" Type="http://schemas.openxmlformats.org/officeDocument/2006/relationships/image" Target="../media/image28.wmf"/><Relationship Id="rId1" Type="http://schemas.openxmlformats.org/officeDocument/2006/relationships/image" Target="../media/image13.png"/><Relationship Id="rId6" Type="http://schemas.openxmlformats.org/officeDocument/2006/relationships/image" Target="../media/image18.wmf"/><Relationship Id="rId11" Type="http://schemas.openxmlformats.org/officeDocument/2006/relationships/image" Target="../media/image23.wmf"/><Relationship Id="rId5" Type="http://schemas.openxmlformats.org/officeDocument/2006/relationships/image" Target="../media/image17.wmf"/><Relationship Id="rId15" Type="http://schemas.openxmlformats.org/officeDocument/2006/relationships/image" Target="../media/image27.wmf"/><Relationship Id="rId10" Type="http://schemas.openxmlformats.org/officeDocument/2006/relationships/image" Target="../media/image22.wmf"/><Relationship Id="rId4" Type="http://schemas.openxmlformats.org/officeDocument/2006/relationships/image" Target="../media/image16.wmf"/><Relationship Id="rId9" Type="http://schemas.openxmlformats.org/officeDocument/2006/relationships/image" Target="../media/image21.wmf"/><Relationship Id="rId14"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0.wmf"/><Relationship Id="rId7" Type="http://schemas.openxmlformats.org/officeDocument/2006/relationships/image" Target="../media/image34.wmf"/><Relationship Id="rId12" Type="http://schemas.openxmlformats.org/officeDocument/2006/relationships/image" Target="../media/image39.wmf"/><Relationship Id="rId2" Type="http://schemas.openxmlformats.org/officeDocument/2006/relationships/image" Target="../media/image29.wmf"/><Relationship Id="rId1" Type="http://schemas.openxmlformats.org/officeDocument/2006/relationships/image" Target="../media/image13.png"/><Relationship Id="rId6" Type="http://schemas.openxmlformats.org/officeDocument/2006/relationships/image" Target="../media/image33.wmf"/><Relationship Id="rId11" Type="http://schemas.openxmlformats.org/officeDocument/2006/relationships/image" Target="../media/image38.wmf"/><Relationship Id="rId5" Type="http://schemas.openxmlformats.org/officeDocument/2006/relationships/image" Target="../media/image32.wmf"/><Relationship Id="rId10" Type="http://schemas.openxmlformats.org/officeDocument/2006/relationships/image" Target="../media/image37.wmf"/><Relationship Id="rId4" Type="http://schemas.openxmlformats.org/officeDocument/2006/relationships/image" Target="../media/image31.emf"/><Relationship Id="rId9"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image" Target="../media/image47.wmf"/><Relationship Id="rId1" Type="http://schemas.openxmlformats.org/officeDocument/2006/relationships/image" Target="../media/image46.e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 Id="rId9" Type="http://schemas.openxmlformats.org/officeDocument/2006/relationships/image" Target="../media/image5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en-US"/>
          </a:p>
        </p:txBody>
      </p:sp>
      <p:sp>
        <p:nvSpPr>
          <p:cNvPr id="159747" name="Rectangle 3"/>
          <p:cNvSpPr>
            <a:spLocks noGrp="1" noChangeArrowheads="1"/>
          </p:cNvSpPr>
          <p:nvPr>
            <p:ph type="dt" sz="quarter" idx="1"/>
          </p:nvPr>
        </p:nvSpPr>
        <p:spPr bwMode="auto">
          <a:xfrm>
            <a:off x="382905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159748" name="Rectangle 4"/>
          <p:cNvSpPr>
            <a:spLocks noGrp="1" noChangeArrowheads="1"/>
          </p:cNvSpPr>
          <p:nvPr>
            <p:ph type="ftr" sz="quarter" idx="2"/>
          </p:nvPr>
        </p:nvSpPr>
        <p:spPr bwMode="auto">
          <a:xfrm>
            <a:off x="0" y="9432925"/>
            <a:ext cx="293052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159749" name="Rectangle 5"/>
          <p:cNvSpPr>
            <a:spLocks noGrp="1" noChangeArrowheads="1"/>
          </p:cNvSpPr>
          <p:nvPr>
            <p:ph type="sldNum" sz="quarter" idx="3"/>
          </p:nvPr>
        </p:nvSpPr>
        <p:spPr bwMode="auto">
          <a:xfrm>
            <a:off x="3829050" y="9432925"/>
            <a:ext cx="293052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FD1E0517-26BA-4091-86FD-E6A3136E049B}" type="slidenum">
              <a:rPr lang="zh-CN" altLang="en-US"/>
              <a:pPr>
                <a:defRPr/>
              </a:pPr>
              <a:t>‹#›</a:t>
            </a:fld>
            <a:endParaRPr lang="en-US" altLang="zh-CN"/>
          </a:p>
        </p:txBody>
      </p:sp>
    </p:spTree>
    <p:extLst>
      <p:ext uri="{BB962C8B-B14F-4D97-AF65-F5344CB8AC3E}">
        <p14:creationId xmlns:p14="http://schemas.microsoft.com/office/powerpoint/2010/main" val="8496181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0525" cy="496888"/>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29050" y="0"/>
            <a:ext cx="2930525" cy="496888"/>
          </a:xfrm>
          <a:prstGeom prst="rect">
            <a:avLst/>
          </a:prstGeom>
        </p:spPr>
        <p:txBody>
          <a:bodyPr vert="horz" lIns="91440" tIns="45720" rIns="91440" bIns="45720" rtlCol="0"/>
          <a:lstStyle>
            <a:lvl1pPr algn="r">
              <a:defRPr sz="1200">
                <a:latin typeface="Arial" charset="0"/>
              </a:defRPr>
            </a:lvl1pPr>
          </a:lstStyle>
          <a:p>
            <a:pPr>
              <a:defRPr/>
            </a:pPr>
            <a:fld id="{B35E8CC3-85E2-4B06-93CF-11C7E5F245DA}" type="datetimeFigureOut">
              <a:rPr lang="zh-CN" altLang="en-US"/>
              <a:pPr>
                <a:defRPr/>
              </a:pPr>
              <a:t>2017/11/20</a:t>
            </a:fld>
            <a:endParaRPr lang="zh-CN" altLang="en-US"/>
          </a:p>
        </p:txBody>
      </p:sp>
      <p:sp>
        <p:nvSpPr>
          <p:cNvPr id="4" name="幻灯片图像占位符 3"/>
          <p:cNvSpPr>
            <a:spLocks noGrp="1" noRot="1" noChangeAspect="1"/>
          </p:cNvSpPr>
          <p:nvPr>
            <p:ph type="sldImg" idx="2"/>
          </p:nvPr>
        </p:nvSpPr>
        <p:spPr>
          <a:xfrm>
            <a:off x="898525" y="744538"/>
            <a:ext cx="4964113" cy="3724275"/>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76275" y="4718050"/>
            <a:ext cx="5408613" cy="4468813"/>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432925"/>
            <a:ext cx="2930525" cy="496888"/>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29050" y="9432925"/>
            <a:ext cx="2930525" cy="496888"/>
          </a:xfrm>
          <a:prstGeom prst="rect">
            <a:avLst/>
          </a:prstGeom>
        </p:spPr>
        <p:txBody>
          <a:bodyPr vert="horz" lIns="91440" tIns="45720" rIns="91440" bIns="45720" rtlCol="0" anchor="b"/>
          <a:lstStyle>
            <a:lvl1pPr algn="r">
              <a:defRPr sz="1200">
                <a:latin typeface="Arial" charset="0"/>
              </a:defRPr>
            </a:lvl1pPr>
          </a:lstStyle>
          <a:p>
            <a:pPr>
              <a:defRPr/>
            </a:pPr>
            <a:fld id="{9B86C198-02B6-4F2D-841F-FC46F479B977}" type="slidenum">
              <a:rPr lang="zh-CN" altLang="en-US"/>
              <a:pPr>
                <a:defRPr/>
              </a:pPr>
              <a:t>‹#›</a:t>
            </a:fld>
            <a:endParaRPr lang="zh-CN" altLang="en-US"/>
          </a:p>
        </p:txBody>
      </p:sp>
    </p:spTree>
    <p:extLst>
      <p:ext uri="{BB962C8B-B14F-4D97-AF65-F5344CB8AC3E}">
        <p14:creationId xmlns:p14="http://schemas.microsoft.com/office/powerpoint/2010/main" val="24737051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7F00ABE-879C-45FA-900E-F1A47376E3CB}" type="slidenum">
              <a:rPr lang="zh-CN" altLang="en-US"/>
              <a:pPr>
                <a:defRPr/>
              </a:pPr>
              <a:t>‹#›</a:t>
            </a:fld>
            <a:endParaRPr lang="en-US" altLang="zh-CN"/>
          </a:p>
        </p:txBody>
      </p:sp>
    </p:spTree>
    <p:extLst>
      <p:ext uri="{BB962C8B-B14F-4D97-AF65-F5344CB8AC3E}">
        <p14:creationId xmlns:p14="http://schemas.microsoft.com/office/powerpoint/2010/main" val="2229938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0A876E8-78A6-4255-9A0E-AD5325813E9D}" type="slidenum">
              <a:rPr lang="zh-CN" altLang="en-US"/>
              <a:pPr>
                <a:defRPr/>
              </a:pPr>
              <a:t>‹#›</a:t>
            </a:fld>
            <a:endParaRPr lang="en-US" altLang="zh-CN"/>
          </a:p>
        </p:txBody>
      </p:sp>
    </p:spTree>
    <p:extLst>
      <p:ext uri="{BB962C8B-B14F-4D97-AF65-F5344CB8AC3E}">
        <p14:creationId xmlns:p14="http://schemas.microsoft.com/office/powerpoint/2010/main" val="6709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F3687FB-5B51-4013-8390-7E922421A191}" type="slidenum">
              <a:rPr lang="zh-CN" altLang="en-US"/>
              <a:pPr>
                <a:defRPr/>
              </a:pPr>
              <a:t>‹#›</a:t>
            </a:fld>
            <a:endParaRPr lang="en-US" altLang="zh-CN"/>
          </a:p>
        </p:txBody>
      </p:sp>
    </p:spTree>
    <p:extLst>
      <p:ext uri="{BB962C8B-B14F-4D97-AF65-F5344CB8AC3E}">
        <p14:creationId xmlns:p14="http://schemas.microsoft.com/office/powerpoint/2010/main" val="1511975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p:nvSpPr>
        <p:spPr>
          <a:xfrm>
            <a:off x="685800" y="3197225"/>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ctrTitle"/>
          </p:nvPr>
        </p:nvSpPr>
        <p:spPr>
          <a:xfrm>
            <a:off x="685800" y="1676401"/>
            <a:ext cx="7772400" cy="1538286"/>
          </a:xfrm>
        </p:spPr>
        <p:txBody>
          <a:bodyPr anchor="b"/>
          <a:lstStyle/>
          <a:p>
            <a:r>
              <a:rPr lang="zh-CN" altLang="en-US" smtClean="0"/>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0F6DB85A-D4BD-4F31-A06A-C95BA13E2EA2}" type="slidenum">
              <a:rPr lang="zh-CN" altLang="en-US"/>
              <a:pPr>
                <a:defRPr/>
              </a:pPr>
              <a:t>‹#›</a:t>
            </a:fld>
            <a:endParaRPr lang="en-US" altLang="zh-CN"/>
          </a:p>
        </p:txBody>
      </p:sp>
    </p:spTree>
    <p:extLst>
      <p:ext uri="{BB962C8B-B14F-4D97-AF65-F5344CB8AC3E}">
        <p14:creationId xmlns:p14="http://schemas.microsoft.com/office/powerpoint/2010/main" val="2110858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a:xfrm>
            <a:off x="73025" y="6400800"/>
            <a:ext cx="3200400" cy="284163"/>
          </a:xfrm>
        </p:spPr>
        <p:txBody>
          <a:bodyPr/>
          <a:lstStyle>
            <a:lvl1pPr>
              <a:defRPr/>
            </a:lvl1pPr>
          </a:lstStyle>
          <a:p>
            <a:pPr>
              <a:defRPr/>
            </a:pPr>
            <a:endParaRPr lang="en-US" altLang="zh-CN"/>
          </a:p>
        </p:txBody>
      </p:sp>
      <p:sp>
        <p:nvSpPr>
          <p:cNvPr id="6" name="页脚占位符 4"/>
          <p:cNvSpPr>
            <a:spLocks noGrp="1"/>
          </p:cNvSpPr>
          <p:nvPr>
            <p:ph type="ftr" sz="quarter" idx="11"/>
          </p:nvPr>
        </p:nvSpPr>
        <p:spPr>
          <a:xfrm>
            <a:off x="5330825" y="6400800"/>
            <a:ext cx="3733800" cy="284163"/>
          </a:xfrm>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BF4D5005-5029-478F-9237-A32427BE3D94}" type="slidenum">
              <a:rPr lang="zh-CN" altLang="en-US"/>
              <a:pPr>
                <a:defRPr/>
              </a:pPr>
              <a:t>‹#›</a:t>
            </a:fld>
            <a:endParaRPr lang="en-US" altLang="zh-CN"/>
          </a:p>
        </p:txBody>
      </p:sp>
    </p:spTree>
    <p:extLst>
      <p:ext uri="{BB962C8B-B14F-4D97-AF65-F5344CB8AC3E}">
        <p14:creationId xmlns:p14="http://schemas.microsoft.com/office/powerpoint/2010/main" val="2856547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nvSpPr>
        <p:spPr>
          <a:xfrm>
            <a:off x="685800" y="3143250"/>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8525ADAE-9212-4F3A-86C4-C55850880F3B}" type="slidenum">
              <a:rPr lang="zh-CN" altLang="en-US"/>
              <a:pPr>
                <a:defRPr/>
              </a:pPr>
              <a:t>‹#›</a:t>
            </a:fld>
            <a:endParaRPr lang="en-US" altLang="zh-CN"/>
          </a:p>
        </p:txBody>
      </p:sp>
    </p:spTree>
    <p:extLst>
      <p:ext uri="{BB962C8B-B14F-4D97-AF65-F5344CB8AC3E}">
        <p14:creationId xmlns:p14="http://schemas.microsoft.com/office/powerpoint/2010/main" val="2042793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endParaRPr lang="en-US" altLang="zh-CN"/>
          </a:p>
        </p:txBody>
      </p:sp>
      <p:sp>
        <p:nvSpPr>
          <p:cNvPr id="7" name="页脚占位符 5"/>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68485E6C-42F8-45F1-B0D6-CBF4F16B9A8E}" type="slidenum">
              <a:rPr lang="zh-CN" altLang="en-US"/>
              <a:pPr>
                <a:defRPr/>
              </a:pPr>
              <a:t>‹#›</a:t>
            </a:fld>
            <a:endParaRPr lang="en-US" altLang="zh-CN"/>
          </a:p>
        </p:txBody>
      </p:sp>
    </p:spTree>
    <p:extLst>
      <p:ext uri="{BB962C8B-B14F-4D97-AF65-F5344CB8AC3E}">
        <p14:creationId xmlns:p14="http://schemas.microsoft.com/office/powerpoint/2010/main" val="3231329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6"/>
          <p:cNvSpPr>
            <a:spLocks noGrp="1"/>
          </p:cNvSpPr>
          <p:nvPr>
            <p:ph type="dt" sz="half" idx="10"/>
          </p:nvPr>
        </p:nvSpPr>
        <p:spPr/>
        <p:txBody>
          <a:bodyPr/>
          <a:lstStyle>
            <a:lvl1pPr>
              <a:defRPr/>
            </a:lvl1pPr>
          </a:lstStyle>
          <a:p>
            <a:pPr>
              <a:defRPr/>
            </a:pPr>
            <a:endParaRPr lang="en-US" altLang="zh-CN"/>
          </a:p>
        </p:txBody>
      </p:sp>
      <p:sp>
        <p:nvSpPr>
          <p:cNvPr id="9" name="页脚占位符 7"/>
          <p:cNvSpPr>
            <a:spLocks noGrp="1"/>
          </p:cNvSpPr>
          <p:nvPr>
            <p:ph type="ftr" sz="quarter" idx="11"/>
          </p:nvPr>
        </p:nvSpPr>
        <p:spPr/>
        <p:txBody>
          <a:bodyPr/>
          <a:lstStyle>
            <a:lvl1pPr>
              <a:defRPr/>
            </a:lvl1pPr>
          </a:lstStyle>
          <a:p>
            <a:pPr>
              <a:defRPr/>
            </a:pPr>
            <a:endParaRPr lang="en-US" altLang="zh-CN"/>
          </a:p>
        </p:txBody>
      </p:sp>
      <p:sp>
        <p:nvSpPr>
          <p:cNvPr id="10" name="灯片编号占位符 8"/>
          <p:cNvSpPr>
            <a:spLocks noGrp="1"/>
          </p:cNvSpPr>
          <p:nvPr>
            <p:ph type="sldNum" sz="quarter" idx="12"/>
          </p:nvPr>
        </p:nvSpPr>
        <p:spPr/>
        <p:txBody>
          <a:bodyPr/>
          <a:lstStyle>
            <a:lvl1pPr>
              <a:defRPr/>
            </a:lvl1pPr>
          </a:lstStyle>
          <a:p>
            <a:pPr>
              <a:defRPr/>
            </a:pPr>
            <a:fld id="{6FC33C94-5DD3-4A8B-BC69-F615D6014B51}" type="slidenum">
              <a:rPr lang="zh-CN" altLang="en-US"/>
              <a:pPr>
                <a:defRPr/>
              </a:pPr>
              <a:t>‹#›</a:t>
            </a:fld>
            <a:endParaRPr lang="en-US" altLang="zh-CN"/>
          </a:p>
        </p:txBody>
      </p:sp>
    </p:spTree>
    <p:extLst>
      <p:ext uri="{BB962C8B-B14F-4D97-AF65-F5344CB8AC3E}">
        <p14:creationId xmlns:p14="http://schemas.microsoft.com/office/powerpoint/2010/main" val="4173029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endParaRPr lang="en-US" altLang="zh-CN"/>
          </a:p>
        </p:txBody>
      </p:sp>
      <p:sp>
        <p:nvSpPr>
          <p:cNvPr id="5" name="页脚占位符 3"/>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p:txBody>
          <a:bodyPr/>
          <a:lstStyle>
            <a:lvl1pPr>
              <a:defRPr/>
            </a:lvl1pPr>
          </a:lstStyle>
          <a:p>
            <a:pPr>
              <a:defRPr/>
            </a:pPr>
            <a:fld id="{EC6039DD-4FDB-44E6-8715-9AC265DCD640}" type="slidenum">
              <a:rPr lang="zh-CN" altLang="en-US"/>
              <a:pPr>
                <a:defRPr/>
              </a:pPr>
              <a:t>‹#›</a:t>
            </a:fld>
            <a:endParaRPr lang="en-US" altLang="zh-CN"/>
          </a:p>
        </p:txBody>
      </p:sp>
    </p:spTree>
    <p:extLst>
      <p:ext uri="{BB962C8B-B14F-4D97-AF65-F5344CB8AC3E}">
        <p14:creationId xmlns:p14="http://schemas.microsoft.com/office/powerpoint/2010/main" val="2622392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D8A634E9-179B-4B1E-979E-43D2AB386B5A}" type="slidenum">
              <a:rPr lang="zh-CN" altLang="en-US"/>
              <a:pPr>
                <a:defRPr/>
              </a:pPr>
              <a:t>‹#›</a:t>
            </a:fld>
            <a:endParaRPr lang="en-US" altLang="zh-CN"/>
          </a:p>
        </p:txBody>
      </p:sp>
    </p:spTree>
    <p:extLst>
      <p:ext uri="{BB962C8B-B14F-4D97-AF65-F5344CB8AC3E}">
        <p14:creationId xmlns:p14="http://schemas.microsoft.com/office/powerpoint/2010/main" val="1217769949"/>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2786063" y="1054100"/>
            <a:ext cx="5903912"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lang="zh-CN" altLang="en-US" smtClean="0"/>
              <a:t>单击此处编辑母版标题样式</a:t>
            </a:r>
            <a:endParaRPr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endParaRPr lang="en-US" altLang="zh-CN"/>
          </a:p>
        </p:txBody>
      </p:sp>
      <p:sp>
        <p:nvSpPr>
          <p:cNvPr id="7" name="页脚占位符 5"/>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A1A8E46F-1D12-4F6E-9774-081AA02E3BFD}" type="slidenum">
              <a:rPr lang="zh-CN" altLang="en-US"/>
              <a:pPr>
                <a:defRPr/>
              </a:pPr>
              <a:t>‹#›</a:t>
            </a:fld>
            <a:endParaRPr lang="en-US" altLang="zh-CN"/>
          </a:p>
        </p:txBody>
      </p:sp>
    </p:spTree>
    <p:extLst>
      <p:ext uri="{BB962C8B-B14F-4D97-AF65-F5344CB8AC3E}">
        <p14:creationId xmlns:p14="http://schemas.microsoft.com/office/powerpoint/2010/main" val="3218518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BCE589E-6932-4A89-839E-86CAB5DD7EA9}" type="slidenum">
              <a:rPr lang="zh-CN" altLang="en-US"/>
              <a:pPr>
                <a:defRPr/>
              </a:pPr>
              <a:t>‹#›</a:t>
            </a:fld>
            <a:endParaRPr lang="en-US" altLang="zh-CN"/>
          </a:p>
        </p:txBody>
      </p:sp>
    </p:spTree>
    <p:extLst>
      <p:ext uri="{BB962C8B-B14F-4D97-AF65-F5344CB8AC3E}">
        <p14:creationId xmlns:p14="http://schemas.microsoft.com/office/powerpoint/2010/main" val="4678143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smtClean="0"/>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5F3BDC79-3683-4C41-8650-2972B086C104}" type="slidenum">
              <a:rPr lang="zh-CN" altLang="en-US"/>
              <a:pPr>
                <a:defRPr/>
              </a:pPr>
              <a:t>‹#›</a:t>
            </a:fld>
            <a:endParaRPr lang="en-US" altLang="zh-CN"/>
          </a:p>
        </p:txBody>
      </p:sp>
    </p:spTree>
    <p:extLst>
      <p:ext uri="{BB962C8B-B14F-4D97-AF65-F5344CB8AC3E}">
        <p14:creationId xmlns:p14="http://schemas.microsoft.com/office/powerpoint/2010/main" val="3838558696"/>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3"/>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51912F41-379E-4D65-AB50-A5269E21BA3C}" type="slidenum">
              <a:rPr lang="zh-CN" altLang="en-US"/>
              <a:pPr>
                <a:defRPr/>
              </a:pPr>
              <a:t>‹#›</a:t>
            </a:fld>
            <a:endParaRPr lang="en-US" altLang="zh-CN"/>
          </a:p>
        </p:txBody>
      </p:sp>
    </p:spTree>
    <p:extLst>
      <p:ext uri="{BB962C8B-B14F-4D97-AF65-F5344CB8AC3E}">
        <p14:creationId xmlns:p14="http://schemas.microsoft.com/office/powerpoint/2010/main" val="26869207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686568" cy="601188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190430D7-F827-42D2-B60D-9567194BEE07}" type="slidenum">
              <a:rPr lang="zh-CN" altLang="en-US"/>
              <a:pPr>
                <a:defRPr/>
              </a:pPr>
              <a:t>‹#›</a:t>
            </a:fld>
            <a:endParaRPr lang="en-US" altLang="zh-CN"/>
          </a:p>
        </p:txBody>
      </p:sp>
    </p:spTree>
    <p:extLst>
      <p:ext uri="{BB962C8B-B14F-4D97-AF65-F5344CB8AC3E}">
        <p14:creationId xmlns:p14="http://schemas.microsoft.com/office/powerpoint/2010/main" val="4285619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06B5D93-24C5-4560-87B4-3056E96F7CA3}" type="slidenum">
              <a:rPr lang="zh-CN" altLang="en-US"/>
              <a:pPr>
                <a:defRPr/>
              </a:pPr>
              <a:t>‹#›</a:t>
            </a:fld>
            <a:endParaRPr lang="en-US" altLang="zh-CN"/>
          </a:p>
        </p:txBody>
      </p:sp>
    </p:spTree>
    <p:extLst>
      <p:ext uri="{BB962C8B-B14F-4D97-AF65-F5344CB8AC3E}">
        <p14:creationId xmlns:p14="http://schemas.microsoft.com/office/powerpoint/2010/main" val="353410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A50F692-6744-4B0F-91CA-CCE4EC1873FC}" type="slidenum">
              <a:rPr lang="zh-CN" altLang="en-US"/>
              <a:pPr>
                <a:defRPr/>
              </a:pPr>
              <a:t>‹#›</a:t>
            </a:fld>
            <a:endParaRPr lang="en-US" altLang="zh-CN"/>
          </a:p>
        </p:txBody>
      </p:sp>
    </p:spTree>
    <p:extLst>
      <p:ext uri="{BB962C8B-B14F-4D97-AF65-F5344CB8AC3E}">
        <p14:creationId xmlns:p14="http://schemas.microsoft.com/office/powerpoint/2010/main" val="152646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4DE349E-4B61-4EB7-8F90-2EC333284D50}" type="slidenum">
              <a:rPr lang="zh-CN" altLang="en-US"/>
              <a:pPr>
                <a:defRPr/>
              </a:pPr>
              <a:t>‹#›</a:t>
            </a:fld>
            <a:endParaRPr lang="en-US" altLang="zh-CN"/>
          </a:p>
        </p:txBody>
      </p:sp>
    </p:spTree>
    <p:extLst>
      <p:ext uri="{BB962C8B-B14F-4D97-AF65-F5344CB8AC3E}">
        <p14:creationId xmlns:p14="http://schemas.microsoft.com/office/powerpoint/2010/main" val="2679860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E0E7DD1-E98E-42C9-9835-A9EA9EB821FC}" type="slidenum">
              <a:rPr lang="zh-CN" altLang="en-US"/>
              <a:pPr>
                <a:defRPr/>
              </a:pPr>
              <a:t>‹#›</a:t>
            </a:fld>
            <a:endParaRPr lang="en-US" altLang="zh-CN"/>
          </a:p>
        </p:txBody>
      </p:sp>
    </p:spTree>
    <p:extLst>
      <p:ext uri="{BB962C8B-B14F-4D97-AF65-F5344CB8AC3E}">
        <p14:creationId xmlns:p14="http://schemas.microsoft.com/office/powerpoint/2010/main" val="1040417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7488128-B5B3-4A15-9EA8-416D1460C120}" type="slidenum">
              <a:rPr lang="zh-CN" altLang="en-US"/>
              <a:pPr>
                <a:defRPr/>
              </a:pPr>
              <a:t>‹#›</a:t>
            </a:fld>
            <a:endParaRPr lang="en-US" altLang="zh-CN"/>
          </a:p>
        </p:txBody>
      </p:sp>
    </p:spTree>
    <p:extLst>
      <p:ext uri="{BB962C8B-B14F-4D97-AF65-F5344CB8AC3E}">
        <p14:creationId xmlns:p14="http://schemas.microsoft.com/office/powerpoint/2010/main" val="3155967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E54CA22-1469-4649-9E34-2965463AF8C9}" type="slidenum">
              <a:rPr lang="zh-CN" altLang="en-US"/>
              <a:pPr>
                <a:defRPr/>
              </a:pPr>
              <a:t>‹#›</a:t>
            </a:fld>
            <a:endParaRPr lang="en-US" altLang="zh-CN"/>
          </a:p>
        </p:txBody>
      </p:sp>
    </p:spTree>
    <p:extLst>
      <p:ext uri="{BB962C8B-B14F-4D97-AF65-F5344CB8AC3E}">
        <p14:creationId xmlns:p14="http://schemas.microsoft.com/office/powerpoint/2010/main" val="3059441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E158833-32BE-4AC1-9DA9-C4973DDFB607}" type="slidenum">
              <a:rPr lang="zh-CN" altLang="en-US"/>
              <a:pPr>
                <a:defRPr/>
              </a:pPr>
              <a:t>‹#›</a:t>
            </a:fld>
            <a:endParaRPr lang="en-US" altLang="zh-CN"/>
          </a:p>
        </p:txBody>
      </p:sp>
    </p:spTree>
    <p:extLst>
      <p:ext uri="{BB962C8B-B14F-4D97-AF65-F5344CB8AC3E}">
        <p14:creationId xmlns:p14="http://schemas.microsoft.com/office/powerpoint/2010/main" val="450279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4714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34714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34714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2A9D7467-0096-4A76-82DE-01A832CED5A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015" r:id="rId1"/>
    <p:sldLayoutId id="2147485016" r:id="rId2"/>
    <p:sldLayoutId id="2147485017" r:id="rId3"/>
    <p:sldLayoutId id="2147485018" r:id="rId4"/>
    <p:sldLayoutId id="2147485019" r:id="rId5"/>
    <p:sldLayoutId id="2147485020" r:id="rId6"/>
    <p:sldLayoutId id="2147485021" r:id="rId7"/>
    <p:sldLayoutId id="2147485022" r:id="rId8"/>
    <p:sldLayoutId id="2147485023" r:id="rId9"/>
    <p:sldLayoutId id="2147485024" r:id="rId10"/>
    <p:sldLayoutId id="214748502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6678613"/>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051"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文本占位符 2"/>
          <p:cNvSpPr>
            <a:spLocks noGrp="1"/>
          </p:cNvSpPr>
          <p:nvPr>
            <p:ph type="body" idx="1"/>
          </p:nvPr>
        </p:nvSpPr>
        <p:spPr bwMode="auto">
          <a:xfrm>
            <a:off x="457200" y="1600200"/>
            <a:ext cx="82296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76200" y="6400800"/>
            <a:ext cx="3200400" cy="284163"/>
          </a:xfrm>
          <a:prstGeom prst="rect">
            <a:avLst/>
          </a:prstGeom>
        </p:spPr>
        <p:txBody>
          <a:bodyPr vert="horz" rtlCol="0" anchor="b"/>
          <a:lstStyle>
            <a:lvl1pPr algn="l" eaLnBrk="1" latinLnBrk="0" hangingPunct="1">
              <a:defRPr kumimoji="0" sz="1100">
                <a:solidFill>
                  <a:srgbClr val="2F2F2F">
                    <a:lumMod val="75000"/>
                    <a:lumOff val="25000"/>
                  </a:srgbClr>
                </a:solidFill>
                <a:latin typeface="Arial" charset="0"/>
              </a:defRPr>
            </a:lvl1pPr>
          </a:lstStyle>
          <a:p>
            <a:pPr>
              <a:defRPr/>
            </a:pPr>
            <a:endParaRPr lang="en-US" altLang="zh-CN"/>
          </a:p>
        </p:txBody>
      </p:sp>
      <p:sp>
        <p:nvSpPr>
          <p:cNvPr id="5" name="页脚占位符 4"/>
          <p:cNvSpPr>
            <a:spLocks noGrp="1"/>
          </p:cNvSpPr>
          <p:nvPr>
            <p:ph type="ftr" sz="quarter" idx="3"/>
          </p:nvPr>
        </p:nvSpPr>
        <p:spPr>
          <a:xfrm>
            <a:off x="5334000" y="6400800"/>
            <a:ext cx="3733800" cy="284163"/>
          </a:xfrm>
          <a:prstGeom prst="rect">
            <a:avLst/>
          </a:prstGeom>
        </p:spPr>
        <p:txBody>
          <a:bodyPr vert="horz" rtlCol="0" anchor="ctr"/>
          <a:lstStyle>
            <a:lvl1pPr algn="r" eaLnBrk="1" latinLnBrk="0" hangingPunct="1">
              <a:defRPr kumimoji="0" sz="1100">
                <a:solidFill>
                  <a:srgbClr val="2F2F2F">
                    <a:lumMod val="75000"/>
                    <a:lumOff val="25000"/>
                  </a:srgbClr>
                </a:solidFill>
                <a:latin typeface="Arial" charset="0"/>
              </a:defRPr>
            </a:lvl1pPr>
          </a:lstStyle>
          <a:p>
            <a:pPr>
              <a:defRPr/>
            </a:pPr>
            <a:endParaRPr lang="en-US" altLang="zh-CN"/>
          </a:p>
        </p:txBody>
      </p:sp>
      <p:sp>
        <p:nvSpPr>
          <p:cNvPr id="6" name="灯片编号占位符 5"/>
          <p:cNvSpPr>
            <a:spLocks noGrp="1"/>
          </p:cNvSpPr>
          <p:nvPr>
            <p:ph type="sldNum" sz="quarter" idx="4"/>
          </p:nvPr>
        </p:nvSpPr>
        <p:spPr>
          <a:xfrm>
            <a:off x="4114800" y="6400800"/>
            <a:ext cx="914400" cy="284163"/>
          </a:xfrm>
          <a:prstGeom prst="rect">
            <a:avLst/>
          </a:prstGeom>
          <a:noFill/>
        </p:spPr>
        <p:txBody>
          <a:bodyPr vert="horz" lIns="45720" rIns="45720" rtlCol="0" anchor="ctr"/>
          <a:lstStyle>
            <a:lvl1pPr algn="ctr" eaLnBrk="1" latinLnBrk="0" hangingPunct="1">
              <a:defRPr kumimoji="0" sz="1100" b="0">
                <a:solidFill>
                  <a:srgbClr val="2F2F2F">
                    <a:lumMod val="75000"/>
                    <a:lumOff val="25000"/>
                  </a:srgbClr>
                </a:solidFill>
                <a:latin typeface="Arial" charset="0"/>
              </a:defRPr>
            </a:lvl1pPr>
          </a:lstStyle>
          <a:p>
            <a:pPr>
              <a:defRPr/>
            </a:pPr>
            <a:fld id="{2DDFCED4-3936-4B94-94C9-F260911CA192}" type="slidenum">
              <a:rPr lang="zh-CN" altLang="en-US"/>
              <a:pPr>
                <a:defRPr/>
              </a:pPr>
              <a:t>‹#›</a:t>
            </a:fld>
            <a:endParaRPr lang="en-US" altLang="zh-CN"/>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Tree>
  </p:cSld>
  <p:clrMap bg1="lt1" tx1="dk1" bg2="lt2" tx2="dk2" accent1="accent1" accent2="accent2" accent3="accent3" accent4="accent4" accent5="accent5" accent6="accent6" hlink="hlink" folHlink="folHlink"/>
  <p:sldLayoutIdLst>
    <p:sldLayoutId id="2147485027" r:id="rId1"/>
    <p:sldLayoutId id="2147485028" r:id="rId2"/>
    <p:sldLayoutId id="2147485029" r:id="rId3"/>
    <p:sldLayoutId id="2147485030" r:id="rId4"/>
    <p:sldLayoutId id="2147485031" r:id="rId5"/>
    <p:sldLayoutId id="2147485032" r:id="rId6"/>
    <p:sldLayoutId id="2147485033" r:id="rId7"/>
    <p:sldLayoutId id="2147485034" r:id="rId8"/>
    <p:sldLayoutId id="2147485035" r:id="rId9"/>
    <p:sldLayoutId id="2147485036" r:id="rId10"/>
    <p:sldLayoutId id="2147485026"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defRPr>
      </a:lvl2pPr>
      <a:lvl3pPr algn="ctr" rtl="0" eaLnBrk="0" fontAlgn="base" hangingPunct="0">
        <a:spcBef>
          <a:spcPct val="0"/>
        </a:spcBef>
        <a:spcAft>
          <a:spcPct val="0"/>
        </a:spcAft>
        <a:defRPr sz="4400">
          <a:solidFill>
            <a:schemeClr val="tx2"/>
          </a:solidFill>
          <a:latin typeface="Franklin Gothic Medium" pitchFamily="34" charset="0"/>
        </a:defRPr>
      </a:lvl3pPr>
      <a:lvl4pPr algn="ctr" rtl="0" eaLnBrk="0" fontAlgn="base" hangingPunct="0">
        <a:spcBef>
          <a:spcPct val="0"/>
        </a:spcBef>
        <a:spcAft>
          <a:spcPct val="0"/>
        </a:spcAft>
        <a:defRPr sz="4400">
          <a:solidFill>
            <a:schemeClr val="tx2"/>
          </a:solidFill>
          <a:latin typeface="Franklin Gothic Medium" pitchFamily="34" charset="0"/>
        </a:defRPr>
      </a:lvl4pPr>
      <a:lvl5pPr algn="ctr" rtl="0" eaLnBrk="0" fontAlgn="base" hangingPunct="0">
        <a:spcBef>
          <a:spcPct val="0"/>
        </a:spcBef>
        <a:spcAft>
          <a:spcPct val="0"/>
        </a:spcAft>
        <a:defRPr sz="4400">
          <a:solidFill>
            <a:schemeClr val="tx2"/>
          </a:solidFill>
          <a:latin typeface="Franklin Gothic Medium"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oleObject" Target="../embeddings/oleObject11.bin"/><Relationship Id="rId18" Type="http://schemas.openxmlformats.org/officeDocument/2006/relationships/image" Target="../media/image19.wmf"/><Relationship Id="rId26" Type="http://schemas.openxmlformats.org/officeDocument/2006/relationships/oleObject" Target="../embeddings/oleObject18.bin"/><Relationship Id="rId39" Type="http://schemas.openxmlformats.org/officeDocument/2006/relationships/oleObject" Target="../embeddings/oleObject26.bin"/><Relationship Id="rId3" Type="http://schemas.openxmlformats.org/officeDocument/2006/relationships/oleObject" Target="../embeddings/oleObject5.bin"/><Relationship Id="rId21" Type="http://schemas.openxmlformats.org/officeDocument/2006/relationships/oleObject" Target="../embeddings/oleObject15.bin"/><Relationship Id="rId34" Type="http://schemas.openxmlformats.org/officeDocument/2006/relationships/oleObject" Target="../embeddings/oleObject23.bin"/><Relationship Id="rId7" Type="http://schemas.openxmlformats.org/officeDocument/2006/relationships/oleObject" Target="../embeddings/oleObject7.bin"/><Relationship Id="rId12" Type="http://schemas.openxmlformats.org/officeDocument/2006/relationships/oleObject" Target="../embeddings/oleObject10.bin"/><Relationship Id="rId17" Type="http://schemas.openxmlformats.org/officeDocument/2006/relationships/oleObject" Target="../embeddings/oleObject13.bin"/><Relationship Id="rId25" Type="http://schemas.openxmlformats.org/officeDocument/2006/relationships/image" Target="../media/image22.wmf"/><Relationship Id="rId33" Type="http://schemas.openxmlformats.org/officeDocument/2006/relationships/image" Target="../media/image25.wmf"/><Relationship Id="rId38" Type="http://schemas.openxmlformats.org/officeDocument/2006/relationships/image" Target="../media/image27.wmf"/><Relationship Id="rId2" Type="http://schemas.openxmlformats.org/officeDocument/2006/relationships/slideLayout" Target="../slideLayouts/slideLayout7.xml"/><Relationship Id="rId16" Type="http://schemas.openxmlformats.org/officeDocument/2006/relationships/image" Target="../media/image18.wmf"/><Relationship Id="rId20" Type="http://schemas.openxmlformats.org/officeDocument/2006/relationships/image" Target="../media/image20.wmf"/><Relationship Id="rId29" Type="http://schemas.openxmlformats.org/officeDocument/2006/relationships/oleObject" Target="../embeddings/oleObject20.bin"/><Relationship Id="rId1" Type="http://schemas.openxmlformats.org/officeDocument/2006/relationships/vmlDrawing" Target="../drawings/vmlDrawing5.vml"/><Relationship Id="rId6" Type="http://schemas.openxmlformats.org/officeDocument/2006/relationships/image" Target="../media/image14.wmf"/><Relationship Id="rId11" Type="http://schemas.openxmlformats.org/officeDocument/2006/relationships/image" Target="../media/image16.wmf"/><Relationship Id="rId24" Type="http://schemas.openxmlformats.org/officeDocument/2006/relationships/oleObject" Target="../embeddings/oleObject17.bin"/><Relationship Id="rId32" Type="http://schemas.openxmlformats.org/officeDocument/2006/relationships/oleObject" Target="../embeddings/oleObject22.bin"/><Relationship Id="rId37" Type="http://schemas.openxmlformats.org/officeDocument/2006/relationships/oleObject" Target="../embeddings/oleObject25.bin"/><Relationship Id="rId40" Type="http://schemas.openxmlformats.org/officeDocument/2006/relationships/image" Target="../media/image28.wmf"/><Relationship Id="rId5" Type="http://schemas.openxmlformats.org/officeDocument/2006/relationships/oleObject" Target="../embeddings/oleObject6.bin"/><Relationship Id="rId15" Type="http://schemas.openxmlformats.org/officeDocument/2006/relationships/oleObject" Target="../embeddings/oleObject12.bin"/><Relationship Id="rId23" Type="http://schemas.openxmlformats.org/officeDocument/2006/relationships/image" Target="../media/image21.wmf"/><Relationship Id="rId28" Type="http://schemas.openxmlformats.org/officeDocument/2006/relationships/image" Target="../media/image23.wmf"/><Relationship Id="rId36" Type="http://schemas.openxmlformats.org/officeDocument/2006/relationships/oleObject" Target="../embeddings/oleObject24.bin"/><Relationship Id="rId10" Type="http://schemas.openxmlformats.org/officeDocument/2006/relationships/oleObject" Target="../embeddings/oleObject9.bin"/><Relationship Id="rId19" Type="http://schemas.openxmlformats.org/officeDocument/2006/relationships/oleObject" Target="../embeddings/oleObject14.bin"/><Relationship Id="rId31" Type="http://schemas.openxmlformats.org/officeDocument/2006/relationships/oleObject" Target="../embeddings/oleObject21.bin"/><Relationship Id="rId4" Type="http://schemas.openxmlformats.org/officeDocument/2006/relationships/image" Target="../media/image13.png"/><Relationship Id="rId9" Type="http://schemas.openxmlformats.org/officeDocument/2006/relationships/image" Target="../media/image15.wmf"/><Relationship Id="rId14" Type="http://schemas.openxmlformats.org/officeDocument/2006/relationships/image" Target="../media/image17.wmf"/><Relationship Id="rId22" Type="http://schemas.openxmlformats.org/officeDocument/2006/relationships/oleObject" Target="../embeddings/oleObject16.bin"/><Relationship Id="rId27" Type="http://schemas.openxmlformats.org/officeDocument/2006/relationships/oleObject" Target="../embeddings/oleObject19.bin"/><Relationship Id="rId30" Type="http://schemas.openxmlformats.org/officeDocument/2006/relationships/image" Target="../media/image24.wmf"/><Relationship Id="rId35" Type="http://schemas.openxmlformats.org/officeDocument/2006/relationships/image" Target="../media/image26.wmf"/></Relationships>
</file>

<file path=ppt/slides/_rels/slide15.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32.bin"/><Relationship Id="rId18" Type="http://schemas.openxmlformats.org/officeDocument/2006/relationships/image" Target="../media/image35.wmf"/><Relationship Id="rId26" Type="http://schemas.openxmlformats.org/officeDocument/2006/relationships/image" Target="../media/image38.wmf"/><Relationship Id="rId3" Type="http://schemas.openxmlformats.org/officeDocument/2006/relationships/oleObject" Target="../embeddings/oleObject27.bin"/><Relationship Id="rId21" Type="http://schemas.openxmlformats.org/officeDocument/2006/relationships/image" Target="../media/image36.wmf"/><Relationship Id="rId7" Type="http://schemas.openxmlformats.org/officeDocument/2006/relationships/oleObject" Target="../embeddings/oleObject29.bin"/><Relationship Id="rId12" Type="http://schemas.openxmlformats.org/officeDocument/2006/relationships/image" Target="../media/image32.wmf"/><Relationship Id="rId17" Type="http://schemas.openxmlformats.org/officeDocument/2006/relationships/oleObject" Target="../embeddings/oleObject34.bin"/><Relationship Id="rId25" Type="http://schemas.openxmlformats.org/officeDocument/2006/relationships/oleObject" Target="../embeddings/oleObject39.bin"/><Relationship Id="rId2" Type="http://schemas.openxmlformats.org/officeDocument/2006/relationships/slideLayout" Target="../slideLayouts/slideLayout7.xml"/><Relationship Id="rId16" Type="http://schemas.openxmlformats.org/officeDocument/2006/relationships/image" Target="../media/image34.wmf"/><Relationship Id="rId20" Type="http://schemas.openxmlformats.org/officeDocument/2006/relationships/oleObject" Target="../embeddings/oleObject36.bin"/><Relationship Id="rId1" Type="http://schemas.openxmlformats.org/officeDocument/2006/relationships/vmlDrawing" Target="../drawings/vmlDrawing6.vml"/><Relationship Id="rId6" Type="http://schemas.openxmlformats.org/officeDocument/2006/relationships/image" Target="../media/image29.wmf"/><Relationship Id="rId11" Type="http://schemas.openxmlformats.org/officeDocument/2006/relationships/oleObject" Target="../embeddings/oleObject31.bin"/><Relationship Id="rId24" Type="http://schemas.openxmlformats.org/officeDocument/2006/relationships/oleObject" Target="../embeddings/oleObject38.bin"/><Relationship Id="rId5" Type="http://schemas.openxmlformats.org/officeDocument/2006/relationships/oleObject" Target="../embeddings/oleObject28.bin"/><Relationship Id="rId15" Type="http://schemas.openxmlformats.org/officeDocument/2006/relationships/oleObject" Target="../embeddings/oleObject33.bin"/><Relationship Id="rId23" Type="http://schemas.openxmlformats.org/officeDocument/2006/relationships/image" Target="../media/image37.wmf"/><Relationship Id="rId28" Type="http://schemas.openxmlformats.org/officeDocument/2006/relationships/image" Target="../media/image39.wmf"/><Relationship Id="rId10" Type="http://schemas.openxmlformats.org/officeDocument/2006/relationships/image" Target="../media/image31.emf"/><Relationship Id="rId19" Type="http://schemas.openxmlformats.org/officeDocument/2006/relationships/oleObject" Target="../embeddings/oleObject35.bin"/><Relationship Id="rId4" Type="http://schemas.openxmlformats.org/officeDocument/2006/relationships/image" Target="../media/image13.png"/><Relationship Id="rId9" Type="http://schemas.openxmlformats.org/officeDocument/2006/relationships/oleObject" Target="../embeddings/oleObject30.bin"/><Relationship Id="rId14" Type="http://schemas.openxmlformats.org/officeDocument/2006/relationships/image" Target="../media/image33.wmf"/><Relationship Id="rId22" Type="http://schemas.openxmlformats.org/officeDocument/2006/relationships/oleObject" Target="../embeddings/oleObject37.bin"/><Relationship Id="rId27" Type="http://schemas.openxmlformats.org/officeDocument/2006/relationships/oleObject" Target="../embeddings/oleObject40.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46.bin"/><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44.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41.w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44.bin"/><Relationship Id="rId14" Type="http://schemas.openxmlformats.org/officeDocument/2006/relationships/image" Target="../media/image45.wmf"/></Relationships>
</file>

<file path=ppt/slides/_rels/slide18.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52.bin"/><Relationship Id="rId18" Type="http://schemas.openxmlformats.org/officeDocument/2006/relationships/image" Target="../media/image53.wmf"/><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50.wmf"/><Relationship Id="rId17" Type="http://schemas.openxmlformats.org/officeDocument/2006/relationships/oleObject" Target="../embeddings/oleObject54.bin"/><Relationship Id="rId2" Type="http://schemas.openxmlformats.org/officeDocument/2006/relationships/slideLayout" Target="../slideLayouts/slideLayout7.xml"/><Relationship Id="rId16" Type="http://schemas.openxmlformats.org/officeDocument/2006/relationships/image" Target="../media/image52.wmf"/><Relationship Id="rId20" Type="http://schemas.openxmlformats.org/officeDocument/2006/relationships/image" Target="../media/image54.emf"/><Relationship Id="rId1" Type="http://schemas.openxmlformats.org/officeDocument/2006/relationships/vmlDrawing" Target="../drawings/vmlDrawing8.vml"/><Relationship Id="rId6" Type="http://schemas.openxmlformats.org/officeDocument/2006/relationships/image" Target="../media/image47.wmf"/><Relationship Id="rId11" Type="http://schemas.openxmlformats.org/officeDocument/2006/relationships/oleObject" Target="../embeddings/oleObject51.bin"/><Relationship Id="rId5" Type="http://schemas.openxmlformats.org/officeDocument/2006/relationships/oleObject" Target="../embeddings/oleObject48.bin"/><Relationship Id="rId15" Type="http://schemas.openxmlformats.org/officeDocument/2006/relationships/oleObject" Target="../embeddings/oleObject53.bin"/><Relationship Id="rId10" Type="http://schemas.openxmlformats.org/officeDocument/2006/relationships/image" Target="../media/image49.wmf"/><Relationship Id="rId19" Type="http://schemas.openxmlformats.org/officeDocument/2006/relationships/oleObject" Target="../embeddings/oleObject55.bin"/><Relationship Id="rId4" Type="http://schemas.openxmlformats.org/officeDocument/2006/relationships/image" Target="../media/image46.emf"/><Relationship Id="rId9" Type="http://schemas.openxmlformats.org/officeDocument/2006/relationships/oleObject" Target="../embeddings/oleObject50.bin"/><Relationship Id="rId14" Type="http://schemas.openxmlformats.org/officeDocument/2006/relationships/image" Target="../media/image51.wmf"/></Relationships>
</file>

<file path=ppt/slides/_rels/slide19.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56.wmf"/><Relationship Id="rId5" Type="http://schemas.openxmlformats.org/officeDocument/2006/relationships/oleObject" Target="../embeddings/oleObject57.bin"/><Relationship Id="rId4" Type="http://schemas.openxmlformats.org/officeDocument/2006/relationships/image" Target="../media/image5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58.emf"/></Relationships>
</file>

<file path=ppt/slides/_rels/slide21.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oleObject" Target="../embeddings/oleObject65.bin"/><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63.wmf"/><Relationship Id="rId2" Type="http://schemas.openxmlformats.org/officeDocument/2006/relationships/slideLayout" Target="../slideLayouts/slideLayout7.xml"/><Relationship Id="rId16" Type="http://schemas.openxmlformats.org/officeDocument/2006/relationships/image" Target="../media/image65.wmf"/><Relationship Id="rId1" Type="http://schemas.openxmlformats.org/officeDocument/2006/relationships/vmlDrawing" Target="../drawings/vmlDrawing11.vml"/><Relationship Id="rId6" Type="http://schemas.openxmlformats.org/officeDocument/2006/relationships/image" Target="../media/image60.wmf"/><Relationship Id="rId11" Type="http://schemas.openxmlformats.org/officeDocument/2006/relationships/oleObject" Target="../embeddings/oleObject64.bin"/><Relationship Id="rId5" Type="http://schemas.openxmlformats.org/officeDocument/2006/relationships/oleObject" Target="../embeddings/oleObject61.bin"/><Relationship Id="rId15" Type="http://schemas.openxmlformats.org/officeDocument/2006/relationships/oleObject" Target="../embeddings/oleObject66.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63.bin"/><Relationship Id="rId14" Type="http://schemas.openxmlformats.org/officeDocument/2006/relationships/image" Target="../media/image64.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72.bin"/><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70.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67.wmf"/><Relationship Id="rId11" Type="http://schemas.openxmlformats.org/officeDocument/2006/relationships/oleObject" Target="../embeddings/oleObject71.bin"/><Relationship Id="rId5" Type="http://schemas.openxmlformats.org/officeDocument/2006/relationships/oleObject" Target="../embeddings/oleObject68.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70.bin"/><Relationship Id="rId14" Type="http://schemas.openxmlformats.org/officeDocument/2006/relationships/image" Target="../media/image71.wmf"/></Relationships>
</file>

<file path=ppt/slides/_rels/slide2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74.wmf"/><Relationship Id="rId11" Type="http://schemas.openxmlformats.org/officeDocument/2006/relationships/image" Target="../media/image76.wmf"/><Relationship Id="rId5" Type="http://schemas.openxmlformats.org/officeDocument/2006/relationships/oleObject" Target="../embeddings/oleObject74.bin"/><Relationship Id="rId10" Type="http://schemas.openxmlformats.org/officeDocument/2006/relationships/oleObject" Target="../embeddings/oleObject76.bin"/><Relationship Id="rId4" Type="http://schemas.openxmlformats.org/officeDocument/2006/relationships/image" Target="../media/image73.wmf"/><Relationship Id="rId9" Type="http://schemas.openxmlformats.org/officeDocument/2006/relationships/image" Target="../media/image77.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78.emf"/></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83.bin"/><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83.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80.wmf"/><Relationship Id="rId11" Type="http://schemas.openxmlformats.org/officeDocument/2006/relationships/oleObject" Target="../embeddings/oleObject82.bin"/><Relationship Id="rId5" Type="http://schemas.openxmlformats.org/officeDocument/2006/relationships/oleObject" Target="../embeddings/oleObject79.bin"/><Relationship Id="rId10" Type="http://schemas.openxmlformats.org/officeDocument/2006/relationships/image" Target="../media/image82.wmf"/><Relationship Id="rId4" Type="http://schemas.openxmlformats.org/officeDocument/2006/relationships/image" Target="../media/image79.wmf"/><Relationship Id="rId9" Type="http://schemas.openxmlformats.org/officeDocument/2006/relationships/oleObject" Target="../embeddings/oleObject81.bin"/><Relationship Id="rId14" Type="http://schemas.openxmlformats.org/officeDocument/2006/relationships/image" Target="../media/image84.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87.emf"/><Relationship Id="rId13" Type="http://schemas.openxmlformats.org/officeDocument/2006/relationships/oleObject" Target="../embeddings/oleObject89.bin"/><Relationship Id="rId18" Type="http://schemas.openxmlformats.org/officeDocument/2006/relationships/image" Target="../media/image92.emf"/><Relationship Id="rId3" Type="http://schemas.openxmlformats.org/officeDocument/2006/relationships/oleObject" Target="../embeddings/oleObject84.bin"/><Relationship Id="rId7" Type="http://schemas.openxmlformats.org/officeDocument/2006/relationships/oleObject" Target="../embeddings/oleObject86.bin"/><Relationship Id="rId12" Type="http://schemas.openxmlformats.org/officeDocument/2006/relationships/image" Target="../media/image89.emf"/><Relationship Id="rId17" Type="http://schemas.openxmlformats.org/officeDocument/2006/relationships/oleObject" Target="../embeddings/oleObject91.bin"/><Relationship Id="rId2" Type="http://schemas.openxmlformats.org/officeDocument/2006/relationships/slideLayout" Target="../slideLayouts/slideLayout7.xml"/><Relationship Id="rId16" Type="http://schemas.openxmlformats.org/officeDocument/2006/relationships/image" Target="../media/image91.emf"/><Relationship Id="rId1" Type="http://schemas.openxmlformats.org/officeDocument/2006/relationships/vmlDrawing" Target="../drawings/vmlDrawing16.vml"/><Relationship Id="rId6" Type="http://schemas.openxmlformats.org/officeDocument/2006/relationships/image" Target="../media/image86.emf"/><Relationship Id="rId11" Type="http://schemas.openxmlformats.org/officeDocument/2006/relationships/oleObject" Target="../embeddings/oleObject88.bin"/><Relationship Id="rId5" Type="http://schemas.openxmlformats.org/officeDocument/2006/relationships/oleObject" Target="../embeddings/oleObject85.bin"/><Relationship Id="rId15" Type="http://schemas.openxmlformats.org/officeDocument/2006/relationships/oleObject" Target="../embeddings/oleObject90.bin"/><Relationship Id="rId10" Type="http://schemas.openxmlformats.org/officeDocument/2006/relationships/image" Target="../media/image88.emf"/><Relationship Id="rId4" Type="http://schemas.openxmlformats.org/officeDocument/2006/relationships/image" Target="../media/image85.emf"/><Relationship Id="rId9" Type="http://schemas.openxmlformats.org/officeDocument/2006/relationships/oleObject" Target="../embeddings/oleObject87.bin"/><Relationship Id="rId14" Type="http://schemas.openxmlformats.org/officeDocument/2006/relationships/image" Target="../media/image90.emf"/></Relationships>
</file>

<file path=ppt/slides/_rels/slide31.xml.rels><?xml version="1.0" encoding="UTF-8" standalone="yes"?>
<Relationships xmlns="http://schemas.openxmlformats.org/package/2006/relationships"><Relationship Id="rId8" Type="http://schemas.openxmlformats.org/officeDocument/2006/relationships/image" Target="../media/image95.emf"/><Relationship Id="rId13" Type="http://schemas.openxmlformats.org/officeDocument/2006/relationships/oleObject" Target="../embeddings/oleObject97.bin"/><Relationship Id="rId18" Type="http://schemas.openxmlformats.org/officeDocument/2006/relationships/image" Target="../media/image100.wmf"/><Relationship Id="rId3" Type="http://schemas.openxmlformats.org/officeDocument/2006/relationships/oleObject" Target="../embeddings/oleObject92.bin"/><Relationship Id="rId7" Type="http://schemas.openxmlformats.org/officeDocument/2006/relationships/oleObject" Target="../embeddings/oleObject94.bin"/><Relationship Id="rId12" Type="http://schemas.openxmlformats.org/officeDocument/2006/relationships/image" Target="../media/image97.wmf"/><Relationship Id="rId17" Type="http://schemas.openxmlformats.org/officeDocument/2006/relationships/oleObject" Target="../embeddings/oleObject99.bin"/><Relationship Id="rId2" Type="http://schemas.openxmlformats.org/officeDocument/2006/relationships/slideLayout" Target="../slideLayouts/slideLayout7.xml"/><Relationship Id="rId16" Type="http://schemas.openxmlformats.org/officeDocument/2006/relationships/image" Target="../media/image99.wmf"/><Relationship Id="rId1" Type="http://schemas.openxmlformats.org/officeDocument/2006/relationships/vmlDrawing" Target="../drawings/vmlDrawing17.vml"/><Relationship Id="rId6" Type="http://schemas.openxmlformats.org/officeDocument/2006/relationships/image" Target="../media/image94.emf"/><Relationship Id="rId11" Type="http://schemas.openxmlformats.org/officeDocument/2006/relationships/oleObject" Target="../embeddings/oleObject96.bin"/><Relationship Id="rId5" Type="http://schemas.openxmlformats.org/officeDocument/2006/relationships/oleObject" Target="../embeddings/oleObject93.bin"/><Relationship Id="rId15" Type="http://schemas.openxmlformats.org/officeDocument/2006/relationships/oleObject" Target="../embeddings/oleObject98.bin"/><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95.bin"/><Relationship Id="rId14" Type="http://schemas.openxmlformats.org/officeDocument/2006/relationships/image" Target="../media/image98.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103.emf"/><Relationship Id="rId13" Type="http://schemas.openxmlformats.org/officeDocument/2006/relationships/oleObject" Target="../embeddings/oleObject105.bin"/><Relationship Id="rId18" Type="http://schemas.openxmlformats.org/officeDocument/2006/relationships/image" Target="../media/image108.emf"/><Relationship Id="rId3" Type="http://schemas.openxmlformats.org/officeDocument/2006/relationships/oleObject" Target="../embeddings/oleObject100.bin"/><Relationship Id="rId7" Type="http://schemas.openxmlformats.org/officeDocument/2006/relationships/oleObject" Target="../embeddings/oleObject102.bin"/><Relationship Id="rId12" Type="http://schemas.openxmlformats.org/officeDocument/2006/relationships/image" Target="../media/image105.emf"/><Relationship Id="rId17" Type="http://schemas.openxmlformats.org/officeDocument/2006/relationships/oleObject" Target="../embeddings/oleObject107.bin"/><Relationship Id="rId2" Type="http://schemas.openxmlformats.org/officeDocument/2006/relationships/slideLayout" Target="../slideLayouts/slideLayout7.xml"/><Relationship Id="rId16" Type="http://schemas.openxmlformats.org/officeDocument/2006/relationships/image" Target="../media/image107.emf"/><Relationship Id="rId1" Type="http://schemas.openxmlformats.org/officeDocument/2006/relationships/vmlDrawing" Target="../drawings/vmlDrawing18.vml"/><Relationship Id="rId6" Type="http://schemas.openxmlformats.org/officeDocument/2006/relationships/image" Target="../media/image102.emf"/><Relationship Id="rId11" Type="http://schemas.openxmlformats.org/officeDocument/2006/relationships/oleObject" Target="../embeddings/oleObject104.bin"/><Relationship Id="rId5" Type="http://schemas.openxmlformats.org/officeDocument/2006/relationships/oleObject" Target="../embeddings/oleObject101.bin"/><Relationship Id="rId15" Type="http://schemas.openxmlformats.org/officeDocument/2006/relationships/oleObject" Target="../embeddings/oleObject106.bin"/><Relationship Id="rId10" Type="http://schemas.openxmlformats.org/officeDocument/2006/relationships/image" Target="../media/image104.emf"/><Relationship Id="rId4" Type="http://schemas.openxmlformats.org/officeDocument/2006/relationships/image" Target="../media/image101.emf"/><Relationship Id="rId9" Type="http://schemas.openxmlformats.org/officeDocument/2006/relationships/oleObject" Target="../embeddings/oleObject103.bin"/><Relationship Id="rId14" Type="http://schemas.openxmlformats.org/officeDocument/2006/relationships/image" Target="../media/image106.emf"/></Relationships>
</file>

<file path=ppt/slides/_rels/slide34.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10.wmf"/><Relationship Id="rId5" Type="http://schemas.openxmlformats.org/officeDocument/2006/relationships/oleObject" Target="../embeddings/oleObject109.bin"/><Relationship Id="rId10" Type="http://schemas.openxmlformats.org/officeDocument/2006/relationships/image" Target="../media/image112.wmf"/><Relationship Id="rId4" Type="http://schemas.openxmlformats.org/officeDocument/2006/relationships/image" Target="../media/image109.wmf"/><Relationship Id="rId9" Type="http://schemas.openxmlformats.org/officeDocument/2006/relationships/oleObject" Target="../embeddings/oleObject111.bin"/></Relationships>
</file>

<file path=ppt/slides/_rels/slide35.xml.rels><?xml version="1.0" encoding="UTF-8" standalone="yes"?>
<Relationships xmlns="http://schemas.openxmlformats.org/package/2006/relationships"><Relationship Id="rId8" Type="http://schemas.openxmlformats.org/officeDocument/2006/relationships/image" Target="../media/image115.emf"/><Relationship Id="rId13" Type="http://schemas.openxmlformats.org/officeDocument/2006/relationships/oleObject" Target="../embeddings/oleObject117.bin"/><Relationship Id="rId18" Type="http://schemas.openxmlformats.org/officeDocument/2006/relationships/image" Target="../media/image120.emf"/><Relationship Id="rId3" Type="http://schemas.openxmlformats.org/officeDocument/2006/relationships/oleObject" Target="../embeddings/oleObject112.bin"/><Relationship Id="rId7" Type="http://schemas.openxmlformats.org/officeDocument/2006/relationships/oleObject" Target="../embeddings/oleObject114.bin"/><Relationship Id="rId12" Type="http://schemas.openxmlformats.org/officeDocument/2006/relationships/image" Target="../media/image117.emf"/><Relationship Id="rId17" Type="http://schemas.openxmlformats.org/officeDocument/2006/relationships/oleObject" Target="../embeddings/oleObject119.bin"/><Relationship Id="rId2" Type="http://schemas.openxmlformats.org/officeDocument/2006/relationships/slideLayout" Target="../slideLayouts/slideLayout7.xml"/><Relationship Id="rId16" Type="http://schemas.openxmlformats.org/officeDocument/2006/relationships/image" Target="../media/image119.emf"/><Relationship Id="rId1" Type="http://schemas.openxmlformats.org/officeDocument/2006/relationships/vmlDrawing" Target="../drawings/vmlDrawing20.vml"/><Relationship Id="rId6" Type="http://schemas.openxmlformats.org/officeDocument/2006/relationships/image" Target="../media/image114.emf"/><Relationship Id="rId11" Type="http://schemas.openxmlformats.org/officeDocument/2006/relationships/oleObject" Target="../embeddings/oleObject116.bin"/><Relationship Id="rId5" Type="http://schemas.openxmlformats.org/officeDocument/2006/relationships/oleObject" Target="../embeddings/oleObject113.bin"/><Relationship Id="rId15" Type="http://schemas.openxmlformats.org/officeDocument/2006/relationships/oleObject" Target="../embeddings/oleObject118.bin"/><Relationship Id="rId10" Type="http://schemas.openxmlformats.org/officeDocument/2006/relationships/image" Target="../media/image116.emf"/><Relationship Id="rId4" Type="http://schemas.openxmlformats.org/officeDocument/2006/relationships/image" Target="../media/image113.emf"/><Relationship Id="rId9" Type="http://schemas.openxmlformats.org/officeDocument/2006/relationships/oleObject" Target="../embeddings/oleObject115.bin"/><Relationship Id="rId14" Type="http://schemas.openxmlformats.org/officeDocument/2006/relationships/image" Target="../media/image118.emf"/></Relationships>
</file>

<file path=ppt/slides/_rels/slide36.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7.xml"/><Relationship Id="rId5" Type="http://schemas.openxmlformats.org/officeDocument/2006/relationships/image" Target="../media/image124.png"/><Relationship Id="rId4" Type="http://schemas.openxmlformats.org/officeDocument/2006/relationships/image" Target="../media/image1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oleObject" Target="../embeddings/oleObject120.bin"/><Relationship Id="rId7" Type="http://schemas.openxmlformats.org/officeDocument/2006/relationships/oleObject" Target="../embeddings/oleObject122.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28.wmf"/><Relationship Id="rId5" Type="http://schemas.openxmlformats.org/officeDocument/2006/relationships/oleObject" Target="../embeddings/oleObject121.bin"/><Relationship Id="rId10" Type="http://schemas.openxmlformats.org/officeDocument/2006/relationships/image" Target="../media/image130.wmf"/><Relationship Id="rId4" Type="http://schemas.openxmlformats.org/officeDocument/2006/relationships/image" Target="../media/image127.wmf"/><Relationship Id="rId9" Type="http://schemas.openxmlformats.org/officeDocument/2006/relationships/oleObject" Target="../embeddings/oleObject123.bin"/></Relationships>
</file>

<file path=ppt/slides/_rels/slide43.x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oleObject" Target="../embeddings/oleObject124.bin"/><Relationship Id="rId7" Type="http://schemas.openxmlformats.org/officeDocument/2006/relationships/oleObject" Target="../embeddings/oleObject126.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32.wmf"/><Relationship Id="rId5" Type="http://schemas.openxmlformats.org/officeDocument/2006/relationships/oleObject" Target="../embeddings/oleObject125.bin"/><Relationship Id="rId4" Type="http://schemas.openxmlformats.org/officeDocument/2006/relationships/image" Target="../media/image131.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134.wmf"/></Relationships>
</file>

<file path=ppt/slides/_rels/slide46.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138.emf"/><Relationship Id="rId3" Type="http://schemas.openxmlformats.org/officeDocument/2006/relationships/oleObject" Target="../embeddings/oleObject128.bin"/><Relationship Id="rId7" Type="http://schemas.openxmlformats.org/officeDocument/2006/relationships/oleObject" Target="../embeddings/oleObject130.bin"/><Relationship Id="rId12" Type="http://schemas.openxmlformats.org/officeDocument/2006/relationships/image" Target="../media/image140.e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37.emf"/><Relationship Id="rId11" Type="http://schemas.openxmlformats.org/officeDocument/2006/relationships/oleObject" Target="../embeddings/oleObject132.bin"/><Relationship Id="rId5" Type="http://schemas.openxmlformats.org/officeDocument/2006/relationships/oleObject" Target="../embeddings/oleObject129.bin"/><Relationship Id="rId10" Type="http://schemas.openxmlformats.org/officeDocument/2006/relationships/image" Target="../media/image139.emf"/><Relationship Id="rId4" Type="http://schemas.openxmlformats.org/officeDocument/2006/relationships/image" Target="../media/image136.emf"/><Relationship Id="rId9" Type="http://schemas.openxmlformats.org/officeDocument/2006/relationships/oleObject" Target="../embeddings/oleObject131.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141.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142.emf"/></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145.emf"/><Relationship Id="rId13" Type="http://schemas.openxmlformats.org/officeDocument/2006/relationships/oleObject" Target="../embeddings/oleObject140.bin"/><Relationship Id="rId3" Type="http://schemas.openxmlformats.org/officeDocument/2006/relationships/oleObject" Target="../embeddings/oleObject135.bin"/><Relationship Id="rId7" Type="http://schemas.openxmlformats.org/officeDocument/2006/relationships/oleObject" Target="../embeddings/oleObject137.bin"/><Relationship Id="rId12" Type="http://schemas.openxmlformats.org/officeDocument/2006/relationships/image" Target="../media/image147.emf"/><Relationship Id="rId2" Type="http://schemas.openxmlformats.org/officeDocument/2006/relationships/slideLayout" Target="../slideLayouts/slideLayout7.xml"/><Relationship Id="rId16" Type="http://schemas.openxmlformats.org/officeDocument/2006/relationships/image" Target="../media/image149.emf"/><Relationship Id="rId1" Type="http://schemas.openxmlformats.org/officeDocument/2006/relationships/vmlDrawing" Target="../drawings/vmlDrawing27.vml"/><Relationship Id="rId6" Type="http://schemas.openxmlformats.org/officeDocument/2006/relationships/image" Target="../media/image144.emf"/><Relationship Id="rId11" Type="http://schemas.openxmlformats.org/officeDocument/2006/relationships/oleObject" Target="../embeddings/oleObject139.bin"/><Relationship Id="rId5" Type="http://schemas.openxmlformats.org/officeDocument/2006/relationships/oleObject" Target="../embeddings/oleObject136.bin"/><Relationship Id="rId15" Type="http://schemas.openxmlformats.org/officeDocument/2006/relationships/oleObject" Target="../embeddings/oleObject141.bin"/><Relationship Id="rId10" Type="http://schemas.openxmlformats.org/officeDocument/2006/relationships/image" Target="../media/image146.emf"/><Relationship Id="rId4" Type="http://schemas.openxmlformats.org/officeDocument/2006/relationships/image" Target="../media/image143.emf"/><Relationship Id="rId9" Type="http://schemas.openxmlformats.org/officeDocument/2006/relationships/oleObject" Target="../embeddings/oleObject138.bin"/><Relationship Id="rId14" Type="http://schemas.openxmlformats.org/officeDocument/2006/relationships/image" Target="../media/image148.emf"/></Relationships>
</file>

<file path=ppt/slides/_rels/slide51.xml.rels><?xml version="1.0" encoding="UTF-8" standalone="yes"?>
<Relationships xmlns="http://schemas.openxmlformats.org/package/2006/relationships"><Relationship Id="rId3" Type="http://schemas.openxmlformats.org/officeDocument/2006/relationships/image" Target="../media/image151.emf"/><Relationship Id="rId2" Type="http://schemas.openxmlformats.org/officeDocument/2006/relationships/image" Target="../media/image150.emf"/><Relationship Id="rId1" Type="http://schemas.openxmlformats.org/officeDocument/2006/relationships/slideLayout" Target="../slideLayouts/slideLayout7.xml"/><Relationship Id="rId4" Type="http://schemas.openxmlformats.org/officeDocument/2006/relationships/image" Target="../media/image15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image" Target="../media/image155.emf"/><Relationship Id="rId13" Type="http://schemas.openxmlformats.org/officeDocument/2006/relationships/oleObject" Target="../embeddings/oleObject147.bin"/><Relationship Id="rId3" Type="http://schemas.openxmlformats.org/officeDocument/2006/relationships/oleObject" Target="../embeddings/oleObject142.bin"/><Relationship Id="rId7" Type="http://schemas.openxmlformats.org/officeDocument/2006/relationships/oleObject" Target="../embeddings/oleObject144.bin"/><Relationship Id="rId12" Type="http://schemas.openxmlformats.org/officeDocument/2006/relationships/image" Target="../media/image157.wmf"/><Relationship Id="rId2" Type="http://schemas.openxmlformats.org/officeDocument/2006/relationships/slideLayout" Target="../slideLayouts/slideLayout7.xml"/><Relationship Id="rId16" Type="http://schemas.openxmlformats.org/officeDocument/2006/relationships/image" Target="../media/image159.wmf"/><Relationship Id="rId1" Type="http://schemas.openxmlformats.org/officeDocument/2006/relationships/vmlDrawing" Target="../drawings/vmlDrawing28.vml"/><Relationship Id="rId6" Type="http://schemas.openxmlformats.org/officeDocument/2006/relationships/image" Target="../media/image154.wmf"/><Relationship Id="rId11" Type="http://schemas.openxmlformats.org/officeDocument/2006/relationships/oleObject" Target="../embeddings/oleObject146.bin"/><Relationship Id="rId5" Type="http://schemas.openxmlformats.org/officeDocument/2006/relationships/oleObject" Target="../embeddings/oleObject143.bin"/><Relationship Id="rId15" Type="http://schemas.openxmlformats.org/officeDocument/2006/relationships/oleObject" Target="../embeddings/oleObject148.bin"/><Relationship Id="rId10" Type="http://schemas.openxmlformats.org/officeDocument/2006/relationships/image" Target="../media/image156.wmf"/><Relationship Id="rId4" Type="http://schemas.openxmlformats.org/officeDocument/2006/relationships/image" Target="../media/image153.wmf"/><Relationship Id="rId9" Type="http://schemas.openxmlformats.org/officeDocument/2006/relationships/oleObject" Target="../embeddings/oleObject145.bin"/><Relationship Id="rId14" Type="http://schemas.openxmlformats.org/officeDocument/2006/relationships/image" Target="../media/image158.wmf"/></Relationships>
</file>

<file path=ppt/slides/_rels/slide54.xml.rels><?xml version="1.0" encoding="UTF-8" standalone="yes"?>
<Relationships xmlns="http://schemas.openxmlformats.org/package/2006/relationships"><Relationship Id="rId8" Type="http://schemas.openxmlformats.org/officeDocument/2006/relationships/image" Target="../media/image162.wmf"/><Relationship Id="rId13" Type="http://schemas.openxmlformats.org/officeDocument/2006/relationships/oleObject" Target="../embeddings/oleObject154.bin"/><Relationship Id="rId18" Type="http://schemas.openxmlformats.org/officeDocument/2006/relationships/image" Target="../media/image167.wmf"/><Relationship Id="rId3" Type="http://schemas.openxmlformats.org/officeDocument/2006/relationships/oleObject" Target="../embeddings/oleObject149.bin"/><Relationship Id="rId21" Type="http://schemas.openxmlformats.org/officeDocument/2006/relationships/oleObject" Target="../embeddings/oleObject158.bin"/><Relationship Id="rId7" Type="http://schemas.openxmlformats.org/officeDocument/2006/relationships/oleObject" Target="../embeddings/oleObject151.bin"/><Relationship Id="rId12" Type="http://schemas.openxmlformats.org/officeDocument/2006/relationships/image" Target="../media/image164.wmf"/><Relationship Id="rId17" Type="http://schemas.openxmlformats.org/officeDocument/2006/relationships/oleObject" Target="../embeddings/oleObject156.bin"/><Relationship Id="rId2" Type="http://schemas.openxmlformats.org/officeDocument/2006/relationships/slideLayout" Target="../slideLayouts/slideLayout7.xml"/><Relationship Id="rId16" Type="http://schemas.openxmlformats.org/officeDocument/2006/relationships/image" Target="../media/image166.wmf"/><Relationship Id="rId20" Type="http://schemas.openxmlformats.org/officeDocument/2006/relationships/image" Target="../media/image168.emf"/><Relationship Id="rId1" Type="http://schemas.openxmlformats.org/officeDocument/2006/relationships/vmlDrawing" Target="../drawings/vmlDrawing29.vml"/><Relationship Id="rId6" Type="http://schemas.openxmlformats.org/officeDocument/2006/relationships/image" Target="../media/image161.emf"/><Relationship Id="rId11" Type="http://schemas.openxmlformats.org/officeDocument/2006/relationships/oleObject" Target="../embeddings/oleObject153.bin"/><Relationship Id="rId5" Type="http://schemas.openxmlformats.org/officeDocument/2006/relationships/oleObject" Target="../embeddings/oleObject150.bin"/><Relationship Id="rId15" Type="http://schemas.openxmlformats.org/officeDocument/2006/relationships/oleObject" Target="../embeddings/oleObject155.bin"/><Relationship Id="rId10" Type="http://schemas.openxmlformats.org/officeDocument/2006/relationships/image" Target="../media/image163.emf"/><Relationship Id="rId19" Type="http://schemas.openxmlformats.org/officeDocument/2006/relationships/oleObject" Target="../embeddings/oleObject157.bin"/><Relationship Id="rId4" Type="http://schemas.openxmlformats.org/officeDocument/2006/relationships/image" Target="../media/image160.wmf"/><Relationship Id="rId9" Type="http://schemas.openxmlformats.org/officeDocument/2006/relationships/oleObject" Target="../embeddings/oleObject152.bin"/><Relationship Id="rId14" Type="http://schemas.openxmlformats.org/officeDocument/2006/relationships/image" Target="../media/image165.wmf"/><Relationship Id="rId22" Type="http://schemas.openxmlformats.org/officeDocument/2006/relationships/image" Target="../media/image169.emf"/></Relationships>
</file>

<file path=ppt/slides/_rels/slide55.xml.rels><?xml version="1.0" encoding="UTF-8" standalone="yes"?>
<Relationships xmlns="http://schemas.openxmlformats.org/package/2006/relationships"><Relationship Id="rId8" Type="http://schemas.openxmlformats.org/officeDocument/2006/relationships/image" Target="../media/image172.emf"/><Relationship Id="rId13" Type="http://schemas.openxmlformats.org/officeDocument/2006/relationships/oleObject" Target="../embeddings/oleObject164.bin"/><Relationship Id="rId18" Type="http://schemas.openxmlformats.org/officeDocument/2006/relationships/image" Target="../media/image177.wmf"/><Relationship Id="rId3" Type="http://schemas.openxmlformats.org/officeDocument/2006/relationships/oleObject" Target="../embeddings/oleObject159.bin"/><Relationship Id="rId21" Type="http://schemas.openxmlformats.org/officeDocument/2006/relationships/oleObject" Target="../embeddings/oleObject168.bin"/><Relationship Id="rId7" Type="http://schemas.openxmlformats.org/officeDocument/2006/relationships/oleObject" Target="../embeddings/oleObject161.bin"/><Relationship Id="rId12" Type="http://schemas.openxmlformats.org/officeDocument/2006/relationships/image" Target="../media/image174.emf"/><Relationship Id="rId17" Type="http://schemas.openxmlformats.org/officeDocument/2006/relationships/oleObject" Target="../embeddings/oleObject166.bin"/><Relationship Id="rId2" Type="http://schemas.openxmlformats.org/officeDocument/2006/relationships/slideLayout" Target="../slideLayouts/slideLayout7.xml"/><Relationship Id="rId16" Type="http://schemas.openxmlformats.org/officeDocument/2006/relationships/image" Target="../media/image176.wmf"/><Relationship Id="rId20" Type="http://schemas.openxmlformats.org/officeDocument/2006/relationships/image" Target="../media/image178.emf"/><Relationship Id="rId1" Type="http://schemas.openxmlformats.org/officeDocument/2006/relationships/vmlDrawing" Target="../drawings/vmlDrawing30.vml"/><Relationship Id="rId6" Type="http://schemas.openxmlformats.org/officeDocument/2006/relationships/image" Target="../media/image171.wmf"/><Relationship Id="rId11" Type="http://schemas.openxmlformats.org/officeDocument/2006/relationships/oleObject" Target="../embeddings/oleObject163.bin"/><Relationship Id="rId5" Type="http://schemas.openxmlformats.org/officeDocument/2006/relationships/oleObject" Target="../embeddings/oleObject160.bin"/><Relationship Id="rId15" Type="http://schemas.openxmlformats.org/officeDocument/2006/relationships/oleObject" Target="../embeddings/oleObject165.bin"/><Relationship Id="rId10" Type="http://schemas.openxmlformats.org/officeDocument/2006/relationships/image" Target="../media/image173.emf"/><Relationship Id="rId19" Type="http://schemas.openxmlformats.org/officeDocument/2006/relationships/oleObject" Target="../embeddings/oleObject167.bin"/><Relationship Id="rId4" Type="http://schemas.openxmlformats.org/officeDocument/2006/relationships/image" Target="../media/image170.wmf"/><Relationship Id="rId9" Type="http://schemas.openxmlformats.org/officeDocument/2006/relationships/oleObject" Target="../embeddings/oleObject162.bin"/><Relationship Id="rId14" Type="http://schemas.openxmlformats.org/officeDocument/2006/relationships/image" Target="../media/image175.emf"/><Relationship Id="rId22" Type="http://schemas.openxmlformats.org/officeDocument/2006/relationships/image" Target="../media/image179.emf"/></Relationships>
</file>

<file path=ppt/slides/_rels/slide56.xml.rels><?xml version="1.0" encoding="UTF-8" standalone="yes"?>
<Relationships xmlns="http://schemas.openxmlformats.org/package/2006/relationships"><Relationship Id="rId8" Type="http://schemas.openxmlformats.org/officeDocument/2006/relationships/image" Target="../media/image182.wmf"/><Relationship Id="rId13" Type="http://schemas.openxmlformats.org/officeDocument/2006/relationships/oleObject" Target="../embeddings/oleObject174.bin"/><Relationship Id="rId18" Type="http://schemas.openxmlformats.org/officeDocument/2006/relationships/image" Target="../media/image187.wmf"/><Relationship Id="rId26" Type="http://schemas.openxmlformats.org/officeDocument/2006/relationships/image" Target="../media/image191.emf"/><Relationship Id="rId3" Type="http://schemas.openxmlformats.org/officeDocument/2006/relationships/oleObject" Target="../embeddings/oleObject169.bin"/><Relationship Id="rId21" Type="http://schemas.openxmlformats.org/officeDocument/2006/relationships/oleObject" Target="../embeddings/oleObject178.bin"/><Relationship Id="rId7" Type="http://schemas.openxmlformats.org/officeDocument/2006/relationships/oleObject" Target="../embeddings/oleObject171.bin"/><Relationship Id="rId12" Type="http://schemas.openxmlformats.org/officeDocument/2006/relationships/image" Target="../media/image184.emf"/><Relationship Id="rId17" Type="http://schemas.openxmlformats.org/officeDocument/2006/relationships/oleObject" Target="../embeddings/oleObject176.bin"/><Relationship Id="rId25" Type="http://schemas.openxmlformats.org/officeDocument/2006/relationships/oleObject" Target="../embeddings/oleObject180.bin"/><Relationship Id="rId2" Type="http://schemas.openxmlformats.org/officeDocument/2006/relationships/slideLayout" Target="../slideLayouts/slideLayout7.xml"/><Relationship Id="rId16" Type="http://schemas.openxmlformats.org/officeDocument/2006/relationships/image" Target="../media/image186.wmf"/><Relationship Id="rId20" Type="http://schemas.openxmlformats.org/officeDocument/2006/relationships/image" Target="../media/image188.emf"/><Relationship Id="rId1" Type="http://schemas.openxmlformats.org/officeDocument/2006/relationships/vmlDrawing" Target="../drawings/vmlDrawing31.vml"/><Relationship Id="rId6" Type="http://schemas.openxmlformats.org/officeDocument/2006/relationships/image" Target="../media/image181.emf"/><Relationship Id="rId11" Type="http://schemas.openxmlformats.org/officeDocument/2006/relationships/oleObject" Target="../embeddings/oleObject173.bin"/><Relationship Id="rId24" Type="http://schemas.openxmlformats.org/officeDocument/2006/relationships/image" Target="../media/image190.emf"/><Relationship Id="rId5" Type="http://schemas.openxmlformats.org/officeDocument/2006/relationships/oleObject" Target="../embeddings/oleObject170.bin"/><Relationship Id="rId15" Type="http://schemas.openxmlformats.org/officeDocument/2006/relationships/oleObject" Target="../embeddings/oleObject175.bin"/><Relationship Id="rId23" Type="http://schemas.openxmlformats.org/officeDocument/2006/relationships/oleObject" Target="../embeddings/oleObject179.bin"/><Relationship Id="rId28" Type="http://schemas.openxmlformats.org/officeDocument/2006/relationships/image" Target="../media/image192.emf"/><Relationship Id="rId10" Type="http://schemas.openxmlformats.org/officeDocument/2006/relationships/image" Target="../media/image183.emf"/><Relationship Id="rId19" Type="http://schemas.openxmlformats.org/officeDocument/2006/relationships/oleObject" Target="../embeddings/oleObject177.bin"/><Relationship Id="rId4" Type="http://schemas.openxmlformats.org/officeDocument/2006/relationships/image" Target="../media/image180.wmf"/><Relationship Id="rId9" Type="http://schemas.openxmlformats.org/officeDocument/2006/relationships/oleObject" Target="../embeddings/oleObject172.bin"/><Relationship Id="rId14" Type="http://schemas.openxmlformats.org/officeDocument/2006/relationships/image" Target="../media/image185.wmf"/><Relationship Id="rId22" Type="http://schemas.openxmlformats.org/officeDocument/2006/relationships/image" Target="../media/image189.emf"/><Relationship Id="rId27" Type="http://schemas.openxmlformats.org/officeDocument/2006/relationships/oleObject" Target="../embeddings/oleObject181.bin"/></Relationships>
</file>

<file path=ppt/slides/_rels/slide57.xml.rels><?xml version="1.0" encoding="UTF-8" standalone="yes"?>
<Relationships xmlns="http://schemas.openxmlformats.org/package/2006/relationships"><Relationship Id="rId8" Type="http://schemas.openxmlformats.org/officeDocument/2006/relationships/image" Target="../media/image195.emf"/><Relationship Id="rId13" Type="http://schemas.openxmlformats.org/officeDocument/2006/relationships/oleObject" Target="../embeddings/oleObject187.bin"/><Relationship Id="rId18" Type="http://schemas.openxmlformats.org/officeDocument/2006/relationships/image" Target="../media/image200.wmf"/><Relationship Id="rId3" Type="http://schemas.openxmlformats.org/officeDocument/2006/relationships/oleObject" Target="../embeddings/oleObject182.bin"/><Relationship Id="rId7" Type="http://schemas.openxmlformats.org/officeDocument/2006/relationships/oleObject" Target="../embeddings/oleObject184.bin"/><Relationship Id="rId12" Type="http://schemas.openxmlformats.org/officeDocument/2006/relationships/image" Target="../media/image197.emf"/><Relationship Id="rId17" Type="http://schemas.openxmlformats.org/officeDocument/2006/relationships/oleObject" Target="../embeddings/oleObject189.bin"/><Relationship Id="rId2" Type="http://schemas.openxmlformats.org/officeDocument/2006/relationships/slideLayout" Target="../slideLayouts/slideLayout7.xml"/><Relationship Id="rId16" Type="http://schemas.openxmlformats.org/officeDocument/2006/relationships/image" Target="../media/image199.wmf"/><Relationship Id="rId1" Type="http://schemas.openxmlformats.org/officeDocument/2006/relationships/vmlDrawing" Target="../drawings/vmlDrawing32.vml"/><Relationship Id="rId6" Type="http://schemas.openxmlformats.org/officeDocument/2006/relationships/image" Target="../media/image194.wmf"/><Relationship Id="rId11" Type="http://schemas.openxmlformats.org/officeDocument/2006/relationships/oleObject" Target="../embeddings/oleObject186.bin"/><Relationship Id="rId5" Type="http://schemas.openxmlformats.org/officeDocument/2006/relationships/oleObject" Target="../embeddings/oleObject183.bin"/><Relationship Id="rId15" Type="http://schemas.openxmlformats.org/officeDocument/2006/relationships/oleObject" Target="../embeddings/oleObject188.bin"/><Relationship Id="rId10" Type="http://schemas.openxmlformats.org/officeDocument/2006/relationships/image" Target="../media/image196.emf"/><Relationship Id="rId4" Type="http://schemas.openxmlformats.org/officeDocument/2006/relationships/image" Target="../media/image193.wmf"/><Relationship Id="rId9" Type="http://schemas.openxmlformats.org/officeDocument/2006/relationships/oleObject" Target="../embeddings/oleObject185.bin"/><Relationship Id="rId14" Type="http://schemas.openxmlformats.org/officeDocument/2006/relationships/image" Target="../media/image198.wmf"/></Relationships>
</file>

<file path=ppt/slides/_rels/slide58.xml.rels><?xml version="1.0" encoding="UTF-8" standalone="yes"?>
<Relationships xmlns="http://schemas.openxmlformats.org/package/2006/relationships"><Relationship Id="rId8" Type="http://schemas.openxmlformats.org/officeDocument/2006/relationships/image" Target="../media/image203.emf"/><Relationship Id="rId13" Type="http://schemas.openxmlformats.org/officeDocument/2006/relationships/oleObject" Target="../embeddings/oleObject195.bin"/><Relationship Id="rId18" Type="http://schemas.openxmlformats.org/officeDocument/2006/relationships/image" Target="../media/image208.emf"/><Relationship Id="rId26" Type="http://schemas.openxmlformats.org/officeDocument/2006/relationships/image" Target="../media/image212.emf"/><Relationship Id="rId3" Type="http://schemas.openxmlformats.org/officeDocument/2006/relationships/oleObject" Target="../embeddings/oleObject190.bin"/><Relationship Id="rId21" Type="http://schemas.openxmlformats.org/officeDocument/2006/relationships/oleObject" Target="../embeddings/oleObject199.bin"/><Relationship Id="rId7" Type="http://schemas.openxmlformats.org/officeDocument/2006/relationships/oleObject" Target="../embeddings/oleObject192.bin"/><Relationship Id="rId12" Type="http://schemas.openxmlformats.org/officeDocument/2006/relationships/image" Target="../media/image205.emf"/><Relationship Id="rId17" Type="http://schemas.openxmlformats.org/officeDocument/2006/relationships/oleObject" Target="../embeddings/oleObject197.bin"/><Relationship Id="rId25" Type="http://schemas.openxmlformats.org/officeDocument/2006/relationships/oleObject" Target="../embeddings/oleObject201.bin"/><Relationship Id="rId2" Type="http://schemas.openxmlformats.org/officeDocument/2006/relationships/slideLayout" Target="../slideLayouts/slideLayout7.xml"/><Relationship Id="rId16" Type="http://schemas.openxmlformats.org/officeDocument/2006/relationships/image" Target="../media/image207.emf"/><Relationship Id="rId20" Type="http://schemas.openxmlformats.org/officeDocument/2006/relationships/image" Target="../media/image209.emf"/><Relationship Id="rId1" Type="http://schemas.openxmlformats.org/officeDocument/2006/relationships/vmlDrawing" Target="../drawings/vmlDrawing33.vml"/><Relationship Id="rId6" Type="http://schemas.openxmlformats.org/officeDocument/2006/relationships/image" Target="../media/image202.emf"/><Relationship Id="rId11" Type="http://schemas.openxmlformats.org/officeDocument/2006/relationships/oleObject" Target="../embeddings/oleObject194.bin"/><Relationship Id="rId24" Type="http://schemas.openxmlformats.org/officeDocument/2006/relationships/image" Target="../media/image211.emf"/><Relationship Id="rId5" Type="http://schemas.openxmlformats.org/officeDocument/2006/relationships/oleObject" Target="../embeddings/oleObject191.bin"/><Relationship Id="rId15" Type="http://schemas.openxmlformats.org/officeDocument/2006/relationships/oleObject" Target="../embeddings/oleObject196.bin"/><Relationship Id="rId23" Type="http://schemas.openxmlformats.org/officeDocument/2006/relationships/oleObject" Target="../embeddings/oleObject200.bin"/><Relationship Id="rId10" Type="http://schemas.openxmlformats.org/officeDocument/2006/relationships/image" Target="../media/image204.emf"/><Relationship Id="rId19" Type="http://schemas.openxmlformats.org/officeDocument/2006/relationships/oleObject" Target="../embeddings/oleObject198.bin"/><Relationship Id="rId4" Type="http://schemas.openxmlformats.org/officeDocument/2006/relationships/image" Target="../media/image201.emf"/><Relationship Id="rId9" Type="http://schemas.openxmlformats.org/officeDocument/2006/relationships/oleObject" Target="../embeddings/oleObject193.bin"/><Relationship Id="rId14" Type="http://schemas.openxmlformats.org/officeDocument/2006/relationships/image" Target="../media/image206.emf"/><Relationship Id="rId22" Type="http://schemas.openxmlformats.org/officeDocument/2006/relationships/image" Target="../media/image210.emf"/></Relationships>
</file>

<file path=ppt/slides/_rels/slide59.xml.rels><?xml version="1.0" encoding="UTF-8" standalone="yes"?>
<Relationships xmlns="http://schemas.openxmlformats.org/package/2006/relationships"><Relationship Id="rId8" Type="http://schemas.openxmlformats.org/officeDocument/2006/relationships/image" Target="../media/image215.wmf"/><Relationship Id="rId3" Type="http://schemas.openxmlformats.org/officeDocument/2006/relationships/oleObject" Target="../embeddings/oleObject202.bin"/><Relationship Id="rId7" Type="http://schemas.openxmlformats.org/officeDocument/2006/relationships/oleObject" Target="../embeddings/oleObject204.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214.wmf"/><Relationship Id="rId5" Type="http://schemas.openxmlformats.org/officeDocument/2006/relationships/oleObject" Target="../embeddings/oleObject203.bin"/><Relationship Id="rId4" Type="http://schemas.openxmlformats.org/officeDocument/2006/relationships/image" Target="../media/image21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image" Target="../media/image218.emf"/><Relationship Id="rId13" Type="http://schemas.openxmlformats.org/officeDocument/2006/relationships/oleObject" Target="../embeddings/oleObject210.bin"/><Relationship Id="rId3" Type="http://schemas.openxmlformats.org/officeDocument/2006/relationships/oleObject" Target="../embeddings/oleObject205.bin"/><Relationship Id="rId7" Type="http://schemas.openxmlformats.org/officeDocument/2006/relationships/oleObject" Target="../embeddings/oleObject207.bin"/><Relationship Id="rId12" Type="http://schemas.openxmlformats.org/officeDocument/2006/relationships/image" Target="../media/image220.e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217.emf"/><Relationship Id="rId11" Type="http://schemas.openxmlformats.org/officeDocument/2006/relationships/oleObject" Target="../embeddings/oleObject209.bin"/><Relationship Id="rId5" Type="http://schemas.openxmlformats.org/officeDocument/2006/relationships/oleObject" Target="../embeddings/oleObject206.bin"/><Relationship Id="rId10" Type="http://schemas.openxmlformats.org/officeDocument/2006/relationships/image" Target="../media/image219.emf"/><Relationship Id="rId4" Type="http://schemas.openxmlformats.org/officeDocument/2006/relationships/image" Target="../media/image216.emf"/><Relationship Id="rId9" Type="http://schemas.openxmlformats.org/officeDocument/2006/relationships/oleObject" Target="../embeddings/oleObject208.bin"/><Relationship Id="rId14" Type="http://schemas.openxmlformats.org/officeDocument/2006/relationships/image" Target="../media/image221.emf"/></Relationships>
</file>

<file path=ppt/slides/_rels/slide61.xml.rels><?xml version="1.0" encoding="UTF-8" standalone="yes"?>
<Relationships xmlns="http://schemas.openxmlformats.org/package/2006/relationships"><Relationship Id="rId8" Type="http://schemas.openxmlformats.org/officeDocument/2006/relationships/image" Target="../media/image224.emf"/><Relationship Id="rId13" Type="http://schemas.openxmlformats.org/officeDocument/2006/relationships/oleObject" Target="../embeddings/oleObject216.bin"/><Relationship Id="rId18" Type="http://schemas.openxmlformats.org/officeDocument/2006/relationships/image" Target="../media/image229.emf"/><Relationship Id="rId3" Type="http://schemas.openxmlformats.org/officeDocument/2006/relationships/oleObject" Target="../embeddings/oleObject211.bin"/><Relationship Id="rId21" Type="http://schemas.openxmlformats.org/officeDocument/2006/relationships/oleObject" Target="../embeddings/oleObject220.bin"/><Relationship Id="rId7" Type="http://schemas.openxmlformats.org/officeDocument/2006/relationships/oleObject" Target="../embeddings/oleObject213.bin"/><Relationship Id="rId12" Type="http://schemas.openxmlformats.org/officeDocument/2006/relationships/image" Target="../media/image226.emf"/><Relationship Id="rId17" Type="http://schemas.openxmlformats.org/officeDocument/2006/relationships/oleObject" Target="../embeddings/oleObject218.bin"/><Relationship Id="rId2" Type="http://schemas.openxmlformats.org/officeDocument/2006/relationships/slideLayout" Target="../slideLayouts/slideLayout7.xml"/><Relationship Id="rId16" Type="http://schemas.openxmlformats.org/officeDocument/2006/relationships/image" Target="../media/image228.emf"/><Relationship Id="rId20" Type="http://schemas.openxmlformats.org/officeDocument/2006/relationships/image" Target="../media/image230.emf"/><Relationship Id="rId1" Type="http://schemas.openxmlformats.org/officeDocument/2006/relationships/vmlDrawing" Target="../drawings/vmlDrawing36.vml"/><Relationship Id="rId6" Type="http://schemas.openxmlformats.org/officeDocument/2006/relationships/image" Target="../media/image223.emf"/><Relationship Id="rId11" Type="http://schemas.openxmlformats.org/officeDocument/2006/relationships/oleObject" Target="../embeddings/oleObject215.bin"/><Relationship Id="rId5" Type="http://schemas.openxmlformats.org/officeDocument/2006/relationships/oleObject" Target="../embeddings/oleObject212.bin"/><Relationship Id="rId15" Type="http://schemas.openxmlformats.org/officeDocument/2006/relationships/oleObject" Target="../embeddings/oleObject217.bin"/><Relationship Id="rId10" Type="http://schemas.openxmlformats.org/officeDocument/2006/relationships/image" Target="../media/image225.emf"/><Relationship Id="rId19" Type="http://schemas.openxmlformats.org/officeDocument/2006/relationships/oleObject" Target="../embeddings/oleObject219.bin"/><Relationship Id="rId4" Type="http://schemas.openxmlformats.org/officeDocument/2006/relationships/image" Target="../media/image222.emf"/><Relationship Id="rId9" Type="http://schemas.openxmlformats.org/officeDocument/2006/relationships/oleObject" Target="../embeddings/oleObject214.bin"/><Relationship Id="rId14" Type="http://schemas.openxmlformats.org/officeDocument/2006/relationships/image" Target="../media/image227.emf"/><Relationship Id="rId22" Type="http://schemas.openxmlformats.org/officeDocument/2006/relationships/image" Target="../media/image231.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8" Type="http://schemas.openxmlformats.org/officeDocument/2006/relationships/image" Target="../media/image234.emf"/><Relationship Id="rId13" Type="http://schemas.openxmlformats.org/officeDocument/2006/relationships/oleObject" Target="../embeddings/oleObject226.bin"/><Relationship Id="rId18" Type="http://schemas.openxmlformats.org/officeDocument/2006/relationships/image" Target="../media/image239.emf"/><Relationship Id="rId3" Type="http://schemas.openxmlformats.org/officeDocument/2006/relationships/oleObject" Target="../embeddings/oleObject221.bin"/><Relationship Id="rId7" Type="http://schemas.openxmlformats.org/officeDocument/2006/relationships/oleObject" Target="../embeddings/oleObject223.bin"/><Relationship Id="rId12" Type="http://schemas.openxmlformats.org/officeDocument/2006/relationships/image" Target="../media/image236.emf"/><Relationship Id="rId17" Type="http://schemas.openxmlformats.org/officeDocument/2006/relationships/oleObject" Target="../embeddings/oleObject228.bin"/><Relationship Id="rId2" Type="http://schemas.openxmlformats.org/officeDocument/2006/relationships/slideLayout" Target="../slideLayouts/slideLayout7.xml"/><Relationship Id="rId16" Type="http://schemas.openxmlformats.org/officeDocument/2006/relationships/image" Target="../media/image238.emf"/><Relationship Id="rId20" Type="http://schemas.openxmlformats.org/officeDocument/2006/relationships/image" Target="../media/image240.emf"/><Relationship Id="rId1" Type="http://schemas.openxmlformats.org/officeDocument/2006/relationships/vmlDrawing" Target="../drawings/vmlDrawing37.vml"/><Relationship Id="rId6" Type="http://schemas.openxmlformats.org/officeDocument/2006/relationships/image" Target="../media/image233.emf"/><Relationship Id="rId11" Type="http://schemas.openxmlformats.org/officeDocument/2006/relationships/oleObject" Target="../embeddings/oleObject225.bin"/><Relationship Id="rId5" Type="http://schemas.openxmlformats.org/officeDocument/2006/relationships/oleObject" Target="../embeddings/oleObject222.bin"/><Relationship Id="rId15" Type="http://schemas.openxmlformats.org/officeDocument/2006/relationships/oleObject" Target="../embeddings/oleObject227.bin"/><Relationship Id="rId10" Type="http://schemas.openxmlformats.org/officeDocument/2006/relationships/image" Target="../media/image235.emf"/><Relationship Id="rId19" Type="http://schemas.openxmlformats.org/officeDocument/2006/relationships/oleObject" Target="../embeddings/oleObject229.bin"/><Relationship Id="rId4" Type="http://schemas.openxmlformats.org/officeDocument/2006/relationships/image" Target="../media/image232.emf"/><Relationship Id="rId9" Type="http://schemas.openxmlformats.org/officeDocument/2006/relationships/oleObject" Target="../embeddings/oleObject224.bin"/><Relationship Id="rId14" Type="http://schemas.openxmlformats.org/officeDocument/2006/relationships/image" Target="../media/image237.emf"/></Relationships>
</file>

<file path=ppt/slides/_rels/slide64.xml.rels><?xml version="1.0" encoding="UTF-8" standalone="yes"?>
<Relationships xmlns="http://schemas.openxmlformats.org/package/2006/relationships"><Relationship Id="rId8" Type="http://schemas.openxmlformats.org/officeDocument/2006/relationships/image" Target="../media/image243.emf"/><Relationship Id="rId13" Type="http://schemas.openxmlformats.org/officeDocument/2006/relationships/oleObject" Target="../embeddings/oleObject235.bin"/><Relationship Id="rId18" Type="http://schemas.openxmlformats.org/officeDocument/2006/relationships/image" Target="../media/image248.emf"/><Relationship Id="rId3" Type="http://schemas.openxmlformats.org/officeDocument/2006/relationships/oleObject" Target="../embeddings/oleObject230.bin"/><Relationship Id="rId21" Type="http://schemas.openxmlformats.org/officeDocument/2006/relationships/oleObject" Target="../embeddings/oleObject239.bin"/><Relationship Id="rId7" Type="http://schemas.openxmlformats.org/officeDocument/2006/relationships/oleObject" Target="../embeddings/oleObject232.bin"/><Relationship Id="rId12" Type="http://schemas.openxmlformats.org/officeDocument/2006/relationships/image" Target="../media/image245.emf"/><Relationship Id="rId17" Type="http://schemas.openxmlformats.org/officeDocument/2006/relationships/oleObject" Target="../embeddings/oleObject237.bin"/><Relationship Id="rId2" Type="http://schemas.openxmlformats.org/officeDocument/2006/relationships/slideLayout" Target="../slideLayouts/slideLayout7.xml"/><Relationship Id="rId16" Type="http://schemas.openxmlformats.org/officeDocument/2006/relationships/image" Target="../media/image247.emf"/><Relationship Id="rId20" Type="http://schemas.openxmlformats.org/officeDocument/2006/relationships/image" Target="../media/image249.emf"/><Relationship Id="rId1" Type="http://schemas.openxmlformats.org/officeDocument/2006/relationships/vmlDrawing" Target="../drawings/vmlDrawing38.vml"/><Relationship Id="rId6" Type="http://schemas.openxmlformats.org/officeDocument/2006/relationships/image" Target="../media/image242.emf"/><Relationship Id="rId11" Type="http://schemas.openxmlformats.org/officeDocument/2006/relationships/oleObject" Target="../embeddings/oleObject234.bin"/><Relationship Id="rId24" Type="http://schemas.openxmlformats.org/officeDocument/2006/relationships/image" Target="../media/image251.emf"/><Relationship Id="rId5" Type="http://schemas.openxmlformats.org/officeDocument/2006/relationships/oleObject" Target="../embeddings/oleObject231.bin"/><Relationship Id="rId15" Type="http://schemas.openxmlformats.org/officeDocument/2006/relationships/oleObject" Target="../embeddings/oleObject236.bin"/><Relationship Id="rId23" Type="http://schemas.openxmlformats.org/officeDocument/2006/relationships/oleObject" Target="../embeddings/oleObject240.bin"/><Relationship Id="rId10" Type="http://schemas.openxmlformats.org/officeDocument/2006/relationships/image" Target="../media/image244.emf"/><Relationship Id="rId19" Type="http://schemas.openxmlformats.org/officeDocument/2006/relationships/oleObject" Target="../embeddings/oleObject238.bin"/><Relationship Id="rId4" Type="http://schemas.openxmlformats.org/officeDocument/2006/relationships/image" Target="../media/image241.emf"/><Relationship Id="rId9" Type="http://schemas.openxmlformats.org/officeDocument/2006/relationships/oleObject" Target="../embeddings/oleObject233.bin"/><Relationship Id="rId14" Type="http://schemas.openxmlformats.org/officeDocument/2006/relationships/image" Target="../media/image246.emf"/><Relationship Id="rId22" Type="http://schemas.openxmlformats.org/officeDocument/2006/relationships/image" Target="../media/image250.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41.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253.emf"/><Relationship Id="rId5" Type="http://schemas.openxmlformats.org/officeDocument/2006/relationships/oleObject" Target="../embeddings/oleObject242.bin"/><Relationship Id="rId4" Type="http://schemas.openxmlformats.org/officeDocument/2006/relationships/image" Target="../media/image252.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43.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255.emf"/><Relationship Id="rId5" Type="http://schemas.openxmlformats.org/officeDocument/2006/relationships/oleObject" Target="../embeddings/oleObject244.bin"/><Relationship Id="rId4" Type="http://schemas.openxmlformats.org/officeDocument/2006/relationships/image" Target="../media/image254.emf"/></Relationships>
</file>

<file path=ppt/slides/_rels/slide67.xml.rels><?xml version="1.0" encoding="UTF-8" standalone="yes"?>
<Relationships xmlns="http://schemas.openxmlformats.org/package/2006/relationships"><Relationship Id="rId2" Type="http://schemas.openxmlformats.org/officeDocument/2006/relationships/image" Target="../media/image256.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45.bin"/><Relationship Id="rId2" Type="http://schemas.openxmlformats.org/officeDocument/2006/relationships/slideLayout" Target="../slideLayouts/slideLayout7.xml"/><Relationship Id="rId1" Type="http://schemas.openxmlformats.org/officeDocument/2006/relationships/vmlDrawing" Target="../drawings/vmlDrawing41.vml"/><Relationship Id="rId5" Type="http://schemas.openxmlformats.org/officeDocument/2006/relationships/image" Target="../media/image258.png"/><Relationship Id="rId4" Type="http://schemas.openxmlformats.org/officeDocument/2006/relationships/image" Target="../media/image257.emf"/></Relationships>
</file>

<file path=ppt/slides/_rels/slide69.xml.rels><?xml version="1.0" encoding="UTF-8" standalone="yes"?>
<Relationships xmlns="http://schemas.openxmlformats.org/package/2006/relationships"><Relationship Id="rId8" Type="http://schemas.openxmlformats.org/officeDocument/2006/relationships/image" Target="../media/image261.wmf"/><Relationship Id="rId3" Type="http://schemas.openxmlformats.org/officeDocument/2006/relationships/oleObject" Target="../embeddings/oleObject246.bin"/><Relationship Id="rId7" Type="http://schemas.openxmlformats.org/officeDocument/2006/relationships/oleObject" Target="../embeddings/oleObject248.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260.wmf"/><Relationship Id="rId5" Type="http://schemas.openxmlformats.org/officeDocument/2006/relationships/oleObject" Target="../embeddings/oleObject247.bin"/><Relationship Id="rId4" Type="http://schemas.openxmlformats.org/officeDocument/2006/relationships/image" Target="../media/image259.wmf"/></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49.bin"/><Relationship Id="rId2" Type="http://schemas.openxmlformats.org/officeDocument/2006/relationships/slideLayout" Target="../slideLayouts/slideLayout7.xml"/><Relationship Id="rId1" Type="http://schemas.openxmlformats.org/officeDocument/2006/relationships/vmlDrawing" Target="../drawings/vmlDrawing43.vml"/><Relationship Id="rId4" Type="http://schemas.openxmlformats.org/officeDocument/2006/relationships/image" Target="../media/image262.wmf"/></Relationships>
</file>

<file path=ppt/slides/_rels/slide72.xml.rels><?xml version="1.0" encoding="UTF-8" standalone="yes"?>
<Relationships xmlns="http://schemas.openxmlformats.org/package/2006/relationships"><Relationship Id="rId8" Type="http://schemas.openxmlformats.org/officeDocument/2006/relationships/image" Target="../media/image265.wmf"/><Relationship Id="rId3" Type="http://schemas.openxmlformats.org/officeDocument/2006/relationships/oleObject" Target="../embeddings/oleObject250.bin"/><Relationship Id="rId7" Type="http://schemas.openxmlformats.org/officeDocument/2006/relationships/oleObject" Target="../embeddings/oleObject252.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264.wmf"/><Relationship Id="rId5" Type="http://schemas.openxmlformats.org/officeDocument/2006/relationships/oleObject" Target="../embeddings/oleObject251.bin"/><Relationship Id="rId10" Type="http://schemas.openxmlformats.org/officeDocument/2006/relationships/image" Target="../media/image266.wmf"/><Relationship Id="rId4" Type="http://schemas.openxmlformats.org/officeDocument/2006/relationships/image" Target="../media/image263.wmf"/><Relationship Id="rId9" Type="http://schemas.openxmlformats.org/officeDocument/2006/relationships/oleObject" Target="../embeddings/oleObject253.bin"/></Relationships>
</file>

<file path=ppt/slides/_rels/slide73.xml.rels><?xml version="1.0" encoding="UTF-8" standalone="yes"?>
<Relationships xmlns="http://schemas.openxmlformats.org/package/2006/relationships"><Relationship Id="rId8" Type="http://schemas.openxmlformats.org/officeDocument/2006/relationships/image" Target="../media/image269.wmf"/><Relationship Id="rId3" Type="http://schemas.openxmlformats.org/officeDocument/2006/relationships/oleObject" Target="../embeddings/oleObject254.bin"/><Relationship Id="rId7" Type="http://schemas.openxmlformats.org/officeDocument/2006/relationships/oleObject" Target="../embeddings/oleObject256.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268.wmf"/><Relationship Id="rId5" Type="http://schemas.openxmlformats.org/officeDocument/2006/relationships/oleObject" Target="../embeddings/oleObject255.bin"/><Relationship Id="rId10" Type="http://schemas.openxmlformats.org/officeDocument/2006/relationships/image" Target="../media/image270.wmf"/><Relationship Id="rId4" Type="http://schemas.openxmlformats.org/officeDocument/2006/relationships/image" Target="../media/image267.wmf"/><Relationship Id="rId9" Type="http://schemas.openxmlformats.org/officeDocument/2006/relationships/oleObject" Target="../embeddings/oleObject257.bin"/></Relationships>
</file>

<file path=ppt/slides/_rels/slide74.xml.rels><?xml version="1.0" encoding="UTF-8" standalone="yes"?>
<Relationships xmlns="http://schemas.openxmlformats.org/package/2006/relationships"><Relationship Id="rId8" Type="http://schemas.openxmlformats.org/officeDocument/2006/relationships/image" Target="../media/image273.wmf"/><Relationship Id="rId3" Type="http://schemas.openxmlformats.org/officeDocument/2006/relationships/oleObject" Target="../embeddings/oleObject258.bin"/><Relationship Id="rId7" Type="http://schemas.openxmlformats.org/officeDocument/2006/relationships/oleObject" Target="../embeddings/oleObject260.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272.wmf"/><Relationship Id="rId5" Type="http://schemas.openxmlformats.org/officeDocument/2006/relationships/oleObject" Target="../embeddings/oleObject259.bin"/><Relationship Id="rId10" Type="http://schemas.openxmlformats.org/officeDocument/2006/relationships/image" Target="../media/image274.wmf"/><Relationship Id="rId4" Type="http://schemas.openxmlformats.org/officeDocument/2006/relationships/image" Target="../media/image271.wmf"/><Relationship Id="rId9" Type="http://schemas.openxmlformats.org/officeDocument/2006/relationships/oleObject" Target="../embeddings/oleObject261.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62.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276.wmf"/><Relationship Id="rId5" Type="http://schemas.openxmlformats.org/officeDocument/2006/relationships/oleObject" Target="../embeddings/oleObject263.bin"/><Relationship Id="rId4" Type="http://schemas.openxmlformats.org/officeDocument/2006/relationships/image" Target="../media/image275.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7"/>
          <p:cNvSpPr>
            <a:spLocks noChangeArrowheads="1"/>
          </p:cNvSpPr>
          <p:nvPr/>
        </p:nvSpPr>
        <p:spPr bwMode="auto">
          <a:xfrm>
            <a:off x="611188" y="1004888"/>
            <a:ext cx="6697662" cy="911225"/>
          </a:xfrm>
          <a:prstGeom prst="roundRect">
            <a:avLst>
              <a:gd name="adj" fmla="val 25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marL="914400" indent="-914400"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lnSpc>
                <a:spcPct val="90000"/>
              </a:lnSpc>
              <a:spcBef>
                <a:spcPct val="0"/>
              </a:spcBef>
              <a:buClrTx/>
              <a:buSzTx/>
              <a:buFontTx/>
              <a:buNone/>
            </a:pPr>
            <a:r>
              <a:rPr lang="zh-CN" altLang="en-US" sz="3600" b="1">
                <a:solidFill>
                  <a:srgbClr val="2F2F2F"/>
                </a:solidFill>
                <a:latin typeface="Arial" charset="0"/>
              </a:rPr>
              <a:t> </a:t>
            </a:r>
            <a:r>
              <a:rPr lang="zh-CN" altLang="en-US" sz="4800" b="1">
                <a:solidFill>
                  <a:srgbClr val="FF0066"/>
                </a:solidFill>
                <a:latin typeface="Arial" charset="0"/>
                <a:ea typeface="楷体_GB2312" pitchFamily="49" charset="-122"/>
              </a:rPr>
              <a:t>数字逻辑设计</a:t>
            </a:r>
            <a:endParaRPr lang="en-US" altLang="zh-CN" sz="4800" b="1">
              <a:solidFill>
                <a:srgbClr val="FF0066"/>
              </a:solidFill>
              <a:latin typeface="楷体_GB2312" pitchFamily="49" charset="-122"/>
              <a:ea typeface="楷体_GB2312" pitchFamily="49" charset="-122"/>
            </a:endParaRPr>
          </a:p>
        </p:txBody>
      </p:sp>
      <p:sp>
        <p:nvSpPr>
          <p:cNvPr id="13315" name="矩形 3"/>
          <p:cNvSpPr>
            <a:spLocks noChangeArrowheads="1"/>
          </p:cNvSpPr>
          <p:nvPr/>
        </p:nvSpPr>
        <p:spPr bwMode="auto">
          <a:xfrm>
            <a:off x="1979613" y="3346450"/>
            <a:ext cx="513556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zh-CN" altLang="en-US" sz="4400" b="1">
                <a:solidFill>
                  <a:srgbClr val="008000"/>
                </a:solidFill>
                <a:latin typeface="Times New Roman" pitchFamily="18" charset="0"/>
                <a:ea typeface="楷体" pitchFamily="49" charset="-122"/>
                <a:cs typeface="Times New Roman" pitchFamily="18" charset="0"/>
              </a:rPr>
              <a:t>第</a:t>
            </a:r>
            <a:r>
              <a:rPr lang="en-US" altLang="zh-CN" sz="4400" b="1">
                <a:solidFill>
                  <a:srgbClr val="008000"/>
                </a:solidFill>
                <a:latin typeface="Times New Roman" pitchFamily="18" charset="0"/>
                <a:ea typeface="楷体" pitchFamily="49" charset="-122"/>
                <a:cs typeface="Times New Roman" pitchFamily="18" charset="0"/>
              </a:rPr>
              <a:t>2</a:t>
            </a:r>
            <a:r>
              <a:rPr lang="zh-CN" altLang="en-US" sz="4400" b="1">
                <a:solidFill>
                  <a:srgbClr val="008000"/>
                </a:solidFill>
                <a:latin typeface="Times New Roman" pitchFamily="18" charset="0"/>
                <a:ea typeface="楷体" pitchFamily="49" charset="-122"/>
                <a:cs typeface="Times New Roman" pitchFamily="18" charset="0"/>
              </a:rPr>
              <a:t>章 逻辑代数基础</a:t>
            </a:r>
            <a:endParaRPr lang="zh-CN" altLang="en-US" sz="4400" b="1">
              <a:solidFill>
                <a:srgbClr val="000000"/>
              </a:solidFill>
              <a:latin typeface="Times New Roman" pitchFamily="18" charset="0"/>
              <a:ea typeface="楷体"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5360988" y="4741863"/>
            <a:ext cx="24257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FF0000"/>
                </a:solidFill>
                <a:latin typeface="Times New Roman" pitchFamily="18" charset="0"/>
                <a:cs typeface="Times New Roman" pitchFamily="18" charset="0"/>
              </a:rPr>
              <a:t>有“</a:t>
            </a:r>
            <a:r>
              <a:rPr lang="en-US" altLang="zh-CN" sz="2400" b="1">
                <a:solidFill>
                  <a:srgbClr val="FF0000"/>
                </a:solidFill>
                <a:latin typeface="Times New Roman" pitchFamily="18" charset="0"/>
                <a:cs typeface="Times New Roman" pitchFamily="18" charset="0"/>
              </a:rPr>
              <a:t>1”</a:t>
            </a:r>
            <a:r>
              <a:rPr lang="zh-CN" altLang="en-US" sz="2400" b="1">
                <a:solidFill>
                  <a:srgbClr val="FF0000"/>
                </a:solidFill>
                <a:latin typeface="Times New Roman" pitchFamily="18" charset="0"/>
                <a:cs typeface="Times New Roman" pitchFamily="18" charset="0"/>
              </a:rPr>
              <a:t>出“</a:t>
            </a:r>
            <a:r>
              <a:rPr lang="en-US" altLang="zh-CN" sz="2400" b="1">
                <a:solidFill>
                  <a:srgbClr val="FF0000"/>
                </a:solidFill>
                <a:latin typeface="Times New Roman" pitchFamily="18" charset="0"/>
                <a:cs typeface="Times New Roman" pitchFamily="18" charset="0"/>
              </a:rPr>
              <a:t>0”</a:t>
            </a:r>
            <a:r>
              <a:rPr lang="zh-CN" altLang="en-US" sz="2400" b="1">
                <a:solidFill>
                  <a:srgbClr val="FF0000"/>
                </a:solidFill>
                <a:latin typeface="Times New Roman" pitchFamily="18" charset="0"/>
                <a:cs typeface="Times New Roman" pitchFamily="18" charset="0"/>
              </a:rPr>
              <a:t>；</a:t>
            </a:r>
            <a:endParaRPr lang="en-US" altLang="zh-CN" sz="2400" b="1">
              <a:solidFill>
                <a:srgbClr val="FF0000"/>
              </a:solidFill>
              <a:latin typeface="Times New Roman" pitchFamily="18" charset="0"/>
              <a:cs typeface="Times New Roman" pitchFamily="18" charset="0"/>
            </a:endParaRPr>
          </a:p>
          <a:p>
            <a:pPr eaLnBrk="1" hangingPunct="1">
              <a:spcBef>
                <a:spcPct val="0"/>
              </a:spcBef>
              <a:buFontTx/>
              <a:buNone/>
            </a:pPr>
            <a:r>
              <a:rPr lang="zh-CN" altLang="en-US" sz="2400" b="1">
                <a:solidFill>
                  <a:srgbClr val="FF0000"/>
                </a:solidFill>
                <a:latin typeface="Times New Roman" pitchFamily="18" charset="0"/>
                <a:cs typeface="Times New Roman" pitchFamily="18" charset="0"/>
              </a:rPr>
              <a:t>全“</a:t>
            </a:r>
            <a:r>
              <a:rPr lang="en-US" altLang="zh-CN" sz="2400" b="1">
                <a:solidFill>
                  <a:srgbClr val="FF0000"/>
                </a:solidFill>
                <a:latin typeface="Times New Roman" pitchFamily="18" charset="0"/>
                <a:cs typeface="Times New Roman" pitchFamily="18" charset="0"/>
              </a:rPr>
              <a:t>0”</a:t>
            </a:r>
            <a:r>
              <a:rPr lang="zh-CN" altLang="en-US" sz="2400" b="1">
                <a:solidFill>
                  <a:srgbClr val="FF0000"/>
                </a:solidFill>
                <a:latin typeface="Times New Roman" pitchFamily="18" charset="0"/>
                <a:cs typeface="Times New Roman" pitchFamily="18" charset="0"/>
              </a:rPr>
              <a:t>出“</a:t>
            </a:r>
            <a:r>
              <a:rPr lang="en-US" altLang="zh-CN" sz="2400" b="1">
                <a:solidFill>
                  <a:srgbClr val="FF0000"/>
                </a:solidFill>
                <a:latin typeface="Times New Roman" pitchFamily="18" charset="0"/>
                <a:cs typeface="Times New Roman" pitchFamily="18" charset="0"/>
              </a:rPr>
              <a:t>1”</a:t>
            </a:r>
            <a:r>
              <a:rPr lang="zh-CN" altLang="en-US" sz="2400" b="1">
                <a:solidFill>
                  <a:srgbClr val="FF0000"/>
                </a:solidFill>
                <a:latin typeface="Times New Roman" pitchFamily="18" charset="0"/>
                <a:cs typeface="Times New Roman" pitchFamily="18" charset="0"/>
              </a:rPr>
              <a:t>。</a:t>
            </a:r>
            <a:r>
              <a:rPr lang="zh-CN" altLang="en-US" sz="1600" b="1">
                <a:solidFill>
                  <a:srgbClr val="FF0000"/>
                </a:solidFill>
                <a:latin typeface="Times New Roman" pitchFamily="18" charset="0"/>
                <a:cs typeface="Times New Roman" pitchFamily="18" charset="0"/>
              </a:rPr>
              <a:t> </a:t>
            </a:r>
          </a:p>
        </p:txBody>
      </p:sp>
      <p:grpSp>
        <p:nvGrpSpPr>
          <p:cNvPr id="3" name="Group 3"/>
          <p:cNvGrpSpPr>
            <a:grpSpLocks/>
          </p:cNvGrpSpPr>
          <p:nvPr/>
        </p:nvGrpSpPr>
        <p:grpSpPr bwMode="auto">
          <a:xfrm>
            <a:off x="4859338" y="1590675"/>
            <a:ext cx="3324225" cy="2457450"/>
            <a:chOff x="516" y="1539"/>
            <a:chExt cx="2094" cy="1548"/>
          </a:xfrm>
        </p:grpSpPr>
        <p:sp>
          <p:nvSpPr>
            <p:cNvPr id="22574" name="Text Box 4"/>
            <p:cNvSpPr txBox="1">
              <a:spLocks noChangeArrowheads="1"/>
            </p:cNvSpPr>
            <p:nvPr/>
          </p:nvSpPr>
          <p:spPr bwMode="auto">
            <a:xfrm>
              <a:off x="531" y="1539"/>
              <a:ext cx="2079" cy="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800" b="1">
                  <a:solidFill>
                    <a:srgbClr val="00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cs typeface="Times New Roman" pitchFamily="18" charset="0"/>
                </a:rPr>
                <a:t>A         B            F</a:t>
              </a:r>
            </a:p>
            <a:p>
              <a:pPr eaLnBrk="1" hangingPunct="1">
                <a:spcBef>
                  <a:spcPct val="50000"/>
                </a:spcBef>
                <a:buFontTx/>
                <a:buNone/>
              </a:pPr>
              <a:r>
                <a:rPr kumimoji="1" lang="en-US" altLang="zh-CN" sz="2800" b="1">
                  <a:solidFill>
                    <a:srgbClr val="000000"/>
                  </a:solidFill>
                  <a:latin typeface="Times New Roman" pitchFamily="18" charset="0"/>
                  <a:cs typeface="Times New Roman" pitchFamily="18" charset="0"/>
                </a:rPr>
                <a:t>    </a:t>
              </a:r>
              <a:r>
                <a:rPr kumimoji="1" lang="en-US" altLang="zh-CN" sz="2800" b="1">
                  <a:solidFill>
                    <a:srgbClr val="040404"/>
                  </a:solidFill>
                  <a:latin typeface="Times New Roman" pitchFamily="18" charset="0"/>
                  <a:cs typeface="Times New Roman" pitchFamily="18" charset="0"/>
                </a:rPr>
                <a:t>0         0            1</a:t>
              </a:r>
            </a:p>
            <a:p>
              <a:pPr>
                <a:spcBef>
                  <a:spcPct val="0"/>
                </a:spcBef>
                <a:buFontTx/>
                <a:buNone/>
              </a:pPr>
              <a:r>
                <a:rPr kumimoji="1" lang="en-US" altLang="zh-CN" sz="2800" b="1">
                  <a:solidFill>
                    <a:srgbClr val="040404"/>
                  </a:solidFill>
                  <a:latin typeface="Times New Roman" pitchFamily="18" charset="0"/>
                  <a:cs typeface="Times New Roman" pitchFamily="18" charset="0"/>
                </a:rPr>
                <a:t>    0         1            0 </a:t>
              </a:r>
            </a:p>
            <a:p>
              <a:pPr>
                <a:spcBef>
                  <a:spcPct val="0"/>
                </a:spcBef>
                <a:buFontTx/>
                <a:buNone/>
              </a:pPr>
              <a:r>
                <a:rPr kumimoji="1" lang="en-US" altLang="zh-CN" sz="2800" b="1">
                  <a:solidFill>
                    <a:srgbClr val="040404"/>
                  </a:solidFill>
                  <a:latin typeface="Times New Roman" pitchFamily="18" charset="0"/>
                  <a:cs typeface="Times New Roman" pitchFamily="18" charset="0"/>
                </a:rPr>
                <a:t>    1         0            0</a:t>
              </a:r>
            </a:p>
            <a:p>
              <a:pPr>
                <a:spcBef>
                  <a:spcPct val="0"/>
                </a:spcBef>
                <a:buFontTx/>
                <a:buNone/>
              </a:pPr>
              <a:r>
                <a:rPr kumimoji="1" lang="en-US" altLang="zh-CN" sz="2800" b="1">
                  <a:solidFill>
                    <a:srgbClr val="040404"/>
                  </a:solidFill>
                  <a:latin typeface="Times New Roman" pitchFamily="18" charset="0"/>
                  <a:cs typeface="Times New Roman" pitchFamily="18" charset="0"/>
                </a:rPr>
                <a:t>    1         1            0</a:t>
              </a:r>
            </a:p>
          </p:txBody>
        </p:sp>
        <p:sp>
          <p:nvSpPr>
            <p:cNvPr id="22575" name="Line 5"/>
            <p:cNvSpPr>
              <a:spLocks noChangeShapeType="1"/>
            </p:cNvSpPr>
            <p:nvPr/>
          </p:nvSpPr>
          <p:spPr bwMode="auto">
            <a:xfrm>
              <a:off x="522" y="1881"/>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76" name="Line 6"/>
            <p:cNvSpPr>
              <a:spLocks noChangeShapeType="1"/>
            </p:cNvSpPr>
            <p:nvPr/>
          </p:nvSpPr>
          <p:spPr bwMode="auto">
            <a:xfrm>
              <a:off x="528" y="3084"/>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77" name="Line 7"/>
            <p:cNvSpPr>
              <a:spLocks noChangeShapeType="1"/>
            </p:cNvSpPr>
            <p:nvPr/>
          </p:nvSpPr>
          <p:spPr bwMode="auto">
            <a:xfrm>
              <a:off x="516" y="1551"/>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78" name="Line 8"/>
            <p:cNvSpPr>
              <a:spLocks noChangeShapeType="1"/>
            </p:cNvSpPr>
            <p:nvPr/>
          </p:nvSpPr>
          <p:spPr bwMode="auto">
            <a:xfrm>
              <a:off x="1881" y="1557"/>
              <a:ext cx="0" cy="153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22532" name="Text Box 35"/>
          <p:cNvSpPr txBox="1">
            <a:spLocks noChangeArrowheads="1"/>
          </p:cNvSpPr>
          <p:nvPr/>
        </p:nvSpPr>
        <p:spPr bwMode="auto">
          <a:xfrm>
            <a:off x="611188" y="357188"/>
            <a:ext cx="3673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FF3300"/>
                </a:solidFill>
                <a:latin typeface="Times New Roman" pitchFamily="18" charset="0"/>
                <a:cs typeface="Times New Roman" pitchFamily="18" charset="0"/>
              </a:rPr>
              <a:t>2. </a:t>
            </a:r>
            <a:r>
              <a:rPr lang="zh-CN" altLang="en-US" sz="2400" b="1">
                <a:solidFill>
                  <a:srgbClr val="FF3300"/>
                </a:solidFill>
                <a:latin typeface="Times New Roman" pitchFamily="18" charset="0"/>
                <a:cs typeface="Times New Roman" pitchFamily="18" charset="0"/>
              </a:rPr>
              <a:t>或非运算（</a:t>
            </a:r>
            <a:r>
              <a:rPr lang="en-US" altLang="zh-CN" sz="2400" b="1">
                <a:solidFill>
                  <a:srgbClr val="FF3300"/>
                </a:solidFill>
                <a:latin typeface="Times New Roman" pitchFamily="18" charset="0"/>
                <a:cs typeface="Times New Roman" pitchFamily="18" charset="0"/>
              </a:rPr>
              <a:t>NOR</a:t>
            </a:r>
            <a:r>
              <a:rPr lang="zh-CN" altLang="en-US" sz="2400" b="1">
                <a:solidFill>
                  <a:srgbClr val="FF3300"/>
                </a:solidFill>
                <a:latin typeface="Times New Roman" pitchFamily="18" charset="0"/>
                <a:cs typeface="Times New Roman" pitchFamily="18" charset="0"/>
              </a:rPr>
              <a:t>）</a:t>
            </a:r>
          </a:p>
        </p:txBody>
      </p:sp>
      <p:grpSp>
        <p:nvGrpSpPr>
          <p:cNvPr id="4" name="组合 52"/>
          <p:cNvGrpSpPr>
            <a:grpSpLocks/>
          </p:cNvGrpSpPr>
          <p:nvPr/>
        </p:nvGrpSpPr>
        <p:grpSpPr bwMode="auto">
          <a:xfrm>
            <a:off x="803275" y="1646238"/>
            <a:ext cx="2643188" cy="711200"/>
            <a:chOff x="803223" y="1646222"/>
            <a:chExt cx="2643206" cy="711208"/>
          </a:xfrm>
        </p:grpSpPr>
        <p:sp>
          <p:nvSpPr>
            <p:cNvPr id="22572" name="Rectangle 37"/>
            <p:cNvSpPr>
              <a:spLocks noChangeArrowheads="1"/>
            </p:cNvSpPr>
            <p:nvPr/>
          </p:nvSpPr>
          <p:spPr bwMode="auto">
            <a:xfrm>
              <a:off x="803223" y="1646222"/>
              <a:ext cx="2643206" cy="711208"/>
            </a:xfrm>
            <a:prstGeom prst="rect">
              <a:avLst/>
            </a:prstGeom>
            <a:noFill/>
            <a:ln w="57150" cmpd="thickThin">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aphicFrame>
          <p:nvGraphicFramePr>
            <p:cNvPr id="22573" name="Object 2"/>
            <p:cNvGraphicFramePr>
              <a:graphicFrameLocks noChangeAspect="1"/>
            </p:cNvGraphicFramePr>
            <p:nvPr/>
          </p:nvGraphicFramePr>
          <p:xfrm>
            <a:off x="1227089" y="1758935"/>
            <a:ext cx="1581161" cy="487368"/>
          </p:xfrm>
          <a:graphic>
            <a:graphicData uri="http://schemas.openxmlformats.org/presentationml/2006/ole">
              <mc:AlternateContent xmlns:mc="http://schemas.openxmlformats.org/markup-compatibility/2006">
                <mc:Choice xmlns:v="urn:schemas-microsoft-com:vml" Requires="v">
                  <p:oleObj spid="_x0000_s22579" name="公式" r:id="rId3" imgW="552360" imgH="95261" progId="Equation.3">
                    <p:embed/>
                  </p:oleObj>
                </mc:Choice>
                <mc:Fallback>
                  <p:oleObj name="公式" r:id="rId3" imgW="552360" imgH="9526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7089" y="1758935"/>
                          <a:ext cx="1581161" cy="487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组合 53"/>
          <p:cNvGrpSpPr>
            <a:grpSpLocks/>
          </p:cNvGrpSpPr>
          <p:nvPr/>
        </p:nvGrpSpPr>
        <p:grpSpPr bwMode="auto">
          <a:xfrm>
            <a:off x="785813" y="3248025"/>
            <a:ext cx="3089275" cy="2752725"/>
            <a:chOff x="785786" y="3248057"/>
            <a:chExt cx="3089271" cy="2752711"/>
          </a:xfrm>
        </p:grpSpPr>
        <p:sp>
          <p:nvSpPr>
            <p:cNvPr id="22540" name="Rectangle 12"/>
            <p:cNvSpPr>
              <a:spLocks noChangeArrowheads="1"/>
            </p:cNvSpPr>
            <p:nvPr/>
          </p:nvSpPr>
          <p:spPr bwMode="auto">
            <a:xfrm>
              <a:off x="785786" y="3248057"/>
              <a:ext cx="3089271" cy="2752711"/>
            </a:xfrm>
            <a:prstGeom prst="rect">
              <a:avLst/>
            </a:prstGeom>
            <a:noFill/>
            <a:ln w="57150" cmpd="thickThin">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nvGrpSpPr>
            <p:cNvPr id="22541" name="Group 13"/>
            <p:cNvGrpSpPr>
              <a:grpSpLocks/>
            </p:cNvGrpSpPr>
            <p:nvPr/>
          </p:nvGrpSpPr>
          <p:grpSpPr bwMode="auto">
            <a:xfrm>
              <a:off x="1279498" y="3324243"/>
              <a:ext cx="2200275" cy="766763"/>
              <a:chOff x="3405" y="2139"/>
              <a:chExt cx="1386" cy="483"/>
            </a:xfrm>
          </p:grpSpPr>
          <p:sp>
            <p:nvSpPr>
              <p:cNvPr id="22563" name="Text Box 14"/>
              <p:cNvSpPr txBox="1">
                <a:spLocks noChangeArrowheads="1"/>
              </p:cNvSpPr>
              <p:nvPr/>
            </p:nvSpPr>
            <p:spPr bwMode="auto">
              <a:xfrm>
                <a:off x="3888" y="2241"/>
                <a:ext cx="34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1600" b="1">
                    <a:solidFill>
                      <a:srgbClr val="000000"/>
                    </a:solidFill>
                    <a:latin typeface="Times New Roman" pitchFamily="18" charset="0"/>
                    <a:cs typeface="Times New Roman" pitchFamily="18" charset="0"/>
                  </a:rPr>
                  <a:t> </a:t>
                </a:r>
                <a:r>
                  <a:rPr kumimoji="1" lang="en-US" altLang="zh-CN" sz="1600" b="1">
                    <a:solidFill>
                      <a:srgbClr val="000000"/>
                    </a:solidFill>
                    <a:latin typeface="宋体" pitchFamily="2" charset="-122"/>
                    <a:cs typeface="Times New Roman" pitchFamily="18" charset="0"/>
                  </a:rPr>
                  <a:t>≥</a:t>
                </a:r>
                <a:r>
                  <a:rPr kumimoji="1" lang="en-US" altLang="zh-CN" sz="1600" b="1">
                    <a:solidFill>
                      <a:srgbClr val="000000"/>
                    </a:solidFill>
                    <a:latin typeface="Times New Roman" pitchFamily="18" charset="0"/>
                    <a:cs typeface="Times New Roman" pitchFamily="18" charset="0"/>
                  </a:rPr>
                  <a:t>1</a:t>
                </a:r>
                <a:r>
                  <a:rPr kumimoji="1" lang="en-US" altLang="zh-CN" sz="1600" b="1">
                    <a:solidFill>
                      <a:srgbClr val="FF0000"/>
                    </a:solidFill>
                    <a:latin typeface="Times New Roman" pitchFamily="18" charset="0"/>
                    <a:cs typeface="Times New Roman" pitchFamily="18" charset="0"/>
                  </a:rPr>
                  <a:t> </a:t>
                </a:r>
              </a:p>
            </p:txBody>
          </p:sp>
          <p:sp>
            <p:nvSpPr>
              <p:cNvPr id="22564" name="Text Box 15"/>
              <p:cNvSpPr txBox="1">
                <a:spLocks noChangeArrowheads="1"/>
              </p:cNvSpPr>
              <p:nvPr/>
            </p:nvSpPr>
            <p:spPr bwMode="auto">
              <a:xfrm>
                <a:off x="3912" y="2247"/>
                <a:ext cx="270" cy="291"/>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endParaRPr kumimoji="1" lang="zh-CN" altLang="zh-CN" sz="2400" b="1">
                  <a:solidFill>
                    <a:srgbClr val="FF0000"/>
                  </a:solidFill>
                  <a:latin typeface="Times New Roman" pitchFamily="18" charset="0"/>
                  <a:cs typeface="Times New Roman" pitchFamily="18" charset="0"/>
                </a:endParaRPr>
              </a:p>
            </p:txBody>
          </p:sp>
          <p:sp>
            <p:nvSpPr>
              <p:cNvPr id="22565" name="Line 16"/>
              <p:cNvSpPr>
                <a:spLocks noChangeShapeType="1"/>
              </p:cNvSpPr>
              <p:nvPr/>
            </p:nvSpPr>
            <p:spPr bwMode="auto">
              <a:xfrm flipV="1">
                <a:off x="4272" y="2400"/>
                <a:ext cx="243"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66" name="Line 17"/>
              <p:cNvSpPr>
                <a:spLocks noChangeShapeType="1"/>
              </p:cNvSpPr>
              <p:nvPr/>
            </p:nvSpPr>
            <p:spPr bwMode="auto">
              <a:xfrm>
                <a:off x="3648" y="2451"/>
                <a:ext cx="25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67" name="Line 18"/>
              <p:cNvSpPr>
                <a:spLocks noChangeShapeType="1"/>
              </p:cNvSpPr>
              <p:nvPr/>
            </p:nvSpPr>
            <p:spPr bwMode="auto">
              <a:xfrm>
                <a:off x="3645" y="2331"/>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68" name="Text Box 19"/>
              <p:cNvSpPr txBox="1">
                <a:spLocks noChangeArrowheads="1"/>
              </p:cNvSpPr>
              <p:nvPr/>
            </p:nvSpPr>
            <p:spPr bwMode="auto">
              <a:xfrm>
                <a:off x="3417" y="2139"/>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22569" name="Text Box 20"/>
              <p:cNvSpPr txBox="1">
                <a:spLocks noChangeArrowheads="1"/>
              </p:cNvSpPr>
              <p:nvPr/>
            </p:nvSpPr>
            <p:spPr bwMode="auto">
              <a:xfrm>
                <a:off x="3405" y="2334"/>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sp>
            <p:nvSpPr>
              <p:cNvPr id="22570" name="Text Box 21"/>
              <p:cNvSpPr txBox="1">
                <a:spLocks noChangeArrowheads="1"/>
              </p:cNvSpPr>
              <p:nvPr/>
            </p:nvSpPr>
            <p:spPr bwMode="auto">
              <a:xfrm>
                <a:off x="4494" y="2253"/>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F</a:t>
                </a:r>
              </a:p>
            </p:txBody>
          </p:sp>
          <p:sp>
            <p:nvSpPr>
              <p:cNvPr id="22571" name="Oval 22"/>
              <p:cNvSpPr>
                <a:spLocks noChangeArrowheads="1"/>
              </p:cNvSpPr>
              <p:nvPr/>
            </p:nvSpPr>
            <p:spPr bwMode="auto">
              <a:xfrm>
                <a:off x="4185" y="2361"/>
                <a:ext cx="72" cy="72"/>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grpSp>
          <p:nvGrpSpPr>
            <p:cNvPr id="22542" name="Group 23"/>
            <p:cNvGrpSpPr>
              <a:grpSpLocks/>
            </p:cNvGrpSpPr>
            <p:nvPr/>
          </p:nvGrpSpPr>
          <p:grpSpPr bwMode="auto">
            <a:xfrm>
              <a:off x="1263623" y="4189430"/>
              <a:ext cx="2247900" cy="766763"/>
              <a:chOff x="3552" y="3087"/>
              <a:chExt cx="1416" cy="483"/>
            </a:xfrm>
          </p:grpSpPr>
          <p:sp>
            <p:nvSpPr>
              <p:cNvPr id="22552" name="Text Box 24"/>
              <p:cNvSpPr txBox="1">
                <a:spLocks noChangeArrowheads="1"/>
              </p:cNvSpPr>
              <p:nvPr/>
            </p:nvSpPr>
            <p:spPr bwMode="auto">
              <a:xfrm>
                <a:off x="4671" y="3186"/>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F</a:t>
                </a:r>
              </a:p>
            </p:txBody>
          </p:sp>
          <p:sp>
            <p:nvSpPr>
              <p:cNvPr id="22553" name="Text Box 25"/>
              <p:cNvSpPr txBox="1">
                <a:spLocks noChangeArrowheads="1"/>
              </p:cNvSpPr>
              <p:nvPr/>
            </p:nvSpPr>
            <p:spPr bwMode="auto">
              <a:xfrm>
                <a:off x="3564" y="3087"/>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22554" name="Text Box 26"/>
              <p:cNvSpPr txBox="1">
                <a:spLocks noChangeArrowheads="1"/>
              </p:cNvSpPr>
              <p:nvPr/>
            </p:nvSpPr>
            <p:spPr bwMode="auto">
              <a:xfrm>
                <a:off x="3552" y="3282"/>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grpSp>
            <p:nvGrpSpPr>
              <p:cNvPr id="22555" name="Group 27"/>
              <p:cNvGrpSpPr>
                <a:grpSpLocks/>
              </p:cNvGrpSpPr>
              <p:nvPr/>
            </p:nvGrpSpPr>
            <p:grpSpPr bwMode="auto">
              <a:xfrm>
                <a:off x="4023" y="3204"/>
                <a:ext cx="330" cy="249"/>
                <a:chOff x="1404" y="3312"/>
                <a:chExt cx="330" cy="330"/>
              </a:xfrm>
            </p:grpSpPr>
            <p:sp>
              <p:nvSpPr>
                <p:cNvPr id="22561" name="Freeform 28"/>
                <p:cNvSpPr>
                  <a:spLocks/>
                </p:cNvSpPr>
                <p:nvPr/>
              </p:nvSpPr>
              <p:spPr bwMode="auto">
                <a:xfrm>
                  <a:off x="1404" y="3312"/>
                  <a:ext cx="324" cy="162"/>
                </a:xfrm>
                <a:custGeom>
                  <a:avLst/>
                  <a:gdLst>
                    <a:gd name="T0" fmla="*/ 0 w 405"/>
                    <a:gd name="T1" fmla="*/ 0 h 198"/>
                    <a:gd name="T2" fmla="*/ 2 w 405"/>
                    <a:gd name="T3" fmla="*/ 2 h 198"/>
                    <a:gd name="T4" fmla="*/ 2 w 405"/>
                    <a:gd name="T5" fmla="*/ 2 h 198"/>
                    <a:gd name="T6" fmla="*/ 0 60000 65536"/>
                    <a:gd name="T7" fmla="*/ 0 60000 65536"/>
                    <a:gd name="T8" fmla="*/ 0 60000 65536"/>
                    <a:gd name="T9" fmla="*/ 0 w 405"/>
                    <a:gd name="T10" fmla="*/ 0 h 198"/>
                    <a:gd name="T11" fmla="*/ 405 w 405"/>
                    <a:gd name="T12" fmla="*/ 198 h 198"/>
                  </a:gdLst>
                  <a:ahLst/>
                  <a:cxnLst>
                    <a:cxn ang="T6">
                      <a:pos x="T0" y="T1"/>
                    </a:cxn>
                    <a:cxn ang="T7">
                      <a:pos x="T2" y="T3"/>
                    </a:cxn>
                    <a:cxn ang="T8">
                      <a:pos x="T4" y="T5"/>
                    </a:cxn>
                  </a:cxnLst>
                  <a:rect l="T9" t="T10" r="T11" b="T12"/>
                  <a:pathLst>
                    <a:path w="405" h="198">
                      <a:moveTo>
                        <a:pt x="0" y="0"/>
                      </a:moveTo>
                      <a:cubicBezTo>
                        <a:pt x="115" y="19"/>
                        <a:pt x="230" y="39"/>
                        <a:pt x="297" y="72"/>
                      </a:cubicBezTo>
                      <a:cubicBezTo>
                        <a:pt x="364" y="105"/>
                        <a:pt x="384" y="151"/>
                        <a:pt x="405" y="198"/>
                      </a:cubicBez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2562" name="Freeform 29"/>
                <p:cNvSpPr>
                  <a:spLocks/>
                </p:cNvSpPr>
                <p:nvPr/>
              </p:nvSpPr>
              <p:spPr bwMode="auto">
                <a:xfrm flipV="1">
                  <a:off x="1410" y="3480"/>
                  <a:ext cx="324" cy="162"/>
                </a:xfrm>
                <a:custGeom>
                  <a:avLst/>
                  <a:gdLst>
                    <a:gd name="T0" fmla="*/ 0 w 405"/>
                    <a:gd name="T1" fmla="*/ 0 h 198"/>
                    <a:gd name="T2" fmla="*/ 2 w 405"/>
                    <a:gd name="T3" fmla="*/ 2 h 198"/>
                    <a:gd name="T4" fmla="*/ 2 w 405"/>
                    <a:gd name="T5" fmla="*/ 2 h 198"/>
                    <a:gd name="T6" fmla="*/ 0 60000 65536"/>
                    <a:gd name="T7" fmla="*/ 0 60000 65536"/>
                    <a:gd name="T8" fmla="*/ 0 60000 65536"/>
                    <a:gd name="T9" fmla="*/ 0 w 405"/>
                    <a:gd name="T10" fmla="*/ 0 h 198"/>
                    <a:gd name="T11" fmla="*/ 405 w 405"/>
                    <a:gd name="T12" fmla="*/ 198 h 198"/>
                  </a:gdLst>
                  <a:ahLst/>
                  <a:cxnLst>
                    <a:cxn ang="T6">
                      <a:pos x="T0" y="T1"/>
                    </a:cxn>
                    <a:cxn ang="T7">
                      <a:pos x="T2" y="T3"/>
                    </a:cxn>
                    <a:cxn ang="T8">
                      <a:pos x="T4" y="T5"/>
                    </a:cxn>
                  </a:cxnLst>
                  <a:rect l="T9" t="T10" r="T11" b="T12"/>
                  <a:pathLst>
                    <a:path w="405" h="198">
                      <a:moveTo>
                        <a:pt x="0" y="0"/>
                      </a:moveTo>
                      <a:cubicBezTo>
                        <a:pt x="115" y="19"/>
                        <a:pt x="230" y="39"/>
                        <a:pt x="297" y="72"/>
                      </a:cubicBezTo>
                      <a:cubicBezTo>
                        <a:pt x="364" y="105"/>
                        <a:pt x="384" y="151"/>
                        <a:pt x="405" y="198"/>
                      </a:cubicBez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22556" name="Freeform 30"/>
              <p:cNvSpPr>
                <a:spLocks/>
              </p:cNvSpPr>
              <p:nvPr/>
            </p:nvSpPr>
            <p:spPr bwMode="auto">
              <a:xfrm>
                <a:off x="4011" y="3204"/>
                <a:ext cx="65" cy="252"/>
              </a:xfrm>
              <a:custGeom>
                <a:avLst/>
                <a:gdLst>
                  <a:gd name="T0" fmla="*/ 0 w 56"/>
                  <a:gd name="T1" fmla="*/ 0 h 252"/>
                  <a:gd name="T2" fmla="*/ 108716 w 56"/>
                  <a:gd name="T3" fmla="*/ 135 h 252"/>
                  <a:gd name="T4" fmla="*/ 18559 w 56"/>
                  <a:gd name="T5" fmla="*/ 252 h 252"/>
                  <a:gd name="T6" fmla="*/ 0 60000 65536"/>
                  <a:gd name="T7" fmla="*/ 0 60000 65536"/>
                  <a:gd name="T8" fmla="*/ 0 60000 65536"/>
                  <a:gd name="T9" fmla="*/ 0 w 56"/>
                  <a:gd name="T10" fmla="*/ 0 h 252"/>
                  <a:gd name="T11" fmla="*/ 56 w 56"/>
                  <a:gd name="T12" fmla="*/ 252 h 252"/>
                </a:gdLst>
                <a:ahLst/>
                <a:cxnLst>
                  <a:cxn ang="T6">
                    <a:pos x="T0" y="T1"/>
                  </a:cxn>
                  <a:cxn ang="T7">
                    <a:pos x="T2" y="T3"/>
                  </a:cxn>
                  <a:cxn ang="T8">
                    <a:pos x="T4" y="T5"/>
                  </a:cxn>
                </a:cxnLst>
                <a:rect l="T9" t="T10" r="T11" b="T12"/>
                <a:pathLst>
                  <a:path w="56" h="252">
                    <a:moveTo>
                      <a:pt x="0" y="0"/>
                    </a:moveTo>
                    <a:cubicBezTo>
                      <a:pt x="26" y="46"/>
                      <a:pt x="52" y="93"/>
                      <a:pt x="54" y="135"/>
                    </a:cubicBezTo>
                    <a:cubicBezTo>
                      <a:pt x="56" y="177"/>
                      <a:pt x="32" y="214"/>
                      <a:pt x="9" y="252"/>
                    </a:cubicBez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2557" name="Line 31"/>
              <p:cNvSpPr>
                <a:spLocks noChangeShapeType="1"/>
              </p:cNvSpPr>
              <p:nvPr/>
            </p:nvSpPr>
            <p:spPr bwMode="auto">
              <a:xfrm>
                <a:off x="4441" y="3326"/>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58" name="Line 32"/>
              <p:cNvSpPr>
                <a:spLocks noChangeShapeType="1"/>
              </p:cNvSpPr>
              <p:nvPr/>
            </p:nvSpPr>
            <p:spPr bwMode="auto">
              <a:xfrm>
                <a:off x="3789" y="3411"/>
                <a:ext cx="24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59" name="Line 33"/>
              <p:cNvSpPr>
                <a:spLocks noChangeShapeType="1"/>
              </p:cNvSpPr>
              <p:nvPr/>
            </p:nvSpPr>
            <p:spPr bwMode="auto">
              <a:xfrm>
                <a:off x="3786" y="3264"/>
                <a:ext cx="24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60" name="Oval 34"/>
              <p:cNvSpPr>
                <a:spLocks noChangeArrowheads="1"/>
              </p:cNvSpPr>
              <p:nvPr/>
            </p:nvSpPr>
            <p:spPr bwMode="auto">
              <a:xfrm>
                <a:off x="4356" y="3294"/>
                <a:ext cx="72" cy="72"/>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sp>
          <p:nvSpPr>
            <p:cNvPr id="22543" name="Text Box 42"/>
            <p:cNvSpPr txBox="1">
              <a:spLocks noChangeArrowheads="1"/>
            </p:cNvSpPr>
            <p:nvPr/>
          </p:nvSpPr>
          <p:spPr bwMode="auto">
            <a:xfrm>
              <a:off x="2144686" y="5173680"/>
              <a:ext cx="331770"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a:solidFill>
                    <a:srgbClr val="000000"/>
                  </a:solidFill>
                  <a:latin typeface="Times New Roman" pitchFamily="18" charset="0"/>
                  <a:cs typeface="Times New Roman" pitchFamily="18" charset="0"/>
                </a:rPr>
                <a:t>+</a:t>
              </a:r>
            </a:p>
          </p:txBody>
        </p:sp>
        <p:sp>
          <p:nvSpPr>
            <p:cNvPr id="22544" name="Text Box 43"/>
            <p:cNvSpPr txBox="1">
              <a:spLocks noChangeArrowheads="1"/>
            </p:cNvSpPr>
            <p:nvPr/>
          </p:nvSpPr>
          <p:spPr bwMode="auto">
            <a:xfrm>
              <a:off x="2071661" y="5176855"/>
              <a:ext cx="428625" cy="461963"/>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endParaRPr kumimoji="1" lang="zh-CN" altLang="zh-CN" sz="2400" b="1">
                <a:solidFill>
                  <a:srgbClr val="FF0000"/>
                </a:solidFill>
                <a:latin typeface="Times New Roman" pitchFamily="18" charset="0"/>
                <a:cs typeface="Times New Roman" pitchFamily="18" charset="0"/>
              </a:endParaRPr>
            </a:p>
          </p:txBody>
        </p:sp>
        <p:sp>
          <p:nvSpPr>
            <p:cNvPr id="22545" name="Line 44"/>
            <p:cNvSpPr>
              <a:spLocks noChangeShapeType="1"/>
            </p:cNvSpPr>
            <p:nvPr/>
          </p:nvSpPr>
          <p:spPr bwMode="auto">
            <a:xfrm flipV="1">
              <a:off x="2643161" y="5419743"/>
              <a:ext cx="385763"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46" name="Line 45"/>
            <p:cNvSpPr>
              <a:spLocks noChangeShapeType="1"/>
            </p:cNvSpPr>
            <p:nvPr/>
          </p:nvSpPr>
          <p:spPr bwMode="auto">
            <a:xfrm>
              <a:off x="1652561" y="5500705"/>
              <a:ext cx="40005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47" name="Line 46"/>
            <p:cNvSpPr>
              <a:spLocks noChangeShapeType="1"/>
            </p:cNvSpPr>
            <p:nvPr/>
          </p:nvSpPr>
          <p:spPr bwMode="auto">
            <a:xfrm>
              <a:off x="1647798" y="5310205"/>
              <a:ext cx="41433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48" name="Text Box 47"/>
            <p:cNvSpPr txBox="1">
              <a:spLocks noChangeArrowheads="1"/>
            </p:cNvSpPr>
            <p:nvPr/>
          </p:nvSpPr>
          <p:spPr bwMode="auto">
            <a:xfrm>
              <a:off x="1285848" y="5005405"/>
              <a:ext cx="471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22549" name="Text Box 48"/>
            <p:cNvSpPr txBox="1">
              <a:spLocks noChangeArrowheads="1"/>
            </p:cNvSpPr>
            <p:nvPr/>
          </p:nvSpPr>
          <p:spPr bwMode="auto">
            <a:xfrm>
              <a:off x="1266798" y="5314968"/>
              <a:ext cx="471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sp>
          <p:nvSpPr>
            <p:cNvPr id="22550" name="Text Box 49"/>
            <p:cNvSpPr txBox="1">
              <a:spLocks noChangeArrowheads="1"/>
            </p:cNvSpPr>
            <p:nvPr/>
          </p:nvSpPr>
          <p:spPr bwMode="auto">
            <a:xfrm>
              <a:off x="2995586" y="5186380"/>
              <a:ext cx="471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F</a:t>
              </a:r>
            </a:p>
          </p:txBody>
        </p:sp>
        <p:sp>
          <p:nvSpPr>
            <p:cNvPr id="22551" name="Oval 50"/>
            <p:cNvSpPr>
              <a:spLocks noChangeArrowheads="1"/>
            </p:cNvSpPr>
            <p:nvPr/>
          </p:nvSpPr>
          <p:spPr bwMode="auto">
            <a:xfrm>
              <a:off x="2505048" y="5367355"/>
              <a:ext cx="114300" cy="114300"/>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sp>
        <p:nvSpPr>
          <p:cNvPr id="49" name="Text Box 39"/>
          <p:cNvSpPr txBox="1">
            <a:spLocks noChangeArrowheads="1"/>
          </p:cNvSpPr>
          <p:nvPr/>
        </p:nvSpPr>
        <p:spPr bwMode="auto">
          <a:xfrm>
            <a:off x="788988" y="1071563"/>
            <a:ext cx="280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kumimoji="1" lang="zh-CN" altLang="en-US" sz="2400" b="1">
                <a:solidFill>
                  <a:srgbClr val="0000FF"/>
                </a:solidFill>
                <a:latin typeface="Times New Roman" pitchFamily="18" charset="0"/>
                <a:cs typeface="Times New Roman" pitchFamily="18" charset="0"/>
              </a:rPr>
              <a:t>或非逻辑表达式</a:t>
            </a:r>
          </a:p>
        </p:txBody>
      </p:sp>
      <p:sp>
        <p:nvSpPr>
          <p:cNvPr id="50" name="Text Box 11"/>
          <p:cNvSpPr txBox="1">
            <a:spLocks noChangeArrowheads="1"/>
          </p:cNvSpPr>
          <p:nvPr/>
        </p:nvSpPr>
        <p:spPr bwMode="auto">
          <a:xfrm>
            <a:off x="763588" y="2676525"/>
            <a:ext cx="2736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kumimoji="1" lang="zh-CN" altLang="en-US" sz="2400" b="1">
                <a:solidFill>
                  <a:srgbClr val="0000FF"/>
                </a:solidFill>
                <a:latin typeface="Times New Roman" pitchFamily="18" charset="0"/>
                <a:cs typeface="Times New Roman" pitchFamily="18" charset="0"/>
              </a:rPr>
              <a:t>或非门逻辑符号</a:t>
            </a:r>
          </a:p>
        </p:txBody>
      </p:sp>
      <p:sp>
        <p:nvSpPr>
          <p:cNvPr id="51" name="Text Box 9"/>
          <p:cNvSpPr txBox="1">
            <a:spLocks noChangeArrowheads="1"/>
          </p:cNvSpPr>
          <p:nvPr/>
        </p:nvSpPr>
        <p:spPr bwMode="auto">
          <a:xfrm>
            <a:off x="5143500" y="1109663"/>
            <a:ext cx="2589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kumimoji="1" lang="zh-CN" altLang="en-US" sz="2400" b="1">
                <a:solidFill>
                  <a:srgbClr val="0000FF"/>
                </a:solidFill>
                <a:latin typeface="Times New Roman" pitchFamily="18" charset="0"/>
                <a:cs typeface="Times New Roman" pitchFamily="18" charset="0"/>
              </a:rPr>
              <a:t>或非逻辑真值表</a:t>
            </a:r>
          </a:p>
        </p:txBody>
      </p:sp>
      <p:sp>
        <p:nvSpPr>
          <p:cNvPr id="52" name="矩形 51"/>
          <p:cNvSpPr>
            <a:spLocks noChangeArrowheads="1"/>
          </p:cNvSpPr>
          <p:nvPr/>
        </p:nvSpPr>
        <p:spPr bwMode="auto">
          <a:xfrm>
            <a:off x="5143500" y="4252913"/>
            <a:ext cx="3198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lang="zh-CN" altLang="en-US" sz="2400" b="1">
                <a:solidFill>
                  <a:srgbClr val="0000FF"/>
                </a:solidFill>
                <a:latin typeface="Times New Roman" pitchFamily="18" charset="0"/>
                <a:cs typeface="Times New Roman" pitchFamily="18" charset="0"/>
              </a:rPr>
              <a:t>或非逻辑功能口诀：</a:t>
            </a:r>
          </a:p>
        </p:txBody>
      </p:sp>
      <p:sp>
        <p:nvSpPr>
          <p:cNvPr id="22539" name="Rectangle 90"/>
          <p:cNvSpPr>
            <a:spLocks noChangeArrowheads="1"/>
          </p:cNvSpPr>
          <p:nvPr/>
        </p:nvSpPr>
        <p:spPr bwMode="auto">
          <a:xfrm>
            <a:off x="6137275" y="160338"/>
            <a:ext cx="299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§2.1  </a:t>
            </a:r>
            <a:r>
              <a:rPr lang="zh-CN" altLang="en-US" sz="1800" b="1">
                <a:solidFill>
                  <a:srgbClr val="FF0066"/>
                </a:solidFill>
                <a:latin typeface="Times New Roman" pitchFamily="18" charset="0"/>
                <a:ea typeface="楷体_GB2312" pitchFamily="49" charset="-122"/>
                <a:cs typeface="Times New Roman" pitchFamily="18" charset="0"/>
              </a:rPr>
              <a:t>逻辑代数的基本概念</a:t>
            </a:r>
            <a:r>
              <a:rPr lang="zh-CN" altLang="en-US" sz="1800" b="1">
                <a:latin typeface="Times New Roman" pitchFamily="18" charset="0"/>
                <a:ea typeface="楷体_GB2312" pitchFamily="49" charset="-122"/>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left)">
                                      <p:cBhvr>
                                        <p:cTn id="27" dur="500"/>
                                        <p:tgtEl>
                                          <p:spTgt spid="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wipe(left)">
                                      <p:cBhvr>
                                        <p:cTn id="37" dur="500"/>
                                        <p:tgtEl>
                                          <p:spTgt spid="5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up)">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0" grpId="0"/>
      <p:bldP spid="51" grpId="0"/>
      <p:bldP spid="5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676275" y="214313"/>
            <a:ext cx="4824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FF3300"/>
                </a:solidFill>
                <a:latin typeface="Times New Roman" pitchFamily="18" charset="0"/>
                <a:cs typeface="Times New Roman" pitchFamily="18" charset="0"/>
              </a:rPr>
              <a:t>3. </a:t>
            </a:r>
            <a:r>
              <a:rPr lang="zh-CN" altLang="en-US" sz="2400" b="1">
                <a:solidFill>
                  <a:srgbClr val="FF3300"/>
                </a:solidFill>
                <a:latin typeface="Times New Roman" pitchFamily="18" charset="0"/>
                <a:cs typeface="Times New Roman" pitchFamily="18" charset="0"/>
              </a:rPr>
              <a:t>与或非运算（</a:t>
            </a:r>
            <a:r>
              <a:rPr lang="en-US" altLang="zh-CN" sz="2400" b="1">
                <a:solidFill>
                  <a:srgbClr val="FF3300"/>
                </a:solidFill>
                <a:latin typeface="Times New Roman" pitchFamily="18" charset="0"/>
                <a:cs typeface="Times New Roman" pitchFamily="18" charset="0"/>
              </a:rPr>
              <a:t>AND-OR-NOT</a:t>
            </a:r>
            <a:r>
              <a:rPr lang="zh-CN" altLang="en-US" sz="2400" b="1">
                <a:solidFill>
                  <a:srgbClr val="FF3300"/>
                </a:solidFill>
                <a:latin typeface="Times New Roman" pitchFamily="18" charset="0"/>
                <a:cs typeface="Times New Roman" pitchFamily="18" charset="0"/>
              </a:rPr>
              <a:t>）</a:t>
            </a:r>
          </a:p>
        </p:txBody>
      </p:sp>
      <p:grpSp>
        <p:nvGrpSpPr>
          <p:cNvPr id="2" name="组合 75"/>
          <p:cNvGrpSpPr>
            <a:grpSpLocks/>
          </p:cNvGrpSpPr>
          <p:nvPr/>
        </p:nvGrpSpPr>
        <p:grpSpPr bwMode="auto">
          <a:xfrm>
            <a:off x="800100" y="1500188"/>
            <a:ext cx="3128963" cy="755650"/>
            <a:chOff x="1000100" y="1601770"/>
            <a:chExt cx="3128987" cy="755660"/>
          </a:xfrm>
        </p:grpSpPr>
        <p:sp>
          <p:nvSpPr>
            <p:cNvPr id="23628" name="Rectangle 73"/>
            <p:cNvSpPr>
              <a:spLocks noChangeArrowheads="1"/>
            </p:cNvSpPr>
            <p:nvPr/>
          </p:nvSpPr>
          <p:spPr bwMode="auto">
            <a:xfrm>
              <a:off x="1000100" y="1601770"/>
              <a:ext cx="3128987" cy="755660"/>
            </a:xfrm>
            <a:prstGeom prst="rect">
              <a:avLst/>
            </a:prstGeom>
            <a:noFill/>
            <a:ln w="57150" cmpd="thickThin">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aphicFrame>
          <p:nvGraphicFramePr>
            <p:cNvPr id="23629" name="Object 2"/>
            <p:cNvGraphicFramePr>
              <a:graphicFrameLocks noChangeAspect="1"/>
            </p:cNvGraphicFramePr>
            <p:nvPr/>
          </p:nvGraphicFramePr>
          <p:xfrm>
            <a:off x="1323952" y="1684321"/>
            <a:ext cx="2330468" cy="584208"/>
          </p:xfrm>
          <a:graphic>
            <a:graphicData uri="http://schemas.openxmlformats.org/presentationml/2006/ole">
              <mc:AlternateContent xmlns:mc="http://schemas.openxmlformats.org/markup-compatibility/2006">
                <mc:Choice xmlns:v="urn:schemas-microsoft-com:vml" Requires="v">
                  <p:oleObj spid="_x0000_s23630" name="公式" r:id="rId3" imgW="762121" imgH="114368" progId="Equation.3">
                    <p:embed/>
                  </p:oleObj>
                </mc:Choice>
                <mc:Fallback>
                  <p:oleObj name="公式" r:id="rId3" imgW="762121" imgH="114368"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3952" y="1684321"/>
                          <a:ext cx="2330468" cy="584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76"/>
          <p:cNvGrpSpPr>
            <a:grpSpLocks/>
          </p:cNvGrpSpPr>
          <p:nvPr/>
        </p:nvGrpSpPr>
        <p:grpSpPr bwMode="auto">
          <a:xfrm>
            <a:off x="714375" y="3171825"/>
            <a:ext cx="3240088" cy="2457450"/>
            <a:chOff x="567" y="1259"/>
            <a:chExt cx="2041" cy="1548"/>
          </a:xfrm>
        </p:grpSpPr>
        <p:sp>
          <p:nvSpPr>
            <p:cNvPr id="23623" name="Text Box 77"/>
            <p:cNvSpPr txBox="1">
              <a:spLocks noChangeArrowheads="1"/>
            </p:cNvSpPr>
            <p:nvPr/>
          </p:nvSpPr>
          <p:spPr bwMode="auto">
            <a:xfrm>
              <a:off x="582" y="1259"/>
              <a:ext cx="2026" cy="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800" b="1" i="1">
                  <a:solidFill>
                    <a:srgbClr val="FF0000"/>
                  </a:solidFill>
                  <a:latin typeface="Times New Roman" pitchFamily="18" charset="0"/>
                  <a:cs typeface="Times New Roman" pitchFamily="18" charset="0"/>
                </a:rPr>
                <a:t>  AB      CD          F</a:t>
              </a:r>
            </a:p>
            <a:p>
              <a:pPr eaLnBrk="1" hangingPunct="1">
                <a:spcBef>
                  <a:spcPct val="50000"/>
                </a:spcBef>
                <a:buFontTx/>
                <a:buNone/>
              </a:pPr>
              <a:r>
                <a:rPr kumimoji="1" lang="en-US" altLang="zh-CN" sz="2800" b="1">
                  <a:solidFill>
                    <a:srgbClr val="000000"/>
                  </a:solidFill>
                  <a:latin typeface="Times New Roman" pitchFamily="18" charset="0"/>
                  <a:cs typeface="Times New Roman" pitchFamily="18" charset="0"/>
                </a:rPr>
                <a:t>    </a:t>
              </a:r>
              <a:r>
                <a:rPr kumimoji="1" lang="en-US" altLang="zh-CN" sz="2800" b="1">
                  <a:solidFill>
                    <a:srgbClr val="040404"/>
                  </a:solidFill>
                  <a:latin typeface="Times New Roman" pitchFamily="18" charset="0"/>
                  <a:cs typeface="Times New Roman" pitchFamily="18" charset="0"/>
                </a:rPr>
                <a:t>0         0            1</a:t>
              </a:r>
            </a:p>
            <a:p>
              <a:pPr>
                <a:spcBef>
                  <a:spcPct val="0"/>
                </a:spcBef>
                <a:buFontTx/>
                <a:buNone/>
              </a:pPr>
              <a:r>
                <a:rPr kumimoji="1" lang="en-US" altLang="zh-CN" sz="2800" b="1">
                  <a:solidFill>
                    <a:srgbClr val="040404"/>
                  </a:solidFill>
                  <a:latin typeface="Times New Roman" pitchFamily="18" charset="0"/>
                  <a:cs typeface="Times New Roman" pitchFamily="18" charset="0"/>
                </a:rPr>
                <a:t>    0         1            0 </a:t>
              </a:r>
            </a:p>
            <a:p>
              <a:pPr>
                <a:spcBef>
                  <a:spcPct val="0"/>
                </a:spcBef>
                <a:buFontTx/>
                <a:buNone/>
              </a:pPr>
              <a:r>
                <a:rPr kumimoji="1" lang="en-US" altLang="zh-CN" sz="2800" b="1">
                  <a:solidFill>
                    <a:srgbClr val="040404"/>
                  </a:solidFill>
                  <a:latin typeface="Times New Roman" pitchFamily="18" charset="0"/>
                  <a:cs typeface="Times New Roman" pitchFamily="18" charset="0"/>
                </a:rPr>
                <a:t>    1         0            0</a:t>
              </a:r>
            </a:p>
            <a:p>
              <a:pPr>
                <a:spcBef>
                  <a:spcPct val="0"/>
                </a:spcBef>
                <a:buFontTx/>
                <a:buNone/>
              </a:pPr>
              <a:r>
                <a:rPr kumimoji="1" lang="en-US" altLang="zh-CN" sz="2800" b="1">
                  <a:solidFill>
                    <a:srgbClr val="040404"/>
                  </a:solidFill>
                  <a:latin typeface="Times New Roman" pitchFamily="18" charset="0"/>
                  <a:cs typeface="Times New Roman" pitchFamily="18" charset="0"/>
                </a:rPr>
                <a:t>    1         1            0</a:t>
              </a:r>
            </a:p>
          </p:txBody>
        </p:sp>
        <p:sp>
          <p:nvSpPr>
            <p:cNvPr id="23624" name="Line 78"/>
            <p:cNvSpPr>
              <a:spLocks noChangeShapeType="1"/>
            </p:cNvSpPr>
            <p:nvPr/>
          </p:nvSpPr>
          <p:spPr bwMode="auto">
            <a:xfrm>
              <a:off x="573" y="1601"/>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625" name="Line 79"/>
            <p:cNvSpPr>
              <a:spLocks noChangeShapeType="1"/>
            </p:cNvSpPr>
            <p:nvPr/>
          </p:nvSpPr>
          <p:spPr bwMode="auto">
            <a:xfrm>
              <a:off x="579" y="2804"/>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626" name="Line 80"/>
            <p:cNvSpPr>
              <a:spLocks noChangeShapeType="1"/>
            </p:cNvSpPr>
            <p:nvPr/>
          </p:nvSpPr>
          <p:spPr bwMode="auto">
            <a:xfrm>
              <a:off x="567" y="1271"/>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627" name="Line 81"/>
            <p:cNvSpPr>
              <a:spLocks noChangeShapeType="1"/>
            </p:cNvSpPr>
            <p:nvPr/>
          </p:nvSpPr>
          <p:spPr bwMode="auto">
            <a:xfrm>
              <a:off x="1932" y="1277"/>
              <a:ext cx="0" cy="153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74" name="Text Box 2"/>
          <p:cNvSpPr txBox="1">
            <a:spLocks noChangeArrowheads="1"/>
          </p:cNvSpPr>
          <p:nvPr/>
        </p:nvSpPr>
        <p:spPr bwMode="auto">
          <a:xfrm>
            <a:off x="5346700" y="823913"/>
            <a:ext cx="3067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kumimoji="1" lang="zh-CN" altLang="en-US" sz="2400" b="1">
                <a:solidFill>
                  <a:srgbClr val="0000FF"/>
                </a:solidFill>
                <a:latin typeface="Times New Roman" pitchFamily="18" charset="0"/>
                <a:cs typeface="Times New Roman" pitchFamily="18" charset="0"/>
              </a:rPr>
              <a:t>与或非门逻辑符号</a:t>
            </a:r>
          </a:p>
        </p:txBody>
      </p:sp>
      <p:sp>
        <p:nvSpPr>
          <p:cNvPr id="75" name="Text Box 74"/>
          <p:cNvSpPr txBox="1">
            <a:spLocks noChangeArrowheads="1"/>
          </p:cNvSpPr>
          <p:nvPr/>
        </p:nvSpPr>
        <p:spPr bwMode="auto">
          <a:xfrm>
            <a:off x="857250" y="828675"/>
            <a:ext cx="308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kumimoji="1" lang="zh-CN" altLang="en-US" sz="2400" b="1">
                <a:solidFill>
                  <a:srgbClr val="0000FF"/>
                </a:solidFill>
                <a:latin typeface="Times New Roman" pitchFamily="18" charset="0"/>
                <a:cs typeface="Times New Roman" pitchFamily="18" charset="0"/>
              </a:rPr>
              <a:t>与或非逻辑表达式</a:t>
            </a:r>
          </a:p>
        </p:txBody>
      </p:sp>
      <p:sp>
        <p:nvSpPr>
          <p:cNvPr id="77" name="Text Box 82"/>
          <p:cNvSpPr txBox="1">
            <a:spLocks noChangeArrowheads="1"/>
          </p:cNvSpPr>
          <p:nvPr/>
        </p:nvSpPr>
        <p:spPr bwMode="auto">
          <a:xfrm>
            <a:off x="857250" y="2681288"/>
            <a:ext cx="3114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kumimoji="1" lang="zh-CN" altLang="en-US" sz="2400" b="1">
                <a:solidFill>
                  <a:srgbClr val="0000FF"/>
                </a:solidFill>
                <a:latin typeface="Times New Roman" pitchFamily="18" charset="0"/>
                <a:cs typeface="Times New Roman" pitchFamily="18" charset="0"/>
              </a:rPr>
              <a:t>与或非逻辑真值表</a:t>
            </a:r>
          </a:p>
        </p:txBody>
      </p:sp>
      <p:grpSp>
        <p:nvGrpSpPr>
          <p:cNvPr id="4" name="组合 82"/>
          <p:cNvGrpSpPr>
            <a:grpSpLocks/>
          </p:cNvGrpSpPr>
          <p:nvPr/>
        </p:nvGrpSpPr>
        <p:grpSpPr bwMode="auto">
          <a:xfrm>
            <a:off x="5214938" y="1357313"/>
            <a:ext cx="3417887" cy="5000625"/>
            <a:chOff x="5148263" y="1357298"/>
            <a:chExt cx="3417892" cy="5000660"/>
          </a:xfrm>
        </p:grpSpPr>
        <p:sp>
          <p:nvSpPr>
            <p:cNvPr id="23562" name="Rectangle 3"/>
            <p:cNvSpPr>
              <a:spLocks noChangeArrowheads="1"/>
            </p:cNvSpPr>
            <p:nvPr/>
          </p:nvSpPr>
          <p:spPr bwMode="auto">
            <a:xfrm>
              <a:off x="5148263" y="1357298"/>
              <a:ext cx="3352827" cy="5000660"/>
            </a:xfrm>
            <a:prstGeom prst="rect">
              <a:avLst/>
            </a:prstGeom>
            <a:noFill/>
            <a:ln w="57150" cmpd="thickThin">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nvGrpSpPr>
            <p:cNvPr id="23563" name="Group 6"/>
            <p:cNvGrpSpPr>
              <a:grpSpLocks/>
            </p:cNvGrpSpPr>
            <p:nvPr/>
          </p:nvGrpSpPr>
          <p:grpSpPr bwMode="auto">
            <a:xfrm>
              <a:off x="5214942" y="2967038"/>
              <a:ext cx="3351213" cy="1676400"/>
              <a:chOff x="909" y="2181"/>
              <a:chExt cx="2111" cy="1056"/>
            </a:xfrm>
          </p:grpSpPr>
          <p:sp>
            <p:nvSpPr>
              <p:cNvPr id="23600" name="Line 7"/>
              <p:cNvSpPr>
                <a:spLocks noChangeShapeType="1"/>
              </p:cNvSpPr>
              <p:nvPr/>
            </p:nvSpPr>
            <p:spPr bwMode="auto">
              <a:xfrm>
                <a:off x="1737" y="2391"/>
                <a:ext cx="15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601" name="Text Box 8"/>
              <p:cNvSpPr txBox="1">
                <a:spLocks noChangeArrowheads="1"/>
              </p:cNvSpPr>
              <p:nvPr/>
            </p:nvSpPr>
            <p:spPr bwMode="auto">
              <a:xfrm>
                <a:off x="921" y="2181"/>
                <a:ext cx="2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23602" name="Text Box 9"/>
              <p:cNvSpPr txBox="1">
                <a:spLocks noChangeArrowheads="1"/>
              </p:cNvSpPr>
              <p:nvPr/>
            </p:nvSpPr>
            <p:spPr bwMode="auto">
              <a:xfrm>
                <a:off x="909" y="2361"/>
                <a:ext cx="2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sp>
            <p:nvSpPr>
              <p:cNvPr id="23603" name="AutoShape 10"/>
              <p:cNvSpPr>
                <a:spLocks noChangeArrowheads="1"/>
              </p:cNvSpPr>
              <p:nvPr/>
            </p:nvSpPr>
            <p:spPr bwMode="auto">
              <a:xfrm>
                <a:off x="1404" y="2268"/>
                <a:ext cx="315" cy="249"/>
              </a:xfrm>
              <a:prstGeom prst="flowChartDelay">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23604" name="Line 11"/>
              <p:cNvSpPr>
                <a:spLocks noChangeShapeType="1"/>
              </p:cNvSpPr>
              <p:nvPr/>
            </p:nvSpPr>
            <p:spPr bwMode="auto">
              <a:xfrm>
                <a:off x="1140" y="2460"/>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605" name="Line 12"/>
              <p:cNvSpPr>
                <a:spLocks noChangeShapeType="1"/>
              </p:cNvSpPr>
              <p:nvPr/>
            </p:nvSpPr>
            <p:spPr bwMode="auto">
              <a:xfrm>
                <a:off x="1146" y="2328"/>
                <a:ext cx="24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606" name="Text Box 13"/>
              <p:cNvSpPr txBox="1">
                <a:spLocks noChangeArrowheads="1"/>
              </p:cNvSpPr>
              <p:nvPr/>
            </p:nvSpPr>
            <p:spPr bwMode="auto">
              <a:xfrm>
                <a:off x="963" y="2787"/>
                <a:ext cx="2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C</a:t>
                </a:r>
              </a:p>
            </p:txBody>
          </p:sp>
          <p:sp>
            <p:nvSpPr>
              <p:cNvPr id="23607" name="Text Box 14"/>
              <p:cNvSpPr txBox="1">
                <a:spLocks noChangeArrowheads="1"/>
              </p:cNvSpPr>
              <p:nvPr/>
            </p:nvSpPr>
            <p:spPr bwMode="auto">
              <a:xfrm>
                <a:off x="951" y="2946"/>
                <a:ext cx="2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D</a:t>
                </a:r>
              </a:p>
            </p:txBody>
          </p:sp>
          <p:sp>
            <p:nvSpPr>
              <p:cNvPr id="23608" name="Line 15"/>
              <p:cNvSpPr>
                <a:spLocks noChangeShapeType="1"/>
              </p:cNvSpPr>
              <p:nvPr/>
            </p:nvSpPr>
            <p:spPr bwMode="auto">
              <a:xfrm>
                <a:off x="1751" y="3018"/>
                <a:ext cx="1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609" name="Line 16"/>
              <p:cNvSpPr>
                <a:spLocks noChangeShapeType="1"/>
              </p:cNvSpPr>
              <p:nvPr/>
            </p:nvSpPr>
            <p:spPr bwMode="auto">
              <a:xfrm>
                <a:off x="1188" y="3087"/>
                <a:ext cx="23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610" name="Line 17"/>
              <p:cNvSpPr>
                <a:spLocks noChangeShapeType="1"/>
              </p:cNvSpPr>
              <p:nvPr/>
            </p:nvSpPr>
            <p:spPr bwMode="auto">
              <a:xfrm>
                <a:off x="1185" y="2937"/>
                <a:ext cx="23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611" name="Text Box 18"/>
              <p:cNvSpPr txBox="1">
                <a:spLocks noChangeArrowheads="1"/>
              </p:cNvSpPr>
              <p:nvPr/>
            </p:nvSpPr>
            <p:spPr bwMode="auto">
              <a:xfrm>
                <a:off x="2723" y="2565"/>
                <a:ext cx="2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F</a:t>
                </a:r>
              </a:p>
            </p:txBody>
          </p:sp>
          <p:grpSp>
            <p:nvGrpSpPr>
              <p:cNvPr id="23612" name="Group 19"/>
              <p:cNvGrpSpPr>
                <a:grpSpLocks/>
              </p:cNvGrpSpPr>
              <p:nvPr/>
            </p:nvGrpSpPr>
            <p:grpSpPr bwMode="auto">
              <a:xfrm>
                <a:off x="2087" y="2583"/>
                <a:ext cx="330" cy="249"/>
                <a:chOff x="1241" y="3312"/>
                <a:chExt cx="330" cy="330"/>
              </a:xfrm>
            </p:grpSpPr>
            <p:sp>
              <p:nvSpPr>
                <p:cNvPr id="23621" name="Freeform 20"/>
                <p:cNvSpPr>
                  <a:spLocks/>
                </p:cNvSpPr>
                <p:nvPr/>
              </p:nvSpPr>
              <p:spPr bwMode="auto">
                <a:xfrm>
                  <a:off x="1241" y="3312"/>
                  <a:ext cx="324" cy="162"/>
                </a:xfrm>
                <a:custGeom>
                  <a:avLst/>
                  <a:gdLst>
                    <a:gd name="T0" fmla="*/ 0 w 405"/>
                    <a:gd name="T1" fmla="*/ 0 h 198"/>
                    <a:gd name="T2" fmla="*/ 2 w 405"/>
                    <a:gd name="T3" fmla="*/ 2 h 198"/>
                    <a:gd name="T4" fmla="*/ 2 w 405"/>
                    <a:gd name="T5" fmla="*/ 2 h 198"/>
                    <a:gd name="T6" fmla="*/ 0 60000 65536"/>
                    <a:gd name="T7" fmla="*/ 0 60000 65536"/>
                    <a:gd name="T8" fmla="*/ 0 60000 65536"/>
                    <a:gd name="T9" fmla="*/ 0 w 405"/>
                    <a:gd name="T10" fmla="*/ 0 h 198"/>
                    <a:gd name="T11" fmla="*/ 405 w 405"/>
                    <a:gd name="T12" fmla="*/ 198 h 198"/>
                  </a:gdLst>
                  <a:ahLst/>
                  <a:cxnLst>
                    <a:cxn ang="T6">
                      <a:pos x="T0" y="T1"/>
                    </a:cxn>
                    <a:cxn ang="T7">
                      <a:pos x="T2" y="T3"/>
                    </a:cxn>
                    <a:cxn ang="T8">
                      <a:pos x="T4" y="T5"/>
                    </a:cxn>
                  </a:cxnLst>
                  <a:rect l="T9" t="T10" r="T11" b="T12"/>
                  <a:pathLst>
                    <a:path w="405" h="198">
                      <a:moveTo>
                        <a:pt x="0" y="0"/>
                      </a:moveTo>
                      <a:cubicBezTo>
                        <a:pt x="115" y="19"/>
                        <a:pt x="230" y="39"/>
                        <a:pt x="297" y="72"/>
                      </a:cubicBezTo>
                      <a:cubicBezTo>
                        <a:pt x="364" y="105"/>
                        <a:pt x="384" y="151"/>
                        <a:pt x="405" y="198"/>
                      </a:cubicBez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3622" name="Freeform 21"/>
                <p:cNvSpPr>
                  <a:spLocks/>
                </p:cNvSpPr>
                <p:nvPr/>
              </p:nvSpPr>
              <p:spPr bwMode="auto">
                <a:xfrm flipV="1">
                  <a:off x="1247" y="3480"/>
                  <a:ext cx="324" cy="162"/>
                </a:xfrm>
                <a:custGeom>
                  <a:avLst/>
                  <a:gdLst>
                    <a:gd name="T0" fmla="*/ 0 w 405"/>
                    <a:gd name="T1" fmla="*/ 0 h 198"/>
                    <a:gd name="T2" fmla="*/ 2 w 405"/>
                    <a:gd name="T3" fmla="*/ 2 h 198"/>
                    <a:gd name="T4" fmla="*/ 2 w 405"/>
                    <a:gd name="T5" fmla="*/ 2 h 198"/>
                    <a:gd name="T6" fmla="*/ 0 60000 65536"/>
                    <a:gd name="T7" fmla="*/ 0 60000 65536"/>
                    <a:gd name="T8" fmla="*/ 0 60000 65536"/>
                    <a:gd name="T9" fmla="*/ 0 w 405"/>
                    <a:gd name="T10" fmla="*/ 0 h 198"/>
                    <a:gd name="T11" fmla="*/ 405 w 405"/>
                    <a:gd name="T12" fmla="*/ 198 h 198"/>
                  </a:gdLst>
                  <a:ahLst/>
                  <a:cxnLst>
                    <a:cxn ang="T6">
                      <a:pos x="T0" y="T1"/>
                    </a:cxn>
                    <a:cxn ang="T7">
                      <a:pos x="T2" y="T3"/>
                    </a:cxn>
                    <a:cxn ang="T8">
                      <a:pos x="T4" y="T5"/>
                    </a:cxn>
                  </a:cxnLst>
                  <a:rect l="T9" t="T10" r="T11" b="T12"/>
                  <a:pathLst>
                    <a:path w="405" h="198">
                      <a:moveTo>
                        <a:pt x="0" y="0"/>
                      </a:moveTo>
                      <a:cubicBezTo>
                        <a:pt x="115" y="19"/>
                        <a:pt x="230" y="39"/>
                        <a:pt x="297" y="72"/>
                      </a:cubicBezTo>
                      <a:cubicBezTo>
                        <a:pt x="364" y="105"/>
                        <a:pt x="384" y="151"/>
                        <a:pt x="405" y="198"/>
                      </a:cubicBez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23613" name="Freeform 22"/>
              <p:cNvSpPr>
                <a:spLocks/>
              </p:cNvSpPr>
              <p:nvPr/>
            </p:nvSpPr>
            <p:spPr bwMode="auto">
              <a:xfrm>
                <a:off x="2069" y="2583"/>
                <a:ext cx="65" cy="252"/>
              </a:xfrm>
              <a:custGeom>
                <a:avLst/>
                <a:gdLst>
                  <a:gd name="T0" fmla="*/ 0 w 56"/>
                  <a:gd name="T1" fmla="*/ 0 h 252"/>
                  <a:gd name="T2" fmla="*/ 108716 w 56"/>
                  <a:gd name="T3" fmla="*/ 135 h 252"/>
                  <a:gd name="T4" fmla="*/ 18559 w 56"/>
                  <a:gd name="T5" fmla="*/ 252 h 252"/>
                  <a:gd name="T6" fmla="*/ 0 60000 65536"/>
                  <a:gd name="T7" fmla="*/ 0 60000 65536"/>
                  <a:gd name="T8" fmla="*/ 0 60000 65536"/>
                  <a:gd name="T9" fmla="*/ 0 w 56"/>
                  <a:gd name="T10" fmla="*/ 0 h 252"/>
                  <a:gd name="T11" fmla="*/ 56 w 56"/>
                  <a:gd name="T12" fmla="*/ 252 h 252"/>
                </a:gdLst>
                <a:ahLst/>
                <a:cxnLst>
                  <a:cxn ang="T6">
                    <a:pos x="T0" y="T1"/>
                  </a:cxn>
                  <a:cxn ang="T7">
                    <a:pos x="T2" y="T3"/>
                  </a:cxn>
                  <a:cxn ang="T8">
                    <a:pos x="T4" y="T5"/>
                  </a:cxn>
                </a:cxnLst>
                <a:rect l="T9" t="T10" r="T11" b="T12"/>
                <a:pathLst>
                  <a:path w="56" h="252">
                    <a:moveTo>
                      <a:pt x="0" y="0"/>
                    </a:moveTo>
                    <a:cubicBezTo>
                      <a:pt x="26" y="46"/>
                      <a:pt x="52" y="93"/>
                      <a:pt x="54" y="135"/>
                    </a:cubicBezTo>
                    <a:cubicBezTo>
                      <a:pt x="56" y="177"/>
                      <a:pt x="32" y="214"/>
                      <a:pt x="9" y="252"/>
                    </a:cubicBez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3614" name="Line 23"/>
              <p:cNvSpPr>
                <a:spLocks noChangeShapeType="1"/>
              </p:cNvSpPr>
              <p:nvPr/>
            </p:nvSpPr>
            <p:spPr bwMode="auto">
              <a:xfrm>
                <a:off x="2487" y="2713"/>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615" name="Line 24"/>
              <p:cNvSpPr>
                <a:spLocks noChangeShapeType="1"/>
              </p:cNvSpPr>
              <p:nvPr/>
            </p:nvSpPr>
            <p:spPr bwMode="auto">
              <a:xfrm>
                <a:off x="1895" y="2782"/>
                <a:ext cx="20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616" name="Line 25"/>
              <p:cNvSpPr>
                <a:spLocks noChangeShapeType="1"/>
              </p:cNvSpPr>
              <p:nvPr/>
            </p:nvSpPr>
            <p:spPr bwMode="auto">
              <a:xfrm>
                <a:off x="1895" y="2651"/>
                <a:ext cx="20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617" name="Oval 26"/>
              <p:cNvSpPr>
                <a:spLocks noChangeArrowheads="1"/>
              </p:cNvSpPr>
              <p:nvPr/>
            </p:nvSpPr>
            <p:spPr bwMode="auto">
              <a:xfrm>
                <a:off x="2414" y="2673"/>
                <a:ext cx="68" cy="68"/>
              </a:xfrm>
              <a:prstGeom prst="ellipse">
                <a:avLst/>
              </a:prstGeom>
              <a:solidFill>
                <a:schemeClr val="bg1"/>
              </a:solidFill>
              <a:ln w="28575" cap="sq">
                <a:solidFill>
                  <a:schemeClr val="tx1"/>
                </a:solidFill>
                <a:round/>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23618" name="Line 27"/>
              <p:cNvSpPr>
                <a:spLocks noChangeShapeType="1"/>
              </p:cNvSpPr>
              <p:nvPr/>
            </p:nvSpPr>
            <p:spPr bwMode="auto">
              <a:xfrm>
                <a:off x="1895" y="2403"/>
                <a:ext cx="0" cy="24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619" name="Line 28"/>
              <p:cNvSpPr>
                <a:spLocks noChangeShapeType="1"/>
              </p:cNvSpPr>
              <p:nvPr/>
            </p:nvSpPr>
            <p:spPr bwMode="auto">
              <a:xfrm>
                <a:off x="1895" y="2787"/>
                <a:ext cx="0" cy="227"/>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620" name="AutoShape 29"/>
              <p:cNvSpPr>
                <a:spLocks noChangeArrowheads="1"/>
              </p:cNvSpPr>
              <p:nvPr/>
            </p:nvSpPr>
            <p:spPr bwMode="auto">
              <a:xfrm>
                <a:off x="1428" y="2877"/>
                <a:ext cx="315" cy="270"/>
              </a:xfrm>
              <a:prstGeom prst="flowChartDelay">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grpSp>
          <p:nvGrpSpPr>
            <p:cNvPr id="23564" name="Group 55"/>
            <p:cNvGrpSpPr>
              <a:grpSpLocks/>
            </p:cNvGrpSpPr>
            <p:nvPr/>
          </p:nvGrpSpPr>
          <p:grpSpPr bwMode="auto">
            <a:xfrm>
              <a:off x="5219704" y="1395409"/>
              <a:ext cx="2552700" cy="1538288"/>
              <a:chOff x="3168" y="692"/>
              <a:chExt cx="1608" cy="969"/>
            </a:xfrm>
          </p:grpSpPr>
          <p:sp>
            <p:nvSpPr>
              <p:cNvPr id="23584" name="Text Box 56"/>
              <p:cNvSpPr txBox="1">
                <a:spLocks noChangeArrowheads="1"/>
              </p:cNvSpPr>
              <p:nvPr/>
            </p:nvSpPr>
            <p:spPr bwMode="auto">
              <a:xfrm>
                <a:off x="4479" y="1077"/>
                <a:ext cx="2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F</a:t>
                </a:r>
              </a:p>
            </p:txBody>
          </p:sp>
          <p:sp>
            <p:nvSpPr>
              <p:cNvPr id="23585" name="Text Box 57"/>
              <p:cNvSpPr txBox="1">
                <a:spLocks noChangeArrowheads="1"/>
              </p:cNvSpPr>
              <p:nvPr/>
            </p:nvSpPr>
            <p:spPr bwMode="auto">
              <a:xfrm>
                <a:off x="3168" y="1370"/>
                <a:ext cx="25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D</a:t>
                </a:r>
              </a:p>
            </p:txBody>
          </p:sp>
          <p:sp>
            <p:nvSpPr>
              <p:cNvPr id="23586" name="Text Box 58"/>
              <p:cNvSpPr txBox="1">
                <a:spLocks noChangeArrowheads="1"/>
              </p:cNvSpPr>
              <p:nvPr/>
            </p:nvSpPr>
            <p:spPr bwMode="auto">
              <a:xfrm>
                <a:off x="3174" y="1140"/>
                <a:ext cx="2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C</a:t>
                </a:r>
              </a:p>
            </p:txBody>
          </p:sp>
          <p:sp>
            <p:nvSpPr>
              <p:cNvPr id="23587" name="Text Box 59"/>
              <p:cNvSpPr txBox="1">
                <a:spLocks noChangeArrowheads="1"/>
              </p:cNvSpPr>
              <p:nvPr/>
            </p:nvSpPr>
            <p:spPr bwMode="auto">
              <a:xfrm>
                <a:off x="3186" y="692"/>
                <a:ext cx="2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23588" name="Text Box 60"/>
              <p:cNvSpPr txBox="1">
                <a:spLocks noChangeArrowheads="1"/>
              </p:cNvSpPr>
              <p:nvPr/>
            </p:nvSpPr>
            <p:spPr bwMode="auto">
              <a:xfrm>
                <a:off x="3171" y="921"/>
                <a:ext cx="2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sp>
            <p:nvSpPr>
              <p:cNvPr id="23589" name="Rectangle 61"/>
              <p:cNvSpPr>
                <a:spLocks noChangeArrowheads="1"/>
              </p:cNvSpPr>
              <p:nvPr/>
            </p:nvSpPr>
            <p:spPr bwMode="auto">
              <a:xfrm>
                <a:off x="3636" y="738"/>
                <a:ext cx="585" cy="900"/>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23590" name="Line 62"/>
              <p:cNvSpPr>
                <a:spLocks noChangeShapeType="1"/>
              </p:cNvSpPr>
              <p:nvPr/>
            </p:nvSpPr>
            <p:spPr bwMode="auto">
              <a:xfrm>
                <a:off x="3933" y="747"/>
                <a:ext cx="0" cy="873"/>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591" name="Line 63"/>
              <p:cNvSpPr>
                <a:spLocks noChangeShapeType="1"/>
              </p:cNvSpPr>
              <p:nvPr/>
            </p:nvSpPr>
            <p:spPr bwMode="auto">
              <a:xfrm flipV="1">
                <a:off x="3636" y="1179"/>
                <a:ext cx="297"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592" name="Text Box 64"/>
              <p:cNvSpPr txBox="1">
                <a:spLocks noChangeArrowheads="1"/>
              </p:cNvSpPr>
              <p:nvPr/>
            </p:nvSpPr>
            <p:spPr bwMode="auto">
              <a:xfrm>
                <a:off x="3936" y="1074"/>
                <a:ext cx="33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1600" b="1">
                    <a:solidFill>
                      <a:srgbClr val="000000"/>
                    </a:solidFill>
                    <a:latin typeface="宋体" pitchFamily="2" charset="-122"/>
                    <a:cs typeface="Times New Roman" pitchFamily="18" charset="0"/>
                  </a:rPr>
                  <a:t>≥</a:t>
                </a:r>
                <a:r>
                  <a:rPr kumimoji="1" lang="en-US" altLang="zh-CN" sz="1600" b="1">
                    <a:solidFill>
                      <a:srgbClr val="000000"/>
                    </a:solidFill>
                    <a:latin typeface="Times New Roman" pitchFamily="18" charset="0"/>
                    <a:cs typeface="Times New Roman" pitchFamily="18" charset="0"/>
                  </a:rPr>
                  <a:t>1</a:t>
                </a:r>
              </a:p>
            </p:txBody>
          </p:sp>
          <p:sp>
            <p:nvSpPr>
              <p:cNvPr id="23593" name="Text Box 65"/>
              <p:cNvSpPr txBox="1">
                <a:spLocks noChangeArrowheads="1"/>
              </p:cNvSpPr>
              <p:nvPr/>
            </p:nvSpPr>
            <p:spPr bwMode="auto">
              <a:xfrm>
                <a:off x="3669" y="723"/>
                <a:ext cx="30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1800" b="1">
                    <a:solidFill>
                      <a:srgbClr val="000000"/>
                    </a:solidFill>
                    <a:latin typeface="Times New Roman" pitchFamily="18" charset="0"/>
                    <a:cs typeface="Times New Roman" pitchFamily="18" charset="0"/>
                  </a:rPr>
                  <a:t>&amp;</a:t>
                </a:r>
              </a:p>
            </p:txBody>
          </p:sp>
          <p:sp>
            <p:nvSpPr>
              <p:cNvPr id="23594" name="Oval 66"/>
              <p:cNvSpPr>
                <a:spLocks noChangeArrowheads="1"/>
              </p:cNvSpPr>
              <p:nvPr/>
            </p:nvSpPr>
            <p:spPr bwMode="auto">
              <a:xfrm>
                <a:off x="4230" y="1152"/>
                <a:ext cx="68" cy="68"/>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23595" name="Line 67"/>
              <p:cNvSpPr>
                <a:spLocks noChangeShapeType="1"/>
              </p:cNvSpPr>
              <p:nvPr/>
            </p:nvSpPr>
            <p:spPr bwMode="auto">
              <a:xfrm>
                <a:off x="4305" y="1191"/>
                <a:ext cx="207"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596" name="Line 68"/>
              <p:cNvSpPr>
                <a:spLocks noChangeShapeType="1"/>
              </p:cNvSpPr>
              <p:nvPr/>
            </p:nvSpPr>
            <p:spPr bwMode="auto">
              <a:xfrm>
                <a:off x="3426" y="1491"/>
                <a:ext cx="207"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597" name="Line 69"/>
              <p:cNvSpPr>
                <a:spLocks noChangeShapeType="1"/>
              </p:cNvSpPr>
              <p:nvPr/>
            </p:nvSpPr>
            <p:spPr bwMode="auto">
              <a:xfrm>
                <a:off x="3432" y="1317"/>
                <a:ext cx="20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598" name="Line 70"/>
              <p:cNvSpPr>
                <a:spLocks noChangeShapeType="1"/>
              </p:cNvSpPr>
              <p:nvPr/>
            </p:nvSpPr>
            <p:spPr bwMode="auto">
              <a:xfrm>
                <a:off x="3429" y="1026"/>
                <a:ext cx="207"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599" name="Line 71"/>
              <p:cNvSpPr>
                <a:spLocks noChangeShapeType="1"/>
              </p:cNvSpPr>
              <p:nvPr/>
            </p:nvSpPr>
            <p:spPr bwMode="auto">
              <a:xfrm>
                <a:off x="3426" y="843"/>
                <a:ext cx="207"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3565" name="Group 100"/>
            <p:cNvGrpSpPr>
              <a:grpSpLocks/>
            </p:cNvGrpSpPr>
            <p:nvPr/>
          </p:nvGrpSpPr>
          <p:grpSpPr bwMode="auto">
            <a:xfrm>
              <a:off x="5295903" y="4681547"/>
              <a:ext cx="2552700" cy="1560513"/>
              <a:chOff x="3385" y="3000"/>
              <a:chExt cx="1608" cy="983"/>
            </a:xfrm>
          </p:grpSpPr>
          <p:sp>
            <p:nvSpPr>
              <p:cNvPr id="23569" name="Text Box 84"/>
              <p:cNvSpPr txBox="1">
                <a:spLocks noChangeArrowheads="1"/>
              </p:cNvSpPr>
              <p:nvPr/>
            </p:nvSpPr>
            <p:spPr bwMode="auto">
              <a:xfrm>
                <a:off x="4696" y="3399"/>
                <a:ext cx="2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F</a:t>
                </a:r>
              </a:p>
            </p:txBody>
          </p:sp>
          <p:sp>
            <p:nvSpPr>
              <p:cNvPr id="23570" name="Text Box 85"/>
              <p:cNvSpPr txBox="1">
                <a:spLocks noChangeArrowheads="1"/>
              </p:cNvSpPr>
              <p:nvPr/>
            </p:nvSpPr>
            <p:spPr bwMode="auto">
              <a:xfrm>
                <a:off x="3385" y="3692"/>
                <a:ext cx="25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D</a:t>
                </a:r>
              </a:p>
            </p:txBody>
          </p:sp>
          <p:sp>
            <p:nvSpPr>
              <p:cNvPr id="23571" name="Text Box 86"/>
              <p:cNvSpPr txBox="1">
                <a:spLocks noChangeArrowheads="1"/>
              </p:cNvSpPr>
              <p:nvPr/>
            </p:nvSpPr>
            <p:spPr bwMode="auto">
              <a:xfrm>
                <a:off x="3391" y="3462"/>
                <a:ext cx="2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C</a:t>
                </a:r>
              </a:p>
            </p:txBody>
          </p:sp>
          <p:sp>
            <p:nvSpPr>
              <p:cNvPr id="23572" name="Text Box 87"/>
              <p:cNvSpPr txBox="1">
                <a:spLocks noChangeArrowheads="1"/>
              </p:cNvSpPr>
              <p:nvPr/>
            </p:nvSpPr>
            <p:spPr bwMode="auto">
              <a:xfrm>
                <a:off x="3400" y="3000"/>
                <a:ext cx="2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23573" name="Text Box 88"/>
              <p:cNvSpPr txBox="1">
                <a:spLocks noChangeArrowheads="1"/>
              </p:cNvSpPr>
              <p:nvPr/>
            </p:nvSpPr>
            <p:spPr bwMode="auto">
              <a:xfrm>
                <a:off x="3388" y="3243"/>
                <a:ext cx="2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sp>
            <p:nvSpPr>
              <p:cNvPr id="23574" name="Rectangle 89"/>
              <p:cNvSpPr>
                <a:spLocks noChangeArrowheads="1"/>
              </p:cNvSpPr>
              <p:nvPr/>
            </p:nvSpPr>
            <p:spPr bwMode="auto">
              <a:xfrm>
                <a:off x="3853" y="3060"/>
                <a:ext cx="585" cy="900"/>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23575" name="Line 90"/>
              <p:cNvSpPr>
                <a:spLocks noChangeShapeType="1"/>
              </p:cNvSpPr>
              <p:nvPr/>
            </p:nvSpPr>
            <p:spPr bwMode="auto">
              <a:xfrm>
                <a:off x="4150" y="3069"/>
                <a:ext cx="0" cy="873"/>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576" name="Line 91"/>
              <p:cNvSpPr>
                <a:spLocks noChangeShapeType="1"/>
              </p:cNvSpPr>
              <p:nvPr/>
            </p:nvSpPr>
            <p:spPr bwMode="auto">
              <a:xfrm flipV="1">
                <a:off x="3853" y="3501"/>
                <a:ext cx="297"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577" name="Text Box 92"/>
              <p:cNvSpPr txBox="1">
                <a:spLocks noChangeArrowheads="1"/>
              </p:cNvSpPr>
              <p:nvPr/>
            </p:nvSpPr>
            <p:spPr bwMode="auto">
              <a:xfrm>
                <a:off x="4171" y="3330"/>
                <a:ext cx="3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800" b="1">
                    <a:solidFill>
                      <a:srgbClr val="000000"/>
                    </a:solidFill>
                    <a:latin typeface="Times New Roman" pitchFamily="18" charset="0"/>
                    <a:cs typeface="Times New Roman" pitchFamily="18" charset="0"/>
                  </a:rPr>
                  <a:t>+</a:t>
                </a:r>
              </a:p>
            </p:txBody>
          </p:sp>
          <p:sp>
            <p:nvSpPr>
              <p:cNvPr id="23578" name="Oval 94"/>
              <p:cNvSpPr>
                <a:spLocks noChangeArrowheads="1"/>
              </p:cNvSpPr>
              <p:nvPr/>
            </p:nvSpPr>
            <p:spPr bwMode="auto">
              <a:xfrm>
                <a:off x="4447" y="3474"/>
                <a:ext cx="68" cy="68"/>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23579" name="Line 95"/>
              <p:cNvSpPr>
                <a:spLocks noChangeShapeType="1"/>
              </p:cNvSpPr>
              <p:nvPr/>
            </p:nvSpPr>
            <p:spPr bwMode="auto">
              <a:xfrm>
                <a:off x="4522" y="3513"/>
                <a:ext cx="207"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580" name="Line 96"/>
              <p:cNvSpPr>
                <a:spLocks noChangeShapeType="1"/>
              </p:cNvSpPr>
              <p:nvPr/>
            </p:nvSpPr>
            <p:spPr bwMode="auto">
              <a:xfrm>
                <a:off x="3643" y="3813"/>
                <a:ext cx="207"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581" name="Line 97"/>
              <p:cNvSpPr>
                <a:spLocks noChangeShapeType="1"/>
              </p:cNvSpPr>
              <p:nvPr/>
            </p:nvSpPr>
            <p:spPr bwMode="auto">
              <a:xfrm>
                <a:off x="3649" y="3639"/>
                <a:ext cx="20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582" name="Line 98"/>
              <p:cNvSpPr>
                <a:spLocks noChangeShapeType="1"/>
              </p:cNvSpPr>
              <p:nvPr/>
            </p:nvSpPr>
            <p:spPr bwMode="auto">
              <a:xfrm>
                <a:off x="3646" y="3348"/>
                <a:ext cx="207"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583" name="Line 99"/>
              <p:cNvSpPr>
                <a:spLocks noChangeShapeType="1"/>
              </p:cNvSpPr>
              <p:nvPr/>
            </p:nvSpPr>
            <p:spPr bwMode="auto">
              <a:xfrm>
                <a:off x="3643" y="3165"/>
                <a:ext cx="207"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3566" name="组合 81"/>
            <p:cNvGrpSpPr>
              <a:grpSpLocks/>
            </p:cNvGrpSpPr>
            <p:nvPr/>
          </p:nvGrpSpPr>
          <p:grpSpPr bwMode="auto">
            <a:xfrm>
              <a:off x="5151442" y="2987672"/>
              <a:ext cx="3349648" cy="1682762"/>
              <a:chOff x="5151442" y="2987672"/>
              <a:chExt cx="3660800" cy="1682762"/>
            </a:xfrm>
          </p:grpSpPr>
          <p:cxnSp>
            <p:nvCxnSpPr>
              <p:cNvPr id="79" name="直接连接符 78"/>
              <p:cNvCxnSpPr/>
              <p:nvPr/>
            </p:nvCxnSpPr>
            <p:spPr>
              <a:xfrm>
                <a:off x="5151438" y="2987671"/>
                <a:ext cx="3643431" cy="1588"/>
              </a:xfrm>
              <a:prstGeom prst="line">
                <a:avLst/>
              </a:prstGeom>
              <a:ln w="12700">
                <a:solidFill>
                  <a:srgbClr val="00FFFF"/>
                </a:solidFill>
                <a:prstDash val="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5168787" y="4668846"/>
                <a:ext cx="3643431" cy="1587"/>
              </a:xfrm>
              <a:prstGeom prst="line">
                <a:avLst/>
              </a:prstGeom>
              <a:ln w="12700">
                <a:solidFill>
                  <a:srgbClr val="00FFFF"/>
                </a:solidFill>
                <a:prstDash val="dash"/>
              </a:ln>
            </p:spPr>
            <p:style>
              <a:lnRef idx="1">
                <a:schemeClr val="accent1"/>
              </a:lnRef>
              <a:fillRef idx="0">
                <a:schemeClr val="accent1"/>
              </a:fillRef>
              <a:effectRef idx="0">
                <a:schemeClr val="accent1"/>
              </a:effectRef>
              <a:fontRef idx="minor">
                <a:schemeClr val="tx1"/>
              </a:fontRef>
            </p:style>
          </p:cxnSp>
        </p:grpSp>
      </p:grpSp>
      <p:sp>
        <p:nvSpPr>
          <p:cNvPr id="23561" name="Rectangle 90"/>
          <p:cNvSpPr>
            <a:spLocks noChangeArrowheads="1"/>
          </p:cNvSpPr>
          <p:nvPr/>
        </p:nvSpPr>
        <p:spPr bwMode="auto">
          <a:xfrm>
            <a:off x="6137275" y="160338"/>
            <a:ext cx="299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§2.1  </a:t>
            </a:r>
            <a:r>
              <a:rPr lang="zh-CN" altLang="en-US" sz="1800" b="1">
                <a:solidFill>
                  <a:srgbClr val="FF0066"/>
                </a:solidFill>
                <a:latin typeface="Times New Roman" pitchFamily="18" charset="0"/>
                <a:ea typeface="楷体_GB2312" pitchFamily="49" charset="-122"/>
                <a:cs typeface="Times New Roman" pitchFamily="18" charset="0"/>
              </a:rPr>
              <a:t>逻辑代数的基本概念</a:t>
            </a:r>
            <a:r>
              <a:rPr lang="zh-CN" altLang="en-US" sz="1800" b="1">
                <a:latin typeface="Times New Roman" pitchFamily="18" charset="0"/>
                <a:ea typeface="楷体_GB2312" pitchFamily="49" charset="-122"/>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left)">
                                      <p:cBhvr>
                                        <p:cTn id="7" dur="500"/>
                                        <p:tgtEl>
                                          <p:spTgt spid="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wipe(left)">
                                      <p:cBhvr>
                                        <p:cTn id="17" dur="500"/>
                                        <p:tgtEl>
                                          <p:spTgt spid="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wipe(left)">
                                      <p:cBhvr>
                                        <p:cTn id="27" dur="500"/>
                                        <p:tgtEl>
                                          <p:spTgt spid="7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5715000" y="4884738"/>
            <a:ext cx="21431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FF0000"/>
                </a:solidFill>
                <a:latin typeface="Times New Roman" pitchFamily="18" charset="0"/>
                <a:cs typeface="Times New Roman" pitchFamily="18" charset="0"/>
              </a:rPr>
              <a:t>相同为“</a:t>
            </a:r>
            <a:r>
              <a:rPr lang="en-US" altLang="zh-CN" sz="2400" b="1">
                <a:solidFill>
                  <a:srgbClr val="FF0000"/>
                </a:solidFill>
                <a:latin typeface="Times New Roman" pitchFamily="18" charset="0"/>
                <a:cs typeface="Times New Roman" pitchFamily="18" charset="0"/>
              </a:rPr>
              <a:t>0”</a:t>
            </a:r>
            <a:r>
              <a:rPr lang="zh-CN" altLang="en-US" sz="2400" b="1">
                <a:solidFill>
                  <a:srgbClr val="FF0000"/>
                </a:solidFill>
                <a:latin typeface="Times New Roman" pitchFamily="18" charset="0"/>
                <a:cs typeface="Times New Roman" pitchFamily="18" charset="0"/>
              </a:rPr>
              <a:t>；</a:t>
            </a:r>
            <a:endParaRPr lang="en-US" altLang="zh-CN" sz="2400" b="1">
              <a:solidFill>
                <a:srgbClr val="FF0000"/>
              </a:solidFill>
              <a:latin typeface="Times New Roman" pitchFamily="18" charset="0"/>
              <a:cs typeface="Times New Roman" pitchFamily="18" charset="0"/>
            </a:endParaRPr>
          </a:p>
          <a:p>
            <a:pPr eaLnBrk="1" hangingPunct="1">
              <a:spcBef>
                <a:spcPct val="0"/>
              </a:spcBef>
              <a:buFontTx/>
              <a:buNone/>
            </a:pPr>
            <a:r>
              <a:rPr lang="zh-CN" altLang="en-US" sz="2400" b="1">
                <a:solidFill>
                  <a:srgbClr val="FF0000"/>
                </a:solidFill>
                <a:latin typeface="Times New Roman" pitchFamily="18" charset="0"/>
                <a:cs typeface="Times New Roman" pitchFamily="18" charset="0"/>
              </a:rPr>
              <a:t>不同为“</a:t>
            </a:r>
            <a:r>
              <a:rPr lang="en-US" altLang="zh-CN" sz="2400" b="1">
                <a:solidFill>
                  <a:srgbClr val="FF0000"/>
                </a:solidFill>
                <a:latin typeface="Times New Roman" pitchFamily="18" charset="0"/>
                <a:cs typeface="Times New Roman" pitchFamily="18" charset="0"/>
              </a:rPr>
              <a:t>1”</a:t>
            </a:r>
            <a:r>
              <a:rPr lang="zh-CN" altLang="en-US" sz="2400" b="1">
                <a:solidFill>
                  <a:srgbClr val="FF0000"/>
                </a:solidFill>
                <a:latin typeface="Times New Roman" pitchFamily="18" charset="0"/>
                <a:cs typeface="Times New Roman" pitchFamily="18" charset="0"/>
              </a:rPr>
              <a:t>。 </a:t>
            </a:r>
          </a:p>
        </p:txBody>
      </p:sp>
      <p:sp>
        <p:nvSpPr>
          <p:cNvPr id="24579" name="Text Box 3"/>
          <p:cNvSpPr txBox="1">
            <a:spLocks noChangeArrowheads="1"/>
          </p:cNvSpPr>
          <p:nvPr/>
        </p:nvSpPr>
        <p:spPr bwMode="auto">
          <a:xfrm>
            <a:off x="658813" y="214313"/>
            <a:ext cx="3673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FF3300"/>
                </a:solidFill>
                <a:latin typeface="Times New Roman" pitchFamily="18" charset="0"/>
                <a:cs typeface="Times New Roman" pitchFamily="18" charset="0"/>
              </a:rPr>
              <a:t>4. </a:t>
            </a:r>
            <a:r>
              <a:rPr lang="zh-CN" altLang="en-US" sz="2400" b="1">
                <a:solidFill>
                  <a:srgbClr val="FF3300"/>
                </a:solidFill>
                <a:latin typeface="Times New Roman" pitchFamily="18" charset="0"/>
                <a:cs typeface="Times New Roman" pitchFamily="18" charset="0"/>
              </a:rPr>
              <a:t>异或运算（</a:t>
            </a:r>
            <a:r>
              <a:rPr lang="en-US" altLang="zh-CN" sz="2400" b="1">
                <a:solidFill>
                  <a:srgbClr val="FF3300"/>
                </a:solidFill>
                <a:latin typeface="Times New Roman" pitchFamily="18" charset="0"/>
                <a:cs typeface="Times New Roman" pitchFamily="18" charset="0"/>
              </a:rPr>
              <a:t>XOR</a:t>
            </a:r>
            <a:r>
              <a:rPr lang="zh-CN" altLang="en-US" sz="2400" b="1">
                <a:solidFill>
                  <a:srgbClr val="FF3300"/>
                </a:solidFill>
                <a:latin typeface="Times New Roman" pitchFamily="18" charset="0"/>
                <a:cs typeface="Times New Roman" pitchFamily="18" charset="0"/>
              </a:rPr>
              <a:t>）</a:t>
            </a:r>
          </a:p>
        </p:txBody>
      </p:sp>
      <p:grpSp>
        <p:nvGrpSpPr>
          <p:cNvPr id="3" name="Group 5"/>
          <p:cNvGrpSpPr>
            <a:grpSpLocks/>
          </p:cNvGrpSpPr>
          <p:nvPr/>
        </p:nvGrpSpPr>
        <p:grpSpPr bwMode="auto">
          <a:xfrm>
            <a:off x="5248275" y="1400175"/>
            <a:ext cx="3324225" cy="2457450"/>
            <a:chOff x="516" y="1539"/>
            <a:chExt cx="2094" cy="1548"/>
          </a:xfrm>
        </p:grpSpPr>
        <p:sp>
          <p:nvSpPr>
            <p:cNvPr id="24620" name="Text Box 6"/>
            <p:cNvSpPr txBox="1">
              <a:spLocks noChangeArrowheads="1"/>
            </p:cNvSpPr>
            <p:nvPr/>
          </p:nvSpPr>
          <p:spPr bwMode="auto">
            <a:xfrm>
              <a:off x="531" y="1539"/>
              <a:ext cx="2079" cy="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800" b="1" i="1">
                  <a:solidFill>
                    <a:srgbClr val="00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cs typeface="Times New Roman" pitchFamily="18" charset="0"/>
                </a:rPr>
                <a:t>A        B         </a:t>
              </a:r>
              <a:r>
                <a:rPr kumimoji="1" lang="zh-CN" altLang="en-US" sz="2800" b="1" i="1">
                  <a:solidFill>
                    <a:srgbClr val="FF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cs typeface="Times New Roman" pitchFamily="18" charset="0"/>
                </a:rPr>
                <a:t> </a:t>
              </a:r>
              <a:r>
                <a:rPr kumimoji="1" lang="zh-CN" altLang="en-US" sz="2800" b="1" i="1">
                  <a:solidFill>
                    <a:srgbClr val="FF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cs typeface="Times New Roman" pitchFamily="18" charset="0"/>
                </a:rPr>
                <a:t>F</a:t>
              </a:r>
            </a:p>
            <a:p>
              <a:pPr eaLnBrk="1" hangingPunct="1">
                <a:spcBef>
                  <a:spcPct val="50000"/>
                </a:spcBef>
                <a:buFontTx/>
                <a:buNone/>
              </a:pPr>
              <a:r>
                <a:rPr kumimoji="1" lang="en-US" altLang="zh-CN" sz="2800" b="1">
                  <a:solidFill>
                    <a:srgbClr val="000000"/>
                  </a:solidFill>
                  <a:latin typeface="Times New Roman" pitchFamily="18" charset="0"/>
                  <a:cs typeface="Times New Roman" pitchFamily="18" charset="0"/>
                </a:rPr>
                <a:t>    </a:t>
              </a:r>
              <a:r>
                <a:rPr kumimoji="1" lang="en-US" altLang="zh-CN" sz="2800" b="1">
                  <a:solidFill>
                    <a:srgbClr val="040404"/>
                  </a:solidFill>
                  <a:latin typeface="Times New Roman" pitchFamily="18" charset="0"/>
                  <a:cs typeface="Times New Roman" pitchFamily="18" charset="0"/>
                </a:rPr>
                <a:t>0         0            0</a:t>
              </a:r>
            </a:p>
            <a:p>
              <a:pPr>
                <a:spcBef>
                  <a:spcPct val="0"/>
                </a:spcBef>
                <a:buFontTx/>
                <a:buNone/>
              </a:pPr>
              <a:r>
                <a:rPr kumimoji="1" lang="en-US" altLang="zh-CN" sz="2800" b="1">
                  <a:solidFill>
                    <a:srgbClr val="040404"/>
                  </a:solidFill>
                  <a:latin typeface="Times New Roman" pitchFamily="18" charset="0"/>
                  <a:cs typeface="Times New Roman" pitchFamily="18" charset="0"/>
                </a:rPr>
                <a:t>    0         1            1 </a:t>
              </a:r>
            </a:p>
            <a:p>
              <a:pPr>
                <a:spcBef>
                  <a:spcPct val="0"/>
                </a:spcBef>
                <a:buFontTx/>
                <a:buNone/>
              </a:pPr>
              <a:r>
                <a:rPr kumimoji="1" lang="en-US" altLang="zh-CN" sz="2800" b="1">
                  <a:solidFill>
                    <a:srgbClr val="040404"/>
                  </a:solidFill>
                  <a:latin typeface="Times New Roman" pitchFamily="18" charset="0"/>
                  <a:cs typeface="Times New Roman" pitchFamily="18" charset="0"/>
                </a:rPr>
                <a:t>    1         0            1</a:t>
              </a:r>
            </a:p>
            <a:p>
              <a:pPr>
                <a:spcBef>
                  <a:spcPct val="0"/>
                </a:spcBef>
                <a:buFontTx/>
                <a:buNone/>
              </a:pPr>
              <a:r>
                <a:rPr kumimoji="1" lang="en-US" altLang="zh-CN" sz="2800" b="1">
                  <a:solidFill>
                    <a:srgbClr val="040404"/>
                  </a:solidFill>
                  <a:latin typeface="Times New Roman" pitchFamily="18" charset="0"/>
                  <a:cs typeface="Times New Roman" pitchFamily="18" charset="0"/>
                </a:rPr>
                <a:t>    1         1            0</a:t>
              </a:r>
            </a:p>
          </p:txBody>
        </p:sp>
        <p:sp>
          <p:nvSpPr>
            <p:cNvPr id="24621" name="Line 7"/>
            <p:cNvSpPr>
              <a:spLocks noChangeShapeType="1"/>
            </p:cNvSpPr>
            <p:nvPr/>
          </p:nvSpPr>
          <p:spPr bwMode="auto">
            <a:xfrm>
              <a:off x="522" y="1881"/>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4622" name="Line 8"/>
            <p:cNvSpPr>
              <a:spLocks noChangeShapeType="1"/>
            </p:cNvSpPr>
            <p:nvPr/>
          </p:nvSpPr>
          <p:spPr bwMode="auto">
            <a:xfrm>
              <a:off x="528" y="3084"/>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4623" name="Line 9"/>
            <p:cNvSpPr>
              <a:spLocks noChangeShapeType="1"/>
            </p:cNvSpPr>
            <p:nvPr/>
          </p:nvSpPr>
          <p:spPr bwMode="auto">
            <a:xfrm>
              <a:off x="516" y="1551"/>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4624" name="Line 10"/>
            <p:cNvSpPr>
              <a:spLocks noChangeShapeType="1"/>
            </p:cNvSpPr>
            <p:nvPr/>
          </p:nvSpPr>
          <p:spPr bwMode="auto">
            <a:xfrm>
              <a:off x="1881" y="1557"/>
              <a:ext cx="0" cy="153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 name="组合 47"/>
          <p:cNvGrpSpPr>
            <a:grpSpLocks/>
          </p:cNvGrpSpPr>
          <p:nvPr/>
        </p:nvGrpSpPr>
        <p:grpSpPr bwMode="auto">
          <a:xfrm>
            <a:off x="552450" y="1428750"/>
            <a:ext cx="3948113" cy="752475"/>
            <a:chOff x="609599" y="1643050"/>
            <a:chExt cx="3948139" cy="752487"/>
          </a:xfrm>
        </p:grpSpPr>
        <p:sp>
          <p:nvSpPr>
            <p:cNvPr id="24618" name="Rectangle 12"/>
            <p:cNvSpPr>
              <a:spLocks noChangeArrowheads="1"/>
            </p:cNvSpPr>
            <p:nvPr/>
          </p:nvSpPr>
          <p:spPr bwMode="auto">
            <a:xfrm>
              <a:off x="628621" y="1643050"/>
              <a:ext cx="3929117" cy="752487"/>
            </a:xfrm>
            <a:prstGeom prst="rect">
              <a:avLst/>
            </a:prstGeom>
            <a:noFill/>
            <a:ln w="57150" cmpd="thickThin">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aphicFrame>
          <p:nvGraphicFramePr>
            <p:cNvPr id="24619" name="Object 2"/>
            <p:cNvGraphicFramePr>
              <a:graphicFrameLocks noChangeAspect="1"/>
            </p:cNvGraphicFramePr>
            <p:nvPr/>
          </p:nvGraphicFramePr>
          <p:xfrm>
            <a:off x="609599" y="1717664"/>
            <a:ext cx="3886227" cy="609610"/>
          </p:xfrm>
          <a:graphic>
            <a:graphicData uri="http://schemas.openxmlformats.org/presentationml/2006/ole">
              <mc:AlternateContent xmlns:mc="http://schemas.openxmlformats.org/markup-compatibility/2006">
                <mc:Choice xmlns:v="urn:schemas-microsoft-com:vml" Requires="v">
                  <p:oleObj spid="_x0000_s24625" name="公式" r:id="rId3" imgW="1266746" imgH="114368" progId="Equation.3">
                    <p:embed/>
                  </p:oleObj>
                </mc:Choice>
                <mc:Fallback>
                  <p:oleObj name="公式" r:id="rId3" imgW="1266746" imgH="114368"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 y="1717664"/>
                          <a:ext cx="3886227" cy="609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7" name="Text Box 13"/>
          <p:cNvSpPr txBox="1">
            <a:spLocks noChangeArrowheads="1"/>
          </p:cNvSpPr>
          <p:nvPr/>
        </p:nvSpPr>
        <p:spPr bwMode="auto">
          <a:xfrm>
            <a:off x="1158875" y="900113"/>
            <a:ext cx="308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kumimoji="1" lang="zh-CN" altLang="en-US" sz="2400" b="1">
                <a:solidFill>
                  <a:srgbClr val="0000FF"/>
                </a:solidFill>
                <a:latin typeface="Times New Roman" pitchFamily="18" charset="0"/>
                <a:cs typeface="Times New Roman" pitchFamily="18" charset="0"/>
              </a:rPr>
              <a:t>异或逻辑表达式</a:t>
            </a:r>
          </a:p>
        </p:txBody>
      </p:sp>
      <p:sp>
        <p:nvSpPr>
          <p:cNvPr id="49" name="Text Box 11"/>
          <p:cNvSpPr txBox="1">
            <a:spLocks noChangeArrowheads="1"/>
          </p:cNvSpPr>
          <p:nvPr/>
        </p:nvSpPr>
        <p:spPr bwMode="auto">
          <a:xfrm>
            <a:off x="5543550" y="909638"/>
            <a:ext cx="3000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kumimoji="1" lang="zh-CN" altLang="en-US" sz="2400" b="1">
                <a:solidFill>
                  <a:srgbClr val="0000FF"/>
                </a:solidFill>
                <a:latin typeface="Times New Roman" pitchFamily="18" charset="0"/>
                <a:cs typeface="Times New Roman" pitchFamily="18" charset="0"/>
              </a:rPr>
              <a:t>异或逻辑真值表</a:t>
            </a:r>
          </a:p>
        </p:txBody>
      </p:sp>
      <p:sp>
        <p:nvSpPr>
          <p:cNvPr id="52" name="矩形 51"/>
          <p:cNvSpPr>
            <a:spLocks noChangeArrowheads="1"/>
          </p:cNvSpPr>
          <p:nvPr/>
        </p:nvSpPr>
        <p:spPr bwMode="auto">
          <a:xfrm>
            <a:off x="5572125" y="4395788"/>
            <a:ext cx="3198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lang="zh-CN" altLang="en-US" sz="2400" b="1">
                <a:solidFill>
                  <a:srgbClr val="0000FF"/>
                </a:solidFill>
                <a:latin typeface="Times New Roman" pitchFamily="18" charset="0"/>
                <a:cs typeface="Times New Roman" pitchFamily="18" charset="0"/>
              </a:rPr>
              <a:t>异或逻辑功能口诀：</a:t>
            </a:r>
          </a:p>
        </p:txBody>
      </p:sp>
      <p:grpSp>
        <p:nvGrpSpPr>
          <p:cNvPr id="5" name="组合 54"/>
          <p:cNvGrpSpPr>
            <a:grpSpLocks/>
          </p:cNvGrpSpPr>
          <p:nvPr/>
        </p:nvGrpSpPr>
        <p:grpSpPr bwMode="auto">
          <a:xfrm>
            <a:off x="1238250" y="3044825"/>
            <a:ext cx="2571750" cy="2741613"/>
            <a:chOff x="6000760" y="1643050"/>
            <a:chExt cx="2571768" cy="2741608"/>
          </a:xfrm>
        </p:grpSpPr>
        <p:sp>
          <p:nvSpPr>
            <p:cNvPr id="24588" name="Rectangle 17"/>
            <p:cNvSpPr>
              <a:spLocks noChangeArrowheads="1"/>
            </p:cNvSpPr>
            <p:nvPr/>
          </p:nvSpPr>
          <p:spPr bwMode="auto">
            <a:xfrm>
              <a:off x="6000760" y="1643050"/>
              <a:ext cx="2571768" cy="2741608"/>
            </a:xfrm>
            <a:prstGeom prst="rect">
              <a:avLst/>
            </a:prstGeom>
            <a:noFill/>
            <a:ln w="57150" cmpd="thickThin">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nvGrpSpPr>
            <p:cNvPr id="24589" name="Group 18"/>
            <p:cNvGrpSpPr>
              <a:grpSpLocks/>
            </p:cNvGrpSpPr>
            <p:nvPr/>
          </p:nvGrpSpPr>
          <p:grpSpPr bwMode="auto">
            <a:xfrm>
              <a:off x="6357949" y="2663830"/>
              <a:ext cx="1971676" cy="766764"/>
              <a:chOff x="3462" y="2727"/>
              <a:chExt cx="1242" cy="483"/>
            </a:xfrm>
          </p:grpSpPr>
          <p:grpSp>
            <p:nvGrpSpPr>
              <p:cNvPr id="24606" name="Group 19"/>
              <p:cNvGrpSpPr>
                <a:grpSpLocks/>
              </p:cNvGrpSpPr>
              <p:nvPr/>
            </p:nvGrpSpPr>
            <p:grpSpPr bwMode="auto">
              <a:xfrm>
                <a:off x="3462" y="2727"/>
                <a:ext cx="1242" cy="483"/>
                <a:chOff x="933" y="3222"/>
                <a:chExt cx="1242" cy="483"/>
              </a:xfrm>
            </p:grpSpPr>
            <p:sp>
              <p:nvSpPr>
                <p:cNvPr id="24608" name="Text Box 20"/>
                <p:cNvSpPr txBox="1">
                  <a:spLocks noChangeArrowheads="1"/>
                </p:cNvSpPr>
                <p:nvPr/>
              </p:nvSpPr>
              <p:spPr bwMode="auto">
                <a:xfrm>
                  <a:off x="1878" y="3299"/>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F</a:t>
                  </a:r>
                </a:p>
              </p:txBody>
            </p:sp>
            <p:sp>
              <p:nvSpPr>
                <p:cNvPr id="24609" name="Text Box 21"/>
                <p:cNvSpPr txBox="1">
                  <a:spLocks noChangeArrowheads="1"/>
                </p:cNvSpPr>
                <p:nvPr/>
              </p:nvSpPr>
              <p:spPr bwMode="auto">
                <a:xfrm>
                  <a:off x="945" y="3222"/>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24610" name="Text Box 22"/>
                <p:cNvSpPr txBox="1">
                  <a:spLocks noChangeArrowheads="1"/>
                </p:cNvSpPr>
                <p:nvPr/>
              </p:nvSpPr>
              <p:spPr bwMode="auto">
                <a:xfrm>
                  <a:off x="933" y="3417"/>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grpSp>
              <p:nvGrpSpPr>
                <p:cNvPr id="24611" name="Group 23"/>
                <p:cNvGrpSpPr>
                  <a:grpSpLocks/>
                </p:cNvGrpSpPr>
                <p:nvPr/>
              </p:nvGrpSpPr>
              <p:grpSpPr bwMode="auto">
                <a:xfrm>
                  <a:off x="1404" y="3339"/>
                  <a:ext cx="330" cy="249"/>
                  <a:chOff x="1404" y="3312"/>
                  <a:chExt cx="330" cy="330"/>
                </a:xfrm>
              </p:grpSpPr>
              <p:sp>
                <p:nvSpPr>
                  <p:cNvPr id="24616" name="Freeform 24"/>
                  <p:cNvSpPr>
                    <a:spLocks/>
                  </p:cNvSpPr>
                  <p:nvPr/>
                </p:nvSpPr>
                <p:spPr bwMode="auto">
                  <a:xfrm>
                    <a:off x="1404" y="3312"/>
                    <a:ext cx="324" cy="162"/>
                  </a:xfrm>
                  <a:custGeom>
                    <a:avLst/>
                    <a:gdLst>
                      <a:gd name="T0" fmla="*/ 0 w 405"/>
                      <a:gd name="T1" fmla="*/ 0 h 198"/>
                      <a:gd name="T2" fmla="*/ 2 w 405"/>
                      <a:gd name="T3" fmla="*/ 2 h 198"/>
                      <a:gd name="T4" fmla="*/ 2 w 405"/>
                      <a:gd name="T5" fmla="*/ 2 h 198"/>
                      <a:gd name="T6" fmla="*/ 0 60000 65536"/>
                      <a:gd name="T7" fmla="*/ 0 60000 65536"/>
                      <a:gd name="T8" fmla="*/ 0 60000 65536"/>
                      <a:gd name="T9" fmla="*/ 0 w 405"/>
                      <a:gd name="T10" fmla="*/ 0 h 198"/>
                      <a:gd name="T11" fmla="*/ 405 w 405"/>
                      <a:gd name="T12" fmla="*/ 198 h 198"/>
                    </a:gdLst>
                    <a:ahLst/>
                    <a:cxnLst>
                      <a:cxn ang="T6">
                        <a:pos x="T0" y="T1"/>
                      </a:cxn>
                      <a:cxn ang="T7">
                        <a:pos x="T2" y="T3"/>
                      </a:cxn>
                      <a:cxn ang="T8">
                        <a:pos x="T4" y="T5"/>
                      </a:cxn>
                    </a:cxnLst>
                    <a:rect l="T9" t="T10" r="T11" b="T12"/>
                    <a:pathLst>
                      <a:path w="405" h="198">
                        <a:moveTo>
                          <a:pt x="0" y="0"/>
                        </a:moveTo>
                        <a:cubicBezTo>
                          <a:pt x="115" y="19"/>
                          <a:pt x="230" y="39"/>
                          <a:pt x="297" y="72"/>
                        </a:cubicBezTo>
                        <a:cubicBezTo>
                          <a:pt x="364" y="105"/>
                          <a:pt x="384" y="151"/>
                          <a:pt x="405" y="198"/>
                        </a:cubicBez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617" name="Freeform 25"/>
                  <p:cNvSpPr>
                    <a:spLocks/>
                  </p:cNvSpPr>
                  <p:nvPr/>
                </p:nvSpPr>
                <p:spPr bwMode="auto">
                  <a:xfrm flipV="1">
                    <a:off x="1410" y="3480"/>
                    <a:ext cx="324" cy="162"/>
                  </a:xfrm>
                  <a:custGeom>
                    <a:avLst/>
                    <a:gdLst>
                      <a:gd name="T0" fmla="*/ 0 w 405"/>
                      <a:gd name="T1" fmla="*/ 0 h 198"/>
                      <a:gd name="T2" fmla="*/ 2 w 405"/>
                      <a:gd name="T3" fmla="*/ 2 h 198"/>
                      <a:gd name="T4" fmla="*/ 2 w 405"/>
                      <a:gd name="T5" fmla="*/ 2 h 198"/>
                      <a:gd name="T6" fmla="*/ 0 60000 65536"/>
                      <a:gd name="T7" fmla="*/ 0 60000 65536"/>
                      <a:gd name="T8" fmla="*/ 0 60000 65536"/>
                      <a:gd name="T9" fmla="*/ 0 w 405"/>
                      <a:gd name="T10" fmla="*/ 0 h 198"/>
                      <a:gd name="T11" fmla="*/ 405 w 405"/>
                      <a:gd name="T12" fmla="*/ 198 h 198"/>
                    </a:gdLst>
                    <a:ahLst/>
                    <a:cxnLst>
                      <a:cxn ang="T6">
                        <a:pos x="T0" y="T1"/>
                      </a:cxn>
                      <a:cxn ang="T7">
                        <a:pos x="T2" y="T3"/>
                      </a:cxn>
                      <a:cxn ang="T8">
                        <a:pos x="T4" y="T5"/>
                      </a:cxn>
                    </a:cxnLst>
                    <a:rect l="T9" t="T10" r="T11" b="T12"/>
                    <a:pathLst>
                      <a:path w="405" h="198">
                        <a:moveTo>
                          <a:pt x="0" y="0"/>
                        </a:moveTo>
                        <a:cubicBezTo>
                          <a:pt x="115" y="19"/>
                          <a:pt x="230" y="39"/>
                          <a:pt x="297" y="72"/>
                        </a:cubicBezTo>
                        <a:cubicBezTo>
                          <a:pt x="364" y="105"/>
                          <a:pt x="384" y="151"/>
                          <a:pt x="405" y="198"/>
                        </a:cubicBez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24612" name="Freeform 26"/>
                <p:cNvSpPr>
                  <a:spLocks/>
                </p:cNvSpPr>
                <p:nvPr/>
              </p:nvSpPr>
              <p:spPr bwMode="auto">
                <a:xfrm>
                  <a:off x="1386" y="3339"/>
                  <a:ext cx="65" cy="252"/>
                </a:xfrm>
                <a:custGeom>
                  <a:avLst/>
                  <a:gdLst>
                    <a:gd name="T0" fmla="*/ 0 w 56"/>
                    <a:gd name="T1" fmla="*/ 0 h 252"/>
                    <a:gd name="T2" fmla="*/ 108716 w 56"/>
                    <a:gd name="T3" fmla="*/ 135 h 252"/>
                    <a:gd name="T4" fmla="*/ 18559 w 56"/>
                    <a:gd name="T5" fmla="*/ 252 h 252"/>
                    <a:gd name="T6" fmla="*/ 0 60000 65536"/>
                    <a:gd name="T7" fmla="*/ 0 60000 65536"/>
                    <a:gd name="T8" fmla="*/ 0 60000 65536"/>
                    <a:gd name="T9" fmla="*/ 0 w 56"/>
                    <a:gd name="T10" fmla="*/ 0 h 252"/>
                    <a:gd name="T11" fmla="*/ 56 w 56"/>
                    <a:gd name="T12" fmla="*/ 252 h 252"/>
                  </a:gdLst>
                  <a:ahLst/>
                  <a:cxnLst>
                    <a:cxn ang="T6">
                      <a:pos x="T0" y="T1"/>
                    </a:cxn>
                    <a:cxn ang="T7">
                      <a:pos x="T2" y="T3"/>
                    </a:cxn>
                    <a:cxn ang="T8">
                      <a:pos x="T4" y="T5"/>
                    </a:cxn>
                  </a:cxnLst>
                  <a:rect l="T9" t="T10" r="T11" b="T12"/>
                  <a:pathLst>
                    <a:path w="56" h="252">
                      <a:moveTo>
                        <a:pt x="0" y="0"/>
                      </a:moveTo>
                      <a:cubicBezTo>
                        <a:pt x="26" y="46"/>
                        <a:pt x="52" y="93"/>
                        <a:pt x="54" y="135"/>
                      </a:cubicBezTo>
                      <a:cubicBezTo>
                        <a:pt x="56" y="177"/>
                        <a:pt x="32" y="214"/>
                        <a:pt x="9" y="252"/>
                      </a:cubicBez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613" name="Line 27"/>
                <p:cNvSpPr>
                  <a:spLocks noChangeShapeType="1"/>
                </p:cNvSpPr>
                <p:nvPr/>
              </p:nvSpPr>
              <p:spPr bwMode="auto">
                <a:xfrm>
                  <a:off x="1741" y="3469"/>
                  <a:ext cx="18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4614" name="Line 28"/>
                <p:cNvSpPr>
                  <a:spLocks noChangeShapeType="1"/>
                </p:cNvSpPr>
                <p:nvPr/>
              </p:nvSpPr>
              <p:spPr bwMode="auto">
                <a:xfrm>
                  <a:off x="1170" y="3546"/>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4615" name="Line 29"/>
                <p:cNvSpPr>
                  <a:spLocks noChangeShapeType="1"/>
                </p:cNvSpPr>
                <p:nvPr/>
              </p:nvSpPr>
              <p:spPr bwMode="auto">
                <a:xfrm>
                  <a:off x="1167" y="3399"/>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24607" name="Freeform 30"/>
              <p:cNvSpPr>
                <a:spLocks/>
              </p:cNvSpPr>
              <p:nvPr/>
            </p:nvSpPr>
            <p:spPr bwMode="auto">
              <a:xfrm>
                <a:off x="3879" y="2862"/>
                <a:ext cx="63" cy="234"/>
              </a:xfrm>
              <a:custGeom>
                <a:avLst/>
                <a:gdLst>
                  <a:gd name="T0" fmla="*/ 0 w 63"/>
                  <a:gd name="T1" fmla="*/ 0 h 234"/>
                  <a:gd name="T2" fmla="*/ 63 w 63"/>
                  <a:gd name="T3" fmla="*/ 117 h 234"/>
                  <a:gd name="T4" fmla="*/ 0 w 63"/>
                  <a:gd name="T5" fmla="*/ 234 h 234"/>
                  <a:gd name="T6" fmla="*/ 0 60000 65536"/>
                  <a:gd name="T7" fmla="*/ 0 60000 65536"/>
                  <a:gd name="T8" fmla="*/ 0 60000 65536"/>
                  <a:gd name="T9" fmla="*/ 0 w 63"/>
                  <a:gd name="T10" fmla="*/ 0 h 234"/>
                  <a:gd name="T11" fmla="*/ 63 w 63"/>
                  <a:gd name="T12" fmla="*/ 234 h 234"/>
                </a:gdLst>
                <a:ahLst/>
                <a:cxnLst>
                  <a:cxn ang="T6">
                    <a:pos x="T0" y="T1"/>
                  </a:cxn>
                  <a:cxn ang="T7">
                    <a:pos x="T2" y="T3"/>
                  </a:cxn>
                  <a:cxn ang="T8">
                    <a:pos x="T4" y="T5"/>
                  </a:cxn>
                </a:cxnLst>
                <a:rect l="T9" t="T10" r="T11" b="T12"/>
                <a:pathLst>
                  <a:path w="63" h="234">
                    <a:moveTo>
                      <a:pt x="0" y="0"/>
                    </a:moveTo>
                    <a:cubicBezTo>
                      <a:pt x="31" y="39"/>
                      <a:pt x="63" y="78"/>
                      <a:pt x="63" y="117"/>
                    </a:cubicBezTo>
                    <a:cubicBezTo>
                      <a:pt x="63" y="156"/>
                      <a:pt x="31" y="195"/>
                      <a:pt x="0" y="234"/>
                    </a:cubicBez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24590" name="Group 31"/>
            <p:cNvGrpSpPr>
              <a:grpSpLocks/>
            </p:cNvGrpSpPr>
            <p:nvPr/>
          </p:nvGrpSpPr>
          <p:grpSpPr bwMode="auto">
            <a:xfrm>
              <a:off x="6375434" y="1795459"/>
              <a:ext cx="1919288" cy="776290"/>
              <a:chOff x="2955" y="1944"/>
              <a:chExt cx="1209" cy="489"/>
            </a:xfrm>
          </p:grpSpPr>
          <p:sp>
            <p:nvSpPr>
              <p:cNvPr id="24599" name="Text Box 32"/>
              <p:cNvSpPr txBox="1">
                <a:spLocks noChangeArrowheads="1"/>
              </p:cNvSpPr>
              <p:nvPr/>
            </p:nvSpPr>
            <p:spPr bwMode="auto">
              <a:xfrm>
                <a:off x="3391" y="2075"/>
                <a:ext cx="306" cy="252"/>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r" eaLnBrk="1" hangingPunct="1">
                  <a:spcBef>
                    <a:spcPct val="50000"/>
                  </a:spcBef>
                  <a:buFontTx/>
                  <a:buNone/>
                </a:pPr>
                <a:r>
                  <a:rPr kumimoji="1" lang="en-US" altLang="zh-CN" sz="2000" b="1">
                    <a:solidFill>
                      <a:srgbClr val="000000"/>
                    </a:solidFill>
                    <a:latin typeface="Times New Roman" pitchFamily="18" charset="0"/>
                    <a:cs typeface="Times New Roman" pitchFamily="18" charset="0"/>
                  </a:rPr>
                  <a:t>=1</a:t>
                </a:r>
              </a:p>
            </p:txBody>
          </p:sp>
          <p:sp>
            <p:nvSpPr>
              <p:cNvPr id="24600" name="Line 33"/>
              <p:cNvSpPr>
                <a:spLocks noChangeShapeType="1"/>
              </p:cNvSpPr>
              <p:nvPr/>
            </p:nvSpPr>
            <p:spPr bwMode="auto">
              <a:xfrm>
                <a:off x="3186" y="2142"/>
                <a:ext cx="20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4601" name="Line 34"/>
              <p:cNvSpPr>
                <a:spLocks noChangeShapeType="1"/>
              </p:cNvSpPr>
              <p:nvPr/>
            </p:nvSpPr>
            <p:spPr bwMode="auto">
              <a:xfrm>
                <a:off x="3174" y="2256"/>
                <a:ext cx="21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4602" name="Line 35"/>
              <p:cNvSpPr>
                <a:spLocks noChangeShapeType="1"/>
              </p:cNvSpPr>
              <p:nvPr/>
            </p:nvSpPr>
            <p:spPr bwMode="auto">
              <a:xfrm>
                <a:off x="3708" y="2199"/>
                <a:ext cx="21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4603" name="Text Box 36"/>
              <p:cNvSpPr txBox="1">
                <a:spLocks noChangeArrowheads="1"/>
              </p:cNvSpPr>
              <p:nvPr/>
            </p:nvSpPr>
            <p:spPr bwMode="auto">
              <a:xfrm>
                <a:off x="2979" y="1944"/>
                <a:ext cx="2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24604" name="Text Box 37"/>
              <p:cNvSpPr txBox="1">
                <a:spLocks noChangeArrowheads="1"/>
              </p:cNvSpPr>
              <p:nvPr/>
            </p:nvSpPr>
            <p:spPr bwMode="auto">
              <a:xfrm>
                <a:off x="3921" y="2040"/>
                <a:ext cx="2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F</a:t>
                </a:r>
              </a:p>
            </p:txBody>
          </p:sp>
          <p:sp>
            <p:nvSpPr>
              <p:cNvPr id="24605" name="Text Box 38"/>
              <p:cNvSpPr txBox="1">
                <a:spLocks noChangeArrowheads="1"/>
              </p:cNvSpPr>
              <p:nvPr/>
            </p:nvSpPr>
            <p:spPr bwMode="auto">
              <a:xfrm>
                <a:off x="2955" y="2145"/>
                <a:ext cx="2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grpSp>
        <p:sp>
          <p:nvSpPr>
            <p:cNvPr id="24591" name="Text Box 41"/>
            <p:cNvSpPr txBox="1">
              <a:spLocks noChangeArrowheads="1"/>
            </p:cNvSpPr>
            <p:nvPr/>
          </p:nvSpPr>
          <p:spPr bwMode="auto">
            <a:xfrm>
              <a:off x="7048500" y="3605213"/>
              <a:ext cx="501650" cy="461963"/>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endParaRPr kumimoji="1" lang="zh-CN" altLang="zh-CN" sz="2400" b="1">
                <a:solidFill>
                  <a:srgbClr val="000000"/>
                </a:solidFill>
                <a:latin typeface="Times New Roman" pitchFamily="18" charset="0"/>
                <a:cs typeface="Times New Roman" pitchFamily="18" charset="0"/>
              </a:endParaRPr>
            </a:p>
          </p:txBody>
        </p:sp>
        <p:sp>
          <p:nvSpPr>
            <p:cNvPr id="24592" name="Line 42"/>
            <p:cNvSpPr>
              <a:spLocks noChangeShapeType="1"/>
            </p:cNvSpPr>
            <p:nvPr/>
          </p:nvSpPr>
          <p:spPr bwMode="auto">
            <a:xfrm>
              <a:off x="6692900" y="3762375"/>
              <a:ext cx="3429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4593" name="Line 43"/>
            <p:cNvSpPr>
              <a:spLocks noChangeShapeType="1"/>
            </p:cNvSpPr>
            <p:nvPr/>
          </p:nvSpPr>
          <p:spPr bwMode="auto">
            <a:xfrm>
              <a:off x="6673850" y="3943350"/>
              <a:ext cx="3429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4594" name="Line 44"/>
            <p:cNvSpPr>
              <a:spLocks noChangeShapeType="1"/>
            </p:cNvSpPr>
            <p:nvPr/>
          </p:nvSpPr>
          <p:spPr bwMode="auto">
            <a:xfrm>
              <a:off x="7553325" y="3852863"/>
              <a:ext cx="3429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4595" name="Text Box 45"/>
            <p:cNvSpPr txBox="1">
              <a:spLocks noChangeArrowheads="1"/>
            </p:cNvSpPr>
            <p:nvPr/>
          </p:nvSpPr>
          <p:spPr bwMode="auto">
            <a:xfrm>
              <a:off x="6364288" y="3448050"/>
              <a:ext cx="385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24596" name="Text Box 46"/>
            <p:cNvSpPr txBox="1">
              <a:spLocks noChangeArrowheads="1"/>
            </p:cNvSpPr>
            <p:nvPr/>
          </p:nvSpPr>
          <p:spPr bwMode="auto">
            <a:xfrm>
              <a:off x="7859713" y="3600450"/>
              <a:ext cx="385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F</a:t>
              </a:r>
            </a:p>
          </p:txBody>
        </p:sp>
        <p:sp>
          <p:nvSpPr>
            <p:cNvPr id="24597" name="Text Box 47"/>
            <p:cNvSpPr txBox="1">
              <a:spLocks noChangeArrowheads="1"/>
            </p:cNvSpPr>
            <p:nvPr/>
          </p:nvSpPr>
          <p:spPr bwMode="auto">
            <a:xfrm>
              <a:off x="6326188" y="3767138"/>
              <a:ext cx="385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sp>
          <p:nvSpPr>
            <p:cNvPr id="24598" name="Text Box 48"/>
            <p:cNvSpPr txBox="1">
              <a:spLocks noChangeArrowheads="1"/>
            </p:cNvSpPr>
            <p:nvPr/>
          </p:nvSpPr>
          <p:spPr bwMode="auto">
            <a:xfrm>
              <a:off x="7031038" y="3570288"/>
              <a:ext cx="647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800" b="1">
                  <a:solidFill>
                    <a:srgbClr val="000000"/>
                  </a:solidFill>
                  <a:latin typeface="Times New Roman" pitchFamily="18" charset="0"/>
                  <a:cs typeface="Times New Roman" pitchFamily="18" charset="0"/>
                </a:rPr>
                <a:t>⊕</a:t>
              </a:r>
            </a:p>
          </p:txBody>
        </p:sp>
      </p:grpSp>
      <p:sp>
        <p:nvSpPr>
          <p:cNvPr id="86" name="Text Box 16"/>
          <p:cNvSpPr txBox="1">
            <a:spLocks noChangeArrowheads="1"/>
          </p:cNvSpPr>
          <p:nvPr/>
        </p:nvSpPr>
        <p:spPr bwMode="auto">
          <a:xfrm>
            <a:off x="1166813" y="2511425"/>
            <a:ext cx="2736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kumimoji="1" lang="zh-CN" altLang="en-US" sz="2400" b="1">
                <a:solidFill>
                  <a:srgbClr val="0000FF"/>
                </a:solidFill>
                <a:latin typeface="Times New Roman" pitchFamily="18" charset="0"/>
                <a:cs typeface="Times New Roman" pitchFamily="18" charset="0"/>
              </a:rPr>
              <a:t>异或门逻辑符号</a:t>
            </a:r>
          </a:p>
        </p:txBody>
      </p:sp>
      <p:sp>
        <p:nvSpPr>
          <p:cNvPr id="24587" name="Rectangle 90"/>
          <p:cNvSpPr>
            <a:spLocks noChangeArrowheads="1"/>
          </p:cNvSpPr>
          <p:nvPr/>
        </p:nvSpPr>
        <p:spPr bwMode="auto">
          <a:xfrm>
            <a:off x="6137275" y="160338"/>
            <a:ext cx="299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§2.1  </a:t>
            </a:r>
            <a:r>
              <a:rPr lang="zh-CN" altLang="en-US" sz="1800" b="1">
                <a:solidFill>
                  <a:srgbClr val="FF0066"/>
                </a:solidFill>
                <a:latin typeface="Times New Roman" pitchFamily="18" charset="0"/>
                <a:ea typeface="楷体_GB2312" pitchFamily="49" charset="-122"/>
                <a:cs typeface="Times New Roman" pitchFamily="18" charset="0"/>
              </a:rPr>
              <a:t>逻辑代数的基本概念</a:t>
            </a:r>
            <a:r>
              <a:rPr lang="zh-CN" altLang="en-US" sz="1800" b="1">
                <a:latin typeface="Times New Roman" pitchFamily="18" charset="0"/>
                <a:ea typeface="楷体_GB2312" pitchFamily="49" charset="-122"/>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left)">
                                      <p:cBhvr>
                                        <p:cTn id="17" dur="500"/>
                                        <p:tgtEl>
                                          <p:spTgt spid="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left)">
                                      <p:cBhvr>
                                        <p:cTn id="27" dur="500"/>
                                        <p:tgtEl>
                                          <p:spTgt spid="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wipe(left)">
                                      <p:cBhvr>
                                        <p:cTn id="37" dur="500"/>
                                        <p:tgtEl>
                                          <p:spTgt spid="8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up)">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7" grpId="0"/>
      <p:bldP spid="49" grpId="0"/>
      <p:bldP spid="52" grpId="0"/>
      <p:bldP spid="8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2"/>
          <p:cNvSpPr txBox="1">
            <a:spLocks noChangeArrowheads="1"/>
          </p:cNvSpPr>
          <p:nvPr/>
        </p:nvSpPr>
        <p:spPr bwMode="auto">
          <a:xfrm>
            <a:off x="5715000" y="4357688"/>
            <a:ext cx="21431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FF0000"/>
                </a:solidFill>
                <a:latin typeface="Times New Roman" pitchFamily="18" charset="0"/>
                <a:cs typeface="Times New Roman" pitchFamily="18" charset="0"/>
              </a:rPr>
              <a:t>相同为“</a:t>
            </a:r>
            <a:r>
              <a:rPr lang="en-US" altLang="zh-CN" sz="2400" b="1">
                <a:solidFill>
                  <a:srgbClr val="FF0000"/>
                </a:solidFill>
                <a:latin typeface="Times New Roman" pitchFamily="18" charset="0"/>
                <a:cs typeface="Times New Roman" pitchFamily="18" charset="0"/>
              </a:rPr>
              <a:t>1”</a:t>
            </a:r>
            <a:r>
              <a:rPr lang="zh-CN" altLang="en-US" sz="2400" b="1">
                <a:solidFill>
                  <a:srgbClr val="FF0000"/>
                </a:solidFill>
                <a:latin typeface="Times New Roman" pitchFamily="18" charset="0"/>
                <a:cs typeface="Times New Roman" pitchFamily="18" charset="0"/>
              </a:rPr>
              <a:t>；</a:t>
            </a:r>
            <a:endParaRPr lang="en-US" altLang="zh-CN" sz="2400" b="1">
              <a:solidFill>
                <a:srgbClr val="FF0000"/>
              </a:solidFill>
              <a:latin typeface="Times New Roman" pitchFamily="18" charset="0"/>
              <a:cs typeface="Times New Roman" pitchFamily="18" charset="0"/>
            </a:endParaRPr>
          </a:p>
          <a:p>
            <a:pPr eaLnBrk="1" hangingPunct="1">
              <a:spcBef>
                <a:spcPct val="0"/>
              </a:spcBef>
              <a:buFontTx/>
              <a:buNone/>
            </a:pPr>
            <a:r>
              <a:rPr lang="zh-CN" altLang="en-US" sz="2400" b="1">
                <a:solidFill>
                  <a:srgbClr val="FF0000"/>
                </a:solidFill>
                <a:latin typeface="Times New Roman" pitchFamily="18" charset="0"/>
                <a:cs typeface="Times New Roman" pitchFamily="18" charset="0"/>
              </a:rPr>
              <a:t>不同为“</a:t>
            </a:r>
            <a:r>
              <a:rPr lang="en-US" altLang="zh-CN" sz="2400" b="1">
                <a:solidFill>
                  <a:srgbClr val="FF0000"/>
                </a:solidFill>
                <a:latin typeface="Times New Roman" pitchFamily="18" charset="0"/>
                <a:cs typeface="Times New Roman" pitchFamily="18" charset="0"/>
              </a:rPr>
              <a:t>0”</a:t>
            </a:r>
            <a:r>
              <a:rPr lang="zh-CN" altLang="en-US" sz="2400" b="1">
                <a:solidFill>
                  <a:srgbClr val="FF0000"/>
                </a:solidFill>
                <a:latin typeface="Times New Roman" pitchFamily="18" charset="0"/>
                <a:cs typeface="Times New Roman" pitchFamily="18" charset="0"/>
              </a:rPr>
              <a:t>。</a:t>
            </a:r>
            <a:r>
              <a:rPr lang="zh-CN" altLang="en-US" sz="1600" b="1">
                <a:solidFill>
                  <a:srgbClr val="FF0000"/>
                </a:solidFill>
                <a:latin typeface="Times New Roman" pitchFamily="18" charset="0"/>
                <a:cs typeface="Times New Roman" pitchFamily="18" charset="0"/>
              </a:rPr>
              <a:t> </a:t>
            </a:r>
          </a:p>
        </p:txBody>
      </p:sp>
      <p:sp>
        <p:nvSpPr>
          <p:cNvPr id="25603" name="Text Box 3"/>
          <p:cNvSpPr txBox="1">
            <a:spLocks noChangeArrowheads="1"/>
          </p:cNvSpPr>
          <p:nvPr/>
        </p:nvSpPr>
        <p:spPr bwMode="auto">
          <a:xfrm>
            <a:off x="541338" y="187325"/>
            <a:ext cx="3673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FF3300"/>
                </a:solidFill>
                <a:latin typeface="Times New Roman" pitchFamily="18" charset="0"/>
                <a:cs typeface="Times New Roman" pitchFamily="18" charset="0"/>
              </a:rPr>
              <a:t>5. </a:t>
            </a:r>
            <a:r>
              <a:rPr lang="zh-CN" altLang="en-US" sz="2400" b="1">
                <a:solidFill>
                  <a:srgbClr val="FF3300"/>
                </a:solidFill>
                <a:latin typeface="Times New Roman" pitchFamily="18" charset="0"/>
                <a:cs typeface="Times New Roman" pitchFamily="18" charset="0"/>
              </a:rPr>
              <a:t>同或运算（</a:t>
            </a:r>
            <a:r>
              <a:rPr lang="en-US" altLang="zh-CN" sz="2400" b="1">
                <a:solidFill>
                  <a:srgbClr val="FF3300"/>
                </a:solidFill>
                <a:latin typeface="Times New Roman" pitchFamily="18" charset="0"/>
                <a:cs typeface="Times New Roman" pitchFamily="18" charset="0"/>
              </a:rPr>
              <a:t>XNOR</a:t>
            </a:r>
            <a:r>
              <a:rPr lang="zh-CN" altLang="en-US" sz="2400" b="1">
                <a:solidFill>
                  <a:srgbClr val="FF3300"/>
                </a:solidFill>
                <a:latin typeface="Times New Roman" pitchFamily="18" charset="0"/>
                <a:cs typeface="Times New Roman" pitchFamily="18" charset="0"/>
              </a:rPr>
              <a:t>）</a:t>
            </a:r>
          </a:p>
        </p:txBody>
      </p:sp>
      <p:grpSp>
        <p:nvGrpSpPr>
          <p:cNvPr id="2" name="Group 5"/>
          <p:cNvGrpSpPr>
            <a:grpSpLocks/>
          </p:cNvGrpSpPr>
          <p:nvPr/>
        </p:nvGrpSpPr>
        <p:grpSpPr bwMode="auto">
          <a:xfrm>
            <a:off x="5214938" y="1230313"/>
            <a:ext cx="3324225" cy="2457450"/>
            <a:chOff x="516" y="1539"/>
            <a:chExt cx="2094" cy="1548"/>
          </a:xfrm>
        </p:grpSpPr>
        <p:sp>
          <p:nvSpPr>
            <p:cNvPr id="25658" name="Text Box 6"/>
            <p:cNvSpPr txBox="1">
              <a:spLocks noChangeArrowheads="1"/>
            </p:cNvSpPr>
            <p:nvPr/>
          </p:nvSpPr>
          <p:spPr bwMode="auto">
            <a:xfrm>
              <a:off x="531" y="1539"/>
              <a:ext cx="2079" cy="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800" b="1" i="1">
                  <a:solidFill>
                    <a:srgbClr val="00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cs typeface="Times New Roman" pitchFamily="18" charset="0"/>
                </a:rPr>
                <a:t>A         B           F</a:t>
              </a:r>
            </a:p>
            <a:p>
              <a:pPr eaLnBrk="1" hangingPunct="1">
                <a:spcBef>
                  <a:spcPct val="50000"/>
                </a:spcBef>
                <a:buFontTx/>
                <a:buNone/>
              </a:pPr>
              <a:r>
                <a:rPr kumimoji="1" lang="en-US" altLang="zh-CN" sz="2800" b="1">
                  <a:solidFill>
                    <a:srgbClr val="000000"/>
                  </a:solidFill>
                  <a:latin typeface="Times New Roman" pitchFamily="18" charset="0"/>
                  <a:cs typeface="Times New Roman" pitchFamily="18" charset="0"/>
                </a:rPr>
                <a:t>    </a:t>
              </a:r>
              <a:r>
                <a:rPr kumimoji="1" lang="en-US" altLang="zh-CN" sz="2800" b="1">
                  <a:solidFill>
                    <a:srgbClr val="040404"/>
                  </a:solidFill>
                  <a:latin typeface="Times New Roman" pitchFamily="18" charset="0"/>
                  <a:cs typeface="Times New Roman" pitchFamily="18" charset="0"/>
                </a:rPr>
                <a:t>0         0            1</a:t>
              </a:r>
            </a:p>
            <a:p>
              <a:pPr>
                <a:spcBef>
                  <a:spcPct val="0"/>
                </a:spcBef>
                <a:buFontTx/>
                <a:buNone/>
              </a:pPr>
              <a:r>
                <a:rPr kumimoji="1" lang="en-US" altLang="zh-CN" sz="2800" b="1">
                  <a:solidFill>
                    <a:srgbClr val="040404"/>
                  </a:solidFill>
                  <a:latin typeface="Times New Roman" pitchFamily="18" charset="0"/>
                  <a:cs typeface="Times New Roman" pitchFamily="18" charset="0"/>
                </a:rPr>
                <a:t>    0         1            0 </a:t>
              </a:r>
            </a:p>
            <a:p>
              <a:pPr>
                <a:spcBef>
                  <a:spcPct val="0"/>
                </a:spcBef>
                <a:buFontTx/>
                <a:buNone/>
              </a:pPr>
              <a:r>
                <a:rPr kumimoji="1" lang="en-US" altLang="zh-CN" sz="2800" b="1">
                  <a:solidFill>
                    <a:srgbClr val="040404"/>
                  </a:solidFill>
                  <a:latin typeface="Times New Roman" pitchFamily="18" charset="0"/>
                  <a:cs typeface="Times New Roman" pitchFamily="18" charset="0"/>
                </a:rPr>
                <a:t>    1         0            0</a:t>
              </a:r>
            </a:p>
            <a:p>
              <a:pPr>
                <a:spcBef>
                  <a:spcPct val="0"/>
                </a:spcBef>
                <a:buFontTx/>
                <a:buNone/>
              </a:pPr>
              <a:r>
                <a:rPr kumimoji="1" lang="en-US" altLang="zh-CN" sz="2800" b="1">
                  <a:solidFill>
                    <a:srgbClr val="040404"/>
                  </a:solidFill>
                  <a:latin typeface="Times New Roman" pitchFamily="18" charset="0"/>
                  <a:cs typeface="Times New Roman" pitchFamily="18" charset="0"/>
                </a:rPr>
                <a:t>    1         1            1</a:t>
              </a:r>
            </a:p>
          </p:txBody>
        </p:sp>
        <p:sp>
          <p:nvSpPr>
            <p:cNvPr id="25659" name="Line 7"/>
            <p:cNvSpPr>
              <a:spLocks noChangeShapeType="1"/>
            </p:cNvSpPr>
            <p:nvPr/>
          </p:nvSpPr>
          <p:spPr bwMode="auto">
            <a:xfrm>
              <a:off x="522" y="1881"/>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5660" name="Line 8"/>
            <p:cNvSpPr>
              <a:spLocks noChangeShapeType="1"/>
            </p:cNvSpPr>
            <p:nvPr/>
          </p:nvSpPr>
          <p:spPr bwMode="auto">
            <a:xfrm>
              <a:off x="528" y="3084"/>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5661" name="Line 9"/>
            <p:cNvSpPr>
              <a:spLocks noChangeShapeType="1"/>
            </p:cNvSpPr>
            <p:nvPr/>
          </p:nvSpPr>
          <p:spPr bwMode="auto">
            <a:xfrm>
              <a:off x="516" y="1551"/>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5662" name="Line 10"/>
            <p:cNvSpPr>
              <a:spLocks noChangeShapeType="1"/>
            </p:cNvSpPr>
            <p:nvPr/>
          </p:nvSpPr>
          <p:spPr bwMode="auto">
            <a:xfrm>
              <a:off x="1881" y="1557"/>
              <a:ext cx="0" cy="153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78891" name="Text Box 37"/>
          <p:cNvSpPr txBox="1">
            <a:spLocks noChangeArrowheads="1"/>
          </p:cNvSpPr>
          <p:nvPr/>
        </p:nvSpPr>
        <p:spPr bwMode="auto">
          <a:xfrm>
            <a:off x="1071563" y="730250"/>
            <a:ext cx="2643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kumimoji="1" lang="zh-CN" altLang="en-US" sz="2400" b="1">
                <a:solidFill>
                  <a:srgbClr val="0000FF"/>
                </a:solidFill>
                <a:latin typeface="Times New Roman" pitchFamily="18" charset="0"/>
                <a:cs typeface="Times New Roman" pitchFamily="18" charset="0"/>
              </a:rPr>
              <a:t>同或逻辑表达式</a:t>
            </a:r>
          </a:p>
        </p:txBody>
      </p:sp>
      <p:sp>
        <p:nvSpPr>
          <p:cNvPr id="86" name="Text Box 11"/>
          <p:cNvSpPr txBox="1">
            <a:spLocks noChangeArrowheads="1"/>
          </p:cNvSpPr>
          <p:nvPr/>
        </p:nvSpPr>
        <p:spPr bwMode="auto">
          <a:xfrm>
            <a:off x="5500688" y="725488"/>
            <a:ext cx="26622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kumimoji="1" lang="zh-CN" altLang="en-US" sz="2400" b="1">
                <a:solidFill>
                  <a:srgbClr val="0000FF"/>
                </a:solidFill>
                <a:latin typeface="Times New Roman" pitchFamily="18" charset="0"/>
                <a:cs typeface="Times New Roman" pitchFamily="18" charset="0"/>
              </a:rPr>
              <a:t>同或逻辑真值表</a:t>
            </a:r>
          </a:p>
        </p:txBody>
      </p:sp>
      <p:sp>
        <p:nvSpPr>
          <p:cNvPr id="87" name="Text Box 13"/>
          <p:cNvSpPr txBox="1">
            <a:spLocks noChangeArrowheads="1"/>
          </p:cNvSpPr>
          <p:nvPr/>
        </p:nvSpPr>
        <p:spPr bwMode="auto">
          <a:xfrm>
            <a:off x="1071563" y="2297113"/>
            <a:ext cx="2736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kumimoji="1" lang="zh-CN" altLang="en-US" sz="2400" b="1">
                <a:solidFill>
                  <a:srgbClr val="0000FF"/>
                </a:solidFill>
                <a:latin typeface="Times New Roman" pitchFamily="18" charset="0"/>
                <a:cs typeface="Times New Roman" pitchFamily="18" charset="0"/>
              </a:rPr>
              <a:t>同或门逻辑符号</a:t>
            </a:r>
          </a:p>
        </p:txBody>
      </p:sp>
      <p:grpSp>
        <p:nvGrpSpPr>
          <p:cNvPr id="3" name="组合 88"/>
          <p:cNvGrpSpPr>
            <a:grpSpLocks/>
          </p:cNvGrpSpPr>
          <p:nvPr/>
        </p:nvGrpSpPr>
        <p:grpSpPr bwMode="auto">
          <a:xfrm>
            <a:off x="1071563" y="2830513"/>
            <a:ext cx="2571750" cy="2670175"/>
            <a:chOff x="1071538" y="2857496"/>
            <a:chExt cx="2571769" cy="2670170"/>
          </a:xfrm>
        </p:grpSpPr>
        <p:sp>
          <p:nvSpPr>
            <p:cNvPr id="25626" name="Rectangle 14"/>
            <p:cNvSpPr>
              <a:spLocks noChangeArrowheads="1"/>
            </p:cNvSpPr>
            <p:nvPr/>
          </p:nvSpPr>
          <p:spPr bwMode="auto">
            <a:xfrm>
              <a:off x="1071538" y="2857496"/>
              <a:ext cx="2571769" cy="2670170"/>
            </a:xfrm>
            <a:prstGeom prst="rect">
              <a:avLst/>
            </a:prstGeom>
            <a:noFill/>
            <a:ln w="57150" cmpd="thickThin">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nvGrpSpPr>
            <p:cNvPr id="25627" name="Group 57"/>
            <p:cNvGrpSpPr>
              <a:grpSpLocks/>
            </p:cNvGrpSpPr>
            <p:nvPr/>
          </p:nvGrpSpPr>
          <p:grpSpPr bwMode="auto">
            <a:xfrm>
              <a:off x="1385861" y="2908293"/>
              <a:ext cx="1919288" cy="776288"/>
              <a:chOff x="3848" y="738"/>
              <a:chExt cx="1209" cy="489"/>
            </a:xfrm>
          </p:grpSpPr>
          <p:sp>
            <p:nvSpPr>
              <p:cNvPr id="25651" name="Text Box 16"/>
              <p:cNvSpPr txBox="1">
                <a:spLocks noChangeArrowheads="1"/>
              </p:cNvSpPr>
              <p:nvPr/>
            </p:nvSpPr>
            <p:spPr bwMode="auto">
              <a:xfrm>
                <a:off x="4295" y="826"/>
                <a:ext cx="306" cy="330"/>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endParaRPr kumimoji="1" lang="en-US" altLang="zh-CN" sz="2800" b="1">
                  <a:solidFill>
                    <a:srgbClr val="FF0000"/>
                  </a:solidFill>
                  <a:latin typeface="Times New Roman" pitchFamily="18" charset="0"/>
                  <a:cs typeface="Times New Roman" pitchFamily="18" charset="0"/>
                </a:endParaRPr>
              </a:p>
            </p:txBody>
          </p:sp>
          <p:sp>
            <p:nvSpPr>
              <p:cNvPr id="25652" name="Line 17"/>
              <p:cNvSpPr>
                <a:spLocks noChangeShapeType="1"/>
              </p:cNvSpPr>
              <p:nvPr/>
            </p:nvSpPr>
            <p:spPr bwMode="auto">
              <a:xfrm>
                <a:off x="4079" y="936"/>
                <a:ext cx="21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5653" name="Line 18"/>
              <p:cNvSpPr>
                <a:spLocks noChangeShapeType="1"/>
              </p:cNvSpPr>
              <p:nvPr/>
            </p:nvSpPr>
            <p:spPr bwMode="auto">
              <a:xfrm>
                <a:off x="4067" y="1050"/>
                <a:ext cx="21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5654" name="Line 19"/>
              <p:cNvSpPr>
                <a:spLocks noChangeShapeType="1"/>
              </p:cNvSpPr>
              <p:nvPr/>
            </p:nvSpPr>
            <p:spPr bwMode="auto">
              <a:xfrm>
                <a:off x="4613" y="993"/>
                <a:ext cx="21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5655" name="Text Box 20"/>
              <p:cNvSpPr txBox="1">
                <a:spLocks noChangeArrowheads="1"/>
              </p:cNvSpPr>
              <p:nvPr/>
            </p:nvSpPr>
            <p:spPr bwMode="auto">
              <a:xfrm>
                <a:off x="3872" y="738"/>
                <a:ext cx="2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25656" name="Text Box 21"/>
              <p:cNvSpPr txBox="1">
                <a:spLocks noChangeArrowheads="1"/>
              </p:cNvSpPr>
              <p:nvPr/>
            </p:nvSpPr>
            <p:spPr bwMode="auto">
              <a:xfrm>
                <a:off x="4814" y="834"/>
                <a:ext cx="2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F</a:t>
                </a:r>
              </a:p>
            </p:txBody>
          </p:sp>
          <p:sp>
            <p:nvSpPr>
              <p:cNvPr id="25657" name="Text Box 22"/>
              <p:cNvSpPr txBox="1">
                <a:spLocks noChangeArrowheads="1"/>
              </p:cNvSpPr>
              <p:nvPr/>
            </p:nvSpPr>
            <p:spPr bwMode="auto">
              <a:xfrm>
                <a:off x="3848" y="939"/>
                <a:ext cx="2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grpSp>
        <p:grpSp>
          <p:nvGrpSpPr>
            <p:cNvPr id="25628" name="Group 23"/>
            <p:cNvGrpSpPr>
              <a:grpSpLocks/>
            </p:cNvGrpSpPr>
            <p:nvPr/>
          </p:nvGrpSpPr>
          <p:grpSpPr bwMode="auto">
            <a:xfrm>
              <a:off x="1344586" y="3829043"/>
              <a:ext cx="2176463" cy="766763"/>
              <a:chOff x="3462" y="2727"/>
              <a:chExt cx="1371" cy="483"/>
            </a:xfrm>
          </p:grpSpPr>
          <p:sp>
            <p:nvSpPr>
              <p:cNvPr id="25639" name="Text Box 24"/>
              <p:cNvSpPr txBox="1">
                <a:spLocks noChangeArrowheads="1"/>
              </p:cNvSpPr>
              <p:nvPr/>
            </p:nvSpPr>
            <p:spPr bwMode="auto">
              <a:xfrm>
                <a:off x="4536" y="2826"/>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F</a:t>
                </a:r>
              </a:p>
            </p:txBody>
          </p:sp>
          <p:sp>
            <p:nvSpPr>
              <p:cNvPr id="25640" name="Text Box 25"/>
              <p:cNvSpPr txBox="1">
                <a:spLocks noChangeArrowheads="1"/>
              </p:cNvSpPr>
              <p:nvPr/>
            </p:nvSpPr>
            <p:spPr bwMode="auto">
              <a:xfrm>
                <a:off x="3474" y="2727"/>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25641" name="Text Box 26"/>
              <p:cNvSpPr txBox="1">
                <a:spLocks noChangeArrowheads="1"/>
              </p:cNvSpPr>
              <p:nvPr/>
            </p:nvSpPr>
            <p:spPr bwMode="auto">
              <a:xfrm>
                <a:off x="3462" y="2922"/>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grpSp>
            <p:nvGrpSpPr>
              <p:cNvPr id="25642" name="Group 27"/>
              <p:cNvGrpSpPr>
                <a:grpSpLocks/>
              </p:cNvGrpSpPr>
              <p:nvPr/>
            </p:nvGrpSpPr>
            <p:grpSpPr bwMode="auto">
              <a:xfrm>
                <a:off x="3933" y="2844"/>
                <a:ext cx="330" cy="249"/>
                <a:chOff x="1404" y="3312"/>
                <a:chExt cx="330" cy="330"/>
              </a:xfrm>
            </p:grpSpPr>
            <p:sp>
              <p:nvSpPr>
                <p:cNvPr id="25649" name="Freeform 28"/>
                <p:cNvSpPr>
                  <a:spLocks/>
                </p:cNvSpPr>
                <p:nvPr/>
              </p:nvSpPr>
              <p:spPr bwMode="auto">
                <a:xfrm>
                  <a:off x="1404" y="3312"/>
                  <a:ext cx="324" cy="162"/>
                </a:xfrm>
                <a:custGeom>
                  <a:avLst/>
                  <a:gdLst>
                    <a:gd name="T0" fmla="*/ 0 w 405"/>
                    <a:gd name="T1" fmla="*/ 0 h 198"/>
                    <a:gd name="T2" fmla="*/ 2 w 405"/>
                    <a:gd name="T3" fmla="*/ 2 h 198"/>
                    <a:gd name="T4" fmla="*/ 2 w 405"/>
                    <a:gd name="T5" fmla="*/ 2 h 198"/>
                    <a:gd name="T6" fmla="*/ 0 60000 65536"/>
                    <a:gd name="T7" fmla="*/ 0 60000 65536"/>
                    <a:gd name="T8" fmla="*/ 0 60000 65536"/>
                    <a:gd name="T9" fmla="*/ 0 w 405"/>
                    <a:gd name="T10" fmla="*/ 0 h 198"/>
                    <a:gd name="T11" fmla="*/ 405 w 405"/>
                    <a:gd name="T12" fmla="*/ 198 h 198"/>
                  </a:gdLst>
                  <a:ahLst/>
                  <a:cxnLst>
                    <a:cxn ang="T6">
                      <a:pos x="T0" y="T1"/>
                    </a:cxn>
                    <a:cxn ang="T7">
                      <a:pos x="T2" y="T3"/>
                    </a:cxn>
                    <a:cxn ang="T8">
                      <a:pos x="T4" y="T5"/>
                    </a:cxn>
                  </a:cxnLst>
                  <a:rect l="T9" t="T10" r="T11" b="T12"/>
                  <a:pathLst>
                    <a:path w="405" h="198">
                      <a:moveTo>
                        <a:pt x="0" y="0"/>
                      </a:moveTo>
                      <a:cubicBezTo>
                        <a:pt x="115" y="19"/>
                        <a:pt x="230" y="39"/>
                        <a:pt x="297" y="72"/>
                      </a:cubicBezTo>
                      <a:cubicBezTo>
                        <a:pt x="364" y="105"/>
                        <a:pt x="384" y="151"/>
                        <a:pt x="405" y="198"/>
                      </a:cubicBez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650" name="Freeform 29"/>
                <p:cNvSpPr>
                  <a:spLocks/>
                </p:cNvSpPr>
                <p:nvPr/>
              </p:nvSpPr>
              <p:spPr bwMode="auto">
                <a:xfrm flipV="1">
                  <a:off x="1410" y="3480"/>
                  <a:ext cx="324" cy="162"/>
                </a:xfrm>
                <a:custGeom>
                  <a:avLst/>
                  <a:gdLst>
                    <a:gd name="T0" fmla="*/ 0 w 405"/>
                    <a:gd name="T1" fmla="*/ 0 h 198"/>
                    <a:gd name="T2" fmla="*/ 2 w 405"/>
                    <a:gd name="T3" fmla="*/ 2 h 198"/>
                    <a:gd name="T4" fmla="*/ 2 w 405"/>
                    <a:gd name="T5" fmla="*/ 2 h 198"/>
                    <a:gd name="T6" fmla="*/ 0 60000 65536"/>
                    <a:gd name="T7" fmla="*/ 0 60000 65536"/>
                    <a:gd name="T8" fmla="*/ 0 60000 65536"/>
                    <a:gd name="T9" fmla="*/ 0 w 405"/>
                    <a:gd name="T10" fmla="*/ 0 h 198"/>
                    <a:gd name="T11" fmla="*/ 405 w 405"/>
                    <a:gd name="T12" fmla="*/ 198 h 198"/>
                  </a:gdLst>
                  <a:ahLst/>
                  <a:cxnLst>
                    <a:cxn ang="T6">
                      <a:pos x="T0" y="T1"/>
                    </a:cxn>
                    <a:cxn ang="T7">
                      <a:pos x="T2" y="T3"/>
                    </a:cxn>
                    <a:cxn ang="T8">
                      <a:pos x="T4" y="T5"/>
                    </a:cxn>
                  </a:cxnLst>
                  <a:rect l="T9" t="T10" r="T11" b="T12"/>
                  <a:pathLst>
                    <a:path w="405" h="198">
                      <a:moveTo>
                        <a:pt x="0" y="0"/>
                      </a:moveTo>
                      <a:cubicBezTo>
                        <a:pt x="115" y="19"/>
                        <a:pt x="230" y="39"/>
                        <a:pt x="297" y="72"/>
                      </a:cubicBezTo>
                      <a:cubicBezTo>
                        <a:pt x="364" y="105"/>
                        <a:pt x="384" y="151"/>
                        <a:pt x="405" y="198"/>
                      </a:cubicBez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25643" name="Freeform 30"/>
              <p:cNvSpPr>
                <a:spLocks/>
              </p:cNvSpPr>
              <p:nvPr/>
            </p:nvSpPr>
            <p:spPr bwMode="auto">
              <a:xfrm>
                <a:off x="3915" y="2844"/>
                <a:ext cx="65" cy="252"/>
              </a:xfrm>
              <a:custGeom>
                <a:avLst/>
                <a:gdLst>
                  <a:gd name="T0" fmla="*/ 0 w 56"/>
                  <a:gd name="T1" fmla="*/ 0 h 252"/>
                  <a:gd name="T2" fmla="*/ 108716 w 56"/>
                  <a:gd name="T3" fmla="*/ 135 h 252"/>
                  <a:gd name="T4" fmla="*/ 18559 w 56"/>
                  <a:gd name="T5" fmla="*/ 252 h 252"/>
                  <a:gd name="T6" fmla="*/ 0 60000 65536"/>
                  <a:gd name="T7" fmla="*/ 0 60000 65536"/>
                  <a:gd name="T8" fmla="*/ 0 60000 65536"/>
                  <a:gd name="T9" fmla="*/ 0 w 56"/>
                  <a:gd name="T10" fmla="*/ 0 h 252"/>
                  <a:gd name="T11" fmla="*/ 56 w 56"/>
                  <a:gd name="T12" fmla="*/ 252 h 252"/>
                </a:gdLst>
                <a:ahLst/>
                <a:cxnLst>
                  <a:cxn ang="T6">
                    <a:pos x="T0" y="T1"/>
                  </a:cxn>
                  <a:cxn ang="T7">
                    <a:pos x="T2" y="T3"/>
                  </a:cxn>
                  <a:cxn ang="T8">
                    <a:pos x="T4" y="T5"/>
                  </a:cxn>
                </a:cxnLst>
                <a:rect l="T9" t="T10" r="T11" b="T12"/>
                <a:pathLst>
                  <a:path w="56" h="252">
                    <a:moveTo>
                      <a:pt x="0" y="0"/>
                    </a:moveTo>
                    <a:cubicBezTo>
                      <a:pt x="26" y="46"/>
                      <a:pt x="52" y="93"/>
                      <a:pt x="54" y="135"/>
                    </a:cubicBezTo>
                    <a:cubicBezTo>
                      <a:pt x="56" y="177"/>
                      <a:pt x="32" y="214"/>
                      <a:pt x="9" y="252"/>
                    </a:cubicBez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644" name="Line 31"/>
              <p:cNvSpPr>
                <a:spLocks noChangeShapeType="1"/>
              </p:cNvSpPr>
              <p:nvPr/>
            </p:nvSpPr>
            <p:spPr bwMode="auto">
              <a:xfrm>
                <a:off x="4320" y="2982"/>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5645" name="Line 32"/>
              <p:cNvSpPr>
                <a:spLocks noChangeShapeType="1"/>
              </p:cNvSpPr>
              <p:nvPr/>
            </p:nvSpPr>
            <p:spPr bwMode="auto">
              <a:xfrm>
                <a:off x="3699" y="3051"/>
                <a:ext cx="24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5646" name="Line 33"/>
              <p:cNvSpPr>
                <a:spLocks noChangeShapeType="1"/>
              </p:cNvSpPr>
              <p:nvPr/>
            </p:nvSpPr>
            <p:spPr bwMode="auto">
              <a:xfrm>
                <a:off x="3696" y="2904"/>
                <a:ext cx="24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5647" name="Freeform 34"/>
              <p:cNvSpPr>
                <a:spLocks/>
              </p:cNvSpPr>
              <p:nvPr/>
            </p:nvSpPr>
            <p:spPr bwMode="auto">
              <a:xfrm>
                <a:off x="3879" y="2862"/>
                <a:ext cx="63" cy="234"/>
              </a:xfrm>
              <a:custGeom>
                <a:avLst/>
                <a:gdLst>
                  <a:gd name="T0" fmla="*/ 0 w 63"/>
                  <a:gd name="T1" fmla="*/ 0 h 234"/>
                  <a:gd name="T2" fmla="*/ 63 w 63"/>
                  <a:gd name="T3" fmla="*/ 117 h 234"/>
                  <a:gd name="T4" fmla="*/ 0 w 63"/>
                  <a:gd name="T5" fmla="*/ 234 h 234"/>
                  <a:gd name="T6" fmla="*/ 0 60000 65536"/>
                  <a:gd name="T7" fmla="*/ 0 60000 65536"/>
                  <a:gd name="T8" fmla="*/ 0 60000 65536"/>
                  <a:gd name="T9" fmla="*/ 0 w 63"/>
                  <a:gd name="T10" fmla="*/ 0 h 234"/>
                  <a:gd name="T11" fmla="*/ 63 w 63"/>
                  <a:gd name="T12" fmla="*/ 234 h 234"/>
                </a:gdLst>
                <a:ahLst/>
                <a:cxnLst>
                  <a:cxn ang="T6">
                    <a:pos x="T0" y="T1"/>
                  </a:cxn>
                  <a:cxn ang="T7">
                    <a:pos x="T2" y="T3"/>
                  </a:cxn>
                  <a:cxn ang="T8">
                    <a:pos x="T4" y="T5"/>
                  </a:cxn>
                </a:cxnLst>
                <a:rect l="T9" t="T10" r="T11" b="T12"/>
                <a:pathLst>
                  <a:path w="63" h="234">
                    <a:moveTo>
                      <a:pt x="0" y="0"/>
                    </a:moveTo>
                    <a:cubicBezTo>
                      <a:pt x="31" y="39"/>
                      <a:pt x="63" y="78"/>
                      <a:pt x="63" y="117"/>
                    </a:cubicBezTo>
                    <a:cubicBezTo>
                      <a:pt x="63" y="156"/>
                      <a:pt x="31" y="195"/>
                      <a:pt x="0" y="234"/>
                    </a:cubicBez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648" name="Oval 35"/>
              <p:cNvSpPr>
                <a:spLocks noChangeArrowheads="1"/>
              </p:cNvSpPr>
              <p:nvPr/>
            </p:nvSpPr>
            <p:spPr bwMode="auto">
              <a:xfrm>
                <a:off x="4257" y="2943"/>
                <a:ext cx="68" cy="68"/>
              </a:xfrm>
              <a:prstGeom prst="ellipse">
                <a:avLst/>
              </a:prstGeom>
              <a:solidFill>
                <a:schemeClr val="bg1"/>
              </a:solidFill>
              <a:ln w="28575" cap="sq">
                <a:solidFill>
                  <a:schemeClr val="tx1"/>
                </a:solidFill>
                <a:round/>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sp>
          <p:nvSpPr>
            <p:cNvPr id="25629" name="Text Box 53"/>
            <p:cNvSpPr txBox="1">
              <a:spLocks noChangeArrowheads="1"/>
            </p:cNvSpPr>
            <p:nvPr/>
          </p:nvSpPr>
          <p:spPr bwMode="auto">
            <a:xfrm>
              <a:off x="1408086" y="4673593"/>
              <a:ext cx="385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grpSp>
          <p:nvGrpSpPr>
            <p:cNvPr id="25630" name="Group 56"/>
            <p:cNvGrpSpPr>
              <a:grpSpLocks/>
            </p:cNvGrpSpPr>
            <p:nvPr/>
          </p:nvGrpSpPr>
          <p:grpSpPr bwMode="auto">
            <a:xfrm>
              <a:off x="1369986" y="4808530"/>
              <a:ext cx="1919288" cy="641350"/>
              <a:chOff x="3838" y="1935"/>
              <a:chExt cx="1209" cy="404"/>
            </a:xfrm>
          </p:grpSpPr>
          <p:sp>
            <p:nvSpPr>
              <p:cNvPr id="25632" name="Text Box 47"/>
              <p:cNvSpPr txBox="1">
                <a:spLocks noChangeArrowheads="1"/>
              </p:cNvSpPr>
              <p:nvPr/>
            </p:nvSpPr>
            <p:spPr bwMode="auto">
              <a:xfrm>
                <a:off x="4289" y="1965"/>
                <a:ext cx="4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000000"/>
                    </a:solidFill>
                    <a:latin typeface="Times New Roman" pitchFamily="18" charset="0"/>
                    <a:cs typeface="Times New Roman" pitchFamily="18" charset="0"/>
                  </a:rPr>
                  <a:t>⊙</a:t>
                </a:r>
              </a:p>
            </p:txBody>
          </p:sp>
          <p:sp>
            <p:nvSpPr>
              <p:cNvPr id="25633" name="Text Box 49"/>
              <p:cNvSpPr txBox="1">
                <a:spLocks noChangeArrowheads="1"/>
              </p:cNvSpPr>
              <p:nvPr/>
            </p:nvSpPr>
            <p:spPr bwMode="auto">
              <a:xfrm>
                <a:off x="4285" y="1935"/>
                <a:ext cx="306" cy="330"/>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endParaRPr kumimoji="1" lang="zh-CN" altLang="zh-CN" sz="2800" b="1">
                  <a:solidFill>
                    <a:srgbClr val="FF0000"/>
                  </a:solidFill>
                  <a:latin typeface="Times New Roman" pitchFamily="18" charset="0"/>
                  <a:cs typeface="Times New Roman" pitchFamily="18" charset="0"/>
                </a:endParaRPr>
              </a:p>
            </p:txBody>
          </p:sp>
          <p:sp>
            <p:nvSpPr>
              <p:cNvPr id="25634" name="Line 50"/>
              <p:cNvSpPr>
                <a:spLocks noChangeShapeType="1"/>
              </p:cNvSpPr>
              <p:nvPr/>
            </p:nvSpPr>
            <p:spPr bwMode="auto">
              <a:xfrm>
                <a:off x="4069" y="2048"/>
                <a:ext cx="21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5635" name="Line 51"/>
              <p:cNvSpPr>
                <a:spLocks noChangeShapeType="1"/>
              </p:cNvSpPr>
              <p:nvPr/>
            </p:nvSpPr>
            <p:spPr bwMode="auto">
              <a:xfrm>
                <a:off x="4057" y="2162"/>
                <a:ext cx="21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5636" name="Line 52"/>
              <p:cNvSpPr>
                <a:spLocks noChangeShapeType="1"/>
              </p:cNvSpPr>
              <p:nvPr/>
            </p:nvSpPr>
            <p:spPr bwMode="auto">
              <a:xfrm>
                <a:off x="4603" y="2105"/>
                <a:ext cx="21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5637" name="Text Box 54"/>
              <p:cNvSpPr txBox="1">
                <a:spLocks noChangeArrowheads="1"/>
              </p:cNvSpPr>
              <p:nvPr/>
            </p:nvSpPr>
            <p:spPr bwMode="auto">
              <a:xfrm>
                <a:off x="4804" y="1946"/>
                <a:ext cx="2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F</a:t>
                </a:r>
              </a:p>
            </p:txBody>
          </p:sp>
          <p:sp>
            <p:nvSpPr>
              <p:cNvPr id="25638" name="Text Box 55"/>
              <p:cNvSpPr txBox="1">
                <a:spLocks noChangeArrowheads="1"/>
              </p:cNvSpPr>
              <p:nvPr/>
            </p:nvSpPr>
            <p:spPr bwMode="auto">
              <a:xfrm>
                <a:off x="3838" y="2051"/>
                <a:ext cx="2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grpSp>
        <p:sp>
          <p:nvSpPr>
            <p:cNvPr id="25631" name="Text Box 16"/>
            <p:cNvSpPr txBox="1">
              <a:spLocks noChangeArrowheads="1"/>
            </p:cNvSpPr>
            <p:nvPr/>
          </p:nvSpPr>
          <p:spPr bwMode="auto">
            <a:xfrm>
              <a:off x="2143108" y="3048001"/>
              <a:ext cx="485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r" eaLnBrk="1" hangingPunct="1">
                <a:spcBef>
                  <a:spcPct val="50000"/>
                </a:spcBef>
                <a:buFontTx/>
                <a:buNone/>
              </a:pPr>
              <a:r>
                <a:rPr kumimoji="1" lang="en-US" altLang="zh-CN" sz="2800" b="1">
                  <a:solidFill>
                    <a:srgbClr val="000000"/>
                  </a:solidFill>
                  <a:latin typeface="Times New Roman" pitchFamily="18" charset="0"/>
                  <a:cs typeface="Times New Roman" pitchFamily="18" charset="0"/>
                </a:rPr>
                <a:t>=</a:t>
              </a:r>
            </a:p>
          </p:txBody>
        </p:sp>
      </p:grpSp>
      <p:sp>
        <p:nvSpPr>
          <p:cNvPr id="90" name="矩形 89"/>
          <p:cNvSpPr>
            <a:spLocks noChangeArrowheads="1"/>
          </p:cNvSpPr>
          <p:nvPr/>
        </p:nvSpPr>
        <p:spPr bwMode="auto">
          <a:xfrm>
            <a:off x="5500688" y="3868738"/>
            <a:ext cx="3198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lang="zh-CN" altLang="en-US" sz="2400" b="1">
                <a:solidFill>
                  <a:srgbClr val="0000FF"/>
                </a:solidFill>
                <a:latin typeface="Times New Roman" pitchFamily="18" charset="0"/>
                <a:cs typeface="Times New Roman" pitchFamily="18" charset="0"/>
              </a:rPr>
              <a:t>同或逻辑功能口诀：</a:t>
            </a:r>
          </a:p>
        </p:txBody>
      </p:sp>
      <p:grpSp>
        <p:nvGrpSpPr>
          <p:cNvPr id="8" name="组合 55"/>
          <p:cNvGrpSpPr>
            <a:grpSpLocks/>
          </p:cNvGrpSpPr>
          <p:nvPr/>
        </p:nvGrpSpPr>
        <p:grpSpPr bwMode="auto">
          <a:xfrm>
            <a:off x="642938" y="1287463"/>
            <a:ext cx="3714750" cy="714375"/>
            <a:chOff x="642938" y="1287463"/>
            <a:chExt cx="3714750" cy="714375"/>
          </a:xfrm>
        </p:grpSpPr>
        <p:sp>
          <p:nvSpPr>
            <p:cNvPr id="25624" name="Rectangle 39"/>
            <p:cNvSpPr>
              <a:spLocks noChangeArrowheads="1"/>
            </p:cNvSpPr>
            <p:nvPr/>
          </p:nvSpPr>
          <p:spPr bwMode="auto">
            <a:xfrm>
              <a:off x="642938" y="1287463"/>
              <a:ext cx="3714750" cy="714375"/>
            </a:xfrm>
            <a:prstGeom prst="rect">
              <a:avLst/>
            </a:prstGeom>
            <a:noFill/>
            <a:ln w="57150" cmpd="thickThin">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pic>
          <p:nvPicPr>
            <p:cNvPr id="25625" name="Picture 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48" y="1357298"/>
              <a:ext cx="36195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组合 67"/>
          <p:cNvGrpSpPr>
            <a:grpSpLocks/>
          </p:cNvGrpSpPr>
          <p:nvPr/>
        </p:nvGrpSpPr>
        <p:grpSpPr bwMode="auto">
          <a:xfrm>
            <a:off x="1552575" y="5589588"/>
            <a:ext cx="6115050" cy="1071562"/>
            <a:chOff x="1552575" y="5589602"/>
            <a:chExt cx="6115065" cy="1071570"/>
          </a:xfrm>
        </p:grpSpPr>
        <p:sp>
          <p:nvSpPr>
            <p:cNvPr id="25613" name="Text Box 42"/>
            <p:cNvSpPr txBox="1">
              <a:spLocks noChangeArrowheads="1"/>
            </p:cNvSpPr>
            <p:nvPr/>
          </p:nvSpPr>
          <p:spPr bwMode="auto">
            <a:xfrm>
              <a:off x="1552575" y="5876784"/>
              <a:ext cx="36004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C00000"/>
                  </a:solidFill>
                  <a:latin typeface="Times New Roman" pitchFamily="18" charset="0"/>
                  <a:cs typeface="Times New Roman" pitchFamily="18" charset="0"/>
                </a:rPr>
                <a:t>异或与同或互为反运算：</a:t>
              </a:r>
            </a:p>
          </p:txBody>
        </p:sp>
        <p:sp>
          <p:nvSpPr>
            <p:cNvPr id="91" name="左大括号 90"/>
            <p:cNvSpPr/>
            <p:nvPr/>
          </p:nvSpPr>
          <p:spPr bwMode="auto">
            <a:xfrm>
              <a:off x="5053022" y="5786453"/>
              <a:ext cx="214313" cy="642942"/>
            </a:xfrm>
            <a:prstGeom prst="leftBrace">
              <a:avLst>
                <a:gd name="adj1" fmla="val 26042"/>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srgbClr val="000000"/>
                </a:solidFill>
                <a:latin typeface="Times New Roman" pitchFamily="18" charset="0"/>
                <a:cs typeface="Times New Roman" pitchFamily="18" charset="0"/>
              </a:endParaRPr>
            </a:p>
          </p:txBody>
        </p:sp>
        <p:grpSp>
          <p:nvGrpSpPr>
            <p:cNvPr id="25615" name="组合 58"/>
            <p:cNvGrpSpPr>
              <a:grpSpLocks/>
            </p:cNvGrpSpPr>
            <p:nvPr/>
          </p:nvGrpSpPr>
          <p:grpSpPr bwMode="auto">
            <a:xfrm>
              <a:off x="5357818" y="5589602"/>
              <a:ext cx="2309822" cy="1071570"/>
              <a:chOff x="1928794" y="4429132"/>
              <a:chExt cx="2309822" cy="1071570"/>
            </a:xfrm>
          </p:grpSpPr>
          <p:pic>
            <p:nvPicPr>
              <p:cNvPr id="256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794" y="4500570"/>
                <a:ext cx="9334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16" y="4500570"/>
                <a:ext cx="9525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8" name="矩形 61"/>
              <p:cNvSpPr>
                <a:spLocks noChangeArrowheads="1"/>
              </p:cNvSpPr>
              <p:nvPr/>
            </p:nvSpPr>
            <p:spPr bwMode="auto">
              <a:xfrm>
                <a:off x="2928926" y="4429132"/>
                <a:ext cx="3898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800" b="1">
                    <a:solidFill>
                      <a:srgbClr val="000000"/>
                    </a:solidFill>
                    <a:latin typeface="Times New Roman" pitchFamily="18" charset="0"/>
                    <a:cs typeface="Times New Roman" pitchFamily="18" charset="0"/>
                  </a:rPr>
                  <a:t>=</a:t>
                </a:r>
                <a:endParaRPr lang="zh-CN" altLang="en-US" sz="2800" b="1">
                  <a:solidFill>
                    <a:srgbClr val="000000"/>
                  </a:solidFill>
                </a:endParaRPr>
              </a:p>
            </p:txBody>
          </p:sp>
          <p:cxnSp>
            <p:nvCxnSpPr>
              <p:cNvPr id="63" name="直接连接符 62"/>
              <p:cNvCxnSpPr/>
              <p:nvPr/>
            </p:nvCxnSpPr>
            <p:spPr>
              <a:xfrm>
                <a:off x="3357552" y="4500570"/>
                <a:ext cx="85725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56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16" y="5072074"/>
                <a:ext cx="9334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794" y="5072074"/>
                <a:ext cx="9525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2" name="矩形 65"/>
              <p:cNvSpPr>
                <a:spLocks noChangeArrowheads="1"/>
              </p:cNvSpPr>
              <p:nvPr/>
            </p:nvSpPr>
            <p:spPr bwMode="auto">
              <a:xfrm>
                <a:off x="2928926" y="4977482"/>
                <a:ext cx="3898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800" b="1">
                    <a:solidFill>
                      <a:srgbClr val="000000"/>
                    </a:solidFill>
                    <a:latin typeface="Times New Roman" pitchFamily="18" charset="0"/>
                    <a:cs typeface="Times New Roman" pitchFamily="18" charset="0"/>
                  </a:rPr>
                  <a:t>=</a:t>
                </a:r>
                <a:endParaRPr lang="zh-CN" altLang="en-US" sz="2800" b="1">
                  <a:solidFill>
                    <a:srgbClr val="000000"/>
                  </a:solidFill>
                </a:endParaRPr>
              </a:p>
            </p:txBody>
          </p:sp>
          <p:cxnSp>
            <p:nvCxnSpPr>
              <p:cNvPr id="67" name="直接连接符 66"/>
              <p:cNvCxnSpPr/>
              <p:nvPr/>
            </p:nvCxnSpPr>
            <p:spPr>
              <a:xfrm>
                <a:off x="3357552" y="5048262"/>
                <a:ext cx="857252"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612" name="Rectangle 90"/>
          <p:cNvSpPr>
            <a:spLocks noChangeArrowheads="1"/>
          </p:cNvSpPr>
          <p:nvPr/>
        </p:nvSpPr>
        <p:spPr bwMode="auto">
          <a:xfrm>
            <a:off x="6137275" y="160338"/>
            <a:ext cx="299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§2.1  </a:t>
            </a:r>
            <a:r>
              <a:rPr lang="zh-CN" altLang="en-US" sz="1800" b="1">
                <a:solidFill>
                  <a:srgbClr val="FF0066"/>
                </a:solidFill>
                <a:latin typeface="Times New Roman" pitchFamily="18" charset="0"/>
                <a:ea typeface="楷体_GB2312" pitchFamily="49" charset="-122"/>
                <a:cs typeface="Times New Roman" pitchFamily="18" charset="0"/>
              </a:rPr>
              <a:t>逻辑代数的基本概念</a:t>
            </a:r>
            <a:r>
              <a:rPr lang="zh-CN" altLang="en-US" sz="1800" b="1">
                <a:latin typeface="Times New Roman" pitchFamily="18" charset="0"/>
                <a:ea typeface="楷体_GB2312" pitchFamily="49" charset="-122"/>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91"/>
                                        </p:tgtEl>
                                        <p:attrNameLst>
                                          <p:attrName>style.visibility</p:attrName>
                                        </p:attrNameLst>
                                      </p:cBhvr>
                                      <p:to>
                                        <p:strVal val="visible"/>
                                      </p:to>
                                    </p:set>
                                    <p:animEffect transition="in" filter="wipe(left)">
                                      <p:cBhvr>
                                        <p:cTn id="7" dur="500"/>
                                        <p:tgtEl>
                                          <p:spTgt spid="788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wipe(left)">
                                      <p:cBhvr>
                                        <p:cTn id="17" dur="500"/>
                                        <p:tgtEl>
                                          <p:spTgt spid="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ipe(left)">
                                      <p:cBhvr>
                                        <p:cTn id="27" dur="500"/>
                                        <p:tgtEl>
                                          <p:spTgt spid="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wipe(left)">
                                      <p:cBhvr>
                                        <p:cTn id="32" dur="500"/>
                                        <p:tgtEl>
                                          <p:spTgt spid="5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wipe(left)">
                                      <p:cBhvr>
                                        <p:cTn id="37" dur="500"/>
                                        <p:tgtEl>
                                          <p:spTgt spid="8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500"/>
                                        <p:tgtEl>
                                          <p:spTgt spid="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78891" grpId="0"/>
      <p:bldP spid="86" grpId="0"/>
      <p:bldP spid="87" grpId="0"/>
      <p:bldP spid="9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611188" y="815975"/>
            <a:ext cx="52466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800" b="1">
                <a:solidFill>
                  <a:srgbClr val="006600"/>
                </a:solidFill>
                <a:latin typeface="Times New Roman" pitchFamily="18" charset="0"/>
                <a:cs typeface="Times New Roman" pitchFamily="18" charset="0"/>
              </a:rPr>
              <a:t>一、逻辑代数的基本定律</a:t>
            </a:r>
          </a:p>
        </p:txBody>
      </p:sp>
      <p:grpSp>
        <p:nvGrpSpPr>
          <p:cNvPr id="2" name="组合 52"/>
          <p:cNvGrpSpPr>
            <a:grpSpLocks/>
          </p:cNvGrpSpPr>
          <p:nvPr/>
        </p:nvGrpSpPr>
        <p:grpSpPr bwMode="auto">
          <a:xfrm>
            <a:off x="439738" y="3954463"/>
            <a:ext cx="3114675" cy="515937"/>
            <a:chOff x="439738" y="3895725"/>
            <a:chExt cx="3114667" cy="515938"/>
          </a:xfrm>
        </p:grpSpPr>
        <p:grpSp>
          <p:nvGrpSpPr>
            <p:cNvPr id="26668" name="Group 13"/>
            <p:cNvGrpSpPr>
              <a:grpSpLocks/>
            </p:cNvGrpSpPr>
            <p:nvPr/>
          </p:nvGrpSpPr>
          <p:grpSpPr bwMode="auto">
            <a:xfrm>
              <a:off x="439738" y="3932238"/>
              <a:ext cx="1146175" cy="479425"/>
              <a:chOff x="4848" y="2818"/>
              <a:chExt cx="720" cy="302"/>
            </a:xfrm>
          </p:grpSpPr>
          <p:graphicFrame>
            <p:nvGraphicFramePr>
              <p:cNvPr id="26670" name="Object 5"/>
              <p:cNvGraphicFramePr>
                <a:graphicFrameLocks noChangeAspect="1"/>
              </p:cNvGraphicFramePr>
              <p:nvPr/>
            </p:nvGraphicFramePr>
            <p:xfrm>
              <a:off x="4848" y="2818"/>
              <a:ext cx="720" cy="302"/>
            </p:xfrm>
            <a:graphic>
              <a:graphicData uri="http://schemas.openxmlformats.org/presentationml/2006/ole">
                <mc:AlternateContent xmlns:mc="http://schemas.openxmlformats.org/markup-compatibility/2006">
                  <mc:Choice xmlns:v="urn:schemas-microsoft-com:vml" Requires="v">
                    <p:oleObj spid="_x0000_s26672" name="Clip" r:id="rId3" imgW="971172" imgH="409307" progId="MS_ClipArt_Gallery.2">
                      <p:embed/>
                    </p:oleObj>
                  </mc:Choice>
                  <mc:Fallback>
                    <p:oleObj name="Clip" r:id="rId3" imgW="971172" imgH="409307"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8" y="2818"/>
                            <a:ext cx="720"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71" name="Text Box 15"/>
              <p:cNvSpPr txBox="1">
                <a:spLocks noChangeArrowheads="1"/>
              </p:cNvSpPr>
              <p:nvPr/>
            </p:nvSpPr>
            <p:spPr bwMode="auto">
              <a:xfrm>
                <a:off x="4849" y="2818"/>
                <a:ext cx="6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00000"/>
                    </a:solidFill>
                    <a:latin typeface="Times New Roman" pitchFamily="18" charset="0"/>
                    <a:cs typeface="Times New Roman" pitchFamily="18" charset="0"/>
                  </a:rPr>
                  <a:t>还原律</a:t>
                </a:r>
              </a:p>
            </p:txBody>
          </p:sp>
        </p:grpSp>
        <p:graphicFrame>
          <p:nvGraphicFramePr>
            <p:cNvPr id="26669" name="Object 23"/>
            <p:cNvGraphicFramePr>
              <a:graphicFrameLocks noChangeAspect="1"/>
            </p:cNvGraphicFramePr>
            <p:nvPr/>
          </p:nvGraphicFramePr>
          <p:xfrm>
            <a:off x="2698744" y="3895725"/>
            <a:ext cx="855661" cy="481013"/>
          </p:xfrm>
          <a:graphic>
            <a:graphicData uri="http://schemas.openxmlformats.org/presentationml/2006/ole">
              <mc:AlternateContent xmlns:mc="http://schemas.openxmlformats.org/markup-compatibility/2006">
                <mc:Choice xmlns:v="urn:schemas-microsoft-com:vml" Requires="v">
                  <p:oleObj spid="_x0000_s26673" name="公式" r:id="rId5" imgW="406224" imgH="228501" progId="Equation.3">
                    <p:embed/>
                  </p:oleObj>
                </mc:Choice>
                <mc:Fallback>
                  <p:oleObj name="公式" r:id="rId5" imgW="406224" imgH="228501"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8744" y="3895725"/>
                          <a:ext cx="855661"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0" name="Line 40"/>
          <p:cNvSpPr>
            <a:spLocks noChangeShapeType="1"/>
          </p:cNvSpPr>
          <p:nvPr/>
        </p:nvSpPr>
        <p:spPr bwMode="auto">
          <a:xfrm>
            <a:off x="5475288" y="1592263"/>
            <a:ext cx="0" cy="4752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 name="组合 51"/>
          <p:cNvGrpSpPr>
            <a:grpSpLocks/>
          </p:cNvGrpSpPr>
          <p:nvPr/>
        </p:nvGrpSpPr>
        <p:grpSpPr bwMode="auto">
          <a:xfrm>
            <a:off x="439738" y="3368675"/>
            <a:ext cx="6981825" cy="479425"/>
            <a:chOff x="439738" y="3309938"/>
            <a:chExt cx="6981855" cy="479425"/>
          </a:xfrm>
        </p:grpSpPr>
        <p:grpSp>
          <p:nvGrpSpPr>
            <p:cNvPr id="26663" name="Group 10"/>
            <p:cNvGrpSpPr>
              <a:grpSpLocks/>
            </p:cNvGrpSpPr>
            <p:nvPr/>
          </p:nvGrpSpPr>
          <p:grpSpPr bwMode="auto">
            <a:xfrm>
              <a:off x="439738" y="3309938"/>
              <a:ext cx="1146175" cy="479425"/>
              <a:chOff x="4848" y="1378"/>
              <a:chExt cx="720" cy="302"/>
            </a:xfrm>
          </p:grpSpPr>
          <p:graphicFrame>
            <p:nvGraphicFramePr>
              <p:cNvPr id="26666" name="Object 4"/>
              <p:cNvGraphicFramePr>
                <a:graphicFrameLocks noChangeAspect="1"/>
              </p:cNvGraphicFramePr>
              <p:nvPr/>
            </p:nvGraphicFramePr>
            <p:xfrm>
              <a:off x="4848" y="1378"/>
              <a:ext cx="720" cy="302"/>
            </p:xfrm>
            <a:graphic>
              <a:graphicData uri="http://schemas.openxmlformats.org/presentationml/2006/ole">
                <mc:AlternateContent xmlns:mc="http://schemas.openxmlformats.org/markup-compatibility/2006">
                  <mc:Choice xmlns:v="urn:schemas-microsoft-com:vml" Requires="v">
                    <p:oleObj spid="_x0000_s26674" name="Clip" r:id="rId7" imgW="971172" imgH="409307" progId="MS_ClipArt_Gallery.2">
                      <p:embed/>
                    </p:oleObj>
                  </mc:Choice>
                  <mc:Fallback>
                    <p:oleObj name="Clip" r:id="rId7" imgW="971172" imgH="409307"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8" y="1378"/>
                            <a:ext cx="720"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67" name="Text Box 12"/>
              <p:cNvSpPr txBox="1">
                <a:spLocks noChangeArrowheads="1"/>
              </p:cNvSpPr>
              <p:nvPr/>
            </p:nvSpPr>
            <p:spPr bwMode="auto">
              <a:xfrm>
                <a:off x="4849" y="1378"/>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00000"/>
                    </a:solidFill>
                    <a:latin typeface="Times New Roman" pitchFamily="18" charset="0"/>
                    <a:cs typeface="Times New Roman" pitchFamily="18" charset="0"/>
                  </a:rPr>
                  <a:t>互补律</a:t>
                </a:r>
                <a:endParaRPr kumimoji="1" lang="zh-CN" altLang="en-US" sz="4400" b="1">
                  <a:solidFill>
                    <a:srgbClr val="000000"/>
                  </a:solidFill>
                  <a:latin typeface="Times New Roman" pitchFamily="18" charset="0"/>
                  <a:cs typeface="Times New Roman" pitchFamily="18" charset="0"/>
                </a:endParaRPr>
              </a:p>
            </p:txBody>
          </p:sp>
        </p:grpSp>
        <p:graphicFrame>
          <p:nvGraphicFramePr>
            <p:cNvPr id="26664" name="Object 13"/>
            <p:cNvGraphicFramePr>
              <a:graphicFrameLocks noChangeAspect="1"/>
            </p:cNvGraphicFramePr>
            <p:nvPr/>
          </p:nvGraphicFramePr>
          <p:xfrm>
            <a:off x="6224613" y="3344863"/>
            <a:ext cx="1196980" cy="419100"/>
          </p:xfrm>
          <a:graphic>
            <a:graphicData uri="http://schemas.openxmlformats.org/presentationml/2006/ole">
              <mc:AlternateContent xmlns:mc="http://schemas.openxmlformats.org/markup-compatibility/2006">
                <mc:Choice xmlns:v="urn:schemas-microsoft-com:vml" Requires="v">
                  <p:oleObj spid="_x0000_s26675" name="公式" r:id="rId8" imgW="583947" imgH="203112" progId="Equation.3">
                    <p:embed/>
                  </p:oleObj>
                </mc:Choice>
                <mc:Fallback>
                  <p:oleObj name="公式" r:id="rId8" imgW="583947" imgH="203112"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24613" y="3344863"/>
                          <a:ext cx="119698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65" name="Object 43"/>
            <p:cNvGraphicFramePr>
              <a:graphicFrameLocks noChangeAspect="1"/>
            </p:cNvGraphicFramePr>
            <p:nvPr/>
          </p:nvGraphicFramePr>
          <p:xfrm>
            <a:off x="2746385" y="3341688"/>
            <a:ext cx="1119193" cy="444500"/>
          </p:xfrm>
          <a:graphic>
            <a:graphicData uri="http://schemas.openxmlformats.org/presentationml/2006/ole">
              <mc:AlternateContent xmlns:mc="http://schemas.openxmlformats.org/markup-compatibility/2006">
                <mc:Choice xmlns:v="urn:schemas-microsoft-com:vml" Requires="v">
                  <p:oleObj spid="_x0000_s26676" name="公式" r:id="rId10" imgW="545626" imgH="215713" progId="Equation.3">
                    <p:embed/>
                  </p:oleObj>
                </mc:Choice>
                <mc:Fallback>
                  <p:oleObj name="公式" r:id="rId10" imgW="545626" imgH="215713" progId="Equation.3">
                    <p:embed/>
                    <p:pic>
                      <p:nvPicPr>
                        <p:cNvPr id="0" name="Object 4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6385" y="3341688"/>
                          <a:ext cx="111919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 name="组合 49"/>
          <p:cNvGrpSpPr>
            <a:grpSpLocks/>
          </p:cNvGrpSpPr>
          <p:nvPr/>
        </p:nvGrpSpPr>
        <p:grpSpPr bwMode="auto">
          <a:xfrm>
            <a:off x="447675" y="1663700"/>
            <a:ext cx="6929438" cy="901700"/>
            <a:chOff x="447675" y="1604963"/>
            <a:chExt cx="6929468" cy="901707"/>
          </a:xfrm>
        </p:grpSpPr>
        <p:grpSp>
          <p:nvGrpSpPr>
            <p:cNvPr id="26656" name="Group 4"/>
            <p:cNvGrpSpPr>
              <a:grpSpLocks/>
            </p:cNvGrpSpPr>
            <p:nvPr/>
          </p:nvGrpSpPr>
          <p:grpSpPr bwMode="auto">
            <a:xfrm>
              <a:off x="447675" y="1604963"/>
              <a:ext cx="1211263" cy="479425"/>
              <a:chOff x="144" y="3312"/>
              <a:chExt cx="720" cy="302"/>
            </a:xfrm>
          </p:grpSpPr>
          <p:graphicFrame>
            <p:nvGraphicFramePr>
              <p:cNvPr id="26661" name="Object 2"/>
              <p:cNvGraphicFramePr>
                <a:graphicFrameLocks noChangeAspect="1"/>
              </p:cNvGraphicFramePr>
              <p:nvPr/>
            </p:nvGraphicFramePr>
            <p:xfrm>
              <a:off x="144" y="3312"/>
              <a:ext cx="720" cy="302"/>
            </p:xfrm>
            <a:graphic>
              <a:graphicData uri="http://schemas.openxmlformats.org/presentationml/2006/ole">
                <mc:AlternateContent xmlns:mc="http://schemas.openxmlformats.org/markup-compatibility/2006">
                  <mc:Choice xmlns:v="urn:schemas-microsoft-com:vml" Requires="v">
                    <p:oleObj spid="_x0000_s26677" name="Clip" r:id="rId12" imgW="971172" imgH="409307" progId="MS_ClipArt_Gallery.2">
                      <p:embed/>
                    </p:oleObj>
                  </mc:Choice>
                  <mc:Fallback>
                    <p:oleObj name="Clip" r:id="rId12" imgW="971172" imgH="409307"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 y="3312"/>
                            <a:ext cx="720"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62" name="Text Box 6"/>
              <p:cNvSpPr txBox="1">
                <a:spLocks noChangeArrowheads="1"/>
              </p:cNvSpPr>
              <p:nvPr/>
            </p:nvSpPr>
            <p:spPr bwMode="auto">
              <a:xfrm>
                <a:off x="185" y="3312"/>
                <a:ext cx="5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0-1 </a:t>
                </a:r>
                <a:r>
                  <a:rPr kumimoji="1" lang="zh-CN" altLang="en-US" sz="2400" b="1">
                    <a:solidFill>
                      <a:srgbClr val="000000"/>
                    </a:solidFill>
                    <a:latin typeface="Times New Roman" pitchFamily="18" charset="0"/>
                    <a:cs typeface="Times New Roman" pitchFamily="18" charset="0"/>
                  </a:rPr>
                  <a:t>律</a:t>
                </a:r>
                <a:endParaRPr kumimoji="1" lang="zh-CN" altLang="en-US" sz="4400" b="1">
                  <a:solidFill>
                    <a:srgbClr val="000000"/>
                  </a:solidFill>
                  <a:latin typeface="Times New Roman" pitchFamily="18" charset="0"/>
                  <a:cs typeface="Times New Roman" pitchFamily="18" charset="0"/>
                </a:endParaRPr>
              </a:p>
            </p:txBody>
          </p:sp>
        </p:grpSp>
        <p:graphicFrame>
          <p:nvGraphicFramePr>
            <p:cNvPr id="26657" name="Object 14"/>
            <p:cNvGraphicFramePr>
              <a:graphicFrameLocks noChangeAspect="1"/>
            </p:cNvGraphicFramePr>
            <p:nvPr/>
          </p:nvGraphicFramePr>
          <p:xfrm>
            <a:off x="6137300" y="2136780"/>
            <a:ext cx="1239843" cy="360365"/>
          </p:xfrm>
          <a:graphic>
            <a:graphicData uri="http://schemas.openxmlformats.org/presentationml/2006/ole">
              <mc:AlternateContent xmlns:mc="http://schemas.openxmlformats.org/markup-compatibility/2006">
                <mc:Choice xmlns:v="urn:schemas-microsoft-com:vml" Requires="v">
                  <p:oleObj spid="_x0000_s26678" name="公式" r:id="rId13" imgW="609336" imgH="177723" progId="Equation.3">
                    <p:embed/>
                  </p:oleObj>
                </mc:Choice>
                <mc:Fallback>
                  <p:oleObj name="公式" r:id="rId13" imgW="609336" imgH="177723"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37300" y="2136780"/>
                          <a:ext cx="1239843" cy="360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8" name="Object 15"/>
            <p:cNvGraphicFramePr>
              <a:graphicFrameLocks noChangeAspect="1"/>
            </p:cNvGraphicFramePr>
            <p:nvPr/>
          </p:nvGraphicFramePr>
          <p:xfrm>
            <a:off x="6229375" y="1655763"/>
            <a:ext cx="1089030" cy="339728"/>
          </p:xfrm>
          <a:graphic>
            <a:graphicData uri="http://schemas.openxmlformats.org/presentationml/2006/ole">
              <mc:AlternateContent xmlns:mc="http://schemas.openxmlformats.org/markup-compatibility/2006">
                <mc:Choice xmlns:v="urn:schemas-microsoft-com:vml" Requires="v">
                  <p:oleObj spid="_x0000_s26679" name="公式" r:id="rId15" imgW="532937" imgH="164957" progId="Equation.3">
                    <p:embed/>
                  </p:oleObj>
                </mc:Choice>
                <mc:Fallback>
                  <p:oleObj name="公式" r:id="rId15" imgW="532937" imgH="164957"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29375" y="1655763"/>
                          <a:ext cx="1089030" cy="3397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9" name="Object 44"/>
            <p:cNvGraphicFramePr>
              <a:graphicFrameLocks noChangeAspect="1"/>
            </p:cNvGraphicFramePr>
            <p:nvPr/>
          </p:nvGraphicFramePr>
          <p:xfrm>
            <a:off x="2708285" y="2146305"/>
            <a:ext cx="1060455" cy="360365"/>
          </p:xfrm>
          <a:graphic>
            <a:graphicData uri="http://schemas.openxmlformats.org/presentationml/2006/ole">
              <mc:AlternateContent xmlns:mc="http://schemas.openxmlformats.org/markup-compatibility/2006">
                <mc:Choice xmlns:v="urn:schemas-microsoft-com:vml" Requires="v">
                  <p:oleObj spid="_x0000_s26680" name="公式" r:id="rId17" imgW="520248" imgH="177646" progId="Equation.3">
                    <p:embed/>
                  </p:oleObj>
                </mc:Choice>
                <mc:Fallback>
                  <p:oleObj name="公式" r:id="rId17" imgW="520248" imgH="177646" progId="Equation.3">
                    <p:embed/>
                    <p:pic>
                      <p:nvPicPr>
                        <p:cNvPr id="0" name="Object 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08285" y="2146305"/>
                          <a:ext cx="1060455" cy="360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60" name="Object 45"/>
            <p:cNvGraphicFramePr>
              <a:graphicFrameLocks noChangeAspect="1"/>
            </p:cNvGraphicFramePr>
            <p:nvPr/>
          </p:nvGraphicFramePr>
          <p:xfrm>
            <a:off x="2724160" y="1665288"/>
            <a:ext cx="1062043" cy="339728"/>
          </p:xfrm>
          <a:graphic>
            <a:graphicData uri="http://schemas.openxmlformats.org/presentationml/2006/ole">
              <mc:AlternateContent xmlns:mc="http://schemas.openxmlformats.org/markup-compatibility/2006">
                <mc:Choice xmlns:v="urn:schemas-microsoft-com:vml" Requires="v">
                  <p:oleObj spid="_x0000_s26681" name="公式" r:id="rId19" imgW="520474" imgH="165028" progId="Equation.3">
                    <p:embed/>
                  </p:oleObj>
                </mc:Choice>
                <mc:Fallback>
                  <p:oleObj name="公式" r:id="rId19" imgW="520474" imgH="165028" progId="Equation.3">
                    <p:embed/>
                    <p:pic>
                      <p:nvPicPr>
                        <p:cNvPr id="0" name="Object 4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24160" y="1665288"/>
                          <a:ext cx="1062043" cy="3397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 name="组合 50"/>
          <p:cNvGrpSpPr>
            <a:grpSpLocks/>
          </p:cNvGrpSpPr>
          <p:nvPr/>
        </p:nvGrpSpPr>
        <p:grpSpPr bwMode="auto">
          <a:xfrm>
            <a:off x="446088" y="2743200"/>
            <a:ext cx="6988175" cy="479425"/>
            <a:chOff x="446088" y="2684463"/>
            <a:chExt cx="6988206" cy="479425"/>
          </a:xfrm>
        </p:grpSpPr>
        <p:grpSp>
          <p:nvGrpSpPr>
            <p:cNvPr id="26651" name="Group 7"/>
            <p:cNvGrpSpPr>
              <a:grpSpLocks/>
            </p:cNvGrpSpPr>
            <p:nvPr/>
          </p:nvGrpSpPr>
          <p:grpSpPr bwMode="auto">
            <a:xfrm>
              <a:off x="446088" y="2684463"/>
              <a:ext cx="1143000" cy="479425"/>
              <a:chOff x="4848" y="1858"/>
              <a:chExt cx="720" cy="302"/>
            </a:xfrm>
          </p:grpSpPr>
          <p:graphicFrame>
            <p:nvGraphicFramePr>
              <p:cNvPr id="26654" name="Object 3"/>
              <p:cNvGraphicFramePr>
                <a:graphicFrameLocks noChangeAspect="1"/>
              </p:cNvGraphicFramePr>
              <p:nvPr/>
            </p:nvGraphicFramePr>
            <p:xfrm>
              <a:off x="4848" y="1858"/>
              <a:ext cx="720" cy="302"/>
            </p:xfrm>
            <a:graphic>
              <a:graphicData uri="http://schemas.openxmlformats.org/presentationml/2006/ole">
                <mc:AlternateContent xmlns:mc="http://schemas.openxmlformats.org/markup-compatibility/2006">
                  <mc:Choice xmlns:v="urn:schemas-microsoft-com:vml" Requires="v">
                    <p:oleObj spid="_x0000_s26682" name="Clip" r:id="rId21" imgW="971172" imgH="409307" progId="MS_ClipArt_Gallery.2">
                      <p:embed/>
                    </p:oleObj>
                  </mc:Choice>
                  <mc:Fallback>
                    <p:oleObj name="Clip" r:id="rId21" imgW="971172" imgH="409307"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8" y="1858"/>
                            <a:ext cx="720"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55" name="Text Box 9"/>
              <p:cNvSpPr txBox="1">
                <a:spLocks noChangeArrowheads="1"/>
              </p:cNvSpPr>
              <p:nvPr/>
            </p:nvSpPr>
            <p:spPr bwMode="auto">
              <a:xfrm>
                <a:off x="4849" y="1858"/>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00000"/>
                    </a:solidFill>
                    <a:latin typeface="Times New Roman" pitchFamily="18" charset="0"/>
                    <a:cs typeface="Times New Roman" pitchFamily="18" charset="0"/>
                  </a:rPr>
                  <a:t>重叠律</a:t>
                </a:r>
                <a:endParaRPr kumimoji="1" lang="zh-CN" altLang="en-US" sz="4400" b="1">
                  <a:solidFill>
                    <a:srgbClr val="000000"/>
                  </a:solidFill>
                  <a:latin typeface="Times New Roman" pitchFamily="18" charset="0"/>
                  <a:cs typeface="Times New Roman" pitchFamily="18" charset="0"/>
                </a:endParaRPr>
              </a:p>
            </p:txBody>
          </p:sp>
        </p:grpSp>
        <p:graphicFrame>
          <p:nvGraphicFramePr>
            <p:cNvPr id="26652" name="Object 16"/>
            <p:cNvGraphicFramePr>
              <a:graphicFrameLocks noChangeAspect="1"/>
            </p:cNvGraphicFramePr>
            <p:nvPr/>
          </p:nvGraphicFramePr>
          <p:xfrm>
            <a:off x="6115075" y="2757488"/>
            <a:ext cx="1319219" cy="338138"/>
          </p:xfrm>
          <a:graphic>
            <a:graphicData uri="http://schemas.openxmlformats.org/presentationml/2006/ole">
              <mc:AlternateContent xmlns:mc="http://schemas.openxmlformats.org/markup-compatibility/2006">
                <mc:Choice xmlns:v="urn:schemas-microsoft-com:vml" Requires="v">
                  <p:oleObj spid="_x0000_s26683" name="公式" r:id="rId22" imgW="647419" imgH="165028" progId="Equation.3">
                    <p:embed/>
                  </p:oleObj>
                </mc:Choice>
                <mc:Fallback>
                  <p:oleObj name="公式" r:id="rId22" imgW="647419" imgH="165028" progId="Equation.3">
                    <p:embed/>
                    <p:pic>
                      <p:nvPicPr>
                        <p:cNvPr id="0" name="Object 1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115075" y="2757488"/>
                          <a:ext cx="1319219"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3" name="Object 46"/>
            <p:cNvGraphicFramePr>
              <a:graphicFrameLocks noChangeAspect="1"/>
            </p:cNvGraphicFramePr>
            <p:nvPr/>
          </p:nvGraphicFramePr>
          <p:xfrm>
            <a:off x="2662248" y="2767013"/>
            <a:ext cx="1189042" cy="338138"/>
          </p:xfrm>
          <a:graphic>
            <a:graphicData uri="http://schemas.openxmlformats.org/presentationml/2006/ole">
              <mc:AlternateContent xmlns:mc="http://schemas.openxmlformats.org/markup-compatibility/2006">
                <mc:Choice xmlns:v="urn:schemas-microsoft-com:vml" Requires="v">
                  <p:oleObj spid="_x0000_s26684" name="公式" r:id="rId24" imgW="583693" imgH="164957" progId="Equation.3">
                    <p:embed/>
                  </p:oleObj>
                </mc:Choice>
                <mc:Fallback>
                  <p:oleObj name="公式" r:id="rId24" imgW="583693" imgH="164957" progId="Equation.3">
                    <p:embed/>
                    <p:pic>
                      <p:nvPicPr>
                        <p:cNvPr id="0" name="Object 4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662248" y="2767013"/>
                          <a:ext cx="1189042"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 name="组合 53"/>
          <p:cNvGrpSpPr>
            <a:grpSpLocks/>
          </p:cNvGrpSpPr>
          <p:nvPr/>
        </p:nvGrpSpPr>
        <p:grpSpPr bwMode="auto">
          <a:xfrm>
            <a:off x="439738" y="4608513"/>
            <a:ext cx="7316787" cy="479425"/>
            <a:chOff x="439738" y="4549775"/>
            <a:chExt cx="7316816" cy="479425"/>
          </a:xfrm>
        </p:grpSpPr>
        <p:grpSp>
          <p:nvGrpSpPr>
            <p:cNvPr id="26646" name="Group 22"/>
            <p:cNvGrpSpPr>
              <a:grpSpLocks/>
            </p:cNvGrpSpPr>
            <p:nvPr/>
          </p:nvGrpSpPr>
          <p:grpSpPr bwMode="auto">
            <a:xfrm>
              <a:off x="439738" y="4549775"/>
              <a:ext cx="1146175" cy="479425"/>
              <a:chOff x="4848" y="3298"/>
              <a:chExt cx="720" cy="302"/>
            </a:xfrm>
          </p:grpSpPr>
          <p:graphicFrame>
            <p:nvGraphicFramePr>
              <p:cNvPr id="26649" name="Object 8"/>
              <p:cNvGraphicFramePr>
                <a:graphicFrameLocks noChangeAspect="1"/>
              </p:cNvGraphicFramePr>
              <p:nvPr/>
            </p:nvGraphicFramePr>
            <p:xfrm>
              <a:off x="4848" y="3298"/>
              <a:ext cx="720" cy="302"/>
            </p:xfrm>
            <a:graphic>
              <a:graphicData uri="http://schemas.openxmlformats.org/presentationml/2006/ole">
                <mc:AlternateContent xmlns:mc="http://schemas.openxmlformats.org/markup-compatibility/2006">
                  <mc:Choice xmlns:v="urn:schemas-microsoft-com:vml" Requires="v">
                    <p:oleObj spid="_x0000_s26685" name="Clip" r:id="rId26" imgW="971172" imgH="409307" progId="MS_ClipArt_Gallery.2">
                      <p:embed/>
                    </p:oleObj>
                  </mc:Choice>
                  <mc:Fallback>
                    <p:oleObj name="Clip" r:id="rId26" imgW="971172" imgH="409307" progId="MS_ClipArt_Gallery.2">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8" y="3298"/>
                            <a:ext cx="720"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50" name="Text Box 24"/>
              <p:cNvSpPr txBox="1">
                <a:spLocks noChangeArrowheads="1"/>
              </p:cNvSpPr>
              <p:nvPr/>
            </p:nvSpPr>
            <p:spPr bwMode="auto">
              <a:xfrm>
                <a:off x="4849" y="3298"/>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00000"/>
                    </a:solidFill>
                    <a:latin typeface="Times New Roman" pitchFamily="18" charset="0"/>
                    <a:cs typeface="Times New Roman" pitchFamily="18" charset="0"/>
                  </a:rPr>
                  <a:t>交换律</a:t>
                </a:r>
              </a:p>
            </p:txBody>
          </p:sp>
        </p:grpSp>
        <p:graphicFrame>
          <p:nvGraphicFramePr>
            <p:cNvPr id="26647" name="Object 20"/>
            <p:cNvGraphicFramePr>
              <a:graphicFrameLocks noChangeAspect="1"/>
            </p:cNvGraphicFramePr>
            <p:nvPr/>
          </p:nvGraphicFramePr>
          <p:xfrm>
            <a:off x="5994422" y="4622800"/>
            <a:ext cx="1762132" cy="333375"/>
          </p:xfrm>
          <a:graphic>
            <a:graphicData uri="http://schemas.openxmlformats.org/presentationml/2006/ole">
              <mc:AlternateContent xmlns:mc="http://schemas.openxmlformats.org/markup-compatibility/2006">
                <mc:Choice xmlns:v="urn:schemas-microsoft-com:vml" Requires="v">
                  <p:oleObj spid="_x0000_s26686" name="公式" r:id="rId27" imgW="875920" imgH="165028" progId="Equation.3">
                    <p:embed/>
                  </p:oleObj>
                </mc:Choice>
                <mc:Fallback>
                  <p:oleObj name="公式" r:id="rId27" imgW="875920" imgH="165028" progId="Equation.3">
                    <p:embed/>
                    <p:pic>
                      <p:nvPicPr>
                        <p:cNvPr id="0" name="Object 2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994422" y="4622800"/>
                          <a:ext cx="1762132"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8" name="Object 47"/>
            <p:cNvGraphicFramePr>
              <a:graphicFrameLocks noChangeAspect="1"/>
            </p:cNvGraphicFramePr>
            <p:nvPr/>
          </p:nvGraphicFramePr>
          <p:xfrm>
            <a:off x="2590809" y="4632325"/>
            <a:ext cx="1530356" cy="333375"/>
          </p:xfrm>
          <a:graphic>
            <a:graphicData uri="http://schemas.openxmlformats.org/presentationml/2006/ole">
              <mc:AlternateContent xmlns:mc="http://schemas.openxmlformats.org/markup-compatibility/2006">
                <mc:Choice xmlns:v="urn:schemas-microsoft-com:vml" Requires="v">
                  <p:oleObj spid="_x0000_s26687" name="公式" r:id="rId29" imgW="761669" imgH="165028" progId="Equation.3">
                    <p:embed/>
                  </p:oleObj>
                </mc:Choice>
                <mc:Fallback>
                  <p:oleObj name="公式" r:id="rId29" imgW="761669" imgH="165028" progId="Equation.3">
                    <p:embed/>
                    <p:pic>
                      <p:nvPicPr>
                        <p:cNvPr id="0" name="Object 4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590809" y="4632325"/>
                          <a:ext cx="1530356"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 name="组合 54"/>
          <p:cNvGrpSpPr>
            <a:grpSpLocks/>
          </p:cNvGrpSpPr>
          <p:nvPr/>
        </p:nvGrpSpPr>
        <p:grpSpPr bwMode="auto">
          <a:xfrm>
            <a:off x="439738" y="5221288"/>
            <a:ext cx="8432800" cy="496887"/>
            <a:chOff x="439738" y="5162550"/>
            <a:chExt cx="8432830" cy="496888"/>
          </a:xfrm>
        </p:grpSpPr>
        <p:grpSp>
          <p:nvGrpSpPr>
            <p:cNvPr id="26641" name="Group 19"/>
            <p:cNvGrpSpPr>
              <a:grpSpLocks/>
            </p:cNvGrpSpPr>
            <p:nvPr/>
          </p:nvGrpSpPr>
          <p:grpSpPr bwMode="auto">
            <a:xfrm>
              <a:off x="439738" y="5162550"/>
              <a:ext cx="1143000" cy="496888"/>
              <a:chOff x="1632" y="3778"/>
              <a:chExt cx="720" cy="302"/>
            </a:xfrm>
          </p:grpSpPr>
          <p:graphicFrame>
            <p:nvGraphicFramePr>
              <p:cNvPr id="26644" name="Object 7"/>
              <p:cNvGraphicFramePr>
                <a:graphicFrameLocks noChangeAspect="1"/>
              </p:cNvGraphicFramePr>
              <p:nvPr/>
            </p:nvGraphicFramePr>
            <p:xfrm>
              <a:off x="1632" y="3778"/>
              <a:ext cx="720" cy="302"/>
            </p:xfrm>
            <a:graphic>
              <a:graphicData uri="http://schemas.openxmlformats.org/presentationml/2006/ole">
                <mc:AlternateContent xmlns:mc="http://schemas.openxmlformats.org/markup-compatibility/2006">
                  <mc:Choice xmlns:v="urn:schemas-microsoft-com:vml" Requires="v">
                    <p:oleObj spid="_x0000_s26688" name="Clip" r:id="rId31" imgW="971172" imgH="409307" progId="MS_ClipArt_Gallery.2">
                      <p:embed/>
                    </p:oleObj>
                  </mc:Choice>
                  <mc:Fallback>
                    <p:oleObj name="Clip" r:id="rId31" imgW="971172" imgH="409307" progId="MS_ClipArt_Gallery.2">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 y="3778"/>
                            <a:ext cx="720"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5" name="Text Box 21"/>
              <p:cNvSpPr txBox="1">
                <a:spLocks noChangeArrowheads="1"/>
              </p:cNvSpPr>
              <p:nvPr/>
            </p:nvSpPr>
            <p:spPr bwMode="auto">
              <a:xfrm>
                <a:off x="1633" y="3783"/>
                <a:ext cx="695"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00000"/>
                    </a:solidFill>
                    <a:latin typeface="Times New Roman" pitchFamily="18" charset="0"/>
                    <a:cs typeface="Times New Roman" pitchFamily="18" charset="0"/>
                  </a:rPr>
                  <a:t>结合律</a:t>
                </a:r>
              </a:p>
            </p:txBody>
          </p:sp>
        </p:grpSp>
        <p:graphicFrame>
          <p:nvGraphicFramePr>
            <p:cNvPr id="26642" name="Object 21"/>
            <p:cNvGraphicFramePr>
              <a:graphicFrameLocks noChangeAspect="1"/>
            </p:cNvGraphicFramePr>
            <p:nvPr/>
          </p:nvGraphicFramePr>
          <p:xfrm>
            <a:off x="5826144" y="5214937"/>
            <a:ext cx="3046424" cy="425451"/>
          </p:xfrm>
          <a:graphic>
            <a:graphicData uri="http://schemas.openxmlformats.org/presentationml/2006/ole">
              <mc:AlternateContent xmlns:mc="http://schemas.openxmlformats.org/markup-compatibility/2006">
                <mc:Choice xmlns:v="urn:schemas-microsoft-com:vml" Requires="v">
                  <p:oleObj spid="_x0000_s26689" name="公式" r:id="rId32" imgW="1548728" imgH="215806" progId="Equation.3">
                    <p:embed/>
                  </p:oleObj>
                </mc:Choice>
                <mc:Fallback>
                  <p:oleObj name="公式" r:id="rId32" imgW="1548728" imgH="215806" progId="Equation.3">
                    <p:embed/>
                    <p:pic>
                      <p:nvPicPr>
                        <p:cNvPr id="0" name="Object 2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826144" y="5214937"/>
                          <a:ext cx="3046424" cy="425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3" name="Object 48"/>
            <p:cNvGraphicFramePr>
              <a:graphicFrameLocks noChangeAspect="1"/>
            </p:cNvGraphicFramePr>
            <p:nvPr/>
          </p:nvGraphicFramePr>
          <p:xfrm>
            <a:off x="2557470" y="5224462"/>
            <a:ext cx="2547946" cy="425451"/>
          </p:xfrm>
          <a:graphic>
            <a:graphicData uri="http://schemas.openxmlformats.org/presentationml/2006/ole">
              <mc:AlternateContent xmlns:mc="http://schemas.openxmlformats.org/markup-compatibility/2006">
                <mc:Choice xmlns:v="urn:schemas-microsoft-com:vml" Requires="v">
                  <p:oleObj spid="_x0000_s26690" name="公式" r:id="rId34" imgW="1294838" imgH="215806" progId="Equation.3">
                    <p:embed/>
                  </p:oleObj>
                </mc:Choice>
                <mc:Fallback>
                  <p:oleObj name="公式" r:id="rId34" imgW="1294838" imgH="215806" progId="Equation.3">
                    <p:embed/>
                    <p:pic>
                      <p:nvPicPr>
                        <p:cNvPr id="0" name="Object 4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557470" y="5224462"/>
                          <a:ext cx="2547946" cy="425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 name="组合 55"/>
          <p:cNvGrpSpPr>
            <a:grpSpLocks/>
          </p:cNvGrpSpPr>
          <p:nvPr/>
        </p:nvGrpSpPr>
        <p:grpSpPr bwMode="auto">
          <a:xfrm>
            <a:off x="430213" y="5840413"/>
            <a:ext cx="8591550" cy="517525"/>
            <a:chOff x="430213" y="5781675"/>
            <a:chExt cx="8591581" cy="517545"/>
          </a:xfrm>
        </p:grpSpPr>
        <p:grpSp>
          <p:nvGrpSpPr>
            <p:cNvPr id="26636" name="Group 16"/>
            <p:cNvGrpSpPr>
              <a:grpSpLocks/>
            </p:cNvGrpSpPr>
            <p:nvPr/>
          </p:nvGrpSpPr>
          <p:grpSpPr bwMode="auto">
            <a:xfrm>
              <a:off x="430213" y="5781675"/>
              <a:ext cx="1143000" cy="479425"/>
              <a:chOff x="3072" y="3778"/>
              <a:chExt cx="720" cy="302"/>
            </a:xfrm>
          </p:grpSpPr>
          <p:graphicFrame>
            <p:nvGraphicFramePr>
              <p:cNvPr id="26639" name="Object 6"/>
              <p:cNvGraphicFramePr>
                <a:graphicFrameLocks noChangeAspect="1"/>
              </p:cNvGraphicFramePr>
              <p:nvPr/>
            </p:nvGraphicFramePr>
            <p:xfrm>
              <a:off x="3072" y="3778"/>
              <a:ext cx="720" cy="302"/>
            </p:xfrm>
            <a:graphic>
              <a:graphicData uri="http://schemas.openxmlformats.org/presentationml/2006/ole">
                <mc:AlternateContent xmlns:mc="http://schemas.openxmlformats.org/markup-compatibility/2006">
                  <mc:Choice xmlns:v="urn:schemas-microsoft-com:vml" Requires="v">
                    <p:oleObj spid="_x0000_s26691" name="Clip" r:id="rId36" imgW="971172" imgH="409307" progId="MS_ClipArt_Gallery.2">
                      <p:embed/>
                    </p:oleObj>
                  </mc:Choice>
                  <mc:Fallback>
                    <p:oleObj name="Clip" r:id="rId36" imgW="971172" imgH="409307" progId="MS_ClipArt_Gallery.2">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2" y="3778"/>
                            <a:ext cx="720"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0" name="Text Box 18"/>
              <p:cNvSpPr txBox="1">
                <a:spLocks noChangeArrowheads="1"/>
              </p:cNvSpPr>
              <p:nvPr/>
            </p:nvSpPr>
            <p:spPr bwMode="auto">
              <a:xfrm>
                <a:off x="3072" y="3778"/>
                <a:ext cx="70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00000"/>
                    </a:solidFill>
                    <a:latin typeface="Times New Roman" pitchFamily="18" charset="0"/>
                    <a:cs typeface="Times New Roman" pitchFamily="18" charset="0"/>
                  </a:rPr>
                  <a:t>分配律</a:t>
                </a:r>
              </a:p>
            </p:txBody>
          </p:sp>
        </p:grpSp>
        <p:graphicFrame>
          <p:nvGraphicFramePr>
            <p:cNvPr id="26637" name="Object 22"/>
            <p:cNvGraphicFramePr>
              <a:graphicFrameLocks noChangeAspect="1"/>
            </p:cNvGraphicFramePr>
            <p:nvPr/>
          </p:nvGraphicFramePr>
          <p:xfrm>
            <a:off x="5678507" y="5876929"/>
            <a:ext cx="3343287" cy="400065"/>
          </p:xfrm>
          <a:graphic>
            <a:graphicData uri="http://schemas.openxmlformats.org/presentationml/2006/ole">
              <mc:AlternateContent xmlns:mc="http://schemas.openxmlformats.org/markup-compatibility/2006">
                <mc:Choice xmlns:v="urn:schemas-microsoft-com:vml" Requires="v">
                  <p:oleObj spid="_x0000_s26692" name="公式" r:id="rId37" imgW="1688367" imgH="203112" progId="Equation.3">
                    <p:embed/>
                  </p:oleObj>
                </mc:Choice>
                <mc:Fallback>
                  <p:oleObj name="公式" r:id="rId37" imgW="1688367" imgH="203112" progId="Equation.3">
                    <p:embed/>
                    <p:pic>
                      <p:nvPicPr>
                        <p:cNvPr id="0" name="Object 22"/>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678507" y="5876929"/>
                          <a:ext cx="3343287" cy="40006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8" name="Object 49"/>
            <p:cNvGraphicFramePr>
              <a:graphicFrameLocks noChangeAspect="1"/>
            </p:cNvGraphicFramePr>
            <p:nvPr/>
          </p:nvGraphicFramePr>
          <p:xfrm>
            <a:off x="2336807" y="5873754"/>
            <a:ext cx="2990861" cy="425466"/>
          </p:xfrm>
          <a:graphic>
            <a:graphicData uri="http://schemas.openxmlformats.org/presentationml/2006/ole">
              <mc:AlternateContent xmlns:mc="http://schemas.openxmlformats.org/markup-compatibility/2006">
                <mc:Choice xmlns:v="urn:schemas-microsoft-com:vml" Requires="v">
                  <p:oleObj spid="_x0000_s26693" name="公式" r:id="rId39" imgW="1511300" imgH="215900" progId="Equation.3">
                    <p:embed/>
                  </p:oleObj>
                </mc:Choice>
                <mc:Fallback>
                  <p:oleObj name="公式" r:id="rId39" imgW="1511300" imgH="215900" progId="Equation.3">
                    <p:embed/>
                    <p:pic>
                      <p:nvPicPr>
                        <p:cNvPr id="0" name="Object 49"/>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336807" y="5873754"/>
                          <a:ext cx="2990861" cy="4254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6635" name="Rectangle 90"/>
          <p:cNvSpPr>
            <a:spLocks noChangeArrowheads="1"/>
          </p:cNvSpPr>
          <p:nvPr/>
        </p:nvSpPr>
        <p:spPr bwMode="auto">
          <a:xfrm>
            <a:off x="142875" y="142875"/>
            <a:ext cx="80565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3600" b="1">
                <a:solidFill>
                  <a:srgbClr val="FF0066"/>
                </a:solidFill>
                <a:latin typeface="Times New Roman" pitchFamily="18" charset="0"/>
                <a:cs typeface="Times New Roman" pitchFamily="18" charset="0"/>
              </a:rPr>
              <a:t>§2.2  </a:t>
            </a:r>
            <a:r>
              <a:rPr lang="zh-CN" altLang="en-US" sz="3600" b="1">
                <a:solidFill>
                  <a:srgbClr val="FF0066"/>
                </a:solidFill>
                <a:latin typeface="Times New Roman" pitchFamily="18" charset="0"/>
                <a:cs typeface="Times New Roman" pitchFamily="18" charset="0"/>
              </a:rPr>
              <a:t>逻辑代数的基本定律和运算规则</a:t>
            </a:r>
            <a:r>
              <a:rPr lang="zh-CN" altLang="en-US" sz="3600" b="1">
                <a:solidFill>
                  <a:srgbClr val="000000"/>
                </a:solidFill>
                <a:latin typeface="Times New Roman" pitchFamily="18" charset="0"/>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up)">
                                      <p:cBhvr>
                                        <p:cTn id="12" dur="500"/>
                                        <p:tgtEl>
                                          <p:spTgt spid="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4"/>
          <p:cNvGrpSpPr>
            <a:grpSpLocks/>
          </p:cNvGrpSpPr>
          <p:nvPr/>
        </p:nvGrpSpPr>
        <p:grpSpPr bwMode="auto">
          <a:xfrm>
            <a:off x="357188" y="520700"/>
            <a:ext cx="6661150" cy="479425"/>
            <a:chOff x="531839" y="520683"/>
            <a:chExt cx="6661130" cy="479425"/>
          </a:xfrm>
        </p:grpSpPr>
        <p:grpSp>
          <p:nvGrpSpPr>
            <p:cNvPr id="27673" name="Group 8"/>
            <p:cNvGrpSpPr>
              <a:grpSpLocks/>
            </p:cNvGrpSpPr>
            <p:nvPr/>
          </p:nvGrpSpPr>
          <p:grpSpPr bwMode="auto">
            <a:xfrm>
              <a:off x="531839" y="520683"/>
              <a:ext cx="1200150" cy="479425"/>
              <a:chOff x="4848" y="2338"/>
              <a:chExt cx="720" cy="302"/>
            </a:xfrm>
          </p:grpSpPr>
          <p:graphicFrame>
            <p:nvGraphicFramePr>
              <p:cNvPr id="27676" name="Object 15"/>
              <p:cNvGraphicFramePr>
                <a:graphicFrameLocks noChangeAspect="1"/>
              </p:cNvGraphicFramePr>
              <p:nvPr/>
            </p:nvGraphicFramePr>
            <p:xfrm>
              <a:off x="4848" y="2338"/>
              <a:ext cx="720" cy="302"/>
            </p:xfrm>
            <a:graphic>
              <a:graphicData uri="http://schemas.openxmlformats.org/presentationml/2006/ole">
                <mc:AlternateContent xmlns:mc="http://schemas.openxmlformats.org/markup-compatibility/2006">
                  <mc:Choice xmlns:v="urn:schemas-microsoft-com:vml" Requires="v">
                    <p:oleObj spid="_x0000_s27678" name="Clip" r:id="rId3" imgW="971172" imgH="409307" progId="MS_ClipArt_Gallery.2">
                      <p:embed/>
                    </p:oleObj>
                  </mc:Choice>
                  <mc:Fallback>
                    <p:oleObj name="Clip" r:id="rId3" imgW="971172" imgH="409307" progId="MS_ClipArt_Gallery.2">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8" y="2338"/>
                            <a:ext cx="720"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77" name="Text Box 10"/>
              <p:cNvSpPr txBox="1">
                <a:spLocks noChangeArrowheads="1"/>
              </p:cNvSpPr>
              <p:nvPr/>
            </p:nvSpPr>
            <p:spPr bwMode="auto">
              <a:xfrm>
                <a:off x="4849" y="2338"/>
                <a:ext cx="69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00000"/>
                    </a:solidFill>
                    <a:latin typeface="Times New Roman" pitchFamily="18" charset="0"/>
                  </a:rPr>
                  <a:t>反演律</a:t>
                </a:r>
              </a:p>
            </p:txBody>
          </p:sp>
        </p:grpSp>
        <p:graphicFrame>
          <p:nvGraphicFramePr>
            <p:cNvPr id="27674" name="Object 17"/>
            <p:cNvGraphicFramePr>
              <a:graphicFrameLocks noChangeAspect="1"/>
            </p:cNvGraphicFramePr>
            <p:nvPr/>
          </p:nvGraphicFramePr>
          <p:xfrm>
            <a:off x="5567374" y="573073"/>
            <a:ext cx="1625595" cy="406414"/>
          </p:xfrm>
          <a:graphic>
            <a:graphicData uri="http://schemas.openxmlformats.org/presentationml/2006/ole">
              <mc:AlternateContent xmlns:mc="http://schemas.openxmlformats.org/markup-compatibility/2006">
                <mc:Choice xmlns:v="urn:schemas-microsoft-com:vml" Requires="v">
                  <p:oleObj spid="_x0000_s27679" name="公式" r:id="rId5" imgW="812447" imgH="203112" progId="Equation.3">
                    <p:embed/>
                  </p:oleObj>
                </mc:Choice>
                <mc:Fallback>
                  <p:oleObj name="公式" r:id="rId5" imgW="812447" imgH="203112"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7374" y="573073"/>
                          <a:ext cx="1625595" cy="406414"/>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75" name="Object 18"/>
            <p:cNvGraphicFramePr>
              <a:graphicFrameLocks noChangeAspect="1"/>
            </p:cNvGraphicFramePr>
            <p:nvPr/>
          </p:nvGraphicFramePr>
          <p:xfrm>
            <a:off x="2219346" y="573073"/>
            <a:ext cx="1563683" cy="390538"/>
          </p:xfrm>
          <a:graphic>
            <a:graphicData uri="http://schemas.openxmlformats.org/presentationml/2006/ole">
              <mc:AlternateContent xmlns:mc="http://schemas.openxmlformats.org/markup-compatibility/2006">
                <mc:Choice xmlns:v="urn:schemas-microsoft-com:vml" Requires="v">
                  <p:oleObj spid="_x0000_s27680" name="公式" r:id="rId7" imgW="812447" imgH="203112" progId="Equation.3">
                    <p:embed/>
                  </p:oleObj>
                </mc:Choice>
                <mc:Fallback>
                  <p:oleObj name="公式" r:id="rId7" imgW="812447" imgH="203112"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9346" y="573073"/>
                          <a:ext cx="1563683" cy="390538"/>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组合 32"/>
          <p:cNvGrpSpPr>
            <a:grpSpLocks/>
          </p:cNvGrpSpPr>
          <p:nvPr/>
        </p:nvGrpSpPr>
        <p:grpSpPr bwMode="auto">
          <a:xfrm>
            <a:off x="357188" y="1222375"/>
            <a:ext cx="7348537" cy="1606550"/>
            <a:chOff x="531839" y="1222375"/>
            <a:chExt cx="7348510" cy="1606550"/>
          </a:xfrm>
        </p:grpSpPr>
        <p:graphicFrame>
          <p:nvGraphicFramePr>
            <p:cNvPr id="27664" name="Object 9"/>
            <p:cNvGraphicFramePr>
              <a:graphicFrameLocks noChangeAspect="1"/>
            </p:cNvGraphicFramePr>
            <p:nvPr/>
          </p:nvGraphicFramePr>
          <p:xfrm>
            <a:off x="2101870" y="1292225"/>
            <a:ext cx="1600194" cy="325438"/>
          </p:xfrm>
          <a:graphic>
            <a:graphicData uri="http://schemas.openxmlformats.org/presentationml/2006/ole">
              <mc:AlternateContent xmlns:mc="http://schemas.openxmlformats.org/markup-compatibility/2006">
                <mc:Choice xmlns:v="urn:schemas-microsoft-com:vml" Requires="v">
                  <p:oleObj spid="_x0000_s27681" name="公式" r:id="rId9" imgW="704839" imgH="57048" progId="Equation.3">
                    <p:embed/>
                  </p:oleObj>
                </mc:Choice>
                <mc:Fallback>
                  <p:oleObj name="公式" r:id="rId9" imgW="704839" imgH="57048"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01870" y="1292225"/>
                          <a:ext cx="1600194"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5" name="Object 10"/>
            <p:cNvGraphicFramePr>
              <a:graphicFrameLocks noChangeAspect="1"/>
            </p:cNvGraphicFramePr>
            <p:nvPr/>
          </p:nvGraphicFramePr>
          <p:xfrm>
            <a:off x="2043134" y="2390775"/>
            <a:ext cx="2071680" cy="400050"/>
          </p:xfrm>
          <a:graphic>
            <a:graphicData uri="http://schemas.openxmlformats.org/presentationml/2006/ole">
              <mc:AlternateContent xmlns:mc="http://schemas.openxmlformats.org/markup-compatibility/2006">
                <mc:Choice xmlns:v="urn:schemas-microsoft-com:vml" Requires="v">
                  <p:oleObj spid="_x0000_s27682" name="公式" r:id="rId11" imgW="1054100" imgH="203200" progId="Equation.3">
                    <p:embed/>
                  </p:oleObj>
                </mc:Choice>
                <mc:Fallback>
                  <p:oleObj name="公式" r:id="rId11" imgW="1054100" imgH="2032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43134" y="2390775"/>
                          <a:ext cx="2071680" cy="40005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6" name="Object 11"/>
            <p:cNvGraphicFramePr>
              <a:graphicFrameLocks noChangeAspect="1"/>
            </p:cNvGraphicFramePr>
            <p:nvPr/>
          </p:nvGraphicFramePr>
          <p:xfrm>
            <a:off x="5483233" y="1719263"/>
            <a:ext cx="2397116" cy="471487"/>
          </p:xfrm>
          <a:graphic>
            <a:graphicData uri="http://schemas.openxmlformats.org/presentationml/2006/ole">
              <mc:AlternateContent xmlns:mc="http://schemas.openxmlformats.org/markup-compatibility/2006">
                <mc:Choice xmlns:v="urn:schemas-microsoft-com:vml" Requires="v">
                  <p:oleObj spid="_x0000_s27683" name="公式" r:id="rId13" imgW="1218671" imgH="241195" progId="Equation.3">
                    <p:embed/>
                  </p:oleObj>
                </mc:Choice>
                <mc:Fallback>
                  <p:oleObj name="公式" r:id="rId13" imgW="1218671" imgH="241195"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83233" y="1719263"/>
                          <a:ext cx="2397116" cy="471487"/>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7" name="Object 12"/>
            <p:cNvGraphicFramePr>
              <a:graphicFrameLocks noChangeAspect="1"/>
            </p:cNvGraphicFramePr>
            <p:nvPr/>
          </p:nvGraphicFramePr>
          <p:xfrm>
            <a:off x="5556258" y="1222375"/>
            <a:ext cx="1819268" cy="401638"/>
          </p:xfrm>
          <a:graphic>
            <a:graphicData uri="http://schemas.openxmlformats.org/presentationml/2006/ole">
              <mc:AlternateContent xmlns:mc="http://schemas.openxmlformats.org/markup-compatibility/2006">
                <mc:Choice xmlns:v="urn:schemas-microsoft-com:vml" Requires="v">
                  <p:oleObj spid="_x0000_s27684" name="公式" r:id="rId15" imgW="926698" imgH="203112" progId="Equation.3">
                    <p:embed/>
                  </p:oleObj>
                </mc:Choice>
                <mc:Fallback>
                  <p:oleObj name="公式" r:id="rId15" imgW="926698" imgH="203112"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56258" y="1222375"/>
                          <a:ext cx="1819268" cy="401638"/>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8" name="Object 14"/>
            <p:cNvGraphicFramePr>
              <a:graphicFrameLocks noChangeAspect="1"/>
            </p:cNvGraphicFramePr>
            <p:nvPr/>
          </p:nvGraphicFramePr>
          <p:xfrm>
            <a:off x="2043134" y="1784350"/>
            <a:ext cx="1949443" cy="400050"/>
          </p:xfrm>
          <a:graphic>
            <a:graphicData uri="http://schemas.openxmlformats.org/presentationml/2006/ole">
              <mc:AlternateContent xmlns:mc="http://schemas.openxmlformats.org/markup-compatibility/2006">
                <mc:Choice xmlns:v="urn:schemas-microsoft-com:vml" Requires="v">
                  <p:oleObj spid="_x0000_s27685" name="公式" r:id="rId17" imgW="990170" imgH="203112" progId="Equation.3">
                    <p:embed/>
                  </p:oleObj>
                </mc:Choice>
                <mc:Fallback>
                  <p:oleObj name="公式" r:id="rId17" imgW="990170" imgH="203112" progId="Equation.3">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43134" y="1784350"/>
                          <a:ext cx="1949443"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669" name="Group 11"/>
            <p:cNvGrpSpPr>
              <a:grpSpLocks/>
            </p:cNvGrpSpPr>
            <p:nvPr/>
          </p:nvGrpSpPr>
          <p:grpSpPr bwMode="auto">
            <a:xfrm>
              <a:off x="531839" y="1246167"/>
              <a:ext cx="1200150" cy="479425"/>
              <a:chOff x="4848" y="3778"/>
              <a:chExt cx="720" cy="302"/>
            </a:xfrm>
          </p:grpSpPr>
          <p:graphicFrame>
            <p:nvGraphicFramePr>
              <p:cNvPr id="27671" name="Object 16"/>
              <p:cNvGraphicFramePr>
                <a:graphicFrameLocks noChangeAspect="1"/>
              </p:cNvGraphicFramePr>
              <p:nvPr/>
            </p:nvGraphicFramePr>
            <p:xfrm>
              <a:off x="4848" y="3778"/>
              <a:ext cx="720" cy="302"/>
            </p:xfrm>
            <a:graphic>
              <a:graphicData uri="http://schemas.openxmlformats.org/presentationml/2006/ole">
                <mc:AlternateContent xmlns:mc="http://schemas.openxmlformats.org/markup-compatibility/2006">
                  <mc:Choice xmlns:v="urn:schemas-microsoft-com:vml" Requires="v">
                    <p:oleObj spid="_x0000_s27686" name="Clip" r:id="rId19" imgW="971172" imgH="409307" progId="MS_ClipArt_Gallery.2">
                      <p:embed/>
                    </p:oleObj>
                  </mc:Choice>
                  <mc:Fallback>
                    <p:oleObj name="Clip" r:id="rId19" imgW="971172" imgH="409307" progId="MS_ClipArt_Gallery.2">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8" y="3778"/>
                            <a:ext cx="720"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72" name="Text Box 13"/>
              <p:cNvSpPr txBox="1">
                <a:spLocks noChangeArrowheads="1"/>
              </p:cNvSpPr>
              <p:nvPr/>
            </p:nvSpPr>
            <p:spPr bwMode="auto">
              <a:xfrm>
                <a:off x="4865" y="3778"/>
                <a:ext cx="6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00000"/>
                    </a:solidFill>
                    <a:latin typeface="Times New Roman" pitchFamily="18" charset="0"/>
                  </a:rPr>
                  <a:t>吸收律</a:t>
                </a:r>
              </a:p>
            </p:txBody>
          </p:sp>
        </p:grpSp>
        <p:graphicFrame>
          <p:nvGraphicFramePr>
            <p:cNvPr id="27670" name="Object 19"/>
            <p:cNvGraphicFramePr>
              <a:graphicFrameLocks noChangeAspect="1"/>
            </p:cNvGraphicFramePr>
            <p:nvPr/>
          </p:nvGraphicFramePr>
          <p:xfrm>
            <a:off x="5524508" y="2373313"/>
            <a:ext cx="1798632" cy="455612"/>
          </p:xfrm>
          <a:graphic>
            <a:graphicData uri="http://schemas.openxmlformats.org/presentationml/2006/ole">
              <mc:AlternateContent xmlns:mc="http://schemas.openxmlformats.org/markup-compatibility/2006">
                <mc:Choice xmlns:v="urn:schemas-microsoft-com:vml" Requires="v">
                  <p:oleObj spid="_x0000_s27687" name="公式" r:id="rId20" imgW="952087" imgH="241195" progId="Equation.3">
                    <p:embed/>
                  </p:oleObj>
                </mc:Choice>
                <mc:Fallback>
                  <p:oleObj name="公式" r:id="rId20" imgW="952087" imgH="241195" progId="Equation.3">
                    <p:embed/>
                    <p:pic>
                      <p:nvPicPr>
                        <p:cNvPr id="0" name="Object 1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24508" y="2373313"/>
                          <a:ext cx="179863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cxnSp>
        <p:nvCxnSpPr>
          <p:cNvPr id="30" name="直接连接符 29"/>
          <p:cNvCxnSpPr/>
          <p:nvPr/>
        </p:nvCxnSpPr>
        <p:spPr>
          <a:xfrm rot="16200000" flipH="1">
            <a:off x="2830513" y="2138363"/>
            <a:ext cx="3276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33"/>
          <p:cNvGrpSpPr>
            <a:grpSpLocks/>
          </p:cNvGrpSpPr>
          <p:nvPr/>
        </p:nvGrpSpPr>
        <p:grpSpPr bwMode="auto">
          <a:xfrm>
            <a:off x="406400" y="3163888"/>
            <a:ext cx="8547100" cy="479425"/>
            <a:chOff x="581052" y="2949555"/>
            <a:chExt cx="8546807" cy="479425"/>
          </a:xfrm>
        </p:grpSpPr>
        <p:graphicFrame>
          <p:nvGraphicFramePr>
            <p:cNvPr id="27659" name="Object 13"/>
            <p:cNvGraphicFramePr>
              <a:graphicFrameLocks noChangeAspect="1"/>
            </p:cNvGraphicFramePr>
            <p:nvPr/>
          </p:nvGraphicFramePr>
          <p:xfrm>
            <a:off x="4789494" y="3000366"/>
            <a:ext cx="4338365" cy="357180"/>
          </p:xfrm>
          <a:graphic>
            <a:graphicData uri="http://schemas.openxmlformats.org/presentationml/2006/ole">
              <mc:AlternateContent xmlns:mc="http://schemas.openxmlformats.org/markup-compatibility/2006">
                <mc:Choice xmlns:v="urn:schemas-microsoft-com:vml" Requires="v">
                  <p:oleObj spid="_x0000_s27688" name="公式" r:id="rId22" imgW="2552700" imgH="241300" progId="Equation.3">
                    <p:embed/>
                  </p:oleObj>
                </mc:Choice>
                <mc:Fallback>
                  <p:oleObj name="公式" r:id="rId22" imgW="2552700" imgH="241300" progId="Equation.3">
                    <p:embed/>
                    <p:pic>
                      <p:nvPicPr>
                        <p:cNvPr id="0" name="Object 1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89494" y="3000366"/>
                          <a:ext cx="4338365" cy="35718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660" name="Group 20"/>
            <p:cNvGrpSpPr>
              <a:grpSpLocks/>
            </p:cNvGrpSpPr>
            <p:nvPr/>
          </p:nvGrpSpPr>
          <p:grpSpPr bwMode="auto">
            <a:xfrm>
              <a:off x="581052" y="2949555"/>
              <a:ext cx="1150937" cy="479425"/>
              <a:chOff x="4848" y="3778"/>
              <a:chExt cx="720" cy="302"/>
            </a:xfrm>
          </p:grpSpPr>
          <p:graphicFrame>
            <p:nvGraphicFramePr>
              <p:cNvPr id="27662" name="Object 21"/>
              <p:cNvGraphicFramePr>
                <a:graphicFrameLocks noChangeAspect="1"/>
              </p:cNvGraphicFramePr>
              <p:nvPr/>
            </p:nvGraphicFramePr>
            <p:xfrm>
              <a:off x="4848" y="3778"/>
              <a:ext cx="720" cy="302"/>
            </p:xfrm>
            <a:graphic>
              <a:graphicData uri="http://schemas.openxmlformats.org/presentationml/2006/ole">
                <mc:AlternateContent xmlns:mc="http://schemas.openxmlformats.org/markup-compatibility/2006">
                  <mc:Choice xmlns:v="urn:schemas-microsoft-com:vml" Requires="v">
                    <p:oleObj spid="_x0000_s27689" name="Clip" r:id="rId24" imgW="971172" imgH="409307" progId="MS_ClipArt_Gallery.2">
                      <p:embed/>
                    </p:oleObj>
                  </mc:Choice>
                  <mc:Fallback>
                    <p:oleObj name="Clip" r:id="rId24" imgW="971172" imgH="409307" progId="MS_ClipArt_Gallery.2">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8" y="3778"/>
                            <a:ext cx="720"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3" name="Text Box 22"/>
              <p:cNvSpPr txBox="1">
                <a:spLocks noChangeArrowheads="1"/>
              </p:cNvSpPr>
              <p:nvPr/>
            </p:nvSpPr>
            <p:spPr bwMode="auto">
              <a:xfrm>
                <a:off x="4848" y="3778"/>
                <a:ext cx="69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00000"/>
                    </a:solidFill>
                    <a:latin typeface="Times New Roman" pitchFamily="18" charset="0"/>
                  </a:rPr>
                  <a:t>包含律</a:t>
                </a:r>
              </a:p>
            </p:txBody>
          </p:sp>
        </p:grpSp>
        <p:graphicFrame>
          <p:nvGraphicFramePr>
            <p:cNvPr id="27661" name="Object 22"/>
            <p:cNvGraphicFramePr>
              <a:graphicFrameLocks noChangeAspect="1"/>
            </p:cNvGraphicFramePr>
            <p:nvPr/>
          </p:nvGraphicFramePr>
          <p:xfrm>
            <a:off x="1795484" y="3000243"/>
            <a:ext cx="2776523" cy="323967"/>
          </p:xfrm>
          <a:graphic>
            <a:graphicData uri="http://schemas.openxmlformats.org/presentationml/2006/ole">
              <mc:AlternateContent xmlns:mc="http://schemas.openxmlformats.org/markup-compatibility/2006">
                <mc:Choice xmlns:v="urn:schemas-microsoft-com:vml" Requires="v">
                  <p:oleObj spid="_x0000_s27690" name="公式" r:id="rId25" imgW="1612900" imgH="215900" progId="Equation.3">
                    <p:embed/>
                  </p:oleObj>
                </mc:Choice>
                <mc:Fallback>
                  <p:oleObj name="公式" r:id="rId25" imgW="1612900" imgH="215900" progId="Equation.3">
                    <p:embed/>
                    <p:pic>
                      <p:nvPicPr>
                        <p:cNvPr id="0"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795484" y="3000243"/>
                          <a:ext cx="2776523" cy="323967"/>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 name="矩形 34"/>
          <p:cNvSpPr>
            <a:spLocks noChangeArrowheads="1"/>
          </p:cNvSpPr>
          <p:nvPr/>
        </p:nvSpPr>
        <p:spPr bwMode="auto">
          <a:xfrm>
            <a:off x="642938" y="4143375"/>
            <a:ext cx="8072437"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kumimoji="1" lang="zh-CN" altLang="en-US" sz="2400" b="1">
                <a:solidFill>
                  <a:srgbClr val="FF0000"/>
                </a:solidFill>
              </a:rPr>
              <a:t>包含律推广</a:t>
            </a:r>
            <a:r>
              <a:rPr kumimoji="1" lang="en-US" altLang="zh-CN" sz="2400" b="1">
                <a:solidFill>
                  <a:srgbClr val="FF0000"/>
                </a:solidFill>
              </a:rPr>
              <a:t>:</a:t>
            </a:r>
          </a:p>
          <a:p>
            <a:pPr eaLnBrk="1" hangingPunct="1">
              <a:spcBef>
                <a:spcPct val="0"/>
              </a:spcBef>
              <a:buFontTx/>
              <a:buNone/>
            </a:pPr>
            <a:r>
              <a:rPr kumimoji="1" lang="zh-CN" altLang="en-US" sz="2000" b="1">
                <a:solidFill>
                  <a:srgbClr val="000000"/>
                </a:solidFill>
              </a:rPr>
              <a:t>        在两个乘积项中，若有一个变量是</a:t>
            </a:r>
            <a:r>
              <a:rPr kumimoji="1" lang="zh-CN" altLang="en-US" sz="2000" b="1">
                <a:solidFill>
                  <a:srgbClr val="FF3300"/>
                </a:solidFill>
              </a:rPr>
              <a:t>互反</a:t>
            </a:r>
            <a:r>
              <a:rPr kumimoji="1" lang="zh-CN" altLang="en-US" sz="2000" b="1">
                <a:solidFill>
                  <a:srgbClr val="000000"/>
                </a:solidFill>
              </a:rPr>
              <a:t>的，那么由这两个乘积项中的其它变量组成的乘积项就是多余的，可以消去。</a:t>
            </a:r>
            <a:endParaRPr lang="zh-CN" altLang="en-US" sz="2000" b="1">
              <a:solidFill>
                <a:srgbClr val="000000"/>
              </a:solidFill>
            </a:endParaRPr>
          </a:p>
        </p:txBody>
      </p:sp>
      <p:grpSp>
        <p:nvGrpSpPr>
          <p:cNvPr id="8" name="组合 43"/>
          <p:cNvGrpSpPr>
            <a:grpSpLocks/>
          </p:cNvGrpSpPr>
          <p:nvPr/>
        </p:nvGrpSpPr>
        <p:grpSpPr bwMode="auto">
          <a:xfrm>
            <a:off x="857250" y="5500688"/>
            <a:ext cx="7000875" cy="461962"/>
            <a:chOff x="857224" y="5500701"/>
            <a:chExt cx="7000953" cy="461664"/>
          </a:xfrm>
        </p:grpSpPr>
        <p:sp>
          <p:nvSpPr>
            <p:cNvPr id="27657" name="Text Box 26"/>
            <p:cNvSpPr txBox="1">
              <a:spLocks noChangeArrowheads="1"/>
            </p:cNvSpPr>
            <p:nvPr/>
          </p:nvSpPr>
          <p:spPr bwMode="auto">
            <a:xfrm>
              <a:off x="857224" y="5500701"/>
              <a:ext cx="2928955"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Ø"/>
              </a:pPr>
              <a:r>
                <a:rPr kumimoji="1" lang="zh-CN" altLang="en-US" sz="2400" b="1">
                  <a:solidFill>
                    <a:srgbClr val="0000FF"/>
                  </a:solidFill>
                  <a:latin typeface="Times New Roman" pitchFamily="18" charset="0"/>
                </a:rPr>
                <a:t>包含律可推广为：</a:t>
              </a:r>
            </a:p>
          </p:txBody>
        </p:sp>
        <p:graphicFrame>
          <p:nvGraphicFramePr>
            <p:cNvPr id="27658" name="Object 26"/>
            <p:cNvGraphicFramePr>
              <a:graphicFrameLocks noChangeAspect="1"/>
            </p:cNvGraphicFramePr>
            <p:nvPr/>
          </p:nvGraphicFramePr>
          <p:xfrm>
            <a:off x="3763983" y="5503895"/>
            <a:ext cx="4094194" cy="425449"/>
          </p:xfrm>
          <a:graphic>
            <a:graphicData uri="http://schemas.openxmlformats.org/presentationml/2006/ole">
              <mc:AlternateContent xmlns:mc="http://schemas.openxmlformats.org/markup-compatibility/2006">
                <mc:Choice xmlns:v="urn:schemas-microsoft-com:vml" Requires="v">
                  <p:oleObj spid="_x0000_s27691" name="公式" r:id="rId27" imgW="1815312" imgH="215806" progId="Equation.3">
                    <p:embed/>
                  </p:oleObj>
                </mc:Choice>
                <mc:Fallback>
                  <p:oleObj name="公式" r:id="rId27" imgW="1815312" imgH="215806" progId="Equation.3">
                    <p:embed/>
                    <p:pic>
                      <p:nvPicPr>
                        <p:cNvPr id="0" name="Object 2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63983" y="5503895"/>
                          <a:ext cx="4094194" cy="4254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7656" name="Rectangle 90"/>
          <p:cNvSpPr>
            <a:spLocks noChangeArrowheads="1"/>
          </p:cNvSpPr>
          <p:nvPr/>
        </p:nvSpPr>
        <p:spPr bwMode="auto">
          <a:xfrm>
            <a:off x="5002213" y="100013"/>
            <a:ext cx="4133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§2.2  </a:t>
            </a:r>
            <a:r>
              <a:rPr lang="zh-CN" altLang="en-US" sz="1800" b="1">
                <a:solidFill>
                  <a:srgbClr val="FF0066"/>
                </a:solidFill>
                <a:latin typeface="Times New Roman" pitchFamily="18" charset="0"/>
                <a:cs typeface="Times New Roman" pitchFamily="18" charset="0"/>
              </a:rPr>
              <a:t>逻辑代数的基本定律和运算规则</a:t>
            </a:r>
            <a:r>
              <a:rPr lang="zh-CN" altLang="en-US" sz="1800" b="1">
                <a:solidFill>
                  <a:srgbClr val="000000"/>
                </a:solidFill>
                <a:latin typeface="Times New Roman" pitchFamily="18" charset="0"/>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blinds(horizontal)">
                                      <p:cBhvr>
                                        <p:cTn id="22" dur="500"/>
                                        <p:tgtEl>
                                          <p:spTgt spid="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3"/>
          <p:cNvSpPr txBox="1">
            <a:spLocks noChangeArrowheads="1"/>
          </p:cNvSpPr>
          <p:nvPr/>
        </p:nvSpPr>
        <p:spPr bwMode="auto">
          <a:xfrm>
            <a:off x="684213" y="285750"/>
            <a:ext cx="7816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kumimoji="1" lang="zh-CN" altLang="en-US" sz="2800" b="1">
                <a:solidFill>
                  <a:srgbClr val="C00000"/>
                </a:solidFill>
                <a:latin typeface="Times New Roman" pitchFamily="18" charset="0"/>
                <a:cs typeface="Times New Roman" pitchFamily="18" charset="0"/>
              </a:rPr>
              <a:t>求证</a:t>
            </a:r>
            <a:r>
              <a:rPr kumimoji="1" lang="en-US" altLang="zh-CN" sz="2800" b="1" i="1">
                <a:solidFill>
                  <a:srgbClr val="C00000"/>
                </a:solidFill>
                <a:latin typeface="Times New Roman" pitchFamily="18" charset="0"/>
                <a:cs typeface="Times New Roman" pitchFamily="18" charset="0"/>
              </a:rPr>
              <a:t>:</a:t>
            </a:r>
            <a:r>
              <a:rPr kumimoji="1" lang="en-US" altLang="zh-CN" sz="2800" b="1" i="1">
                <a:solidFill>
                  <a:srgbClr val="000000"/>
                </a:solidFill>
                <a:latin typeface="Times New Roman" pitchFamily="18" charset="0"/>
                <a:cs typeface="Times New Roman" pitchFamily="18" charset="0"/>
              </a:rPr>
              <a:t> </a:t>
            </a:r>
            <a:r>
              <a:rPr kumimoji="1" lang="zh-CN" altLang="en-US" sz="2800" b="1" i="1">
                <a:solidFill>
                  <a:srgbClr val="000000"/>
                </a:solidFill>
                <a:latin typeface="Times New Roman" pitchFamily="18" charset="0"/>
                <a:cs typeface="Times New Roman" pitchFamily="18" charset="0"/>
              </a:rPr>
              <a:t> </a:t>
            </a:r>
            <a:r>
              <a:rPr kumimoji="1" lang="en-US" altLang="zh-CN" sz="2800" b="1" i="1">
                <a:solidFill>
                  <a:srgbClr val="000000"/>
                </a:solidFill>
                <a:latin typeface="Times New Roman" pitchFamily="18" charset="0"/>
                <a:cs typeface="Times New Roman" pitchFamily="18" charset="0"/>
              </a:rPr>
              <a:t>A+BC</a:t>
            </a:r>
            <a:r>
              <a:rPr kumimoji="1" lang="zh-CN" altLang="en-US" sz="2800" b="1" i="1">
                <a:solidFill>
                  <a:srgbClr val="000000"/>
                </a:solidFill>
                <a:latin typeface="Times New Roman" pitchFamily="18" charset="0"/>
                <a:cs typeface="Times New Roman" pitchFamily="18" charset="0"/>
              </a:rPr>
              <a:t> </a:t>
            </a:r>
            <a:r>
              <a:rPr kumimoji="1" lang="en-US" altLang="zh-CN" sz="2800" b="1" i="1">
                <a:solidFill>
                  <a:srgbClr val="000000"/>
                </a:solidFill>
                <a:latin typeface="Times New Roman" pitchFamily="18" charset="0"/>
                <a:cs typeface="Times New Roman" pitchFamily="18" charset="0"/>
              </a:rPr>
              <a:t>=</a:t>
            </a:r>
            <a:r>
              <a:rPr kumimoji="1" lang="zh-CN" altLang="en-US" sz="2800" b="1" i="1">
                <a:solidFill>
                  <a:srgbClr val="000000"/>
                </a:solidFill>
                <a:latin typeface="Times New Roman" pitchFamily="18" charset="0"/>
                <a:cs typeface="Times New Roman" pitchFamily="18" charset="0"/>
              </a:rPr>
              <a:t> </a:t>
            </a:r>
            <a:r>
              <a:rPr kumimoji="1" lang="en-US" altLang="zh-CN" sz="2800" b="1" i="1">
                <a:solidFill>
                  <a:srgbClr val="000000"/>
                </a:solidFill>
                <a:latin typeface="Times New Roman" pitchFamily="18" charset="0"/>
                <a:cs typeface="Times New Roman" pitchFamily="18" charset="0"/>
              </a:rPr>
              <a:t>(A+B)(A+C)</a:t>
            </a:r>
          </a:p>
        </p:txBody>
      </p:sp>
      <p:sp>
        <p:nvSpPr>
          <p:cNvPr id="3" name="Text Box 4"/>
          <p:cNvSpPr txBox="1">
            <a:spLocks noChangeArrowheads="1"/>
          </p:cNvSpPr>
          <p:nvPr/>
        </p:nvSpPr>
        <p:spPr bwMode="auto">
          <a:xfrm>
            <a:off x="642938" y="1127125"/>
            <a:ext cx="1244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400" b="1">
                <a:solidFill>
                  <a:srgbClr val="0000FF"/>
                </a:solidFill>
                <a:latin typeface="Times New Roman" pitchFamily="18" charset="0"/>
                <a:cs typeface="Times New Roman" pitchFamily="18" charset="0"/>
              </a:rPr>
              <a:t>证明</a:t>
            </a:r>
            <a:r>
              <a:rPr kumimoji="1" lang="en-US" altLang="zh-CN" sz="2400" b="1">
                <a:solidFill>
                  <a:srgbClr val="0000FF"/>
                </a:solidFill>
                <a:latin typeface="Times New Roman" pitchFamily="18" charset="0"/>
                <a:cs typeface="Times New Roman" pitchFamily="18" charset="0"/>
              </a:rPr>
              <a:t>1:</a:t>
            </a:r>
          </a:p>
        </p:txBody>
      </p:sp>
      <p:sp>
        <p:nvSpPr>
          <p:cNvPr id="4" name="Rectangle 5"/>
          <p:cNvSpPr>
            <a:spLocks noChangeArrowheads="1"/>
          </p:cNvSpPr>
          <p:nvPr/>
        </p:nvSpPr>
        <p:spPr bwMode="auto">
          <a:xfrm>
            <a:off x="1827213" y="1127125"/>
            <a:ext cx="4841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400" b="1">
                <a:solidFill>
                  <a:srgbClr val="080000"/>
                </a:solidFill>
                <a:latin typeface="Times New Roman" pitchFamily="18" charset="0"/>
                <a:cs typeface="Times New Roman" pitchFamily="18" charset="0"/>
              </a:rPr>
              <a:t>右边 </a:t>
            </a:r>
            <a:r>
              <a:rPr kumimoji="1" lang="en-US" altLang="zh-CN" sz="2400" b="1">
                <a:solidFill>
                  <a:srgbClr val="000000"/>
                </a:solidFill>
                <a:latin typeface="Times New Roman" pitchFamily="18" charset="0"/>
                <a:cs typeface="Times New Roman" pitchFamily="18" charset="0"/>
              </a:rPr>
              <a:t>=</a:t>
            </a:r>
            <a:r>
              <a:rPr kumimoji="1" lang="en-US" altLang="zh-CN" sz="2400" b="1" i="1">
                <a:solidFill>
                  <a:srgbClr val="000000"/>
                </a:solidFill>
                <a:latin typeface="Times New Roman" pitchFamily="18" charset="0"/>
                <a:cs typeface="Times New Roman" pitchFamily="18" charset="0"/>
              </a:rPr>
              <a:t>AA+AB+AC+BC </a:t>
            </a:r>
            <a:r>
              <a:rPr kumimoji="1" lang="en-US" altLang="zh-CN" sz="2400" b="1">
                <a:solidFill>
                  <a:srgbClr val="000000"/>
                </a:solidFill>
                <a:latin typeface="Times New Roman" pitchFamily="18" charset="0"/>
                <a:cs typeface="Times New Roman" pitchFamily="18" charset="0"/>
              </a:rPr>
              <a:t>    ; </a:t>
            </a:r>
            <a:r>
              <a:rPr kumimoji="1" lang="zh-CN" altLang="en-US" sz="2400" b="1">
                <a:solidFill>
                  <a:srgbClr val="000000"/>
                </a:solidFill>
                <a:latin typeface="Times New Roman" pitchFamily="18" charset="0"/>
                <a:cs typeface="Times New Roman" pitchFamily="18" charset="0"/>
              </a:rPr>
              <a:t>分配律</a:t>
            </a:r>
          </a:p>
        </p:txBody>
      </p:sp>
      <p:sp>
        <p:nvSpPr>
          <p:cNvPr id="5" name="Rectangle 6"/>
          <p:cNvSpPr>
            <a:spLocks noChangeArrowheads="1"/>
          </p:cNvSpPr>
          <p:nvPr/>
        </p:nvSpPr>
        <p:spPr bwMode="auto">
          <a:xfrm>
            <a:off x="2544763" y="1711325"/>
            <a:ext cx="4818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a:solidFill>
                  <a:srgbClr val="000000"/>
                </a:solidFill>
                <a:latin typeface="Times New Roman" pitchFamily="18" charset="0"/>
                <a:cs typeface="Times New Roman" pitchFamily="18" charset="0"/>
              </a:rPr>
              <a:t>=</a:t>
            </a:r>
            <a:r>
              <a:rPr kumimoji="1" lang="en-US" altLang="zh-CN" sz="2400" b="1" i="1">
                <a:solidFill>
                  <a:srgbClr val="000000"/>
                </a:solidFill>
                <a:latin typeface="Times New Roman" pitchFamily="18" charset="0"/>
                <a:cs typeface="Times New Roman" pitchFamily="18" charset="0"/>
              </a:rPr>
              <a:t>A+A(B+C)+BC    </a:t>
            </a:r>
            <a:r>
              <a:rPr kumimoji="1" lang="en-US" altLang="zh-CN" sz="2400" b="1">
                <a:solidFill>
                  <a:srgbClr val="000000"/>
                </a:solidFill>
                <a:latin typeface="Times New Roman" pitchFamily="18" charset="0"/>
                <a:cs typeface="Times New Roman" pitchFamily="18" charset="0"/>
              </a:rPr>
              <a:t>; </a:t>
            </a:r>
            <a:r>
              <a:rPr kumimoji="1" lang="zh-CN" altLang="en-US" sz="2400" b="1">
                <a:solidFill>
                  <a:srgbClr val="000000"/>
                </a:solidFill>
                <a:latin typeface="Times New Roman" pitchFamily="18" charset="0"/>
                <a:cs typeface="Times New Roman" pitchFamily="18" charset="0"/>
              </a:rPr>
              <a:t>分配律</a:t>
            </a:r>
            <a:r>
              <a:rPr kumimoji="1" lang="en-US" altLang="zh-CN" sz="2400" b="1">
                <a:solidFill>
                  <a:srgbClr val="000000"/>
                </a:solidFill>
                <a:latin typeface="Times New Roman" pitchFamily="18" charset="0"/>
                <a:cs typeface="Times New Roman" pitchFamily="18" charset="0"/>
              </a:rPr>
              <a:t>,</a:t>
            </a:r>
            <a:r>
              <a:rPr kumimoji="1" lang="zh-CN" altLang="en-US" sz="2400" b="1">
                <a:solidFill>
                  <a:srgbClr val="000000"/>
                </a:solidFill>
                <a:latin typeface="Times New Roman" pitchFamily="18" charset="0"/>
                <a:cs typeface="Times New Roman" pitchFamily="18" charset="0"/>
              </a:rPr>
              <a:t> 重叠律</a:t>
            </a:r>
          </a:p>
        </p:txBody>
      </p:sp>
      <p:sp>
        <p:nvSpPr>
          <p:cNvPr id="6" name="Rectangle 7"/>
          <p:cNvSpPr>
            <a:spLocks noChangeArrowheads="1"/>
          </p:cNvSpPr>
          <p:nvPr/>
        </p:nvSpPr>
        <p:spPr bwMode="auto">
          <a:xfrm>
            <a:off x="2535238" y="2282825"/>
            <a:ext cx="3760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a:solidFill>
                  <a:srgbClr val="000000"/>
                </a:solidFill>
                <a:latin typeface="Times New Roman" pitchFamily="18" charset="0"/>
                <a:cs typeface="Times New Roman" pitchFamily="18" charset="0"/>
              </a:rPr>
              <a:t>=</a:t>
            </a:r>
            <a:r>
              <a:rPr kumimoji="1" lang="en-US" altLang="zh-CN" sz="2400" b="1" i="1">
                <a:solidFill>
                  <a:srgbClr val="000000"/>
                </a:solidFill>
                <a:latin typeface="Times New Roman" pitchFamily="18" charset="0"/>
                <a:cs typeface="Times New Roman" pitchFamily="18" charset="0"/>
              </a:rPr>
              <a:t>A(1+B+C)+BC     </a:t>
            </a:r>
            <a:r>
              <a:rPr kumimoji="1" lang="en-US" altLang="zh-CN" sz="2400" b="1">
                <a:solidFill>
                  <a:srgbClr val="000000"/>
                </a:solidFill>
                <a:latin typeface="Times New Roman" pitchFamily="18" charset="0"/>
                <a:cs typeface="Times New Roman" pitchFamily="18" charset="0"/>
              </a:rPr>
              <a:t>; </a:t>
            </a:r>
            <a:r>
              <a:rPr kumimoji="1" lang="zh-CN" altLang="en-US" sz="2400" b="1">
                <a:solidFill>
                  <a:srgbClr val="000000"/>
                </a:solidFill>
                <a:latin typeface="Times New Roman" pitchFamily="18" charset="0"/>
                <a:cs typeface="Times New Roman" pitchFamily="18" charset="0"/>
              </a:rPr>
              <a:t>分配律</a:t>
            </a:r>
          </a:p>
        </p:txBody>
      </p:sp>
      <p:sp>
        <p:nvSpPr>
          <p:cNvPr id="7" name="Rectangle 8"/>
          <p:cNvSpPr>
            <a:spLocks noChangeArrowheads="1"/>
          </p:cNvSpPr>
          <p:nvPr/>
        </p:nvSpPr>
        <p:spPr bwMode="auto">
          <a:xfrm>
            <a:off x="2547938" y="2828925"/>
            <a:ext cx="5699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a:solidFill>
                  <a:srgbClr val="000000"/>
                </a:solidFill>
                <a:latin typeface="Times New Roman" pitchFamily="18" charset="0"/>
                <a:cs typeface="Times New Roman" pitchFamily="18" charset="0"/>
              </a:rPr>
              <a:t>=</a:t>
            </a:r>
            <a:r>
              <a:rPr kumimoji="1" lang="en-US" altLang="zh-CN" sz="2400" b="1" i="1">
                <a:solidFill>
                  <a:srgbClr val="000000"/>
                </a:solidFill>
                <a:latin typeface="Times New Roman" pitchFamily="18" charset="0"/>
                <a:cs typeface="Times New Roman" pitchFamily="18" charset="0"/>
              </a:rPr>
              <a:t>A • 1+BC        </a:t>
            </a:r>
            <a:r>
              <a:rPr kumimoji="1" lang="en-US" altLang="zh-CN" sz="2400" b="1">
                <a:solidFill>
                  <a:srgbClr val="000000"/>
                </a:solidFill>
                <a:latin typeface="Times New Roman" pitchFamily="18" charset="0"/>
                <a:cs typeface="Times New Roman" pitchFamily="18" charset="0"/>
              </a:rPr>
              <a:t>; 0-1</a:t>
            </a:r>
            <a:r>
              <a:rPr kumimoji="1" lang="zh-CN" altLang="en-US" sz="2400" b="1">
                <a:solidFill>
                  <a:srgbClr val="000000"/>
                </a:solidFill>
                <a:latin typeface="Times New Roman" pitchFamily="18" charset="0"/>
                <a:cs typeface="Times New Roman" pitchFamily="18" charset="0"/>
              </a:rPr>
              <a:t>律</a:t>
            </a:r>
          </a:p>
        </p:txBody>
      </p:sp>
      <p:sp>
        <p:nvSpPr>
          <p:cNvPr id="8" name="Rectangle 9"/>
          <p:cNvSpPr>
            <a:spLocks noChangeArrowheads="1"/>
          </p:cNvSpPr>
          <p:nvPr/>
        </p:nvSpPr>
        <p:spPr bwMode="auto">
          <a:xfrm>
            <a:off x="2535238" y="3413125"/>
            <a:ext cx="289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a:solidFill>
                  <a:srgbClr val="000000"/>
                </a:solidFill>
                <a:latin typeface="Times New Roman" pitchFamily="18" charset="0"/>
                <a:cs typeface="Times New Roman" pitchFamily="18" charset="0"/>
              </a:rPr>
              <a:t>=</a:t>
            </a:r>
            <a:r>
              <a:rPr kumimoji="1" lang="en-US" altLang="zh-CN" sz="2400" b="1" i="1">
                <a:solidFill>
                  <a:srgbClr val="000000"/>
                </a:solidFill>
                <a:latin typeface="Times New Roman" pitchFamily="18" charset="0"/>
                <a:cs typeface="Times New Roman" pitchFamily="18" charset="0"/>
              </a:rPr>
              <a:t>A+BC    </a:t>
            </a:r>
            <a:r>
              <a:rPr kumimoji="1" lang="en-US" altLang="zh-CN" sz="2400" b="1">
                <a:solidFill>
                  <a:srgbClr val="000000"/>
                </a:solidFill>
                <a:latin typeface="Times New Roman" pitchFamily="18" charset="0"/>
                <a:cs typeface="Times New Roman" pitchFamily="18" charset="0"/>
              </a:rPr>
              <a:t>       ; 0-1</a:t>
            </a:r>
            <a:r>
              <a:rPr kumimoji="1" lang="zh-CN" altLang="en-US" sz="2400" b="1">
                <a:solidFill>
                  <a:srgbClr val="000000"/>
                </a:solidFill>
                <a:latin typeface="Times New Roman" pitchFamily="18" charset="0"/>
                <a:cs typeface="Times New Roman" pitchFamily="18" charset="0"/>
              </a:rPr>
              <a:t>律</a:t>
            </a:r>
          </a:p>
        </p:txBody>
      </p:sp>
      <p:sp>
        <p:nvSpPr>
          <p:cNvPr id="9" name="Rectangle 10"/>
          <p:cNvSpPr>
            <a:spLocks noChangeArrowheads="1"/>
          </p:cNvSpPr>
          <p:nvPr/>
        </p:nvSpPr>
        <p:spPr bwMode="auto">
          <a:xfrm>
            <a:off x="2509838" y="3908425"/>
            <a:ext cx="977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a:solidFill>
                  <a:srgbClr val="000000"/>
                </a:solidFill>
                <a:latin typeface="Times New Roman" pitchFamily="18" charset="0"/>
                <a:cs typeface="Times New Roman" pitchFamily="18" charset="0"/>
              </a:rPr>
              <a:t>=</a:t>
            </a:r>
            <a:r>
              <a:rPr kumimoji="1" lang="zh-CN" altLang="en-US" sz="2400" b="1">
                <a:solidFill>
                  <a:srgbClr val="000000"/>
                </a:solidFill>
                <a:latin typeface="Times New Roman" pitchFamily="18" charset="0"/>
                <a:cs typeface="Times New Roman" pitchFamily="18" charset="0"/>
              </a:rPr>
              <a:t>左边</a:t>
            </a:r>
          </a:p>
        </p:txBody>
      </p:sp>
      <p:sp>
        <p:nvSpPr>
          <p:cNvPr id="10" name="Text Box 11"/>
          <p:cNvSpPr txBox="1">
            <a:spLocks noChangeArrowheads="1"/>
          </p:cNvSpPr>
          <p:nvPr/>
        </p:nvSpPr>
        <p:spPr bwMode="auto">
          <a:xfrm>
            <a:off x="714375" y="4438650"/>
            <a:ext cx="1244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400" b="1">
                <a:solidFill>
                  <a:srgbClr val="0000FF"/>
                </a:solidFill>
                <a:latin typeface="Times New Roman" pitchFamily="18" charset="0"/>
                <a:cs typeface="Times New Roman" pitchFamily="18" charset="0"/>
              </a:rPr>
              <a:t>证明</a:t>
            </a:r>
            <a:r>
              <a:rPr kumimoji="1" lang="en-US" altLang="zh-CN" sz="2400" b="1">
                <a:solidFill>
                  <a:srgbClr val="0000FF"/>
                </a:solidFill>
                <a:latin typeface="Times New Roman" pitchFamily="18" charset="0"/>
                <a:cs typeface="Times New Roman" pitchFamily="18" charset="0"/>
              </a:rPr>
              <a:t>2:</a:t>
            </a:r>
          </a:p>
        </p:txBody>
      </p:sp>
      <p:sp>
        <p:nvSpPr>
          <p:cNvPr id="11" name="Rectangle 12"/>
          <p:cNvSpPr>
            <a:spLocks noChangeArrowheads="1"/>
          </p:cNvSpPr>
          <p:nvPr/>
        </p:nvSpPr>
        <p:spPr bwMode="auto">
          <a:xfrm>
            <a:off x="1890713" y="4438650"/>
            <a:ext cx="4778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400" b="1">
                <a:solidFill>
                  <a:srgbClr val="080000"/>
                </a:solidFill>
                <a:latin typeface="Times New Roman" pitchFamily="18" charset="0"/>
                <a:cs typeface="Times New Roman" pitchFamily="18" charset="0"/>
              </a:rPr>
              <a:t>右边 </a:t>
            </a:r>
            <a:r>
              <a:rPr kumimoji="1" lang="en-US" altLang="zh-CN" sz="2400" b="1">
                <a:solidFill>
                  <a:srgbClr val="000000"/>
                </a:solidFill>
                <a:latin typeface="Times New Roman" pitchFamily="18" charset="0"/>
                <a:cs typeface="Times New Roman" pitchFamily="18" charset="0"/>
              </a:rPr>
              <a:t>=</a:t>
            </a:r>
            <a:r>
              <a:rPr kumimoji="1" lang="en-US" altLang="zh-CN" sz="2400" b="1" i="1">
                <a:solidFill>
                  <a:srgbClr val="000000"/>
                </a:solidFill>
                <a:latin typeface="Times New Roman" pitchFamily="18" charset="0"/>
                <a:cs typeface="Times New Roman" pitchFamily="18" charset="0"/>
              </a:rPr>
              <a:t> AA+AB+AC+BC</a:t>
            </a:r>
            <a:r>
              <a:rPr kumimoji="1" lang="en-US" altLang="zh-CN" sz="2400" b="1">
                <a:solidFill>
                  <a:srgbClr val="000000"/>
                </a:solidFill>
                <a:latin typeface="Times New Roman" pitchFamily="18" charset="0"/>
                <a:cs typeface="Times New Roman" pitchFamily="18" charset="0"/>
              </a:rPr>
              <a:t>     ; </a:t>
            </a:r>
            <a:r>
              <a:rPr kumimoji="1" lang="zh-CN" altLang="en-US" sz="2400" b="1">
                <a:solidFill>
                  <a:srgbClr val="000000"/>
                </a:solidFill>
                <a:latin typeface="Times New Roman" pitchFamily="18" charset="0"/>
                <a:cs typeface="Times New Roman" pitchFamily="18" charset="0"/>
              </a:rPr>
              <a:t>分配律</a:t>
            </a:r>
          </a:p>
        </p:txBody>
      </p:sp>
      <p:sp>
        <p:nvSpPr>
          <p:cNvPr id="12" name="Rectangle 13"/>
          <p:cNvSpPr>
            <a:spLocks noChangeArrowheads="1"/>
          </p:cNvSpPr>
          <p:nvPr/>
        </p:nvSpPr>
        <p:spPr bwMode="auto">
          <a:xfrm>
            <a:off x="2600325" y="5014913"/>
            <a:ext cx="38115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a:solidFill>
                  <a:srgbClr val="000000"/>
                </a:solidFill>
                <a:latin typeface="Times New Roman" pitchFamily="18" charset="0"/>
                <a:cs typeface="Times New Roman" pitchFamily="18" charset="0"/>
              </a:rPr>
              <a:t>=</a:t>
            </a:r>
            <a:r>
              <a:rPr kumimoji="1" lang="en-US" altLang="zh-CN" sz="2400" b="1" i="1">
                <a:solidFill>
                  <a:srgbClr val="000000"/>
                </a:solidFill>
                <a:latin typeface="Times New Roman" pitchFamily="18" charset="0"/>
                <a:cs typeface="Times New Roman" pitchFamily="18" charset="0"/>
              </a:rPr>
              <a:t>A(A+B+C)+BC     </a:t>
            </a:r>
            <a:r>
              <a:rPr kumimoji="1" lang="en-US" altLang="zh-CN" sz="2400" b="1">
                <a:solidFill>
                  <a:srgbClr val="000000"/>
                </a:solidFill>
                <a:latin typeface="Times New Roman" pitchFamily="18" charset="0"/>
                <a:cs typeface="Times New Roman" pitchFamily="18" charset="0"/>
              </a:rPr>
              <a:t>; </a:t>
            </a:r>
            <a:r>
              <a:rPr kumimoji="1" lang="zh-CN" altLang="en-US" sz="2400" b="1">
                <a:solidFill>
                  <a:srgbClr val="000000"/>
                </a:solidFill>
                <a:latin typeface="Times New Roman" pitchFamily="18" charset="0"/>
                <a:cs typeface="Times New Roman" pitchFamily="18" charset="0"/>
              </a:rPr>
              <a:t>分配律</a:t>
            </a:r>
          </a:p>
        </p:txBody>
      </p:sp>
      <p:sp>
        <p:nvSpPr>
          <p:cNvPr id="13" name="Rectangle 14"/>
          <p:cNvSpPr>
            <a:spLocks noChangeArrowheads="1"/>
          </p:cNvSpPr>
          <p:nvPr/>
        </p:nvSpPr>
        <p:spPr bwMode="auto">
          <a:xfrm>
            <a:off x="2611438" y="5519738"/>
            <a:ext cx="3246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a:solidFill>
                  <a:srgbClr val="000000"/>
                </a:solidFill>
                <a:latin typeface="Times New Roman" pitchFamily="18" charset="0"/>
                <a:cs typeface="Times New Roman" pitchFamily="18" charset="0"/>
              </a:rPr>
              <a:t>=</a:t>
            </a:r>
            <a:r>
              <a:rPr kumimoji="1" lang="en-US" altLang="zh-CN" sz="2400" b="1" i="1">
                <a:solidFill>
                  <a:srgbClr val="000000"/>
                </a:solidFill>
                <a:latin typeface="Times New Roman" pitchFamily="18" charset="0"/>
                <a:cs typeface="Times New Roman" pitchFamily="18" charset="0"/>
              </a:rPr>
              <a:t> A+BC</a:t>
            </a:r>
            <a:r>
              <a:rPr kumimoji="1" lang="en-US" altLang="zh-CN" sz="2400" b="1">
                <a:solidFill>
                  <a:srgbClr val="000000"/>
                </a:solidFill>
                <a:latin typeface="Times New Roman" pitchFamily="18" charset="0"/>
                <a:cs typeface="Times New Roman" pitchFamily="18" charset="0"/>
              </a:rPr>
              <a:t>            ; </a:t>
            </a:r>
            <a:r>
              <a:rPr kumimoji="1" lang="zh-CN" altLang="en-US" sz="2400" b="1">
                <a:solidFill>
                  <a:srgbClr val="000000"/>
                </a:solidFill>
                <a:latin typeface="Times New Roman" pitchFamily="18" charset="0"/>
                <a:cs typeface="Times New Roman" pitchFamily="18" charset="0"/>
              </a:rPr>
              <a:t>吸收律</a:t>
            </a:r>
          </a:p>
        </p:txBody>
      </p:sp>
      <p:sp>
        <p:nvSpPr>
          <p:cNvPr id="14" name="Rectangle 10"/>
          <p:cNvSpPr>
            <a:spLocks noChangeArrowheads="1"/>
          </p:cNvSpPr>
          <p:nvPr/>
        </p:nvSpPr>
        <p:spPr bwMode="auto">
          <a:xfrm>
            <a:off x="2619375" y="5980113"/>
            <a:ext cx="977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a:solidFill>
                  <a:srgbClr val="000000"/>
                </a:solidFill>
                <a:latin typeface="Times New Roman" pitchFamily="18" charset="0"/>
                <a:cs typeface="Times New Roman" pitchFamily="18" charset="0"/>
              </a:rPr>
              <a:t>=</a:t>
            </a:r>
            <a:r>
              <a:rPr kumimoji="1" lang="zh-CN" altLang="en-US" sz="2400" b="1">
                <a:solidFill>
                  <a:srgbClr val="000000"/>
                </a:solidFill>
                <a:latin typeface="Times New Roman" pitchFamily="18" charset="0"/>
                <a:cs typeface="Times New Roman" pitchFamily="18" charset="0"/>
              </a:rPr>
              <a:t>左边</a:t>
            </a:r>
          </a:p>
        </p:txBody>
      </p:sp>
      <p:sp>
        <p:nvSpPr>
          <p:cNvPr id="28687" name="Rectangle 90"/>
          <p:cNvSpPr>
            <a:spLocks noChangeArrowheads="1"/>
          </p:cNvSpPr>
          <p:nvPr/>
        </p:nvSpPr>
        <p:spPr bwMode="auto">
          <a:xfrm>
            <a:off x="5002213" y="100013"/>
            <a:ext cx="4133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§2.2  </a:t>
            </a:r>
            <a:r>
              <a:rPr lang="zh-CN" altLang="en-US" sz="1800" b="1">
                <a:solidFill>
                  <a:srgbClr val="FF0066"/>
                </a:solidFill>
                <a:latin typeface="Times New Roman" pitchFamily="18" charset="0"/>
                <a:cs typeface="Times New Roman" pitchFamily="18" charset="0"/>
              </a:rPr>
              <a:t>逻辑代数的基本定律和运算规则</a:t>
            </a:r>
            <a:r>
              <a:rPr lang="zh-CN" altLang="en-US" sz="1800" b="1">
                <a:solidFill>
                  <a:srgbClr val="000000"/>
                </a:solidFill>
                <a:latin typeface="Times New Roman" pitchFamily="18" charset="0"/>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left)">
                                      <p:cBhvr>
                                        <p:cTn id="57" dur="500"/>
                                        <p:tgtEl>
                                          <p:spTgt spid="1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left)">
                                      <p:cBhvr>
                                        <p:cTn id="6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P spid="7" grpId="0" autoUpdateAnimBg="0"/>
      <p:bldP spid="8" grpId="0" autoUpdateAnimBg="0"/>
      <p:bldP spid="9" grpId="0" autoUpdateAnimBg="0"/>
      <p:bldP spid="10" grpId="0" autoUpdateAnimBg="0"/>
      <p:bldP spid="11" grpId="0" autoUpdateAnimBg="0"/>
      <p:bldP spid="12" grpId="0" autoUpdateAnimBg="0"/>
      <p:bldP spid="13" grpId="0" autoUpdateAnimBg="0"/>
      <p:bldP spid="1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6"/>
          <p:cNvGrpSpPr>
            <a:grpSpLocks/>
          </p:cNvGrpSpPr>
          <p:nvPr/>
        </p:nvGrpSpPr>
        <p:grpSpPr bwMode="auto">
          <a:xfrm>
            <a:off x="577850" y="592138"/>
            <a:ext cx="6664325" cy="523875"/>
            <a:chOff x="364" y="463"/>
            <a:chExt cx="4198" cy="330"/>
          </a:xfrm>
        </p:grpSpPr>
        <p:sp>
          <p:nvSpPr>
            <p:cNvPr id="29718" name="Text Box 27"/>
            <p:cNvSpPr txBox="1">
              <a:spLocks noChangeArrowheads="1"/>
            </p:cNvSpPr>
            <p:nvPr/>
          </p:nvSpPr>
          <p:spPr bwMode="auto">
            <a:xfrm>
              <a:off x="364" y="463"/>
              <a:ext cx="164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kumimoji="1" lang="zh-CN" altLang="en-US" sz="2800" b="1">
                  <a:solidFill>
                    <a:srgbClr val="C00000"/>
                  </a:solidFill>
                  <a:latin typeface="Times New Roman" pitchFamily="18" charset="0"/>
                  <a:cs typeface="Times New Roman" pitchFamily="18" charset="0"/>
                </a:rPr>
                <a:t>求证包含律：</a:t>
              </a:r>
            </a:p>
          </p:txBody>
        </p:sp>
        <p:sp>
          <p:nvSpPr>
            <p:cNvPr id="29719" name="Text Box 29"/>
            <p:cNvSpPr txBox="1">
              <a:spLocks noChangeArrowheads="1"/>
            </p:cNvSpPr>
            <p:nvPr/>
          </p:nvSpPr>
          <p:spPr bwMode="auto">
            <a:xfrm>
              <a:off x="4446" y="463"/>
              <a:ext cx="1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kumimoji="1" lang="zh-CN" altLang="en-US" sz="2800" b="1">
                <a:solidFill>
                  <a:srgbClr val="000000"/>
                </a:solidFill>
                <a:latin typeface="Times New Roman" pitchFamily="18" charset="0"/>
                <a:cs typeface="Times New Roman" pitchFamily="18" charset="0"/>
              </a:endParaRPr>
            </a:p>
          </p:txBody>
        </p:sp>
      </p:grpSp>
      <p:sp>
        <p:nvSpPr>
          <p:cNvPr id="34" name="Text Box 35"/>
          <p:cNvSpPr txBox="1">
            <a:spLocks noChangeArrowheads="1"/>
          </p:cNvSpPr>
          <p:nvPr/>
        </p:nvSpPr>
        <p:spPr bwMode="auto">
          <a:xfrm>
            <a:off x="2714625" y="4538663"/>
            <a:ext cx="15128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000000"/>
                </a:solidFill>
                <a:latin typeface="Times New Roman" pitchFamily="18" charset="0"/>
                <a:cs typeface="Times New Roman" pitchFamily="18" charset="0"/>
              </a:rPr>
              <a:t>= </a:t>
            </a:r>
            <a:r>
              <a:rPr lang="zh-CN" altLang="en-US" sz="2400" b="1">
                <a:solidFill>
                  <a:srgbClr val="000000"/>
                </a:solidFill>
                <a:latin typeface="Times New Roman" pitchFamily="18" charset="0"/>
                <a:cs typeface="Times New Roman" pitchFamily="18" charset="0"/>
              </a:rPr>
              <a:t>右边</a:t>
            </a:r>
          </a:p>
        </p:txBody>
      </p:sp>
      <p:graphicFrame>
        <p:nvGraphicFramePr>
          <p:cNvPr id="29700" name="Object 6"/>
          <p:cNvGraphicFramePr>
            <a:graphicFrameLocks noChangeAspect="1"/>
          </p:cNvGraphicFramePr>
          <p:nvPr/>
        </p:nvGraphicFramePr>
        <p:xfrm>
          <a:off x="3143250" y="555625"/>
          <a:ext cx="4714875" cy="549275"/>
        </p:xfrm>
        <a:graphic>
          <a:graphicData uri="http://schemas.openxmlformats.org/presentationml/2006/ole">
            <mc:AlternateContent xmlns:mc="http://schemas.openxmlformats.org/markup-compatibility/2006">
              <mc:Choice xmlns:v="urn:schemas-microsoft-com:vml" Requires="v">
                <p:oleObj spid="_x0000_s29720" name="公式" r:id="rId3" imgW="1612900" imgH="215900" progId="Equation.3">
                  <p:embed/>
                </p:oleObj>
              </mc:Choice>
              <mc:Fallback>
                <p:oleObj name="公式" r:id="rId3" imgW="1612900" imgH="2159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0" y="555625"/>
                        <a:ext cx="4714875"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组合 45"/>
          <p:cNvGrpSpPr>
            <a:grpSpLocks/>
          </p:cNvGrpSpPr>
          <p:nvPr/>
        </p:nvGrpSpPr>
        <p:grpSpPr bwMode="auto">
          <a:xfrm>
            <a:off x="1976438" y="1452563"/>
            <a:ext cx="3309937" cy="476250"/>
            <a:chOff x="1977162" y="1738313"/>
            <a:chExt cx="3309111" cy="476225"/>
          </a:xfrm>
        </p:grpSpPr>
        <p:sp>
          <p:nvSpPr>
            <p:cNvPr id="29716" name="Rectangle 14"/>
            <p:cNvSpPr>
              <a:spLocks noChangeArrowheads="1"/>
            </p:cNvSpPr>
            <p:nvPr/>
          </p:nvSpPr>
          <p:spPr bwMode="auto">
            <a:xfrm>
              <a:off x="1977162" y="1752599"/>
              <a:ext cx="880842" cy="461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400" b="1">
                  <a:solidFill>
                    <a:srgbClr val="000000"/>
                  </a:solidFill>
                  <a:latin typeface="Times New Roman" pitchFamily="18" charset="0"/>
                  <a:cs typeface="Times New Roman" pitchFamily="18" charset="0"/>
                </a:rPr>
                <a:t>左边</a:t>
              </a:r>
              <a:r>
                <a:rPr kumimoji="1" lang="en-US" altLang="zh-CN" sz="2400" b="1">
                  <a:solidFill>
                    <a:srgbClr val="000000"/>
                  </a:solidFill>
                  <a:latin typeface="Times New Roman" pitchFamily="18" charset="0"/>
                  <a:cs typeface="Times New Roman" pitchFamily="18" charset="0"/>
                </a:rPr>
                <a:t> </a:t>
              </a:r>
            </a:p>
          </p:txBody>
        </p:sp>
        <p:graphicFrame>
          <p:nvGraphicFramePr>
            <p:cNvPr id="29717" name="Object 7"/>
            <p:cNvGraphicFramePr>
              <a:graphicFrameLocks noChangeAspect="1"/>
            </p:cNvGraphicFramePr>
            <p:nvPr/>
          </p:nvGraphicFramePr>
          <p:xfrm>
            <a:off x="2826266" y="1738313"/>
            <a:ext cx="2460007" cy="425436"/>
          </p:xfrm>
          <a:graphic>
            <a:graphicData uri="http://schemas.openxmlformats.org/presentationml/2006/ole">
              <mc:AlternateContent xmlns:mc="http://schemas.openxmlformats.org/markup-compatibility/2006">
                <mc:Choice xmlns:v="urn:schemas-microsoft-com:vml" Requires="v">
                  <p:oleObj spid="_x0000_s29721" name="公式" r:id="rId5" imgW="1091726" imgH="215806" progId="Equation.3">
                    <p:embed/>
                  </p:oleObj>
                </mc:Choice>
                <mc:Fallback>
                  <p:oleObj name="公式" r:id="rId5" imgW="1091726" imgH="215806"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6266" y="1738313"/>
                          <a:ext cx="2460007" cy="425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组合 46"/>
          <p:cNvGrpSpPr>
            <a:grpSpLocks/>
          </p:cNvGrpSpPr>
          <p:nvPr/>
        </p:nvGrpSpPr>
        <p:grpSpPr bwMode="auto">
          <a:xfrm>
            <a:off x="2801938" y="2025650"/>
            <a:ext cx="4913312" cy="508000"/>
            <a:chOff x="2581294" y="2311396"/>
            <a:chExt cx="4913088" cy="507699"/>
          </a:xfrm>
        </p:grpSpPr>
        <p:sp>
          <p:nvSpPr>
            <p:cNvPr id="29714" name="Text Box 31"/>
            <p:cNvSpPr txBox="1">
              <a:spLocks noChangeArrowheads="1"/>
            </p:cNvSpPr>
            <p:nvPr/>
          </p:nvSpPr>
          <p:spPr bwMode="auto">
            <a:xfrm>
              <a:off x="6072047" y="2357407"/>
              <a:ext cx="1422335" cy="46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000000"/>
                  </a:solidFill>
                  <a:latin typeface="Times New Roman" pitchFamily="18" charset="0"/>
                  <a:cs typeface="Times New Roman" pitchFamily="18" charset="0"/>
                </a:rPr>
                <a:t>；互补律</a:t>
              </a:r>
            </a:p>
          </p:txBody>
        </p:sp>
        <p:graphicFrame>
          <p:nvGraphicFramePr>
            <p:cNvPr id="29715" name="Object 8"/>
            <p:cNvGraphicFramePr>
              <a:graphicFrameLocks noChangeAspect="1"/>
            </p:cNvGraphicFramePr>
            <p:nvPr/>
          </p:nvGraphicFramePr>
          <p:xfrm>
            <a:off x="2581294" y="2311396"/>
            <a:ext cx="3378045" cy="474382"/>
          </p:xfrm>
          <a:graphic>
            <a:graphicData uri="http://schemas.openxmlformats.org/presentationml/2006/ole">
              <mc:AlternateContent xmlns:mc="http://schemas.openxmlformats.org/markup-compatibility/2006">
                <mc:Choice xmlns:v="urn:schemas-microsoft-com:vml" Requires="v">
                  <p:oleObj spid="_x0000_s29722" name="公式" r:id="rId7" imgW="1497950" imgH="241195" progId="Equation.3">
                    <p:embed/>
                  </p:oleObj>
                </mc:Choice>
                <mc:Fallback>
                  <p:oleObj name="公式" r:id="rId7" imgW="1497950" imgH="241195"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1294" y="2311396"/>
                          <a:ext cx="3378045" cy="4743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组合 47"/>
          <p:cNvGrpSpPr>
            <a:grpSpLocks/>
          </p:cNvGrpSpPr>
          <p:nvPr/>
        </p:nvGrpSpPr>
        <p:grpSpPr bwMode="auto">
          <a:xfrm>
            <a:off x="2782888" y="2681288"/>
            <a:ext cx="5289550" cy="461962"/>
            <a:chOff x="2438399" y="2967335"/>
            <a:chExt cx="5289562" cy="461665"/>
          </a:xfrm>
        </p:grpSpPr>
        <p:sp>
          <p:nvSpPr>
            <p:cNvPr id="29712" name="Text Box 32"/>
            <p:cNvSpPr txBox="1">
              <a:spLocks noChangeArrowheads="1"/>
            </p:cNvSpPr>
            <p:nvPr/>
          </p:nvSpPr>
          <p:spPr bwMode="auto">
            <a:xfrm>
              <a:off x="6072194" y="2967335"/>
              <a:ext cx="16557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000000"/>
                  </a:solidFill>
                  <a:latin typeface="Times New Roman" pitchFamily="18" charset="0"/>
                  <a:cs typeface="Times New Roman" pitchFamily="18" charset="0"/>
                </a:rPr>
                <a:t>；分配律</a:t>
              </a:r>
            </a:p>
          </p:txBody>
        </p:sp>
        <p:graphicFrame>
          <p:nvGraphicFramePr>
            <p:cNvPr id="29713" name="Object 9"/>
            <p:cNvGraphicFramePr>
              <a:graphicFrameLocks noChangeAspect="1"/>
            </p:cNvGraphicFramePr>
            <p:nvPr/>
          </p:nvGraphicFramePr>
          <p:xfrm>
            <a:off x="2438399" y="2978150"/>
            <a:ext cx="3663958" cy="425450"/>
          </p:xfrm>
          <a:graphic>
            <a:graphicData uri="http://schemas.openxmlformats.org/presentationml/2006/ole">
              <mc:AlternateContent xmlns:mc="http://schemas.openxmlformats.org/markup-compatibility/2006">
                <mc:Choice xmlns:v="urn:schemas-microsoft-com:vml" Requires="v">
                  <p:oleObj spid="_x0000_s29723" name="公式" r:id="rId9" imgW="1624895" imgH="215806" progId="Equation.3">
                    <p:embed/>
                  </p:oleObj>
                </mc:Choice>
                <mc:Fallback>
                  <p:oleObj name="公式" r:id="rId9" imgW="1624895" imgH="215806"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8399" y="2978150"/>
                          <a:ext cx="3663958"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组合 48"/>
          <p:cNvGrpSpPr>
            <a:grpSpLocks/>
          </p:cNvGrpSpPr>
          <p:nvPr/>
        </p:nvGrpSpPr>
        <p:grpSpPr bwMode="auto">
          <a:xfrm>
            <a:off x="2786063" y="3311525"/>
            <a:ext cx="4908550" cy="474663"/>
            <a:chOff x="2586045" y="3597280"/>
            <a:chExt cx="4908337" cy="474662"/>
          </a:xfrm>
        </p:grpSpPr>
        <p:sp>
          <p:nvSpPr>
            <p:cNvPr id="29710" name="Text Box 33"/>
            <p:cNvSpPr txBox="1">
              <a:spLocks noChangeArrowheads="1"/>
            </p:cNvSpPr>
            <p:nvPr/>
          </p:nvSpPr>
          <p:spPr bwMode="auto">
            <a:xfrm>
              <a:off x="6072044" y="3597280"/>
              <a:ext cx="14223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000000"/>
                  </a:solidFill>
                  <a:latin typeface="Times New Roman" pitchFamily="18" charset="0"/>
                  <a:cs typeface="Times New Roman" pitchFamily="18" charset="0"/>
                </a:rPr>
                <a:t>；分配律</a:t>
              </a:r>
            </a:p>
          </p:txBody>
        </p:sp>
        <p:graphicFrame>
          <p:nvGraphicFramePr>
            <p:cNvPr id="29711" name="Object 10"/>
            <p:cNvGraphicFramePr>
              <a:graphicFrameLocks noChangeAspect="1"/>
            </p:cNvGraphicFramePr>
            <p:nvPr/>
          </p:nvGraphicFramePr>
          <p:xfrm>
            <a:off x="2586045" y="3597280"/>
            <a:ext cx="3376465" cy="474662"/>
          </p:xfrm>
          <a:graphic>
            <a:graphicData uri="http://schemas.openxmlformats.org/presentationml/2006/ole">
              <mc:AlternateContent xmlns:mc="http://schemas.openxmlformats.org/markup-compatibility/2006">
                <mc:Choice xmlns:v="urn:schemas-microsoft-com:vml" Requires="v">
                  <p:oleObj spid="_x0000_s29724" name="公式" r:id="rId11" imgW="1497950" imgH="241195" progId="Equation.3">
                    <p:embed/>
                  </p:oleObj>
                </mc:Choice>
                <mc:Fallback>
                  <p:oleObj name="公式" r:id="rId11" imgW="1497950" imgH="241195"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86045" y="3597280"/>
                          <a:ext cx="3376465"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组合 49"/>
          <p:cNvGrpSpPr>
            <a:grpSpLocks/>
          </p:cNvGrpSpPr>
          <p:nvPr/>
        </p:nvGrpSpPr>
        <p:grpSpPr bwMode="auto">
          <a:xfrm>
            <a:off x="2751138" y="3929063"/>
            <a:ext cx="4643437" cy="461962"/>
            <a:chOff x="2643180" y="4214816"/>
            <a:chExt cx="4642738" cy="461368"/>
          </a:xfrm>
        </p:grpSpPr>
        <p:sp>
          <p:nvSpPr>
            <p:cNvPr id="29708" name="Text Box 34"/>
            <p:cNvSpPr txBox="1">
              <a:spLocks noChangeArrowheads="1"/>
            </p:cNvSpPr>
            <p:nvPr/>
          </p:nvSpPr>
          <p:spPr bwMode="auto">
            <a:xfrm>
              <a:off x="6071664" y="4214816"/>
              <a:ext cx="1214254" cy="46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000000"/>
                  </a:solidFill>
                  <a:latin typeface="Times New Roman" pitchFamily="18" charset="0"/>
                  <a:cs typeface="Times New Roman" pitchFamily="18" charset="0"/>
                </a:rPr>
                <a:t>；</a:t>
              </a:r>
              <a:r>
                <a:rPr lang="en-US" altLang="zh-CN" sz="2400" b="1">
                  <a:solidFill>
                    <a:srgbClr val="000000"/>
                  </a:solidFill>
                  <a:latin typeface="Times New Roman" pitchFamily="18" charset="0"/>
                  <a:cs typeface="Times New Roman" pitchFamily="18" charset="0"/>
                </a:rPr>
                <a:t>0-1</a:t>
              </a:r>
              <a:r>
                <a:rPr lang="zh-CN" altLang="en-US" sz="2400" b="1">
                  <a:solidFill>
                    <a:srgbClr val="000000"/>
                  </a:solidFill>
                  <a:latin typeface="Times New Roman" pitchFamily="18" charset="0"/>
                  <a:cs typeface="Times New Roman" pitchFamily="18" charset="0"/>
                </a:rPr>
                <a:t>律</a:t>
              </a:r>
            </a:p>
          </p:txBody>
        </p:sp>
        <p:graphicFrame>
          <p:nvGraphicFramePr>
            <p:cNvPr id="29709" name="Object 11"/>
            <p:cNvGraphicFramePr>
              <a:graphicFrameLocks noChangeAspect="1"/>
            </p:cNvGraphicFramePr>
            <p:nvPr/>
          </p:nvGraphicFramePr>
          <p:xfrm>
            <a:off x="2643180" y="4238630"/>
            <a:ext cx="1573117" cy="425451"/>
          </p:xfrm>
          <a:graphic>
            <a:graphicData uri="http://schemas.openxmlformats.org/presentationml/2006/ole">
              <mc:AlternateContent xmlns:mc="http://schemas.openxmlformats.org/markup-compatibility/2006">
                <mc:Choice xmlns:v="urn:schemas-microsoft-com:vml" Requires="v">
                  <p:oleObj spid="_x0000_s29725" name="公式" r:id="rId13" imgW="698197" imgH="215806" progId="Equation.3">
                    <p:embed/>
                  </p:oleObj>
                </mc:Choice>
                <mc:Fallback>
                  <p:oleObj name="公式" r:id="rId13" imgW="698197" imgH="215806"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43180" y="4238630"/>
                          <a:ext cx="1573117" cy="425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 name="矩形 21"/>
          <p:cNvSpPr>
            <a:spLocks noChangeArrowheads="1"/>
          </p:cNvSpPr>
          <p:nvPr/>
        </p:nvSpPr>
        <p:spPr bwMode="auto">
          <a:xfrm>
            <a:off x="1071563" y="1454150"/>
            <a:ext cx="9064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000FF"/>
                </a:solidFill>
                <a:latin typeface="Times New Roman" pitchFamily="18" charset="0"/>
                <a:cs typeface="Times New Roman" pitchFamily="18" charset="0"/>
              </a:rPr>
              <a:t>证明</a:t>
            </a:r>
            <a:r>
              <a:rPr kumimoji="1" lang="en-US" altLang="zh-CN" sz="2400" b="1">
                <a:solidFill>
                  <a:srgbClr val="0000FF"/>
                </a:solidFill>
                <a:latin typeface="Times New Roman" pitchFamily="18" charset="0"/>
                <a:cs typeface="Times New Roman" pitchFamily="18" charset="0"/>
              </a:rPr>
              <a:t>:</a:t>
            </a:r>
            <a:endParaRPr lang="zh-CN" altLang="en-US" sz="2400">
              <a:solidFill>
                <a:srgbClr val="0000FF"/>
              </a:solidFill>
              <a:latin typeface="Times New Roman" pitchFamily="18" charset="0"/>
              <a:cs typeface="Times New Roman" pitchFamily="18" charset="0"/>
            </a:endParaRPr>
          </a:p>
        </p:txBody>
      </p:sp>
      <p:sp>
        <p:nvSpPr>
          <p:cNvPr id="29707" name="Rectangle 90"/>
          <p:cNvSpPr>
            <a:spLocks noChangeArrowheads="1"/>
          </p:cNvSpPr>
          <p:nvPr/>
        </p:nvSpPr>
        <p:spPr bwMode="auto">
          <a:xfrm>
            <a:off x="5002213" y="100013"/>
            <a:ext cx="4133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§2.2  </a:t>
            </a:r>
            <a:r>
              <a:rPr lang="zh-CN" altLang="en-US" sz="1800" b="1">
                <a:solidFill>
                  <a:srgbClr val="FF0066"/>
                </a:solidFill>
                <a:latin typeface="Times New Roman" pitchFamily="18" charset="0"/>
                <a:cs typeface="Times New Roman" pitchFamily="18" charset="0"/>
              </a:rPr>
              <a:t>逻辑代数的基本定律和运算规则</a:t>
            </a:r>
            <a:r>
              <a:rPr lang="zh-CN" altLang="en-US" sz="1800" b="1">
                <a:solidFill>
                  <a:srgbClr val="000000"/>
                </a:solidFill>
                <a:latin typeface="Times New Roman" pitchFamily="18" charset="0"/>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left)">
                                      <p:cBhvr>
                                        <p:cTn id="3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3"/>
          <p:cNvGrpSpPr>
            <a:grpSpLocks/>
          </p:cNvGrpSpPr>
          <p:nvPr/>
        </p:nvGrpSpPr>
        <p:grpSpPr bwMode="auto">
          <a:xfrm>
            <a:off x="811213" y="387350"/>
            <a:ext cx="5872162" cy="539750"/>
            <a:chOff x="431" y="514"/>
            <a:chExt cx="3699" cy="340"/>
          </a:xfrm>
        </p:grpSpPr>
        <p:sp>
          <p:nvSpPr>
            <p:cNvPr id="30749" name="Text Box 4"/>
            <p:cNvSpPr txBox="1">
              <a:spLocks noChangeArrowheads="1"/>
            </p:cNvSpPr>
            <p:nvPr/>
          </p:nvSpPr>
          <p:spPr bwMode="auto">
            <a:xfrm>
              <a:off x="431" y="527"/>
              <a:ext cx="36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kumimoji="1" lang="zh-CN" altLang="en-US" sz="2800" b="1">
                  <a:solidFill>
                    <a:srgbClr val="C00000"/>
                  </a:solidFill>
                  <a:latin typeface="宋体" pitchFamily="2" charset="-122"/>
                </a:rPr>
                <a:t>用真值表证明反演律：  </a:t>
              </a:r>
            </a:p>
          </p:txBody>
        </p:sp>
        <p:graphicFrame>
          <p:nvGraphicFramePr>
            <p:cNvPr id="30750" name="Object 2"/>
            <p:cNvGraphicFramePr>
              <a:graphicFrameLocks noChangeAspect="1"/>
            </p:cNvGraphicFramePr>
            <p:nvPr/>
          </p:nvGraphicFramePr>
          <p:xfrm>
            <a:off x="2867" y="514"/>
            <a:ext cx="1263" cy="331"/>
          </p:xfrm>
          <a:graphic>
            <a:graphicData uri="http://schemas.openxmlformats.org/presentationml/2006/ole">
              <mc:AlternateContent xmlns:mc="http://schemas.openxmlformats.org/markup-compatibility/2006">
                <mc:Choice xmlns:v="urn:schemas-microsoft-com:vml" Requires="v">
                  <p:oleObj spid="_x0000_s30751" name="公式" r:id="rId3" imgW="723933" imgH="114368" progId="Equation.3">
                    <p:embed/>
                  </p:oleObj>
                </mc:Choice>
                <mc:Fallback>
                  <p:oleObj name="公式" r:id="rId3" imgW="723933" imgH="114368"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7" y="514"/>
                          <a:ext cx="1263"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 name="Text Box 13"/>
          <p:cNvSpPr txBox="1">
            <a:spLocks noChangeArrowheads="1"/>
          </p:cNvSpPr>
          <p:nvPr/>
        </p:nvSpPr>
        <p:spPr bwMode="auto">
          <a:xfrm>
            <a:off x="1116013" y="2517775"/>
            <a:ext cx="992187"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70000"/>
              </a:lnSpc>
              <a:spcBef>
                <a:spcPct val="0"/>
              </a:spcBef>
              <a:buFontTx/>
              <a:buNone/>
            </a:pPr>
            <a:r>
              <a:rPr kumimoji="1" lang="en-US" altLang="zh-CN" sz="2800" b="1">
                <a:solidFill>
                  <a:srgbClr val="000000"/>
                </a:solidFill>
                <a:latin typeface="Times New Roman" pitchFamily="18" charset="0"/>
              </a:rPr>
              <a:t>0     0</a:t>
            </a:r>
          </a:p>
          <a:p>
            <a:pPr eaLnBrk="1" hangingPunct="1">
              <a:lnSpc>
                <a:spcPct val="70000"/>
              </a:lnSpc>
              <a:spcBef>
                <a:spcPct val="0"/>
              </a:spcBef>
              <a:buFontTx/>
              <a:buNone/>
            </a:pPr>
            <a:endParaRPr kumimoji="1" lang="en-US" altLang="zh-CN" sz="2800" b="1">
              <a:solidFill>
                <a:srgbClr val="000000"/>
              </a:solidFill>
              <a:latin typeface="Times New Roman" pitchFamily="18" charset="0"/>
            </a:endParaRPr>
          </a:p>
          <a:p>
            <a:pPr eaLnBrk="1" hangingPunct="1">
              <a:lnSpc>
                <a:spcPct val="70000"/>
              </a:lnSpc>
              <a:spcBef>
                <a:spcPct val="0"/>
              </a:spcBef>
              <a:buFontTx/>
              <a:buNone/>
            </a:pPr>
            <a:r>
              <a:rPr kumimoji="1" lang="en-US" altLang="zh-CN" sz="2800" b="1">
                <a:solidFill>
                  <a:srgbClr val="000000"/>
                </a:solidFill>
                <a:latin typeface="Times New Roman" pitchFamily="18" charset="0"/>
              </a:rPr>
              <a:t>0     1</a:t>
            </a:r>
          </a:p>
          <a:p>
            <a:pPr eaLnBrk="1" hangingPunct="1">
              <a:lnSpc>
                <a:spcPct val="70000"/>
              </a:lnSpc>
              <a:spcBef>
                <a:spcPct val="0"/>
              </a:spcBef>
              <a:buFontTx/>
              <a:buNone/>
            </a:pPr>
            <a:endParaRPr kumimoji="1" lang="en-US" altLang="zh-CN" sz="2800" b="1">
              <a:solidFill>
                <a:srgbClr val="000000"/>
              </a:solidFill>
              <a:latin typeface="Times New Roman" pitchFamily="18" charset="0"/>
            </a:endParaRPr>
          </a:p>
          <a:p>
            <a:pPr eaLnBrk="1" hangingPunct="1">
              <a:lnSpc>
                <a:spcPct val="70000"/>
              </a:lnSpc>
              <a:spcBef>
                <a:spcPct val="0"/>
              </a:spcBef>
              <a:buFontTx/>
              <a:buAutoNum type="arabicPlain"/>
            </a:pPr>
            <a:r>
              <a:rPr kumimoji="1" lang="en-US" altLang="zh-CN" sz="2800" b="1">
                <a:solidFill>
                  <a:srgbClr val="000000"/>
                </a:solidFill>
                <a:latin typeface="Times New Roman" pitchFamily="18" charset="0"/>
              </a:rPr>
              <a:t>   0</a:t>
            </a:r>
          </a:p>
          <a:p>
            <a:pPr eaLnBrk="1" hangingPunct="1">
              <a:lnSpc>
                <a:spcPct val="70000"/>
              </a:lnSpc>
              <a:spcBef>
                <a:spcPct val="0"/>
              </a:spcBef>
              <a:buFontTx/>
              <a:buAutoNum type="arabicPlain"/>
            </a:pPr>
            <a:endParaRPr kumimoji="1" lang="en-US" altLang="zh-CN" sz="2800" b="1">
              <a:solidFill>
                <a:srgbClr val="000000"/>
              </a:solidFill>
              <a:latin typeface="Times New Roman" pitchFamily="18" charset="0"/>
            </a:endParaRPr>
          </a:p>
          <a:p>
            <a:pPr eaLnBrk="1" hangingPunct="1">
              <a:lnSpc>
                <a:spcPct val="70000"/>
              </a:lnSpc>
              <a:spcBef>
                <a:spcPct val="0"/>
              </a:spcBef>
              <a:buFontTx/>
              <a:buNone/>
            </a:pPr>
            <a:r>
              <a:rPr kumimoji="1" lang="en-US" altLang="zh-CN" sz="2800" b="1">
                <a:solidFill>
                  <a:srgbClr val="000000"/>
                </a:solidFill>
                <a:latin typeface="Times New Roman" pitchFamily="18" charset="0"/>
              </a:rPr>
              <a:t>1     1</a:t>
            </a:r>
          </a:p>
        </p:txBody>
      </p:sp>
      <p:sp>
        <p:nvSpPr>
          <p:cNvPr id="6" name="Text Box 14"/>
          <p:cNvSpPr txBox="1">
            <a:spLocks noChangeArrowheads="1"/>
          </p:cNvSpPr>
          <p:nvPr/>
        </p:nvSpPr>
        <p:spPr bwMode="auto">
          <a:xfrm>
            <a:off x="2482850" y="2535238"/>
            <a:ext cx="363538"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70000"/>
              </a:lnSpc>
              <a:spcBef>
                <a:spcPct val="0"/>
              </a:spcBef>
              <a:buFontTx/>
              <a:buNone/>
            </a:pPr>
            <a:r>
              <a:rPr kumimoji="1" lang="en-US" altLang="zh-CN" sz="2800" b="1">
                <a:solidFill>
                  <a:srgbClr val="000000"/>
                </a:solidFill>
                <a:latin typeface="Times New Roman" pitchFamily="18" charset="0"/>
              </a:rPr>
              <a:t>0</a:t>
            </a:r>
          </a:p>
          <a:p>
            <a:pPr eaLnBrk="1" hangingPunct="1">
              <a:lnSpc>
                <a:spcPct val="70000"/>
              </a:lnSpc>
              <a:spcBef>
                <a:spcPct val="0"/>
              </a:spcBef>
              <a:buFontTx/>
              <a:buNone/>
            </a:pPr>
            <a:endParaRPr kumimoji="1" lang="en-US" altLang="zh-CN" sz="2800" b="1">
              <a:solidFill>
                <a:srgbClr val="000000"/>
              </a:solidFill>
              <a:latin typeface="Times New Roman" pitchFamily="18" charset="0"/>
            </a:endParaRPr>
          </a:p>
          <a:p>
            <a:pPr eaLnBrk="1" hangingPunct="1">
              <a:lnSpc>
                <a:spcPct val="70000"/>
              </a:lnSpc>
              <a:spcBef>
                <a:spcPct val="0"/>
              </a:spcBef>
              <a:buFontTx/>
              <a:buNone/>
            </a:pPr>
            <a:r>
              <a:rPr kumimoji="1" lang="en-US" altLang="zh-CN" sz="2800" b="1">
                <a:solidFill>
                  <a:srgbClr val="000000"/>
                </a:solidFill>
                <a:latin typeface="Times New Roman" pitchFamily="18" charset="0"/>
              </a:rPr>
              <a:t>1</a:t>
            </a:r>
          </a:p>
          <a:p>
            <a:pPr eaLnBrk="1" hangingPunct="1">
              <a:lnSpc>
                <a:spcPct val="70000"/>
              </a:lnSpc>
              <a:spcBef>
                <a:spcPct val="0"/>
              </a:spcBef>
              <a:buFontTx/>
              <a:buNone/>
            </a:pPr>
            <a:endParaRPr kumimoji="1" lang="en-US" altLang="zh-CN" sz="2800" b="1">
              <a:solidFill>
                <a:srgbClr val="000000"/>
              </a:solidFill>
              <a:latin typeface="Times New Roman" pitchFamily="18" charset="0"/>
            </a:endParaRPr>
          </a:p>
          <a:p>
            <a:pPr eaLnBrk="1" hangingPunct="1">
              <a:lnSpc>
                <a:spcPct val="70000"/>
              </a:lnSpc>
              <a:spcBef>
                <a:spcPct val="0"/>
              </a:spcBef>
              <a:buFontTx/>
              <a:buNone/>
            </a:pPr>
            <a:r>
              <a:rPr kumimoji="1" lang="en-US" altLang="zh-CN" sz="2800" b="1">
                <a:solidFill>
                  <a:srgbClr val="000000"/>
                </a:solidFill>
                <a:latin typeface="Times New Roman" pitchFamily="18" charset="0"/>
              </a:rPr>
              <a:t>1</a:t>
            </a:r>
          </a:p>
          <a:p>
            <a:pPr eaLnBrk="1" hangingPunct="1">
              <a:lnSpc>
                <a:spcPct val="70000"/>
              </a:lnSpc>
              <a:spcBef>
                <a:spcPct val="0"/>
              </a:spcBef>
              <a:buFontTx/>
              <a:buNone/>
            </a:pPr>
            <a:endParaRPr kumimoji="1" lang="en-US" altLang="zh-CN" sz="2800" b="1">
              <a:solidFill>
                <a:srgbClr val="000000"/>
              </a:solidFill>
              <a:latin typeface="Times New Roman" pitchFamily="18" charset="0"/>
            </a:endParaRPr>
          </a:p>
          <a:p>
            <a:pPr eaLnBrk="1" hangingPunct="1">
              <a:lnSpc>
                <a:spcPct val="70000"/>
              </a:lnSpc>
              <a:spcBef>
                <a:spcPct val="0"/>
              </a:spcBef>
              <a:buFontTx/>
              <a:buNone/>
            </a:pPr>
            <a:r>
              <a:rPr kumimoji="1" lang="en-US" altLang="zh-CN" sz="2800" b="1">
                <a:solidFill>
                  <a:srgbClr val="000000"/>
                </a:solidFill>
                <a:latin typeface="Times New Roman" pitchFamily="18" charset="0"/>
              </a:rPr>
              <a:t>1</a:t>
            </a:r>
          </a:p>
        </p:txBody>
      </p:sp>
      <p:sp>
        <p:nvSpPr>
          <p:cNvPr id="7" name="Text Box 15"/>
          <p:cNvSpPr txBox="1">
            <a:spLocks noChangeArrowheads="1"/>
          </p:cNvSpPr>
          <p:nvPr/>
        </p:nvSpPr>
        <p:spPr bwMode="auto">
          <a:xfrm>
            <a:off x="3706813" y="2511425"/>
            <a:ext cx="363537"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70000"/>
              </a:lnSpc>
              <a:spcBef>
                <a:spcPct val="0"/>
              </a:spcBef>
              <a:buFontTx/>
              <a:buNone/>
            </a:pPr>
            <a:r>
              <a:rPr kumimoji="1" lang="en-US" altLang="zh-CN" sz="2800" b="1">
                <a:solidFill>
                  <a:srgbClr val="FF3300"/>
                </a:solidFill>
                <a:latin typeface="Times New Roman" pitchFamily="18" charset="0"/>
              </a:rPr>
              <a:t>1</a:t>
            </a:r>
          </a:p>
          <a:p>
            <a:pPr eaLnBrk="1" hangingPunct="1">
              <a:lnSpc>
                <a:spcPct val="70000"/>
              </a:lnSpc>
              <a:spcBef>
                <a:spcPct val="0"/>
              </a:spcBef>
              <a:buFontTx/>
              <a:buNone/>
            </a:pPr>
            <a:endParaRPr kumimoji="1" lang="en-US" altLang="zh-CN" sz="2800" b="1">
              <a:solidFill>
                <a:srgbClr val="FF3300"/>
              </a:solidFill>
              <a:latin typeface="Times New Roman" pitchFamily="18" charset="0"/>
            </a:endParaRPr>
          </a:p>
          <a:p>
            <a:pPr eaLnBrk="1" hangingPunct="1">
              <a:lnSpc>
                <a:spcPct val="70000"/>
              </a:lnSpc>
              <a:spcBef>
                <a:spcPct val="0"/>
              </a:spcBef>
              <a:buFontTx/>
              <a:buNone/>
            </a:pPr>
            <a:r>
              <a:rPr kumimoji="1" lang="en-US" altLang="zh-CN" sz="2800" b="1">
                <a:solidFill>
                  <a:srgbClr val="FF3300"/>
                </a:solidFill>
                <a:latin typeface="Times New Roman" pitchFamily="18" charset="0"/>
              </a:rPr>
              <a:t>0</a:t>
            </a:r>
          </a:p>
          <a:p>
            <a:pPr eaLnBrk="1" hangingPunct="1">
              <a:lnSpc>
                <a:spcPct val="70000"/>
              </a:lnSpc>
              <a:spcBef>
                <a:spcPct val="0"/>
              </a:spcBef>
              <a:buFontTx/>
              <a:buNone/>
            </a:pPr>
            <a:endParaRPr kumimoji="1" lang="en-US" altLang="zh-CN" sz="2800" b="1">
              <a:solidFill>
                <a:srgbClr val="FF3300"/>
              </a:solidFill>
              <a:latin typeface="Times New Roman" pitchFamily="18" charset="0"/>
            </a:endParaRPr>
          </a:p>
          <a:p>
            <a:pPr eaLnBrk="1" hangingPunct="1">
              <a:lnSpc>
                <a:spcPct val="70000"/>
              </a:lnSpc>
              <a:spcBef>
                <a:spcPct val="0"/>
              </a:spcBef>
              <a:buFontTx/>
              <a:buNone/>
            </a:pPr>
            <a:r>
              <a:rPr kumimoji="1" lang="en-US" altLang="zh-CN" sz="2800" b="1">
                <a:solidFill>
                  <a:srgbClr val="FF3300"/>
                </a:solidFill>
                <a:latin typeface="Times New Roman" pitchFamily="18" charset="0"/>
              </a:rPr>
              <a:t>0</a:t>
            </a:r>
          </a:p>
          <a:p>
            <a:pPr eaLnBrk="1" hangingPunct="1">
              <a:lnSpc>
                <a:spcPct val="70000"/>
              </a:lnSpc>
              <a:spcBef>
                <a:spcPct val="0"/>
              </a:spcBef>
              <a:buFontTx/>
              <a:buNone/>
            </a:pPr>
            <a:endParaRPr kumimoji="1" lang="en-US" altLang="zh-CN" sz="2800" b="1">
              <a:solidFill>
                <a:srgbClr val="FF3300"/>
              </a:solidFill>
              <a:latin typeface="Times New Roman" pitchFamily="18" charset="0"/>
            </a:endParaRPr>
          </a:p>
          <a:p>
            <a:pPr eaLnBrk="1" hangingPunct="1">
              <a:lnSpc>
                <a:spcPct val="70000"/>
              </a:lnSpc>
              <a:spcBef>
                <a:spcPct val="0"/>
              </a:spcBef>
              <a:buFontTx/>
              <a:buNone/>
            </a:pPr>
            <a:r>
              <a:rPr kumimoji="1" lang="en-US" altLang="zh-CN" sz="2800" b="1">
                <a:solidFill>
                  <a:srgbClr val="FF3300"/>
                </a:solidFill>
                <a:latin typeface="Times New Roman" pitchFamily="18" charset="0"/>
              </a:rPr>
              <a:t>0</a:t>
            </a:r>
          </a:p>
        </p:txBody>
      </p:sp>
      <p:sp>
        <p:nvSpPr>
          <p:cNvPr id="8" name="Text Box 16"/>
          <p:cNvSpPr txBox="1">
            <a:spLocks noChangeArrowheads="1"/>
          </p:cNvSpPr>
          <p:nvPr/>
        </p:nvSpPr>
        <p:spPr bwMode="auto">
          <a:xfrm>
            <a:off x="5003800" y="2511425"/>
            <a:ext cx="363538"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70000"/>
              </a:lnSpc>
              <a:spcBef>
                <a:spcPct val="0"/>
              </a:spcBef>
              <a:buFontTx/>
              <a:buNone/>
            </a:pPr>
            <a:r>
              <a:rPr kumimoji="1" lang="en-US" altLang="zh-CN" sz="2800" b="1">
                <a:solidFill>
                  <a:srgbClr val="000000"/>
                </a:solidFill>
                <a:latin typeface="Times New Roman" pitchFamily="18" charset="0"/>
              </a:rPr>
              <a:t>1</a:t>
            </a:r>
          </a:p>
          <a:p>
            <a:pPr eaLnBrk="1" hangingPunct="1">
              <a:lnSpc>
                <a:spcPct val="70000"/>
              </a:lnSpc>
              <a:spcBef>
                <a:spcPct val="0"/>
              </a:spcBef>
              <a:buFontTx/>
              <a:buNone/>
            </a:pPr>
            <a:endParaRPr kumimoji="1" lang="en-US" altLang="zh-CN" sz="2800" b="1">
              <a:solidFill>
                <a:srgbClr val="000000"/>
              </a:solidFill>
              <a:latin typeface="Times New Roman" pitchFamily="18" charset="0"/>
            </a:endParaRPr>
          </a:p>
          <a:p>
            <a:pPr eaLnBrk="1" hangingPunct="1">
              <a:lnSpc>
                <a:spcPct val="70000"/>
              </a:lnSpc>
              <a:spcBef>
                <a:spcPct val="0"/>
              </a:spcBef>
              <a:buFontTx/>
              <a:buNone/>
            </a:pPr>
            <a:r>
              <a:rPr kumimoji="1" lang="en-US" altLang="zh-CN" sz="2800" b="1">
                <a:solidFill>
                  <a:srgbClr val="000000"/>
                </a:solidFill>
                <a:latin typeface="Times New Roman" pitchFamily="18" charset="0"/>
              </a:rPr>
              <a:t>1</a:t>
            </a:r>
          </a:p>
          <a:p>
            <a:pPr eaLnBrk="1" hangingPunct="1">
              <a:lnSpc>
                <a:spcPct val="70000"/>
              </a:lnSpc>
              <a:spcBef>
                <a:spcPct val="0"/>
              </a:spcBef>
              <a:buFontTx/>
              <a:buNone/>
            </a:pPr>
            <a:endParaRPr kumimoji="1" lang="en-US" altLang="zh-CN" sz="2800" b="1">
              <a:solidFill>
                <a:srgbClr val="000000"/>
              </a:solidFill>
              <a:latin typeface="Times New Roman" pitchFamily="18" charset="0"/>
            </a:endParaRPr>
          </a:p>
          <a:p>
            <a:pPr eaLnBrk="1" hangingPunct="1">
              <a:lnSpc>
                <a:spcPct val="70000"/>
              </a:lnSpc>
              <a:spcBef>
                <a:spcPct val="0"/>
              </a:spcBef>
              <a:buFontTx/>
              <a:buNone/>
            </a:pPr>
            <a:r>
              <a:rPr kumimoji="1" lang="en-US" altLang="zh-CN" sz="2800" b="1">
                <a:solidFill>
                  <a:srgbClr val="000000"/>
                </a:solidFill>
                <a:latin typeface="Times New Roman" pitchFamily="18" charset="0"/>
              </a:rPr>
              <a:t>0</a:t>
            </a:r>
          </a:p>
          <a:p>
            <a:pPr eaLnBrk="1" hangingPunct="1">
              <a:lnSpc>
                <a:spcPct val="70000"/>
              </a:lnSpc>
              <a:spcBef>
                <a:spcPct val="0"/>
              </a:spcBef>
              <a:buFontTx/>
              <a:buNone/>
            </a:pPr>
            <a:endParaRPr kumimoji="1" lang="en-US" altLang="zh-CN" sz="2800" b="1">
              <a:solidFill>
                <a:srgbClr val="000000"/>
              </a:solidFill>
              <a:latin typeface="Times New Roman" pitchFamily="18" charset="0"/>
            </a:endParaRPr>
          </a:p>
          <a:p>
            <a:pPr eaLnBrk="1" hangingPunct="1">
              <a:lnSpc>
                <a:spcPct val="70000"/>
              </a:lnSpc>
              <a:spcBef>
                <a:spcPct val="0"/>
              </a:spcBef>
              <a:buFontTx/>
              <a:buNone/>
            </a:pPr>
            <a:r>
              <a:rPr kumimoji="1" lang="en-US" altLang="zh-CN" sz="2800" b="1">
                <a:solidFill>
                  <a:srgbClr val="000000"/>
                </a:solidFill>
                <a:latin typeface="Times New Roman" pitchFamily="18" charset="0"/>
              </a:rPr>
              <a:t>0</a:t>
            </a:r>
          </a:p>
        </p:txBody>
      </p:sp>
      <p:sp>
        <p:nvSpPr>
          <p:cNvPr id="9" name="Text Box 17"/>
          <p:cNvSpPr txBox="1">
            <a:spLocks noChangeArrowheads="1"/>
          </p:cNvSpPr>
          <p:nvPr/>
        </p:nvSpPr>
        <p:spPr bwMode="auto">
          <a:xfrm>
            <a:off x="6299200" y="2525713"/>
            <a:ext cx="363538"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70000"/>
              </a:lnSpc>
              <a:spcBef>
                <a:spcPct val="0"/>
              </a:spcBef>
              <a:buFontTx/>
              <a:buNone/>
            </a:pPr>
            <a:r>
              <a:rPr kumimoji="1" lang="en-US" altLang="zh-CN" sz="2800" b="1">
                <a:solidFill>
                  <a:srgbClr val="000000"/>
                </a:solidFill>
                <a:latin typeface="Times New Roman" pitchFamily="18" charset="0"/>
              </a:rPr>
              <a:t>1</a:t>
            </a:r>
          </a:p>
          <a:p>
            <a:pPr eaLnBrk="1" hangingPunct="1">
              <a:lnSpc>
                <a:spcPct val="70000"/>
              </a:lnSpc>
              <a:spcBef>
                <a:spcPct val="0"/>
              </a:spcBef>
              <a:buFontTx/>
              <a:buNone/>
            </a:pPr>
            <a:endParaRPr kumimoji="1" lang="en-US" altLang="zh-CN" sz="2800" b="1">
              <a:solidFill>
                <a:srgbClr val="000000"/>
              </a:solidFill>
              <a:latin typeface="Times New Roman" pitchFamily="18" charset="0"/>
            </a:endParaRPr>
          </a:p>
          <a:p>
            <a:pPr eaLnBrk="1" hangingPunct="1">
              <a:lnSpc>
                <a:spcPct val="70000"/>
              </a:lnSpc>
              <a:spcBef>
                <a:spcPct val="0"/>
              </a:spcBef>
              <a:buFontTx/>
              <a:buNone/>
            </a:pPr>
            <a:r>
              <a:rPr kumimoji="1" lang="en-US" altLang="zh-CN" sz="2800" b="1">
                <a:solidFill>
                  <a:srgbClr val="000000"/>
                </a:solidFill>
                <a:latin typeface="Times New Roman" pitchFamily="18" charset="0"/>
              </a:rPr>
              <a:t>0</a:t>
            </a:r>
          </a:p>
          <a:p>
            <a:pPr eaLnBrk="1" hangingPunct="1">
              <a:lnSpc>
                <a:spcPct val="70000"/>
              </a:lnSpc>
              <a:spcBef>
                <a:spcPct val="0"/>
              </a:spcBef>
              <a:buFontTx/>
              <a:buNone/>
            </a:pPr>
            <a:endParaRPr kumimoji="1" lang="en-US" altLang="zh-CN" sz="2800" b="1">
              <a:solidFill>
                <a:srgbClr val="000000"/>
              </a:solidFill>
              <a:latin typeface="Times New Roman" pitchFamily="18" charset="0"/>
            </a:endParaRPr>
          </a:p>
          <a:p>
            <a:pPr eaLnBrk="1" hangingPunct="1">
              <a:lnSpc>
                <a:spcPct val="70000"/>
              </a:lnSpc>
              <a:spcBef>
                <a:spcPct val="0"/>
              </a:spcBef>
              <a:buFontTx/>
              <a:buNone/>
            </a:pPr>
            <a:r>
              <a:rPr kumimoji="1" lang="en-US" altLang="zh-CN" sz="2800" b="1">
                <a:solidFill>
                  <a:srgbClr val="000000"/>
                </a:solidFill>
                <a:latin typeface="Times New Roman" pitchFamily="18" charset="0"/>
              </a:rPr>
              <a:t>1</a:t>
            </a:r>
          </a:p>
          <a:p>
            <a:pPr eaLnBrk="1" hangingPunct="1">
              <a:lnSpc>
                <a:spcPct val="70000"/>
              </a:lnSpc>
              <a:spcBef>
                <a:spcPct val="0"/>
              </a:spcBef>
              <a:buFontTx/>
              <a:buNone/>
            </a:pPr>
            <a:endParaRPr kumimoji="1" lang="en-US" altLang="zh-CN" sz="2800" b="1">
              <a:solidFill>
                <a:srgbClr val="000000"/>
              </a:solidFill>
              <a:latin typeface="Times New Roman" pitchFamily="18" charset="0"/>
            </a:endParaRPr>
          </a:p>
          <a:p>
            <a:pPr eaLnBrk="1" hangingPunct="1">
              <a:lnSpc>
                <a:spcPct val="70000"/>
              </a:lnSpc>
              <a:spcBef>
                <a:spcPct val="0"/>
              </a:spcBef>
              <a:buFontTx/>
              <a:buNone/>
            </a:pPr>
            <a:r>
              <a:rPr kumimoji="1" lang="en-US" altLang="zh-CN" sz="2800" b="1">
                <a:solidFill>
                  <a:srgbClr val="000000"/>
                </a:solidFill>
                <a:latin typeface="Times New Roman" pitchFamily="18" charset="0"/>
              </a:rPr>
              <a:t>0</a:t>
            </a:r>
          </a:p>
        </p:txBody>
      </p:sp>
      <p:graphicFrame>
        <p:nvGraphicFramePr>
          <p:cNvPr id="30728" name="Object 3"/>
          <p:cNvGraphicFramePr>
            <a:graphicFrameLocks noChangeAspect="1"/>
          </p:cNvGraphicFramePr>
          <p:nvPr/>
        </p:nvGraphicFramePr>
        <p:xfrm>
          <a:off x="1984375" y="2609850"/>
          <a:ext cx="114300" cy="215900"/>
        </p:xfrm>
        <a:graphic>
          <a:graphicData uri="http://schemas.openxmlformats.org/presentationml/2006/ole">
            <mc:AlternateContent xmlns:mc="http://schemas.openxmlformats.org/markup-compatibility/2006">
              <mc:Choice xmlns:v="urn:schemas-microsoft-com:vml" Requires="v">
                <p:oleObj spid="_x0000_s30752" name="公式" r:id="rId5" imgW="114151" imgH="215619" progId="Equation.3">
                  <p:embed/>
                </p:oleObj>
              </mc:Choice>
              <mc:Fallback>
                <p:oleObj name="公式" r:id="rId5" imgW="114151" imgH="215619"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4375" y="26098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25"/>
          <p:cNvSpPr txBox="1">
            <a:spLocks noChangeArrowheads="1"/>
          </p:cNvSpPr>
          <p:nvPr/>
        </p:nvSpPr>
        <p:spPr bwMode="auto">
          <a:xfrm>
            <a:off x="7524750" y="2511425"/>
            <a:ext cx="363538"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70000"/>
              </a:lnSpc>
              <a:spcBef>
                <a:spcPct val="0"/>
              </a:spcBef>
              <a:buFontTx/>
              <a:buNone/>
            </a:pPr>
            <a:r>
              <a:rPr kumimoji="1" lang="en-US" altLang="zh-CN" sz="2800" b="1">
                <a:solidFill>
                  <a:srgbClr val="FF3300"/>
                </a:solidFill>
                <a:latin typeface="Times New Roman" pitchFamily="18" charset="0"/>
              </a:rPr>
              <a:t>1</a:t>
            </a:r>
          </a:p>
          <a:p>
            <a:pPr eaLnBrk="1" hangingPunct="1">
              <a:lnSpc>
                <a:spcPct val="70000"/>
              </a:lnSpc>
              <a:spcBef>
                <a:spcPct val="0"/>
              </a:spcBef>
              <a:buFontTx/>
              <a:buNone/>
            </a:pPr>
            <a:endParaRPr kumimoji="1" lang="en-US" altLang="zh-CN" sz="2800" b="1">
              <a:solidFill>
                <a:srgbClr val="FF3300"/>
              </a:solidFill>
              <a:latin typeface="Times New Roman" pitchFamily="18" charset="0"/>
            </a:endParaRPr>
          </a:p>
          <a:p>
            <a:pPr eaLnBrk="1" hangingPunct="1">
              <a:lnSpc>
                <a:spcPct val="70000"/>
              </a:lnSpc>
              <a:spcBef>
                <a:spcPct val="0"/>
              </a:spcBef>
              <a:buFontTx/>
              <a:buNone/>
            </a:pPr>
            <a:r>
              <a:rPr kumimoji="1" lang="en-US" altLang="zh-CN" sz="2800" b="1">
                <a:solidFill>
                  <a:srgbClr val="FF3300"/>
                </a:solidFill>
                <a:latin typeface="Times New Roman" pitchFamily="18" charset="0"/>
              </a:rPr>
              <a:t>0</a:t>
            </a:r>
          </a:p>
          <a:p>
            <a:pPr eaLnBrk="1" hangingPunct="1">
              <a:lnSpc>
                <a:spcPct val="70000"/>
              </a:lnSpc>
              <a:spcBef>
                <a:spcPct val="0"/>
              </a:spcBef>
              <a:buFontTx/>
              <a:buNone/>
            </a:pPr>
            <a:endParaRPr kumimoji="1" lang="en-US" altLang="zh-CN" sz="2800" b="1">
              <a:solidFill>
                <a:srgbClr val="FF3300"/>
              </a:solidFill>
              <a:latin typeface="Times New Roman" pitchFamily="18" charset="0"/>
            </a:endParaRPr>
          </a:p>
          <a:p>
            <a:pPr eaLnBrk="1" hangingPunct="1">
              <a:lnSpc>
                <a:spcPct val="70000"/>
              </a:lnSpc>
              <a:spcBef>
                <a:spcPct val="0"/>
              </a:spcBef>
              <a:buFontTx/>
              <a:buNone/>
            </a:pPr>
            <a:r>
              <a:rPr kumimoji="1" lang="en-US" altLang="zh-CN" sz="2800" b="1">
                <a:solidFill>
                  <a:srgbClr val="FF3300"/>
                </a:solidFill>
                <a:latin typeface="Times New Roman" pitchFamily="18" charset="0"/>
              </a:rPr>
              <a:t>0</a:t>
            </a:r>
          </a:p>
          <a:p>
            <a:pPr eaLnBrk="1" hangingPunct="1">
              <a:lnSpc>
                <a:spcPct val="70000"/>
              </a:lnSpc>
              <a:spcBef>
                <a:spcPct val="0"/>
              </a:spcBef>
              <a:buFontTx/>
              <a:buNone/>
            </a:pPr>
            <a:endParaRPr kumimoji="1" lang="en-US" altLang="zh-CN" sz="2800" b="1">
              <a:solidFill>
                <a:srgbClr val="FF3300"/>
              </a:solidFill>
              <a:latin typeface="Times New Roman" pitchFamily="18" charset="0"/>
            </a:endParaRPr>
          </a:p>
          <a:p>
            <a:pPr eaLnBrk="1" hangingPunct="1">
              <a:lnSpc>
                <a:spcPct val="70000"/>
              </a:lnSpc>
              <a:spcBef>
                <a:spcPct val="0"/>
              </a:spcBef>
              <a:buFontTx/>
              <a:buNone/>
            </a:pPr>
            <a:r>
              <a:rPr kumimoji="1" lang="en-US" altLang="zh-CN" sz="2800" b="1">
                <a:solidFill>
                  <a:srgbClr val="FF3300"/>
                </a:solidFill>
                <a:latin typeface="Times New Roman" pitchFamily="18" charset="0"/>
              </a:rPr>
              <a:t>0</a:t>
            </a:r>
          </a:p>
        </p:txBody>
      </p:sp>
      <p:grpSp>
        <p:nvGrpSpPr>
          <p:cNvPr id="3" name="Group 30"/>
          <p:cNvGrpSpPr>
            <a:grpSpLocks/>
          </p:cNvGrpSpPr>
          <p:nvPr/>
        </p:nvGrpSpPr>
        <p:grpSpPr bwMode="auto">
          <a:xfrm>
            <a:off x="971550" y="1719263"/>
            <a:ext cx="7343775" cy="3097212"/>
            <a:chOff x="612" y="1026"/>
            <a:chExt cx="4626" cy="1951"/>
          </a:xfrm>
        </p:grpSpPr>
        <p:sp>
          <p:nvSpPr>
            <p:cNvPr id="30736" name="Line 7"/>
            <p:cNvSpPr>
              <a:spLocks noChangeShapeType="1"/>
            </p:cNvSpPr>
            <p:nvPr/>
          </p:nvSpPr>
          <p:spPr bwMode="auto">
            <a:xfrm>
              <a:off x="612" y="1435"/>
              <a:ext cx="46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7" name="Rectangle 8"/>
            <p:cNvSpPr>
              <a:spLocks noChangeArrowheads="1"/>
            </p:cNvSpPr>
            <p:nvPr/>
          </p:nvSpPr>
          <p:spPr bwMode="auto">
            <a:xfrm>
              <a:off x="612" y="1026"/>
              <a:ext cx="4626" cy="19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endParaRPr>
            </a:p>
          </p:txBody>
        </p:sp>
        <p:sp>
          <p:nvSpPr>
            <p:cNvPr id="30738" name="Line 9"/>
            <p:cNvSpPr>
              <a:spLocks noChangeShapeType="1"/>
            </p:cNvSpPr>
            <p:nvPr/>
          </p:nvSpPr>
          <p:spPr bwMode="auto">
            <a:xfrm>
              <a:off x="1365" y="1026"/>
              <a:ext cx="0" cy="19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9" name="Line 10"/>
            <p:cNvSpPr>
              <a:spLocks noChangeShapeType="1"/>
            </p:cNvSpPr>
            <p:nvPr/>
          </p:nvSpPr>
          <p:spPr bwMode="auto">
            <a:xfrm>
              <a:off x="2017" y="1026"/>
              <a:ext cx="0" cy="19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0" name="Line 11"/>
            <p:cNvSpPr>
              <a:spLocks noChangeShapeType="1"/>
            </p:cNvSpPr>
            <p:nvPr/>
          </p:nvSpPr>
          <p:spPr bwMode="auto">
            <a:xfrm>
              <a:off x="2870" y="1026"/>
              <a:ext cx="0" cy="1951"/>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1" name="Line 12"/>
            <p:cNvSpPr>
              <a:spLocks noChangeShapeType="1"/>
            </p:cNvSpPr>
            <p:nvPr/>
          </p:nvSpPr>
          <p:spPr bwMode="auto">
            <a:xfrm>
              <a:off x="3672" y="1026"/>
              <a:ext cx="0" cy="19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0742" name="Object 4"/>
            <p:cNvGraphicFramePr>
              <a:graphicFrameLocks noChangeAspect="1"/>
            </p:cNvGraphicFramePr>
            <p:nvPr/>
          </p:nvGraphicFramePr>
          <p:xfrm>
            <a:off x="1444" y="1117"/>
            <a:ext cx="468" cy="197"/>
          </p:xfrm>
          <a:graphic>
            <a:graphicData uri="http://schemas.openxmlformats.org/presentationml/2006/ole">
              <mc:AlternateContent xmlns:mc="http://schemas.openxmlformats.org/markup-compatibility/2006">
                <mc:Choice xmlns:v="urn:schemas-microsoft-com:vml" Requires="v">
                  <p:oleObj spid="_x0000_s30753" name="公式" r:id="rId7" imgW="393359" imgH="164957" progId="Equation.3">
                    <p:embed/>
                  </p:oleObj>
                </mc:Choice>
                <mc:Fallback>
                  <p:oleObj name="公式" r:id="rId7" imgW="393359" imgH="164957"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4" y="1117"/>
                          <a:ext cx="468"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3" name="Object 5"/>
            <p:cNvGraphicFramePr>
              <a:graphicFrameLocks noChangeAspect="1"/>
            </p:cNvGraphicFramePr>
            <p:nvPr/>
          </p:nvGraphicFramePr>
          <p:xfrm>
            <a:off x="2212" y="1115"/>
            <a:ext cx="427" cy="220"/>
          </p:xfrm>
          <a:graphic>
            <a:graphicData uri="http://schemas.openxmlformats.org/presentationml/2006/ole">
              <mc:AlternateContent xmlns:mc="http://schemas.openxmlformats.org/markup-compatibility/2006">
                <mc:Choice xmlns:v="urn:schemas-microsoft-com:vml" Requires="v">
                  <p:oleObj spid="_x0000_s30754" name="公式" r:id="rId9" imgW="393529" imgH="203112" progId="Equation.3">
                    <p:embed/>
                  </p:oleObj>
                </mc:Choice>
                <mc:Fallback>
                  <p:oleObj name="公式" r:id="rId9" imgW="393529" imgH="203112"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2" y="1115"/>
                          <a:ext cx="427"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4" name="Object 6"/>
            <p:cNvGraphicFramePr>
              <a:graphicFrameLocks noChangeAspect="1"/>
            </p:cNvGraphicFramePr>
            <p:nvPr/>
          </p:nvGraphicFramePr>
          <p:xfrm>
            <a:off x="3163" y="1086"/>
            <a:ext cx="250" cy="249"/>
          </p:xfrm>
          <a:graphic>
            <a:graphicData uri="http://schemas.openxmlformats.org/presentationml/2006/ole">
              <mc:AlternateContent xmlns:mc="http://schemas.openxmlformats.org/markup-compatibility/2006">
                <mc:Choice xmlns:v="urn:schemas-microsoft-com:vml" Requires="v">
                  <p:oleObj spid="_x0000_s30755" name="公式" r:id="rId11" imgW="152268" imgH="203024" progId="Equation.3">
                    <p:embed/>
                  </p:oleObj>
                </mc:Choice>
                <mc:Fallback>
                  <p:oleObj name="公式" r:id="rId11" imgW="152268" imgH="203024"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63" y="1086"/>
                          <a:ext cx="25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5" name="Object 7"/>
            <p:cNvGraphicFramePr>
              <a:graphicFrameLocks noChangeAspect="1"/>
            </p:cNvGraphicFramePr>
            <p:nvPr/>
          </p:nvGraphicFramePr>
          <p:xfrm>
            <a:off x="4001" y="1099"/>
            <a:ext cx="185" cy="246"/>
          </p:xfrm>
          <a:graphic>
            <a:graphicData uri="http://schemas.openxmlformats.org/presentationml/2006/ole">
              <mc:AlternateContent xmlns:mc="http://schemas.openxmlformats.org/markup-compatibility/2006">
                <mc:Choice xmlns:v="urn:schemas-microsoft-com:vml" Requires="v">
                  <p:oleObj spid="_x0000_s30756" name="公式" r:id="rId13" imgW="152268" imgH="203024" progId="Equation.3">
                    <p:embed/>
                  </p:oleObj>
                </mc:Choice>
                <mc:Fallback>
                  <p:oleObj name="公式" r:id="rId13" imgW="152268" imgH="203024"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01" y="1099"/>
                          <a:ext cx="185"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46" name="Line 23"/>
            <p:cNvSpPr>
              <a:spLocks noChangeShapeType="1"/>
            </p:cNvSpPr>
            <p:nvPr/>
          </p:nvSpPr>
          <p:spPr bwMode="auto">
            <a:xfrm>
              <a:off x="4513" y="1026"/>
              <a:ext cx="0" cy="19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0747" name="Object 8"/>
            <p:cNvGraphicFramePr>
              <a:graphicFrameLocks noChangeAspect="1"/>
            </p:cNvGraphicFramePr>
            <p:nvPr/>
          </p:nvGraphicFramePr>
          <p:xfrm>
            <a:off x="4649" y="1099"/>
            <a:ext cx="403" cy="247"/>
          </p:xfrm>
          <a:graphic>
            <a:graphicData uri="http://schemas.openxmlformats.org/presentationml/2006/ole">
              <mc:AlternateContent xmlns:mc="http://schemas.openxmlformats.org/markup-compatibility/2006">
                <mc:Choice xmlns:v="urn:schemas-microsoft-com:vml" Requires="v">
                  <p:oleObj spid="_x0000_s30757" name="公式" r:id="rId15" imgW="330057" imgH="203112" progId="Equation.3">
                    <p:embed/>
                  </p:oleObj>
                </mc:Choice>
                <mc:Fallback>
                  <p:oleObj name="公式" r:id="rId15" imgW="330057" imgH="203112"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49" y="1099"/>
                          <a:ext cx="403"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8" name="Object 9"/>
            <p:cNvGraphicFramePr>
              <a:graphicFrameLocks noChangeAspect="1"/>
            </p:cNvGraphicFramePr>
            <p:nvPr/>
          </p:nvGraphicFramePr>
          <p:xfrm>
            <a:off x="732" y="1117"/>
            <a:ext cx="530" cy="197"/>
          </p:xfrm>
          <a:graphic>
            <a:graphicData uri="http://schemas.openxmlformats.org/presentationml/2006/ole">
              <mc:AlternateContent xmlns:mc="http://schemas.openxmlformats.org/markup-compatibility/2006">
                <mc:Choice xmlns:v="urn:schemas-microsoft-com:vml" Requires="v">
                  <p:oleObj spid="_x0000_s30758" name="公式" r:id="rId17" imgW="444114" imgH="164957" progId="Equation.3">
                    <p:embed/>
                  </p:oleObj>
                </mc:Choice>
                <mc:Fallback>
                  <p:oleObj name="公式" r:id="rId17" imgW="444114" imgH="164957"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2" y="1117"/>
                          <a:ext cx="530"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27"/>
          <p:cNvGrpSpPr>
            <a:grpSpLocks/>
          </p:cNvGrpSpPr>
          <p:nvPr/>
        </p:nvGrpSpPr>
        <p:grpSpPr bwMode="auto">
          <a:xfrm>
            <a:off x="1571625" y="5000625"/>
            <a:ext cx="3248025" cy="1000125"/>
            <a:chOff x="754" y="3385"/>
            <a:chExt cx="1699" cy="480"/>
          </a:xfrm>
        </p:grpSpPr>
        <p:sp>
          <p:nvSpPr>
            <p:cNvPr id="30734" name="Text Box 28"/>
            <p:cNvSpPr txBox="1">
              <a:spLocks noChangeArrowheads="1"/>
            </p:cNvSpPr>
            <p:nvPr/>
          </p:nvSpPr>
          <p:spPr bwMode="auto">
            <a:xfrm>
              <a:off x="754" y="3385"/>
              <a:ext cx="50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4400" b="1">
                  <a:solidFill>
                    <a:srgbClr val="000000"/>
                  </a:solidFill>
                  <a:latin typeface="Times New Roman" pitchFamily="18" charset="0"/>
                  <a:sym typeface="Symbol" pitchFamily="18" charset="2"/>
                </a:rPr>
                <a:t> </a:t>
              </a:r>
              <a:endParaRPr kumimoji="1" lang="en-US" altLang="zh-CN" sz="4400" b="1">
                <a:solidFill>
                  <a:srgbClr val="000000"/>
                </a:solidFill>
                <a:latin typeface="Times New Roman" pitchFamily="18" charset="0"/>
              </a:endParaRPr>
            </a:p>
          </p:txBody>
        </p:sp>
        <p:graphicFrame>
          <p:nvGraphicFramePr>
            <p:cNvPr id="30735" name="Object 10"/>
            <p:cNvGraphicFramePr>
              <a:graphicFrameLocks noChangeAspect="1"/>
            </p:cNvGraphicFramePr>
            <p:nvPr/>
          </p:nvGraphicFramePr>
          <p:xfrm>
            <a:off x="1314" y="3520"/>
            <a:ext cx="1139" cy="281"/>
          </p:xfrm>
          <a:graphic>
            <a:graphicData uri="http://schemas.openxmlformats.org/presentationml/2006/ole">
              <mc:AlternateContent xmlns:mc="http://schemas.openxmlformats.org/markup-compatibility/2006">
                <mc:Choice xmlns:v="urn:schemas-microsoft-com:vml" Requires="v">
                  <p:oleObj spid="_x0000_s30759" name="公式" r:id="rId19" imgW="771395" imgH="114368" progId="Equation.3">
                    <p:embed/>
                  </p:oleObj>
                </mc:Choice>
                <mc:Fallback>
                  <p:oleObj name="公式" r:id="rId19" imgW="771395" imgH="114368" progId="Equation.3">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14" y="3520"/>
                          <a:ext cx="1139"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9" name="Text Box 31"/>
          <p:cNvSpPr txBox="1">
            <a:spLocks noChangeArrowheads="1"/>
          </p:cNvSpPr>
          <p:nvPr/>
        </p:nvSpPr>
        <p:spPr bwMode="auto">
          <a:xfrm>
            <a:off x="1041400" y="1143000"/>
            <a:ext cx="1030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400" b="1">
                <a:solidFill>
                  <a:srgbClr val="0000FF"/>
                </a:solidFill>
                <a:latin typeface="楷体_GB2312" pitchFamily="49" charset="-122"/>
                <a:ea typeface="楷体_GB2312" pitchFamily="49" charset="-122"/>
              </a:rPr>
              <a:t>证明</a:t>
            </a:r>
            <a:r>
              <a:rPr kumimoji="1" lang="en-US" altLang="zh-CN" sz="2400" b="1">
                <a:solidFill>
                  <a:srgbClr val="0000FF"/>
                </a:solidFill>
                <a:latin typeface="楷体_GB2312" pitchFamily="49" charset="-122"/>
                <a:ea typeface="楷体_GB2312" pitchFamily="49" charset="-122"/>
              </a:rPr>
              <a:t>:</a:t>
            </a:r>
          </a:p>
        </p:txBody>
      </p:sp>
      <p:sp>
        <p:nvSpPr>
          <p:cNvPr id="30733" name="Rectangle 90"/>
          <p:cNvSpPr>
            <a:spLocks noChangeArrowheads="1"/>
          </p:cNvSpPr>
          <p:nvPr/>
        </p:nvSpPr>
        <p:spPr bwMode="auto">
          <a:xfrm>
            <a:off x="5002213" y="100013"/>
            <a:ext cx="4133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§2.2  </a:t>
            </a:r>
            <a:r>
              <a:rPr lang="zh-CN" altLang="en-US" sz="1800" b="1">
                <a:solidFill>
                  <a:srgbClr val="FF0066"/>
                </a:solidFill>
                <a:latin typeface="Times New Roman" pitchFamily="18" charset="0"/>
                <a:cs typeface="Times New Roman" pitchFamily="18" charset="0"/>
              </a:rPr>
              <a:t>逻辑代数的基本定律和运算规则</a:t>
            </a:r>
            <a:r>
              <a:rPr lang="zh-CN" altLang="en-US" sz="1800" b="1">
                <a:solidFill>
                  <a:srgbClr val="000000"/>
                </a:solidFill>
                <a:latin typeface="Times New Roman" pitchFamily="18" charset="0"/>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up)">
                                      <p:cBhvr>
                                        <p:cTn id="31" dur="500"/>
                                        <p:tgtEl>
                                          <p:spTgt spid="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up)">
                                      <p:cBhvr>
                                        <p:cTn id="41" dur="500"/>
                                        <p:tgtEl>
                                          <p:spTgt spid="1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left)">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1" grpId="0"/>
      <p:bldP spid="2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3"/>
          <p:cNvSpPr txBox="1">
            <a:spLocks noChangeArrowheads="1"/>
          </p:cNvSpPr>
          <p:nvPr/>
        </p:nvSpPr>
        <p:spPr bwMode="auto">
          <a:xfrm>
            <a:off x="500063" y="142875"/>
            <a:ext cx="546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800" b="1">
                <a:solidFill>
                  <a:srgbClr val="006600"/>
                </a:solidFill>
                <a:latin typeface="Times New Roman" pitchFamily="18" charset="0"/>
                <a:cs typeface="Times New Roman" pitchFamily="18" charset="0"/>
              </a:rPr>
              <a:t>二、逻辑代数的运算规则</a:t>
            </a:r>
          </a:p>
        </p:txBody>
      </p:sp>
      <p:sp>
        <p:nvSpPr>
          <p:cNvPr id="3" name="Rectangle 4"/>
          <p:cNvSpPr>
            <a:spLocks noChangeArrowheads="1"/>
          </p:cNvSpPr>
          <p:nvPr/>
        </p:nvSpPr>
        <p:spPr bwMode="auto">
          <a:xfrm>
            <a:off x="674688" y="1270000"/>
            <a:ext cx="8001000" cy="1087438"/>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400" b="1">
              <a:solidFill>
                <a:srgbClr val="000000"/>
              </a:solidFill>
              <a:latin typeface="Times New Roman" pitchFamily="18" charset="0"/>
              <a:cs typeface="Times New Roman" pitchFamily="18" charset="0"/>
            </a:endParaRPr>
          </a:p>
        </p:txBody>
      </p:sp>
      <p:sp>
        <p:nvSpPr>
          <p:cNvPr id="4" name="Text Box 5"/>
          <p:cNvSpPr txBox="1">
            <a:spLocks noChangeArrowheads="1"/>
          </p:cNvSpPr>
          <p:nvPr/>
        </p:nvSpPr>
        <p:spPr bwMode="auto">
          <a:xfrm>
            <a:off x="684213" y="714375"/>
            <a:ext cx="2447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FF"/>
                </a:solidFill>
                <a:latin typeface="Times New Roman" pitchFamily="18" charset="0"/>
                <a:cs typeface="Times New Roman" pitchFamily="18" charset="0"/>
                <a:sym typeface="Symbol" pitchFamily="18" charset="2"/>
              </a:rPr>
              <a:t>1. </a:t>
            </a:r>
            <a:r>
              <a:rPr kumimoji="1" lang="zh-CN" altLang="en-US" sz="2400" b="1">
                <a:solidFill>
                  <a:srgbClr val="0000FF"/>
                </a:solidFill>
                <a:latin typeface="Times New Roman" pitchFamily="18" charset="0"/>
                <a:cs typeface="Times New Roman" pitchFamily="18" charset="0"/>
              </a:rPr>
              <a:t>代入规则</a:t>
            </a:r>
          </a:p>
        </p:txBody>
      </p:sp>
      <p:sp>
        <p:nvSpPr>
          <p:cNvPr id="5" name="Text Box 6"/>
          <p:cNvSpPr txBox="1">
            <a:spLocks noChangeArrowheads="1"/>
          </p:cNvSpPr>
          <p:nvPr/>
        </p:nvSpPr>
        <p:spPr bwMode="auto">
          <a:xfrm>
            <a:off x="684213" y="1384300"/>
            <a:ext cx="79200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r>
              <a:rPr kumimoji="1" lang="zh-CN" altLang="en-US" sz="2400" b="1">
                <a:solidFill>
                  <a:srgbClr val="040404"/>
                </a:solidFill>
                <a:latin typeface="Times New Roman" pitchFamily="18" charset="0"/>
                <a:cs typeface="Times New Roman" pitchFamily="18" charset="0"/>
              </a:rPr>
              <a:t>任何一个含有某变量的等式，如果等式中所有出现此</a:t>
            </a:r>
            <a:r>
              <a:rPr kumimoji="1" lang="zh-CN" altLang="en-US" sz="2400" b="1">
                <a:solidFill>
                  <a:srgbClr val="FF0000"/>
                </a:solidFill>
                <a:latin typeface="Times New Roman" pitchFamily="18" charset="0"/>
                <a:cs typeface="Times New Roman" pitchFamily="18" charset="0"/>
              </a:rPr>
              <a:t>变量</a:t>
            </a:r>
            <a:r>
              <a:rPr kumimoji="1" lang="zh-CN" altLang="en-US" sz="2400" b="1">
                <a:solidFill>
                  <a:srgbClr val="040404"/>
                </a:solidFill>
                <a:latin typeface="Times New Roman" pitchFamily="18" charset="0"/>
                <a:cs typeface="Times New Roman" pitchFamily="18" charset="0"/>
              </a:rPr>
              <a:t>的位置</a:t>
            </a:r>
            <a:r>
              <a:rPr kumimoji="1" lang="zh-CN" altLang="en-US" sz="2400" b="1">
                <a:solidFill>
                  <a:srgbClr val="000000"/>
                </a:solidFill>
                <a:latin typeface="Times New Roman" pitchFamily="18" charset="0"/>
                <a:cs typeface="Times New Roman" pitchFamily="18" charset="0"/>
              </a:rPr>
              <a:t>均代之以</a:t>
            </a:r>
            <a:r>
              <a:rPr kumimoji="1" lang="zh-CN" altLang="en-US" sz="2400" b="1">
                <a:solidFill>
                  <a:srgbClr val="040404"/>
                </a:solidFill>
                <a:latin typeface="Times New Roman" pitchFamily="18" charset="0"/>
                <a:cs typeface="Times New Roman" pitchFamily="18" charset="0"/>
              </a:rPr>
              <a:t>一个逻辑函数式，则此等式依然成立。</a:t>
            </a:r>
          </a:p>
        </p:txBody>
      </p:sp>
      <p:sp>
        <p:nvSpPr>
          <p:cNvPr id="21" name="Text Box 22"/>
          <p:cNvSpPr txBox="1">
            <a:spLocks noChangeArrowheads="1"/>
          </p:cNvSpPr>
          <p:nvPr/>
        </p:nvSpPr>
        <p:spPr bwMode="auto">
          <a:xfrm>
            <a:off x="1571625" y="4541838"/>
            <a:ext cx="4622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Ø"/>
            </a:pPr>
            <a:r>
              <a:rPr kumimoji="1" lang="zh-CN" altLang="en-US" sz="2400" b="1">
                <a:solidFill>
                  <a:srgbClr val="FF0000"/>
                </a:solidFill>
                <a:latin typeface="Times New Roman" pitchFamily="18" charset="0"/>
                <a:cs typeface="Times New Roman" pitchFamily="18" charset="0"/>
              </a:rPr>
              <a:t>由此反演律能推广到</a:t>
            </a:r>
            <a:r>
              <a:rPr kumimoji="1" lang="en-US" altLang="zh-CN" sz="2400" b="1">
                <a:solidFill>
                  <a:srgbClr val="FF0000"/>
                </a:solidFill>
                <a:latin typeface="Times New Roman" pitchFamily="18" charset="0"/>
                <a:cs typeface="Times New Roman" pitchFamily="18" charset="0"/>
              </a:rPr>
              <a:t>n</a:t>
            </a:r>
            <a:r>
              <a:rPr kumimoji="1" lang="zh-CN" altLang="en-US" sz="2400" b="1">
                <a:solidFill>
                  <a:srgbClr val="FF0000"/>
                </a:solidFill>
                <a:latin typeface="Times New Roman" pitchFamily="18" charset="0"/>
                <a:cs typeface="Times New Roman" pitchFamily="18" charset="0"/>
              </a:rPr>
              <a:t>个变量：</a:t>
            </a:r>
          </a:p>
        </p:txBody>
      </p:sp>
      <p:grpSp>
        <p:nvGrpSpPr>
          <p:cNvPr id="2" name="组合 27"/>
          <p:cNvGrpSpPr>
            <a:grpSpLocks/>
          </p:cNvGrpSpPr>
          <p:nvPr/>
        </p:nvGrpSpPr>
        <p:grpSpPr bwMode="auto">
          <a:xfrm>
            <a:off x="885825" y="2713038"/>
            <a:ext cx="2757488" cy="498475"/>
            <a:chOff x="886263" y="2784465"/>
            <a:chExt cx="2757010" cy="497870"/>
          </a:xfrm>
        </p:grpSpPr>
        <p:sp>
          <p:nvSpPr>
            <p:cNvPr id="31756" name="Text Box 9"/>
            <p:cNvSpPr txBox="1">
              <a:spLocks noChangeArrowheads="1"/>
            </p:cNvSpPr>
            <p:nvPr/>
          </p:nvSpPr>
          <p:spPr bwMode="auto">
            <a:xfrm>
              <a:off x="886263" y="2820669"/>
              <a:ext cx="1032655"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kumimoji="1" lang="zh-CN" altLang="en-US" sz="2400" b="1">
                  <a:solidFill>
                    <a:srgbClr val="C00000"/>
                  </a:solidFill>
                  <a:latin typeface="Times New Roman" pitchFamily="18" charset="0"/>
                  <a:cs typeface="Times New Roman" pitchFamily="18" charset="0"/>
                </a:rPr>
                <a:t>例：</a:t>
              </a:r>
            </a:p>
          </p:txBody>
        </p:sp>
        <p:graphicFrame>
          <p:nvGraphicFramePr>
            <p:cNvPr id="31757" name="Object 17"/>
            <p:cNvGraphicFramePr>
              <a:graphicFrameLocks noChangeAspect="1"/>
            </p:cNvGraphicFramePr>
            <p:nvPr/>
          </p:nvGraphicFramePr>
          <p:xfrm>
            <a:off x="1776692" y="2784465"/>
            <a:ext cx="1866581" cy="465142"/>
          </p:xfrm>
          <a:graphic>
            <a:graphicData uri="http://schemas.openxmlformats.org/presentationml/2006/ole">
              <mc:AlternateContent xmlns:mc="http://schemas.openxmlformats.org/markup-compatibility/2006">
                <mc:Choice xmlns:v="urn:schemas-microsoft-com:vml" Requires="v">
                  <p:oleObj spid="_x0000_s31758" name="公式" r:id="rId3" imgW="812447" imgH="203112" progId="Equation.3">
                    <p:embed/>
                  </p:oleObj>
                </mc:Choice>
                <mc:Fallback>
                  <p:oleObj name="公式" r:id="rId3" imgW="812447" imgH="203112"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692" y="2784465"/>
                          <a:ext cx="1866581" cy="465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 name="矩形 24"/>
          <p:cNvSpPr>
            <a:spLocks noChangeArrowheads="1"/>
          </p:cNvSpPr>
          <p:nvPr/>
        </p:nvSpPr>
        <p:spPr bwMode="auto">
          <a:xfrm>
            <a:off x="1643063" y="3357563"/>
            <a:ext cx="3970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3333CC"/>
                </a:solidFill>
                <a:latin typeface="Times New Roman" pitchFamily="18" charset="0"/>
                <a:cs typeface="Times New Roman" pitchFamily="18" charset="0"/>
              </a:rPr>
              <a:t>以</a:t>
            </a:r>
            <a:r>
              <a:rPr kumimoji="1" lang="en-US" altLang="zh-CN" sz="2400" b="1" i="1">
                <a:solidFill>
                  <a:srgbClr val="FF0000"/>
                </a:solidFill>
                <a:latin typeface="Times New Roman" pitchFamily="18" charset="0"/>
                <a:cs typeface="Times New Roman" pitchFamily="18" charset="0"/>
              </a:rPr>
              <a:t>BC</a:t>
            </a:r>
            <a:r>
              <a:rPr kumimoji="1" lang="en-US" altLang="zh-CN" sz="2400" b="1">
                <a:solidFill>
                  <a:srgbClr val="3333CC"/>
                </a:solidFill>
                <a:latin typeface="Times New Roman" pitchFamily="18" charset="0"/>
                <a:cs typeface="Times New Roman" pitchFamily="18" charset="0"/>
              </a:rPr>
              <a:t> </a:t>
            </a:r>
            <a:r>
              <a:rPr kumimoji="1" lang="zh-CN" altLang="en-US" sz="2400" b="1">
                <a:solidFill>
                  <a:srgbClr val="3333CC"/>
                </a:solidFill>
                <a:latin typeface="Times New Roman" pitchFamily="18" charset="0"/>
                <a:cs typeface="Times New Roman" pitchFamily="18" charset="0"/>
              </a:rPr>
              <a:t>替代式中的</a:t>
            </a:r>
            <a:r>
              <a:rPr kumimoji="1" lang="en-US" altLang="zh-CN" sz="2400" b="1" i="1">
                <a:solidFill>
                  <a:srgbClr val="FF0000"/>
                </a:solidFill>
                <a:latin typeface="Times New Roman" pitchFamily="18" charset="0"/>
                <a:cs typeface="Times New Roman" pitchFamily="18" charset="0"/>
              </a:rPr>
              <a:t>B</a:t>
            </a:r>
            <a:r>
              <a:rPr kumimoji="1" lang="zh-CN" altLang="en-US" sz="2400" b="1">
                <a:solidFill>
                  <a:srgbClr val="3333CC"/>
                </a:solidFill>
                <a:latin typeface="Times New Roman" pitchFamily="18" charset="0"/>
                <a:cs typeface="Times New Roman" pitchFamily="18" charset="0"/>
              </a:rPr>
              <a:t>，可得：</a:t>
            </a:r>
            <a:endParaRPr lang="zh-CN" altLang="en-US" sz="2400" b="1">
              <a:solidFill>
                <a:srgbClr val="3333CC"/>
              </a:solidFill>
            </a:endParaRPr>
          </a:p>
        </p:txBody>
      </p:sp>
      <p:graphicFrame>
        <p:nvGraphicFramePr>
          <p:cNvPr id="65543" name="Object 7"/>
          <p:cNvGraphicFramePr>
            <a:graphicFrameLocks noChangeAspect="1"/>
          </p:cNvGraphicFramePr>
          <p:nvPr/>
        </p:nvGraphicFramePr>
        <p:xfrm>
          <a:off x="1524000" y="3900488"/>
          <a:ext cx="3835400" cy="431800"/>
        </p:xfrm>
        <a:graphic>
          <a:graphicData uri="http://schemas.openxmlformats.org/presentationml/2006/ole">
            <mc:AlternateContent xmlns:mc="http://schemas.openxmlformats.org/markup-compatibility/2006">
              <mc:Choice xmlns:v="urn:schemas-microsoft-com:vml" Requires="v">
                <p:oleObj spid="_x0000_s31759" name="公式" r:id="rId5" imgW="1916868" imgH="215806" progId="Equation.3">
                  <p:embed/>
                </p:oleObj>
              </mc:Choice>
              <mc:Fallback>
                <p:oleObj name="公式" r:id="rId5" imgW="1916868" imgH="215806"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3900488"/>
                        <a:ext cx="3835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4" name="Object 8"/>
          <p:cNvGraphicFramePr>
            <a:graphicFrameLocks noChangeAspect="1"/>
          </p:cNvGraphicFramePr>
          <p:nvPr/>
        </p:nvGraphicFramePr>
        <p:xfrm>
          <a:off x="1509713" y="5073650"/>
          <a:ext cx="5287962" cy="1284288"/>
        </p:xfrm>
        <a:graphic>
          <a:graphicData uri="http://schemas.openxmlformats.org/presentationml/2006/ole">
            <mc:AlternateContent xmlns:mc="http://schemas.openxmlformats.org/markup-compatibility/2006">
              <mc:Choice xmlns:v="urn:schemas-microsoft-com:vml" Requires="v">
                <p:oleObj spid="_x0000_s31760" name="公式" r:id="rId7" imgW="2197100" imgH="533400" progId="Equation.3">
                  <p:embed/>
                </p:oleObj>
              </mc:Choice>
              <mc:Fallback>
                <p:oleObj name="公式" r:id="rId7" imgW="2197100" imgH="5334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9713" y="5073650"/>
                        <a:ext cx="5287962" cy="1284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5" name="Rectangle 90"/>
          <p:cNvSpPr>
            <a:spLocks noChangeArrowheads="1"/>
          </p:cNvSpPr>
          <p:nvPr/>
        </p:nvSpPr>
        <p:spPr bwMode="auto">
          <a:xfrm>
            <a:off x="5002213" y="100013"/>
            <a:ext cx="4133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§2.2  </a:t>
            </a:r>
            <a:r>
              <a:rPr lang="zh-CN" altLang="en-US" sz="1800" b="1">
                <a:solidFill>
                  <a:srgbClr val="FF0066"/>
                </a:solidFill>
                <a:latin typeface="Times New Roman" pitchFamily="18" charset="0"/>
                <a:cs typeface="Times New Roman" pitchFamily="18" charset="0"/>
              </a:rPr>
              <a:t>逻辑代数的基本定律和运算规则</a:t>
            </a:r>
            <a:r>
              <a:rPr lang="zh-CN" altLang="en-US" sz="1800" b="1">
                <a:solidFill>
                  <a:srgbClr val="000000"/>
                </a:solidFill>
                <a:latin typeface="Times New Roman" pitchFamily="18" charset="0"/>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65543"/>
                                        </p:tgtEl>
                                        <p:attrNameLst>
                                          <p:attrName>style.visibility</p:attrName>
                                        </p:attrNameLst>
                                      </p:cBhvr>
                                      <p:to>
                                        <p:strVal val="visible"/>
                                      </p:to>
                                    </p:set>
                                    <p:animEffect transition="in" filter="wipe(left)">
                                      <p:cBhvr>
                                        <p:cTn id="30" dur="500"/>
                                        <p:tgtEl>
                                          <p:spTgt spid="6554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65544"/>
                                        </p:tgtEl>
                                        <p:attrNameLst>
                                          <p:attrName>style.visibility</p:attrName>
                                        </p:attrNameLst>
                                      </p:cBhvr>
                                      <p:to>
                                        <p:strVal val="visible"/>
                                      </p:to>
                                    </p:set>
                                    <p:animEffect transition="in" filter="wipe(left)">
                                      <p:cBhvr>
                                        <p:cTn id="40" dur="500"/>
                                        <p:tgtEl>
                                          <p:spTgt spid="65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21"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90"/>
          <p:cNvSpPr>
            <a:spLocks noChangeArrowheads="1"/>
          </p:cNvSpPr>
          <p:nvPr/>
        </p:nvSpPr>
        <p:spPr bwMode="auto">
          <a:xfrm>
            <a:off x="142875" y="142875"/>
            <a:ext cx="55816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3600" b="1">
                <a:solidFill>
                  <a:srgbClr val="FF0066"/>
                </a:solidFill>
                <a:latin typeface="Times New Roman" pitchFamily="18" charset="0"/>
                <a:ea typeface="楷体_GB2312" pitchFamily="49" charset="-122"/>
                <a:cs typeface="Times New Roman" pitchFamily="18" charset="0"/>
              </a:rPr>
              <a:t>§2.1  </a:t>
            </a:r>
            <a:r>
              <a:rPr lang="zh-CN" altLang="en-US" sz="3600" b="1">
                <a:solidFill>
                  <a:srgbClr val="FF0066"/>
                </a:solidFill>
                <a:latin typeface="Times New Roman" pitchFamily="18" charset="0"/>
                <a:ea typeface="楷体_GB2312" pitchFamily="49" charset="-122"/>
                <a:cs typeface="Times New Roman" pitchFamily="18" charset="0"/>
              </a:rPr>
              <a:t>逻辑代数的基本概念</a:t>
            </a:r>
            <a:r>
              <a:rPr lang="zh-CN" altLang="en-US" sz="3600" b="1">
                <a:latin typeface="Times New Roman" pitchFamily="18" charset="0"/>
                <a:ea typeface="楷体_GB2312" pitchFamily="49" charset="-122"/>
                <a:cs typeface="Times New Roman" pitchFamily="18" charset="0"/>
              </a:rPr>
              <a:t> </a:t>
            </a:r>
          </a:p>
        </p:txBody>
      </p:sp>
      <p:sp>
        <p:nvSpPr>
          <p:cNvPr id="3" name="Text Box 3"/>
          <p:cNvSpPr txBox="1">
            <a:spLocks noChangeArrowheads="1"/>
          </p:cNvSpPr>
          <p:nvPr/>
        </p:nvSpPr>
        <p:spPr bwMode="auto">
          <a:xfrm>
            <a:off x="611188" y="857250"/>
            <a:ext cx="2665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800" b="1">
                <a:solidFill>
                  <a:srgbClr val="006600"/>
                </a:solidFill>
                <a:latin typeface="Times New Roman" pitchFamily="18" charset="0"/>
                <a:cs typeface="Times New Roman" pitchFamily="18" charset="0"/>
              </a:rPr>
              <a:t>一、逻辑代数</a:t>
            </a:r>
          </a:p>
        </p:txBody>
      </p:sp>
      <p:sp>
        <p:nvSpPr>
          <p:cNvPr id="4" name="Rectangle 4"/>
          <p:cNvSpPr>
            <a:spLocks noChangeArrowheads="1"/>
          </p:cNvSpPr>
          <p:nvPr/>
        </p:nvSpPr>
        <p:spPr bwMode="auto">
          <a:xfrm>
            <a:off x="755650" y="1419225"/>
            <a:ext cx="76025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lnSpc>
                <a:spcPct val="120000"/>
              </a:lnSpc>
              <a:spcBef>
                <a:spcPct val="0"/>
              </a:spcBef>
              <a:buClr>
                <a:srgbClr val="00CC00"/>
              </a:buClr>
              <a:buFont typeface="Wingdings" pitchFamily="2" charset="2"/>
              <a:buChar char="Ø"/>
            </a:pPr>
            <a:r>
              <a:rPr kumimoji="1" lang="en-US" altLang="zh-CN" sz="2000" b="1">
                <a:solidFill>
                  <a:srgbClr val="006600"/>
                </a:solidFill>
                <a:latin typeface="Times New Roman" pitchFamily="18" charset="0"/>
                <a:cs typeface="Times New Roman" pitchFamily="18" charset="0"/>
              </a:rPr>
              <a:t>      </a:t>
            </a:r>
            <a:r>
              <a:rPr kumimoji="1" lang="zh-CN" altLang="en-US" sz="2000" b="1">
                <a:solidFill>
                  <a:srgbClr val="FF0000"/>
                </a:solidFill>
                <a:latin typeface="Times New Roman" pitchFamily="18" charset="0"/>
                <a:cs typeface="Times New Roman" pitchFamily="18" charset="0"/>
              </a:rPr>
              <a:t>逻辑代数</a:t>
            </a:r>
            <a:r>
              <a:rPr kumimoji="1" lang="zh-CN" altLang="en-US" sz="2000" b="1">
                <a:latin typeface="Times New Roman" pitchFamily="18" charset="0"/>
                <a:cs typeface="Times New Roman" pitchFamily="18" charset="0"/>
              </a:rPr>
              <a:t>是英国数学家乔治</a:t>
            </a:r>
            <a:r>
              <a:rPr kumimoji="1" lang="en-US" altLang="zh-CN" sz="2000" b="1">
                <a:latin typeface="Times New Roman" pitchFamily="18" charset="0"/>
                <a:cs typeface="Times New Roman" pitchFamily="18" charset="0"/>
              </a:rPr>
              <a:t>.</a:t>
            </a:r>
            <a:r>
              <a:rPr kumimoji="1" lang="zh-CN" altLang="en-US" sz="2000" b="1">
                <a:latin typeface="Times New Roman" pitchFamily="18" charset="0"/>
                <a:cs typeface="Times New Roman" pitchFamily="18" charset="0"/>
              </a:rPr>
              <a:t>布尔（</a:t>
            </a:r>
            <a:r>
              <a:rPr kumimoji="1" lang="en-US" altLang="zh-CN" sz="2000" b="1">
                <a:latin typeface="Times New Roman" pitchFamily="18" charset="0"/>
                <a:cs typeface="Times New Roman" pitchFamily="18" charset="0"/>
              </a:rPr>
              <a:t>Geroge.Boole</a:t>
            </a:r>
            <a:r>
              <a:rPr kumimoji="1" lang="zh-CN" altLang="en-US" sz="2000" b="1">
                <a:latin typeface="Times New Roman" pitchFamily="18" charset="0"/>
                <a:cs typeface="Times New Roman" pitchFamily="18" charset="0"/>
              </a:rPr>
              <a:t>）于</a:t>
            </a:r>
            <a:r>
              <a:rPr kumimoji="1" lang="en-US" altLang="zh-CN" sz="2000" b="1">
                <a:latin typeface="Times New Roman" pitchFamily="18" charset="0"/>
                <a:cs typeface="Times New Roman" pitchFamily="18" charset="0"/>
              </a:rPr>
              <a:t>1847</a:t>
            </a:r>
            <a:r>
              <a:rPr kumimoji="1" lang="zh-CN" altLang="en-US" sz="2000" b="1">
                <a:latin typeface="Times New Roman" pitchFamily="18" charset="0"/>
                <a:cs typeface="Times New Roman" pitchFamily="18" charset="0"/>
              </a:rPr>
              <a:t>年首先进行系统论述的，也称</a:t>
            </a:r>
            <a:r>
              <a:rPr kumimoji="1" lang="zh-CN" altLang="en-US" sz="2000" b="1">
                <a:solidFill>
                  <a:srgbClr val="FF0000"/>
                </a:solidFill>
                <a:latin typeface="Times New Roman" pitchFamily="18" charset="0"/>
                <a:cs typeface="Times New Roman" pitchFamily="18" charset="0"/>
              </a:rPr>
              <a:t>布尔代数</a:t>
            </a:r>
            <a:r>
              <a:rPr kumimoji="1" lang="zh-CN" altLang="en-US" sz="2000" b="1">
                <a:latin typeface="Times New Roman" pitchFamily="18" charset="0"/>
                <a:cs typeface="Times New Roman" pitchFamily="18" charset="0"/>
              </a:rPr>
              <a:t>；由于被用在开关电路的分析和设计上，所以又称</a:t>
            </a:r>
            <a:r>
              <a:rPr kumimoji="1" lang="zh-CN" altLang="en-US" sz="2000" b="1">
                <a:solidFill>
                  <a:srgbClr val="FF0000"/>
                </a:solidFill>
                <a:latin typeface="Times New Roman" pitchFamily="18" charset="0"/>
                <a:cs typeface="Times New Roman" pitchFamily="18" charset="0"/>
              </a:rPr>
              <a:t>开关代数</a:t>
            </a:r>
            <a:r>
              <a:rPr kumimoji="1" lang="zh-CN" altLang="en-US" sz="2000" b="1">
                <a:latin typeface="Times New Roman" pitchFamily="18" charset="0"/>
                <a:cs typeface="Times New Roman" pitchFamily="18" charset="0"/>
              </a:rPr>
              <a:t>。</a:t>
            </a:r>
          </a:p>
        </p:txBody>
      </p:sp>
      <p:sp>
        <p:nvSpPr>
          <p:cNvPr id="5" name="Rectangle 5"/>
          <p:cNvSpPr>
            <a:spLocks noChangeArrowheads="1"/>
          </p:cNvSpPr>
          <p:nvPr/>
        </p:nvSpPr>
        <p:spPr bwMode="auto">
          <a:xfrm>
            <a:off x="755650" y="2716213"/>
            <a:ext cx="76739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lnSpc>
                <a:spcPct val="120000"/>
              </a:lnSpc>
              <a:spcBef>
                <a:spcPct val="0"/>
              </a:spcBef>
              <a:buClr>
                <a:srgbClr val="00CC00"/>
              </a:buClr>
              <a:buFont typeface="Wingdings" pitchFamily="2" charset="2"/>
              <a:buChar char="Ø"/>
            </a:pPr>
            <a:r>
              <a:rPr kumimoji="1" lang="zh-CN" altLang="en-US" sz="2000" b="1">
                <a:latin typeface="Times New Roman" pitchFamily="18" charset="0"/>
                <a:cs typeface="Times New Roman" pitchFamily="18" charset="0"/>
              </a:rPr>
              <a:t>　 逻辑代数中的变量称为</a:t>
            </a:r>
            <a:r>
              <a:rPr kumimoji="1" lang="zh-CN" altLang="en-US" sz="2000" b="1">
                <a:solidFill>
                  <a:srgbClr val="FF0000"/>
                </a:solidFill>
                <a:latin typeface="Times New Roman" pitchFamily="18" charset="0"/>
                <a:cs typeface="Times New Roman" pitchFamily="18" charset="0"/>
              </a:rPr>
              <a:t>逻辑变量</a:t>
            </a:r>
            <a:r>
              <a:rPr kumimoji="1" lang="zh-CN" altLang="en-US" sz="2000" b="1">
                <a:latin typeface="Times New Roman" pitchFamily="18" charset="0"/>
                <a:cs typeface="Times New Roman" pitchFamily="18" charset="0"/>
              </a:rPr>
              <a:t>，用</a:t>
            </a:r>
            <a:r>
              <a:rPr kumimoji="1" lang="zh-CN" altLang="en-US" sz="2000" b="1">
                <a:solidFill>
                  <a:srgbClr val="FF3300"/>
                </a:solidFill>
                <a:latin typeface="Times New Roman" pitchFamily="18" charset="0"/>
                <a:cs typeface="Times New Roman" pitchFamily="18" charset="0"/>
              </a:rPr>
              <a:t>字母</a:t>
            </a:r>
            <a:r>
              <a:rPr kumimoji="1" lang="zh-CN" altLang="en-US" sz="2000" b="1">
                <a:latin typeface="Times New Roman" pitchFamily="18" charset="0"/>
                <a:cs typeface="Times New Roman" pitchFamily="18" charset="0"/>
              </a:rPr>
              <a:t>表示。逻辑变量的取值只有两种，即</a:t>
            </a:r>
            <a:r>
              <a:rPr kumimoji="1" lang="zh-CN" altLang="en-US" sz="2000" b="1">
                <a:solidFill>
                  <a:srgbClr val="FF0000"/>
                </a:solidFill>
                <a:latin typeface="Times New Roman" pitchFamily="18" charset="0"/>
                <a:cs typeface="Times New Roman" pitchFamily="18" charset="0"/>
              </a:rPr>
              <a:t>逻辑</a:t>
            </a:r>
            <a:r>
              <a:rPr kumimoji="1" lang="en-US" altLang="zh-CN" sz="2000" b="1">
                <a:solidFill>
                  <a:srgbClr val="FF0000"/>
                </a:solidFill>
                <a:latin typeface="Times New Roman" pitchFamily="18" charset="0"/>
                <a:cs typeface="Times New Roman" pitchFamily="18" charset="0"/>
              </a:rPr>
              <a:t>0</a:t>
            </a:r>
            <a:r>
              <a:rPr kumimoji="1" lang="zh-CN" altLang="en-US" sz="2000" b="1">
                <a:solidFill>
                  <a:srgbClr val="FF0000"/>
                </a:solidFill>
                <a:latin typeface="Times New Roman" pitchFamily="18" charset="0"/>
                <a:cs typeface="Times New Roman" pitchFamily="18" charset="0"/>
              </a:rPr>
              <a:t>和逻辑</a:t>
            </a:r>
            <a:r>
              <a:rPr kumimoji="1" lang="en-US" altLang="zh-CN" sz="2000" b="1">
                <a:solidFill>
                  <a:srgbClr val="FF0000"/>
                </a:solidFill>
                <a:latin typeface="Times New Roman" pitchFamily="18" charset="0"/>
                <a:cs typeface="Times New Roman" pitchFamily="18" charset="0"/>
              </a:rPr>
              <a:t>1</a:t>
            </a:r>
            <a:r>
              <a:rPr kumimoji="1" lang="zh-CN" altLang="en-US" sz="2000" b="1">
                <a:latin typeface="Times New Roman" pitchFamily="18" charset="0"/>
                <a:cs typeface="Times New Roman" pitchFamily="18" charset="0"/>
              </a:rPr>
              <a:t>。</a:t>
            </a:r>
            <a:r>
              <a:rPr kumimoji="1" lang="en-US" altLang="zh-CN" sz="2000" b="1">
                <a:latin typeface="Times New Roman" pitchFamily="18" charset="0"/>
                <a:cs typeface="Times New Roman" pitchFamily="18" charset="0"/>
              </a:rPr>
              <a:t>0 </a:t>
            </a:r>
            <a:r>
              <a:rPr kumimoji="1" lang="zh-CN" altLang="en-US" sz="2000" b="1">
                <a:latin typeface="Times New Roman" pitchFamily="18" charset="0"/>
                <a:cs typeface="Times New Roman" pitchFamily="18" charset="0"/>
              </a:rPr>
              <a:t>和 </a:t>
            </a:r>
            <a:r>
              <a:rPr kumimoji="1" lang="en-US" altLang="zh-CN" sz="2000" b="1">
                <a:latin typeface="Times New Roman" pitchFamily="18" charset="0"/>
                <a:cs typeface="Times New Roman" pitchFamily="18" charset="0"/>
              </a:rPr>
              <a:t>1</a:t>
            </a:r>
            <a:r>
              <a:rPr kumimoji="1" lang="zh-CN" altLang="en-US" sz="2000" b="1">
                <a:latin typeface="Times New Roman" pitchFamily="18" charset="0"/>
                <a:cs typeface="Times New Roman" pitchFamily="18" charset="0"/>
              </a:rPr>
              <a:t>并不表示数值的大小，而是表示两种对立的逻辑状态。</a:t>
            </a:r>
          </a:p>
        </p:txBody>
      </p:sp>
      <p:sp>
        <p:nvSpPr>
          <p:cNvPr id="6" name="Rectangle 6"/>
          <p:cNvSpPr>
            <a:spLocks noChangeArrowheads="1"/>
          </p:cNvSpPr>
          <p:nvPr/>
        </p:nvSpPr>
        <p:spPr bwMode="auto">
          <a:xfrm>
            <a:off x="1008063" y="6038850"/>
            <a:ext cx="7993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20000"/>
              </a:lnSpc>
              <a:spcBef>
                <a:spcPct val="0"/>
              </a:spcBef>
              <a:buClr>
                <a:srgbClr val="00CC00"/>
              </a:buClr>
              <a:buFontTx/>
              <a:buNone/>
            </a:pPr>
            <a:r>
              <a:rPr lang="zh-CN" altLang="en-US" sz="2000" b="1">
                <a:latin typeface="Times New Roman" pitchFamily="18" charset="0"/>
                <a:cs typeface="Times New Roman" pitchFamily="18" charset="0"/>
              </a:rPr>
              <a:t>（</a:t>
            </a:r>
            <a:r>
              <a:rPr lang="en-US" altLang="zh-CN" sz="2000" b="1">
                <a:latin typeface="Times New Roman" pitchFamily="18" charset="0"/>
                <a:cs typeface="Times New Roman" pitchFamily="18" charset="0"/>
              </a:rPr>
              <a:t>2</a:t>
            </a:r>
            <a:r>
              <a:rPr lang="zh-CN" altLang="en-US" sz="2000" b="1">
                <a:latin typeface="Times New Roman" pitchFamily="18" charset="0"/>
                <a:cs typeface="Times New Roman" pitchFamily="18" charset="0"/>
              </a:rPr>
              <a:t>）</a:t>
            </a:r>
            <a:r>
              <a:rPr lang="zh-CN" altLang="en-US" sz="2000" b="1">
                <a:solidFill>
                  <a:srgbClr val="FF0000"/>
                </a:solidFill>
                <a:latin typeface="Times New Roman" pitchFamily="18" charset="0"/>
                <a:cs typeface="Times New Roman" pitchFamily="18" charset="0"/>
              </a:rPr>
              <a:t>逻辑符号</a:t>
            </a:r>
            <a:r>
              <a:rPr lang="zh-CN" altLang="en-US" sz="2000" b="1">
                <a:latin typeface="Times New Roman" pitchFamily="18" charset="0"/>
                <a:cs typeface="Times New Roman" pitchFamily="18" charset="0"/>
              </a:rPr>
              <a:t>：用规定的图形符号来表示。</a:t>
            </a:r>
          </a:p>
        </p:txBody>
      </p:sp>
      <p:sp>
        <p:nvSpPr>
          <p:cNvPr id="7" name="Rectangle 7"/>
          <p:cNvSpPr>
            <a:spLocks noChangeArrowheads="1"/>
          </p:cNvSpPr>
          <p:nvPr/>
        </p:nvSpPr>
        <p:spPr bwMode="auto">
          <a:xfrm>
            <a:off x="755650" y="3981450"/>
            <a:ext cx="792162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20000"/>
              </a:lnSpc>
              <a:spcBef>
                <a:spcPct val="0"/>
              </a:spcBef>
              <a:buClr>
                <a:srgbClr val="00CC00"/>
              </a:buClr>
              <a:buFont typeface="Wingdings" pitchFamily="2" charset="2"/>
              <a:buChar char="Ø"/>
            </a:pPr>
            <a:r>
              <a:rPr kumimoji="1" lang="en-US" altLang="zh-CN" sz="2000" b="1">
                <a:latin typeface="Times New Roman" pitchFamily="18" charset="0"/>
                <a:cs typeface="Times New Roman" pitchFamily="18" charset="0"/>
              </a:rPr>
              <a:t>      </a:t>
            </a:r>
            <a:r>
              <a:rPr kumimoji="1" lang="zh-CN" altLang="en-US" sz="2000" b="1">
                <a:solidFill>
                  <a:srgbClr val="FF0000"/>
                </a:solidFill>
                <a:latin typeface="Times New Roman" pitchFamily="18" charset="0"/>
                <a:cs typeface="Times New Roman" pitchFamily="18" charset="0"/>
              </a:rPr>
              <a:t>逻辑运算：</a:t>
            </a:r>
            <a:r>
              <a:rPr kumimoji="1" lang="zh-CN" altLang="en-US" sz="2000" b="1">
                <a:latin typeface="Times New Roman" pitchFamily="18" charset="0"/>
                <a:cs typeface="Times New Roman" pitchFamily="18" charset="0"/>
              </a:rPr>
              <a:t>两个表示不同逻辑状态的二进制数码之间按照某种</a:t>
            </a:r>
            <a:r>
              <a:rPr kumimoji="1" lang="zh-CN" altLang="en-US" sz="2000" b="1">
                <a:solidFill>
                  <a:srgbClr val="FF3300"/>
                </a:solidFill>
                <a:latin typeface="Times New Roman" pitchFamily="18" charset="0"/>
                <a:cs typeface="Times New Roman" pitchFamily="18" charset="0"/>
              </a:rPr>
              <a:t>因果关系</a:t>
            </a:r>
            <a:r>
              <a:rPr kumimoji="1" lang="zh-CN" altLang="en-US" sz="2000" b="1">
                <a:latin typeface="Times New Roman" pitchFamily="18" charset="0"/>
                <a:cs typeface="Times New Roman" pitchFamily="18" charset="0"/>
              </a:rPr>
              <a:t>进行的运算。</a:t>
            </a:r>
          </a:p>
        </p:txBody>
      </p:sp>
      <p:sp>
        <p:nvSpPr>
          <p:cNvPr id="8" name="矩形 7"/>
          <p:cNvSpPr>
            <a:spLocks noChangeArrowheads="1"/>
          </p:cNvSpPr>
          <p:nvPr/>
        </p:nvSpPr>
        <p:spPr bwMode="auto">
          <a:xfrm>
            <a:off x="785813" y="4852988"/>
            <a:ext cx="24114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Ø"/>
            </a:pPr>
            <a:r>
              <a:rPr lang="en-US" altLang="zh-CN" sz="1600" b="1">
                <a:solidFill>
                  <a:srgbClr val="0000FF"/>
                </a:solidFill>
                <a:latin typeface="Times New Roman" pitchFamily="18" charset="0"/>
                <a:cs typeface="Times New Roman" pitchFamily="18" charset="0"/>
              </a:rPr>
              <a:t>     </a:t>
            </a:r>
            <a:r>
              <a:rPr lang="zh-CN" altLang="en-US" sz="2000" b="1">
                <a:solidFill>
                  <a:srgbClr val="0000FF"/>
                </a:solidFill>
                <a:latin typeface="Times New Roman" pitchFamily="18" charset="0"/>
                <a:cs typeface="Times New Roman" pitchFamily="18" charset="0"/>
              </a:rPr>
              <a:t>功能描述方法：</a:t>
            </a:r>
            <a:endParaRPr lang="zh-CN" altLang="en-US" sz="2000">
              <a:solidFill>
                <a:srgbClr val="0000FF"/>
              </a:solidFill>
            </a:endParaRPr>
          </a:p>
        </p:txBody>
      </p:sp>
      <p:sp>
        <p:nvSpPr>
          <p:cNvPr id="9" name="矩形 8"/>
          <p:cNvSpPr>
            <a:spLocks noChangeArrowheads="1"/>
          </p:cNvSpPr>
          <p:nvPr/>
        </p:nvSpPr>
        <p:spPr bwMode="auto">
          <a:xfrm>
            <a:off x="1000125" y="5253038"/>
            <a:ext cx="76438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20000"/>
              </a:lnSpc>
              <a:spcBef>
                <a:spcPct val="0"/>
              </a:spcBef>
              <a:buClr>
                <a:srgbClr val="00CC00"/>
              </a:buClr>
              <a:buFontTx/>
              <a:buNone/>
            </a:pPr>
            <a:r>
              <a:rPr lang="zh-CN" altLang="en-US" sz="2000" b="1">
                <a:latin typeface="Times New Roman" pitchFamily="18" charset="0"/>
                <a:cs typeface="Times New Roman" pitchFamily="18" charset="0"/>
              </a:rPr>
              <a:t>（</a:t>
            </a:r>
            <a:r>
              <a:rPr lang="en-US" altLang="zh-CN" sz="2000" b="1">
                <a:latin typeface="Times New Roman" pitchFamily="18" charset="0"/>
                <a:cs typeface="Times New Roman" pitchFamily="18" charset="0"/>
              </a:rPr>
              <a:t>1</a:t>
            </a:r>
            <a:r>
              <a:rPr lang="zh-CN" altLang="en-US" sz="2000" b="1">
                <a:latin typeface="Times New Roman" pitchFamily="18" charset="0"/>
                <a:cs typeface="Times New Roman" pitchFamily="18" charset="0"/>
              </a:rPr>
              <a:t>）</a:t>
            </a:r>
            <a:r>
              <a:rPr lang="zh-CN" altLang="en-US" sz="2000" b="1">
                <a:solidFill>
                  <a:srgbClr val="FF0000"/>
                </a:solidFill>
                <a:latin typeface="Times New Roman" pitchFamily="18" charset="0"/>
                <a:cs typeface="Times New Roman" pitchFamily="18" charset="0"/>
              </a:rPr>
              <a:t>真值表</a:t>
            </a:r>
            <a:r>
              <a:rPr lang="zh-CN" altLang="en-US" sz="2000" b="1">
                <a:latin typeface="Times New Roman" pitchFamily="18" charset="0"/>
                <a:cs typeface="Times New Roman" pitchFamily="18" charset="0"/>
              </a:rPr>
              <a:t>：将输入变量的所有取值组合所对应的输出变量的值</a:t>
            </a:r>
            <a:endParaRPr lang="en-US" altLang="zh-CN" sz="2000" b="1">
              <a:latin typeface="Times New Roman" pitchFamily="18" charset="0"/>
              <a:cs typeface="Times New Roman" pitchFamily="18" charset="0"/>
            </a:endParaRPr>
          </a:p>
          <a:p>
            <a:pPr eaLnBrk="1" hangingPunct="1">
              <a:lnSpc>
                <a:spcPct val="120000"/>
              </a:lnSpc>
              <a:spcBef>
                <a:spcPct val="0"/>
              </a:spcBef>
              <a:buClr>
                <a:srgbClr val="00CC00"/>
              </a:buClr>
              <a:buFontTx/>
              <a:buNone/>
            </a:pPr>
            <a:r>
              <a:rPr lang="zh-CN" altLang="en-US" sz="2000" b="1">
                <a:latin typeface="Times New Roman" pitchFamily="18" charset="0"/>
                <a:cs typeface="Times New Roman" pitchFamily="18" charset="0"/>
              </a:rPr>
              <a:t>          全部列出来形成的表格。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3"/>
          <p:cNvSpPr txBox="1">
            <a:spLocks noChangeArrowheads="1"/>
          </p:cNvSpPr>
          <p:nvPr/>
        </p:nvSpPr>
        <p:spPr bwMode="auto">
          <a:xfrm>
            <a:off x="590550" y="214313"/>
            <a:ext cx="2838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FF"/>
                </a:solidFill>
                <a:latin typeface="Times New Roman" pitchFamily="18" charset="0"/>
                <a:cs typeface="Times New Roman" pitchFamily="18" charset="0"/>
                <a:sym typeface="Symbol" pitchFamily="18" charset="2"/>
              </a:rPr>
              <a:t>2. </a:t>
            </a:r>
            <a:r>
              <a:rPr kumimoji="1" lang="zh-CN" altLang="en-US" sz="2400" b="1">
                <a:solidFill>
                  <a:srgbClr val="0000FF"/>
                </a:solidFill>
                <a:latin typeface="Times New Roman" pitchFamily="18" charset="0"/>
                <a:cs typeface="Times New Roman" pitchFamily="18" charset="0"/>
              </a:rPr>
              <a:t>反演规则</a:t>
            </a:r>
          </a:p>
        </p:txBody>
      </p:sp>
      <p:sp>
        <p:nvSpPr>
          <p:cNvPr id="4" name="Rectangle 4"/>
          <p:cNvSpPr>
            <a:spLocks noChangeArrowheads="1"/>
          </p:cNvSpPr>
          <p:nvPr/>
        </p:nvSpPr>
        <p:spPr bwMode="auto">
          <a:xfrm>
            <a:off x="581025" y="847725"/>
            <a:ext cx="8062913" cy="2798763"/>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400" b="1">
              <a:solidFill>
                <a:srgbClr val="000000"/>
              </a:solidFill>
              <a:latin typeface="Times New Roman" pitchFamily="18" charset="0"/>
              <a:cs typeface="Times New Roman" pitchFamily="18" charset="0"/>
            </a:endParaRPr>
          </a:p>
        </p:txBody>
      </p:sp>
      <p:sp>
        <p:nvSpPr>
          <p:cNvPr id="5" name="Text Box 5"/>
          <p:cNvSpPr txBox="1">
            <a:spLocks noChangeArrowheads="1"/>
          </p:cNvSpPr>
          <p:nvPr/>
        </p:nvSpPr>
        <p:spPr bwMode="auto">
          <a:xfrm>
            <a:off x="855663" y="879475"/>
            <a:ext cx="6111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C00000"/>
                </a:solidFill>
                <a:latin typeface="Times New Roman" pitchFamily="18" charset="0"/>
                <a:cs typeface="Times New Roman" pitchFamily="18" charset="0"/>
              </a:rPr>
              <a:t>对于任意一个逻辑函数式  </a:t>
            </a:r>
            <a:r>
              <a:rPr kumimoji="1" lang="en-US" altLang="zh-CN" sz="2400" b="1" i="1">
                <a:solidFill>
                  <a:srgbClr val="C00000"/>
                </a:solidFill>
                <a:latin typeface="Times New Roman" pitchFamily="18" charset="0"/>
                <a:cs typeface="Times New Roman" pitchFamily="18" charset="0"/>
              </a:rPr>
              <a:t>F</a:t>
            </a:r>
            <a:r>
              <a:rPr kumimoji="1" lang="zh-CN" altLang="en-US" sz="2400" b="1">
                <a:solidFill>
                  <a:srgbClr val="C00000"/>
                </a:solidFill>
                <a:latin typeface="Times New Roman" pitchFamily="18" charset="0"/>
                <a:cs typeface="Times New Roman" pitchFamily="18" charset="0"/>
              </a:rPr>
              <a:t>，做如下处理：</a:t>
            </a:r>
          </a:p>
        </p:txBody>
      </p:sp>
      <p:sp>
        <p:nvSpPr>
          <p:cNvPr id="6" name="Text Box 6"/>
          <p:cNvSpPr txBox="1">
            <a:spLocks noChangeArrowheads="1"/>
          </p:cNvSpPr>
          <p:nvPr/>
        </p:nvSpPr>
        <p:spPr bwMode="auto">
          <a:xfrm>
            <a:off x="1149350" y="1485900"/>
            <a:ext cx="6108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sym typeface="Symbol" pitchFamily="18" charset="2"/>
              </a:rPr>
              <a:t>①</a:t>
            </a:r>
            <a:r>
              <a:rPr kumimoji="1" lang="zh-CN" altLang="en-US" sz="2400" b="1">
                <a:solidFill>
                  <a:srgbClr val="040404"/>
                </a:solidFill>
                <a:latin typeface="Times New Roman" pitchFamily="18" charset="0"/>
                <a:cs typeface="Times New Roman" pitchFamily="18" charset="0"/>
              </a:rPr>
              <a:t>运算符“</a:t>
            </a:r>
            <a:r>
              <a:rPr kumimoji="1" lang="en-US" altLang="zh-CN" sz="2400" b="1">
                <a:solidFill>
                  <a:srgbClr val="FF3300"/>
                </a:solidFill>
                <a:latin typeface="Times New Roman" pitchFamily="18" charset="0"/>
                <a:cs typeface="Times New Roman" pitchFamily="18" charset="0"/>
              </a:rPr>
              <a:t>.</a:t>
            </a:r>
            <a:r>
              <a:rPr kumimoji="1" lang="en-US" altLang="zh-CN" sz="2400" b="1">
                <a:solidFill>
                  <a:srgbClr val="040404"/>
                </a:solidFill>
                <a:latin typeface="Times New Roman" pitchFamily="18" charset="0"/>
                <a:cs typeface="Times New Roman" pitchFamily="18" charset="0"/>
              </a:rPr>
              <a:t>”</a:t>
            </a:r>
            <a:r>
              <a:rPr kumimoji="1" lang="zh-CN" altLang="en-US" sz="2400" b="1">
                <a:solidFill>
                  <a:srgbClr val="040404"/>
                </a:solidFill>
                <a:latin typeface="Times New Roman" pitchFamily="18" charset="0"/>
                <a:cs typeface="Times New Roman" pitchFamily="18" charset="0"/>
              </a:rPr>
              <a:t>与“</a:t>
            </a:r>
            <a:r>
              <a:rPr kumimoji="1" lang="en-US" altLang="zh-CN" sz="2400" b="1">
                <a:solidFill>
                  <a:srgbClr val="FF3300"/>
                </a:solidFill>
                <a:latin typeface="Times New Roman" pitchFamily="18" charset="0"/>
                <a:cs typeface="Times New Roman" pitchFamily="18" charset="0"/>
              </a:rPr>
              <a:t>+</a:t>
            </a:r>
            <a:r>
              <a:rPr kumimoji="1" lang="en-US" altLang="zh-CN" sz="2400" b="1">
                <a:solidFill>
                  <a:srgbClr val="040404"/>
                </a:solidFill>
                <a:latin typeface="Times New Roman" pitchFamily="18" charset="0"/>
                <a:cs typeface="Times New Roman" pitchFamily="18" charset="0"/>
              </a:rPr>
              <a:t>”</a:t>
            </a:r>
            <a:r>
              <a:rPr kumimoji="1" lang="zh-CN" altLang="en-US" sz="2400" b="1">
                <a:solidFill>
                  <a:srgbClr val="040404"/>
                </a:solidFill>
                <a:latin typeface="Times New Roman" pitchFamily="18" charset="0"/>
                <a:cs typeface="Times New Roman" pitchFamily="18" charset="0"/>
              </a:rPr>
              <a:t>互换</a:t>
            </a:r>
            <a:r>
              <a:rPr kumimoji="1" lang="en-US" altLang="zh-CN" sz="2400" b="1">
                <a:solidFill>
                  <a:srgbClr val="040404"/>
                </a:solidFill>
                <a:latin typeface="Times New Roman" pitchFamily="18" charset="0"/>
                <a:cs typeface="Times New Roman" pitchFamily="18" charset="0"/>
              </a:rPr>
              <a:t>,“</a:t>
            </a:r>
            <a:r>
              <a:rPr kumimoji="1" lang="en-US" altLang="zh-CN" sz="2400" b="1">
                <a:solidFill>
                  <a:srgbClr val="FF3300"/>
                </a:solidFill>
                <a:latin typeface="Times New Roman" pitchFamily="18" charset="0"/>
                <a:cs typeface="Times New Roman" pitchFamily="18" charset="0"/>
                <a:sym typeface="Symbol" pitchFamily="18" charset="2"/>
              </a:rPr>
              <a:t></a:t>
            </a:r>
            <a:r>
              <a:rPr kumimoji="1" lang="en-US" altLang="zh-CN" sz="2400" b="1">
                <a:solidFill>
                  <a:srgbClr val="040404"/>
                </a:solidFill>
                <a:latin typeface="Times New Roman" pitchFamily="18" charset="0"/>
                <a:cs typeface="Times New Roman" pitchFamily="18" charset="0"/>
              </a:rPr>
              <a:t>”</a:t>
            </a:r>
            <a:r>
              <a:rPr kumimoji="1" lang="zh-CN" altLang="en-US" sz="2400" b="1">
                <a:solidFill>
                  <a:srgbClr val="040404"/>
                </a:solidFill>
                <a:latin typeface="Times New Roman" pitchFamily="18" charset="0"/>
                <a:cs typeface="Times New Roman" pitchFamily="18" charset="0"/>
              </a:rPr>
              <a:t>与“</a:t>
            </a:r>
            <a:r>
              <a:rPr kumimoji="1" lang="zh-CN" altLang="en-US" sz="2400" b="1">
                <a:solidFill>
                  <a:srgbClr val="FF3300"/>
                </a:solidFill>
                <a:latin typeface="Times New Roman" pitchFamily="18" charset="0"/>
                <a:cs typeface="Times New Roman" pitchFamily="18" charset="0"/>
              </a:rPr>
              <a:t>⊙</a:t>
            </a:r>
            <a:r>
              <a:rPr kumimoji="1" lang="zh-CN" altLang="en-US" sz="2400" b="1">
                <a:solidFill>
                  <a:srgbClr val="040404"/>
                </a:solidFill>
                <a:latin typeface="Times New Roman" pitchFamily="18" charset="0"/>
                <a:cs typeface="Times New Roman" pitchFamily="18" charset="0"/>
              </a:rPr>
              <a:t>”互换</a:t>
            </a:r>
            <a:r>
              <a:rPr kumimoji="1" lang="en-US" altLang="zh-CN" sz="2400" b="1">
                <a:solidFill>
                  <a:srgbClr val="040404"/>
                </a:solidFill>
                <a:latin typeface="Times New Roman" pitchFamily="18" charset="0"/>
                <a:cs typeface="Times New Roman" pitchFamily="18" charset="0"/>
              </a:rPr>
              <a:t>;</a:t>
            </a:r>
          </a:p>
        </p:txBody>
      </p:sp>
      <p:sp>
        <p:nvSpPr>
          <p:cNvPr id="7" name="Text Box 7"/>
          <p:cNvSpPr txBox="1">
            <a:spLocks noChangeArrowheads="1"/>
          </p:cNvSpPr>
          <p:nvPr/>
        </p:nvSpPr>
        <p:spPr bwMode="auto">
          <a:xfrm>
            <a:off x="1143000" y="1978025"/>
            <a:ext cx="5437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sym typeface="Symbol" pitchFamily="18" charset="2"/>
              </a:rPr>
              <a:t>②</a:t>
            </a:r>
            <a:r>
              <a:rPr kumimoji="1" lang="zh-CN" altLang="en-US" sz="2400" b="1">
                <a:solidFill>
                  <a:srgbClr val="040404"/>
                </a:solidFill>
                <a:latin typeface="Times New Roman" pitchFamily="18" charset="0"/>
                <a:cs typeface="Times New Roman" pitchFamily="18" charset="0"/>
              </a:rPr>
              <a:t>常量“</a:t>
            </a:r>
            <a:r>
              <a:rPr kumimoji="1" lang="en-US" altLang="zh-CN" sz="2400" b="1">
                <a:solidFill>
                  <a:srgbClr val="FF3300"/>
                </a:solidFill>
                <a:latin typeface="Times New Roman" pitchFamily="18" charset="0"/>
                <a:cs typeface="Times New Roman" pitchFamily="18" charset="0"/>
              </a:rPr>
              <a:t>0</a:t>
            </a:r>
            <a:r>
              <a:rPr kumimoji="1" lang="en-US" altLang="zh-CN" sz="2400" b="1">
                <a:solidFill>
                  <a:srgbClr val="040404"/>
                </a:solidFill>
                <a:latin typeface="Times New Roman" pitchFamily="18" charset="0"/>
                <a:cs typeface="Times New Roman" pitchFamily="18" charset="0"/>
              </a:rPr>
              <a:t>”</a:t>
            </a:r>
            <a:r>
              <a:rPr kumimoji="1" lang="zh-CN" altLang="en-US" sz="2400" b="1">
                <a:solidFill>
                  <a:srgbClr val="040404"/>
                </a:solidFill>
                <a:latin typeface="Times New Roman" pitchFamily="18" charset="0"/>
                <a:cs typeface="Times New Roman" pitchFamily="18" charset="0"/>
              </a:rPr>
              <a:t>换成“</a:t>
            </a:r>
            <a:r>
              <a:rPr kumimoji="1" lang="en-US" altLang="zh-CN" sz="2400" b="1">
                <a:solidFill>
                  <a:srgbClr val="FF3300"/>
                </a:solidFill>
                <a:latin typeface="Times New Roman" pitchFamily="18" charset="0"/>
                <a:cs typeface="Times New Roman" pitchFamily="18" charset="0"/>
              </a:rPr>
              <a:t>1</a:t>
            </a:r>
            <a:r>
              <a:rPr kumimoji="1" lang="en-US" altLang="zh-CN" sz="2400" b="1">
                <a:solidFill>
                  <a:srgbClr val="040404"/>
                </a:solidFill>
                <a:latin typeface="Times New Roman" pitchFamily="18" charset="0"/>
                <a:cs typeface="Times New Roman" pitchFamily="18" charset="0"/>
              </a:rPr>
              <a:t>”</a:t>
            </a:r>
            <a:r>
              <a:rPr kumimoji="1" lang="zh-CN" altLang="en-US" sz="2400" b="1">
                <a:solidFill>
                  <a:srgbClr val="040404"/>
                </a:solidFill>
                <a:latin typeface="Times New Roman" pitchFamily="18" charset="0"/>
                <a:cs typeface="Times New Roman" pitchFamily="18" charset="0"/>
              </a:rPr>
              <a:t>，“</a:t>
            </a:r>
            <a:r>
              <a:rPr kumimoji="1" lang="en-US" altLang="zh-CN" sz="2400" b="1">
                <a:solidFill>
                  <a:srgbClr val="FF3300"/>
                </a:solidFill>
                <a:latin typeface="Times New Roman" pitchFamily="18" charset="0"/>
                <a:cs typeface="Times New Roman" pitchFamily="18" charset="0"/>
              </a:rPr>
              <a:t>1</a:t>
            </a:r>
            <a:r>
              <a:rPr kumimoji="1" lang="en-US" altLang="zh-CN" sz="2400" b="1">
                <a:solidFill>
                  <a:srgbClr val="040404"/>
                </a:solidFill>
                <a:latin typeface="Times New Roman" pitchFamily="18" charset="0"/>
                <a:cs typeface="Times New Roman" pitchFamily="18" charset="0"/>
              </a:rPr>
              <a:t>”</a:t>
            </a:r>
            <a:r>
              <a:rPr kumimoji="1" lang="zh-CN" altLang="en-US" sz="2400" b="1">
                <a:solidFill>
                  <a:srgbClr val="040404"/>
                </a:solidFill>
                <a:latin typeface="Times New Roman" pitchFamily="18" charset="0"/>
                <a:cs typeface="Times New Roman" pitchFamily="18" charset="0"/>
              </a:rPr>
              <a:t>换成“</a:t>
            </a:r>
            <a:r>
              <a:rPr kumimoji="1" lang="en-US" altLang="zh-CN" sz="2400" b="1">
                <a:solidFill>
                  <a:srgbClr val="FF3300"/>
                </a:solidFill>
                <a:latin typeface="Times New Roman" pitchFamily="18" charset="0"/>
                <a:cs typeface="Times New Roman" pitchFamily="18" charset="0"/>
              </a:rPr>
              <a:t>0</a:t>
            </a:r>
            <a:r>
              <a:rPr kumimoji="1" lang="en-US" altLang="zh-CN" sz="2400" b="1">
                <a:solidFill>
                  <a:srgbClr val="040404"/>
                </a:solidFill>
                <a:latin typeface="Times New Roman" pitchFamily="18" charset="0"/>
                <a:cs typeface="Times New Roman" pitchFamily="18" charset="0"/>
              </a:rPr>
              <a:t>”</a:t>
            </a:r>
            <a:r>
              <a:rPr kumimoji="1" lang="zh-CN" altLang="en-US" sz="2400" b="1">
                <a:solidFill>
                  <a:srgbClr val="040404"/>
                </a:solidFill>
                <a:latin typeface="Times New Roman" pitchFamily="18" charset="0"/>
                <a:cs typeface="Times New Roman" pitchFamily="18" charset="0"/>
              </a:rPr>
              <a:t>；</a:t>
            </a:r>
          </a:p>
        </p:txBody>
      </p:sp>
      <p:sp>
        <p:nvSpPr>
          <p:cNvPr id="8" name="Text Box 8"/>
          <p:cNvSpPr txBox="1">
            <a:spLocks noChangeArrowheads="1"/>
          </p:cNvSpPr>
          <p:nvPr/>
        </p:nvSpPr>
        <p:spPr bwMode="auto">
          <a:xfrm>
            <a:off x="1146175" y="2501900"/>
            <a:ext cx="6062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sym typeface="Symbol" pitchFamily="18" charset="2"/>
              </a:rPr>
              <a:t>③</a:t>
            </a:r>
            <a:r>
              <a:rPr kumimoji="1" lang="zh-CN" altLang="en-US" sz="2400" b="1">
                <a:solidFill>
                  <a:srgbClr val="FF3300"/>
                </a:solidFill>
                <a:latin typeface="Times New Roman" pitchFamily="18" charset="0"/>
                <a:cs typeface="Times New Roman" pitchFamily="18" charset="0"/>
              </a:rPr>
              <a:t>原变量</a:t>
            </a:r>
            <a:r>
              <a:rPr kumimoji="1" lang="zh-CN" altLang="en-US" sz="2400" b="1">
                <a:solidFill>
                  <a:srgbClr val="040404"/>
                </a:solidFill>
                <a:latin typeface="Times New Roman" pitchFamily="18" charset="0"/>
                <a:cs typeface="Times New Roman" pitchFamily="18" charset="0"/>
              </a:rPr>
              <a:t>换成</a:t>
            </a:r>
            <a:r>
              <a:rPr kumimoji="1" lang="zh-CN" altLang="en-US" sz="2400" b="1">
                <a:solidFill>
                  <a:srgbClr val="FF3300"/>
                </a:solidFill>
                <a:latin typeface="Times New Roman" pitchFamily="18" charset="0"/>
                <a:cs typeface="Times New Roman" pitchFamily="18" charset="0"/>
              </a:rPr>
              <a:t>反变量</a:t>
            </a:r>
            <a:r>
              <a:rPr kumimoji="1" lang="zh-CN" altLang="en-US" sz="2400" b="1">
                <a:solidFill>
                  <a:srgbClr val="040404"/>
                </a:solidFill>
                <a:latin typeface="Times New Roman" pitchFamily="18" charset="0"/>
                <a:cs typeface="Times New Roman" pitchFamily="18" charset="0"/>
              </a:rPr>
              <a:t>，</a:t>
            </a:r>
            <a:r>
              <a:rPr kumimoji="1" lang="zh-CN" altLang="en-US" sz="2400" b="1">
                <a:solidFill>
                  <a:srgbClr val="FF3300"/>
                </a:solidFill>
                <a:latin typeface="Times New Roman" pitchFamily="18" charset="0"/>
                <a:cs typeface="Times New Roman" pitchFamily="18" charset="0"/>
              </a:rPr>
              <a:t>反变量</a:t>
            </a:r>
            <a:r>
              <a:rPr kumimoji="1" lang="zh-CN" altLang="en-US" sz="2400" b="1">
                <a:solidFill>
                  <a:srgbClr val="040404"/>
                </a:solidFill>
                <a:latin typeface="Times New Roman" pitchFamily="18" charset="0"/>
                <a:cs typeface="Times New Roman" pitchFamily="18" charset="0"/>
              </a:rPr>
              <a:t>换成</a:t>
            </a:r>
            <a:r>
              <a:rPr kumimoji="1" lang="zh-CN" altLang="en-US" sz="2400" b="1">
                <a:solidFill>
                  <a:srgbClr val="FF3300"/>
                </a:solidFill>
                <a:latin typeface="Times New Roman" pitchFamily="18" charset="0"/>
                <a:cs typeface="Times New Roman" pitchFamily="18" charset="0"/>
              </a:rPr>
              <a:t>原变量。</a:t>
            </a:r>
          </a:p>
        </p:txBody>
      </p:sp>
      <p:sp>
        <p:nvSpPr>
          <p:cNvPr id="10256" name="Rectangle 17"/>
          <p:cNvSpPr>
            <a:spLocks noChangeArrowheads="1"/>
          </p:cNvSpPr>
          <p:nvPr/>
        </p:nvSpPr>
        <p:spPr bwMode="auto">
          <a:xfrm>
            <a:off x="642938" y="5173663"/>
            <a:ext cx="5214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kumimoji="1" lang="zh-CN" altLang="en-US" sz="2400" b="1">
                <a:solidFill>
                  <a:srgbClr val="006600"/>
                </a:solidFill>
                <a:latin typeface="Times New Roman" pitchFamily="18" charset="0"/>
                <a:cs typeface="Times New Roman" pitchFamily="18" charset="0"/>
              </a:rPr>
              <a:t> 不属于单个变量上的非号处理。</a:t>
            </a:r>
          </a:p>
        </p:txBody>
      </p:sp>
      <p:grpSp>
        <p:nvGrpSpPr>
          <p:cNvPr id="2" name="组合 18"/>
          <p:cNvGrpSpPr>
            <a:grpSpLocks/>
          </p:cNvGrpSpPr>
          <p:nvPr/>
        </p:nvGrpSpPr>
        <p:grpSpPr bwMode="auto">
          <a:xfrm>
            <a:off x="879475" y="3019425"/>
            <a:ext cx="7656513" cy="514350"/>
            <a:chOff x="584200" y="3162300"/>
            <a:chExt cx="7656614" cy="514053"/>
          </a:xfrm>
        </p:grpSpPr>
        <p:sp>
          <p:nvSpPr>
            <p:cNvPr id="32783" name="Text Box 10"/>
            <p:cNvSpPr txBox="1">
              <a:spLocks noChangeArrowheads="1"/>
            </p:cNvSpPr>
            <p:nvPr/>
          </p:nvSpPr>
          <p:spPr bwMode="auto">
            <a:xfrm>
              <a:off x="584200" y="3214688"/>
              <a:ext cx="76566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40404"/>
                  </a:solidFill>
                  <a:latin typeface="Times New Roman" pitchFamily="18" charset="0"/>
                  <a:cs typeface="Times New Roman" pitchFamily="18" charset="0"/>
                </a:rPr>
                <a:t>那么得到的新函数式称为原函数式  </a:t>
              </a:r>
              <a:r>
                <a:rPr kumimoji="1" lang="en-US" altLang="zh-CN" sz="2400" b="1" i="1">
                  <a:solidFill>
                    <a:srgbClr val="C00000"/>
                  </a:solidFill>
                  <a:latin typeface="Times New Roman" pitchFamily="18" charset="0"/>
                  <a:cs typeface="Times New Roman" pitchFamily="18" charset="0"/>
                </a:rPr>
                <a:t>F</a:t>
              </a:r>
              <a:r>
                <a:rPr kumimoji="1" lang="zh-CN" altLang="en-US" sz="2400" b="1">
                  <a:solidFill>
                    <a:srgbClr val="040404"/>
                  </a:solidFill>
                  <a:latin typeface="Times New Roman" pitchFamily="18" charset="0"/>
                  <a:cs typeface="Times New Roman" pitchFamily="18" charset="0"/>
                </a:rPr>
                <a:t>的反函数式        。</a:t>
              </a:r>
            </a:p>
          </p:txBody>
        </p:sp>
        <p:graphicFrame>
          <p:nvGraphicFramePr>
            <p:cNvPr id="32784" name="Object 4"/>
            <p:cNvGraphicFramePr>
              <a:graphicFrameLocks noChangeAspect="1"/>
            </p:cNvGraphicFramePr>
            <p:nvPr/>
          </p:nvGraphicFramePr>
          <p:xfrm>
            <a:off x="7242480" y="3162300"/>
            <a:ext cx="346091" cy="504825"/>
          </p:xfrm>
          <a:graphic>
            <a:graphicData uri="http://schemas.openxmlformats.org/presentationml/2006/ole">
              <mc:AlternateContent xmlns:mc="http://schemas.openxmlformats.org/markup-compatibility/2006">
                <mc:Choice xmlns:v="urn:schemas-microsoft-com:vml" Requires="v">
                  <p:oleObj spid="_x0000_s32785" name="公式" r:id="rId3" imgW="38188" imgH="95261" progId="Equation.3">
                    <p:embed/>
                  </p:oleObj>
                </mc:Choice>
                <mc:Fallback>
                  <p:oleObj name="公式" r:id="rId3" imgW="38188" imgH="9526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2480" y="3162300"/>
                          <a:ext cx="346091"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 name="矩形 16"/>
          <p:cNvSpPr>
            <a:spLocks noChangeArrowheads="1"/>
          </p:cNvSpPr>
          <p:nvPr/>
        </p:nvSpPr>
        <p:spPr bwMode="auto">
          <a:xfrm>
            <a:off x="571500" y="3786188"/>
            <a:ext cx="17319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FF0000"/>
                </a:solidFill>
                <a:latin typeface="Times New Roman" pitchFamily="18" charset="0"/>
                <a:cs typeface="Times New Roman" pitchFamily="18" charset="0"/>
              </a:rPr>
              <a:t>注意事项：</a:t>
            </a:r>
          </a:p>
        </p:txBody>
      </p:sp>
      <p:sp>
        <p:nvSpPr>
          <p:cNvPr id="18" name="Rectangle 13"/>
          <p:cNvSpPr>
            <a:spLocks noChangeArrowheads="1"/>
          </p:cNvSpPr>
          <p:nvPr/>
        </p:nvSpPr>
        <p:spPr bwMode="auto">
          <a:xfrm>
            <a:off x="641350" y="4241800"/>
            <a:ext cx="79914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kumimoji="1" lang="zh-CN" altLang="en-US" sz="2400" b="1">
                <a:solidFill>
                  <a:srgbClr val="3333CC"/>
                </a:solidFill>
                <a:latin typeface="Times New Roman" pitchFamily="18" charset="0"/>
                <a:cs typeface="Times New Roman" pitchFamily="18" charset="0"/>
              </a:rPr>
              <a:t> 遵守“括号、乘、加”（即括号－与－或）的运算</a:t>
            </a:r>
            <a:r>
              <a:rPr kumimoji="1" lang="zh-CN" altLang="en-US" sz="2400" b="1">
                <a:solidFill>
                  <a:srgbClr val="FF0000"/>
                </a:solidFill>
                <a:latin typeface="Times New Roman" pitchFamily="18" charset="0"/>
                <a:cs typeface="Times New Roman" pitchFamily="18" charset="0"/>
              </a:rPr>
              <a:t>优先次序</a:t>
            </a:r>
            <a:r>
              <a:rPr kumimoji="1" lang="zh-CN" altLang="en-US" sz="2400" b="1">
                <a:solidFill>
                  <a:srgbClr val="3333CC"/>
                </a:solidFill>
                <a:latin typeface="Times New Roman" pitchFamily="18" charset="0"/>
                <a:cs typeface="Times New Roman" pitchFamily="18" charset="0"/>
              </a:rPr>
              <a:t>。必要时适当地加入括号。  </a:t>
            </a:r>
          </a:p>
        </p:txBody>
      </p:sp>
      <p:sp>
        <p:nvSpPr>
          <p:cNvPr id="19" name="Text Box 15"/>
          <p:cNvSpPr txBox="1">
            <a:spLocks noChangeArrowheads="1"/>
          </p:cNvSpPr>
          <p:nvPr/>
        </p:nvSpPr>
        <p:spPr bwMode="auto">
          <a:xfrm>
            <a:off x="957263" y="5605463"/>
            <a:ext cx="7219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Ø"/>
            </a:pPr>
            <a:r>
              <a:rPr kumimoji="1" lang="zh-CN" altLang="en-US" sz="2400" b="1">
                <a:solidFill>
                  <a:srgbClr val="000000"/>
                </a:solidFill>
                <a:latin typeface="Times New Roman" pitchFamily="18" charset="0"/>
                <a:cs typeface="Times New Roman" pitchFamily="18" charset="0"/>
              </a:rPr>
              <a:t>非号保留，而非号下面的函数式按反演规则变换。</a:t>
            </a:r>
          </a:p>
        </p:txBody>
      </p:sp>
      <p:sp>
        <p:nvSpPr>
          <p:cNvPr id="20" name="Text Box 16"/>
          <p:cNvSpPr txBox="1">
            <a:spLocks noChangeArrowheads="1"/>
          </p:cNvSpPr>
          <p:nvPr/>
        </p:nvSpPr>
        <p:spPr bwMode="auto">
          <a:xfrm>
            <a:off x="928688" y="6110288"/>
            <a:ext cx="6450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Ø"/>
            </a:pPr>
            <a:r>
              <a:rPr kumimoji="1" lang="zh-CN" altLang="en-US" sz="2400" b="1">
                <a:solidFill>
                  <a:srgbClr val="000000"/>
                </a:solidFill>
                <a:latin typeface="Times New Roman" pitchFamily="18" charset="0"/>
                <a:cs typeface="Times New Roman" pitchFamily="18" charset="0"/>
              </a:rPr>
              <a:t>将非号去掉，而非号下的函数式保留不变。</a:t>
            </a:r>
          </a:p>
        </p:txBody>
      </p:sp>
      <p:sp>
        <p:nvSpPr>
          <p:cNvPr id="32782" name="Rectangle 90"/>
          <p:cNvSpPr>
            <a:spLocks noChangeArrowheads="1"/>
          </p:cNvSpPr>
          <p:nvPr/>
        </p:nvSpPr>
        <p:spPr bwMode="auto">
          <a:xfrm>
            <a:off x="5002213" y="100013"/>
            <a:ext cx="4133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§2.2  </a:t>
            </a:r>
            <a:r>
              <a:rPr lang="zh-CN" altLang="en-US" sz="1800" b="1">
                <a:solidFill>
                  <a:srgbClr val="FF0066"/>
                </a:solidFill>
                <a:latin typeface="Times New Roman" pitchFamily="18" charset="0"/>
                <a:cs typeface="Times New Roman" pitchFamily="18" charset="0"/>
              </a:rPr>
              <a:t>逻辑代数的基本定律和运算规则</a:t>
            </a:r>
            <a:r>
              <a:rPr lang="zh-CN" altLang="en-US" sz="1800" b="1">
                <a:solidFill>
                  <a:srgbClr val="000000"/>
                </a:solidFill>
                <a:latin typeface="Times New Roman" pitchFamily="18" charset="0"/>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linds(horizontal)">
                                      <p:cBhvr>
                                        <p:cTn id="41" dur="500"/>
                                        <p:tgtEl>
                                          <p:spTgt spid="1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0256"/>
                                        </p:tgtEl>
                                        <p:attrNameLst>
                                          <p:attrName>style.visibility</p:attrName>
                                        </p:attrNameLst>
                                      </p:cBhvr>
                                      <p:to>
                                        <p:strVal val="visible"/>
                                      </p:to>
                                    </p:set>
                                    <p:animEffect transition="in" filter="blinds(horizontal)">
                                      <p:cBhvr>
                                        <p:cTn id="46" dur="500"/>
                                        <p:tgtEl>
                                          <p:spTgt spid="1025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left)">
                                      <p:cBhvr>
                                        <p:cTn id="5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utoUpdateAnimBg="0"/>
      <p:bldP spid="6" grpId="0" autoUpdateAnimBg="0"/>
      <p:bldP spid="7" grpId="0" autoUpdateAnimBg="0"/>
      <p:bldP spid="8" grpId="0" autoUpdateAnimBg="0"/>
      <p:bldP spid="10256" grpId="0"/>
      <p:bldP spid="17" grpId="0"/>
      <p:bldP spid="18" grpId="0"/>
      <p:bldP spid="19" grpId="0"/>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nvGraphicFramePr>
        <p:xfrm>
          <a:off x="2390775" y="1714500"/>
          <a:ext cx="3349625" cy="836613"/>
        </p:xfrm>
        <a:graphic>
          <a:graphicData uri="http://schemas.openxmlformats.org/presentationml/2006/ole">
            <mc:AlternateContent xmlns:mc="http://schemas.openxmlformats.org/markup-compatibility/2006">
              <mc:Choice xmlns:v="urn:schemas-microsoft-com:vml" Requires="v">
                <p:oleObj spid="_x0000_s33806" name="公式" r:id="rId3" imgW="1167893" imgH="291973" progId="Equation.3">
                  <p:embed/>
                </p:oleObj>
              </mc:Choice>
              <mc:Fallback>
                <p:oleObj name="公式" r:id="rId3" imgW="1167893" imgH="29197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0775" y="1714500"/>
                        <a:ext cx="3349625"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 Box 4"/>
          <p:cNvSpPr txBox="1">
            <a:spLocks noChangeArrowheads="1"/>
          </p:cNvSpPr>
          <p:nvPr/>
        </p:nvSpPr>
        <p:spPr bwMode="auto">
          <a:xfrm>
            <a:off x="1401763" y="1146175"/>
            <a:ext cx="5241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400" b="1">
                <a:solidFill>
                  <a:srgbClr val="0000FF"/>
                </a:solidFill>
                <a:latin typeface="Times New Roman" pitchFamily="18" charset="0"/>
                <a:cs typeface="Times New Roman" pitchFamily="18" charset="0"/>
              </a:rPr>
              <a:t>方法</a:t>
            </a:r>
            <a:r>
              <a:rPr kumimoji="1" lang="en-US" altLang="zh-CN" sz="2400" b="1">
                <a:solidFill>
                  <a:srgbClr val="0000FF"/>
                </a:solidFill>
                <a:latin typeface="Times New Roman" pitchFamily="18" charset="0"/>
                <a:cs typeface="Times New Roman" pitchFamily="18" charset="0"/>
              </a:rPr>
              <a:t>1</a:t>
            </a:r>
            <a:r>
              <a:rPr kumimoji="1" lang="zh-CN" altLang="en-US" sz="2400" b="1">
                <a:solidFill>
                  <a:srgbClr val="0000FF"/>
                </a:solidFill>
                <a:latin typeface="Times New Roman" pitchFamily="18" charset="0"/>
                <a:cs typeface="Times New Roman" pitchFamily="18" charset="0"/>
              </a:rPr>
              <a:t>：利用反演规则直接得到</a:t>
            </a:r>
          </a:p>
        </p:txBody>
      </p:sp>
      <p:grpSp>
        <p:nvGrpSpPr>
          <p:cNvPr id="33796" name="Group 13"/>
          <p:cNvGrpSpPr>
            <a:grpSpLocks/>
          </p:cNvGrpSpPr>
          <p:nvPr/>
        </p:nvGrpSpPr>
        <p:grpSpPr bwMode="auto">
          <a:xfrm>
            <a:off x="684213" y="246063"/>
            <a:ext cx="6102350" cy="703262"/>
            <a:chOff x="431" y="459"/>
            <a:chExt cx="3844" cy="443"/>
          </a:xfrm>
        </p:grpSpPr>
        <p:sp>
          <p:nvSpPr>
            <p:cNvPr id="33802" name="Text Box 5"/>
            <p:cNvSpPr txBox="1">
              <a:spLocks noChangeArrowheads="1"/>
            </p:cNvSpPr>
            <p:nvPr/>
          </p:nvSpPr>
          <p:spPr bwMode="auto">
            <a:xfrm>
              <a:off x="2959" y="570"/>
              <a:ext cx="13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800" b="1">
                  <a:solidFill>
                    <a:srgbClr val="000000"/>
                  </a:solidFill>
                  <a:latin typeface="Times New Roman" pitchFamily="18" charset="0"/>
                  <a:cs typeface="Times New Roman" pitchFamily="18" charset="0"/>
                </a:rPr>
                <a:t> ，求      。</a:t>
              </a:r>
            </a:p>
          </p:txBody>
        </p:sp>
        <p:graphicFrame>
          <p:nvGraphicFramePr>
            <p:cNvPr id="33803" name="Object 3"/>
            <p:cNvGraphicFramePr>
              <a:graphicFrameLocks noChangeAspect="1"/>
            </p:cNvGraphicFramePr>
            <p:nvPr/>
          </p:nvGraphicFramePr>
          <p:xfrm>
            <a:off x="967" y="459"/>
            <a:ext cx="2048" cy="434"/>
          </p:xfrm>
          <a:graphic>
            <a:graphicData uri="http://schemas.openxmlformats.org/presentationml/2006/ole">
              <mc:AlternateContent xmlns:mc="http://schemas.openxmlformats.org/markup-compatibility/2006">
                <mc:Choice xmlns:v="urn:schemas-microsoft-com:vml" Requires="v">
                  <p:oleObj spid="_x0000_s33807" name="公式" r:id="rId5" imgW="1256755" imgH="266584" progId="Equation.3">
                    <p:embed/>
                  </p:oleObj>
                </mc:Choice>
                <mc:Fallback>
                  <p:oleObj name="公式" r:id="rId5" imgW="1256755" imgH="266584"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7" y="459"/>
                          <a:ext cx="2048" cy="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4" name="Text Box 8"/>
            <p:cNvSpPr txBox="1">
              <a:spLocks noChangeArrowheads="1"/>
            </p:cNvSpPr>
            <p:nvPr/>
          </p:nvSpPr>
          <p:spPr bwMode="auto">
            <a:xfrm>
              <a:off x="431" y="572"/>
              <a:ext cx="63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kumimoji="1" lang="zh-CN" altLang="en-US" sz="2800" b="1">
                  <a:solidFill>
                    <a:srgbClr val="990000"/>
                  </a:solidFill>
                  <a:latin typeface="Times New Roman" pitchFamily="18" charset="0"/>
                  <a:cs typeface="Times New Roman" pitchFamily="18" charset="0"/>
                </a:rPr>
                <a:t>例：</a:t>
              </a:r>
            </a:p>
          </p:txBody>
        </p:sp>
        <p:graphicFrame>
          <p:nvGraphicFramePr>
            <p:cNvPr id="33805" name="Object 4"/>
            <p:cNvGraphicFramePr>
              <a:graphicFrameLocks noChangeAspect="1"/>
            </p:cNvGraphicFramePr>
            <p:nvPr/>
          </p:nvGraphicFramePr>
          <p:xfrm>
            <a:off x="3584" y="566"/>
            <a:ext cx="241" cy="295"/>
          </p:xfrm>
          <a:graphic>
            <a:graphicData uri="http://schemas.openxmlformats.org/presentationml/2006/ole">
              <mc:AlternateContent xmlns:mc="http://schemas.openxmlformats.org/markup-compatibility/2006">
                <mc:Choice xmlns:v="urn:schemas-microsoft-com:vml" Requires="v">
                  <p:oleObj spid="_x0000_s33808" name="公式" r:id="rId7" imgW="164957" imgH="203024" progId="Equation.3">
                    <p:embed/>
                  </p:oleObj>
                </mc:Choice>
                <mc:Fallback>
                  <p:oleObj name="公式" r:id="rId7" imgW="164957" imgH="203024"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4" y="566"/>
                          <a:ext cx="241"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 name="Object 5"/>
          <p:cNvGraphicFramePr>
            <a:graphicFrameLocks noChangeAspect="1"/>
          </p:cNvGraphicFramePr>
          <p:nvPr/>
        </p:nvGraphicFramePr>
        <p:xfrm>
          <a:off x="2384425" y="2711450"/>
          <a:ext cx="3414713" cy="788988"/>
        </p:xfrm>
        <a:graphic>
          <a:graphicData uri="http://schemas.openxmlformats.org/presentationml/2006/ole">
            <mc:AlternateContent xmlns:mc="http://schemas.openxmlformats.org/markup-compatibility/2006">
              <mc:Choice xmlns:v="urn:schemas-microsoft-com:vml" Requires="v">
                <p:oleObj spid="_x0000_s33809" name="公式" r:id="rId9" imgW="1155199" imgH="266584" progId="Equation.3">
                  <p:embed/>
                </p:oleObj>
              </mc:Choice>
              <mc:Fallback>
                <p:oleObj name="公式" r:id="rId9" imgW="1155199" imgH="266584"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4425" y="2711450"/>
                        <a:ext cx="3414713"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1"/>
          <p:cNvSpPr txBox="1">
            <a:spLocks noChangeArrowheads="1"/>
          </p:cNvSpPr>
          <p:nvPr/>
        </p:nvSpPr>
        <p:spPr bwMode="auto">
          <a:xfrm>
            <a:off x="1473200" y="3719513"/>
            <a:ext cx="4170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400" b="1">
                <a:solidFill>
                  <a:srgbClr val="FF0000"/>
                </a:solidFill>
                <a:latin typeface="Times New Roman" pitchFamily="18" charset="0"/>
                <a:cs typeface="Times New Roman" pitchFamily="18" charset="0"/>
              </a:rPr>
              <a:t>方法</a:t>
            </a:r>
            <a:r>
              <a:rPr kumimoji="1" lang="en-US" altLang="zh-CN" sz="2400" b="1">
                <a:solidFill>
                  <a:srgbClr val="FF0000"/>
                </a:solidFill>
                <a:latin typeface="Times New Roman" pitchFamily="18" charset="0"/>
                <a:cs typeface="Times New Roman" pitchFamily="18" charset="0"/>
              </a:rPr>
              <a:t>2</a:t>
            </a:r>
            <a:r>
              <a:rPr kumimoji="1" lang="zh-CN" altLang="en-US" sz="2400" b="1">
                <a:solidFill>
                  <a:srgbClr val="FF0000"/>
                </a:solidFill>
                <a:latin typeface="Times New Roman" pitchFamily="18" charset="0"/>
                <a:cs typeface="Times New Roman" pitchFamily="18" charset="0"/>
              </a:rPr>
              <a:t>：利用反演律</a:t>
            </a:r>
          </a:p>
        </p:txBody>
      </p:sp>
      <p:graphicFrame>
        <p:nvGraphicFramePr>
          <p:cNvPr id="11" name="Object 6"/>
          <p:cNvGraphicFramePr>
            <a:graphicFrameLocks noChangeAspect="1"/>
          </p:cNvGraphicFramePr>
          <p:nvPr/>
        </p:nvGraphicFramePr>
        <p:xfrm>
          <a:off x="2292350" y="4243388"/>
          <a:ext cx="3444875" cy="682625"/>
        </p:xfrm>
        <a:graphic>
          <a:graphicData uri="http://schemas.openxmlformats.org/presentationml/2006/ole">
            <mc:AlternateContent xmlns:mc="http://schemas.openxmlformats.org/markup-compatibility/2006">
              <mc:Choice xmlns:v="urn:schemas-microsoft-com:vml" Requires="v">
                <p:oleObj spid="_x0000_s33810" name="公式" r:id="rId11" imgW="1256755" imgH="304668" progId="Equation.3">
                  <p:embed/>
                </p:oleObj>
              </mc:Choice>
              <mc:Fallback>
                <p:oleObj name="公式" r:id="rId11" imgW="1256755" imgH="304668"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92350" y="4243388"/>
                        <a:ext cx="3444875"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2"/>
          <p:cNvGraphicFramePr>
            <a:graphicFrameLocks noChangeAspect="1"/>
          </p:cNvGraphicFramePr>
          <p:nvPr/>
        </p:nvGraphicFramePr>
        <p:xfrm>
          <a:off x="2703513" y="5918200"/>
          <a:ext cx="3089275" cy="582613"/>
        </p:xfrm>
        <a:graphic>
          <a:graphicData uri="http://schemas.openxmlformats.org/presentationml/2006/ole">
            <mc:AlternateContent xmlns:mc="http://schemas.openxmlformats.org/markup-compatibility/2006">
              <mc:Choice xmlns:v="urn:schemas-microsoft-com:vml" Requires="v">
                <p:oleObj spid="_x0000_s33811" name="公式" r:id="rId13" imgW="1155199" imgH="266584" progId="Equation.3">
                  <p:embed/>
                </p:oleObj>
              </mc:Choice>
              <mc:Fallback>
                <p:oleObj name="公式" r:id="rId13" imgW="1155199" imgH="266584"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03513" y="5918200"/>
                        <a:ext cx="3089275"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3"/>
          <p:cNvGraphicFramePr>
            <a:graphicFrameLocks noChangeAspect="1"/>
          </p:cNvGraphicFramePr>
          <p:nvPr/>
        </p:nvGraphicFramePr>
        <p:xfrm>
          <a:off x="2709863" y="5073650"/>
          <a:ext cx="3046412" cy="712788"/>
        </p:xfrm>
        <a:graphic>
          <a:graphicData uri="http://schemas.openxmlformats.org/presentationml/2006/ole">
            <mc:AlternateContent xmlns:mc="http://schemas.openxmlformats.org/markup-compatibility/2006">
              <mc:Choice xmlns:v="urn:schemas-microsoft-com:vml" Requires="v">
                <p:oleObj spid="_x0000_s33812" name="公式" r:id="rId15" imgW="1155700" imgH="330200" progId="Equation.3">
                  <p:embed/>
                </p:oleObj>
              </mc:Choice>
              <mc:Fallback>
                <p:oleObj name="公式" r:id="rId15" imgW="1155700" imgH="330200"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9863" y="5073650"/>
                        <a:ext cx="3046412" cy="71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3"/>
          <p:cNvSpPr txBox="1">
            <a:spLocks noChangeArrowheads="1"/>
          </p:cNvSpPr>
          <p:nvPr/>
        </p:nvSpPr>
        <p:spPr bwMode="auto">
          <a:xfrm>
            <a:off x="714375" y="214313"/>
            <a:ext cx="2778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FF"/>
                </a:solidFill>
                <a:latin typeface="Times New Roman" pitchFamily="18" charset="0"/>
                <a:cs typeface="Times New Roman" pitchFamily="18" charset="0"/>
                <a:sym typeface="Symbol" pitchFamily="18" charset="2"/>
              </a:rPr>
              <a:t>3. </a:t>
            </a:r>
            <a:r>
              <a:rPr kumimoji="1" lang="zh-CN" altLang="en-US" sz="2400" b="1">
                <a:solidFill>
                  <a:srgbClr val="0000FF"/>
                </a:solidFill>
                <a:latin typeface="Times New Roman" pitchFamily="18" charset="0"/>
                <a:cs typeface="Times New Roman" pitchFamily="18" charset="0"/>
              </a:rPr>
              <a:t>对偶规则</a:t>
            </a:r>
          </a:p>
        </p:txBody>
      </p:sp>
      <p:sp>
        <p:nvSpPr>
          <p:cNvPr id="3" name="Rectangle 4"/>
          <p:cNvSpPr>
            <a:spLocks noChangeArrowheads="1"/>
          </p:cNvSpPr>
          <p:nvPr/>
        </p:nvSpPr>
        <p:spPr bwMode="auto">
          <a:xfrm>
            <a:off x="590550" y="812800"/>
            <a:ext cx="8053388" cy="3259138"/>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400" b="1">
              <a:solidFill>
                <a:srgbClr val="000000"/>
              </a:solidFill>
              <a:latin typeface="Times New Roman" pitchFamily="18" charset="0"/>
              <a:cs typeface="Times New Roman" pitchFamily="18" charset="0"/>
            </a:endParaRPr>
          </a:p>
        </p:txBody>
      </p:sp>
      <p:sp>
        <p:nvSpPr>
          <p:cNvPr id="4" name="Text Box 5"/>
          <p:cNvSpPr txBox="1">
            <a:spLocks noChangeArrowheads="1"/>
          </p:cNvSpPr>
          <p:nvPr/>
        </p:nvSpPr>
        <p:spPr bwMode="auto">
          <a:xfrm>
            <a:off x="641350" y="960438"/>
            <a:ext cx="6216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C00000"/>
                </a:solidFill>
                <a:latin typeface="Times New Roman" pitchFamily="18" charset="0"/>
                <a:cs typeface="Times New Roman" pitchFamily="18" charset="0"/>
              </a:rPr>
              <a:t>对于任意一个逻辑函数式 </a:t>
            </a:r>
            <a:r>
              <a:rPr kumimoji="1" lang="en-US" altLang="zh-CN" sz="2400" b="1" i="1">
                <a:solidFill>
                  <a:srgbClr val="C00000"/>
                </a:solidFill>
                <a:latin typeface="Times New Roman" pitchFamily="18" charset="0"/>
                <a:cs typeface="Times New Roman" pitchFamily="18" charset="0"/>
              </a:rPr>
              <a:t>F</a:t>
            </a:r>
            <a:r>
              <a:rPr kumimoji="1" lang="zh-CN" altLang="en-US" sz="2400" b="1">
                <a:solidFill>
                  <a:srgbClr val="C00000"/>
                </a:solidFill>
                <a:latin typeface="Times New Roman" pitchFamily="18" charset="0"/>
                <a:cs typeface="Times New Roman" pitchFamily="18" charset="0"/>
              </a:rPr>
              <a:t>，做如下处理：</a:t>
            </a:r>
          </a:p>
        </p:txBody>
      </p:sp>
      <p:sp>
        <p:nvSpPr>
          <p:cNvPr id="5" name="Text Box 6"/>
          <p:cNvSpPr txBox="1">
            <a:spLocks noChangeArrowheads="1"/>
          </p:cNvSpPr>
          <p:nvPr/>
        </p:nvSpPr>
        <p:spPr bwMode="auto">
          <a:xfrm>
            <a:off x="928688" y="1495425"/>
            <a:ext cx="6316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sym typeface="Symbol" pitchFamily="18" charset="2"/>
              </a:rPr>
              <a:t>①</a:t>
            </a:r>
            <a:r>
              <a:rPr kumimoji="1" lang="zh-CN" altLang="en-US" sz="2400" b="1">
                <a:solidFill>
                  <a:srgbClr val="040404"/>
                </a:solidFill>
                <a:latin typeface="Times New Roman" pitchFamily="18" charset="0"/>
                <a:cs typeface="Times New Roman" pitchFamily="18" charset="0"/>
              </a:rPr>
              <a:t>运算符“</a:t>
            </a:r>
            <a:r>
              <a:rPr kumimoji="1" lang="en-US" altLang="zh-CN" sz="2400" b="1">
                <a:solidFill>
                  <a:srgbClr val="FF3300"/>
                </a:solidFill>
                <a:latin typeface="Times New Roman" pitchFamily="18" charset="0"/>
                <a:cs typeface="Times New Roman" pitchFamily="18" charset="0"/>
              </a:rPr>
              <a:t>.</a:t>
            </a:r>
            <a:r>
              <a:rPr kumimoji="1" lang="en-US" altLang="zh-CN" sz="2400" b="1">
                <a:solidFill>
                  <a:srgbClr val="040404"/>
                </a:solidFill>
                <a:latin typeface="Times New Roman" pitchFamily="18" charset="0"/>
                <a:cs typeface="Times New Roman" pitchFamily="18" charset="0"/>
              </a:rPr>
              <a:t>”</a:t>
            </a:r>
            <a:r>
              <a:rPr kumimoji="1" lang="zh-CN" altLang="en-US" sz="2400" b="1">
                <a:solidFill>
                  <a:srgbClr val="040404"/>
                </a:solidFill>
                <a:latin typeface="Times New Roman" pitchFamily="18" charset="0"/>
                <a:cs typeface="Times New Roman" pitchFamily="18" charset="0"/>
              </a:rPr>
              <a:t>与“</a:t>
            </a:r>
            <a:r>
              <a:rPr kumimoji="1" lang="en-US" altLang="zh-CN" sz="2400" b="1">
                <a:solidFill>
                  <a:srgbClr val="FF3300"/>
                </a:solidFill>
                <a:latin typeface="Times New Roman" pitchFamily="18" charset="0"/>
                <a:cs typeface="Times New Roman" pitchFamily="18" charset="0"/>
              </a:rPr>
              <a:t>+</a:t>
            </a:r>
            <a:r>
              <a:rPr kumimoji="1" lang="en-US" altLang="zh-CN" sz="2400" b="1">
                <a:solidFill>
                  <a:srgbClr val="040404"/>
                </a:solidFill>
                <a:latin typeface="Times New Roman" pitchFamily="18" charset="0"/>
                <a:cs typeface="Times New Roman" pitchFamily="18" charset="0"/>
              </a:rPr>
              <a:t>”</a:t>
            </a:r>
            <a:r>
              <a:rPr kumimoji="1" lang="zh-CN" altLang="en-US" sz="2400" b="1">
                <a:solidFill>
                  <a:srgbClr val="040404"/>
                </a:solidFill>
                <a:latin typeface="Times New Roman" pitchFamily="18" charset="0"/>
                <a:cs typeface="Times New Roman" pitchFamily="18" charset="0"/>
              </a:rPr>
              <a:t>互换</a:t>
            </a:r>
            <a:r>
              <a:rPr kumimoji="1" lang="en-US" altLang="zh-CN" sz="2400" b="1">
                <a:solidFill>
                  <a:srgbClr val="040404"/>
                </a:solidFill>
                <a:latin typeface="Times New Roman" pitchFamily="18" charset="0"/>
                <a:cs typeface="Times New Roman" pitchFamily="18" charset="0"/>
              </a:rPr>
              <a:t>,“</a:t>
            </a:r>
            <a:r>
              <a:rPr kumimoji="1" lang="en-US" altLang="zh-CN" sz="2400" b="1">
                <a:solidFill>
                  <a:srgbClr val="FF3300"/>
                </a:solidFill>
                <a:latin typeface="Times New Roman" pitchFamily="18" charset="0"/>
                <a:cs typeface="Times New Roman" pitchFamily="18" charset="0"/>
                <a:sym typeface="Symbol" pitchFamily="18" charset="2"/>
              </a:rPr>
              <a:t></a:t>
            </a:r>
            <a:r>
              <a:rPr kumimoji="1" lang="en-US" altLang="zh-CN" sz="2400" b="1">
                <a:solidFill>
                  <a:srgbClr val="040404"/>
                </a:solidFill>
                <a:latin typeface="Times New Roman" pitchFamily="18" charset="0"/>
                <a:cs typeface="Times New Roman" pitchFamily="18" charset="0"/>
              </a:rPr>
              <a:t>”</a:t>
            </a:r>
            <a:r>
              <a:rPr kumimoji="1" lang="zh-CN" altLang="en-US" sz="2400" b="1">
                <a:solidFill>
                  <a:srgbClr val="040404"/>
                </a:solidFill>
                <a:latin typeface="Times New Roman" pitchFamily="18" charset="0"/>
                <a:cs typeface="Times New Roman" pitchFamily="18" charset="0"/>
              </a:rPr>
              <a:t>与“</a:t>
            </a:r>
            <a:r>
              <a:rPr kumimoji="1" lang="zh-CN" altLang="en-US" sz="2400" b="1">
                <a:solidFill>
                  <a:srgbClr val="FF3300"/>
                </a:solidFill>
                <a:latin typeface="Times New Roman" pitchFamily="18" charset="0"/>
                <a:cs typeface="Times New Roman" pitchFamily="18" charset="0"/>
              </a:rPr>
              <a:t>⊙</a:t>
            </a:r>
            <a:r>
              <a:rPr kumimoji="1" lang="zh-CN" altLang="en-US" sz="2400" b="1">
                <a:solidFill>
                  <a:srgbClr val="040404"/>
                </a:solidFill>
                <a:latin typeface="Times New Roman" pitchFamily="18" charset="0"/>
                <a:cs typeface="Times New Roman" pitchFamily="18" charset="0"/>
              </a:rPr>
              <a:t>”互换；</a:t>
            </a:r>
          </a:p>
        </p:txBody>
      </p:sp>
      <p:sp>
        <p:nvSpPr>
          <p:cNvPr id="6" name="Text Box 7"/>
          <p:cNvSpPr txBox="1">
            <a:spLocks noChangeArrowheads="1"/>
          </p:cNvSpPr>
          <p:nvPr/>
        </p:nvSpPr>
        <p:spPr bwMode="auto">
          <a:xfrm>
            <a:off x="928688" y="1987550"/>
            <a:ext cx="5437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sym typeface="Symbol" pitchFamily="18" charset="2"/>
              </a:rPr>
              <a:t>②</a:t>
            </a:r>
            <a:r>
              <a:rPr kumimoji="1" lang="zh-CN" altLang="en-US" sz="2400" b="1">
                <a:solidFill>
                  <a:srgbClr val="040404"/>
                </a:solidFill>
                <a:latin typeface="Times New Roman" pitchFamily="18" charset="0"/>
                <a:cs typeface="Times New Roman" pitchFamily="18" charset="0"/>
              </a:rPr>
              <a:t>常量“</a:t>
            </a:r>
            <a:r>
              <a:rPr kumimoji="1" lang="en-US" altLang="zh-CN" sz="2400" b="1">
                <a:solidFill>
                  <a:srgbClr val="FF3300"/>
                </a:solidFill>
                <a:latin typeface="Times New Roman" pitchFamily="18" charset="0"/>
                <a:cs typeface="Times New Roman" pitchFamily="18" charset="0"/>
              </a:rPr>
              <a:t>0</a:t>
            </a:r>
            <a:r>
              <a:rPr kumimoji="1" lang="en-US" altLang="zh-CN" sz="2400" b="1">
                <a:solidFill>
                  <a:srgbClr val="040404"/>
                </a:solidFill>
                <a:latin typeface="Times New Roman" pitchFamily="18" charset="0"/>
                <a:cs typeface="Times New Roman" pitchFamily="18" charset="0"/>
              </a:rPr>
              <a:t>”</a:t>
            </a:r>
            <a:r>
              <a:rPr kumimoji="1" lang="zh-CN" altLang="en-US" sz="2400" b="1">
                <a:solidFill>
                  <a:srgbClr val="040404"/>
                </a:solidFill>
                <a:latin typeface="Times New Roman" pitchFamily="18" charset="0"/>
                <a:cs typeface="Times New Roman" pitchFamily="18" charset="0"/>
              </a:rPr>
              <a:t>换成“</a:t>
            </a:r>
            <a:r>
              <a:rPr kumimoji="1" lang="en-US" altLang="zh-CN" sz="2400" b="1">
                <a:solidFill>
                  <a:srgbClr val="FF3300"/>
                </a:solidFill>
                <a:latin typeface="Times New Roman" pitchFamily="18" charset="0"/>
                <a:cs typeface="Times New Roman" pitchFamily="18" charset="0"/>
              </a:rPr>
              <a:t>1</a:t>
            </a:r>
            <a:r>
              <a:rPr kumimoji="1" lang="en-US" altLang="zh-CN" sz="2400" b="1">
                <a:solidFill>
                  <a:srgbClr val="040404"/>
                </a:solidFill>
                <a:latin typeface="Times New Roman" pitchFamily="18" charset="0"/>
                <a:cs typeface="Times New Roman" pitchFamily="18" charset="0"/>
              </a:rPr>
              <a:t>”</a:t>
            </a:r>
            <a:r>
              <a:rPr kumimoji="1" lang="zh-CN" altLang="en-US" sz="2400" b="1">
                <a:solidFill>
                  <a:srgbClr val="040404"/>
                </a:solidFill>
                <a:latin typeface="Times New Roman" pitchFamily="18" charset="0"/>
                <a:cs typeface="Times New Roman" pitchFamily="18" charset="0"/>
              </a:rPr>
              <a:t>，“</a:t>
            </a:r>
            <a:r>
              <a:rPr kumimoji="1" lang="en-US" altLang="zh-CN" sz="2400" b="1">
                <a:solidFill>
                  <a:srgbClr val="FF3300"/>
                </a:solidFill>
                <a:latin typeface="Times New Roman" pitchFamily="18" charset="0"/>
                <a:cs typeface="Times New Roman" pitchFamily="18" charset="0"/>
              </a:rPr>
              <a:t>1</a:t>
            </a:r>
            <a:r>
              <a:rPr kumimoji="1" lang="en-US" altLang="zh-CN" sz="2400" b="1">
                <a:solidFill>
                  <a:srgbClr val="040404"/>
                </a:solidFill>
                <a:latin typeface="Times New Roman" pitchFamily="18" charset="0"/>
                <a:cs typeface="Times New Roman" pitchFamily="18" charset="0"/>
              </a:rPr>
              <a:t>”</a:t>
            </a:r>
            <a:r>
              <a:rPr kumimoji="1" lang="zh-CN" altLang="en-US" sz="2400" b="1">
                <a:solidFill>
                  <a:srgbClr val="040404"/>
                </a:solidFill>
                <a:latin typeface="Times New Roman" pitchFamily="18" charset="0"/>
                <a:cs typeface="Times New Roman" pitchFamily="18" charset="0"/>
              </a:rPr>
              <a:t>换成“</a:t>
            </a:r>
            <a:r>
              <a:rPr kumimoji="1" lang="en-US" altLang="zh-CN" sz="2400" b="1">
                <a:solidFill>
                  <a:srgbClr val="FF3300"/>
                </a:solidFill>
                <a:latin typeface="Times New Roman" pitchFamily="18" charset="0"/>
                <a:cs typeface="Times New Roman" pitchFamily="18" charset="0"/>
              </a:rPr>
              <a:t>0</a:t>
            </a:r>
            <a:r>
              <a:rPr kumimoji="1" lang="en-US" altLang="zh-CN" sz="2400" b="1">
                <a:solidFill>
                  <a:srgbClr val="040404"/>
                </a:solidFill>
                <a:latin typeface="Times New Roman" pitchFamily="18" charset="0"/>
                <a:cs typeface="Times New Roman" pitchFamily="18" charset="0"/>
              </a:rPr>
              <a:t>”</a:t>
            </a:r>
            <a:r>
              <a:rPr kumimoji="1" lang="zh-CN" altLang="en-US" sz="2400" b="1">
                <a:solidFill>
                  <a:srgbClr val="040404"/>
                </a:solidFill>
                <a:latin typeface="Times New Roman" pitchFamily="18" charset="0"/>
                <a:cs typeface="Times New Roman" pitchFamily="18" charset="0"/>
              </a:rPr>
              <a:t>；</a:t>
            </a:r>
          </a:p>
        </p:txBody>
      </p:sp>
      <p:sp>
        <p:nvSpPr>
          <p:cNvPr id="7" name="Text Box 8"/>
          <p:cNvSpPr txBox="1">
            <a:spLocks noChangeArrowheads="1"/>
          </p:cNvSpPr>
          <p:nvPr/>
        </p:nvSpPr>
        <p:spPr bwMode="auto">
          <a:xfrm>
            <a:off x="642938" y="2511425"/>
            <a:ext cx="7131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40404"/>
                </a:solidFill>
                <a:latin typeface="Times New Roman" pitchFamily="18" charset="0"/>
                <a:cs typeface="Times New Roman" pitchFamily="18" charset="0"/>
              </a:rPr>
              <a:t>那么得到的新函数式称为原函数式 </a:t>
            </a:r>
            <a:r>
              <a:rPr kumimoji="1" lang="en-US" altLang="zh-CN" sz="2400" b="1" i="1">
                <a:solidFill>
                  <a:srgbClr val="FF0000"/>
                </a:solidFill>
                <a:latin typeface="Times New Roman" pitchFamily="18" charset="0"/>
                <a:cs typeface="Times New Roman" pitchFamily="18" charset="0"/>
              </a:rPr>
              <a:t>F</a:t>
            </a:r>
            <a:r>
              <a:rPr kumimoji="1" lang="zh-CN" altLang="en-US" sz="2400" b="1" i="1">
                <a:solidFill>
                  <a:srgbClr val="040404"/>
                </a:solidFill>
                <a:latin typeface="Times New Roman" pitchFamily="18" charset="0"/>
                <a:cs typeface="Times New Roman" pitchFamily="18" charset="0"/>
              </a:rPr>
              <a:t> </a:t>
            </a:r>
            <a:r>
              <a:rPr kumimoji="1" lang="zh-CN" altLang="en-US" sz="2400" b="1">
                <a:solidFill>
                  <a:srgbClr val="040404"/>
                </a:solidFill>
                <a:latin typeface="Times New Roman" pitchFamily="18" charset="0"/>
                <a:cs typeface="Times New Roman" pitchFamily="18" charset="0"/>
              </a:rPr>
              <a:t>的</a:t>
            </a:r>
            <a:r>
              <a:rPr kumimoji="1" lang="zh-CN" altLang="en-US" sz="2400" b="1">
                <a:solidFill>
                  <a:srgbClr val="FF0000"/>
                </a:solidFill>
                <a:latin typeface="Times New Roman" pitchFamily="18" charset="0"/>
                <a:cs typeface="Times New Roman" pitchFamily="18" charset="0"/>
              </a:rPr>
              <a:t>对偶式 </a:t>
            </a:r>
            <a:r>
              <a:rPr kumimoji="1" lang="en-US" altLang="zh-CN" sz="2400" b="1" i="1">
                <a:solidFill>
                  <a:srgbClr val="FF0000"/>
                </a:solidFill>
                <a:latin typeface="Times New Roman" pitchFamily="18" charset="0"/>
                <a:cs typeface="Times New Roman" pitchFamily="18" charset="0"/>
              </a:rPr>
              <a:t>F </a:t>
            </a:r>
            <a:r>
              <a:rPr kumimoji="1" lang="en-US" altLang="zh-CN" sz="2400" b="1">
                <a:solidFill>
                  <a:srgbClr val="FF0000"/>
                </a:solidFill>
                <a:latin typeface="Times New Roman" pitchFamily="18" charset="0"/>
                <a:cs typeface="Times New Roman" pitchFamily="18" charset="0"/>
              </a:rPr>
              <a:t>′</a:t>
            </a:r>
            <a:r>
              <a:rPr kumimoji="1" lang="zh-CN" altLang="en-US" sz="2400" b="1">
                <a:solidFill>
                  <a:srgbClr val="040404"/>
                </a:solidFill>
                <a:latin typeface="Times New Roman" pitchFamily="18" charset="0"/>
                <a:cs typeface="Times New Roman" pitchFamily="18" charset="0"/>
              </a:rPr>
              <a:t>。</a:t>
            </a:r>
          </a:p>
        </p:txBody>
      </p:sp>
      <p:sp>
        <p:nvSpPr>
          <p:cNvPr id="8" name="Text Box 9"/>
          <p:cNvSpPr txBox="1">
            <a:spLocks noChangeArrowheads="1"/>
          </p:cNvSpPr>
          <p:nvPr/>
        </p:nvSpPr>
        <p:spPr bwMode="auto">
          <a:xfrm>
            <a:off x="684213" y="3035300"/>
            <a:ext cx="7959725"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20000"/>
              </a:lnSpc>
              <a:spcBef>
                <a:spcPct val="0"/>
              </a:spcBef>
              <a:buFontTx/>
              <a:buNone/>
            </a:pPr>
            <a:r>
              <a:rPr kumimoji="1" lang="zh-CN" altLang="en-US" sz="2400" b="1">
                <a:solidFill>
                  <a:srgbClr val="FF3300"/>
                </a:solidFill>
                <a:latin typeface="Times New Roman" pitchFamily="18" charset="0"/>
                <a:cs typeface="Times New Roman" pitchFamily="18" charset="0"/>
              </a:rPr>
              <a:t>对偶规则</a:t>
            </a:r>
            <a:r>
              <a:rPr kumimoji="1" lang="en-US" altLang="zh-CN" sz="2400" b="1">
                <a:solidFill>
                  <a:srgbClr val="000000"/>
                </a:solidFill>
                <a:latin typeface="Times New Roman" pitchFamily="18" charset="0"/>
                <a:cs typeface="Times New Roman" pitchFamily="18" charset="0"/>
              </a:rPr>
              <a:t>: </a:t>
            </a:r>
            <a:r>
              <a:rPr kumimoji="1" lang="zh-CN" altLang="en-US" sz="2400" b="1">
                <a:solidFill>
                  <a:srgbClr val="000000"/>
                </a:solidFill>
                <a:latin typeface="Times New Roman" pitchFamily="18" charset="0"/>
                <a:cs typeface="Times New Roman" pitchFamily="18" charset="0"/>
              </a:rPr>
              <a:t>若两逻辑式相等，则它们对应的对偶式也相等。</a:t>
            </a:r>
          </a:p>
          <a:p>
            <a:pPr algn="just" eaLnBrk="1" hangingPunct="1">
              <a:lnSpc>
                <a:spcPct val="120000"/>
              </a:lnSpc>
              <a:spcBef>
                <a:spcPct val="0"/>
              </a:spcBef>
              <a:buFontTx/>
              <a:buNone/>
            </a:pPr>
            <a:r>
              <a:rPr kumimoji="1" lang="zh-CN" altLang="en-US" sz="2400" b="1">
                <a:solidFill>
                  <a:srgbClr val="000000"/>
                </a:solidFill>
                <a:latin typeface="Times New Roman" pitchFamily="18" charset="0"/>
                <a:cs typeface="Times New Roman" pitchFamily="18" charset="0"/>
              </a:rPr>
              <a:t>                   即 若 </a:t>
            </a:r>
            <a:r>
              <a:rPr kumimoji="1" lang="en-US" altLang="zh-CN" sz="2400" b="1" i="1">
                <a:solidFill>
                  <a:srgbClr val="040404"/>
                </a:solidFill>
                <a:latin typeface="Times New Roman" pitchFamily="18" charset="0"/>
                <a:cs typeface="Times New Roman" pitchFamily="18" charset="0"/>
              </a:rPr>
              <a:t>F </a:t>
            </a:r>
            <a:r>
              <a:rPr kumimoji="1" lang="en-US" altLang="zh-CN" sz="2400" b="1" baseline="-25000">
                <a:solidFill>
                  <a:srgbClr val="000000"/>
                </a:solidFill>
                <a:latin typeface="Times New Roman" pitchFamily="18" charset="0"/>
                <a:cs typeface="Times New Roman" pitchFamily="18" charset="0"/>
              </a:rPr>
              <a:t>1</a:t>
            </a:r>
            <a:r>
              <a:rPr kumimoji="1" lang="en-US" altLang="zh-CN" sz="2400" b="1">
                <a:solidFill>
                  <a:srgbClr val="000000"/>
                </a:solidFill>
                <a:latin typeface="Times New Roman" pitchFamily="18" charset="0"/>
                <a:cs typeface="Times New Roman" pitchFamily="18" charset="0"/>
              </a:rPr>
              <a:t> = </a:t>
            </a:r>
            <a:r>
              <a:rPr kumimoji="1" lang="en-US" altLang="zh-CN" sz="2400" b="1" i="1">
                <a:solidFill>
                  <a:srgbClr val="000000"/>
                </a:solidFill>
                <a:latin typeface="Times New Roman" pitchFamily="18" charset="0"/>
                <a:cs typeface="Times New Roman" pitchFamily="18" charset="0"/>
              </a:rPr>
              <a:t>F</a:t>
            </a:r>
            <a:r>
              <a:rPr kumimoji="1" lang="en-US" altLang="zh-CN" sz="2400" b="1" i="1">
                <a:solidFill>
                  <a:srgbClr val="040404"/>
                </a:solidFill>
                <a:latin typeface="Times New Roman" pitchFamily="18" charset="0"/>
                <a:cs typeface="Times New Roman" pitchFamily="18" charset="0"/>
              </a:rPr>
              <a:t> </a:t>
            </a:r>
            <a:r>
              <a:rPr kumimoji="1" lang="en-US" altLang="zh-CN" sz="2400" b="1" baseline="-25000">
                <a:solidFill>
                  <a:srgbClr val="000000"/>
                </a:solidFill>
                <a:latin typeface="Times New Roman" pitchFamily="18" charset="0"/>
                <a:cs typeface="Times New Roman" pitchFamily="18" charset="0"/>
              </a:rPr>
              <a:t>2 ,</a:t>
            </a:r>
            <a:r>
              <a:rPr kumimoji="1" lang="en-US" altLang="zh-CN" sz="2400" b="1">
                <a:solidFill>
                  <a:srgbClr val="000000"/>
                </a:solidFill>
                <a:latin typeface="Times New Roman" pitchFamily="18" charset="0"/>
                <a:cs typeface="Times New Roman" pitchFamily="18" charset="0"/>
              </a:rPr>
              <a:t> </a:t>
            </a:r>
            <a:r>
              <a:rPr kumimoji="1" lang="zh-CN" altLang="en-US" sz="2400" b="1">
                <a:solidFill>
                  <a:srgbClr val="000000"/>
                </a:solidFill>
                <a:latin typeface="Times New Roman" pitchFamily="18" charset="0"/>
                <a:cs typeface="Times New Roman" pitchFamily="18" charset="0"/>
              </a:rPr>
              <a:t>则 </a:t>
            </a:r>
            <a:r>
              <a:rPr kumimoji="1" lang="en-US" altLang="zh-CN" sz="2400" b="1" i="1">
                <a:solidFill>
                  <a:srgbClr val="040404"/>
                </a:solidFill>
                <a:latin typeface="Times New Roman" pitchFamily="18" charset="0"/>
                <a:cs typeface="Times New Roman" pitchFamily="18" charset="0"/>
              </a:rPr>
              <a:t>F </a:t>
            </a:r>
            <a:r>
              <a:rPr kumimoji="1" lang="en-US" altLang="zh-CN" sz="2400" b="1" baseline="-25000">
                <a:solidFill>
                  <a:srgbClr val="000000"/>
                </a:solidFill>
                <a:latin typeface="Times New Roman" pitchFamily="18" charset="0"/>
                <a:cs typeface="Times New Roman" pitchFamily="18" charset="0"/>
              </a:rPr>
              <a:t>1</a:t>
            </a:r>
            <a:r>
              <a:rPr kumimoji="1" lang="en-US" altLang="zh-CN" sz="2400" b="1">
                <a:solidFill>
                  <a:srgbClr val="000000"/>
                </a:solidFill>
                <a:latin typeface="Times New Roman" pitchFamily="18" charset="0"/>
                <a:cs typeface="Times New Roman" pitchFamily="18" charset="0"/>
              </a:rPr>
              <a:t>′= </a:t>
            </a:r>
            <a:r>
              <a:rPr kumimoji="1" lang="en-US" altLang="zh-CN" sz="2400" b="1" i="1">
                <a:solidFill>
                  <a:srgbClr val="040404"/>
                </a:solidFill>
                <a:latin typeface="Times New Roman" pitchFamily="18" charset="0"/>
                <a:cs typeface="Times New Roman" pitchFamily="18" charset="0"/>
              </a:rPr>
              <a:t>F </a:t>
            </a:r>
            <a:r>
              <a:rPr kumimoji="1" lang="en-US" altLang="zh-CN" sz="2400" b="1" baseline="-25000">
                <a:solidFill>
                  <a:srgbClr val="000000"/>
                </a:solidFill>
                <a:latin typeface="Times New Roman" pitchFamily="18" charset="0"/>
                <a:cs typeface="Times New Roman" pitchFamily="18" charset="0"/>
              </a:rPr>
              <a:t>2</a:t>
            </a:r>
            <a:r>
              <a:rPr kumimoji="1" lang="en-US" altLang="zh-CN" sz="2400" b="1">
                <a:solidFill>
                  <a:srgbClr val="000000"/>
                </a:solidFill>
                <a:latin typeface="Times New Roman" pitchFamily="18" charset="0"/>
                <a:cs typeface="Times New Roman" pitchFamily="18" charset="0"/>
              </a:rPr>
              <a:t>′</a:t>
            </a:r>
            <a:r>
              <a:rPr kumimoji="1" lang="zh-CN" altLang="en-US" sz="2400" b="1">
                <a:solidFill>
                  <a:srgbClr val="000000"/>
                </a:solidFill>
                <a:latin typeface="Times New Roman" pitchFamily="18" charset="0"/>
                <a:cs typeface="Times New Roman" pitchFamily="18" charset="0"/>
              </a:rPr>
              <a:t>。</a:t>
            </a:r>
          </a:p>
        </p:txBody>
      </p:sp>
      <p:sp>
        <p:nvSpPr>
          <p:cNvPr id="9" name="Rectangle 10"/>
          <p:cNvSpPr>
            <a:spLocks noChangeArrowheads="1"/>
          </p:cNvSpPr>
          <p:nvPr/>
        </p:nvSpPr>
        <p:spPr bwMode="auto">
          <a:xfrm>
            <a:off x="928688" y="4824413"/>
            <a:ext cx="2616200" cy="461962"/>
          </a:xfrm>
          <a:prstGeom prst="rect">
            <a:avLst/>
          </a:prstGeom>
          <a:noFill/>
          <a:ln w="9525">
            <a:noFill/>
            <a:miter lim="800000"/>
            <a:headEnd/>
            <a:tailEnd/>
          </a:ln>
          <a:effectLst/>
        </p:spPr>
        <p:txBody>
          <a:bodyPr>
            <a:spAutoFit/>
          </a:bodyPr>
          <a:lstStyle/>
          <a:p>
            <a:pPr>
              <a:buFont typeface="Wingdings" pitchFamily="2" charset="2"/>
              <a:buChar char="Ø"/>
              <a:defRPr/>
            </a:pPr>
            <a:r>
              <a:rPr kumimoji="1" lang="zh-CN" altLang="en-US" sz="2400" b="1" dirty="0">
                <a:solidFill>
                  <a:srgbClr val="006600"/>
                </a:solidFill>
                <a:latin typeface="Times New Roman" pitchFamily="18" charset="0"/>
                <a:cs typeface="Times New Roman" pitchFamily="18" charset="0"/>
              </a:rPr>
              <a:t>运算顺序不变；</a:t>
            </a:r>
            <a:endParaRPr kumimoji="1" lang="zh-CN" altLang="en-US" sz="2400" b="1" dirty="0">
              <a:solidFill>
                <a:srgbClr val="006600"/>
              </a:solidFill>
              <a:effectLst>
                <a:outerShdw blurRad="38100" dist="38100" dir="2700000" algn="tl">
                  <a:srgbClr val="C0C0C0"/>
                </a:outerShdw>
              </a:effectLst>
              <a:latin typeface="Times New Roman" pitchFamily="18" charset="0"/>
              <a:cs typeface="Times New Roman" pitchFamily="18" charset="0"/>
            </a:endParaRPr>
          </a:p>
        </p:txBody>
      </p:sp>
      <p:sp>
        <p:nvSpPr>
          <p:cNvPr id="11" name="Rectangle 12"/>
          <p:cNvSpPr>
            <a:spLocks noChangeArrowheads="1"/>
          </p:cNvSpPr>
          <p:nvPr/>
        </p:nvSpPr>
        <p:spPr bwMode="auto">
          <a:xfrm>
            <a:off x="947738" y="5357813"/>
            <a:ext cx="66246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Ø"/>
            </a:pPr>
            <a:r>
              <a:rPr kumimoji="1" lang="zh-CN" altLang="en-US" sz="2400" b="1">
                <a:solidFill>
                  <a:srgbClr val="000000"/>
                </a:solidFill>
                <a:latin typeface="Times New Roman" pitchFamily="18" charset="0"/>
                <a:cs typeface="Times New Roman" pitchFamily="18" charset="0"/>
              </a:rPr>
              <a:t>只变换运算符和常量，其</a:t>
            </a:r>
            <a:r>
              <a:rPr kumimoji="1" lang="zh-CN" altLang="en-US" sz="2400" b="1">
                <a:solidFill>
                  <a:srgbClr val="FF3300"/>
                </a:solidFill>
                <a:latin typeface="Times New Roman" pitchFamily="18" charset="0"/>
                <a:cs typeface="Times New Roman" pitchFamily="18" charset="0"/>
              </a:rPr>
              <a:t>变量是不变</a:t>
            </a:r>
            <a:r>
              <a:rPr kumimoji="1" lang="zh-CN" altLang="en-US" sz="2400" b="1">
                <a:solidFill>
                  <a:srgbClr val="000000"/>
                </a:solidFill>
                <a:latin typeface="Times New Roman" pitchFamily="18" charset="0"/>
                <a:cs typeface="Times New Roman" pitchFamily="18" charset="0"/>
              </a:rPr>
              <a:t>的。</a:t>
            </a:r>
          </a:p>
        </p:txBody>
      </p:sp>
      <p:sp>
        <p:nvSpPr>
          <p:cNvPr id="12" name="矩形 11"/>
          <p:cNvSpPr>
            <a:spLocks noChangeArrowheads="1"/>
          </p:cNvSpPr>
          <p:nvPr/>
        </p:nvSpPr>
        <p:spPr bwMode="auto">
          <a:xfrm>
            <a:off x="928688" y="4286250"/>
            <a:ext cx="17319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FF0000"/>
                </a:solidFill>
                <a:latin typeface="Times New Roman" pitchFamily="18" charset="0"/>
                <a:cs typeface="Times New Roman" pitchFamily="18" charset="0"/>
              </a:rPr>
              <a:t>注意事项：</a:t>
            </a:r>
            <a:endParaRPr kumimoji="1" lang="en-US" altLang="zh-CN" sz="2400" b="1">
              <a:solidFill>
                <a:srgbClr val="FF0000"/>
              </a:solidFill>
              <a:latin typeface="Times New Roman" pitchFamily="18" charset="0"/>
              <a:cs typeface="Times New Roman" pitchFamily="18" charset="0"/>
            </a:endParaRPr>
          </a:p>
        </p:txBody>
      </p:sp>
      <p:sp>
        <p:nvSpPr>
          <p:cNvPr id="34828" name="Rectangle 90"/>
          <p:cNvSpPr>
            <a:spLocks noChangeArrowheads="1"/>
          </p:cNvSpPr>
          <p:nvPr/>
        </p:nvSpPr>
        <p:spPr bwMode="auto">
          <a:xfrm>
            <a:off x="5002213" y="100013"/>
            <a:ext cx="4133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§2.2  </a:t>
            </a:r>
            <a:r>
              <a:rPr lang="zh-CN" altLang="en-US" sz="1800" b="1">
                <a:solidFill>
                  <a:srgbClr val="FF0066"/>
                </a:solidFill>
                <a:latin typeface="Times New Roman" pitchFamily="18" charset="0"/>
                <a:cs typeface="Times New Roman" pitchFamily="18" charset="0"/>
              </a:rPr>
              <a:t>逻辑代数的基本定律和运算规则</a:t>
            </a:r>
            <a:r>
              <a:rPr lang="zh-CN" altLang="en-US" sz="1800" b="1">
                <a:solidFill>
                  <a:srgbClr val="000000"/>
                </a:solidFill>
                <a:latin typeface="Times New Roman" pitchFamily="18" charset="0"/>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strips(downRight)">
                                      <p:cBhvr>
                                        <p:cTn id="25" dur="5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utoUpdateAnimBg="0"/>
      <p:bldP spid="5" grpId="0" autoUpdateAnimBg="0"/>
      <p:bldP spid="6" grpId="0" autoUpdateAnimBg="0"/>
      <p:bldP spid="7" grpId="0"/>
      <p:bldP spid="8" grpId="0" autoUpdateAnimBg="0"/>
      <p:bldP spid="9" grpId="0"/>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4" name="Object 2"/>
          <p:cNvGraphicFramePr>
            <a:graphicFrameLocks noChangeAspect="1"/>
          </p:cNvGraphicFramePr>
          <p:nvPr/>
        </p:nvGraphicFramePr>
        <p:xfrm>
          <a:off x="831850" y="2641600"/>
          <a:ext cx="2508250" cy="514350"/>
        </p:xfrm>
        <a:graphic>
          <a:graphicData uri="http://schemas.openxmlformats.org/presentationml/2006/ole">
            <mc:AlternateContent xmlns:mc="http://schemas.openxmlformats.org/markup-compatibility/2006">
              <mc:Choice xmlns:v="urn:schemas-microsoft-com:vml" Requires="v">
                <p:oleObj spid="_x0000_s35860" name="公式" r:id="rId3" imgW="990170" imgH="203112" progId="Equation.3">
                  <p:embed/>
                </p:oleObj>
              </mc:Choice>
              <mc:Fallback>
                <p:oleObj name="公式" r:id="rId3" imgW="990170" imgH="203112"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850" y="2641600"/>
                        <a:ext cx="2508250" cy="5143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 name="Object 4"/>
          <p:cNvGraphicFramePr>
            <a:graphicFrameLocks noChangeAspect="1"/>
          </p:cNvGraphicFramePr>
          <p:nvPr/>
        </p:nvGraphicFramePr>
        <p:xfrm>
          <a:off x="703263" y="3916363"/>
          <a:ext cx="2690812" cy="447675"/>
        </p:xfrm>
        <a:graphic>
          <a:graphicData uri="http://schemas.openxmlformats.org/presentationml/2006/ole">
            <mc:AlternateContent xmlns:mc="http://schemas.openxmlformats.org/markup-compatibility/2006">
              <mc:Choice xmlns:v="urn:schemas-microsoft-com:vml" Requires="v">
                <p:oleObj spid="_x0000_s35861" name="公式" r:id="rId5" imgW="1307532" imgH="203112" progId="Equation.3">
                  <p:embed/>
                </p:oleObj>
              </mc:Choice>
              <mc:Fallback>
                <p:oleObj name="公式" r:id="rId5" imgW="1307532" imgH="203112"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263" y="3916363"/>
                        <a:ext cx="2690812" cy="4476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4" name="Text Box 15"/>
          <p:cNvSpPr txBox="1">
            <a:spLocks noChangeArrowheads="1"/>
          </p:cNvSpPr>
          <p:nvPr/>
        </p:nvSpPr>
        <p:spPr bwMode="auto">
          <a:xfrm>
            <a:off x="857250" y="357188"/>
            <a:ext cx="1428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lang="zh-CN" altLang="en-US" sz="2800" b="1">
                <a:solidFill>
                  <a:srgbClr val="FF0000"/>
                </a:solidFill>
              </a:rPr>
              <a:t>例如：</a:t>
            </a:r>
          </a:p>
        </p:txBody>
      </p:sp>
      <p:graphicFrame>
        <p:nvGraphicFramePr>
          <p:cNvPr id="12290" name="Object 6"/>
          <p:cNvGraphicFramePr>
            <a:graphicFrameLocks noChangeAspect="1"/>
          </p:cNvGraphicFramePr>
          <p:nvPr/>
        </p:nvGraphicFramePr>
        <p:xfrm>
          <a:off x="5148263" y="1301750"/>
          <a:ext cx="3209925" cy="504825"/>
        </p:xfrm>
        <a:graphic>
          <a:graphicData uri="http://schemas.openxmlformats.org/presentationml/2006/ole">
            <mc:AlternateContent xmlns:mc="http://schemas.openxmlformats.org/markup-compatibility/2006">
              <mc:Choice xmlns:v="urn:schemas-microsoft-com:vml" Requires="v">
                <p:oleObj spid="_x0000_s35862" name="公式" r:id="rId7" imgW="1485900" imgH="241300" progId="Equation.3">
                  <p:embed/>
                </p:oleObj>
              </mc:Choice>
              <mc:Fallback>
                <p:oleObj name="公式" r:id="rId7" imgW="1485900" imgH="2413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263" y="1301750"/>
                        <a:ext cx="3209925" cy="5048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1" name="Object 7"/>
          <p:cNvGraphicFramePr>
            <a:graphicFrameLocks noChangeAspect="1"/>
          </p:cNvGraphicFramePr>
          <p:nvPr/>
        </p:nvGraphicFramePr>
        <p:xfrm>
          <a:off x="1211263" y="1344613"/>
          <a:ext cx="2095500" cy="460375"/>
        </p:xfrm>
        <a:graphic>
          <a:graphicData uri="http://schemas.openxmlformats.org/presentationml/2006/ole">
            <mc:AlternateContent xmlns:mc="http://schemas.openxmlformats.org/markup-compatibility/2006">
              <mc:Choice xmlns:v="urn:schemas-microsoft-com:vml" Requires="v">
                <p:oleObj spid="_x0000_s35863" name="公式" r:id="rId9" imgW="977476" imgH="215806" progId="Equation.3">
                  <p:embed/>
                </p:oleObj>
              </mc:Choice>
              <mc:Fallback>
                <p:oleObj name="公式" r:id="rId9" imgW="977476" imgH="215806"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1263" y="1344613"/>
                        <a:ext cx="2095500" cy="4603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组合 18"/>
          <p:cNvGrpSpPr>
            <a:grpSpLocks/>
          </p:cNvGrpSpPr>
          <p:nvPr/>
        </p:nvGrpSpPr>
        <p:grpSpPr bwMode="auto">
          <a:xfrm>
            <a:off x="3571875" y="1071563"/>
            <a:ext cx="1428750" cy="642937"/>
            <a:chOff x="3571868" y="1071546"/>
            <a:chExt cx="1428760" cy="642942"/>
          </a:xfrm>
        </p:grpSpPr>
        <p:sp>
          <p:nvSpPr>
            <p:cNvPr id="35858" name="矩形 15"/>
            <p:cNvSpPr>
              <a:spLocks noChangeArrowheads="1"/>
            </p:cNvSpPr>
            <p:nvPr/>
          </p:nvSpPr>
          <p:spPr bwMode="auto">
            <a:xfrm>
              <a:off x="3857620" y="1071546"/>
              <a:ext cx="803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000FF"/>
                  </a:solidFill>
                  <a:latin typeface="Times New Roman" pitchFamily="18" charset="0"/>
                  <a:cs typeface="Times New Roman" pitchFamily="18" charset="0"/>
                </a:rPr>
                <a:t>对偶</a:t>
              </a:r>
              <a:endParaRPr lang="zh-CN" altLang="en-US" sz="2400">
                <a:solidFill>
                  <a:srgbClr val="000000"/>
                </a:solidFill>
              </a:endParaRPr>
            </a:p>
          </p:txBody>
        </p:sp>
        <p:sp>
          <p:nvSpPr>
            <p:cNvPr id="17" name="左右箭头 16"/>
            <p:cNvSpPr/>
            <p:nvPr/>
          </p:nvSpPr>
          <p:spPr>
            <a:xfrm>
              <a:off x="3571868" y="1428736"/>
              <a:ext cx="1428760" cy="285752"/>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3" name="组合 25"/>
          <p:cNvGrpSpPr>
            <a:grpSpLocks/>
          </p:cNvGrpSpPr>
          <p:nvPr/>
        </p:nvGrpSpPr>
        <p:grpSpPr bwMode="auto">
          <a:xfrm>
            <a:off x="3571875" y="2405063"/>
            <a:ext cx="4786313" cy="754062"/>
            <a:chOff x="3571868" y="2405055"/>
            <a:chExt cx="4786320" cy="754070"/>
          </a:xfrm>
        </p:grpSpPr>
        <p:graphicFrame>
          <p:nvGraphicFramePr>
            <p:cNvPr id="35854" name="Object 3"/>
            <p:cNvGraphicFramePr>
              <a:graphicFrameLocks noChangeAspect="1"/>
            </p:cNvGraphicFramePr>
            <p:nvPr/>
          </p:nvGraphicFramePr>
          <p:xfrm>
            <a:off x="5183188" y="2627313"/>
            <a:ext cx="3175000" cy="531812"/>
          </p:xfrm>
          <a:graphic>
            <a:graphicData uri="http://schemas.openxmlformats.org/presentationml/2006/ole">
              <mc:AlternateContent xmlns:mc="http://schemas.openxmlformats.org/markup-compatibility/2006">
                <mc:Choice xmlns:v="urn:schemas-microsoft-com:vml" Requires="v">
                  <p:oleObj spid="_x0000_s35864" name="公式" r:id="rId11" imgW="1269449" imgH="241195" progId="Equation.3">
                    <p:embed/>
                  </p:oleObj>
                </mc:Choice>
                <mc:Fallback>
                  <p:oleObj name="公式" r:id="rId11" imgW="1269449" imgH="241195"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83188" y="2627313"/>
                          <a:ext cx="3175000" cy="53181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5855" name="组合 19"/>
            <p:cNvGrpSpPr>
              <a:grpSpLocks/>
            </p:cNvGrpSpPr>
            <p:nvPr/>
          </p:nvGrpSpPr>
          <p:grpSpPr bwMode="auto">
            <a:xfrm>
              <a:off x="3571868" y="2405055"/>
              <a:ext cx="1428760" cy="642942"/>
              <a:chOff x="3571868" y="1071546"/>
              <a:chExt cx="1428760" cy="642942"/>
            </a:xfrm>
          </p:grpSpPr>
          <p:sp>
            <p:nvSpPr>
              <p:cNvPr id="35856" name="矩形 20"/>
              <p:cNvSpPr>
                <a:spLocks noChangeArrowheads="1"/>
              </p:cNvSpPr>
              <p:nvPr/>
            </p:nvSpPr>
            <p:spPr bwMode="auto">
              <a:xfrm>
                <a:off x="3857620" y="1071546"/>
                <a:ext cx="803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000FF"/>
                    </a:solidFill>
                    <a:latin typeface="Times New Roman" pitchFamily="18" charset="0"/>
                    <a:cs typeface="Times New Roman" pitchFamily="18" charset="0"/>
                  </a:rPr>
                  <a:t>对偶</a:t>
                </a:r>
                <a:endParaRPr lang="zh-CN" altLang="en-US" sz="2400">
                  <a:solidFill>
                    <a:srgbClr val="000000"/>
                  </a:solidFill>
                </a:endParaRPr>
              </a:p>
            </p:txBody>
          </p:sp>
          <p:sp>
            <p:nvSpPr>
              <p:cNvPr id="22" name="左右箭头 21"/>
              <p:cNvSpPr/>
              <p:nvPr/>
            </p:nvSpPr>
            <p:spPr>
              <a:xfrm>
                <a:off x="3571868" y="1428737"/>
                <a:ext cx="1428752" cy="285753"/>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grpSp>
        <p:nvGrpSpPr>
          <p:cNvPr id="6" name="组合 26"/>
          <p:cNvGrpSpPr>
            <a:grpSpLocks/>
          </p:cNvGrpSpPr>
          <p:nvPr/>
        </p:nvGrpSpPr>
        <p:grpSpPr bwMode="auto">
          <a:xfrm>
            <a:off x="3571875" y="3643313"/>
            <a:ext cx="4981575" cy="727075"/>
            <a:chOff x="3571868" y="3643314"/>
            <a:chExt cx="4981582" cy="727074"/>
          </a:xfrm>
        </p:grpSpPr>
        <p:graphicFrame>
          <p:nvGraphicFramePr>
            <p:cNvPr id="35850" name="Object 5"/>
            <p:cNvGraphicFramePr>
              <a:graphicFrameLocks noChangeAspect="1"/>
            </p:cNvGraphicFramePr>
            <p:nvPr/>
          </p:nvGraphicFramePr>
          <p:xfrm>
            <a:off x="5086350" y="3916363"/>
            <a:ext cx="3467100" cy="454025"/>
          </p:xfrm>
          <a:graphic>
            <a:graphicData uri="http://schemas.openxmlformats.org/presentationml/2006/ole">
              <mc:AlternateContent xmlns:mc="http://schemas.openxmlformats.org/markup-compatibility/2006">
                <mc:Choice xmlns:v="urn:schemas-microsoft-com:vml" Requires="v">
                  <p:oleObj spid="_x0000_s35865" name="公式" r:id="rId13" imgW="1536033" imgH="203112" progId="Equation.3">
                    <p:embed/>
                  </p:oleObj>
                </mc:Choice>
                <mc:Fallback>
                  <p:oleObj name="公式" r:id="rId13" imgW="1536033" imgH="203112" progId="Equation.3">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86350" y="3916363"/>
                          <a:ext cx="3467100" cy="4540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5851" name="组合 22"/>
            <p:cNvGrpSpPr>
              <a:grpSpLocks/>
            </p:cNvGrpSpPr>
            <p:nvPr/>
          </p:nvGrpSpPr>
          <p:grpSpPr bwMode="auto">
            <a:xfrm>
              <a:off x="3571868" y="3643314"/>
              <a:ext cx="1428760" cy="642942"/>
              <a:chOff x="3571868" y="1071546"/>
              <a:chExt cx="1428760" cy="642942"/>
            </a:xfrm>
          </p:grpSpPr>
          <p:sp>
            <p:nvSpPr>
              <p:cNvPr id="35852" name="矩形 23"/>
              <p:cNvSpPr>
                <a:spLocks noChangeArrowheads="1"/>
              </p:cNvSpPr>
              <p:nvPr/>
            </p:nvSpPr>
            <p:spPr bwMode="auto">
              <a:xfrm>
                <a:off x="3857620" y="1071546"/>
                <a:ext cx="803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000FF"/>
                    </a:solidFill>
                    <a:latin typeface="Times New Roman" pitchFamily="18" charset="0"/>
                    <a:cs typeface="Times New Roman" pitchFamily="18" charset="0"/>
                  </a:rPr>
                  <a:t>对偶</a:t>
                </a:r>
                <a:endParaRPr lang="zh-CN" altLang="en-US" sz="2400">
                  <a:solidFill>
                    <a:srgbClr val="000000"/>
                  </a:solidFill>
                </a:endParaRPr>
              </a:p>
            </p:txBody>
          </p:sp>
          <p:sp>
            <p:nvSpPr>
              <p:cNvPr id="25" name="左右箭头 24"/>
              <p:cNvSpPr/>
              <p:nvPr/>
            </p:nvSpPr>
            <p:spPr>
              <a:xfrm>
                <a:off x="3571868" y="1428732"/>
                <a:ext cx="1428752" cy="285750"/>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wipe(left)">
                                      <p:cBhvr>
                                        <p:cTn id="7" dur="500"/>
                                        <p:tgtEl>
                                          <p:spTgt spid="122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wipe(left)">
                                      <p:cBhvr>
                                        <p:cTn id="12" dur="500"/>
                                        <p:tgtEl>
                                          <p:spTgt spid="122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strVal val="#ppt_w*0.70"/>
                                          </p:val>
                                        </p:tav>
                                        <p:tav tm="100000">
                                          <p:val>
                                            <p:strVal val="#ppt_w"/>
                                          </p:val>
                                        </p:tav>
                                      </p:tavLst>
                                    </p:anim>
                                    <p:anim calcmode="lin" valueType="num">
                                      <p:cBhvr>
                                        <p:cTn id="18" dur="500" fill="hold"/>
                                        <p:tgtEl>
                                          <p:spTgt spid="2"/>
                                        </p:tgtEl>
                                        <p:attrNameLst>
                                          <p:attrName>ppt_h</p:attrName>
                                        </p:attrNameLst>
                                      </p:cBhvr>
                                      <p:tavLst>
                                        <p:tav tm="0">
                                          <p:val>
                                            <p:strVal val="#ppt_h"/>
                                          </p:val>
                                        </p:tav>
                                        <p:tav tm="100000">
                                          <p:val>
                                            <p:strVal val="#ppt_h"/>
                                          </p:val>
                                        </p:tav>
                                      </p:tavLst>
                                    </p:anim>
                                    <p:animEffect transition="in" filter="fade">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2294"/>
                                        </p:tgtEl>
                                        <p:attrNameLst>
                                          <p:attrName>style.visibility</p:attrName>
                                        </p:attrNameLst>
                                      </p:cBhvr>
                                      <p:to>
                                        <p:strVal val="visible"/>
                                      </p:to>
                                    </p:set>
                                    <p:animEffect transition="in" filter="wipe(left)">
                                      <p:cBhvr>
                                        <p:cTn id="24" dur="500"/>
                                        <p:tgtEl>
                                          <p:spTgt spid="1229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5"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linds(vertical)">
                                      <p:cBhvr>
                                        <p:cTn id="29" dur="5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2292"/>
                                        </p:tgtEl>
                                        <p:attrNameLst>
                                          <p:attrName>style.visibility</p:attrName>
                                        </p:attrNameLst>
                                      </p:cBhvr>
                                      <p:to>
                                        <p:strVal val="visible"/>
                                      </p:to>
                                    </p:set>
                                    <p:animEffect transition="in" filter="wipe(left)">
                                      <p:cBhvr>
                                        <p:cTn id="34" dur="500"/>
                                        <p:tgtEl>
                                          <p:spTgt spid="1229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5"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vertical)">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3"/>
          <p:cNvSpPr txBox="1">
            <a:spLocks noChangeArrowheads="1"/>
          </p:cNvSpPr>
          <p:nvPr/>
        </p:nvSpPr>
        <p:spPr bwMode="auto">
          <a:xfrm>
            <a:off x="968375" y="142875"/>
            <a:ext cx="5246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lang="zh-CN" altLang="en-US" sz="2400" b="1">
                <a:solidFill>
                  <a:srgbClr val="C00000"/>
                </a:solidFill>
                <a:latin typeface="Times New Roman" pitchFamily="18" charset="0"/>
                <a:cs typeface="Times New Roman" pitchFamily="18" charset="0"/>
              </a:rPr>
              <a:t>逻辑代数基本定律的对偶式描述</a:t>
            </a:r>
          </a:p>
        </p:txBody>
      </p:sp>
      <p:grpSp>
        <p:nvGrpSpPr>
          <p:cNvPr id="36867" name="组合 7"/>
          <p:cNvGrpSpPr>
            <a:grpSpLocks/>
          </p:cNvGrpSpPr>
          <p:nvPr/>
        </p:nvGrpSpPr>
        <p:grpSpPr bwMode="auto">
          <a:xfrm>
            <a:off x="857250" y="690563"/>
            <a:ext cx="7572375" cy="6045200"/>
            <a:chOff x="857224" y="690544"/>
            <a:chExt cx="7572428" cy="6045200"/>
          </a:xfrm>
        </p:grpSpPr>
        <p:pic>
          <p:nvPicPr>
            <p:cNvPr id="368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714356"/>
              <a:ext cx="7204934" cy="6005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Rectangle 4"/>
            <p:cNvSpPr>
              <a:spLocks noChangeArrowheads="1"/>
            </p:cNvSpPr>
            <p:nvPr/>
          </p:nvSpPr>
          <p:spPr bwMode="auto">
            <a:xfrm>
              <a:off x="857224" y="690544"/>
              <a:ext cx="7572428" cy="6045200"/>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400" b="1">
                <a:solidFill>
                  <a:srgbClr val="000000"/>
                </a:solidFill>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5"/>
          <p:cNvSpPr txBox="1">
            <a:spLocks noChangeArrowheads="1"/>
          </p:cNvSpPr>
          <p:nvPr/>
        </p:nvSpPr>
        <p:spPr bwMode="auto">
          <a:xfrm>
            <a:off x="468313" y="333375"/>
            <a:ext cx="77041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800" b="1">
                <a:solidFill>
                  <a:srgbClr val="FF0000"/>
                </a:solidFill>
              </a:rPr>
              <a:t>练习：</a:t>
            </a:r>
            <a:r>
              <a:rPr lang="en-US" altLang="zh-CN" sz="2800" b="1">
                <a:solidFill>
                  <a:srgbClr val="FF0000"/>
                </a:solidFill>
              </a:rPr>
              <a:t>1.</a:t>
            </a:r>
            <a:r>
              <a:rPr lang="zh-CN" altLang="en-US" sz="2800" b="1">
                <a:solidFill>
                  <a:srgbClr val="FF0000"/>
                </a:solidFill>
              </a:rPr>
              <a:t>写出下列函数的反函数和对偶函数</a:t>
            </a:r>
          </a:p>
        </p:txBody>
      </p:sp>
      <p:graphicFrame>
        <p:nvGraphicFramePr>
          <p:cNvPr id="37891" name="对象 3"/>
          <p:cNvGraphicFramePr>
            <a:graphicFrameLocks noChangeAspect="1"/>
          </p:cNvGraphicFramePr>
          <p:nvPr/>
        </p:nvGraphicFramePr>
        <p:xfrm>
          <a:off x="1943100" y="1196975"/>
          <a:ext cx="2376488" cy="541338"/>
        </p:xfrm>
        <a:graphic>
          <a:graphicData uri="http://schemas.openxmlformats.org/presentationml/2006/ole">
            <mc:AlternateContent xmlns:mc="http://schemas.openxmlformats.org/markup-compatibility/2006">
              <mc:Choice xmlns:v="urn:schemas-microsoft-com:vml" Requires="v">
                <p:oleObj spid="_x0000_s37897" name="公式" r:id="rId3" imgW="1002865" imgH="228501" progId="Equation.3">
                  <p:embed/>
                </p:oleObj>
              </mc:Choice>
              <mc:Fallback>
                <p:oleObj name="公式" r:id="rId3" imgW="1002865" imgH="228501"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00" y="1196975"/>
                        <a:ext cx="237648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2" name="对象 5"/>
          <p:cNvGraphicFramePr>
            <a:graphicFrameLocks noChangeAspect="1"/>
          </p:cNvGraphicFramePr>
          <p:nvPr/>
        </p:nvGraphicFramePr>
        <p:xfrm>
          <a:off x="1908175" y="1989138"/>
          <a:ext cx="4549775" cy="576262"/>
        </p:xfrm>
        <a:graphic>
          <a:graphicData uri="http://schemas.openxmlformats.org/presentationml/2006/ole">
            <mc:AlternateContent xmlns:mc="http://schemas.openxmlformats.org/markup-compatibility/2006">
              <mc:Choice xmlns:v="urn:schemas-microsoft-com:vml" Requires="v">
                <p:oleObj spid="_x0000_s37898" name="公式" r:id="rId5" imgW="1803400" imgH="228600" progId="Equation.3">
                  <p:embed/>
                </p:oleObj>
              </mc:Choice>
              <mc:Fallback>
                <p:oleObj name="公式" r:id="rId5" imgW="1803400" imgH="228600" progId="Equation.3">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1989138"/>
                        <a:ext cx="45497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3" name="对象 6"/>
          <p:cNvGraphicFramePr>
            <a:graphicFrameLocks noChangeAspect="1"/>
          </p:cNvGraphicFramePr>
          <p:nvPr/>
        </p:nvGraphicFramePr>
        <p:xfrm>
          <a:off x="1908175" y="2781300"/>
          <a:ext cx="3940175" cy="606425"/>
        </p:xfrm>
        <a:graphic>
          <a:graphicData uri="http://schemas.openxmlformats.org/presentationml/2006/ole">
            <mc:AlternateContent xmlns:mc="http://schemas.openxmlformats.org/markup-compatibility/2006">
              <mc:Choice xmlns:v="urn:schemas-microsoft-com:vml" Requires="v">
                <p:oleObj spid="_x0000_s37899" name="公式" r:id="rId7" imgW="1651000" imgH="254000" progId="Equation.3">
                  <p:embed/>
                </p:oleObj>
              </mc:Choice>
              <mc:Fallback>
                <p:oleObj name="公式" r:id="rId7" imgW="1651000" imgH="254000" progId="Equation.3">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2781300"/>
                        <a:ext cx="394017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7894"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6375" y="4160838"/>
            <a:ext cx="5202238" cy="503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895" name="Text Box 15"/>
          <p:cNvSpPr txBox="1">
            <a:spLocks noChangeArrowheads="1"/>
          </p:cNvSpPr>
          <p:nvPr/>
        </p:nvSpPr>
        <p:spPr bwMode="auto">
          <a:xfrm>
            <a:off x="468313" y="3482975"/>
            <a:ext cx="77041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800" b="1">
                <a:solidFill>
                  <a:srgbClr val="FF0000"/>
                </a:solidFill>
              </a:rPr>
              <a:t>2.</a:t>
            </a:r>
            <a:r>
              <a:rPr lang="zh-CN" altLang="en-US" sz="2800" b="1">
                <a:solidFill>
                  <a:srgbClr val="FF0000"/>
                </a:solidFill>
              </a:rPr>
              <a:t>证明下列等式</a:t>
            </a:r>
          </a:p>
        </p:txBody>
      </p:sp>
      <p:graphicFrame>
        <p:nvGraphicFramePr>
          <p:cNvPr id="37896" name="Object 13"/>
          <p:cNvGraphicFramePr>
            <a:graphicFrameLocks noChangeAspect="1"/>
          </p:cNvGraphicFramePr>
          <p:nvPr/>
        </p:nvGraphicFramePr>
        <p:xfrm>
          <a:off x="1482725" y="4859338"/>
          <a:ext cx="5681663" cy="436562"/>
        </p:xfrm>
        <a:graphic>
          <a:graphicData uri="http://schemas.openxmlformats.org/presentationml/2006/ole">
            <mc:AlternateContent xmlns:mc="http://schemas.openxmlformats.org/markup-compatibility/2006">
              <mc:Choice xmlns:v="urn:schemas-microsoft-com:vml" Requires="v">
                <p:oleObj spid="_x0000_s37900" name="公式" r:id="rId10" imgW="2882900" imgH="254000" progId="Equation.3">
                  <p:embed/>
                </p:oleObj>
              </mc:Choice>
              <mc:Fallback>
                <p:oleObj name="公式" r:id="rId10" imgW="2882900" imgH="2540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82725" y="4859338"/>
                        <a:ext cx="5681663" cy="436562"/>
                      </a:xfrm>
                      <a:prstGeom prst="rect">
                        <a:avLst/>
                      </a:prstGeom>
                      <a:solidFill>
                        <a:schemeClr val="bg1"/>
                      </a:solidFill>
                      <a:ln w="9525">
                        <a:solidFill>
                          <a:schemeClr val="bg1"/>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142875" y="71438"/>
            <a:ext cx="63579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3600" b="1">
                <a:solidFill>
                  <a:srgbClr val="FF0066"/>
                </a:solidFill>
                <a:latin typeface="Times New Roman" pitchFamily="18" charset="0"/>
                <a:cs typeface="Times New Roman" pitchFamily="18" charset="0"/>
              </a:rPr>
              <a:t>§2.3</a:t>
            </a:r>
            <a:r>
              <a:rPr lang="zh-CN" altLang="en-US" sz="3600" b="1">
                <a:solidFill>
                  <a:srgbClr val="FF0066"/>
                </a:solidFill>
                <a:latin typeface="Times New Roman" pitchFamily="18" charset="0"/>
                <a:cs typeface="Times New Roman" pitchFamily="18" charset="0"/>
              </a:rPr>
              <a:t>  逻辑函数及其描述方法</a:t>
            </a:r>
          </a:p>
        </p:txBody>
      </p:sp>
      <p:sp>
        <p:nvSpPr>
          <p:cNvPr id="13316" name="矩形 2"/>
          <p:cNvSpPr>
            <a:spLocks noChangeArrowheads="1"/>
          </p:cNvSpPr>
          <p:nvPr/>
        </p:nvSpPr>
        <p:spPr bwMode="auto">
          <a:xfrm>
            <a:off x="642938" y="785813"/>
            <a:ext cx="2349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800" b="1">
                <a:solidFill>
                  <a:srgbClr val="006600"/>
                </a:solidFill>
                <a:latin typeface="Times New Roman" pitchFamily="18" charset="0"/>
                <a:cs typeface="Times New Roman" pitchFamily="18" charset="0"/>
              </a:rPr>
              <a:t>一、逻辑函数</a:t>
            </a:r>
          </a:p>
        </p:txBody>
      </p:sp>
      <p:grpSp>
        <p:nvGrpSpPr>
          <p:cNvPr id="2" name="组合 11"/>
          <p:cNvGrpSpPr>
            <a:grpSpLocks/>
          </p:cNvGrpSpPr>
          <p:nvPr/>
        </p:nvGrpSpPr>
        <p:grpSpPr bwMode="auto">
          <a:xfrm>
            <a:off x="714375" y="1395413"/>
            <a:ext cx="7715250" cy="2500312"/>
            <a:chOff x="928688" y="1395394"/>
            <a:chExt cx="7715250" cy="2500313"/>
          </a:xfrm>
        </p:grpSpPr>
        <p:sp>
          <p:nvSpPr>
            <p:cNvPr id="38922" name="矩形 3"/>
            <p:cNvSpPr>
              <a:spLocks noChangeArrowheads="1"/>
            </p:cNvSpPr>
            <p:nvPr/>
          </p:nvSpPr>
          <p:spPr bwMode="auto">
            <a:xfrm>
              <a:off x="928688" y="1395394"/>
              <a:ext cx="7643813"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lnSpc>
                  <a:spcPct val="150000"/>
                </a:lnSpc>
                <a:spcBef>
                  <a:spcPct val="0"/>
                </a:spcBef>
                <a:buFontTx/>
                <a:buNone/>
              </a:pPr>
              <a:r>
                <a:rPr lang="zh-CN" altLang="en-US" sz="2400" b="1">
                  <a:solidFill>
                    <a:srgbClr val="000000"/>
                  </a:solidFill>
                  <a:latin typeface="Times New Roman" pitchFamily="18" charset="0"/>
                  <a:cs typeface="Times New Roman" pitchFamily="18" charset="0"/>
                </a:rPr>
                <a:t>        若</a:t>
              </a:r>
              <a:r>
                <a:rPr lang="zh-CN" altLang="en-US" sz="2400" b="1">
                  <a:solidFill>
                    <a:srgbClr val="FF0000"/>
                  </a:solidFill>
                  <a:latin typeface="Times New Roman" pitchFamily="18" charset="0"/>
                  <a:cs typeface="Times New Roman" pitchFamily="18" charset="0"/>
                </a:rPr>
                <a:t>以逻辑变量为输入，运算结果为输出</a:t>
              </a:r>
              <a:r>
                <a:rPr lang="zh-CN" altLang="en-US" sz="2400" b="1">
                  <a:solidFill>
                    <a:srgbClr val="000000"/>
                  </a:solidFill>
                  <a:latin typeface="Times New Roman" pitchFamily="18" charset="0"/>
                  <a:cs typeface="Times New Roman" pitchFamily="18" charset="0"/>
                </a:rPr>
                <a:t>，则输入变量值确定以后，输出的取值也随之而定。输入</a:t>
              </a:r>
              <a:r>
                <a:rPr lang="en-US" altLang="zh-CN" sz="2400" b="1">
                  <a:solidFill>
                    <a:srgbClr val="000000"/>
                  </a:solidFill>
                  <a:latin typeface="Times New Roman" pitchFamily="18" charset="0"/>
                  <a:cs typeface="Times New Roman" pitchFamily="18" charset="0"/>
                </a:rPr>
                <a:t>/</a:t>
              </a:r>
              <a:r>
                <a:rPr lang="zh-CN" altLang="en-US" sz="2400" b="1">
                  <a:solidFill>
                    <a:srgbClr val="000000"/>
                  </a:solidFill>
                  <a:latin typeface="Times New Roman" pitchFamily="18" charset="0"/>
                  <a:cs typeface="Times New Roman" pitchFamily="18" charset="0"/>
                </a:rPr>
                <a:t>输出之间是一种函数关系，</a:t>
              </a:r>
              <a:r>
                <a:rPr kumimoji="1" lang="zh-CN" altLang="en-US" sz="2400" b="1">
                  <a:solidFill>
                    <a:srgbClr val="040404"/>
                  </a:solidFill>
                  <a:latin typeface="Times New Roman" pitchFamily="18" charset="0"/>
                  <a:cs typeface="Times New Roman" pitchFamily="18" charset="0"/>
                </a:rPr>
                <a:t>并记为：</a:t>
              </a:r>
              <a:endParaRPr lang="zh-CN" altLang="en-US" sz="2400" b="1">
                <a:solidFill>
                  <a:srgbClr val="000000"/>
                </a:solidFill>
                <a:latin typeface="Times New Roman" pitchFamily="18" charset="0"/>
                <a:cs typeface="Times New Roman" pitchFamily="18" charset="0"/>
              </a:endParaRPr>
            </a:p>
          </p:txBody>
        </p:sp>
        <p:graphicFrame>
          <p:nvGraphicFramePr>
            <p:cNvPr id="38923" name="Object 2"/>
            <p:cNvGraphicFramePr>
              <a:graphicFrameLocks noChangeAspect="1"/>
            </p:cNvGraphicFramePr>
            <p:nvPr/>
          </p:nvGraphicFramePr>
          <p:xfrm>
            <a:off x="3222626" y="3181332"/>
            <a:ext cx="2971800" cy="484188"/>
          </p:xfrm>
          <a:graphic>
            <a:graphicData uri="http://schemas.openxmlformats.org/presentationml/2006/ole">
              <mc:AlternateContent xmlns:mc="http://schemas.openxmlformats.org/markup-compatibility/2006">
                <mc:Choice xmlns:v="urn:schemas-microsoft-com:vml" Requires="v">
                  <p:oleObj spid="_x0000_s38925" name="公式" r:id="rId3" imgW="1162002" imgH="114368" progId="Equation.3">
                    <p:embed/>
                  </p:oleObj>
                </mc:Choice>
                <mc:Fallback>
                  <p:oleObj name="公式" r:id="rId3" imgW="1162002" imgH="114368"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2626" y="3181332"/>
                          <a:ext cx="2971800"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4" name="Rectangle 11"/>
            <p:cNvSpPr>
              <a:spLocks noChangeArrowheads="1"/>
            </p:cNvSpPr>
            <p:nvPr/>
          </p:nvSpPr>
          <p:spPr bwMode="auto">
            <a:xfrm>
              <a:off x="936626" y="1395394"/>
              <a:ext cx="7707312" cy="2500313"/>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endParaRPr lang="zh-CN" altLang="en-US" sz="2400" b="1">
                <a:solidFill>
                  <a:srgbClr val="000000"/>
                </a:solidFill>
                <a:latin typeface="Times New Roman" pitchFamily="18" charset="0"/>
                <a:cs typeface="Times New Roman" pitchFamily="18" charset="0"/>
              </a:endParaRPr>
            </a:p>
          </p:txBody>
        </p:sp>
      </p:grpSp>
      <p:sp>
        <p:nvSpPr>
          <p:cNvPr id="13318" name="矩形 7"/>
          <p:cNvSpPr>
            <a:spLocks noChangeArrowheads="1"/>
          </p:cNvSpPr>
          <p:nvPr/>
        </p:nvSpPr>
        <p:spPr bwMode="auto">
          <a:xfrm>
            <a:off x="642938" y="4110038"/>
            <a:ext cx="4333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800" b="1">
                <a:solidFill>
                  <a:srgbClr val="006600"/>
                </a:solidFill>
                <a:latin typeface="Times New Roman" pitchFamily="18" charset="0"/>
                <a:cs typeface="Times New Roman" pitchFamily="18" charset="0"/>
              </a:rPr>
              <a:t>二、</a:t>
            </a:r>
            <a:r>
              <a:rPr lang="en-US" altLang="zh-CN" sz="2800" b="1">
                <a:solidFill>
                  <a:srgbClr val="006600"/>
                </a:solidFill>
                <a:latin typeface="Times New Roman" pitchFamily="18" charset="0"/>
                <a:cs typeface="Times New Roman" pitchFamily="18" charset="0"/>
              </a:rPr>
              <a:t> </a:t>
            </a:r>
            <a:r>
              <a:rPr lang="zh-CN" altLang="en-US" sz="2800" b="1">
                <a:solidFill>
                  <a:srgbClr val="006600"/>
                </a:solidFill>
                <a:latin typeface="Times New Roman" pitchFamily="18" charset="0"/>
                <a:cs typeface="Times New Roman" pitchFamily="18" charset="0"/>
              </a:rPr>
              <a:t>逻辑函数的描述方法</a:t>
            </a:r>
          </a:p>
        </p:txBody>
      </p:sp>
      <p:sp>
        <p:nvSpPr>
          <p:cNvPr id="13320" name="矩形 9"/>
          <p:cNvSpPr>
            <a:spLocks noChangeArrowheads="1"/>
          </p:cNvSpPr>
          <p:nvPr/>
        </p:nvSpPr>
        <p:spPr bwMode="auto">
          <a:xfrm>
            <a:off x="857250" y="4681538"/>
            <a:ext cx="1420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0000"/>
                </a:solidFill>
                <a:latin typeface="Times New Roman" pitchFamily="18" charset="0"/>
                <a:cs typeface="Times New Roman" pitchFamily="18" charset="0"/>
              </a:rPr>
              <a:t>1. </a:t>
            </a:r>
            <a:r>
              <a:rPr kumimoji="1" lang="zh-CN" altLang="en-US" sz="2400" b="1">
                <a:solidFill>
                  <a:srgbClr val="FF0000"/>
                </a:solidFill>
                <a:latin typeface="Times New Roman" pitchFamily="18" charset="0"/>
                <a:cs typeface="Times New Roman" pitchFamily="18" charset="0"/>
              </a:rPr>
              <a:t>真值表</a:t>
            </a:r>
            <a:endParaRPr lang="zh-CN" altLang="en-US" sz="2400" b="1">
              <a:solidFill>
                <a:srgbClr val="FF0000"/>
              </a:solidFill>
              <a:latin typeface="Times New Roman" pitchFamily="18" charset="0"/>
              <a:cs typeface="Times New Roman" pitchFamily="18" charset="0"/>
            </a:endParaRPr>
          </a:p>
        </p:txBody>
      </p:sp>
      <p:grpSp>
        <p:nvGrpSpPr>
          <p:cNvPr id="3" name="组合 11"/>
          <p:cNvGrpSpPr>
            <a:grpSpLocks/>
          </p:cNvGrpSpPr>
          <p:nvPr/>
        </p:nvGrpSpPr>
        <p:grpSpPr bwMode="auto">
          <a:xfrm>
            <a:off x="785813" y="5214938"/>
            <a:ext cx="7643812" cy="1285875"/>
            <a:chOff x="1000100" y="5214938"/>
            <a:chExt cx="7643838" cy="1285875"/>
          </a:xfrm>
        </p:grpSpPr>
        <p:sp>
          <p:nvSpPr>
            <p:cNvPr id="38920" name="矩形 8"/>
            <p:cNvSpPr>
              <a:spLocks noChangeArrowheads="1"/>
            </p:cNvSpPr>
            <p:nvPr/>
          </p:nvSpPr>
          <p:spPr bwMode="auto">
            <a:xfrm>
              <a:off x="1000100" y="5273675"/>
              <a:ext cx="7572401"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lnSpc>
                  <a:spcPct val="150000"/>
                </a:lnSpc>
                <a:spcBef>
                  <a:spcPct val="0"/>
                </a:spcBef>
                <a:buFontTx/>
                <a:buNone/>
              </a:pPr>
              <a:r>
                <a:rPr kumimoji="1" lang="zh-CN" altLang="en-US" sz="2400" b="1">
                  <a:solidFill>
                    <a:srgbClr val="040404"/>
                  </a:solidFill>
                  <a:latin typeface="Times New Roman" pitchFamily="18" charset="0"/>
                  <a:cs typeface="Times New Roman" pitchFamily="18" charset="0"/>
                </a:rPr>
                <a:t>        将输入变量的</a:t>
              </a:r>
              <a:r>
                <a:rPr kumimoji="1" lang="zh-CN" altLang="en-US" sz="2400" b="1">
                  <a:solidFill>
                    <a:srgbClr val="FF0000"/>
                  </a:solidFill>
                  <a:latin typeface="Times New Roman" pitchFamily="18" charset="0"/>
                  <a:cs typeface="Times New Roman" pitchFamily="18" charset="0"/>
                </a:rPr>
                <a:t>全部取值组合</a:t>
              </a:r>
              <a:r>
                <a:rPr kumimoji="1" lang="zh-CN" altLang="en-US" sz="2400" b="1">
                  <a:solidFill>
                    <a:srgbClr val="040404"/>
                  </a:solidFill>
                  <a:latin typeface="Times New Roman" pitchFamily="18" charset="0"/>
                  <a:cs typeface="Times New Roman" pitchFamily="18" charset="0"/>
                </a:rPr>
                <a:t>所对应的输出变量的取值，用表格的形式列举出来，称为真值表。</a:t>
              </a:r>
              <a:endParaRPr lang="zh-CN" altLang="en-US" sz="2400" b="1">
                <a:solidFill>
                  <a:srgbClr val="000000"/>
                </a:solidFill>
                <a:latin typeface="Times New Roman" pitchFamily="18" charset="0"/>
                <a:cs typeface="Times New Roman" pitchFamily="18" charset="0"/>
              </a:endParaRPr>
            </a:p>
          </p:txBody>
        </p:sp>
        <p:sp>
          <p:nvSpPr>
            <p:cNvPr id="38921" name="Rectangle 11"/>
            <p:cNvSpPr>
              <a:spLocks noChangeArrowheads="1"/>
            </p:cNvSpPr>
            <p:nvPr/>
          </p:nvSpPr>
          <p:spPr bwMode="auto">
            <a:xfrm>
              <a:off x="1000100" y="5214938"/>
              <a:ext cx="7643838" cy="1285875"/>
            </a:xfrm>
            <a:prstGeom prst="rect">
              <a:avLst/>
            </a:prstGeom>
            <a:noFill/>
            <a:ln w="57150" cmpd="thinThick">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endParaRPr lang="zh-CN" altLang="en-US" sz="2400" b="1">
                <a:solidFill>
                  <a:srgbClr val="000000"/>
                </a:solidFill>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wipe(left)">
                                      <p:cBhvr>
                                        <p:cTn id="7" dur="500"/>
                                        <p:tgtEl>
                                          <p:spTgt spid="13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8"/>
                                        </p:tgtEl>
                                        <p:attrNameLst>
                                          <p:attrName>style.visibility</p:attrName>
                                        </p:attrNameLst>
                                      </p:cBhvr>
                                      <p:to>
                                        <p:strVal val="visible"/>
                                      </p:to>
                                    </p:set>
                                    <p:animEffect transition="in" filter="wipe(left)">
                                      <p:cBhvr>
                                        <p:cTn id="17" dur="500"/>
                                        <p:tgtEl>
                                          <p:spTgt spid="133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20"/>
                                        </p:tgtEl>
                                        <p:attrNameLst>
                                          <p:attrName>style.visibility</p:attrName>
                                        </p:attrNameLst>
                                      </p:cBhvr>
                                      <p:to>
                                        <p:strVal val="visible"/>
                                      </p:to>
                                    </p:set>
                                    <p:animEffect transition="in" filter="wipe(left)">
                                      <p:cBhvr>
                                        <p:cTn id="22" dur="500"/>
                                        <p:tgtEl>
                                          <p:spTgt spid="133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3318" grpId="0"/>
      <p:bldP spid="133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755650" y="1035050"/>
            <a:ext cx="4246563" cy="1712913"/>
            <a:chOff x="751" y="1661"/>
            <a:chExt cx="2675" cy="907"/>
          </a:xfrm>
        </p:grpSpPr>
        <p:sp>
          <p:nvSpPr>
            <p:cNvPr id="39956" name="Freeform 5"/>
            <p:cNvSpPr>
              <a:spLocks/>
            </p:cNvSpPr>
            <p:nvPr/>
          </p:nvSpPr>
          <p:spPr bwMode="auto">
            <a:xfrm>
              <a:off x="1120" y="1847"/>
              <a:ext cx="578" cy="86"/>
            </a:xfrm>
            <a:custGeom>
              <a:avLst/>
              <a:gdLst>
                <a:gd name="T0" fmla="*/ 0 w 540"/>
                <a:gd name="T1" fmla="*/ 11 h 90"/>
                <a:gd name="T2" fmla="*/ 7488 w 540"/>
                <a:gd name="T3" fmla="*/ 11 h 90"/>
                <a:gd name="T4" fmla="*/ 11531 w 540"/>
                <a:gd name="T5" fmla="*/ 0 h 90"/>
                <a:gd name="T6" fmla="*/ 0 60000 65536"/>
                <a:gd name="T7" fmla="*/ 0 60000 65536"/>
                <a:gd name="T8" fmla="*/ 0 60000 65536"/>
                <a:gd name="T9" fmla="*/ 0 w 540"/>
                <a:gd name="T10" fmla="*/ 0 h 90"/>
                <a:gd name="T11" fmla="*/ 540 w 540"/>
                <a:gd name="T12" fmla="*/ 90 h 90"/>
              </a:gdLst>
              <a:ahLst/>
              <a:cxnLst>
                <a:cxn ang="T6">
                  <a:pos x="T0" y="T1"/>
                </a:cxn>
                <a:cxn ang="T7">
                  <a:pos x="T2" y="T3"/>
                </a:cxn>
                <a:cxn ang="T8">
                  <a:pos x="T4" y="T5"/>
                </a:cxn>
              </a:cxnLst>
              <a:rect l="T9" t="T10" r="T11" b="T12"/>
              <a:pathLst>
                <a:path w="540" h="90">
                  <a:moveTo>
                    <a:pt x="0" y="90"/>
                  </a:moveTo>
                  <a:lnTo>
                    <a:pt x="351" y="90"/>
                  </a:lnTo>
                  <a:lnTo>
                    <a:pt x="540" y="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9957" name="Freeform 6"/>
            <p:cNvSpPr>
              <a:spLocks/>
            </p:cNvSpPr>
            <p:nvPr/>
          </p:nvSpPr>
          <p:spPr bwMode="auto">
            <a:xfrm>
              <a:off x="1117" y="2114"/>
              <a:ext cx="578" cy="90"/>
            </a:xfrm>
            <a:custGeom>
              <a:avLst/>
              <a:gdLst>
                <a:gd name="T0" fmla="*/ 0 w 540"/>
                <a:gd name="T1" fmla="*/ 90 h 90"/>
                <a:gd name="T2" fmla="*/ 7488 w 540"/>
                <a:gd name="T3" fmla="*/ 90 h 90"/>
                <a:gd name="T4" fmla="*/ 11531 w 540"/>
                <a:gd name="T5" fmla="*/ 0 h 90"/>
                <a:gd name="T6" fmla="*/ 0 60000 65536"/>
                <a:gd name="T7" fmla="*/ 0 60000 65536"/>
                <a:gd name="T8" fmla="*/ 0 60000 65536"/>
                <a:gd name="T9" fmla="*/ 0 w 540"/>
                <a:gd name="T10" fmla="*/ 0 h 90"/>
                <a:gd name="T11" fmla="*/ 540 w 540"/>
                <a:gd name="T12" fmla="*/ 90 h 90"/>
              </a:gdLst>
              <a:ahLst/>
              <a:cxnLst>
                <a:cxn ang="T6">
                  <a:pos x="T0" y="T1"/>
                </a:cxn>
                <a:cxn ang="T7">
                  <a:pos x="T2" y="T3"/>
                </a:cxn>
                <a:cxn ang="T8">
                  <a:pos x="T4" y="T5"/>
                </a:cxn>
              </a:cxnLst>
              <a:rect l="T9" t="T10" r="T11" b="T12"/>
              <a:pathLst>
                <a:path w="540" h="90">
                  <a:moveTo>
                    <a:pt x="0" y="90"/>
                  </a:moveTo>
                  <a:lnTo>
                    <a:pt x="351" y="90"/>
                  </a:lnTo>
                  <a:lnTo>
                    <a:pt x="540" y="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9958" name="Line 7"/>
            <p:cNvSpPr>
              <a:spLocks noChangeShapeType="1"/>
            </p:cNvSpPr>
            <p:nvPr/>
          </p:nvSpPr>
          <p:spPr bwMode="auto">
            <a:xfrm>
              <a:off x="1106" y="1937"/>
              <a:ext cx="0" cy="27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959" name="Freeform 8"/>
            <p:cNvSpPr>
              <a:spLocks/>
            </p:cNvSpPr>
            <p:nvPr/>
          </p:nvSpPr>
          <p:spPr bwMode="auto">
            <a:xfrm>
              <a:off x="1710" y="1937"/>
              <a:ext cx="280" cy="270"/>
            </a:xfrm>
            <a:custGeom>
              <a:avLst/>
              <a:gdLst>
                <a:gd name="T0" fmla="*/ 0 w 261"/>
                <a:gd name="T1" fmla="*/ 0 h 270"/>
                <a:gd name="T2" fmla="*/ 6137 w 261"/>
                <a:gd name="T3" fmla="*/ 0 h 270"/>
                <a:gd name="T4" fmla="*/ 6137 w 261"/>
                <a:gd name="T5" fmla="*/ 270 h 270"/>
                <a:gd name="T6" fmla="*/ 0 w 261"/>
                <a:gd name="T7" fmla="*/ 270 h 270"/>
                <a:gd name="T8" fmla="*/ 0 60000 65536"/>
                <a:gd name="T9" fmla="*/ 0 60000 65536"/>
                <a:gd name="T10" fmla="*/ 0 60000 65536"/>
                <a:gd name="T11" fmla="*/ 0 60000 65536"/>
                <a:gd name="T12" fmla="*/ 0 w 261"/>
                <a:gd name="T13" fmla="*/ 0 h 270"/>
                <a:gd name="T14" fmla="*/ 261 w 261"/>
                <a:gd name="T15" fmla="*/ 270 h 270"/>
              </a:gdLst>
              <a:ahLst/>
              <a:cxnLst>
                <a:cxn ang="T8">
                  <a:pos x="T0" y="T1"/>
                </a:cxn>
                <a:cxn ang="T9">
                  <a:pos x="T2" y="T3"/>
                </a:cxn>
                <a:cxn ang="T10">
                  <a:pos x="T4" y="T5"/>
                </a:cxn>
                <a:cxn ang="T11">
                  <a:pos x="T6" y="T7"/>
                </a:cxn>
              </a:cxnLst>
              <a:rect l="T12" t="T13" r="T14" b="T15"/>
              <a:pathLst>
                <a:path w="261" h="270">
                  <a:moveTo>
                    <a:pt x="0" y="0"/>
                  </a:moveTo>
                  <a:lnTo>
                    <a:pt x="261" y="0"/>
                  </a:lnTo>
                  <a:lnTo>
                    <a:pt x="261" y="270"/>
                  </a:lnTo>
                  <a:lnTo>
                    <a:pt x="0" y="27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9960" name="Freeform 9"/>
            <p:cNvSpPr>
              <a:spLocks/>
            </p:cNvSpPr>
            <p:nvPr/>
          </p:nvSpPr>
          <p:spPr bwMode="auto">
            <a:xfrm>
              <a:off x="886" y="2069"/>
              <a:ext cx="2085" cy="499"/>
            </a:xfrm>
            <a:custGeom>
              <a:avLst/>
              <a:gdLst>
                <a:gd name="T0" fmla="*/ 2147483647 w 1269"/>
                <a:gd name="T1" fmla="*/ 0 h 486"/>
                <a:gd name="T2" fmla="*/ 2147483647 w 1269"/>
                <a:gd name="T3" fmla="*/ 0 h 486"/>
                <a:gd name="T4" fmla="*/ 2147483647 w 1269"/>
                <a:gd name="T5" fmla="*/ 1588 h 486"/>
                <a:gd name="T6" fmla="*/ 0 w 1269"/>
                <a:gd name="T7" fmla="*/ 1588 h 486"/>
                <a:gd name="T8" fmla="*/ 0 w 1269"/>
                <a:gd name="T9" fmla="*/ 1122 h 486"/>
                <a:gd name="T10" fmla="*/ 0 60000 65536"/>
                <a:gd name="T11" fmla="*/ 0 60000 65536"/>
                <a:gd name="T12" fmla="*/ 0 60000 65536"/>
                <a:gd name="T13" fmla="*/ 0 60000 65536"/>
                <a:gd name="T14" fmla="*/ 0 60000 65536"/>
                <a:gd name="T15" fmla="*/ 0 w 1269"/>
                <a:gd name="T16" fmla="*/ 0 h 486"/>
                <a:gd name="T17" fmla="*/ 1269 w 1269"/>
                <a:gd name="T18" fmla="*/ 486 h 486"/>
              </a:gdLst>
              <a:ahLst/>
              <a:cxnLst>
                <a:cxn ang="T10">
                  <a:pos x="T0" y="T1"/>
                </a:cxn>
                <a:cxn ang="T11">
                  <a:pos x="T2" y="T3"/>
                </a:cxn>
                <a:cxn ang="T12">
                  <a:pos x="T4" y="T5"/>
                </a:cxn>
                <a:cxn ang="T13">
                  <a:pos x="T6" y="T7"/>
                </a:cxn>
                <a:cxn ang="T14">
                  <a:pos x="T8" y="T9"/>
                </a:cxn>
              </a:cxnLst>
              <a:rect l="T15" t="T16" r="T17" b="T18"/>
              <a:pathLst>
                <a:path w="1269" h="486">
                  <a:moveTo>
                    <a:pt x="1035" y="0"/>
                  </a:moveTo>
                  <a:lnTo>
                    <a:pt x="1269" y="0"/>
                  </a:lnTo>
                  <a:lnTo>
                    <a:pt x="1269" y="486"/>
                  </a:lnTo>
                  <a:lnTo>
                    <a:pt x="0" y="486"/>
                  </a:lnTo>
                  <a:lnTo>
                    <a:pt x="0" y="342"/>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39961" name="Group 10"/>
            <p:cNvGrpSpPr>
              <a:grpSpLocks/>
            </p:cNvGrpSpPr>
            <p:nvPr/>
          </p:nvGrpSpPr>
          <p:grpSpPr bwMode="auto">
            <a:xfrm>
              <a:off x="751" y="2345"/>
              <a:ext cx="203" cy="45"/>
              <a:chOff x="2826" y="3555"/>
              <a:chExt cx="189" cy="45"/>
            </a:xfrm>
          </p:grpSpPr>
          <p:sp>
            <p:nvSpPr>
              <p:cNvPr id="39973" name="Line 11"/>
              <p:cNvSpPr>
                <a:spLocks noChangeShapeType="1"/>
              </p:cNvSpPr>
              <p:nvPr/>
            </p:nvSpPr>
            <p:spPr bwMode="auto">
              <a:xfrm>
                <a:off x="2826" y="3555"/>
                <a:ext cx="189"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974" name="Line 12"/>
              <p:cNvSpPr>
                <a:spLocks noChangeShapeType="1"/>
              </p:cNvSpPr>
              <p:nvPr/>
            </p:nvSpPr>
            <p:spPr bwMode="auto">
              <a:xfrm flipV="1">
                <a:off x="2880" y="3600"/>
                <a:ext cx="99"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39962" name="Freeform 13"/>
            <p:cNvSpPr>
              <a:spLocks/>
            </p:cNvSpPr>
            <p:nvPr/>
          </p:nvSpPr>
          <p:spPr bwMode="auto">
            <a:xfrm>
              <a:off x="864" y="2090"/>
              <a:ext cx="232" cy="252"/>
            </a:xfrm>
            <a:custGeom>
              <a:avLst/>
              <a:gdLst>
                <a:gd name="T0" fmla="*/ 0 w 216"/>
                <a:gd name="T1" fmla="*/ 252 h 252"/>
                <a:gd name="T2" fmla="*/ 0 w 216"/>
                <a:gd name="T3" fmla="*/ 0 h 252"/>
                <a:gd name="T4" fmla="*/ 5371 w 216"/>
                <a:gd name="T5" fmla="*/ 0 h 252"/>
                <a:gd name="T6" fmla="*/ 0 60000 65536"/>
                <a:gd name="T7" fmla="*/ 0 60000 65536"/>
                <a:gd name="T8" fmla="*/ 0 60000 65536"/>
                <a:gd name="T9" fmla="*/ 0 w 216"/>
                <a:gd name="T10" fmla="*/ 0 h 252"/>
                <a:gd name="T11" fmla="*/ 216 w 216"/>
                <a:gd name="T12" fmla="*/ 252 h 252"/>
              </a:gdLst>
              <a:ahLst/>
              <a:cxnLst>
                <a:cxn ang="T6">
                  <a:pos x="T0" y="T1"/>
                </a:cxn>
                <a:cxn ang="T7">
                  <a:pos x="T2" y="T3"/>
                </a:cxn>
                <a:cxn ang="T8">
                  <a:pos x="T4" y="T5"/>
                </a:cxn>
              </a:cxnLst>
              <a:rect l="T9" t="T10" r="T11" b="T12"/>
              <a:pathLst>
                <a:path w="216" h="252">
                  <a:moveTo>
                    <a:pt x="0" y="252"/>
                  </a:moveTo>
                  <a:lnTo>
                    <a:pt x="0" y="0"/>
                  </a:lnTo>
                  <a:lnTo>
                    <a:pt x="216" y="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9963" name="Text Box 14"/>
            <p:cNvSpPr txBox="1">
              <a:spLocks noChangeArrowheads="1"/>
            </p:cNvSpPr>
            <p:nvPr/>
          </p:nvSpPr>
          <p:spPr bwMode="auto">
            <a:xfrm>
              <a:off x="1419" y="1946"/>
              <a:ext cx="31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grpSp>
          <p:nvGrpSpPr>
            <p:cNvPr id="39964" name="Group 15"/>
            <p:cNvGrpSpPr>
              <a:grpSpLocks/>
            </p:cNvGrpSpPr>
            <p:nvPr/>
          </p:nvGrpSpPr>
          <p:grpSpPr bwMode="auto">
            <a:xfrm>
              <a:off x="2864" y="2164"/>
              <a:ext cx="562" cy="271"/>
              <a:chOff x="2129" y="2164"/>
              <a:chExt cx="564" cy="271"/>
            </a:xfrm>
          </p:grpSpPr>
          <p:grpSp>
            <p:nvGrpSpPr>
              <p:cNvPr id="39968" name="Group 16"/>
              <p:cNvGrpSpPr>
                <a:grpSpLocks/>
              </p:cNvGrpSpPr>
              <p:nvPr/>
            </p:nvGrpSpPr>
            <p:grpSpPr bwMode="auto">
              <a:xfrm>
                <a:off x="2129" y="2228"/>
                <a:ext cx="233" cy="207"/>
                <a:chOff x="2421" y="3798"/>
                <a:chExt cx="216" cy="207"/>
              </a:xfrm>
            </p:grpSpPr>
            <p:sp>
              <p:nvSpPr>
                <p:cNvPr id="39970" name="Oval 17" descr="信纸"/>
                <p:cNvSpPr>
                  <a:spLocks noChangeArrowheads="1"/>
                </p:cNvSpPr>
                <p:nvPr/>
              </p:nvSpPr>
              <p:spPr bwMode="auto">
                <a:xfrm>
                  <a:off x="2421" y="3798"/>
                  <a:ext cx="216" cy="207"/>
                </a:xfrm>
                <a:prstGeom prst="ellipse">
                  <a:avLst/>
                </a:prstGeom>
                <a:blipFill dpi="0" rotWithShape="0">
                  <a:blip r:embed="rId2"/>
                  <a:srcRect/>
                  <a:tile tx="0" ty="0" sx="100000" sy="100000" flip="none" algn="tl"/>
                </a:blipFill>
                <a:ln w="28575" cap="sq">
                  <a:solidFill>
                    <a:schemeClr val="tx1"/>
                  </a:solidFill>
                  <a:round/>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39971" name="Line 18"/>
                <p:cNvSpPr>
                  <a:spLocks noChangeShapeType="1"/>
                </p:cNvSpPr>
                <p:nvPr/>
              </p:nvSpPr>
              <p:spPr bwMode="auto">
                <a:xfrm>
                  <a:off x="2451" y="3847"/>
                  <a:ext cx="162" cy="117"/>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972" name="Line 19"/>
                <p:cNvSpPr>
                  <a:spLocks noChangeShapeType="1"/>
                </p:cNvSpPr>
                <p:nvPr/>
              </p:nvSpPr>
              <p:spPr bwMode="auto">
                <a:xfrm flipH="1">
                  <a:off x="2466" y="3834"/>
                  <a:ext cx="135" cy="135"/>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39969" name="Text Box 20"/>
              <p:cNvSpPr txBox="1">
                <a:spLocks noChangeArrowheads="1"/>
              </p:cNvSpPr>
              <p:nvPr/>
            </p:nvSpPr>
            <p:spPr bwMode="auto">
              <a:xfrm>
                <a:off x="2373" y="2164"/>
                <a:ext cx="32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000000"/>
                    </a:solidFill>
                    <a:latin typeface="Times New Roman" pitchFamily="18" charset="0"/>
                    <a:cs typeface="Times New Roman" pitchFamily="18" charset="0"/>
                  </a:rPr>
                  <a:t>Y</a:t>
                </a:r>
              </a:p>
            </p:txBody>
          </p:sp>
        </p:grpSp>
        <p:sp>
          <p:nvSpPr>
            <p:cNvPr id="39965" name="Text Box 21"/>
            <p:cNvSpPr txBox="1">
              <a:spLocks noChangeArrowheads="1"/>
            </p:cNvSpPr>
            <p:nvPr/>
          </p:nvSpPr>
          <p:spPr bwMode="auto">
            <a:xfrm>
              <a:off x="1403" y="1661"/>
              <a:ext cx="31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39966" name="Freeform 22"/>
            <p:cNvSpPr>
              <a:spLocks/>
            </p:cNvSpPr>
            <p:nvPr/>
          </p:nvSpPr>
          <p:spPr bwMode="auto">
            <a:xfrm>
              <a:off x="2012" y="1979"/>
              <a:ext cx="578" cy="86"/>
            </a:xfrm>
            <a:custGeom>
              <a:avLst/>
              <a:gdLst>
                <a:gd name="T0" fmla="*/ 0 w 540"/>
                <a:gd name="T1" fmla="*/ 11 h 90"/>
                <a:gd name="T2" fmla="*/ 7488 w 540"/>
                <a:gd name="T3" fmla="*/ 11 h 90"/>
                <a:gd name="T4" fmla="*/ 11531 w 540"/>
                <a:gd name="T5" fmla="*/ 0 h 90"/>
                <a:gd name="T6" fmla="*/ 0 60000 65536"/>
                <a:gd name="T7" fmla="*/ 0 60000 65536"/>
                <a:gd name="T8" fmla="*/ 0 60000 65536"/>
                <a:gd name="T9" fmla="*/ 0 w 540"/>
                <a:gd name="T10" fmla="*/ 0 h 90"/>
                <a:gd name="T11" fmla="*/ 540 w 540"/>
                <a:gd name="T12" fmla="*/ 90 h 90"/>
              </a:gdLst>
              <a:ahLst/>
              <a:cxnLst>
                <a:cxn ang="T6">
                  <a:pos x="T0" y="T1"/>
                </a:cxn>
                <a:cxn ang="T7">
                  <a:pos x="T2" y="T3"/>
                </a:cxn>
                <a:cxn ang="T8">
                  <a:pos x="T4" y="T5"/>
                </a:cxn>
              </a:cxnLst>
              <a:rect l="T9" t="T10" r="T11" b="T12"/>
              <a:pathLst>
                <a:path w="540" h="90">
                  <a:moveTo>
                    <a:pt x="0" y="90"/>
                  </a:moveTo>
                  <a:lnTo>
                    <a:pt x="351" y="90"/>
                  </a:lnTo>
                  <a:lnTo>
                    <a:pt x="540" y="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9967" name="Text Box 23"/>
            <p:cNvSpPr txBox="1">
              <a:spLocks noChangeArrowheads="1"/>
            </p:cNvSpPr>
            <p:nvPr/>
          </p:nvSpPr>
          <p:spPr bwMode="auto">
            <a:xfrm>
              <a:off x="2290" y="1781"/>
              <a:ext cx="31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C</a:t>
              </a:r>
            </a:p>
          </p:txBody>
        </p:sp>
      </p:grpSp>
      <p:sp>
        <p:nvSpPr>
          <p:cNvPr id="39939" name="Text Box 24"/>
          <p:cNvSpPr txBox="1">
            <a:spLocks noChangeArrowheads="1"/>
          </p:cNvSpPr>
          <p:nvPr/>
        </p:nvSpPr>
        <p:spPr bwMode="auto">
          <a:xfrm>
            <a:off x="654050" y="428625"/>
            <a:ext cx="1489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kumimoji="1" lang="zh-CN" altLang="en-US" sz="2800" b="1">
                <a:solidFill>
                  <a:srgbClr val="FF3300"/>
                </a:solidFill>
                <a:latin typeface="Times New Roman" pitchFamily="18" charset="0"/>
                <a:cs typeface="Times New Roman" pitchFamily="18" charset="0"/>
                <a:sym typeface="Symbol" pitchFamily="18" charset="2"/>
              </a:rPr>
              <a:t>例如</a:t>
            </a:r>
            <a:r>
              <a:rPr kumimoji="1" lang="zh-CN" altLang="en-US" sz="2400" b="1">
                <a:solidFill>
                  <a:srgbClr val="FF3300"/>
                </a:solidFill>
                <a:latin typeface="Times New Roman" pitchFamily="18" charset="0"/>
                <a:cs typeface="Times New Roman" pitchFamily="18" charset="0"/>
              </a:rPr>
              <a:t>：</a:t>
            </a:r>
          </a:p>
        </p:txBody>
      </p:sp>
      <p:sp>
        <p:nvSpPr>
          <p:cNvPr id="23" name="Text Box 25"/>
          <p:cNvSpPr txBox="1">
            <a:spLocks noChangeArrowheads="1"/>
          </p:cNvSpPr>
          <p:nvPr/>
        </p:nvSpPr>
        <p:spPr bwMode="auto">
          <a:xfrm>
            <a:off x="928688" y="3214688"/>
            <a:ext cx="37433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80000"/>
              </a:lnSpc>
              <a:spcBef>
                <a:spcPct val="50000"/>
              </a:spcBef>
              <a:buFontTx/>
              <a:buNone/>
            </a:pPr>
            <a:r>
              <a:rPr kumimoji="1" lang="en-US" altLang="zh-CN" sz="2400" b="1" i="1">
                <a:solidFill>
                  <a:srgbClr val="FF0000"/>
                </a:solidFill>
                <a:latin typeface="Times New Roman" pitchFamily="18" charset="0"/>
                <a:cs typeface="Times New Roman" pitchFamily="18" charset="0"/>
              </a:rPr>
              <a:t>A</a:t>
            </a:r>
            <a:r>
              <a:rPr kumimoji="1" lang="zh-CN" altLang="en-US" sz="2400" b="1" i="1">
                <a:solidFill>
                  <a:srgbClr val="FF0000"/>
                </a:solidFill>
                <a:latin typeface="Times New Roman" pitchFamily="18" charset="0"/>
                <a:cs typeface="Times New Roman" pitchFamily="18" charset="0"/>
              </a:rPr>
              <a:t>、</a:t>
            </a:r>
            <a:r>
              <a:rPr kumimoji="1" lang="en-US" altLang="zh-CN" sz="2400" b="1" i="1">
                <a:solidFill>
                  <a:srgbClr val="FF0000"/>
                </a:solidFill>
                <a:latin typeface="Times New Roman" pitchFamily="18" charset="0"/>
                <a:cs typeface="Times New Roman" pitchFamily="18" charset="0"/>
              </a:rPr>
              <a:t>B</a:t>
            </a:r>
            <a:r>
              <a:rPr kumimoji="1" lang="zh-CN" altLang="en-US" sz="2400" b="1" i="1">
                <a:solidFill>
                  <a:srgbClr val="FF0000"/>
                </a:solidFill>
                <a:latin typeface="Times New Roman" pitchFamily="18" charset="0"/>
                <a:cs typeface="Times New Roman" pitchFamily="18" charset="0"/>
              </a:rPr>
              <a:t>、</a:t>
            </a:r>
            <a:r>
              <a:rPr kumimoji="1" lang="en-US" altLang="zh-CN" sz="2400" b="1" i="1">
                <a:solidFill>
                  <a:srgbClr val="FF0000"/>
                </a:solidFill>
                <a:latin typeface="Times New Roman" pitchFamily="18" charset="0"/>
                <a:cs typeface="Times New Roman" pitchFamily="18" charset="0"/>
              </a:rPr>
              <a:t>C</a:t>
            </a:r>
            <a:r>
              <a:rPr kumimoji="1" lang="en-US" altLang="zh-CN" sz="2400" b="1">
                <a:solidFill>
                  <a:srgbClr val="FF0000"/>
                </a:solidFill>
                <a:latin typeface="Times New Roman" pitchFamily="18" charset="0"/>
                <a:cs typeface="Times New Roman" pitchFamily="18" charset="0"/>
              </a:rPr>
              <a:t>  </a:t>
            </a:r>
            <a:r>
              <a:rPr kumimoji="1" lang="en-US" altLang="zh-CN" sz="2400" b="1">
                <a:solidFill>
                  <a:srgbClr val="006600"/>
                </a:solidFill>
                <a:latin typeface="Times New Roman" pitchFamily="18" charset="0"/>
                <a:cs typeface="Times New Roman" pitchFamily="18" charset="0"/>
              </a:rPr>
              <a:t>---- </a:t>
            </a:r>
            <a:r>
              <a:rPr kumimoji="1" lang="zh-CN" altLang="en-US" sz="2400" b="1">
                <a:solidFill>
                  <a:srgbClr val="040404"/>
                </a:solidFill>
                <a:latin typeface="Times New Roman" pitchFamily="18" charset="0"/>
                <a:cs typeface="Times New Roman" pitchFamily="18" charset="0"/>
              </a:rPr>
              <a:t>输入变量</a:t>
            </a:r>
          </a:p>
          <a:p>
            <a:pPr eaLnBrk="1" hangingPunct="1">
              <a:lnSpc>
                <a:spcPct val="80000"/>
              </a:lnSpc>
              <a:spcBef>
                <a:spcPct val="50000"/>
              </a:spcBef>
              <a:buFontTx/>
              <a:buNone/>
            </a:pPr>
            <a:r>
              <a:rPr kumimoji="1" lang="zh-CN" altLang="en-US" sz="2400" b="1" i="1">
                <a:solidFill>
                  <a:srgbClr val="FF0000"/>
                </a:solidFill>
                <a:latin typeface="Times New Roman" pitchFamily="18" charset="0"/>
                <a:cs typeface="Times New Roman" pitchFamily="18" charset="0"/>
              </a:rPr>
              <a:t>              </a:t>
            </a:r>
            <a:r>
              <a:rPr kumimoji="1" lang="en-US" altLang="zh-CN" sz="2400" b="1" i="1">
                <a:solidFill>
                  <a:srgbClr val="FF0000"/>
                </a:solidFill>
                <a:latin typeface="Times New Roman" pitchFamily="18" charset="0"/>
                <a:cs typeface="Times New Roman" pitchFamily="18" charset="0"/>
              </a:rPr>
              <a:t>Y </a:t>
            </a:r>
            <a:r>
              <a:rPr kumimoji="1" lang="en-US" altLang="zh-CN" sz="2400" b="1">
                <a:solidFill>
                  <a:srgbClr val="FF0000"/>
                </a:solidFill>
                <a:latin typeface="Times New Roman" pitchFamily="18" charset="0"/>
                <a:cs typeface="Times New Roman" pitchFamily="18" charset="0"/>
              </a:rPr>
              <a:t> </a:t>
            </a:r>
            <a:r>
              <a:rPr kumimoji="1" lang="en-US" altLang="zh-CN" sz="2400" b="1">
                <a:solidFill>
                  <a:srgbClr val="040404"/>
                </a:solidFill>
                <a:latin typeface="Times New Roman" pitchFamily="18" charset="0"/>
                <a:cs typeface="Times New Roman" pitchFamily="18" charset="0"/>
              </a:rPr>
              <a:t>----</a:t>
            </a:r>
            <a:r>
              <a:rPr kumimoji="1" lang="en-US" altLang="zh-CN" sz="1600" b="1">
                <a:solidFill>
                  <a:srgbClr val="040404"/>
                </a:solidFill>
                <a:latin typeface="Times New Roman" pitchFamily="18" charset="0"/>
                <a:cs typeface="Times New Roman" pitchFamily="18" charset="0"/>
              </a:rPr>
              <a:t> </a:t>
            </a:r>
            <a:r>
              <a:rPr kumimoji="1" lang="zh-CN" altLang="en-US" sz="2400" b="1">
                <a:solidFill>
                  <a:srgbClr val="040404"/>
                </a:solidFill>
                <a:latin typeface="Times New Roman" pitchFamily="18" charset="0"/>
                <a:cs typeface="Times New Roman" pitchFamily="18" charset="0"/>
              </a:rPr>
              <a:t>输出变量</a:t>
            </a:r>
          </a:p>
          <a:p>
            <a:pPr eaLnBrk="1" hangingPunct="1">
              <a:lnSpc>
                <a:spcPct val="80000"/>
              </a:lnSpc>
              <a:spcBef>
                <a:spcPct val="50000"/>
              </a:spcBef>
              <a:buFontTx/>
              <a:buNone/>
            </a:pPr>
            <a:r>
              <a:rPr kumimoji="1" lang="en-US" altLang="zh-CN" sz="2400" b="1">
                <a:solidFill>
                  <a:srgbClr val="FF0000"/>
                </a:solidFill>
                <a:latin typeface="Times New Roman" pitchFamily="18" charset="0"/>
                <a:cs typeface="Times New Roman" pitchFamily="18" charset="0"/>
              </a:rPr>
              <a:t>1 </a:t>
            </a:r>
            <a:r>
              <a:rPr kumimoji="1" lang="zh-CN" altLang="en-US" sz="2400" b="1">
                <a:solidFill>
                  <a:srgbClr val="080000"/>
                </a:solidFill>
                <a:latin typeface="Times New Roman" pitchFamily="18" charset="0"/>
                <a:cs typeface="Times New Roman" pitchFamily="18" charset="0"/>
              </a:rPr>
              <a:t>表示开关闭合，灯亮</a:t>
            </a:r>
          </a:p>
          <a:p>
            <a:pPr eaLnBrk="1" hangingPunct="1">
              <a:lnSpc>
                <a:spcPct val="80000"/>
              </a:lnSpc>
              <a:spcBef>
                <a:spcPct val="50000"/>
              </a:spcBef>
              <a:buFontTx/>
              <a:buNone/>
            </a:pPr>
            <a:r>
              <a:rPr kumimoji="1" lang="en-US" altLang="zh-CN" sz="2400" b="1">
                <a:solidFill>
                  <a:srgbClr val="FF0000"/>
                </a:solidFill>
                <a:latin typeface="Times New Roman" pitchFamily="18" charset="0"/>
                <a:cs typeface="Times New Roman" pitchFamily="18" charset="0"/>
              </a:rPr>
              <a:t>0 </a:t>
            </a:r>
            <a:r>
              <a:rPr kumimoji="1" lang="zh-CN" altLang="en-US" sz="2400" b="1">
                <a:solidFill>
                  <a:srgbClr val="040404"/>
                </a:solidFill>
                <a:latin typeface="Times New Roman" pitchFamily="18" charset="0"/>
                <a:cs typeface="Times New Roman" pitchFamily="18" charset="0"/>
              </a:rPr>
              <a:t>表示开关断开，灯不亮</a:t>
            </a:r>
          </a:p>
        </p:txBody>
      </p:sp>
      <p:graphicFrame>
        <p:nvGraphicFramePr>
          <p:cNvPr id="24" name="Group 26"/>
          <p:cNvGraphicFramePr>
            <a:graphicFrameLocks noGrp="1"/>
          </p:cNvGraphicFramePr>
          <p:nvPr/>
        </p:nvGraphicFramePr>
        <p:xfrm>
          <a:off x="5148263" y="1501775"/>
          <a:ext cx="3117850" cy="4284663"/>
        </p:xfrm>
        <a:graphic>
          <a:graphicData uri="http://schemas.openxmlformats.org/drawingml/2006/table">
            <a:tbl>
              <a:tblPr/>
              <a:tblGrid>
                <a:gridCol w="2232025"/>
                <a:gridCol w="885825"/>
              </a:tblGrid>
              <a:tr h="5746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1"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       B       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1"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7099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400" b="1" i="0" u="none" strike="noStrike" cap="none" normalizeH="0" baseline="0" dirty="0" smtClean="0">
                        <a:ln>
                          <a:noFill/>
                        </a:ln>
                        <a:solidFill>
                          <a:srgbClr val="040404"/>
                        </a:solidFill>
                        <a:effectLst/>
                        <a:latin typeface="Times New Roman" pitchFamily="18" charset="0"/>
                        <a:ea typeface="宋体" pitchFamily="2" charset="-122"/>
                        <a:cs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4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5" name="矩形 9"/>
          <p:cNvSpPr>
            <a:spLocks noChangeArrowheads="1"/>
          </p:cNvSpPr>
          <p:nvPr/>
        </p:nvSpPr>
        <p:spPr bwMode="auto">
          <a:xfrm>
            <a:off x="6102350" y="1000125"/>
            <a:ext cx="1112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000FF"/>
                </a:solidFill>
                <a:latin typeface="Times New Roman" pitchFamily="18" charset="0"/>
                <a:cs typeface="Times New Roman" pitchFamily="18" charset="0"/>
              </a:rPr>
              <a:t>真值表</a:t>
            </a:r>
            <a:endParaRPr lang="zh-CN" altLang="en-US" sz="2400" b="1">
              <a:solidFill>
                <a:srgbClr val="0000FF"/>
              </a:solidFill>
              <a:latin typeface="Times New Roman" pitchFamily="18" charset="0"/>
              <a:cs typeface="Times New Roman" pitchFamily="18" charset="0"/>
            </a:endParaRPr>
          </a:p>
        </p:txBody>
      </p:sp>
      <p:sp>
        <p:nvSpPr>
          <p:cNvPr id="26" name="矩形 25"/>
          <p:cNvSpPr>
            <a:spLocks noChangeArrowheads="1"/>
          </p:cNvSpPr>
          <p:nvPr/>
        </p:nvSpPr>
        <p:spPr bwMode="auto">
          <a:xfrm>
            <a:off x="5357813" y="2143125"/>
            <a:ext cx="1857375"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buClr>
                <a:srgbClr val="009999"/>
              </a:buClr>
              <a:buSzPct val="70000"/>
              <a:buFontTx/>
              <a:buNone/>
            </a:pPr>
            <a:r>
              <a:rPr lang="en-US" altLang="zh-CN" sz="2400" b="1">
                <a:solidFill>
                  <a:srgbClr val="040404"/>
                </a:solidFill>
                <a:latin typeface="Times New Roman" pitchFamily="18" charset="0"/>
                <a:cs typeface="Times New Roman" pitchFamily="18" charset="0"/>
              </a:rPr>
              <a:t>0       0       0</a:t>
            </a:r>
          </a:p>
          <a:p>
            <a:pPr algn="ctr" eaLnBrk="1" hangingPunct="1">
              <a:buClr>
                <a:srgbClr val="009999"/>
              </a:buClr>
              <a:buSzPct val="70000"/>
              <a:buFontTx/>
              <a:buNone/>
            </a:pPr>
            <a:r>
              <a:rPr lang="en-US" altLang="zh-CN" sz="2400" b="1">
                <a:solidFill>
                  <a:srgbClr val="040404"/>
                </a:solidFill>
                <a:latin typeface="Times New Roman" pitchFamily="18" charset="0"/>
                <a:cs typeface="Times New Roman" pitchFamily="18" charset="0"/>
              </a:rPr>
              <a:t>0       0       1</a:t>
            </a:r>
          </a:p>
          <a:p>
            <a:pPr algn="ctr" eaLnBrk="1" hangingPunct="1">
              <a:buClr>
                <a:srgbClr val="009999"/>
              </a:buClr>
              <a:buSzPct val="70000"/>
              <a:buFontTx/>
              <a:buNone/>
            </a:pPr>
            <a:r>
              <a:rPr lang="en-US" altLang="zh-CN" sz="2400" b="1">
                <a:solidFill>
                  <a:srgbClr val="040404"/>
                </a:solidFill>
                <a:latin typeface="Times New Roman" pitchFamily="18" charset="0"/>
                <a:cs typeface="Times New Roman" pitchFamily="18" charset="0"/>
              </a:rPr>
              <a:t>0       1       0</a:t>
            </a:r>
          </a:p>
          <a:p>
            <a:pPr algn="ctr" eaLnBrk="1" hangingPunct="1">
              <a:buClr>
                <a:srgbClr val="009999"/>
              </a:buClr>
              <a:buSzPct val="70000"/>
              <a:buFontTx/>
              <a:buNone/>
            </a:pPr>
            <a:r>
              <a:rPr lang="en-US" altLang="zh-CN" sz="2400" b="1">
                <a:solidFill>
                  <a:srgbClr val="040404"/>
                </a:solidFill>
                <a:latin typeface="Times New Roman" pitchFamily="18" charset="0"/>
                <a:cs typeface="Times New Roman" pitchFamily="18" charset="0"/>
              </a:rPr>
              <a:t>0       1       1</a:t>
            </a:r>
          </a:p>
          <a:p>
            <a:pPr algn="ctr" eaLnBrk="1" hangingPunct="1">
              <a:buClr>
                <a:srgbClr val="009999"/>
              </a:buClr>
              <a:buSzPct val="70000"/>
              <a:buFontTx/>
              <a:buNone/>
            </a:pPr>
            <a:r>
              <a:rPr lang="en-US" altLang="zh-CN" sz="2400" b="1">
                <a:solidFill>
                  <a:srgbClr val="040404"/>
                </a:solidFill>
                <a:latin typeface="Times New Roman" pitchFamily="18" charset="0"/>
                <a:cs typeface="Times New Roman" pitchFamily="18" charset="0"/>
              </a:rPr>
              <a:t>1       0       0</a:t>
            </a:r>
          </a:p>
          <a:p>
            <a:pPr algn="ctr" eaLnBrk="1" hangingPunct="1">
              <a:buClr>
                <a:srgbClr val="009999"/>
              </a:buClr>
              <a:buSzPct val="70000"/>
              <a:buFontTx/>
              <a:buNone/>
            </a:pPr>
            <a:r>
              <a:rPr lang="en-US" altLang="zh-CN" sz="2400" b="1">
                <a:solidFill>
                  <a:srgbClr val="040404"/>
                </a:solidFill>
                <a:latin typeface="Times New Roman" pitchFamily="18" charset="0"/>
                <a:cs typeface="Times New Roman" pitchFamily="18" charset="0"/>
              </a:rPr>
              <a:t>1       0       1</a:t>
            </a:r>
          </a:p>
          <a:p>
            <a:pPr algn="ctr" eaLnBrk="1" hangingPunct="1">
              <a:buClr>
                <a:srgbClr val="009999"/>
              </a:buClr>
              <a:buSzPct val="70000"/>
              <a:buFontTx/>
              <a:buNone/>
            </a:pPr>
            <a:r>
              <a:rPr lang="en-US" altLang="zh-CN" sz="2400" b="1">
                <a:solidFill>
                  <a:srgbClr val="040404"/>
                </a:solidFill>
                <a:latin typeface="Times New Roman" pitchFamily="18" charset="0"/>
                <a:cs typeface="Times New Roman" pitchFamily="18" charset="0"/>
              </a:rPr>
              <a:t>1       1       0</a:t>
            </a:r>
          </a:p>
          <a:p>
            <a:pPr algn="ctr" eaLnBrk="1" hangingPunct="1">
              <a:buClr>
                <a:srgbClr val="009999"/>
              </a:buClr>
              <a:buSzPct val="70000"/>
              <a:buFontTx/>
              <a:buNone/>
            </a:pPr>
            <a:r>
              <a:rPr lang="en-US" altLang="zh-CN" sz="2400" b="1">
                <a:solidFill>
                  <a:srgbClr val="040404"/>
                </a:solidFill>
                <a:latin typeface="Times New Roman" pitchFamily="18" charset="0"/>
                <a:cs typeface="Times New Roman" pitchFamily="18" charset="0"/>
              </a:rPr>
              <a:t>1       1       1</a:t>
            </a:r>
          </a:p>
        </p:txBody>
      </p:sp>
      <p:sp>
        <p:nvSpPr>
          <p:cNvPr id="27" name="矩形 26"/>
          <p:cNvSpPr>
            <a:spLocks noChangeArrowheads="1"/>
          </p:cNvSpPr>
          <p:nvPr/>
        </p:nvSpPr>
        <p:spPr bwMode="auto">
          <a:xfrm>
            <a:off x="7500938" y="2151063"/>
            <a:ext cx="642937" cy="356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buClr>
                <a:srgbClr val="009999"/>
              </a:buClr>
              <a:buSzPct val="70000"/>
              <a:buFontTx/>
              <a:buNone/>
            </a:pPr>
            <a:r>
              <a:rPr lang="en-US" altLang="zh-CN" sz="2400" b="1">
                <a:solidFill>
                  <a:srgbClr val="000000"/>
                </a:solidFill>
                <a:latin typeface="Times New Roman" pitchFamily="18" charset="0"/>
                <a:cs typeface="Times New Roman" pitchFamily="18" charset="0"/>
              </a:rPr>
              <a:t>0</a:t>
            </a:r>
          </a:p>
          <a:p>
            <a:pPr algn="ctr" eaLnBrk="1" hangingPunct="1">
              <a:buClr>
                <a:srgbClr val="009999"/>
              </a:buClr>
              <a:buSzPct val="70000"/>
              <a:buFontTx/>
              <a:buNone/>
            </a:pPr>
            <a:r>
              <a:rPr lang="en-US" altLang="zh-CN" sz="2400" b="1">
                <a:solidFill>
                  <a:srgbClr val="000000"/>
                </a:solidFill>
                <a:latin typeface="Times New Roman" pitchFamily="18" charset="0"/>
                <a:cs typeface="Times New Roman" pitchFamily="18" charset="0"/>
              </a:rPr>
              <a:t>0</a:t>
            </a:r>
          </a:p>
          <a:p>
            <a:pPr algn="ctr" eaLnBrk="1" hangingPunct="1">
              <a:buClr>
                <a:srgbClr val="009999"/>
              </a:buClr>
              <a:buSzPct val="70000"/>
              <a:buFontTx/>
              <a:buNone/>
            </a:pPr>
            <a:r>
              <a:rPr lang="en-US" altLang="zh-CN" sz="2400" b="1">
                <a:solidFill>
                  <a:srgbClr val="000000"/>
                </a:solidFill>
                <a:latin typeface="Times New Roman" pitchFamily="18" charset="0"/>
                <a:cs typeface="Times New Roman" pitchFamily="18" charset="0"/>
              </a:rPr>
              <a:t>0</a:t>
            </a:r>
          </a:p>
          <a:p>
            <a:pPr algn="ctr" eaLnBrk="1" hangingPunct="1">
              <a:buClr>
                <a:srgbClr val="009999"/>
              </a:buClr>
              <a:buSzPct val="70000"/>
              <a:buFontTx/>
              <a:buNone/>
            </a:pPr>
            <a:r>
              <a:rPr lang="en-US" altLang="zh-CN" sz="2400" b="1">
                <a:solidFill>
                  <a:srgbClr val="FF3300"/>
                </a:solidFill>
                <a:latin typeface="Times New Roman" pitchFamily="18" charset="0"/>
                <a:cs typeface="Times New Roman" pitchFamily="18" charset="0"/>
              </a:rPr>
              <a:t>1</a:t>
            </a:r>
          </a:p>
          <a:p>
            <a:pPr algn="ctr" eaLnBrk="1" hangingPunct="1">
              <a:buClr>
                <a:srgbClr val="009999"/>
              </a:buClr>
              <a:buSzPct val="70000"/>
              <a:buFontTx/>
              <a:buNone/>
            </a:pPr>
            <a:r>
              <a:rPr lang="en-US" altLang="zh-CN" sz="2400" b="1">
                <a:solidFill>
                  <a:srgbClr val="000000"/>
                </a:solidFill>
                <a:latin typeface="Times New Roman" pitchFamily="18" charset="0"/>
                <a:cs typeface="Times New Roman" pitchFamily="18" charset="0"/>
              </a:rPr>
              <a:t>0</a:t>
            </a:r>
          </a:p>
          <a:p>
            <a:pPr algn="ctr" eaLnBrk="1" hangingPunct="1">
              <a:buClr>
                <a:srgbClr val="009999"/>
              </a:buClr>
              <a:buSzPct val="70000"/>
              <a:buFontTx/>
              <a:buNone/>
            </a:pPr>
            <a:r>
              <a:rPr lang="en-US" altLang="zh-CN" sz="2400" b="1">
                <a:solidFill>
                  <a:srgbClr val="FF3300"/>
                </a:solidFill>
                <a:latin typeface="Times New Roman" pitchFamily="18" charset="0"/>
                <a:cs typeface="Times New Roman" pitchFamily="18" charset="0"/>
              </a:rPr>
              <a:t>1</a:t>
            </a:r>
          </a:p>
          <a:p>
            <a:pPr algn="ctr" eaLnBrk="1" hangingPunct="1">
              <a:buClr>
                <a:srgbClr val="009999"/>
              </a:buClr>
              <a:buSzPct val="70000"/>
              <a:buFontTx/>
              <a:buNone/>
            </a:pPr>
            <a:r>
              <a:rPr lang="en-US" altLang="zh-CN" sz="2400" b="1">
                <a:solidFill>
                  <a:srgbClr val="000000"/>
                </a:solidFill>
                <a:latin typeface="Times New Roman" pitchFamily="18" charset="0"/>
                <a:cs typeface="Times New Roman" pitchFamily="18" charset="0"/>
              </a:rPr>
              <a:t>0</a:t>
            </a:r>
          </a:p>
          <a:p>
            <a:pPr algn="ctr" eaLnBrk="1" hangingPunct="1">
              <a:buClr>
                <a:srgbClr val="009999"/>
              </a:buClr>
              <a:buSzPct val="70000"/>
              <a:buFontTx/>
              <a:buNone/>
            </a:pPr>
            <a:r>
              <a:rPr lang="en-US" altLang="zh-CN" sz="2400" b="1">
                <a:solidFill>
                  <a:srgbClr val="FF3300"/>
                </a:solidFill>
                <a:latin typeface="Times New Roman" pitchFamily="18" charset="0"/>
                <a:cs typeface="Times New Roman" pitchFamily="18" charset="0"/>
              </a:rPr>
              <a:t>1</a:t>
            </a:r>
          </a:p>
        </p:txBody>
      </p:sp>
      <p:sp>
        <p:nvSpPr>
          <p:cNvPr id="39955" name="Rectangle 2"/>
          <p:cNvSpPr>
            <a:spLocks noChangeArrowheads="1"/>
          </p:cNvSpPr>
          <p:nvPr/>
        </p:nvSpPr>
        <p:spPr bwMode="auto">
          <a:xfrm>
            <a:off x="5911850" y="58738"/>
            <a:ext cx="3178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§2.3</a:t>
            </a:r>
            <a:r>
              <a:rPr lang="zh-CN" altLang="en-US" sz="1800" b="1">
                <a:solidFill>
                  <a:srgbClr val="FF0066"/>
                </a:solidFill>
                <a:latin typeface="Times New Roman" pitchFamily="18" charset="0"/>
                <a:cs typeface="Times New Roman" pitchFamily="18" charset="0"/>
              </a:rPr>
              <a:t>  逻辑函数及其描述方法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Effect transition="in" filter="wipe(left)">
                                      <p:cBhvr>
                                        <p:cTn id="12" dur="500"/>
                                        <p:tgtEl>
                                          <p:spTgt spid="2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xEl>
                                              <p:pRg st="1" end="1"/>
                                            </p:txEl>
                                          </p:spTgt>
                                        </p:tgtEl>
                                        <p:attrNameLst>
                                          <p:attrName>style.visibility</p:attrName>
                                        </p:attrNameLst>
                                      </p:cBhvr>
                                      <p:to>
                                        <p:strVal val="visible"/>
                                      </p:to>
                                    </p:set>
                                    <p:animEffect transition="in" filter="wipe(left)">
                                      <p:cBhvr>
                                        <p:cTn id="17" dur="500"/>
                                        <p:tgtEl>
                                          <p:spTgt spid="2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xEl>
                                              <p:pRg st="2" end="2"/>
                                            </p:txEl>
                                          </p:spTgt>
                                        </p:tgtEl>
                                        <p:attrNameLst>
                                          <p:attrName>style.visibility</p:attrName>
                                        </p:attrNameLst>
                                      </p:cBhvr>
                                      <p:to>
                                        <p:strVal val="visible"/>
                                      </p:to>
                                    </p:set>
                                    <p:animEffect transition="in" filter="wipe(left)">
                                      <p:cBhvr>
                                        <p:cTn id="22" dur="500"/>
                                        <p:tgtEl>
                                          <p:spTgt spid="2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
                                            <p:txEl>
                                              <p:pRg st="3" end="3"/>
                                            </p:txEl>
                                          </p:spTgt>
                                        </p:tgtEl>
                                        <p:attrNameLst>
                                          <p:attrName>style.visibility</p:attrName>
                                        </p:attrNameLst>
                                      </p:cBhvr>
                                      <p:to>
                                        <p:strVal val="visible"/>
                                      </p:to>
                                    </p:set>
                                    <p:animEffect transition="in" filter="wipe(left)">
                                      <p:cBhvr>
                                        <p:cTn id="27" dur="500"/>
                                        <p:tgtEl>
                                          <p:spTgt spid="2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up)">
                                      <p:cBhvr>
                                        <p:cTn id="37" dur="500"/>
                                        <p:tgtEl>
                                          <p:spTgt spid="2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up)">
                                      <p:cBhvr>
                                        <p:cTn id="42" dur="500"/>
                                        <p:tgtEl>
                                          <p:spTgt spid="2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autoUpdateAnimBg="0"/>
      <p:bldP spid="25" grpId="0"/>
      <p:bldP spid="26" grpId="0"/>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9"/>
          <p:cNvSpPr>
            <a:spLocks noChangeArrowheads="1"/>
          </p:cNvSpPr>
          <p:nvPr/>
        </p:nvSpPr>
        <p:spPr bwMode="auto">
          <a:xfrm>
            <a:off x="690563" y="71438"/>
            <a:ext cx="2039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0000"/>
                </a:solidFill>
                <a:latin typeface="Times New Roman" pitchFamily="18" charset="0"/>
                <a:cs typeface="Times New Roman" pitchFamily="18" charset="0"/>
              </a:rPr>
              <a:t>2. </a:t>
            </a:r>
            <a:r>
              <a:rPr kumimoji="1" lang="zh-CN" altLang="en-US" sz="2400" b="1">
                <a:solidFill>
                  <a:srgbClr val="FF0000"/>
                </a:solidFill>
                <a:latin typeface="Times New Roman" pitchFamily="18" charset="0"/>
                <a:cs typeface="Times New Roman" pitchFamily="18" charset="0"/>
              </a:rPr>
              <a:t>逻辑函数式</a:t>
            </a:r>
            <a:endParaRPr lang="zh-CN" altLang="en-US" sz="2400" b="1">
              <a:solidFill>
                <a:srgbClr val="FF0000"/>
              </a:solidFill>
              <a:latin typeface="Times New Roman" pitchFamily="18" charset="0"/>
              <a:cs typeface="Times New Roman" pitchFamily="18" charset="0"/>
            </a:endParaRPr>
          </a:p>
        </p:txBody>
      </p:sp>
      <p:grpSp>
        <p:nvGrpSpPr>
          <p:cNvPr id="2" name="组合 2"/>
          <p:cNvGrpSpPr>
            <a:grpSpLocks/>
          </p:cNvGrpSpPr>
          <p:nvPr/>
        </p:nvGrpSpPr>
        <p:grpSpPr bwMode="auto">
          <a:xfrm>
            <a:off x="746125" y="642938"/>
            <a:ext cx="7643813" cy="1000125"/>
            <a:chOff x="857224" y="928670"/>
            <a:chExt cx="7643813" cy="1125129"/>
          </a:xfrm>
        </p:grpSpPr>
        <p:sp>
          <p:nvSpPr>
            <p:cNvPr id="40985" name="Rectangle 11"/>
            <p:cNvSpPr>
              <a:spLocks noChangeArrowheads="1"/>
            </p:cNvSpPr>
            <p:nvPr/>
          </p:nvSpPr>
          <p:spPr bwMode="auto">
            <a:xfrm>
              <a:off x="857224" y="928670"/>
              <a:ext cx="7643813" cy="1125129"/>
            </a:xfrm>
            <a:prstGeom prst="rect">
              <a:avLst/>
            </a:prstGeom>
            <a:noFill/>
            <a:ln w="57150" cmpd="thinThick">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400" b="1">
                <a:solidFill>
                  <a:srgbClr val="000000"/>
                </a:solidFill>
                <a:latin typeface="Times New Roman" pitchFamily="18" charset="0"/>
                <a:cs typeface="Times New Roman" pitchFamily="18" charset="0"/>
              </a:endParaRPr>
            </a:p>
          </p:txBody>
        </p:sp>
        <p:sp>
          <p:nvSpPr>
            <p:cNvPr id="40986" name="矩形 4"/>
            <p:cNvSpPr>
              <a:spLocks noChangeArrowheads="1"/>
            </p:cNvSpPr>
            <p:nvPr/>
          </p:nvSpPr>
          <p:spPr bwMode="auto">
            <a:xfrm>
              <a:off x="900087" y="1021538"/>
              <a:ext cx="7572375" cy="9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r>
                <a:rPr lang="zh-CN" altLang="en-US" sz="2400" b="1">
                  <a:solidFill>
                    <a:srgbClr val="000000"/>
                  </a:solidFill>
                  <a:latin typeface="Times New Roman" pitchFamily="18" charset="0"/>
                  <a:cs typeface="Times New Roman" pitchFamily="18" charset="0"/>
                </a:rPr>
                <a:t>        将输入</a:t>
              </a:r>
              <a:r>
                <a:rPr lang="en-US" altLang="zh-CN" sz="2400" b="1">
                  <a:solidFill>
                    <a:srgbClr val="000000"/>
                  </a:solidFill>
                  <a:latin typeface="Times New Roman" pitchFamily="18" charset="0"/>
                  <a:cs typeface="Times New Roman" pitchFamily="18" charset="0"/>
                </a:rPr>
                <a:t>/</a:t>
              </a:r>
              <a:r>
                <a:rPr lang="zh-CN" altLang="en-US" sz="2400" b="1">
                  <a:solidFill>
                    <a:srgbClr val="000000"/>
                  </a:solidFill>
                  <a:latin typeface="Times New Roman" pitchFamily="18" charset="0"/>
                  <a:cs typeface="Times New Roman" pitchFamily="18" charset="0"/>
                </a:rPr>
                <a:t>输出之间的逻辑关系用与、或、非的运算式表示，即为逻辑函数式。</a:t>
              </a:r>
            </a:p>
          </p:txBody>
        </p:sp>
      </p:grpSp>
      <p:grpSp>
        <p:nvGrpSpPr>
          <p:cNvPr id="3" name="组合 7"/>
          <p:cNvGrpSpPr>
            <a:grpSpLocks/>
          </p:cNvGrpSpPr>
          <p:nvPr/>
        </p:nvGrpSpPr>
        <p:grpSpPr bwMode="auto">
          <a:xfrm>
            <a:off x="1031875" y="1785938"/>
            <a:ext cx="4802188" cy="523875"/>
            <a:chOff x="1142976" y="2285992"/>
            <a:chExt cx="4802186" cy="523220"/>
          </a:xfrm>
        </p:grpSpPr>
        <p:graphicFrame>
          <p:nvGraphicFramePr>
            <p:cNvPr id="40983" name="Object 2"/>
            <p:cNvGraphicFramePr>
              <a:graphicFrameLocks noChangeAspect="1"/>
            </p:cNvGraphicFramePr>
            <p:nvPr/>
          </p:nvGraphicFramePr>
          <p:xfrm>
            <a:off x="2428835" y="2326152"/>
            <a:ext cx="3516327" cy="459276"/>
          </p:xfrm>
          <a:graphic>
            <a:graphicData uri="http://schemas.openxmlformats.org/presentationml/2006/ole">
              <mc:AlternateContent xmlns:mc="http://schemas.openxmlformats.org/markup-compatibility/2006">
                <mc:Choice xmlns:v="urn:schemas-microsoft-com:vml" Requires="v">
                  <p:oleObj spid="_x0000_s40987" name="公式" r:id="rId3" imgW="1548728" imgH="203112" progId="Equation.3">
                    <p:embed/>
                  </p:oleObj>
                </mc:Choice>
                <mc:Fallback>
                  <p:oleObj name="公式" r:id="rId3" imgW="1548728" imgH="203112"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35" y="2326152"/>
                          <a:ext cx="3516327" cy="459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84" name="Text Box 24"/>
            <p:cNvSpPr txBox="1">
              <a:spLocks noChangeArrowheads="1"/>
            </p:cNvSpPr>
            <p:nvPr/>
          </p:nvSpPr>
          <p:spPr bwMode="auto">
            <a:xfrm>
              <a:off x="1142976" y="2285992"/>
              <a:ext cx="13573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kumimoji="1" lang="zh-CN" altLang="en-US" sz="2800" b="1">
                  <a:solidFill>
                    <a:srgbClr val="FF3300"/>
                  </a:solidFill>
                  <a:latin typeface="Times New Roman" pitchFamily="18" charset="0"/>
                  <a:cs typeface="Times New Roman" pitchFamily="18" charset="0"/>
                  <a:sym typeface="Symbol" pitchFamily="18" charset="2"/>
                </a:rPr>
                <a:t>例如</a:t>
              </a:r>
              <a:r>
                <a:rPr kumimoji="1" lang="zh-CN" altLang="en-US" sz="2400" b="1">
                  <a:solidFill>
                    <a:srgbClr val="FF3300"/>
                  </a:solidFill>
                  <a:latin typeface="Times New Roman" pitchFamily="18" charset="0"/>
                  <a:cs typeface="Times New Roman" pitchFamily="18" charset="0"/>
                </a:rPr>
                <a:t>：</a:t>
              </a:r>
            </a:p>
          </p:txBody>
        </p:sp>
      </p:grpSp>
      <p:sp>
        <p:nvSpPr>
          <p:cNvPr id="17" name="Text Box 4"/>
          <p:cNvSpPr txBox="1">
            <a:spLocks noChangeArrowheads="1"/>
          </p:cNvSpPr>
          <p:nvPr/>
        </p:nvSpPr>
        <p:spPr bwMode="auto">
          <a:xfrm>
            <a:off x="500063" y="2357438"/>
            <a:ext cx="4389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400" b="1">
                <a:solidFill>
                  <a:srgbClr val="0000FF"/>
                </a:solidFill>
                <a:latin typeface="Times New Roman" pitchFamily="18" charset="0"/>
                <a:cs typeface="Times New Roman" pitchFamily="18" charset="0"/>
              </a:rPr>
              <a:t>（</a:t>
            </a:r>
            <a:r>
              <a:rPr kumimoji="1" lang="en-US" altLang="zh-CN" sz="2400" b="1">
                <a:solidFill>
                  <a:srgbClr val="0000FF"/>
                </a:solidFill>
                <a:latin typeface="Times New Roman" pitchFamily="18" charset="0"/>
                <a:cs typeface="Times New Roman" pitchFamily="18" charset="0"/>
              </a:rPr>
              <a:t>1</a:t>
            </a:r>
            <a:r>
              <a:rPr kumimoji="1" lang="zh-CN" altLang="en-US" sz="2400" b="1">
                <a:solidFill>
                  <a:srgbClr val="0000FF"/>
                </a:solidFill>
                <a:latin typeface="Times New Roman" pitchFamily="18" charset="0"/>
                <a:cs typeface="Times New Roman" pitchFamily="18" charset="0"/>
              </a:rPr>
              <a:t>）逻辑函数式一般形式 </a:t>
            </a:r>
          </a:p>
        </p:txBody>
      </p:sp>
      <p:grpSp>
        <p:nvGrpSpPr>
          <p:cNvPr id="4" name="组合 21"/>
          <p:cNvGrpSpPr>
            <a:grpSpLocks/>
          </p:cNvGrpSpPr>
          <p:nvPr/>
        </p:nvGrpSpPr>
        <p:grpSpPr bwMode="auto">
          <a:xfrm>
            <a:off x="1265238" y="3244850"/>
            <a:ext cx="4827587" cy="517525"/>
            <a:chOff x="1376340" y="3244848"/>
            <a:chExt cx="4827611" cy="517525"/>
          </a:xfrm>
        </p:grpSpPr>
        <p:graphicFrame>
          <p:nvGraphicFramePr>
            <p:cNvPr id="40981" name="Object 4"/>
            <p:cNvGraphicFramePr>
              <a:graphicFrameLocks noChangeAspect="1"/>
            </p:cNvGraphicFramePr>
            <p:nvPr/>
          </p:nvGraphicFramePr>
          <p:xfrm>
            <a:off x="1376340" y="3244848"/>
            <a:ext cx="1846271" cy="517525"/>
          </p:xfrm>
          <a:graphic>
            <a:graphicData uri="http://schemas.openxmlformats.org/presentationml/2006/ole">
              <mc:AlternateContent xmlns:mc="http://schemas.openxmlformats.org/markup-compatibility/2006">
                <mc:Choice xmlns:v="urn:schemas-microsoft-com:vml" Requires="v">
                  <p:oleObj spid="_x0000_s40988" name="公式" r:id="rId5" imgW="850531" imgH="215806" progId="Equation.3">
                    <p:embed/>
                  </p:oleObj>
                </mc:Choice>
                <mc:Fallback>
                  <p:oleObj name="公式" r:id="rId5" imgW="850531" imgH="215806"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6340" y="3244848"/>
                          <a:ext cx="1846271"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82" name="Text Box 7"/>
            <p:cNvSpPr txBox="1">
              <a:spLocks noChangeArrowheads="1"/>
            </p:cNvSpPr>
            <p:nvPr/>
          </p:nvSpPr>
          <p:spPr bwMode="auto">
            <a:xfrm>
              <a:off x="5024438" y="3286124"/>
              <a:ext cx="1179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06600"/>
                  </a:solidFill>
                  <a:latin typeface="Times New Roman" pitchFamily="18" charset="0"/>
                  <a:cs typeface="Times New Roman" pitchFamily="18" charset="0"/>
                </a:rPr>
                <a:t>与或式 </a:t>
              </a:r>
            </a:p>
          </p:txBody>
        </p:sp>
      </p:grpSp>
      <p:sp>
        <p:nvSpPr>
          <p:cNvPr id="25" name="矩形 24"/>
          <p:cNvSpPr>
            <a:spLocks noChangeArrowheads="1"/>
          </p:cNvSpPr>
          <p:nvPr/>
        </p:nvSpPr>
        <p:spPr bwMode="auto">
          <a:xfrm>
            <a:off x="1246188" y="2786063"/>
            <a:ext cx="7429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kumimoji="1" lang="zh-CN" altLang="en-US" sz="2000" b="1">
                <a:solidFill>
                  <a:srgbClr val="C00000"/>
                </a:solidFill>
                <a:latin typeface="Times New Roman" pitchFamily="18" charset="0"/>
                <a:cs typeface="Times New Roman" pitchFamily="18" charset="0"/>
              </a:rPr>
              <a:t>任何一个逻辑函数式都可以通过逻辑变换写成以下五种形式：</a:t>
            </a:r>
            <a:endParaRPr lang="zh-CN" altLang="en-US" sz="2000">
              <a:solidFill>
                <a:srgbClr val="C00000"/>
              </a:solidFill>
              <a:latin typeface="Times New Roman" pitchFamily="18" charset="0"/>
              <a:cs typeface="Times New Roman" pitchFamily="18" charset="0"/>
            </a:endParaRPr>
          </a:p>
        </p:txBody>
      </p:sp>
      <p:grpSp>
        <p:nvGrpSpPr>
          <p:cNvPr id="6" name="组合 22"/>
          <p:cNvGrpSpPr>
            <a:grpSpLocks/>
          </p:cNvGrpSpPr>
          <p:nvPr/>
        </p:nvGrpSpPr>
        <p:grpSpPr bwMode="auto">
          <a:xfrm>
            <a:off x="1577975" y="3852863"/>
            <a:ext cx="4530725" cy="576262"/>
            <a:chOff x="1689079" y="3852870"/>
            <a:chExt cx="4530747" cy="576262"/>
          </a:xfrm>
        </p:grpSpPr>
        <p:sp>
          <p:nvSpPr>
            <p:cNvPr id="40979" name="Text Box 8"/>
            <p:cNvSpPr txBox="1">
              <a:spLocks noChangeArrowheads="1"/>
            </p:cNvSpPr>
            <p:nvPr/>
          </p:nvSpPr>
          <p:spPr bwMode="auto">
            <a:xfrm>
              <a:off x="5040313" y="3929066"/>
              <a:ext cx="1179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06600"/>
                  </a:solidFill>
                  <a:latin typeface="Times New Roman" pitchFamily="18" charset="0"/>
                  <a:cs typeface="Times New Roman" pitchFamily="18" charset="0"/>
                </a:rPr>
                <a:t>或与式 </a:t>
              </a:r>
            </a:p>
          </p:txBody>
        </p:sp>
        <p:graphicFrame>
          <p:nvGraphicFramePr>
            <p:cNvPr id="40980" name="Object 18"/>
            <p:cNvGraphicFramePr>
              <a:graphicFrameLocks noChangeAspect="1"/>
            </p:cNvGraphicFramePr>
            <p:nvPr/>
          </p:nvGraphicFramePr>
          <p:xfrm>
            <a:off x="1689079" y="3852870"/>
            <a:ext cx="2314586" cy="576262"/>
          </p:xfrm>
          <a:graphic>
            <a:graphicData uri="http://schemas.openxmlformats.org/presentationml/2006/ole">
              <mc:AlternateContent xmlns:mc="http://schemas.openxmlformats.org/markup-compatibility/2006">
                <mc:Choice xmlns:v="urn:schemas-microsoft-com:vml" Requires="v">
                  <p:oleObj spid="_x0000_s40989" name="公式" r:id="rId7" imgW="1066800" imgH="241300" progId="Equation.3">
                    <p:embed/>
                  </p:oleObj>
                </mc:Choice>
                <mc:Fallback>
                  <p:oleObj name="公式" r:id="rId7" imgW="1066800" imgH="2413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9079" y="3852870"/>
                          <a:ext cx="2314586"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组合 23"/>
          <p:cNvGrpSpPr>
            <a:grpSpLocks/>
          </p:cNvGrpSpPr>
          <p:nvPr/>
        </p:nvGrpSpPr>
        <p:grpSpPr bwMode="auto">
          <a:xfrm>
            <a:off x="1550988" y="4475163"/>
            <a:ext cx="5478462" cy="636587"/>
            <a:chOff x="1662093" y="4475175"/>
            <a:chExt cx="5478482" cy="636587"/>
          </a:xfrm>
        </p:grpSpPr>
        <p:sp>
          <p:nvSpPr>
            <p:cNvPr id="40977" name="Text Box 9"/>
            <p:cNvSpPr txBox="1">
              <a:spLocks noChangeArrowheads="1"/>
            </p:cNvSpPr>
            <p:nvPr/>
          </p:nvSpPr>
          <p:spPr bwMode="auto">
            <a:xfrm>
              <a:off x="5022850" y="4643446"/>
              <a:ext cx="211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06600"/>
                  </a:solidFill>
                  <a:latin typeface="Times New Roman" pitchFamily="18" charset="0"/>
                  <a:cs typeface="Times New Roman" pitchFamily="18" charset="0"/>
                </a:rPr>
                <a:t>与非－与非式 </a:t>
              </a:r>
            </a:p>
          </p:txBody>
        </p:sp>
        <p:graphicFrame>
          <p:nvGraphicFramePr>
            <p:cNvPr id="40978" name="Object 19"/>
            <p:cNvGraphicFramePr>
              <a:graphicFrameLocks noChangeAspect="1"/>
            </p:cNvGraphicFramePr>
            <p:nvPr/>
          </p:nvGraphicFramePr>
          <p:xfrm>
            <a:off x="1662093" y="4475175"/>
            <a:ext cx="1404942" cy="636587"/>
          </p:xfrm>
          <a:graphic>
            <a:graphicData uri="http://schemas.openxmlformats.org/presentationml/2006/ole">
              <mc:AlternateContent xmlns:mc="http://schemas.openxmlformats.org/markup-compatibility/2006">
                <mc:Choice xmlns:v="urn:schemas-microsoft-com:vml" Requires="v">
                  <p:oleObj spid="_x0000_s40990" name="公式" r:id="rId9" imgW="647419" imgH="266584" progId="Equation.3">
                    <p:embed/>
                  </p:oleObj>
                </mc:Choice>
                <mc:Fallback>
                  <p:oleObj name="公式" r:id="rId9" imgW="647419" imgH="266584"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62093" y="4475175"/>
                          <a:ext cx="1404942" cy="636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组合 25"/>
          <p:cNvGrpSpPr>
            <a:grpSpLocks/>
          </p:cNvGrpSpPr>
          <p:nvPr/>
        </p:nvGrpSpPr>
        <p:grpSpPr bwMode="auto">
          <a:xfrm>
            <a:off x="1571625" y="5214938"/>
            <a:ext cx="5500688" cy="698500"/>
            <a:chOff x="1720847" y="5214950"/>
            <a:chExt cx="5500729" cy="698500"/>
          </a:xfrm>
        </p:grpSpPr>
        <p:sp>
          <p:nvSpPr>
            <p:cNvPr id="40975" name="Text Box 10"/>
            <p:cNvSpPr txBox="1">
              <a:spLocks noChangeArrowheads="1"/>
            </p:cNvSpPr>
            <p:nvPr/>
          </p:nvSpPr>
          <p:spPr bwMode="auto">
            <a:xfrm>
              <a:off x="5103851" y="5429264"/>
              <a:ext cx="211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06600"/>
                  </a:solidFill>
                  <a:latin typeface="Times New Roman" pitchFamily="18" charset="0"/>
                  <a:cs typeface="Times New Roman" pitchFamily="18" charset="0"/>
                </a:rPr>
                <a:t>或非－或非式 </a:t>
              </a:r>
            </a:p>
          </p:txBody>
        </p:sp>
        <p:graphicFrame>
          <p:nvGraphicFramePr>
            <p:cNvPr id="40976" name="Object 20"/>
            <p:cNvGraphicFramePr>
              <a:graphicFrameLocks noChangeAspect="1"/>
            </p:cNvGraphicFramePr>
            <p:nvPr/>
          </p:nvGraphicFramePr>
          <p:xfrm>
            <a:off x="1720847" y="5214950"/>
            <a:ext cx="2589214" cy="698500"/>
          </p:xfrm>
          <a:graphic>
            <a:graphicData uri="http://schemas.openxmlformats.org/presentationml/2006/ole">
              <mc:AlternateContent xmlns:mc="http://schemas.openxmlformats.org/markup-compatibility/2006">
                <mc:Choice xmlns:v="urn:schemas-microsoft-com:vml" Requires="v">
                  <p:oleObj spid="_x0000_s40991" name="公式" r:id="rId11" imgW="1193800" imgH="292100" progId="Equation.3">
                    <p:embed/>
                  </p:oleObj>
                </mc:Choice>
                <mc:Fallback>
                  <p:oleObj name="公式" r:id="rId11" imgW="1193800" imgH="292100"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20847" y="5214950"/>
                          <a:ext cx="2589214"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组合 26"/>
          <p:cNvGrpSpPr>
            <a:grpSpLocks/>
          </p:cNvGrpSpPr>
          <p:nvPr/>
        </p:nvGrpSpPr>
        <p:grpSpPr bwMode="auto">
          <a:xfrm>
            <a:off x="1571625" y="6035675"/>
            <a:ext cx="4857750" cy="576263"/>
            <a:chOff x="1747818" y="6035697"/>
            <a:chExt cx="4857807" cy="576263"/>
          </a:xfrm>
        </p:grpSpPr>
        <p:sp>
          <p:nvSpPr>
            <p:cNvPr id="40973" name="Text Box 11"/>
            <p:cNvSpPr txBox="1">
              <a:spLocks noChangeArrowheads="1"/>
            </p:cNvSpPr>
            <p:nvPr/>
          </p:nvSpPr>
          <p:spPr bwMode="auto">
            <a:xfrm>
              <a:off x="5107025" y="6134099"/>
              <a:ext cx="1498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06600"/>
                  </a:solidFill>
                  <a:latin typeface="Times New Roman" pitchFamily="18" charset="0"/>
                  <a:cs typeface="Times New Roman" pitchFamily="18" charset="0"/>
                </a:rPr>
                <a:t>与或非式 </a:t>
              </a:r>
            </a:p>
          </p:txBody>
        </p:sp>
        <p:graphicFrame>
          <p:nvGraphicFramePr>
            <p:cNvPr id="40974" name="Object 21"/>
            <p:cNvGraphicFramePr>
              <a:graphicFrameLocks noChangeAspect="1"/>
            </p:cNvGraphicFramePr>
            <p:nvPr/>
          </p:nvGraphicFramePr>
          <p:xfrm>
            <a:off x="1747818" y="6035697"/>
            <a:ext cx="1571632" cy="576263"/>
          </p:xfrm>
          <a:graphic>
            <a:graphicData uri="http://schemas.openxmlformats.org/presentationml/2006/ole">
              <mc:AlternateContent xmlns:mc="http://schemas.openxmlformats.org/markup-compatibility/2006">
                <mc:Choice xmlns:v="urn:schemas-microsoft-com:vml" Requires="v">
                  <p:oleObj spid="_x0000_s40992" name="公式" r:id="rId13" imgW="723586" imgH="241195" progId="Equation.3">
                    <p:embed/>
                  </p:oleObj>
                </mc:Choice>
                <mc:Fallback>
                  <p:oleObj name="公式" r:id="rId13" imgW="723586" imgH="241195"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47818" y="6035697"/>
                          <a:ext cx="1571632"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0972" name="Rectangle 2"/>
          <p:cNvSpPr>
            <a:spLocks noChangeArrowheads="1"/>
          </p:cNvSpPr>
          <p:nvPr/>
        </p:nvSpPr>
        <p:spPr bwMode="auto">
          <a:xfrm>
            <a:off x="5911850" y="58738"/>
            <a:ext cx="3178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§2.3</a:t>
            </a:r>
            <a:r>
              <a:rPr lang="zh-CN" altLang="en-US" sz="1800" b="1">
                <a:solidFill>
                  <a:srgbClr val="FF0066"/>
                </a:solidFill>
                <a:latin typeface="Times New Roman" pitchFamily="18" charset="0"/>
                <a:cs typeface="Times New Roman" pitchFamily="18" charset="0"/>
              </a:rPr>
              <a:t>  逻辑函数及其描述方法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3"/>
          <p:cNvSpPr txBox="1">
            <a:spLocks noChangeArrowheads="1"/>
          </p:cNvSpPr>
          <p:nvPr/>
        </p:nvSpPr>
        <p:spPr bwMode="auto">
          <a:xfrm>
            <a:off x="325438" y="142875"/>
            <a:ext cx="4603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000FF"/>
                </a:solidFill>
                <a:latin typeface="Times New Roman" pitchFamily="18" charset="0"/>
                <a:cs typeface="Times New Roman" pitchFamily="18" charset="0"/>
              </a:rPr>
              <a:t>（</a:t>
            </a:r>
            <a:r>
              <a:rPr kumimoji="1" lang="en-US" altLang="zh-CN" sz="2400" b="1">
                <a:solidFill>
                  <a:srgbClr val="0000FF"/>
                </a:solidFill>
                <a:latin typeface="Times New Roman" pitchFamily="18" charset="0"/>
                <a:cs typeface="Times New Roman" pitchFamily="18" charset="0"/>
              </a:rPr>
              <a:t>2</a:t>
            </a:r>
            <a:r>
              <a:rPr kumimoji="1" lang="zh-CN" altLang="en-US" sz="2400" b="1">
                <a:solidFill>
                  <a:srgbClr val="0000FF"/>
                </a:solidFill>
                <a:latin typeface="Times New Roman" pitchFamily="18" charset="0"/>
                <a:cs typeface="Times New Roman" pitchFamily="18" charset="0"/>
              </a:rPr>
              <a:t>）逻辑式的两种标准形式</a:t>
            </a:r>
          </a:p>
        </p:txBody>
      </p:sp>
      <p:sp>
        <p:nvSpPr>
          <p:cNvPr id="11" name="Text Box 4"/>
          <p:cNvSpPr txBox="1">
            <a:spLocks noChangeArrowheads="1"/>
          </p:cNvSpPr>
          <p:nvPr/>
        </p:nvSpPr>
        <p:spPr bwMode="auto">
          <a:xfrm>
            <a:off x="603250" y="642938"/>
            <a:ext cx="4968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C00000"/>
                </a:solidFill>
                <a:latin typeface="Times New Roman" pitchFamily="18" charset="0"/>
                <a:cs typeface="Times New Roman" pitchFamily="18" charset="0"/>
              </a:rPr>
              <a:t>1</a:t>
            </a:r>
            <a:r>
              <a:rPr lang="zh-CN" altLang="en-US" sz="2400" b="1">
                <a:solidFill>
                  <a:srgbClr val="C00000"/>
                </a:solidFill>
                <a:latin typeface="Times New Roman" pitchFamily="18" charset="0"/>
                <a:cs typeface="Times New Roman" pitchFamily="18" charset="0"/>
              </a:rPr>
              <a:t>）最小项之和式－－标准与或式</a:t>
            </a:r>
          </a:p>
        </p:txBody>
      </p:sp>
      <p:sp>
        <p:nvSpPr>
          <p:cNvPr id="14" name="Text Box 7"/>
          <p:cNvSpPr txBox="1">
            <a:spLocks noChangeArrowheads="1"/>
          </p:cNvSpPr>
          <p:nvPr/>
        </p:nvSpPr>
        <p:spPr bwMode="auto">
          <a:xfrm>
            <a:off x="642938" y="5519738"/>
            <a:ext cx="7848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50000"/>
              </a:spcBef>
              <a:buFontTx/>
              <a:buNone/>
            </a:pPr>
            <a:r>
              <a:rPr lang="zh-CN" altLang="en-US" sz="2400" b="1">
                <a:solidFill>
                  <a:srgbClr val="040404"/>
                </a:solidFill>
                <a:latin typeface="Times New Roman" pitchFamily="18" charset="0"/>
                <a:cs typeface="Times New Roman" pitchFamily="18" charset="0"/>
              </a:rPr>
              <a:t>        在一个</a:t>
            </a:r>
            <a:r>
              <a:rPr lang="zh-CN" altLang="en-US" sz="2400" b="1">
                <a:solidFill>
                  <a:srgbClr val="000000"/>
                </a:solidFill>
                <a:latin typeface="Times New Roman" pitchFamily="18" charset="0"/>
                <a:cs typeface="Times New Roman" pitchFamily="18" charset="0"/>
              </a:rPr>
              <a:t>与或逻辑式</a:t>
            </a:r>
            <a:r>
              <a:rPr lang="zh-CN" altLang="en-US" sz="2400" b="1">
                <a:solidFill>
                  <a:srgbClr val="040404"/>
                </a:solidFill>
                <a:latin typeface="Times New Roman" pitchFamily="18" charset="0"/>
                <a:cs typeface="Times New Roman" pitchFamily="18" charset="0"/>
              </a:rPr>
              <a:t>中，若所有的乘积项均为最小项，则该逻辑式称为</a:t>
            </a:r>
            <a:r>
              <a:rPr lang="zh-CN" altLang="en-US" sz="2400" b="1">
                <a:solidFill>
                  <a:srgbClr val="FF3300"/>
                </a:solidFill>
                <a:latin typeface="Times New Roman" pitchFamily="18" charset="0"/>
                <a:cs typeface="Times New Roman" pitchFamily="18" charset="0"/>
              </a:rPr>
              <a:t>最小项之和式，</a:t>
            </a:r>
            <a:r>
              <a:rPr lang="zh-CN" altLang="en-US" sz="2400" b="1">
                <a:solidFill>
                  <a:srgbClr val="006600"/>
                </a:solidFill>
                <a:latin typeface="Times New Roman" pitchFamily="18" charset="0"/>
                <a:cs typeface="Times New Roman" pitchFamily="18" charset="0"/>
              </a:rPr>
              <a:t>即标准与或式</a:t>
            </a:r>
            <a:r>
              <a:rPr lang="zh-CN" altLang="en-US" sz="2400" b="1">
                <a:solidFill>
                  <a:srgbClr val="040404"/>
                </a:solidFill>
                <a:latin typeface="Times New Roman" pitchFamily="18" charset="0"/>
                <a:cs typeface="Times New Roman" pitchFamily="18" charset="0"/>
              </a:rPr>
              <a:t>。</a:t>
            </a:r>
          </a:p>
        </p:txBody>
      </p:sp>
      <p:grpSp>
        <p:nvGrpSpPr>
          <p:cNvPr id="2" name="组合 9"/>
          <p:cNvGrpSpPr>
            <a:grpSpLocks/>
          </p:cNvGrpSpPr>
          <p:nvPr/>
        </p:nvGrpSpPr>
        <p:grpSpPr bwMode="auto">
          <a:xfrm>
            <a:off x="612775" y="1214438"/>
            <a:ext cx="7991475" cy="1441450"/>
            <a:chOff x="612775" y="1214422"/>
            <a:chExt cx="7991475" cy="1441450"/>
          </a:xfrm>
        </p:grpSpPr>
        <p:sp>
          <p:nvSpPr>
            <p:cNvPr id="41996" name="Text Box 5"/>
            <p:cNvSpPr txBox="1">
              <a:spLocks noChangeArrowheads="1"/>
            </p:cNvSpPr>
            <p:nvPr/>
          </p:nvSpPr>
          <p:spPr bwMode="auto">
            <a:xfrm>
              <a:off x="684213" y="1271572"/>
              <a:ext cx="78168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50000"/>
                </a:spcBef>
                <a:buFontTx/>
                <a:buNone/>
              </a:pPr>
              <a:r>
                <a:rPr lang="en-US" altLang="zh-CN" sz="2400" b="1">
                  <a:solidFill>
                    <a:srgbClr val="000000"/>
                  </a:solidFill>
                  <a:latin typeface="Times New Roman" pitchFamily="18" charset="0"/>
                  <a:cs typeface="Times New Roman" pitchFamily="18" charset="0"/>
                </a:rPr>
                <a:t>       </a:t>
              </a:r>
              <a:r>
                <a:rPr lang="zh-CN" altLang="en-US" sz="2400" b="1">
                  <a:solidFill>
                    <a:srgbClr val="000000"/>
                  </a:solidFill>
                  <a:latin typeface="Times New Roman" pitchFamily="18" charset="0"/>
                  <a:cs typeface="Times New Roman" pitchFamily="18" charset="0"/>
                </a:rPr>
                <a:t> </a:t>
              </a:r>
              <a:r>
                <a:rPr lang="zh-CN" altLang="en-US" sz="2400" b="1">
                  <a:solidFill>
                    <a:srgbClr val="040404"/>
                  </a:solidFill>
                  <a:latin typeface="Times New Roman" pitchFamily="18" charset="0"/>
                  <a:cs typeface="Times New Roman" pitchFamily="18" charset="0"/>
                </a:rPr>
                <a:t>在</a:t>
              </a:r>
              <a:r>
                <a:rPr lang="en-US" altLang="zh-CN" sz="2400" b="1">
                  <a:solidFill>
                    <a:srgbClr val="040404"/>
                  </a:solidFill>
                  <a:latin typeface="Times New Roman" pitchFamily="18" charset="0"/>
                  <a:cs typeface="Times New Roman" pitchFamily="18" charset="0"/>
                </a:rPr>
                <a:t>n</a:t>
              </a:r>
              <a:r>
                <a:rPr lang="zh-CN" altLang="en-US" sz="2400" b="1">
                  <a:solidFill>
                    <a:srgbClr val="040404"/>
                  </a:solidFill>
                  <a:latin typeface="Times New Roman" pitchFamily="18" charset="0"/>
                  <a:cs typeface="Times New Roman" pitchFamily="18" charset="0"/>
                </a:rPr>
                <a:t>变量逻辑函数中，由所有</a:t>
              </a:r>
              <a:r>
                <a:rPr lang="en-US" altLang="zh-CN" sz="2400" b="1">
                  <a:solidFill>
                    <a:srgbClr val="040404"/>
                  </a:solidFill>
                  <a:latin typeface="Times New Roman" pitchFamily="18" charset="0"/>
                  <a:cs typeface="Times New Roman" pitchFamily="18" charset="0"/>
                </a:rPr>
                <a:t>n</a:t>
              </a:r>
              <a:r>
                <a:rPr lang="zh-CN" altLang="en-US" sz="2400" b="1">
                  <a:solidFill>
                    <a:srgbClr val="040404"/>
                  </a:solidFill>
                  <a:latin typeface="Times New Roman" pitchFamily="18" charset="0"/>
                  <a:cs typeface="Times New Roman" pitchFamily="18" charset="0"/>
                </a:rPr>
                <a:t>个变量以</a:t>
              </a:r>
              <a:r>
                <a:rPr kumimoji="1" lang="zh-CN" altLang="en-US" sz="2400" b="1">
                  <a:solidFill>
                    <a:srgbClr val="040404"/>
                  </a:solidFill>
                  <a:latin typeface="Times New Roman" pitchFamily="18" charset="0"/>
                  <a:cs typeface="Times New Roman" pitchFamily="18" charset="0"/>
                </a:rPr>
                <a:t>原变量或反变量的形式出现一次而组成的</a:t>
              </a:r>
              <a:r>
                <a:rPr kumimoji="1" lang="zh-CN" altLang="en-US" sz="2400" b="1">
                  <a:solidFill>
                    <a:srgbClr val="FF0000"/>
                  </a:solidFill>
                  <a:latin typeface="Times New Roman" pitchFamily="18" charset="0"/>
                  <a:cs typeface="Times New Roman" pitchFamily="18" charset="0"/>
                </a:rPr>
                <a:t>乘积项</a:t>
              </a:r>
              <a:r>
                <a:rPr kumimoji="1" lang="zh-CN" altLang="en-US" sz="2400" b="1">
                  <a:solidFill>
                    <a:srgbClr val="000000"/>
                  </a:solidFill>
                  <a:latin typeface="Times New Roman" pitchFamily="18" charset="0"/>
                  <a:cs typeface="Times New Roman" pitchFamily="18" charset="0"/>
                </a:rPr>
                <a:t>（与项）</a:t>
              </a:r>
              <a:r>
                <a:rPr kumimoji="1" lang="zh-CN" altLang="en-US" sz="2400" b="1">
                  <a:solidFill>
                    <a:srgbClr val="040404"/>
                  </a:solidFill>
                  <a:latin typeface="Times New Roman" pitchFamily="18" charset="0"/>
                  <a:cs typeface="Times New Roman" pitchFamily="18" charset="0"/>
                </a:rPr>
                <a:t>。</a:t>
              </a:r>
            </a:p>
            <a:p>
              <a:pPr algn="just" eaLnBrk="1" hangingPunct="1">
                <a:spcBef>
                  <a:spcPct val="50000"/>
                </a:spcBef>
                <a:buFontTx/>
                <a:buNone/>
              </a:pPr>
              <a:r>
                <a:rPr kumimoji="1" lang="zh-CN" altLang="en-US" sz="2400" b="1">
                  <a:solidFill>
                    <a:srgbClr val="000000"/>
                  </a:solidFill>
                  <a:latin typeface="Times New Roman" pitchFamily="18" charset="0"/>
                  <a:cs typeface="Times New Roman" pitchFamily="18" charset="0"/>
                </a:rPr>
                <a:t>                                     －－－</a:t>
              </a:r>
              <a:r>
                <a:rPr kumimoji="1" lang="zh-CN" altLang="en-US" sz="2400" b="1">
                  <a:solidFill>
                    <a:srgbClr val="FF3300"/>
                  </a:solidFill>
                  <a:latin typeface="Times New Roman" pitchFamily="18" charset="0"/>
                  <a:cs typeface="Times New Roman" pitchFamily="18" charset="0"/>
                </a:rPr>
                <a:t>最小项（</a:t>
              </a:r>
              <a:r>
                <a:rPr kumimoji="1" lang="en-US" altLang="zh-CN" sz="2400" b="1">
                  <a:solidFill>
                    <a:srgbClr val="FF3300"/>
                  </a:solidFill>
                  <a:latin typeface="Times New Roman" pitchFamily="18" charset="0"/>
                  <a:cs typeface="Times New Roman" pitchFamily="18" charset="0"/>
                </a:rPr>
                <a:t>Minterm</a:t>
              </a:r>
              <a:r>
                <a:rPr kumimoji="1" lang="zh-CN" altLang="en-US" sz="2400" b="1">
                  <a:solidFill>
                    <a:srgbClr val="FF3300"/>
                  </a:solidFill>
                  <a:latin typeface="Times New Roman" pitchFamily="18" charset="0"/>
                  <a:cs typeface="Times New Roman" pitchFamily="18" charset="0"/>
                </a:rPr>
                <a:t>）</a:t>
              </a:r>
            </a:p>
          </p:txBody>
        </p:sp>
        <p:sp>
          <p:nvSpPr>
            <p:cNvPr id="41997" name="Rectangle 8"/>
            <p:cNvSpPr>
              <a:spLocks noChangeArrowheads="1"/>
            </p:cNvSpPr>
            <p:nvPr/>
          </p:nvSpPr>
          <p:spPr bwMode="auto">
            <a:xfrm>
              <a:off x="612775" y="1214422"/>
              <a:ext cx="7991475" cy="1439863"/>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endParaRPr lang="zh-CN" altLang="en-US" sz="2400" b="1">
                <a:solidFill>
                  <a:srgbClr val="000000"/>
                </a:solidFill>
                <a:latin typeface="Times New Roman" pitchFamily="18" charset="0"/>
                <a:cs typeface="Times New Roman" pitchFamily="18" charset="0"/>
              </a:endParaRPr>
            </a:p>
          </p:txBody>
        </p:sp>
      </p:grpSp>
      <p:sp>
        <p:nvSpPr>
          <p:cNvPr id="16" name="Rectangle 9"/>
          <p:cNvSpPr>
            <a:spLocks noChangeArrowheads="1"/>
          </p:cNvSpPr>
          <p:nvPr/>
        </p:nvSpPr>
        <p:spPr bwMode="auto">
          <a:xfrm>
            <a:off x="612775" y="5494338"/>
            <a:ext cx="7991475" cy="935037"/>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endParaRPr lang="zh-CN" altLang="en-US" sz="2400" b="1">
              <a:solidFill>
                <a:srgbClr val="000000"/>
              </a:solidFill>
              <a:latin typeface="Times New Roman" pitchFamily="18" charset="0"/>
              <a:cs typeface="Times New Roman" pitchFamily="18" charset="0"/>
            </a:endParaRPr>
          </a:p>
        </p:txBody>
      </p:sp>
      <p:grpSp>
        <p:nvGrpSpPr>
          <p:cNvPr id="3" name="组合 18"/>
          <p:cNvGrpSpPr>
            <a:grpSpLocks/>
          </p:cNvGrpSpPr>
          <p:nvPr/>
        </p:nvGrpSpPr>
        <p:grpSpPr bwMode="auto">
          <a:xfrm>
            <a:off x="611188" y="2928938"/>
            <a:ext cx="7994650" cy="2286000"/>
            <a:chOff x="611188" y="2928934"/>
            <a:chExt cx="7994650" cy="2286016"/>
          </a:xfrm>
        </p:grpSpPr>
        <p:sp>
          <p:nvSpPr>
            <p:cNvPr id="41994" name="Rectangle 6"/>
            <p:cNvSpPr>
              <a:spLocks noChangeArrowheads="1"/>
            </p:cNvSpPr>
            <p:nvPr/>
          </p:nvSpPr>
          <p:spPr bwMode="auto">
            <a:xfrm>
              <a:off x="684213" y="3019425"/>
              <a:ext cx="7921625"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50000"/>
                </a:spcBef>
                <a:buFontTx/>
                <a:buNone/>
              </a:pPr>
              <a:r>
                <a:rPr kumimoji="1" lang="en-US" altLang="zh-CN" sz="2400" b="1">
                  <a:solidFill>
                    <a:srgbClr val="000000"/>
                  </a:solidFill>
                  <a:latin typeface="Times New Roman" pitchFamily="18" charset="0"/>
                  <a:cs typeface="Times New Roman" pitchFamily="18" charset="0"/>
                </a:rPr>
                <a:t>        </a:t>
              </a:r>
              <a:r>
                <a:rPr kumimoji="1" lang="zh-CN" altLang="en-US" sz="2400" b="1">
                  <a:solidFill>
                    <a:srgbClr val="000000"/>
                  </a:solidFill>
                  <a:latin typeface="Times New Roman" pitchFamily="18" charset="0"/>
                  <a:cs typeface="Times New Roman" pitchFamily="18" charset="0"/>
                </a:rPr>
                <a:t> </a:t>
              </a:r>
              <a:r>
                <a:rPr kumimoji="1" lang="en-US" altLang="zh-CN" sz="2400" b="1">
                  <a:solidFill>
                    <a:srgbClr val="040404"/>
                  </a:solidFill>
                  <a:latin typeface="Times New Roman" pitchFamily="18" charset="0"/>
                  <a:cs typeface="Times New Roman" pitchFamily="18" charset="0"/>
                </a:rPr>
                <a:t>n</a:t>
              </a:r>
              <a:r>
                <a:rPr kumimoji="1" lang="zh-CN" altLang="en-US" sz="2400" b="1">
                  <a:solidFill>
                    <a:srgbClr val="040404"/>
                  </a:solidFill>
                  <a:latin typeface="Times New Roman" pitchFamily="18" charset="0"/>
                  <a:cs typeface="Times New Roman" pitchFamily="18" charset="0"/>
                </a:rPr>
                <a:t>变量逻辑函数的最小项有</a:t>
              </a:r>
              <a:r>
                <a:rPr kumimoji="1" lang="en-US" altLang="zh-CN" sz="2400" b="1">
                  <a:solidFill>
                    <a:srgbClr val="FF3300"/>
                  </a:solidFill>
                  <a:latin typeface="Times New Roman" pitchFamily="18" charset="0"/>
                  <a:cs typeface="Times New Roman" pitchFamily="18" charset="0"/>
                </a:rPr>
                <a:t>2</a:t>
              </a:r>
              <a:r>
                <a:rPr kumimoji="1" lang="en-US" altLang="zh-CN" sz="2400" b="1" baseline="50000">
                  <a:solidFill>
                    <a:srgbClr val="FF3300"/>
                  </a:solidFill>
                  <a:latin typeface="Times New Roman" pitchFamily="18" charset="0"/>
                  <a:cs typeface="Times New Roman" pitchFamily="18" charset="0"/>
                </a:rPr>
                <a:t>n</a:t>
              </a:r>
              <a:r>
                <a:rPr kumimoji="1" lang="zh-CN" altLang="en-US" sz="2400" b="1">
                  <a:solidFill>
                    <a:srgbClr val="040404"/>
                  </a:solidFill>
                  <a:latin typeface="Times New Roman" pitchFamily="18" charset="0"/>
                  <a:cs typeface="Times New Roman" pitchFamily="18" charset="0"/>
                </a:rPr>
                <a:t>个。最小项通常用符号</a:t>
              </a:r>
              <a:r>
                <a:rPr kumimoji="1" lang="en-US" altLang="zh-CN" sz="2800" b="1" i="1">
                  <a:solidFill>
                    <a:srgbClr val="FF3300"/>
                  </a:solidFill>
                  <a:latin typeface="Times New Roman" pitchFamily="18" charset="0"/>
                  <a:cs typeface="Times New Roman" pitchFamily="18" charset="0"/>
                </a:rPr>
                <a:t>m</a:t>
              </a:r>
              <a:r>
                <a:rPr kumimoji="1" lang="en-US" altLang="zh-CN" sz="2800" b="1" i="1" baseline="-25000">
                  <a:solidFill>
                    <a:srgbClr val="FF3300"/>
                  </a:solidFill>
                  <a:latin typeface="Times New Roman" pitchFamily="18" charset="0"/>
                  <a:cs typeface="Times New Roman" pitchFamily="18" charset="0"/>
                </a:rPr>
                <a:t>i</a:t>
              </a:r>
              <a:r>
                <a:rPr kumimoji="1" lang="zh-CN" altLang="en-US" sz="2400" b="1">
                  <a:solidFill>
                    <a:srgbClr val="040404"/>
                  </a:solidFill>
                  <a:latin typeface="Times New Roman" pitchFamily="18" charset="0"/>
                  <a:cs typeface="Times New Roman" pitchFamily="18" charset="0"/>
                </a:rPr>
                <a:t>来表示。</a:t>
              </a:r>
              <a:r>
                <a:rPr kumimoji="1" lang="zh-CN" altLang="en-US" sz="2400" b="1">
                  <a:solidFill>
                    <a:srgbClr val="FF3300"/>
                  </a:solidFill>
                  <a:latin typeface="Times New Roman" pitchFamily="18" charset="0"/>
                  <a:cs typeface="Times New Roman" pitchFamily="18" charset="0"/>
                </a:rPr>
                <a:t>        </a:t>
              </a:r>
              <a:endParaRPr kumimoji="1" lang="zh-CN" altLang="en-US" sz="2400" b="1">
                <a:solidFill>
                  <a:srgbClr val="040404"/>
                </a:solidFill>
                <a:latin typeface="Times New Roman" pitchFamily="18" charset="0"/>
                <a:cs typeface="Times New Roman" pitchFamily="18" charset="0"/>
              </a:endParaRPr>
            </a:p>
          </p:txBody>
        </p:sp>
        <p:sp>
          <p:nvSpPr>
            <p:cNvPr id="41995" name="Rectangle 10"/>
            <p:cNvSpPr>
              <a:spLocks noChangeArrowheads="1"/>
            </p:cNvSpPr>
            <p:nvPr/>
          </p:nvSpPr>
          <p:spPr bwMode="auto">
            <a:xfrm>
              <a:off x="611188" y="2928934"/>
              <a:ext cx="7993062" cy="2286016"/>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endParaRPr lang="zh-CN" altLang="en-US" sz="2400" b="1">
                <a:solidFill>
                  <a:srgbClr val="000000"/>
                </a:solidFill>
                <a:latin typeface="Times New Roman" pitchFamily="18" charset="0"/>
                <a:cs typeface="Times New Roman" pitchFamily="18" charset="0"/>
              </a:endParaRPr>
            </a:p>
          </p:txBody>
        </p:sp>
      </p:grpSp>
      <p:sp>
        <p:nvSpPr>
          <p:cNvPr id="18" name="矩形 17"/>
          <p:cNvSpPr>
            <a:spLocks noChangeArrowheads="1"/>
          </p:cNvSpPr>
          <p:nvPr/>
        </p:nvSpPr>
        <p:spPr bwMode="auto">
          <a:xfrm>
            <a:off x="714375" y="3929063"/>
            <a:ext cx="7858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r>
              <a:rPr kumimoji="1" lang="zh-CN" altLang="en-US" sz="2400" b="1">
                <a:solidFill>
                  <a:srgbClr val="FF3300"/>
                </a:solidFill>
                <a:latin typeface="Times New Roman" pitchFamily="18" charset="0"/>
                <a:cs typeface="Times New Roman" pitchFamily="18" charset="0"/>
              </a:rPr>
              <a:t>        </a:t>
            </a:r>
            <a:r>
              <a:rPr kumimoji="1" lang="zh-CN" altLang="en-US" sz="2400" b="1">
                <a:solidFill>
                  <a:srgbClr val="FF0000"/>
                </a:solidFill>
                <a:latin typeface="Times New Roman" pitchFamily="18" charset="0"/>
                <a:cs typeface="Times New Roman" pitchFamily="18" charset="0"/>
              </a:rPr>
              <a:t>编号：</a:t>
            </a:r>
            <a:r>
              <a:rPr kumimoji="1" lang="zh-CN" altLang="en-US" sz="2400" b="1">
                <a:solidFill>
                  <a:srgbClr val="040404"/>
                </a:solidFill>
                <a:latin typeface="Times New Roman" pitchFamily="18" charset="0"/>
                <a:cs typeface="Times New Roman" pitchFamily="18" charset="0"/>
              </a:rPr>
              <a:t>把最小项中的</a:t>
            </a:r>
            <a:r>
              <a:rPr kumimoji="1" lang="zh-CN" altLang="en-US" sz="2400" b="1">
                <a:solidFill>
                  <a:srgbClr val="0000FF"/>
                </a:solidFill>
                <a:latin typeface="Times New Roman" pitchFamily="18" charset="0"/>
                <a:cs typeface="Times New Roman" pitchFamily="18" charset="0"/>
              </a:rPr>
              <a:t>原变量记为</a:t>
            </a:r>
            <a:r>
              <a:rPr kumimoji="1" lang="en-US" altLang="zh-CN" sz="2400" b="1">
                <a:solidFill>
                  <a:srgbClr val="0000FF"/>
                </a:solidFill>
                <a:latin typeface="Times New Roman" pitchFamily="18" charset="0"/>
                <a:cs typeface="Times New Roman" pitchFamily="18" charset="0"/>
              </a:rPr>
              <a:t>1</a:t>
            </a:r>
            <a:r>
              <a:rPr kumimoji="1" lang="zh-CN" altLang="en-US" sz="2400" b="1">
                <a:solidFill>
                  <a:srgbClr val="0000FF"/>
                </a:solidFill>
                <a:latin typeface="Times New Roman" pitchFamily="18" charset="0"/>
                <a:cs typeface="Times New Roman" pitchFamily="18" charset="0"/>
              </a:rPr>
              <a:t>，反变量记为</a:t>
            </a:r>
            <a:r>
              <a:rPr kumimoji="1" lang="en-US" altLang="zh-CN" sz="2400" b="1">
                <a:solidFill>
                  <a:srgbClr val="0000FF"/>
                </a:solidFill>
                <a:latin typeface="Times New Roman" pitchFamily="18" charset="0"/>
                <a:cs typeface="Times New Roman" pitchFamily="18" charset="0"/>
              </a:rPr>
              <a:t>0</a:t>
            </a:r>
            <a:r>
              <a:rPr kumimoji="1" lang="zh-CN" altLang="en-US" sz="2400" b="1">
                <a:solidFill>
                  <a:srgbClr val="040404"/>
                </a:solidFill>
                <a:latin typeface="Times New Roman" pitchFamily="18" charset="0"/>
                <a:cs typeface="Times New Roman" pitchFamily="18" charset="0"/>
              </a:rPr>
              <a:t>，当变量顺序确定后，按顺序排列成一个</a:t>
            </a:r>
            <a:r>
              <a:rPr kumimoji="1" lang="zh-CN" altLang="en-US" sz="2400" b="1">
                <a:solidFill>
                  <a:srgbClr val="0000FF"/>
                </a:solidFill>
                <a:latin typeface="Times New Roman" pitchFamily="18" charset="0"/>
                <a:cs typeface="Times New Roman" pitchFamily="18" charset="0"/>
              </a:rPr>
              <a:t>二进制数</a:t>
            </a:r>
            <a:r>
              <a:rPr kumimoji="1" lang="zh-CN" altLang="en-US" sz="2400" b="1">
                <a:solidFill>
                  <a:srgbClr val="040404"/>
                </a:solidFill>
                <a:latin typeface="Times New Roman" pitchFamily="18" charset="0"/>
                <a:cs typeface="Times New Roman" pitchFamily="18" charset="0"/>
              </a:rPr>
              <a:t>，则与这个二进制数相对应的</a:t>
            </a:r>
            <a:r>
              <a:rPr kumimoji="1" lang="zh-CN" altLang="en-US" sz="2400" b="1">
                <a:solidFill>
                  <a:srgbClr val="0000FF"/>
                </a:solidFill>
                <a:latin typeface="Times New Roman" pitchFamily="18" charset="0"/>
                <a:cs typeface="Times New Roman" pitchFamily="18" charset="0"/>
              </a:rPr>
              <a:t>十进制数</a:t>
            </a:r>
            <a:r>
              <a:rPr kumimoji="1" lang="zh-CN" altLang="en-US" sz="2400" b="1">
                <a:solidFill>
                  <a:srgbClr val="040404"/>
                </a:solidFill>
                <a:latin typeface="Times New Roman" pitchFamily="18" charset="0"/>
                <a:cs typeface="Times New Roman" pitchFamily="18" charset="0"/>
              </a:rPr>
              <a:t>，就是这个最小项的</a:t>
            </a:r>
            <a:r>
              <a:rPr kumimoji="1" lang="zh-CN" altLang="en-US" sz="2400" b="1">
                <a:solidFill>
                  <a:srgbClr val="FF0000"/>
                </a:solidFill>
                <a:latin typeface="Times New Roman" pitchFamily="18" charset="0"/>
                <a:cs typeface="Times New Roman" pitchFamily="18" charset="0"/>
              </a:rPr>
              <a:t>下标 </a:t>
            </a:r>
            <a:r>
              <a:rPr kumimoji="1" lang="en-US" altLang="zh-CN" sz="2400" b="1" i="1">
                <a:solidFill>
                  <a:srgbClr val="FF0000"/>
                </a:solidFill>
                <a:latin typeface="Times New Roman" pitchFamily="18" charset="0"/>
                <a:cs typeface="Times New Roman" pitchFamily="18" charset="0"/>
              </a:rPr>
              <a:t>i</a:t>
            </a:r>
            <a:r>
              <a:rPr kumimoji="1" lang="zh-CN" altLang="en-US" sz="2400" b="1">
                <a:solidFill>
                  <a:srgbClr val="040404"/>
                </a:solidFill>
                <a:latin typeface="Times New Roman" pitchFamily="18" charset="0"/>
                <a:cs typeface="Times New Roman" pitchFamily="18" charset="0"/>
              </a:rPr>
              <a:t>。</a:t>
            </a:r>
            <a:endParaRPr lang="zh-CN" altLang="en-US" sz="2400">
              <a:solidFill>
                <a:srgbClr val="000000"/>
              </a:solidFill>
              <a:latin typeface="Times New Roman" pitchFamily="18" charset="0"/>
              <a:cs typeface="Times New Roman" pitchFamily="18" charset="0"/>
            </a:endParaRPr>
          </a:p>
        </p:txBody>
      </p:sp>
      <p:sp>
        <p:nvSpPr>
          <p:cNvPr id="41993" name="Rectangle 2"/>
          <p:cNvSpPr>
            <a:spLocks noChangeArrowheads="1"/>
          </p:cNvSpPr>
          <p:nvPr/>
        </p:nvSpPr>
        <p:spPr bwMode="auto">
          <a:xfrm>
            <a:off x="5911850" y="58738"/>
            <a:ext cx="3178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§2.3</a:t>
            </a:r>
            <a:r>
              <a:rPr lang="zh-CN" altLang="en-US" sz="1800" b="1">
                <a:solidFill>
                  <a:srgbClr val="FF0066"/>
                </a:solidFill>
                <a:latin typeface="Times New Roman" pitchFamily="18" charset="0"/>
                <a:cs typeface="Times New Roman" pitchFamily="18" charset="0"/>
              </a:rPr>
              <a:t>  逻辑函数及其描述方法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6" grpId="0" animBg="1"/>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325438" y="357188"/>
            <a:ext cx="3817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800" b="1">
                <a:solidFill>
                  <a:srgbClr val="006600"/>
                </a:solidFill>
                <a:latin typeface="Times New Roman" pitchFamily="18" charset="0"/>
                <a:cs typeface="Times New Roman" pitchFamily="18" charset="0"/>
              </a:rPr>
              <a:t>二、基本逻辑运算</a:t>
            </a:r>
          </a:p>
        </p:txBody>
      </p:sp>
      <p:sp>
        <p:nvSpPr>
          <p:cNvPr id="3" name="Text Box 4"/>
          <p:cNvSpPr txBox="1">
            <a:spLocks noChangeArrowheads="1"/>
          </p:cNvSpPr>
          <p:nvPr/>
        </p:nvSpPr>
        <p:spPr bwMode="auto">
          <a:xfrm>
            <a:off x="611188" y="1125538"/>
            <a:ext cx="424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FF0000"/>
                </a:solidFill>
                <a:latin typeface="Times New Roman" pitchFamily="18" charset="0"/>
                <a:cs typeface="Times New Roman" pitchFamily="18" charset="0"/>
              </a:rPr>
              <a:t>1. </a:t>
            </a:r>
            <a:r>
              <a:rPr lang="zh-CN" altLang="en-US" sz="2400" b="1">
                <a:solidFill>
                  <a:srgbClr val="FF0000"/>
                </a:solidFill>
                <a:latin typeface="Times New Roman" pitchFamily="18" charset="0"/>
                <a:cs typeface="Times New Roman" pitchFamily="18" charset="0"/>
              </a:rPr>
              <a:t>与运算（逻辑乘  </a:t>
            </a:r>
            <a:r>
              <a:rPr lang="en-US" altLang="zh-CN" sz="2400" b="1">
                <a:solidFill>
                  <a:srgbClr val="FF0000"/>
                </a:solidFill>
                <a:latin typeface="Times New Roman" pitchFamily="18" charset="0"/>
                <a:cs typeface="Times New Roman" pitchFamily="18" charset="0"/>
              </a:rPr>
              <a:t>AND</a:t>
            </a:r>
            <a:r>
              <a:rPr lang="zh-CN" altLang="en-US" sz="2400" b="1">
                <a:solidFill>
                  <a:srgbClr val="FF0000"/>
                </a:solidFill>
                <a:latin typeface="Times New Roman" pitchFamily="18" charset="0"/>
                <a:cs typeface="Times New Roman" pitchFamily="18" charset="0"/>
              </a:rPr>
              <a:t>）</a:t>
            </a:r>
          </a:p>
        </p:txBody>
      </p:sp>
      <p:sp>
        <p:nvSpPr>
          <p:cNvPr id="4" name="Rectangle 5"/>
          <p:cNvSpPr>
            <a:spLocks noChangeArrowheads="1"/>
          </p:cNvSpPr>
          <p:nvPr/>
        </p:nvSpPr>
        <p:spPr bwMode="auto">
          <a:xfrm>
            <a:off x="900113" y="1628775"/>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80000"/>
                </a:solidFill>
                <a:latin typeface="Times New Roman" pitchFamily="18" charset="0"/>
                <a:cs typeface="Times New Roman" pitchFamily="18" charset="0"/>
              </a:rPr>
              <a:t>只有决定事件结果的全部条件</a:t>
            </a:r>
            <a:r>
              <a:rPr kumimoji="1" lang="zh-CN" altLang="en-US" sz="2400" b="1">
                <a:solidFill>
                  <a:srgbClr val="FF3300"/>
                </a:solidFill>
                <a:latin typeface="Times New Roman" pitchFamily="18" charset="0"/>
                <a:cs typeface="Times New Roman" pitchFamily="18" charset="0"/>
              </a:rPr>
              <a:t>同时</a:t>
            </a:r>
            <a:r>
              <a:rPr kumimoji="1" lang="zh-CN" altLang="en-US" sz="2400" b="1">
                <a:solidFill>
                  <a:srgbClr val="080000"/>
                </a:solidFill>
                <a:latin typeface="Times New Roman" pitchFamily="18" charset="0"/>
                <a:cs typeface="Times New Roman" pitchFamily="18" charset="0"/>
              </a:rPr>
              <a:t>具备时，结果才发生。</a:t>
            </a:r>
          </a:p>
        </p:txBody>
      </p:sp>
      <p:grpSp>
        <p:nvGrpSpPr>
          <p:cNvPr id="2" name="Group 6"/>
          <p:cNvGrpSpPr>
            <a:grpSpLocks/>
          </p:cNvGrpSpPr>
          <p:nvPr/>
        </p:nvGrpSpPr>
        <p:grpSpPr bwMode="auto">
          <a:xfrm>
            <a:off x="1028700" y="3071813"/>
            <a:ext cx="3357563" cy="1517650"/>
            <a:chOff x="540" y="1906"/>
            <a:chExt cx="2115" cy="956"/>
          </a:xfrm>
        </p:grpSpPr>
        <p:grpSp>
          <p:nvGrpSpPr>
            <p:cNvPr id="15375" name="Group 7"/>
            <p:cNvGrpSpPr>
              <a:grpSpLocks/>
            </p:cNvGrpSpPr>
            <p:nvPr/>
          </p:nvGrpSpPr>
          <p:grpSpPr bwMode="auto">
            <a:xfrm>
              <a:off x="540" y="1906"/>
              <a:ext cx="1809" cy="956"/>
              <a:chOff x="828" y="3310"/>
              <a:chExt cx="1809" cy="956"/>
            </a:xfrm>
          </p:grpSpPr>
          <p:sp>
            <p:nvSpPr>
              <p:cNvPr id="15377" name="Freeform 8"/>
              <p:cNvSpPr>
                <a:spLocks/>
              </p:cNvSpPr>
              <p:nvPr/>
            </p:nvSpPr>
            <p:spPr bwMode="auto">
              <a:xfrm>
                <a:off x="927" y="3537"/>
                <a:ext cx="648" cy="90"/>
              </a:xfrm>
              <a:custGeom>
                <a:avLst/>
                <a:gdLst>
                  <a:gd name="T0" fmla="*/ 0 w 648"/>
                  <a:gd name="T1" fmla="*/ 90 h 90"/>
                  <a:gd name="T2" fmla="*/ 477 w 648"/>
                  <a:gd name="T3" fmla="*/ 90 h 90"/>
                  <a:gd name="T4" fmla="*/ 648 w 648"/>
                  <a:gd name="T5" fmla="*/ 0 h 90"/>
                  <a:gd name="T6" fmla="*/ 0 60000 65536"/>
                  <a:gd name="T7" fmla="*/ 0 60000 65536"/>
                  <a:gd name="T8" fmla="*/ 0 60000 65536"/>
                  <a:gd name="T9" fmla="*/ 0 w 648"/>
                  <a:gd name="T10" fmla="*/ 0 h 90"/>
                  <a:gd name="T11" fmla="*/ 648 w 648"/>
                  <a:gd name="T12" fmla="*/ 90 h 90"/>
                </a:gdLst>
                <a:ahLst/>
                <a:cxnLst>
                  <a:cxn ang="T6">
                    <a:pos x="T0" y="T1"/>
                  </a:cxn>
                  <a:cxn ang="T7">
                    <a:pos x="T2" y="T3"/>
                  </a:cxn>
                  <a:cxn ang="T8">
                    <a:pos x="T4" y="T5"/>
                  </a:cxn>
                </a:cxnLst>
                <a:rect l="T9" t="T10" r="T11" b="T12"/>
                <a:pathLst>
                  <a:path w="648" h="90">
                    <a:moveTo>
                      <a:pt x="0" y="90"/>
                    </a:moveTo>
                    <a:lnTo>
                      <a:pt x="477" y="90"/>
                    </a:lnTo>
                    <a:lnTo>
                      <a:pt x="648" y="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5378" name="Freeform 9"/>
              <p:cNvSpPr>
                <a:spLocks/>
              </p:cNvSpPr>
              <p:nvPr/>
            </p:nvSpPr>
            <p:spPr bwMode="auto">
              <a:xfrm>
                <a:off x="1590" y="3534"/>
                <a:ext cx="648" cy="90"/>
              </a:xfrm>
              <a:custGeom>
                <a:avLst/>
                <a:gdLst>
                  <a:gd name="T0" fmla="*/ 0 w 648"/>
                  <a:gd name="T1" fmla="*/ 90 h 90"/>
                  <a:gd name="T2" fmla="*/ 477 w 648"/>
                  <a:gd name="T3" fmla="*/ 90 h 90"/>
                  <a:gd name="T4" fmla="*/ 648 w 648"/>
                  <a:gd name="T5" fmla="*/ 0 h 90"/>
                  <a:gd name="T6" fmla="*/ 0 60000 65536"/>
                  <a:gd name="T7" fmla="*/ 0 60000 65536"/>
                  <a:gd name="T8" fmla="*/ 0 60000 65536"/>
                  <a:gd name="T9" fmla="*/ 0 w 648"/>
                  <a:gd name="T10" fmla="*/ 0 h 90"/>
                  <a:gd name="T11" fmla="*/ 648 w 648"/>
                  <a:gd name="T12" fmla="*/ 90 h 90"/>
                </a:gdLst>
                <a:ahLst/>
                <a:cxnLst>
                  <a:cxn ang="T6">
                    <a:pos x="T0" y="T1"/>
                  </a:cxn>
                  <a:cxn ang="T7">
                    <a:pos x="T2" y="T3"/>
                  </a:cxn>
                  <a:cxn ang="T8">
                    <a:pos x="T4" y="T5"/>
                  </a:cxn>
                </a:cxnLst>
                <a:rect l="T9" t="T10" r="T11" b="T12"/>
                <a:pathLst>
                  <a:path w="648" h="90">
                    <a:moveTo>
                      <a:pt x="0" y="90"/>
                    </a:moveTo>
                    <a:lnTo>
                      <a:pt x="477" y="90"/>
                    </a:lnTo>
                    <a:lnTo>
                      <a:pt x="648" y="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5379" name="Freeform 10"/>
              <p:cNvSpPr>
                <a:spLocks/>
              </p:cNvSpPr>
              <p:nvPr/>
            </p:nvSpPr>
            <p:spPr bwMode="auto">
              <a:xfrm>
                <a:off x="936" y="3627"/>
                <a:ext cx="1602" cy="639"/>
              </a:xfrm>
              <a:custGeom>
                <a:avLst/>
                <a:gdLst>
                  <a:gd name="T0" fmla="*/ 1323 w 1602"/>
                  <a:gd name="T1" fmla="*/ 0 h 639"/>
                  <a:gd name="T2" fmla="*/ 1602 w 1602"/>
                  <a:gd name="T3" fmla="*/ 0 h 639"/>
                  <a:gd name="T4" fmla="*/ 1602 w 1602"/>
                  <a:gd name="T5" fmla="*/ 639 h 639"/>
                  <a:gd name="T6" fmla="*/ 0 w 1602"/>
                  <a:gd name="T7" fmla="*/ 639 h 639"/>
                  <a:gd name="T8" fmla="*/ 0 w 1602"/>
                  <a:gd name="T9" fmla="*/ 405 h 639"/>
                  <a:gd name="T10" fmla="*/ 0 60000 65536"/>
                  <a:gd name="T11" fmla="*/ 0 60000 65536"/>
                  <a:gd name="T12" fmla="*/ 0 60000 65536"/>
                  <a:gd name="T13" fmla="*/ 0 60000 65536"/>
                  <a:gd name="T14" fmla="*/ 0 60000 65536"/>
                  <a:gd name="T15" fmla="*/ 0 w 1602"/>
                  <a:gd name="T16" fmla="*/ 0 h 639"/>
                  <a:gd name="T17" fmla="*/ 1602 w 1602"/>
                  <a:gd name="T18" fmla="*/ 639 h 639"/>
                </a:gdLst>
                <a:ahLst/>
                <a:cxnLst>
                  <a:cxn ang="T10">
                    <a:pos x="T0" y="T1"/>
                  </a:cxn>
                  <a:cxn ang="T11">
                    <a:pos x="T2" y="T3"/>
                  </a:cxn>
                  <a:cxn ang="T12">
                    <a:pos x="T4" y="T5"/>
                  </a:cxn>
                  <a:cxn ang="T13">
                    <a:pos x="T6" y="T7"/>
                  </a:cxn>
                  <a:cxn ang="T14">
                    <a:pos x="T8" y="T9"/>
                  </a:cxn>
                </a:cxnLst>
                <a:rect l="T15" t="T16" r="T17" b="T18"/>
                <a:pathLst>
                  <a:path w="1602" h="639">
                    <a:moveTo>
                      <a:pt x="1323" y="0"/>
                    </a:moveTo>
                    <a:lnTo>
                      <a:pt x="1602" y="0"/>
                    </a:lnTo>
                    <a:lnTo>
                      <a:pt x="1602" y="639"/>
                    </a:lnTo>
                    <a:lnTo>
                      <a:pt x="0" y="639"/>
                    </a:lnTo>
                    <a:lnTo>
                      <a:pt x="0" y="405"/>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15380" name="Group 11"/>
              <p:cNvGrpSpPr>
                <a:grpSpLocks/>
              </p:cNvGrpSpPr>
              <p:nvPr/>
            </p:nvGrpSpPr>
            <p:grpSpPr bwMode="auto">
              <a:xfrm>
                <a:off x="828" y="3960"/>
                <a:ext cx="189" cy="45"/>
                <a:chOff x="2826" y="3555"/>
                <a:chExt cx="189" cy="45"/>
              </a:xfrm>
            </p:grpSpPr>
            <p:sp>
              <p:nvSpPr>
                <p:cNvPr id="15388" name="Line 12"/>
                <p:cNvSpPr>
                  <a:spLocks noChangeShapeType="1"/>
                </p:cNvSpPr>
                <p:nvPr/>
              </p:nvSpPr>
              <p:spPr bwMode="auto">
                <a:xfrm>
                  <a:off x="2826" y="3555"/>
                  <a:ext cx="189"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5389" name="Line 13"/>
                <p:cNvSpPr>
                  <a:spLocks noChangeShapeType="1"/>
                </p:cNvSpPr>
                <p:nvPr/>
              </p:nvSpPr>
              <p:spPr bwMode="auto">
                <a:xfrm flipV="1">
                  <a:off x="2880" y="3600"/>
                  <a:ext cx="99"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15381" name="Line 14"/>
              <p:cNvSpPr>
                <a:spLocks noChangeShapeType="1"/>
              </p:cNvSpPr>
              <p:nvPr/>
            </p:nvSpPr>
            <p:spPr bwMode="auto">
              <a:xfrm>
                <a:off x="927" y="3627"/>
                <a:ext cx="0" cy="32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15382" name="Group 15"/>
              <p:cNvGrpSpPr>
                <a:grpSpLocks/>
              </p:cNvGrpSpPr>
              <p:nvPr/>
            </p:nvGrpSpPr>
            <p:grpSpPr bwMode="auto">
              <a:xfrm>
                <a:off x="2421" y="3798"/>
                <a:ext cx="216" cy="207"/>
                <a:chOff x="2421" y="3798"/>
                <a:chExt cx="216" cy="207"/>
              </a:xfrm>
            </p:grpSpPr>
            <p:sp>
              <p:nvSpPr>
                <p:cNvPr id="15385" name="Oval 16" descr="信纸"/>
                <p:cNvSpPr>
                  <a:spLocks noChangeArrowheads="1"/>
                </p:cNvSpPr>
                <p:nvPr/>
              </p:nvSpPr>
              <p:spPr bwMode="auto">
                <a:xfrm>
                  <a:off x="2421" y="3798"/>
                  <a:ext cx="216" cy="207"/>
                </a:xfrm>
                <a:prstGeom prst="ellipse">
                  <a:avLst/>
                </a:prstGeom>
                <a:blipFill dpi="0" rotWithShape="0">
                  <a:blip r:embed="rId2"/>
                  <a:srcRect/>
                  <a:tile tx="0" ty="0" sx="100000" sy="100000" flip="none" algn="tl"/>
                </a:blipFill>
                <a:ln w="28575" cap="sq">
                  <a:solidFill>
                    <a:schemeClr val="tx1"/>
                  </a:solidFill>
                  <a:round/>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15386" name="Line 17"/>
                <p:cNvSpPr>
                  <a:spLocks noChangeShapeType="1"/>
                </p:cNvSpPr>
                <p:nvPr/>
              </p:nvSpPr>
              <p:spPr bwMode="auto">
                <a:xfrm>
                  <a:off x="2451" y="3846"/>
                  <a:ext cx="162" cy="117"/>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5387" name="Line 18"/>
                <p:cNvSpPr>
                  <a:spLocks noChangeShapeType="1"/>
                </p:cNvSpPr>
                <p:nvPr/>
              </p:nvSpPr>
              <p:spPr bwMode="auto">
                <a:xfrm flipH="1">
                  <a:off x="2466" y="3834"/>
                  <a:ext cx="135" cy="135"/>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15383" name="Text Box 19"/>
              <p:cNvSpPr txBox="1">
                <a:spLocks noChangeArrowheads="1"/>
              </p:cNvSpPr>
              <p:nvPr/>
            </p:nvSpPr>
            <p:spPr bwMode="auto">
              <a:xfrm>
                <a:off x="1314" y="3310"/>
                <a:ext cx="2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15384" name="Text Box 20"/>
              <p:cNvSpPr txBox="1">
                <a:spLocks noChangeArrowheads="1"/>
              </p:cNvSpPr>
              <p:nvPr/>
            </p:nvSpPr>
            <p:spPr bwMode="auto">
              <a:xfrm>
                <a:off x="1977" y="3310"/>
                <a:ext cx="2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grpSp>
        <p:sp>
          <p:nvSpPr>
            <p:cNvPr id="15376" name="Text Box 21"/>
            <p:cNvSpPr txBox="1">
              <a:spLocks noChangeArrowheads="1"/>
            </p:cNvSpPr>
            <p:nvPr/>
          </p:nvSpPr>
          <p:spPr bwMode="auto">
            <a:xfrm>
              <a:off x="2331" y="2349"/>
              <a:ext cx="3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F</a:t>
              </a:r>
            </a:p>
          </p:txBody>
        </p:sp>
      </p:grpSp>
      <p:grpSp>
        <p:nvGrpSpPr>
          <p:cNvPr id="8" name="Group 22"/>
          <p:cNvGrpSpPr>
            <a:grpSpLocks/>
          </p:cNvGrpSpPr>
          <p:nvPr/>
        </p:nvGrpSpPr>
        <p:grpSpPr bwMode="auto">
          <a:xfrm>
            <a:off x="4643438" y="2428875"/>
            <a:ext cx="3529012" cy="3224213"/>
            <a:chOff x="2871" y="1620"/>
            <a:chExt cx="2223" cy="2031"/>
          </a:xfrm>
        </p:grpSpPr>
        <p:grpSp>
          <p:nvGrpSpPr>
            <p:cNvPr id="15368" name="Group 23"/>
            <p:cNvGrpSpPr>
              <a:grpSpLocks/>
            </p:cNvGrpSpPr>
            <p:nvPr/>
          </p:nvGrpSpPr>
          <p:grpSpPr bwMode="auto">
            <a:xfrm>
              <a:off x="2871" y="1926"/>
              <a:ext cx="2223" cy="1725"/>
              <a:chOff x="2871" y="1737"/>
              <a:chExt cx="2223" cy="1725"/>
            </a:xfrm>
          </p:grpSpPr>
          <p:sp>
            <p:nvSpPr>
              <p:cNvPr id="15370" name="Text Box 24"/>
              <p:cNvSpPr txBox="1">
                <a:spLocks noChangeArrowheads="1"/>
              </p:cNvSpPr>
              <p:nvPr/>
            </p:nvSpPr>
            <p:spPr bwMode="auto">
              <a:xfrm>
                <a:off x="3015" y="1737"/>
                <a:ext cx="2079" cy="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800" b="1">
                    <a:solidFill>
                      <a:srgbClr val="00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cs typeface="Times New Roman" pitchFamily="18" charset="0"/>
                  </a:rPr>
                  <a:t>A        B         F</a:t>
                </a:r>
              </a:p>
              <a:p>
                <a:pPr eaLnBrk="1" hangingPunct="1">
                  <a:spcBef>
                    <a:spcPct val="50000"/>
                  </a:spcBef>
                  <a:buFontTx/>
                  <a:buNone/>
                </a:pPr>
                <a:r>
                  <a:rPr kumimoji="1" lang="zh-CN" altLang="en-US" sz="2400" b="1">
                    <a:solidFill>
                      <a:srgbClr val="080000"/>
                    </a:solidFill>
                    <a:latin typeface="Times New Roman" pitchFamily="18" charset="0"/>
                    <a:cs typeface="Times New Roman" pitchFamily="18" charset="0"/>
                  </a:rPr>
                  <a:t>断开    断开      不亮</a:t>
                </a:r>
              </a:p>
              <a:p>
                <a:pPr eaLnBrk="1" hangingPunct="1">
                  <a:spcBef>
                    <a:spcPct val="50000"/>
                  </a:spcBef>
                  <a:buFontTx/>
                  <a:buNone/>
                </a:pPr>
                <a:r>
                  <a:rPr kumimoji="1" lang="zh-CN" altLang="en-US" sz="2400" b="1">
                    <a:solidFill>
                      <a:srgbClr val="080000"/>
                    </a:solidFill>
                    <a:latin typeface="Times New Roman" pitchFamily="18" charset="0"/>
                    <a:cs typeface="Times New Roman" pitchFamily="18" charset="0"/>
                  </a:rPr>
                  <a:t>断开    闭合      不亮</a:t>
                </a:r>
              </a:p>
              <a:p>
                <a:pPr eaLnBrk="1" hangingPunct="1">
                  <a:spcBef>
                    <a:spcPct val="50000"/>
                  </a:spcBef>
                  <a:buFontTx/>
                  <a:buNone/>
                </a:pPr>
                <a:r>
                  <a:rPr kumimoji="1" lang="zh-CN" altLang="en-US" sz="2400" b="1">
                    <a:solidFill>
                      <a:srgbClr val="080000"/>
                    </a:solidFill>
                    <a:latin typeface="Times New Roman" pitchFamily="18" charset="0"/>
                    <a:cs typeface="Times New Roman" pitchFamily="18" charset="0"/>
                  </a:rPr>
                  <a:t>闭合    断开      不亮</a:t>
                </a:r>
              </a:p>
              <a:p>
                <a:pPr eaLnBrk="1" hangingPunct="1">
                  <a:spcBef>
                    <a:spcPct val="50000"/>
                  </a:spcBef>
                  <a:buFontTx/>
                  <a:buNone/>
                </a:pPr>
                <a:r>
                  <a:rPr kumimoji="1" lang="zh-CN" altLang="en-US" sz="2400" b="1">
                    <a:solidFill>
                      <a:srgbClr val="080000"/>
                    </a:solidFill>
                    <a:latin typeface="Times New Roman" pitchFamily="18" charset="0"/>
                    <a:cs typeface="Times New Roman" pitchFamily="18" charset="0"/>
                  </a:rPr>
                  <a:t>闭合    闭合      灯亮</a:t>
                </a:r>
              </a:p>
            </p:txBody>
          </p:sp>
          <p:sp>
            <p:nvSpPr>
              <p:cNvPr id="15371" name="Line 25"/>
              <p:cNvSpPr>
                <a:spLocks noChangeShapeType="1"/>
              </p:cNvSpPr>
              <p:nvPr/>
            </p:nvSpPr>
            <p:spPr bwMode="auto">
              <a:xfrm>
                <a:off x="2877" y="2079"/>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5372" name="Line 26"/>
              <p:cNvSpPr>
                <a:spLocks noChangeShapeType="1"/>
              </p:cNvSpPr>
              <p:nvPr/>
            </p:nvSpPr>
            <p:spPr bwMode="auto">
              <a:xfrm>
                <a:off x="2892" y="3456"/>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5373" name="Line 27"/>
              <p:cNvSpPr>
                <a:spLocks noChangeShapeType="1"/>
              </p:cNvSpPr>
              <p:nvPr/>
            </p:nvSpPr>
            <p:spPr bwMode="auto">
              <a:xfrm>
                <a:off x="2871" y="1749"/>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5374" name="Line 28"/>
              <p:cNvSpPr>
                <a:spLocks noChangeShapeType="1"/>
              </p:cNvSpPr>
              <p:nvPr/>
            </p:nvSpPr>
            <p:spPr bwMode="auto">
              <a:xfrm>
                <a:off x="4221" y="1755"/>
                <a:ext cx="0" cy="1701"/>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15369" name="Text Box 29"/>
            <p:cNvSpPr txBox="1">
              <a:spLocks noChangeArrowheads="1"/>
            </p:cNvSpPr>
            <p:nvPr/>
          </p:nvSpPr>
          <p:spPr bwMode="auto">
            <a:xfrm>
              <a:off x="3096" y="1620"/>
              <a:ext cx="15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kumimoji="1" lang="zh-CN" altLang="en-US" sz="2400" b="1">
                  <a:solidFill>
                    <a:srgbClr val="0000FF"/>
                  </a:solidFill>
                  <a:latin typeface="Times New Roman" pitchFamily="18" charset="0"/>
                  <a:cs typeface="Times New Roman" pitchFamily="18" charset="0"/>
                </a:rPr>
                <a:t>与运算功能表</a:t>
              </a:r>
            </a:p>
          </p:txBody>
        </p:sp>
      </p:grpSp>
      <p:sp>
        <p:nvSpPr>
          <p:cNvPr id="15367" name="Rectangle 90"/>
          <p:cNvSpPr>
            <a:spLocks noChangeArrowheads="1"/>
          </p:cNvSpPr>
          <p:nvPr/>
        </p:nvSpPr>
        <p:spPr bwMode="auto">
          <a:xfrm>
            <a:off x="6137275" y="160338"/>
            <a:ext cx="299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§2.1  </a:t>
            </a:r>
            <a:r>
              <a:rPr lang="zh-CN" altLang="en-US" sz="1800" b="1">
                <a:solidFill>
                  <a:srgbClr val="FF0066"/>
                </a:solidFill>
                <a:latin typeface="Times New Roman" pitchFamily="18" charset="0"/>
                <a:ea typeface="楷体_GB2312" pitchFamily="49" charset="-122"/>
                <a:cs typeface="Times New Roman" pitchFamily="18" charset="0"/>
              </a:rPr>
              <a:t>逻辑代数的基本概念</a:t>
            </a:r>
            <a:r>
              <a:rPr lang="zh-CN" altLang="en-US" sz="1800" b="1">
                <a:latin typeface="Times New Roman" pitchFamily="18" charset="0"/>
                <a:ea typeface="楷体_GB2312" pitchFamily="49" charset="-122"/>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Box 32"/>
          <p:cNvSpPr txBox="1">
            <a:spLocks noChangeArrowheads="1"/>
          </p:cNvSpPr>
          <p:nvPr/>
        </p:nvSpPr>
        <p:spPr bwMode="auto">
          <a:xfrm>
            <a:off x="1643063" y="5884863"/>
            <a:ext cx="65484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lang="zh-CN" altLang="en-US" sz="2400" b="1">
                <a:solidFill>
                  <a:srgbClr val="0000FF"/>
                </a:solidFill>
                <a:latin typeface="Times New Roman" pitchFamily="18" charset="0"/>
                <a:cs typeface="Times New Roman" pitchFamily="18" charset="0"/>
              </a:rPr>
              <a:t> 只有一种输入组合使对应的最小项为</a:t>
            </a:r>
            <a:r>
              <a:rPr lang="en-US" altLang="zh-CN" sz="2400" b="1">
                <a:solidFill>
                  <a:srgbClr val="FF0000"/>
                </a:solidFill>
                <a:latin typeface="Times New Roman" pitchFamily="18" charset="0"/>
                <a:cs typeface="Times New Roman" pitchFamily="18" charset="0"/>
              </a:rPr>
              <a:t>1</a:t>
            </a:r>
            <a:r>
              <a:rPr lang="zh-CN" altLang="en-US" sz="2400" b="1">
                <a:solidFill>
                  <a:srgbClr val="0000FF"/>
                </a:solidFill>
                <a:latin typeface="Times New Roman" pitchFamily="18" charset="0"/>
                <a:cs typeface="Times New Roman" pitchFamily="18" charset="0"/>
              </a:rPr>
              <a:t>，</a:t>
            </a:r>
            <a:endParaRPr lang="en-US" altLang="zh-CN" sz="2400" b="1">
              <a:solidFill>
                <a:srgbClr val="0000FF"/>
              </a:solidFill>
              <a:latin typeface="Times New Roman" pitchFamily="18" charset="0"/>
              <a:cs typeface="Times New Roman" pitchFamily="18" charset="0"/>
            </a:endParaRPr>
          </a:p>
          <a:p>
            <a:pPr eaLnBrk="1" hangingPunct="1">
              <a:spcBef>
                <a:spcPct val="0"/>
              </a:spcBef>
              <a:buFontTx/>
              <a:buNone/>
            </a:pPr>
            <a:r>
              <a:rPr lang="zh-CN" altLang="en-US" sz="2400" b="1">
                <a:solidFill>
                  <a:srgbClr val="0000FF"/>
                </a:solidFill>
                <a:latin typeface="Times New Roman" pitchFamily="18" charset="0"/>
                <a:cs typeface="Times New Roman" pitchFamily="18" charset="0"/>
              </a:rPr>
              <a:t>    而其他的组合都使它为</a:t>
            </a:r>
            <a:r>
              <a:rPr lang="en-US" altLang="zh-CN" sz="2400" b="1">
                <a:solidFill>
                  <a:srgbClr val="0000FF"/>
                </a:solidFill>
                <a:latin typeface="Times New Roman" pitchFamily="18" charset="0"/>
                <a:cs typeface="Times New Roman" pitchFamily="18" charset="0"/>
              </a:rPr>
              <a:t>0</a:t>
            </a:r>
            <a:r>
              <a:rPr lang="zh-CN" altLang="en-US" sz="2400" b="1">
                <a:solidFill>
                  <a:srgbClr val="0000FF"/>
                </a:solidFill>
                <a:latin typeface="Times New Roman" pitchFamily="18" charset="0"/>
                <a:cs typeface="Times New Roman" pitchFamily="18" charset="0"/>
              </a:rPr>
              <a:t>。</a:t>
            </a:r>
          </a:p>
        </p:txBody>
      </p:sp>
      <p:sp>
        <p:nvSpPr>
          <p:cNvPr id="43011" name="Rectangle 9"/>
          <p:cNvSpPr>
            <a:spLocks noChangeArrowheads="1"/>
          </p:cNvSpPr>
          <p:nvPr/>
        </p:nvSpPr>
        <p:spPr bwMode="auto">
          <a:xfrm>
            <a:off x="1403350" y="1509713"/>
            <a:ext cx="1376363" cy="424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Clr>
                <a:srgbClr val="009999"/>
              </a:buClr>
              <a:buSzPct val="70000"/>
              <a:buFont typeface="Wingdings" pitchFamily="2" charset="2"/>
              <a:buNone/>
            </a:pPr>
            <a:endParaRPr lang="zh-CN" altLang="zh-CN" sz="2800" b="1">
              <a:solidFill>
                <a:srgbClr val="000000"/>
              </a:solidFill>
              <a:latin typeface="Times New Roman" pitchFamily="18" charset="0"/>
              <a:cs typeface="Times New Roman" pitchFamily="18" charset="0"/>
            </a:endParaRPr>
          </a:p>
        </p:txBody>
      </p:sp>
      <p:sp>
        <p:nvSpPr>
          <p:cNvPr id="15378" name="Rectangle 10"/>
          <p:cNvSpPr>
            <a:spLocks noChangeArrowheads="1"/>
          </p:cNvSpPr>
          <p:nvPr/>
        </p:nvSpPr>
        <p:spPr bwMode="auto">
          <a:xfrm>
            <a:off x="6567488" y="946150"/>
            <a:ext cx="100488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Clr>
                <a:srgbClr val="009999"/>
              </a:buClr>
              <a:buSzPct val="70000"/>
              <a:buFont typeface="Wingdings" pitchFamily="2" charset="2"/>
              <a:buNone/>
            </a:pPr>
            <a:r>
              <a:rPr lang="zh-CN" altLang="en-US" sz="2400" b="1">
                <a:solidFill>
                  <a:srgbClr val="000000"/>
                </a:solidFill>
                <a:latin typeface="Times New Roman" pitchFamily="18" charset="0"/>
                <a:cs typeface="Times New Roman" pitchFamily="18" charset="0"/>
              </a:rPr>
              <a:t>编号</a:t>
            </a:r>
          </a:p>
        </p:txBody>
      </p:sp>
      <p:grpSp>
        <p:nvGrpSpPr>
          <p:cNvPr id="2" name="组合 37"/>
          <p:cNvGrpSpPr>
            <a:grpSpLocks/>
          </p:cNvGrpSpPr>
          <p:nvPr/>
        </p:nvGrpSpPr>
        <p:grpSpPr bwMode="auto">
          <a:xfrm>
            <a:off x="5208588" y="788988"/>
            <a:ext cx="1285875" cy="4965700"/>
            <a:chOff x="5208587" y="789009"/>
            <a:chExt cx="1285875" cy="4965679"/>
          </a:xfrm>
        </p:grpSpPr>
        <p:sp>
          <p:nvSpPr>
            <p:cNvPr id="43043" name="Rectangle 11"/>
            <p:cNvSpPr>
              <a:spLocks noChangeArrowheads="1"/>
            </p:cNvSpPr>
            <p:nvPr/>
          </p:nvSpPr>
          <p:spPr bwMode="auto">
            <a:xfrm>
              <a:off x="5208587" y="789009"/>
              <a:ext cx="1285875" cy="720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buClr>
                  <a:srgbClr val="009999"/>
                </a:buClr>
                <a:buSzPct val="70000"/>
                <a:buFont typeface="Wingdings" pitchFamily="2" charset="2"/>
                <a:buNone/>
              </a:pPr>
              <a:r>
                <a:rPr lang="zh-CN" altLang="en-US" sz="2000" b="1">
                  <a:solidFill>
                    <a:srgbClr val="000000"/>
                  </a:solidFill>
                  <a:latin typeface="Times New Roman" pitchFamily="18" charset="0"/>
                  <a:cs typeface="Times New Roman" pitchFamily="18" charset="0"/>
                </a:rPr>
                <a:t>对应的</a:t>
              </a:r>
              <a:endParaRPr lang="en-US" altLang="zh-CN" sz="2000" b="1">
                <a:solidFill>
                  <a:srgbClr val="000000"/>
                </a:solidFill>
                <a:latin typeface="Times New Roman" pitchFamily="18" charset="0"/>
                <a:cs typeface="Times New Roman" pitchFamily="18" charset="0"/>
              </a:endParaRPr>
            </a:p>
            <a:p>
              <a:pPr algn="ctr" eaLnBrk="1" hangingPunct="1">
                <a:buClr>
                  <a:srgbClr val="009999"/>
                </a:buClr>
                <a:buSzPct val="70000"/>
                <a:buFont typeface="Wingdings" pitchFamily="2" charset="2"/>
                <a:buNone/>
              </a:pPr>
              <a:r>
                <a:rPr lang="zh-CN" altLang="en-US" sz="2000" b="1">
                  <a:solidFill>
                    <a:srgbClr val="000000"/>
                  </a:solidFill>
                  <a:latin typeface="Times New Roman" pitchFamily="18" charset="0"/>
                  <a:cs typeface="Times New Roman" pitchFamily="18" charset="0"/>
                </a:rPr>
                <a:t>十进制数</a:t>
              </a:r>
            </a:p>
          </p:txBody>
        </p:sp>
        <p:sp>
          <p:nvSpPr>
            <p:cNvPr id="43044" name="Line 20"/>
            <p:cNvSpPr>
              <a:spLocks noChangeShapeType="1"/>
            </p:cNvSpPr>
            <p:nvPr/>
          </p:nvSpPr>
          <p:spPr bwMode="auto">
            <a:xfrm>
              <a:off x="6494462" y="789009"/>
              <a:ext cx="0" cy="496567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组合 32"/>
          <p:cNvGrpSpPr>
            <a:grpSpLocks/>
          </p:cNvGrpSpPr>
          <p:nvPr/>
        </p:nvGrpSpPr>
        <p:grpSpPr bwMode="auto">
          <a:xfrm>
            <a:off x="1403350" y="788988"/>
            <a:ext cx="6096000" cy="4965700"/>
            <a:chOff x="1403350" y="789009"/>
            <a:chExt cx="6095999" cy="4965679"/>
          </a:xfrm>
        </p:grpSpPr>
        <p:sp>
          <p:nvSpPr>
            <p:cNvPr id="43035" name="Rectangle 13"/>
            <p:cNvSpPr>
              <a:spLocks noChangeArrowheads="1"/>
            </p:cNvSpPr>
            <p:nvPr/>
          </p:nvSpPr>
          <p:spPr bwMode="auto">
            <a:xfrm>
              <a:off x="1552575" y="946171"/>
              <a:ext cx="1376363" cy="720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Clr>
                  <a:srgbClr val="009999"/>
                </a:buClr>
                <a:buSzPct val="70000"/>
                <a:buFont typeface="Wingdings" pitchFamily="2" charset="2"/>
                <a:buNone/>
              </a:pPr>
              <a:r>
                <a:rPr lang="zh-CN" altLang="en-US" sz="2400" b="1">
                  <a:solidFill>
                    <a:srgbClr val="000000"/>
                  </a:solidFill>
                  <a:latin typeface="Times New Roman" pitchFamily="18" charset="0"/>
                  <a:cs typeface="Times New Roman" pitchFamily="18" charset="0"/>
                </a:rPr>
                <a:t>最小项</a:t>
              </a:r>
            </a:p>
          </p:txBody>
        </p:sp>
        <p:sp>
          <p:nvSpPr>
            <p:cNvPr id="43036" name="Line 15"/>
            <p:cNvSpPr>
              <a:spLocks noChangeShapeType="1"/>
            </p:cNvSpPr>
            <p:nvPr/>
          </p:nvSpPr>
          <p:spPr bwMode="auto">
            <a:xfrm>
              <a:off x="1403350" y="1509731"/>
              <a:ext cx="609599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3037" name="Line 18"/>
            <p:cNvSpPr>
              <a:spLocks noChangeShapeType="1"/>
            </p:cNvSpPr>
            <p:nvPr/>
          </p:nvSpPr>
          <p:spPr bwMode="auto">
            <a:xfrm>
              <a:off x="2779713" y="789009"/>
              <a:ext cx="0" cy="496567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43038" name="组合 31"/>
            <p:cNvGrpSpPr>
              <a:grpSpLocks/>
            </p:cNvGrpSpPr>
            <p:nvPr/>
          </p:nvGrpSpPr>
          <p:grpSpPr bwMode="auto">
            <a:xfrm>
              <a:off x="1403350" y="789009"/>
              <a:ext cx="6095999" cy="4965679"/>
              <a:chOff x="1403350" y="789009"/>
              <a:chExt cx="6095999" cy="4965679"/>
            </a:xfrm>
          </p:grpSpPr>
          <p:sp>
            <p:nvSpPr>
              <p:cNvPr id="43039" name="Line 14"/>
              <p:cNvSpPr>
                <a:spLocks noChangeShapeType="1"/>
              </p:cNvSpPr>
              <p:nvPr/>
            </p:nvSpPr>
            <p:spPr bwMode="auto">
              <a:xfrm>
                <a:off x="1403350" y="789009"/>
                <a:ext cx="609599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3040" name="Line 16"/>
              <p:cNvSpPr>
                <a:spLocks noChangeShapeType="1"/>
              </p:cNvSpPr>
              <p:nvPr/>
            </p:nvSpPr>
            <p:spPr bwMode="auto">
              <a:xfrm>
                <a:off x="1403350" y="5754688"/>
                <a:ext cx="609599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3041" name="Line 17"/>
              <p:cNvSpPr>
                <a:spLocks noChangeShapeType="1"/>
              </p:cNvSpPr>
              <p:nvPr/>
            </p:nvSpPr>
            <p:spPr bwMode="auto">
              <a:xfrm>
                <a:off x="1403350" y="789009"/>
                <a:ext cx="0" cy="496567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3042" name="Line 21"/>
              <p:cNvSpPr>
                <a:spLocks noChangeShapeType="1"/>
              </p:cNvSpPr>
              <p:nvPr/>
            </p:nvSpPr>
            <p:spPr bwMode="auto">
              <a:xfrm>
                <a:off x="7499349" y="789009"/>
                <a:ext cx="0" cy="496567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5" name="组合 36"/>
          <p:cNvGrpSpPr>
            <a:grpSpLocks/>
          </p:cNvGrpSpPr>
          <p:nvPr/>
        </p:nvGrpSpPr>
        <p:grpSpPr bwMode="auto">
          <a:xfrm>
            <a:off x="2779713" y="788988"/>
            <a:ext cx="2720975" cy="4965700"/>
            <a:chOff x="2779713" y="789009"/>
            <a:chExt cx="2720964" cy="4965679"/>
          </a:xfrm>
        </p:grpSpPr>
        <p:sp>
          <p:nvSpPr>
            <p:cNvPr id="43030" name="Line 19"/>
            <p:cNvSpPr>
              <a:spLocks noChangeShapeType="1"/>
            </p:cNvSpPr>
            <p:nvPr/>
          </p:nvSpPr>
          <p:spPr bwMode="auto">
            <a:xfrm>
              <a:off x="5208587" y="789009"/>
              <a:ext cx="0" cy="496567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43031" name="组合 33"/>
            <p:cNvGrpSpPr>
              <a:grpSpLocks/>
            </p:cNvGrpSpPr>
            <p:nvPr/>
          </p:nvGrpSpPr>
          <p:grpSpPr bwMode="auto">
            <a:xfrm>
              <a:off x="2779713" y="789009"/>
              <a:ext cx="2720964" cy="663572"/>
              <a:chOff x="2779713" y="789009"/>
              <a:chExt cx="2720964" cy="663572"/>
            </a:xfrm>
          </p:grpSpPr>
          <p:sp>
            <p:nvSpPr>
              <p:cNvPr id="43032" name="Rectangle 5"/>
              <p:cNvSpPr>
                <a:spLocks noChangeArrowheads="1"/>
              </p:cNvSpPr>
              <p:nvPr/>
            </p:nvSpPr>
            <p:spPr bwMode="auto">
              <a:xfrm>
                <a:off x="3071802" y="1069995"/>
                <a:ext cx="2428875" cy="382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Clr>
                    <a:srgbClr val="009999"/>
                  </a:buClr>
                  <a:buSzPct val="70000"/>
                  <a:buFont typeface="Wingdings" pitchFamily="2" charset="2"/>
                  <a:buNone/>
                </a:pPr>
                <a:r>
                  <a:rPr lang="en-US" altLang="zh-CN" sz="2400" b="1" i="1">
                    <a:solidFill>
                      <a:srgbClr val="FF0000"/>
                    </a:solidFill>
                    <a:latin typeface="Times New Roman" pitchFamily="18" charset="0"/>
                    <a:cs typeface="Times New Roman" pitchFamily="18" charset="0"/>
                  </a:rPr>
                  <a:t>A  </a:t>
                </a:r>
                <a:r>
                  <a:rPr lang="zh-CN" altLang="en-US" sz="2400" b="1" i="1">
                    <a:solidFill>
                      <a:srgbClr val="FF0000"/>
                    </a:solidFill>
                    <a:latin typeface="Times New Roman" pitchFamily="18" charset="0"/>
                    <a:cs typeface="Times New Roman" pitchFamily="18" charset="0"/>
                  </a:rPr>
                  <a:t> </a:t>
                </a:r>
                <a:r>
                  <a:rPr lang="en-US" altLang="zh-CN" sz="2400" b="1" i="1">
                    <a:solidFill>
                      <a:srgbClr val="FF0000"/>
                    </a:solidFill>
                    <a:latin typeface="Times New Roman" pitchFamily="18" charset="0"/>
                    <a:cs typeface="Times New Roman" pitchFamily="18" charset="0"/>
                  </a:rPr>
                  <a:t>    B       C</a:t>
                </a:r>
              </a:p>
            </p:txBody>
          </p:sp>
          <p:sp>
            <p:nvSpPr>
              <p:cNvPr id="43033" name="Rectangle 12"/>
              <p:cNvSpPr>
                <a:spLocks noChangeArrowheads="1"/>
              </p:cNvSpPr>
              <p:nvPr/>
            </p:nvSpPr>
            <p:spPr bwMode="auto">
              <a:xfrm>
                <a:off x="2779713" y="789009"/>
                <a:ext cx="2428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Clr>
                    <a:srgbClr val="009999"/>
                  </a:buClr>
                  <a:buSzPct val="70000"/>
                  <a:buFont typeface="Wingdings" pitchFamily="2" charset="2"/>
                  <a:buNone/>
                </a:pPr>
                <a:r>
                  <a:rPr lang="zh-CN" altLang="en-US" sz="1600" b="1">
                    <a:solidFill>
                      <a:srgbClr val="000000"/>
                    </a:solidFill>
                    <a:latin typeface="Times New Roman" pitchFamily="18" charset="0"/>
                    <a:cs typeface="Times New Roman" pitchFamily="18" charset="0"/>
                  </a:rPr>
                  <a:t>使最小项为</a:t>
                </a:r>
                <a:r>
                  <a:rPr lang="en-US" altLang="zh-CN" sz="1600" b="1">
                    <a:solidFill>
                      <a:srgbClr val="FF0000"/>
                    </a:solidFill>
                    <a:latin typeface="Times New Roman" pitchFamily="18" charset="0"/>
                    <a:cs typeface="Times New Roman" pitchFamily="18" charset="0"/>
                  </a:rPr>
                  <a:t>1</a:t>
                </a:r>
                <a:r>
                  <a:rPr lang="zh-CN" altLang="en-US" sz="1600" b="1">
                    <a:solidFill>
                      <a:srgbClr val="000000"/>
                    </a:solidFill>
                    <a:latin typeface="Times New Roman" pitchFamily="18" charset="0"/>
                    <a:cs typeface="Times New Roman" pitchFamily="18" charset="0"/>
                  </a:rPr>
                  <a:t>的变量取值</a:t>
                </a:r>
              </a:p>
            </p:txBody>
          </p:sp>
          <p:sp>
            <p:nvSpPr>
              <p:cNvPr id="43034" name="Line 22"/>
              <p:cNvSpPr>
                <a:spLocks noChangeShapeType="1"/>
              </p:cNvSpPr>
              <p:nvPr/>
            </p:nvSpPr>
            <p:spPr bwMode="auto">
              <a:xfrm>
                <a:off x="2779713" y="1127145"/>
                <a:ext cx="24288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43016" name="Text Box 31"/>
          <p:cNvSpPr txBox="1">
            <a:spLocks noChangeArrowheads="1"/>
          </p:cNvSpPr>
          <p:nvPr/>
        </p:nvSpPr>
        <p:spPr bwMode="auto">
          <a:xfrm>
            <a:off x="2500313" y="214313"/>
            <a:ext cx="371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660066"/>
                </a:solidFill>
                <a:latin typeface="Times New Roman" pitchFamily="18" charset="0"/>
                <a:cs typeface="Times New Roman" pitchFamily="18" charset="0"/>
              </a:rPr>
              <a:t>三变量逻辑函数的</a:t>
            </a:r>
            <a:r>
              <a:rPr lang="zh-CN" altLang="en-US" sz="2400" b="1">
                <a:solidFill>
                  <a:srgbClr val="FF0000"/>
                </a:solidFill>
                <a:latin typeface="Times New Roman" pitchFamily="18" charset="0"/>
                <a:cs typeface="Times New Roman" pitchFamily="18" charset="0"/>
              </a:rPr>
              <a:t>最小项</a:t>
            </a:r>
          </a:p>
        </p:txBody>
      </p:sp>
      <p:sp>
        <p:nvSpPr>
          <p:cNvPr id="35" name="Rectangle 6"/>
          <p:cNvSpPr>
            <a:spLocks noChangeArrowheads="1"/>
          </p:cNvSpPr>
          <p:nvPr/>
        </p:nvSpPr>
        <p:spPr bwMode="auto">
          <a:xfrm>
            <a:off x="6710363" y="1535113"/>
            <a:ext cx="790575" cy="424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Clr>
                <a:srgbClr val="009999"/>
              </a:buClr>
              <a:buSzPct val="70000"/>
              <a:buFont typeface="Wingdings" pitchFamily="2" charset="2"/>
              <a:buNone/>
            </a:pPr>
            <a:r>
              <a:rPr lang="en-US" altLang="zh-CN" sz="2800" b="1" i="1">
                <a:solidFill>
                  <a:srgbClr val="333399"/>
                </a:solidFill>
                <a:latin typeface="Times New Roman" pitchFamily="18" charset="0"/>
                <a:cs typeface="Times New Roman" pitchFamily="18" charset="0"/>
              </a:rPr>
              <a:t>m</a:t>
            </a:r>
            <a:r>
              <a:rPr lang="en-US" altLang="zh-CN" sz="2800" b="1" baseline="-25000">
                <a:solidFill>
                  <a:srgbClr val="333399"/>
                </a:solidFill>
                <a:latin typeface="Times New Roman" pitchFamily="18" charset="0"/>
                <a:cs typeface="Times New Roman" pitchFamily="18" charset="0"/>
              </a:rPr>
              <a:t>0</a:t>
            </a:r>
          </a:p>
          <a:p>
            <a:pPr eaLnBrk="1" hangingPunct="1">
              <a:buClr>
                <a:srgbClr val="009999"/>
              </a:buClr>
              <a:buSzPct val="70000"/>
              <a:buFont typeface="Wingdings" pitchFamily="2" charset="2"/>
              <a:buNone/>
            </a:pPr>
            <a:r>
              <a:rPr lang="en-US" altLang="zh-CN" sz="2800" b="1" i="1">
                <a:solidFill>
                  <a:srgbClr val="333399"/>
                </a:solidFill>
                <a:latin typeface="Times New Roman" pitchFamily="18" charset="0"/>
                <a:cs typeface="Times New Roman" pitchFamily="18" charset="0"/>
              </a:rPr>
              <a:t>m</a:t>
            </a:r>
            <a:r>
              <a:rPr lang="en-US" altLang="zh-CN" sz="2800" b="1" baseline="-25000">
                <a:solidFill>
                  <a:srgbClr val="333399"/>
                </a:solidFill>
                <a:latin typeface="Times New Roman" pitchFamily="18" charset="0"/>
                <a:cs typeface="Times New Roman" pitchFamily="18" charset="0"/>
              </a:rPr>
              <a:t>1</a:t>
            </a:r>
          </a:p>
          <a:p>
            <a:pPr eaLnBrk="1" hangingPunct="1">
              <a:buClr>
                <a:srgbClr val="009999"/>
              </a:buClr>
              <a:buSzPct val="70000"/>
              <a:buFont typeface="Wingdings" pitchFamily="2" charset="2"/>
              <a:buNone/>
            </a:pPr>
            <a:r>
              <a:rPr lang="en-US" altLang="zh-CN" sz="2800" b="1" i="1">
                <a:solidFill>
                  <a:srgbClr val="333399"/>
                </a:solidFill>
                <a:latin typeface="Times New Roman" pitchFamily="18" charset="0"/>
                <a:cs typeface="Times New Roman" pitchFamily="18" charset="0"/>
              </a:rPr>
              <a:t>m</a:t>
            </a:r>
            <a:r>
              <a:rPr lang="en-US" altLang="zh-CN" sz="2800" b="1" baseline="-25000">
                <a:solidFill>
                  <a:srgbClr val="333399"/>
                </a:solidFill>
                <a:latin typeface="Times New Roman" pitchFamily="18" charset="0"/>
                <a:cs typeface="Times New Roman" pitchFamily="18" charset="0"/>
              </a:rPr>
              <a:t>2</a:t>
            </a:r>
          </a:p>
          <a:p>
            <a:pPr eaLnBrk="1" hangingPunct="1">
              <a:buClr>
                <a:srgbClr val="009999"/>
              </a:buClr>
              <a:buSzPct val="70000"/>
              <a:buFont typeface="Wingdings" pitchFamily="2" charset="2"/>
              <a:buNone/>
            </a:pPr>
            <a:r>
              <a:rPr lang="en-US" altLang="zh-CN" sz="2800" b="1" i="1">
                <a:solidFill>
                  <a:srgbClr val="333399"/>
                </a:solidFill>
                <a:latin typeface="Times New Roman" pitchFamily="18" charset="0"/>
                <a:cs typeface="Times New Roman" pitchFamily="18" charset="0"/>
              </a:rPr>
              <a:t>m</a:t>
            </a:r>
            <a:r>
              <a:rPr lang="en-US" altLang="zh-CN" sz="2800" b="1" baseline="-25000">
                <a:solidFill>
                  <a:srgbClr val="333399"/>
                </a:solidFill>
                <a:latin typeface="Times New Roman" pitchFamily="18" charset="0"/>
                <a:cs typeface="Times New Roman" pitchFamily="18" charset="0"/>
              </a:rPr>
              <a:t>3</a:t>
            </a:r>
          </a:p>
          <a:p>
            <a:pPr eaLnBrk="1" hangingPunct="1">
              <a:buClr>
                <a:srgbClr val="009999"/>
              </a:buClr>
              <a:buSzPct val="70000"/>
              <a:buFont typeface="Wingdings" pitchFamily="2" charset="2"/>
              <a:buNone/>
            </a:pPr>
            <a:r>
              <a:rPr lang="en-US" altLang="zh-CN" sz="2800" b="1" i="1">
                <a:solidFill>
                  <a:srgbClr val="333399"/>
                </a:solidFill>
                <a:latin typeface="Times New Roman" pitchFamily="18" charset="0"/>
                <a:cs typeface="Times New Roman" pitchFamily="18" charset="0"/>
              </a:rPr>
              <a:t>m</a:t>
            </a:r>
            <a:r>
              <a:rPr lang="en-US" altLang="zh-CN" sz="2800" b="1" baseline="-25000">
                <a:solidFill>
                  <a:srgbClr val="333399"/>
                </a:solidFill>
                <a:latin typeface="Times New Roman" pitchFamily="18" charset="0"/>
                <a:cs typeface="Times New Roman" pitchFamily="18" charset="0"/>
              </a:rPr>
              <a:t>4</a:t>
            </a:r>
          </a:p>
          <a:p>
            <a:pPr eaLnBrk="1" hangingPunct="1">
              <a:buClr>
                <a:srgbClr val="009999"/>
              </a:buClr>
              <a:buSzPct val="70000"/>
              <a:buFont typeface="Wingdings" pitchFamily="2" charset="2"/>
              <a:buNone/>
            </a:pPr>
            <a:r>
              <a:rPr lang="en-US" altLang="zh-CN" sz="2800" b="1" i="1">
                <a:solidFill>
                  <a:srgbClr val="333399"/>
                </a:solidFill>
                <a:latin typeface="Times New Roman" pitchFamily="18" charset="0"/>
                <a:cs typeface="Times New Roman" pitchFamily="18" charset="0"/>
              </a:rPr>
              <a:t>m</a:t>
            </a:r>
            <a:r>
              <a:rPr lang="en-US" altLang="zh-CN" sz="2800" b="1" baseline="-25000">
                <a:solidFill>
                  <a:srgbClr val="333399"/>
                </a:solidFill>
                <a:latin typeface="Times New Roman" pitchFamily="18" charset="0"/>
                <a:cs typeface="Times New Roman" pitchFamily="18" charset="0"/>
              </a:rPr>
              <a:t>5</a:t>
            </a:r>
          </a:p>
          <a:p>
            <a:pPr eaLnBrk="1" hangingPunct="1">
              <a:buClr>
                <a:srgbClr val="009999"/>
              </a:buClr>
              <a:buSzPct val="70000"/>
              <a:buFont typeface="Wingdings" pitchFamily="2" charset="2"/>
              <a:buNone/>
            </a:pPr>
            <a:r>
              <a:rPr lang="en-US" altLang="zh-CN" sz="2800" b="1" i="1">
                <a:solidFill>
                  <a:srgbClr val="333399"/>
                </a:solidFill>
                <a:latin typeface="Times New Roman" pitchFamily="18" charset="0"/>
                <a:cs typeface="Times New Roman" pitchFamily="18" charset="0"/>
              </a:rPr>
              <a:t>m</a:t>
            </a:r>
            <a:r>
              <a:rPr lang="en-US" altLang="zh-CN" sz="2800" b="1" baseline="-25000">
                <a:solidFill>
                  <a:srgbClr val="333399"/>
                </a:solidFill>
                <a:latin typeface="Times New Roman" pitchFamily="18" charset="0"/>
                <a:cs typeface="Times New Roman" pitchFamily="18" charset="0"/>
              </a:rPr>
              <a:t>6</a:t>
            </a:r>
          </a:p>
          <a:p>
            <a:pPr eaLnBrk="1" hangingPunct="1">
              <a:buClr>
                <a:srgbClr val="009999"/>
              </a:buClr>
              <a:buSzPct val="70000"/>
              <a:buFont typeface="Wingdings" pitchFamily="2" charset="2"/>
              <a:buNone/>
            </a:pPr>
            <a:r>
              <a:rPr lang="en-US" altLang="zh-CN" sz="2800" b="1" i="1">
                <a:solidFill>
                  <a:srgbClr val="333399"/>
                </a:solidFill>
                <a:latin typeface="Times New Roman" pitchFamily="18" charset="0"/>
                <a:cs typeface="Times New Roman" pitchFamily="18" charset="0"/>
              </a:rPr>
              <a:t>m</a:t>
            </a:r>
            <a:r>
              <a:rPr lang="en-US" altLang="zh-CN" sz="2800" b="1" baseline="-25000">
                <a:solidFill>
                  <a:srgbClr val="333399"/>
                </a:solidFill>
                <a:latin typeface="Times New Roman" pitchFamily="18" charset="0"/>
                <a:cs typeface="Times New Roman" pitchFamily="18" charset="0"/>
              </a:rPr>
              <a:t>7</a:t>
            </a:r>
            <a:endParaRPr lang="en-US" altLang="zh-CN" sz="2800" b="1" baseline="-25000">
              <a:solidFill>
                <a:srgbClr val="000000"/>
              </a:solidFill>
              <a:latin typeface="Times New Roman" pitchFamily="18" charset="0"/>
              <a:cs typeface="Times New Roman" pitchFamily="18" charset="0"/>
            </a:endParaRPr>
          </a:p>
        </p:txBody>
      </p:sp>
      <p:sp>
        <p:nvSpPr>
          <p:cNvPr id="36" name="Rectangle 7"/>
          <p:cNvSpPr>
            <a:spLocks noChangeArrowheads="1"/>
          </p:cNvSpPr>
          <p:nvPr/>
        </p:nvSpPr>
        <p:spPr bwMode="auto">
          <a:xfrm>
            <a:off x="5715000" y="1577975"/>
            <a:ext cx="714375" cy="424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Clr>
                <a:srgbClr val="009999"/>
              </a:buClr>
              <a:buSzPct val="70000"/>
              <a:buFont typeface="Wingdings" pitchFamily="2" charset="2"/>
              <a:buNone/>
            </a:pPr>
            <a:r>
              <a:rPr lang="en-US" altLang="zh-CN" sz="2800" b="1">
                <a:solidFill>
                  <a:srgbClr val="006600"/>
                </a:solidFill>
                <a:latin typeface="Times New Roman" pitchFamily="18" charset="0"/>
                <a:cs typeface="Times New Roman" pitchFamily="18" charset="0"/>
              </a:rPr>
              <a:t>0</a:t>
            </a:r>
          </a:p>
          <a:p>
            <a:pPr eaLnBrk="1" hangingPunct="1">
              <a:buClr>
                <a:srgbClr val="009999"/>
              </a:buClr>
              <a:buSzPct val="70000"/>
              <a:buFont typeface="Wingdings" pitchFamily="2" charset="2"/>
              <a:buNone/>
            </a:pPr>
            <a:r>
              <a:rPr lang="en-US" altLang="zh-CN" sz="2800" b="1">
                <a:solidFill>
                  <a:srgbClr val="006600"/>
                </a:solidFill>
                <a:latin typeface="Times New Roman" pitchFamily="18" charset="0"/>
                <a:cs typeface="Times New Roman" pitchFamily="18" charset="0"/>
              </a:rPr>
              <a:t>1</a:t>
            </a:r>
          </a:p>
          <a:p>
            <a:pPr eaLnBrk="1" hangingPunct="1">
              <a:buClr>
                <a:srgbClr val="009999"/>
              </a:buClr>
              <a:buSzPct val="70000"/>
              <a:buFont typeface="Wingdings" pitchFamily="2" charset="2"/>
              <a:buNone/>
            </a:pPr>
            <a:r>
              <a:rPr lang="en-US" altLang="zh-CN" sz="2800" b="1">
                <a:solidFill>
                  <a:srgbClr val="006600"/>
                </a:solidFill>
                <a:latin typeface="Times New Roman" pitchFamily="18" charset="0"/>
                <a:cs typeface="Times New Roman" pitchFamily="18" charset="0"/>
              </a:rPr>
              <a:t>2</a:t>
            </a:r>
          </a:p>
          <a:p>
            <a:pPr eaLnBrk="1" hangingPunct="1">
              <a:buClr>
                <a:srgbClr val="009999"/>
              </a:buClr>
              <a:buSzPct val="70000"/>
              <a:buFont typeface="Wingdings" pitchFamily="2" charset="2"/>
              <a:buNone/>
            </a:pPr>
            <a:r>
              <a:rPr lang="en-US" altLang="zh-CN" sz="2800" b="1">
                <a:solidFill>
                  <a:srgbClr val="006600"/>
                </a:solidFill>
                <a:latin typeface="Times New Roman" pitchFamily="18" charset="0"/>
                <a:cs typeface="Times New Roman" pitchFamily="18" charset="0"/>
              </a:rPr>
              <a:t>3</a:t>
            </a:r>
          </a:p>
          <a:p>
            <a:pPr eaLnBrk="1" hangingPunct="1">
              <a:buClr>
                <a:srgbClr val="009999"/>
              </a:buClr>
              <a:buSzPct val="70000"/>
              <a:buFont typeface="Wingdings" pitchFamily="2" charset="2"/>
              <a:buNone/>
            </a:pPr>
            <a:r>
              <a:rPr lang="en-US" altLang="zh-CN" sz="2800" b="1">
                <a:solidFill>
                  <a:srgbClr val="006600"/>
                </a:solidFill>
                <a:latin typeface="Times New Roman" pitchFamily="18" charset="0"/>
                <a:cs typeface="Times New Roman" pitchFamily="18" charset="0"/>
              </a:rPr>
              <a:t>4</a:t>
            </a:r>
          </a:p>
          <a:p>
            <a:pPr eaLnBrk="1" hangingPunct="1">
              <a:buClr>
                <a:srgbClr val="009999"/>
              </a:buClr>
              <a:buSzPct val="70000"/>
              <a:buFont typeface="Wingdings" pitchFamily="2" charset="2"/>
              <a:buNone/>
            </a:pPr>
            <a:r>
              <a:rPr lang="en-US" altLang="zh-CN" sz="2800" b="1">
                <a:solidFill>
                  <a:srgbClr val="006600"/>
                </a:solidFill>
                <a:latin typeface="Times New Roman" pitchFamily="18" charset="0"/>
                <a:cs typeface="Times New Roman" pitchFamily="18" charset="0"/>
              </a:rPr>
              <a:t>5</a:t>
            </a:r>
          </a:p>
          <a:p>
            <a:pPr eaLnBrk="1" hangingPunct="1">
              <a:buClr>
                <a:srgbClr val="009999"/>
              </a:buClr>
              <a:buSzPct val="70000"/>
              <a:buFont typeface="Wingdings" pitchFamily="2" charset="2"/>
              <a:buNone/>
            </a:pPr>
            <a:r>
              <a:rPr lang="en-US" altLang="zh-CN" sz="2800" b="1">
                <a:solidFill>
                  <a:srgbClr val="006600"/>
                </a:solidFill>
                <a:latin typeface="Times New Roman" pitchFamily="18" charset="0"/>
                <a:cs typeface="Times New Roman" pitchFamily="18" charset="0"/>
              </a:rPr>
              <a:t>6</a:t>
            </a:r>
          </a:p>
          <a:p>
            <a:pPr eaLnBrk="1" hangingPunct="1">
              <a:buClr>
                <a:srgbClr val="009999"/>
              </a:buClr>
              <a:buSzPct val="70000"/>
              <a:buFont typeface="Wingdings" pitchFamily="2" charset="2"/>
              <a:buNone/>
            </a:pPr>
            <a:r>
              <a:rPr lang="en-US" altLang="zh-CN" sz="2800" b="1">
                <a:solidFill>
                  <a:srgbClr val="006600"/>
                </a:solidFill>
                <a:latin typeface="Times New Roman" pitchFamily="18" charset="0"/>
                <a:cs typeface="Times New Roman" pitchFamily="18" charset="0"/>
              </a:rPr>
              <a:t>7</a:t>
            </a:r>
          </a:p>
        </p:txBody>
      </p:sp>
      <p:grpSp>
        <p:nvGrpSpPr>
          <p:cNvPr id="7" name="组合 36"/>
          <p:cNvGrpSpPr>
            <a:grpSpLocks/>
          </p:cNvGrpSpPr>
          <p:nvPr/>
        </p:nvGrpSpPr>
        <p:grpSpPr bwMode="auto">
          <a:xfrm>
            <a:off x="1643063" y="1614488"/>
            <a:ext cx="874712" cy="4000500"/>
            <a:chOff x="1714479" y="1598128"/>
            <a:chExt cx="874733" cy="4015272"/>
          </a:xfrm>
        </p:grpSpPr>
        <p:graphicFrame>
          <p:nvGraphicFramePr>
            <p:cNvPr id="43022" name="Object 2"/>
            <p:cNvGraphicFramePr>
              <a:graphicFrameLocks noChangeAspect="1"/>
            </p:cNvGraphicFramePr>
            <p:nvPr/>
          </p:nvGraphicFramePr>
          <p:xfrm>
            <a:off x="1785917" y="1598128"/>
            <a:ext cx="803295" cy="470386"/>
          </p:xfrm>
          <a:graphic>
            <a:graphicData uri="http://schemas.openxmlformats.org/presentationml/2006/ole">
              <mc:AlternateContent xmlns:mc="http://schemas.openxmlformats.org/markup-compatibility/2006">
                <mc:Choice xmlns:v="urn:schemas-microsoft-com:vml" Requires="v">
                  <p:oleObj spid="_x0000_s43045" name="公式" r:id="rId3" imgW="285863" imgH="133475" progId="Equation.3">
                    <p:embed/>
                  </p:oleObj>
                </mc:Choice>
                <mc:Fallback>
                  <p:oleObj name="公式" r:id="rId3" imgW="285863" imgH="133475"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17" y="1598128"/>
                          <a:ext cx="803295" cy="470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3" name="Object 3"/>
            <p:cNvGraphicFramePr>
              <a:graphicFrameLocks noChangeAspect="1"/>
            </p:cNvGraphicFramePr>
            <p:nvPr/>
          </p:nvGraphicFramePr>
          <p:xfrm>
            <a:off x="1765468" y="2071679"/>
            <a:ext cx="774531" cy="469910"/>
          </p:xfrm>
          <a:graphic>
            <a:graphicData uri="http://schemas.openxmlformats.org/presentationml/2006/ole">
              <mc:AlternateContent xmlns:mc="http://schemas.openxmlformats.org/markup-compatibility/2006">
                <mc:Choice xmlns:v="urn:schemas-microsoft-com:vml" Requires="v">
                  <p:oleObj spid="_x0000_s43046" name="公式" r:id="rId5" imgW="266769" imgH="133475" progId="Equation.3">
                    <p:embed/>
                  </p:oleObj>
                </mc:Choice>
                <mc:Fallback>
                  <p:oleObj name="公式" r:id="rId5" imgW="266769" imgH="133475"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5468" y="2071679"/>
                          <a:ext cx="774531" cy="4699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4" name="Object 4"/>
            <p:cNvGraphicFramePr>
              <a:graphicFrameLocks noChangeAspect="1"/>
            </p:cNvGraphicFramePr>
            <p:nvPr/>
          </p:nvGraphicFramePr>
          <p:xfrm>
            <a:off x="1785917" y="2603724"/>
            <a:ext cx="760652" cy="463238"/>
          </p:xfrm>
          <a:graphic>
            <a:graphicData uri="http://schemas.openxmlformats.org/presentationml/2006/ole">
              <mc:AlternateContent xmlns:mc="http://schemas.openxmlformats.org/markup-compatibility/2006">
                <mc:Choice xmlns:v="urn:schemas-microsoft-com:vml" Requires="v">
                  <p:oleObj spid="_x0000_s43047" name="公式" r:id="rId7" imgW="266769" imgH="133475" progId="Equation.3">
                    <p:embed/>
                  </p:oleObj>
                </mc:Choice>
                <mc:Fallback>
                  <p:oleObj name="公式" r:id="rId7" imgW="266769" imgH="133475"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5917" y="2603724"/>
                          <a:ext cx="760652" cy="46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5" name="Object 5"/>
            <p:cNvGraphicFramePr>
              <a:graphicFrameLocks noChangeAspect="1"/>
            </p:cNvGraphicFramePr>
            <p:nvPr/>
          </p:nvGraphicFramePr>
          <p:xfrm>
            <a:off x="1785917" y="3100926"/>
            <a:ext cx="796945" cy="483930"/>
          </p:xfrm>
          <a:graphic>
            <a:graphicData uri="http://schemas.openxmlformats.org/presentationml/2006/ole">
              <mc:AlternateContent xmlns:mc="http://schemas.openxmlformats.org/markup-compatibility/2006">
                <mc:Choice xmlns:v="urn:schemas-microsoft-com:vml" Requires="v">
                  <p:oleObj spid="_x0000_s43048" name="公式" r:id="rId9" imgW="266769" imgH="133475" progId="Equation.3">
                    <p:embed/>
                  </p:oleObj>
                </mc:Choice>
                <mc:Fallback>
                  <p:oleObj name="公式" r:id="rId9" imgW="266769" imgH="133475"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85917" y="3100926"/>
                          <a:ext cx="796945" cy="483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6" name="Object 6"/>
            <p:cNvGraphicFramePr>
              <a:graphicFrameLocks noChangeAspect="1"/>
            </p:cNvGraphicFramePr>
            <p:nvPr/>
          </p:nvGraphicFramePr>
          <p:xfrm>
            <a:off x="1714479" y="3591858"/>
            <a:ext cx="841396" cy="494953"/>
          </p:xfrm>
          <a:graphic>
            <a:graphicData uri="http://schemas.openxmlformats.org/presentationml/2006/ole">
              <mc:AlternateContent xmlns:mc="http://schemas.openxmlformats.org/markup-compatibility/2006">
                <mc:Choice xmlns:v="urn:schemas-microsoft-com:vml" Requires="v">
                  <p:oleObj spid="_x0000_s43049" name="公式" r:id="rId11" imgW="285863" imgH="133475" progId="Equation.3">
                    <p:embed/>
                  </p:oleObj>
                </mc:Choice>
                <mc:Fallback>
                  <p:oleObj name="公式" r:id="rId11" imgW="285863" imgH="133475"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14479" y="3591858"/>
                          <a:ext cx="841396" cy="4949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7" name="Object 7"/>
            <p:cNvGraphicFramePr>
              <a:graphicFrameLocks noChangeAspect="1"/>
            </p:cNvGraphicFramePr>
            <p:nvPr/>
          </p:nvGraphicFramePr>
          <p:xfrm>
            <a:off x="1714479" y="4118544"/>
            <a:ext cx="839809" cy="508471"/>
          </p:xfrm>
          <a:graphic>
            <a:graphicData uri="http://schemas.openxmlformats.org/presentationml/2006/ole">
              <mc:AlternateContent xmlns:mc="http://schemas.openxmlformats.org/markup-compatibility/2006">
                <mc:Choice xmlns:v="urn:schemas-microsoft-com:vml" Requires="v">
                  <p:oleObj spid="_x0000_s43050" name="公式" r:id="rId13" imgW="266769" imgH="133475" progId="Equation.3">
                    <p:embed/>
                  </p:oleObj>
                </mc:Choice>
                <mc:Fallback>
                  <p:oleObj name="公式" r:id="rId13" imgW="266769" imgH="133475"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14479" y="4118544"/>
                          <a:ext cx="839809" cy="5084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8" name="Object 8"/>
            <p:cNvGraphicFramePr>
              <a:graphicFrameLocks noChangeAspect="1"/>
            </p:cNvGraphicFramePr>
            <p:nvPr/>
          </p:nvGraphicFramePr>
          <p:xfrm>
            <a:off x="1714479" y="4657662"/>
            <a:ext cx="835046" cy="507962"/>
          </p:xfrm>
          <a:graphic>
            <a:graphicData uri="http://schemas.openxmlformats.org/presentationml/2006/ole">
              <mc:AlternateContent xmlns:mc="http://schemas.openxmlformats.org/markup-compatibility/2006">
                <mc:Choice xmlns:v="urn:schemas-microsoft-com:vml" Requires="v">
                  <p:oleObj spid="_x0000_s43051" name="公式" r:id="rId15" imgW="266769" imgH="133475" progId="Equation.3">
                    <p:embed/>
                  </p:oleObj>
                </mc:Choice>
                <mc:Fallback>
                  <p:oleObj name="公式" r:id="rId15" imgW="266769" imgH="133475"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14479" y="4657662"/>
                          <a:ext cx="835046" cy="507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9" name="Object 9"/>
            <p:cNvGraphicFramePr>
              <a:graphicFrameLocks noChangeAspect="1"/>
            </p:cNvGraphicFramePr>
            <p:nvPr/>
          </p:nvGraphicFramePr>
          <p:xfrm>
            <a:off x="1714479" y="5197421"/>
            <a:ext cx="830284" cy="415979"/>
          </p:xfrm>
          <a:graphic>
            <a:graphicData uri="http://schemas.openxmlformats.org/presentationml/2006/ole">
              <mc:AlternateContent xmlns:mc="http://schemas.openxmlformats.org/markup-compatibility/2006">
                <mc:Choice xmlns:v="urn:schemas-microsoft-com:vml" Requires="v">
                  <p:oleObj spid="_x0000_s43052" name="公式" r:id="rId17" imgW="266769" imgH="95261" progId="Equation.3">
                    <p:embed/>
                  </p:oleObj>
                </mc:Choice>
                <mc:Fallback>
                  <p:oleObj name="公式" r:id="rId17" imgW="266769" imgH="95261"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14479" y="5197421"/>
                          <a:ext cx="830284" cy="415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6" name="Rectangle 8"/>
          <p:cNvSpPr>
            <a:spLocks noChangeArrowheads="1"/>
          </p:cNvSpPr>
          <p:nvPr/>
        </p:nvSpPr>
        <p:spPr bwMode="auto">
          <a:xfrm>
            <a:off x="3071813" y="1573213"/>
            <a:ext cx="2143125" cy="424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Clr>
                <a:srgbClr val="009999"/>
              </a:buClr>
              <a:buSzPct val="70000"/>
              <a:buFont typeface="Wingdings" pitchFamily="2" charset="2"/>
              <a:buNone/>
            </a:pPr>
            <a:r>
              <a:rPr lang="en-US" altLang="zh-CN" sz="2800" b="1">
                <a:solidFill>
                  <a:srgbClr val="040404"/>
                </a:solidFill>
                <a:latin typeface="Times New Roman" pitchFamily="18" charset="0"/>
                <a:cs typeface="Times New Roman" pitchFamily="18" charset="0"/>
              </a:rPr>
              <a:t>0      0       0</a:t>
            </a:r>
          </a:p>
          <a:p>
            <a:pPr eaLnBrk="1" hangingPunct="1">
              <a:buClr>
                <a:srgbClr val="009999"/>
              </a:buClr>
              <a:buSzPct val="70000"/>
              <a:buFont typeface="Wingdings" pitchFamily="2" charset="2"/>
              <a:buNone/>
            </a:pPr>
            <a:r>
              <a:rPr lang="en-US" altLang="zh-CN" sz="2800" b="1">
                <a:solidFill>
                  <a:srgbClr val="040404"/>
                </a:solidFill>
                <a:latin typeface="Times New Roman" pitchFamily="18" charset="0"/>
                <a:cs typeface="Times New Roman" pitchFamily="18" charset="0"/>
              </a:rPr>
              <a:t>0      0       1</a:t>
            </a:r>
          </a:p>
          <a:p>
            <a:pPr eaLnBrk="1" hangingPunct="1">
              <a:buClr>
                <a:srgbClr val="009999"/>
              </a:buClr>
              <a:buSzPct val="70000"/>
              <a:buFont typeface="Wingdings" pitchFamily="2" charset="2"/>
              <a:buNone/>
            </a:pPr>
            <a:r>
              <a:rPr lang="en-US" altLang="zh-CN" sz="2800" b="1">
                <a:solidFill>
                  <a:srgbClr val="040404"/>
                </a:solidFill>
                <a:latin typeface="Times New Roman" pitchFamily="18" charset="0"/>
                <a:cs typeface="Times New Roman" pitchFamily="18" charset="0"/>
              </a:rPr>
              <a:t>0      1       0</a:t>
            </a:r>
          </a:p>
          <a:p>
            <a:pPr eaLnBrk="1" hangingPunct="1">
              <a:buClr>
                <a:srgbClr val="009999"/>
              </a:buClr>
              <a:buSzPct val="70000"/>
              <a:buFont typeface="Wingdings" pitchFamily="2" charset="2"/>
              <a:buNone/>
            </a:pPr>
            <a:r>
              <a:rPr lang="en-US" altLang="zh-CN" sz="2800" b="1">
                <a:solidFill>
                  <a:srgbClr val="040404"/>
                </a:solidFill>
                <a:latin typeface="Times New Roman" pitchFamily="18" charset="0"/>
                <a:cs typeface="Times New Roman" pitchFamily="18" charset="0"/>
              </a:rPr>
              <a:t>0      1       1</a:t>
            </a:r>
          </a:p>
          <a:p>
            <a:pPr eaLnBrk="1" hangingPunct="1">
              <a:buClr>
                <a:srgbClr val="009999"/>
              </a:buClr>
              <a:buSzPct val="70000"/>
              <a:buFont typeface="Wingdings" pitchFamily="2" charset="2"/>
              <a:buNone/>
            </a:pPr>
            <a:r>
              <a:rPr lang="en-US" altLang="zh-CN" sz="2800" b="1">
                <a:solidFill>
                  <a:srgbClr val="040404"/>
                </a:solidFill>
                <a:latin typeface="Times New Roman" pitchFamily="18" charset="0"/>
                <a:cs typeface="Times New Roman" pitchFamily="18" charset="0"/>
              </a:rPr>
              <a:t>1      0       0</a:t>
            </a:r>
          </a:p>
          <a:p>
            <a:pPr eaLnBrk="1" hangingPunct="1">
              <a:buClr>
                <a:srgbClr val="009999"/>
              </a:buClr>
              <a:buSzPct val="70000"/>
              <a:buFont typeface="Wingdings" pitchFamily="2" charset="2"/>
              <a:buNone/>
            </a:pPr>
            <a:r>
              <a:rPr lang="en-US" altLang="zh-CN" sz="2800" b="1">
                <a:solidFill>
                  <a:srgbClr val="040404"/>
                </a:solidFill>
                <a:latin typeface="Times New Roman" pitchFamily="18" charset="0"/>
                <a:cs typeface="Times New Roman" pitchFamily="18" charset="0"/>
              </a:rPr>
              <a:t>1      0       1</a:t>
            </a:r>
          </a:p>
          <a:p>
            <a:pPr eaLnBrk="1" hangingPunct="1">
              <a:buClr>
                <a:srgbClr val="009999"/>
              </a:buClr>
              <a:buSzPct val="70000"/>
              <a:buFont typeface="Wingdings" pitchFamily="2" charset="2"/>
              <a:buNone/>
            </a:pPr>
            <a:r>
              <a:rPr lang="en-US" altLang="zh-CN" sz="2800" b="1">
                <a:solidFill>
                  <a:srgbClr val="040404"/>
                </a:solidFill>
                <a:latin typeface="Times New Roman" pitchFamily="18" charset="0"/>
                <a:cs typeface="Times New Roman" pitchFamily="18" charset="0"/>
              </a:rPr>
              <a:t>1      1       0</a:t>
            </a:r>
          </a:p>
          <a:p>
            <a:pPr eaLnBrk="1" hangingPunct="1">
              <a:buClr>
                <a:srgbClr val="009999"/>
              </a:buClr>
              <a:buSzPct val="70000"/>
              <a:buFont typeface="Wingdings" pitchFamily="2" charset="2"/>
              <a:buNone/>
            </a:pPr>
            <a:r>
              <a:rPr lang="en-US" altLang="zh-CN" sz="2800" b="1">
                <a:solidFill>
                  <a:srgbClr val="040404"/>
                </a:solidFill>
                <a:latin typeface="Times New Roman" pitchFamily="18" charset="0"/>
                <a:cs typeface="Times New Roman" pitchFamily="18" charset="0"/>
              </a:rPr>
              <a:t>1      1       1</a:t>
            </a:r>
          </a:p>
        </p:txBody>
      </p:sp>
      <p:sp>
        <p:nvSpPr>
          <p:cNvPr id="43021" name="Rectangle 2"/>
          <p:cNvSpPr>
            <a:spLocks noChangeArrowheads="1"/>
          </p:cNvSpPr>
          <p:nvPr/>
        </p:nvSpPr>
        <p:spPr bwMode="auto">
          <a:xfrm>
            <a:off x="5911850" y="58738"/>
            <a:ext cx="3178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§2.3</a:t>
            </a:r>
            <a:r>
              <a:rPr lang="zh-CN" altLang="en-US" sz="1800" b="1">
                <a:solidFill>
                  <a:srgbClr val="FF0066"/>
                </a:solidFill>
                <a:latin typeface="Times New Roman" pitchFamily="18" charset="0"/>
                <a:cs typeface="Times New Roman" pitchFamily="18" charset="0"/>
              </a:rPr>
              <a:t>  逻辑函数及其描述方法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linds(horizontal)">
                                      <p:cBhvr>
                                        <p:cTn id="17" dur="500"/>
                                        <p:tgtEl>
                                          <p:spTgt spid="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up)">
                                      <p:cBhvr>
                                        <p:cTn id="27" dur="500"/>
                                        <p:tgtEl>
                                          <p:spTgt spid="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up)">
                                      <p:cBhvr>
                                        <p:cTn id="37" dur="500"/>
                                        <p:tgtEl>
                                          <p:spTgt spid="3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378"/>
                                        </p:tgtEl>
                                        <p:attrNameLst>
                                          <p:attrName>style.visibility</p:attrName>
                                        </p:attrNameLst>
                                      </p:cBhvr>
                                      <p:to>
                                        <p:strVal val="visible"/>
                                      </p:to>
                                    </p:set>
                                    <p:animEffect transition="in" filter="blinds(horizontal)">
                                      <p:cBhvr>
                                        <p:cTn id="42" dur="500"/>
                                        <p:tgtEl>
                                          <p:spTgt spid="1537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up)">
                                      <p:cBhvr>
                                        <p:cTn id="4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15378" grpId="0"/>
      <p:bldP spid="35" grpId="0"/>
      <p:bldP spid="36" grpId="0"/>
      <p:bldP spid="4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nvGraphicFramePr>
        <p:xfrm>
          <a:off x="1811338" y="4102100"/>
          <a:ext cx="5260975" cy="455613"/>
        </p:xfrm>
        <a:graphic>
          <a:graphicData uri="http://schemas.openxmlformats.org/presentationml/2006/ole">
            <mc:AlternateContent xmlns:mc="http://schemas.openxmlformats.org/markup-compatibility/2006">
              <mc:Choice xmlns:v="urn:schemas-microsoft-com:vml" Requires="v">
                <p:oleObj spid="_x0000_s44046" name="公式" r:id="rId3" imgW="2489200" imgH="215900" progId="Equation.3">
                  <p:embed/>
                </p:oleObj>
              </mc:Choice>
              <mc:Fallback>
                <p:oleObj name="公式" r:id="rId3" imgW="2489200" imgH="215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1338" y="4102100"/>
                        <a:ext cx="5260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3"/>
          <p:cNvGraphicFramePr>
            <a:graphicFrameLocks noChangeAspect="1"/>
          </p:cNvGraphicFramePr>
          <p:nvPr/>
        </p:nvGraphicFramePr>
        <p:xfrm>
          <a:off x="2090738" y="4768850"/>
          <a:ext cx="4735512" cy="517525"/>
        </p:xfrm>
        <a:graphic>
          <a:graphicData uri="http://schemas.openxmlformats.org/presentationml/2006/ole">
            <mc:AlternateContent xmlns:mc="http://schemas.openxmlformats.org/markup-compatibility/2006">
              <mc:Choice xmlns:v="urn:schemas-microsoft-com:vml" Requires="v">
                <p:oleObj spid="_x0000_s44047" name="公式" r:id="rId5" imgW="2009773" imgH="142756" progId="Equation.3">
                  <p:embed/>
                </p:oleObj>
              </mc:Choice>
              <mc:Fallback>
                <p:oleObj name="公式" r:id="rId5" imgW="2009773" imgH="142756"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0738" y="4768850"/>
                        <a:ext cx="473551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4"/>
          <p:cNvGraphicFramePr>
            <a:graphicFrameLocks noChangeAspect="1"/>
          </p:cNvGraphicFramePr>
          <p:nvPr/>
        </p:nvGraphicFramePr>
        <p:xfrm>
          <a:off x="2108200" y="5411788"/>
          <a:ext cx="5016500" cy="517525"/>
        </p:xfrm>
        <a:graphic>
          <a:graphicData uri="http://schemas.openxmlformats.org/presentationml/2006/ole">
            <mc:AlternateContent xmlns:mc="http://schemas.openxmlformats.org/markup-compatibility/2006">
              <mc:Choice xmlns:v="urn:schemas-microsoft-com:vml" Requires="v">
                <p:oleObj spid="_x0000_s44048" name="公式" r:id="rId7" imgW="2057507" imgH="133475" progId="Equation.3">
                  <p:embed/>
                </p:oleObj>
              </mc:Choice>
              <mc:Fallback>
                <p:oleObj name="公式" r:id="rId7" imgW="2057507" imgH="133475"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8200" y="5411788"/>
                        <a:ext cx="501650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4037" name="Group 16"/>
          <p:cNvGrpSpPr>
            <a:grpSpLocks/>
          </p:cNvGrpSpPr>
          <p:nvPr/>
        </p:nvGrpSpPr>
        <p:grpSpPr bwMode="auto">
          <a:xfrm>
            <a:off x="611188" y="285750"/>
            <a:ext cx="7416800" cy="457200"/>
            <a:chOff x="385" y="572"/>
            <a:chExt cx="4672" cy="288"/>
          </a:xfrm>
        </p:grpSpPr>
        <p:sp>
          <p:nvSpPr>
            <p:cNvPr id="44044" name="Text Box 6"/>
            <p:cNvSpPr txBox="1">
              <a:spLocks noChangeArrowheads="1"/>
            </p:cNvSpPr>
            <p:nvPr/>
          </p:nvSpPr>
          <p:spPr bwMode="auto">
            <a:xfrm>
              <a:off x="385" y="572"/>
              <a:ext cx="4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lang="zh-CN" altLang="en-US" sz="2400" b="1">
                  <a:solidFill>
                    <a:srgbClr val="C00000"/>
                  </a:solidFill>
                  <a:latin typeface="Times New Roman" pitchFamily="18" charset="0"/>
                  <a:cs typeface="Times New Roman" pitchFamily="18" charset="0"/>
                </a:rPr>
                <a:t>例：</a:t>
              </a:r>
              <a:r>
                <a:rPr lang="zh-CN" altLang="en-US" sz="2400" b="1">
                  <a:solidFill>
                    <a:srgbClr val="000000"/>
                  </a:solidFill>
                  <a:latin typeface="Times New Roman" pitchFamily="18" charset="0"/>
                  <a:cs typeface="Times New Roman" pitchFamily="18" charset="0"/>
                </a:rPr>
                <a:t>写出                                    的最小项之和式。</a:t>
              </a:r>
            </a:p>
          </p:txBody>
        </p:sp>
        <p:graphicFrame>
          <p:nvGraphicFramePr>
            <p:cNvPr id="44045" name="Object 5"/>
            <p:cNvGraphicFramePr>
              <a:graphicFrameLocks noChangeAspect="1"/>
            </p:cNvGraphicFramePr>
            <p:nvPr/>
          </p:nvGraphicFramePr>
          <p:xfrm>
            <a:off x="1418" y="612"/>
            <a:ext cx="1642" cy="226"/>
          </p:xfrm>
          <a:graphic>
            <a:graphicData uri="http://schemas.openxmlformats.org/presentationml/2006/ole">
              <mc:AlternateContent xmlns:mc="http://schemas.openxmlformats.org/markup-compatibility/2006">
                <mc:Choice xmlns:v="urn:schemas-microsoft-com:vml" Requires="v">
                  <p:oleObj spid="_x0000_s44049" name="公式" r:id="rId9" imgW="1307532" imgH="177723" progId="Equation.3">
                    <p:embed/>
                  </p:oleObj>
                </mc:Choice>
                <mc:Fallback>
                  <p:oleObj name="公式" r:id="rId9" imgW="1307532" imgH="177723"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18" y="612"/>
                          <a:ext cx="1642"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 name="Text Box 8"/>
          <p:cNvSpPr txBox="1">
            <a:spLocks noChangeArrowheads="1"/>
          </p:cNvSpPr>
          <p:nvPr/>
        </p:nvSpPr>
        <p:spPr bwMode="auto">
          <a:xfrm>
            <a:off x="1398588" y="3413125"/>
            <a:ext cx="467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Ø"/>
            </a:pPr>
            <a:r>
              <a:rPr lang="zh-CN" altLang="en-US" sz="2400" b="1">
                <a:solidFill>
                  <a:srgbClr val="FF0000"/>
                </a:solidFill>
                <a:latin typeface="Times New Roman" pitchFamily="18" charset="0"/>
                <a:cs typeface="Times New Roman" pitchFamily="18" charset="0"/>
              </a:rPr>
              <a:t> 最小项之和式可表示为</a:t>
            </a:r>
            <a:r>
              <a:rPr lang="zh-CN" altLang="en-US" sz="1600" b="1">
                <a:solidFill>
                  <a:srgbClr val="FF0000"/>
                </a:solidFill>
                <a:latin typeface="Times New Roman" pitchFamily="18" charset="0"/>
                <a:cs typeface="Times New Roman" pitchFamily="18" charset="0"/>
              </a:rPr>
              <a:t>：</a:t>
            </a:r>
          </a:p>
        </p:txBody>
      </p:sp>
      <p:graphicFrame>
        <p:nvGraphicFramePr>
          <p:cNvPr id="9" name="Object 6"/>
          <p:cNvGraphicFramePr>
            <a:graphicFrameLocks noChangeAspect="1"/>
          </p:cNvGraphicFramePr>
          <p:nvPr/>
        </p:nvGraphicFramePr>
        <p:xfrm>
          <a:off x="1558925" y="1025525"/>
          <a:ext cx="2822575" cy="358775"/>
        </p:xfrm>
        <a:graphic>
          <a:graphicData uri="http://schemas.openxmlformats.org/presentationml/2006/ole">
            <mc:AlternateContent xmlns:mc="http://schemas.openxmlformats.org/markup-compatibility/2006">
              <mc:Choice xmlns:v="urn:schemas-microsoft-com:vml" Requires="v">
                <p:oleObj spid="_x0000_s44050" name="公式" r:id="rId11" imgW="1421783" imgH="177723" progId="Equation.3">
                  <p:embed/>
                </p:oleObj>
              </mc:Choice>
              <mc:Fallback>
                <p:oleObj name="公式" r:id="rId11" imgW="1421783" imgH="177723"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58925" y="1025525"/>
                        <a:ext cx="2822575"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1"/>
          <p:cNvSpPr txBox="1">
            <a:spLocks noChangeArrowheads="1"/>
          </p:cNvSpPr>
          <p:nvPr/>
        </p:nvSpPr>
        <p:spPr bwMode="auto">
          <a:xfrm>
            <a:off x="857250" y="100012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00FF"/>
                </a:solidFill>
                <a:latin typeface="Times New Roman" pitchFamily="18" charset="0"/>
                <a:cs typeface="Times New Roman" pitchFamily="18" charset="0"/>
              </a:rPr>
              <a:t>解：</a:t>
            </a:r>
          </a:p>
        </p:txBody>
      </p:sp>
      <p:graphicFrame>
        <p:nvGraphicFramePr>
          <p:cNvPr id="5" name="Object 11"/>
          <p:cNvGraphicFramePr>
            <a:graphicFrameLocks noChangeAspect="1"/>
          </p:cNvGraphicFramePr>
          <p:nvPr/>
        </p:nvGraphicFramePr>
        <p:xfrm>
          <a:off x="1817688" y="1443038"/>
          <a:ext cx="4254500" cy="485775"/>
        </p:xfrm>
        <a:graphic>
          <a:graphicData uri="http://schemas.openxmlformats.org/presentationml/2006/ole">
            <mc:AlternateContent xmlns:mc="http://schemas.openxmlformats.org/markup-compatibility/2006">
              <mc:Choice xmlns:v="urn:schemas-microsoft-com:vml" Requires="v">
                <p:oleObj spid="_x0000_s44051" name="公式" r:id="rId13" imgW="2146300" imgH="241300" progId="Equation.3">
                  <p:embed/>
                </p:oleObj>
              </mc:Choice>
              <mc:Fallback>
                <p:oleObj name="公式" r:id="rId13" imgW="2146300" imgH="2413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17688" y="1443038"/>
                        <a:ext cx="425450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2"/>
          <p:cNvGraphicFramePr>
            <a:graphicFrameLocks noChangeAspect="1"/>
          </p:cNvGraphicFramePr>
          <p:nvPr/>
        </p:nvGraphicFramePr>
        <p:xfrm>
          <a:off x="1824038" y="1993900"/>
          <a:ext cx="4533900" cy="434975"/>
        </p:xfrm>
        <a:graphic>
          <a:graphicData uri="http://schemas.openxmlformats.org/presentationml/2006/ole">
            <mc:AlternateContent xmlns:mc="http://schemas.openxmlformats.org/markup-compatibility/2006">
              <mc:Choice xmlns:v="urn:schemas-microsoft-com:vml" Requires="v">
                <p:oleObj spid="_x0000_s44052" name="公式" r:id="rId15" imgW="2286000" imgH="215900" progId="Equation.3">
                  <p:embed/>
                </p:oleObj>
              </mc:Choice>
              <mc:Fallback>
                <p:oleObj name="公式" r:id="rId15" imgW="2286000" imgH="215900"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24038" y="1993900"/>
                        <a:ext cx="4533900"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3"/>
          <p:cNvGraphicFramePr>
            <a:graphicFrameLocks noChangeAspect="1"/>
          </p:cNvGraphicFramePr>
          <p:nvPr/>
        </p:nvGraphicFramePr>
        <p:xfrm>
          <a:off x="1878013" y="2566988"/>
          <a:ext cx="2693987" cy="433387"/>
        </p:xfrm>
        <a:graphic>
          <a:graphicData uri="http://schemas.openxmlformats.org/presentationml/2006/ole">
            <mc:AlternateContent xmlns:mc="http://schemas.openxmlformats.org/markup-compatibility/2006">
              <mc:Choice xmlns:v="urn:schemas-microsoft-com:vml" Requires="v">
                <p:oleObj spid="_x0000_s44053" name="公式" r:id="rId17" imgW="1358310" imgH="215806" progId="Equation.3">
                  <p:embed/>
                </p:oleObj>
              </mc:Choice>
              <mc:Fallback>
                <p:oleObj name="公式" r:id="rId17" imgW="1358310" imgH="215806" progId="Equation.3">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78013" y="2566988"/>
                        <a:ext cx="2693987"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3"/>
          <p:cNvSpPr txBox="1">
            <a:spLocks noChangeArrowheads="1"/>
          </p:cNvSpPr>
          <p:nvPr/>
        </p:nvSpPr>
        <p:spPr bwMode="auto">
          <a:xfrm>
            <a:off x="611188" y="214313"/>
            <a:ext cx="5040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C00000"/>
                </a:solidFill>
                <a:latin typeface="Times New Roman" pitchFamily="18" charset="0"/>
                <a:cs typeface="Times New Roman" pitchFamily="18" charset="0"/>
              </a:rPr>
              <a:t>2</a:t>
            </a:r>
            <a:r>
              <a:rPr lang="zh-CN" altLang="en-US" sz="2400" b="1">
                <a:solidFill>
                  <a:srgbClr val="C00000"/>
                </a:solidFill>
                <a:latin typeface="Times New Roman" pitchFamily="18" charset="0"/>
                <a:cs typeface="Times New Roman" pitchFamily="18" charset="0"/>
              </a:rPr>
              <a:t>）最大项之积式－－标准或与式</a:t>
            </a:r>
          </a:p>
        </p:txBody>
      </p:sp>
      <p:grpSp>
        <p:nvGrpSpPr>
          <p:cNvPr id="2" name="组合 8"/>
          <p:cNvGrpSpPr>
            <a:grpSpLocks/>
          </p:cNvGrpSpPr>
          <p:nvPr/>
        </p:nvGrpSpPr>
        <p:grpSpPr bwMode="auto">
          <a:xfrm>
            <a:off x="612775" y="928688"/>
            <a:ext cx="7991475" cy="1455737"/>
            <a:chOff x="612775" y="928688"/>
            <a:chExt cx="7991475" cy="1455737"/>
          </a:xfrm>
        </p:grpSpPr>
        <p:sp>
          <p:nvSpPr>
            <p:cNvPr id="45068" name="Text Box 4"/>
            <p:cNvSpPr txBox="1">
              <a:spLocks noChangeArrowheads="1"/>
            </p:cNvSpPr>
            <p:nvPr/>
          </p:nvSpPr>
          <p:spPr bwMode="auto">
            <a:xfrm>
              <a:off x="684213" y="1000125"/>
              <a:ext cx="788828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50000"/>
                </a:spcBef>
                <a:buFontTx/>
                <a:buNone/>
              </a:pPr>
              <a:r>
                <a:rPr lang="en-US" altLang="zh-CN" sz="2400" b="1">
                  <a:solidFill>
                    <a:srgbClr val="000000"/>
                  </a:solidFill>
                  <a:latin typeface="Times New Roman" pitchFamily="18" charset="0"/>
                  <a:cs typeface="Times New Roman" pitchFamily="18" charset="0"/>
                </a:rPr>
                <a:t>       </a:t>
              </a:r>
              <a:r>
                <a:rPr lang="zh-CN" altLang="en-US" sz="2400" b="1">
                  <a:solidFill>
                    <a:srgbClr val="000000"/>
                  </a:solidFill>
                  <a:latin typeface="Times New Roman" pitchFamily="18" charset="0"/>
                  <a:cs typeface="Times New Roman" pitchFamily="18" charset="0"/>
                </a:rPr>
                <a:t>  </a:t>
              </a:r>
              <a:r>
                <a:rPr lang="zh-CN" altLang="en-US" sz="2400" b="1">
                  <a:solidFill>
                    <a:srgbClr val="040404"/>
                  </a:solidFill>
                  <a:latin typeface="Times New Roman" pitchFamily="18" charset="0"/>
                  <a:cs typeface="Times New Roman" pitchFamily="18" charset="0"/>
                </a:rPr>
                <a:t>在</a:t>
              </a:r>
              <a:r>
                <a:rPr lang="en-US" altLang="zh-CN" sz="2400" b="1">
                  <a:solidFill>
                    <a:srgbClr val="040404"/>
                  </a:solidFill>
                  <a:latin typeface="Times New Roman" pitchFamily="18" charset="0"/>
                  <a:cs typeface="Times New Roman" pitchFamily="18" charset="0"/>
                </a:rPr>
                <a:t>n</a:t>
              </a:r>
              <a:r>
                <a:rPr lang="zh-CN" altLang="en-US" sz="2400" b="1">
                  <a:solidFill>
                    <a:srgbClr val="040404"/>
                  </a:solidFill>
                  <a:latin typeface="Times New Roman" pitchFamily="18" charset="0"/>
                  <a:cs typeface="Times New Roman" pitchFamily="18" charset="0"/>
                </a:rPr>
                <a:t>变量逻辑函数中，由所有</a:t>
              </a:r>
              <a:r>
                <a:rPr lang="en-US" altLang="zh-CN" sz="2400" b="1">
                  <a:solidFill>
                    <a:srgbClr val="040404"/>
                  </a:solidFill>
                  <a:latin typeface="Times New Roman" pitchFamily="18" charset="0"/>
                  <a:cs typeface="Times New Roman" pitchFamily="18" charset="0"/>
                </a:rPr>
                <a:t>n</a:t>
              </a:r>
              <a:r>
                <a:rPr lang="zh-CN" altLang="en-US" sz="2400" b="1">
                  <a:solidFill>
                    <a:srgbClr val="040404"/>
                  </a:solidFill>
                  <a:latin typeface="Times New Roman" pitchFamily="18" charset="0"/>
                  <a:cs typeface="Times New Roman" pitchFamily="18" charset="0"/>
                </a:rPr>
                <a:t>个变量以</a:t>
              </a:r>
              <a:r>
                <a:rPr kumimoji="1" lang="zh-CN" altLang="en-US" sz="2400" b="1">
                  <a:solidFill>
                    <a:srgbClr val="040404"/>
                  </a:solidFill>
                  <a:latin typeface="Times New Roman" pitchFamily="18" charset="0"/>
                  <a:cs typeface="Times New Roman" pitchFamily="18" charset="0"/>
                </a:rPr>
                <a:t>原变量或反变量的形式出现一次而组成的</a:t>
              </a:r>
              <a:r>
                <a:rPr kumimoji="1" lang="zh-CN" altLang="en-US" sz="2400" b="1">
                  <a:solidFill>
                    <a:srgbClr val="000000"/>
                  </a:solidFill>
                  <a:latin typeface="Times New Roman" pitchFamily="18" charset="0"/>
                  <a:cs typeface="Times New Roman" pitchFamily="18" charset="0"/>
                </a:rPr>
                <a:t>或项（和项）</a:t>
              </a:r>
              <a:r>
                <a:rPr kumimoji="1" lang="zh-CN" altLang="en-US" sz="2400" b="1">
                  <a:solidFill>
                    <a:srgbClr val="040404"/>
                  </a:solidFill>
                  <a:latin typeface="Times New Roman" pitchFamily="18" charset="0"/>
                  <a:cs typeface="Times New Roman" pitchFamily="18" charset="0"/>
                </a:rPr>
                <a:t>。</a:t>
              </a:r>
            </a:p>
            <a:p>
              <a:pPr algn="just" eaLnBrk="1" hangingPunct="1">
                <a:spcBef>
                  <a:spcPct val="50000"/>
                </a:spcBef>
                <a:buFontTx/>
                <a:buNone/>
              </a:pPr>
              <a:r>
                <a:rPr kumimoji="1" lang="zh-CN" altLang="en-US" sz="2400" b="1">
                  <a:solidFill>
                    <a:srgbClr val="000000"/>
                  </a:solidFill>
                  <a:latin typeface="Times New Roman" pitchFamily="18" charset="0"/>
                  <a:cs typeface="Times New Roman" pitchFamily="18" charset="0"/>
                </a:rPr>
                <a:t>                                     －－－</a:t>
              </a:r>
              <a:r>
                <a:rPr kumimoji="1" lang="zh-CN" altLang="en-US" sz="2400" b="1">
                  <a:solidFill>
                    <a:srgbClr val="FF3300"/>
                  </a:solidFill>
                  <a:latin typeface="Times New Roman" pitchFamily="18" charset="0"/>
                  <a:cs typeface="Times New Roman" pitchFamily="18" charset="0"/>
                </a:rPr>
                <a:t>最大项（</a:t>
              </a:r>
              <a:r>
                <a:rPr kumimoji="1" lang="en-US" altLang="zh-CN" sz="2400" b="1">
                  <a:solidFill>
                    <a:srgbClr val="FF3300"/>
                  </a:solidFill>
                  <a:latin typeface="Times New Roman" pitchFamily="18" charset="0"/>
                  <a:cs typeface="Times New Roman" pitchFamily="18" charset="0"/>
                </a:rPr>
                <a:t>Maxterm</a:t>
              </a:r>
              <a:r>
                <a:rPr kumimoji="1" lang="zh-CN" altLang="en-US" sz="2400" b="1">
                  <a:solidFill>
                    <a:srgbClr val="FF3300"/>
                  </a:solidFill>
                  <a:latin typeface="Times New Roman" pitchFamily="18" charset="0"/>
                  <a:cs typeface="Times New Roman" pitchFamily="18" charset="0"/>
                </a:rPr>
                <a:t>）</a:t>
              </a:r>
            </a:p>
          </p:txBody>
        </p:sp>
        <p:sp>
          <p:nvSpPr>
            <p:cNvPr id="45069" name="Rectangle 7"/>
            <p:cNvSpPr>
              <a:spLocks noChangeArrowheads="1"/>
            </p:cNvSpPr>
            <p:nvPr/>
          </p:nvSpPr>
          <p:spPr bwMode="auto">
            <a:xfrm>
              <a:off x="612775" y="928688"/>
              <a:ext cx="7991475" cy="1439862"/>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400" b="1">
                <a:solidFill>
                  <a:srgbClr val="000000"/>
                </a:solidFill>
                <a:latin typeface="Times New Roman" pitchFamily="18" charset="0"/>
                <a:cs typeface="Times New Roman" pitchFamily="18" charset="0"/>
              </a:endParaRPr>
            </a:p>
          </p:txBody>
        </p:sp>
      </p:grpSp>
      <p:grpSp>
        <p:nvGrpSpPr>
          <p:cNvPr id="3" name="组合 11"/>
          <p:cNvGrpSpPr>
            <a:grpSpLocks/>
          </p:cNvGrpSpPr>
          <p:nvPr/>
        </p:nvGrpSpPr>
        <p:grpSpPr bwMode="auto">
          <a:xfrm>
            <a:off x="612775" y="5351463"/>
            <a:ext cx="7991475" cy="935037"/>
            <a:chOff x="612775" y="5351463"/>
            <a:chExt cx="7991475" cy="935037"/>
          </a:xfrm>
        </p:grpSpPr>
        <p:sp>
          <p:nvSpPr>
            <p:cNvPr id="45066" name="Text Box 6"/>
            <p:cNvSpPr txBox="1">
              <a:spLocks noChangeArrowheads="1"/>
            </p:cNvSpPr>
            <p:nvPr/>
          </p:nvSpPr>
          <p:spPr bwMode="auto">
            <a:xfrm>
              <a:off x="642910" y="5391150"/>
              <a:ext cx="792961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50000"/>
                </a:spcBef>
                <a:buFontTx/>
                <a:buNone/>
              </a:pPr>
              <a:r>
                <a:rPr lang="en-US" altLang="zh-CN" sz="2400" b="1">
                  <a:solidFill>
                    <a:srgbClr val="040404"/>
                  </a:solidFill>
                  <a:latin typeface="Times New Roman" pitchFamily="18" charset="0"/>
                  <a:cs typeface="Times New Roman" pitchFamily="18" charset="0"/>
                </a:rPr>
                <a:t>      </a:t>
              </a:r>
              <a:r>
                <a:rPr lang="zh-CN" altLang="en-US" sz="2400" b="1">
                  <a:solidFill>
                    <a:srgbClr val="040404"/>
                  </a:solidFill>
                  <a:latin typeface="Times New Roman" pitchFamily="18" charset="0"/>
                  <a:cs typeface="Times New Roman" pitchFamily="18" charset="0"/>
                </a:rPr>
                <a:t>  在一个</a:t>
              </a:r>
              <a:r>
                <a:rPr lang="zh-CN" altLang="en-US" sz="2400" b="1">
                  <a:solidFill>
                    <a:srgbClr val="000000"/>
                  </a:solidFill>
                  <a:latin typeface="Times New Roman" pitchFamily="18" charset="0"/>
                  <a:cs typeface="Times New Roman" pitchFamily="18" charset="0"/>
                </a:rPr>
                <a:t>或与逻辑式</a:t>
              </a:r>
              <a:r>
                <a:rPr lang="zh-CN" altLang="en-US" sz="2400" b="1">
                  <a:solidFill>
                    <a:srgbClr val="040404"/>
                  </a:solidFill>
                  <a:latin typeface="Times New Roman" pitchFamily="18" charset="0"/>
                  <a:cs typeface="Times New Roman" pitchFamily="18" charset="0"/>
                </a:rPr>
                <a:t>中，若所有的或项均为最大项，则该逻辑式称为</a:t>
              </a:r>
              <a:r>
                <a:rPr lang="zh-CN" altLang="en-US" sz="2400" b="1">
                  <a:solidFill>
                    <a:srgbClr val="FF3300"/>
                  </a:solidFill>
                  <a:latin typeface="Times New Roman" pitchFamily="18" charset="0"/>
                  <a:cs typeface="Times New Roman" pitchFamily="18" charset="0"/>
                </a:rPr>
                <a:t>最大项之积式，</a:t>
              </a:r>
              <a:r>
                <a:rPr lang="zh-CN" altLang="en-US" sz="2400" b="1">
                  <a:solidFill>
                    <a:srgbClr val="006600"/>
                  </a:solidFill>
                  <a:latin typeface="Times New Roman" pitchFamily="18" charset="0"/>
                  <a:cs typeface="Times New Roman" pitchFamily="18" charset="0"/>
                </a:rPr>
                <a:t>即标准或与式</a:t>
              </a:r>
              <a:r>
                <a:rPr lang="zh-CN" altLang="en-US" sz="2400" b="1">
                  <a:solidFill>
                    <a:srgbClr val="040404"/>
                  </a:solidFill>
                  <a:latin typeface="Times New Roman" pitchFamily="18" charset="0"/>
                  <a:cs typeface="Times New Roman" pitchFamily="18" charset="0"/>
                </a:rPr>
                <a:t>。</a:t>
              </a:r>
            </a:p>
          </p:txBody>
        </p:sp>
        <p:sp>
          <p:nvSpPr>
            <p:cNvPr id="45067" name="Rectangle 8"/>
            <p:cNvSpPr>
              <a:spLocks noChangeArrowheads="1"/>
            </p:cNvSpPr>
            <p:nvPr/>
          </p:nvSpPr>
          <p:spPr bwMode="auto">
            <a:xfrm>
              <a:off x="612775" y="5351463"/>
              <a:ext cx="7991475" cy="935037"/>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endParaRPr lang="zh-CN" altLang="en-US" sz="2400" b="1">
                <a:solidFill>
                  <a:srgbClr val="000000"/>
                </a:solidFill>
                <a:latin typeface="Times New Roman" pitchFamily="18" charset="0"/>
                <a:cs typeface="Times New Roman" pitchFamily="18" charset="0"/>
              </a:endParaRPr>
            </a:p>
          </p:txBody>
        </p:sp>
      </p:grpSp>
      <p:grpSp>
        <p:nvGrpSpPr>
          <p:cNvPr id="4" name="组合 10"/>
          <p:cNvGrpSpPr>
            <a:grpSpLocks/>
          </p:cNvGrpSpPr>
          <p:nvPr/>
        </p:nvGrpSpPr>
        <p:grpSpPr bwMode="auto">
          <a:xfrm>
            <a:off x="611188" y="2714625"/>
            <a:ext cx="7994650" cy="2286000"/>
            <a:chOff x="611188" y="2714625"/>
            <a:chExt cx="7994650" cy="2286000"/>
          </a:xfrm>
        </p:grpSpPr>
        <p:sp>
          <p:nvSpPr>
            <p:cNvPr id="45064" name="Rectangle 5"/>
            <p:cNvSpPr>
              <a:spLocks noChangeArrowheads="1"/>
            </p:cNvSpPr>
            <p:nvPr/>
          </p:nvSpPr>
          <p:spPr bwMode="auto">
            <a:xfrm>
              <a:off x="684213" y="2812317"/>
              <a:ext cx="79216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50000"/>
                </a:spcBef>
                <a:buFontTx/>
                <a:buNone/>
              </a:pPr>
              <a:r>
                <a:rPr kumimoji="1" lang="en-US" altLang="zh-CN" sz="2400" b="1">
                  <a:solidFill>
                    <a:srgbClr val="000000"/>
                  </a:solidFill>
                  <a:latin typeface="Times New Roman" pitchFamily="18" charset="0"/>
                  <a:cs typeface="Times New Roman" pitchFamily="18" charset="0"/>
                </a:rPr>
                <a:t>        </a:t>
              </a:r>
              <a:r>
                <a:rPr kumimoji="1" lang="zh-CN" altLang="en-US" sz="2400" b="1">
                  <a:solidFill>
                    <a:srgbClr val="000000"/>
                  </a:solidFill>
                  <a:latin typeface="Times New Roman" pitchFamily="18" charset="0"/>
                  <a:cs typeface="Times New Roman" pitchFamily="18" charset="0"/>
                </a:rPr>
                <a:t> </a:t>
              </a:r>
              <a:r>
                <a:rPr kumimoji="1" lang="en-US" altLang="zh-CN" sz="2400" b="1">
                  <a:solidFill>
                    <a:srgbClr val="040404"/>
                  </a:solidFill>
                  <a:latin typeface="Times New Roman" pitchFamily="18" charset="0"/>
                  <a:cs typeface="Times New Roman" pitchFamily="18" charset="0"/>
                </a:rPr>
                <a:t>n</a:t>
              </a:r>
              <a:r>
                <a:rPr kumimoji="1" lang="zh-CN" altLang="en-US" sz="2400" b="1">
                  <a:solidFill>
                    <a:srgbClr val="040404"/>
                  </a:solidFill>
                  <a:latin typeface="Times New Roman" pitchFamily="18" charset="0"/>
                  <a:cs typeface="Times New Roman" pitchFamily="18" charset="0"/>
                </a:rPr>
                <a:t>变量逻辑函数的最大项有</a:t>
              </a:r>
              <a:r>
                <a:rPr kumimoji="1" lang="en-US" altLang="zh-CN" sz="2400" b="1">
                  <a:solidFill>
                    <a:srgbClr val="FF3300"/>
                  </a:solidFill>
                  <a:latin typeface="Times New Roman" pitchFamily="18" charset="0"/>
                  <a:cs typeface="Times New Roman" pitchFamily="18" charset="0"/>
                </a:rPr>
                <a:t>2</a:t>
              </a:r>
              <a:r>
                <a:rPr kumimoji="1" lang="en-US" altLang="zh-CN" sz="2400" b="1" baseline="50000">
                  <a:solidFill>
                    <a:srgbClr val="FF3300"/>
                  </a:solidFill>
                  <a:latin typeface="Times New Roman" pitchFamily="18" charset="0"/>
                  <a:cs typeface="Times New Roman" pitchFamily="18" charset="0"/>
                </a:rPr>
                <a:t>n</a:t>
              </a:r>
              <a:r>
                <a:rPr kumimoji="1" lang="zh-CN" altLang="en-US" sz="2400" b="1">
                  <a:solidFill>
                    <a:srgbClr val="040404"/>
                  </a:solidFill>
                  <a:latin typeface="Times New Roman" pitchFamily="18" charset="0"/>
                  <a:cs typeface="Times New Roman" pitchFamily="18" charset="0"/>
                </a:rPr>
                <a:t>个。最大项通常用符号</a:t>
              </a:r>
              <a:r>
                <a:rPr kumimoji="1" lang="en-US" altLang="zh-CN" sz="2400" b="1" i="1">
                  <a:solidFill>
                    <a:srgbClr val="FF3300"/>
                  </a:solidFill>
                  <a:latin typeface="Times New Roman" pitchFamily="18" charset="0"/>
                  <a:cs typeface="Times New Roman" pitchFamily="18" charset="0"/>
                </a:rPr>
                <a:t>M</a:t>
              </a:r>
              <a:r>
                <a:rPr kumimoji="1" lang="en-US" altLang="zh-CN" sz="2400" b="1" i="1" baseline="-25000">
                  <a:solidFill>
                    <a:srgbClr val="FF3300"/>
                  </a:solidFill>
                  <a:latin typeface="Times New Roman" pitchFamily="18" charset="0"/>
                  <a:cs typeface="Times New Roman" pitchFamily="18" charset="0"/>
                </a:rPr>
                <a:t>i</a:t>
              </a:r>
              <a:r>
                <a:rPr kumimoji="1" lang="zh-CN" altLang="en-US" sz="2400" b="1">
                  <a:solidFill>
                    <a:srgbClr val="040404"/>
                  </a:solidFill>
                  <a:latin typeface="Times New Roman" pitchFamily="18" charset="0"/>
                  <a:cs typeface="Times New Roman" pitchFamily="18" charset="0"/>
                </a:rPr>
                <a:t>来表示。</a:t>
              </a:r>
            </a:p>
          </p:txBody>
        </p:sp>
        <p:sp>
          <p:nvSpPr>
            <p:cNvPr id="45065" name="Rectangle 9"/>
            <p:cNvSpPr>
              <a:spLocks noChangeArrowheads="1"/>
            </p:cNvSpPr>
            <p:nvPr/>
          </p:nvSpPr>
          <p:spPr bwMode="auto">
            <a:xfrm>
              <a:off x="611188" y="2714625"/>
              <a:ext cx="7993062" cy="2286000"/>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endParaRPr lang="zh-CN" altLang="en-US" sz="2400" b="1">
                <a:solidFill>
                  <a:srgbClr val="000000"/>
                </a:solidFill>
                <a:latin typeface="Times New Roman" pitchFamily="18" charset="0"/>
                <a:cs typeface="Times New Roman" pitchFamily="18" charset="0"/>
              </a:endParaRPr>
            </a:p>
          </p:txBody>
        </p:sp>
      </p:grpSp>
      <p:sp>
        <p:nvSpPr>
          <p:cNvPr id="10" name="矩形 9"/>
          <p:cNvSpPr>
            <a:spLocks noChangeArrowheads="1"/>
          </p:cNvSpPr>
          <p:nvPr/>
        </p:nvSpPr>
        <p:spPr bwMode="auto">
          <a:xfrm>
            <a:off x="642938" y="3657600"/>
            <a:ext cx="7858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50000"/>
              </a:spcBef>
              <a:buFontTx/>
              <a:buNone/>
            </a:pPr>
            <a:r>
              <a:rPr kumimoji="1" lang="zh-CN" altLang="en-US" sz="2400" b="1">
                <a:solidFill>
                  <a:srgbClr val="FF3300"/>
                </a:solidFill>
                <a:latin typeface="Times New Roman" pitchFamily="18" charset="0"/>
                <a:cs typeface="Times New Roman" pitchFamily="18" charset="0"/>
              </a:rPr>
              <a:t>        编号</a:t>
            </a:r>
            <a:r>
              <a:rPr kumimoji="1" lang="zh-CN" altLang="en-US" sz="2400" b="1">
                <a:solidFill>
                  <a:srgbClr val="040404"/>
                </a:solidFill>
                <a:latin typeface="Times New Roman" pitchFamily="18" charset="0"/>
                <a:cs typeface="Times New Roman" pitchFamily="18" charset="0"/>
              </a:rPr>
              <a:t>：把最大项中的</a:t>
            </a:r>
            <a:r>
              <a:rPr kumimoji="1" lang="zh-CN" altLang="en-US" sz="2400" b="1">
                <a:solidFill>
                  <a:srgbClr val="0000FF"/>
                </a:solidFill>
                <a:latin typeface="Times New Roman" pitchFamily="18" charset="0"/>
                <a:cs typeface="Times New Roman" pitchFamily="18" charset="0"/>
              </a:rPr>
              <a:t>原变量记为</a:t>
            </a:r>
            <a:r>
              <a:rPr kumimoji="1" lang="en-US" altLang="zh-CN" sz="2400" b="1">
                <a:solidFill>
                  <a:srgbClr val="0000FF"/>
                </a:solidFill>
                <a:latin typeface="Times New Roman" pitchFamily="18" charset="0"/>
                <a:cs typeface="Times New Roman" pitchFamily="18" charset="0"/>
              </a:rPr>
              <a:t>0</a:t>
            </a:r>
            <a:r>
              <a:rPr kumimoji="1" lang="zh-CN" altLang="en-US" sz="2400" b="1">
                <a:solidFill>
                  <a:srgbClr val="0000FF"/>
                </a:solidFill>
                <a:latin typeface="Times New Roman" pitchFamily="18" charset="0"/>
                <a:cs typeface="Times New Roman" pitchFamily="18" charset="0"/>
              </a:rPr>
              <a:t>，反变量记为</a:t>
            </a:r>
            <a:r>
              <a:rPr kumimoji="1" lang="en-US" altLang="zh-CN" sz="2400" b="1">
                <a:solidFill>
                  <a:srgbClr val="0000FF"/>
                </a:solidFill>
                <a:latin typeface="Times New Roman" pitchFamily="18" charset="0"/>
                <a:cs typeface="Times New Roman" pitchFamily="18" charset="0"/>
              </a:rPr>
              <a:t>1</a:t>
            </a:r>
            <a:r>
              <a:rPr kumimoji="1" lang="zh-CN" altLang="en-US" sz="2400" b="1">
                <a:solidFill>
                  <a:srgbClr val="040404"/>
                </a:solidFill>
                <a:latin typeface="Times New Roman" pitchFamily="18" charset="0"/>
                <a:cs typeface="Times New Roman" pitchFamily="18" charset="0"/>
              </a:rPr>
              <a:t>，当变量顺序确定后，按顺序排列成一个二进制数，则与这个二进制数相对应的</a:t>
            </a:r>
            <a:r>
              <a:rPr kumimoji="1" lang="zh-CN" altLang="en-US" sz="2400" b="1">
                <a:solidFill>
                  <a:srgbClr val="000000"/>
                </a:solidFill>
                <a:latin typeface="Times New Roman" pitchFamily="18" charset="0"/>
                <a:cs typeface="Times New Roman" pitchFamily="18" charset="0"/>
              </a:rPr>
              <a:t>十进制数</a:t>
            </a:r>
            <a:r>
              <a:rPr kumimoji="1" lang="zh-CN" altLang="en-US" sz="2400" b="1">
                <a:solidFill>
                  <a:srgbClr val="040404"/>
                </a:solidFill>
                <a:latin typeface="Times New Roman" pitchFamily="18" charset="0"/>
                <a:cs typeface="Times New Roman" pitchFamily="18" charset="0"/>
              </a:rPr>
              <a:t>，就是这个最大项的</a:t>
            </a:r>
            <a:r>
              <a:rPr kumimoji="1" lang="zh-CN" altLang="en-US" sz="2400" b="1">
                <a:solidFill>
                  <a:srgbClr val="FF0000"/>
                </a:solidFill>
                <a:latin typeface="Times New Roman" pitchFamily="18" charset="0"/>
                <a:cs typeface="Times New Roman" pitchFamily="18" charset="0"/>
              </a:rPr>
              <a:t>下标</a:t>
            </a:r>
            <a:r>
              <a:rPr kumimoji="1" lang="en-US" altLang="zh-CN" sz="2400" b="1" i="1">
                <a:solidFill>
                  <a:srgbClr val="FF0000"/>
                </a:solidFill>
                <a:latin typeface="Times New Roman" pitchFamily="18" charset="0"/>
                <a:cs typeface="Times New Roman" pitchFamily="18" charset="0"/>
              </a:rPr>
              <a:t>i</a:t>
            </a:r>
            <a:r>
              <a:rPr kumimoji="1" lang="zh-CN" altLang="en-US" sz="2400" b="1">
                <a:solidFill>
                  <a:srgbClr val="040404"/>
                </a:solidFill>
                <a:latin typeface="Times New Roman" pitchFamily="18" charset="0"/>
                <a:cs typeface="Times New Roman" pitchFamily="18" charset="0"/>
              </a:rPr>
              <a:t>。</a:t>
            </a:r>
          </a:p>
        </p:txBody>
      </p:sp>
      <p:sp>
        <p:nvSpPr>
          <p:cNvPr id="45063" name="Rectangle 2"/>
          <p:cNvSpPr>
            <a:spLocks noChangeArrowheads="1"/>
          </p:cNvSpPr>
          <p:nvPr/>
        </p:nvSpPr>
        <p:spPr bwMode="auto">
          <a:xfrm>
            <a:off x="5911850" y="58738"/>
            <a:ext cx="3178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§2.3</a:t>
            </a:r>
            <a:r>
              <a:rPr lang="zh-CN" altLang="en-US" sz="1800" b="1">
                <a:solidFill>
                  <a:srgbClr val="FF0066"/>
                </a:solidFill>
                <a:latin typeface="Times New Roman" pitchFamily="18" charset="0"/>
                <a:cs typeface="Times New Roman" pitchFamily="18" charset="0"/>
              </a:rPr>
              <a:t>  逻辑函数及其描述方法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31"/>
          <p:cNvSpPr txBox="1">
            <a:spLocks noChangeArrowheads="1"/>
          </p:cNvSpPr>
          <p:nvPr/>
        </p:nvSpPr>
        <p:spPr bwMode="auto">
          <a:xfrm>
            <a:off x="1582738" y="5813425"/>
            <a:ext cx="60610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lang="zh-CN" altLang="en-US" sz="2400" b="1">
                <a:solidFill>
                  <a:srgbClr val="0000FF"/>
                </a:solidFill>
                <a:latin typeface="Times New Roman" pitchFamily="18" charset="0"/>
                <a:cs typeface="Times New Roman" pitchFamily="18" charset="0"/>
              </a:rPr>
              <a:t>只有一种输入组合使对应的最大项为</a:t>
            </a:r>
            <a:r>
              <a:rPr lang="en-US" altLang="zh-CN" sz="2400" b="1">
                <a:solidFill>
                  <a:srgbClr val="FF0000"/>
                </a:solidFill>
                <a:latin typeface="Times New Roman" pitchFamily="18" charset="0"/>
                <a:cs typeface="Times New Roman" pitchFamily="18" charset="0"/>
              </a:rPr>
              <a:t>0</a:t>
            </a:r>
            <a:r>
              <a:rPr lang="zh-CN" altLang="en-US" sz="2400" b="1">
                <a:solidFill>
                  <a:srgbClr val="0000FF"/>
                </a:solidFill>
                <a:latin typeface="Times New Roman" pitchFamily="18" charset="0"/>
                <a:cs typeface="Times New Roman" pitchFamily="18" charset="0"/>
              </a:rPr>
              <a:t>，</a:t>
            </a:r>
            <a:endParaRPr lang="en-US" altLang="zh-CN" sz="2400" b="1">
              <a:solidFill>
                <a:srgbClr val="0000FF"/>
              </a:solidFill>
              <a:latin typeface="Times New Roman" pitchFamily="18" charset="0"/>
              <a:cs typeface="Times New Roman" pitchFamily="18" charset="0"/>
            </a:endParaRPr>
          </a:p>
          <a:p>
            <a:pPr eaLnBrk="1" hangingPunct="1">
              <a:spcBef>
                <a:spcPct val="0"/>
              </a:spcBef>
              <a:buFontTx/>
              <a:buNone/>
            </a:pPr>
            <a:r>
              <a:rPr lang="zh-CN" altLang="en-US" sz="2400" b="1">
                <a:solidFill>
                  <a:srgbClr val="0000FF"/>
                </a:solidFill>
                <a:latin typeface="Times New Roman" pitchFamily="18" charset="0"/>
                <a:cs typeface="Times New Roman" pitchFamily="18" charset="0"/>
              </a:rPr>
              <a:t>   而其他的组合都使它为</a:t>
            </a:r>
            <a:r>
              <a:rPr lang="en-US" altLang="zh-CN" sz="2400" b="1">
                <a:solidFill>
                  <a:srgbClr val="0000FF"/>
                </a:solidFill>
                <a:latin typeface="Times New Roman" pitchFamily="18" charset="0"/>
                <a:cs typeface="Times New Roman" pitchFamily="18" charset="0"/>
              </a:rPr>
              <a:t>1</a:t>
            </a:r>
            <a:r>
              <a:rPr lang="zh-CN" altLang="en-US" sz="2400" b="1">
                <a:solidFill>
                  <a:srgbClr val="0000FF"/>
                </a:solidFill>
                <a:latin typeface="Times New Roman" pitchFamily="18" charset="0"/>
                <a:cs typeface="Times New Roman" pitchFamily="18" charset="0"/>
              </a:rPr>
              <a:t>。</a:t>
            </a:r>
          </a:p>
        </p:txBody>
      </p:sp>
      <p:grpSp>
        <p:nvGrpSpPr>
          <p:cNvPr id="46083" name="组合 32"/>
          <p:cNvGrpSpPr>
            <a:grpSpLocks/>
          </p:cNvGrpSpPr>
          <p:nvPr/>
        </p:nvGrpSpPr>
        <p:grpSpPr bwMode="auto">
          <a:xfrm>
            <a:off x="1206500" y="142875"/>
            <a:ext cx="6723063" cy="5607050"/>
            <a:chOff x="1206500" y="142875"/>
            <a:chExt cx="6723063" cy="5607050"/>
          </a:xfrm>
        </p:grpSpPr>
        <p:sp>
          <p:nvSpPr>
            <p:cNvPr id="46098" name="Rectangle 4"/>
            <p:cNvSpPr>
              <a:spLocks noChangeArrowheads="1"/>
            </p:cNvSpPr>
            <p:nvPr/>
          </p:nvSpPr>
          <p:spPr bwMode="auto">
            <a:xfrm>
              <a:off x="3429000" y="1071581"/>
              <a:ext cx="2428875" cy="39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Clr>
                  <a:srgbClr val="009999"/>
                </a:buClr>
                <a:buSzPct val="70000"/>
                <a:buFont typeface="Wingdings" pitchFamily="2" charset="2"/>
                <a:buNone/>
              </a:pPr>
              <a:r>
                <a:rPr lang="en-US" altLang="zh-CN" sz="2400" b="1" i="1">
                  <a:solidFill>
                    <a:srgbClr val="FF0000"/>
                  </a:solidFill>
                  <a:latin typeface="Times New Roman" pitchFamily="18" charset="0"/>
                  <a:cs typeface="Times New Roman" pitchFamily="18" charset="0"/>
                </a:rPr>
                <a:t>A       B       C</a:t>
              </a:r>
            </a:p>
          </p:txBody>
        </p:sp>
        <p:sp>
          <p:nvSpPr>
            <p:cNvPr id="46099" name="Rectangle 9"/>
            <p:cNvSpPr>
              <a:spLocks noChangeArrowheads="1"/>
            </p:cNvSpPr>
            <p:nvPr/>
          </p:nvSpPr>
          <p:spPr bwMode="auto">
            <a:xfrm>
              <a:off x="6924675" y="933469"/>
              <a:ext cx="1004888" cy="78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Clr>
                  <a:srgbClr val="009999"/>
                </a:buClr>
                <a:buSzPct val="70000"/>
                <a:buFont typeface="Wingdings" pitchFamily="2" charset="2"/>
                <a:buNone/>
              </a:pPr>
              <a:r>
                <a:rPr lang="zh-CN" altLang="en-US" sz="2400" b="1">
                  <a:solidFill>
                    <a:srgbClr val="000000"/>
                  </a:solidFill>
                  <a:latin typeface="Times New Roman" pitchFamily="18" charset="0"/>
                  <a:cs typeface="Times New Roman" pitchFamily="18" charset="0"/>
                </a:rPr>
                <a:t>编号</a:t>
              </a:r>
            </a:p>
          </p:txBody>
        </p:sp>
        <p:sp>
          <p:nvSpPr>
            <p:cNvPr id="46100" name="Rectangle 10"/>
            <p:cNvSpPr>
              <a:spLocks noChangeArrowheads="1"/>
            </p:cNvSpPr>
            <p:nvPr/>
          </p:nvSpPr>
          <p:spPr bwMode="auto">
            <a:xfrm>
              <a:off x="5521325" y="731857"/>
              <a:ext cx="1285875" cy="78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buClr>
                  <a:srgbClr val="009999"/>
                </a:buClr>
                <a:buSzPct val="70000"/>
                <a:buFont typeface="Wingdings" pitchFamily="2" charset="2"/>
                <a:buNone/>
              </a:pPr>
              <a:r>
                <a:rPr lang="zh-CN" altLang="en-US" sz="2000" b="1">
                  <a:solidFill>
                    <a:srgbClr val="000000"/>
                  </a:solidFill>
                  <a:latin typeface="Times New Roman" pitchFamily="18" charset="0"/>
                  <a:cs typeface="Times New Roman" pitchFamily="18" charset="0"/>
                </a:rPr>
                <a:t>对应的</a:t>
              </a:r>
              <a:endParaRPr lang="en-US" altLang="zh-CN" sz="2000" b="1">
                <a:solidFill>
                  <a:srgbClr val="000000"/>
                </a:solidFill>
                <a:latin typeface="Times New Roman" pitchFamily="18" charset="0"/>
                <a:cs typeface="Times New Roman" pitchFamily="18" charset="0"/>
              </a:endParaRPr>
            </a:p>
            <a:p>
              <a:pPr algn="ctr" eaLnBrk="1" hangingPunct="1">
                <a:buClr>
                  <a:srgbClr val="009999"/>
                </a:buClr>
                <a:buSzPct val="70000"/>
                <a:buFont typeface="Wingdings" pitchFamily="2" charset="2"/>
                <a:buNone/>
              </a:pPr>
              <a:r>
                <a:rPr lang="zh-CN" altLang="en-US" sz="2000" b="1">
                  <a:solidFill>
                    <a:srgbClr val="000000"/>
                  </a:solidFill>
                  <a:latin typeface="Times New Roman" pitchFamily="18" charset="0"/>
                  <a:cs typeface="Times New Roman" pitchFamily="18" charset="0"/>
                </a:rPr>
                <a:t>十进制数</a:t>
              </a:r>
            </a:p>
          </p:txBody>
        </p:sp>
        <p:sp>
          <p:nvSpPr>
            <p:cNvPr id="46101" name="Rectangle 11"/>
            <p:cNvSpPr>
              <a:spLocks noChangeArrowheads="1"/>
            </p:cNvSpPr>
            <p:nvPr/>
          </p:nvSpPr>
          <p:spPr bwMode="auto">
            <a:xfrm>
              <a:off x="3092450" y="731857"/>
              <a:ext cx="2428875" cy="3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Clr>
                  <a:srgbClr val="009999"/>
                </a:buClr>
                <a:buSzPct val="70000"/>
                <a:buFont typeface="Wingdings" pitchFamily="2" charset="2"/>
                <a:buNone/>
              </a:pPr>
              <a:r>
                <a:rPr lang="zh-CN" altLang="en-US" sz="1600" b="1">
                  <a:solidFill>
                    <a:srgbClr val="000000"/>
                  </a:solidFill>
                  <a:latin typeface="Times New Roman" pitchFamily="18" charset="0"/>
                  <a:cs typeface="Times New Roman" pitchFamily="18" charset="0"/>
                </a:rPr>
                <a:t>使最大项为</a:t>
              </a:r>
              <a:r>
                <a:rPr lang="en-US" altLang="zh-CN" sz="1600" b="1">
                  <a:solidFill>
                    <a:srgbClr val="FF0000"/>
                  </a:solidFill>
                  <a:latin typeface="Times New Roman" pitchFamily="18" charset="0"/>
                  <a:cs typeface="Times New Roman" pitchFamily="18" charset="0"/>
                </a:rPr>
                <a:t>0</a:t>
              </a:r>
              <a:r>
                <a:rPr lang="zh-CN" altLang="en-US" sz="1600" b="1">
                  <a:solidFill>
                    <a:srgbClr val="000000"/>
                  </a:solidFill>
                  <a:latin typeface="Times New Roman" pitchFamily="18" charset="0"/>
                  <a:cs typeface="Times New Roman" pitchFamily="18" charset="0"/>
                </a:rPr>
                <a:t>的变量取值</a:t>
              </a:r>
            </a:p>
          </p:txBody>
        </p:sp>
        <p:sp>
          <p:nvSpPr>
            <p:cNvPr id="46102" name="Rectangle 12"/>
            <p:cNvSpPr>
              <a:spLocks noChangeArrowheads="1"/>
            </p:cNvSpPr>
            <p:nvPr/>
          </p:nvSpPr>
          <p:spPr bwMode="auto">
            <a:xfrm>
              <a:off x="1643063" y="928706"/>
              <a:ext cx="1885950" cy="78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Clr>
                  <a:srgbClr val="009999"/>
                </a:buClr>
                <a:buSzPct val="70000"/>
                <a:buFont typeface="Wingdings" pitchFamily="2" charset="2"/>
                <a:buNone/>
              </a:pPr>
              <a:r>
                <a:rPr lang="zh-CN" altLang="en-US" sz="2400" b="1">
                  <a:solidFill>
                    <a:srgbClr val="000000"/>
                  </a:solidFill>
                  <a:latin typeface="Times New Roman" pitchFamily="18" charset="0"/>
                  <a:cs typeface="Times New Roman" pitchFamily="18" charset="0"/>
                </a:rPr>
                <a:t>最大项</a:t>
              </a:r>
            </a:p>
          </p:txBody>
        </p:sp>
        <p:sp>
          <p:nvSpPr>
            <p:cNvPr id="46103" name="Line 13"/>
            <p:cNvSpPr>
              <a:spLocks noChangeShapeType="1"/>
            </p:cNvSpPr>
            <p:nvPr/>
          </p:nvSpPr>
          <p:spPr bwMode="auto">
            <a:xfrm>
              <a:off x="1206500" y="731857"/>
              <a:ext cx="660558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6104" name="Line 14"/>
            <p:cNvSpPr>
              <a:spLocks noChangeShapeType="1"/>
            </p:cNvSpPr>
            <p:nvPr/>
          </p:nvSpPr>
          <p:spPr bwMode="auto">
            <a:xfrm>
              <a:off x="1206500" y="1512904"/>
              <a:ext cx="66055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6105" name="Line 15"/>
            <p:cNvSpPr>
              <a:spLocks noChangeShapeType="1"/>
            </p:cNvSpPr>
            <p:nvPr/>
          </p:nvSpPr>
          <p:spPr bwMode="auto">
            <a:xfrm>
              <a:off x="1206500" y="5749925"/>
              <a:ext cx="660558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6106" name="Line 16"/>
            <p:cNvSpPr>
              <a:spLocks noChangeShapeType="1"/>
            </p:cNvSpPr>
            <p:nvPr/>
          </p:nvSpPr>
          <p:spPr bwMode="auto">
            <a:xfrm>
              <a:off x="1206500" y="731857"/>
              <a:ext cx="0" cy="501806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6107" name="Line 17"/>
            <p:cNvSpPr>
              <a:spLocks noChangeShapeType="1"/>
            </p:cNvSpPr>
            <p:nvPr/>
          </p:nvSpPr>
          <p:spPr bwMode="auto">
            <a:xfrm>
              <a:off x="3092450" y="731857"/>
              <a:ext cx="0" cy="50180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6108" name="Line 18"/>
            <p:cNvSpPr>
              <a:spLocks noChangeShapeType="1"/>
            </p:cNvSpPr>
            <p:nvPr/>
          </p:nvSpPr>
          <p:spPr bwMode="auto">
            <a:xfrm>
              <a:off x="5521325" y="731857"/>
              <a:ext cx="0" cy="50180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6109" name="Line 19"/>
            <p:cNvSpPr>
              <a:spLocks noChangeShapeType="1"/>
            </p:cNvSpPr>
            <p:nvPr/>
          </p:nvSpPr>
          <p:spPr bwMode="auto">
            <a:xfrm>
              <a:off x="6807200" y="731857"/>
              <a:ext cx="0" cy="50180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6110" name="Line 20"/>
            <p:cNvSpPr>
              <a:spLocks noChangeShapeType="1"/>
            </p:cNvSpPr>
            <p:nvPr/>
          </p:nvSpPr>
          <p:spPr bwMode="auto">
            <a:xfrm>
              <a:off x="7812088" y="731857"/>
              <a:ext cx="0" cy="501806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6111" name="Line 21"/>
            <p:cNvSpPr>
              <a:spLocks noChangeShapeType="1"/>
            </p:cNvSpPr>
            <p:nvPr/>
          </p:nvSpPr>
          <p:spPr bwMode="auto">
            <a:xfrm>
              <a:off x="3092450" y="1117618"/>
              <a:ext cx="24288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6112" name="Rectangle 30"/>
            <p:cNvSpPr>
              <a:spLocks noChangeArrowheads="1"/>
            </p:cNvSpPr>
            <p:nvPr/>
          </p:nvSpPr>
          <p:spPr bwMode="auto">
            <a:xfrm>
              <a:off x="2571736" y="142875"/>
              <a:ext cx="3587841"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660066"/>
                  </a:solidFill>
                  <a:latin typeface="Times New Roman" pitchFamily="18" charset="0"/>
                  <a:cs typeface="Times New Roman" pitchFamily="18" charset="0"/>
                </a:rPr>
                <a:t>三变量逻辑函数的</a:t>
              </a:r>
              <a:r>
                <a:rPr lang="zh-CN" altLang="en-US" sz="2400" b="1">
                  <a:solidFill>
                    <a:srgbClr val="0000FF"/>
                  </a:solidFill>
                  <a:latin typeface="Times New Roman" pitchFamily="18" charset="0"/>
                  <a:cs typeface="Times New Roman" pitchFamily="18" charset="0"/>
                </a:rPr>
                <a:t>最大项</a:t>
              </a:r>
            </a:p>
          </p:txBody>
        </p:sp>
      </p:grpSp>
      <p:sp>
        <p:nvSpPr>
          <p:cNvPr id="34" name="Rectangle 5"/>
          <p:cNvSpPr>
            <a:spLocks noChangeArrowheads="1"/>
          </p:cNvSpPr>
          <p:nvPr/>
        </p:nvSpPr>
        <p:spPr bwMode="auto">
          <a:xfrm>
            <a:off x="6807200" y="1512888"/>
            <a:ext cx="1004888" cy="423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buClr>
                <a:srgbClr val="009999"/>
              </a:buClr>
              <a:buSzPct val="70000"/>
              <a:buFont typeface="Wingdings" pitchFamily="2" charset="2"/>
              <a:buNone/>
            </a:pPr>
            <a:r>
              <a:rPr lang="en-US" altLang="zh-CN" sz="2800" b="1" i="1">
                <a:solidFill>
                  <a:srgbClr val="333399"/>
                </a:solidFill>
                <a:latin typeface="Times New Roman" pitchFamily="18" charset="0"/>
                <a:cs typeface="Times New Roman" pitchFamily="18" charset="0"/>
              </a:rPr>
              <a:t>M</a:t>
            </a:r>
            <a:r>
              <a:rPr lang="en-US" altLang="zh-CN" sz="2800" b="1" baseline="-25000">
                <a:solidFill>
                  <a:srgbClr val="333399"/>
                </a:solidFill>
                <a:latin typeface="Times New Roman" pitchFamily="18" charset="0"/>
                <a:cs typeface="Times New Roman" pitchFamily="18" charset="0"/>
              </a:rPr>
              <a:t>0</a:t>
            </a:r>
          </a:p>
          <a:p>
            <a:pPr algn="ctr" eaLnBrk="1" hangingPunct="1">
              <a:buClr>
                <a:srgbClr val="009999"/>
              </a:buClr>
              <a:buSzPct val="70000"/>
              <a:buFont typeface="Wingdings" pitchFamily="2" charset="2"/>
              <a:buNone/>
            </a:pPr>
            <a:r>
              <a:rPr lang="en-US" altLang="zh-CN" sz="2800" b="1" i="1">
                <a:solidFill>
                  <a:srgbClr val="333399"/>
                </a:solidFill>
                <a:latin typeface="Times New Roman" pitchFamily="18" charset="0"/>
                <a:cs typeface="Times New Roman" pitchFamily="18" charset="0"/>
              </a:rPr>
              <a:t>M</a:t>
            </a:r>
            <a:r>
              <a:rPr lang="en-US" altLang="zh-CN" sz="2800" b="1" baseline="-25000">
                <a:solidFill>
                  <a:srgbClr val="333399"/>
                </a:solidFill>
                <a:latin typeface="Times New Roman" pitchFamily="18" charset="0"/>
                <a:cs typeface="Times New Roman" pitchFamily="18" charset="0"/>
              </a:rPr>
              <a:t>1</a:t>
            </a:r>
          </a:p>
          <a:p>
            <a:pPr algn="ctr" eaLnBrk="1" hangingPunct="1">
              <a:buClr>
                <a:srgbClr val="009999"/>
              </a:buClr>
              <a:buSzPct val="70000"/>
              <a:buFont typeface="Wingdings" pitchFamily="2" charset="2"/>
              <a:buNone/>
            </a:pPr>
            <a:r>
              <a:rPr lang="en-US" altLang="zh-CN" sz="2800" b="1" i="1">
                <a:solidFill>
                  <a:srgbClr val="333399"/>
                </a:solidFill>
                <a:latin typeface="Times New Roman" pitchFamily="18" charset="0"/>
                <a:cs typeface="Times New Roman" pitchFamily="18" charset="0"/>
              </a:rPr>
              <a:t>M</a:t>
            </a:r>
            <a:r>
              <a:rPr lang="en-US" altLang="zh-CN" sz="2800" b="1" baseline="-25000">
                <a:solidFill>
                  <a:srgbClr val="333399"/>
                </a:solidFill>
                <a:latin typeface="Times New Roman" pitchFamily="18" charset="0"/>
                <a:cs typeface="Times New Roman" pitchFamily="18" charset="0"/>
              </a:rPr>
              <a:t>2</a:t>
            </a:r>
          </a:p>
          <a:p>
            <a:pPr algn="ctr" eaLnBrk="1" hangingPunct="1">
              <a:buClr>
                <a:srgbClr val="009999"/>
              </a:buClr>
              <a:buSzPct val="70000"/>
              <a:buFont typeface="Wingdings" pitchFamily="2" charset="2"/>
              <a:buNone/>
            </a:pPr>
            <a:r>
              <a:rPr lang="en-US" altLang="zh-CN" sz="2800" b="1" i="1">
                <a:solidFill>
                  <a:srgbClr val="333399"/>
                </a:solidFill>
                <a:latin typeface="Times New Roman" pitchFamily="18" charset="0"/>
                <a:cs typeface="Times New Roman" pitchFamily="18" charset="0"/>
              </a:rPr>
              <a:t>M</a:t>
            </a:r>
            <a:r>
              <a:rPr lang="en-US" altLang="zh-CN" sz="2800" b="1" baseline="-25000">
                <a:solidFill>
                  <a:srgbClr val="333399"/>
                </a:solidFill>
                <a:latin typeface="Times New Roman" pitchFamily="18" charset="0"/>
                <a:cs typeface="Times New Roman" pitchFamily="18" charset="0"/>
              </a:rPr>
              <a:t>3</a:t>
            </a:r>
          </a:p>
          <a:p>
            <a:pPr algn="ctr" eaLnBrk="1" hangingPunct="1">
              <a:buClr>
                <a:srgbClr val="009999"/>
              </a:buClr>
              <a:buSzPct val="70000"/>
              <a:buFont typeface="Wingdings" pitchFamily="2" charset="2"/>
              <a:buNone/>
            </a:pPr>
            <a:r>
              <a:rPr lang="en-US" altLang="zh-CN" sz="2800" b="1" i="1">
                <a:solidFill>
                  <a:srgbClr val="333399"/>
                </a:solidFill>
                <a:latin typeface="Times New Roman" pitchFamily="18" charset="0"/>
                <a:cs typeface="Times New Roman" pitchFamily="18" charset="0"/>
              </a:rPr>
              <a:t>M</a:t>
            </a:r>
            <a:r>
              <a:rPr lang="en-US" altLang="zh-CN" sz="2800" b="1" baseline="-25000">
                <a:solidFill>
                  <a:srgbClr val="333399"/>
                </a:solidFill>
                <a:latin typeface="Times New Roman" pitchFamily="18" charset="0"/>
                <a:cs typeface="Times New Roman" pitchFamily="18" charset="0"/>
              </a:rPr>
              <a:t>4</a:t>
            </a:r>
          </a:p>
          <a:p>
            <a:pPr algn="ctr" eaLnBrk="1" hangingPunct="1">
              <a:buClr>
                <a:srgbClr val="009999"/>
              </a:buClr>
              <a:buSzPct val="70000"/>
              <a:buFont typeface="Wingdings" pitchFamily="2" charset="2"/>
              <a:buNone/>
            </a:pPr>
            <a:r>
              <a:rPr lang="en-US" altLang="zh-CN" sz="2800" b="1" i="1">
                <a:solidFill>
                  <a:srgbClr val="333399"/>
                </a:solidFill>
                <a:latin typeface="Times New Roman" pitchFamily="18" charset="0"/>
                <a:cs typeface="Times New Roman" pitchFamily="18" charset="0"/>
              </a:rPr>
              <a:t>M</a:t>
            </a:r>
            <a:r>
              <a:rPr lang="en-US" altLang="zh-CN" sz="2800" b="1" baseline="-25000">
                <a:solidFill>
                  <a:srgbClr val="333399"/>
                </a:solidFill>
                <a:latin typeface="Times New Roman" pitchFamily="18" charset="0"/>
                <a:cs typeface="Times New Roman" pitchFamily="18" charset="0"/>
              </a:rPr>
              <a:t>5</a:t>
            </a:r>
          </a:p>
          <a:p>
            <a:pPr algn="ctr" eaLnBrk="1" hangingPunct="1">
              <a:buClr>
                <a:srgbClr val="009999"/>
              </a:buClr>
              <a:buSzPct val="70000"/>
              <a:buFont typeface="Wingdings" pitchFamily="2" charset="2"/>
              <a:buNone/>
            </a:pPr>
            <a:r>
              <a:rPr lang="en-US" altLang="zh-CN" sz="2800" b="1" i="1">
                <a:solidFill>
                  <a:srgbClr val="333399"/>
                </a:solidFill>
                <a:latin typeface="Times New Roman" pitchFamily="18" charset="0"/>
                <a:cs typeface="Times New Roman" pitchFamily="18" charset="0"/>
              </a:rPr>
              <a:t>M</a:t>
            </a:r>
            <a:r>
              <a:rPr lang="en-US" altLang="zh-CN" sz="2800" b="1" baseline="-25000">
                <a:solidFill>
                  <a:srgbClr val="333399"/>
                </a:solidFill>
                <a:latin typeface="Times New Roman" pitchFamily="18" charset="0"/>
                <a:cs typeface="Times New Roman" pitchFamily="18" charset="0"/>
              </a:rPr>
              <a:t>6</a:t>
            </a:r>
          </a:p>
          <a:p>
            <a:pPr algn="ctr" eaLnBrk="1" hangingPunct="1">
              <a:buClr>
                <a:srgbClr val="009999"/>
              </a:buClr>
              <a:buSzPct val="70000"/>
              <a:buFont typeface="Wingdings" pitchFamily="2" charset="2"/>
              <a:buNone/>
            </a:pPr>
            <a:r>
              <a:rPr lang="en-US" altLang="zh-CN" sz="2800" b="1" i="1">
                <a:solidFill>
                  <a:srgbClr val="333399"/>
                </a:solidFill>
                <a:latin typeface="Times New Roman" pitchFamily="18" charset="0"/>
                <a:cs typeface="Times New Roman" pitchFamily="18" charset="0"/>
              </a:rPr>
              <a:t>M</a:t>
            </a:r>
            <a:r>
              <a:rPr lang="en-US" altLang="zh-CN" sz="2800" b="1" baseline="-25000">
                <a:solidFill>
                  <a:srgbClr val="333399"/>
                </a:solidFill>
                <a:latin typeface="Times New Roman" pitchFamily="18" charset="0"/>
                <a:cs typeface="Times New Roman" pitchFamily="18" charset="0"/>
              </a:rPr>
              <a:t>7</a:t>
            </a:r>
            <a:endParaRPr lang="en-US" altLang="zh-CN" sz="2800" b="1" baseline="-25000">
              <a:solidFill>
                <a:srgbClr val="000000"/>
              </a:solidFill>
              <a:latin typeface="Times New Roman" pitchFamily="18" charset="0"/>
              <a:cs typeface="Times New Roman" pitchFamily="18" charset="0"/>
            </a:endParaRPr>
          </a:p>
        </p:txBody>
      </p:sp>
      <p:sp>
        <p:nvSpPr>
          <p:cNvPr id="35" name="Rectangle 6"/>
          <p:cNvSpPr>
            <a:spLocks noChangeArrowheads="1"/>
          </p:cNvSpPr>
          <p:nvPr/>
        </p:nvSpPr>
        <p:spPr bwMode="auto">
          <a:xfrm>
            <a:off x="5500688" y="1512888"/>
            <a:ext cx="1285875" cy="423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buClr>
                <a:srgbClr val="009999"/>
              </a:buClr>
              <a:buSzPct val="70000"/>
              <a:buFont typeface="Wingdings" pitchFamily="2" charset="2"/>
              <a:buNone/>
            </a:pPr>
            <a:r>
              <a:rPr lang="en-US" altLang="zh-CN" sz="2800" b="1">
                <a:solidFill>
                  <a:srgbClr val="006600"/>
                </a:solidFill>
                <a:latin typeface="Times New Roman" pitchFamily="18" charset="0"/>
                <a:cs typeface="Times New Roman" pitchFamily="18" charset="0"/>
              </a:rPr>
              <a:t>0</a:t>
            </a:r>
          </a:p>
          <a:p>
            <a:pPr algn="ctr" eaLnBrk="1" hangingPunct="1">
              <a:buClr>
                <a:srgbClr val="009999"/>
              </a:buClr>
              <a:buSzPct val="70000"/>
              <a:buFont typeface="Wingdings" pitchFamily="2" charset="2"/>
              <a:buNone/>
            </a:pPr>
            <a:r>
              <a:rPr lang="en-US" altLang="zh-CN" sz="2800" b="1">
                <a:solidFill>
                  <a:srgbClr val="006600"/>
                </a:solidFill>
                <a:latin typeface="Times New Roman" pitchFamily="18" charset="0"/>
                <a:cs typeface="Times New Roman" pitchFamily="18" charset="0"/>
              </a:rPr>
              <a:t>1</a:t>
            </a:r>
          </a:p>
          <a:p>
            <a:pPr algn="ctr" eaLnBrk="1" hangingPunct="1">
              <a:buClr>
                <a:srgbClr val="009999"/>
              </a:buClr>
              <a:buSzPct val="70000"/>
              <a:buFont typeface="Wingdings" pitchFamily="2" charset="2"/>
              <a:buNone/>
            </a:pPr>
            <a:r>
              <a:rPr lang="en-US" altLang="zh-CN" sz="2800" b="1">
                <a:solidFill>
                  <a:srgbClr val="006600"/>
                </a:solidFill>
                <a:latin typeface="Times New Roman" pitchFamily="18" charset="0"/>
                <a:cs typeface="Times New Roman" pitchFamily="18" charset="0"/>
              </a:rPr>
              <a:t>2</a:t>
            </a:r>
          </a:p>
          <a:p>
            <a:pPr algn="ctr" eaLnBrk="1" hangingPunct="1">
              <a:buClr>
                <a:srgbClr val="009999"/>
              </a:buClr>
              <a:buSzPct val="70000"/>
              <a:buFont typeface="Wingdings" pitchFamily="2" charset="2"/>
              <a:buNone/>
            </a:pPr>
            <a:r>
              <a:rPr lang="en-US" altLang="zh-CN" sz="2800" b="1">
                <a:solidFill>
                  <a:srgbClr val="006600"/>
                </a:solidFill>
                <a:latin typeface="Times New Roman" pitchFamily="18" charset="0"/>
                <a:cs typeface="Times New Roman" pitchFamily="18" charset="0"/>
              </a:rPr>
              <a:t>3</a:t>
            </a:r>
          </a:p>
          <a:p>
            <a:pPr algn="ctr" eaLnBrk="1" hangingPunct="1">
              <a:buClr>
                <a:srgbClr val="009999"/>
              </a:buClr>
              <a:buSzPct val="70000"/>
              <a:buFont typeface="Wingdings" pitchFamily="2" charset="2"/>
              <a:buNone/>
            </a:pPr>
            <a:r>
              <a:rPr lang="en-US" altLang="zh-CN" sz="2800" b="1">
                <a:solidFill>
                  <a:srgbClr val="006600"/>
                </a:solidFill>
                <a:latin typeface="Times New Roman" pitchFamily="18" charset="0"/>
                <a:cs typeface="Times New Roman" pitchFamily="18" charset="0"/>
              </a:rPr>
              <a:t>4</a:t>
            </a:r>
          </a:p>
          <a:p>
            <a:pPr algn="ctr" eaLnBrk="1" hangingPunct="1">
              <a:buClr>
                <a:srgbClr val="009999"/>
              </a:buClr>
              <a:buSzPct val="70000"/>
              <a:buFont typeface="Wingdings" pitchFamily="2" charset="2"/>
              <a:buNone/>
            </a:pPr>
            <a:r>
              <a:rPr lang="en-US" altLang="zh-CN" sz="2800" b="1">
                <a:solidFill>
                  <a:srgbClr val="006600"/>
                </a:solidFill>
                <a:latin typeface="Times New Roman" pitchFamily="18" charset="0"/>
                <a:cs typeface="Times New Roman" pitchFamily="18" charset="0"/>
              </a:rPr>
              <a:t>5</a:t>
            </a:r>
          </a:p>
          <a:p>
            <a:pPr algn="ctr" eaLnBrk="1" hangingPunct="1">
              <a:buClr>
                <a:srgbClr val="009999"/>
              </a:buClr>
              <a:buSzPct val="70000"/>
              <a:buFont typeface="Wingdings" pitchFamily="2" charset="2"/>
              <a:buNone/>
            </a:pPr>
            <a:r>
              <a:rPr lang="en-US" altLang="zh-CN" sz="2800" b="1">
                <a:solidFill>
                  <a:srgbClr val="006600"/>
                </a:solidFill>
                <a:latin typeface="Times New Roman" pitchFamily="18" charset="0"/>
                <a:cs typeface="Times New Roman" pitchFamily="18" charset="0"/>
              </a:rPr>
              <a:t>6</a:t>
            </a:r>
          </a:p>
          <a:p>
            <a:pPr algn="ctr" eaLnBrk="1" hangingPunct="1">
              <a:buClr>
                <a:srgbClr val="009999"/>
              </a:buClr>
              <a:buSzPct val="70000"/>
              <a:buFont typeface="Wingdings" pitchFamily="2" charset="2"/>
              <a:buNone/>
            </a:pPr>
            <a:r>
              <a:rPr lang="en-US" altLang="zh-CN" sz="2800" b="1">
                <a:solidFill>
                  <a:srgbClr val="006600"/>
                </a:solidFill>
                <a:latin typeface="Times New Roman" pitchFamily="18" charset="0"/>
                <a:cs typeface="Times New Roman" pitchFamily="18" charset="0"/>
              </a:rPr>
              <a:t>7</a:t>
            </a:r>
          </a:p>
        </p:txBody>
      </p:sp>
      <p:grpSp>
        <p:nvGrpSpPr>
          <p:cNvPr id="3" name="组合 35"/>
          <p:cNvGrpSpPr>
            <a:grpSpLocks/>
          </p:cNvGrpSpPr>
          <p:nvPr/>
        </p:nvGrpSpPr>
        <p:grpSpPr bwMode="auto">
          <a:xfrm>
            <a:off x="1336675" y="1571625"/>
            <a:ext cx="1663700" cy="4000500"/>
            <a:chOff x="1206500" y="1490679"/>
            <a:chExt cx="1885950" cy="4530749"/>
          </a:xfrm>
        </p:grpSpPr>
        <p:sp>
          <p:nvSpPr>
            <p:cNvPr id="46089" name="Rectangle 8"/>
            <p:cNvSpPr>
              <a:spLocks noChangeArrowheads="1"/>
            </p:cNvSpPr>
            <p:nvPr/>
          </p:nvSpPr>
          <p:spPr bwMode="auto">
            <a:xfrm>
              <a:off x="1206500" y="1512904"/>
              <a:ext cx="1885950" cy="423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Clr>
                  <a:srgbClr val="009999"/>
                </a:buClr>
                <a:buSzPct val="70000"/>
                <a:buFont typeface="Wingdings" pitchFamily="2" charset="2"/>
                <a:buNone/>
              </a:pPr>
              <a:endParaRPr lang="zh-CN" altLang="zh-CN" sz="2800" b="1">
                <a:solidFill>
                  <a:srgbClr val="000000"/>
                </a:solidFill>
                <a:latin typeface="Times New Roman" pitchFamily="18" charset="0"/>
                <a:cs typeface="Times New Roman" pitchFamily="18" charset="0"/>
              </a:endParaRPr>
            </a:p>
          </p:txBody>
        </p:sp>
        <p:graphicFrame>
          <p:nvGraphicFramePr>
            <p:cNvPr id="46090" name="Object 2"/>
            <p:cNvGraphicFramePr>
              <a:graphicFrameLocks noChangeAspect="1"/>
            </p:cNvGraphicFramePr>
            <p:nvPr/>
          </p:nvGraphicFramePr>
          <p:xfrm>
            <a:off x="1400175" y="5465805"/>
            <a:ext cx="1628775" cy="555623"/>
          </p:xfrm>
          <a:graphic>
            <a:graphicData uri="http://schemas.openxmlformats.org/presentationml/2006/ole">
              <mc:AlternateContent xmlns:mc="http://schemas.openxmlformats.org/markup-compatibility/2006">
                <mc:Choice xmlns:v="urn:schemas-microsoft-com:vml" Requires="v">
                  <p:oleObj spid="_x0000_s46113" name="公式" r:id="rId3" imgW="552360" imgH="133475" progId="Equation.3">
                    <p:embed/>
                  </p:oleObj>
                </mc:Choice>
                <mc:Fallback>
                  <p:oleObj name="公式" r:id="rId3" imgW="552360" imgH="133475"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0175" y="5465805"/>
                          <a:ext cx="1628775" cy="5556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1" name="Object 3"/>
            <p:cNvGraphicFramePr>
              <a:graphicFrameLocks noChangeAspect="1"/>
            </p:cNvGraphicFramePr>
            <p:nvPr/>
          </p:nvGraphicFramePr>
          <p:xfrm>
            <a:off x="1371600" y="4908986"/>
            <a:ext cx="1606550" cy="546098"/>
          </p:xfrm>
          <a:graphic>
            <a:graphicData uri="http://schemas.openxmlformats.org/presentationml/2006/ole">
              <mc:AlternateContent xmlns:mc="http://schemas.openxmlformats.org/markup-compatibility/2006">
                <mc:Choice xmlns:v="urn:schemas-microsoft-com:vml" Requires="v">
                  <p:oleObj spid="_x0000_s46114" name="公式" r:id="rId5" imgW="552360" imgH="133475" progId="Equation.3">
                    <p:embed/>
                  </p:oleObj>
                </mc:Choice>
                <mc:Fallback>
                  <p:oleObj name="公式" r:id="rId5" imgW="552360" imgH="133475"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908986"/>
                          <a:ext cx="1606550" cy="5460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2" name="Object 4"/>
            <p:cNvGraphicFramePr>
              <a:graphicFrameLocks noChangeAspect="1"/>
            </p:cNvGraphicFramePr>
            <p:nvPr/>
          </p:nvGraphicFramePr>
          <p:xfrm>
            <a:off x="1379538" y="4341056"/>
            <a:ext cx="1608137" cy="547685"/>
          </p:xfrm>
          <a:graphic>
            <a:graphicData uri="http://schemas.openxmlformats.org/presentationml/2006/ole">
              <mc:AlternateContent xmlns:mc="http://schemas.openxmlformats.org/markup-compatibility/2006">
                <mc:Choice xmlns:v="urn:schemas-microsoft-com:vml" Requires="v">
                  <p:oleObj spid="_x0000_s46115" name="公式" r:id="rId7" imgW="552360" imgH="133475" progId="Equation.3">
                    <p:embed/>
                  </p:oleObj>
                </mc:Choice>
                <mc:Fallback>
                  <p:oleObj name="公式" r:id="rId7" imgW="552360" imgH="133475"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9538" y="4341056"/>
                          <a:ext cx="1608137" cy="5476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3" name="Object 5"/>
            <p:cNvGraphicFramePr>
              <a:graphicFrameLocks noChangeAspect="1"/>
            </p:cNvGraphicFramePr>
            <p:nvPr/>
          </p:nvGraphicFramePr>
          <p:xfrm>
            <a:off x="1357313" y="3695393"/>
            <a:ext cx="1606550" cy="546098"/>
          </p:xfrm>
          <a:graphic>
            <a:graphicData uri="http://schemas.openxmlformats.org/presentationml/2006/ole">
              <mc:AlternateContent xmlns:mc="http://schemas.openxmlformats.org/markup-compatibility/2006">
                <mc:Choice xmlns:v="urn:schemas-microsoft-com:vml" Requires="v">
                  <p:oleObj spid="_x0000_s46116" name="公式" r:id="rId9" imgW="552360" imgH="133475" progId="Equation.3">
                    <p:embed/>
                  </p:oleObj>
                </mc:Choice>
                <mc:Fallback>
                  <p:oleObj name="公式" r:id="rId9" imgW="552360" imgH="133475"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57313" y="3695393"/>
                          <a:ext cx="1606550" cy="5460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4" name="Object 6"/>
            <p:cNvGraphicFramePr>
              <a:graphicFrameLocks noChangeAspect="1"/>
            </p:cNvGraphicFramePr>
            <p:nvPr/>
          </p:nvGraphicFramePr>
          <p:xfrm>
            <a:off x="1371600" y="3127462"/>
            <a:ext cx="1606550" cy="547685"/>
          </p:xfrm>
          <a:graphic>
            <a:graphicData uri="http://schemas.openxmlformats.org/presentationml/2006/ole">
              <mc:AlternateContent xmlns:mc="http://schemas.openxmlformats.org/markup-compatibility/2006">
                <mc:Choice xmlns:v="urn:schemas-microsoft-com:vml" Requires="v">
                  <p:oleObj spid="_x0000_s46117" name="公式" r:id="rId11" imgW="552360" imgH="133475" progId="Equation.3">
                    <p:embed/>
                  </p:oleObj>
                </mc:Choice>
                <mc:Fallback>
                  <p:oleObj name="公式" r:id="rId11" imgW="552360" imgH="133475"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1600" y="3127462"/>
                          <a:ext cx="1606550" cy="5476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5" name="Object 7"/>
            <p:cNvGraphicFramePr>
              <a:graphicFrameLocks noChangeAspect="1"/>
            </p:cNvGraphicFramePr>
            <p:nvPr/>
          </p:nvGraphicFramePr>
          <p:xfrm>
            <a:off x="1371600" y="2562705"/>
            <a:ext cx="1606550" cy="546098"/>
          </p:xfrm>
          <a:graphic>
            <a:graphicData uri="http://schemas.openxmlformats.org/presentationml/2006/ole">
              <mc:AlternateContent xmlns:mc="http://schemas.openxmlformats.org/markup-compatibility/2006">
                <mc:Choice xmlns:v="urn:schemas-microsoft-com:vml" Requires="v">
                  <p:oleObj spid="_x0000_s46118" name="公式" r:id="rId13" imgW="552360" imgH="133475" progId="Equation.3">
                    <p:embed/>
                  </p:oleObj>
                </mc:Choice>
                <mc:Fallback>
                  <p:oleObj name="公式" r:id="rId13" imgW="552360" imgH="133475"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71600" y="2562705"/>
                          <a:ext cx="1606550" cy="5460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6" name="Object 8"/>
            <p:cNvGraphicFramePr>
              <a:graphicFrameLocks noChangeAspect="1"/>
            </p:cNvGraphicFramePr>
            <p:nvPr/>
          </p:nvGraphicFramePr>
          <p:xfrm>
            <a:off x="1381125" y="1996362"/>
            <a:ext cx="1606550" cy="546098"/>
          </p:xfrm>
          <a:graphic>
            <a:graphicData uri="http://schemas.openxmlformats.org/presentationml/2006/ole">
              <mc:AlternateContent xmlns:mc="http://schemas.openxmlformats.org/markup-compatibility/2006">
                <mc:Choice xmlns:v="urn:schemas-microsoft-com:vml" Requires="v">
                  <p:oleObj spid="_x0000_s46119" name="公式" r:id="rId15" imgW="552360" imgH="133475" progId="Equation.3">
                    <p:embed/>
                  </p:oleObj>
                </mc:Choice>
                <mc:Fallback>
                  <p:oleObj name="公式" r:id="rId15" imgW="552360" imgH="133475"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81125" y="1996362"/>
                          <a:ext cx="1606550" cy="5460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7" name="Object 9"/>
            <p:cNvGraphicFramePr>
              <a:graphicFrameLocks noChangeAspect="1"/>
            </p:cNvGraphicFramePr>
            <p:nvPr/>
          </p:nvGraphicFramePr>
          <p:xfrm>
            <a:off x="1362075" y="1490679"/>
            <a:ext cx="1606550" cy="450848"/>
          </p:xfrm>
          <a:graphic>
            <a:graphicData uri="http://schemas.openxmlformats.org/presentationml/2006/ole">
              <mc:AlternateContent xmlns:mc="http://schemas.openxmlformats.org/markup-compatibility/2006">
                <mc:Choice xmlns:v="urn:schemas-microsoft-com:vml" Requires="v">
                  <p:oleObj spid="_x0000_s46120" name="公式" r:id="rId17" imgW="552360" imgH="95261" progId="Equation.3">
                    <p:embed/>
                  </p:oleObj>
                </mc:Choice>
                <mc:Fallback>
                  <p:oleObj name="公式" r:id="rId17" imgW="552360" imgH="95261"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62075" y="1490679"/>
                          <a:ext cx="1606550" cy="4508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6" name="Rectangle 7"/>
          <p:cNvSpPr>
            <a:spLocks noChangeArrowheads="1"/>
          </p:cNvSpPr>
          <p:nvPr/>
        </p:nvSpPr>
        <p:spPr bwMode="auto">
          <a:xfrm>
            <a:off x="3429000" y="1512888"/>
            <a:ext cx="2071688" cy="423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Clr>
                <a:srgbClr val="009999"/>
              </a:buClr>
              <a:buSzPct val="70000"/>
              <a:buFont typeface="Wingdings" pitchFamily="2" charset="2"/>
              <a:buNone/>
            </a:pPr>
            <a:r>
              <a:rPr lang="en-US" altLang="zh-CN" sz="2800" b="1">
                <a:solidFill>
                  <a:srgbClr val="040404"/>
                </a:solidFill>
                <a:latin typeface="Times New Roman" pitchFamily="18" charset="0"/>
                <a:cs typeface="Times New Roman" pitchFamily="18" charset="0"/>
              </a:rPr>
              <a:t>0      0       0</a:t>
            </a:r>
          </a:p>
          <a:p>
            <a:pPr eaLnBrk="1" hangingPunct="1">
              <a:buClr>
                <a:srgbClr val="009999"/>
              </a:buClr>
              <a:buSzPct val="70000"/>
              <a:buFont typeface="Wingdings" pitchFamily="2" charset="2"/>
              <a:buNone/>
            </a:pPr>
            <a:r>
              <a:rPr lang="en-US" altLang="zh-CN" sz="2800" b="1">
                <a:solidFill>
                  <a:srgbClr val="040404"/>
                </a:solidFill>
                <a:latin typeface="Times New Roman" pitchFamily="18" charset="0"/>
                <a:cs typeface="Times New Roman" pitchFamily="18" charset="0"/>
              </a:rPr>
              <a:t>0      0       1</a:t>
            </a:r>
          </a:p>
          <a:p>
            <a:pPr eaLnBrk="1" hangingPunct="1">
              <a:buClr>
                <a:srgbClr val="009999"/>
              </a:buClr>
              <a:buSzPct val="70000"/>
              <a:buFont typeface="Wingdings" pitchFamily="2" charset="2"/>
              <a:buNone/>
            </a:pPr>
            <a:r>
              <a:rPr lang="en-US" altLang="zh-CN" sz="2800" b="1">
                <a:solidFill>
                  <a:srgbClr val="040404"/>
                </a:solidFill>
                <a:latin typeface="Times New Roman" pitchFamily="18" charset="0"/>
                <a:cs typeface="Times New Roman" pitchFamily="18" charset="0"/>
              </a:rPr>
              <a:t>0      1       0</a:t>
            </a:r>
          </a:p>
          <a:p>
            <a:pPr eaLnBrk="1" hangingPunct="1">
              <a:buClr>
                <a:srgbClr val="009999"/>
              </a:buClr>
              <a:buSzPct val="70000"/>
              <a:buFont typeface="Wingdings" pitchFamily="2" charset="2"/>
              <a:buNone/>
            </a:pPr>
            <a:r>
              <a:rPr lang="en-US" altLang="zh-CN" sz="2800" b="1">
                <a:solidFill>
                  <a:srgbClr val="040404"/>
                </a:solidFill>
                <a:latin typeface="Times New Roman" pitchFamily="18" charset="0"/>
                <a:cs typeface="Times New Roman" pitchFamily="18" charset="0"/>
              </a:rPr>
              <a:t>0      1       1</a:t>
            </a:r>
          </a:p>
          <a:p>
            <a:pPr eaLnBrk="1" hangingPunct="1">
              <a:buClr>
                <a:srgbClr val="009999"/>
              </a:buClr>
              <a:buSzPct val="70000"/>
              <a:buFont typeface="Wingdings" pitchFamily="2" charset="2"/>
              <a:buNone/>
            </a:pPr>
            <a:r>
              <a:rPr lang="en-US" altLang="zh-CN" sz="2800" b="1">
                <a:solidFill>
                  <a:srgbClr val="040404"/>
                </a:solidFill>
                <a:latin typeface="Times New Roman" pitchFamily="18" charset="0"/>
                <a:cs typeface="Times New Roman" pitchFamily="18" charset="0"/>
              </a:rPr>
              <a:t>1      0       0</a:t>
            </a:r>
          </a:p>
          <a:p>
            <a:pPr eaLnBrk="1" hangingPunct="1">
              <a:buClr>
                <a:srgbClr val="009999"/>
              </a:buClr>
              <a:buSzPct val="70000"/>
              <a:buFont typeface="Wingdings" pitchFamily="2" charset="2"/>
              <a:buNone/>
            </a:pPr>
            <a:r>
              <a:rPr lang="en-US" altLang="zh-CN" sz="2800" b="1">
                <a:solidFill>
                  <a:srgbClr val="040404"/>
                </a:solidFill>
                <a:latin typeface="Times New Roman" pitchFamily="18" charset="0"/>
                <a:cs typeface="Times New Roman" pitchFamily="18" charset="0"/>
              </a:rPr>
              <a:t>1      0       1</a:t>
            </a:r>
          </a:p>
          <a:p>
            <a:pPr eaLnBrk="1" hangingPunct="1">
              <a:buClr>
                <a:srgbClr val="009999"/>
              </a:buClr>
              <a:buSzPct val="70000"/>
              <a:buFont typeface="Wingdings" pitchFamily="2" charset="2"/>
              <a:buNone/>
            </a:pPr>
            <a:r>
              <a:rPr lang="en-US" altLang="zh-CN" sz="2800" b="1">
                <a:solidFill>
                  <a:srgbClr val="040404"/>
                </a:solidFill>
                <a:latin typeface="Times New Roman" pitchFamily="18" charset="0"/>
                <a:cs typeface="Times New Roman" pitchFamily="18" charset="0"/>
              </a:rPr>
              <a:t>1      1       0</a:t>
            </a:r>
          </a:p>
          <a:p>
            <a:pPr eaLnBrk="1" hangingPunct="1">
              <a:buClr>
                <a:srgbClr val="009999"/>
              </a:buClr>
              <a:buSzPct val="70000"/>
              <a:buFont typeface="Wingdings" pitchFamily="2" charset="2"/>
              <a:buNone/>
            </a:pPr>
            <a:r>
              <a:rPr lang="en-US" altLang="zh-CN" sz="2800" b="1">
                <a:solidFill>
                  <a:srgbClr val="040404"/>
                </a:solidFill>
                <a:latin typeface="Times New Roman" pitchFamily="18" charset="0"/>
                <a:cs typeface="Times New Roman" pitchFamily="18" charset="0"/>
              </a:rPr>
              <a:t>1      1       1</a:t>
            </a:r>
          </a:p>
        </p:txBody>
      </p:sp>
      <p:sp>
        <p:nvSpPr>
          <p:cNvPr id="46088" name="Rectangle 2"/>
          <p:cNvSpPr>
            <a:spLocks noChangeArrowheads="1"/>
          </p:cNvSpPr>
          <p:nvPr/>
        </p:nvSpPr>
        <p:spPr bwMode="auto">
          <a:xfrm>
            <a:off x="5942013" y="6459538"/>
            <a:ext cx="3178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§2.3</a:t>
            </a:r>
            <a:r>
              <a:rPr lang="zh-CN" altLang="en-US" sz="1800" b="1">
                <a:solidFill>
                  <a:srgbClr val="FF0066"/>
                </a:solidFill>
                <a:latin typeface="Times New Roman" pitchFamily="18" charset="0"/>
                <a:cs typeface="Times New Roman" pitchFamily="18" charset="0"/>
              </a:rPr>
              <a:t>  逻辑函数及其描述方法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500"/>
                                        <p:tgtEl>
                                          <p:spTgt spid="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up)">
                                      <p:cBhvr>
                                        <p:cTn id="22" dur="500"/>
                                        <p:tgtEl>
                                          <p:spTgt spid="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up)">
                                      <p:cBhvr>
                                        <p:cTn id="2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P spid="35" grpId="0"/>
      <p:bldP spid="4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3"/>
          <p:cNvSpPr txBox="1">
            <a:spLocks noChangeArrowheads="1"/>
          </p:cNvSpPr>
          <p:nvPr/>
        </p:nvSpPr>
        <p:spPr bwMode="auto">
          <a:xfrm>
            <a:off x="571500" y="214313"/>
            <a:ext cx="388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C00000"/>
                </a:solidFill>
                <a:latin typeface="Times New Roman" pitchFamily="18" charset="0"/>
                <a:cs typeface="Times New Roman" pitchFamily="18" charset="0"/>
              </a:rPr>
              <a:t>3</a:t>
            </a:r>
            <a:r>
              <a:rPr lang="zh-CN" altLang="en-US" sz="2400" b="1">
                <a:solidFill>
                  <a:srgbClr val="C00000"/>
                </a:solidFill>
                <a:latin typeface="Times New Roman" pitchFamily="18" charset="0"/>
                <a:cs typeface="Times New Roman" pitchFamily="18" charset="0"/>
              </a:rPr>
              <a:t>）最小项和最大项的性质</a:t>
            </a:r>
          </a:p>
        </p:txBody>
      </p:sp>
      <p:sp>
        <p:nvSpPr>
          <p:cNvPr id="3" name="Text Box 4"/>
          <p:cNvSpPr txBox="1">
            <a:spLocks noChangeArrowheads="1"/>
          </p:cNvSpPr>
          <p:nvPr/>
        </p:nvSpPr>
        <p:spPr bwMode="auto">
          <a:xfrm>
            <a:off x="571500" y="857250"/>
            <a:ext cx="8174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r>
              <a:rPr kumimoji="1" lang="en-US" altLang="zh-CN" sz="2400" b="1">
                <a:solidFill>
                  <a:srgbClr val="0000FF"/>
                </a:solidFill>
                <a:latin typeface="Times New Roman" pitchFamily="18" charset="0"/>
                <a:cs typeface="Times New Roman" pitchFamily="18" charset="0"/>
              </a:rPr>
              <a:t>① </a:t>
            </a:r>
            <a:r>
              <a:rPr kumimoji="1" lang="en-US" altLang="zh-CN" sz="2400" b="1" i="1">
                <a:solidFill>
                  <a:srgbClr val="0000FF"/>
                </a:solidFill>
                <a:latin typeface="Times New Roman" pitchFamily="18" charset="0"/>
                <a:cs typeface="Times New Roman" pitchFamily="18" charset="0"/>
              </a:rPr>
              <a:t>n</a:t>
            </a:r>
            <a:r>
              <a:rPr kumimoji="1" lang="zh-CN" altLang="en-US" sz="2400" b="1">
                <a:solidFill>
                  <a:srgbClr val="0000FF"/>
                </a:solidFill>
                <a:latin typeface="Times New Roman" pitchFamily="18" charset="0"/>
                <a:cs typeface="Times New Roman" pitchFamily="18" charset="0"/>
              </a:rPr>
              <a:t>变量的全部最小项之和恒为</a:t>
            </a:r>
            <a:r>
              <a:rPr kumimoji="1" lang="en-US" altLang="zh-CN" sz="2400" b="1">
                <a:solidFill>
                  <a:srgbClr val="0000FF"/>
                </a:solidFill>
                <a:latin typeface="Times New Roman" pitchFamily="18" charset="0"/>
                <a:cs typeface="Times New Roman" pitchFamily="18" charset="0"/>
              </a:rPr>
              <a:t>1</a:t>
            </a:r>
            <a:r>
              <a:rPr kumimoji="1" lang="zh-CN" altLang="en-US" sz="2400" b="1">
                <a:solidFill>
                  <a:srgbClr val="0000FF"/>
                </a:solidFill>
                <a:latin typeface="Times New Roman" pitchFamily="18" charset="0"/>
                <a:cs typeface="Times New Roman" pitchFamily="18" charset="0"/>
              </a:rPr>
              <a:t>，全部最大项的之积恒为</a:t>
            </a:r>
            <a:r>
              <a:rPr kumimoji="1" lang="en-US" altLang="zh-CN" sz="2400" b="1">
                <a:solidFill>
                  <a:srgbClr val="0000FF"/>
                </a:solidFill>
                <a:latin typeface="Times New Roman" pitchFamily="18" charset="0"/>
                <a:cs typeface="Times New Roman" pitchFamily="18" charset="0"/>
              </a:rPr>
              <a:t>0</a:t>
            </a:r>
            <a:r>
              <a:rPr kumimoji="1" lang="zh-CN" altLang="en-US" sz="2400" b="1">
                <a:solidFill>
                  <a:srgbClr val="0000FF"/>
                </a:solidFill>
                <a:latin typeface="Times New Roman" pitchFamily="18" charset="0"/>
                <a:cs typeface="Times New Roman" pitchFamily="18" charset="0"/>
              </a:rPr>
              <a:t>。 </a:t>
            </a:r>
          </a:p>
        </p:txBody>
      </p:sp>
      <p:sp>
        <p:nvSpPr>
          <p:cNvPr id="4" name="Text Box 5"/>
          <p:cNvSpPr txBox="1">
            <a:spLocks noChangeArrowheads="1"/>
          </p:cNvSpPr>
          <p:nvPr/>
        </p:nvSpPr>
        <p:spPr bwMode="auto">
          <a:xfrm>
            <a:off x="500063" y="2752725"/>
            <a:ext cx="8488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6600"/>
                </a:solidFill>
                <a:latin typeface="Times New Roman" pitchFamily="18" charset="0"/>
                <a:cs typeface="Times New Roman" pitchFamily="18" charset="0"/>
              </a:rPr>
              <a:t> ② </a:t>
            </a:r>
            <a:r>
              <a:rPr kumimoji="1" lang="zh-CN" altLang="en-US" sz="2400" b="1">
                <a:solidFill>
                  <a:srgbClr val="006600"/>
                </a:solidFill>
                <a:latin typeface="Times New Roman" pitchFamily="18" charset="0"/>
                <a:cs typeface="Times New Roman" pitchFamily="18" charset="0"/>
              </a:rPr>
              <a:t>任意两个最小项之积恒为</a:t>
            </a:r>
            <a:r>
              <a:rPr kumimoji="1" lang="en-US" altLang="zh-CN" sz="2400" b="1">
                <a:solidFill>
                  <a:srgbClr val="006600"/>
                </a:solidFill>
                <a:latin typeface="Times New Roman" pitchFamily="18" charset="0"/>
                <a:cs typeface="Times New Roman" pitchFamily="18" charset="0"/>
              </a:rPr>
              <a:t>0</a:t>
            </a:r>
            <a:r>
              <a:rPr kumimoji="1" lang="zh-CN" altLang="en-US" sz="2400" b="1">
                <a:solidFill>
                  <a:srgbClr val="006600"/>
                </a:solidFill>
                <a:latin typeface="Times New Roman" pitchFamily="18" charset="0"/>
                <a:cs typeface="Times New Roman" pitchFamily="18" charset="0"/>
              </a:rPr>
              <a:t>，任意两个最大项之和恒等于</a:t>
            </a:r>
            <a:r>
              <a:rPr kumimoji="1" lang="en-US" altLang="zh-CN" sz="2400" b="1">
                <a:solidFill>
                  <a:srgbClr val="006600"/>
                </a:solidFill>
                <a:latin typeface="Times New Roman" pitchFamily="18" charset="0"/>
                <a:cs typeface="Times New Roman" pitchFamily="18" charset="0"/>
              </a:rPr>
              <a:t>1 </a:t>
            </a:r>
            <a:r>
              <a:rPr kumimoji="1" lang="zh-CN" altLang="en-US" sz="2400" b="1">
                <a:solidFill>
                  <a:srgbClr val="006600"/>
                </a:solidFill>
                <a:latin typeface="Times New Roman" pitchFamily="18" charset="0"/>
                <a:cs typeface="Times New Roman" pitchFamily="18" charset="0"/>
              </a:rPr>
              <a:t>。</a:t>
            </a:r>
          </a:p>
        </p:txBody>
      </p:sp>
      <p:sp>
        <p:nvSpPr>
          <p:cNvPr id="5" name="Text Box 6"/>
          <p:cNvSpPr txBox="1">
            <a:spLocks noChangeArrowheads="1"/>
          </p:cNvSpPr>
          <p:nvPr/>
        </p:nvSpPr>
        <p:spPr bwMode="auto">
          <a:xfrm>
            <a:off x="684213" y="4429125"/>
            <a:ext cx="8031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50000"/>
              </a:spcBef>
              <a:buFontTx/>
              <a:buNone/>
            </a:pPr>
            <a:r>
              <a:rPr kumimoji="1" lang="en-US" altLang="zh-CN" sz="2400" b="1">
                <a:solidFill>
                  <a:srgbClr val="660066"/>
                </a:solidFill>
                <a:latin typeface="Times New Roman" pitchFamily="18" charset="0"/>
                <a:cs typeface="Times New Roman" pitchFamily="18" charset="0"/>
              </a:rPr>
              <a:t>③ </a:t>
            </a:r>
            <a:r>
              <a:rPr kumimoji="1" lang="en-US" altLang="zh-CN" sz="2400" b="1" i="1">
                <a:solidFill>
                  <a:srgbClr val="660066"/>
                </a:solidFill>
                <a:latin typeface="Times New Roman" pitchFamily="18" charset="0"/>
                <a:cs typeface="Times New Roman" pitchFamily="18" charset="0"/>
              </a:rPr>
              <a:t>n</a:t>
            </a:r>
            <a:r>
              <a:rPr kumimoji="1" lang="zh-CN" altLang="en-US" sz="2400" b="1">
                <a:solidFill>
                  <a:srgbClr val="660066"/>
                </a:solidFill>
                <a:latin typeface="Times New Roman" pitchFamily="18" charset="0"/>
                <a:cs typeface="Times New Roman" pitchFamily="18" charset="0"/>
              </a:rPr>
              <a:t>变量的每一个最小（大）项有</a:t>
            </a:r>
            <a:r>
              <a:rPr kumimoji="1" lang="en-US" altLang="zh-CN" sz="2400" b="1" i="1">
                <a:solidFill>
                  <a:srgbClr val="660066"/>
                </a:solidFill>
                <a:latin typeface="Times New Roman" pitchFamily="18" charset="0"/>
                <a:cs typeface="Times New Roman" pitchFamily="18" charset="0"/>
              </a:rPr>
              <a:t>n</a:t>
            </a:r>
            <a:r>
              <a:rPr kumimoji="1" lang="zh-CN" altLang="en-US" sz="2400" b="1">
                <a:solidFill>
                  <a:srgbClr val="660066"/>
                </a:solidFill>
                <a:latin typeface="Times New Roman" pitchFamily="18" charset="0"/>
                <a:cs typeface="Times New Roman" pitchFamily="18" charset="0"/>
              </a:rPr>
              <a:t>个</a:t>
            </a:r>
            <a:r>
              <a:rPr kumimoji="1" lang="zh-CN" altLang="en-US" sz="2400" b="1">
                <a:solidFill>
                  <a:srgbClr val="FF0000"/>
                </a:solidFill>
                <a:latin typeface="Times New Roman" pitchFamily="18" charset="0"/>
                <a:cs typeface="Times New Roman" pitchFamily="18" charset="0"/>
              </a:rPr>
              <a:t>逻辑相邻项</a:t>
            </a:r>
            <a:r>
              <a:rPr kumimoji="1" lang="zh-CN" altLang="en-US" sz="2400" b="1">
                <a:solidFill>
                  <a:srgbClr val="660066"/>
                </a:solidFill>
                <a:latin typeface="Times New Roman" pitchFamily="18" charset="0"/>
                <a:cs typeface="Times New Roman" pitchFamily="18" charset="0"/>
              </a:rPr>
              <a:t>。</a:t>
            </a:r>
          </a:p>
        </p:txBody>
      </p:sp>
      <p:grpSp>
        <p:nvGrpSpPr>
          <p:cNvPr id="2" name="Group 7"/>
          <p:cNvGrpSpPr>
            <a:grpSpLocks/>
          </p:cNvGrpSpPr>
          <p:nvPr/>
        </p:nvGrpSpPr>
        <p:grpSpPr bwMode="auto">
          <a:xfrm>
            <a:off x="2357438" y="1428750"/>
            <a:ext cx="3887787" cy="1033463"/>
            <a:chOff x="1338" y="1155"/>
            <a:chExt cx="2449" cy="651"/>
          </a:xfrm>
        </p:grpSpPr>
        <p:graphicFrame>
          <p:nvGraphicFramePr>
            <p:cNvPr id="47116" name="Object 2"/>
            <p:cNvGraphicFramePr>
              <a:graphicFrameLocks noChangeAspect="1"/>
            </p:cNvGraphicFramePr>
            <p:nvPr/>
          </p:nvGraphicFramePr>
          <p:xfrm>
            <a:off x="1338" y="1162"/>
            <a:ext cx="816" cy="625"/>
          </p:xfrm>
          <a:graphic>
            <a:graphicData uri="http://schemas.openxmlformats.org/presentationml/2006/ole">
              <mc:AlternateContent xmlns:mc="http://schemas.openxmlformats.org/markup-compatibility/2006">
                <mc:Choice xmlns:v="urn:schemas-microsoft-com:vml" Requires="v">
                  <p:oleObj spid="_x0000_s47118" name="Equation" r:id="rId3" imgW="596900" imgH="457200" progId="Equation.3">
                    <p:embed/>
                  </p:oleObj>
                </mc:Choice>
                <mc:Fallback>
                  <p:oleObj name="Equation" r:id="rId3" imgW="596900" imgH="457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8" y="1162"/>
                          <a:ext cx="816"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7" name="Object 3"/>
            <p:cNvGraphicFramePr>
              <a:graphicFrameLocks noChangeAspect="1"/>
            </p:cNvGraphicFramePr>
            <p:nvPr/>
          </p:nvGraphicFramePr>
          <p:xfrm>
            <a:off x="2827" y="1155"/>
            <a:ext cx="960" cy="651"/>
          </p:xfrm>
          <a:graphic>
            <a:graphicData uri="http://schemas.openxmlformats.org/presentationml/2006/ole">
              <mc:AlternateContent xmlns:mc="http://schemas.openxmlformats.org/markup-compatibility/2006">
                <mc:Choice xmlns:v="urn:schemas-microsoft-com:vml" Requires="v">
                  <p:oleObj spid="_x0000_s47119" name="Equation" r:id="rId5" imgW="672808" imgH="457002" progId="Equation.3">
                    <p:embed/>
                  </p:oleObj>
                </mc:Choice>
                <mc:Fallback>
                  <p:oleObj name="Equation" r:id="rId5" imgW="672808" imgH="457002"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7" y="1155"/>
                          <a:ext cx="960" cy="6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10"/>
          <p:cNvGrpSpPr>
            <a:grpSpLocks/>
          </p:cNvGrpSpPr>
          <p:nvPr/>
        </p:nvGrpSpPr>
        <p:grpSpPr bwMode="auto">
          <a:xfrm>
            <a:off x="1522413" y="3500438"/>
            <a:ext cx="6192837" cy="619125"/>
            <a:chOff x="884" y="2614"/>
            <a:chExt cx="3901" cy="390"/>
          </a:xfrm>
        </p:grpSpPr>
        <p:graphicFrame>
          <p:nvGraphicFramePr>
            <p:cNvPr id="47114" name="Object 4"/>
            <p:cNvGraphicFramePr>
              <a:graphicFrameLocks noChangeAspect="1"/>
            </p:cNvGraphicFramePr>
            <p:nvPr/>
          </p:nvGraphicFramePr>
          <p:xfrm>
            <a:off x="884" y="2614"/>
            <a:ext cx="1632" cy="374"/>
          </p:xfrm>
          <a:graphic>
            <a:graphicData uri="http://schemas.openxmlformats.org/presentationml/2006/ole">
              <mc:AlternateContent xmlns:mc="http://schemas.openxmlformats.org/markup-compatibility/2006">
                <mc:Choice xmlns:v="urn:schemas-microsoft-com:vml" Requires="v">
                  <p:oleObj spid="_x0000_s47120" name="Equation" r:id="rId7" imgW="1054100" imgH="241300" progId="Equation.3">
                    <p:embed/>
                  </p:oleObj>
                </mc:Choice>
                <mc:Fallback>
                  <p:oleObj name="Equation" r:id="rId7" imgW="1054100" imgH="2413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 y="2614"/>
                          <a:ext cx="1632"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5" name="Object 5"/>
            <p:cNvGraphicFramePr>
              <a:graphicFrameLocks noChangeAspect="1"/>
            </p:cNvGraphicFramePr>
            <p:nvPr/>
          </p:nvGraphicFramePr>
          <p:xfrm>
            <a:off x="3009" y="2641"/>
            <a:ext cx="1776" cy="363"/>
          </p:xfrm>
          <a:graphic>
            <a:graphicData uri="http://schemas.openxmlformats.org/presentationml/2006/ole">
              <mc:AlternateContent xmlns:mc="http://schemas.openxmlformats.org/markup-compatibility/2006">
                <mc:Choice xmlns:v="urn:schemas-microsoft-com:vml" Requires="v">
                  <p:oleObj spid="_x0000_s47121" name="Equation" r:id="rId9" imgW="1180588" imgH="241195" progId="Equation.3">
                    <p:embed/>
                  </p:oleObj>
                </mc:Choice>
                <mc:Fallback>
                  <p:oleObj name="Equation" r:id="rId9" imgW="1180588" imgH="241195"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09" y="2641"/>
                          <a:ext cx="1776"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 name="矩形 11"/>
          <p:cNvSpPr>
            <a:spLocks noChangeArrowheads="1"/>
          </p:cNvSpPr>
          <p:nvPr/>
        </p:nvSpPr>
        <p:spPr bwMode="auto">
          <a:xfrm>
            <a:off x="1000125" y="4956175"/>
            <a:ext cx="77152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 typeface="Wingdings" pitchFamily="2" charset="2"/>
              <a:buChar char="n"/>
            </a:pPr>
            <a:r>
              <a:rPr kumimoji="1" lang="zh-CN" altLang="en-US" sz="2400" b="1">
                <a:solidFill>
                  <a:srgbClr val="FF0000"/>
                </a:solidFill>
                <a:latin typeface="Times New Roman" pitchFamily="18" charset="0"/>
                <a:cs typeface="Times New Roman" pitchFamily="18" charset="0"/>
              </a:rPr>
              <a:t>逻辑相邻项</a:t>
            </a:r>
            <a:r>
              <a:rPr kumimoji="1" lang="zh-CN" altLang="en-US" sz="2400" b="1">
                <a:solidFill>
                  <a:srgbClr val="000000"/>
                </a:solidFill>
                <a:latin typeface="Times New Roman" pitchFamily="18" charset="0"/>
                <a:cs typeface="Times New Roman" pitchFamily="18" charset="0"/>
              </a:rPr>
              <a:t>是指两个最小（大）项只有一个因子互为</a:t>
            </a:r>
            <a:endParaRPr kumimoji="1" lang="en-US" altLang="zh-CN" sz="2400" b="1">
              <a:solidFill>
                <a:srgbClr val="000000"/>
              </a:solidFill>
              <a:latin typeface="Times New Roman" pitchFamily="18" charset="0"/>
              <a:cs typeface="Times New Roman" pitchFamily="18" charset="0"/>
            </a:endParaRPr>
          </a:p>
          <a:p>
            <a:pPr algn="just" eaLnBrk="1" hangingPunct="1">
              <a:spcBef>
                <a:spcPct val="0"/>
              </a:spcBef>
              <a:buFontTx/>
              <a:buNone/>
            </a:pPr>
            <a:r>
              <a:rPr kumimoji="1" lang="zh-CN" altLang="en-US" sz="2400" b="1">
                <a:solidFill>
                  <a:srgbClr val="000000"/>
                </a:solidFill>
                <a:latin typeface="Times New Roman" pitchFamily="18" charset="0"/>
                <a:cs typeface="Times New Roman" pitchFamily="18" charset="0"/>
              </a:rPr>
              <a:t>   反变量，其余因子均相同。</a:t>
            </a:r>
            <a:endParaRPr lang="zh-CN" altLang="en-US" sz="2400">
              <a:solidFill>
                <a:srgbClr val="000000"/>
              </a:solidFill>
              <a:latin typeface="Times New Roman" pitchFamily="18" charset="0"/>
              <a:cs typeface="Times New Roman" pitchFamily="18" charset="0"/>
            </a:endParaRPr>
          </a:p>
        </p:txBody>
      </p:sp>
      <p:sp>
        <p:nvSpPr>
          <p:cNvPr id="47113" name="Rectangle 2"/>
          <p:cNvSpPr>
            <a:spLocks noChangeArrowheads="1"/>
          </p:cNvSpPr>
          <p:nvPr/>
        </p:nvSpPr>
        <p:spPr bwMode="auto">
          <a:xfrm>
            <a:off x="5911850" y="58738"/>
            <a:ext cx="3178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§2.3</a:t>
            </a:r>
            <a:r>
              <a:rPr lang="zh-CN" altLang="en-US" sz="1800" b="1">
                <a:solidFill>
                  <a:srgbClr val="FF0066"/>
                </a:solidFill>
                <a:latin typeface="Times New Roman" pitchFamily="18" charset="0"/>
                <a:cs typeface="Times New Roman" pitchFamily="18" charset="0"/>
              </a:rPr>
              <a:t>  逻辑函数及其描述方法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039813" y="2130425"/>
            <a:ext cx="2736850" cy="588963"/>
            <a:chOff x="793" y="1434"/>
            <a:chExt cx="1724" cy="371"/>
          </a:xfrm>
        </p:grpSpPr>
        <p:sp>
          <p:nvSpPr>
            <p:cNvPr id="48162" name="Text Box 4"/>
            <p:cNvSpPr txBox="1">
              <a:spLocks noChangeArrowheads="1"/>
            </p:cNvSpPr>
            <p:nvPr/>
          </p:nvSpPr>
          <p:spPr bwMode="auto">
            <a:xfrm>
              <a:off x="793" y="1487"/>
              <a:ext cx="7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400" b="1">
                  <a:solidFill>
                    <a:srgbClr val="000000"/>
                  </a:solidFill>
                  <a:latin typeface="Times New Roman" pitchFamily="18" charset="0"/>
                </a:rPr>
                <a:t>若给定</a:t>
              </a:r>
            </a:p>
          </p:txBody>
        </p:sp>
        <p:graphicFrame>
          <p:nvGraphicFramePr>
            <p:cNvPr id="48163" name="Object 2"/>
            <p:cNvGraphicFramePr>
              <a:graphicFrameLocks noChangeAspect="1"/>
            </p:cNvGraphicFramePr>
            <p:nvPr/>
          </p:nvGraphicFramePr>
          <p:xfrm>
            <a:off x="1610" y="1434"/>
            <a:ext cx="907" cy="371"/>
          </p:xfrm>
          <a:graphic>
            <a:graphicData uri="http://schemas.openxmlformats.org/presentationml/2006/ole">
              <mc:AlternateContent xmlns:mc="http://schemas.openxmlformats.org/markup-compatibility/2006">
                <mc:Choice xmlns:v="urn:schemas-microsoft-com:vml" Requires="v">
                  <p:oleObj spid="_x0000_s48164" name="公式" r:id="rId3" imgW="533266" imgH="171416" progId="Equation.3">
                    <p:embed/>
                  </p:oleObj>
                </mc:Choice>
                <mc:Fallback>
                  <p:oleObj name="公式" r:id="rId3" imgW="533266" imgH="171416"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 y="1434"/>
                          <a:ext cx="907"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6"/>
          <p:cNvGrpSpPr>
            <a:grpSpLocks/>
          </p:cNvGrpSpPr>
          <p:nvPr/>
        </p:nvGrpSpPr>
        <p:grpSpPr bwMode="auto">
          <a:xfrm>
            <a:off x="1546225" y="2917825"/>
            <a:ext cx="2425700" cy="879475"/>
            <a:chOff x="1746" y="2576"/>
            <a:chExt cx="1528" cy="554"/>
          </a:xfrm>
        </p:grpSpPr>
        <p:sp>
          <p:nvSpPr>
            <p:cNvPr id="48160" name="Text Box 7"/>
            <p:cNvSpPr txBox="1">
              <a:spLocks noChangeArrowheads="1"/>
            </p:cNvSpPr>
            <p:nvPr/>
          </p:nvSpPr>
          <p:spPr bwMode="auto">
            <a:xfrm>
              <a:off x="1746" y="2655"/>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400" b="1">
                  <a:solidFill>
                    <a:srgbClr val="000000"/>
                  </a:solidFill>
                  <a:latin typeface="Times New Roman" pitchFamily="18" charset="0"/>
                </a:rPr>
                <a:t>则：</a:t>
              </a:r>
            </a:p>
          </p:txBody>
        </p:sp>
        <p:graphicFrame>
          <p:nvGraphicFramePr>
            <p:cNvPr id="48161" name="Object 3"/>
            <p:cNvGraphicFramePr>
              <a:graphicFrameLocks noChangeAspect="1"/>
            </p:cNvGraphicFramePr>
            <p:nvPr/>
          </p:nvGraphicFramePr>
          <p:xfrm>
            <a:off x="2265" y="2576"/>
            <a:ext cx="1009" cy="554"/>
          </p:xfrm>
          <a:graphic>
            <a:graphicData uri="http://schemas.openxmlformats.org/presentationml/2006/ole">
              <mc:AlternateContent xmlns:mc="http://schemas.openxmlformats.org/markup-compatibility/2006">
                <mc:Choice xmlns:v="urn:schemas-microsoft-com:vml" Requires="v">
                  <p:oleObj spid="_x0000_s48165" name="公式" r:id="rId5" imgW="561907" imgH="266677" progId="Equation.3">
                    <p:embed/>
                  </p:oleObj>
                </mc:Choice>
                <mc:Fallback>
                  <p:oleObj name="公式" r:id="rId5" imgW="561907" imgH="266677"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5" y="2576"/>
                          <a:ext cx="1009" cy="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 name="Object 4"/>
          <p:cNvGraphicFramePr>
            <a:graphicFrameLocks noChangeAspect="1"/>
          </p:cNvGraphicFramePr>
          <p:nvPr/>
        </p:nvGraphicFramePr>
        <p:xfrm>
          <a:off x="1765300" y="5075238"/>
          <a:ext cx="5967413" cy="833437"/>
        </p:xfrm>
        <a:graphic>
          <a:graphicData uri="http://schemas.openxmlformats.org/presentationml/2006/ole">
            <mc:AlternateContent xmlns:mc="http://schemas.openxmlformats.org/markup-compatibility/2006">
              <mc:Choice xmlns:v="urn:schemas-microsoft-com:vml" Requires="v">
                <p:oleObj spid="_x0000_s48166" name="公式" r:id="rId7" imgW="2162251" imgH="285784" progId="Equation.3">
                  <p:embed/>
                </p:oleObj>
              </mc:Choice>
              <mc:Fallback>
                <p:oleObj name="公式" r:id="rId7" imgW="2162251" imgH="285784"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5300" y="5075238"/>
                        <a:ext cx="5967413" cy="833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3" name="Text Box 14"/>
          <p:cNvSpPr txBox="1">
            <a:spLocks noChangeArrowheads="1"/>
          </p:cNvSpPr>
          <p:nvPr/>
        </p:nvSpPr>
        <p:spPr bwMode="auto">
          <a:xfrm>
            <a:off x="111125" y="244475"/>
            <a:ext cx="6265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C00000"/>
                </a:solidFill>
                <a:latin typeface="宋体" pitchFamily="2" charset="-122"/>
              </a:rPr>
              <a:t>4</a:t>
            </a:r>
            <a:r>
              <a:rPr lang="zh-CN" altLang="en-US" sz="2400" b="1">
                <a:solidFill>
                  <a:srgbClr val="C00000"/>
                </a:solidFill>
                <a:latin typeface="宋体" pitchFamily="2" charset="-122"/>
              </a:rPr>
              <a:t>）最小项和最大项的关系－－互为反函数</a:t>
            </a:r>
          </a:p>
        </p:txBody>
      </p:sp>
      <p:grpSp>
        <p:nvGrpSpPr>
          <p:cNvPr id="4" name="组合 21"/>
          <p:cNvGrpSpPr>
            <a:grpSpLocks/>
          </p:cNvGrpSpPr>
          <p:nvPr/>
        </p:nvGrpSpPr>
        <p:grpSpPr bwMode="auto">
          <a:xfrm>
            <a:off x="1643063" y="857250"/>
            <a:ext cx="4500562" cy="785813"/>
            <a:chOff x="1785918" y="1071563"/>
            <a:chExt cx="4500594" cy="785801"/>
          </a:xfrm>
        </p:grpSpPr>
        <p:grpSp>
          <p:nvGrpSpPr>
            <p:cNvPr id="48156" name="Group 10"/>
            <p:cNvGrpSpPr>
              <a:grpSpLocks/>
            </p:cNvGrpSpPr>
            <p:nvPr/>
          </p:nvGrpSpPr>
          <p:grpSpPr bwMode="auto">
            <a:xfrm>
              <a:off x="2195530" y="1196992"/>
              <a:ext cx="3528987" cy="576263"/>
              <a:chOff x="930" y="890"/>
              <a:chExt cx="2358" cy="405"/>
            </a:xfrm>
          </p:grpSpPr>
          <p:graphicFrame>
            <p:nvGraphicFramePr>
              <p:cNvPr id="48158" name="Object 5"/>
              <p:cNvGraphicFramePr>
                <a:graphicFrameLocks noChangeAspect="1"/>
              </p:cNvGraphicFramePr>
              <p:nvPr/>
            </p:nvGraphicFramePr>
            <p:xfrm>
              <a:off x="2381" y="934"/>
              <a:ext cx="907" cy="355"/>
            </p:xfrm>
            <a:graphic>
              <a:graphicData uri="http://schemas.openxmlformats.org/presentationml/2006/ole">
                <mc:AlternateContent xmlns:mc="http://schemas.openxmlformats.org/markup-compatibility/2006">
                  <mc:Choice xmlns:v="urn:schemas-microsoft-com:vml" Requires="v">
                    <p:oleObj spid="_x0000_s48167" name="公式" r:id="rId9" imgW="495351" imgH="142756" progId="Equation.3">
                      <p:embed/>
                    </p:oleObj>
                  </mc:Choice>
                  <mc:Fallback>
                    <p:oleObj name="公式" r:id="rId9" imgW="495351" imgH="142756"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1" y="934"/>
                            <a:ext cx="907"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59" name="Object 6"/>
              <p:cNvGraphicFramePr>
                <a:graphicFrameLocks noChangeAspect="1"/>
              </p:cNvGraphicFramePr>
              <p:nvPr/>
            </p:nvGraphicFramePr>
            <p:xfrm>
              <a:off x="930" y="890"/>
              <a:ext cx="952" cy="405"/>
            </p:xfrm>
            <a:graphic>
              <a:graphicData uri="http://schemas.openxmlformats.org/presentationml/2006/ole">
                <mc:AlternateContent xmlns:mc="http://schemas.openxmlformats.org/markup-compatibility/2006">
                  <mc:Choice xmlns:v="urn:schemas-microsoft-com:vml" Requires="v">
                    <p:oleObj spid="_x0000_s48168" name="公式" r:id="rId11" imgW="514445" imgH="171416" progId="Equation.3">
                      <p:embed/>
                    </p:oleObj>
                  </mc:Choice>
                  <mc:Fallback>
                    <p:oleObj name="公式" r:id="rId11" imgW="514445" imgH="171416"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0" y="890"/>
                            <a:ext cx="952"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8157" name="Rectangle 23"/>
            <p:cNvSpPr>
              <a:spLocks noChangeArrowheads="1"/>
            </p:cNvSpPr>
            <p:nvPr/>
          </p:nvSpPr>
          <p:spPr bwMode="auto">
            <a:xfrm>
              <a:off x="1785918" y="1071563"/>
              <a:ext cx="4500594" cy="785801"/>
            </a:xfrm>
            <a:prstGeom prst="rect">
              <a:avLst/>
            </a:prstGeom>
            <a:noFill/>
            <a:ln w="57150" cmpd="thinThick">
              <a:solidFill>
                <a:srgbClr val="66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endParaRPr>
            </a:p>
          </p:txBody>
        </p:sp>
      </p:grpSp>
      <p:grpSp>
        <p:nvGrpSpPr>
          <p:cNvPr id="7" name="Group 31"/>
          <p:cNvGrpSpPr>
            <a:grpSpLocks/>
          </p:cNvGrpSpPr>
          <p:nvPr/>
        </p:nvGrpSpPr>
        <p:grpSpPr bwMode="auto">
          <a:xfrm>
            <a:off x="1547813" y="3998913"/>
            <a:ext cx="2897187" cy="879475"/>
            <a:chOff x="975" y="2465"/>
            <a:chExt cx="1825" cy="554"/>
          </a:xfrm>
        </p:grpSpPr>
        <p:sp>
          <p:nvSpPr>
            <p:cNvPr id="48154" name="Text Box 29"/>
            <p:cNvSpPr txBox="1">
              <a:spLocks noChangeArrowheads="1"/>
            </p:cNvSpPr>
            <p:nvPr/>
          </p:nvSpPr>
          <p:spPr bwMode="auto">
            <a:xfrm>
              <a:off x="975" y="2538"/>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400" b="1">
                  <a:solidFill>
                    <a:srgbClr val="000000"/>
                  </a:solidFill>
                  <a:latin typeface="Times New Roman" pitchFamily="18" charset="0"/>
                </a:rPr>
                <a:t>则：</a:t>
              </a:r>
            </a:p>
          </p:txBody>
        </p:sp>
        <p:graphicFrame>
          <p:nvGraphicFramePr>
            <p:cNvPr id="48155" name="Object 8"/>
            <p:cNvGraphicFramePr>
              <a:graphicFrameLocks noChangeAspect="1"/>
            </p:cNvGraphicFramePr>
            <p:nvPr/>
          </p:nvGraphicFramePr>
          <p:xfrm>
            <a:off x="1473" y="2465"/>
            <a:ext cx="1327" cy="554"/>
          </p:xfrm>
          <a:graphic>
            <a:graphicData uri="http://schemas.openxmlformats.org/presentationml/2006/ole">
              <mc:AlternateContent xmlns:mc="http://schemas.openxmlformats.org/markup-compatibility/2006">
                <mc:Choice xmlns:v="urn:schemas-microsoft-com:vml" Requires="v">
                  <p:oleObj spid="_x0000_s48169" name="公式" r:id="rId13" imgW="762121" imgH="266677" progId="Equation.3">
                    <p:embed/>
                  </p:oleObj>
                </mc:Choice>
                <mc:Fallback>
                  <p:oleObj name="公式" r:id="rId13" imgW="762121" imgH="266677"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73" y="2465"/>
                          <a:ext cx="1327" cy="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9" name="Text Box 32"/>
          <p:cNvSpPr txBox="1">
            <a:spLocks noChangeArrowheads="1"/>
          </p:cNvSpPr>
          <p:nvPr/>
        </p:nvSpPr>
        <p:spPr bwMode="auto">
          <a:xfrm>
            <a:off x="4652963" y="3082925"/>
            <a:ext cx="244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6600"/>
                </a:solidFill>
                <a:latin typeface="宋体" pitchFamily="2" charset="-122"/>
              </a:rPr>
              <a:t>－－求反函数</a:t>
            </a:r>
          </a:p>
        </p:txBody>
      </p:sp>
      <p:sp>
        <p:nvSpPr>
          <p:cNvPr id="20" name="Text Box 33"/>
          <p:cNvSpPr txBox="1">
            <a:spLocks noChangeArrowheads="1"/>
          </p:cNvSpPr>
          <p:nvPr/>
        </p:nvSpPr>
        <p:spPr bwMode="auto">
          <a:xfrm>
            <a:off x="4678363" y="4162425"/>
            <a:ext cx="244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6600"/>
                </a:solidFill>
                <a:latin typeface="宋体" pitchFamily="2" charset="-122"/>
              </a:rPr>
              <a:t>－－求对偶式</a:t>
            </a:r>
          </a:p>
        </p:txBody>
      </p:sp>
      <p:sp>
        <p:nvSpPr>
          <p:cNvPr id="21" name="Text Box 34"/>
          <p:cNvSpPr txBox="1">
            <a:spLocks noChangeArrowheads="1"/>
          </p:cNvSpPr>
          <p:nvPr/>
        </p:nvSpPr>
        <p:spPr bwMode="auto">
          <a:xfrm>
            <a:off x="4724400" y="6115050"/>
            <a:ext cx="3240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6600"/>
                </a:solidFill>
                <a:latin typeface="宋体" pitchFamily="2" charset="-122"/>
              </a:rPr>
              <a:t>－－求最大项之积式</a:t>
            </a:r>
          </a:p>
        </p:txBody>
      </p:sp>
      <p:grpSp>
        <p:nvGrpSpPr>
          <p:cNvPr id="9" name="组合 25"/>
          <p:cNvGrpSpPr>
            <a:grpSpLocks/>
          </p:cNvGrpSpPr>
          <p:nvPr/>
        </p:nvGrpSpPr>
        <p:grpSpPr bwMode="auto">
          <a:xfrm>
            <a:off x="2928938" y="2000250"/>
            <a:ext cx="4857750" cy="857250"/>
            <a:chOff x="2928926" y="2000240"/>
            <a:chExt cx="4857784" cy="857256"/>
          </a:xfrm>
        </p:grpSpPr>
        <p:grpSp>
          <p:nvGrpSpPr>
            <p:cNvPr id="48149" name="组合 22"/>
            <p:cNvGrpSpPr>
              <a:grpSpLocks/>
            </p:cNvGrpSpPr>
            <p:nvPr/>
          </p:nvGrpSpPr>
          <p:grpSpPr bwMode="auto">
            <a:xfrm>
              <a:off x="4205288" y="2179638"/>
              <a:ext cx="2441575" cy="492125"/>
              <a:chOff x="4205293" y="2179633"/>
              <a:chExt cx="2441574" cy="492121"/>
            </a:xfrm>
          </p:grpSpPr>
          <p:graphicFrame>
            <p:nvGraphicFramePr>
              <p:cNvPr id="48152" name="Object 7"/>
              <p:cNvGraphicFramePr>
                <a:graphicFrameLocks noChangeAspect="1"/>
              </p:cNvGraphicFramePr>
              <p:nvPr/>
            </p:nvGraphicFramePr>
            <p:xfrm>
              <a:off x="5127630" y="2179633"/>
              <a:ext cx="1519237" cy="488950"/>
            </p:xfrm>
            <a:graphic>
              <a:graphicData uri="http://schemas.openxmlformats.org/presentationml/2006/ole">
                <mc:AlternateContent xmlns:mc="http://schemas.openxmlformats.org/markup-compatibility/2006">
                  <mc:Choice xmlns:v="urn:schemas-microsoft-com:vml" Requires="v">
                    <p:oleObj spid="_x0000_s48170" name="公式" r:id="rId15" imgW="485804" imgH="114368" progId="Equation.3">
                      <p:embed/>
                    </p:oleObj>
                  </mc:Choice>
                  <mc:Fallback>
                    <p:oleObj name="公式" r:id="rId15" imgW="485804" imgH="114368" progId="Equation.3">
                      <p:embed/>
                      <p:pic>
                        <p:nvPicPr>
                          <p:cNvPr id="0"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27630" y="2179633"/>
                            <a:ext cx="1519237"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53" name="Text Box 4"/>
              <p:cNvSpPr txBox="1">
                <a:spLocks noChangeArrowheads="1"/>
              </p:cNvSpPr>
              <p:nvPr/>
            </p:nvSpPr>
            <p:spPr bwMode="auto">
              <a:xfrm>
                <a:off x="4205293" y="2214554"/>
                <a:ext cx="100964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400" b="1">
                    <a:solidFill>
                      <a:srgbClr val="000000"/>
                    </a:solidFill>
                    <a:latin typeface="Times New Roman" pitchFamily="18" charset="0"/>
                  </a:rPr>
                  <a:t>因为</a:t>
                </a:r>
                <a:r>
                  <a:rPr kumimoji="1" lang="en-US" altLang="zh-CN" sz="2400" b="1">
                    <a:solidFill>
                      <a:srgbClr val="000000"/>
                    </a:solidFill>
                    <a:latin typeface="Times New Roman" pitchFamily="18" charset="0"/>
                  </a:rPr>
                  <a:t>:</a:t>
                </a:r>
                <a:endParaRPr kumimoji="1" lang="zh-CN" altLang="en-US" sz="2400" b="1">
                  <a:solidFill>
                    <a:srgbClr val="000000"/>
                  </a:solidFill>
                  <a:latin typeface="Times New Roman" pitchFamily="18" charset="0"/>
                </a:endParaRPr>
              </a:p>
            </p:txBody>
          </p:sp>
        </p:grpSp>
        <p:sp>
          <p:nvSpPr>
            <p:cNvPr id="24" name="圆角矩形标注 23"/>
            <p:cNvSpPr/>
            <p:nvPr/>
          </p:nvSpPr>
          <p:spPr>
            <a:xfrm>
              <a:off x="2928926" y="2000240"/>
              <a:ext cx="4857784" cy="857256"/>
            </a:xfrm>
            <a:prstGeom prst="wedgeRoundRectCallout">
              <a:avLst>
                <a:gd name="adj1" fmla="val -28284"/>
                <a:gd name="adj2" fmla="val -90832"/>
                <a:gd name="adj3" fmla="val 16667"/>
              </a:avLst>
            </a:prstGeom>
            <a:solidFill>
              <a:srgbClr val="0000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8151" name="矩形 24"/>
            <p:cNvSpPr>
              <a:spLocks noChangeArrowheads="1"/>
            </p:cNvSpPr>
            <p:nvPr/>
          </p:nvSpPr>
          <p:spPr bwMode="auto">
            <a:xfrm>
              <a:off x="3143240" y="2214554"/>
              <a:ext cx="45720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000" b="1">
                  <a:solidFill>
                    <a:srgbClr val="FFFF00"/>
                  </a:solidFill>
                  <a:latin typeface="宋体" pitchFamily="2" charset="-122"/>
                </a:rPr>
                <a:t>相同编号的最小项和最大项互为反函数。</a:t>
              </a:r>
              <a:endParaRPr lang="zh-CN" altLang="en-US" sz="2000">
                <a:solidFill>
                  <a:srgbClr val="FFFF00"/>
                </a:solidFill>
              </a:endParaRPr>
            </a:p>
          </p:txBody>
        </p:sp>
      </p:grpSp>
      <p:grpSp>
        <p:nvGrpSpPr>
          <p:cNvPr id="11" name="组合 33"/>
          <p:cNvGrpSpPr>
            <a:grpSpLocks/>
          </p:cNvGrpSpPr>
          <p:nvPr/>
        </p:nvGrpSpPr>
        <p:grpSpPr bwMode="auto">
          <a:xfrm>
            <a:off x="2357438" y="4514850"/>
            <a:ext cx="5715000" cy="1693863"/>
            <a:chOff x="2643174" y="4514858"/>
            <a:chExt cx="5715040" cy="1693730"/>
          </a:xfrm>
        </p:grpSpPr>
        <p:sp>
          <p:nvSpPr>
            <p:cNvPr id="27" name="椭圆 26"/>
            <p:cNvSpPr/>
            <p:nvPr/>
          </p:nvSpPr>
          <p:spPr>
            <a:xfrm>
              <a:off x="3243253" y="4514858"/>
              <a:ext cx="1214445" cy="4285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nvGrpSpPr>
            <p:cNvPr id="48143" name="组合 27"/>
            <p:cNvGrpSpPr>
              <a:grpSpLocks/>
            </p:cNvGrpSpPr>
            <p:nvPr/>
          </p:nvGrpSpPr>
          <p:grpSpPr bwMode="auto">
            <a:xfrm>
              <a:off x="2643174" y="5286388"/>
              <a:ext cx="5715040" cy="922200"/>
              <a:chOff x="2928926" y="2000240"/>
              <a:chExt cx="4857784" cy="922200"/>
            </a:xfrm>
          </p:grpSpPr>
          <p:grpSp>
            <p:nvGrpSpPr>
              <p:cNvPr id="48144" name="组合 22"/>
              <p:cNvGrpSpPr>
                <a:grpSpLocks/>
              </p:cNvGrpSpPr>
              <p:nvPr/>
            </p:nvGrpSpPr>
            <p:grpSpPr bwMode="auto">
              <a:xfrm>
                <a:off x="4205290" y="2179638"/>
                <a:ext cx="2441576" cy="492125"/>
                <a:chOff x="4205293" y="2179633"/>
                <a:chExt cx="2441574" cy="492121"/>
              </a:xfrm>
            </p:grpSpPr>
            <p:graphicFrame>
              <p:nvGraphicFramePr>
                <p:cNvPr id="48147" name="Object 24"/>
                <p:cNvGraphicFramePr>
                  <a:graphicFrameLocks noChangeAspect="1"/>
                </p:cNvGraphicFramePr>
                <p:nvPr/>
              </p:nvGraphicFramePr>
              <p:xfrm>
                <a:off x="5127630" y="2179633"/>
                <a:ext cx="1519237" cy="488950"/>
              </p:xfrm>
              <a:graphic>
                <a:graphicData uri="http://schemas.openxmlformats.org/presentationml/2006/ole">
                  <mc:AlternateContent xmlns:mc="http://schemas.openxmlformats.org/markup-compatibility/2006">
                    <mc:Choice xmlns:v="urn:schemas-microsoft-com:vml" Requires="v">
                      <p:oleObj spid="_x0000_s48171" name="公式" r:id="rId17" imgW="485804" imgH="114368" progId="Equation.3">
                        <p:embed/>
                      </p:oleObj>
                    </mc:Choice>
                    <mc:Fallback>
                      <p:oleObj name="公式" r:id="rId17" imgW="485804" imgH="114368" progId="Equation.3">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27630" y="2179633"/>
                              <a:ext cx="1519237"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8" name="Text Box 4"/>
                <p:cNvSpPr txBox="1">
                  <a:spLocks noChangeArrowheads="1"/>
                </p:cNvSpPr>
                <p:nvPr/>
              </p:nvSpPr>
              <p:spPr bwMode="auto">
                <a:xfrm>
                  <a:off x="4205293" y="2214554"/>
                  <a:ext cx="100964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400" b="1">
                      <a:solidFill>
                        <a:srgbClr val="000000"/>
                      </a:solidFill>
                      <a:latin typeface="Times New Roman" pitchFamily="18" charset="0"/>
                    </a:rPr>
                    <a:t>因为</a:t>
                  </a:r>
                  <a:r>
                    <a:rPr kumimoji="1" lang="en-US" altLang="zh-CN" sz="2400" b="1">
                      <a:solidFill>
                        <a:srgbClr val="000000"/>
                      </a:solidFill>
                      <a:latin typeface="Times New Roman" pitchFamily="18" charset="0"/>
                    </a:rPr>
                    <a:t>:</a:t>
                  </a:r>
                  <a:endParaRPr kumimoji="1" lang="zh-CN" altLang="en-US" sz="2400" b="1">
                    <a:solidFill>
                      <a:srgbClr val="000000"/>
                    </a:solidFill>
                    <a:latin typeface="Times New Roman" pitchFamily="18" charset="0"/>
                  </a:endParaRPr>
                </a:p>
              </p:txBody>
            </p:sp>
          </p:grpSp>
          <p:sp>
            <p:nvSpPr>
              <p:cNvPr id="30" name="圆角矩形标注 29"/>
              <p:cNvSpPr/>
              <p:nvPr/>
            </p:nvSpPr>
            <p:spPr>
              <a:xfrm>
                <a:off x="2928926" y="2000174"/>
                <a:ext cx="4857784" cy="857183"/>
              </a:xfrm>
              <a:prstGeom prst="wedgeRoundRectCallout">
                <a:avLst>
                  <a:gd name="adj1" fmla="val -28284"/>
                  <a:gd name="adj2" fmla="val -90832"/>
                  <a:gd name="adj3" fmla="val 16667"/>
                </a:avLst>
              </a:prstGeom>
              <a:solidFill>
                <a:srgbClr val="0000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8146" name="矩形 30"/>
              <p:cNvSpPr>
                <a:spLocks noChangeArrowheads="1"/>
              </p:cNvSpPr>
              <p:nvPr/>
            </p:nvSpPr>
            <p:spPr bwMode="auto">
              <a:xfrm>
                <a:off x="3143240" y="2214554"/>
                <a:ext cx="457203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000" b="1">
                    <a:solidFill>
                      <a:srgbClr val="FFFF00"/>
                    </a:solidFill>
                    <a:latin typeface="Times New Roman" pitchFamily="18" charset="0"/>
                    <a:cs typeface="Times New Roman" pitchFamily="18" charset="0"/>
                  </a:rPr>
                  <a:t>相同因子的最小项和最大项编号之和恒为</a:t>
                </a:r>
                <a:r>
                  <a:rPr lang="en-US" altLang="zh-CN" sz="2000" b="1">
                    <a:solidFill>
                      <a:srgbClr val="FFFF00"/>
                    </a:solidFill>
                    <a:latin typeface="Times New Roman" pitchFamily="18" charset="0"/>
                    <a:cs typeface="Times New Roman" pitchFamily="18" charset="0"/>
                  </a:rPr>
                  <a:t>2</a:t>
                </a:r>
                <a:r>
                  <a:rPr lang="en-US" altLang="zh-CN" sz="2000" b="1" baseline="30000">
                    <a:solidFill>
                      <a:srgbClr val="FFFF00"/>
                    </a:solidFill>
                    <a:latin typeface="Times New Roman" pitchFamily="18" charset="0"/>
                    <a:cs typeface="Times New Roman" pitchFamily="18" charset="0"/>
                  </a:rPr>
                  <a:t>n</a:t>
                </a:r>
                <a:r>
                  <a:rPr lang="en-US" altLang="zh-CN" sz="2000" b="1">
                    <a:solidFill>
                      <a:srgbClr val="FFFF00"/>
                    </a:solidFill>
                    <a:latin typeface="Times New Roman" pitchFamily="18" charset="0"/>
                    <a:cs typeface="Times New Roman" pitchFamily="18" charset="0"/>
                  </a:rPr>
                  <a:t>-1</a:t>
                </a:r>
                <a:r>
                  <a:rPr lang="zh-CN" altLang="en-US" sz="2000" b="1">
                    <a:solidFill>
                      <a:srgbClr val="FFFF00"/>
                    </a:solidFill>
                    <a:latin typeface="Times New Roman" pitchFamily="18" charset="0"/>
                    <a:cs typeface="Times New Roman" pitchFamily="18" charset="0"/>
                  </a:rPr>
                  <a:t>。</a:t>
                </a:r>
                <a:endParaRPr lang="zh-CN" altLang="en-US" sz="2000">
                  <a:solidFill>
                    <a:srgbClr val="FFFF00"/>
                  </a:solidFill>
                  <a:latin typeface="Times New Roman" pitchFamily="18" charset="0"/>
                  <a:cs typeface="Times New Roman" pitchFamily="18" charset="0"/>
                </a:endParaRPr>
              </a:p>
            </p:txBody>
          </p:sp>
        </p:grpSp>
      </p:grpSp>
      <p:sp>
        <p:nvSpPr>
          <p:cNvPr id="48141" name="Rectangle 2"/>
          <p:cNvSpPr>
            <a:spLocks noChangeArrowheads="1"/>
          </p:cNvSpPr>
          <p:nvPr/>
        </p:nvSpPr>
        <p:spPr bwMode="auto">
          <a:xfrm>
            <a:off x="5911850" y="58738"/>
            <a:ext cx="3178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§2.3</a:t>
            </a:r>
            <a:r>
              <a:rPr lang="zh-CN" altLang="en-US" sz="1800" b="1">
                <a:solidFill>
                  <a:srgbClr val="FF0066"/>
                </a:solidFill>
                <a:latin typeface="Times New Roman" pitchFamily="18" charset="0"/>
                <a:cs typeface="Times New Roman" pitchFamily="18" charset="0"/>
              </a:rPr>
              <a:t>  逻辑函数及其描述方法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nodeType="clickEffect">
                                  <p:stCondLst>
                                    <p:cond delay="0"/>
                                  </p:stCondLst>
                                  <p:childTnLst>
                                    <p:animEffect transition="out" filter="blinds(horizontal)">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par>
                          <p:cTn id="37" fill="hold" nodeType="afterGroup">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500"/>
                                        <p:tgtEl>
                                          <p:spTgt spid="2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xit" presetSubtype="10" fill="hold" nodeType="clickEffect">
                                  <p:stCondLst>
                                    <p:cond delay="0"/>
                                  </p:stCondLst>
                                  <p:childTnLst>
                                    <p:animEffect transition="out" filter="blinds(horizontal)">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left)">
                                      <p:cBhvr>
                                        <p:cTn id="55" dur="500"/>
                                        <p:tgtEl>
                                          <p:spTgt spid="8"/>
                                        </p:tgtEl>
                                      </p:cBhvr>
                                    </p:animEffect>
                                  </p:childTnLst>
                                </p:cTn>
                              </p:par>
                            </p:childTnLst>
                          </p:cTn>
                        </p:par>
                        <p:par>
                          <p:cTn id="56" fill="hold" nodeType="afterGroup">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left)">
                                      <p:cBhvr>
                                        <p:cTn id="5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7"/>
          <p:cNvSpPr txBox="1">
            <a:spLocks noChangeArrowheads="1"/>
          </p:cNvSpPr>
          <p:nvPr/>
        </p:nvSpPr>
        <p:spPr bwMode="auto">
          <a:xfrm>
            <a:off x="611188" y="1581150"/>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00FF"/>
                </a:solidFill>
              </a:rPr>
              <a:t>解：</a:t>
            </a:r>
          </a:p>
        </p:txBody>
      </p:sp>
      <p:grpSp>
        <p:nvGrpSpPr>
          <p:cNvPr id="49155" name="组合 10"/>
          <p:cNvGrpSpPr>
            <a:grpSpLocks/>
          </p:cNvGrpSpPr>
          <p:nvPr/>
        </p:nvGrpSpPr>
        <p:grpSpPr bwMode="auto">
          <a:xfrm>
            <a:off x="357188" y="338138"/>
            <a:ext cx="8462962" cy="960437"/>
            <a:chOff x="357188" y="338116"/>
            <a:chExt cx="8462962" cy="960459"/>
          </a:xfrm>
        </p:grpSpPr>
        <p:grpSp>
          <p:nvGrpSpPr>
            <p:cNvPr id="49159" name="Group 26"/>
            <p:cNvGrpSpPr>
              <a:grpSpLocks/>
            </p:cNvGrpSpPr>
            <p:nvPr/>
          </p:nvGrpSpPr>
          <p:grpSpPr bwMode="auto">
            <a:xfrm>
              <a:off x="357188" y="357188"/>
              <a:ext cx="8462962" cy="941387"/>
              <a:chOff x="385" y="436"/>
              <a:chExt cx="4559" cy="593"/>
            </a:xfrm>
          </p:grpSpPr>
          <p:sp>
            <p:nvSpPr>
              <p:cNvPr id="49161" name="Text Box 15"/>
              <p:cNvSpPr txBox="1">
                <a:spLocks noChangeArrowheads="1"/>
              </p:cNvSpPr>
              <p:nvPr/>
            </p:nvSpPr>
            <p:spPr bwMode="auto">
              <a:xfrm>
                <a:off x="385" y="436"/>
                <a:ext cx="9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lang="zh-CN" altLang="en-US" sz="2400" b="1">
                    <a:solidFill>
                      <a:srgbClr val="C00000"/>
                    </a:solidFill>
                  </a:rPr>
                  <a:t>例：</a:t>
                </a:r>
                <a:r>
                  <a:rPr lang="zh-CN" altLang="en-US" sz="2400" b="1">
                    <a:solidFill>
                      <a:srgbClr val="000000"/>
                    </a:solidFill>
                  </a:rPr>
                  <a:t>已知 </a:t>
                </a:r>
              </a:p>
            </p:txBody>
          </p:sp>
          <p:sp>
            <p:nvSpPr>
              <p:cNvPr id="49162" name="Text Box 17"/>
              <p:cNvSpPr txBox="1">
                <a:spLocks noChangeArrowheads="1"/>
              </p:cNvSpPr>
              <p:nvPr/>
            </p:nvSpPr>
            <p:spPr bwMode="auto">
              <a:xfrm>
                <a:off x="816" y="738"/>
                <a:ext cx="412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0000"/>
                    </a:solidFill>
                  </a:rPr>
                  <a:t>利用最小项表达式求其</a:t>
                </a:r>
                <a:r>
                  <a:rPr lang="zh-CN" altLang="en-US" sz="2400" b="1">
                    <a:solidFill>
                      <a:srgbClr val="FF0000"/>
                    </a:solidFill>
                  </a:rPr>
                  <a:t>反函数、对偶式</a:t>
                </a:r>
                <a:r>
                  <a:rPr lang="zh-CN" altLang="en-US" sz="2400" b="1">
                    <a:solidFill>
                      <a:srgbClr val="000000"/>
                    </a:solidFill>
                  </a:rPr>
                  <a:t>及</a:t>
                </a:r>
                <a:r>
                  <a:rPr lang="zh-CN" altLang="en-US" sz="2400" b="1">
                    <a:solidFill>
                      <a:srgbClr val="FF0000"/>
                    </a:solidFill>
                  </a:rPr>
                  <a:t>最大项之积式</a:t>
                </a:r>
                <a:r>
                  <a:rPr lang="zh-CN" altLang="en-US" sz="2400" b="1">
                    <a:solidFill>
                      <a:srgbClr val="000000"/>
                    </a:solidFill>
                  </a:rPr>
                  <a:t>。</a:t>
                </a:r>
              </a:p>
            </p:txBody>
          </p:sp>
        </p:grpSp>
        <p:pic>
          <p:nvPicPr>
            <p:cNvPr id="4916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470" y="338116"/>
              <a:ext cx="54006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49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1571625"/>
            <a:ext cx="52578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88" y="3205163"/>
            <a:ext cx="4786312"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4"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0" y="5000625"/>
            <a:ext cx="63817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492"/>
                                        </p:tgtEl>
                                        <p:attrNameLst>
                                          <p:attrName>style.visibility</p:attrName>
                                        </p:attrNameLst>
                                      </p:cBhvr>
                                      <p:to>
                                        <p:strVal val="visible"/>
                                      </p:to>
                                    </p:set>
                                    <p:animEffect transition="in" filter="wipe(left)">
                                      <p:cBhvr>
                                        <p:cTn id="12" dur="500"/>
                                        <p:tgtEl>
                                          <p:spTgt spid="204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493"/>
                                        </p:tgtEl>
                                        <p:attrNameLst>
                                          <p:attrName>style.visibility</p:attrName>
                                        </p:attrNameLst>
                                      </p:cBhvr>
                                      <p:to>
                                        <p:strVal val="visible"/>
                                      </p:to>
                                    </p:set>
                                    <p:animEffect transition="in" filter="wipe(left)">
                                      <p:cBhvr>
                                        <p:cTn id="17" dur="500"/>
                                        <p:tgtEl>
                                          <p:spTgt spid="204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494"/>
                                        </p:tgtEl>
                                        <p:attrNameLst>
                                          <p:attrName>style.visibility</p:attrName>
                                        </p:attrNameLst>
                                      </p:cBhvr>
                                      <p:to>
                                        <p:strVal val="visible"/>
                                      </p:to>
                                    </p:set>
                                    <p:animEffect transition="in" filter="wipe(left)">
                                      <p:cBhvr>
                                        <p:cTn id="22" dur="500"/>
                                        <p:tgtEl>
                                          <p:spTgt spid="20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3"/>
          <p:cNvSpPr txBox="1">
            <a:spLocks noChangeArrowheads="1"/>
          </p:cNvSpPr>
          <p:nvPr/>
        </p:nvSpPr>
        <p:spPr bwMode="auto">
          <a:xfrm>
            <a:off x="517525" y="71438"/>
            <a:ext cx="3197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0000"/>
                </a:solidFill>
                <a:latin typeface="Times New Roman" pitchFamily="18" charset="0"/>
                <a:cs typeface="Times New Roman" pitchFamily="18" charset="0"/>
                <a:sym typeface="Symbol" pitchFamily="18" charset="2"/>
              </a:rPr>
              <a:t>3. </a:t>
            </a:r>
            <a:r>
              <a:rPr kumimoji="1" lang="zh-CN" altLang="en-US" sz="2400" b="1">
                <a:solidFill>
                  <a:srgbClr val="FF0000"/>
                </a:solidFill>
                <a:latin typeface="Times New Roman" pitchFamily="18" charset="0"/>
                <a:cs typeface="Times New Roman" pitchFamily="18" charset="0"/>
                <a:sym typeface="Symbol" pitchFamily="18" charset="2"/>
              </a:rPr>
              <a:t>卡诺图</a:t>
            </a:r>
            <a:endParaRPr kumimoji="1" lang="zh-CN" altLang="en-US" sz="2400" b="1">
              <a:solidFill>
                <a:srgbClr val="FF0000"/>
              </a:solidFill>
              <a:latin typeface="Times New Roman" pitchFamily="18" charset="0"/>
              <a:cs typeface="Times New Roman" pitchFamily="18" charset="0"/>
            </a:endParaRPr>
          </a:p>
        </p:txBody>
      </p:sp>
      <p:sp>
        <p:nvSpPr>
          <p:cNvPr id="12" name="Text Box 5"/>
          <p:cNvSpPr txBox="1">
            <a:spLocks noChangeArrowheads="1"/>
          </p:cNvSpPr>
          <p:nvPr/>
        </p:nvSpPr>
        <p:spPr bwMode="auto">
          <a:xfrm>
            <a:off x="214313" y="571500"/>
            <a:ext cx="30305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1</a:t>
            </a:r>
            <a:r>
              <a:rPr lang="zh-CN" altLang="en-US" sz="2400" b="1">
                <a:solidFill>
                  <a:srgbClr val="0000FF"/>
                </a:solidFill>
                <a:latin typeface="Times New Roman" pitchFamily="18" charset="0"/>
                <a:cs typeface="Times New Roman" pitchFamily="18" charset="0"/>
              </a:rPr>
              <a:t>）卡诺图的构成</a:t>
            </a:r>
          </a:p>
        </p:txBody>
      </p:sp>
      <p:grpSp>
        <p:nvGrpSpPr>
          <p:cNvPr id="2" name="Group 6"/>
          <p:cNvGrpSpPr>
            <a:grpSpLocks/>
          </p:cNvGrpSpPr>
          <p:nvPr/>
        </p:nvGrpSpPr>
        <p:grpSpPr bwMode="auto">
          <a:xfrm>
            <a:off x="682625" y="2714625"/>
            <a:ext cx="1981200" cy="1828800"/>
            <a:chOff x="480" y="1536"/>
            <a:chExt cx="960" cy="1008"/>
          </a:xfrm>
        </p:grpSpPr>
        <p:sp>
          <p:nvSpPr>
            <p:cNvPr id="50253" name="Rectangle 7"/>
            <p:cNvSpPr>
              <a:spLocks noChangeArrowheads="1"/>
            </p:cNvSpPr>
            <p:nvPr/>
          </p:nvSpPr>
          <p:spPr bwMode="auto">
            <a:xfrm>
              <a:off x="480" y="1536"/>
              <a:ext cx="960" cy="10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50254" name="Line 8"/>
            <p:cNvSpPr>
              <a:spLocks noChangeShapeType="1"/>
            </p:cNvSpPr>
            <p:nvPr/>
          </p:nvSpPr>
          <p:spPr bwMode="auto">
            <a:xfrm>
              <a:off x="480" y="1728"/>
              <a:ext cx="96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55" name="Line 9"/>
            <p:cNvSpPr>
              <a:spLocks noChangeShapeType="1"/>
            </p:cNvSpPr>
            <p:nvPr/>
          </p:nvSpPr>
          <p:spPr bwMode="auto">
            <a:xfrm>
              <a:off x="1104" y="1536"/>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 name="Text Box 10"/>
          <p:cNvSpPr txBox="1">
            <a:spLocks noChangeArrowheads="1"/>
          </p:cNvSpPr>
          <p:nvPr/>
        </p:nvSpPr>
        <p:spPr bwMode="auto">
          <a:xfrm>
            <a:off x="785813" y="2643188"/>
            <a:ext cx="1039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a:t>
            </a:r>
            <a:r>
              <a:rPr kumimoji="1" lang="en-US" altLang="zh-CN" sz="2400" b="1" i="1">
                <a:solidFill>
                  <a:srgbClr val="FF3300"/>
                </a:solidFill>
                <a:latin typeface="Times New Roman" pitchFamily="18" charset="0"/>
                <a:cs typeface="Times New Roman" pitchFamily="18" charset="0"/>
              </a:rPr>
              <a:t>A     B</a:t>
            </a:r>
            <a:endParaRPr kumimoji="1" lang="en-US" altLang="zh-CN" sz="3600" b="1" i="1">
              <a:solidFill>
                <a:srgbClr val="FF3300"/>
              </a:solidFill>
              <a:latin typeface="Times New Roman" pitchFamily="18" charset="0"/>
              <a:cs typeface="Times New Roman" pitchFamily="18" charset="0"/>
            </a:endParaRPr>
          </a:p>
        </p:txBody>
      </p:sp>
      <p:sp>
        <p:nvSpPr>
          <p:cNvPr id="18" name="Text Box 11"/>
          <p:cNvSpPr txBox="1">
            <a:spLocks noChangeArrowheads="1"/>
          </p:cNvSpPr>
          <p:nvPr/>
        </p:nvSpPr>
        <p:spPr bwMode="auto">
          <a:xfrm>
            <a:off x="838200" y="3146425"/>
            <a:ext cx="954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0      0</a:t>
            </a:r>
            <a:endParaRPr kumimoji="1" lang="en-US" altLang="zh-CN" sz="3600" b="1">
              <a:solidFill>
                <a:srgbClr val="040404"/>
              </a:solidFill>
              <a:latin typeface="Times New Roman" pitchFamily="18" charset="0"/>
              <a:cs typeface="Times New Roman" pitchFamily="18" charset="0"/>
            </a:endParaRPr>
          </a:p>
        </p:txBody>
      </p:sp>
      <p:sp>
        <p:nvSpPr>
          <p:cNvPr id="19" name="Text Box 12"/>
          <p:cNvSpPr txBox="1">
            <a:spLocks noChangeArrowheads="1"/>
          </p:cNvSpPr>
          <p:nvPr/>
        </p:nvSpPr>
        <p:spPr bwMode="auto">
          <a:xfrm>
            <a:off x="838200" y="3481388"/>
            <a:ext cx="9540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0      1</a:t>
            </a:r>
            <a:endParaRPr kumimoji="1" lang="en-US" altLang="zh-CN" sz="3600" b="1">
              <a:solidFill>
                <a:srgbClr val="040404"/>
              </a:solidFill>
              <a:latin typeface="Times New Roman" pitchFamily="18" charset="0"/>
              <a:cs typeface="Times New Roman" pitchFamily="18" charset="0"/>
            </a:endParaRPr>
          </a:p>
        </p:txBody>
      </p:sp>
      <p:sp>
        <p:nvSpPr>
          <p:cNvPr id="20" name="Text Box 13"/>
          <p:cNvSpPr txBox="1">
            <a:spLocks noChangeArrowheads="1"/>
          </p:cNvSpPr>
          <p:nvPr/>
        </p:nvSpPr>
        <p:spPr bwMode="auto">
          <a:xfrm>
            <a:off x="838200" y="3786188"/>
            <a:ext cx="9540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1      0</a:t>
            </a:r>
            <a:endParaRPr kumimoji="1" lang="en-US" altLang="zh-CN" sz="3600" b="1">
              <a:solidFill>
                <a:srgbClr val="040404"/>
              </a:solidFill>
              <a:latin typeface="Times New Roman" pitchFamily="18" charset="0"/>
              <a:cs typeface="Times New Roman" pitchFamily="18" charset="0"/>
            </a:endParaRPr>
          </a:p>
        </p:txBody>
      </p:sp>
      <p:sp>
        <p:nvSpPr>
          <p:cNvPr id="21" name="Text Box 14"/>
          <p:cNvSpPr txBox="1">
            <a:spLocks noChangeArrowheads="1"/>
          </p:cNvSpPr>
          <p:nvPr/>
        </p:nvSpPr>
        <p:spPr bwMode="auto">
          <a:xfrm>
            <a:off x="827088" y="4083050"/>
            <a:ext cx="954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1      1</a:t>
            </a:r>
            <a:endParaRPr kumimoji="1" lang="en-US" altLang="zh-CN" sz="3600" b="1">
              <a:solidFill>
                <a:srgbClr val="040404"/>
              </a:solidFill>
              <a:latin typeface="Times New Roman" pitchFamily="18" charset="0"/>
              <a:cs typeface="Times New Roman" pitchFamily="18" charset="0"/>
            </a:endParaRPr>
          </a:p>
        </p:txBody>
      </p:sp>
      <p:sp>
        <p:nvSpPr>
          <p:cNvPr id="22" name="Text Box 15"/>
          <p:cNvSpPr txBox="1">
            <a:spLocks noChangeArrowheads="1"/>
          </p:cNvSpPr>
          <p:nvPr/>
        </p:nvSpPr>
        <p:spPr bwMode="auto">
          <a:xfrm>
            <a:off x="1954213" y="3100388"/>
            <a:ext cx="6207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006600"/>
                </a:solidFill>
                <a:latin typeface="Times New Roman" pitchFamily="18" charset="0"/>
                <a:cs typeface="Times New Roman" pitchFamily="18" charset="0"/>
              </a:rPr>
              <a:t> m</a:t>
            </a:r>
            <a:r>
              <a:rPr kumimoji="1" lang="en-US" altLang="zh-CN" sz="2400" b="1" i="1" baseline="-25000">
                <a:solidFill>
                  <a:srgbClr val="006600"/>
                </a:solidFill>
                <a:latin typeface="Times New Roman" pitchFamily="18" charset="0"/>
                <a:cs typeface="Times New Roman" pitchFamily="18" charset="0"/>
              </a:rPr>
              <a:t>0</a:t>
            </a:r>
            <a:endParaRPr kumimoji="1" lang="en-US" altLang="zh-CN" sz="3600" b="1" i="1">
              <a:solidFill>
                <a:srgbClr val="006600"/>
              </a:solidFill>
              <a:latin typeface="Times New Roman" pitchFamily="18" charset="0"/>
              <a:cs typeface="Times New Roman" pitchFamily="18" charset="0"/>
            </a:endParaRPr>
          </a:p>
        </p:txBody>
      </p:sp>
      <p:sp>
        <p:nvSpPr>
          <p:cNvPr id="23" name="Text Box 16"/>
          <p:cNvSpPr txBox="1">
            <a:spLocks noChangeArrowheads="1"/>
          </p:cNvSpPr>
          <p:nvPr/>
        </p:nvSpPr>
        <p:spPr bwMode="auto">
          <a:xfrm>
            <a:off x="1960563" y="3433763"/>
            <a:ext cx="6207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006600"/>
                </a:solidFill>
                <a:latin typeface="Times New Roman" pitchFamily="18" charset="0"/>
                <a:cs typeface="Times New Roman" pitchFamily="18" charset="0"/>
              </a:rPr>
              <a:t> m</a:t>
            </a:r>
            <a:r>
              <a:rPr kumimoji="1" lang="en-US" altLang="zh-CN" sz="2400" b="1" i="1" baseline="-25000">
                <a:solidFill>
                  <a:srgbClr val="006600"/>
                </a:solidFill>
                <a:latin typeface="Times New Roman" pitchFamily="18" charset="0"/>
                <a:cs typeface="Times New Roman" pitchFamily="18" charset="0"/>
              </a:rPr>
              <a:t>1</a:t>
            </a:r>
            <a:endParaRPr kumimoji="1" lang="en-US" altLang="zh-CN" sz="3600" b="1" i="1">
              <a:solidFill>
                <a:srgbClr val="006600"/>
              </a:solidFill>
              <a:latin typeface="Times New Roman" pitchFamily="18" charset="0"/>
              <a:cs typeface="Times New Roman" pitchFamily="18" charset="0"/>
            </a:endParaRPr>
          </a:p>
        </p:txBody>
      </p:sp>
      <p:sp>
        <p:nvSpPr>
          <p:cNvPr id="24" name="Text Box 17"/>
          <p:cNvSpPr txBox="1">
            <a:spLocks noChangeArrowheads="1"/>
          </p:cNvSpPr>
          <p:nvPr/>
        </p:nvSpPr>
        <p:spPr bwMode="auto">
          <a:xfrm>
            <a:off x="1960563" y="3768725"/>
            <a:ext cx="620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006600"/>
                </a:solidFill>
                <a:latin typeface="Times New Roman" pitchFamily="18" charset="0"/>
                <a:cs typeface="Times New Roman" pitchFamily="18" charset="0"/>
              </a:rPr>
              <a:t> m</a:t>
            </a:r>
            <a:r>
              <a:rPr kumimoji="1" lang="en-US" altLang="zh-CN" sz="2400" b="1" i="1" baseline="-25000">
                <a:solidFill>
                  <a:srgbClr val="006600"/>
                </a:solidFill>
                <a:latin typeface="Times New Roman" pitchFamily="18" charset="0"/>
                <a:cs typeface="Times New Roman" pitchFamily="18" charset="0"/>
              </a:rPr>
              <a:t>2</a:t>
            </a:r>
            <a:endParaRPr kumimoji="1" lang="en-US" altLang="zh-CN" sz="3600" b="1" i="1">
              <a:solidFill>
                <a:srgbClr val="006600"/>
              </a:solidFill>
              <a:latin typeface="Times New Roman" pitchFamily="18" charset="0"/>
              <a:cs typeface="Times New Roman" pitchFamily="18" charset="0"/>
            </a:endParaRPr>
          </a:p>
        </p:txBody>
      </p:sp>
      <p:sp>
        <p:nvSpPr>
          <p:cNvPr id="25" name="Text Box 18"/>
          <p:cNvSpPr txBox="1">
            <a:spLocks noChangeArrowheads="1"/>
          </p:cNvSpPr>
          <p:nvPr/>
        </p:nvSpPr>
        <p:spPr bwMode="auto">
          <a:xfrm>
            <a:off x="1978025" y="4083050"/>
            <a:ext cx="620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006600"/>
                </a:solidFill>
                <a:latin typeface="Times New Roman" pitchFamily="18" charset="0"/>
                <a:cs typeface="Times New Roman" pitchFamily="18" charset="0"/>
              </a:rPr>
              <a:t> m</a:t>
            </a:r>
            <a:r>
              <a:rPr kumimoji="1" lang="en-US" altLang="zh-CN" sz="2400" b="1" i="1" baseline="-25000">
                <a:solidFill>
                  <a:srgbClr val="006600"/>
                </a:solidFill>
                <a:latin typeface="Times New Roman" pitchFamily="18" charset="0"/>
                <a:cs typeface="Times New Roman" pitchFamily="18" charset="0"/>
              </a:rPr>
              <a:t>3</a:t>
            </a:r>
            <a:endParaRPr kumimoji="1" lang="en-US" altLang="zh-CN" sz="3600" b="1" i="1">
              <a:solidFill>
                <a:srgbClr val="006600"/>
              </a:solidFill>
              <a:latin typeface="Times New Roman" pitchFamily="18" charset="0"/>
              <a:cs typeface="Times New Roman" pitchFamily="18" charset="0"/>
            </a:endParaRPr>
          </a:p>
        </p:txBody>
      </p:sp>
      <p:grpSp>
        <p:nvGrpSpPr>
          <p:cNvPr id="3" name="Group 19"/>
          <p:cNvGrpSpPr>
            <a:grpSpLocks/>
          </p:cNvGrpSpPr>
          <p:nvPr/>
        </p:nvGrpSpPr>
        <p:grpSpPr bwMode="auto">
          <a:xfrm>
            <a:off x="3355975" y="2900363"/>
            <a:ext cx="1600200" cy="1447800"/>
            <a:chOff x="1920" y="1536"/>
            <a:chExt cx="1008" cy="912"/>
          </a:xfrm>
        </p:grpSpPr>
        <p:sp>
          <p:nvSpPr>
            <p:cNvPr id="50249" name="Rectangle 20"/>
            <p:cNvSpPr>
              <a:spLocks noChangeArrowheads="1"/>
            </p:cNvSpPr>
            <p:nvPr/>
          </p:nvSpPr>
          <p:spPr bwMode="auto">
            <a:xfrm>
              <a:off x="2112" y="1776"/>
              <a:ext cx="816"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i="1">
                <a:solidFill>
                  <a:srgbClr val="000000"/>
                </a:solidFill>
                <a:latin typeface="Times New Roman" pitchFamily="18" charset="0"/>
                <a:cs typeface="Times New Roman" pitchFamily="18" charset="0"/>
              </a:endParaRPr>
            </a:p>
          </p:txBody>
        </p:sp>
        <p:sp>
          <p:nvSpPr>
            <p:cNvPr id="50250" name="Line 21"/>
            <p:cNvSpPr>
              <a:spLocks noChangeShapeType="1"/>
            </p:cNvSpPr>
            <p:nvPr/>
          </p:nvSpPr>
          <p:spPr bwMode="auto">
            <a:xfrm>
              <a:off x="2112" y="2112"/>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51" name="Line 22"/>
            <p:cNvSpPr>
              <a:spLocks noChangeShapeType="1"/>
            </p:cNvSpPr>
            <p:nvPr/>
          </p:nvSpPr>
          <p:spPr bwMode="auto">
            <a:xfrm>
              <a:off x="2496" y="177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52" name="Line 23"/>
            <p:cNvSpPr>
              <a:spLocks noChangeShapeType="1"/>
            </p:cNvSpPr>
            <p:nvPr/>
          </p:nvSpPr>
          <p:spPr bwMode="auto">
            <a:xfrm flipH="1" flipV="1">
              <a:off x="1920" y="153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 name="Text Box 24"/>
          <p:cNvSpPr txBox="1">
            <a:spLocks noChangeArrowheads="1"/>
          </p:cNvSpPr>
          <p:nvPr/>
        </p:nvSpPr>
        <p:spPr bwMode="auto">
          <a:xfrm>
            <a:off x="3203575" y="3890963"/>
            <a:ext cx="390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cs typeface="Times New Roman" pitchFamily="18" charset="0"/>
              </a:rPr>
              <a:t>A</a:t>
            </a:r>
            <a:endParaRPr kumimoji="1" lang="en-US" altLang="zh-CN" sz="3600" b="1" i="1">
              <a:solidFill>
                <a:srgbClr val="FF3300"/>
              </a:solidFill>
              <a:latin typeface="Times New Roman" pitchFamily="18" charset="0"/>
              <a:cs typeface="Times New Roman" pitchFamily="18" charset="0"/>
            </a:endParaRPr>
          </a:p>
        </p:txBody>
      </p:sp>
      <p:grpSp>
        <p:nvGrpSpPr>
          <p:cNvPr id="4" name="Group 25"/>
          <p:cNvGrpSpPr>
            <a:grpSpLocks/>
          </p:cNvGrpSpPr>
          <p:nvPr/>
        </p:nvGrpSpPr>
        <p:grpSpPr bwMode="auto">
          <a:xfrm>
            <a:off x="3203575" y="3357563"/>
            <a:ext cx="390525" cy="461962"/>
            <a:chOff x="2663" y="2411"/>
            <a:chExt cx="246" cy="291"/>
          </a:xfrm>
        </p:grpSpPr>
        <p:sp>
          <p:nvSpPr>
            <p:cNvPr id="50247" name="Text Box 26"/>
            <p:cNvSpPr txBox="1">
              <a:spLocks noChangeArrowheads="1"/>
            </p:cNvSpPr>
            <p:nvPr/>
          </p:nvSpPr>
          <p:spPr bwMode="auto">
            <a:xfrm>
              <a:off x="2663" y="2411"/>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cs typeface="Times New Roman" pitchFamily="18" charset="0"/>
                </a:rPr>
                <a:t>A</a:t>
              </a:r>
              <a:endParaRPr kumimoji="1" lang="en-US" altLang="zh-CN" sz="3600" b="1" i="1">
                <a:solidFill>
                  <a:srgbClr val="FF3300"/>
                </a:solidFill>
                <a:latin typeface="Times New Roman" pitchFamily="18" charset="0"/>
                <a:cs typeface="Times New Roman" pitchFamily="18" charset="0"/>
              </a:endParaRPr>
            </a:p>
          </p:txBody>
        </p:sp>
        <p:sp>
          <p:nvSpPr>
            <p:cNvPr id="50248" name="Line 27"/>
            <p:cNvSpPr>
              <a:spLocks noChangeShapeType="1"/>
            </p:cNvSpPr>
            <p:nvPr/>
          </p:nvSpPr>
          <p:spPr bwMode="auto">
            <a:xfrm>
              <a:off x="2743" y="2459"/>
              <a:ext cx="96"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28"/>
          <p:cNvGrpSpPr>
            <a:grpSpLocks/>
          </p:cNvGrpSpPr>
          <p:nvPr/>
        </p:nvGrpSpPr>
        <p:grpSpPr bwMode="auto">
          <a:xfrm>
            <a:off x="3736975" y="2824163"/>
            <a:ext cx="390525" cy="461962"/>
            <a:chOff x="2999" y="2075"/>
            <a:chExt cx="246" cy="291"/>
          </a:xfrm>
        </p:grpSpPr>
        <p:sp>
          <p:nvSpPr>
            <p:cNvPr id="50245" name="Text Box 29"/>
            <p:cNvSpPr txBox="1">
              <a:spLocks noChangeArrowheads="1"/>
            </p:cNvSpPr>
            <p:nvPr/>
          </p:nvSpPr>
          <p:spPr bwMode="auto">
            <a:xfrm>
              <a:off x="2999" y="2075"/>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cs typeface="Times New Roman" pitchFamily="18" charset="0"/>
                </a:rPr>
                <a:t>B</a:t>
              </a:r>
              <a:endParaRPr kumimoji="1" lang="en-US" altLang="zh-CN" sz="3600" b="1" i="1">
                <a:solidFill>
                  <a:srgbClr val="FF3300"/>
                </a:solidFill>
                <a:latin typeface="Times New Roman" pitchFamily="18" charset="0"/>
                <a:cs typeface="Times New Roman" pitchFamily="18" charset="0"/>
              </a:endParaRPr>
            </a:p>
          </p:txBody>
        </p:sp>
        <p:sp>
          <p:nvSpPr>
            <p:cNvPr id="50246" name="Line 30"/>
            <p:cNvSpPr>
              <a:spLocks noChangeShapeType="1"/>
            </p:cNvSpPr>
            <p:nvPr/>
          </p:nvSpPr>
          <p:spPr bwMode="auto">
            <a:xfrm>
              <a:off x="3075" y="2123"/>
              <a:ext cx="96"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 name="Text Box 31"/>
          <p:cNvSpPr txBox="1">
            <a:spLocks noChangeArrowheads="1"/>
          </p:cNvSpPr>
          <p:nvPr/>
        </p:nvSpPr>
        <p:spPr bwMode="auto">
          <a:xfrm>
            <a:off x="4422775" y="2824163"/>
            <a:ext cx="390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cs typeface="Times New Roman" pitchFamily="18" charset="0"/>
              </a:rPr>
              <a:t>B</a:t>
            </a:r>
            <a:endParaRPr kumimoji="1" lang="en-US" altLang="zh-CN" sz="3600" b="1" i="1">
              <a:solidFill>
                <a:srgbClr val="FF3300"/>
              </a:solidFill>
              <a:latin typeface="Times New Roman" pitchFamily="18" charset="0"/>
              <a:cs typeface="Times New Roman" pitchFamily="18" charset="0"/>
            </a:endParaRPr>
          </a:p>
        </p:txBody>
      </p:sp>
      <p:grpSp>
        <p:nvGrpSpPr>
          <p:cNvPr id="6" name="Group 32"/>
          <p:cNvGrpSpPr>
            <a:grpSpLocks/>
          </p:cNvGrpSpPr>
          <p:nvPr/>
        </p:nvGrpSpPr>
        <p:grpSpPr bwMode="auto">
          <a:xfrm>
            <a:off x="3643313" y="3895725"/>
            <a:ext cx="655637" cy="461963"/>
            <a:chOff x="3016" y="3230"/>
            <a:chExt cx="413" cy="291"/>
          </a:xfrm>
        </p:grpSpPr>
        <p:sp>
          <p:nvSpPr>
            <p:cNvPr id="50243" name="Text Box 33"/>
            <p:cNvSpPr txBox="1">
              <a:spLocks noChangeArrowheads="1"/>
            </p:cNvSpPr>
            <p:nvPr/>
          </p:nvSpPr>
          <p:spPr bwMode="auto">
            <a:xfrm>
              <a:off x="3016" y="3230"/>
              <a:ext cx="4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006600"/>
                  </a:solidFill>
                  <a:latin typeface="Times New Roman" pitchFamily="18" charset="0"/>
                  <a:cs typeface="Times New Roman" pitchFamily="18" charset="0"/>
                </a:rPr>
                <a:t>A B</a:t>
              </a:r>
            </a:p>
          </p:txBody>
        </p:sp>
        <p:sp>
          <p:nvSpPr>
            <p:cNvPr id="50244" name="Line 34"/>
            <p:cNvSpPr>
              <a:spLocks noChangeShapeType="1"/>
            </p:cNvSpPr>
            <p:nvPr/>
          </p:nvSpPr>
          <p:spPr bwMode="auto">
            <a:xfrm>
              <a:off x="3264" y="3278"/>
              <a:ext cx="96"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35"/>
          <p:cNvGrpSpPr>
            <a:grpSpLocks/>
          </p:cNvGrpSpPr>
          <p:nvPr/>
        </p:nvGrpSpPr>
        <p:grpSpPr bwMode="auto">
          <a:xfrm>
            <a:off x="5322888" y="2900363"/>
            <a:ext cx="1600200" cy="1447800"/>
            <a:chOff x="3456" y="1536"/>
            <a:chExt cx="1008" cy="912"/>
          </a:xfrm>
        </p:grpSpPr>
        <p:sp>
          <p:nvSpPr>
            <p:cNvPr id="50239" name="Rectangle 36"/>
            <p:cNvSpPr>
              <a:spLocks noChangeArrowheads="1"/>
            </p:cNvSpPr>
            <p:nvPr/>
          </p:nvSpPr>
          <p:spPr bwMode="auto">
            <a:xfrm>
              <a:off x="3648" y="1776"/>
              <a:ext cx="816"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50240" name="Line 37"/>
            <p:cNvSpPr>
              <a:spLocks noChangeShapeType="1"/>
            </p:cNvSpPr>
            <p:nvPr/>
          </p:nvSpPr>
          <p:spPr bwMode="auto">
            <a:xfrm>
              <a:off x="3648" y="2112"/>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41" name="Line 38"/>
            <p:cNvSpPr>
              <a:spLocks noChangeShapeType="1"/>
            </p:cNvSpPr>
            <p:nvPr/>
          </p:nvSpPr>
          <p:spPr bwMode="auto">
            <a:xfrm>
              <a:off x="4032" y="177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42" name="Line 39"/>
            <p:cNvSpPr>
              <a:spLocks noChangeShapeType="1"/>
            </p:cNvSpPr>
            <p:nvPr/>
          </p:nvSpPr>
          <p:spPr bwMode="auto">
            <a:xfrm flipH="1" flipV="1">
              <a:off x="3456" y="153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7" name="Text Box 40"/>
          <p:cNvSpPr txBox="1">
            <a:spLocks noChangeArrowheads="1"/>
          </p:cNvSpPr>
          <p:nvPr/>
        </p:nvSpPr>
        <p:spPr bwMode="auto">
          <a:xfrm>
            <a:off x="5146675" y="2976563"/>
            <a:ext cx="390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cs typeface="Times New Roman" pitchFamily="18" charset="0"/>
              </a:rPr>
              <a:t>A</a:t>
            </a:r>
            <a:endParaRPr kumimoji="1" lang="en-US" altLang="zh-CN" sz="3600" b="1" i="1">
              <a:solidFill>
                <a:srgbClr val="FF3300"/>
              </a:solidFill>
              <a:latin typeface="Times New Roman" pitchFamily="18" charset="0"/>
              <a:cs typeface="Times New Roman" pitchFamily="18" charset="0"/>
            </a:endParaRPr>
          </a:p>
        </p:txBody>
      </p:sp>
      <p:sp>
        <p:nvSpPr>
          <p:cNvPr id="48" name="Text Box 41"/>
          <p:cNvSpPr txBox="1">
            <a:spLocks noChangeArrowheads="1"/>
          </p:cNvSpPr>
          <p:nvPr/>
        </p:nvSpPr>
        <p:spPr bwMode="auto">
          <a:xfrm>
            <a:off x="5391150" y="2671763"/>
            <a:ext cx="390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cs typeface="Times New Roman" pitchFamily="18" charset="0"/>
              </a:rPr>
              <a:t>B</a:t>
            </a:r>
            <a:endParaRPr kumimoji="1" lang="en-US" altLang="zh-CN" sz="3600" b="1" i="1">
              <a:solidFill>
                <a:srgbClr val="FF3300"/>
              </a:solidFill>
              <a:latin typeface="Times New Roman" pitchFamily="18" charset="0"/>
              <a:cs typeface="Times New Roman" pitchFamily="18" charset="0"/>
            </a:endParaRPr>
          </a:p>
        </p:txBody>
      </p:sp>
      <p:sp>
        <p:nvSpPr>
          <p:cNvPr id="49" name="Text Box 42"/>
          <p:cNvSpPr txBox="1">
            <a:spLocks noChangeArrowheads="1"/>
          </p:cNvSpPr>
          <p:nvPr/>
        </p:nvSpPr>
        <p:spPr bwMode="auto">
          <a:xfrm>
            <a:off x="6350000" y="290036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1</a:t>
            </a:r>
            <a:endParaRPr kumimoji="1" lang="en-US" altLang="zh-CN" sz="3600" b="1">
              <a:solidFill>
                <a:srgbClr val="040404"/>
              </a:solidFill>
              <a:latin typeface="Times New Roman" pitchFamily="18" charset="0"/>
              <a:cs typeface="Times New Roman" pitchFamily="18" charset="0"/>
            </a:endParaRPr>
          </a:p>
        </p:txBody>
      </p:sp>
      <p:sp>
        <p:nvSpPr>
          <p:cNvPr id="50" name="Text Box 43"/>
          <p:cNvSpPr txBox="1">
            <a:spLocks noChangeArrowheads="1"/>
          </p:cNvSpPr>
          <p:nvPr/>
        </p:nvSpPr>
        <p:spPr bwMode="auto">
          <a:xfrm>
            <a:off x="5740400" y="290036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0</a:t>
            </a:r>
            <a:endParaRPr kumimoji="1" lang="en-US" altLang="zh-CN" sz="3600" b="1">
              <a:solidFill>
                <a:srgbClr val="040404"/>
              </a:solidFill>
              <a:latin typeface="Times New Roman" pitchFamily="18" charset="0"/>
              <a:cs typeface="Times New Roman" pitchFamily="18" charset="0"/>
            </a:endParaRPr>
          </a:p>
        </p:txBody>
      </p:sp>
      <p:sp>
        <p:nvSpPr>
          <p:cNvPr id="51" name="Text Box 44"/>
          <p:cNvSpPr txBox="1">
            <a:spLocks noChangeArrowheads="1"/>
          </p:cNvSpPr>
          <p:nvPr/>
        </p:nvSpPr>
        <p:spPr bwMode="auto">
          <a:xfrm>
            <a:off x="5162550" y="389096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1</a:t>
            </a:r>
            <a:endParaRPr kumimoji="1" lang="en-US" altLang="zh-CN" sz="3600" b="1">
              <a:solidFill>
                <a:srgbClr val="040404"/>
              </a:solidFill>
              <a:latin typeface="Times New Roman" pitchFamily="18" charset="0"/>
              <a:cs typeface="Times New Roman" pitchFamily="18" charset="0"/>
            </a:endParaRPr>
          </a:p>
        </p:txBody>
      </p:sp>
      <p:sp>
        <p:nvSpPr>
          <p:cNvPr id="52" name="Text Box 45"/>
          <p:cNvSpPr txBox="1">
            <a:spLocks noChangeArrowheads="1"/>
          </p:cNvSpPr>
          <p:nvPr/>
        </p:nvSpPr>
        <p:spPr bwMode="auto">
          <a:xfrm>
            <a:off x="5162550" y="335756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0</a:t>
            </a:r>
            <a:endParaRPr kumimoji="1" lang="en-US" altLang="zh-CN" sz="3600" b="1">
              <a:solidFill>
                <a:srgbClr val="040404"/>
              </a:solidFill>
              <a:latin typeface="Times New Roman" pitchFamily="18" charset="0"/>
              <a:cs typeface="Times New Roman" pitchFamily="18" charset="0"/>
            </a:endParaRPr>
          </a:p>
        </p:txBody>
      </p:sp>
      <p:sp>
        <p:nvSpPr>
          <p:cNvPr id="53" name="Text Box 46"/>
          <p:cNvSpPr txBox="1">
            <a:spLocks noChangeArrowheads="1"/>
          </p:cNvSpPr>
          <p:nvPr/>
        </p:nvSpPr>
        <p:spPr bwMode="auto">
          <a:xfrm>
            <a:off x="5610225" y="3281363"/>
            <a:ext cx="6207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006600"/>
                </a:solidFill>
                <a:latin typeface="Times New Roman" pitchFamily="18" charset="0"/>
                <a:cs typeface="Times New Roman" pitchFamily="18" charset="0"/>
              </a:rPr>
              <a:t> m</a:t>
            </a:r>
            <a:r>
              <a:rPr kumimoji="1" lang="en-US" altLang="zh-CN" sz="2400" b="1" i="1" baseline="-25000">
                <a:solidFill>
                  <a:srgbClr val="006600"/>
                </a:solidFill>
                <a:latin typeface="Times New Roman" pitchFamily="18" charset="0"/>
                <a:cs typeface="Times New Roman" pitchFamily="18" charset="0"/>
              </a:rPr>
              <a:t>0</a:t>
            </a:r>
            <a:endParaRPr kumimoji="1" lang="en-US" altLang="zh-CN" sz="3600" b="1" i="1">
              <a:solidFill>
                <a:srgbClr val="006600"/>
              </a:solidFill>
              <a:latin typeface="Times New Roman" pitchFamily="18" charset="0"/>
              <a:cs typeface="Times New Roman" pitchFamily="18" charset="0"/>
            </a:endParaRPr>
          </a:p>
        </p:txBody>
      </p:sp>
      <p:sp>
        <p:nvSpPr>
          <p:cNvPr id="54" name="Text Box 47"/>
          <p:cNvSpPr txBox="1">
            <a:spLocks noChangeArrowheads="1"/>
          </p:cNvSpPr>
          <p:nvPr/>
        </p:nvSpPr>
        <p:spPr bwMode="auto">
          <a:xfrm>
            <a:off x="6219825" y="3281363"/>
            <a:ext cx="6207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006600"/>
                </a:solidFill>
                <a:latin typeface="Times New Roman" pitchFamily="18" charset="0"/>
                <a:cs typeface="Times New Roman" pitchFamily="18" charset="0"/>
              </a:rPr>
              <a:t> m</a:t>
            </a:r>
            <a:r>
              <a:rPr kumimoji="1" lang="en-US" altLang="zh-CN" sz="2400" b="1" i="1" baseline="-25000">
                <a:solidFill>
                  <a:srgbClr val="006600"/>
                </a:solidFill>
                <a:latin typeface="Times New Roman" pitchFamily="18" charset="0"/>
                <a:cs typeface="Times New Roman" pitchFamily="18" charset="0"/>
              </a:rPr>
              <a:t>1</a:t>
            </a:r>
            <a:endParaRPr kumimoji="1" lang="en-US" altLang="zh-CN" sz="3600" b="1" i="1">
              <a:solidFill>
                <a:srgbClr val="006600"/>
              </a:solidFill>
              <a:latin typeface="Times New Roman" pitchFamily="18" charset="0"/>
              <a:cs typeface="Times New Roman" pitchFamily="18" charset="0"/>
            </a:endParaRPr>
          </a:p>
        </p:txBody>
      </p:sp>
      <p:sp>
        <p:nvSpPr>
          <p:cNvPr id="55" name="Text Box 48"/>
          <p:cNvSpPr txBox="1">
            <a:spLocks noChangeArrowheads="1"/>
          </p:cNvSpPr>
          <p:nvPr/>
        </p:nvSpPr>
        <p:spPr bwMode="auto">
          <a:xfrm>
            <a:off x="5610225" y="3814763"/>
            <a:ext cx="6207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006600"/>
                </a:solidFill>
                <a:latin typeface="Times New Roman" pitchFamily="18" charset="0"/>
                <a:cs typeface="Times New Roman" pitchFamily="18" charset="0"/>
              </a:rPr>
              <a:t> m</a:t>
            </a:r>
            <a:r>
              <a:rPr kumimoji="1" lang="en-US" altLang="zh-CN" sz="2400" b="1" i="1" baseline="-25000">
                <a:solidFill>
                  <a:srgbClr val="006600"/>
                </a:solidFill>
                <a:latin typeface="Times New Roman" pitchFamily="18" charset="0"/>
                <a:cs typeface="Times New Roman" pitchFamily="18" charset="0"/>
              </a:rPr>
              <a:t>2</a:t>
            </a:r>
            <a:endParaRPr kumimoji="1" lang="en-US" altLang="zh-CN" sz="3600" b="1" i="1">
              <a:solidFill>
                <a:srgbClr val="006600"/>
              </a:solidFill>
              <a:latin typeface="Times New Roman" pitchFamily="18" charset="0"/>
              <a:cs typeface="Times New Roman" pitchFamily="18" charset="0"/>
            </a:endParaRPr>
          </a:p>
        </p:txBody>
      </p:sp>
      <p:sp>
        <p:nvSpPr>
          <p:cNvPr id="56" name="Text Box 49"/>
          <p:cNvSpPr txBox="1">
            <a:spLocks noChangeArrowheads="1"/>
          </p:cNvSpPr>
          <p:nvPr/>
        </p:nvSpPr>
        <p:spPr bwMode="auto">
          <a:xfrm>
            <a:off x="6219825" y="3814763"/>
            <a:ext cx="6207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006600"/>
                </a:solidFill>
                <a:latin typeface="Times New Roman" pitchFamily="18" charset="0"/>
                <a:cs typeface="Times New Roman" pitchFamily="18" charset="0"/>
              </a:rPr>
              <a:t> m</a:t>
            </a:r>
            <a:r>
              <a:rPr kumimoji="1" lang="en-US" altLang="zh-CN" sz="2400" b="1" i="1" baseline="-25000">
                <a:solidFill>
                  <a:srgbClr val="006600"/>
                </a:solidFill>
                <a:latin typeface="Times New Roman" pitchFamily="18" charset="0"/>
                <a:cs typeface="Times New Roman" pitchFamily="18" charset="0"/>
              </a:rPr>
              <a:t>3</a:t>
            </a:r>
            <a:endParaRPr kumimoji="1" lang="en-US" altLang="zh-CN" sz="3600" b="1" i="1">
              <a:solidFill>
                <a:srgbClr val="006600"/>
              </a:solidFill>
              <a:latin typeface="Times New Roman" pitchFamily="18" charset="0"/>
              <a:cs typeface="Times New Roman" pitchFamily="18" charset="0"/>
            </a:endParaRPr>
          </a:p>
        </p:txBody>
      </p:sp>
      <p:sp>
        <p:nvSpPr>
          <p:cNvPr id="57" name="Text Box 50"/>
          <p:cNvSpPr txBox="1">
            <a:spLocks noChangeArrowheads="1"/>
          </p:cNvSpPr>
          <p:nvPr/>
        </p:nvSpPr>
        <p:spPr bwMode="auto">
          <a:xfrm>
            <a:off x="2003425" y="2643188"/>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006600"/>
                </a:solidFill>
                <a:latin typeface="Times New Roman" pitchFamily="18" charset="0"/>
                <a:cs typeface="Times New Roman" pitchFamily="18" charset="0"/>
              </a:rPr>
              <a:t> m</a:t>
            </a:r>
            <a:r>
              <a:rPr kumimoji="1" lang="en-US" altLang="zh-CN" sz="2400" b="1" i="1" baseline="-25000">
                <a:solidFill>
                  <a:srgbClr val="006600"/>
                </a:solidFill>
                <a:latin typeface="Times New Roman" pitchFamily="18" charset="0"/>
                <a:cs typeface="Times New Roman" pitchFamily="18" charset="0"/>
              </a:rPr>
              <a:t>i</a:t>
            </a:r>
            <a:endParaRPr kumimoji="1" lang="en-US" altLang="zh-CN" sz="3600" b="1" i="1">
              <a:solidFill>
                <a:srgbClr val="006600"/>
              </a:solidFill>
              <a:latin typeface="Times New Roman" pitchFamily="18" charset="0"/>
              <a:cs typeface="Times New Roman" pitchFamily="18" charset="0"/>
            </a:endParaRPr>
          </a:p>
        </p:txBody>
      </p:sp>
      <p:sp>
        <p:nvSpPr>
          <p:cNvPr id="58" name="AutoShape 51"/>
          <p:cNvSpPr>
            <a:spLocks noChangeArrowheads="1"/>
          </p:cNvSpPr>
          <p:nvPr/>
        </p:nvSpPr>
        <p:spPr bwMode="auto">
          <a:xfrm>
            <a:off x="2843213" y="3405188"/>
            <a:ext cx="311150" cy="317500"/>
          </a:xfrm>
          <a:prstGeom prst="rightArrow">
            <a:avLst>
              <a:gd name="adj1" fmla="val 50000"/>
              <a:gd name="adj2" fmla="val 25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i="1">
              <a:solidFill>
                <a:srgbClr val="000000"/>
              </a:solidFill>
              <a:latin typeface="Times New Roman" pitchFamily="18" charset="0"/>
              <a:cs typeface="Times New Roman" pitchFamily="18" charset="0"/>
            </a:endParaRPr>
          </a:p>
        </p:txBody>
      </p:sp>
      <p:sp>
        <p:nvSpPr>
          <p:cNvPr id="59" name="Text Box 52"/>
          <p:cNvSpPr txBox="1">
            <a:spLocks noChangeArrowheads="1"/>
          </p:cNvSpPr>
          <p:nvPr/>
        </p:nvSpPr>
        <p:spPr bwMode="auto">
          <a:xfrm>
            <a:off x="4283075" y="3895725"/>
            <a:ext cx="655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006600"/>
                </a:solidFill>
                <a:latin typeface="Times New Roman" pitchFamily="18" charset="0"/>
                <a:cs typeface="Times New Roman" pitchFamily="18" charset="0"/>
              </a:rPr>
              <a:t>A B</a:t>
            </a:r>
          </a:p>
        </p:txBody>
      </p:sp>
      <p:grpSp>
        <p:nvGrpSpPr>
          <p:cNvPr id="8" name="Group 53"/>
          <p:cNvGrpSpPr>
            <a:grpSpLocks/>
          </p:cNvGrpSpPr>
          <p:nvPr/>
        </p:nvGrpSpPr>
        <p:grpSpPr bwMode="auto">
          <a:xfrm>
            <a:off x="4305300" y="3376613"/>
            <a:ext cx="655638" cy="461962"/>
            <a:chOff x="3016" y="3657"/>
            <a:chExt cx="413" cy="291"/>
          </a:xfrm>
        </p:grpSpPr>
        <p:sp>
          <p:nvSpPr>
            <p:cNvPr id="50237" name="Text Box 54"/>
            <p:cNvSpPr txBox="1">
              <a:spLocks noChangeArrowheads="1"/>
            </p:cNvSpPr>
            <p:nvPr/>
          </p:nvSpPr>
          <p:spPr bwMode="auto">
            <a:xfrm>
              <a:off x="3016" y="3657"/>
              <a:ext cx="4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006600"/>
                  </a:solidFill>
                  <a:latin typeface="Times New Roman" pitchFamily="18" charset="0"/>
                  <a:cs typeface="Times New Roman" pitchFamily="18" charset="0"/>
                </a:rPr>
                <a:t>A B</a:t>
              </a:r>
            </a:p>
          </p:txBody>
        </p:sp>
        <p:sp>
          <p:nvSpPr>
            <p:cNvPr id="50238" name="Line 55"/>
            <p:cNvSpPr>
              <a:spLocks noChangeShapeType="1"/>
            </p:cNvSpPr>
            <p:nvPr/>
          </p:nvSpPr>
          <p:spPr bwMode="auto">
            <a:xfrm>
              <a:off x="3102" y="3689"/>
              <a:ext cx="96"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 name="Group 56"/>
          <p:cNvGrpSpPr>
            <a:grpSpLocks/>
          </p:cNvGrpSpPr>
          <p:nvPr/>
        </p:nvGrpSpPr>
        <p:grpSpPr bwMode="auto">
          <a:xfrm>
            <a:off x="3657600" y="3365500"/>
            <a:ext cx="655638" cy="461963"/>
            <a:chOff x="2109" y="3430"/>
            <a:chExt cx="413" cy="291"/>
          </a:xfrm>
        </p:grpSpPr>
        <p:sp>
          <p:nvSpPr>
            <p:cNvPr id="50234" name="Text Box 57"/>
            <p:cNvSpPr txBox="1">
              <a:spLocks noChangeArrowheads="1"/>
            </p:cNvSpPr>
            <p:nvPr/>
          </p:nvSpPr>
          <p:spPr bwMode="auto">
            <a:xfrm>
              <a:off x="2109" y="3430"/>
              <a:ext cx="4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006600"/>
                  </a:solidFill>
                  <a:latin typeface="Times New Roman" pitchFamily="18" charset="0"/>
                  <a:cs typeface="Times New Roman" pitchFamily="18" charset="0"/>
                </a:rPr>
                <a:t>A B</a:t>
              </a:r>
            </a:p>
          </p:txBody>
        </p:sp>
        <p:sp>
          <p:nvSpPr>
            <p:cNvPr id="50235" name="Line 58"/>
            <p:cNvSpPr>
              <a:spLocks noChangeShapeType="1"/>
            </p:cNvSpPr>
            <p:nvPr/>
          </p:nvSpPr>
          <p:spPr bwMode="auto">
            <a:xfrm>
              <a:off x="2364" y="3470"/>
              <a:ext cx="96"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36" name="Line 59"/>
            <p:cNvSpPr>
              <a:spLocks noChangeShapeType="1"/>
            </p:cNvSpPr>
            <p:nvPr/>
          </p:nvSpPr>
          <p:spPr bwMode="auto">
            <a:xfrm>
              <a:off x="2184" y="3467"/>
              <a:ext cx="96"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78"/>
          <p:cNvGrpSpPr>
            <a:grpSpLocks/>
          </p:cNvGrpSpPr>
          <p:nvPr/>
        </p:nvGrpSpPr>
        <p:grpSpPr bwMode="auto">
          <a:xfrm>
            <a:off x="7043738" y="2671763"/>
            <a:ext cx="1776412" cy="1685925"/>
            <a:chOff x="4437" y="1996"/>
            <a:chExt cx="1119" cy="1062"/>
          </a:xfrm>
        </p:grpSpPr>
        <p:grpSp>
          <p:nvGrpSpPr>
            <p:cNvPr id="50219" name="Group 60"/>
            <p:cNvGrpSpPr>
              <a:grpSpLocks/>
            </p:cNvGrpSpPr>
            <p:nvPr/>
          </p:nvGrpSpPr>
          <p:grpSpPr bwMode="auto">
            <a:xfrm>
              <a:off x="4548" y="2140"/>
              <a:ext cx="1008" cy="912"/>
              <a:chOff x="3456" y="1536"/>
              <a:chExt cx="1008" cy="912"/>
            </a:xfrm>
          </p:grpSpPr>
          <p:sp>
            <p:nvSpPr>
              <p:cNvPr id="50230" name="Rectangle 61"/>
              <p:cNvSpPr>
                <a:spLocks noChangeArrowheads="1"/>
              </p:cNvSpPr>
              <p:nvPr/>
            </p:nvSpPr>
            <p:spPr bwMode="auto">
              <a:xfrm>
                <a:off x="3648" y="1776"/>
                <a:ext cx="816"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50231" name="Line 62"/>
              <p:cNvSpPr>
                <a:spLocks noChangeShapeType="1"/>
              </p:cNvSpPr>
              <p:nvPr/>
            </p:nvSpPr>
            <p:spPr bwMode="auto">
              <a:xfrm>
                <a:off x="3648" y="2112"/>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32" name="Line 63"/>
              <p:cNvSpPr>
                <a:spLocks noChangeShapeType="1"/>
              </p:cNvSpPr>
              <p:nvPr/>
            </p:nvSpPr>
            <p:spPr bwMode="auto">
              <a:xfrm>
                <a:off x="4032" y="177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33" name="Line 64"/>
              <p:cNvSpPr>
                <a:spLocks noChangeShapeType="1"/>
              </p:cNvSpPr>
              <p:nvPr/>
            </p:nvSpPr>
            <p:spPr bwMode="auto">
              <a:xfrm flipH="1" flipV="1">
                <a:off x="3456" y="153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0220" name="Text Box 65"/>
            <p:cNvSpPr txBox="1">
              <a:spLocks noChangeArrowheads="1"/>
            </p:cNvSpPr>
            <p:nvPr/>
          </p:nvSpPr>
          <p:spPr bwMode="auto">
            <a:xfrm>
              <a:off x="4437" y="2188"/>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cs typeface="Times New Roman" pitchFamily="18" charset="0"/>
                </a:rPr>
                <a:t>A</a:t>
              </a:r>
              <a:endParaRPr kumimoji="1" lang="en-US" altLang="zh-CN" sz="3600" b="1" i="1">
                <a:solidFill>
                  <a:srgbClr val="FF3300"/>
                </a:solidFill>
                <a:latin typeface="Times New Roman" pitchFamily="18" charset="0"/>
                <a:cs typeface="Times New Roman" pitchFamily="18" charset="0"/>
              </a:endParaRPr>
            </a:p>
          </p:txBody>
        </p:sp>
        <p:sp>
          <p:nvSpPr>
            <p:cNvPr id="50221" name="Text Box 66"/>
            <p:cNvSpPr txBox="1">
              <a:spLocks noChangeArrowheads="1"/>
            </p:cNvSpPr>
            <p:nvPr/>
          </p:nvSpPr>
          <p:spPr bwMode="auto">
            <a:xfrm>
              <a:off x="4591" y="1996"/>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cs typeface="Times New Roman" pitchFamily="18" charset="0"/>
                </a:rPr>
                <a:t>B</a:t>
              </a:r>
              <a:endParaRPr kumimoji="1" lang="en-US" altLang="zh-CN" sz="3600" b="1" i="1">
                <a:solidFill>
                  <a:srgbClr val="FF3300"/>
                </a:solidFill>
                <a:latin typeface="Times New Roman" pitchFamily="18" charset="0"/>
                <a:cs typeface="Times New Roman" pitchFamily="18" charset="0"/>
              </a:endParaRPr>
            </a:p>
          </p:txBody>
        </p:sp>
        <p:sp>
          <p:nvSpPr>
            <p:cNvPr id="50222" name="Text Box 67"/>
            <p:cNvSpPr txBox="1">
              <a:spLocks noChangeArrowheads="1"/>
            </p:cNvSpPr>
            <p:nvPr/>
          </p:nvSpPr>
          <p:spPr bwMode="auto">
            <a:xfrm>
              <a:off x="5195" y="2140"/>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1</a:t>
              </a:r>
              <a:endParaRPr kumimoji="1" lang="en-US" altLang="zh-CN" sz="3600" b="1">
                <a:solidFill>
                  <a:srgbClr val="040404"/>
                </a:solidFill>
                <a:latin typeface="Times New Roman" pitchFamily="18" charset="0"/>
                <a:cs typeface="Times New Roman" pitchFamily="18" charset="0"/>
              </a:endParaRPr>
            </a:p>
          </p:txBody>
        </p:sp>
        <p:sp>
          <p:nvSpPr>
            <p:cNvPr id="50223" name="Text Box 68"/>
            <p:cNvSpPr txBox="1">
              <a:spLocks noChangeArrowheads="1"/>
            </p:cNvSpPr>
            <p:nvPr/>
          </p:nvSpPr>
          <p:spPr bwMode="auto">
            <a:xfrm>
              <a:off x="4811" y="2140"/>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0</a:t>
              </a:r>
              <a:endParaRPr kumimoji="1" lang="en-US" altLang="zh-CN" sz="3600" b="1">
                <a:solidFill>
                  <a:srgbClr val="040404"/>
                </a:solidFill>
                <a:latin typeface="Times New Roman" pitchFamily="18" charset="0"/>
                <a:cs typeface="Times New Roman" pitchFamily="18" charset="0"/>
              </a:endParaRPr>
            </a:p>
          </p:txBody>
        </p:sp>
        <p:sp>
          <p:nvSpPr>
            <p:cNvPr id="50224" name="Text Box 69"/>
            <p:cNvSpPr txBox="1">
              <a:spLocks noChangeArrowheads="1"/>
            </p:cNvSpPr>
            <p:nvPr/>
          </p:nvSpPr>
          <p:spPr bwMode="auto">
            <a:xfrm>
              <a:off x="4447" y="2764"/>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1</a:t>
              </a:r>
              <a:endParaRPr kumimoji="1" lang="en-US" altLang="zh-CN" sz="3600" b="1">
                <a:solidFill>
                  <a:srgbClr val="040404"/>
                </a:solidFill>
                <a:latin typeface="Times New Roman" pitchFamily="18" charset="0"/>
                <a:cs typeface="Times New Roman" pitchFamily="18" charset="0"/>
              </a:endParaRPr>
            </a:p>
          </p:txBody>
        </p:sp>
        <p:sp>
          <p:nvSpPr>
            <p:cNvPr id="50225" name="Text Box 70"/>
            <p:cNvSpPr txBox="1">
              <a:spLocks noChangeArrowheads="1"/>
            </p:cNvSpPr>
            <p:nvPr/>
          </p:nvSpPr>
          <p:spPr bwMode="auto">
            <a:xfrm>
              <a:off x="4447" y="2428"/>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0</a:t>
              </a:r>
              <a:endParaRPr kumimoji="1" lang="en-US" altLang="zh-CN" sz="3600" b="1">
                <a:solidFill>
                  <a:srgbClr val="040404"/>
                </a:solidFill>
                <a:latin typeface="Times New Roman" pitchFamily="18" charset="0"/>
                <a:cs typeface="Times New Roman" pitchFamily="18" charset="0"/>
              </a:endParaRPr>
            </a:p>
          </p:txBody>
        </p:sp>
        <p:sp>
          <p:nvSpPr>
            <p:cNvPr id="50226" name="Text Box 71"/>
            <p:cNvSpPr txBox="1">
              <a:spLocks noChangeArrowheads="1"/>
            </p:cNvSpPr>
            <p:nvPr/>
          </p:nvSpPr>
          <p:spPr bwMode="auto">
            <a:xfrm>
              <a:off x="4796" y="2431"/>
              <a:ext cx="2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6600"/>
                  </a:solidFill>
                  <a:latin typeface="Times New Roman" pitchFamily="18" charset="0"/>
                  <a:cs typeface="Times New Roman" pitchFamily="18" charset="0"/>
                </a:rPr>
                <a:t> 0</a:t>
              </a:r>
              <a:endParaRPr kumimoji="1" lang="en-US" altLang="zh-CN" sz="3600" b="1">
                <a:solidFill>
                  <a:srgbClr val="006600"/>
                </a:solidFill>
                <a:latin typeface="Times New Roman" pitchFamily="18" charset="0"/>
                <a:cs typeface="Times New Roman" pitchFamily="18" charset="0"/>
              </a:endParaRPr>
            </a:p>
          </p:txBody>
        </p:sp>
        <p:sp>
          <p:nvSpPr>
            <p:cNvPr id="50227" name="Text Box 72"/>
            <p:cNvSpPr txBox="1">
              <a:spLocks noChangeArrowheads="1"/>
            </p:cNvSpPr>
            <p:nvPr/>
          </p:nvSpPr>
          <p:spPr bwMode="auto">
            <a:xfrm>
              <a:off x="5180" y="2431"/>
              <a:ext cx="2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6600"/>
                  </a:solidFill>
                  <a:latin typeface="Times New Roman" pitchFamily="18" charset="0"/>
                  <a:cs typeface="Times New Roman" pitchFamily="18" charset="0"/>
                </a:rPr>
                <a:t> 1</a:t>
              </a:r>
              <a:endParaRPr kumimoji="1" lang="en-US" altLang="zh-CN" sz="3600" b="1">
                <a:solidFill>
                  <a:srgbClr val="006600"/>
                </a:solidFill>
                <a:latin typeface="Times New Roman" pitchFamily="18" charset="0"/>
                <a:cs typeface="Times New Roman" pitchFamily="18" charset="0"/>
              </a:endParaRPr>
            </a:p>
          </p:txBody>
        </p:sp>
        <p:sp>
          <p:nvSpPr>
            <p:cNvPr id="50228" name="Text Box 73"/>
            <p:cNvSpPr txBox="1">
              <a:spLocks noChangeArrowheads="1"/>
            </p:cNvSpPr>
            <p:nvPr/>
          </p:nvSpPr>
          <p:spPr bwMode="auto">
            <a:xfrm>
              <a:off x="4796" y="2767"/>
              <a:ext cx="2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6600"/>
                  </a:solidFill>
                  <a:latin typeface="Times New Roman" pitchFamily="18" charset="0"/>
                  <a:cs typeface="Times New Roman" pitchFamily="18" charset="0"/>
                </a:rPr>
                <a:t> 2</a:t>
              </a:r>
              <a:endParaRPr kumimoji="1" lang="en-US" altLang="zh-CN" sz="3600" b="1">
                <a:solidFill>
                  <a:srgbClr val="006600"/>
                </a:solidFill>
                <a:latin typeface="Times New Roman" pitchFamily="18" charset="0"/>
                <a:cs typeface="Times New Roman" pitchFamily="18" charset="0"/>
              </a:endParaRPr>
            </a:p>
          </p:txBody>
        </p:sp>
        <p:sp>
          <p:nvSpPr>
            <p:cNvPr id="50229" name="Text Box 74"/>
            <p:cNvSpPr txBox="1">
              <a:spLocks noChangeArrowheads="1"/>
            </p:cNvSpPr>
            <p:nvPr/>
          </p:nvSpPr>
          <p:spPr bwMode="auto">
            <a:xfrm>
              <a:off x="5180" y="2767"/>
              <a:ext cx="2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6600"/>
                  </a:solidFill>
                  <a:latin typeface="Times New Roman" pitchFamily="18" charset="0"/>
                  <a:cs typeface="Times New Roman" pitchFamily="18" charset="0"/>
                </a:rPr>
                <a:t> 3</a:t>
              </a:r>
              <a:endParaRPr kumimoji="1" lang="en-US" altLang="zh-CN" sz="3600" b="1">
                <a:solidFill>
                  <a:srgbClr val="006600"/>
                </a:solidFill>
                <a:latin typeface="Times New Roman" pitchFamily="18" charset="0"/>
                <a:cs typeface="Times New Roman" pitchFamily="18" charset="0"/>
              </a:endParaRPr>
            </a:p>
          </p:txBody>
        </p:sp>
      </p:grpSp>
      <p:sp>
        <p:nvSpPr>
          <p:cNvPr id="83" name="Text Box 75"/>
          <p:cNvSpPr txBox="1">
            <a:spLocks noChangeArrowheads="1"/>
          </p:cNvSpPr>
          <p:nvPr/>
        </p:nvSpPr>
        <p:spPr bwMode="auto">
          <a:xfrm>
            <a:off x="215900" y="2962275"/>
            <a:ext cx="3952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1600" b="1">
                <a:solidFill>
                  <a:srgbClr val="000000"/>
                </a:solidFill>
                <a:latin typeface="Times New Roman" pitchFamily="18" charset="0"/>
                <a:cs typeface="Times New Roman" pitchFamily="18" charset="0"/>
              </a:rPr>
              <a:t>二变量</a:t>
            </a:r>
            <a:r>
              <a:rPr lang="en-US" altLang="zh-CN" sz="1600" b="1">
                <a:solidFill>
                  <a:srgbClr val="000000"/>
                </a:solidFill>
                <a:latin typeface="Times New Roman" pitchFamily="18" charset="0"/>
                <a:cs typeface="Times New Roman" pitchFamily="18" charset="0"/>
              </a:rPr>
              <a:t>K</a:t>
            </a:r>
            <a:r>
              <a:rPr lang="zh-CN" altLang="en-US" sz="1600" b="1">
                <a:solidFill>
                  <a:srgbClr val="000000"/>
                </a:solidFill>
                <a:latin typeface="Times New Roman" pitchFamily="18" charset="0"/>
                <a:cs typeface="Times New Roman" pitchFamily="18" charset="0"/>
              </a:rPr>
              <a:t>图</a:t>
            </a:r>
          </a:p>
        </p:txBody>
      </p:sp>
      <p:sp>
        <p:nvSpPr>
          <p:cNvPr id="84" name="Text Box 76"/>
          <p:cNvSpPr txBox="1">
            <a:spLocks noChangeArrowheads="1"/>
          </p:cNvSpPr>
          <p:nvPr/>
        </p:nvSpPr>
        <p:spPr bwMode="auto">
          <a:xfrm>
            <a:off x="468313" y="4643438"/>
            <a:ext cx="8208962"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lnSpc>
                <a:spcPct val="120000"/>
              </a:lnSpc>
              <a:spcBef>
                <a:spcPct val="50000"/>
              </a:spcBef>
              <a:buClr>
                <a:srgbClr val="006600"/>
              </a:buClr>
              <a:buFont typeface="Wingdings" pitchFamily="2" charset="2"/>
              <a:buChar char="Ø"/>
            </a:pPr>
            <a:r>
              <a:rPr kumimoji="1" lang="en-US" altLang="zh-CN" sz="2400" b="1">
                <a:solidFill>
                  <a:srgbClr val="000000"/>
                </a:solidFill>
                <a:latin typeface="Times New Roman" pitchFamily="18" charset="0"/>
                <a:cs typeface="Times New Roman" pitchFamily="18" charset="0"/>
              </a:rPr>
              <a:t>     </a:t>
            </a:r>
            <a:r>
              <a:rPr kumimoji="1" lang="zh-CN" altLang="en-US" sz="2400" b="1">
                <a:solidFill>
                  <a:srgbClr val="000000"/>
                </a:solidFill>
                <a:latin typeface="Times New Roman" pitchFamily="18" charset="0"/>
                <a:cs typeface="Times New Roman" pitchFamily="18" charset="0"/>
              </a:rPr>
              <a:t>建立多于二变量的卡诺图，则每增加一个逻辑变量就以原卡诺图的右边线（或底线）为对称轴作一对称图形，对称轴</a:t>
            </a:r>
            <a:r>
              <a:rPr kumimoji="1" lang="zh-CN" altLang="en-US" sz="2400" b="1">
                <a:solidFill>
                  <a:srgbClr val="FF3300"/>
                </a:solidFill>
                <a:latin typeface="Times New Roman" pitchFamily="18" charset="0"/>
                <a:cs typeface="Times New Roman" pitchFamily="18" charset="0"/>
              </a:rPr>
              <a:t>左面</a:t>
            </a:r>
            <a:r>
              <a:rPr kumimoji="1" lang="zh-CN" altLang="en-US" sz="2400" b="1">
                <a:solidFill>
                  <a:srgbClr val="000000"/>
                </a:solidFill>
                <a:latin typeface="Times New Roman" pitchFamily="18" charset="0"/>
                <a:cs typeface="Times New Roman" pitchFamily="18" charset="0"/>
              </a:rPr>
              <a:t>（或上面）原数字</a:t>
            </a:r>
            <a:r>
              <a:rPr kumimoji="1" lang="zh-CN" altLang="en-US" sz="2400" b="1">
                <a:solidFill>
                  <a:srgbClr val="FF3300"/>
                </a:solidFill>
                <a:latin typeface="Times New Roman" pitchFamily="18" charset="0"/>
                <a:cs typeface="Times New Roman" pitchFamily="18" charset="0"/>
              </a:rPr>
              <a:t>前</a:t>
            </a:r>
            <a:r>
              <a:rPr kumimoji="1" lang="zh-CN" altLang="en-US" sz="2400" b="1">
                <a:solidFill>
                  <a:srgbClr val="000000"/>
                </a:solidFill>
                <a:latin typeface="Times New Roman" pitchFamily="18" charset="0"/>
                <a:cs typeface="Times New Roman" pitchFamily="18" charset="0"/>
              </a:rPr>
              <a:t>增</a:t>
            </a:r>
            <a:r>
              <a:rPr kumimoji="1" lang="zh-CN" altLang="en-US" sz="2400" b="1">
                <a:solidFill>
                  <a:srgbClr val="FF3300"/>
                </a:solidFill>
                <a:latin typeface="Times New Roman" pitchFamily="18" charset="0"/>
                <a:cs typeface="Times New Roman" pitchFamily="18" charset="0"/>
              </a:rPr>
              <a:t>加</a:t>
            </a:r>
            <a:r>
              <a:rPr kumimoji="1" lang="zh-CN" altLang="en-US" sz="2400" b="1">
                <a:solidFill>
                  <a:srgbClr val="000000"/>
                </a:solidFill>
                <a:latin typeface="Times New Roman" pitchFamily="18" charset="0"/>
                <a:cs typeface="Times New Roman" pitchFamily="18" charset="0"/>
              </a:rPr>
              <a:t>一个</a:t>
            </a:r>
            <a:r>
              <a:rPr kumimoji="1" lang="en-US" altLang="zh-CN" sz="2400" b="1">
                <a:solidFill>
                  <a:srgbClr val="FF3300"/>
                </a:solidFill>
                <a:latin typeface="Times New Roman" pitchFamily="18" charset="0"/>
                <a:cs typeface="Times New Roman" pitchFamily="18" charset="0"/>
              </a:rPr>
              <a:t>0</a:t>
            </a:r>
            <a:r>
              <a:rPr kumimoji="1" lang="zh-CN" altLang="en-US" sz="2400" b="1">
                <a:solidFill>
                  <a:srgbClr val="000000"/>
                </a:solidFill>
                <a:latin typeface="Times New Roman" pitchFamily="18" charset="0"/>
                <a:cs typeface="Times New Roman" pitchFamily="18" charset="0"/>
              </a:rPr>
              <a:t>，对称轴</a:t>
            </a:r>
            <a:r>
              <a:rPr kumimoji="1" lang="zh-CN" altLang="en-US" sz="2400" b="1">
                <a:solidFill>
                  <a:srgbClr val="FF3300"/>
                </a:solidFill>
                <a:latin typeface="Times New Roman" pitchFamily="18" charset="0"/>
                <a:cs typeface="Times New Roman" pitchFamily="18" charset="0"/>
              </a:rPr>
              <a:t>右面</a:t>
            </a:r>
            <a:r>
              <a:rPr kumimoji="1" lang="zh-CN" altLang="en-US" sz="2400" b="1">
                <a:solidFill>
                  <a:srgbClr val="000000"/>
                </a:solidFill>
                <a:latin typeface="Times New Roman" pitchFamily="18" charset="0"/>
                <a:cs typeface="Times New Roman" pitchFamily="18" charset="0"/>
              </a:rPr>
              <a:t>（或下面）原数字</a:t>
            </a:r>
            <a:r>
              <a:rPr kumimoji="1" lang="zh-CN" altLang="en-US" sz="2400" b="1">
                <a:solidFill>
                  <a:srgbClr val="FF3300"/>
                </a:solidFill>
                <a:latin typeface="Times New Roman" pitchFamily="18" charset="0"/>
                <a:cs typeface="Times New Roman" pitchFamily="18" charset="0"/>
              </a:rPr>
              <a:t>前</a:t>
            </a:r>
            <a:r>
              <a:rPr kumimoji="1" lang="zh-CN" altLang="en-US" sz="2400" b="1">
                <a:solidFill>
                  <a:srgbClr val="000000"/>
                </a:solidFill>
                <a:latin typeface="Times New Roman" pitchFamily="18" charset="0"/>
                <a:cs typeface="Times New Roman" pitchFamily="18" charset="0"/>
              </a:rPr>
              <a:t>增</a:t>
            </a:r>
            <a:r>
              <a:rPr kumimoji="1" lang="zh-CN" altLang="en-US" sz="2400" b="1">
                <a:solidFill>
                  <a:srgbClr val="FF3300"/>
                </a:solidFill>
                <a:latin typeface="Times New Roman" pitchFamily="18" charset="0"/>
                <a:cs typeface="Times New Roman" pitchFamily="18" charset="0"/>
              </a:rPr>
              <a:t>加</a:t>
            </a:r>
            <a:r>
              <a:rPr kumimoji="1" lang="zh-CN" altLang="en-US" sz="2400" b="1">
                <a:solidFill>
                  <a:srgbClr val="000000"/>
                </a:solidFill>
                <a:latin typeface="Times New Roman" pitchFamily="18" charset="0"/>
                <a:cs typeface="Times New Roman" pitchFamily="18" charset="0"/>
              </a:rPr>
              <a:t>一个</a:t>
            </a:r>
            <a:r>
              <a:rPr kumimoji="1" lang="en-US" altLang="zh-CN" sz="2400" b="1">
                <a:solidFill>
                  <a:srgbClr val="FF3300"/>
                </a:solidFill>
                <a:latin typeface="Times New Roman" pitchFamily="18" charset="0"/>
                <a:cs typeface="Times New Roman" pitchFamily="18" charset="0"/>
              </a:rPr>
              <a:t>1</a:t>
            </a:r>
            <a:r>
              <a:rPr kumimoji="1" lang="zh-CN" altLang="en-US" sz="2400" b="1">
                <a:solidFill>
                  <a:srgbClr val="000000"/>
                </a:solidFill>
                <a:latin typeface="Times New Roman" pitchFamily="18" charset="0"/>
                <a:cs typeface="Times New Roman" pitchFamily="18" charset="0"/>
              </a:rPr>
              <a:t>。</a:t>
            </a:r>
          </a:p>
        </p:txBody>
      </p:sp>
      <p:grpSp>
        <p:nvGrpSpPr>
          <p:cNvPr id="13" name="组合 77"/>
          <p:cNvGrpSpPr>
            <a:grpSpLocks/>
          </p:cNvGrpSpPr>
          <p:nvPr/>
        </p:nvGrpSpPr>
        <p:grpSpPr bwMode="auto">
          <a:xfrm>
            <a:off x="468313" y="1143000"/>
            <a:ext cx="8137525" cy="1223963"/>
            <a:chOff x="611188" y="1433513"/>
            <a:chExt cx="8137525" cy="1223962"/>
          </a:xfrm>
        </p:grpSpPr>
        <p:sp>
          <p:nvSpPr>
            <p:cNvPr id="50217" name="Rectangle 4"/>
            <p:cNvSpPr>
              <a:spLocks noChangeArrowheads="1"/>
            </p:cNvSpPr>
            <p:nvPr/>
          </p:nvSpPr>
          <p:spPr bwMode="auto">
            <a:xfrm>
              <a:off x="684213" y="1433513"/>
              <a:ext cx="80645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r>
                <a:rPr kumimoji="1" lang="en-US" altLang="zh-CN" sz="2400" b="1">
                  <a:solidFill>
                    <a:srgbClr val="333399"/>
                  </a:solidFill>
                  <a:latin typeface="Times New Roman" pitchFamily="18" charset="0"/>
                  <a:cs typeface="Times New Roman" pitchFamily="18" charset="0"/>
                </a:rPr>
                <a:t>         </a:t>
              </a:r>
              <a:r>
                <a:rPr kumimoji="1" lang="zh-CN" altLang="en-US" sz="2400" b="1">
                  <a:solidFill>
                    <a:srgbClr val="040404"/>
                  </a:solidFill>
                  <a:latin typeface="Times New Roman" pitchFamily="18" charset="0"/>
                  <a:cs typeface="Times New Roman" pitchFamily="18" charset="0"/>
                </a:rPr>
                <a:t>将</a:t>
              </a:r>
              <a:r>
                <a:rPr kumimoji="1" lang="en-US" altLang="zh-CN" sz="2400" b="1" i="1">
                  <a:solidFill>
                    <a:srgbClr val="040404"/>
                  </a:solidFill>
                  <a:latin typeface="Times New Roman" pitchFamily="18" charset="0"/>
                  <a:cs typeface="Times New Roman" pitchFamily="18" charset="0"/>
                </a:rPr>
                <a:t>n</a:t>
              </a:r>
              <a:r>
                <a:rPr kumimoji="1" lang="zh-CN" altLang="en-US" sz="2400" b="1">
                  <a:solidFill>
                    <a:srgbClr val="040404"/>
                  </a:solidFill>
                  <a:latin typeface="Times New Roman" pitchFamily="18" charset="0"/>
                  <a:cs typeface="Times New Roman" pitchFamily="18" charset="0"/>
                </a:rPr>
                <a:t>变量的全部最小项各用一个小方块表示，并使具有</a:t>
              </a:r>
              <a:r>
                <a:rPr kumimoji="1" lang="zh-CN" altLang="en-US" sz="2400" b="1">
                  <a:solidFill>
                    <a:srgbClr val="FF3300"/>
                  </a:solidFill>
                  <a:latin typeface="Times New Roman" pitchFamily="18" charset="0"/>
                  <a:cs typeface="Times New Roman" pitchFamily="18" charset="0"/>
                </a:rPr>
                <a:t>逻辑相邻</a:t>
              </a:r>
              <a:r>
                <a:rPr kumimoji="1" lang="zh-CN" altLang="en-US" sz="2400" b="1">
                  <a:solidFill>
                    <a:srgbClr val="040404"/>
                  </a:solidFill>
                  <a:latin typeface="Times New Roman" pitchFamily="18" charset="0"/>
                  <a:cs typeface="Times New Roman" pitchFamily="18" charset="0"/>
                </a:rPr>
                <a:t>性的最小项在</a:t>
              </a:r>
              <a:r>
                <a:rPr kumimoji="1" lang="zh-CN" altLang="en-US" sz="2400" b="1">
                  <a:solidFill>
                    <a:srgbClr val="FF3300"/>
                  </a:solidFill>
                  <a:latin typeface="Times New Roman" pitchFamily="18" charset="0"/>
                  <a:cs typeface="Times New Roman" pitchFamily="18" charset="0"/>
                </a:rPr>
                <a:t>几何位置上也相邻</a:t>
              </a:r>
              <a:r>
                <a:rPr kumimoji="1" lang="zh-CN" altLang="en-US" sz="2400" b="1">
                  <a:solidFill>
                    <a:srgbClr val="040404"/>
                  </a:solidFill>
                  <a:latin typeface="Times New Roman" pitchFamily="18" charset="0"/>
                  <a:cs typeface="Times New Roman" pitchFamily="18" charset="0"/>
                </a:rPr>
                <a:t>地排列起来，所得到的图形叫做</a:t>
              </a:r>
              <a:r>
                <a:rPr kumimoji="1" lang="en-US" altLang="zh-CN" sz="2400" b="1" i="1">
                  <a:solidFill>
                    <a:srgbClr val="040404"/>
                  </a:solidFill>
                  <a:latin typeface="Times New Roman" pitchFamily="18" charset="0"/>
                  <a:cs typeface="Times New Roman" pitchFamily="18" charset="0"/>
                </a:rPr>
                <a:t>n</a:t>
              </a:r>
              <a:r>
                <a:rPr kumimoji="1" lang="zh-CN" altLang="en-US" sz="2400" b="1">
                  <a:solidFill>
                    <a:srgbClr val="040404"/>
                  </a:solidFill>
                  <a:latin typeface="Times New Roman" pitchFamily="18" charset="0"/>
                  <a:cs typeface="Times New Roman" pitchFamily="18" charset="0"/>
                </a:rPr>
                <a:t>变量的</a:t>
              </a:r>
              <a:r>
                <a:rPr kumimoji="1" lang="zh-CN" altLang="en-US" sz="2400" b="1">
                  <a:solidFill>
                    <a:srgbClr val="FF3300"/>
                  </a:solidFill>
                  <a:latin typeface="Times New Roman" pitchFamily="18" charset="0"/>
                  <a:cs typeface="Times New Roman" pitchFamily="18" charset="0"/>
                </a:rPr>
                <a:t>卡诺图（</a:t>
              </a:r>
              <a:r>
                <a:rPr kumimoji="1" lang="en-US" altLang="zh-CN" sz="2400" b="1">
                  <a:solidFill>
                    <a:srgbClr val="FF3300"/>
                  </a:solidFill>
                  <a:latin typeface="Times New Roman" pitchFamily="18" charset="0"/>
                  <a:cs typeface="Times New Roman" pitchFamily="18" charset="0"/>
                </a:rPr>
                <a:t>Karnaugh Map</a:t>
              </a:r>
              <a:r>
                <a:rPr kumimoji="1" lang="zh-CN" altLang="en-US" sz="2400" b="1">
                  <a:solidFill>
                    <a:srgbClr val="FF3300"/>
                  </a:solidFill>
                  <a:latin typeface="Times New Roman" pitchFamily="18" charset="0"/>
                  <a:cs typeface="Times New Roman" pitchFamily="18" charset="0"/>
                </a:rPr>
                <a:t>）</a:t>
              </a:r>
              <a:r>
                <a:rPr kumimoji="1" lang="zh-CN" altLang="en-US" sz="2400" b="1">
                  <a:solidFill>
                    <a:srgbClr val="040404"/>
                  </a:solidFill>
                  <a:latin typeface="Times New Roman" pitchFamily="18" charset="0"/>
                  <a:cs typeface="Times New Roman" pitchFamily="18" charset="0"/>
                </a:rPr>
                <a:t>。</a:t>
              </a:r>
            </a:p>
          </p:txBody>
        </p:sp>
        <p:sp>
          <p:nvSpPr>
            <p:cNvPr id="50218" name="Rectangle 77"/>
            <p:cNvSpPr>
              <a:spLocks noChangeArrowheads="1"/>
            </p:cNvSpPr>
            <p:nvPr/>
          </p:nvSpPr>
          <p:spPr bwMode="auto">
            <a:xfrm>
              <a:off x="611188" y="1433513"/>
              <a:ext cx="8137525" cy="1223962"/>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sp>
        <p:nvSpPr>
          <p:cNvPr id="50216" name="Rectangle 2"/>
          <p:cNvSpPr>
            <a:spLocks noChangeArrowheads="1"/>
          </p:cNvSpPr>
          <p:nvPr/>
        </p:nvSpPr>
        <p:spPr bwMode="auto">
          <a:xfrm>
            <a:off x="5911850" y="58738"/>
            <a:ext cx="3178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§2.3</a:t>
            </a:r>
            <a:r>
              <a:rPr lang="zh-CN" altLang="en-US" sz="1800" b="1">
                <a:solidFill>
                  <a:srgbClr val="FF0066"/>
                </a:solidFill>
                <a:latin typeface="Times New Roman" pitchFamily="18" charset="0"/>
                <a:cs typeface="Times New Roman" pitchFamily="18" charset="0"/>
              </a:rPr>
              <a:t>  逻辑函数及其描述方法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wipe(up)">
                                      <p:cBhvr>
                                        <p:cTn id="17" dur="500"/>
                                        <p:tgtEl>
                                          <p:spTgt spid="83"/>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par>
                          <p:cTn id="26" fill="hold" nodeType="afterGroup">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wipe(left)">
                                      <p:cBhvr>
                                        <p:cTn id="29" dur="500"/>
                                        <p:tgtEl>
                                          <p:spTgt spid="57"/>
                                        </p:tgtEl>
                                      </p:cBhvr>
                                    </p:animEffect>
                                  </p:childTnLst>
                                </p:cTn>
                              </p:par>
                            </p:childTnLst>
                          </p:cTn>
                        </p:par>
                        <p:par>
                          <p:cTn id="30" fill="hold" nodeType="afterGroup">
                            <p:stCondLst>
                              <p:cond delay="2000"/>
                            </p:stCondLst>
                            <p:childTnLst>
                              <p:par>
                                <p:cTn id="31" presetID="18" presetClass="entr" presetSubtype="6" fill="hold" grpId="0"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strips(downRight)">
                                      <p:cBhvr>
                                        <p:cTn id="33" dur="500"/>
                                        <p:tgtEl>
                                          <p:spTgt spid="5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left)">
                                      <p:cBhvr>
                                        <p:cTn id="38" dur="500"/>
                                        <p:tgtEl>
                                          <p:spTgt spid="3"/>
                                        </p:tgtEl>
                                      </p:cBhvr>
                                    </p:animEffect>
                                  </p:childTnLst>
                                </p:cTn>
                              </p:par>
                            </p:childTnLst>
                          </p:cTn>
                        </p:par>
                        <p:par>
                          <p:cTn id="39" fill="hold" nodeType="afterGroup">
                            <p:stCondLst>
                              <p:cond delay="500"/>
                            </p:stCondLst>
                            <p:childTnLst>
                              <p:par>
                                <p:cTn id="40" presetID="22" presetClass="entr" presetSubtype="8" fill="hold"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par>
                          <p:cTn id="43" fill="hold" nodeType="afterGroup">
                            <p:stCondLst>
                              <p:cond delay="1000"/>
                            </p:stCondLst>
                            <p:childTnLst>
                              <p:par>
                                <p:cTn id="44" presetID="22" presetClass="entr" presetSubtype="8"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left)">
                                      <p:cBhvr>
                                        <p:cTn id="46" dur="500"/>
                                        <p:tgtEl>
                                          <p:spTgt spid="5"/>
                                        </p:tgtEl>
                                      </p:cBhvr>
                                    </p:animEffect>
                                  </p:childTnLst>
                                </p:cTn>
                              </p:par>
                            </p:childTnLst>
                          </p:cTn>
                        </p:par>
                        <p:par>
                          <p:cTn id="47" fill="hold" nodeType="afterGroup">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left)">
                                      <p:cBhvr>
                                        <p:cTn id="50" dur="500"/>
                                        <p:tgtEl>
                                          <p:spTgt spid="31"/>
                                        </p:tgtEl>
                                      </p:cBhvr>
                                    </p:animEffect>
                                  </p:childTnLst>
                                </p:cTn>
                              </p:par>
                            </p:childTnLst>
                          </p:cTn>
                        </p:par>
                        <p:par>
                          <p:cTn id="51" fill="hold" nodeType="afterGroup">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left)">
                                      <p:cBhvr>
                                        <p:cTn id="54" dur="500"/>
                                        <p:tgtEl>
                                          <p:spTgt spid="3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500"/>
                                        <p:tgtEl>
                                          <p:spTgt spid="7"/>
                                        </p:tgtEl>
                                      </p:cBhvr>
                                    </p:animEffect>
                                  </p:childTnLst>
                                </p:cTn>
                              </p:par>
                            </p:childTnLst>
                          </p:cTn>
                        </p:par>
                        <p:par>
                          <p:cTn id="60" fill="hold" nodeType="afterGroup">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wipe(left)">
                                      <p:cBhvr>
                                        <p:cTn id="63" dur="500"/>
                                        <p:tgtEl>
                                          <p:spTgt spid="47"/>
                                        </p:tgtEl>
                                      </p:cBhvr>
                                    </p:animEffect>
                                  </p:childTnLst>
                                </p:cTn>
                              </p:par>
                            </p:childTnLst>
                          </p:cTn>
                        </p:par>
                        <p:par>
                          <p:cTn id="64" fill="hold" nodeType="afterGroup">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wipe(left)">
                                      <p:cBhvr>
                                        <p:cTn id="67" dur="500"/>
                                        <p:tgtEl>
                                          <p:spTgt spid="48"/>
                                        </p:tgtEl>
                                      </p:cBhvr>
                                    </p:animEffect>
                                  </p:childTnLst>
                                </p:cTn>
                              </p:par>
                            </p:childTnLst>
                          </p:cTn>
                        </p:par>
                        <p:par>
                          <p:cTn id="68" fill="hold" nodeType="afterGroup">
                            <p:stCondLst>
                              <p:cond delay="1500"/>
                            </p:stCondLst>
                            <p:childTnLst>
                              <p:par>
                                <p:cTn id="69" presetID="22" presetClass="entr" presetSubtype="8" fill="hold" grpId="0" nodeType="after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wipe(left)">
                                      <p:cBhvr>
                                        <p:cTn id="71" dur="500"/>
                                        <p:tgtEl>
                                          <p:spTgt spid="52"/>
                                        </p:tgtEl>
                                      </p:cBhvr>
                                    </p:animEffect>
                                  </p:childTnLst>
                                </p:cTn>
                              </p:par>
                            </p:childTnLst>
                          </p:cTn>
                        </p:par>
                        <p:par>
                          <p:cTn id="72" fill="hold" nodeType="afterGroup">
                            <p:stCondLst>
                              <p:cond delay="2000"/>
                            </p:stCondLst>
                            <p:childTnLst>
                              <p:par>
                                <p:cTn id="73" presetID="22" presetClass="entr" presetSubtype="8" fill="hold" grpId="0"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wipe(left)">
                                      <p:cBhvr>
                                        <p:cTn id="75" dur="500"/>
                                        <p:tgtEl>
                                          <p:spTgt spid="51"/>
                                        </p:tgtEl>
                                      </p:cBhvr>
                                    </p:animEffect>
                                  </p:childTnLst>
                                </p:cTn>
                              </p:par>
                            </p:childTnLst>
                          </p:cTn>
                        </p:par>
                        <p:par>
                          <p:cTn id="76" fill="hold" nodeType="afterGroup">
                            <p:stCondLst>
                              <p:cond delay="2500"/>
                            </p:stCondLst>
                            <p:childTnLst>
                              <p:par>
                                <p:cTn id="77" presetID="22" presetClass="entr" presetSubtype="8" fill="hold" grpId="0" nodeType="after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wipe(left)">
                                      <p:cBhvr>
                                        <p:cTn id="79" dur="500"/>
                                        <p:tgtEl>
                                          <p:spTgt spid="50"/>
                                        </p:tgtEl>
                                      </p:cBhvr>
                                    </p:animEffect>
                                  </p:childTnLst>
                                </p:cTn>
                              </p:par>
                            </p:childTnLst>
                          </p:cTn>
                        </p:par>
                        <p:par>
                          <p:cTn id="80" fill="hold" nodeType="afterGroup">
                            <p:stCondLst>
                              <p:cond delay="3000"/>
                            </p:stCondLst>
                            <p:childTnLst>
                              <p:par>
                                <p:cTn id="81" presetID="22" presetClass="entr" presetSubtype="8" fill="hold" grpId="0" nodeType="after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wipe(left)">
                                      <p:cBhvr>
                                        <p:cTn id="83" dur="500"/>
                                        <p:tgtEl>
                                          <p:spTgt spid="49"/>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8"/>
                                        </p:tgtEl>
                                        <p:attrNameLst>
                                          <p:attrName>style.visibility</p:attrName>
                                        </p:attrNameLst>
                                      </p:cBhvr>
                                      <p:to>
                                        <p:strVal val="visible"/>
                                      </p:to>
                                    </p:set>
                                    <p:animEffect transition="in" filter="wipe(left)">
                                      <p:cBhvr>
                                        <p:cTn id="88" dur="500"/>
                                        <p:tgtEl>
                                          <p:spTgt spid="18"/>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wipe(left)">
                                      <p:cBhvr>
                                        <p:cTn id="93" dur="500"/>
                                        <p:tgtEl>
                                          <p:spTgt spid="22"/>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9"/>
                                        </p:tgtEl>
                                        <p:attrNameLst>
                                          <p:attrName>style.visibility</p:attrName>
                                        </p:attrNameLst>
                                      </p:cBhvr>
                                      <p:to>
                                        <p:strVal val="visible"/>
                                      </p:to>
                                    </p:set>
                                    <p:animEffect transition="in" filter="wipe(left)">
                                      <p:cBhvr>
                                        <p:cTn id="98" dur="500"/>
                                        <p:tgtEl>
                                          <p:spTgt spid="9"/>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wipe(left)">
                                      <p:cBhvr>
                                        <p:cTn id="103" dur="500"/>
                                        <p:tgtEl>
                                          <p:spTgt spid="53"/>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left)">
                                      <p:cBhvr>
                                        <p:cTn id="108" dur="500"/>
                                        <p:tgtEl>
                                          <p:spTgt spid="19"/>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23"/>
                                        </p:tgtEl>
                                        <p:attrNameLst>
                                          <p:attrName>style.visibility</p:attrName>
                                        </p:attrNameLst>
                                      </p:cBhvr>
                                      <p:to>
                                        <p:strVal val="visible"/>
                                      </p:to>
                                    </p:set>
                                    <p:animEffect transition="in" filter="wipe(left)">
                                      <p:cBhvr>
                                        <p:cTn id="113" dur="500"/>
                                        <p:tgtEl>
                                          <p:spTgt spid="23"/>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nodeType="clickEffect">
                                  <p:stCondLst>
                                    <p:cond delay="0"/>
                                  </p:stCondLst>
                                  <p:childTnLst>
                                    <p:set>
                                      <p:cBhvr>
                                        <p:cTn id="117" dur="1" fill="hold">
                                          <p:stCondLst>
                                            <p:cond delay="0"/>
                                          </p:stCondLst>
                                        </p:cTn>
                                        <p:tgtEl>
                                          <p:spTgt spid="8"/>
                                        </p:tgtEl>
                                        <p:attrNameLst>
                                          <p:attrName>style.visibility</p:attrName>
                                        </p:attrNameLst>
                                      </p:cBhvr>
                                      <p:to>
                                        <p:strVal val="visible"/>
                                      </p:to>
                                    </p:set>
                                    <p:animEffect transition="in" filter="wipe(left)">
                                      <p:cBhvr>
                                        <p:cTn id="118" dur="500"/>
                                        <p:tgtEl>
                                          <p:spTgt spid="8"/>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wipe(left)">
                                      <p:cBhvr>
                                        <p:cTn id="123" dur="500"/>
                                        <p:tgtEl>
                                          <p:spTgt spid="54"/>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wipe(left)">
                                      <p:cBhvr>
                                        <p:cTn id="128" dur="500"/>
                                        <p:tgtEl>
                                          <p:spTgt spid="20"/>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24"/>
                                        </p:tgtEl>
                                        <p:attrNameLst>
                                          <p:attrName>style.visibility</p:attrName>
                                        </p:attrNameLst>
                                      </p:cBhvr>
                                      <p:to>
                                        <p:strVal val="visible"/>
                                      </p:to>
                                    </p:set>
                                    <p:animEffect transition="in" filter="wipe(left)">
                                      <p:cBhvr>
                                        <p:cTn id="133" dur="500"/>
                                        <p:tgtEl>
                                          <p:spTgt spid="24"/>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8" fill="hold" nodeType="clickEffect">
                                  <p:stCondLst>
                                    <p:cond delay="0"/>
                                  </p:stCondLst>
                                  <p:childTnLst>
                                    <p:set>
                                      <p:cBhvr>
                                        <p:cTn id="137" dur="1" fill="hold">
                                          <p:stCondLst>
                                            <p:cond delay="0"/>
                                          </p:stCondLst>
                                        </p:cTn>
                                        <p:tgtEl>
                                          <p:spTgt spid="6"/>
                                        </p:tgtEl>
                                        <p:attrNameLst>
                                          <p:attrName>style.visibility</p:attrName>
                                        </p:attrNameLst>
                                      </p:cBhvr>
                                      <p:to>
                                        <p:strVal val="visible"/>
                                      </p:to>
                                    </p:set>
                                    <p:animEffect transition="in" filter="wipe(left)">
                                      <p:cBhvr>
                                        <p:cTn id="138" dur="500"/>
                                        <p:tgtEl>
                                          <p:spTgt spid="6"/>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55"/>
                                        </p:tgtEl>
                                        <p:attrNameLst>
                                          <p:attrName>style.visibility</p:attrName>
                                        </p:attrNameLst>
                                      </p:cBhvr>
                                      <p:to>
                                        <p:strVal val="visible"/>
                                      </p:to>
                                    </p:set>
                                    <p:animEffect transition="in" filter="wipe(left)">
                                      <p:cBhvr>
                                        <p:cTn id="143" dur="500"/>
                                        <p:tgtEl>
                                          <p:spTgt spid="55"/>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2" presetClass="entr" presetSubtype="8" fill="hold" grpId="0" nodeType="clickEffect">
                                  <p:stCondLst>
                                    <p:cond delay="0"/>
                                  </p:stCondLst>
                                  <p:childTnLst>
                                    <p:set>
                                      <p:cBhvr>
                                        <p:cTn id="147" dur="1" fill="hold">
                                          <p:stCondLst>
                                            <p:cond delay="0"/>
                                          </p:stCondLst>
                                        </p:cTn>
                                        <p:tgtEl>
                                          <p:spTgt spid="21"/>
                                        </p:tgtEl>
                                        <p:attrNameLst>
                                          <p:attrName>style.visibility</p:attrName>
                                        </p:attrNameLst>
                                      </p:cBhvr>
                                      <p:to>
                                        <p:strVal val="visible"/>
                                      </p:to>
                                    </p:set>
                                    <p:animEffect transition="in" filter="wipe(left)">
                                      <p:cBhvr>
                                        <p:cTn id="148" dur="500"/>
                                        <p:tgtEl>
                                          <p:spTgt spid="21"/>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25"/>
                                        </p:tgtEl>
                                        <p:attrNameLst>
                                          <p:attrName>style.visibility</p:attrName>
                                        </p:attrNameLst>
                                      </p:cBhvr>
                                      <p:to>
                                        <p:strVal val="visible"/>
                                      </p:to>
                                    </p:set>
                                    <p:animEffect transition="in" filter="wipe(left)">
                                      <p:cBhvr>
                                        <p:cTn id="153" dur="500"/>
                                        <p:tgtEl>
                                          <p:spTgt spid="25"/>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59"/>
                                        </p:tgtEl>
                                        <p:attrNameLst>
                                          <p:attrName>style.visibility</p:attrName>
                                        </p:attrNameLst>
                                      </p:cBhvr>
                                      <p:to>
                                        <p:strVal val="visible"/>
                                      </p:to>
                                    </p:set>
                                    <p:animEffect transition="in" filter="wipe(left)">
                                      <p:cBhvr>
                                        <p:cTn id="158" dur="500"/>
                                        <p:tgtEl>
                                          <p:spTgt spid="59"/>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56"/>
                                        </p:tgtEl>
                                        <p:attrNameLst>
                                          <p:attrName>style.visibility</p:attrName>
                                        </p:attrNameLst>
                                      </p:cBhvr>
                                      <p:to>
                                        <p:strVal val="visible"/>
                                      </p:to>
                                    </p:set>
                                    <p:animEffect transition="in" filter="wipe(left)">
                                      <p:cBhvr>
                                        <p:cTn id="163" dur="500"/>
                                        <p:tgtEl>
                                          <p:spTgt spid="56"/>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2" presetClass="entr" presetSubtype="8" fill="hold" nodeType="clickEffect">
                                  <p:stCondLst>
                                    <p:cond delay="0"/>
                                  </p:stCondLst>
                                  <p:childTnLst>
                                    <p:set>
                                      <p:cBhvr>
                                        <p:cTn id="167" dur="1" fill="hold">
                                          <p:stCondLst>
                                            <p:cond delay="0"/>
                                          </p:stCondLst>
                                        </p:cTn>
                                        <p:tgtEl>
                                          <p:spTgt spid="10"/>
                                        </p:tgtEl>
                                        <p:attrNameLst>
                                          <p:attrName>style.visibility</p:attrName>
                                        </p:attrNameLst>
                                      </p:cBhvr>
                                      <p:to>
                                        <p:strVal val="visible"/>
                                      </p:to>
                                    </p:set>
                                    <p:animEffect transition="in" filter="wipe(left)">
                                      <p:cBhvr>
                                        <p:cTn id="168" dur="500"/>
                                        <p:tgtEl>
                                          <p:spTgt spid="10"/>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3" presetClass="entr" presetSubtype="10" fill="hold" grpId="0" nodeType="clickEffect">
                                  <p:stCondLst>
                                    <p:cond delay="0"/>
                                  </p:stCondLst>
                                  <p:childTnLst>
                                    <p:set>
                                      <p:cBhvr>
                                        <p:cTn id="172" dur="1" fill="hold">
                                          <p:stCondLst>
                                            <p:cond delay="0"/>
                                          </p:stCondLst>
                                        </p:cTn>
                                        <p:tgtEl>
                                          <p:spTgt spid="84"/>
                                        </p:tgtEl>
                                        <p:attrNameLst>
                                          <p:attrName>style.visibility</p:attrName>
                                        </p:attrNameLst>
                                      </p:cBhvr>
                                      <p:to>
                                        <p:strVal val="visible"/>
                                      </p:to>
                                    </p:set>
                                    <p:animEffect transition="in" filter="blinds(horizontal)">
                                      <p:cBhvr>
                                        <p:cTn id="173"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autoUpdateAnimBg="0"/>
      <p:bldP spid="18" grpId="0" autoUpdateAnimBg="0"/>
      <p:bldP spid="19" grpId="0" autoUpdateAnimBg="0"/>
      <p:bldP spid="20" grpId="0" autoUpdateAnimBg="0"/>
      <p:bldP spid="21" grpId="0" autoUpdateAnimBg="0"/>
      <p:bldP spid="22" grpId="0" autoUpdateAnimBg="0"/>
      <p:bldP spid="23" grpId="0" autoUpdateAnimBg="0"/>
      <p:bldP spid="24" grpId="0" autoUpdateAnimBg="0"/>
      <p:bldP spid="25" grpId="0" autoUpdateAnimBg="0"/>
      <p:bldP spid="31" grpId="0" autoUpdateAnimBg="0"/>
      <p:bldP spid="38" grpId="0" autoUpdateAnimBg="0"/>
      <p:bldP spid="47" grpId="0" autoUpdateAnimBg="0"/>
      <p:bldP spid="48" grpId="0" autoUpdateAnimBg="0"/>
      <p:bldP spid="49" grpId="0" autoUpdateAnimBg="0"/>
      <p:bldP spid="50" grpId="0" autoUpdateAnimBg="0"/>
      <p:bldP spid="51" grpId="0" autoUpdateAnimBg="0"/>
      <p:bldP spid="52" grpId="0" autoUpdateAnimBg="0"/>
      <p:bldP spid="53" grpId="0" autoUpdateAnimBg="0"/>
      <p:bldP spid="54" grpId="0" autoUpdateAnimBg="0"/>
      <p:bldP spid="55" grpId="0" autoUpdateAnimBg="0"/>
      <p:bldP spid="56" grpId="0" autoUpdateAnimBg="0"/>
      <p:bldP spid="57" grpId="0" autoUpdateAnimBg="0"/>
      <p:bldP spid="58" grpId="0" animBg="1"/>
      <p:bldP spid="59" grpId="0"/>
      <p:bldP spid="83" grpId="0"/>
      <p:bldP spid="8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500563" y="5318125"/>
            <a:ext cx="424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000" b="1">
                <a:solidFill>
                  <a:srgbClr val="000000"/>
                </a:solidFill>
                <a:latin typeface="Times New Roman" pitchFamily="18" charset="0"/>
                <a:cs typeface="Times New Roman" pitchFamily="18" charset="0"/>
              </a:rPr>
              <a:t>∴</a:t>
            </a:r>
            <a:r>
              <a:rPr kumimoji="1" lang="zh-CN" altLang="en-US" sz="2000" b="1">
                <a:solidFill>
                  <a:srgbClr val="FF3300"/>
                </a:solidFill>
                <a:latin typeface="Times New Roman" pitchFamily="18" charset="0"/>
                <a:cs typeface="Times New Roman" pitchFamily="18" charset="0"/>
              </a:rPr>
              <a:t>卡诺图是上下、左右闭合的图形</a:t>
            </a:r>
            <a:r>
              <a:rPr kumimoji="1" lang="zh-CN" altLang="en-US" sz="2000" b="1">
                <a:solidFill>
                  <a:srgbClr val="000000"/>
                </a:solidFill>
                <a:latin typeface="Times New Roman" pitchFamily="18" charset="0"/>
                <a:cs typeface="Times New Roman" pitchFamily="18" charset="0"/>
              </a:rPr>
              <a:t>。</a:t>
            </a:r>
          </a:p>
        </p:txBody>
      </p:sp>
      <p:grpSp>
        <p:nvGrpSpPr>
          <p:cNvPr id="3" name="Group 4"/>
          <p:cNvGrpSpPr>
            <a:grpSpLocks/>
          </p:cNvGrpSpPr>
          <p:nvPr/>
        </p:nvGrpSpPr>
        <p:grpSpPr bwMode="auto">
          <a:xfrm>
            <a:off x="1000125" y="642938"/>
            <a:ext cx="2994025" cy="1747837"/>
            <a:chOff x="813" y="664"/>
            <a:chExt cx="1886" cy="1101"/>
          </a:xfrm>
        </p:grpSpPr>
        <p:sp>
          <p:nvSpPr>
            <p:cNvPr id="51270" name="Text Box 5"/>
            <p:cNvSpPr txBox="1">
              <a:spLocks noChangeArrowheads="1"/>
            </p:cNvSpPr>
            <p:nvPr/>
          </p:nvSpPr>
          <p:spPr bwMode="auto">
            <a:xfrm>
              <a:off x="813" y="845"/>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0000"/>
                  </a:solidFill>
                  <a:latin typeface="Times New Roman" pitchFamily="18" charset="0"/>
                  <a:cs typeface="Times New Roman" pitchFamily="18" charset="0"/>
                </a:rPr>
                <a:t>A</a:t>
              </a:r>
              <a:endParaRPr kumimoji="1" lang="en-US" altLang="zh-CN" sz="3600" b="1" i="1">
                <a:solidFill>
                  <a:srgbClr val="FF0000"/>
                </a:solidFill>
                <a:latin typeface="Times New Roman" pitchFamily="18" charset="0"/>
                <a:cs typeface="Times New Roman" pitchFamily="18" charset="0"/>
              </a:endParaRPr>
            </a:p>
          </p:txBody>
        </p:sp>
        <p:grpSp>
          <p:nvGrpSpPr>
            <p:cNvPr id="51271" name="Group 6"/>
            <p:cNvGrpSpPr>
              <a:grpSpLocks/>
            </p:cNvGrpSpPr>
            <p:nvPr/>
          </p:nvGrpSpPr>
          <p:grpSpPr bwMode="auto">
            <a:xfrm>
              <a:off x="971" y="853"/>
              <a:ext cx="1728" cy="912"/>
              <a:chOff x="336" y="2976"/>
              <a:chExt cx="1728" cy="912"/>
            </a:xfrm>
          </p:grpSpPr>
          <p:sp>
            <p:nvSpPr>
              <p:cNvPr id="51287" name="Line 7"/>
              <p:cNvSpPr>
                <a:spLocks noChangeShapeType="1"/>
              </p:cNvSpPr>
              <p:nvPr/>
            </p:nvSpPr>
            <p:spPr bwMode="auto">
              <a:xfrm>
                <a:off x="528" y="3552"/>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1288" name="Group 8"/>
              <p:cNvGrpSpPr>
                <a:grpSpLocks/>
              </p:cNvGrpSpPr>
              <p:nvPr/>
            </p:nvGrpSpPr>
            <p:grpSpPr bwMode="auto">
              <a:xfrm>
                <a:off x="336" y="2976"/>
                <a:ext cx="1728" cy="912"/>
                <a:chOff x="336" y="2976"/>
                <a:chExt cx="1728" cy="912"/>
              </a:xfrm>
            </p:grpSpPr>
            <p:sp>
              <p:nvSpPr>
                <p:cNvPr id="51289" name="Rectangle 9"/>
                <p:cNvSpPr>
                  <a:spLocks noChangeArrowheads="1"/>
                </p:cNvSpPr>
                <p:nvPr/>
              </p:nvSpPr>
              <p:spPr bwMode="auto">
                <a:xfrm>
                  <a:off x="528" y="3216"/>
                  <a:ext cx="1536"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51290" name="Line 10"/>
                <p:cNvSpPr>
                  <a:spLocks noChangeShapeType="1"/>
                </p:cNvSpPr>
                <p:nvPr/>
              </p:nvSpPr>
              <p:spPr bwMode="auto">
                <a:xfrm>
                  <a:off x="912"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91" name="Line 11"/>
                <p:cNvSpPr>
                  <a:spLocks noChangeShapeType="1"/>
                </p:cNvSpPr>
                <p:nvPr/>
              </p:nvSpPr>
              <p:spPr bwMode="auto">
                <a:xfrm>
                  <a:off x="1296"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92" name="Line 12"/>
                <p:cNvSpPr>
                  <a:spLocks noChangeShapeType="1"/>
                </p:cNvSpPr>
                <p:nvPr/>
              </p:nvSpPr>
              <p:spPr bwMode="auto">
                <a:xfrm>
                  <a:off x="1680"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93" name="Line 13"/>
                <p:cNvSpPr>
                  <a:spLocks noChangeShapeType="1"/>
                </p:cNvSpPr>
                <p:nvPr/>
              </p:nvSpPr>
              <p:spPr bwMode="auto">
                <a:xfrm>
                  <a:off x="336" y="297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51272" name="Text Box 14"/>
            <p:cNvSpPr txBox="1">
              <a:spLocks noChangeArrowheads="1"/>
            </p:cNvSpPr>
            <p:nvPr/>
          </p:nvSpPr>
          <p:spPr bwMode="auto">
            <a:xfrm>
              <a:off x="1023" y="664"/>
              <a:ext cx="3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cs typeface="Times New Roman" pitchFamily="18" charset="0"/>
                </a:rPr>
                <a:t>BC</a:t>
              </a:r>
            </a:p>
          </p:txBody>
        </p:sp>
        <p:sp>
          <p:nvSpPr>
            <p:cNvPr id="51273" name="Text Box 15"/>
            <p:cNvSpPr txBox="1">
              <a:spLocks noChangeArrowheads="1"/>
            </p:cNvSpPr>
            <p:nvPr/>
          </p:nvSpPr>
          <p:spPr bwMode="auto">
            <a:xfrm>
              <a:off x="917" y="110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a:t>
              </a:r>
              <a:endParaRPr kumimoji="1" lang="en-US" altLang="zh-CN" sz="3600" b="1">
                <a:solidFill>
                  <a:srgbClr val="000000"/>
                </a:solidFill>
                <a:latin typeface="Times New Roman" pitchFamily="18" charset="0"/>
                <a:cs typeface="Times New Roman" pitchFamily="18" charset="0"/>
              </a:endParaRPr>
            </a:p>
          </p:txBody>
        </p:sp>
        <p:sp>
          <p:nvSpPr>
            <p:cNvPr id="51274" name="Text Box 16"/>
            <p:cNvSpPr txBox="1">
              <a:spLocks noChangeArrowheads="1"/>
            </p:cNvSpPr>
            <p:nvPr/>
          </p:nvSpPr>
          <p:spPr bwMode="auto">
            <a:xfrm>
              <a:off x="923" y="142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a:t>
              </a:r>
              <a:endParaRPr kumimoji="1" lang="en-US" altLang="zh-CN" sz="3600" b="1">
                <a:solidFill>
                  <a:srgbClr val="000000"/>
                </a:solidFill>
                <a:latin typeface="Times New Roman" pitchFamily="18" charset="0"/>
                <a:cs typeface="Times New Roman" pitchFamily="18" charset="0"/>
              </a:endParaRPr>
            </a:p>
          </p:txBody>
        </p:sp>
        <p:sp>
          <p:nvSpPr>
            <p:cNvPr id="51275" name="Text Box 17"/>
            <p:cNvSpPr txBox="1">
              <a:spLocks noChangeArrowheads="1"/>
            </p:cNvSpPr>
            <p:nvPr/>
          </p:nvSpPr>
          <p:spPr bwMode="auto">
            <a:xfrm>
              <a:off x="1199" y="85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0</a:t>
              </a:r>
              <a:r>
                <a:rPr kumimoji="1" lang="en-US" altLang="zh-CN" sz="2400" b="1">
                  <a:solidFill>
                    <a:srgbClr val="000000"/>
                  </a:solidFill>
                  <a:latin typeface="Times New Roman" pitchFamily="18" charset="0"/>
                  <a:cs typeface="Times New Roman" pitchFamily="18" charset="0"/>
                </a:rPr>
                <a:t>0</a:t>
              </a:r>
              <a:endParaRPr kumimoji="1" lang="en-US" altLang="zh-CN" sz="3600" b="1">
                <a:solidFill>
                  <a:srgbClr val="000000"/>
                </a:solidFill>
                <a:latin typeface="Times New Roman" pitchFamily="18" charset="0"/>
                <a:cs typeface="Times New Roman" pitchFamily="18" charset="0"/>
              </a:endParaRPr>
            </a:p>
          </p:txBody>
        </p:sp>
        <p:sp>
          <p:nvSpPr>
            <p:cNvPr id="51276" name="Text Box 18"/>
            <p:cNvSpPr txBox="1">
              <a:spLocks noChangeArrowheads="1"/>
            </p:cNvSpPr>
            <p:nvPr/>
          </p:nvSpPr>
          <p:spPr bwMode="auto">
            <a:xfrm>
              <a:off x="1583" y="85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0</a:t>
              </a:r>
              <a:r>
                <a:rPr kumimoji="1" lang="en-US" altLang="zh-CN" sz="2400" b="1">
                  <a:solidFill>
                    <a:srgbClr val="000000"/>
                  </a:solidFill>
                  <a:latin typeface="Times New Roman" pitchFamily="18" charset="0"/>
                  <a:cs typeface="Times New Roman" pitchFamily="18" charset="0"/>
                </a:rPr>
                <a:t>1</a:t>
              </a:r>
              <a:endParaRPr kumimoji="1" lang="en-US" altLang="zh-CN" sz="3600" b="1">
                <a:solidFill>
                  <a:srgbClr val="000000"/>
                </a:solidFill>
                <a:latin typeface="Times New Roman" pitchFamily="18" charset="0"/>
                <a:cs typeface="Times New Roman" pitchFamily="18" charset="0"/>
              </a:endParaRPr>
            </a:p>
          </p:txBody>
        </p:sp>
        <p:sp>
          <p:nvSpPr>
            <p:cNvPr id="51277" name="Text Box 19"/>
            <p:cNvSpPr txBox="1">
              <a:spLocks noChangeArrowheads="1"/>
            </p:cNvSpPr>
            <p:nvPr/>
          </p:nvSpPr>
          <p:spPr bwMode="auto">
            <a:xfrm>
              <a:off x="1967" y="85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1</a:t>
              </a:r>
              <a:r>
                <a:rPr kumimoji="1" lang="en-US" altLang="zh-CN" sz="2400" b="1">
                  <a:solidFill>
                    <a:srgbClr val="000000"/>
                  </a:solidFill>
                  <a:latin typeface="Times New Roman" pitchFamily="18" charset="0"/>
                  <a:cs typeface="Times New Roman" pitchFamily="18" charset="0"/>
                </a:rPr>
                <a:t>1</a:t>
              </a:r>
              <a:endParaRPr kumimoji="1" lang="en-US" altLang="zh-CN" sz="3600" b="1">
                <a:solidFill>
                  <a:srgbClr val="000000"/>
                </a:solidFill>
                <a:latin typeface="Times New Roman" pitchFamily="18" charset="0"/>
                <a:cs typeface="Times New Roman" pitchFamily="18" charset="0"/>
              </a:endParaRPr>
            </a:p>
          </p:txBody>
        </p:sp>
        <p:sp>
          <p:nvSpPr>
            <p:cNvPr id="51278" name="Text Box 20"/>
            <p:cNvSpPr txBox="1">
              <a:spLocks noChangeArrowheads="1"/>
            </p:cNvSpPr>
            <p:nvPr/>
          </p:nvSpPr>
          <p:spPr bwMode="auto">
            <a:xfrm>
              <a:off x="2351" y="85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1</a:t>
              </a:r>
              <a:r>
                <a:rPr kumimoji="1" lang="en-US" altLang="zh-CN" sz="2400" b="1">
                  <a:solidFill>
                    <a:srgbClr val="000000"/>
                  </a:solidFill>
                  <a:latin typeface="Times New Roman" pitchFamily="18" charset="0"/>
                  <a:cs typeface="Times New Roman" pitchFamily="18" charset="0"/>
                </a:rPr>
                <a:t>0</a:t>
              </a:r>
              <a:endParaRPr kumimoji="1" lang="en-US" altLang="zh-CN" sz="3600" b="1">
                <a:solidFill>
                  <a:srgbClr val="000000"/>
                </a:solidFill>
                <a:latin typeface="Times New Roman" pitchFamily="18" charset="0"/>
                <a:cs typeface="Times New Roman" pitchFamily="18" charset="0"/>
              </a:endParaRPr>
            </a:p>
          </p:txBody>
        </p:sp>
        <p:sp>
          <p:nvSpPr>
            <p:cNvPr id="51279" name="Text Box 21"/>
            <p:cNvSpPr txBox="1">
              <a:spLocks noChangeArrowheads="1"/>
            </p:cNvSpPr>
            <p:nvPr/>
          </p:nvSpPr>
          <p:spPr bwMode="auto">
            <a:xfrm>
              <a:off x="1163" y="1093"/>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040404"/>
                  </a:solidFill>
                  <a:latin typeface="Times New Roman" pitchFamily="18" charset="0"/>
                  <a:cs typeface="Times New Roman" pitchFamily="18" charset="0"/>
                </a:rPr>
                <a:t> m</a:t>
              </a:r>
              <a:r>
                <a:rPr kumimoji="1" lang="en-US" altLang="zh-CN" sz="2400" b="1" i="1" baseline="-25000">
                  <a:solidFill>
                    <a:srgbClr val="040404"/>
                  </a:solidFill>
                  <a:latin typeface="Times New Roman" pitchFamily="18" charset="0"/>
                  <a:cs typeface="Times New Roman" pitchFamily="18" charset="0"/>
                </a:rPr>
                <a:t>0</a:t>
              </a:r>
              <a:endParaRPr kumimoji="1" lang="en-US" altLang="zh-CN" sz="3600" b="1" i="1">
                <a:solidFill>
                  <a:srgbClr val="040404"/>
                </a:solidFill>
                <a:latin typeface="Times New Roman" pitchFamily="18" charset="0"/>
                <a:cs typeface="Times New Roman" pitchFamily="18" charset="0"/>
              </a:endParaRPr>
            </a:p>
          </p:txBody>
        </p:sp>
        <p:sp>
          <p:nvSpPr>
            <p:cNvPr id="51280" name="Text Box 22"/>
            <p:cNvSpPr txBox="1">
              <a:spLocks noChangeArrowheads="1"/>
            </p:cNvSpPr>
            <p:nvPr/>
          </p:nvSpPr>
          <p:spPr bwMode="auto">
            <a:xfrm>
              <a:off x="1543" y="1093"/>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040404"/>
                  </a:solidFill>
                  <a:latin typeface="Times New Roman" pitchFamily="18" charset="0"/>
                  <a:cs typeface="Times New Roman" pitchFamily="18" charset="0"/>
                </a:rPr>
                <a:t> m</a:t>
              </a:r>
              <a:r>
                <a:rPr kumimoji="1" lang="en-US" altLang="zh-CN" sz="2400" b="1" i="1" baseline="-25000">
                  <a:solidFill>
                    <a:srgbClr val="040404"/>
                  </a:solidFill>
                  <a:latin typeface="Times New Roman" pitchFamily="18" charset="0"/>
                  <a:cs typeface="Times New Roman" pitchFamily="18" charset="0"/>
                </a:rPr>
                <a:t>1</a:t>
              </a:r>
              <a:endParaRPr kumimoji="1" lang="en-US" altLang="zh-CN" sz="3600" b="1" i="1">
                <a:solidFill>
                  <a:srgbClr val="040404"/>
                </a:solidFill>
                <a:latin typeface="Times New Roman" pitchFamily="18" charset="0"/>
                <a:cs typeface="Times New Roman" pitchFamily="18" charset="0"/>
              </a:endParaRPr>
            </a:p>
          </p:txBody>
        </p:sp>
        <p:sp>
          <p:nvSpPr>
            <p:cNvPr id="51281" name="Text Box 23"/>
            <p:cNvSpPr txBox="1">
              <a:spLocks noChangeArrowheads="1"/>
            </p:cNvSpPr>
            <p:nvPr/>
          </p:nvSpPr>
          <p:spPr bwMode="auto">
            <a:xfrm>
              <a:off x="2311" y="1093"/>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040404"/>
                  </a:solidFill>
                  <a:latin typeface="Times New Roman" pitchFamily="18" charset="0"/>
                  <a:cs typeface="Times New Roman" pitchFamily="18" charset="0"/>
                </a:rPr>
                <a:t> m</a:t>
              </a:r>
              <a:r>
                <a:rPr kumimoji="1" lang="en-US" altLang="zh-CN" sz="2400" b="1" i="1" baseline="-25000">
                  <a:solidFill>
                    <a:srgbClr val="040404"/>
                  </a:solidFill>
                  <a:latin typeface="Times New Roman" pitchFamily="18" charset="0"/>
                  <a:cs typeface="Times New Roman" pitchFamily="18" charset="0"/>
                </a:rPr>
                <a:t>2</a:t>
              </a:r>
              <a:endParaRPr kumimoji="1" lang="en-US" altLang="zh-CN" sz="3600" b="1" i="1">
                <a:solidFill>
                  <a:srgbClr val="040404"/>
                </a:solidFill>
                <a:latin typeface="Times New Roman" pitchFamily="18" charset="0"/>
                <a:cs typeface="Times New Roman" pitchFamily="18" charset="0"/>
              </a:endParaRPr>
            </a:p>
          </p:txBody>
        </p:sp>
        <p:sp>
          <p:nvSpPr>
            <p:cNvPr id="51282" name="Text Box 24"/>
            <p:cNvSpPr txBox="1">
              <a:spLocks noChangeArrowheads="1"/>
            </p:cNvSpPr>
            <p:nvPr/>
          </p:nvSpPr>
          <p:spPr bwMode="auto">
            <a:xfrm>
              <a:off x="1927" y="1093"/>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040404"/>
                  </a:solidFill>
                  <a:latin typeface="Times New Roman" pitchFamily="18" charset="0"/>
                  <a:cs typeface="Times New Roman" pitchFamily="18" charset="0"/>
                </a:rPr>
                <a:t> m</a:t>
              </a:r>
              <a:r>
                <a:rPr kumimoji="1" lang="en-US" altLang="zh-CN" sz="2400" b="1" i="1" baseline="-25000">
                  <a:solidFill>
                    <a:srgbClr val="040404"/>
                  </a:solidFill>
                  <a:latin typeface="Times New Roman" pitchFamily="18" charset="0"/>
                  <a:cs typeface="Times New Roman" pitchFamily="18" charset="0"/>
                </a:rPr>
                <a:t>3</a:t>
              </a:r>
              <a:endParaRPr kumimoji="1" lang="en-US" altLang="zh-CN" sz="3600" b="1" i="1">
                <a:solidFill>
                  <a:srgbClr val="040404"/>
                </a:solidFill>
                <a:latin typeface="Times New Roman" pitchFamily="18" charset="0"/>
                <a:cs typeface="Times New Roman" pitchFamily="18" charset="0"/>
              </a:endParaRPr>
            </a:p>
          </p:txBody>
        </p:sp>
        <p:sp>
          <p:nvSpPr>
            <p:cNvPr id="51283" name="Text Box 25"/>
            <p:cNvSpPr txBox="1">
              <a:spLocks noChangeArrowheads="1"/>
            </p:cNvSpPr>
            <p:nvPr/>
          </p:nvSpPr>
          <p:spPr bwMode="auto">
            <a:xfrm>
              <a:off x="1163" y="1429"/>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040404"/>
                  </a:solidFill>
                  <a:latin typeface="Times New Roman" pitchFamily="18" charset="0"/>
                  <a:cs typeface="Times New Roman" pitchFamily="18" charset="0"/>
                </a:rPr>
                <a:t> m</a:t>
              </a:r>
              <a:r>
                <a:rPr kumimoji="1" lang="en-US" altLang="zh-CN" sz="2400" b="1" i="1" baseline="-25000">
                  <a:solidFill>
                    <a:srgbClr val="040404"/>
                  </a:solidFill>
                  <a:latin typeface="Times New Roman" pitchFamily="18" charset="0"/>
                  <a:cs typeface="Times New Roman" pitchFamily="18" charset="0"/>
                </a:rPr>
                <a:t>4</a:t>
              </a:r>
              <a:endParaRPr kumimoji="1" lang="en-US" altLang="zh-CN" sz="3600" b="1" i="1">
                <a:solidFill>
                  <a:srgbClr val="040404"/>
                </a:solidFill>
                <a:latin typeface="Times New Roman" pitchFamily="18" charset="0"/>
                <a:cs typeface="Times New Roman" pitchFamily="18" charset="0"/>
              </a:endParaRPr>
            </a:p>
          </p:txBody>
        </p:sp>
        <p:sp>
          <p:nvSpPr>
            <p:cNvPr id="51284" name="Text Box 26"/>
            <p:cNvSpPr txBox="1">
              <a:spLocks noChangeArrowheads="1"/>
            </p:cNvSpPr>
            <p:nvPr/>
          </p:nvSpPr>
          <p:spPr bwMode="auto">
            <a:xfrm>
              <a:off x="1543" y="1429"/>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040404"/>
                  </a:solidFill>
                  <a:latin typeface="Times New Roman" pitchFamily="18" charset="0"/>
                  <a:cs typeface="Times New Roman" pitchFamily="18" charset="0"/>
                </a:rPr>
                <a:t> m</a:t>
              </a:r>
              <a:r>
                <a:rPr kumimoji="1" lang="en-US" altLang="zh-CN" sz="2400" b="1" i="1" baseline="-25000">
                  <a:solidFill>
                    <a:srgbClr val="040404"/>
                  </a:solidFill>
                  <a:latin typeface="Times New Roman" pitchFamily="18" charset="0"/>
                  <a:cs typeface="Times New Roman" pitchFamily="18" charset="0"/>
                </a:rPr>
                <a:t>5</a:t>
              </a:r>
              <a:endParaRPr kumimoji="1" lang="en-US" altLang="zh-CN" sz="3600" b="1" i="1">
                <a:solidFill>
                  <a:srgbClr val="040404"/>
                </a:solidFill>
                <a:latin typeface="Times New Roman" pitchFamily="18" charset="0"/>
                <a:cs typeface="Times New Roman" pitchFamily="18" charset="0"/>
              </a:endParaRPr>
            </a:p>
          </p:txBody>
        </p:sp>
        <p:sp>
          <p:nvSpPr>
            <p:cNvPr id="51285" name="Text Box 27"/>
            <p:cNvSpPr txBox="1">
              <a:spLocks noChangeArrowheads="1"/>
            </p:cNvSpPr>
            <p:nvPr/>
          </p:nvSpPr>
          <p:spPr bwMode="auto">
            <a:xfrm>
              <a:off x="2311" y="1429"/>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040404"/>
                  </a:solidFill>
                  <a:latin typeface="Times New Roman" pitchFamily="18" charset="0"/>
                  <a:cs typeface="Times New Roman" pitchFamily="18" charset="0"/>
                </a:rPr>
                <a:t> m</a:t>
              </a:r>
              <a:r>
                <a:rPr kumimoji="1" lang="en-US" altLang="zh-CN" sz="2400" b="1" i="1" baseline="-25000">
                  <a:solidFill>
                    <a:srgbClr val="040404"/>
                  </a:solidFill>
                  <a:latin typeface="Times New Roman" pitchFamily="18" charset="0"/>
                  <a:cs typeface="Times New Roman" pitchFamily="18" charset="0"/>
                </a:rPr>
                <a:t>6</a:t>
              </a:r>
              <a:endParaRPr kumimoji="1" lang="en-US" altLang="zh-CN" sz="3600" b="1" i="1">
                <a:solidFill>
                  <a:srgbClr val="040404"/>
                </a:solidFill>
                <a:latin typeface="Times New Roman" pitchFamily="18" charset="0"/>
                <a:cs typeface="Times New Roman" pitchFamily="18" charset="0"/>
              </a:endParaRPr>
            </a:p>
          </p:txBody>
        </p:sp>
        <p:sp>
          <p:nvSpPr>
            <p:cNvPr id="51286" name="Text Box 28"/>
            <p:cNvSpPr txBox="1">
              <a:spLocks noChangeArrowheads="1"/>
            </p:cNvSpPr>
            <p:nvPr/>
          </p:nvSpPr>
          <p:spPr bwMode="auto">
            <a:xfrm>
              <a:off x="1931" y="1429"/>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040404"/>
                  </a:solidFill>
                  <a:latin typeface="Times New Roman" pitchFamily="18" charset="0"/>
                  <a:cs typeface="Times New Roman" pitchFamily="18" charset="0"/>
                </a:rPr>
                <a:t> m</a:t>
              </a:r>
              <a:r>
                <a:rPr kumimoji="1" lang="en-US" altLang="zh-CN" sz="2400" b="1" i="1" baseline="-25000">
                  <a:solidFill>
                    <a:srgbClr val="040404"/>
                  </a:solidFill>
                  <a:latin typeface="Times New Roman" pitchFamily="18" charset="0"/>
                  <a:cs typeface="Times New Roman" pitchFamily="18" charset="0"/>
                </a:rPr>
                <a:t>7</a:t>
              </a:r>
              <a:endParaRPr kumimoji="1" lang="en-US" altLang="zh-CN" sz="3600" b="1" i="1">
                <a:solidFill>
                  <a:srgbClr val="040404"/>
                </a:solidFill>
                <a:latin typeface="Times New Roman" pitchFamily="18" charset="0"/>
                <a:cs typeface="Times New Roman" pitchFamily="18" charset="0"/>
              </a:endParaRPr>
            </a:p>
          </p:txBody>
        </p:sp>
      </p:grpSp>
      <p:grpSp>
        <p:nvGrpSpPr>
          <p:cNvPr id="6" name="Group 65"/>
          <p:cNvGrpSpPr>
            <a:grpSpLocks/>
          </p:cNvGrpSpPr>
          <p:nvPr/>
        </p:nvGrpSpPr>
        <p:grpSpPr bwMode="auto">
          <a:xfrm>
            <a:off x="4714875" y="642938"/>
            <a:ext cx="2951163" cy="1747837"/>
            <a:chOff x="3268" y="709"/>
            <a:chExt cx="1859" cy="1101"/>
          </a:xfrm>
        </p:grpSpPr>
        <p:sp>
          <p:nvSpPr>
            <p:cNvPr id="51246" name="Text Box 66"/>
            <p:cNvSpPr txBox="1">
              <a:spLocks noChangeArrowheads="1"/>
            </p:cNvSpPr>
            <p:nvPr/>
          </p:nvSpPr>
          <p:spPr bwMode="auto">
            <a:xfrm>
              <a:off x="3268" y="890"/>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0000"/>
                  </a:solidFill>
                  <a:latin typeface="Times New Roman" pitchFamily="18" charset="0"/>
                  <a:cs typeface="Times New Roman" pitchFamily="18" charset="0"/>
                </a:rPr>
                <a:t>A</a:t>
              </a:r>
              <a:endParaRPr kumimoji="1" lang="en-US" altLang="zh-CN" sz="3600" b="1" i="1">
                <a:solidFill>
                  <a:srgbClr val="FF0000"/>
                </a:solidFill>
                <a:latin typeface="Times New Roman" pitchFamily="18" charset="0"/>
                <a:cs typeface="Times New Roman" pitchFamily="18" charset="0"/>
              </a:endParaRPr>
            </a:p>
          </p:txBody>
        </p:sp>
        <p:grpSp>
          <p:nvGrpSpPr>
            <p:cNvPr id="51247" name="Group 67"/>
            <p:cNvGrpSpPr>
              <a:grpSpLocks/>
            </p:cNvGrpSpPr>
            <p:nvPr/>
          </p:nvGrpSpPr>
          <p:grpSpPr bwMode="auto">
            <a:xfrm>
              <a:off x="3399" y="898"/>
              <a:ext cx="1728" cy="912"/>
              <a:chOff x="336" y="2976"/>
              <a:chExt cx="1728" cy="912"/>
            </a:xfrm>
          </p:grpSpPr>
          <p:sp>
            <p:nvSpPr>
              <p:cNvPr id="51263" name="Line 68"/>
              <p:cNvSpPr>
                <a:spLocks noChangeShapeType="1"/>
              </p:cNvSpPr>
              <p:nvPr/>
            </p:nvSpPr>
            <p:spPr bwMode="auto">
              <a:xfrm>
                <a:off x="528" y="3552"/>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1264" name="Group 69"/>
              <p:cNvGrpSpPr>
                <a:grpSpLocks/>
              </p:cNvGrpSpPr>
              <p:nvPr/>
            </p:nvGrpSpPr>
            <p:grpSpPr bwMode="auto">
              <a:xfrm>
                <a:off x="336" y="2976"/>
                <a:ext cx="1728" cy="912"/>
                <a:chOff x="336" y="2976"/>
                <a:chExt cx="1728" cy="912"/>
              </a:xfrm>
            </p:grpSpPr>
            <p:sp>
              <p:nvSpPr>
                <p:cNvPr id="51265" name="Rectangle 70"/>
                <p:cNvSpPr>
                  <a:spLocks noChangeArrowheads="1"/>
                </p:cNvSpPr>
                <p:nvPr/>
              </p:nvSpPr>
              <p:spPr bwMode="auto">
                <a:xfrm>
                  <a:off x="528" y="3216"/>
                  <a:ext cx="1536"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51266" name="Line 71"/>
                <p:cNvSpPr>
                  <a:spLocks noChangeShapeType="1"/>
                </p:cNvSpPr>
                <p:nvPr/>
              </p:nvSpPr>
              <p:spPr bwMode="auto">
                <a:xfrm>
                  <a:off x="912"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67" name="Line 72"/>
                <p:cNvSpPr>
                  <a:spLocks noChangeShapeType="1"/>
                </p:cNvSpPr>
                <p:nvPr/>
              </p:nvSpPr>
              <p:spPr bwMode="auto">
                <a:xfrm>
                  <a:off x="1296"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68" name="Line 73"/>
                <p:cNvSpPr>
                  <a:spLocks noChangeShapeType="1"/>
                </p:cNvSpPr>
                <p:nvPr/>
              </p:nvSpPr>
              <p:spPr bwMode="auto">
                <a:xfrm>
                  <a:off x="1680"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69" name="Line 74"/>
                <p:cNvSpPr>
                  <a:spLocks noChangeShapeType="1"/>
                </p:cNvSpPr>
                <p:nvPr/>
              </p:nvSpPr>
              <p:spPr bwMode="auto">
                <a:xfrm>
                  <a:off x="336" y="297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51248" name="Text Box 75"/>
            <p:cNvSpPr txBox="1">
              <a:spLocks noChangeArrowheads="1"/>
            </p:cNvSpPr>
            <p:nvPr/>
          </p:nvSpPr>
          <p:spPr bwMode="auto">
            <a:xfrm>
              <a:off x="3433" y="709"/>
              <a:ext cx="3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0000"/>
                  </a:solidFill>
                  <a:latin typeface="Times New Roman" pitchFamily="18" charset="0"/>
                  <a:cs typeface="Times New Roman" pitchFamily="18" charset="0"/>
                </a:rPr>
                <a:t>BC</a:t>
              </a:r>
              <a:endParaRPr kumimoji="1" lang="en-US" altLang="zh-CN" sz="3600" b="1" i="1">
                <a:solidFill>
                  <a:srgbClr val="FF0000"/>
                </a:solidFill>
                <a:latin typeface="Times New Roman" pitchFamily="18" charset="0"/>
                <a:cs typeface="Times New Roman" pitchFamily="18" charset="0"/>
              </a:endParaRPr>
            </a:p>
          </p:txBody>
        </p:sp>
        <p:sp>
          <p:nvSpPr>
            <p:cNvPr id="51249" name="Text Box 76"/>
            <p:cNvSpPr txBox="1">
              <a:spLocks noChangeArrowheads="1"/>
            </p:cNvSpPr>
            <p:nvPr/>
          </p:nvSpPr>
          <p:spPr bwMode="auto">
            <a:xfrm>
              <a:off x="3345" y="114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a:t>
              </a:r>
              <a:endParaRPr kumimoji="1" lang="en-US" altLang="zh-CN" sz="3600" b="1">
                <a:solidFill>
                  <a:srgbClr val="000000"/>
                </a:solidFill>
                <a:latin typeface="Times New Roman" pitchFamily="18" charset="0"/>
                <a:cs typeface="Times New Roman" pitchFamily="18" charset="0"/>
              </a:endParaRPr>
            </a:p>
          </p:txBody>
        </p:sp>
        <p:sp>
          <p:nvSpPr>
            <p:cNvPr id="51250" name="Text Box 77"/>
            <p:cNvSpPr txBox="1">
              <a:spLocks noChangeArrowheads="1"/>
            </p:cNvSpPr>
            <p:nvPr/>
          </p:nvSpPr>
          <p:spPr bwMode="auto">
            <a:xfrm>
              <a:off x="3351" y="147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a:t>
              </a:r>
              <a:endParaRPr kumimoji="1" lang="en-US" altLang="zh-CN" sz="3600" b="1">
                <a:solidFill>
                  <a:srgbClr val="000000"/>
                </a:solidFill>
                <a:latin typeface="Times New Roman" pitchFamily="18" charset="0"/>
                <a:cs typeface="Times New Roman" pitchFamily="18" charset="0"/>
              </a:endParaRPr>
            </a:p>
          </p:txBody>
        </p:sp>
        <p:sp>
          <p:nvSpPr>
            <p:cNvPr id="51251" name="Text Box 78"/>
            <p:cNvSpPr txBox="1">
              <a:spLocks noChangeArrowheads="1"/>
            </p:cNvSpPr>
            <p:nvPr/>
          </p:nvSpPr>
          <p:spPr bwMode="auto">
            <a:xfrm>
              <a:off x="3627" y="8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00</a:t>
              </a:r>
              <a:endParaRPr kumimoji="1" lang="en-US" altLang="zh-CN" sz="3600" b="1">
                <a:solidFill>
                  <a:srgbClr val="000000"/>
                </a:solidFill>
                <a:latin typeface="Times New Roman" pitchFamily="18" charset="0"/>
                <a:cs typeface="Times New Roman" pitchFamily="18" charset="0"/>
              </a:endParaRPr>
            </a:p>
          </p:txBody>
        </p:sp>
        <p:sp>
          <p:nvSpPr>
            <p:cNvPr id="51252" name="Text Box 79"/>
            <p:cNvSpPr txBox="1">
              <a:spLocks noChangeArrowheads="1"/>
            </p:cNvSpPr>
            <p:nvPr/>
          </p:nvSpPr>
          <p:spPr bwMode="auto">
            <a:xfrm>
              <a:off x="4011" y="8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01</a:t>
              </a:r>
              <a:endParaRPr kumimoji="1" lang="en-US" altLang="zh-CN" sz="3600" b="1">
                <a:solidFill>
                  <a:srgbClr val="000000"/>
                </a:solidFill>
                <a:latin typeface="Times New Roman" pitchFamily="18" charset="0"/>
                <a:cs typeface="Times New Roman" pitchFamily="18" charset="0"/>
              </a:endParaRPr>
            </a:p>
          </p:txBody>
        </p:sp>
        <p:sp>
          <p:nvSpPr>
            <p:cNvPr id="51253" name="Text Box 80"/>
            <p:cNvSpPr txBox="1">
              <a:spLocks noChangeArrowheads="1"/>
            </p:cNvSpPr>
            <p:nvPr/>
          </p:nvSpPr>
          <p:spPr bwMode="auto">
            <a:xfrm>
              <a:off x="4395" y="8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11</a:t>
              </a:r>
              <a:endParaRPr kumimoji="1" lang="en-US" altLang="zh-CN" sz="3600" b="1">
                <a:solidFill>
                  <a:srgbClr val="000000"/>
                </a:solidFill>
                <a:latin typeface="Times New Roman" pitchFamily="18" charset="0"/>
                <a:cs typeface="Times New Roman" pitchFamily="18" charset="0"/>
              </a:endParaRPr>
            </a:p>
          </p:txBody>
        </p:sp>
        <p:sp>
          <p:nvSpPr>
            <p:cNvPr id="51254" name="Text Box 81"/>
            <p:cNvSpPr txBox="1">
              <a:spLocks noChangeArrowheads="1"/>
            </p:cNvSpPr>
            <p:nvPr/>
          </p:nvSpPr>
          <p:spPr bwMode="auto">
            <a:xfrm>
              <a:off x="4779" y="8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10</a:t>
              </a:r>
              <a:endParaRPr kumimoji="1" lang="en-US" altLang="zh-CN" sz="3600" b="1">
                <a:solidFill>
                  <a:srgbClr val="000000"/>
                </a:solidFill>
                <a:latin typeface="Times New Roman" pitchFamily="18" charset="0"/>
                <a:cs typeface="Times New Roman" pitchFamily="18" charset="0"/>
              </a:endParaRPr>
            </a:p>
          </p:txBody>
        </p:sp>
        <p:sp>
          <p:nvSpPr>
            <p:cNvPr id="51255" name="Text Box 82"/>
            <p:cNvSpPr txBox="1">
              <a:spLocks noChangeArrowheads="1"/>
            </p:cNvSpPr>
            <p:nvPr/>
          </p:nvSpPr>
          <p:spPr bwMode="auto">
            <a:xfrm>
              <a:off x="3655" y="1138"/>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0</a:t>
              </a:r>
              <a:endParaRPr kumimoji="1" lang="en-US" altLang="zh-CN" sz="3600" b="1">
                <a:solidFill>
                  <a:srgbClr val="FF3300"/>
                </a:solidFill>
                <a:latin typeface="Times New Roman" pitchFamily="18" charset="0"/>
                <a:cs typeface="Times New Roman" pitchFamily="18" charset="0"/>
              </a:endParaRPr>
            </a:p>
          </p:txBody>
        </p:sp>
        <p:sp>
          <p:nvSpPr>
            <p:cNvPr id="51256" name="Text Box 83"/>
            <p:cNvSpPr txBox="1">
              <a:spLocks noChangeArrowheads="1"/>
            </p:cNvSpPr>
            <p:nvPr/>
          </p:nvSpPr>
          <p:spPr bwMode="auto">
            <a:xfrm>
              <a:off x="4035" y="1138"/>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1</a:t>
              </a:r>
              <a:endParaRPr kumimoji="1" lang="en-US" altLang="zh-CN" sz="3600" b="1">
                <a:solidFill>
                  <a:srgbClr val="FF3300"/>
                </a:solidFill>
                <a:latin typeface="Times New Roman" pitchFamily="18" charset="0"/>
                <a:cs typeface="Times New Roman" pitchFamily="18" charset="0"/>
              </a:endParaRPr>
            </a:p>
          </p:txBody>
        </p:sp>
        <p:sp>
          <p:nvSpPr>
            <p:cNvPr id="51257" name="Text Box 84"/>
            <p:cNvSpPr txBox="1">
              <a:spLocks noChangeArrowheads="1"/>
            </p:cNvSpPr>
            <p:nvPr/>
          </p:nvSpPr>
          <p:spPr bwMode="auto">
            <a:xfrm>
              <a:off x="4803" y="1138"/>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2</a:t>
              </a:r>
              <a:endParaRPr kumimoji="1" lang="en-US" altLang="zh-CN" sz="3600" b="1">
                <a:solidFill>
                  <a:srgbClr val="FF3300"/>
                </a:solidFill>
                <a:latin typeface="Times New Roman" pitchFamily="18" charset="0"/>
                <a:cs typeface="Times New Roman" pitchFamily="18" charset="0"/>
              </a:endParaRPr>
            </a:p>
          </p:txBody>
        </p:sp>
        <p:sp>
          <p:nvSpPr>
            <p:cNvPr id="51258" name="Text Box 85"/>
            <p:cNvSpPr txBox="1">
              <a:spLocks noChangeArrowheads="1"/>
            </p:cNvSpPr>
            <p:nvPr/>
          </p:nvSpPr>
          <p:spPr bwMode="auto">
            <a:xfrm>
              <a:off x="4419" y="1138"/>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3</a:t>
              </a:r>
              <a:endParaRPr kumimoji="1" lang="en-US" altLang="zh-CN" sz="3600" b="1">
                <a:solidFill>
                  <a:srgbClr val="FF3300"/>
                </a:solidFill>
                <a:latin typeface="Times New Roman" pitchFamily="18" charset="0"/>
                <a:cs typeface="Times New Roman" pitchFamily="18" charset="0"/>
              </a:endParaRPr>
            </a:p>
          </p:txBody>
        </p:sp>
        <p:sp>
          <p:nvSpPr>
            <p:cNvPr id="51259" name="Text Box 86"/>
            <p:cNvSpPr txBox="1">
              <a:spLocks noChangeArrowheads="1"/>
            </p:cNvSpPr>
            <p:nvPr/>
          </p:nvSpPr>
          <p:spPr bwMode="auto">
            <a:xfrm>
              <a:off x="3655" y="1474"/>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4</a:t>
              </a:r>
              <a:endParaRPr kumimoji="1" lang="en-US" altLang="zh-CN" sz="3600" b="1">
                <a:solidFill>
                  <a:srgbClr val="FF3300"/>
                </a:solidFill>
                <a:latin typeface="Times New Roman" pitchFamily="18" charset="0"/>
                <a:cs typeface="Times New Roman" pitchFamily="18" charset="0"/>
              </a:endParaRPr>
            </a:p>
          </p:txBody>
        </p:sp>
        <p:sp>
          <p:nvSpPr>
            <p:cNvPr id="51260" name="Text Box 87"/>
            <p:cNvSpPr txBox="1">
              <a:spLocks noChangeArrowheads="1"/>
            </p:cNvSpPr>
            <p:nvPr/>
          </p:nvSpPr>
          <p:spPr bwMode="auto">
            <a:xfrm>
              <a:off x="4059" y="147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5</a:t>
              </a:r>
              <a:endParaRPr kumimoji="1" lang="en-US" altLang="zh-CN" sz="3600" b="1">
                <a:solidFill>
                  <a:srgbClr val="FF3300"/>
                </a:solidFill>
                <a:latin typeface="Times New Roman" pitchFamily="18" charset="0"/>
                <a:cs typeface="Times New Roman" pitchFamily="18" charset="0"/>
              </a:endParaRPr>
            </a:p>
          </p:txBody>
        </p:sp>
        <p:sp>
          <p:nvSpPr>
            <p:cNvPr id="51261" name="Text Box 88"/>
            <p:cNvSpPr txBox="1">
              <a:spLocks noChangeArrowheads="1"/>
            </p:cNvSpPr>
            <p:nvPr/>
          </p:nvSpPr>
          <p:spPr bwMode="auto">
            <a:xfrm>
              <a:off x="4827" y="147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6</a:t>
              </a:r>
              <a:endParaRPr kumimoji="1" lang="en-US" altLang="zh-CN" sz="3600" b="1">
                <a:solidFill>
                  <a:srgbClr val="FF3300"/>
                </a:solidFill>
                <a:latin typeface="Times New Roman" pitchFamily="18" charset="0"/>
                <a:cs typeface="Times New Roman" pitchFamily="18" charset="0"/>
              </a:endParaRPr>
            </a:p>
          </p:txBody>
        </p:sp>
        <p:sp>
          <p:nvSpPr>
            <p:cNvPr id="51262" name="Text Box 89"/>
            <p:cNvSpPr txBox="1">
              <a:spLocks noChangeArrowheads="1"/>
            </p:cNvSpPr>
            <p:nvPr/>
          </p:nvSpPr>
          <p:spPr bwMode="auto">
            <a:xfrm>
              <a:off x="4423" y="1474"/>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7</a:t>
              </a:r>
              <a:endParaRPr kumimoji="1" lang="en-US" altLang="zh-CN" sz="3600" b="1">
                <a:solidFill>
                  <a:srgbClr val="FF3300"/>
                </a:solidFill>
                <a:latin typeface="Times New Roman" pitchFamily="18" charset="0"/>
                <a:cs typeface="Times New Roman" pitchFamily="18" charset="0"/>
              </a:endParaRPr>
            </a:p>
          </p:txBody>
        </p:sp>
      </p:grpSp>
      <p:sp>
        <p:nvSpPr>
          <p:cNvPr id="89" name="Rectangle 90"/>
          <p:cNvSpPr>
            <a:spLocks noChangeArrowheads="1"/>
          </p:cNvSpPr>
          <p:nvPr/>
        </p:nvSpPr>
        <p:spPr bwMode="auto">
          <a:xfrm>
            <a:off x="4643438" y="3789363"/>
            <a:ext cx="40560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kumimoji="1" lang="zh-CN" altLang="en-US" sz="2000" b="1">
                <a:solidFill>
                  <a:srgbClr val="FF0000"/>
                </a:solidFill>
                <a:latin typeface="Times New Roman" pitchFamily="18" charset="0"/>
                <a:cs typeface="Times New Roman" pitchFamily="18" charset="0"/>
              </a:rPr>
              <a:t>几何相邻：</a:t>
            </a:r>
          </a:p>
          <a:p>
            <a:pPr eaLnBrk="1" hangingPunct="1">
              <a:spcBef>
                <a:spcPct val="0"/>
              </a:spcBef>
              <a:buFontTx/>
              <a:buNone/>
            </a:pPr>
            <a:r>
              <a:rPr kumimoji="1" lang="zh-CN" altLang="en-US" sz="2000" b="1">
                <a:solidFill>
                  <a:srgbClr val="0000FF"/>
                </a:solidFill>
                <a:latin typeface="Times New Roman" pitchFamily="18" charset="0"/>
                <a:cs typeface="Times New Roman" pitchFamily="18" charset="0"/>
              </a:rPr>
              <a:t>相接，即紧挨着；</a:t>
            </a:r>
          </a:p>
          <a:p>
            <a:pPr eaLnBrk="1" hangingPunct="1">
              <a:spcBef>
                <a:spcPct val="0"/>
              </a:spcBef>
              <a:buFontTx/>
              <a:buNone/>
            </a:pPr>
            <a:r>
              <a:rPr kumimoji="1" lang="zh-CN" altLang="en-US" sz="2000" b="1">
                <a:solidFill>
                  <a:srgbClr val="0000FF"/>
                </a:solidFill>
                <a:latin typeface="Times New Roman" pitchFamily="18" charset="0"/>
                <a:cs typeface="Times New Roman" pitchFamily="18" charset="0"/>
              </a:rPr>
              <a:t>相对，即任意一行或一列的两端；</a:t>
            </a:r>
          </a:p>
          <a:p>
            <a:pPr eaLnBrk="1" hangingPunct="1">
              <a:spcBef>
                <a:spcPct val="0"/>
              </a:spcBef>
              <a:buFontTx/>
              <a:buNone/>
            </a:pPr>
            <a:r>
              <a:rPr kumimoji="1" lang="zh-CN" altLang="en-US" sz="2000" b="1">
                <a:solidFill>
                  <a:srgbClr val="0000FF"/>
                </a:solidFill>
                <a:latin typeface="Times New Roman" pitchFamily="18" charset="0"/>
                <a:cs typeface="Times New Roman" pitchFamily="18" charset="0"/>
              </a:rPr>
              <a:t>相重，即对折起来位置重合。</a:t>
            </a:r>
          </a:p>
        </p:txBody>
      </p:sp>
      <p:sp>
        <p:nvSpPr>
          <p:cNvPr id="90" name="Text Box 91"/>
          <p:cNvSpPr txBox="1">
            <a:spLocks noChangeArrowheads="1"/>
          </p:cNvSpPr>
          <p:nvPr/>
        </p:nvSpPr>
        <p:spPr bwMode="auto">
          <a:xfrm>
            <a:off x="533400" y="1141413"/>
            <a:ext cx="3952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1600" b="1">
                <a:solidFill>
                  <a:srgbClr val="000000"/>
                </a:solidFill>
                <a:latin typeface="Times New Roman" pitchFamily="18" charset="0"/>
                <a:cs typeface="Times New Roman" pitchFamily="18" charset="0"/>
              </a:rPr>
              <a:t>三变量</a:t>
            </a:r>
            <a:r>
              <a:rPr lang="en-US" altLang="zh-CN" sz="1600" b="1">
                <a:solidFill>
                  <a:srgbClr val="000000"/>
                </a:solidFill>
                <a:latin typeface="Times New Roman" pitchFamily="18" charset="0"/>
                <a:cs typeface="Times New Roman" pitchFamily="18" charset="0"/>
              </a:rPr>
              <a:t>K</a:t>
            </a:r>
            <a:r>
              <a:rPr lang="zh-CN" altLang="en-US" sz="1600" b="1">
                <a:solidFill>
                  <a:srgbClr val="000000"/>
                </a:solidFill>
                <a:latin typeface="Times New Roman" pitchFamily="18" charset="0"/>
                <a:cs typeface="Times New Roman" pitchFamily="18" charset="0"/>
              </a:rPr>
              <a:t>图</a:t>
            </a:r>
          </a:p>
        </p:txBody>
      </p:sp>
      <p:grpSp>
        <p:nvGrpSpPr>
          <p:cNvPr id="9" name="组合 91"/>
          <p:cNvGrpSpPr>
            <a:grpSpLocks/>
          </p:cNvGrpSpPr>
          <p:nvPr/>
        </p:nvGrpSpPr>
        <p:grpSpPr bwMode="auto">
          <a:xfrm>
            <a:off x="539750" y="3109913"/>
            <a:ext cx="3787775" cy="2698750"/>
            <a:chOff x="539750" y="3109913"/>
            <a:chExt cx="3787773" cy="2698750"/>
          </a:xfrm>
        </p:grpSpPr>
        <p:grpSp>
          <p:nvGrpSpPr>
            <p:cNvPr id="51209" name="Group 29"/>
            <p:cNvGrpSpPr>
              <a:grpSpLocks/>
            </p:cNvGrpSpPr>
            <p:nvPr/>
          </p:nvGrpSpPr>
          <p:grpSpPr bwMode="auto">
            <a:xfrm>
              <a:off x="833437" y="3109913"/>
              <a:ext cx="3494086" cy="2698750"/>
              <a:chOff x="525" y="1959"/>
              <a:chExt cx="2201" cy="1700"/>
            </a:xfrm>
          </p:grpSpPr>
          <p:grpSp>
            <p:nvGrpSpPr>
              <p:cNvPr id="51211" name="Group 30"/>
              <p:cNvGrpSpPr>
                <a:grpSpLocks/>
              </p:cNvGrpSpPr>
              <p:nvPr/>
            </p:nvGrpSpPr>
            <p:grpSpPr bwMode="auto">
              <a:xfrm>
                <a:off x="758" y="2171"/>
                <a:ext cx="1968" cy="1488"/>
                <a:chOff x="3216" y="2496"/>
                <a:chExt cx="1968" cy="1488"/>
              </a:xfrm>
            </p:grpSpPr>
            <p:sp>
              <p:nvSpPr>
                <p:cNvPr id="51238" name="Rectangle 31"/>
                <p:cNvSpPr>
                  <a:spLocks noChangeArrowheads="1"/>
                </p:cNvSpPr>
                <p:nvPr/>
              </p:nvSpPr>
              <p:spPr bwMode="auto">
                <a:xfrm>
                  <a:off x="3600" y="2736"/>
                  <a:ext cx="1584" cy="1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51239" name="Line 32"/>
                <p:cNvSpPr>
                  <a:spLocks noChangeShapeType="1"/>
                </p:cNvSpPr>
                <p:nvPr/>
              </p:nvSpPr>
              <p:spPr bwMode="auto">
                <a:xfrm>
                  <a:off x="3600" y="3312"/>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0" name="Line 33"/>
                <p:cNvSpPr>
                  <a:spLocks noChangeShapeType="1"/>
                </p:cNvSpPr>
                <p:nvPr/>
              </p:nvSpPr>
              <p:spPr bwMode="auto">
                <a:xfrm>
                  <a:off x="3600" y="3648"/>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1" name="Line 34"/>
                <p:cNvSpPr>
                  <a:spLocks noChangeShapeType="1"/>
                </p:cNvSpPr>
                <p:nvPr/>
              </p:nvSpPr>
              <p:spPr bwMode="auto">
                <a:xfrm>
                  <a:off x="3600" y="3024"/>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2" name="Line 35"/>
                <p:cNvSpPr>
                  <a:spLocks noChangeShapeType="1"/>
                </p:cNvSpPr>
                <p:nvPr/>
              </p:nvSpPr>
              <p:spPr bwMode="auto">
                <a:xfrm>
                  <a:off x="4416" y="2736"/>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3" name="Line 36"/>
                <p:cNvSpPr>
                  <a:spLocks noChangeShapeType="1"/>
                </p:cNvSpPr>
                <p:nvPr/>
              </p:nvSpPr>
              <p:spPr bwMode="auto">
                <a:xfrm>
                  <a:off x="4800" y="2736"/>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4" name="Line 37"/>
                <p:cNvSpPr>
                  <a:spLocks noChangeShapeType="1"/>
                </p:cNvSpPr>
                <p:nvPr/>
              </p:nvSpPr>
              <p:spPr bwMode="auto">
                <a:xfrm>
                  <a:off x="4032" y="2736"/>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5" name="Line 38"/>
                <p:cNvSpPr>
                  <a:spLocks noChangeShapeType="1"/>
                </p:cNvSpPr>
                <p:nvPr/>
              </p:nvSpPr>
              <p:spPr bwMode="auto">
                <a:xfrm>
                  <a:off x="3216" y="2496"/>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212" name="Text Box 39"/>
              <p:cNvSpPr txBox="1">
                <a:spLocks noChangeArrowheads="1"/>
              </p:cNvSpPr>
              <p:nvPr/>
            </p:nvSpPr>
            <p:spPr bwMode="auto">
              <a:xfrm>
                <a:off x="1218" y="21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00</a:t>
                </a:r>
                <a:endParaRPr kumimoji="1" lang="en-US" altLang="zh-CN" sz="3600" b="1">
                  <a:solidFill>
                    <a:srgbClr val="000000"/>
                  </a:solidFill>
                  <a:latin typeface="Times New Roman" pitchFamily="18" charset="0"/>
                  <a:cs typeface="Times New Roman" pitchFamily="18" charset="0"/>
                </a:endParaRPr>
              </a:p>
            </p:txBody>
          </p:sp>
          <p:sp>
            <p:nvSpPr>
              <p:cNvPr id="51213" name="Text Box 40"/>
              <p:cNvSpPr txBox="1">
                <a:spLocks noChangeArrowheads="1"/>
              </p:cNvSpPr>
              <p:nvPr/>
            </p:nvSpPr>
            <p:spPr bwMode="auto">
              <a:xfrm>
                <a:off x="1602" y="21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01</a:t>
                </a:r>
                <a:endParaRPr kumimoji="1" lang="en-US" altLang="zh-CN" sz="3600" b="1">
                  <a:solidFill>
                    <a:srgbClr val="000000"/>
                  </a:solidFill>
                  <a:latin typeface="Times New Roman" pitchFamily="18" charset="0"/>
                  <a:cs typeface="Times New Roman" pitchFamily="18" charset="0"/>
                </a:endParaRPr>
              </a:p>
            </p:txBody>
          </p:sp>
          <p:sp>
            <p:nvSpPr>
              <p:cNvPr id="51214" name="Text Box 41"/>
              <p:cNvSpPr txBox="1">
                <a:spLocks noChangeArrowheads="1"/>
              </p:cNvSpPr>
              <p:nvPr/>
            </p:nvSpPr>
            <p:spPr bwMode="auto">
              <a:xfrm>
                <a:off x="1986" y="21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11</a:t>
                </a:r>
                <a:endParaRPr kumimoji="1" lang="en-US" altLang="zh-CN" sz="3600" b="1">
                  <a:solidFill>
                    <a:srgbClr val="000000"/>
                  </a:solidFill>
                  <a:latin typeface="Times New Roman" pitchFamily="18" charset="0"/>
                  <a:cs typeface="Times New Roman" pitchFamily="18" charset="0"/>
                </a:endParaRPr>
              </a:p>
            </p:txBody>
          </p:sp>
          <p:sp>
            <p:nvSpPr>
              <p:cNvPr id="51215" name="Text Box 42"/>
              <p:cNvSpPr txBox="1">
                <a:spLocks noChangeArrowheads="1"/>
              </p:cNvSpPr>
              <p:nvPr/>
            </p:nvSpPr>
            <p:spPr bwMode="auto">
              <a:xfrm>
                <a:off x="2370" y="21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10</a:t>
                </a:r>
                <a:endParaRPr kumimoji="1" lang="en-US" altLang="zh-CN" sz="3600" b="1">
                  <a:solidFill>
                    <a:srgbClr val="000000"/>
                  </a:solidFill>
                  <a:latin typeface="Times New Roman" pitchFamily="18" charset="0"/>
                  <a:cs typeface="Times New Roman" pitchFamily="18" charset="0"/>
                </a:endParaRPr>
              </a:p>
            </p:txBody>
          </p:sp>
          <p:sp>
            <p:nvSpPr>
              <p:cNvPr id="51216" name="Text Box 43"/>
              <p:cNvSpPr txBox="1">
                <a:spLocks noChangeArrowheads="1"/>
              </p:cNvSpPr>
              <p:nvPr/>
            </p:nvSpPr>
            <p:spPr bwMode="auto">
              <a:xfrm>
                <a:off x="806" y="241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00</a:t>
                </a:r>
                <a:endParaRPr kumimoji="1" lang="en-US" altLang="zh-CN" sz="3600" b="1">
                  <a:solidFill>
                    <a:srgbClr val="000000"/>
                  </a:solidFill>
                  <a:latin typeface="Times New Roman" pitchFamily="18" charset="0"/>
                  <a:cs typeface="Times New Roman" pitchFamily="18" charset="0"/>
                </a:endParaRPr>
              </a:p>
            </p:txBody>
          </p:sp>
          <p:sp>
            <p:nvSpPr>
              <p:cNvPr id="51217" name="Text Box 44"/>
              <p:cNvSpPr txBox="1">
                <a:spLocks noChangeArrowheads="1"/>
              </p:cNvSpPr>
              <p:nvPr/>
            </p:nvSpPr>
            <p:spPr bwMode="auto">
              <a:xfrm>
                <a:off x="806" y="269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01</a:t>
                </a:r>
                <a:endParaRPr kumimoji="1" lang="en-US" altLang="zh-CN" sz="3600" b="1">
                  <a:solidFill>
                    <a:srgbClr val="000000"/>
                  </a:solidFill>
                  <a:latin typeface="Times New Roman" pitchFamily="18" charset="0"/>
                  <a:cs typeface="Times New Roman" pitchFamily="18" charset="0"/>
                </a:endParaRPr>
              </a:p>
            </p:txBody>
          </p:sp>
          <p:sp>
            <p:nvSpPr>
              <p:cNvPr id="51218" name="Text Box 45"/>
              <p:cNvSpPr txBox="1">
                <a:spLocks noChangeArrowheads="1"/>
              </p:cNvSpPr>
              <p:nvPr/>
            </p:nvSpPr>
            <p:spPr bwMode="auto">
              <a:xfrm>
                <a:off x="762" y="3009"/>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 11</a:t>
                </a:r>
                <a:endParaRPr kumimoji="1" lang="en-US" altLang="zh-CN" sz="3600" b="1">
                  <a:solidFill>
                    <a:srgbClr val="000000"/>
                  </a:solidFill>
                  <a:latin typeface="Times New Roman" pitchFamily="18" charset="0"/>
                  <a:cs typeface="Times New Roman" pitchFamily="18" charset="0"/>
                </a:endParaRPr>
              </a:p>
            </p:txBody>
          </p:sp>
          <p:sp>
            <p:nvSpPr>
              <p:cNvPr id="51219" name="Text Box 46"/>
              <p:cNvSpPr txBox="1">
                <a:spLocks noChangeArrowheads="1"/>
              </p:cNvSpPr>
              <p:nvPr/>
            </p:nvSpPr>
            <p:spPr bwMode="auto">
              <a:xfrm>
                <a:off x="710" y="3348"/>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  10</a:t>
                </a:r>
                <a:endParaRPr kumimoji="1" lang="en-US" altLang="zh-CN" sz="3600" b="1">
                  <a:solidFill>
                    <a:srgbClr val="000000"/>
                  </a:solidFill>
                  <a:latin typeface="Times New Roman" pitchFamily="18" charset="0"/>
                  <a:cs typeface="Times New Roman" pitchFamily="18" charset="0"/>
                </a:endParaRPr>
              </a:p>
            </p:txBody>
          </p:sp>
          <p:sp>
            <p:nvSpPr>
              <p:cNvPr id="51220" name="Text Box 47"/>
              <p:cNvSpPr txBox="1">
                <a:spLocks noChangeArrowheads="1"/>
              </p:cNvSpPr>
              <p:nvPr/>
            </p:nvSpPr>
            <p:spPr bwMode="auto">
              <a:xfrm>
                <a:off x="1278" y="241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0</a:t>
                </a:r>
                <a:endParaRPr kumimoji="1" lang="en-US" altLang="zh-CN" sz="3600" b="1">
                  <a:solidFill>
                    <a:srgbClr val="040404"/>
                  </a:solidFill>
                  <a:latin typeface="Times New Roman" pitchFamily="18" charset="0"/>
                  <a:cs typeface="Times New Roman" pitchFamily="18" charset="0"/>
                </a:endParaRPr>
              </a:p>
            </p:txBody>
          </p:sp>
          <p:sp>
            <p:nvSpPr>
              <p:cNvPr id="51221" name="Text Box 48"/>
              <p:cNvSpPr txBox="1">
                <a:spLocks noChangeArrowheads="1"/>
              </p:cNvSpPr>
              <p:nvPr/>
            </p:nvSpPr>
            <p:spPr bwMode="auto">
              <a:xfrm>
                <a:off x="1662" y="241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1</a:t>
                </a:r>
                <a:endParaRPr kumimoji="1" lang="en-US" altLang="zh-CN" sz="3600" b="1">
                  <a:solidFill>
                    <a:srgbClr val="040404"/>
                  </a:solidFill>
                  <a:latin typeface="Times New Roman" pitchFamily="18" charset="0"/>
                  <a:cs typeface="Times New Roman" pitchFamily="18" charset="0"/>
                </a:endParaRPr>
              </a:p>
            </p:txBody>
          </p:sp>
          <p:sp>
            <p:nvSpPr>
              <p:cNvPr id="51222" name="Text Box 49"/>
              <p:cNvSpPr txBox="1">
                <a:spLocks noChangeArrowheads="1"/>
              </p:cNvSpPr>
              <p:nvPr/>
            </p:nvSpPr>
            <p:spPr bwMode="auto">
              <a:xfrm>
                <a:off x="2406" y="2411"/>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2</a:t>
                </a:r>
                <a:endParaRPr kumimoji="1" lang="en-US" altLang="zh-CN" sz="3600" b="1">
                  <a:solidFill>
                    <a:srgbClr val="040404"/>
                  </a:solidFill>
                  <a:latin typeface="Times New Roman" pitchFamily="18" charset="0"/>
                  <a:cs typeface="Times New Roman" pitchFamily="18" charset="0"/>
                </a:endParaRPr>
              </a:p>
            </p:txBody>
          </p:sp>
          <p:sp>
            <p:nvSpPr>
              <p:cNvPr id="51223" name="Text Box 50"/>
              <p:cNvSpPr txBox="1">
                <a:spLocks noChangeArrowheads="1"/>
              </p:cNvSpPr>
              <p:nvPr/>
            </p:nvSpPr>
            <p:spPr bwMode="auto">
              <a:xfrm>
                <a:off x="2018" y="2411"/>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3</a:t>
                </a:r>
                <a:endParaRPr kumimoji="1" lang="en-US" altLang="zh-CN" sz="3600" b="1">
                  <a:solidFill>
                    <a:srgbClr val="040404"/>
                  </a:solidFill>
                  <a:latin typeface="Times New Roman" pitchFamily="18" charset="0"/>
                  <a:cs typeface="Times New Roman" pitchFamily="18" charset="0"/>
                </a:endParaRPr>
              </a:p>
            </p:txBody>
          </p:sp>
          <p:sp>
            <p:nvSpPr>
              <p:cNvPr id="51224" name="Text Box 51"/>
              <p:cNvSpPr txBox="1">
                <a:spLocks noChangeArrowheads="1"/>
              </p:cNvSpPr>
              <p:nvPr/>
            </p:nvSpPr>
            <p:spPr bwMode="auto">
              <a:xfrm>
                <a:off x="1278" y="269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4</a:t>
                </a:r>
                <a:endParaRPr kumimoji="1" lang="en-US" altLang="zh-CN" sz="3600" b="1">
                  <a:solidFill>
                    <a:srgbClr val="040404"/>
                  </a:solidFill>
                  <a:latin typeface="Times New Roman" pitchFamily="18" charset="0"/>
                  <a:cs typeface="Times New Roman" pitchFamily="18" charset="0"/>
                </a:endParaRPr>
              </a:p>
            </p:txBody>
          </p:sp>
          <p:sp>
            <p:nvSpPr>
              <p:cNvPr id="51225" name="Text Box 52"/>
              <p:cNvSpPr txBox="1">
                <a:spLocks noChangeArrowheads="1"/>
              </p:cNvSpPr>
              <p:nvPr/>
            </p:nvSpPr>
            <p:spPr bwMode="auto">
              <a:xfrm>
                <a:off x="1638" y="2697"/>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5</a:t>
                </a:r>
                <a:endParaRPr kumimoji="1" lang="en-US" altLang="zh-CN" sz="3600" b="1">
                  <a:solidFill>
                    <a:srgbClr val="040404"/>
                  </a:solidFill>
                  <a:latin typeface="Times New Roman" pitchFamily="18" charset="0"/>
                  <a:cs typeface="Times New Roman" pitchFamily="18" charset="0"/>
                </a:endParaRPr>
              </a:p>
            </p:txBody>
          </p:sp>
          <p:sp>
            <p:nvSpPr>
              <p:cNvPr id="51226" name="Text Box 53"/>
              <p:cNvSpPr txBox="1">
                <a:spLocks noChangeArrowheads="1"/>
              </p:cNvSpPr>
              <p:nvPr/>
            </p:nvSpPr>
            <p:spPr bwMode="auto">
              <a:xfrm>
                <a:off x="2406" y="2697"/>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6</a:t>
                </a:r>
                <a:endParaRPr kumimoji="1" lang="en-US" altLang="zh-CN" sz="3600" b="1">
                  <a:solidFill>
                    <a:srgbClr val="040404"/>
                  </a:solidFill>
                  <a:latin typeface="Times New Roman" pitchFamily="18" charset="0"/>
                  <a:cs typeface="Times New Roman" pitchFamily="18" charset="0"/>
                </a:endParaRPr>
              </a:p>
            </p:txBody>
          </p:sp>
          <p:sp>
            <p:nvSpPr>
              <p:cNvPr id="51227" name="Text Box 54"/>
              <p:cNvSpPr txBox="1">
                <a:spLocks noChangeArrowheads="1"/>
              </p:cNvSpPr>
              <p:nvPr/>
            </p:nvSpPr>
            <p:spPr bwMode="auto">
              <a:xfrm>
                <a:off x="2018" y="2697"/>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7</a:t>
                </a:r>
                <a:endParaRPr kumimoji="1" lang="en-US" altLang="zh-CN" sz="3600" b="1">
                  <a:solidFill>
                    <a:srgbClr val="040404"/>
                  </a:solidFill>
                  <a:latin typeface="Times New Roman" pitchFamily="18" charset="0"/>
                  <a:cs typeface="Times New Roman" pitchFamily="18" charset="0"/>
                </a:endParaRPr>
              </a:p>
            </p:txBody>
          </p:sp>
          <p:sp>
            <p:nvSpPr>
              <p:cNvPr id="51228" name="Text Box 55"/>
              <p:cNvSpPr txBox="1">
                <a:spLocks noChangeArrowheads="1"/>
              </p:cNvSpPr>
              <p:nvPr/>
            </p:nvSpPr>
            <p:spPr bwMode="auto">
              <a:xfrm>
                <a:off x="1179" y="3005"/>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12</a:t>
                </a:r>
                <a:endParaRPr kumimoji="1" lang="en-US" altLang="zh-CN" sz="3600" b="1">
                  <a:solidFill>
                    <a:srgbClr val="040404"/>
                  </a:solidFill>
                  <a:latin typeface="Times New Roman" pitchFamily="18" charset="0"/>
                  <a:cs typeface="Times New Roman" pitchFamily="18" charset="0"/>
                </a:endParaRPr>
              </a:p>
            </p:txBody>
          </p:sp>
          <p:sp>
            <p:nvSpPr>
              <p:cNvPr id="51229" name="Text Box 56"/>
              <p:cNvSpPr txBox="1">
                <a:spLocks noChangeArrowheads="1"/>
              </p:cNvSpPr>
              <p:nvPr/>
            </p:nvSpPr>
            <p:spPr bwMode="auto">
              <a:xfrm>
                <a:off x="1563" y="3005"/>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13</a:t>
                </a:r>
                <a:endParaRPr kumimoji="1" lang="en-US" altLang="zh-CN" sz="3600" b="1">
                  <a:solidFill>
                    <a:srgbClr val="040404"/>
                  </a:solidFill>
                  <a:latin typeface="Times New Roman" pitchFamily="18" charset="0"/>
                  <a:cs typeface="Times New Roman" pitchFamily="18" charset="0"/>
                </a:endParaRPr>
              </a:p>
            </p:txBody>
          </p:sp>
          <p:sp>
            <p:nvSpPr>
              <p:cNvPr id="51230" name="Text Box 57"/>
              <p:cNvSpPr txBox="1">
                <a:spLocks noChangeArrowheads="1"/>
              </p:cNvSpPr>
              <p:nvPr/>
            </p:nvSpPr>
            <p:spPr bwMode="auto">
              <a:xfrm>
                <a:off x="2331" y="3005"/>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14</a:t>
                </a:r>
                <a:endParaRPr kumimoji="1" lang="en-US" altLang="zh-CN" sz="3600" b="1">
                  <a:solidFill>
                    <a:srgbClr val="040404"/>
                  </a:solidFill>
                  <a:latin typeface="Times New Roman" pitchFamily="18" charset="0"/>
                  <a:cs typeface="Times New Roman" pitchFamily="18" charset="0"/>
                </a:endParaRPr>
              </a:p>
            </p:txBody>
          </p:sp>
          <p:sp>
            <p:nvSpPr>
              <p:cNvPr id="51231" name="Text Box 58"/>
              <p:cNvSpPr txBox="1">
                <a:spLocks noChangeArrowheads="1"/>
              </p:cNvSpPr>
              <p:nvPr/>
            </p:nvSpPr>
            <p:spPr bwMode="auto">
              <a:xfrm>
                <a:off x="1943" y="3005"/>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15</a:t>
                </a:r>
                <a:endParaRPr kumimoji="1" lang="en-US" altLang="zh-CN" sz="3600" b="1">
                  <a:solidFill>
                    <a:srgbClr val="040404"/>
                  </a:solidFill>
                  <a:latin typeface="Times New Roman" pitchFamily="18" charset="0"/>
                  <a:cs typeface="Times New Roman" pitchFamily="18" charset="0"/>
                </a:endParaRPr>
              </a:p>
            </p:txBody>
          </p:sp>
          <p:sp>
            <p:nvSpPr>
              <p:cNvPr id="51232" name="Text Box 59"/>
              <p:cNvSpPr txBox="1">
                <a:spLocks noChangeArrowheads="1"/>
              </p:cNvSpPr>
              <p:nvPr/>
            </p:nvSpPr>
            <p:spPr bwMode="auto">
              <a:xfrm>
                <a:off x="1164" y="334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8</a:t>
                </a:r>
                <a:endParaRPr kumimoji="1" lang="en-US" altLang="zh-CN" sz="3600" b="1">
                  <a:solidFill>
                    <a:srgbClr val="040404"/>
                  </a:solidFill>
                  <a:latin typeface="Times New Roman" pitchFamily="18" charset="0"/>
                  <a:cs typeface="Times New Roman" pitchFamily="18" charset="0"/>
                </a:endParaRPr>
              </a:p>
            </p:txBody>
          </p:sp>
          <p:sp>
            <p:nvSpPr>
              <p:cNvPr id="51233" name="Text Box 60"/>
              <p:cNvSpPr txBox="1">
                <a:spLocks noChangeArrowheads="1"/>
              </p:cNvSpPr>
              <p:nvPr/>
            </p:nvSpPr>
            <p:spPr bwMode="auto">
              <a:xfrm>
                <a:off x="1616" y="3342"/>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9</a:t>
                </a:r>
                <a:endParaRPr kumimoji="1" lang="en-US" altLang="zh-CN" sz="3600" b="1">
                  <a:solidFill>
                    <a:srgbClr val="040404"/>
                  </a:solidFill>
                  <a:latin typeface="Times New Roman" pitchFamily="18" charset="0"/>
                  <a:cs typeface="Times New Roman" pitchFamily="18" charset="0"/>
                </a:endParaRPr>
              </a:p>
            </p:txBody>
          </p:sp>
          <p:sp>
            <p:nvSpPr>
              <p:cNvPr id="51234" name="Text Box 61"/>
              <p:cNvSpPr txBox="1">
                <a:spLocks noChangeArrowheads="1"/>
              </p:cNvSpPr>
              <p:nvPr/>
            </p:nvSpPr>
            <p:spPr bwMode="auto">
              <a:xfrm>
                <a:off x="2340" y="3342"/>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10</a:t>
                </a:r>
                <a:endParaRPr kumimoji="1" lang="en-US" altLang="zh-CN" sz="3600" b="1">
                  <a:solidFill>
                    <a:srgbClr val="040404"/>
                  </a:solidFill>
                  <a:latin typeface="Times New Roman" pitchFamily="18" charset="0"/>
                  <a:cs typeface="Times New Roman" pitchFamily="18" charset="0"/>
                </a:endParaRPr>
              </a:p>
            </p:txBody>
          </p:sp>
          <p:sp>
            <p:nvSpPr>
              <p:cNvPr id="51235" name="Text Box 62"/>
              <p:cNvSpPr txBox="1">
                <a:spLocks noChangeArrowheads="1"/>
              </p:cNvSpPr>
              <p:nvPr/>
            </p:nvSpPr>
            <p:spPr bwMode="auto">
              <a:xfrm>
                <a:off x="1952" y="3342"/>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11</a:t>
                </a:r>
                <a:endParaRPr kumimoji="1" lang="en-US" altLang="zh-CN" sz="3600" b="1">
                  <a:solidFill>
                    <a:srgbClr val="040404"/>
                  </a:solidFill>
                  <a:latin typeface="Times New Roman" pitchFamily="18" charset="0"/>
                  <a:cs typeface="Times New Roman" pitchFamily="18" charset="0"/>
                </a:endParaRPr>
              </a:p>
            </p:txBody>
          </p:sp>
          <p:sp>
            <p:nvSpPr>
              <p:cNvPr id="51236" name="Text Box 63"/>
              <p:cNvSpPr txBox="1">
                <a:spLocks noChangeArrowheads="1"/>
              </p:cNvSpPr>
              <p:nvPr/>
            </p:nvSpPr>
            <p:spPr bwMode="auto">
              <a:xfrm>
                <a:off x="525" y="2171"/>
                <a:ext cx="3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0000"/>
                    </a:solidFill>
                    <a:latin typeface="Times New Roman" pitchFamily="18" charset="0"/>
                    <a:cs typeface="Times New Roman" pitchFamily="18" charset="0"/>
                  </a:rPr>
                  <a:t>AB</a:t>
                </a:r>
              </a:p>
            </p:txBody>
          </p:sp>
          <p:sp>
            <p:nvSpPr>
              <p:cNvPr id="51237" name="Text Box 64"/>
              <p:cNvSpPr txBox="1">
                <a:spLocks noChangeArrowheads="1"/>
              </p:cNvSpPr>
              <p:nvPr/>
            </p:nvSpPr>
            <p:spPr bwMode="auto">
              <a:xfrm>
                <a:off x="784" y="1959"/>
                <a:ext cx="3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0000"/>
                    </a:solidFill>
                    <a:latin typeface="Times New Roman" pitchFamily="18" charset="0"/>
                    <a:cs typeface="Times New Roman" pitchFamily="18" charset="0"/>
                  </a:rPr>
                  <a:t>CD</a:t>
                </a:r>
              </a:p>
            </p:txBody>
          </p:sp>
        </p:grpSp>
        <p:sp>
          <p:nvSpPr>
            <p:cNvPr id="51210" name="Text Box 92"/>
            <p:cNvSpPr txBox="1">
              <a:spLocks noChangeArrowheads="1"/>
            </p:cNvSpPr>
            <p:nvPr/>
          </p:nvSpPr>
          <p:spPr bwMode="auto">
            <a:xfrm>
              <a:off x="539750" y="4105289"/>
              <a:ext cx="3952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1600" b="1">
                  <a:solidFill>
                    <a:srgbClr val="000000"/>
                  </a:solidFill>
                  <a:latin typeface="Times New Roman" pitchFamily="18" charset="0"/>
                  <a:cs typeface="Times New Roman" pitchFamily="18" charset="0"/>
                </a:rPr>
                <a:t>四变量</a:t>
              </a:r>
              <a:r>
                <a:rPr lang="en-US" altLang="zh-CN" sz="1600" b="1">
                  <a:solidFill>
                    <a:srgbClr val="000000"/>
                  </a:solidFill>
                  <a:latin typeface="Times New Roman" pitchFamily="18" charset="0"/>
                  <a:cs typeface="Times New Roman" pitchFamily="18" charset="0"/>
                </a:rPr>
                <a:t>K</a:t>
              </a:r>
              <a:r>
                <a:rPr lang="zh-CN" altLang="en-US" sz="1600" b="1">
                  <a:solidFill>
                    <a:srgbClr val="000000"/>
                  </a:solidFill>
                  <a:latin typeface="Times New Roman" pitchFamily="18" charset="0"/>
                  <a:cs typeface="Times New Roman" pitchFamily="18" charset="0"/>
                </a:rPr>
                <a:t>图</a:t>
              </a:r>
            </a:p>
          </p:txBody>
        </p:sp>
      </p:grpSp>
      <p:sp>
        <p:nvSpPr>
          <p:cNvPr id="51208" name="Rectangle 2"/>
          <p:cNvSpPr>
            <a:spLocks noChangeArrowheads="1"/>
          </p:cNvSpPr>
          <p:nvPr/>
        </p:nvSpPr>
        <p:spPr bwMode="auto">
          <a:xfrm>
            <a:off x="5911850" y="58738"/>
            <a:ext cx="3178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§2.3</a:t>
            </a:r>
            <a:r>
              <a:rPr lang="zh-CN" altLang="en-US" sz="1800" b="1">
                <a:solidFill>
                  <a:srgbClr val="FF0066"/>
                </a:solidFill>
                <a:latin typeface="Times New Roman" pitchFamily="18" charset="0"/>
                <a:cs typeface="Times New Roman" pitchFamily="18" charset="0"/>
              </a:rPr>
              <a:t>  逻辑函数及其描述方法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up)">
                                      <p:cBhvr>
                                        <p:cTn id="7" dur="500"/>
                                        <p:tgtEl>
                                          <p:spTgt spid="90"/>
                                        </p:tgtEl>
                                      </p:cBhvr>
                                    </p:animEffect>
                                  </p:childTnLst>
                                </p:cTn>
                              </p:par>
                            </p:childTnLst>
                          </p:cTn>
                        </p:par>
                        <p:par>
                          <p:cTn id="8" fill="hold" nodeType="afterGroup">
                            <p:stCondLst>
                              <p:cond delay="500"/>
                            </p:stCondLst>
                            <p:childTnLst>
                              <p:par>
                                <p:cTn id="9" presetID="55"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strVal val="#ppt_w*0.70"/>
                                          </p:val>
                                        </p:tav>
                                        <p:tav tm="100000">
                                          <p:val>
                                            <p:strVal val="#ppt_w"/>
                                          </p:val>
                                        </p:tav>
                                      </p:tavLst>
                                    </p:anim>
                                    <p:anim calcmode="lin" valueType="num">
                                      <p:cBhvr>
                                        <p:cTn id="12" dur="500" fill="hold"/>
                                        <p:tgtEl>
                                          <p:spTgt spid="3"/>
                                        </p:tgtEl>
                                        <p:attrNameLst>
                                          <p:attrName>ppt_h</p:attrName>
                                        </p:attrNameLst>
                                      </p:cBhvr>
                                      <p:tavLst>
                                        <p:tav tm="0">
                                          <p:val>
                                            <p:strVal val="#ppt_h"/>
                                          </p:val>
                                        </p:tav>
                                        <p:tav tm="100000">
                                          <p:val>
                                            <p:strVal val="#ppt_h"/>
                                          </p:val>
                                        </p:tav>
                                      </p:tavLst>
                                    </p:anim>
                                    <p:animEffect transition="in" filter="fade">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89">
                                            <p:txEl>
                                              <p:pRg st="0" end="0"/>
                                            </p:txEl>
                                          </p:spTgt>
                                        </p:tgtEl>
                                        <p:attrNameLst>
                                          <p:attrName>style.visibility</p:attrName>
                                        </p:attrNameLst>
                                      </p:cBhvr>
                                      <p:to>
                                        <p:strVal val="visible"/>
                                      </p:to>
                                    </p:set>
                                    <p:animEffect transition="in" filter="wipe(left)">
                                      <p:cBhvr>
                                        <p:cTn id="28" dur="500"/>
                                        <p:tgtEl>
                                          <p:spTgt spid="89">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89">
                                            <p:txEl>
                                              <p:pRg st="1" end="1"/>
                                            </p:txEl>
                                          </p:spTgt>
                                        </p:tgtEl>
                                        <p:attrNameLst>
                                          <p:attrName>style.visibility</p:attrName>
                                        </p:attrNameLst>
                                      </p:cBhvr>
                                      <p:to>
                                        <p:strVal val="visible"/>
                                      </p:to>
                                    </p:set>
                                    <p:animEffect transition="in" filter="wipe(left)">
                                      <p:cBhvr>
                                        <p:cTn id="33" dur="500"/>
                                        <p:tgtEl>
                                          <p:spTgt spid="89">
                                            <p:txEl>
                                              <p:pRg st="1" end="1"/>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89">
                                            <p:txEl>
                                              <p:pRg st="2" end="2"/>
                                            </p:txEl>
                                          </p:spTgt>
                                        </p:tgtEl>
                                        <p:attrNameLst>
                                          <p:attrName>style.visibility</p:attrName>
                                        </p:attrNameLst>
                                      </p:cBhvr>
                                      <p:to>
                                        <p:strVal val="visible"/>
                                      </p:to>
                                    </p:set>
                                    <p:animEffect transition="in" filter="wipe(left)">
                                      <p:cBhvr>
                                        <p:cTn id="38" dur="500"/>
                                        <p:tgtEl>
                                          <p:spTgt spid="89">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89">
                                            <p:txEl>
                                              <p:pRg st="3" end="3"/>
                                            </p:txEl>
                                          </p:spTgt>
                                        </p:tgtEl>
                                        <p:attrNameLst>
                                          <p:attrName>style.visibility</p:attrName>
                                        </p:attrNameLst>
                                      </p:cBhvr>
                                      <p:to>
                                        <p:strVal val="visible"/>
                                      </p:to>
                                    </p:set>
                                    <p:animEffect transition="in" filter="wipe(left)">
                                      <p:cBhvr>
                                        <p:cTn id="43" dur="500"/>
                                        <p:tgtEl>
                                          <p:spTgt spid="89">
                                            <p:txEl>
                                              <p:pRg st="3" end="3"/>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wipe(left)">
                                      <p:cBhvr>
                                        <p:cTn id="4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组合 9"/>
          <p:cNvGrpSpPr>
            <a:grpSpLocks/>
          </p:cNvGrpSpPr>
          <p:nvPr/>
        </p:nvGrpSpPr>
        <p:grpSpPr bwMode="auto">
          <a:xfrm>
            <a:off x="642938" y="357188"/>
            <a:ext cx="7000875" cy="6230937"/>
            <a:chOff x="642938" y="357188"/>
            <a:chExt cx="7000875" cy="6230937"/>
          </a:xfrm>
        </p:grpSpPr>
        <p:pic>
          <p:nvPicPr>
            <p:cNvPr id="522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357188"/>
              <a:ext cx="6143625" cy="623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Text Box 91"/>
            <p:cNvSpPr txBox="1">
              <a:spLocks noChangeArrowheads="1"/>
            </p:cNvSpPr>
            <p:nvPr/>
          </p:nvSpPr>
          <p:spPr bwMode="auto">
            <a:xfrm>
              <a:off x="642938" y="857250"/>
              <a:ext cx="395287"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50000"/>
                </a:spcBef>
                <a:buFontTx/>
                <a:buNone/>
              </a:pPr>
              <a:r>
                <a:rPr lang="zh-CN" altLang="en-US" sz="2000" b="1">
                  <a:solidFill>
                    <a:srgbClr val="C00000"/>
                  </a:solidFill>
                  <a:latin typeface="Times New Roman" pitchFamily="18" charset="0"/>
                  <a:cs typeface="Times New Roman" pitchFamily="18" charset="0"/>
                </a:rPr>
                <a:t>五变量</a:t>
              </a:r>
              <a:r>
                <a:rPr lang="en-US" altLang="zh-CN" sz="2000" b="1">
                  <a:solidFill>
                    <a:srgbClr val="C00000"/>
                  </a:solidFill>
                  <a:latin typeface="Times New Roman" pitchFamily="18" charset="0"/>
                  <a:cs typeface="Times New Roman" pitchFamily="18" charset="0"/>
                </a:rPr>
                <a:t>K</a:t>
              </a:r>
              <a:r>
                <a:rPr lang="zh-CN" altLang="en-US" sz="2000" b="1">
                  <a:solidFill>
                    <a:srgbClr val="C00000"/>
                  </a:solidFill>
                  <a:latin typeface="Times New Roman" pitchFamily="18" charset="0"/>
                  <a:cs typeface="Times New Roman" pitchFamily="18" charset="0"/>
                </a:rPr>
                <a:t>图</a:t>
              </a:r>
            </a:p>
          </p:txBody>
        </p:sp>
        <p:sp>
          <p:nvSpPr>
            <p:cNvPr id="52230" name="Text Box 14"/>
            <p:cNvSpPr txBox="1">
              <a:spLocks noChangeArrowheads="1"/>
            </p:cNvSpPr>
            <p:nvPr/>
          </p:nvSpPr>
          <p:spPr bwMode="auto">
            <a:xfrm>
              <a:off x="2285984" y="642918"/>
              <a:ext cx="527709"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i="1">
                  <a:solidFill>
                    <a:srgbClr val="FF3300"/>
                  </a:solidFill>
                  <a:latin typeface="Times New Roman" pitchFamily="18" charset="0"/>
                  <a:cs typeface="Times New Roman" pitchFamily="18" charset="0"/>
                </a:rPr>
                <a:t>BC</a:t>
              </a:r>
            </a:p>
          </p:txBody>
        </p:sp>
        <p:sp>
          <p:nvSpPr>
            <p:cNvPr id="52231" name="Text Box 14"/>
            <p:cNvSpPr txBox="1">
              <a:spLocks noChangeArrowheads="1"/>
            </p:cNvSpPr>
            <p:nvPr/>
          </p:nvSpPr>
          <p:spPr bwMode="auto">
            <a:xfrm>
              <a:off x="3000364" y="428604"/>
              <a:ext cx="542136"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i="1">
                  <a:solidFill>
                    <a:srgbClr val="FF3300"/>
                  </a:solidFill>
                  <a:latin typeface="Times New Roman" pitchFamily="18" charset="0"/>
                  <a:cs typeface="Times New Roman" pitchFamily="18" charset="0"/>
                </a:rPr>
                <a:t>DE</a:t>
              </a:r>
            </a:p>
          </p:txBody>
        </p:sp>
        <p:sp>
          <p:nvSpPr>
            <p:cNvPr id="52232" name="Text Box 14"/>
            <p:cNvSpPr txBox="1">
              <a:spLocks noChangeArrowheads="1"/>
            </p:cNvSpPr>
            <p:nvPr/>
          </p:nvSpPr>
          <p:spPr bwMode="auto">
            <a:xfrm>
              <a:off x="4025896" y="4000504"/>
              <a:ext cx="527709"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i="1">
                  <a:solidFill>
                    <a:srgbClr val="FF3300"/>
                  </a:solidFill>
                  <a:latin typeface="Times New Roman" pitchFamily="18" charset="0"/>
                  <a:cs typeface="Times New Roman" pitchFamily="18" charset="0"/>
                </a:rPr>
                <a:t>BC</a:t>
              </a:r>
            </a:p>
          </p:txBody>
        </p:sp>
        <p:sp>
          <p:nvSpPr>
            <p:cNvPr id="52233" name="Text Box 14"/>
            <p:cNvSpPr txBox="1">
              <a:spLocks noChangeArrowheads="1"/>
            </p:cNvSpPr>
            <p:nvPr/>
          </p:nvSpPr>
          <p:spPr bwMode="auto">
            <a:xfrm>
              <a:off x="4714876" y="3743270"/>
              <a:ext cx="542136"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i="1">
                  <a:solidFill>
                    <a:srgbClr val="FF3300"/>
                  </a:solidFill>
                  <a:latin typeface="Times New Roman" pitchFamily="18" charset="0"/>
                  <a:cs typeface="Times New Roman" pitchFamily="18" charset="0"/>
                </a:rPr>
                <a:t>DE</a:t>
              </a:r>
            </a:p>
          </p:txBody>
        </p:sp>
        <p:sp>
          <p:nvSpPr>
            <p:cNvPr id="52234" name="Text Box 14"/>
            <p:cNvSpPr txBox="1">
              <a:spLocks noChangeArrowheads="1"/>
            </p:cNvSpPr>
            <p:nvPr/>
          </p:nvSpPr>
          <p:spPr bwMode="auto">
            <a:xfrm>
              <a:off x="1428728" y="1885882"/>
              <a:ext cx="785818"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i="1">
                  <a:solidFill>
                    <a:srgbClr val="0000FF"/>
                  </a:solidFill>
                  <a:latin typeface="Times New Roman" pitchFamily="18" charset="0"/>
                  <a:cs typeface="Times New Roman" pitchFamily="18" charset="0"/>
                </a:rPr>
                <a:t>A </a:t>
              </a:r>
              <a:r>
                <a:rPr kumimoji="1" lang="en-US" altLang="zh-CN" sz="2000" b="1">
                  <a:solidFill>
                    <a:srgbClr val="0000FF"/>
                  </a:solidFill>
                  <a:latin typeface="Times New Roman" pitchFamily="18" charset="0"/>
                  <a:cs typeface="Times New Roman" pitchFamily="18" charset="0"/>
                </a:rPr>
                <a:t>= 0</a:t>
              </a:r>
            </a:p>
          </p:txBody>
        </p:sp>
        <p:sp>
          <p:nvSpPr>
            <p:cNvPr id="52235" name="Text Box 14"/>
            <p:cNvSpPr txBox="1">
              <a:spLocks noChangeArrowheads="1"/>
            </p:cNvSpPr>
            <p:nvPr/>
          </p:nvSpPr>
          <p:spPr bwMode="auto">
            <a:xfrm>
              <a:off x="2500298" y="5243468"/>
              <a:ext cx="785818"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i="1">
                  <a:solidFill>
                    <a:srgbClr val="0000FF"/>
                  </a:solidFill>
                  <a:latin typeface="Times New Roman" pitchFamily="18" charset="0"/>
                  <a:cs typeface="Times New Roman" pitchFamily="18" charset="0"/>
                </a:rPr>
                <a:t>A </a:t>
              </a:r>
              <a:r>
                <a:rPr kumimoji="1" lang="en-US" altLang="zh-CN" sz="2000" b="1">
                  <a:solidFill>
                    <a:srgbClr val="0000FF"/>
                  </a:solidFill>
                  <a:latin typeface="Times New Roman" pitchFamily="18" charset="0"/>
                  <a:cs typeface="Times New Roman" pitchFamily="18" charset="0"/>
                </a:rPr>
                <a:t>= 1</a:t>
              </a:r>
            </a:p>
          </p:txBody>
        </p:sp>
      </p:grpSp>
      <p:sp>
        <p:nvSpPr>
          <p:cNvPr id="52227" name="Rectangle 2"/>
          <p:cNvSpPr>
            <a:spLocks noChangeArrowheads="1"/>
          </p:cNvSpPr>
          <p:nvPr/>
        </p:nvSpPr>
        <p:spPr bwMode="auto">
          <a:xfrm>
            <a:off x="5911850" y="58738"/>
            <a:ext cx="3178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§2.3</a:t>
            </a:r>
            <a:r>
              <a:rPr lang="zh-CN" altLang="en-US" sz="1800" b="1">
                <a:solidFill>
                  <a:srgbClr val="FF0066"/>
                </a:solidFill>
                <a:latin typeface="Times New Roman" pitchFamily="18" charset="0"/>
                <a:cs typeface="Times New Roman" pitchFamily="18" charset="0"/>
              </a:rPr>
              <a:t>  逻辑函数及其描述方法</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755650" y="715963"/>
            <a:ext cx="403225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80000"/>
              </a:lnSpc>
              <a:spcBef>
                <a:spcPct val="50000"/>
              </a:spcBef>
              <a:buFontTx/>
              <a:buNone/>
            </a:pPr>
            <a:r>
              <a:rPr kumimoji="1" lang="en-US" altLang="zh-CN" sz="2400" b="1">
                <a:solidFill>
                  <a:srgbClr val="FF0000"/>
                </a:solidFill>
                <a:latin typeface="Times New Roman" pitchFamily="18" charset="0"/>
                <a:cs typeface="Times New Roman" pitchFamily="18" charset="0"/>
              </a:rPr>
              <a:t>1 </a:t>
            </a:r>
            <a:r>
              <a:rPr kumimoji="1" lang="zh-CN" altLang="en-US" sz="2400" b="1">
                <a:solidFill>
                  <a:srgbClr val="080000"/>
                </a:solidFill>
                <a:latin typeface="Times New Roman" pitchFamily="18" charset="0"/>
                <a:cs typeface="Times New Roman" pitchFamily="18" charset="0"/>
              </a:rPr>
              <a:t>表示开关闭合，灯亮</a:t>
            </a:r>
          </a:p>
          <a:p>
            <a:pPr eaLnBrk="1" hangingPunct="1">
              <a:lnSpc>
                <a:spcPct val="80000"/>
              </a:lnSpc>
              <a:spcBef>
                <a:spcPct val="50000"/>
              </a:spcBef>
              <a:buFontTx/>
              <a:buNone/>
            </a:pPr>
            <a:r>
              <a:rPr kumimoji="1" lang="en-US" altLang="zh-CN" sz="2400" b="1">
                <a:solidFill>
                  <a:srgbClr val="FF0000"/>
                </a:solidFill>
                <a:latin typeface="Times New Roman" pitchFamily="18" charset="0"/>
                <a:cs typeface="Times New Roman" pitchFamily="18" charset="0"/>
              </a:rPr>
              <a:t>0 </a:t>
            </a:r>
            <a:r>
              <a:rPr kumimoji="1" lang="zh-CN" altLang="en-US" sz="2400" b="1">
                <a:solidFill>
                  <a:srgbClr val="040404"/>
                </a:solidFill>
                <a:latin typeface="Times New Roman" pitchFamily="18" charset="0"/>
                <a:cs typeface="Times New Roman" pitchFamily="18" charset="0"/>
              </a:rPr>
              <a:t>表示开关断开，灯不亮</a:t>
            </a:r>
          </a:p>
        </p:txBody>
      </p:sp>
      <p:grpSp>
        <p:nvGrpSpPr>
          <p:cNvPr id="3" name="Group 3"/>
          <p:cNvGrpSpPr>
            <a:grpSpLocks/>
          </p:cNvGrpSpPr>
          <p:nvPr/>
        </p:nvGrpSpPr>
        <p:grpSpPr bwMode="auto">
          <a:xfrm>
            <a:off x="755650" y="1652588"/>
            <a:ext cx="3324225" cy="2928937"/>
            <a:chOff x="1092" y="1854"/>
            <a:chExt cx="2094" cy="1845"/>
          </a:xfrm>
        </p:grpSpPr>
        <p:sp>
          <p:nvSpPr>
            <p:cNvPr id="16427" name="Text Box 4"/>
            <p:cNvSpPr txBox="1">
              <a:spLocks noChangeArrowheads="1"/>
            </p:cNvSpPr>
            <p:nvPr/>
          </p:nvSpPr>
          <p:spPr bwMode="auto">
            <a:xfrm>
              <a:off x="1107" y="2151"/>
              <a:ext cx="2079" cy="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800" b="1" i="1">
                  <a:solidFill>
                    <a:srgbClr val="00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cs typeface="Times New Roman" pitchFamily="18" charset="0"/>
                </a:rPr>
                <a:t>A         B           F</a:t>
              </a:r>
            </a:p>
            <a:p>
              <a:pPr eaLnBrk="1" hangingPunct="1">
                <a:spcBef>
                  <a:spcPct val="50000"/>
                </a:spcBef>
                <a:buFontTx/>
                <a:buNone/>
              </a:pPr>
              <a:r>
                <a:rPr kumimoji="1" lang="en-US" altLang="zh-CN" sz="2800" b="1">
                  <a:solidFill>
                    <a:srgbClr val="000000"/>
                  </a:solidFill>
                  <a:latin typeface="Times New Roman" pitchFamily="18" charset="0"/>
                  <a:cs typeface="Times New Roman" pitchFamily="18" charset="0"/>
                </a:rPr>
                <a:t>    </a:t>
              </a:r>
              <a:r>
                <a:rPr kumimoji="1" lang="en-US" altLang="zh-CN" sz="2800" b="1">
                  <a:solidFill>
                    <a:srgbClr val="040404"/>
                  </a:solidFill>
                  <a:latin typeface="Times New Roman" pitchFamily="18" charset="0"/>
                  <a:cs typeface="Times New Roman" pitchFamily="18" charset="0"/>
                </a:rPr>
                <a:t>0         0            0</a:t>
              </a:r>
            </a:p>
            <a:p>
              <a:pPr>
                <a:spcBef>
                  <a:spcPct val="0"/>
                </a:spcBef>
                <a:buFontTx/>
                <a:buNone/>
              </a:pPr>
              <a:r>
                <a:rPr kumimoji="1" lang="en-US" altLang="zh-CN" sz="2800" b="1">
                  <a:solidFill>
                    <a:srgbClr val="040404"/>
                  </a:solidFill>
                  <a:latin typeface="Times New Roman" pitchFamily="18" charset="0"/>
                  <a:cs typeface="Times New Roman" pitchFamily="18" charset="0"/>
                </a:rPr>
                <a:t>    0         1            0 </a:t>
              </a:r>
            </a:p>
            <a:p>
              <a:pPr>
                <a:spcBef>
                  <a:spcPct val="0"/>
                </a:spcBef>
                <a:buFontTx/>
                <a:buNone/>
              </a:pPr>
              <a:r>
                <a:rPr kumimoji="1" lang="en-US" altLang="zh-CN" sz="2800" b="1">
                  <a:solidFill>
                    <a:srgbClr val="040404"/>
                  </a:solidFill>
                  <a:latin typeface="Times New Roman" pitchFamily="18" charset="0"/>
                  <a:cs typeface="Times New Roman" pitchFamily="18" charset="0"/>
                </a:rPr>
                <a:t>    1         0            0</a:t>
              </a:r>
            </a:p>
            <a:p>
              <a:pPr>
                <a:spcBef>
                  <a:spcPct val="0"/>
                </a:spcBef>
                <a:buFontTx/>
                <a:buNone/>
              </a:pPr>
              <a:r>
                <a:rPr kumimoji="1" lang="en-US" altLang="zh-CN" sz="2800" b="1">
                  <a:solidFill>
                    <a:srgbClr val="040404"/>
                  </a:solidFill>
                  <a:latin typeface="Times New Roman" pitchFamily="18" charset="0"/>
                  <a:cs typeface="Times New Roman" pitchFamily="18" charset="0"/>
                </a:rPr>
                <a:t>    1         1            1</a:t>
              </a:r>
            </a:p>
          </p:txBody>
        </p:sp>
        <p:sp>
          <p:nvSpPr>
            <p:cNvPr id="16428" name="Line 5"/>
            <p:cNvSpPr>
              <a:spLocks noChangeShapeType="1"/>
            </p:cNvSpPr>
            <p:nvPr/>
          </p:nvSpPr>
          <p:spPr bwMode="auto">
            <a:xfrm>
              <a:off x="1098" y="2493"/>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6429" name="Line 6"/>
            <p:cNvSpPr>
              <a:spLocks noChangeShapeType="1"/>
            </p:cNvSpPr>
            <p:nvPr/>
          </p:nvSpPr>
          <p:spPr bwMode="auto">
            <a:xfrm>
              <a:off x="1104" y="3696"/>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6430" name="Line 7"/>
            <p:cNvSpPr>
              <a:spLocks noChangeShapeType="1"/>
            </p:cNvSpPr>
            <p:nvPr/>
          </p:nvSpPr>
          <p:spPr bwMode="auto">
            <a:xfrm>
              <a:off x="1092" y="2163"/>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6431" name="Line 8"/>
            <p:cNvSpPr>
              <a:spLocks noChangeShapeType="1"/>
            </p:cNvSpPr>
            <p:nvPr/>
          </p:nvSpPr>
          <p:spPr bwMode="auto">
            <a:xfrm>
              <a:off x="2457" y="2169"/>
              <a:ext cx="0" cy="153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6432" name="Text Box 9"/>
            <p:cNvSpPr txBox="1">
              <a:spLocks noChangeArrowheads="1"/>
            </p:cNvSpPr>
            <p:nvPr/>
          </p:nvSpPr>
          <p:spPr bwMode="auto">
            <a:xfrm>
              <a:off x="1336" y="1854"/>
              <a:ext cx="15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kumimoji="1" lang="zh-CN" altLang="en-US" sz="2400" b="1">
                  <a:solidFill>
                    <a:srgbClr val="0000FF"/>
                  </a:solidFill>
                  <a:latin typeface="Times New Roman" pitchFamily="18" charset="0"/>
                  <a:cs typeface="Times New Roman" pitchFamily="18" charset="0"/>
                </a:rPr>
                <a:t>与运算真值表</a:t>
              </a:r>
            </a:p>
          </p:txBody>
        </p:sp>
      </p:grpSp>
      <p:sp>
        <p:nvSpPr>
          <p:cNvPr id="16388" name="Text Box 15"/>
          <p:cNvSpPr txBox="1">
            <a:spLocks noChangeArrowheads="1"/>
          </p:cNvSpPr>
          <p:nvPr/>
        </p:nvSpPr>
        <p:spPr bwMode="auto">
          <a:xfrm>
            <a:off x="5041900" y="571500"/>
            <a:ext cx="3382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400" b="1">
                <a:solidFill>
                  <a:srgbClr val="000000"/>
                </a:solidFill>
                <a:latin typeface="Times New Roman" pitchFamily="18" charset="0"/>
                <a:cs typeface="Times New Roman" pitchFamily="18" charset="0"/>
              </a:rPr>
              <a:t>       </a:t>
            </a:r>
          </a:p>
        </p:txBody>
      </p:sp>
      <p:sp>
        <p:nvSpPr>
          <p:cNvPr id="43" name="矩形 42"/>
          <p:cNvSpPr>
            <a:spLocks noChangeArrowheads="1"/>
          </p:cNvSpPr>
          <p:nvPr/>
        </p:nvSpPr>
        <p:spPr bwMode="auto">
          <a:xfrm>
            <a:off x="1143000" y="4665663"/>
            <a:ext cx="3071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50000"/>
              </a:lnSpc>
              <a:spcBef>
                <a:spcPct val="0"/>
              </a:spcBef>
              <a:buFont typeface="Wingdings" pitchFamily="2" charset="2"/>
              <a:buChar char="n"/>
            </a:pPr>
            <a:r>
              <a:rPr lang="zh-CN" altLang="en-US" sz="2400" b="1">
                <a:solidFill>
                  <a:srgbClr val="0000FF"/>
                </a:solidFill>
                <a:latin typeface="Times New Roman" pitchFamily="18" charset="0"/>
                <a:cs typeface="Times New Roman" pitchFamily="18" charset="0"/>
              </a:rPr>
              <a:t>与逻辑功能口诀：</a:t>
            </a:r>
            <a:endParaRPr lang="en-US" altLang="zh-CN" sz="2400" b="1">
              <a:solidFill>
                <a:srgbClr val="0000FF"/>
              </a:solidFill>
              <a:latin typeface="Times New Roman" pitchFamily="18" charset="0"/>
              <a:cs typeface="Times New Roman" pitchFamily="18" charset="0"/>
            </a:endParaRPr>
          </a:p>
        </p:txBody>
      </p:sp>
      <p:sp>
        <p:nvSpPr>
          <p:cNvPr id="44" name="矩形 43"/>
          <p:cNvSpPr>
            <a:spLocks noChangeArrowheads="1"/>
          </p:cNvSpPr>
          <p:nvPr/>
        </p:nvSpPr>
        <p:spPr bwMode="auto">
          <a:xfrm>
            <a:off x="1357313" y="5237163"/>
            <a:ext cx="2714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FF0000"/>
                </a:solidFill>
                <a:latin typeface="Times New Roman" pitchFamily="18" charset="0"/>
                <a:cs typeface="Times New Roman" pitchFamily="18" charset="0"/>
              </a:rPr>
              <a:t>有“</a:t>
            </a:r>
            <a:r>
              <a:rPr lang="en-US" altLang="zh-CN" sz="2400" b="1">
                <a:solidFill>
                  <a:srgbClr val="FF0000"/>
                </a:solidFill>
                <a:latin typeface="Times New Roman" pitchFamily="18" charset="0"/>
                <a:cs typeface="Times New Roman" pitchFamily="18" charset="0"/>
              </a:rPr>
              <a:t>0”</a:t>
            </a:r>
            <a:r>
              <a:rPr lang="zh-CN" altLang="en-US" sz="2400" b="1">
                <a:solidFill>
                  <a:srgbClr val="FF0000"/>
                </a:solidFill>
                <a:latin typeface="Times New Roman" pitchFamily="18" charset="0"/>
                <a:cs typeface="Times New Roman" pitchFamily="18" charset="0"/>
              </a:rPr>
              <a:t>出“</a:t>
            </a:r>
            <a:r>
              <a:rPr lang="en-US" altLang="zh-CN" sz="2400" b="1">
                <a:solidFill>
                  <a:srgbClr val="FF0000"/>
                </a:solidFill>
                <a:latin typeface="Times New Roman" pitchFamily="18" charset="0"/>
                <a:cs typeface="Times New Roman" pitchFamily="18" charset="0"/>
              </a:rPr>
              <a:t>0”</a:t>
            </a:r>
            <a:r>
              <a:rPr lang="zh-CN" altLang="en-US" sz="2400" b="1">
                <a:solidFill>
                  <a:srgbClr val="FF0000"/>
                </a:solidFill>
                <a:latin typeface="Times New Roman" pitchFamily="18" charset="0"/>
                <a:cs typeface="Times New Roman" pitchFamily="18" charset="0"/>
              </a:rPr>
              <a:t>；</a:t>
            </a:r>
            <a:endParaRPr lang="en-US" altLang="zh-CN" sz="2400" b="1">
              <a:solidFill>
                <a:srgbClr val="FF0000"/>
              </a:solidFill>
              <a:latin typeface="Times New Roman" pitchFamily="18" charset="0"/>
              <a:cs typeface="Times New Roman" pitchFamily="18" charset="0"/>
            </a:endParaRPr>
          </a:p>
          <a:p>
            <a:pPr eaLnBrk="1" hangingPunct="1">
              <a:spcBef>
                <a:spcPct val="0"/>
              </a:spcBef>
              <a:buFontTx/>
              <a:buNone/>
            </a:pPr>
            <a:r>
              <a:rPr lang="zh-CN" altLang="en-US" sz="2400" b="1">
                <a:solidFill>
                  <a:srgbClr val="FF0000"/>
                </a:solidFill>
                <a:latin typeface="Times New Roman" pitchFamily="18" charset="0"/>
                <a:cs typeface="Times New Roman" pitchFamily="18" charset="0"/>
              </a:rPr>
              <a:t>全“</a:t>
            </a:r>
            <a:r>
              <a:rPr lang="en-US" altLang="zh-CN" sz="2400" b="1">
                <a:solidFill>
                  <a:srgbClr val="FF0000"/>
                </a:solidFill>
                <a:latin typeface="Times New Roman" pitchFamily="18" charset="0"/>
                <a:cs typeface="Times New Roman" pitchFamily="18" charset="0"/>
              </a:rPr>
              <a:t>1”</a:t>
            </a:r>
            <a:r>
              <a:rPr lang="zh-CN" altLang="en-US" sz="2400" b="1">
                <a:solidFill>
                  <a:srgbClr val="FF0000"/>
                </a:solidFill>
                <a:latin typeface="Times New Roman" pitchFamily="18" charset="0"/>
                <a:cs typeface="Times New Roman" pitchFamily="18" charset="0"/>
              </a:rPr>
              <a:t>出“</a:t>
            </a:r>
            <a:r>
              <a:rPr lang="en-US" altLang="zh-CN" sz="2400" b="1">
                <a:solidFill>
                  <a:srgbClr val="FF0000"/>
                </a:solidFill>
                <a:latin typeface="Times New Roman" pitchFamily="18" charset="0"/>
                <a:cs typeface="Times New Roman" pitchFamily="18" charset="0"/>
              </a:rPr>
              <a:t>1”</a:t>
            </a:r>
            <a:r>
              <a:rPr lang="zh-CN" altLang="en-US" sz="2400" b="1">
                <a:solidFill>
                  <a:srgbClr val="FF0000"/>
                </a:solidFill>
                <a:latin typeface="Times New Roman" pitchFamily="18" charset="0"/>
                <a:cs typeface="Times New Roman" pitchFamily="18" charset="0"/>
              </a:rPr>
              <a:t>。</a:t>
            </a:r>
            <a:endParaRPr lang="zh-CN" altLang="en-US" sz="2400">
              <a:solidFill>
                <a:srgbClr val="FF0000"/>
              </a:solidFill>
              <a:latin typeface="Times New Roman" pitchFamily="18" charset="0"/>
              <a:cs typeface="Times New Roman" pitchFamily="18" charset="0"/>
            </a:endParaRPr>
          </a:p>
        </p:txBody>
      </p:sp>
      <p:sp>
        <p:nvSpPr>
          <p:cNvPr id="46" name="矩形 45"/>
          <p:cNvSpPr>
            <a:spLocks noChangeArrowheads="1"/>
          </p:cNvSpPr>
          <p:nvPr/>
        </p:nvSpPr>
        <p:spPr bwMode="auto">
          <a:xfrm>
            <a:off x="5230813" y="593725"/>
            <a:ext cx="2270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kumimoji="1" lang="zh-CN" altLang="en-US" sz="2400" b="1">
                <a:solidFill>
                  <a:srgbClr val="0000FF"/>
                </a:solidFill>
                <a:latin typeface="Times New Roman" pitchFamily="18" charset="0"/>
                <a:cs typeface="Times New Roman" pitchFamily="18" charset="0"/>
              </a:rPr>
              <a:t>与运算表达式</a:t>
            </a:r>
            <a:endParaRPr lang="zh-CN" altLang="en-US" sz="2400">
              <a:solidFill>
                <a:srgbClr val="0000FF"/>
              </a:solidFill>
              <a:latin typeface="Times New Roman" pitchFamily="18" charset="0"/>
              <a:cs typeface="Times New Roman" pitchFamily="18" charset="0"/>
            </a:endParaRPr>
          </a:p>
        </p:txBody>
      </p:sp>
      <p:grpSp>
        <p:nvGrpSpPr>
          <p:cNvPr id="4" name="组合 49"/>
          <p:cNvGrpSpPr>
            <a:grpSpLocks/>
          </p:cNvGrpSpPr>
          <p:nvPr/>
        </p:nvGrpSpPr>
        <p:grpSpPr bwMode="auto">
          <a:xfrm>
            <a:off x="5183188" y="1147763"/>
            <a:ext cx="2808287" cy="649287"/>
            <a:chOff x="5183219" y="1268413"/>
            <a:chExt cx="2808288" cy="649288"/>
          </a:xfrm>
        </p:grpSpPr>
        <p:sp>
          <p:nvSpPr>
            <p:cNvPr id="16425" name="Rectangle 16"/>
            <p:cNvSpPr>
              <a:spLocks noChangeArrowheads="1"/>
            </p:cNvSpPr>
            <p:nvPr/>
          </p:nvSpPr>
          <p:spPr bwMode="auto">
            <a:xfrm>
              <a:off x="5183219" y="1268413"/>
              <a:ext cx="2808288" cy="649288"/>
            </a:xfrm>
            <a:prstGeom prst="rect">
              <a:avLst/>
            </a:prstGeom>
            <a:noFill/>
            <a:ln w="57150" cmpd="thickThin">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16426" name="矩形 48"/>
            <p:cNvSpPr>
              <a:spLocks noChangeArrowheads="1"/>
            </p:cNvSpPr>
            <p:nvPr/>
          </p:nvSpPr>
          <p:spPr bwMode="auto">
            <a:xfrm>
              <a:off x="5357849" y="1285860"/>
              <a:ext cx="2498314"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b="1">
                  <a:solidFill>
                    <a:srgbClr val="FF0000"/>
                  </a:solidFill>
                  <a:latin typeface="Times New Roman" pitchFamily="18" charset="0"/>
                  <a:cs typeface="Times New Roman" pitchFamily="18" charset="0"/>
                </a:rPr>
                <a:t> </a:t>
              </a:r>
              <a:r>
                <a:rPr kumimoji="1" lang="en-US" altLang="zh-CN" b="1" i="1">
                  <a:solidFill>
                    <a:srgbClr val="FF0000"/>
                  </a:solidFill>
                  <a:latin typeface="Times New Roman" pitchFamily="18" charset="0"/>
                  <a:cs typeface="Times New Roman" pitchFamily="18" charset="0"/>
                </a:rPr>
                <a:t>F = A·B= AB</a:t>
              </a:r>
              <a:endParaRPr lang="zh-CN" altLang="en-US">
                <a:solidFill>
                  <a:srgbClr val="000000"/>
                </a:solidFill>
                <a:latin typeface="Times New Roman" pitchFamily="18" charset="0"/>
                <a:cs typeface="Times New Roman" pitchFamily="18" charset="0"/>
              </a:endParaRPr>
            </a:p>
          </p:txBody>
        </p:sp>
      </p:grpSp>
      <p:sp>
        <p:nvSpPr>
          <p:cNvPr id="51" name="Text Box 20"/>
          <p:cNvSpPr txBox="1">
            <a:spLocks noChangeArrowheads="1"/>
          </p:cNvSpPr>
          <p:nvPr/>
        </p:nvSpPr>
        <p:spPr bwMode="auto">
          <a:xfrm>
            <a:off x="5292725" y="3005138"/>
            <a:ext cx="2447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kumimoji="1" lang="zh-CN" altLang="en-US" sz="2400" b="1">
                <a:solidFill>
                  <a:srgbClr val="0000FF"/>
                </a:solidFill>
                <a:latin typeface="Times New Roman" pitchFamily="18" charset="0"/>
                <a:cs typeface="Times New Roman" pitchFamily="18" charset="0"/>
              </a:rPr>
              <a:t>与门逻辑符号</a:t>
            </a:r>
          </a:p>
        </p:txBody>
      </p:sp>
      <p:sp>
        <p:nvSpPr>
          <p:cNvPr id="10" name="AutoShape 12"/>
          <p:cNvSpPr>
            <a:spLocks noChangeArrowheads="1"/>
          </p:cNvSpPr>
          <p:nvPr/>
        </p:nvSpPr>
        <p:spPr bwMode="auto">
          <a:xfrm>
            <a:off x="5286375" y="2012950"/>
            <a:ext cx="3384550" cy="647700"/>
          </a:xfrm>
          <a:prstGeom prst="wedgeRoundRectCallout">
            <a:avLst>
              <a:gd name="adj1" fmla="val -12991"/>
              <a:gd name="adj2" fmla="val -114458"/>
              <a:gd name="adj3" fmla="val 16667"/>
            </a:avLst>
          </a:prstGeom>
          <a:solidFill>
            <a:srgbClr val="FF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000" b="1">
                <a:solidFill>
                  <a:srgbClr val="CC0000"/>
                </a:solidFill>
                <a:latin typeface="Times New Roman" pitchFamily="18" charset="0"/>
                <a:cs typeface="Times New Roman" pitchFamily="18" charset="0"/>
              </a:rPr>
              <a:t>与运算符，也有用 “∧”、</a:t>
            </a:r>
          </a:p>
          <a:p>
            <a:pPr eaLnBrk="1" hangingPunct="1">
              <a:spcBef>
                <a:spcPct val="0"/>
              </a:spcBef>
              <a:buFontTx/>
              <a:buNone/>
            </a:pPr>
            <a:r>
              <a:rPr kumimoji="1" lang="zh-CN" altLang="en-US" sz="2000" b="1">
                <a:solidFill>
                  <a:srgbClr val="CC0000"/>
                </a:solidFill>
                <a:latin typeface="Times New Roman" pitchFamily="18" charset="0"/>
                <a:cs typeface="Times New Roman" pitchFamily="18" charset="0"/>
              </a:rPr>
              <a:t>“∩”、“</a:t>
            </a:r>
            <a:r>
              <a:rPr kumimoji="1" lang="en-US" altLang="zh-CN" sz="2000" b="1">
                <a:solidFill>
                  <a:srgbClr val="CC0000"/>
                </a:solidFill>
                <a:latin typeface="Times New Roman" pitchFamily="18" charset="0"/>
                <a:cs typeface="Times New Roman" pitchFamily="18" charset="0"/>
              </a:rPr>
              <a:t>&amp;”</a:t>
            </a:r>
            <a:r>
              <a:rPr kumimoji="1" lang="zh-CN" altLang="en-US" sz="2000" b="1">
                <a:solidFill>
                  <a:srgbClr val="CC0000"/>
                </a:solidFill>
                <a:latin typeface="Times New Roman" pitchFamily="18" charset="0"/>
                <a:cs typeface="Times New Roman" pitchFamily="18" charset="0"/>
              </a:rPr>
              <a:t>表示。</a:t>
            </a:r>
          </a:p>
        </p:txBody>
      </p:sp>
      <p:grpSp>
        <p:nvGrpSpPr>
          <p:cNvPr id="5" name="组合 49"/>
          <p:cNvGrpSpPr>
            <a:grpSpLocks/>
          </p:cNvGrpSpPr>
          <p:nvPr/>
        </p:nvGrpSpPr>
        <p:grpSpPr bwMode="auto">
          <a:xfrm>
            <a:off x="5207000" y="3548063"/>
            <a:ext cx="2865438" cy="2689225"/>
            <a:chOff x="5207000" y="3548063"/>
            <a:chExt cx="2865438" cy="2689225"/>
          </a:xfrm>
        </p:grpSpPr>
        <p:grpSp>
          <p:nvGrpSpPr>
            <p:cNvPr id="16397" name="Group 48"/>
            <p:cNvGrpSpPr>
              <a:grpSpLocks/>
            </p:cNvGrpSpPr>
            <p:nvPr/>
          </p:nvGrpSpPr>
          <p:grpSpPr bwMode="auto">
            <a:xfrm>
              <a:off x="5207000" y="3548063"/>
              <a:ext cx="2865438" cy="2689225"/>
              <a:chOff x="3280" y="2250"/>
              <a:chExt cx="2041" cy="1694"/>
            </a:xfrm>
          </p:grpSpPr>
          <p:sp>
            <p:nvSpPr>
              <p:cNvPr id="16400" name="Rectangle 21"/>
              <p:cNvSpPr>
                <a:spLocks noChangeArrowheads="1"/>
              </p:cNvSpPr>
              <p:nvPr/>
            </p:nvSpPr>
            <p:spPr bwMode="auto">
              <a:xfrm>
                <a:off x="3280" y="2250"/>
                <a:ext cx="2041" cy="1694"/>
              </a:xfrm>
              <a:prstGeom prst="rect">
                <a:avLst/>
              </a:prstGeom>
              <a:noFill/>
              <a:ln w="57150" cmpd="thickThin">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nvGrpSpPr>
              <p:cNvPr id="16401" name="Group 22"/>
              <p:cNvGrpSpPr>
                <a:grpSpLocks/>
              </p:cNvGrpSpPr>
              <p:nvPr/>
            </p:nvGrpSpPr>
            <p:grpSpPr bwMode="auto">
              <a:xfrm>
                <a:off x="3606" y="2333"/>
                <a:ext cx="1311" cy="483"/>
                <a:chOff x="855" y="1299"/>
                <a:chExt cx="1311" cy="483"/>
              </a:xfrm>
            </p:grpSpPr>
            <p:grpSp>
              <p:nvGrpSpPr>
                <p:cNvPr id="16418" name="Group 23"/>
                <p:cNvGrpSpPr>
                  <a:grpSpLocks/>
                </p:cNvGrpSpPr>
                <p:nvPr/>
              </p:nvGrpSpPr>
              <p:grpSpPr bwMode="auto">
                <a:xfrm>
                  <a:off x="1068" y="1488"/>
                  <a:ext cx="813" cy="120"/>
                  <a:chOff x="1068" y="1488"/>
                  <a:chExt cx="813" cy="120"/>
                </a:xfrm>
              </p:grpSpPr>
              <p:sp>
                <p:nvSpPr>
                  <p:cNvPr id="16422" name="Line 25"/>
                  <p:cNvSpPr>
                    <a:spLocks noChangeShapeType="1"/>
                  </p:cNvSpPr>
                  <p:nvPr/>
                </p:nvSpPr>
                <p:spPr bwMode="auto">
                  <a:xfrm flipV="1">
                    <a:off x="1638" y="1548"/>
                    <a:ext cx="243"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6423" name="Line 26"/>
                  <p:cNvSpPr>
                    <a:spLocks noChangeShapeType="1"/>
                  </p:cNvSpPr>
                  <p:nvPr/>
                </p:nvSpPr>
                <p:spPr bwMode="auto">
                  <a:xfrm>
                    <a:off x="1068" y="1608"/>
                    <a:ext cx="27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6424" name="Line 27"/>
                  <p:cNvSpPr>
                    <a:spLocks noChangeShapeType="1"/>
                  </p:cNvSpPr>
                  <p:nvPr/>
                </p:nvSpPr>
                <p:spPr bwMode="auto">
                  <a:xfrm>
                    <a:off x="1083" y="1488"/>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16419" name="Text Box 28"/>
                <p:cNvSpPr txBox="1">
                  <a:spLocks noChangeArrowheads="1"/>
                </p:cNvSpPr>
                <p:nvPr/>
              </p:nvSpPr>
              <p:spPr bwMode="auto">
                <a:xfrm>
                  <a:off x="867" y="1299"/>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16420" name="Text Box 29"/>
                <p:cNvSpPr txBox="1">
                  <a:spLocks noChangeArrowheads="1"/>
                </p:cNvSpPr>
                <p:nvPr/>
              </p:nvSpPr>
              <p:spPr bwMode="auto">
                <a:xfrm>
                  <a:off x="1869" y="1419"/>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F</a:t>
                  </a:r>
                </a:p>
              </p:txBody>
            </p:sp>
            <p:sp>
              <p:nvSpPr>
                <p:cNvPr id="16421" name="Text Box 30"/>
                <p:cNvSpPr txBox="1">
                  <a:spLocks noChangeArrowheads="1"/>
                </p:cNvSpPr>
                <p:nvPr/>
              </p:nvSpPr>
              <p:spPr bwMode="auto">
                <a:xfrm>
                  <a:off x="855" y="1494"/>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grpSp>
          <p:grpSp>
            <p:nvGrpSpPr>
              <p:cNvPr id="16402" name="Group 31"/>
              <p:cNvGrpSpPr>
                <a:grpSpLocks/>
              </p:cNvGrpSpPr>
              <p:nvPr/>
            </p:nvGrpSpPr>
            <p:grpSpPr bwMode="auto">
              <a:xfrm>
                <a:off x="3590" y="2856"/>
                <a:ext cx="1359" cy="483"/>
                <a:chOff x="1242" y="2622"/>
                <a:chExt cx="1359" cy="483"/>
              </a:xfrm>
            </p:grpSpPr>
            <p:sp>
              <p:nvSpPr>
                <p:cNvPr id="16411" name="Line 32"/>
                <p:cNvSpPr>
                  <a:spLocks noChangeShapeType="1"/>
                </p:cNvSpPr>
                <p:nvPr/>
              </p:nvSpPr>
              <p:spPr bwMode="auto">
                <a:xfrm>
                  <a:off x="2070" y="2880"/>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6412" name="Text Box 33"/>
                <p:cNvSpPr txBox="1">
                  <a:spLocks noChangeArrowheads="1"/>
                </p:cNvSpPr>
                <p:nvPr/>
              </p:nvSpPr>
              <p:spPr bwMode="auto">
                <a:xfrm>
                  <a:off x="2304" y="2727"/>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F</a:t>
                  </a:r>
                </a:p>
              </p:txBody>
            </p:sp>
            <p:sp>
              <p:nvSpPr>
                <p:cNvPr id="16413" name="Text Box 34"/>
                <p:cNvSpPr txBox="1">
                  <a:spLocks noChangeArrowheads="1"/>
                </p:cNvSpPr>
                <p:nvPr/>
              </p:nvSpPr>
              <p:spPr bwMode="auto">
                <a:xfrm>
                  <a:off x="1254" y="2622"/>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16414" name="Text Box 35"/>
                <p:cNvSpPr txBox="1">
                  <a:spLocks noChangeArrowheads="1"/>
                </p:cNvSpPr>
                <p:nvPr/>
              </p:nvSpPr>
              <p:spPr bwMode="auto">
                <a:xfrm>
                  <a:off x="1242" y="2817"/>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sp>
              <p:nvSpPr>
                <p:cNvPr id="16415" name="Line 37"/>
                <p:cNvSpPr>
                  <a:spLocks noChangeShapeType="1"/>
                </p:cNvSpPr>
                <p:nvPr/>
              </p:nvSpPr>
              <p:spPr bwMode="auto">
                <a:xfrm>
                  <a:off x="1473" y="2928"/>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6416" name="Line 38"/>
                <p:cNvSpPr>
                  <a:spLocks noChangeShapeType="1"/>
                </p:cNvSpPr>
                <p:nvPr/>
              </p:nvSpPr>
              <p:spPr bwMode="auto">
                <a:xfrm>
                  <a:off x="1479" y="2817"/>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6417" name="AutoShape 36"/>
                <p:cNvSpPr>
                  <a:spLocks noChangeArrowheads="1"/>
                </p:cNvSpPr>
                <p:nvPr/>
              </p:nvSpPr>
              <p:spPr bwMode="auto">
                <a:xfrm>
                  <a:off x="1737" y="2751"/>
                  <a:ext cx="315" cy="249"/>
                </a:xfrm>
                <a:prstGeom prst="flowChartDelay">
                  <a:avLst/>
                </a:prstGeom>
                <a:solidFill>
                  <a:schemeClr val="bg1"/>
                </a:solidFill>
                <a:ln w="28575" cap="sq">
                  <a:solidFill>
                    <a:schemeClr val="tx1"/>
                  </a:solidFill>
                  <a:miter lim="800000"/>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grpSp>
            <p:nvGrpSpPr>
              <p:cNvPr id="16403" name="Group 40"/>
              <p:cNvGrpSpPr>
                <a:grpSpLocks/>
              </p:cNvGrpSpPr>
              <p:nvPr/>
            </p:nvGrpSpPr>
            <p:grpSpPr bwMode="auto">
              <a:xfrm>
                <a:off x="3795" y="3452"/>
                <a:ext cx="813" cy="291"/>
                <a:chOff x="1068" y="1404"/>
                <a:chExt cx="813" cy="291"/>
              </a:xfrm>
            </p:grpSpPr>
            <p:sp>
              <p:nvSpPr>
                <p:cNvPr id="16407" name="Text Box 41"/>
                <p:cNvSpPr txBox="1">
                  <a:spLocks noChangeArrowheads="1"/>
                </p:cNvSpPr>
                <p:nvPr/>
              </p:nvSpPr>
              <p:spPr bwMode="auto">
                <a:xfrm>
                  <a:off x="1350" y="1404"/>
                  <a:ext cx="270" cy="291"/>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endParaRPr kumimoji="1" lang="zh-CN" altLang="zh-CN" sz="2400" b="1">
                    <a:solidFill>
                      <a:srgbClr val="FF0000"/>
                    </a:solidFill>
                    <a:latin typeface="Times New Roman" pitchFamily="18" charset="0"/>
                    <a:cs typeface="Times New Roman" pitchFamily="18" charset="0"/>
                  </a:endParaRPr>
                </a:p>
              </p:txBody>
            </p:sp>
            <p:sp>
              <p:nvSpPr>
                <p:cNvPr id="16408" name="Line 42"/>
                <p:cNvSpPr>
                  <a:spLocks noChangeShapeType="1"/>
                </p:cNvSpPr>
                <p:nvPr/>
              </p:nvSpPr>
              <p:spPr bwMode="auto">
                <a:xfrm flipV="1">
                  <a:off x="1638" y="1548"/>
                  <a:ext cx="243"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6409" name="Line 43"/>
                <p:cNvSpPr>
                  <a:spLocks noChangeShapeType="1"/>
                </p:cNvSpPr>
                <p:nvPr/>
              </p:nvSpPr>
              <p:spPr bwMode="auto">
                <a:xfrm>
                  <a:off x="1068" y="1608"/>
                  <a:ext cx="27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6410" name="Line 44"/>
                <p:cNvSpPr>
                  <a:spLocks noChangeShapeType="1"/>
                </p:cNvSpPr>
                <p:nvPr/>
              </p:nvSpPr>
              <p:spPr bwMode="auto">
                <a:xfrm>
                  <a:off x="1083" y="1488"/>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16404" name="Text Box 45"/>
              <p:cNvSpPr txBox="1">
                <a:spLocks noChangeArrowheads="1"/>
              </p:cNvSpPr>
              <p:nvPr/>
            </p:nvSpPr>
            <p:spPr bwMode="auto">
              <a:xfrm>
                <a:off x="3594" y="3347"/>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16405" name="Text Box 46"/>
              <p:cNvSpPr txBox="1">
                <a:spLocks noChangeArrowheads="1"/>
              </p:cNvSpPr>
              <p:nvPr/>
            </p:nvSpPr>
            <p:spPr bwMode="auto">
              <a:xfrm>
                <a:off x="4596" y="3467"/>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F</a:t>
                </a:r>
              </a:p>
            </p:txBody>
          </p:sp>
          <p:sp>
            <p:nvSpPr>
              <p:cNvPr id="16406" name="Text Box 47"/>
              <p:cNvSpPr txBox="1">
                <a:spLocks noChangeArrowheads="1"/>
              </p:cNvSpPr>
              <p:nvPr/>
            </p:nvSpPr>
            <p:spPr bwMode="auto">
              <a:xfrm>
                <a:off x="3582" y="3542"/>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grpSp>
        <p:sp>
          <p:nvSpPr>
            <p:cNvPr id="16398" name="Text Box 41"/>
            <p:cNvSpPr txBox="1">
              <a:spLocks noChangeArrowheads="1"/>
            </p:cNvSpPr>
            <p:nvPr/>
          </p:nvSpPr>
          <p:spPr bwMode="auto">
            <a:xfrm>
              <a:off x="6357950" y="3857628"/>
              <a:ext cx="379063" cy="461963"/>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endParaRPr kumimoji="1" lang="zh-CN" altLang="zh-CN" sz="2400" b="1">
                <a:solidFill>
                  <a:srgbClr val="FF0000"/>
                </a:solidFill>
                <a:latin typeface="Times New Roman" pitchFamily="18" charset="0"/>
                <a:cs typeface="Times New Roman" pitchFamily="18" charset="0"/>
              </a:endParaRPr>
            </a:p>
          </p:txBody>
        </p:sp>
        <p:sp>
          <p:nvSpPr>
            <p:cNvPr id="16399" name="矩形 48"/>
            <p:cNvSpPr>
              <a:spLocks noChangeArrowheads="1"/>
            </p:cNvSpPr>
            <p:nvPr/>
          </p:nvSpPr>
          <p:spPr bwMode="auto">
            <a:xfrm>
              <a:off x="6430390" y="3857628"/>
              <a:ext cx="3561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1600" b="1">
                  <a:solidFill>
                    <a:srgbClr val="000000"/>
                  </a:solidFill>
                  <a:latin typeface="Times New Roman" pitchFamily="18" charset="0"/>
                  <a:cs typeface="Times New Roman" pitchFamily="18" charset="0"/>
                </a:rPr>
                <a:t>&amp;</a:t>
              </a:r>
            </a:p>
          </p:txBody>
        </p:sp>
      </p:grpSp>
      <p:sp>
        <p:nvSpPr>
          <p:cNvPr id="16396" name="Rectangle 90"/>
          <p:cNvSpPr>
            <a:spLocks noChangeArrowheads="1"/>
          </p:cNvSpPr>
          <p:nvPr/>
        </p:nvSpPr>
        <p:spPr bwMode="auto">
          <a:xfrm>
            <a:off x="6137275" y="160338"/>
            <a:ext cx="299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§2.1  </a:t>
            </a:r>
            <a:r>
              <a:rPr lang="zh-CN" altLang="en-US" sz="1800" b="1">
                <a:solidFill>
                  <a:srgbClr val="FF0066"/>
                </a:solidFill>
                <a:latin typeface="Times New Roman" pitchFamily="18" charset="0"/>
                <a:ea typeface="楷体_GB2312" pitchFamily="49" charset="-122"/>
                <a:cs typeface="Times New Roman" pitchFamily="18" charset="0"/>
              </a:rPr>
              <a:t>逻辑代数的基本概念</a:t>
            </a:r>
            <a:r>
              <a:rPr lang="zh-CN" altLang="en-US" sz="1800" b="1">
                <a:latin typeface="Times New Roman" pitchFamily="18" charset="0"/>
                <a:ea typeface="楷体_GB2312" pitchFamily="49" charset="-122"/>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left)">
                                      <p:cBhvr>
                                        <p:cTn id="22" dur="500"/>
                                        <p:tgtEl>
                                          <p:spTgt spid="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left)">
                                      <p:cBhvr>
                                        <p:cTn id="27" dur="500"/>
                                        <p:tgtEl>
                                          <p:spTgt spid="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wipe(left)">
                                      <p:cBhvr>
                                        <p:cTn id="32" dur="500"/>
                                        <p:tgtEl>
                                          <p:spTgt spid="4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wipe(left)">
                                      <p:cBhvr>
                                        <p:cTn id="47" dur="500"/>
                                        <p:tgtEl>
                                          <p:spTgt spid="5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up)">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43" grpId="0"/>
      <p:bldP spid="44" grpId="0"/>
      <p:bldP spid="46" grpId="0"/>
      <p:bldP spid="51" grpId="0"/>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3"/>
          <p:cNvSpPr txBox="1">
            <a:spLocks noChangeArrowheads="1"/>
          </p:cNvSpPr>
          <p:nvPr/>
        </p:nvSpPr>
        <p:spPr bwMode="auto">
          <a:xfrm>
            <a:off x="357188" y="142875"/>
            <a:ext cx="4316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2</a:t>
            </a:r>
            <a:r>
              <a:rPr lang="zh-CN" altLang="en-US" sz="2400" b="1">
                <a:solidFill>
                  <a:srgbClr val="0000FF"/>
                </a:solidFill>
                <a:latin typeface="Times New Roman" pitchFamily="18" charset="0"/>
                <a:cs typeface="Times New Roman" pitchFamily="18" charset="0"/>
              </a:rPr>
              <a:t>）卡诺图描述逻辑函数</a:t>
            </a:r>
          </a:p>
        </p:txBody>
      </p:sp>
      <p:sp>
        <p:nvSpPr>
          <p:cNvPr id="3" name="Text Box 4"/>
          <p:cNvSpPr txBox="1">
            <a:spLocks noChangeArrowheads="1"/>
          </p:cNvSpPr>
          <p:nvPr/>
        </p:nvSpPr>
        <p:spPr bwMode="auto">
          <a:xfrm>
            <a:off x="611188" y="642938"/>
            <a:ext cx="4392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C00000"/>
                </a:solidFill>
                <a:latin typeface="Times New Roman" pitchFamily="18" charset="0"/>
                <a:cs typeface="Times New Roman" pitchFamily="18" charset="0"/>
              </a:rPr>
              <a:t>1</a:t>
            </a:r>
            <a:r>
              <a:rPr lang="zh-CN" altLang="en-US" sz="2400" b="1">
                <a:solidFill>
                  <a:srgbClr val="C00000"/>
                </a:solidFill>
                <a:latin typeface="Times New Roman" pitchFamily="18" charset="0"/>
                <a:cs typeface="Times New Roman" pitchFamily="18" charset="0"/>
              </a:rPr>
              <a:t>）给出真值表</a:t>
            </a:r>
          </a:p>
        </p:txBody>
      </p:sp>
      <p:graphicFrame>
        <p:nvGraphicFramePr>
          <p:cNvPr id="5" name="Group 6"/>
          <p:cNvGraphicFramePr>
            <a:graphicFrameLocks noGrp="1"/>
          </p:cNvGraphicFramePr>
          <p:nvPr/>
        </p:nvGraphicFramePr>
        <p:xfrm>
          <a:off x="1403350" y="2905125"/>
          <a:ext cx="2808288" cy="3667125"/>
        </p:xfrm>
        <a:graphic>
          <a:graphicData uri="http://schemas.openxmlformats.org/drawingml/2006/table">
            <a:tbl>
              <a:tblPr/>
              <a:tblGrid>
                <a:gridCol w="2016125"/>
                <a:gridCol w="792163"/>
              </a:tblGrid>
              <a:tr h="518142">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1" u="none" strike="noStrike" cap="none" normalizeH="0" baseline="0" smtClean="0">
                          <a:ln>
                            <a:noFill/>
                          </a:ln>
                          <a:solidFill>
                            <a:srgbClr val="FF0000"/>
                          </a:solidFill>
                          <a:effectLst/>
                          <a:latin typeface="Times New Roman" pitchFamily="18" charset="0"/>
                          <a:ea typeface="华文仿宋" pitchFamily="2" charset="-122"/>
                          <a:cs typeface="Times New Roman" pitchFamily="18" charset="0"/>
                        </a:rPr>
                        <a:t>A     B    C</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1" u="none" strike="noStrike" cap="none" normalizeH="0" baseline="0" smtClean="0">
                          <a:ln>
                            <a:noFill/>
                          </a:ln>
                          <a:solidFill>
                            <a:srgbClr val="FF3300"/>
                          </a:solidFill>
                          <a:effectLst/>
                          <a:latin typeface="Times New Roman" pitchFamily="18" charset="0"/>
                          <a:ea typeface="华文仿宋" pitchFamily="2" charset="-122"/>
                          <a:cs typeface="Times New Roman" pitchFamily="18" charset="0"/>
                        </a:rPr>
                        <a:t>Y</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148983">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40404"/>
                          </a:solidFill>
                          <a:effectLst/>
                          <a:latin typeface="Times New Roman" pitchFamily="18" charset="0"/>
                          <a:ea typeface="宋体" pitchFamily="2" charset="-122"/>
                          <a:cs typeface="Times New Roman" pitchFamily="18" charset="0"/>
                        </a:rPr>
                        <a:t>0      0      0</a:t>
                      </a:r>
                    </a:p>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40404"/>
                          </a:solidFill>
                          <a:effectLst/>
                          <a:latin typeface="Times New Roman" pitchFamily="18" charset="0"/>
                          <a:ea typeface="宋体" pitchFamily="2" charset="-122"/>
                          <a:cs typeface="Times New Roman" pitchFamily="18" charset="0"/>
                        </a:rPr>
                        <a:t>0      0      1</a:t>
                      </a:r>
                    </a:p>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40404"/>
                          </a:solidFill>
                          <a:effectLst/>
                          <a:latin typeface="Times New Roman" pitchFamily="18" charset="0"/>
                          <a:ea typeface="宋体" pitchFamily="2" charset="-122"/>
                          <a:cs typeface="Times New Roman" pitchFamily="18" charset="0"/>
                        </a:rPr>
                        <a:t>0      1      0</a:t>
                      </a:r>
                    </a:p>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40404"/>
                          </a:solidFill>
                          <a:effectLst/>
                          <a:latin typeface="Times New Roman" pitchFamily="18" charset="0"/>
                          <a:ea typeface="宋体" pitchFamily="2" charset="-122"/>
                          <a:cs typeface="Times New Roman" pitchFamily="18" charset="0"/>
                        </a:rPr>
                        <a:t>0      1      1</a:t>
                      </a:r>
                    </a:p>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40404"/>
                          </a:solidFill>
                          <a:effectLst/>
                          <a:latin typeface="Times New Roman" pitchFamily="18" charset="0"/>
                          <a:ea typeface="宋体" pitchFamily="2" charset="-122"/>
                          <a:cs typeface="Times New Roman" pitchFamily="18" charset="0"/>
                        </a:rPr>
                        <a:t>1      0      0</a:t>
                      </a:r>
                    </a:p>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40404"/>
                          </a:solidFill>
                          <a:effectLst/>
                          <a:latin typeface="Times New Roman" pitchFamily="18" charset="0"/>
                          <a:ea typeface="宋体" pitchFamily="2" charset="-122"/>
                          <a:cs typeface="Times New Roman" pitchFamily="18" charset="0"/>
                        </a:rPr>
                        <a:t>1      0      1</a:t>
                      </a:r>
                    </a:p>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40404"/>
                          </a:solidFill>
                          <a:effectLst/>
                          <a:latin typeface="Times New Roman" pitchFamily="18" charset="0"/>
                          <a:ea typeface="宋体" pitchFamily="2" charset="-122"/>
                          <a:cs typeface="Times New Roman" pitchFamily="18" charset="0"/>
                        </a:rPr>
                        <a:t>1      1      0</a:t>
                      </a:r>
                    </a:p>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40404"/>
                          </a:solidFill>
                          <a:effectLst/>
                          <a:latin typeface="Times New Roman" pitchFamily="18" charset="0"/>
                          <a:ea typeface="宋体" pitchFamily="2" charset="-122"/>
                          <a:cs typeface="Times New Roman" pitchFamily="18" charset="0"/>
                        </a:rPr>
                        <a:t>1      1      1</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FF3300"/>
                          </a:solidFill>
                          <a:effectLst/>
                          <a:latin typeface="Times New Roman" pitchFamily="18" charset="0"/>
                          <a:ea typeface="宋体" pitchFamily="2" charset="-122"/>
                          <a:cs typeface="Times New Roman" pitchFamily="18" charset="0"/>
                        </a:rPr>
                        <a:t>1</a:t>
                      </a:r>
                    </a:p>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FF3300"/>
                          </a:solidFill>
                          <a:effectLst/>
                          <a:latin typeface="Times New Roman" pitchFamily="18" charset="0"/>
                          <a:ea typeface="宋体" pitchFamily="2" charset="-122"/>
                          <a:cs typeface="Times New Roman" pitchFamily="18" charset="0"/>
                        </a:rPr>
                        <a:t>1</a:t>
                      </a:r>
                    </a:p>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FF3300"/>
                          </a:solidFill>
                          <a:effectLst/>
                          <a:latin typeface="Times New Roman" pitchFamily="18" charset="0"/>
                          <a:ea typeface="宋体" pitchFamily="2" charset="-122"/>
                          <a:cs typeface="Times New Roman" pitchFamily="18" charset="0"/>
                        </a:rPr>
                        <a:t>1</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6" name="Text Box 17"/>
          <p:cNvSpPr txBox="1">
            <a:spLocks noChangeArrowheads="1"/>
          </p:cNvSpPr>
          <p:nvPr/>
        </p:nvSpPr>
        <p:spPr bwMode="auto">
          <a:xfrm>
            <a:off x="642938" y="232568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lang="zh-CN" altLang="en-US" sz="2400" b="1">
                <a:solidFill>
                  <a:srgbClr val="C00000"/>
                </a:solidFill>
                <a:latin typeface="Times New Roman" pitchFamily="18" charset="0"/>
                <a:cs typeface="Times New Roman" pitchFamily="18" charset="0"/>
              </a:rPr>
              <a:t>例：</a:t>
            </a:r>
          </a:p>
        </p:txBody>
      </p:sp>
      <p:grpSp>
        <p:nvGrpSpPr>
          <p:cNvPr id="2" name="Group 69"/>
          <p:cNvGrpSpPr>
            <a:grpSpLocks/>
          </p:cNvGrpSpPr>
          <p:nvPr/>
        </p:nvGrpSpPr>
        <p:grpSpPr bwMode="auto">
          <a:xfrm>
            <a:off x="4929188" y="2786063"/>
            <a:ext cx="2994025" cy="1716087"/>
            <a:chOff x="3105" y="1545"/>
            <a:chExt cx="1886" cy="1081"/>
          </a:xfrm>
        </p:grpSpPr>
        <p:sp>
          <p:nvSpPr>
            <p:cNvPr id="53302" name="Text Box 19"/>
            <p:cNvSpPr txBox="1">
              <a:spLocks noChangeArrowheads="1"/>
            </p:cNvSpPr>
            <p:nvPr/>
          </p:nvSpPr>
          <p:spPr bwMode="auto">
            <a:xfrm>
              <a:off x="3105" y="1706"/>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cs typeface="Times New Roman" pitchFamily="18" charset="0"/>
                </a:rPr>
                <a:t>A</a:t>
              </a:r>
              <a:endParaRPr kumimoji="1" lang="en-US" altLang="zh-CN" sz="3600" b="1" i="1">
                <a:solidFill>
                  <a:srgbClr val="FF3300"/>
                </a:solidFill>
                <a:latin typeface="Times New Roman" pitchFamily="18" charset="0"/>
                <a:cs typeface="Times New Roman" pitchFamily="18" charset="0"/>
              </a:endParaRPr>
            </a:p>
          </p:txBody>
        </p:sp>
        <p:grpSp>
          <p:nvGrpSpPr>
            <p:cNvPr id="53303" name="Group 20"/>
            <p:cNvGrpSpPr>
              <a:grpSpLocks/>
            </p:cNvGrpSpPr>
            <p:nvPr/>
          </p:nvGrpSpPr>
          <p:grpSpPr bwMode="auto">
            <a:xfrm>
              <a:off x="3263" y="1714"/>
              <a:ext cx="1728" cy="912"/>
              <a:chOff x="336" y="2976"/>
              <a:chExt cx="1728" cy="912"/>
            </a:xfrm>
          </p:grpSpPr>
          <p:sp>
            <p:nvSpPr>
              <p:cNvPr id="53311" name="Line 21"/>
              <p:cNvSpPr>
                <a:spLocks noChangeShapeType="1"/>
              </p:cNvSpPr>
              <p:nvPr/>
            </p:nvSpPr>
            <p:spPr bwMode="auto">
              <a:xfrm>
                <a:off x="528" y="3552"/>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3312" name="Group 22"/>
              <p:cNvGrpSpPr>
                <a:grpSpLocks/>
              </p:cNvGrpSpPr>
              <p:nvPr/>
            </p:nvGrpSpPr>
            <p:grpSpPr bwMode="auto">
              <a:xfrm>
                <a:off x="336" y="2976"/>
                <a:ext cx="1728" cy="912"/>
                <a:chOff x="336" y="2976"/>
                <a:chExt cx="1728" cy="912"/>
              </a:xfrm>
            </p:grpSpPr>
            <p:sp>
              <p:nvSpPr>
                <p:cNvPr id="53313" name="Rectangle 23"/>
                <p:cNvSpPr>
                  <a:spLocks noChangeArrowheads="1"/>
                </p:cNvSpPr>
                <p:nvPr/>
              </p:nvSpPr>
              <p:spPr bwMode="auto">
                <a:xfrm>
                  <a:off x="528" y="3216"/>
                  <a:ext cx="1536"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53314" name="Line 24"/>
                <p:cNvSpPr>
                  <a:spLocks noChangeShapeType="1"/>
                </p:cNvSpPr>
                <p:nvPr/>
              </p:nvSpPr>
              <p:spPr bwMode="auto">
                <a:xfrm>
                  <a:off x="912"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15" name="Line 25"/>
                <p:cNvSpPr>
                  <a:spLocks noChangeShapeType="1"/>
                </p:cNvSpPr>
                <p:nvPr/>
              </p:nvSpPr>
              <p:spPr bwMode="auto">
                <a:xfrm>
                  <a:off x="1296"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16" name="Line 26"/>
                <p:cNvSpPr>
                  <a:spLocks noChangeShapeType="1"/>
                </p:cNvSpPr>
                <p:nvPr/>
              </p:nvSpPr>
              <p:spPr bwMode="auto">
                <a:xfrm>
                  <a:off x="1680"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17" name="Line 27"/>
                <p:cNvSpPr>
                  <a:spLocks noChangeShapeType="1"/>
                </p:cNvSpPr>
                <p:nvPr/>
              </p:nvSpPr>
              <p:spPr bwMode="auto">
                <a:xfrm>
                  <a:off x="336" y="297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53304" name="Text Box 28"/>
            <p:cNvSpPr txBox="1">
              <a:spLocks noChangeArrowheads="1"/>
            </p:cNvSpPr>
            <p:nvPr/>
          </p:nvSpPr>
          <p:spPr bwMode="auto">
            <a:xfrm>
              <a:off x="3285" y="1545"/>
              <a:ext cx="3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cs typeface="Times New Roman" pitchFamily="18" charset="0"/>
                </a:rPr>
                <a:t>BC</a:t>
              </a:r>
            </a:p>
          </p:txBody>
        </p:sp>
        <p:sp>
          <p:nvSpPr>
            <p:cNvPr id="53305" name="Text Box 29"/>
            <p:cNvSpPr txBox="1">
              <a:spLocks noChangeArrowheads="1"/>
            </p:cNvSpPr>
            <p:nvPr/>
          </p:nvSpPr>
          <p:spPr bwMode="auto">
            <a:xfrm>
              <a:off x="3209" y="198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a:t>
              </a:r>
              <a:endParaRPr kumimoji="1" lang="en-US" altLang="zh-CN" sz="3600" b="1">
                <a:solidFill>
                  <a:srgbClr val="000000"/>
                </a:solidFill>
                <a:latin typeface="Times New Roman" pitchFamily="18" charset="0"/>
                <a:cs typeface="Times New Roman" pitchFamily="18" charset="0"/>
              </a:endParaRPr>
            </a:p>
          </p:txBody>
        </p:sp>
        <p:sp>
          <p:nvSpPr>
            <p:cNvPr id="53306" name="Text Box 30"/>
            <p:cNvSpPr txBox="1">
              <a:spLocks noChangeArrowheads="1"/>
            </p:cNvSpPr>
            <p:nvPr/>
          </p:nvSpPr>
          <p:spPr bwMode="auto">
            <a:xfrm>
              <a:off x="3215" y="231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a:t>
              </a:r>
              <a:endParaRPr kumimoji="1" lang="en-US" altLang="zh-CN" sz="3600" b="1">
                <a:solidFill>
                  <a:srgbClr val="000000"/>
                </a:solidFill>
                <a:latin typeface="Times New Roman" pitchFamily="18" charset="0"/>
                <a:cs typeface="Times New Roman" pitchFamily="18" charset="0"/>
              </a:endParaRPr>
            </a:p>
          </p:txBody>
        </p:sp>
        <p:sp>
          <p:nvSpPr>
            <p:cNvPr id="53307" name="Text Box 31"/>
            <p:cNvSpPr txBox="1">
              <a:spLocks noChangeArrowheads="1"/>
            </p:cNvSpPr>
            <p:nvPr/>
          </p:nvSpPr>
          <p:spPr bwMode="auto">
            <a:xfrm>
              <a:off x="3491" y="171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00</a:t>
              </a:r>
              <a:endParaRPr kumimoji="1" lang="en-US" altLang="zh-CN" sz="3600" b="1">
                <a:solidFill>
                  <a:srgbClr val="000000"/>
                </a:solidFill>
                <a:latin typeface="Times New Roman" pitchFamily="18" charset="0"/>
                <a:cs typeface="Times New Roman" pitchFamily="18" charset="0"/>
              </a:endParaRPr>
            </a:p>
          </p:txBody>
        </p:sp>
        <p:sp>
          <p:nvSpPr>
            <p:cNvPr id="53308" name="Text Box 32"/>
            <p:cNvSpPr txBox="1">
              <a:spLocks noChangeArrowheads="1"/>
            </p:cNvSpPr>
            <p:nvPr/>
          </p:nvSpPr>
          <p:spPr bwMode="auto">
            <a:xfrm>
              <a:off x="3875" y="171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01</a:t>
              </a:r>
              <a:endParaRPr kumimoji="1" lang="en-US" altLang="zh-CN" sz="3600" b="1">
                <a:solidFill>
                  <a:srgbClr val="000000"/>
                </a:solidFill>
                <a:latin typeface="Times New Roman" pitchFamily="18" charset="0"/>
                <a:cs typeface="Times New Roman" pitchFamily="18" charset="0"/>
              </a:endParaRPr>
            </a:p>
          </p:txBody>
        </p:sp>
        <p:sp>
          <p:nvSpPr>
            <p:cNvPr id="53309" name="Text Box 33"/>
            <p:cNvSpPr txBox="1">
              <a:spLocks noChangeArrowheads="1"/>
            </p:cNvSpPr>
            <p:nvPr/>
          </p:nvSpPr>
          <p:spPr bwMode="auto">
            <a:xfrm>
              <a:off x="4259" y="171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11</a:t>
              </a:r>
              <a:endParaRPr kumimoji="1" lang="en-US" altLang="zh-CN" sz="3600" b="1">
                <a:solidFill>
                  <a:srgbClr val="000000"/>
                </a:solidFill>
                <a:latin typeface="Times New Roman" pitchFamily="18" charset="0"/>
                <a:cs typeface="Times New Roman" pitchFamily="18" charset="0"/>
              </a:endParaRPr>
            </a:p>
          </p:txBody>
        </p:sp>
        <p:sp>
          <p:nvSpPr>
            <p:cNvPr id="53310" name="Text Box 34"/>
            <p:cNvSpPr txBox="1">
              <a:spLocks noChangeArrowheads="1"/>
            </p:cNvSpPr>
            <p:nvPr/>
          </p:nvSpPr>
          <p:spPr bwMode="auto">
            <a:xfrm>
              <a:off x="4643" y="171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10</a:t>
              </a:r>
              <a:endParaRPr kumimoji="1" lang="en-US" altLang="zh-CN" sz="3600" b="1">
                <a:solidFill>
                  <a:srgbClr val="000000"/>
                </a:solidFill>
                <a:latin typeface="Times New Roman" pitchFamily="18" charset="0"/>
                <a:cs typeface="Times New Roman" pitchFamily="18" charset="0"/>
              </a:endParaRPr>
            </a:p>
          </p:txBody>
        </p:sp>
      </p:grpSp>
      <p:sp>
        <p:nvSpPr>
          <p:cNvPr id="24" name="Text Box 35"/>
          <p:cNvSpPr txBox="1">
            <a:spLocks noChangeArrowheads="1"/>
          </p:cNvSpPr>
          <p:nvPr/>
        </p:nvSpPr>
        <p:spPr bwMode="auto">
          <a:xfrm>
            <a:off x="5548313" y="34782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0 </a:t>
            </a:r>
            <a:endParaRPr kumimoji="1" lang="en-US" altLang="zh-CN" sz="3600" b="1">
              <a:solidFill>
                <a:srgbClr val="040404"/>
              </a:solidFill>
              <a:latin typeface="Times New Roman" pitchFamily="18" charset="0"/>
              <a:cs typeface="Times New Roman" pitchFamily="18" charset="0"/>
            </a:endParaRPr>
          </a:p>
        </p:txBody>
      </p:sp>
      <p:sp>
        <p:nvSpPr>
          <p:cNvPr id="25" name="Text Box 36"/>
          <p:cNvSpPr txBox="1">
            <a:spLocks noChangeArrowheads="1"/>
          </p:cNvSpPr>
          <p:nvPr/>
        </p:nvSpPr>
        <p:spPr bwMode="auto">
          <a:xfrm>
            <a:off x="6189663" y="3478213"/>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0</a:t>
            </a:r>
            <a:endParaRPr kumimoji="1" lang="en-US" altLang="zh-CN" sz="3600" b="1">
              <a:solidFill>
                <a:srgbClr val="040404"/>
              </a:solidFill>
              <a:latin typeface="Times New Roman" pitchFamily="18" charset="0"/>
              <a:cs typeface="Times New Roman" pitchFamily="18" charset="0"/>
            </a:endParaRPr>
          </a:p>
        </p:txBody>
      </p:sp>
      <p:sp>
        <p:nvSpPr>
          <p:cNvPr id="26" name="Text Box 37"/>
          <p:cNvSpPr txBox="1">
            <a:spLocks noChangeArrowheads="1"/>
          </p:cNvSpPr>
          <p:nvPr/>
        </p:nvSpPr>
        <p:spPr bwMode="auto">
          <a:xfrm>
            <a:off x="7408863" y="3478213"/>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0</a:t>
            </a:r>
            <a:endParaRPr kumimoji="1" lang="en-US" altLang="zh-CN" sz="3600" b="1">
              <a:solidFill>
                <a:srgbClr val="040404"/>
              </a:solidFill>
              <a:latin typeface="Times New Roman" pitchFamily="18" charset="0"/>
              <a:cs typeface="Times New Roman" pitchFamily="18" charset="0"/>
            </a:endParaRPr>
          </a:p>
        </p:txBody>
      </p:sp>
      <p:sp>
        <p:nvSpPr>
          <p:cNvPr id="27" name="Text Box 38"/>
          <p:cNvSpPr txBox="1">
            <a:spLocks noChangeArrowheads="1"/>
          </p:cNvSpPr>
          <p:nvPr/>
        </p:nvSpPr>
        <p:spPr bwMode="auto">
          <a:xfrm>
            <a:off x="6799263" y="3478213"/>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a:t>
            </a:r>
            <a:endParaRPr kumimoji="1" lang="en-US" altLang="zh-CN" sz="3600" b="1">
              <a:solidFill>
                <a:srgbClr val="040404"/>
              </a:solidFill>
              <a:latin typeface="Times New Roman" pitchFamily="18" charset="0"/>
              <a:cs typeface="Times New Roman" pitchFamily="18" charset="0"/>
            </a:endParaRPr>
          </a:p>
        </p:txBody>
      </p:sp>
      <p:sp>
        <p:nvSpPr>
          <p:cNvPr id="28" name="Text Box 39"/>
          <p:cNvSpPr txBox="1">
            <a:spLocks noChangeArrowheads="1"/>
          </p:cNvSpPr>
          <p:nvPr/>
        </p:nvSpPr>
        <p:spPr bwMode="auto">
          <a:xfrm>
            <a:off x="5586413" y="4011613"/>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0</a:t>
            </a:r>
            <a:endParaRPr kumimoji="1" lang="en-US" altLang="zh-CN" sz="3600" b="1">
              <a:solidFill>
                <a:srgbClr val="040404"/>
              </a:solidFill>
              <a:latin typeface="Times New Roman" pitchFamily="18" charset="0"/>
              <a:cs typeface="Times New Roman" pitchFamily="18" charset="0"/>
            </a:endParaRPr>
          </a:p>
        </p:txBody>
      </p:sp>
      <p:sp>
        <p:nvSpPr>
          <p:cNvPr id="29" name="Text Box 40"/>
          <p:cNvSpPr txBox="1">
            <a:spLocks noChangeArrowheads="1"/>
          </p:cNvSpPr>
          <p:nvPr/>
        </p:nvSpPr>
        <p:spPr bwMode="auto">
          <a:xfrm>
            <a:off x="6227763" y="40116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1</a:t>
            </a:r>
            <a:endParaRPr kumimoji="1" lang="en-US" altLang="zh-CN" sz="3600" b="1">
              <a:solidFill>
                <a:srgbClr val="040404"/>
              </a:solidFill>
              <a:latin typeface="Times New Roman" pitchFamily="18" charset="0"/>
              <a:cs typeface="Times New Roman" pitchFamily="18" charset="0"/>
            </a:endParaRPr>
          </a:p>
        </p:txBody>
      </p:sp>
      <p:sp>
        <p:nvSpPr>
          <p:cNvPr id="30" name="Text Box 41"/>
          <p:cNvSpPr txBox="1">
            <a:spLocks noChangeArrowheads="1"/>
          </p:cNvSpPr>
          <p:nvPr/>
        </p:nvSpPr>
        <p:spPr bwMode="auto">
          <a:xfrm>
            <a:off x="7446963" y="40116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0</a:t>
            </a:r>
            <a:endParaRPr kumimoji="1" lang="en-US" altLang="zh-CN" sz="3600" b="1">
              <a:solidFill>
                <a:srgbClr val="040404"/>
              </a:solidFill>
              <a:latin typeface="Times New Roman" pitchFamily="18" charset="0"/>
              <a:cs typeface="Times New Roman" pitchFamily="18" charset="0"/>
            </a:endParaRPr>
          </a:p>
        </p:txBody>
      </p:sp>
      <p:sp>
        <p:nvSpPr>
          <p:cNvPr id="31" name="Text Box 42"/>
          <p:cNvSpPr txBox="1">
            <a:spLocks noChangeArrowheads="1"/>
          </p:cNvSpPr>
          <p:nvPr/>
        </p:nvSpPr>
        <p:spPr bwMode="auto">
          <a:xfrm>
            <a:off x="6805613" y="4011613"/>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a:t>
            </a:r>
            <a:endParaRPr kumimoji="1" lang="en-US" altLang="zh-CN" sz="3600" b="1">
              <a:solidFill>
                <a:srgbClr val="040404"/>
              </a:solidFill>
              <a:latin typeface="Times New Roman" pitchFamily="18" charset="0"/>
              <a:cs typeface="Times New Roman" pitchFamily="18" charset="0"/>
            </a:endParaRPr>
          </a:p>
        </p:txBody>
      </p:sp>
      <p:grpSp>
        <p:nvGrpSpPr>
          <p:cNvPr id="8" name="Group 70"/>
          <p:cNvGrpSpPr>
            <a:grpSpLocks/>
          </p:cNvGrpSpPr>
          <p:nvPr/>
        </p:nvGrpSpPr>
        <p:grpSpPr bwMode="auto">
          <a:xfrm>
            <a:off x="4929188" y="4773613"/>
            <a:ext cx="2994025" cy="1711325"/>
            <a:chOff x="3105" y="2670"/>
            <a:chExt cx="1886" cy="1078"/>
          </a:xfrm>
        </p:grpSpPr>
        <p:sp>
          <p:nvSpPr>
            <p:cNvPr id="53286" name="Text Box 44"/>
            <p:cNvSpPr txBox="1">
              <a:spLocks noChangeArrowheads="1"/>
            </p:cNvSpPr>
            <p:nvPr/>
          </p:nvSpPr>
          <p:spPr bwMode="auto">
            <a:xfrm>
              <a:off x="3105" y="2828"/>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cs typeface="Times New Roman" pitchFamily="18" charset="0"/>
                </a:rPr>
                <a:t>A</a:t>
              </a:r>
            </a:p>
          </p:txBody>
        </p:sp>
        <p:grpSp>
          <p:nvGrpSpPr>
            <p:cNvPr id="53287" name="Group 45"/>
            <p:cNvGrpSpPr>
              <a:grpSpLocks/>
            </p:cNvGrpSpPr>
            <p:nvPr/>
          </p:nvGrpSpPr>
          <p:grpSpPr bwMode="auto">
            <a:xfrm>
              <a:off x="3263" y="2836"/>
              <a:ext cx="1728" cy="912"/>
              <a:chOff x="336" y="2976"/>
              <a:chExt cx="1728" cy="912"/>
            </a:xfrm>
          </p:grpSpPr>
          <p:sp>
            <p:nvSpPr>
              <p:cNvPr id="53295" name="Line 46"/>
              <p:cNvSpPr>
                <a:spLocks noChangeShapeType="1"/>
              </p:cNvSpPr>
              <p:nvPr/>
            </p:nvSpPr>
            <p:spPr bwMode="auto">
              <a:xfrm>
                <a:off x="528" y="3552"/>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3296" name="Group 47"/>
              <p:cNvGrpSpPr>
                <a:grpSpLocks/>
              </p:cNvGrpSpPr>
              <p:nvPr/>
            </p:nvGrpSpPr>
            <p:grpSpPr bwMode="auto">
              <a:xfrm>
                <a:off x="336" y="2976"/>
                <a:ext cx="1728" cy="912"/>
                <a:chOff x="336" y="2976"/>
                <a:chExt cx="1728" cy="912"/>
              </a:xfrm>
            </p:grpSpPr>
            <p:sp>
              <p:nvSpPr>
                <p:cNvPr id="53297" name="Rectangle 48"/>
                <p:cNvSpPr>
                  <a:spLocks noChangeArrowheads="1"/>
                </p:cNvSpPr>
                <p:nvPr/>
              </p:nvSpPr>
              <p:spPr bwMode="auto">
                <a:xfrm>
                  <a:off x="528" y="3216"/>
                  <a:ext cx="1536"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53298" name="Line 49"/>
                <p:cNvSpPr>
                  <a:spLocks noChangeShapeType="1"/>
                </p:cNvSpPr>
                <p:nvPr/>
              </p:nvSpPr>
              <p:spPr bwMode="auto">
                <a:xfrm>
                  <a:off x="912"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99" name="Line 50"/>
                <p:cNvSpPr>
                  <a:spLocks noChangeShapeType="1"/>
                </p:cNvSpPr>
                <p:nvPr/>
              </p:nvSpPr>
              <p:spPr bwMode="auto">
                <a:xfrm>
                  <a:off x="1296"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0" name="Line 51"/>
                <p:cNvSpPr>
                  <a:spLocks noChangeShapeType="1"/>
                </p:cNvSpPr>
                <p:nvPr/>
              </p:nvSpPr>
              <p:spPr bwMode="auto">
                <a:xfrm>
                  <a:off x="1680"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1" name="Line 52"/>
                <p:cNvSpPr>
                  <a:spLocks noChangeShapeType="1"/>
                </p:cNvSpPr>
                <p:nvPr/>
              </p:nvSpPr>
              <p:spPr bwMode="auto">
                <a:xfrm>
                  <a:off x="336" y="297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53288" name="Text Box 53"/>
            <p:cNvSpPr txBox="1">
              <a:spLocks noChangeArrowheads="1"/>
            </p:cNvSpPr>
            <p:nvPr/>
          </p:nvSpPr>
          <p:spPr bwMode="auto">
            <a:xfrm>
              <a:off x="3285" y="2670"/>
              <a:ext cx="3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cs typeface="Times New Roman" pitchFamily="18" charset="0"/>
                </a:rPr>
                <a:t>BC</a:t>
              </a:r>
              <a:endParaRPr kumimoji="1" lang="en-US" altLang="zh-CN" sz="3600" b="1" i="1">
                <a:solidFill>
                  <a:srgbClr val="FF3300"/>
                </a:solidFill>
                <a:latin typeface="Times New Roman" pitchFamily="18" charset="0"/>
                <a:cs typeface="Times New Roman" pitchFamily="18" charset="0"/>
              </a:endParaRPr>
            </a:p>
          </p:txBody>
        </p:sp>
        <p:sp>
          <p:nvSpPr>
            <p:cNvPr id="53289" name="Text Box 54"/>
            <p:cNvSpPr txBox="1">
              <a:spLocks noChangeArrowheads="1"/>
            </p:cNvSpPr>
            <p:nvPr/>
          </p:nvSpPr>
          <p:spPr bwMode="auto">
            <a:xfrm>
              <a:off x="3209" y="308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a:t>
              </a:r>
              <a:endParaRPr kumimoji="1" lang="en-US" altLang="zh-CN" sz="3600" b="1">
                <a:solidFill>
                  <a:srgbClr val="000000"/>
                </a:solidFill>
                <a:latin typeface="Times New Roman" pitchFamily="18" charset="0"/>
                <a:cs typeface="Times New Roman" pitchFamily="18" charset="0"/>
              </a:endParaRPr>
            </a:p>
          </p:txBody>
        </p:sp>
        <p:sp>
          <p:nvSpPr>
            <p:cNvPr id="53290" name="Text Box 55"/>
            <p:cNvSpPr txBox="1">
              <a:spLocks noChangeArrowheads="1"/>
            </p:cNvSpPr>
            <p:nvPr/>
          </p:nvSpPr>
          <p:spPr bwMode="auto">
            <a:xfrm>
              <a:off x="3215" y="34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a:t>
              </a:r>
              <a:endParaRPr kumimoji="1" lang="en-US" altLang="zh-CN" sz="3600" b="1">
                <a:solidFill>
                  <a:srgbClr val="000000"/>
                </a:solidFill>
                <a:latin typeface="Times New Roman" pitchFamily="18" charset="0"/>
                <a:cs typeface="Times New Roman" pitchFamily="18" charset="0"/>
              </a:endParaRPr>
            </a:p>
          </p:txBody>
        </p:sp>
        <p:sp>
          <p:nvSpPr>
            <p:cNvPr id="53291" name="Text Box 56"/>
            <p:cNvSpPr txBox="1">
              <a:spLocks noChangeArrowheads="1"/>
            </p:cNvSpPr>
            <p:nvPr/>
          </p:nvSpPr>
          <p:spPr bwMode="auto">
            <a:xfrm>
              <a:off x="3491" y="283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00</a:t>
              </a:r>
              <a:endParaRPr kumimoji="1" lang="en-US" altLang="zh-CN" sz="3600" b="1">
                <a:solidFill>
                  <a:srgbClr val="000000"/>
                </a:solidFill>
                <a:latin typeface="Times New Roman" pitchFamily="18" charset="0"/>
                <a:cs typeface="Times New Roman" pitchFamily="18" charset="0"/>
              </a:endParaRPr>
            </a:p>
          </p:txBody>
        </p:sp>
        <p:sp>
          <p:nvSpPr>
            <p:cNvPr id="53292" name="Text Box 57"/>
            <p:cNvSpPr txBox="1">
              <a:spLocks noChangeArrowheads="1"/>
            </p:cNvSpPr>
            <p:nvPr/>
          </p:nvSpPr>
          <p:spPr bwMode="auto">
            <a:xfrm>
              <a:off x="3875" y="283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01</a:t>
              </a:r>
              <a:endParaRPr kumimoji="1" lang="en-US" altLang="zh-CN" sz="3600" b="1">
                <a:solidFill>
                  <a:srgbClr val="000000"/>
                </a:solidFill>
                <a:latin typeface="Times New Roman" pitchFamily="18" charset="0"/>
                <a:cs typeface="Times New Roman" pitchFamily="18" charset="0"/>
              </a:endParaRPr>
            </a:p>
          </p:txBody>
        </p:sp>
        <p:sp>
          <p:nvSpPr>
            <p:cNvPr id="53293" name="Text Box 58"/>
            <p:cNvSpPr txBox="1">
              <a:spLocks noChangeArrowheads="1"/>
            </p:cNvSpPr>
            <p:nvPr/>
          </p:nvSpPr>
          <p:spPr bwMode="auto">
            <a:xfrm>
              <a:off x="4259" y="283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11</a:t>
              </a:r>
              <a:endParaRPr kumimoji="1" lang="en-US" altLang="zh-CN" sz="3600" b="1">
                <a:solidFill>
                  <a:srgbClr val="000000"/>
                </a:solidFill>
                <a:latin typeface="Times New Roman" pitchFamily="18" charset="0"/>
                <a:cs typeface="Times New Roman" pitchFamily="18" charset="0"/>
              </a:endParaRPr>
            </a:p>
          </p:txBody>
        </p:sp>
        <p:sp>
          <p:nvSpPr>
            <p:cNvPr id="53294" name="Text Box 59"/>
            <p:cNvSpPr txBox="1">
              <a:spLocks noChangeArrowheads="1"/>
            </p:cNvSpPr>
            <p:nvPr/>
          </p:nvSpPr>
          <p:spPr bwMode="auto">
            <a:xfrm>
              <a:off x="4643" y="283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10</a:t>
              </a:r>
              <a:endParaRPr kumimoji="1" lang="en-US" altLang="zh-CN" sz="3600" b="1">
                <a:solidFill>
                  <a:srgbClr val="000000"/>
                </a:solidFill>
                <a:latin typeface="Times New Roman" pitchFamily="18" charset="0"/>
                <a:cs typeface="Times New Roman" pitchFamily="18" charset="0"/>
              </a:endParaRPr>
            </a:p>
          </p:txBody>
        </p:sp>
      </p:grpSp>
      <p:sp>
        <p:nvSpPr>
          <p:cNvPr id="53274" name="Text Box 60"/>
          <p:cNvSpPr txBox="1">
            <a:spLocks noChangeArrowheads="1"/>
          </p:cNvSpPr>
          <p:nvPr/>
        </p:nvSpPr>
        <p:spPr bwMode="auto">
          <a:xfrm>
            <a:off x="5624513" y="54181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53275" name="Text Box 61"/>
          <p:cNvSpPr txBox="1">
            <a:spLocks noChangeArrowheads="1"/>
          </p:cNvSpPr>
          <p:nvPr/>
        </p:nvSpPr>
        <p:spPr bwMode="auto">
          <a:xfrm>
            <a:off x="6265863" y="5418138"/>
            <a:ext cx="26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53276" name="Text Box 62"/>
          <p:cNvSpPr txBox="1">
            <a:spLocks noChangeArrowheads="1"/>
          </p:cNvSpPr>
          <p:nvPr/>
        </p:nvSpPr>
        <p:spPr bwMode="auto">
          <a:xfrm>
            <a:off x="7485063" y="5418138"/>
            <a:ext cx="26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52" name="Text Box 63"/>
          <p:cNvSpPr txBox="1">
            <a:spLocks noChangeArrowheads="1"/>
          </p:cNvSpPr>
          <p:nvPr/>
        </p:nvSpPr>
        <p:spPr bwMode="auto">
          <a:xfrm>
            <a:off x="6799263" y="5418138"/>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1</a:t>
            </a:r>
            <a:endParaRPr kumimoji="1" lang="en-US" altLang="zh-CN" sz="3600" b="1">
              <a:solidFill>
                <a:srgbClr val="FF3300"/>
              </a:solidFill>
              <a:latin typeface="Times New Roman" pitchFamily="18" charset="0"/>
              <a:cs typeface="Times New Roman" pitchFamily="18" charset="0"/>
            </a:endParaRPr>
          </a:p>
        </p:txBody>
      </p:sp>
      <p:sp>
        <p:nvSpPr>
          <p:cNvPr id="53278" name="Text Box 64"/>
          <p:cNvSpPr txBox="1">
            <a:spLocks noChangeArrowheads="1"/>
          </p:cNvSpPr>
          <p:nvPr/>
        </p:nvSpPr>
        <p:spPr bwMode="auto">
          <a:xfrm>
            <a:off x="5662613" y="5951538"/>
            <a:ext cx="26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54" name="Text Box 65"/>
          <p:cNvSpPr txBox="1">
            <a:spLocks noChangeArrowheads="1"/>
          </p:cNvSpPr>
          <p:nvPr/>
        </p:nvSpPr>
        <p:spPr bwMode="auto">
          <a:xfrm>
            <a:off x="6227763" y="5980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1</a:t>
            </a:r>
            <a:endParaRPr kumimoji="1" lang="en-US" altLang="zh-CN" sz="3600" b="1">
              <a:solidFill>
                <a:srgbClr val="FF3300"/>
              </a:solidFill>
              <a:latin typeface="Times New Roman" pitchFamily="18" charset="0"/>
              <a:cs typeface="Times New Roman" pitchFamily="18" charset="0"/>
            </a:endParaRPr>
          </a:p>
        </p:txBody>
      </p:sp>
      <p:sp>
        <p:nvSpPr>
          <p:cNvPr id="53280" name="Text Box 66"/>
          <p:cNvSpPr txBox="1">
            <a:spLocks noChangeArrowheads="1"/>
          </p:cNvSpPr>
          <p:nvPr/>
        </p:nvSpPr>
        <p:spPr bwMode="auto">
          <a:xfrm>
            <a:off x="7523163" y="5859463"/>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kumimoji="1" lang="zh-CN" altLang="zh-CN" sz="3600" b="1">
              <a:solidFill>
                <a:srgbClr val="040404"/>
              </a:solidFill>
              <a:latin typeface="Times New Roman" pitchFamily="18" charset="0"/>
              <a:cs typeface="Times New Roman" pitchFamily="18" charset="0"/>
            </a:endParaRPr>
          </a:p>
        </p:txBody>
      </p:sp>
      <p:sp>
        <p:nvSpPr>
          <p:cNvPr id="56" name="Text Box 67"/>
          <p:cNvSpPr txBox="1">
            <a:spLocks noChangeArrowheads="1"/>
          </p:cNvSpPr>
          <p:nvPr/>
        </p:nvSpPr>
        <p:spPr bwMode="auto">
          <a:xfrm>
            <a:off x="6805613" y="5980113"/>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1</a:t>
            </a:r>
            <a:endParaRPr kumimoji="1" lang="en-US" altLang="zh-CN" sz="3600" b="1">
              <a:solidFill>
                <a:srgbClr val="FF3300"/>
              </a:solidFill>
              <a:latin typeface="Times New Roman" pitchFamily="18" charset="0"/>
              <a:cs typeface="Times New Roman" pitchFamily="18" charset="0"/>
            </a:endParaRPr>
          </a:p>
        </p:txBody>
      </p:sp>
      <p:grpSp>
        <p:nvGrpSpPr>
          <p:cNvPr id="11" name="组合 57"/>
          <p:cNvGrpSpPr>
            <a:grpSpLocks/>
          </p:cNvGrpSpPr>
          <p:nvPr/>
        </p:nvGrpSpPr>
        <p:grpSpPr bwMode="auto">
          <a:xfrm>
            <a:off x="1000125" y="1143000"/>
            <a:ext cx="7175500" cy="1085850"/>
            <a:chOff x="611189" y="1142984"/>
            <a:chExt cx="7175521" cy="1085862"/>
          </a:xfrm>
        </p:grpSpPr>
        <p:sp>
          <p:nvSpPr>
            <p:cNvPr id="53284" name="Text Box 5"/>
            <p:cNvSpPr txBox="1">
              <a:spLocks noChangeArrowheads="1"/>
            </p:cNvSpPr>
            <p:nvPr/>
          </p:nvSpPr>
          <p:spPr bwMode="auto">
            <a:xfrm>
              <a:off x="682625" y="1198543"/>
              <a:ext cx="696120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Clr>
                  <a:srgbClr val="FF3300"/>
                </a:buClr>
                <a:buFontTx/>
                <a:buNone/>
              </a:pPr>
              <a:r>
                <a:rPr lang="zh-CN" altLang="en-US" sz="2400" b="1">
                  <a:solidFill>
                    <a:srgbClr val="040404"/>
                  </a:solidFill>
                  <a:latin typeface="Times New Roman" pitchFamily="18" charset="0"/>
                  <a:cs typeface="Times New Roman" pitchFamily="18" charset="0"/>
                </a:rPr>
                <a:t>将真值表的每一行的取值填入卡诺图即可。</a:t>
              </a:r>
              <a:endParaRPr lang="en-US" altLang="zh-CN" sz="2400" b="1">
                <a:solidFill>
                  <a:srgbClr val="040404"/>
                </a:solidFill>
                <a:latin typeface="Times New Roman" pitchFamily="18" charset="0"/>
                <a:cs typeface="Times New Roman" pitchFamily="18" charset="0"/>
              </a:endParaRPr>
            </a:p>
            <a:p>
              <a:pPr eaLnBrk="1" hangingPunct="1">
                <a:spcBef>
                  <a:spcPct val="50000"/>
                </a:spcBef>
                <a:buClr>
                  <a:srgbClr val="FF3300"/>
                </a:buClr>
                <a:buFontTx/>
                <a:buNone/>
              </a:pPr>
              <a:r>
                <a:rPr lang="zh-CN" altLang="en-US" sz="2400" b="1">
                  <a:solidFill>
                    <a:srgbClr val="040404"/>
                  </a:solidFill>
                  <a:latin typeface="Times New Roman" pitchFamily="18" charset="0"/>
                  <a:cs typeface="Times New Roman" pitchFamily="18" charset="0"/>
                </a:rPr>
                <a:t>填入</a:t>
              </a:r>
              <a:r>
                <a:rPr lang="en-US" altLang="zh-CN" sz="2400" b="1" i="1">
                  <a:solidFill>
                    <a:srgbClr val="FF3300"/>
                  </a:solidFill>
                  <a:latin typeface="Times New Roman" pitchFamily="18" charset="0"/>
                  <a:cs typeface="Times New Roman" pitchFamily="18" charset="0"/>
                </a:rPr>
                <a:t>Y</a:t>
              </a:r>
              <a:r>
                <a:rPr lang="zh-CN" altLang="en-US" sz="2400" b="1">
                  <a:solidFill>
                    <a:srgbClr val="FF3300"/>
                  </a:solidFill>
                  <a:latin typeface="Times New Roman" pitchFamily="18" charset="0"/>
                  <a:cs typeface="Times New Roman" pitchFamily="18" charset="0"/>
                </a:rPr>
                <a:t>＝</a:t>
              </a:r>
              <a:r>
                <a:rPr lang="en-US" altLang="zh-CN" sz="2400" b="1">
                  <a:solidFill>
                    <a:srgbClr val="FF3300"/>
                  </a:solidFill>
                  <a:latin typeface="Times New Roman" pitchFamily="18" charset="0"/>
                  <a:cs typeface="Times New Roman" pitchFamily="18" charset="0"/>
                </a:rPr>
                <a:t>1</a:t>
              </a:r>
              <a:r>
                <a:rPr lang="zh-CN" altLang="en-US" sz="2400" b="1">
                  <a:solidFill>
                    <a:srgbClr val="040404"/>
                  </a:solidFill>
                  <a:latin typeface="Times New Roman" pitchFamily="18" charset="0"/>
                  <a:cs typeface="Times New Roman" pitchFamily="18" charset="0"/>
                </a:rPr>
                <a:t>的项即可。 </a:t>
              </a:r>
            </a:p>
          </p:txBody>
        </p:sp>
        <p:sp>
          <p:nvSpPr>
            <p:cNvPr id="53285" name="Rectangle 68"/>
            <p:cNvSpPr>
              <a:spLocks noChangeArrowheads="1"/>
            </p:cNvSpPr>
            <p:nvPr/>
          </p:nvSpPr>
          <p:spPr bwMode="auto">
            <a:xfrm>
              <a:off x="611189" y="1142984"/>
              <a:ext cx="7175521" cy="1085862"/>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sp>
        <p:nvSpPr>
          <p:cNvPr id="53283" name="Rectangle 2"/>
          <p:cNvSpPr>
            <a:spLocks noChangeArrowheads="1"/>
          </p:cNvSpPr>
          <p:nvPr/>
        </p:nvSpPr>
        <p:spPr bwMode="auto">
          <a:xfrm>
            <a:off x="5911850" y="58738"/>
            <a:ext cx="3178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§2.3</a:t>
            </a:r>
            <a:r>
              <a:rPr lang="zh-CN" altLang="en-US" sz="1800" b="1">
                <a:solidFill>
                  <a:srgbClr val="FF0066"/>
                </a:solidFill>
                <a:latin typeface="Times New Roman" pitchFamily="18" charset="0"/>
                <a:cs typeface="Times New Roman" pitchFamily="18" charset="0"/>
              </a:rPr>
              <a:t>  逻辑函数及其描述方法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left)">
                                      <p:cBhvr>
                                        <p:cTn id="32" dur="500"/>
                                        <p:tgtEl>
                                          <p:spTgt spid="24"/>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left)">
                                      <p:cBhvr>
                                        <p:cTn id="36" dur="500"/>
                                        <p:tgtEl>
                                          <p:spTgt spid="25"/>
                                        </p:tgtEl>
                                      </p:cBhvr>
                                    </p:animEffect>
                                  </p:childTnLst>
                                </p:cTn>
                              </p:par>
                            </p:childTnLst>
                          </p:cTn>
                        </p:par>
                        <p:par>
                          <p:cTn id="37" fill="hold" nodeType="afterGroup">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childTnLst>
                          </p:cTn>
                        </p:par>
                        <p:par>
                          <p:cTn id="41" fill="hold" nodeType="afterGroup">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left)">
                                      <p:cBhvr>
                                        <p:cTn id="44" dur="500"/>
                                        <p:tgtEl>
                                          <p:spTgt spid="27"/>
                                        </p:tgtEl>
                                      </p:cBhvr>
                                    </p:animEffect>
                                  </p:childTnLst>
                                </p:cTn>
                              </p:par>
                            </p:childTnLst>
                          </p:cTn>
                        </p:par>
                        <p:par>
                          <p:cTn id="45" fill="hold" nodeType="afterGroup">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left)">
                                      <p:cBhvr>
                                        <p:cTn id="48" dur="500"/>
                                        <p:tgtEl>
                                          <p:spTgt spid="28"/>
                                        </p:tgtEl>
                                      </p:cBhvr>
                                    </p:animEffect>
                                  </p:childTnLst>
                                </p:cTn>
                              </p:par>
                            </p:childTnLst>
                          </p:cTn>
                        </p:par>
                        <p:par>
                          <p:cTn id="49" fill="hold" nodeType="afterGroup">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par>
                          <p:cTn id="53" fill="hold" nodeType="afterGroup">
                            <p:stCondLst>
                              <p:cond delay="3000"/>
                            </p:stCondLst>
                            <p:childTnLst>
                              <p:par>
                                <p:cTn id="54" presetID="22" presetClass="entr" presetSubtype="8" fill="hold" grpId="0"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left)">
                                      <p:cBhvr>
                                        <p:cTn id="56" dur="500"/>
                                        <p:tgtEl>
                                          <p:spTgt spid="30"/>
                                        </p:tgtEl>
                                      </p:cBhvr>
                                    </p:animEffect>
                                  </p:childTnLst>
                                </p:cTn>
                              </p:par>
                            </p:childTnLst>
                          </p:cTn>
                        </p:par>
                        <p:par>
                          <p:cTn id="57" fill="hold" nodeType="afterGroup">
                            <p:stCondLst>
                              <p:cond delay="3500"/>
                            </p:stCondLst>
                            <p:childTnLst>
                              <p:par>
                                <p:cTn id="58" presetID="22" presetClass="entr" presetSubtype="8"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500"/>
                                        <p:tgtEl>
                                          <p:spTgt spid="3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left)">
                                      <p:cBhvr>
                                        <p:cTn id="65" dur="500"/>
                                        <p:tgtEl>
                                          <p:spTgt spid="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52"/>
                                        </p:tgtEl>
                                        <p:attrNameLst>
                                          <p:attrName>style.visibility</p:attrName>
                                        </p:attrNameLst>
                                      </p:cBhvr>
                                      <p:to>
                                        <p:strVal val="visible"/>
                                      </p:to>
                                    </p:set>
                                    <p:animEffect transition="in" filter="wipe(up)">
                                      <p:cBhvr>
                                        <p:cTn id="70" dur="500"/>
                                        <p:tgtEl>
                                          <p:spTgt spid="52"/>
                                        </p:tgtEl>
                                      </p:cBhvr>
                                    </p:animEffect>
                                  </p:childTnLst>
                                </p:cTn>
                              </p:par>
                            </p:childTnLst>
                          </p:cTn>
                        </p:par>
                        <p:par>
                          <p:cTn id="71" fill="hold" nodeType="afterGroup">
                            <p:stCondLst>
                              <p:cond delay="500"/>
                            </p:stCondLst>
                            <p:childTnLst>
                              <p:par>
                                <p:cTn id="72" presetID="22" presetClass="entr" presetSubtype="1" fill="hold" grpId="0" nodeType="afterEffect">
                                  <p:stCondLst>
                                    <p:cond delay="0"/>
                                  </p:stCondLst>
                                  <p:childTnLst>
                                    <p:set>
                                      <p:cBhvr>
                                        <p:cTn id="73" dur="1" fill="hold">
                                          <p:stCondLst>
                                            <p:cond delay="0"/>
                                          </p:stCondLst>
                                        </p:cTn>
                                        <p:tgtEl>
                                          <p:spTgt spid="54"/>
                                        </p:tgtEl>
                                        <p:attrNameLst>
                                          <p:attrName>style.visibility</p:attrName>
                                        </p:attrNameLst>
                                      </p:cBhvr>
                                      <p:to>
                                        <p:strVal val="visible"/>
                                      </p:to>
                                    </p:set>
                                    <p:animEffect transition="in" filter="wipe(up)">
                                      <p:cBhvr>
                                        <p:cTn id="74" dur="500"/>
                                        <p:tgtEl>
                                          <p:spTgt spid="54"/>
                                        </p:tgtEl>
                                      </p:cBhvr>
                                    </p:animEffect>
                                  </p:childTnLst>
                                </p:cTn>
                              </p:par>
                            </p:childTnLst>
                          </p:cTn>
                        </p:par>
                        <p:par>
                          <p:cTn id="75" fill="hold" nodeType="afterGroup">
                            <p:stCondLst>
                              <p:cond delay="1000"/>
                            </p:stCondLst>
                            <p:childTnLst>
                              <p:par>
                                <p:cTn id="76" presetID="22" presetClass="entr" presetSubtype="1" fill="hold" grpId="0" nodeType="afterEffect">
                                  <p:stCondLst>
                                    <p:cond delay="0"/>
                                  </p:stCondLst>
                                  <p:childTnLst>
                                    <p:set>
                                      <p:cBhvr>
                                        <p:cTn id="77" dur="1" fill="hold">
                                          <p:stCondLst>
                                            <p:cond delay="0"/>
                                          </p:stCondLst>
                                        </p:cTn>
                                        <p:tgtEl>
                                          <p:spTgt spid="56"/>
                                        </p:tgtEl>
                                        <p:attrNameLst>
                                          <p:attrName>style.visibility</p:attrName>
                                        </p:attrNameLst>
                                      </p:cBhvr>
                                      <p:to>
                                        <p:strVal val="visible"/>
                                      </p:to>
                                    </p:set>
                                    <p:animEffect transition="in" filter="wipe(up)">
                                      <p:cBhvr>
                                        <p:cTn id="7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24" grpId="0"/>
      <p:bldP spid="25" grpId="0"/>
      <p:bldP spid="26" grpId="0"/>
      <p:bldP spid="27" grpId="0"/>
      <p:bldP spid="28" grpId="0"/>
      <p:bldP spid="29" grpId="0"/>
      <p:bldP spid="30" grpId="0"/>
      <p:bldP spid="31" grpId="0"/>
      <p:bldP spid="52" grpId="0"/>
      <p:bldP spid="54" grpId="0"/>
      <p:bldP spid="5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3"/>
          <p:cNvSpPr txBox="1">
            <a:spLocks noChangeArrowheads="1"/>
          </p:cNvSpPr>
          <p:nvPr/>
        </p:nvSpPr>
        <p:spPr bwMode="auto">
          <a:xfrm>
            <a:off x="285750" y="114300"/>
            <a:ext cx="691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C00000"/>
                </a:solidFill>
                <a:latin typeface="Times New Roman" pitchFamily="18" charset="0"/>
                <a:cs typeface="Times New Roman" pitchFamily="18" charset="0"/>
              </a:rPr>
              <a:t>2</a:t>
            </a:r>
            <a:r>
              <a:rPr lang="zh-CN" altLang="en-US" sz="2400" b="1">
                <a:solidFill>
                  <a:srgbClr val="C00000"/>
                </a:solidFill>
                <a:latin typeface="Times New Roman" pitchFamily="18" charset="0"/>
                <a:cs typeface="Times New Roman" pitchFamily="18" charset="0"/>
              </a:rPr>
              <a:t>）给出逻辑函数的最小项之和式－－</a:t>
            </a:r>
            <a:r>
              <a:rPr kumimoji="1" lang="zh-CN" altLang="en-US" sz="2400" b="1">
                <a:solidFill>
                  <a:srgbClr val="C00000"/>
                </a:solidFill>
                <a:latin typeface="Times New Roman" pitchFamily="18" charset="0"/>
                <a:cs typeface="Times New Roman" pitchFamily="18" charset="0"/>
              </a:rPr>
              <a:t>标准与或式</a:t>
            </a:r>
          </a:p>
        </p:txBody>
      </p:sp>
      <p:sp>
        <p:nvSpPr>
          <p:cNvPr id="3" name="Text Box 4"/>
          <p:cNvSpPr txBox="1">
            <a:spLocks noChangeArrowheads="1"/>
          </p:cNvSpPr>
          <p:nvPr/>
        </p:nvSpPr>
        <p:spPr bwMode="auto">
          <a:xfrm>
            <a:off x="323850" y="785813"/>
            <a:ext cx="8462963"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lnSpc>
                <a:spcPct val="80000"/>
              </a:lnSpc>
              <a:spcBef>
                <a:spcPct val="50000"/>
              </a:spcBef>
              <a:buClr>
                <a:srgbClr val="FF3300"/>
              </a:buClr>
              <a:buFont typeface="Wingdings" pitchFamily="2" charset="2"/>
              <a:buChar char="Ø"/>
            </a:pPr>
            <a:r>
              <a:rPr kumimoji="1" lang="zh-CN" altLang="en-US" sz="2400" b="1">
                <a:solidFill>
                  <a:srgbClr val="040404"/>
                </a:solidFill>
                <a:latin typeface="Times New Roman" pitchFamily="18" charset="0"/>
                <a:cs typeface="Times New Roman" pitchFamily="18" charset="0"/>
              </a:rPr>
              <a:t>将逻辑函数的</a:t>
            </a:r>
            <a:r>
              <a:rPr kumimoji="1" lang="zh-CN" altLang="en-US" sz="2400" b="1">
                <a:solidFill>
                  <a:srgbClr val="FF3300"/>
                </a:solidFill>
                <a:latin typeface="Times New Roman" pitchFamily="18" charset="0"/>
                <a:cs typeface="Times New Roman" pitchFamily="18" charset="0"/>
              </a:rPr>
              <a:t>最小项</a:t>
            </a:r>
            <a:r>
              <a:rPr kumimoji="1" lang="zh-CN" altLang="en-US" sz="2400" b="1">
                <a:solidFill>
                  <a:srgbClr val="040404"/>
                </a:solidFill>
                <a:latin typeface="Times New Roman" pitchFamily="18" charset="0"/>
                <a:cs typeface="Times New Roman" pitchFamily="18" charset="0"/>
              </a:rPr>
              <a:t>在卡诺图上相应的方格中</a:t>
            </a:r>
            <a:r>
              <a:rPr kumimoji="1" lang="zh-CN" altLang="en-US" sz="2400" b="1">
                <a:solidFill>
                  <a:srgbClr val="FF3300"/>
                </a:solidFill>
                <a:latin typeface="Times New Roman" pitchFamily="18" charset="0"/>
                <a:cs typeface="Times New Roman" pitchFamily="18" charset="0"/>
              </a:rPr>
              <a:t>填</a:t>
            </a:r>
            <a:r>
              <a:rPr kumimoji="1" lang="en-US" altLang="zh-CN" sz="2400" b="1">
                <a:solidFill>
                  <a:srgbClr val="FF3300"/>
                </a:solidFill>
                <a:latin typeface="Times New Roman" pitchFamily="18" charset="0"/>
                <a:cs typeface="Times New Roman" pitchFamily="18" charset="0"/>
              </a:rPr>
              <a:t>1</a:t>
            </a:r>
            <a:r>
              <a:rPr kumimoji="1" lang="zh-CN" altLang="en-US" sz="2400" b="1">
                <a:solidFill>
                  <a:srgbClr val="040404"/>
                </a:solidFill>
                <a:latin typeface="Times New Roman" pitchFamily="18" charset="0"/>
                <a:cs typeface="Times New Roman" pitchFamily="18" charset="0"/>
              </a:rPr>
              <a:t>；</a:t>
            </a:r>
          </a:p>
          <a:p>
            <a:pPr algn="just" eaLnBrk="1" hangingPunct="1">
              <a:lnSpc>
                <a:spcPct val="80000"/>
              </a:lnSpc>
              <a:spcBef>
                <a:spcPct val="50000"/>
              </a:spcBef>
              <a:buClr>
                <a:srgbClr val="FF3300"/>
              </a:buClr>
              <a:buFont typeface="Wingdings" pitchFamily="2" charset="2"/>
              <a:buChar char="Ø"/>
            </a:pPr>
            <a:r>
              <a:rPr kumimoji="1" lang="zh-CN" altLang="en-US" sz="2400" b="1">
                <a:solidFill>
                  <a:srgbClr val="040404"/>
                </a:solidFill>
                <a:latin typeface="Times New Roman" pitchFamily="18" charset="0"/>
                <a:cs typeface="Times New Roman" pitchFamily="18" charset="0"/>
              </a:rPr>
              <a:t>其余的方格填</a:t>
            </a:r>
            <a:r>
              <a:rPr kumimoji="1" lang="en-US" altLang="zh-CN" sz="2400" b="1">
                <a:solidFill>
                  <a:srgbClr val="040404"/>
                </a:solidFill>
                <a:latin typeface="Times New Roman" pitchFamily="18" charset="0"/>
                <a:cs typeface="Times New Roman" pitchFamily="18" charset="0"/>
              </a:rPr>
              <a:t>0(</a:t>
            </a:r>
            <a:r>
              <a:rPr kumimoji="1" lang="zh-CN" altLang="en-US" sz="2400" b="1">
                <a:solidFill>
                  <a:srgbClr val="040404"/>
                </a:solidFill>
                <a:latin typeface="Times New Roman" pitchFamily="18" charset="0"/>
                <a:cs typeface="Times New Roman" pitchFamily="18" charset="0"/>
              </a:rPr>
              <a:t>或不填</a:t>
            </a:r>
            <a:r>
              <a:rPr kumimoji="1" lang="en-US" altLang="zh-CN" sz="2400" b="1">
                <a:solidFill>
                  <a:srgbClr val="040404"/>
                </a:solidFill>
                <a:latin typeface="Times New Roman" pitchFamily="18" charset="0"/>
                <a:cs typeface="Times New Roman" pitchFamily="18" charset="0"/>
              </a:rPr>
              <a:t>)</a:t>
            </a:r>
            <a:r>
              <a:rPr kumimoji="1" lang="zh-CN" altLang="en-US" sz="2400" b="1">
                <a:solidFill>
                  <a:srgbClr val="040404"/>
                </a:solidFill>
                <a:latin typeface="Times New Roman" pitchFamily="18" charset="0"/>
                <a:cs typeface="Times New Roman" pitchFamily="18" charset="0"/>
              </a:rPr>
              <a:t>。 </a:t>
            </a:r>
          </a:p>
          <a:p>
            <a:pPr algn="just" eaLnBrk="1" hangingPunct="1">
              <a:lnSpc>
                <a:spcPct val="80000"/>
              </a:lnSpc>
              <a:spcBef>
                <a:spcPct val="50000"/>
              </a:spcBef>
              <a:buClr>
                <a:srgbClr val="FF3300"/>
              </a:buClr>
              <a:buFont typeface="Wingdings" pitchFamily="2" charset="2"/>
              <a:buChar char="Ø"/>
            </a:pPr>
            <a:r>
              <a:rPr kumimoji="1" lang="zh-CN" altLang="en-US" sz="2400" b="1">
                <a:solidFill>
                  <a:srgbClr val="040404"/>
                </a:solidFill>
                <a:latin typeface="Times New Roman" pitchFamily="18" charset="0"/>
                <a:cs typeface="Times New Roman" pitchFamily="18" charset="0"/>
              </a:rPr>
              <a:t>任何一个逻辑函数都等于其卡诺图上填</a:t>
            </a:r>
            <a:r>
              <a:rPr kumimoji="1" lang="en-US" altLang="zh-CN" sz="2400" b="1">
                <a:solidFill>
                  <a:srgbClr val="040404"/>
                </a:solidFill>
                <a:latin typeface="Times New Roman" pitchFamily="18" charset="0"/>
                <a:cs typeface="Times New Roman" pitchFamily="18" charset="0"/>
              </a:rPr>
              <a:t>1</a:t>
            </a:r>
            <a:r>
              <a:rPr kumimoji="1" lang="zh-CN" altLang="en-US" sz="2400" b="1">
                <a:solidFill>
                  <a:srgbClr val="040404"/>
                </a:solidFill>
                <a:latin typeface="Times New Roman" pitchFamily="18" charset="0"/>
                <a:cs typeface="Times New Roman" pitchFamily="18" charset="0"/>
              </a:rPr>
              <a:t>的那些最小项之和。</a:t>
            </a:r>
            <a:endParaRPr kumimoji="1" lang="zh-CN" altLang="en-US" sz="2400" b="1">
              <a:solidFill>
                <a:srgbClr val="000000"/>
              </a:solidFill>
              <a:latin typeface="Times New Roman" pitchFamily="18" charset="0"/>
              <a:cs typeface="Times New Roman" pitchFamily="18" charset="0"/>
            </a:endParaRPr>
          </a:p>
        </p:txBody>
      </p:sp>
      <p:sp>
        <p:nvSpPr>
          <p:cNvPr id="6" name="Rectangle 7"/>
          <p:cNvSpPr>
            <a:spLocks noChangeArrowheads="1"/>
          </p:cNvSpPr>
          <p:nvPr/>
        </p:nvSpPr>
        <p:spPr bwMode="auto">
          <a:xfrm>
            <a:off x="285750" y="642938"/>
            <a:ext cx="8643938" cy="1643062"/>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nvGrpSpPr>
          <p:cNvPr id="2" name="Group 9"/>
          <p:cNvGrpSpPr>
            <a:grpSpLocks/>
          </p:cNvGrpSpPr>
          <p:nvPr/>
        </p:nvGrpSpPr>
        <p:grpSpPr bwMode="auto">
          <a:xfrm>
            <a:off x="1143000" y="4071938"/>
            <a:ext cx="2963863" cy="1763712"/>
            <a:chOff x="3260" y="709"/>
            <a:chExt cx="1867" cy="1111"/>
          </a:xfrm>
        </p:grpSpPr>
        <p:sp>
          <p:nvSpPr>
            <p:cNvPr id="54318" name="Text Box 10"/>
            <p:cNvSpPr txBox="1">
              <a:spLocks noChangeArrowheads="1"/>
            </p:cNvSpPr>
            <p:nvPr/>
          </p:nvSpPr>
          <p:spPr bwMode="auto">
            <a:xfrm>
              <a:off x="3260" y="890"/>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cs typeface="Times New Roman" pitchFamily="18" charset="0"/>
                </a:rPr>
                <a:t>A</a:t>
              </a:r>
            </a:p>
          </p:txBody>
        </p:sp>
        <p:grpSp>
          <p:nvGrpSpPr>
            <p:cNvPr id="54319" name="Group 11"/>
            <p:cNvGrpSpPr>
              <a:grpSpLocks/>
            </p:cNvGrpSpPr>
            <p:nvPr/>
          </p:nvGrpSpPr>
          <p:grpSpPr bwMode="auto">
            <a:xfrm>
              <a:off x="3399" y="898"/>
              <a:ext cx="1728" cy="912"/>
              <a:chOff x="336" y="2976"/>
              <a:chExt cx="1728" cy="912"/>
            </a:xfrm>
          </p:grpSpPr>
          <p:sp>
            <p:nvSpPr>
              <p:cNvPr id="54335" name="Line 12"/>
              <p:cNvSpPr>
                <a:spLocks noChangeShapeType="1"/>
              </p:cNvSpPr>
              <p:nvPr/>
            </p:nvSpPr>
            <p:spPr bwMode="auto">
              <a:xfrm>
                <a:off x="528" y="3552"/>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4336" name="Group 13"/>
              <p:cNvGrpSpPr>
                <a:grpSpLocks/>
              </p:cNvGrpSpPr>
              <p:nvPr/>
            </p:nvGrpSpPr>
            <p:grpSpPr bwMode="auto">
              <a:xfrm>
                <a:off x="336" y="2976"/>
                <a:ext cx="1728" cy="912"/>
                <a:chOff x="336" y="2976"/>
                <a:chExt cx="1728" cy="912"/>
              </a:xfrm>
            </p:grpSpPr>
            <p:sp>
              <p:nvSpPr>
                <p:cNvPr id="54337" name="Rectangle 14"/>
                <p:cNvSpPr>
                  <a:spLocks noChangeArrowheads="1"/>
                </p:cNvSpPr>
                <p:nvPr/>
              </p:nvSpPr>
              <p:spPr bwMode="auto">
                <a:xfrm>
                  <a:off x="528" y="3216"/>
                  <a:ext cx="1536"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54338" name="Line 15"/>
                <p:cNvSpPr>
                  <a:spLocks noChangeShapeType="1"/>
                </p:cNvSpPr>
                <p:nvPr/>
              </p:nvSpPr>
              <p:spPr bwMode="auto">
                <a:xfrm>
                  <a:off x="912"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39" name="Line 16"/>
                <p:cNvSpPr>
                  <a:spLocks noChangeShapeType="1"/>
                </p:cNvSpPr>
                <p:nvPr/>
              </p:nvSpPr>
              <p:spPr bwMode="auto">
                <a:xfrm>
                  <a:off x="1296"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40" name="Line 17"/>
                <p:cNvSpPr>
                  <a:spLocks noChangeShapeType="1"/>
                </p:cNvSpPr>
                <p:nvPr/>
              </p:nvSpPr>
              <p:spPr bwMode="auto">
                <a:xfrm>
                  <a:off x="1680"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41" name="Line 18"/>
                <p:cNvSpPr>
                  <a:spLocks noChangeShapeType="1"/>
                </p:cNvSpPr>
                <p:nvPr/>
              </p:nvSpPr>
              <p:spPr bwMode="auto">
                <a:xfrm>
                  <a:off x="336" y="297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54320" name="Text Box 19"/>
            <p:cNvSpPr txBox="1">
              <a:spLocks noChangeArrowheads="1"/>
            </p:cNvSpPr>
            <p:nvPr/>
          </p:nvSpPr>
          <p:spPr bwMode="auto">
            <a:xfrm>
              <a:off x="3399" y="709"/>
              <a:ext cx="3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cs typeface="Times New Roman" pitchFamily="18" charset="0"/>
                </a:rPr>
                <a:t>BC</a:t>
              </a:r>
              <a:endParaRPr kumimoji="1" lang="en-US" altLang="zh-CN" sz="3600" b="1" i="1">
                <a:solidFill>
                  <a:srgbClr val="FF3300"/>
                </a:solidFill>
                <a:latin typeface="Times New Roman" pitchFamily="18" charset="0"/>
                <a:cs typeface="Times New Roman" pitchFamily="18" charset="0"/>
              </a:endParaRPr>
            </a:p>
          </p:txBody>
        </p:sp>
        <p:sp>
          <p:nvSpPr>
            <p:cNvPr id="54321" name="Text Box 20"/>
            <p:cNvSpPr txBox="1">
              <a:spLocks noChangeArrowheads="1"/>
            </p:cNvSpPr>
            <p:nvPr/>
          </p:nvSpPr>
          <p:spPr bwMode="auto">
            <a:xfrm>
              <a:off x="3345" y="114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a:t>
              </a:r>
              <a:endParaRPr kumimoji="1" lang="en-US" altLang="zh-CN" sz="3600" b="1">
                <a:solidFill>
                  <a:srgbClr val="000000"/>
                </a:solidFill>
                <a:latin typeface="Times New Roman" pitchFamily="18" charset="0"/>
                <a:cs typeface="Times New Roman" pitchFamily="18" charset="0"/>
              </a:endParaRPr>
            </a:p>
          </p:txBody>
        </p:sp>
        <p:sp>
          <p:nvSpPr>
            <p:cNvPr id="54322" name="Text Box 21"/>
            <p:cNvSpPr txBox="1">
              <a:spLocks noChangeArrowheads="1"/>
            </p:cNvSpPr>
            <p:nvPr/>
          </p:nvSpPr>
          <p:spPr bwMode="auto">
            <a:xfrm>
              <a:off x="3351" y="147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a:t>
              </a:r>
              <a:endParaRPr kumimoji="1" lang="en-US" altLang="zh-CN" sz="3600" b="1">
                <a:solidFill>
                  <a:srgbClr val="000000"/>
                </a:solidFill>
                <a:latin typeface="Times New Roman" pitchFamily="18" charset="0"/>
                <a:cs typeface="Times New Roman" pitchFamily="18" charset="0"/>
              </a:endParaRPr>
            </a:p>
          </p:txBody>
        </p:sp>
        <p:sp>
          <p:nvSpPr>
            <p:cNvPr id="54323" name="Text Box 22"/>
            <p:cNvSpPr txBox="1">
              <a:spLocks noChangeArrowheads="1"/>
            </p:cNvSpPr>
            <p:nvPr/>
          </p:nvSpPr>
          <p:spPr bwMode="auto">
            <a:xfrm>
              <a:off x="3627" y="8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00</a:t>
              </a:r>
              <a:endParaRPr kumimoji="1" lang="en-US" altLang="zh-CN" sz="3600" b="1">
                <a:solidFill>
                  <a:srgbClr val="000000"/>
                </a:solidFill>
                <a:latin typeface="Times New Roman" pitchFamily="18" charset="0"/>
                <a:cs typeface="Times New Roman" pitchFamily="18" charset="0"/>
              </a:endParaRPr>
            </a:p>
          </p:txBody>
        </p:sp>
        <p:sp>
          <p:nvSpPr>
            <p:cNvPr id="54324" name="Text Box 23"/>
            <p:cNvSpPr txBox="1">
              <a:spLocks noChangeArrowheads="1"/>
            </p:cNvSpPr>
            <p:nvPr/>
          </p:nvSpPr>
          <p:spPr bwMode="auto">
            <a:xfrm>
              <a:off x="4011" y="8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01</a:t>
              </a:r>
              <a:endParaRPr kumimoji="1" lang="en-US" altLang="zh-CN" sz="3600" b="1">
                <a:solidFill>
                  <a:srgbClr val="000000"/>
                </a:solidFill>
                <a:latin typeface="Times New Roman" pitchFamily="18" charset="0"/>
                <a:cs typeface="Times New Roman" pitchFamily="18" charset="0"/>
              </a:endParaRPr>
            </a:p>
          </p:txBody>
        </p:sp>
        <p:sp>
          <p:nvSpPr>
            <p:cNvPr id="54325" name="Text Box 24"/>
            <p:cNvSpPr txBox="1">
              <a:spLocks noChangeArrowheads="1"/>
            </p:cNvSpPr>
            <p:nvPr/>
          </p:nvSpPr>
          <p:spPr bwMode="auto">
            <a:xfrm>
              <a:off x="4395" y="8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11</a:t>
              </a:r>
              <a:endParaRPr kumimoji="1" lang="en-US" altLang="zh-CN" sz="3600" b="1">
                <a:solidFill>
                  <a:srgbClr val="000000"/>
                </a:solidFill>
                <a:latin typeface="Times New Roman" pitchFamily="18" charset="0"/>
                <a:cs typeface="Times New Roman" pitchFamily="18" charset="0"/>
              </a:endParaRPr>
            </a:p>
          </p:txBody>
        </p:sp>
        <p:sp>
          <p:nvSpPr>
            <p:cNvPr id="54326" name="Text Box 25"/>
            <p:cNvSpPr txBox="1">
              <a:spLocks noChangeArrowheads="1"/>
            </p:cNvSpPr>
            <p:nvPr/>
          </p:nvSpPr>
          <p:spPr bwMode="auto">
            <a:xfrm>
              <a:off x="4779" y="8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10</a:t>
              </a:r>
              <a:endParaRPr kumimoji="1" lang="en-US" altLang="zh-CN" sz="3600" b="1">
                <a:solidFill>
                  <a:srgbClr val="000000"/>
                </a:solidFill>
                <a:latin typeface="Times New Roman" pitchFamily="18" charset="0"/>
                <a:cs typeface="Times New Roman" pitchFamily="18" charset="0"/>
              </a:endParaRPr>
            </a:p>
          </p:txBody>
        </p:sp>
        <p:sp>
          <p:nvSpPr>
            <p:cNvPr id="54327" name="Text Box 26"/>
            <p:cNvSpPr txBox="1">
              <a:spLocks noChangeArrowheads="1"/>
            </p:cNvSpPr>
            <p:nvPr/>
          </p:nvSpPr>
          <p:spPr bwMode="auto">
            <a:xfrm>
              <a:off x="3679" y="113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54328" name="Text Box 27"/>
            <p:cNvSpPr txBox="1">
              <a:spLocks noChangeArrowheads="1"/>
            </p:cNvSpPr>
            <p:nvPr/>
          </p:nvSpPr>
          <p:spPr bwMode="auto">
            <a:xfrm>
              <a:off x="4035" y="1138"/>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1 </a:t>
              </a:r>
              <a:endParaRPr kumimoji="1" lang="en-US" altLang="zh-CN" sz="3600" b="1">
                <a:solidFill>
                  <a:srgbClr val="FF3300"/>
                </a:solidFill>
                <a:latin typeface="Times New Roman" pitchFamily="18" charset="0"/>
                <a:cs typeface="Times New Roman" pitchFamily="18" charset="0"/>
              </a:endParaRPr>
            </a:p>
          </p:txBody>
        </p:sp>
        <p:sp>
          <p:nvSpPr>
            <p:cNvPr id="54329" name="Text Box 28"/>
            <p:cNvSpPr txBox="1">
              <a:spLocks noChangeArrowheads="1"/>
            </p:cNvSpPr>
            <p:nvPr/>
          </p:nvSpPr>
          <p:spPr bwMode="auto">
            <a:xfrm>
              <a:off x="4803" y="1138"/>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1 </a:t>
              </a:r>
              <a:endParaRPr kumimoji="1" lang="en-US" altLang="zh-CN" sz="3600" b="1">
                <a:solidFill>
                  <a:srgbClr val="FF3300"/>
                </a:solidFill>
                <a:latin typeface="Times New Roman" pitchFamily="18" charset="0"/>
                <a:cs typeface="Times New Roman" pitchFamily="18" charset="0"/>
              </a:endParaRPr>
            </a:p>
          </p:txBody>
        </p:sp>
        <p:sp>
          <p:nvSpPr>
            <p:cNvPr id="54330" name="Text Box 29"/>
            <p:cNvSpPr txBox="1">
              <a:spLocks noChangeArrowheads="1"/>
            </p:cNvSpPr>
            <p:nvPr/>
          </p:nvSpPr>
          <p:spPr bwMode="auto">
            <a:xfrm>
              <a:off x="4467" y="1138"/>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a:t>
              </a:r>
              <a:endParaRPr kumimoji="1" lang="en-US" altLang="zh-CN" sz="3600" b="1">
                <a:solidFill>
                  <a:srgbClr val="FF3300"/>
                </a:solidFill>
                <a:latin typeface="Times New Roman" pitchFamily="18" charset="0"/>
                <a:cs typeface="Times New Roman" pitchFamily="18" charset="0"/>
              </a:endParaRPr>
            </a:p>
          </p:txBody>
        </p:sp>
        <p:sp>
          <p:nvSpPr>
            <p:cNvPr id="54331" name="Text Box 30"/>
            <p:cNvSpPr txBox="1">
              <a:spLocks noChangeArrowheads="1"/>
            </p:cNvSpPr>
            <p:nvPr/>
          </p:nvSpPr>
          <p:spPr bwMode="auto">
            <a:xfrm>
              <a:off x="3703" y="1474"/>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54332" name="Text Box 31"/>
            <p:cNvSpPr txBox="1">
              <a:spLocks noChangeArrowheads="1"/>
            </p:cNvSpPr>
            <p:nvPr/>
          </p:nvSpPr>
          <p:spPr bwMode="auto">
            <a:xfrm>
              <a:off x="4107" y="1416"/>
              <a:ext cx="11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kumimoji="1" lang="zh-CN" altLang="zh-CN" sz="3600" b="1">
                <a:solidFill>
                  <a:srgbClr val="FF3300"/>
                </a:solidFill>
                <a:latin typeface="Times New Roman" pitchFamily="18" charset="0"/>
                <a:cs typeface="Times New Roman" pitchFamily="18" charset="0"/>
              </a:endParaRPr>
            </a:p>
          </p:txBody>
        </p:sp>
        <p:sp>
          <p:nvSpPr>
            <p:cNvPr id="54333" name="Text Box 32"/>
            <p:cNvSpPr txBox="1">
              <a:spLocks noChangeArrowheads="1"/>
            </p:cNvSpPr>
            <p:nvPr/>
          </p:nvSpPr>
          <p:spPr bwMode="auto">
            <a:xfrm>
              <a:off x="4827" y="147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1</a:t>
              </a:r>
            </a:p>
          </p:txBody>
        </p:sp>
        <p:sp>
          <p:nvSpPr>
            <p:cNvPr id="54334" name="Text Box 33"/>
            <p:cNvSpPr txBox="1">
              <a:spLocks noChangeArrowheads="1"/>
            </p:cNvSpPr>
            <p:nvPr/>
          </p:nvSpPr>
          <p:spPr bwMode="auto">
            <a:xfrm>
              <a:off x="4423" y="1474"/>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1</a:t>
              </a:r>
              <a:endParaRPr kumimoji="1" lang="en-US" altLang="zh-CN" sz="3600" b="1">
                <a:solidFill>
                  <a:srgbClr val="FF3300"/>
                </a:solidFill>
                <a:latin typeface="Times New Roman" pitchFamily="18" charset="0"/>
                <a:cs typeface="Times New Roman" pitchFamily="18" charset="0"/>
              </a:endParaRPr>
            </a:p>
          </p:txBody>
        </p:sp>
      </p:grpSp>
      <p:grpSp>
        <p:nvGrpSpPr>
          <p:cNvPr id="7" name="Group 34"/>
          <p:cNvGrpSpPr>
            <a:grpSpLocks/>
          </p:cNvGrpSpPr>
          <p:nvPr/>
        </p:nvGrpSpPr>
        <p:grpSpPr bwMode="auto">
          <a:xfrm>
            <a:off x="4643438" y="4048125"/>
            <a:ext cx="3457575" cy="2667000"/>
            <a:chOff x="548" y="1979"/>
            <a:chExt cx="2178" cy="1680"/>
          </a:xfrm>
        </p:grpSpPr>
        <p:grpSp>
          <p:nvGrpSpPr>
            <p:cNvPr id="54283" name="Group 35"/>
            <p:cNvGrpSpPr>
              <a:grpSpLocks/>
            </p:cNvGrpSpPr>
            <p:nvPr/>
          </p:nvGrpSpPr>
          <p:grpSpPr bwMode="auto">
            <a:xfrm>
              <a:off x="758" y="2171"/>
              <a:ext cx="1968" cy="1488"/>
              <a:chOff x="3216" y="2496"/>
              <a:chExt cx="1968" cy="1488"/>
            </a:xfrm>
          </p:grpSpPr>
          <p:sp>
            <p:nvSpPr>
              <p:cNvPr id="54310" name="Rectangle 36"/>
              <p:cNvSpPr>
                <a:spLocks noChangeArrowheads="1"/>
              </p:cNvSpPr>
              <p:nvPr/>
            </p:nvSpPr>
            <p:spPr bwMode="auto">
              <a:xfrm>
                <a:off x="3600" y="2736"/>
                <a:ext cx="1584" cy="1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54311" name="Line 37"/>
              <p:cNvSpPr>
                <a:spLocks noChangeShapeType="1"/>
              </p:cNvSpPr>
              <p:nvPr/>
            </p:nvSpPr>
            <p:spPr bwMode="auto">
              <a:xfrm>
                <a:off x="3600" y="3312"/>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12" name="Line 38"/>
              <p:cNvSpPr>
                <a:spLocks noChangeShapeType="1"/>
              </p:cNvSpPr>
              <p:nvPr/>
            </p:nvSpPr>
            <p:spPr bwMode="auto">
              <a:xfrm>
                <a:off x="3600" y="3648"/>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13" name="Line 39"/>
              <p:cNvSpPr>
                <a:spLocks noChangeShapeType="1"/>
              </p:cNvSpPr>
              <p:nvPr/>
            </p:nvSpPr>
            <p:spPr bwMode="auto">
              <a:xfrm>
                <a:off x="3600" y="3024"/>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14" name="Line 40"/>
              <p:cNvSpPr>
                <a:spLocks noChangeShapeType="1"/>
              </p:cNvSpPr>
              <p:nvPr/>
            </p:nvSpPr>
            <p:spPr bwMode="auto">
              <a:xfrm>
                <a:off x="4416" y="2736"/>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15" name="Line 41"/>
              <p:cNvSpPr>
                <a:spLocks noChangeShapeType="1"/>
              </p:cNvSpPr>
              <p:nvPr/>
            </p:nvSpPr>
            <p:spPr bwMode="auto">
              <a:xfrm>
                <a:off x="4800" y="2736"/>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16" name="Line 42"/>
              <p:cNvSpPr>
                <a:spLocks noChangeShapeType="1"/>
              </p:cNvSpPr>
              <p:nvPr/>
            </p:nvSpPr>
            <p:spPr bwMode="auto">
              <a:xfrm>
                <a:off x="4032" y="2736"/>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17" name="Line 43"/>
              <p:cNvSpPr>
                <a:spLocks noChangeShapeType="1"/>
              </p:cNvSpPr>
              <p:nvPr/>
            </p:nvSpPr>
            <p:spPr bwMode="auto">
              <a:xfrm>
                <a:off x="3216" y="2496"/>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4284" name="Text Box 44"/>
            <p:cNvSpPr txBox="1">
              <a:spLocks noChangeArrowheads="1"/>
            </p:cNvSpPr>
            <p:nvPr/>
          </p:nvSpPr>
          <p:spPr bwMode="auto">
            <a:xfrm>
              <a:off x="1218" y="21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00</a:t>
              </a:r>
              <a:endParaRPr kumimoji="1" lang="en-US" altLang="zh-CN" sz="3600" b="1">
                <a:solidFill>
                  <a:srgbClr val="000000"/>
                </a:solidFill>
                <a:latin typeface="Times New Roman" pitchFamily="18" charset="0"/>
                <a:cs typeface="Times New Roman" pitchFamily="18" charset="0"/>
              </a:endParaRPr>
            </a:p>
          </p:txBody>
        </p:sp>
        <p:sp>
          <p:nvSpPr>
            <p:cNvPr id="54285" name="Text Box 45"/>
            <p:cNvSpPr txBox="1">
              <a:spLocks noChangeArrowheads="1"/>
            </p:cNvSpPr>
            <p:nvPr/>
          </p:nvSpPr>
          <p:spPr bwMode="auto">
            <a:xfrm>
              <a:off x="1602" y="21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01</a:t>
              </a:r>
              <a:endParaRPr kumimoji="1" lang="en-US" altLang="zh-CN" sz="3600" b="1">
                <a:solidFill>
                  <a:srgbClr val="000000"/>
                </a:solidFill>
                <a:latin typeface="Times New Roman" pitchFamily="18" charset="0"/>
                <a:cs typeface="Times New Roman" pitchFamily="18" charset="0"/>
              </a:endParaRPr>
            </a:p>
          </p:txBody>
        </p:sp>
        <p:sp>
          <p:nvSpPr>
            <p:cNvPr id="54286" name="Text Box 46"/>
            <p:cNvSpPr txBox="1">
              <a:spLocks noChangeArrowheads="1"/>
            </p:cNvSpPr>
            <p:nvPr/>
          </p:nvSpPr>
          <p:spPr bwMode="auto">
            <a:xfrm>
              <a:off x="1986" y="21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11</a:t>
              </a:r>
              <a:endParaRPr kumimoji="1" lang="en-US" altLang="zh-CN" sz="3600" b="1">
                <a:solidFill>
                  <a:srgbClr val="000000"/>
                </a:solidFill>
                <a:latin typeface="Times New Roman" pitchFamily="18" charset="0"/>
                <a:cs typeface="Times New Roman" pitchFamily="18" charset="0"/>
              </a:endParaRPr>
            </a:p>
          </p:txBody>
        </p:sp>
        <p:sp>
          <p:nvSpPr>
            <p:cNvPr id="54287" name="Text Box 47"/>
            <p:cNvSpPr txBox="1">
              <a:spLocks noChangeArrowheads="1"/>
            </p:cNvSpPr>
            <p:nvPr/>
          </p:nvSpPr>
          <p:spPr bwMode="auto">
            <a:xfrm>
              <a:off x="2370" y="21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10</a:t>
              </a:r>
              <a:endParaRPr kumimoji="1" lang="en-US" altLang="zh-CN" sz="3600" b="1">
                <a:solidFill>
                  <a:srgbClr val="000000"/>
                </a:solidFill>
                <a:latin typeface="Times New Roman" pitchFamily="18" charset="0"/>
                <a:cs typeface="Times New Roman" pitchFamily="18" charset="0"/>
              </a:endParaRPr>
            </a:p>
          </p:txBody>
        </p:sp>
        <p:sp>
          <p:nvSpPr>
            <p:cNvPr id="54288" name="Text Box 48"/>
            <p:cNvSpPr txBox="1">
              <a:spLocks noChangeArrowheads="1"/>
            </p:cNvSpPr>
            <p:nvPr/>
          </p:nvSpPr>
          <p:spPr bwMode="auto">
            <a:xfrm>
              <a:off x="806" y="241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00</a:t>
              </a:r>
              <a:endParaRPr kumimoji="1" lang="en-US" altLang="zh-CN" sz="3600" b="1">
                <a:solidFill>
                  <a:srgbClr val="000000"/>
                </a:solidFill>
                <a:latin typeface="Times New Roman" pitchFamily="18" charset="0"/>
                <a:cs typeface="Times New Roman" pitchFamily="18" charset="0"/>
              </a:endParaRPr>
            </a:p>
          </p:txBody>
        </p:sp>
        <p:sp>
          <p:nvSpPr>
            <p:cNvPr id="54289" name="Text Box 49"/>
            <p:cNvSpPr txBox="1">
              <a:spLocks noChangeArrowheads="1"/>
            </p:cNvSpPr>
            <p:nvPr/>
          </p:nvSpPr>
          <p:spPr bwMode="auto">
            <a:xfrm>
              <a:off x="806" y="269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01</a:t>
              </a:r>
              <a:endParaRPr kumimoji="1" lang="en-US" altLang="zh-CN" sz="3600" b="1">
                <a:solidFill>
                  <a:srgbClr val="000000"/>
                </a:solidFill>
                <a:latin typeface="Times New Roman" pitchFamily="18" charset="0"/>
                <a:cs typeface="Times New Roman" pitchFamily="18" charset="0"/>
              </a:endParaRPr>
            </a:p>
          </p:txBody>
        </p:sp>
        <p:sp>
          <p:nvSpPr>
            <p:cNvPr id="54290" name="Text Box 50"/>
            <p:cNvSpPr txBox="1">
              <a:spLocks noChangeArrowheads="1"/>
            </p:cNvSpPr>
            <p:nvPr/>
          </p:nvSpPr>
          <p:spPr bwMode="auto">
            <a:xfrm>
              <a:off x="762" y="3035"/>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 11</a:t>
              </a:r>
              <a:endParaRPr kumimoji="1" lang="en-US" altLang="zh-CN" sz="3600" b="1">
                <a:solidFill>
                  <a:srgbClr val="000000"/>
                </a:solidFill>
                <a:latin typeface="Times New Roman" pitchFamily="18" charset="0"/>
                <a:cs typeface="Times New Roman" pitchFamily="18" charset="0"/>
              </a:endParaRPr>
            </a:p>
          </p:txBody>
        </p:sp>
        <p:sp>
          <p:nvSpPr>
            <p:cNvPr id="54291" name="Text Box 51"/>
            <p:cNvSpPr txBox="1">
              <a:spLocks noChangeArrowheads="1"/>
            </p:cNvSpPr>
            <p:nvPr/>
          </p:nvSpPr>
          <p:spPr bwMode="auto">
            <a:xfrm>
              <a:off x="710" y="3323"/>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  10</a:t>
              </a:r>
              <a:endParaRPr kumimoji="1" lang="en-US" altLang="zh-CN" sz="3600" b="1">
                <a:solidFill>
                  <a:srgbClr val="000000"/>
                </a:solidFill>
                <a:latin typeface="Times New Roman" pitchFamily="18" charset="0"/>
                <a:cs typeface="Times New Roman" pitchFamily="18" charset="0"/>
              </a:endParaRPr>
            </a:p>
          </p:txBody>
        </p:sp>
        <p:sp>
          <p:nvSpPr>
            <p:cNvPr id="54292" name="Text Box 52"/>
            <p:cNvSpPr txBox="1">
              <a:spLocks noChangeArrowheads="1"/>
            </p:cNvSpPr>
            <p:nvPr/>
          </p:nvSpPr>
          <p:spPr bwMode="auto">
            <a:xfrm>
              <a:off x="1278" y="241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1</a:t>
              </a:r>
              <a:endParaRPr kumimoji="1" lang="en-US" altLang="zh-CN" sz="3600" b="1">
                <a:solidFill>
                  <a:srgbClr val="FF3300"/>
                </a:solidFill>
                <a:latin typeface="Times New Roman" pitchFamily="18" charset="0"/>
                <a:cs typeface="Times New Roman" pitchFamily="18" charset="0"/>
              </a:endParaRPr>
            </a:p>
          </p:txBody>
        </p:sp>
        <p:sp>
          <p:nvSpPr>
            <p:cNvPr id="54293" name="Text Box 53"/>
            <p:cNvSpPr txBox="1">
              <a:spLocks noChangeArrowheads="1"/>
            </p:cNvSpPr>
            <p:nvPr/>
          </p:nvSpPr>
          <p:spPr bwMode="auto">
            <a:xfrm>
              <a:off x="1710" y="2353"/>
              <a:ext cx="11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kumimoji="1" lang="zh-CN" altLang="zh-CN" sz="3600" b="1">
                <a:solidFill>
                  <a:srgbClr val="040404"/>
                </a:solidFill>
                <a:latin typeface="Times New Roman" pitchFamily="18" charset="0"/>
                <a:cs typeface="Times New Roman" pitchFamily="18" charset="0"/>
              </a:endParaRPr>
            </a:p>
          </p:txBody>
        </p:sp>
        <p:sp>
          <p:nvSpPr>
            <p:cNvPr id="54294" name="Text Box 54"/>
            <p:cNvSpPr txBox="1">
              <a:spLocks noChangeArrowheads="1"/>
            </p:cNvSpPr>
            <p:nvPr/>
          </p:nvSpPr>
          <p:spPr bwMode="auto">
            <a:xfrm>
              <a:off x="2406" y="2411"/>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1</a:t>
              </a:r>
              <a:endParaRPr kumimoji="1" lang="en-US" altLang="zh-CN" sz="3600" b="1">
                <a:solidFill>
                  <a:srgbClr val="FF3300"/>
                </a:solidFill>
                <a:latin typeface="Times New Roman" pitchFamily="18" charset="0"/>
                <a:cs typeface="Times New Roman" pitchFamily="18" charset="0"/>
              </a:endParaRPr>
            </a:p>
          </p:txBody>
        </p:sp>
        <p:sp>
          <p:nvSpPr>
            <p:cNvPr id="54295" name="Text Box 55"/>
            <p:cNvSpPr txBox="1">
              <a:spLocks noChangeArrowheads="1"/>
            </p:cNvSpPr>
            <p:nvPr/>
          </p:nvSpPr>
          <p:spPr bwMode="auto">
            <a:xfrm>
              <a:off x="2066" y="2411"/>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54296" name="Text Box 56"/>
            <p:cNvSpPr txBox="1">
              <a:spLocks noChangeArrowheads="1"/>
            </p:cNvSpPr>
            <p:nvPr/>
          </p:nvSpPr>
          <p:spPr bwMode="auto">
            <a:xfrm>
              <a:off x="1278" y="269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1</a:t>
              </a:r>
              <a:endParaRPr kumimoji="1" lang="en-US" altLang="zh-CN" sz="3600" b="1">
                <a:solidFill>
                  <a:srgbClr val="FF3300"/>
                </a:solidFill>
                <a:latin typeface="Times New Roman" pitchFamily="18" charset="0"/>
                <a:cs typeface="Times New Roman" pitchFamily="18" charset="0"/>
              </a:endParaRPr>
            </a:p>
          </p:txBody>
        </p:sp>
        <p:sp>
          <p:nvSpPr>
            <p:cNvPr id="54297" name="Text Box 57"/>
            <p:cNvSpPr txBox="1">
              <a:spLocks noChangeArrowheads="1"/>
            </p:cNvSpPr>
            <p:nvPr/>
          </p:nvSpPr>
          <p:spPr bwMode="auto">
            <a:xfrm>
              <a:off x="1686" y="2697"/>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54298" name="Text Box 58"/>
            <p:cNvSpPr txBox="1">
              <a:spLocks noChangeArrowheads="1"/>
            </p:cNvSpPr>
            <p:nvPr/>
          </p:nvSpPr>
          <p:spPr bwMode="auto">
            <a:xfrm>
              <a:off x="2454" y="2697"/>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54299" name="Text Box 59"/>
            <p:cNvSpPr txBox="1">
              <a:spLocks noChangeArrowheads="1"/>
            </p:cNvSpPr>
            <p:nvPr/>
          </p:nvSpPr>
          <p:spPr bwMode="auto">
            <a:xfrm>
              <a:off x="2018" y="2697"/>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1</a:t>
              </a:r>
              <a:endParaRPr kumimoji="1" lang="en-US" altLang="zh-CN" sz="3600" b="1">
                <a:solidFill>
                  <a:srgbClr val="FF3300"/>
                </a:solidFill>
                <a:latin typeface="Times New Roman" pitchFamily="18" charset="0"/>
                <a:cs typeface="Times New Roman" pitchFamily="18" charset="0"/>
              </a:endParaRPr>
            </a:p>
          </p:txBody>
        </p:sp>
        <p:sp>
          <p:nvSpPr>
            <p:cNvPr id="54300" name="Text Box 60"/>
            <p:cNvSpPr txBox="1">
              <a:spLocks noChangeArrowheads="1"/>
            </p:cNvSpPr>
            <p:nvPr/>
          </p:nvSpPr>
          <p:spPr bwMode="auto">
            <a:xfrm>
              <a:off x="1179" y="3005"/>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1 </a:t>
              </a:r>
              <a:endParaRPr kumimoji="1" lang="en-US" altLang="zh-CN" sz="3600" b="1">
                <a:solidFill>
                  <a:srgbClr val="FF3300"/>
                </a:solidFill>
                <a:latin typeface="Times New Roman" pitchFamily="18" charset="0"/>
                <a:cs typeface="Times New Roman" pitchFamily="18" charset="0"/>
              </a:endParaRPr>
            </a:p>
          </p:txBody>
        </p:sp>
        <p:sp>
          <p:nvSpPr>
            <p:cNvPr id="54301" name="Text Box 61"/>
            <p:cNvSpPr txBox="1">
              <a:spLocks noChangeArrowheads="1"/>
            </p:cNvSpPr>
            <p:nvPr/>
          </p:nvSpPr>
          <p:spPr bwMode="auto">
            <a:xfrm>
              <a:off x="1659" y="3005"/>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54302" name="Text Box 62"/>
            <p:cNvSpPr txBox="1">
              <a:spLocks noChangeArrowheads="1"/>
            </p:cNvSpPr>
            <p:nvPr/>
          </p:nvSpPr>
          <p:spPr bwMode="auto">
            <a:xfrm>
              <a:off x="2427" y="3005"/>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54303" name="Text Box 63"/>
            <p:cNvSpPr txBox="1">
              <a:spLocks noChangeArrowheads="1"/>
            </p:cNvSpPr>
            <p:nvPr/>
          </p:nvSpPr>
          <p:spPr bwMode="auto">
            <a:xfrm>
              <a:off x="1991" y="3005"/>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1</a:t>
              </a:r>
              <a:endParaRPr kumimoji="1" lang="en-US" altLang="zh-CN" sz="3600" b="1">
                <a:solidFill>
                  <a:srgbClr val="FF3300"/>
                </a:solidFill>
                <a:latin typeface="Times New Roman" pitchFamily="18" charset="0"/>
                <a:cs typeface="Times New Roman" pitchFamily="18" charset="0"/>
              </a:endParaRPr>
            </a:p>
          </p:txBody>
        </p:sp>
        <p:sp>
          <p:nvSpPr>
            <p:cNvPr id="54304" name="Text Box 64"/>
            <p:cNvSpPr txBox="1">
              <a:spLocks noChangeArrowheads="1"/>
            </p:cNvSpPr>
            <p:nvPr/>
          </p:nvSpPr>
          <p:spPr bwMode="auto">
            <a:xfrm>
              <a:off x="1212" y="334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54305" name="Text Box 65"/>
            <p:cNvSpPr txBox="1">
              <a:spLocks noChangeArrowheads="1"/>
            </p:cNvSpPr>
            <p:nvPr/>
          </p:nvSpPr>
          <p:spPr bwMode="auto">
            <a:xfrm>
              <a:off x="1616" y="3342"/>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1</a:t>
              </a:r>
              <a:endParaRPr kumimoji="1" lang="en-US" altLang="zh-CN" sz="3600" b="1">
                <a:solidFill>
                  <a:srgbClr val="FF3300"/>
                </a:solidFill>
                <a:latin typeface="Times New Roman" pitchFamily="18" charset="0"/>
                <a:cs typeface="Times New Roman" pitchFamily="18" charset="0"/>
              </a:endParaRPr>
            </a:p>
          </p:txBody>
        </p:sp>
        <p:sp>
          <p:nvSpPr>
            <p:cNvPr id="54306" name="Text Box 66"/>
            <p:cNvSpPr txBox="1">
              <a:spLocks noChangeArrowheads="1"/>
            </p:cNvSpPr>
            <p:nvPr/>
          </p:nvSpPr>
          <p:spPr bwMode="auto">
            <a:xfrm>
              <a:off x="2388" y="3342"/>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1</a:t>
              </a:r>
              <a:endParaRPr kumimoji="1" lang="en-US" altLang="zh-CN" sz="3600" b="1">
                <a:solidFill>
                  <a:srgbClr val="FF3300"/>
                </a:solidFill>
                <a:latin typeface="Times New Roman" pitchFamily="18" charset="0"/>
                <a:cs typeface="Times New Roman" pitchFamily="18" charset="0"/>
              </a:endParaRPr>
            </a:p>
          </p:txBody>
        </p:sp>
        <p:sp>
          <p:nvSpPr>
            <p:cNvPr id="54307" name="Text Box 67"/>
            <p:cNvSpPr txBox="1">
              <a:spLocks noChangeArrowheads="1"/>
            </p:cNvSpPr>
            <p:nvPr/>
          </p:nvSpPr>
          <p:spPr bwMode="auto">
            <a:xfrm>
              <a:off x="2048" y="3342"/>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54308" name="Text Box 68"/>
            <p:cNvSpPr txBox="1">
              <a:spLocks noChangeArrowheads="1"/>
            </p:cNvSpPr>
            <p:nvPr/>
          </p:nvSpPr>
          <p:spPr bwMode="auto">
            <a:xfrm>
              <a:off x="548" y="2171"/>
              <a:ext cx="3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cs typeface="Times New Roman" pitchFamily="18" charset="0"/>
                </a:rPr>
                <a:t>AB</a:t>
              </a:r>
            </a:p>
          </p:txBody>
        </p:sp>
        <p:sp>
          <p:nvSpPr>
            <p:cNvPr id="54309" name="Text Box 69"/>
            <p:cNvSpPr txBox="1">
              <a:spLocks noChangeArrowheads="1"/>
            </p:cNvSpPr>
            <p:nvPr/>
          </p:nvSpPr>
          <p:spPr bwMode="auto">
            <a:xfrm>
              <a:off x="792" y="1979"/>
              <a:ext cx="3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cs typeface="Times New Roman" pitchFamily="18" charset="0"/>
                </a:rPr>
                <a:t>CD</a:t>
              </a:r>
            </a:p>
          </p:txBody>
        </p:sp>
      </p:grpSp>
      <p:sp>
        <p:nvSpPr>
          <p:cNvPr id="69" name="Text Box 70"/>
          <p:cNvSpPr txBox="1">
            <a:spLocks noChangeArrowheads="1"/>
          </p:cNvSpPr>
          <p:nvPr/>
        </p:nvSpPr>
        <p:spPr bwMode="auto">
          <a:xfrm>
            <a:off x="571500" y="3929063"/>
            <a:ext cx="790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00FF"/>
                </a:solidFill>
                <a:latin typeface="Times New Roman" pitchFamily="18" charset="0"/>
                <a:cs typeface="Times New Roman" pitchFamily="18" charset="0"/>
              </a:rPr>
              <a:t>解：</a:t>
            </a:r>
          </a:p>
        </p:txBody>
      </p:sp>
      <p:grpSp>
        <p:nvGrpSpPr>
          <p:cNvPr id="9" name="组合 70"/>
          <p:cNvGrpSpPr>
            <a:grpSpLocks/>
          </p:cNvGrpSpPr>
          <p:nvPr/>
        </p:nvGrpSpPr>
        <p:grpSpPr bwMode="auto">
          <a:xfrm>
            <a:off x="395288" y="2428875"/>
            <a:ext cx="7534275" cy="1428750"/>
            <a:chOff x="395288" y="2428875"/>
            <a:chExt cx="7534275" cy="1428753"/>
          </a:xfrm>
        </p:grpSpPr>
        <p:sp>
          <p:nvSpPr>
            <p:cNvPr id="54281" name="Text Box 8"/>
            <p:cNvSpPr txBox="1">
              <a:spLocks noChangeArrowheads="1"/>
            </p:cNvSpPr>
            <p:nvPr/>
          </p:nvSpPr>
          <p:spPr bwMode="auto">
            <a:xfrm>
              <a:off x="395288" y="2428875"/>
              <a:ext cx="7534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lang="zh-CN" altLang="en-US" sz="2400" b="1">
                  <a:solidFill>
                    <a:srgbClr val="C00000"/>
                  </a:solidFill>
                  <a:latin typeface="Times New Roman" pitchFamily="18" charset="0"/>
                  <a:cs typeface="Times New Roman" pitchFamily="18" charset="0"/>
                </a:rPr>
                <a:t>例：</a:t>
              </a:r>
              <a:r>
                <a:rPr lang="zh-CN" altLang="en-US" sz="2400" b="1">
                  <a:solidFill>
                    <a:srgbClr val="000000"/>
                  </a:solidFill>
                  <a:latin typeface="Times New Roman" pitchFamily="18" charset="0"/>
                  <a:cs typeface="Times New Roman" pitchFamily="18" charset="0"/>
                </a:rPr>
                <a:t>用卡诺图分别描述下列逻辑函数</a:t>
              </a:r>
            </a:p>
          </p:txBody>
        </p:sp>
        <p:pic>
          <p:nvPicPr>
            <p:cNvPr id="54282" name="Picture 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60" y="2886078"/>
              <a:ext cx="46482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wipe(left)">
                                      <p:cBhvr>
                                        <p:cTn id="32" dur="500"/>
                                        <p:tgtEl>
                                          <p:spTgt spid="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3"/>
          <p:cNvSpPr txBox="1">
            <a:spLocks noChangeArrowheads="1"/>
          </p:cNvSpPr>
          <p:nvPr/>
        </p:nvSpPr>
        <p:spPr bwMode="auto">
          <a:xfrm>
            <a:off x="539750" y="120650"/>
            <a:ext cx="4751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C00000"/>
                </a:solidFill>
                <a:latin typeface="Times New Roman" pitchFamily="18" charset="0"/>
                <a:cs typeface="Times New Roman" pitchFamily="18" charset="0"/>
              </a:rPr>
              <a:t>3</a:t>
            </a:r>
            <a:r>
              <a:rPr lang="zh-CN" altLang="en-US" sz="2400" b="1">
                <a:solidFill>
                  <a:srgbClr val="C00000"/>
                </a:solidFill>
                <a:latin typeface="Times New Roman" pitchFamily="18" charset="0"/>
                <a:cs typeface="Times New Roman" pitchFamily="18" charset="0"/>
              </a:rPr>
              <a:t>）给出</a:t>
            </a:r>
            <a:r>
              <a:rPr kumimoji="1" lang="zh-CN" altLang="en-US" sz="2400" b="1">
                <a:solidFill>
                  <a:srgbClr val="C00000"/>
                </a:solidFill>
                <a:latin typeface="Times New Roman" pitchFamily="18" charset="0"/>
                <a:cs typeface="Times New Roman" pitchFamily="18" charset="0"/>
              </a:rPr>
              <a:t>逻辑函数一般与或式</a:t>
            </a:r>
          </a:p>
        </p:txBody>
      </p:sp>
      <p:sp>
        <p:nvSpPr>
          <p:cNvPr id="3" name="Text Box 4"/>
          <p:cNvSpPr txBox="1">
            <a:spLocks noChangeArrowheads="1"/>
          </p:cNvSpPr>
          <p:nvPr/>
        </p:nvSpPr>
        <p:spPr bwMode="auto">
          <a:xfrm>
            <a:off x="468313" y="719138"/>
            <a:ext cx="8351837"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50000"/>
              </a:spcBef>
              <a:buClr>
                <a:srgbClr val="FF3300"/>
              </a:buClr>
              <a:buFont typeface="Wingdings" pitchFamily="2" charset="2"/>
              <a:buChar char="Ø"/>
            </a:pPr>
            <a:r>
              <a:rPr kumimoji="1" lang="zh-CN" altLang="en-US" sz="2400" b="1">
                <a:solidFill>
                  <a:srgbClr val="040404"/>
                </a:solidFill>
                <a:latin typeface="Times New Roman" pitchFamily="18" charset="0"/>
                <a:cs typeface="Times New Roman" pitchFamily="18" charset="0"/>
              </a:rPr>
              <a:t>确定使每个</a:t>
            </a:r>
            <a:r>
              <a:rPr kumimoji="1" lang="zh-CN" altLang="en-US" sz="2400" b="1">
                <a:solidFill>
                  <a:srgbClr val="FF3300"/>
                </a:solidFill>
                <a:latin typeface="Times New Roman" pitchFamily="18" charset="0"/>
                <a:cs typeface="Times New Roman" pitchFamily="18" charset="0"/>
              </a:rPr>
              <a:t>与项为</a:t>
            </a:r>
            <a:r>
              <a:rPr kumimoji="1" lang="en-US" altLang="zh-CN" sz="2400" b="1">
                <a:solidFill>
                  <a:srgbClr val="FF3300"/>
                </a:solidFill>
                <a:latin typeface="Times New Roman" pitchFamily="18" charset="0"/>
                <a:cs typeface="Times New Roman" pitchFamily="18" charset="0"/>
              </a:rPr>
              <a:t>1</a:t>
            </a:r>
            <a:r>
              <a:rPr kumimoji="1" lang="zh-CN" altLang="en-US" sz="2400" b="1">
                <a:solidFill>
                  <a:srgbClr val="040404"/>
                </a:solidFill>
                <a:latin typeface="Times New Roman" pitchFamily="18" charset="0"/>
                <a:cs typeface="Times New Roman" pitchFamily="18" charset="0"/>
              </a:rPr>
              <a:t>的所有输入变量取值，并在卡诺图上对   应方格</a:t>
            </a:r>
            <a:r>
              <a:rPr kumimoji="1" lang="zh-CN" altLang="en-US" sz="2400" b="1">
                <a:solidFill>
                  <a:srgbClr val="FF3300"/>
                </a:solidFill>
                <a:latin typeface="Times New Roman" pitchFamily="18" charset="0"/>
                <a:cs typeface="Times New Roman" pitchFamily="18" charset="0"/>
              </a:rPr>
              <a:t>填</a:t>
            </a:r>
            <a:r>
              <a:rPr kumimoji="1" lang="en-US" altLang="zh-CN" sz="2400" b="1">
                <a:solidFill>
                  <a:srgbClr val="FF3300"/>
                </a:solidFill>
                <a:latin typeface="Times New Roman" pitchFamily="18" charset="0"/>
                <a:cs typeface="Times New Roman" pitchFamily="18" charset="0"/>
              </a:rPr>
              <a:t>1</a:t>
            </a:r>
            <a:r>
              <a:rPr kumimoji="1" lang="zh-CN" altLang="en-US" sz="2400" b="1">
                <a:solidFill>
                  <a:srgbClr val="040404"/>
                </a:solidFill>
                <a:latin typeface="Times New Roman" pitchFamily="18" charset="0"/>
                <a:cs typeface="Times New Roman" pitchFamily="18" charset="0"/>
              </a:rPr>
              <a:t>；</a:t>
            </a:r>
          </a:p>
          <a:p>
            <a:pPr algn="just" eaLnBrk="1" hangingPunct="1">
              <a:lnSpc>
                <a:spcPct val="80000"/>
              </a:lnSpc>
              <a:spcBef>
                <a:spcPct val="50000"/>
              </a:spcBef>
              <a:buClr>
                <a:srgbClr val="FF3300"/>
              </a:buClr>
              <a:buFont typeface="Wingdings" pitchFamily="2" charset="2"/>
              <a:buChar char="Ø"/>
            </a:pPr>
            <a:r>
              <a:rPr kumimoji="1" lang="zh-CN" altLang="en-US" sz="2400" b="1">
                <a:solidFill>
                  <a:srgbClr val="040404"/>
                </a:solidFill>
                <a:latin typeface="Times New Roman" pitchFamily="18" charset="0"/>
                <a:cs typeface="Times New Roman" pitchFamily="18" charset="0"/>
              </a:rPr>
              <a:t>其余的方格填</a:t>
            </a:r>
            <a:r>
              <a:rPr kumimoji="1" lang="en-US" altLang="zh-CN" sz="2400" b="1">
                <a:solidFill>
                  <a:srgbClr val="040404"/>
                </a:solidFill>
                <a:latin typeface="Times New Roman" pitchFamily="18" charset="0"/>
                <a:cs typeface="Times New Roman" pitchFamily="18" charset="0"/>
              </a:rPr>
              <a:t>0(</a:t>
            </a:r>
            <a:r>
              <a:rPr kumimoji="1" lang="zh-CN" altLang="en-US" sz="2400" b="1">
                <a:solidFill>
                  <a:srgbClr val="040404"/>
                </a:solidFill>
                <a:latin typeface="Times New Roman" pitchFamily="18" charset="0"/>
                <a:cs typeface="Times New Roman" pitchFamily="18" charset="0"/>
              </a:rPr>
              <a:t>或不填</a:t>
            </a:r>
            <a:r>
              <a:rPr kumimoji="1" lang="en-US" altLang="zh-CN" sz="2400" b="1">
                <a:solidFill>
                  <a:srgbClr val="040404"/>
                </a:solidFill>
                <a:latin typeface="Times New Roman" pitchFamily="18" charset="0"/>
                <a:cs typeface="Times New Roman" pitchFamily="18" charset="0"/>
              </a:rPr>
              <a:t>)</a:t>
            </a:r>
            <a:r>
              <a:rPr kumimoji="1" lang="zh-CN" altLang="en-US" sz="2400" b="1">
                <a:solidFill>
                  <a:srgbClr val="040404"/>
                </a:solidFill>
                <a:latin typeface="Times New Roman" pitchFamily="18" charset="0"/>
                <a:cs typeface="Times New Roman" pitchFamily="18" charset="0"/>
              </a:rPr>
              <a:t>。</a:t>
            </a:r>
          </a:p>
          <a:p>
            <a:pPr algn="just" eaLnBrk="1" hangingPunct="1">
              <a:lnSpc>
                <a:spcPct val="80000"/>
              </a:lnSpc>
              <a:spcBef>
                <a:spcPct val="50000"/>
              </a:spcBef>
              <a:buClr>
                <a:srgbClr val="FF3300"/>
              </a:buClr>
              <a:buFont typeface="Wingdings" pitchFamily="2" charset="2"/>
              <a:buChar char="Ø"/>
            </a:pPr>
            <a:r>
              <a:rPr kumimoji="1" lang="zh-CN" altLang="en-US" sz="2400" b="1">
                <a:solidFill>
                  <a:srgbClr val="040404"/>
                </a:solidFill>
                <a:latin typeface="Times New Roman" pitchFamily="18" charset="0"/>
                <a:cs typeface="Times New Roman" pitchFamily="18" charset="0"/>
              </a:rPr>
              <a:t>也可化为</a:t>
            </a:r>
            <a:r>
              <a:rPr kumimoji="1" lang="zh-CN" altLang="en-US" sz="2400" b="1">
                <a:solidFill>
                  <a:srgbClr val="FF3300"/>
                </a:solidFill>
                <a:latin typeface="Times New Roman" pitchFamily="18" charset="0"/>
                <a:cs typeface="Times New Roman" pitchFamily="18" charset="0"/>
              </a:rPr>
              <a:t>标准与或式</a:t>
            </a:r>
            <a:r>
              <a:rPr kumimoji="1" lang="zh-CN" altLang="en-US" sz="2400" b="1">
                <a:solidFill>
                  <a:srgbClr val="040404"/>
                </a:solidFill>
                <a:latin typeface="Times New Roman" pitchFamily="18" charset="0"/>
                <a:cs typeface="Times New Roman" pitchFamily="18" charset="0"/>
              </a:rPr>
              <a:t>，再填入。 </a:t>
            </a:r>
          </a:p>
        </p:txBody>
      </p:sp>
      <p:sp>
        <p:nvSpPr>
          <p:cNvPr id="4" name="Rectangle 5"/>
          <p:cNvSpPr>
            <a:spLocks noChangeArrowheads="1"/>
          </p:cNvSpPr>
          <p:nvPr/>
        </p:nvSpPr>
        <p:spPr bwMode="auto">
          <a:xfrm>
            <a:off x="395288" y="620713"/>
            <a:ext cx="8424862" cy="2016125"/>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nvGrpSpPr>
          <p:cNvPr id="2" name="组合 37"/>
          <p:cNvGrpSpPr>
            <a:grpSpLocks/>
          </p:cNvGrpSpPr>
          <p:nvPr/>
        </p:nvGrpSpPr>
        <p:grpSpPr bwMode="auto">
          <a:xfrm>
            <a:off x="323850" y="2705100"/>
            <a:ext cx="7677150" cy="523875"/>
            <a:chOff x="323850" y="3060689"/>
            <a:chExt cx="7677196" cy="523581"/>
          </a:xfrm>
        </p:grpSpPr>
        <p:graphicFrame>
          <p:nvGraphicFramePr>
            <p:cNvPr id="55336" name="Object 2"/>
            <p:cNvGraphicFramePr>
              <a:graphicFrameLocks noChangeAspect="1"/>
            </p:cNvGraphicFramePr>
            <p:nvPr/>
          </p:nvGraphicFramePr>
          <p:xfrm>
            <a:off x="5267363" y="3060689"/>
            <a:ext cx="2733683" cy="523581"/>
          </p:xfrm>
          <a:graphic>
            <a:graphicData uri="http://schemas.openxmlformats.org/presentationml/2006/ole">
              <mc:AlternateContent xmlns:mc="http://schemas.openxmlformats.org/markup-compatibility/2006">
                <mc:Choice xmlns:v="urn:schemas-microsoft-com:vml" Requires="v">
                  <p:oleObj spid="_x0000_s55338" name="公式" r:id="rId3" imgW="1257300" imgH="241300" progId="Equation.3">
                    <p:embed/>
                  </p:oleObj>
                </mc:Choice>
                <mc:Fallback>
                  <p:oleObj name="公式" r:id="rId3" imgW="1257300" imgH="2413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7363" y="3060689"/>
                          <a:ext cx="2733683" cy="5235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37" name="Text Box 8"/>
            <p:cNvSpPr txBox="1">
              <a:spLocks noChangeArrowheads="1"/>
            </p:cNvSpPr>
            <p:nvPr/>
          </p:nvSpPr>
          <p:spPr bwMode="auto">
            <a:xfrm>
              <a:off x="323850" y="3114675"/>
              <a:ext cx="50339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lang="zh-CN" altLang="en-US" sz="2400" b="1">
                  <a:solidFill>
                    <a:srgbClr val="C00000"/>
                  </a:solidFill>
                  <a:latin typeface="Times New Roman" pitchFamily="18" charset="0"/>
                  <a:cs typeface="Times New Roman" pitchFamily="18" charset="0"/>
                </a:rPr>
                <a:t>例</a:t>
              </a:r>
              <a:r>
                <a:rPr lang="en-US" altLang="zh-CN" sz="2400" b="1">
                  <a:solidFill>
                    <a:srgbClr val="C00000"/>
                  </a:solidFill>
                  <a:latin typeface="Times New Roman" pitchFamily="18" charset="0"/>
                  <a:cs typeface="Times New Roman" pitchFamily="18" charset="0"/>
                </a:rPr>
                <a:t>1</a:t>
              </a:r>
              <a:r>
                <a:rPr lang="zh-CN" altLang="en-US" sz="2400" b="1">
                  <a:solidFill>
                    <a:srgbClr val="000000"/>
                  </a:solidFill>
                  <a:latin typeface="Times New Roman" pitchFamily="18" charset="0"/>
                  <a:cs typeface="Times New Roman" pitchFamily="18" charset="0"/>
                </a:rPr>
                <a:t>：用卡诺图分别描述逻辑函数</a:t>
              </a:r>
            </a:p>
          </p:txBody>
        </p:sp>
      </p:grpSp>
      <p:sp>
        <p:nvSpPr>
          <p:cNvPr id="26" name="Text Box 27"/>
          <p:cNvSpPr txBox="1">
            <a:spLocks noChangeArrowheads="1"/>
          </p:cNvSpPr>
          <p:nvPr/>
        </p:nvSpPr>
        <p:spPr bwMode="auto">
          <a:xfrm>
            <a:off x="3367088" y="4233863"/>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1 </a:t>
            </a:r>
            <a:endParaRPr kumimoji="1" lang="en-US" altLang="zh-CN" sz="3600" b="1">
              <a:solidFill>
                <a:srgbClr val="FF3300"/>
              </a:solidFill>
              <a:latin typeface="Times New Roman" pitchFamily="18" charset="0"/>
              <a:cs typeface="Times New Roman" pitchFamily="18" charset="0"/>
            </a:endParaRPr>
          </a:p>
        </p:txBody>
      </p:sp>
      <p:grpSp>
        <p:nvGrpSpPr>
          <p:cNvPr id="5" name="组合 38"/>
          <p:cNvGrpSpPr>
            <a:grpSpLocks/>
          </p:cNvGrpSpPr>
          <p:nvPr/>
        </p:nvGrpSpPr>
        <p:grpSpPr bwMode="auto">
          <a:xfrm>
            <a:off x="928688" y="3549650"/>
            <a:ext cx="2952750" cy="1747838"/>
            <a:chOff x="928607" y="3500417"/>
            <a:chExt cx="2952776" cy="1747837"/>
          </a:xfrm>
        </p:grpSpPr>
        <p:sp>
          <p:nvSpPr>
            <p:cNvPr id="55317" name="Text Box 9"/>
            <p:cNvSpPr txBox="1">
              <a:spLocks noChangeArrowheads="1"/>
            </p:cNvSpPr>
            <p:nvPr/>
          </p:nvSpPr>
          <p:spPr bwMode="auto">
            <a:xfrm>
              <a:off x="928607" y="3787754"/>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cs typeface="Times New Roman" pitchFamily="18" charset="0"/>
                </a:rPr>
                <a:t>A</a:t>
              </a:r>
            </a:p>
          </p:txBody>
        </p:sp>
        <p:grpSp>
          <p:nvGrpSpPr>
            <p:cNvPr id="55318" name="Group 10"/>
            <p:cNvGrpSpPr>
              <a:grpSpLocks/>
            </p:cNvGrpSpPr>
            <p:nvPr/>
          </p:nvGrpSpPr>
          <p:grpSpPr bwMode="auto">
            <a:xfrm>
              <a:off x="1138183" y="3800454"/>
              <a:ext cx="2743200" cy="1447800"/>
              <a:chOff x="336" y="2976"/>
              <a:chExt cx="1728" cy="912"/>
            </a:xfrm>
          </p:grpSpPr>
          <p:sp>
            <p:nvSpPr>
              <p:cNvPr id="55329" name="Line 11"/>
              <p:cNvSpPr>
                <a:spLocks noChangeShapeType="1"/>
              </p:cNvSpPr>
              <p:nvPr/>
            </p:nvSpPr>
            <p:spPr bwMode="auto">
              <a:xfrm>
                <a:off x="528" y="3552"/>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5330" name="Group 12"/>
              <p:cNvGrpSpPr>
                <a:grpSpLocks/>
              </p:cNvGrpSpPr>
              <p:nvPr/>
            </p:nvGrpSpPr>
            <p:grpSpPr bwMode="auto">
              <a:xfrm>
                <a:off x="336" y="2976"/>
                <a:ext cx="1728" cy="912"/>
                <a:chOff x="336" y="2976"/>
                <a:chExt cx="1728" cy="912"/>
              </a:xfrm>
            </p:grpSpPr>
            <p:sp>
              <p:nvSpPr>
                <p:cNvPr id="55331" name="Rectangle 13"/>
                <p:cNvSpPr>
                  <a:spLocks noChangeArrowheads="1"/>
                </p:cNvSpPr>
                <p:nvPr/>
              </p:nvSpPr>
              <p:spPr bwMode="auto">
                <a:xfrm>
                  <a:off x="528" y="3216"/>
                  <a:ext cx="1536"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55332" name="Line 14"/>
                <p:cNvSpPr>
                  <a:spLocks noChangeShapeType="1"/>
                </p:cNvSpPr>
                <p:nvPr/>
              </p:nvSpPr>
              <p:spPr bwMode="auto">
                <a:xfrm>
                  <a:off x="912"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33" name="Line 15"/>
                <p:cNvSpPr>
                  <a:spLocks noChangeShapeType="1"/>
                </p:cNvSpPr>
                <p:nvPr/>
              </p:nvSpPr>
              <p:spPr bwMode="auto">
                <a:xfrm>
                  <a:off x="1296"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34" name="Line 16"/>
                <p:cNvSpPr>
                  <a:spLocks noChangeShapeType="1"/>
                </p:cNvSpPr>
                <p:nvPr/>
              </p:nvSpPr>
              <p:spPr bwMode="auto">
                <a:xfrm>
                  <a:off x="1680"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35" name="Line 17"/>
                <p:cNvSpPr>
                  <a:spLocks noChangeShapeType="1"/>
                </p:cNvSpPr>
                <p:nvPr/>
              </p:nvSpPr>
              <p:spPr bwMode="auto">
                <a:xfrm>
                  <a:off x="336" y="297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55319" name="Text Box 18"/>
            <p:cNvSpPr txBox="1">
              <a:spLocks noChangeArrowheads="1"/>
            </p:cNvSpPr>
            <p:nvPr/>
          </p:nvSpPr>
          <p:spPr bwMode="auto">
            <a:xfrm>
              <a:off x="1138183" y="3500417"/>
              <a:ext cx="5950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cs typeface="Times New Roman" pitchFamily="18" charset="0"/>
                </a:rPr>
                <a:t>BC</a:t>
              </a:r>
            </a:p>
          </p:txBody>
        </p:sp>
        <p:sp>
          <p:nvSpPr>
            <p:cNvPr id="55320" name="Text Box 19"/>
            <p:cNvSpPr txBox="1">
              <a:spLocks noChangeArrowheads="1"/>
            </p:cNvSpPr>
            <p:nvPr/>
          </p:nvSpPr>
          <p:spPr bwMode="auto">
            <a:xfrm>
              <a:off x="1052458" y="4194154"/>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a:t>
              </a:r>
              <a:endParaRPr kumimoji="1" lang="en-US" altLang="zh-CN" sz="3600" b="1">
                <a:solidFill>
                  <a:srgbClr val="000000"/>
                </a:solidFill>
                <a:latin typeface="Times New Roman" pitchFamily="18" charset="0"/>
                <a:cs typeface="Times New Roman" pitchFamily="18" charset="0"/>
              </a:endParaRPr>
            </a:p>
          </p:txBody>
        </p:sp>
        <p:sp>
          <p:nvSpPr>
            <p:cNvPr id="55321" name="Text Box 20"/>
            <p:cNvSpPr txBox="1">
              <a:spLocks noChangeArrowheads="1"/>
            </p:cNvSpPr>
            <p:nvPr/>
          </p:nvSpPr>
          <p:spPr bwMode="auto">
            <a:xfrm>
              <a:off x="1061983" y="4714854"/>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a:t>
              </a:r>
              <a:endParaRPr kumimoji="1" lang="en-US" altLang="zh-CN" sz="3600" b="1">
                <a:solidFill>
                  <a:srgbClr val="000000"/>
                </a:solidFill>
                <a:latin typeface="Times New Roman" pitchFamily="18" charset="0"/>
                <a:cs typeface="Times New Roman" pitchFamily="18" charset="0"/>
              </a:endParaRPr>
            </a:p>
          </p:txBody>
        </p:sp>
        <p:sp>
          <p:nvSpPr>
            <p:cNvPr id="55322" name="Text Box 21"/>
            <p:cNvSpPr txBox="1">
              <a:spLocks noChangeArrowheads="1"/>
            </p:cNvSpPr>
            <p:nvPr/>
          </p:nvSpPr>
          <p:spPr bwMode="auto">
            <a:xfrm>
              <a:off x="1500133" y="3800454"/>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00</a:t>
              </a:r>
              <a:endParaRPr kumimoji="1" lang="en-US" altLang="zh-CN" sz="3600" b="1">
                <a:solidFill>
                  <a:srgbClr val="000000"/>
                </a:solidFill>
                <a:latin typeface="Times New Roman" pitchFamily="18" charset="0"/>
                <a:cs typeface="Times New Roman" pitchFamily="18" charset="0"/>
              </a:endParaRPr>
            </a:p>
          </p:txBody>
        </p:sp>
        <p:sp>
          <p:nvSpPr>
            <p:cNvPr id="55323" name="Text Box 22"/>
            <p:cNvSpPr txBox="1">
              <a:spLocks noChangeArrowheads="1"/>
            </p:cNvSpPr>
            <p:nvPr/>
          </p:nvSpPr>
          <p:spPr bwMode="auto">
            <a:xfrm>
              <a:off x="2109733" y="3800454"/>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01</a:t>
              </a:r>
              <a:endParaRPr kumimoji="1" lang="en-US" altLang="zh-CN" sz="3600" b="1">
                <a:solidFill>
                  <a:srgbClr val="000000"/>
                </a:solidFill>
                <a:latin typeface="Times New Roman" pitchFamily="18" charset="0"/>
                <a:cs typeface="Times New Roman" pitchFamily="18" charset="0"/>
              </a:endParaRPr>
            </a:p>
          </p:txBody>
        </p:sp>
        <p:sp>
          <p:nvSpPr>
            <p:cNvPr id="55324" name="Text Box 23"/>
            <p:cNvSpPr txBox="1">
              <a:spLocks noChangeArrowheads="1"/>
            </p:cNvSpPr>
            <p:nvPr/>
          </p:nvSpPr>
          <p:spPr bwMode="auto">
            <a:xfrm>
              <a:off x="2719333" y="3800454"/>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11</a:t>
              </a:r>
              <a:endParaRPr kumimoji="1" lang="en-US" altLang="zh-CN" sz="3600" b="1">
                <a:solidFill>
                  <a:srgbClr val="000000"/>
                </a:solidFill>
                <a:latin typeface="Times New Roman" pitchFamily="18" charset="0"/>
                <a:cs typeface="Times New Roman" pitchFamily="18" charset="0"/>
              </a:endParaRPr>
            </a:p>
          </p:txBody>
        </p:sp>
        <p:sp>
          <p:nvSpPr>
            <p:cNvPr id="55325" name="Text Box 24"/>
            <p:cNvSpPr txBox="1">
              <a:spLocks noChangeArrowheads="1"/>
            </p:cNvSpPr>
            <p:nvPr/>
          </p:nvSpPr>
          <p:spPr bwMode="auto">
            <a:xfrm>
              <a:off x="3328933" y="3800454"/>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10</a:t>
              </a:r>
              <a:endParaRPr kumimoji="1" lang="en-US" altLang="zh-CN" sz="3600" b="1">
                <a:solidFill>
                  <a:srgbClr val="000000"/>
                </a:solidFill>
                <a:latin typeface="Times New Roman" pitchFamily="18" charset="0"/>
                <a:cs typeface="Times New Roman" pitchFamily="18" charset="0"/>
              </a:endParaRPr>
            </a:p>
          </p:txBody>
        </p:sp>
        <p:sp>
          <p:nvSpPr>
            <p:cNvPr id="55326" name="Text Box 25"/>
            <p:cNvSpPr txBox="1">
              <a:spLocks noChangeArrowheads="1"/>
            </p:cNvSpPr>
            <p:nvPr/>
          </p:nvSpPr>
          <p:spPr bwMode="auto">
            <a:xfrm>
              <a:off x="1582683" y="4181454"/>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55327" name="Text Box 26"/>
            <p:cNvSpPr txBox="1">
              <a:spLocks noChangeArrowheads="1"/>
            </p:cNvSpPr>
            <p:nvPr/>
          </p:nvSpPr>
          <p:spPr bwMode="auto">
            <a:xfrm>
              <a:off x="2224033" y="4181454"/>
              <a:ext cx="26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a:t>
              </a:r>
              <a:endParaRPr kumimoji="1" lang="en-US" altLang="zh-CN" sz="3600" b="1">
                <a:solidFill>
                  <a:srgbClr val="FF3300"/>
                </a:solidFill>
                <a:latin typeface="Times New Roman" pitchFamily="18" charset="0"/>
                <a:cs typeface="Times New Roman" pitchFamily="18" charset="0"/>
              </a:endParaRPr>
            </a:p>
          </p:txBody>
        </p:sp>
        <p:sp>
          <p:nvSpPr>
            <p:cNvPr id="55328" name="Text Box 28"/>
            <p:cNvSpPr txBox="1">
              <a:spLocks noChangeArrowheads="1"/>
            </p:cNvSpPr>
            <p:nvPr/>
          </p:nvSpPr>
          <p:spPr bwMode="auto">
            <a:xfrm>
              <a:off x="2833633" y="4181454"/>
              <a:ext cx="26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a:t>
              </a:r>
              <a:endParaRPr kumimoji="1" lang="en-US" altLang="zh-CN" sz="3600" b="1">
                <a:solidFill>
                  <a:srgbClr val="FF3300"/>
                </a:solidFill>
                <a:latin typeface="Times New Roman" pitchFamily="18" charset="0"/>
                <a:cs typeface="Times New Roman" pitchFamily="18" charset="0"/>
              </a:endParaRPr>
            </a:p>
          </p:txBody>
        </p:sp>
      </p:grpSp>
      <p:sp>
        <p:nvSpPr>
          <p:cNvPr id="28" name="Text Box 29"/>
          <p:cNvSpPr txBox="1">
            <a:spLocks noChangeArrowheads="1"/>
          </p:cNvSpPr>
          <p:nvPr/>
        </p:nvSpPr>
        <p:spPr bwMode="auto">
          <a:xfrm>
            <a:off x="1571625" y="47672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1</a:t>
            </a:r>
            <a:endParaRPr kumimoji="1" lang="en-US" altLang="zh-CN" sz="3600" b="1">
              <a:solidFill>
                <a:srgbClr val="FF3300"/>
              </a:solidFill>
              <a:latin typeface="Times New Roman" pitchFamily="18" charset="0"/>
              <a:cs typeface="Times New Roman" pitchFamily="18" charset="0"/>
            </a:endParaRPr>
          </a:p>
        </p:txBody>
      </p:sp>
      <p:sp>
        <p:nvSpPr>
          <p:cNvPr id="29" name="Text Box 30"/>
          <p:cNvSpPr txBox="1">
            <a:spLocks noChangeArrowheads="1"/>
          </p:cNvSpPr>
          <p:nvPr/>
        </p:nvSpPr>
        <p:spPr bwMode="auto">
          <a:xfrm>
            <a:off x="2185988" y="47672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1</a:t>
            </a:r>
          </a:p>
        </p:txBody>
      </p:sp>
      <p:sp>
        <p:nvSpPr>
          <p:cNvPr id="30" name="Text Box 31"/>
          <p:cNvSpPr txBox="1">
            <a:spLocks noChangeArrowheads="1"/>
          </p:cNvSpPr>
          <p:nvPr/>
        </p:nvSpPr>
        <p:spPr bwMode="auto">
          <a:xfrm>
            <a:off x="3405188" y="47672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1</a:t>
            </a:r>
          </a:p>
        </p:txBody>
      </p:sp>
      <p:sp>
        <p:nvSpPr>
          <p:cNvPr id="31" name="Text Box 32"/>
          <p:cNvSpPr txBox="1">
            <a:spLocks noChangeArrowheads="1"/>
          </p:cNvSpPr>
          <p:nvPr/>
        </p:nvSpPr>
        <p:spPr bwMode="auto">
          <a:xfrm>
            <a:off x="2763838" y="4767263"/>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1</a:t>
            </a:r>
            <a:endParaRPr kumimoji="1" lang="en-US" altLang="zh-CN" sz="3600" b="1">
              <a:solidFill>
                <a:srgbClr val="FF3300"/>
              </a:solidFill>
              <a:latin typeface="Times New Roman" pitchFamily="18" charset="0"/>
              <a:cs typeface="Times New Roman" pitchFamily="18" charset="0"/>
            </a:endParaRPr>
          </a:p>
        </p:txBody>
      </p:sp>
      <p:sp>
        <p:nvSpPr>
          <p:cNvPr id="32" name="Text Box 33"/>
          <p:cNvSpPr txBox="1">
            <a:spLocks noChangeArrowheads="1"/>
          </p:cNvSpPr>
          <p:nvPr/>
        </p:nvSpPr>
        <p:spPr bwMode="auto">
          <a:xfrm>
            <a:off x="708025" y="3263900"/>
            <a:ext cx="792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00FF"/>
                </a:solidFill>
                <a:latin typeface="Times New Roman" pitchFamily="18" charset="0"/>
                <a:cs typeface="Times New Roman" pitchFamily="18" charset="0"/>
              </a:rPr>
              <a:t>解：</a:t>
            </a:r>
          </a:p>
        </p:txBody>
      </p:sp>
      <p:sp>
        <p:nvSpPr>
          <p:cNvPr id="33" name="Rectangle 34"/>
          <p:cNvSpPr>
            <a:spLocks noChangeArrowheads="1"/>
          </p:cNvSpPr>
          <p:nvPr/>
        </p:nvSpPr>
        <p:spPr bwMode="auto">
          <a:xfrm>
            <a:off x="4186238" y="3922713"/>
            <a:ext cx="4814887"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r>
              <a:rPr kumimoji="1" lang="en-US" altLang="zh-CN" sz="2100" b="1" i="1">
                <a:solidFill>
                  <a:srgbClr val="0000FF"/>
                </a:solidFill>
                <a:latin typeface="Times New Roman" pitchFamily="18" charset="0"/>
                <a:cs typeface="Times New Roman" pitchFamily="18" charset="0"/>
              </a:rPr>
              <a:t>A</a:t>
            </a:r>
            <a:r>
              <a:rPr kumimoji="1" lang="zh-CN" altLang="en-US" sz="2100" b="1">
                <a:solidFill>
                  <a:srgbClr val="0000FF"/>
                </a:solidFill>
                <a:latin typeface="Times New Roman" pitchFamily="18" charset="0"/>
                <a:cs typeface="Times New Roman" pitchFamily="18" charset="0"/>
              </a:rPr>
              <a:t>：</a:t>
            </a:r>
            <a:r>
              <a:rPr kumimoji="1" lang="zh-CN" altLang="en-US" sz="2100" b="1">
                <a:solidFill>
                  <a:srgbClr val="000000"/>
                </a:solidFill>
                <a:latin typeface="Times New Roman" pitchFamily="18" charset="0"/>
                <a:cs typeface="Times New Roman" pitchFamily="18" charset="0"/>
              </a:rPr>
              <a:t>当</a:t>
            </a:r>
            <a:r>
              <a:rPr kumimoji="1" lang="en-US" altLang="zh-CN" sz="2100" b="1" i="1">
                <a:solidFill>
                  <a:srgbClr val="FF3300"/>
                </a:solidFill>
                <a:latin typeface="Times New Roman" pitchFamily="18" charset="0"/>
                <a:cs typeface="Times New Roman" pitchFamily="18" charset="0"/>
              </a:rPr>
              <a:t>ABC</a:t>
            </a:r>
            <a:r>
              <a:rPr kumimoji="1" lang="en-US" altLang="zh-CN" sz="2100" b="1">
                <a:solidFill>
                  <a:srgbClr val="FF3300"/>
                </a:solidFill>
                <a:latin typeface="Times New Roman" pitchFamily="18" charset="0"/>
                <a:cs typeface="Times New Roman" pitchFamily="18" charset="0"/>
              </a:rPr>
              <a:t>=1××</a:t>
            </a:r>
            <a:r>
              <a:rPr kumimoji="1" lang="en-US" altLang="zh-CN" sz="2100" b="1">
                <a:solidFill>
                  <a:srgbClr val="006600"/>
                </a:solidFill>
                <a:latin typeface="Times New Roman" pitchFamily="18" charset="0"/>
                <a:cs typeface="Times New Roman" pitchFamily="18" charset="0"/>
              </a:rPr>
              <a:t>(×</a:t>
            </a:r>
            <a:r>
              <a:rPr kumimoji="1" lang="zh-CN" altLang="en-US" sz="2100" b="1">
                <a:solidFill>
                  <a:srgbClr val="006600"/>
                </a:solidFill>
                <a:latin typeface="Times New Roman" pitchFamily="18" charset="0"/>
                <a:cs typeface="Times New Roman" pitchFamily="18" charset="0"/>
              </a:rPr>
              <a:t>表示可以为</a:t>
            </a:r>
            <a:r>
              <a:rPr kumimoji="1" lang="en-US" altLang="zh-CN" sz="2100" b="1">
                <a:solidFill>
                  <a:srgbClr val="006600"/>
                </a:solidFill>
                <a:latin typeface="Times New Roman" pitchFamily="18" charset="0"/>
                <a:cs typeface="Times New Roman" pitchFamily="18" charset="0"/>
              </a:rPr>
              <a:t>0</a:t>
            </a:r>
            <a:r>
              <a:rPr kumimoji="1" lang="zh-CN" altLang="en-US" sz="2100" b="1">
                <a:solidFill>
                  <a:srgbClr val="006600"/>
                </a:solidFill>
                <a:latin typeface="Times New Roman" pitchFamily="18" charset="0"/>
                <a:cs typeface="Times New Roman" pitchFamily="18" charset="0"/>
              </a:rPr>
              <a:t>，也可以为</a:t>
            </a:r>
            <a:r>
              <a:rPr kumimoji="1" lang="en-US" altLang="zh-CN" sz="2100" b="1">
                <a:solidFill>
                  <a:srgbClr val="006600"/>
                </a:solidFill>
                <a:latin typeface="Times New Roman" pitchFamily="18" charset="0"/>
                <a:cs typeface="Times New Roman" pitchFamily="18" charset="0"/>
              </a:rPr>
              <a:t>1)</a:t>
            </a:r>
            <a:r>
              <a:rPr kumimoji="1" lang="zh-CN" altLang="en-US" sz="2100" b="1">
                <a:solidFill>
                  <a:srgbClr val="000000"/>
                </a:solidFill>
                <a:latin typeface="Times New Roman" pitchFamily="18" charset="0"/>
                <a:cs typeface="Times New Roman" pitchFamily="18" charset="0"/>
              </a:rPr>
              <a:t>时该与项为</a:t>
            </a:r>
            <a:r>
              <a:rPr kumimoji="1" lang="en-US" altLang="zh-CN" sz="2100" b="1">
                <a:solidFill>
                  <a:srgbClr val="000000"/>
                </a:solidFill>
                <a:latin typeface="Times New Roman" pitchFamily="18" charset="0"/>
                <a:cs typeface="Times New Roman" pitchFamily="18" charset="0"/>
              </a:rPr>
              <a:t>1</a:t>
            </a:r>
            <a:r>
              <a:rPr kumimoji="1" lang="zh-CN" altLang="en-US" sz="2100" b="1">
                <a:solidFill>
                  <a:srgbClr val="000000"/>
                </a:solidFill>
                <a:latin typeface="Times New Roman" pitchFamily="18" charset="0"/>
                <a:cs typeface="Times New Roman" pitchFamily="18" charset="0"/>
              </a:rPr>
              <a:t>，在卡诺图上对应四个方格</a:t>
            </a:r>
            <a:r>
              <a:rPr kumimoji="1" lang="en-US" altLang="zh-CN" sz="2100" b="1">
                <a:solidFill>
                  <a:srgbClr val="000000"/>
                </a:solidFill>
                <a:latin typeface="Times New Roman" pitchFamily="18" charset="0"/>
                <a:cs typeface="Times New Roman" pitchFamily="18" charset="0"/>
              </a:rPr>
              <a:t>(</a:t>
            </a:r>
            <a:r>
              <a:rPr kumimoji="1" lang="en-US" altLang="zh-CN" sz="2100" b="1" i="1">
                <a:solidFill>
                  <a:srgbClr val="000000"/>
                </a:solidFill>
                <a:latin typeface="Times New Roman" pitchFamily="18" charset="0"/>
                <a:cs typeface="Times New Roman" pitchFamily="18" charset="0"/>
              </a:rPr>
              <a:t>m</a:t>
            </a:r>
            <a:r>
              <a:rPr kumimoji="1" lang="en-US" altLang="zh-CN" sz="2100" b="1" i="1" baseline="-25000">
                <a:solidFill>
                  <a:srgbClr val="000000"/>
                </a:solidFill>
                <a:latin typeface="Times New Roman" pitchFamily="18" charset="0"/>
                <a:cs typeface="Times New Roman" pitchFamily="18" charset="0"/>
              </a:rPr>
              <a:t>4</a:t>
            </a:r>
            <a:r>
              <a:rPr kumimoji="1" lang="zh-CN" altLang="en-US" sz="2100" b="1" i="1">
                <a:solidFill>
                  <a:srgbClr val="000000"/>
                </a:solidFill>
                <a:latin typeface="Times New Roman" pitchFamily="18" charset="0"/>
                <a:cs typeface="Times New Roman" pitchFamily="18" charset="0"/>
              </a:rPr>
              <a:t>，</a:t>
            </a:r>
            <a:r>
              <a:rPr kumimoji="1" lang="en-US" altLang="zh-CN" sz="2100" b="1" i="1">
                <a:solidFill>
                  <a:srgbClr val="000000"/>
                </a:solidFill>
                <a:latin typeface="Times New Roman" pitchFamily="18" charset="0"/>
                <a:cs typeface="Times New Roman" pitchFamily="18" charset="0"/>
              </a:rPr>
              <a:t>m</a:t>
            </a:r>
            <a:r>
              <a:rPr kumimoji="1" lang="en-US" altLang="zh-CN" sz="2100" b="1" i="1" baseline="-25000">
                <a:solidFill>
                  <a:srgbClr val="000000"/>
                </a:solidFill>
                <a:latin typeface="Times New Roman" pitchFamily="18" charset="0"/>
                <a:cs typeface="Times New Roman" pitchFamily="18" charset="0"/>
              </a:rPr>
              <a:t>5</a:t>
            </a:r>
            <a:r>
              <a:rPr kumimoji="1" lang="zh-CN" altLang="en-US" sz="2100" b="1" i="1">
                <a:solidFill>
                  <a:srgbClr val="000000"/>
                </a:solidFill>
                <a:latin typeface="Times New Roman" pitchFamily="18" charset="0"/>
                <a:cs typeface="Times New Roman" pitchFamily="18" charset="0"/>
              </a:rPr>
              <a:t>，</a:t>
            </a:r>
            <a:r>
              <a:rPr kumimoji="1" lang="en-US" altLang="zh-CN" sz="2100" b="1" i="1">
                <a:solidFill>
                  <a:srgbClr val="000000"/>
                </a:solidFill>
                <a:latin typeface="Times New Roman" pitchFamily="18" charset="0"/>
                <a:cs typeface="Times New Roman" pitchFamily="18" charset="0"/>
              </a:rPr>
              <a:t>m</a:t>
            </a:r>
            <a:r>
              <a:rPr kumimoji="1" lang="en-US" altLang="zh-CN" sz="2100" b="1" i="1" baseline="-25000">
                <a:solidFill>
                  <a:srgbClr val="000000"/>
                </a:solidFill>
                <a:latin typeface="Times New Roman" pitchFamily="18" charset="0"/>
                <a:cs typeface="Times New Roman" pitchFamily="18" charset="0"/>
              </a:rPr>
              <a:t>6</a:t>
            </a:r>
            <a:r>
              <a:rPr kumimoji="1" lang="zh-CN" altLang="en-US" sz="2100" b="1" i="1">
                <a:solidFill>
                  <a:srgbClr val="000000"/>
                </a:solidFill>
                <a:latin typeface="Times New Roman" pitchFamily="18" charset="0"/>
                <a:cs typeface="Times New Roman" pitchFamily="18" charset="0"/>
              </a:rPr>
              <a:t>，</a:t>
            </a:r>
            <a:r>
              <a:rPr kumimoji="1" lang="en-US" altLang="zh-CN" sz="2100" b="1" i="1">
                <a:solidFill>
                  <a:srgbClr val="000000"/>
                </a:solidFill>
                <a:latin typeface="Times New Roman" pitchFamily="18" charset="0"/>
                <a:cs typeface="Times New Roman" pitchFamily="18" charset="0"/>
              </a:rPr>
              <a:t>m</a:t>
            </a:r>
            <a:r>
              <a:rPr kumimoji="1" lang="en-US" altLang="zh-CN" sz="2100" b="1" i="1" baseline="-25000">
                <a:solidFill>
                  <a:srgbClr val="000000"/>
                </a:solidFill>
                <a:latin typeface="Times New Roman" pitchFamily="18" charset="0"/>
                <a:cs typeface="Times New Roman" pitchFamily="18" charset="0"/>
              </a:rPr>
              <a:t>7</a:t>
            </a:r>
            <a:r>
              <a:rPr kumimoji="1" lang="en-US" altLang="zh-CN" sz="2100" b="1">
                <a:solidFill>
                  <a:srgbClr val="000000"/>
                </a:solidFill>
                <a:latin typeface="Times New Roman" pitchFamily="18" charset="0"/>
                <a:cs typeface="Times New Roman" pitchFamily="18" charset="0"/>
              </a:rPr>
              <a:t>)</a:t>
            </a:r>
            <a:r>
              <a:rPr kumimoji="1" lang="zh-CN" altLang="en-US" sz="2100" b="1">
                <a:solidFill>
                  <a:srgbClr val="000000"/>
                </a:solidFill>
                <a:latin typeface="Times New Roman" pitchFamily="18" charset="0"/>
                <a:cs typeface="Times New Roman" pitchFamily="18" charset="0"/>
              </a:rPr>
              <a:t>处填</a:t>
            </a:r>
            <a:r>
              <a:rPr kumimoji="1" lang="en-US" altLang="zh-CN" sz="2100" b="1">
                <a:solidFill>
                  <a:srgbClr val="000000"/>
                </a:solidFill>
                <a:latin typeface="Times New Roman" pitchFamily="18" charset="0"/>
                <a:cs typeface="Times New Roman" pitchFamily="18" charset="0"/>
              </a:rPr>
              <a:t>1</a:t>
            </a:r>
            <a:r>
              <a:rPr kumimoji="1" lang="zh-CN" altLang="en-US" sz="2100" b="1">
                <a:solidFill>
                  <a:srgbClr val="000000"/>
                </a:solidFill>
                <a:latin typeface="Times New Roman" pitchFamily="18" charset="0"/>
                <a:cs typeface="Times New Roman" pitchFamily="18" charset="0"/>
              </a:rPr>
              <a:t>。       </a:t>
            </a:r>
          </a:p>
        </p:txBody>
      </p:sp>
      <p:graphicFrame>
        <p:nvGraphicFramePr>
          <p:cNvPr id="34" name="Object 3"/>
          <p:cNvGraphicFramePr>
            <a:graphicFrameLocks noChangeAspect="1"/>
          </p:cNvGraphicFramePr>
          <p:nvPr/>
        </p:nvGraphicFramePr>
        <p:xfrm>
          <a:off x="714375" y="6049963"/>
          <a:ext cx="8148638" cy="522287"/>
        </p:xfrm>
        <a:graphic>
          <a:graphicData uri="http://schemas.openxmlformats.org/presentationml/2006/ole">
            <mc:AlternateContent xmlns:mc="http://schemas.openxmlformats.org/markup-compatibility/2006">
              <mc:Choice xmlns:v="urn:schemas-microsoft-com:vml" Requires="v">
                <p:oleObj spid="_x0000_s55339" name="公式" r:id="rId5" imgW="3771900" imgH="266700" progId="Equation.3">
                  <p:embed/>
                </p:oleObj>
              </mc:Choice>
              <mc:Fallback>
                <p:oleObj name="公式" r:id="rId5" imgW="3771900" imgH="2667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75" y="6049963"/>
                        <a:ext cx="8148638"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组合 39"/>
          <p:cNvGrpSpPr>
            <a:grpSpLocks/>
          </p:cNvGrpSpPr>
          <p:nvPr/>
        </p:nvGrpSpPr>
        <p:grpSpPr bwMode="auto">
          <a:xfrm>
            <a:off x="4143375" y="5040313"/>
            <a:ext cx="4857750" cy="723900"/>
            <a:chOff x="4143375" y="4989756"/>
            <a:chExt cx="4857750" cy="725244"/>
          </a:xfrm>
        </p:grpSpPr>
        <p:grpSp>
          <p:nvGrpSpPr>
            <p:cNvPr id="55313" name="组合 40"/>
            <p:cNvGrpSpPr>
              <a:grpSpLocks/>
            </p:cNvGrpSpPr>
            <p:nvPr/>
          </p:nvGrpSpPr>
          <p:grpSpPr bwMode="auto">
            <a:xfrm>
              <a:off x="4143375" y="5006975"/>
              <a:ext cx="4857750" cy="708025"/>
              <a:chOff x="857224" y="4929198"/>
              <a:chExt cx="4857784" cy="707886"/>
            </a:xfrm>
          </p:grpSpPr>
          <p:graphicFrame>
            <p:nvGraphicFramePr>
              <p:cNvPr id="55315" name="Object 5"/>
              <p:cNvGraphicFramePr>
                <a:graphicFrameLocks noChangeAspect="1"/>
              </p:cNvGraphicFramePr>
              <p:nvPr/>
            </p:nvGraphicFramePr>
            <p:xfrm>
              <a:off x="1000100" y="4929198"/>
              <a:ext cx="358775" cy="404812"/>
            </p:xfrm>
            <a:graphic>
              <a:graphicData uri="http://schemas.openxmlformats.org/presentationml/2006/ole">
                <mc:AlternateContent xmlns:mc="http://schemas.openxmlformats.org/markup-compatibility/2006">
                  <mc:Choice xmlns:v="urn:schemas-microsoft-com:vml" Requires="v">
                    <p:oleObj spid="_x0000_s55340" name="公式" r:id="rId7" imgW="190335" imgH="215713" progId="Equation.3">
                      <p:embed/>
                    </p:oleObj>
                  </mc:Choice>
                  <mc:Fallback>
                    <p:oleObj name="公式" r:id="rId7" imgW="190335" imgH="215713"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0100" y="4929198"/>
                            <a:ext cx="358775"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16" name="矩形 39"/>
              <p:cNvSpPr>
                <a:spLocks noChangeArrowheads="1"/>
              </p:cNvSpPr>
              <p:nvPr/>
            </p:nvSpPr>
            <p:spPr bwMode="auto">
              <a:xfrm>
                <a:off x="857224" y="4929198"/>
                <a:ext cx="485778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r>
                  <a:rPr kumimoji="1" lang="en-US" altLang="zh-CN" sz="2000" b="1">
                    <a:solidFill>
                      <a:srgbClr val="000000"/>
                    </a:solidFill>
                    <a:latin typeface="Times New Roman" pitchFamily="18" charset="0"/>
                    <a:cs typeface="Times New Roman" pitchFamily="18" charset="0"/>
                  </a:rPr>
                  <a:t>        :</a:t>
                </a:r>
                <a:r>
                  <a:rPr kumimoji="1" lang="zh-CN" altLang="en-US" sz="2000" b="1">
                    <a:solidFill>
                      <a:srgbClr val="000000"/>
                    </a:solidFill>
                    <a:latin typeface="Times New Roman" pitchFamily="18" charset="0"/>
                    <a:cs typeface="Times New Roman" pitchFamily="18" charset="0"/>
                  </a:rPr>
                  <a:t>当</a:t>
                </a:r>
                <a:r>
                  <a:rPr kumimoji="1" lang="en-US" altLang="zh-CN" sz="2000" b="1" i="1">
                    <a:solidFill>
                      <a:srgbClr val="FF3300"/>
                    </a:solidFill>
                    <a:latin typeface="Times New Roman" pitchFamily="18" charset="0"/>
                    <a:cs typeface="Times New Roman" pitchFamily="18" charset="0"/>
                  </a:rPr>
                  <a:t>ABC</a:t>
                </a:r>
                <a:r>
                  <a:rPr kumimoji="1" lang="en-US" altLang="zh-CN" sz="2000" b="1">
                    <a:solidFill>
                      <a:srgbClr val="FF3300"/>
                    </a:solidFill>
                    <a:latin typeface="Times New Roman" pitchFamily="18" charset="0"/>
                    <a:cs typeface="Times New Roman" pitchFamily="18" charset="0"/>
                  </a:rPr>
                  <a:t>=×10</a:t>
                </a:r>
                <a:r>
                  <a:rPr kumimoji="1" lang="zh-CN" altLang="en-US" sz="2000" b="1">
                    <a:solidFill>
                      <a:srgbClr val="000000"/>
                    </a:solidFill>
                    <a:latin typeface="Times New Roman" pitchFamily="18" charset="0"/>
                    <a:cs typeface="Times New Roman" pitchFamily="18" charset="0"/>
                  </a:rPr>
                  <a:t>时该与项为</a:t>
                </a:r>
                <a:r>
                  <a:rPr kumimoji="1" lang="en-US" altLang="zh-CN" sz="2000" b="1">
                    <a:solidFill>
                      <a:srgbClr val="000000"/>
                    </a:solidFill>
                    <a:latin typeface="Times New Roman" pitchFamily="18" charset="0"/>
                    <a:cs typeface="Times New Roman" pitchFamily="18" charset="0"/>
                  </a:rPr>
                  <a:t>1</a:t>
                </a:r>
                <a:r>
                  <a:rPr kumimoji="1" lang="zh-CN" altLang="en-US" sz="2000" b="1">
                    <a:solidFill>
                      <a:srgbClr val="000000"/>
                    </a:solidFill>
                    <a:latin typeface="Times New Roman" pitchFamily="18" charset="0"/>
                    <a:cs typeface="Times New Roman" pitchFamily="18" charset="0"/>
                  </a:rPr>
                  <a:t>，在卡诺图上对应两个方格</a:t>
                </a:r>
                <a:r>
                  <a:rPr kumimoji="1" lang="en-US" altLang="zh-CN" sz="2000" b="1">
                    <a:solidFill>
                      <a:srgbClr val="000000"/>
                    </a:solidFill>
                    <a:latin typeface="Times New Roman" pitchFamily="18" charset="0"/>
                    <a:cs typeface="Times New Roman" pitchFamily="18" charset="0"/>
                  </a:rPr>
                  <a:t>(</a:t>
                </a:r>
                <a:r>
                  <a:rPr kumimoji="1" lang="en-US" altLang="zh-CN" sz="2000" b="1" i="1">
                    <a:solidFill>
                      <a:srgbClr val="000000"/>
                    </a:solidFill>
                    <a:latin typeface="Times New Roman" pitchFamily="18" charset="0"/>
                    <a:cs typeface="Times New Roman" pitchFamily="18" charset="0"/>
                  </a:rPr>
                  <a:t>m</a:t>
                </a:r>
                <a:r>
                  <a:rPr kumimoji="1" lang="en-US" altLang="zh-CN" sz="2100" b="1" i="1" baseline="-25000">
                    <a:solidFill>
                      <a:srgbClr val="000000"/>
                    </a:solidFill>
                    <a:latin typeface="Times New Roman" pitchFamily="18" charset="0"/>
                    <a:cs typeface="Times New Roman" pitchFamily="18" charset="0"/>
                  </a:rPr>
                  <a:t>2</a:t>
                </a:r>
                <a:r>
                  <a:rPr kumimoji="1" lang="zh-CN" altLang="en-US" sz="2000" b="1" i="1">
                    <a:solidFill>
                      <a:srgbClr val="000000"/>
                    </a:solidFill>
                    <a:latin typeface="Times New Roman" pitchFamily="18" charset="0"/>
                    <a:cs typeface="Times New Roman" pitchFamily="18" charset="0"/>
                  </a:rPr>
                  <a:t>，</a:t>
                </a:r>
                <a:r>
                  <a:rPr kumimoji="1" lang="en-US" altLang="zh-CN" sz="2000" b="1" i="1">
                    <a:solidFill>
                      <a:srgbClr val="000000"/>
                    </a:solidFill>
                    <a:latin typeface="Times New Roman" pitchFamily="18" charset="0"/>
                    <a:cs typeface="Times New Roman" pitchFamily="18" charset="0"/>
                  </a:rPr>
                  <a:t>m</a:t>
                </a:r>
                <a:r>
                  <a:rPr kumimoji="1" lang="en-US" altLang="zh-CN" sz="2100" b="1" i="1" baseline="-25000">
                    <a:solidFill>
                      <a:srgbClr val="000000"/>
                    </a:solidFill>
                    <a:latin typeface="Times New Roman" pitchFamily="18" charset="0"/>
                    <a:cs typeface="Times New Roman" pitchFamily="18" charset="0"/>
                  </a:rPr>
                  <a:t>6</a:t>
                </a:r>
                <a:r>
                  <a:rPr kumimoji="1" lang="en-US" altLang="zh-CN" sz="2000" b="1">
                    <a:solidFill>
                      <a:srgbClr val="000000"/>
                    </a:solidFill>
                    <a:latin typeface="Times New Roman" pitchFamily="18" charset="0"/>
                    <a:cs typeface="Times New Roman" pitchFamily="18" charset="0"/>
                  </a:rPr>
                  <a:t>)</a:t>
                </a:r>
                <a:r>
                  <a:rPr kumimoji="1" lang="zh-CN" altLang="en-US" sz="2000" b="1">
                    <a:solidFill>
                      <a:srgbClr val="000000"/>
                    </a:solidFill>
                    <a:latin typeface="Times New Roman" pitchFamily="18" charset="0"/>
                    <a:cs typeface="Times New Roman" pitchFamily="18" charset="0"/>
                  </a:rPr>
                  <a:t>处填</a:t>
                </a:r>
                <a:r>
                  <a:rPr kumimoji="1" lang="en-US" altLang="zh-CN" sz="2000" b="1">
                    <a:solidFill>
                      <a:srgbClr val="000000"/>
                    </a:solidFill>
                    <a:latin typeface="Times New Roman" pitchFamily="18" charset="0"/>
                    <a:cs typeface="Times New Roman" pitchFamily="18" charset="0"/>
                  </a:rPr>
                  <a:t>1</a:t>
                </a:r>
                <a:r>
                  <a:rPr kumimoji="1" lang="zh-CN" altLang="en-US" sz="2000" b="1">
                    <a:solidFill>
                      <a:srgbClr val="000000"/>
                    </a:solidFill>
                    <a:latin typeface="Times New Roman" pitchFamily="18" charset="0"/>
                    <a:cs typeface="Times New Roman" pitchFamily="18" charset="0"/>
                  </a:rPr>
                  <a:t>。</a:t>
                </a:r>
                <a:endParaRPr lang="zh-CN" altLang="en-US" sz="1600">
                  <a:solidFill>
                    <a:srgbClr val="000000"/>
                  </a:solidFill>
                  <a:latin typeface="Times New Roman" pitchFamily="18" charset="0"/>
                  <a:cs typeface="Times New Roman" pitchFamily="18" charset="0"/>
                </a:endParaRPr>
              </a:p>
            </p:txBody>
          </p:sp>
        </p:grpSp>
        <p:graphicFrame>
          <p:nvGraphicFramePr>
            <p:cNvPr id="55314" name="Object 39"/>
            <p:cNvGraphicFramePr>
              <a:graphicFrameLocks noChangeAspect="1"/>
            </p:cNvGraphicFramePr>
            <p:nvPr/>
          </p:nvGraphicFramePr>
          <p:xfrm>
            <a:off x="4214810" y="4989756"/>
            <a:ext cx="481012" cy="407755"/>
          </p:xfrm>
          <a:graphic>
            <a:graphicData uri="http://schemas.openxmlformats.org/presentationml/2006/ole">
              <mc:AlternateContent xmlns:mc="http://schemas.openxmlformats.org/markup-compatibility/2006">
                <mc:Choice xmlns:v="urn:schemas-microsoft-com:vml" Requires="v">
                  <p:oleObj spid="_x0000_s55341" name="公式" r:id="rId9" imgW="253780" imgH="215713" progId="Equation.3">
                    <p:embed/>
                  </p:oleObj>
                </mc:Choice>
                <mc:Fallback>
                  <p:oleObj name="公式" r:id="rId9" imgW="253780" imgH="215713" progId="Equation.3">
                    <p:embed/>
                    <p:pic>
                      <p:nvPicPr>
                        <p:cNvPr id="0" name="Object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14810" y="4989756"/>
                          <a:ext cx="481012" cy="40775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5312" name="Rectangle 2"/>
          <p:cNvSpPr>
            <a:spLocks noChangeArrowheads="1"/>
          </p:cNvSpPr>
          <p:nvPr/>
        </p:nvSpPr>
        <p:spPr bwMode="auto">
          <a:xfrm>
            <a:off x="5911850" y="58738"/>
            <a:ext cx="3178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§2.3</a:t>
            </a:r>
            <a:r>
              <a:rPr lang="zh-CN" altLang="en-US" sz="1800" b="1">
                <a:solidFill>
                  <a:srgbClr val="FF0066"/>
                </a:solidFill>
                <a:latin typeface="Times New Roman" pitchFamily="18" charset="0"/>
                <a:cs typeface="Times New Roman" pitchFamily="18" charset="0"/>
              </a:rPr>
              <a:t>  逻辑函数及其描述方法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ppt_w*0.7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animEffect transition="in" filter="fade">
                                      <p:cBhvr>
                                        <p:cTn id="9" dur="500"/>
                                        <p:tgtEl>
                                          <p:spTgt spid="4"/>
                                        </p:tgtEl>
                                      </p:cBhvr>
                                    </p:animEffect>
                                  </p:childTnLst>
                                </p:cTn>
                              </p:par>
                            </p:childTnLst>
                          </p:cTn>
                        </p:par>
                        <p:par>
                          <p:cTn id="10" fill="hold" nodeType="afterGroup">
                            <p:stCondLst>
                              <p:cond delay="500"/>
                            </p:stCondLst>
                            <p:childTnLst>
                              <p:par>
                                <p:cTn id="11" presetID="22" presetClass="entr" presetSubtype="8"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left)">
                                      <p:cBhvr>
                                        <p:cTn id="23" dur="500"/>
                                        <p:tgtEl>
                                          <p:spTgt spid="3">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up)">
                                      <p:cBhvr>
                                        <p:cTn id="43" dur="500"/>
                                        <p:tgtEl>
                                          <p:spTgt spid="3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up)">
                                      <p:cBhvr>
                                        <p:cTn id="48" dur="500"/>
                                        <p:tgtEl>
                                          <p:spTgt spid="28"/>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up)">
                                      <p:cBhvr>
                                        <p:cTn id="51" dur="500"/>
                                        <p:tgtEl>
                                          <p:spTgt spid="29"/>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wipe(up)">
                                      <p:cBhvr>
                                        <p:cTn id="54" dur="500"/>
                                        <p:tgtEl>
                                          <p:spTgt spid="31"/>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left)">
                                      <p:cBhvr>
                                        <p:cTn id="57" dur="500"/>
                                        <p:tgtEl>
                                          <p:spTgt spid="3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wipe(up)">
                                      <p:cBhvr>
                                        <p:cTn id="62" dur="500"/>
                                        <p:tgtEl>
                                          <p:spTgt spid="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left)">
                                      <p:cBhvr>
                                        <p:cTn id="67" dur="500"/>
                                        <p:tgtEl>
                                          <p:spTgt spid="26"/>
                                        </p:tgtEl>
                                      </p:cBhvr>
                                    </p:animEffect>
                                  </p:childTnLst>
                                </p:cTn>
                              </p:par>
                              <p:par>
                                <p:cTn id="68" presetID="22" presetClass="entr" presetSubtype="8" fill="hold" grpId="1"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wipe(left)">
                                      <p:cBhvr>
                                        <p:cTn id="70" dur="500"/>
                                        <p:tgtEl>
                                          <p:spTgt spid="3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wipe(left)">
                                      <p:cBhvr>
                                        <p:cTn id="7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p:bldP spid="28" grpId="0"/>
      <p:bldP spid="29" grpId="0"/>
      <p:bldP spid="30" grpId="0"/>
      <p:bldP spid="30" grpId="1"/>
      <p:bldP spid="31" grpId="0"/>
      <p:bldP spid="32" grpId="0"/>
      <p:bldP spid="3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22"/>
          <p:cNvSpPr txBox="1">
            <a:spLocks noChangeArrowheads="1"/>
          </p:cNvSpPr>
          <p:nvPr/>
        </p:nvSpPr>
        <p:spPr bwMode="auto">
          <a:xfrm>
            <a:off x="2025650" y="2047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1</a:t>
            </a:r>
          </a:p>
        </p:txBody>
      </p:sp>
      <p:sp>
        <p:nvSpPr>
          <p:cNvPr id="22" name="Text Box 23"/>
          <p:cNvSpPr txBox="1">
            <a:spLocks noChangeArrowheads="1"/>
          </p:cNvSpPr>
          <p:nvPr/>
        </p:nvSpPr>
        <p:spPr bwMode="auto">
          <a:xfrm>
            <a:off x="3206750" y="2047875"/>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1</a:t>
            </a:r>
            <a:endParaRPr kumimoji="1" lang="en-US" altLang="zh-CN" sz="3600" b="1">
              <a:solidFill>
                <a:srgbClr val="FF3300"/>
              </a:solidFill>
              <a:latin typeface="Times New Roman" pitchFamily="18" charset="0"/>
              <a:cs typeface="Times New Roman" pitchFamily="18" charset="0"/>
            </a:endParaRPr>
          </a:p>
        </p:txBody>
      </p:sp>
      <p:sp>
        <p:nvSpPr>
          <p:cNvPr id="23" name="Text Box 24"/>
          <p:cNvSpPr txBox="1">
            <a:spLocks noChangeArrowheads="1"/>
          </p:cNvSpPr>
          <p:nvPr/>
        </p:nvSpPr>
        <p:spPr bwMode="auto">
          <a:xfrm>
            <a:off x="2590800" y="2047875"/>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1</a:t>
            </a:r>
            <a:endParaRPr kumimoji="1" lang="en-US" altLang="zh-CN" sz="3600" b="1">
              <a:solidFill>
                <a:srgbClr val="FF3300"/>
              </a:solidFill>
              <a:latin typeface="Times New Roman" pitchFamily="18" charset="0"/>
              <a:cs typeface="Times New Roman" pitchFamily="18" charset="0"/>
            </a:endParaRPr>
          </a:p>
        </p:txBody>
      </p:sp>
      <p:sp>
        <p:nvSpPr>
          <p:cNvPr id="24" name="Text Box 25"/>
          <p:cNvSpPr txBox="1">
            <a:spLocks noChangeArrowheads="1"/>
          </p:cNvSpPr>
          <p:nvPr/>
        </p:nvSpPr>
        <p:spPr bwMode="auto">
          <a:xfrm>
            <a:off x="1949450" y="25019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1 </a:t>
            </a:r>
            <a:endParaRPr kumimoji="1" lang="en-US" altLang="zh-CN" sz="3600" b="1">
              <a:solidFill>
                <a:srgbClr val="FF3300"/>
              </a:solidFill>
              <a:latin typeface="Times New Roman" pitchFamily="18" charset="0"/>
              <a:cs typeface="Times New Roman" pitchFamily="18" charset="0"/>
            </a:endParaRPr>
          </a:p>
        </p:txBody>
      </p:sp>
      <p:sp>
        <p:nvSpPr>
          <p:cNvPr id="56326" name="Text Box 26"/>
          <p:cNvSpPr txBox="1">
            <a:spLocks noChangeArrowheads="1"/>
          </p:cNvSpPr>
          <p:nvPr/>
        </p:nvSpPr>
        <p:spPr bwMode="auto">
          <a:xfrm>
            <a:off x="3282950" y="2501900"/>
            <a:ext cx="26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26" name="Text Box 27"/>
          <p:cNvSpPr txBox="1">
            <a:spLocks noChangeArrowheads="1"/>
          </p:cNvSpPr>
          <p:nvPr/>
        </p:nvSpPr>
        <p:spPr bwMode="auto">
          <a:xfrm>
            <a:off x="2590800" y="25019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1</a:t>
            </a:r>
            <a:endParaRPr kumimoji="1" lang="en-US" altLang="zh-CN" sz="3600" b="1">
              <a:solidFill>
                <a:srgbClr val="FF3300"/>
              </a:solidFill>
              <a:latin typeface="Times New Roman" pitchFamily="18" charset="0"/>
              <a:cs typeface="Times New Roman" pitchFamily="18" charset="0"/>
            </a:endParaRPr>
          </a:p>
        </p:txBody>
      </p:sp>
      <p:sp>
        <p:nvSpPr>
          <p:cNvPr id="28" name="Text Box 29"/>
          <p:cNvSpPr txBox="1">
            <a:spLocks noChangeArrowheads="1"/>
          </p:cNvSpPr>
          <p:nvPr/>
        </p:nvSpPr>
        <p:spPr bwMode="auto">
          <a:xfrm>
            <a:off x="1944688" y="299085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1</a:t>
            </a:r>
            <a:endParaRPr kumimoji="1" lang="en-US" altLang="zh-CN" sz="3600" b="1">
              <a:solidFill>
                <a:srgbClr val="FF3300"/>
              </a:solidFill>
              <a:latin typeface="Times New Roman" pitchFamily="18" charset="0"/>
              <a:cs typeface="Times New Roman" pitchFamily="18" charset="0"/>
            </a:endParaRPr>
          </a:p>
        </p:txBody>
      </p:sp>
      <p:sp>
        <p:nvSpPr>
          <p:cNvPr id="56329" name="Text Box 30"/>
          <p:cNvSpPr txBox="1">
            <a:spLocks noChangeArrowheads="1"/>
          </p:cNvSpPr>
          <p:nvPr/>
        </p:nvSpPr>
        <p:spPr bwMode="auto">
          <a:xfrm>
            <a:off x="3240088" y="2990850"/>
            <a:ext cx="26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30" name="Text Box 31"/>
          <p:cNvSpPr txBox="1">
            <a:spLocks noChangeArrowheads="1"/>
          </p:cNvSpPr>
          <p:nvPr/>
        </p:nvSpPr>
        <p:spPr bwMode="auto">
          <a:xfrm>
            <a:off x="2509838" y="29908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1</a:t>
            </a:r>
            <a:endParaRPr kumimoji="1" lang="en-US" altLang="zh-CN" sz="3600" b="1">
              <a:solidFill>
                <a:srgbClr val="FF3300"/>
              </a:solidFill>
              <a:latin typeface="Times New Roman" pitchFamily="18" charset="0"/>
              <a:cs typeface="Times New Roman" pitchFamily="18" charset="0"/>
            </a:endParaRPr>
          </a:p>
        </p:txBody>
      </p:sp>
      <p:sp>
        <p:nvSpPr>
          <p:cNvPr id="32" name="Text Box 33"/>
          <p:cNvSpPr txBox="1">
            <a:spLocks noChangeArrowheads="1"/>
          </p:cNvSpPr>
          <p:nvPr/>
        </p:nvSpPr>
        <p:spPr bwMode="auto">
          <a:xfrm>
            <a:off x="1952625" y="3525838"/>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1</a:t>
            </a:r>
            <a:endParaRPr kumimoji="1" lang="en-US" altLang="zh-CN" sz="3600" b="1">
              <a:solidFill>
                <a:srgbClr val="FF3300"/>
              </a:solidFill>
              <a:latin typeface="Times New Roman" pitchFamily="18" charset="0"/>
              <a:cs typeface="Times New Roman" pitchFamily="18" charset="0"/>
            </a:endParaRPr>
          </a:p>
        </p:txBody>
      </p:sp>
      <p:sp>
        <p:nvSpPr>
          <p:cNvPr id="33" name="Text Box 34"/>
          <p:cNvSpPr txBox="1">
            <a:spLocks noChangeArrowheads="1"/>
          </p:cNvSpPr>
          <p:nvPr/>
        </p:nvSpPr>
        <p:spPr bwMode="auto">
          <a:xfrm>
            <a:off x="3216275" y="35258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1</a:t>
            </a:r>
            <a:endParaRPr kumimoji="1" lang="en-US" altLang="zh-CN" sz="3600" b="1">
              <a:solidFill>
                <a:srgbClr val="FF3300"/>
              </a:solidFill>
              <a:latin typeface="Times New Roman" pitchFamily="18" charset="0"/>
              <a:cs typeface="Times New Roman" pitchFamily="18" charset="0"/>
            </a:endParaRPr>
          </a:p>
        </p:txBody>
      </p:sp>
      <p:sp>
        <p:nvSpPr>
          <p:cNvPr id="34" name="Text Box 35"/>
          <p:cNvSpPr txBox="1">
            <a:spLocks noChangeArrowheads="1"/>
          </p:cNvSpPr>
          <p:nvPr/>
        </p:nvSpPr>
        <p:spPr bwMode="auto">
          <a:xfrm>
            <a:off x="2486025" y="3525838"/>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1 </a:t>
            </a:r>
            <a:endParaRPr kumimoji="1" lang="en-US" altLang="zh-CN" sz="3600" b="1">
              <a:solidFill>
                <a:srgbClr val="FF3300"/>
              </a:solidFill>
              <a:latin typeface="Times New Roman" pitchFamily="18" charset="0"/>
              <a:cs typeface="Times New Roman" pitchFamily="18" charset="0"/>
            </a:endParaRPr>
          </a:p>
        </p:txBody>
      </p:sp>
      <p:grpSp>
        <p:nvGrpSpPr>
          <p:cNvPr id="2" name="组合 49"/>
          <p:cNvGrpSpPr>
            <a:grpSpLocks/>
          </p:cNvGrpSpPr>
          <p:nvPr/>
        </p:nvGrpSpPr>
        <p:grpSpPr bwMode="auto">
          <a:xfrm>
            <a:off x="214313" y="1300163"/>
            <a:ext cx="3500437" cy="2700337"/>
            <a:chOff x="214275" y="1109931"/>
            <a:chExt cx="3500469" cy="2700053"/>
          </a:xfrm>
        </p:grpSpPr>
        <p:grpSp>
          <p:nvGrpSpPr>
            <p:cNvPr id="56347" name="组合 48"/>
            <p:cNvGrpSpPr>
              <a:grpSpLocks/>
            </p:cNvGrpSpPr>
            <p:nvPr/>
          </p:nvGrpSpPr>
          <p:grpSpPr bwMode="auto">
            <a:xfrm>
              <a:off x="214275" y="1447784"/>
              <a:ext cx="3500469" cy="2362200"/>
              <a:chOff x="214275" y="1447784"/>
              <a:chExt cx="3500469" cy="2362200"/>
            </a:xfrm>
          </p:grpSpPr>
          <p:grpSp>
            <p:nvGrpSpPr>
              <p:cNvPr id="56349" name="Group 4"/>
              <p:cNvGrpSpPr>
                <a:grpSpLocks/>
              </p:cNvGrpSpPr>
              <p:nvPr/>
            </p:nvGrpSpPr>
            <p:grpSpPr bwMode="auto">
              <a:xfrm>
                <a:off x="590544" y="1447784"/>
                <a:ext cx="3124200" cy="2362200"/>
                <a:chOff x="3216" y="2496"/>
                <a:chExt cx="1968" cy="1488"/>
              </a:xfrm>
            </p:grpSpPr>
            <p:sp>
              <p:nvSpPr>
                <p:cNvPr id="56362" name="Rectangle 5"/>
                <p:cNvSpPr>
                  <a:spLocks noChangeArrowheads="1"/>
                </p:cNvSpPr>
                <p:nvPr/>
              </p:nvSpPr>
              <p:spPr bwMode="auto">
                <a:xfrm>
                  <a:off x="3600" y="2736"/>
                  <a:ext cx="1584" cy="1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56363" name="Line 6"/>
                <p:cNvSpPr>
                  <a:spLocks noChangeShapeType="1"/>
                </p:cNvSpPr>
                <p:nvPr/>
              </p:nvSpPr>
              <p:spPr bwMode="auto">
                <a:xfrm>
                  <a:off x="3600" y="3312"/>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4" name="Line 7"/>
                <p:cNvSpPr>
                  <a:spLocks noChangeShapeType="1"/>
                </p:cNvSpPr>
                <p:nvPr/>
              </p:nvSpPr>
              <p:spPr bwMode="auto">
                <a:xfrm>
                  <a:off x="3600" y="3648"/>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5" name="Line 8"/>
                <p:cNvSpPr>
                  <a:spLocks noChangeShapeType="1"/>
                </p:cNvSpPr>
                <p:nvPr/>
              </p:nvSpPr>
              <p:spPr bwMode="auto">
                <a:xfrm>
                  <a:off x="3600" y="3024"/>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6" name="Line 9"/>
                <p:cNvSpPr>
                  <a:spLocks noChangeShapeType="1"/>
                </p:cNvSpPr>
                <p:nvPr/>
              </p:nvSpPr>
              <p:spPr bwMode="auto">
                <a:xfrm>
                  <a:off x="4416" y="2736"/>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7" name="Line 10"/>
                <p:cNvSpPr>
                  <a:spLocks noChangeShapeType="1"/>
                </p:cNvSpPr>
                <p:nvPr/>
              </p:nvSpPr>
              <p:spPr bwMode="auto">
                <a:xfrm>
                  <a:off x="4800" y="2736"/>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8" name="Line 11"/>
                <p:cNvSpPr>
                  <a:spLocks noChangeShapeType="1"/>
                </p:cNvSpPr>
                <p:nvPr/>
              </p:nvSpPr>
              <p:spPr bwMode="auto">
                <a:xfrm>
                  <a:off x="4032" y="2736"/>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9" name="Line 12"/>
                <p:cNvSpPr>
                  <a:spLocks noChangeShapeType="1"/>
                </p:cNvSpPr>
                <p:nvPr/>
              </p:nvSpPr>
              <p:spPr bwMode="auto">
                <a:xfrm>
                  <a:off x="3216" y="2496"/>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6350" name="Text Box 13"/>
              <p:cNvSpPr txBox="1">
                <a:spLocks noChangeArrowheads="1"/>
              </p:cNvSpPr>
              <p:nvPr/>
            </p:nvSpPr>
            <p:spPr bwMode="auto">
              <a:xfrm>
                <a:off x="1320794" y="1447784"/>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00</a:t>
                </a:r>
                <a:endParaRPr kumimoji="1" lang="en-US" altLang="zh-CN" sz="3600" b="1">
                  <a:solidFill>
                    <a:srgbClr val="000000"/>
                  </a:solidFill>
                  <a:latin typeface="Times New Roman" pitchFamily="18" charset="0"/>
                  <a:cs typeface="Times New Roman" pitchFamily="18" charset="0"/>
                </a:endParaRPr>
              </a:p>
            </p:txBody>
          </p:sp>
          <p:sp>
            <p:nvSpPr>
              <p:cNvPr id="56351" name="Text Box 14"/>
              <p:cNvSpPr txBox="1">
                <a:spLocks noChangeArrowheads="1"/>
              </p:cNvSpPr>
              <p:nvPr/>
            </p:nvSpPr>
            <p:spPr bwMode="auto">
              <a:xfrm>
                <a:off x="1930394" y="1447784"/>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01</a:t>
                </a:r>
                <a:endParaRPr kumimoji="1" lang="en-US" altLang="zh-CN" sz="3600" b="1">
                  <a:solidFill>
                    <a:srgbClr val="000000"/>
                  </a:solidFill>
                  <a:latin typeface="Times New Roman" pitchFamily="18" charset="0"/>
                  <a:cs typeface="Times New Roman" pitchFamily="18" charset="0"/>
                </a:endParaRPr>
              </a:p>
            </p:txBody>
          </p:sp>
          <p:sp>
            <p:nvSpPr>
              <p:cNvPr id="56352" name="Text Box 15"/>
              <p:cNvSpPr txBox="1">
                <a:spLocks noChangeArrowheads="1"/>
              </p:cNvSpPr>
              <p:nvPr/>
            </p:nvSpPr>
            <p:spPr bwMode="auto">
              <a:xfrm>
                <a:off x="2539994" y="1447784"/>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11</a:t>
                </a:r>
                <a:endParaRPr kumimoji="1" lang="en-US" altLang="zh-CN" sz="3600" b="1">
                  <a:solidFill>
                    <a:srgbClr val="000000"/>
                  </a:solidFill>
                  <a:latin typeface="Times New Roman" pitchFamily="18" charset="0"/>
                  <a:cs typeface="Times New Roman" pitchFamily="18" charset="0"/>
                </a:endParaRPr>
              </a:p>
            </p:txBody>
          </p:sp>
          <p:sp>
            <p:nvSpPr>
              <p:cNvPr id="56353" name="Text Box 16"/>
              <p:cNvSpPr txBox="1">
                <a:spLocks noChangeArrowheads="1"/>
              </p:cNvSpPr>
              <p:nvPr/>
            </p:nvSpPr>
            <p:spPr bwMode="auto">
              <a:xfrm>
                <a:off x="3149594" y="1447784"/>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10</a:t>
                </a:r>
                <a:endParaRPr kumimoji="1" lang="en-US" altLang="zh-CN" sz="3600" b="1">
                  <a:solidFill>
                    <a:srgbClr val="000000"/>
                  </a:solidFill>
                  <a:latin typeface="Times New Roman" pitchFamily="18" charset="0"/>
                  <a:cs typeface="Times New Roman" pitchFamily="18" charset="0"/>
                </a:endParaRPr>
              </a:p>
            </p:txBody>
          </p:sp>
          <p:sp>
            <p:nvSpPr>
              <p:cNvPr id="56354" name="Text Box 17"/>
              <p:cNvSpPr txBox="1">
                <a:spLocks noChangeArrowheads="1"/>
              </p:cNvSpPr>
              <p:nvPr/>
            </p:nvSpPr>
            <p:spPr bwMode="auto">
              <a:xfrm>
                <a:off x="666744" y="1828784"/>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00</a:t>
                </a:r>
                <a:endParaRPr kumimoji="1" lang="en-US" altLang="zh-CN" sz="3600" b="1">
                  <a:solidFill>
                    <a:srgbClr val="000000"/>
                  </a:solidFill>
                  <a:latin typeface="Times New Roman" pitchFamily="18" charset="0"/>
                  <a:cs typeface="Times New Roman" pitchFamily="18" charset="0"/>
                </a:endParaRPr>
              </a:p>
            </p:txBody>
          </p:sp>
          <p:sp>
            <p:nvSpPr>
              <p:cNvPr id="56355" name="Text Box 18"/>
              <p:cNvSpPr txBox="1">
                <a:spLocks noChangeArrowheads="1"/>
              </p:cNvSpPr>
              <p:nvPr/>
            </p:nvSpPr>
            <p:spPr bwMode="auto">
              <a:xfrm>
                <a:off x="666744" y="2285984"/>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01</a:t>
                </a:r>
                <a:endParaRPr kumimoji="1" lang="en-US" altLang="zh-CN" sz="3600" b="1">
                  <a:solidFill>
                    <a:srgbClr val="000000"/>
                  </a:solidFill>
                  <a:latin typeface="Times New Roman" pitchFamily="18" charset="0"/>
                  <a:cs typeface="Times New Roman" pitchFamily="18" charset="0"/>
                </a:endParaRPr>
              </a:p>
            </p:txBody>
          </p:sp>
          <p:sp>
            <p:nvSpPr>
              <p:cNvPr id="56356" name="Text Box 19"/>
              <p:cNvSpPr txBox="1">
                <a:spLocks noChangeArrowheads="1"/>
              </p:cNvSpPr>
              <p:nvPr/>
            </p:nvSpPr>
            <p:spPr bwMode="auto">
              <a:xfrm>
                <a:off x="596894" y="2819384"/>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 11</a:t>
                </a:r>
                <a:endParaRPr kumimoji="1" lang="en-US" altLang="zh-CN" sz="3600" b="1">
                  <a:solidFill>
                    <a:srgbClr val="000000"/>
                  </a:solidFill>
                  <a:latin typeface="Times New Roman" pitchFamily="18" charset="0"/>
                  <a:cs typeface="Times New Roman" pitchFamily="18" charset="0"/>
                </a:endParaRPr>
              </a:p>
            </p:txBody>
          </p:sp>
          <p:sp>
            <p:nvSpPr>
              <p:cNvPr id="56357" name="Text Box 20"/>
              <p:cNvSpPr txBox="1">
                <a:spLocks noChangeArrowheads="1"/>
              </p:cNvSpPr>
              <p:nvPr/>
            </p:nvSpPr>
            <p:spPr bwMode="auto">
              <a:xfrm>
                <a:off x="514344" y="332899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  10</a:t>
                </a:r>
                <a:endParaRPr kumimoji="1" lang="en-US" altLang="zh-CN" sz="3600" b="1">
                  <a:solidFill>
                    <a:srgbClr val="000000"/>
                  </a:solidFill>
                  <a:latin typeface="Times New Roman" pitchFamily="18" charset="0"/>
                  <a:cs typeface="Times New Roman" pitchFamily="18" charset="0"/>
                </a:endParaRPr>
              </a:p>
            </p:txBody>
          </p:sp>
          <p:sp>
            <p:nvSpPr>
              <p:cNvPr id="56358" name="Text Box 21"/>
              <p:cNvSpPr txBox="1">
                <a:spLocks noChangeArrowheads="1"/>
              </p:cNvSpPr>
              <p:nvPr/>
            </p:nvSpPr>
            <p:spPr bwMode="auto">
              <a:xfrm>
                <a:off x="1492244" y="1736709"/>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kumimoji="1" lang="zh-CN" altLang="zh-CN" sz="3600" b="1">
                  <a:solidFill>
                    <a:srgbClr val="FF3300"/>
                  </a:solidFill>
                  <a:latin typeface="Times New Roman" pitchFamily="18" charset="0"/>
                  <a:cs typeface="Times New Roman" pitchFamily="18" charset="0"/>
                </a:endParaRPr>
              </a:p>
            </p:txBody>
          </p:sp>
          <p:sp>
            <p:nvSpPr>
              <p:cNvPr id="56359" name="Text Box 28"/>
              <p:cNvSpPr txBox="1">
                <a:spLocks noChangeArrowheads="1"/>
              </p:cNvSpPr>
              <p:nvPr/>
            </p:nvSpPr>
            <p:spPr bwMode="auto">
              <a:xfrm>
                <a:off x="1335081" y="2771759"/>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a:t>
                </a:r>
                <a:endParaRPr kumimoji="1" lang="en-US" altLang="zh-CN" sz="3600" b="1">
                  <a:solidFill>
                    <a:srgbClr val="FF3300"/>
                  </a:solidFill>
                  <a:latin typeface="Times New Roman" pitchFamily="18" charset="0"/>
                  <a:cs typeface="Times New Roman" pitchFamily="18" charset="0"/>
                </a:endParaRPr>
              </a:p>
            </p:txBody>
          </p:sp>
          <p:sp>
            <p:nvSpPr>
              <p:cNvPr id="56360" name="Text Box 32"/>
              <p:cNvSpPr txBox="1">
                <a:spLocks noChangeArrowheads="1"/>
              </p:cNvSpPr>
              <p:nvPr/>
            </p:nvSpPr>
            <p:spPr bwMode="auto">
              <a:xfrm>
                <a:off x="1311269" y="330674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56361" name="Text Box 36"/>
              <p:cNvSpPr txBox="1">
                <a:spLocks noChangeArrowheads="1"/>
              </p:cNvSpPr>
              <p:nvPr/>
            </p:nvSpPr>
            <p:spPr bwMode="auto">
              <a:xfrm>
                <a:off x="214275" y="1447784"/>
                <a:ext cx="5950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cs typeface="Times New Roman" pitchFamily="18" charset="0"/>
                  </a:rPr>
                  <a:t>AB</a:t>
                </a:r>
              </a:p>
            </p:txBody>
          </p:sp>
        </p:grpSp>
        <p:sp>
          <p:nvSpPr>
            <p:cNvPr id="56348" name="Text Box 37"/>
            <p:cNvSpPr txBox="1">
              <a:spLocks noChangeArrowheads="1"/>
            </p:cNvSpPr>
            <p:nvPr/>
          </p:nvSpPr>
          <p:spPr bwMode="auto">
            <a:xfrm>
              <a:off x="590544" y="1109931"/>
              <a:ext cx="6126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cs typeface="Times New Roman" pitchFamily="18" charset="0"/>
                </a:rPr>
                <a:t>CD</a:t>
              </a:r>
            </a:p>
          </p:txBody>
        </p:sp>
      </p:grpSp>
      <p:sp>
        <p:nvSpPr>
          <p:cNvPr id="37" name="Text Box 38"/>
          <p:cNvSpPr txBox="1">
            <a:spLocks noChangeArrowheads="1"/>
          </p:cNvSpPr>
          <p:nvPr/>
        </p:nvSpPr>
        <p:spPr bwMode="auto">
          <a:xfrm>
            <a:off x="3929063" y="3756025"/>
            <a:ext cx="46085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lnSpc>
                <a:spcPct val="120000"/>
              </a:lnSpc>
              <a:spcBef>
                <a:spcPct val="0"/>
              </a:spcBef>
              <a:buFontTx/>
              <a:buNone/>
            </a:pPr>
            <a:r>
              <a:rPr kumimoji="1" lang="en-US" altLang="zh-CN" sz="2000" b="1">
                <a:solidFill>
                  <a:srgbClr val="000000"/>
                </a:solidFill>
                <a:latin typeface="Times New Roman" pitchFamily="18" charset="0"/>
                <a:cs typeface="Times New Roman" pitchFamily="18" charset="0"/>
              </a:rPr>
              <a:t> </a:t>
            </a:r>
            <a:r>
              <a:rPr kumimoji="1" lang="en-US" altLang="zh-CN" sz="2000" b="1" i="1">
                <a:solidFill>
                  <a:srgbClr val="040404"/>
                </a:solidFill>
                <a:latin typeface="Times New Roman" pitchFamily="18" charset="0"/>
                <a:cs typeface="Times New Roman" pitchFamily="18" charset="0"/>
              </a:rPr>
              <a:t>D</a:t>
            </a:r>
            <a:r>
              <a:rPr kumimoji="1" lang="en-US" altLang="zh-CN" sz="2000" b="1" i="1">
                <a:solidFill>
                  <a:srgbClr val="000000"/>
                </a:solidFill>
                <a:latin typeface="Times New Roman" pitchFamily="18" charset="0"/>
                <a:cs typeface="Times New Roman" pitchFamily="18" charset="0"/>
              </a:rPr>
              <a:t>  </a:t>
            </a:r>
            <a:r>
              <a:rPr kumimoji="1" lang="zh-CN" altLang="en-US" sz="2000" b="1">
                <a:solidFill>
                  <a:srgbClr val="000000"/>
                </a:solidFill>
                <a:latin typeface="Times New Roman" pitchFamily="18" charset="0"/>
                <a:cs typeface="Times New Roman" pitchFamily="18" charset="0"/>
              </a:rPr>
              <a:t>： 当</a:t>
            </a:r>
            <a:r>
              <a:rPr kumimoji="1" lang="en-US" altLang="zh-CN" sz="2000" b="1" i="1">
                <a:solidFill>
                  <a:srgbClr val="FF3300"/>
                </a:solidFill>
                <a:latin typeface="Times New Roman" pitchFamily="18" charset="0"/>
                <a:cs typeface="Times New Roman" pitchFamily="18" charset="0"/>
              </a:rPr>
              <a:t>ABCD</a:t>
            </a:r>
            <a:r>
              <a:rPr kumimoji="1" lang="en-US" altLang="zh-CN" sz="2000" b="1">
                <a:solidFill>
                  <a:srgbClr val="FF3300"/>
                </a:solidFill>
                <a:latin typeface="Times New Roman" pitchFamily="18" charset="0"/>
                <a:cs typeface="Times New Roman" pitchFamily="18" charset="0"/>
              </a:rPr>
              <a:t>=×××1</a:t>
            </a:r>
            <a:r>
              <a:rPr kumimoji="1" lang="zh-CN" altLang="en-US" sz="2000" b="1">
                <a:solidFill>
                  <a:srgbClr val="000000"/>
                </a:solidFill>
                <a:latin typeface="Times New Roman" pitchFamily="18" charset="0"/>
                <a:cs typeface="Times New Roman" pitchFamily="18" charset="0"/>
              </a:rPr>
              <a:t>时该与项为</a:t>
            </a:r>
            <a:r>
              <a:rPr kumimoji="1" lang="en-US" altLang="zh-CN" sz="2000" b="1">
                <a:solidFill>
                  <a:srgbClr val="000000"/>
                </a:solidFill>
                <a:latin typeface="Times New Roman" pitchFamily="18" charset="0"/>
                <a:cs typeface="Times New Roman" pitchFamily="18" charset="0"/>
              </a:rPr>
              <a:t>1</a:t>
            </a:r>
            <a:r>
              <a:rPr kumimoji="1" lang="zh-CN" altLang="en-US" sz="2000" b="1">
                <a:solidFill>
                  <a:srgbClr val="000000"/>
                </a:solidFill>
                <a:latin typeface="Times New Roman" pitchFamily="18" charset="0"/>
                <a:cs typeface="Times New Roman" pitchFamily="18" charset="0"/>
              </a:rPr>
              <a:t>，</a:t>
            </a:r>
          </a:p>
          <a:p>
            <a:pPr algn="just" eaLnBrk="1" hangingPunct="1">
              <a:lnSpc>
                <a:spcPct val="120000"/>
              </a:lnSpc>
              <a:spcBef>
                <a:spcPct val="0"/>
              </a:spcBef>
              <a:buFontTx/>
              <a:buNone/>
            </a:pPr>
            <a:r>
              <a:rPr kumimoji="1" lang="zh-CN" altLang="en-US" sz="2000" b="1">
                <a:solidFill>
                  <a:srgbClr val="000000"/>
                </a:solidFill>
                <a:latin typeface="Times New Roman" pitchFamily="18" charset="0"/>
                <a:cs typeface="Times New Roman" pitchFamily="18" charset="0"/>
              </a:rPr>
              <a:t>对应八个方格</a:t>
            </a:r>
            <a:r>
              <a:rPr kumimoji="1" lang="en-US" altLang="zh-CN" sz="2000" b="1">
                <a:solidFill>
                  <a:srgbClr val="000000"/>
                </a:solidFill>
                <a:latin typeface="Times New Roman" pitchFamily="18" charset="0"/>
                <a:cs typeface="Times New Roman" pitchFamily="18" charset="0"/>
              </a:rPr>
              <a:t>(</a:t>
            </a:r>
            <a:r>
              <a:rPr kumimoji="1" lang="en-US" altLang="zh-CN" sz="2000" b="1" i="1">
                <a:solidFill>
                  <a:srgbClr val="000000"/>
                </a:solidFill>
                <a:latin typeface="Times New Roman" pitchFamily="18" charset="0"/>
                <a:cs typeface="Times New Roman" pitchFamily="18" charset="0"/>
              </a:rPr>
              <a:t>m</a:t>
            </a:r>
            <a:r>
              <a:rPr kumimoji="1" lang="en-US" altLang="zh-CN" sz="2000" b="1" i="1" baseline="-25000">
                <a:solidFill>
                  <a:srgbClr val="000000"/>
                </a:solidFill>
                <a:latin typeface="Times New Roman" pitchFamily="18" charset="0"/>
                <a:cs typeface="Times New Roman" pitchFamily="18" charset="0"/>
              </a:rPr>
              <a:t>1</a:t>
            </a:r>
            <a:r>
              <a:rPr kumimoji="1" lang="zh-CN" altLang="en-US" sz="2000" b="1" i="1">
                <a:solidFill>
                  <a:srgbClr val="000000"/>
                </a:solidFill>
                <a:latin typeface="Times New Roman" pitchFamily="18" charset="0"/>
                <a:cs typeface="Times New Roman" pitchFamily="18" charset="0"/>
              </a:rPr>
              <a:t>、</a:t>
            </a:r>
            <a:r>
              <a:rPr kumimoji="1" lang="en-US" altLang="zh-CN" sz="2000" b="1" i="1">
                <a:solidFill>
                  <a:srgbClr val="000000"/>
                </a:solidFill>
                <a:latin typeface="Times New Roman" pitchFamily="18" charset="0"/>
                <a:cs typeface="Times New Roman" pitchFamily="18" charset="0"/>
              </a:rPr>
              <a:t>m</a:t>
            </a:r>
            <a:r>
              <a:rPr kumimoji="1" lang="en-US" altLang="zh-CN" sz="2000" b="1" i="1" baseline="-25000">
                <a:solidFill>
                  <a:srgbClr val="000000"/>
                </a:solidFill>
                <a:latin typeface="Times New Roman" pitchFamily="18" charset="0"/>
                <a:cs typeface="Times New Roman" pitchFamily="18" charset="0"/>
              </a:rPr>
              <a:t>3</a:t>
            </a:r>
            <a:r>
              <a:rPr kumimoji="1" lang="zh-CN" altLang="en-US" sz="2000" b="1" i="1">
                <a:solidFill>
                  <a:srgbClr val="000000"/>
                </a:solidFill>
                <a:latin typeface="Times New Roman" pitchFamily="18" charset="0"/>
                <a:cs typeface="Times New Roman" pitchFamily="18" charset="0"/>
              </a:rPr>
              <a:t>、</a:t>
            </a:r>
            <a:r>
              <a:rPr kumimoji="1" lang="en-US" altLang="zh-CN" sz="2000" b="1" i="1">
                <a:solidFill>
                  <a:srgbClr val="000000"/>
                </a:solidFill>
                <a:latin typeface="Times New Roman" pitchFamily="18" charset="0"/>
                <a:cs typeface="Times New Roman" pitchFamily="18" charset="0"/>
              </a:rPr>
              <a:t>m</a:t>
            </a:r>
            <a:r>
              <a:rPr kumimoji="1" lang="en-US" altLang="zh-CN" sz="2000" b="1" i="1" baseline="-25000">
                <a:solidFill>
                  <a:srgbClr val="000000"/>
                </a:solidFill>
                <a:latin typeface="Times New Roman" pitchFamily="18" charset="0"/>
                <a:cs typeface="Times New Roman" pitchFamily="18" charset="0"/>
              </a:rPr>
              <a:t>5</a:t>
            </a:r>
            <a:r>
              <a:rPr kumimoji="1" lang="zh-CN" altLang="en-US" sz="2000" b="1" i="1">
                <a:solidFill>
                  <a:srgbClr val="000000"/>
                </a:solidFill>
                <a:latin typeface="Times New Roman" pitchFamily="18" charset="0"/>
                <a:cs typeface="Times New Roman" pitchFamily="18" charset="0"/>
              </a:rPr>
              <a:t>、</a:t>
            </a:r>
            <a:r>
              <a:rPr kumimoji="1" lang="en-US" altLang="zh-CN" sz="2000" b="1" i="1">
                <a:solidFill>
                  <a:srgbClr val="000000"/>
                </a:solidFill>
                <a:latin typeface="Times New Roman" pitchFamily="18" charset="0"/>
                <a:cs typeface="Times New Roman" pitchFamily="18" charset="0"/>
              </a:rPr>
              <a:t>m</a:t>
            </a:r>
            <a:r>
              <a:rPr kumimoji="1" lang="en-US" altLang="zh-CN" sz="2000" b="1" i="1" baseline="-25000">
                <a:solidFill>
                  <a:srgbClr val="000000"/>
                </a:solidFill>
                <a:latin typeface="Times New Roman" pitchFamily="18" charset="0"/>
                <a:cs typeface="Times New Roman" pitchFamily="18" charset="0"/>
              </a:rPr>
              <a:t>7</a:t>
            </a:r>
            <a:r>
              <a:rPr kumimoji="1" lang="zh-CN" altLang="en-US" sz="2000" b="1" i="1">
                <a:solidFill>
                  <a:srgbClr val="000000"/>
                </a:solidFill>
                <a:latin typeface="Times New Roman" pitchFamily="18" charset="0"/>
                <a:cs typeface="Times New Roman" pitchFamily="18" charset="0"/>
              </a:rPr>
              <a:t>、</a:t>
            </a:r>
            <a:r>
              <a:rPr kumimoji="1" lang="en-US" altLang="zh-CN" sz="2000" b="1" i="1">
                <a:solidFill>
                  <a:srgbClr val="000000"/>
                </a:solidFill>
                <a:latin typeface="Times New Roman" pitchFamily="18" charset="0"/>
                <a:cs typeface="Times New Roman" pitchFamily="18" charset="0"/>
              </a:rPr>
              <a:t>m</a:t>
            </a:r>
            <a:r>
              <a:rPr kumimoji="1" lang="en-US" altLang="zh-CN" sz="2000" b="1" i="1" baseline="-25000">
                <a:solidFill>
                  <a:srgbClr val="000000"/>
                </a:solidFill>
                <a:latin typeface="Times New Roman" pitchFamily="18" charset="0"/>
                <a:cs typeface="Times New Roman" pitchFamily="18" charset="0"/>
              </a:rPr>
              <a:t>9</a:t>
            </a:r>
            <a:r>
              <a:rPr kumimoji="1" lang="zh-CN" altLang="en-US" sz="2000" b="1" i="1">
                <a:solidFill>
                  <a:srgbClr val="000000"/>
                </a:solidFill>
                <a:latin typeface="Times New Roman" pitchFamily="18" charset="0"/>
                <a:cs typeface="Times New Roman" pitchFamily="18" charset="0"/>
              </a:rPr>
              <a:t>、</a:t>
            </a:r>
            <a:r>
              <a:rPr kumimoji="1" lang="en-US" altLang="zh-CN" sz="2000" b="1" i="1">
                <a:solidFill>
                  <a:srgbClr val="000000"/>
                </a:solidFill>
                <a:latin typeface="Times New Roman" pitchFamily="18" charset="0"/>
                <a:cs typeface="Times New Roman" pitchFamily="18" charset="0"/>
              </a:rPr>
              <a:t>m</a:t>
            </a:r>
            <a:r>
              <a:rPr kumimoji="1" lang="en-US" altLang="zh-CN" sz="2000" b="1" i="1" baseline="-25000">
                <a:solidFill>
                  <a:srgbClr val="000000"/>
                </a:solidFill>
                <a:latin typeface="Times New Roman" pitchFamily="18" charset="0"/>
                <a:cs typeface="Times New Roman" pitchFamily="18" charset="0"/>
              </a:rPr>
              <a:t>11</a:t>
            </a:r>
            <a:r>
              <a:rPr kumimoji="1" lang="zh-CN" altLang="en-US" sz="2000" b="1" i="1">
                <a:solidFill>
                  <a:srgbClr val="000000"/>
                </a:solidFill>
                <a:latin typeface="Times New Roman" pitchFamily="18" charset="0"/>
                <a:cs typeface="Times New Roman" pitchFamily="18" charset="0"/>
              </a:rPr>
              <a:t>、</a:t>
            </a:r>
            <a:r>
              <a:rPr kumimoji="1" lang="en-US" altLang="zh-CN" sz="2000" b="1" i="1">
                <a:solidFill>
                  <a:srgbClr val="000000"/>
                </a:solidFill>
                <a:latin typeface="Times New Roman" pitchFamily="18" charset="0"/>
                <a:cs typeface="Times New Roman" pitchFamily="18" charset="0"/>
              </a:rPr>
              <a:t>m</a:t>
            </a:r>
            <a:r>
              <a:rPr kumimoji="1" lang="en-US" altLang="zh-CN" sz="2000" b="1" i="1" baseline="-25000">
                <a:solidFill>
                  <a:srgbClr val="000000"/>
                </a:solidFill>
                <a:latin typeface="Times New Roman" pitchFamily="18" charset="0"/>
                <a:cs typeface="Times New Roman" pitchFamily="18" charset="0"/>
              </a:rPr>
              <a:t>13</a:t>
            </a:r>
            <a:r>
              <a:rPr kumimoji="1" lang="zh-CN" altLang="en-US" sz="2000" b="1" i="1">
                <a:solidFill>
                  <a:srgbClr val="000000"/>
                </a:solidFill>
                <a:latin typeface="Times New Roman" pitchFamily="18" charset="0"/>
                <a:cs typeface="Times New Roman" pitchFamily="18" charset="0"/>
              </a:rPr>
              <a:t>、</a:t>
            </a:r>
            <a:r>
              <a:rPr kumimoji="1" lang="en-US" altLang="zh-CN" sz="2000" b="1" i="1">
                <a:solidFill>
                  <a:srgbClr val="000000"/>
                </a:solidFill>
                <a:latin typeface="Times New Roman" pitchFamily="18" charset="0"/>
                <a:cs typeface="Times New Roman" pitchFamily="18" charset="0"/>
              </a:rPr>
              <a:t>m</a:t>
            </a:r>
            <a:r>
              <a:rPr kumimoji="1" lang="en-US" altLang="zh-CN" sz="2000" b="1" i="1" baseline="-25000">
                <a:solidFill>
                  <a:srgbClr val="000000"/>
                </a:solidFill>
                <a:latin typeface="Times New Roman" pitchFamily="18" charset="0"/>
                <a:cs typeface="Times New Roman" pitchFamily="18" charset="0"/>
              </a:rPr>
              <a:t>15</a:t>
            </a:r>
            <a:r>
              <a:rPr kumimoji="1" lang="en-US" altLang="zh-CN" sz="2000" b="1">
                <a:solidFill>
                  <a:srgbClr val="000000"/>
                </a:solidFill>
                <a:latin typeface="Times New Roman" pitchFamily="18" charset="0"/>
                <a:cs typeface="Times New Roman" pitchFamily="18" charset="0"/>
              </a:rPr>
              <a:t>)</a:t>
            </a:r>
            <a:r>
              <a:rPr kumimoji="1" lang="zh-CN" altLang="en-US" sz="2000" b="1">
                <a:solidFill>
                  <a:srgbClr val="000000"/>
                </a:solidFill>
                <a:latin typeface="Times New Roman" pitchFamily="18" charset="0"/>
                <a:cs typeface="Times New Roman" pitchFamily="18" charset="0"/>
              </a:rPr>
              <a:t>处填</a:t>
            </a:r>
            <a:r>
              <a:rPr kumimoji="1" lang="en-US" altLang="zh-CN" sz="2000" b="1">
                <a:solidFill>
                  <a:srgbClr val="000000"/>
                </a:solidFill>
                <a:latin typeface="Times New Roman" pitchFamily="18" charset="0"/>
                <a:cs typeface="Times New Roman" pitchFamily="18" charset="0"/>
              </a:rPr>
              <a:t>1</a:t>
            </a:r>
            <a:r>
              <a:rPr kumimoji="1" lang="zh-CN" altLang="en-US" sz="2000" b="1">
                <a:solidFill>
                  <a:srgbClr val="000000"/>
                </a:solidFill>
                <a:latin typeface="Times New Roman" pitchFamily="18" charset="0"/>
                <a:cs typeface="Times New Roman" pitchFamily="18" charset="0"/>
              </a:rPr>
              <a:t>。       </a:t>
            </a:r>
          </a:p>
        </p:txBody>
      </p:sp>
      <p:grpSp>
        <p:nvGrpSpPr>
          <p:cNvPr id="5" name="Group 39"/>
          <p:cNvGrpSpPr>
            <a:grpSpLocks/>
          </p:cNvGrpSpPr>
          <p:nvPr/>
        </p:nvGrpSpPr>
        <p:grpSpPr bwMode="auto">
          <a:xfrm>
            <a:off x="3948113" y="2889250"/>
            <a:ext cx="4572000" cy="830263"/>
            <a:chOff x="462" y="1659"/>
            <a:chExt cx="2880" cy="523"/>
          </a:xfrm>
        </p:grpSpPr>
        <p:sp>
          <p:nvSpPr>
            <p:cNvPr id="56345" name="Rectangle 40"/>
            <p:cNvSpPr>
              <a:spLocks noChangeArrowheads="1"/>
            </p:cNvSpPr>
            <p:nvPr/>
          </p:nvSpPr>
          <p:spPr bwMode="auto">
            <a:xfrm>
              <a:off x="462" y="1659"/>
              <a:ext cx="288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20000"/>
                </a:lnSpc>
                <a:spcBef>
                  <a:spcPct val="0"/>
                </a:spcBef>
                <a:buFontTx/>
                <a:buNone/>
              </a:pPr>
              <a:r>
                <a:rPr kumimoji="1" lang="en-US" altLang="zh-CN" sz="2000" b="1">
                  <a:solidFill>
                    <a:srgbClr val="000000"/>
                  </a:solidFill>
                  <a:latin typeface="Times New Roman" pitchFamily="18" charset="0"/>
                  <a:cs typeface="Times New Roman" pitchFamily="18" charset="0"/>
                </a:rPr>
                <a:t>           </a:t>
              </a:r>
              <a:r>
                <a:rPr kumimoji="1" lang="zh-CN" altLang="en-US" sz="2000" b="1">
                  <a:solidFill>
                    <a:srgbClr val="000000"/>
                  </a:solidFill>
                  <a:latin typeface="Times New Roman" pitchFamily="18" charset="0"/>
                  <a:cs typeface="Times New Roman" pitchFamily="18" charset="0"/>
                </a:rPr>
                <a:t>：当</a:t>
              </a:r>
              <a:r>
                <a:rPr kumimoji="1" lang="en-US" altLang="zh-CN" sz="2000" b="1" i="1">
                  <a:solidFill>
                    <a:srgbClr val="FF3300"/>
                  </a:solidFill>
                  <a:latin typeface="Times New Roman" pitchFamily="18" charset="0"/>
                  <a:cs typeface="Times New Roman" pitchFamily="18" charset="0"/>
                </a:rPr>
                <a:t>ABCD=</a:t>
              </a:r>
              <a:r>
                <a:rPr kumimoji="1" lang="en-US" altLang="zh-CN" sz="2000" b="1">
                  <a:solidFill>
                    <a:srgbClr val="FF3300"/>
                  </a:solidFill>
                  <a:latin typeface="Times New Roman" pitchFamily="18" charset="0"/>
                  <a:cs typeface="Times New Roman" pitchFamily="18" charset="0"/>
                </a:rPr>
                <a:t>001×</a:t>
              </a:r>
              <a:r>
                <a:rPr kumimoji="1" lang="zh-CN" altLang="en-US" sz="2000" b="1">
                  <a:solidFill>
                    <a:srgbClr val="000000"/>
                  </a:solidFill>
                  <a:latin typeface="Times New Roman" pitchFamily="18" charset="0"/>
                  <a:cs typeface="Times New Roman" pitchFamily="18" charset="0"/>
                </a:rPr>
                <a:t>时该与项为</a:t>
              </a:r>
              <a:r>
                <a:rPr kumimoji="1" lang="en-US" altLang="zh-CN" sz="2000" b="1">
                  <a:solidFill>
                    <a:srgbClr val="000000"/>
                  </a:solidFill>
                  <a:latin typeface="Times New Roman" pitchFamily="18" charset="0"/>
                  <a:cs typeface="Times New Roman" pitchFamily="18" charset="0"/>
                </a:rPr>
                <a:t>1</a:t>
              </a:r>
              <a:r>
                <a:rPr kumimoji="1" lang="zh-CN" altLang="en-US" sz="2000" b="1">
                  <a:solidFill>
                    <a:srgbClr val="000000"/>
                  </a:solidFill>
                  <a:latin typeface="Times New Roman" pitchFamily="18" charset="0"/>
                  <a:cs typeface="Times New Roman" pitchFamily="18" charset="0"/>
                </a:rPr>
                <a:t>，</a:t>
              </a:r>
            </a:p>
            <a:p>
              <a:pPr eaLnBrk="1" hangingPunct="1">
                <a:lnSpc>
                  <a:spcPct val="120000"/>
                </a:lnSpc>
                <a:spcBef>
                  <a:spcPct val="0"/>
                </a:spcBef>
                <a:buFontTx/>
                <a:buNone/>
              </a:pPr>
              <a:r>
                <a:rPr kumimoji="1" lang="zh-CN" altLang="en-US" sz="2000" b="1">
                  <a:solidFill>
                    <a:srgbClr val="000000"/>
                  </a:solidFill>
                  <a:latin typeface="Times New Roman" pitchFamily="18" charset="0"/>
                  <a:cs typeface="Times New Roman" pitchFamily="18" charset="0"/>
                </a:rPr>
                <a:t>对应两个方格</a:t>
              </a:r>
              <a:r>
                <a:rPr kumimoji="1" lang="en-US" altLang="zh-CN" sz="2000" b="1">
                  <a:solidFill>
                    <a:srgbClr val="000000"/>
                  </a:solidFill>
                  <a:latin typeface="Times New Roman" pitchFamily="18" charset="0"/>
                  <a:cs typeface="Times New Roman" pitchFamily="18" charset="0"/>
                </a:rPr>
                <a:t>(</a:t>
              </a:r>
              <a:r>
                <a:rPr kumimoji="1" lang="en-US" altLang="zh-CN" sz="2000" b="1" i="1">
                  <a:solidFill>
                    <a:srgbClr val="000000"/>
                  </a:solidFill>
                  <a:latin typeface="Times New Roman" pitchFamily="18" charset="0"/>
                  <a:cs typeface="Times New Roman" pitchFamily="18" charset="0"/>
                </a:rPr>
                <a:t>m</a:t>
              </a:r>
              <a:r>
                <a:rPr kumimoji="1" lang="en-US" altLang="zh-CN" sz="2000" b="1" i="1" baseline="-25000">
                  <a:solidFill>
                    <a:srgbClr val="000000"/>
                  </a:solidFill>
                  <a:latin typeface="Times New Roman" pitchFamily="18" charset="0"/>
                  <a:cs typeface="Times New Roman" pitchFamily="18" charset="0"/>
                </a:rPr>
                <a:t>2</a:t>
              </a:r>
              <a:r>
                <a:rPr kumimoji="1" lang="zh-CN" altLang="en-US" sz="2000" b="1" i="1">
                  <a:solidFill>
                    <a:srgbClr val="000000"/>
                  </a:solidFill>
                  <a:latin typeface="Times New Roman" pitchFamily="18" charset="0"/>
                  <a:cs typeface="Times New Roman" pitchFamily="18" charset="0"/>
                </a:rPr>
                <a:t>、</a:t>
              </a:r>
              <a:r>
                <a:rPr kumimoji="1" lang="en-US" altLang="zh-CN" sz="2000" b="1" i="1">
                  <a:solidFill>
                    <a:srgbClr val="000000"/>
                  </a:solidFill>
                  <a:latin typeface="Times New Roman" pitchFamily="18" charset="0"/>
                  <a:cs typeface="Times New Roman" pitchFamily="18" charset="0"/>
                </a:rPr>
                <a:t>m</a:t>
              </a:r>
              <a:r>
                <a:rPr kumimoji="1" lang="en-US" altLang="zh-CN" sz="2000" b="1" i="1" baseline="-25000">
                  <a:solidFill>
                    <a:srgbClr val="000000"/>
                  </a:solidFill>
                  <a:latin typeface="Times New Roman" pitchFamily="18" charset="0"/>
                  <a:cs typeface="Times New Roman" pitchFamily="18" charset="0"/>
                </a:rPr>
                <a:t>3</a:t>
              </a:r>
              <a:r>
                <a:rPr kumimoji="1" lang="en-US" altLang="zh-CN" sz="2000" b="1">
                  <a:solidFill>
                    <a:srgbClr val="000000"/>
                  </a:solidFill>
                  <a:latin typeface="Times New Roman" pitchFamily="18" charset="0"/>
                  <a:cs typeface="Times New Roman" pitchFamily="18" charset="0"/>
                </a:rPr>
                <a:t>)</a:t>
              </a:r>
              <a:r>
                <a:rPr kumimoji="1" lang="zh-CN" altLang="en-US" sz="2000" b="1">
                  <a:solidFill>
                    <a:srgbClr val="000000"/>
                  </a:solidFill>
                  <a:latin typeface="Times New Roman" pitchFamily="18" charset="0"/>
                  <a:cs typeface="Times New Roman" pitchFamily="18" charset="0"/>
                </a:rPr>
                <a:t>处填</a:t>
              </a:r>
              <a:r>
                <a:rPr kumimoji="1" lang="en-US" altLang="zh-CN" sz="2000" b="1">
                  <a:solidFill>
                    <a:srgbClr val="000000"/>
                  </a:solidFill>
                  <a:latin typeface="Times New Roman" pitchFamily="18" charset="0"/>
                  <a:cs typeface="Times New Roman" pitchFamily="18" charset="0"/>
                </a:rPr>
                <a:t>1</a:t>
              </a:r>
              <a:r>
                <a:rPr kumimoji="1" lang="zh-CN" altLang="en-US" sz="2000" b="1">
                  <a:solidFill>
                    <a:srgbClr val="000000"/>
                  </a:solidFill>
                  <a:latin typeface="Times New Roman" pitchFamily="18" charset="0"/>
                  <a:cs typeface="Times New Roman" pitchFamily="18" charset="0"/>
                </a:rPr>
                <a:t>。</a:t>
              </a:r>
            </a:p>
          </p:txBody>
        </p:sp>
        <p:graphicFrame>
          <p:nvGraphicFramePr>
            <p:cNvPr id="56346" name="Object 3"/>
            <p:cNvGraphicFramePr>
              <a:graphicFrameLocks noChangeAspect="1"/>
            </p:cNvGraphicFramePr>
            <p:nvPr/>
          </p:nvGraphicFramePr>
          <p:xfrm>
            <a:off x="516" y="1661"/>
            <a:ext cx="444" cy="272"/>
          </p:xfrm>
          <a:graphic>
            <a:graphicData uri="http://schemas.openxmlformats.org/presentationml/2006/ole">
              <mc:AlternateContent xmlns:mc="http://schemas.openxmlformats.org/markup-compatibility/2006">
                <mc:Choice xmlns:v="urn:schemas-microsoft-com:vml" Requires="v">
                  <p:oleObj spid="_x0000_s56370" name="公式" r:id="rId3" imgW="355292" imgH="215713" progId="Equation.3">
                    <p:embed/>
                  </p:oleObj>
                </mc:Choice>
                <mc:Fallback>
                  <p:oleObj name="公式" r:id="rId3" imgW="355292" imgH="21571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 y="1661"/>
                          <a:ext cx="44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42"/>
          <p:cNvGrpSpPr>
            <a:grpSpLocks/>
          </p:cNvGrpSpPr>
          <p:nvPr/>
        </p:nvGrpSpPr>
        <p:grpSpPr bwMode="auto">
          <a:xfrm>
            <a:off x="3929063" y="1668463"/>
            <a:ext cx="4392612" cy="1200150"/>
            <a:chOff x="521" y="890"/>
            <a:chExt cx="2767" cy="756"/>
          </a:xfrm>
        </p:grpSpPr>
        <p:sp>
          <p:nvSpPr>
            <p:cNvPr id="56343" name="Rectangle 43"/>
            <p:cNvSpPr>
              <a:spLocks noChangeArrowheads="1"/>
            </p:cNvSpPr>
            <p:nvPr/>
          </p:nvSpPr>
          <p:spPr bwMode="auto">
            <a:xfrm>
              <a:off x="521" y="890"/>
              <a:ext cx="2767"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20000"/>
                </a:lnSpc>
                <a:spcBef>
                  <a:spcPct val="0"/>
                </a:spcBef>
                <a:buFontTx/>
                <a:buNone/>
              </a:pPr>
              <a:r>
                <a:rPr kumimoji="1" lang="en-US" altLang="zh-CN" sz="2000" b="1">
                  <a:solidFill>
                    <a:srgbClr val="000000"/>
                  </a:solidFill>
                  <a:latin typeface="Times New Roman" pitchFamily="18" charset="0"/>
                  <a:cs typeface="Times New Roman" pitchFamily="18" charset="0"/>
                </a:rPr>
                <a:t>          </a:t>
              </a:r>
              <a:r>
                <a:rPr kumimoji="1" lang="zh-CN" altLang="en-US" sz="2000" b="1">
                  <a:solidFill>
                    <a:srgbClr val="000000"/>
                  </a:solidFill>
                  <a:latin typeface="Times New Roman" pitchFamily="18" charset="0"/>
                  <a:cs typeface="Times New Roman" pitchFamily="18" charset="0"/>
                </a:rPr>
                <a:t>：当</a:t>
              </a:r>
              <a:r>
                <a:rPr kumimoji="1" lang="en-US" altLang="zh-CN" sz="2000" b="1" i="1">
                  <a:solidFill>
                    <a:srgbClr val="FF3300"/>
                  </a:solidFill>
                  <a:latin typeface="Times New Roman" pitchFamily="18" charset="0"/>
                  <a:cs typeface="Times New Roman" pitchFamily="18" charset="0"/>
                </a:rPr>
                <a:t>ABCD</a:t>
              </a:r>
              <a:r>
                <a:rPr kumimoji="1" lang="en-US" altLang="zh-CN" sz="2000" b="1">
                  <a:solidFill>
                    <a:srgbClr val="FF3300"/>
                  </a:solidFill>
                  <a:latin typeface="Times New Roman" pitchFamily="18" charset="0"/>
                  <a:cs typeface="Times New Roman" pitchFamily="18" charset="0"/>
                </a:rPr>
                <a:t>=101×</a:t>
              </a:r>
              <a:r>
                <a:rPr kumimoji="1" lang="zh-CN" altLang="en-US" sz="2000" b="1">
                  <a:solidFill>
                    <a:srgbClr val="000000"/>
                  </a:solidFill>
                  <a:latin typeface="Times New Roman" pitchFamily="18" charset="0"/>
                  <a:cs typeface="Times New Roman" pitchFamily="18" charset="0"/>
                </a:rPr>
                <a:t>时该与项为</a:t>
              </a:r>
              <a:r>
                <a:rPr kumimoji="1" lang="en-US" altLang="zh-CN" sz="2000" b="1">
                  <a:solidFill>
                    <a:srgbClr val="000000"/>
                  </a:solidFill>
                  <a:latin typeface="Times New Roman" pitchFamily="18" charset="0"/>
                  <a:cs typeface="Times New Roman" pitchFamily="18" charset="0"/>
                </a:rPr>
                <a:t>1</a:t>
              </a:r>
              <a:r>
                <a:rPr kumimoji="1" lang="zh-CN" altLang="en-US" sz="2000" b="1">
                  <a:solidFill>
                    <a:srgbClr val="000000"/>
                  </a:solidFill>
                  <a:latin typeface="Times New Roman" pitchFamily="18" charset="0"/>
                  <a:cs typeface="Times New Roman" pitchFamily="18" charset="0"/>
                </a:rPr>
                <a:t>，在卡诺图上对应两个方格</a:t>
              </a:r>
              <a:r>
                <a:rPr kumimoji="1" lang="en-US" altLang="zh-CN" sz="2000" b="1">
                  <a:solidFill>
                    <a:srgbClr val="000000"/>
                  </a:solidFill>
                  <a:latin typeface="Times New Roman" pitchFamily="18" charset="0"/>
                  <a:cs typeface="Times New Roman" pitchFamily="18" charset="0"/>
                </a:rPr>
                <a:t>(</a:t>
              </a:r>
              <a:r>
                <a:rPr kumimoji="1" lang="en-US" altLang="zh-CN" sz="2000" b="1" i="1">
                  <a:solidFill>
                    <a:srgbClr val="000000"/>
                  </a:solidFill>
                  <a:latin typeface="Times New Roman" pitchFamily="18" charset="0"/>
                  <a:cs typeface="Times New Roman" pitchFamily="18" charset="0"/>
                </a:rPr>
                <a:t>m</a:t>
              </a:r>
              <a:r>
                <a:rPr kumimoji="1" lang="en-US" altLang="zh-CN" sz="2000" b="1" i="1" baseline="-25000">
                  <a:solidFill>
                    <a:srgbClr val="000000"/>
                  </a:solidFill>
                  <a:latin typeface="Times New Roman" pitchFamily="18" charset="0"/>
                  <a:cs typeface="Times New Roman" pitchFamily="18" charset="0"/>
                </a:rPr>
                <a:t>10</a:t>
              </a:r>
              <a:r>
                <a:rPr kumimoji="1" lang="zh-CN" altLang="en-US" sz="2000" b="1" i="1">
                  <a:solidFill>
                    <a:srgbClr val="000000"/>
                  </a:solidFill>
                  <a:latin typeface="Times New Roman" pitchFamily="18" charset="0"/>
                  <a:cs typeface="Times New Roman" pitchFamily="18" charset="0"/>
                </a:rPr>
                <a:t>、</a:t>
              </a:r>
              <a:r>
                <a:rPr kumimoji="1" lang="en-US" altLang="zh-CN" sz="2000" b="1" i="1">
                  <a:solidFill>
                    <a:srgbClr val="000000"/>
                  </a:solidFill>
                  <a:latin typeface="Times New Roman" pitchFamily="18" charset="0"/>
                  <a:cs typeface="Times New Roman" pitchFamily="18" charset="0"/>
                </a:rPr>
                <a:t>m</a:t>
              </a:r>
              <a:r>
                <a:rPr kumimoji="1" lang="en-US" altLang="zh-CN" sz="2000" b="1" i="1" baseline="-25000">
                  <a:solidFill>
                    <a:srgbClr val="000000"/>
                  </a:solidFill>
                  <a:latin typeface="Times New Roman" pitchFamily="18" charset="0"/>
                  <a:cs typeface="Times New Roman" pitchFamily="18" charset="0"/>
                </a:rPr>
                <a:t>11</a:t>
              </a:r>
              <a:r>
                <a:rPr kumimoji="1" lang="en-US" altLang="zh-CN" sz="2000" b="1">
                  <a:solidFill>
                    <a:srgbClr val="000000"/>
                  </a:solidFill>
                  <a:latin typeface="Times New Roman" pitchFamily="18" charset="0"/>
                  <a:cs typeface="Times New Roman" pitchFamily="18" charset="0"/>
                </a:rPr>
                <a:t>)</a:t>
              </a:r>
              <a:r>
                <a:rPr kumimoji="1" lang="zh-CN" altLang="en-US" sz="2000" b="1">
                  <a:solidFill>
                    <a:srgbClr val="000000"/>
                  </a:solidFill>
                  <a:latin typeface="Times New Roman" pitchFamily="18" charset="0"/>
                  <a:cs typeface="Times New Roman" pitchFamily="18" charset="0"/>
                </a:rPr>
                <a:t>处填</a:t>
              </a:r>
              <a:r>
                <a:rPr kumimoji="1" lang="en-US" altLang="zh-CN" sz="2000" b="1">
                  <a:solidFill>
                    <a:srgbClr val="000000"/>
                  </a:solidFill>
                  <a:latin typeface="Times New Roman" pitchFamily="18" charset="0"/>
                  <a:cs typeface="Times New Roman" pitchFamily="18" charset="0"/>
                </a:rPr>
                <a:t>1</a:t>
              </a:r>
              <a:r>
                <a:rPr kumimoji="1" lang="zh-CN" altLang="en-US" sz="2000" b="1">
                  <a:solidFill>
                    <a:srgbClr val="000000"/>
                  </a:solidFill>
                  <a:latin typeface="Times New Roman" pitchFamily="18" charset="0"/>
                  <a:cs typeface="Times New Roman" pitchFamily="18" charset="0"/>
                </a:rPr>
                <a:t>。</a:t>
              </a:r>
            </a:p>
          </p:txBody>
        </p:sp>
        <p:graphicFrame>
          <p:nvGraphicFramePr>
            <p:cNvPr id="56344" name="Object 4"/>
            <p:cNvGraphicFramePr>
              <a:graphicFrameLocks noChangeAspect="1"/>
            </p:cNvGraphicFramePr>
            <p:nvPr/>
          </p:nvGraphicFramePr>
          <p:xfrm>
            <a:off x="582" y="906"/>
            <a:ext cx="424" cy="256"/>
          </p:xfrm>
          <a:graphic>
            <a:graphicData uri="http://schemas.openxmlformats.org/presentationml/2006/ole">
              <mc:AlternateContent xmlns:mc="http://schemas.openxmlformats.org/markup-compatibility/2006">
                <mc:Choice xmlns:v="urn:schemas-microsoft-com:vml" Requires="v">
                  <p:oleObj spid="_x0000_s56371" name="公式" r:id="rId5" imgW="355292" imgH="215713" progId="Equation.3">
                    <p:embed/>
                  </p:oleObj>
                </mc:Choice>
                <mc:Fallback>
                  <p:oleObj name="公式" r:id="rId5" imgW="355292" imgH="215713"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 y="906"/>
                          <a:ext cx="424"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4" name="Text Box 45"/>
          <p:cNvSpPr txBox="1">
            <a:spLocks noChangeArrowheads="1"/>
          </p:cNvSpPr>
          <p:nvPr/>
        </p:nvSpPr>
        <p:spPr bwMode="auto">
          <a:xfrm>
            <a:off x="500063" y="785813"/>
            <a:ext cx="863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00FF"/>
                </a:solidFill>
                <a:latin typeface="Times New Roman" pitchFamily="18" charset="0"/>
                <a:cs typeface="Times New Roman" pitchFamily="18" charset="0"/>
              </a:rPr>
              <a:t>解：</a:t>
            </a:r>
          </a:p>
        </p:txBody>
      </p:sp>
      <p:sp>
        <p:nvSpPr>
          <p:cNvPr id="45" name="Rectangle 46"/>
          <p:cNvSpPr>
            <a:spLocks noChangeArrowheads="1"/>
          </p:cNvSpPr>
          <p:nvPr/>
        </p:nvSpPr>
        <p:spPr bwMode="auto">
          <a:xfrm>
            <a:off x="3929063" y="5027613"/>
            <a:ext cx="52625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20000"/>
              </a:lnSpc>
              <a:spcBef>
                <a:spcPct val="0"/>
              </a:spcBef>
              <a:buFontTx/>
              <a:buNone/>
            </a:pPr>
            <a:r>
              <a:rPr kumimoji="1" lang="en-US" altLang="zh-CN" sz="2000" b="1" i="1">
                <a:solidFill>
                  <a:srgbClr val="040404"/>
                </a:solidFill>
                <a:latin typeface="Times New Roman" pitchFamily="18" charset="0"/>
                <a:cs typeface="Times New Roman" pitchFamily="18" charset="0"/>
              </a:rPr>
              <a:t>AD </a:t>
            </a:r>
            <a:r>
              <a:rPr kumimoji="1" lang="zh-CN" altLang="en-US" sz="2000" b="1">
                <a:solidFill>
                  <a:srgbClr val="000000"/>
                </a:solidFill>
                <a:latin typeface="Times New Roman" pitchFamily="18" charset="0"/>
                <a:cs typeface="Times New Roman" pitchFamily="18" charset="0"/>
              </a:rPr>
              <a:t>：当</a:t>
            </a:r>
            <a:r>
              <a:rPr kumimoji="1" lang="en-US" altLang="zh-CN" sz="2000" b="1" i="1">
                <a:solidFill>
                  <a:srgbClr val="FF3300"/>
                </a:solidFill>
                <a:latin typeface="Times New Roman" pitchFamily="18" charset="0"/>
                <a:cs typeface="Times New Roman" pitchFamily="18" charset="0"/>
              </a:rPr>
              <a:t>ABCD</a:t>
            </a:r>
            <a:r>
              <a:rPr kumimoji="1" lang="en-US" altLang="zh-CN" sz="2000" b="1">
                <a:solidFill>
                  <a:srgbClr val="FF3300"/>
                </a:solidFill>
                <a:latin typeface="Times New Roman" pitchFamily="18" charset="0"/>
                <a:cs typeface="Times New Roman" pitchFamily="18" charset="0"/>
              </a:rPr>
              <a:t>=1××1</a:t>
            </a:r>
            <a:r>
              <a:rPr kumimoji="1" lang="zh-CN" altLang="en-US" sz="2000" b="1">
                <a:solidFill>
                  <a:srgbClr val="000000"/>
                </a:solidFill>
                <a:latin typeface="Times New Roman" pitchFamily="18" charset="0"/>
                <a:cs typeface="Times New Roman" pitchFamily="18" charset="0"/>
              </a:rPr>
              <a:t>时该与项为</a:t>
            </a:r>
            <a:r>
              <a:rPr kumimoji="1" lang="en-US" altLang="zh-CN" sz="2000" b="1">
                <a:solidFill>
                  <a:srgbClr val="000000"/>
                </a:solidFill>
                <a:latin typeface="Times New Roman" pitchFamily="18" charset="0"/>
                <a:cs typeface="Times New Roman" pitchFamily="18" charset="0"/>
              </a:rPr>
              <a:t>1</a:t>
            </a:r>
            <a:r>
              <a:rPr kumimoji="1" lang="zh-CN" altLang="en-US" sz="2000" b="1">
                <a:solidFill>
                  <a:srgbClr val="000000"/>
                </a:solidFill>
                <a:latin typeface="Times New Roman" pitchFamily="18" charset="0"/>
                <a:cs typeface="Times New Roman" pitchFamily="18" charset="0"/>
              </a:rPr>
              <a:t>，</a:t>
            </a:r>
          </a:p>
          <a:p>
            <a:pPr eaLnBrk="1" hangingPunct="1">
              <a:lnSpc>
                <a:spcPct val="120000"/>
              </a:lnSpc>
              <a:spcBef>
                <a:spcPct val="0"/>
              </a:spcBef>
              <a:buFontTx/>
              <a:buNone/>
            </a:pPr>
            <a:r>
              <a:rPr kumimoji="1" lang="zh-CN" altLang="en-US" sz="2000" b="1">
                <a:solidFill>
                  <a:srgbClr val="000000"/>
                </a:solidFill>
                <a:latin typeface="Times New Roman" pitchFamily="18" charset="0"/>
                <a:cs typeface="Times New Roman" pitchFamily="18" charset="0"/>
              </a:rPr>
              <a:t>对应四个方格</a:t>
            </a:r>
            <a:r>
              <a:rPr kumimoji="1" lang="en-US" altLang="zh-CN" sz="2000" b="1">
                <a:solidFill>
                  <a:srgbClr val="000000"/>
                </a:solidFill>
                <a:latin typeface="Times New Roman" pitchFamily="18" charset="0"/>
                <a:cs typeface="Times New Roman" pitchFamily="18" charset="0"/>
              </a:rPr>
              <a:t>(</a:t>
            </a:r>
            <a:r>
              <a:rPr kumimoji="1" lang="en-US" altLang="zh-CN" sz="2000" b="1" i="1">
                <a:solidFill>
                  <a:srgbClr val="000000"/>
                </a:solidFill>
                <a:latin typeface="Times New Roman" pitchFamily="18" charset="0"/>
                <a:cs typeface="Times New Roman" pitchFamily="18" charset="0"/>
              </a:rPr>
              <a:t>m</a:t>
            </a:r>
            <a:r>
              <a:rPr kumimoji="1" lang="en-US" altLang="zh-CN" sz="2000" b="1" i="1" baseline="-25000">
                <a:solidFill>
                  <a:srgbClr val="000000"/>
                </a:solidFill>
                <a:latin typeface="Times New Roman" pitchFamily="18" charset="0"/>
                <a:cs typeface="Times New Roman" pitchFamily="18" charset="0"/>
              </a:rPr>
              <a:t>9</a:t>
            </a:r>
            <a:r>
              <a:rPr kumimoji="1" lang="zh-CN" altLang="en-US" sz="2000" b="1" i="1">
                <a:solidFill>
                  <a:srgbClr val="000000"/>
                </a:solidFill>
                <a:latin typeface="Times New Roman" pitchFamily="18" charset="0"/>
                <a:cs typeface="Times New Roman" pitchFamily="18" charset="0"/>
              </a:rPr>
              <a:t>、 </a:t>
            </a:r>
            <a:r>
              <a:rPr kumimoji="1" lang="en-US" altLang="zh-CN" sz="2000" b="1" i="1">
                <a:solidFill>
                  <a:srgbClr val="000000"/>
                </a:solidFill>
                <a:latin typeface="Times New Roman" pitchFamily="18" charset="0"/>
                <a:cs typeface="Times New Roman" pitchFamily="18" charset="0"/>
              </a:rPr>
              <a:t>m</a:t>
            </a:r>
            <a:r>
              <a:rPr kumimoji="1" lang="en-US" altLang="zh-CN" sz="2000" b="1" i="1" baseline="-25000">
                <a:solidFill>
                  <a:srgbClr val="000000"/>
                </a:solidFill>
                <a:latin typeface="Times New Roman" pitchFamily="18" charset="0"/>
                <a:cs typeface="Times New Roman" pitchFamily="18" charset="0"/>
              </a:rPr>
              <a:t>11</a:t>
            </a:r>
            <a:r>
              <a:rPr kumimoji="1" lang="zh-CN" altLang="en-US" sz="2000" b="1" i="1">
                <a:solidFill>
                  <a:srgbClr val="000000"/>
                </a:solidFill>
                <a:latin typeface="Times New Roman" pitchFamily="18" charset="0"/>
                <a:cs typeface="Times New Roman" pitchFamily="18" charset="0"/>
              </a:rPr>
              <a:t>、</a:t>
            </a:r>
            <a:r>
              <a:rPr kumimoji="1" lang="en-US" altLang="zh-CN" sz="2000" b="1" i="1">
                <a:solidFill>
                  <a:srgbClr val="000000"/>
                </a:solidFill>
                <a:latin typeface="Times New Roman" pitchFamily="18" charset="0"/>
                <a:cs typeface="Times New Roman" pitchFamily="18" charset="0"/>
              </a:rPr>
              <a:t>m</a:t>
            </a:r>
            <a:r>
              <a:rPr kumimoji="1" lang="en-US" altLang="zh-CN" sz="2000" b="1" i="1" baseline="-25000">
                <a:solidFill>
                  <a:srgbClr val="000000"/>
                </a:solidFill>
                <a:latin typeface="Times New Roman" pitchFamily="18" charset="0"/>
                <a:cs typeface="Times New Roman" pitchFamily="18" charset="0"/>
              </a:rPr>
              <a:t>13</a:t>
            </a:r>
            <a:r>
              <a:rPr kumimoji="1" lang="zh-CN" altLang="en-US" sz="2000" b="1" i="1">
                <a:solidFill>
                  <a:srgbClr val="000000"/>
                </a:solidFill>
                <a:latin typeface="Times New Roman" pitchFamily="18" charset="0"/>
                <a:cs typeface="Times New Roman" pitchFamily="18" charset="0"/>
              </a:rPr>
              <a:t>、</a:t>
            </a:r>
            <a:r>
              <a:rPr kumimoji="1" lang="en-US" altLang="zh-CN" sz="2000" b="1" i="1">
                <a:solidFill>
                  <a:srgbClr val="000000"/>
                </a:solidFill>
                <a:latin typeface="Times New Roman" pitchFamily="18" charset="0"/>
                <a:cs typeface="Times New Roman" pitchFamily="18" charset="0"/>
              </a:rPr>
              <a:t>m</a:t>
            </a:r>
            <a:r>
              <a:rPr kumimoji="1" lang="en-US" altLang="zh-CN" sz="2000" b="1" i="1" baseline="-25000">
                <a:solidFill>
                  <a:srgbClr val="000000"/>
                </a:solidFill>
                <a:latin typeface="Times New Roman" pitchFamily="18" charset="0"/>
                <a:cs typeface="Times New Roman" pitchFamily="18" charset="0"/>
              </a:rPr>
              <a:t>15</a:t>
            </a:r>
            <a:r>
              <a:rPr kumimoji="1" lang="en-US" altLang="zh-CN" sz="2000" b="1">
                <a:solidFill>
                  <a:srgbClr val="000000"/>
                </a:solidFill>
                <a:latin typeface="Times New Roman" pitchFamily="18" charset="0"/>
                <a:cs typeface="Times New Roman" pitchFamily="18" charset="0"/>
              </a:rPr>
              <a:t>)</a:t>
            </a:r>
            <a:r>
              <a:rPr kumimoji="1" lang="zh-CN" altLang="en-US" sz="2000" b="1">
                <a:solidFill>
                  <a:srgbClr val="000000"/>
                </a:solidFill>
                <a:latin typeface="Times New Roman" pitchFamily="18" charset="0"/>
                <a:cs typeface="Times New Roman" pitchFamily="18" charset="0"/>
              </a:rPr>
              <a:t>处填</a:t>
            </a:r>
            <a:r>
              <a:rPr kumimoji="1" lang="en-US" altLang="zh-CN" sz="2000" b="1">
                <a:solidFill>
                  <a:srgbClr val="000000"/>
                </a:solidFill>
                <a:latin typeface="Times New Roman" pitchFamily="18" charset="0"/>
                <a:cs typeface="Times New Roman" pitchFamily="18" charset="0"/>
              </a:rPr>
              <a:t>1</a:t>
            </a:r>
            <a:r>
              <a:rPr kumimoji="1" lang="zh-CN" altLang="en-US" sz="2000" b="1">
                <a:solidFill>
                  <a:srgbClr val="000000"/>
                </a:solidFill>
                <a:latin typeface="Times New Roman" pitchFamily="18" charset="0"/>
                <a:cs typeface="Times New Roman" pitchFamily="18" charset="0"/>
              </a:rPr>
              <a:t>。</a:t>
            </a:r>
          </a:p>
        </p:txBody>
      </p:sp>
      <p:grpSp>
        <p:nvGrpSpPr>
          <p:cNvPr id="56340" name="组合 48"/>
          <p:cNvGrpSpPr>
            <a:grpSpLocks/>
          </p:cNvGrpSpPr>
          <p:nvPr/>
        </p:nvGrpSpPr>
        <p:grpSpPr bwMode="auto">
          <a:xfrm>
            <a:off x="142875" y="214313"/>
            <a:ext cx="7913688" cy="533400"/>
            <a:chOff x="642910" y="714595"/>
            <a:chExt cx="7913203" cy="532400"/>
          </a:xfrm>
        </p:grpSpPr>
        <p:graphicFrame>
          <p:nvGraphicFramePr>
            <p:cNvPr id="56341" name="Object 2"/>
            <p:cNvGraphicFramePr>
              <a:graphicFrameLocks noChangeAspect="1"/>
            </p:cNvGraphicFramePr>
            <p:nvPr/>
          </p:nvGraphicFramePr>
          <p:xfrm>
            <a:off x="5000076" y="714595"/>
            <a:ext cx="3556037" cy="507896"/>
          </p:xfrm>
          <a:graphic>
            <a:graphicData uri="http://schemas.openxmlformats.org/presentationml/2006/ole">
              <mc:AlternateContent xmlns:mc="http://schemas.openxmlformats.org/markup-compatibility/2006">
                <mc:Choice xmlns:v="urn:schemas-microsoft-com:vml" Requires="v">
                  <p:oleObj spid="_x0000_s56372" name="公式" r:id="rId7" imgW="1688367" imgH="241195" progId="Equation.3">
                    <p:embed/>
                  </p:oleObj>
                </mc:Choice>
                <mc:Fallback>
                  <p:oleObj name="公式" r:id="rId7" imgW="1688367" imgH="241195"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0076" y="714595"/>
                          <a:ext cx="3556037" cy="5078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42" name="矩形 47"/>
            <p:cNvSpPr>
              <a:spLocks noChangeArrowheads="1"/>
            </p:cNvSpPr>
            <p:nvPr/>
          </p:nvSpPr>
          <p:spPr bwMode="auto">
            <a:xfrm>
              <a:off x="642910" y="785794"/>
              <a:ext cx="4280387" cy="46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lang="zh-CN" altLang="en-US" sz="2400" b="1">
                  <a:solidFill>
                    <a:srgbClr val="C00000"/>
                  </a:solidFill>
                  <a:latin typeface="Times New Roman" pitchFamily="18" charset="0"/>
                  <a:cs typeface="Times New Roman" pitchFamily="18" charset="0"/>
                </a:rPr>
                <a:t>例</a:t>
              </a:r>
              <a:r>
                <a:rPr lang="en-US" altLang="zh-CN" sz="2400" b="1">
                  <a:solidFill>
                    <a:srgbClr val="C00000"/>
                  </a:solidFill>
                  <a:latin typeface="Times New Roman" pitchFamily="18" charset="0"/>
                  <a:cs typeface="Times New Roman" pitchFamily="18" charset="0"/>
                </a:rPr>
                <a:t>2</a:t>
              </a:r>
              <a:r>
                <a:rPr lang="zh-CN" altLang="en-US" sz="2400" b="1">
                  <a:solidFill>
                    <a:srgbClr val="C00000"/>
                  </a:solidFill>
                  <a:latin typeface="Times New Roman" pitchFamily="18" charset="0"/>
                  <a:cs typeface="Times New Roman" pitchFamily="18" charset="0"/>
                </a:rPr>
                <a:t>：</a:t>
              </a:r>
              <a:r>
                <a:rPr lang="zh-CN" altLang="en-US" sz="2400" b="1">
                  <a:solidFill>
                    <a:srgbClr val="000000"/>
                  </a:solidFill>
                  <a:latin typeface="Times New Roman" pitchFamily="18" charset="0"/>
                  <a:cs typeface="Times New Roman" pitchFamily="18" charset="0"/>
                </a:rPr>
                <a:t>用卡诺图描述逻辑函数</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up)">
                                      <p:cBhvr>
                                        <p:cTn id="22" dur="1000"/>
                                        <p:tgtEl>
                                          <p:spTgt spid="34"/>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up)">
                                      <p:cBhvr>
                                        <p:cTn id="25" dur="500"/>
                                        <p:tgtEl>
                                          <p:spTgt spid="3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up)">
                                      <p:cBhvr>
                                        <p:cTn id="35" dur="1000"/>
                                        <p:tgtEl>
                                          <p:spTgt spid="2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up)">
                                      <p:cBhvr>
                                        <p:cTn id="38" dur="500"/>
                                        <p:tgtEl>
                                          <p:spTgt spid="2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left)">
                                      <p:cBhvr>
                                        <p:cTn id="43" dur="500"/>
                                        <p:tgtEl>
                                          <p:spTgt spid="3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up)">
                                      <p:cBhvr>
                                        <p:cTn id="48" dur="1000"/>
                                        <p:tgtEl>
                                          <p:spTgt spid="21"/>
                                        </p:tgtEl>
                                      </p:cBhvr>
                                    </p:animEffect>
                                  </p:childTnLst>
                                </p:cTn>
                              </p:par>
                              <p:par>
                                <p:cTn id="49" presetID="22" presetClass="entr" presetSubtype="1" fill="hold" grpId="1"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up)">
                                      <p:cBhvr>
                                        <p:cTn id="51" dur="1000"/>
                                        <p:tgtEl>
                                          <p:spTgt spid="23"/>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up)">
                                      <p:cBhvr>
                                        <p:cTn id="54" dur="1000"/>
                                        <p:tgtEl>
                                          <p:spTgt spid="24"/>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up)">
                                      <p:cBhvr>
                                        <p:cTn id="57" dur="1000"/>
                                        <p:tgtEl>
                                          <p:spTgt spid="2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up)">
                                      <p:cBhvr>
                                        <p:cTn id="60" dur="1000"/>
                                        <p:tgtEl>
                                          <p:spTgt spid="28"/>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up)">
                                      <p:cBhvr>
                                        <p:cTn id="63" dur="1000"/>
                                        <p:tgtEl>
                                          <p:spTgt spid="30"/>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wipe(up)">
                                      <p:cBhvr>
                                        <p:cTn id="66" dur="1000"/>
                                        <p:tgtEl>
                                          <p:spTgt spid="32"/>
                                        </p:tgtEl>
                                      </p:cBhvr>
                                    </p:animEffect>
                                  </p:childTnLst>
                                </p:cTn>
                              </p:par>
                              <p:par>
                                <p:cTn id="67" presetID="22" presetClass="entr" presetSubtype="1" fill="hold" grpId="1"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wipe(up)">
                                      <p:cBhvr>
                                        <p:cTn id="69" dur="1000"/>
                                        <p:tgtEl>
                                          <p:spTgt spid="3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wipe(left)">
                                      <p:cBhvr>
                                        <p:cTn id="74" dur="500"/>
                                        <p:tgtEl>
                                          <p:spTgt spid="4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grpId="1" nodeType="click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up)">
                                      <p:cBhvr>
                                        <p:cTn id="79" dur="500"/>
                                        <p:tgtEl>
                                          <p:spTgt spid="28"/>
                                        </p:tgtEl>
                                      </p:cBhvr>
                                    </p:animEffect>
                                  </p:childTnLst>
                                </p:cTn>
                              </p:par>
                              <p:par>
                                <p:cTn id="80" presetID="22" presetClass="entr" presetSubtype="1" fill="hold" grpId="1"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wipe(up)">
                                      <p:cBhvr>
                                        <p:cTn id="82" dur="500"/>
                                        <p:tgtEl>
                                          <p:spTgt spid="30"/>
                                        </p:tgtEl>
                                      </p:cBhvr>
                                    </p:animEffect>
                                  </p:childTnLst>
                                </p:cTn>
                              </p:par>
                              <p:par>
                                <p:cTn id="83" presetID="22" presetClass="entr" presetSubtype="1" fill="hold" grpId="1" nodeType="with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wipe(up)">
                                      <p:cBhvr>
                                        <p:cTn id="85" dur="500"/>
                                        <p:tgtEl>
                                          <p:spTgt spid="32"/>
                                        </p:tgtEl>
                                      </p:cBhvr>
                                    </p:animEffect>
                                  </p:childTnLst>
                                </p:cTn>
                              </p:par>
                              <p:par>
                                <p:cTn id="86" presetID="22" presetClass="entr" presetSubtype="1" fill="hold" grpId="2"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wipe(up)">
                                      <p:cBhvr>
                                        <p:cTn id="8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3" grpId="1"/>
      <p:bldP spid="24" grpId="0"/>
      <p:bldP spid="26" grpId="0"/>
      <p:bldP spid="28" grpId="0"/>
      <p:bldP spid="28" grpId="1"/>
      <p:bldP spid="30" grpId="0"/>
      <p:bldP spid="30" grpId="1"/>
      <p:bldP spid="32" grpId="0"/>
      <p:bldP spid="32" grpId="1"/>
      <p:bldP spid="33" grpId="0"/>
      <p:bldP spid="34" grpId="0"/>
      <p:bldP spid="34" grpId="1"/>
      <p:bldP spid="34" grpId="2"/>
      <p:bldP spid="37" grpId="0"/>
      <p:bldP spid="44" grpId="0"/>
      <p:bldP spid="4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642938" y="214313"/>
            <a:ext cx="5857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C00000"/>
                </a:solidFill>
                <a:latin typeface="Times New Roman" pitchFamily="18" charset="0"/>
                <a:cs typeface="Times New Roman" pitchFamily="18" charset="0"/>
              </a:rPr>
              <a:t>4</a:t>
            </a:r>
            <a:r>
              <a:rPr lang="zh-CN" altLang="en-US" sz="2400" b="1">
                <a:solidFill>
                  <a:srgbClr val="C00000"/>
                </a:solidFill>
                <a:latin typeface="Times New Roman" pitchFamily="18" charset="0"/>
                <a:cs typeface="Times New Roman" pitchFamily="18" charset="0"/>
              </a:rPr>
              <a:t>）卡诺图描述逻辑函数的一般性结论</a:t>
            </a:r>
          </a:p>
        </p:txBody>
      </p:sp>
      <p:sp>
        <p:nvSpPr>
          <p:cNvPr id="3" name="Rectangle 47"/>
          <p:cNvSpPr>
            <a:spLocks noChangeArrowheads="1"/>
          </p:cNvSpPr>
          <p:nvPr/>
        </p:nvSpPr>
        <p:spPr bwMode="auto">
          <a:xfrm>
            <a:off x="857250" y="4110038"/>
            <a:ext cx="6600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lang="zh-CN" altLang="en-US" sz="2400" b="1">
                <a:solidFill>
                  <a:srgbClr val="660066"/>
                </a:solidFill>
                <a:latin typeface="Times New Roman" pitchFamily="18" charset="0"/>
                <a:cs typeface="Times New Roman" pitchFamily="18" charset="0"/>
              </a:rPr>
              <a:t>卡诺图中</a:t>
            </a:r>
            <a:r>
              <a:rPr kumimoji="1" lang="zh-CN" altLang="en-US" sz="2400" b="1">
                <a:solidFill>
                  <a:srgbClr val="660066"/>
                </a:solidFill>
                <a:latin typeface="Times New Roman" pitchFamily="18" charset="0"/>
                <a:cs typeface="Times New Roman" pitchFamily="18" charset="0"/>
              </a:rPr>
              <a:t>某些最小项重复，只需填一次即可。</a:t>
            </a:r>
          </a:p>
        </p:txBody>
      </p:sp>
      <p:sp>
        <p:nvSpPr>
          <p:cNvPr id="4" name="Text Box 8"/>
          <p:cNvSpPr txBox="1">
            <a:spLocks noChangeArrowheads="1"/>
          </p:cNvSpPr>
          <p:nvPr/>
        </p:nvSpPr>
        <p:spPr bwMode="auto">
          <a:xfrm>
            <a:off x="857250" y="1643063"/>
            <a:ext cx="75009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50000"/>
              </a:spcBef>
              <a:buFont typeface="Wingdings" pitchFamily="2" charset="2"/>
              <a:buChar char="n"/>
            </a:pPr>
            <a:r>
              <a:rPr kumimoji="1" lang="zh-CN" altLang="en-US" sz="2400" b="1">
                <a:solidFill>
                  <a:srgbClr val="006600"/>
                </a:solidFill>
                <a:latin typeface="Times New Roman" pitchFamily="18" charset="0"/>
                <a:cs typeface="Times New Roman" pitchFamily="18" charset="0"/>
              </a:rPr>
              <a:t>若某输入变量的取值组合使逻辑函数的取值为“</a:t>
            </a:r>
            <a:r>
              <a:rPr kumimoji="1" lang="en-US" altLang="zh-CN" sz="2400" b="1">
                <a:solidFill>
                  <a:srgbClr val="006600"/>
                </a:solidFill>
                <a:latin typeface="Times New Roman" pitchFamily="18" charset="0"/>
                <a:cs typeface="Times New Roman" pitchFamily="18" charset="0"/>
              </a:rPr>
              <a:t>1</a:t>
            </a:r>
            <a:r>
              <a:rPr kumimoji="1" lang="zh-CN" altLang="en-US" sz="2400" b="1">
                <a:solidFill>
                  <a:srgbClr val="006600"/>
                </a:solidFill>
                <a:latin typeface="Times New Roman" pitchFamily="18" charset="0"/>
                <a:cs typeface="Times New Roman" pitchFamily="18" charset="0"/>
              </a:rPr>
              <a:t>”</a:t>
            </a:r>
            <a:r>
              <a:rPr kumimoji="1" lang="en-US" altLang="zh-CN" sz="2400" b="1">
                <a:solidFill>
                  <a:srgbClr val="006600"/>
                </a:solidFill>
                <a:latin typeface="Times New Roman" pitchFamily="18" charset="0"/>
                <a:cs typeface="Times New Roman" pitchFamily="18" charset="0"/>
              </a:rPr>
              <a:t>,</a:t>
            </a:r>
            <a:r>
              <a:rPr kumimoji="1" lang="zh-CN" altLang="en-US" sz="2400" b="1">
                <a:solidFill>
                  <a:srgbClr val="006600"/>
                </a:solidFill>
                <a:latin typeface="Times New Roman" pitchFamily="18" charset="0"/>
                <a:cs typeface="Times New Roman" pitchFamily="18" charset="0"/>
              </a:rPr>
              <a:t>则该逻辑函数的标准与或式中一定包含该取值组合所对应的最小项。</a:t>
            </a:r>
            <a:endParaRPr kumimoji="1" lang="en-US" altLang="zh-CN" sz="2400" b="1">
              <a:solidFill>
                <a:srgbClr val="006600"/>
              </a:solidFill>
              <a:latin typeface="Times New Roman" pitchFamily="18" charset="0"/>
              <a:cs typeface="Times New Roman" pitchFamily="18" charset="0"/>
            </a:endParaRPr>
          </a:p>
        </p:txBody>
      </p:sp>
      <p:sp>
        <p:nvSpPr>
          <p:cNvPr id="5" name="矩形 4"/>
          <p:cNvSpPr>
            <a:spLocks noChangeArrowheads="1"/>
          </p:cNvSpPr>
          <p:nvPr/>
        </p:nvSpPr>
        <p:spPr bwMode="auto">
          <a:xfrm>
            <a:off x="857250" y="3027363"/>
            <a:ext cx="75009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50000"/>
              </a:spcBef>
              <a:buFont typeface="Wingdings" pitchFamily="2" charset="2"/>
              <a:buChar char="n"/>
            </a:pPr>
            <a:r>
              <a:rPr kumimoji="1" lang="zh-CN" altLang="en-US" sz="2400" b="1">
                <a:solidFill>
                  <a:srgbClr val="0000FF"/>
                </a:solidFill>
                <a:latin typeface="Times New Roman" pitchFamily="18" charset="0"/>
                <a:cs typeface="Times New Roman" pitchFamily="18" charset="0"/>
              </a:rPr>
              <a:t>若逻辑函数的标准与或式中包含某最小项，则该最小项所对应的取值组合一定使逻辑函数的取值为“</a:t>
            </a:r>
            <a:r>
              <a:rPr kumimoji="1" lang="en-US" altLang="zh-CN" sz="2400" b="1">
                <a:solidFill>
                  <a:srgbClr val="0000FF"/>
                </a:solidFill>
                <a:latin typeface="Times New Roman" pitchFamily="18" charset="0"/>
                <a:cs typeface="Times New Roman" pitchFamily="18" charset="0"/>
              </a:rPr>
              <a:t>1</a:t>
            </a:r>
            <a:r>
              <a:rPr kumimoji="1" lang="zh-CN" altLang="en-US" sz="2400" b="1">
                <a:solidFill>
                  <a:srgbClr val="0000FF"/>
                </a:solidFill>
                <a:latin typeface="Times New Roman" pitchFamily="18" charset="0"/>
                <a:cs typeface="Times New Roman" pitchFamily="18" charset="0"/>
              </a:rPr>
              <a:t>” 。</a:t>
            </a:r>
          </a:p>
        </p:txBody>
      </p:sp>
      <p:sp>
        <p:nvSpPr>
          <p:cNvPr id="6" name="矩形 5"/>
          <p:cNvSpPr>
            <a:spLocks noChangeArrowheads="1"/>
          </p:cNvSpPr>
          <p:nvPr/>
        </p:nvSpPr>
        <p:spPr bwMode="auto">
          <a:xfrm>
            <a:off x="857250" y="928688"/>
            <a:ext cx="6910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lang="zh-CN" altLang="en-US" sz="2400" b="1">
                <a:solidFill>
                  <a:srgbClr val="000000"/>
                </a:solidFill>
                <a:latin typeface="Times New Roman" pitchFamily="18" charset="0"/>
                <a:cs typeface="Times New Roman" pitchFamily="18" charset="0"/>
              </a:rPr>
              <a:t>卡诺图中</a:t>
            </a:r>
            <a:r>
              <a:rPr kumimoji="1" lang="zh-CN" altLang="en-US" sz="2400" b="1">
                <a:solidFill>
                  <a:srgbClr val="000000"/>
                </a:solidFill>
                <a:latin typeface="Times New Roman" pitchFamily="18" charset="0"/>
                <a:cs typeface="Times New Roman" pitchFamily="18" charset="0"/>
              </a:rPr>
              <a:t>几何位置相邻的最小项一定逻辑相邻。</a:t>
            </a:r>
            <a:endParaRPr lang="zh-CN" altLang="en-US" sz="2400">
              <a:solidFill>
                <a:srgbClr val="000000"/>
              </a:solidFill>
            </a:endParaRPr>
          </a:p>
        </p:txBody>
      </p:sp>
      <p:sp>
        <p:nvSpPr>
          <p:cNvPr id="57351" name="Rectangle 2"/>
          <p:cNvSpPr>
            <a:spLocks noChangeArrowheads="1"/>
          </p:cNvSpPr>
          <p:nvPr/>
        </p:nvSpPr>
        <p:spPr bwMode="auto">
          <a:xfrm>
            <a:off x="5911850" y="58738"/>
            <a:ext cx="3178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§2.3</a:t>
            </a:r>
            <a:r>
              <a:rPr lang="zh-CN" altLang="en-US" sz="1800" b="1">
                <a:solidFill>
                  <a:srgbClr val="FF0066"/>
                </a:solidFill>
                <a:latin typeface="Times New Roman" pitchFamily="18" charset="0"/>
                <a:cs typeface="Times New Roman" pitchFamily="18" charset="0"/>
              </a:rPr>
              <a:t>  逻辑函数及其描述方法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矩形 9"/>
          <p:cNvSpPr>
            <a:spLocks noChangeArrowheads="1"/>
          </p:cNvSpPr>
          <p:nvPr/>
        </p:nvSpPr>
        <p:spPr bwMode="auto">
          <a:xfrm>
            <a:off x="500063" y="214313"/>
            <a:ext cx="2571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0000"/>
                </a:solidFill>
                <a:latin typeface="Times New Roman" pitchFamily="18" charset="0"/>
                <a:cs typeface="Times New Roman" pitchFamily="18" charset="0"/>
              </a:rPr>
              <a:t>4. </a:t>
            </a:r>
            <a:r>
              <a:rPr kumimoji="1" lang="zh-CN" altLang="en-US" sz="2400" b="1">
                <a:solidFill>
                  <a:srgbClr val="FF0000"/>
                </a:solidFill>
                <a:latin typeface="Times New Roman" pitchFamily="18" charset="0"/>
                <a:cs typeface="Times New Roman" pitchFamily="18" charset="0"/>
              </a:rPr>
              <a:t>逻辑</a:t>
            </a:r>
            <a:r>
              <a:rPr lang="zh-CN" altLang="en-US" sz="2400" b="1">
                <a:solidFill>
                  <a:srgbClr val="FF0000"/>
                </a:solidFill>
                <a:latin typeface="Times New Roman" pitchFamily="18" charset="0"/>
                <a:cs typeface="Times New Roman" pitchFamily="18" charset="0"/>
              </a:rPr>
              <a:t>图</a:t>
            </a:r>
          </a:p>
        </p:txBody>
      </p:sp>
      <p:grpSp>
        <p:nvGrpSpPr>
          <p:cNvPr id="2" name="组合 13"/>
          <p:cNvGrpSpPr>
            <a:grpSpLocks/>
          </p:cNvGrpSpPr>
          <p:nvPr/>
        </p:nvGrpSpPr>
        <p:grpSpPr bwMode="auto">
          <a:xfrm>
            <a:off x="500063" y="785813"/>
            <a:ext cx="8072437" cy="1214437"/>
            <a:chOff x="571443" y="5214957"/>
            <a:chExt cx="8072552" cy="1214431"/>
          </a:xfrm>
        </p:grpSpPr>
        <p:sp>
          <p:nvSpPr>
            <p:cNvPr id="58417" name="Rectangle 11"/>
            <p:cNvSpPr>
              <a:spLocks noChangeArrowheads="1"/>
            </p:cNvSpPr>
            <p:nvPr/>
          </p:nvSpPr>
          <p:spPr bwMode="auto">
            <a:xfrm>
              <a:off x="571443" y="5214957"/>
              <a:ext cx="8072552" cy="1214431"/>
            </a:xfrm>
            <a:prstGeom prst="rect">
              <a:avLst/>
            </a:prstGeom>
            <a:noFill/>
            <a:ln w="57150" cmpd="thinThick">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400" b="1">
                <a:solidFill>
                  <a:srgbClr val="000000"/>
                </a:solidFill>
                <a:latin typeface="Times New Roman" pitchFamily="18" charset="0"/>
                <a:cs typeface="Times New Roman" pitchFamily="18" charset="0"/>
              </a:endParaRPr>
            </a:p>
          </p:txBody>
        </p:sp>
        <p:sp>
          <p:nvSpPr>
            <p:cNvPr id="58418" name="矩形 4"/>
            <p:cNvSpPr>
              <a:spLocks noChangeArrowheads="1"/>
            </p:cNvSpPr>
            <p:nvPr/>
          </p:nvSpPr>
          <p:spPr bwMode="auto">
            <a:xfrm>
              <a:off x="571443" y="5229244"/>
              <a:ext cx="8001114" cy="1130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50000"/>
                </a:lnSpc>
                <a:spcBef>
                  <a:spcPct val="0"/>
                </a:spcBef>
                <a:buFontTx/>
                <a:buNone/>
              </a:pPr>
              <a:r>
                <a:rPr lang="zh-CN" altLang="en-US" sz="2400">
                  <a:solidFill>
                    <a:srgbClr val="000000"/>
                  </a:solidFill>
                  <a:latin typeface="Times New Roman" pitchFamily="18" charset="0"/>
                  <a:cs typeface="Times New Roman" pitchFamily="18" charset="0"/>
                </a:rPr>
                <a:t>        </a:t>
              </a:r>
              <a:r>
                <a:rPr lang="zh-CN" altLang="en-US" sz="2400" b="1">
                  <a:solidFill>
                    <a:srgbClr val="000000"/>
                  </a:solidFill>
                  <a:latin typeface="Times New Roman" pitchFamily="18" charset="0"/>
                  <a:cs typeface="Times New Roman" pitchFamily="18" charset="0"/>
                </a:rPr>
                <a:t>用逻辑图形符号表示逻辑运算关系，与逻辑电路的实现相对应。</a:t>
              </a:r>
            </a:p>
          </p:txBody>
        </p:sp>
      </p:grpSp>
      <p:grpSp>
        <p:nvGrpSpPr>
          <p:cNvPr id="3" name="Group 37"/>
          <p:cNvGrpSpPr>
            <a:grpSpLocks/>
          </p:cNvGrpSpPr>
          <p:nvPr/>
        </p:nvGrpSpPr>
        <p:grpSpPr bwMode="auto">
          <a:xfrm>
            <a:off x="642938" y="2428875"/>
            <a:ext cx="6215062" cy="461963"/>
            <a:chOff x="476" y="1797"/>
            <a:chExt cx="3915" cy="291"/>
          </a:xfrm>
        </p:grpSpPr>
        <p:sp>
          <p:nvSpPr>
            <p:cNvPr id="58415" name="Text Box 34"/>
            <p:cNvSpPr txBox="1">
              <a:spLocks noChangeArrowheads="1"/>
            </p:cNvSpPr>
            <p:nvPr/>
          </p:nvSpPr>
          <p:spPr bwMode="auto">
            <a:xfrm>
              <a:off x="476" y="1797"/>
              <a:ext cx="229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lang="zh-CN" altLang="en-US" sz="2400" b="1">
                  <a:solidFill>
                    <a:srgbClr val="0000FF"/>
                  </a:solidFill>
                  <a:latin typeface="Times New Roman" pitchFamily="18" charset="0"/>
                  <a:cs typeface="Times New Roman" pitchFamily="18" charset="0"/>
                </a:rPr>
                <a:t>例：</a:t>
              </a:r>
              <a:r>
                <a:rPr lang="zh-CN" altLang="en-US" sz="2400" b="1">
                  <a:solidFill>
                    <a:srgbClr val="000000"/>
                  </a:solidFill>
                  <a:latin typeface="Times New Roman" pitchFamily="18" charset="0"/>
                  <a:cs typeface="Times New Roman" pitchFamily="18" charset="0"/>
                </a:rPr>
                <a:t>用逻辑图描述函数</a:t>
              </a:r>
            </a:p>
          </p:txBody>
        </p:sp>
        <p:graphicFrame>
          <p:nvGraphicFramePr>
            <p:cNvPr id="58416" name="Object 2"/>
            <p:cNvGraphicFramePr>
              <a:graphicFrameLocks noChangeAspect="1"/>
            </p:cNvGraphicFramePr>
            <p:nvPr/>
          </p:nvGraphicFramePr>
          <p:xfrm>
            <a:off x="2692" y="1819"/>
            <a:ext cx="1699" cy="253"/>
          </p:xfrm>
          <a:graphic>
            <a:graphicData uri="http://schemas.openxmlformats.org/presentationml/2006/ole">
              <mc:AlternateContent xmlns:mc="http://schemas.openxmlformats.org/markup-compatibility/2006">
                <mc:Choice xmlns:v="urn:schemas-microsoft-com:vml" Requires="v">
                  <p:oleObj spid="_x0000_s58419" name="公式" r:id="rId3" imgW="1193282" imgH="177723" progId="Equation.3">
                    <p:embed/>
                  </p:oleObj>
                </mc:Choice>
                <mc:Fallback>
                  <p:oleObj name="公式" r:id="rId3" imgW="1193282" imgH="17772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2" y="1819"/>
                          <a:ext cx="1699"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组合 56"/>
          <p:cNvGrpSpPr>
            <a:grpSpLocks/>
          </p:cNvGrpSpPr>
          <p:nvPr/>
        </p:nvGrpSpPr>
        <p:grpSpPr bwMode="auto">
          <a:xfrm>
            <a:off x="2355850" y="3214688"/>
            <a:ext cx="3832225" cy="2209800"/>
            <a:chOff x="2355850" y="3214688"/>
            <a:chExt cx="3832873" cy="2209800"/>
          </a:xfrm>
        </p:grpSpPr>
        <p:grpSp>
          <p:nvGrpSpPr>
            <p:cNvPr id="58375" name="组合 85"/>
            <p:cNvGrpSpPr>
              <a:grpSpLocks/>
            </p:cNvGrpSpPr>
            <p:nvPr/>
          </p:nvGrpSpPr>
          <p:grpSpPr bwMode="auto">
            <a:xfrm>
              <a:off x="2355850" y="3214688"/>
              <a:ext cx="3832873" cy="2209800"/>
              <a:chOff x="1555728" y="3660007"/>
              <a:chExt cx="3833340" cy="2210585"/>
            </a:xfrm>
          </p:grpSpPr>
          <p:grpSp>
            <p:nvGrpSpPr>
              <p:cNvPr id="58388" name="组合 56"/>
              <p:cNvGrpSpPr>
                <a:grpSpLocks/>
              </p:cNvGrpSpPr>
              <p:nvPr/>
            </p:nvGrpSpPr>
            <p:grpSpPr bwMode="auto">
              <a:xfrm>
                <a:off x="1555728" y="3660007"/>
                <a:ext cx="1728788" cy="747417"/>
                <a:chOff x="1428728" y="3647307"/>
                <a:chExt cx="1728788" cy="747417"/>
              </a:xfrm>
            </p:grpSpPr>
            <p:sp>
              <p:nvSpPr>
                <p:cNvPr id="58410" name="Line 32"/>
                <p:cNvSpPr>
                  <a:spLocks noChangeShapeType="1"/>
                </p:cNvSpPr>
                <p:nvPr/>
              </p:nvSpPr>
              <p:spPr bwMode="auto">
                <a:xfrm>
                  <a:off x="2743178" y="4072829"/>
                  <a:ext cx="41433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411" name="Text Box 34"/>
                <p:cNvSpPr txBox="1">
                  <a:spLocks noChangeArrowheads="1"/>
                </p:cNvSpPr>
                <p:nvPr/>
              </p:nvSpPr>
              <p:spPr bwMode="auto">
                <a:xfrm>
                  <a:off x="1447778" y="3647307"/>
                  <a:ext cx="471488" cy="4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58412" name="Text Box 35"/>
                <p:cNvSpPr txBox="1">
                  <a:spLocks noChangeArrowheads="1"/>
                </p:cNvSpPr>
                <p:nvPr/>
              </p:nvSpPr>
              <p:spPr bwMode="auto">
                <a:xfrm>
                  <a:off x="1428728" y="3933059"/>
                  <a:ext cx="4714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sp>
              <p:nvSpPr>
                <p:cNvPr id="58413" name="Line 37"/>
                <p:cNvSpPr>
                  <a:spLocks noChangeShapeType="1"/>
                </p:cNvSpPr>
                <p:nvPr/>
              </p:nvSpPr>
              <p:spPr bwMode="auto">
                <a:xfrm>
                  <a:off x="1795441" y="4166009"/>
                  <a:ext cx="41433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414" name="Line 38"/>
                <p:cNvSpPr>
                  <a:spLocks noChangeShapeType="1"/>
                </p:cNvSpPr>
                <p:nvPr/>
              </p:nvSpPr>
              <p:spPr bwMode="auto">
                <a:xfrm>
                  <a:off x="1792266" y="3959682"/>
                  <a:ext cx="41433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8389" name="组合 73"/>
              <p:cNvGrpSpPr>
                <a:grpSpLocks/>
              </p:cNvGrpSpPr>
              <p:nvPr/>
            </p:nvGrpSpPr>
            <p:grpSpPr bwMode="auto">
              <a:xfrm>
                <a:off x="3286121" y="4632354"/>
                <a:ext cx="1626766" cy="391356"/>
                <a:chOff x="6086483" y="4400291"/>
                <a:chExt cx="1228809" cy="391356"/>
              </a:xfrm>
            </p:grpSpPr>
            <p:sp>
              <p:nvSpPr>
                <p:cNvPr id="58407" name="Line 36"/>
                <p:cNvSpPr>
                  <a:spLocks noChangeShapeType="1"/>
                </p:cNvSpPr>
                <p:nvPr/>
              </p:nvSpPr>
              <p:spPr bwMode="auto">
                <a:xfrm>
                  <a:off x="6900955" y="4582549"/>
                  <a:ext cx="414337"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408" name="Line 37"/>
                <p:cNvSpPr>
                  <a:spLocks noChangeShapeType="1"/>
                </p:cNvSpPr>
                <p:nvPr/>
              </p:nvSpPr>
              <p:spPr bwMode="auto">
                <a:xfrm>
                  <a:off x="6091245" y="4791647"/>
                  <a:ext cx="414337"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409" name="Line 38"/>
                <p:cNvSpPr>
                  <a:spLocks noChangeShapeType="1"/>
                </p:cNvSpPr>
                <p:nvPr/>
              </p:nvSpPr>
              <p:spPr bwMode="auto">
                <a:xfrm>
                  <a:off x="6086483" y="4400291"/>
                  <a:ext cx="414337"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8390" name="组合 64"/>
              <p:cNvGrpSpPr>
                <a:grpSpLocks/>
              </p:cNvGrpSpPr>
              <p:nvPr/>
            </p:nvGrpSpPr>
            <p:grpSpPr bwMode="auto">
              <a:xfrm>
                <a:off x="1555728" y="4445825"/>
                <a:ext cx="2287867" cy="710387"/>
                <a:chOff x="1428728" y="4361687"/>
                <a:chExt cx="2287867" cy="710387"/>
              </a:xfrm>
            </p:grpSpPr>
            <p:sp>
              <p:nvSpPr>
                <p:cNvPr id="58401" name="Text Box 34"/>
                <p:cNvSpPr txBox="1">
                  <a:spLocks noChangeArrowheads="1"/>
                </p:cNvSpPr>
                <p:nvPr/>
              </p:nvSpPr>
              <p:spPr bwMode="auto">
                <a:xfrm>
                  <a:off x="1428728" y="4361687"/>
                  <a:ext cx="471488" cy="4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grpSp>
              <p:nvGrpSpPr>
                <p:cNvPr id="58402" name="组合 57"/>
                <p:cNvGrpSpPr>
                  <a:grpSpLocks/>
                </p:cNvGrpSpPr>
                <p:nvPr/>
              </p:nvGrpSpPr>
              <p:grpSpPr bwMode="auto">
                <a:xfrm>
                  <a:off x="1428728" y="4610409"/>
                  <a:ext cx="2287867" cy="461665"/>
                  <a:chOff x="1428728" y="4610409"/>
                  <a:chExt cx="2287867" cy="461665"/>
                </a:xfrm>
              </p:grpSpPr>
              <p:sp>
                <p:nvSpPr>
                  <p:cNvPr id="58403" name="Line 32"/>
                  <p:cNvSpPr>
                    <a:spLocks noChangeShapeType="1"/>
                  </p:cNvSpPr>
                  <p:nvPr/>
                </p:nvSpPr>
                <p:spPr bwMode="auto">
                  <a:xfrm flipV="1">
                    <a:off x="2724128" y="4738565"/>
                    <a:ext cx="992467"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404" name="Line 37"/>
                  <p:cNvSpPr>
                    <a:spLocks noChangeShapeType="1"/>
                  </p:cNvSpPr>
                  <p:nvPr/>
                </p:nvSpPr>
                <p:spPr bwMode="auto">
                  <a:xfrm>
                    <a:off x="1776391" y="4839366"/>
                    <a:ext cx="41433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405" name="Line 38"/>
                  <p:cNvSpPr>
                    <a:spLocks noChangeShapeType="1"/>
                  </p:cNvSpPr>
                  <p:nvPr/>
                </p:nvSpPr>
                <p:spPr bwMode="auto">
                  <a:xfrm>
                    <a:off x="1773216" y="4633039"/>
                    <a:ext cx="41433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406" name="Text Box 34"/>
                  <p:cNvSpPr txBox="1">
                    <a:spLocks noChangeArrowheads="1"/>
                  </p:cNvSpPr>
                  <p:nvPr/>
                </p:nvSpPr>
                <p:spPr bwMode="auto">
                  <a:xfrm>
                    <a:off x="1428728" y="4610409"/>
                    <a:ext cx="4714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C</a:t>
                    </a:r>
                  </a:p>
                </p:txBody>
              </p:sp>
            </p:grpSp>
          </p:grpSp>
          <p:grpSp>
            <p:nvGrpSpPr>
              <p:cNvPr id="58391" name="组合 65"/>
              <p:cNvGrpSpPr>
                <a:grpSpLocks/>
              </p:cNvGrpSpPr>
              <p:nvPr/>
            </p:nvGrpSpPr>
            <p:grpSpPr bwMode="auto">
              <a:xfrm>
                <a:off x="1555728" y="5160205"/>
                <a:ext cx="1709738" cy="710387"/>
                <a:chOff x="1428728" y="4361687"/>
                <a:chExt cx="1709738" cy="710387"/>
              </a:xfrm>
            </p:grpSpPr>
            <p:sp>
              <p:nvSpPr>
                <p:cNvPr id="58395" name="Text Box 34"/>
                <p:cNvSpPr txBox="1">
                  <a:spLocks noChangeArrowheads="1"/>
                </p:cNvSpPr>
                <p:nvPr/>
              </p:nvSpPr>
              <p:spPr bwMode="auto">
                <a:xfrm>
                  <a:off x="1428728" y="4361687"/>
                  <a:ext cx="4714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grpSp>
              <p:nvGrpSpPr>
                <p:cNvPr id="58396" name="组合 57"/>
                <p:cNvGrpSpPr>
                  <a:grpSpLocks/>
                </p:cNvGrpSpPr>
                <p:nvPr/>
              </p:nvGrpSpPr>
              <p:grpSpPr bwMode="auto">
                <a:xfrm>
                  <a:off x="1428728" y="4610409"/>
                  <a:ext cx="1709738" cy="461665"/>
                  <a:chOff x="1428728" y="4610409"/>
                  <a:chExt cx="1709738" cy="461665"/>
                </a:xfrm>
              </p:grpSpPr>
              <p:sp>
                <p:nvSpPr>
                  <p:cNvPr id="58397" name="Line 32"/>
                  <p:cNvSpPr>
                    <a:spLocks noChangeShapeType="1"/>
                  </p:cNvSpPr>
                  <p:nvPr/>
                </p:nvSpPr>
                <p:spPr bwMode="auto">
                  <a:xfrm>
                    <a:off x="2724128" y="4746186"/>
                    <a:ext cx="41433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398" name="Line 37"/>
                  <p:cNvSpPr>
                    <a:spLocks noChangeShapeType="1"/>
                  </p:cNvSpPr>
                  <p:nvPr/>
                </p:nvSpPr>
                <p:spPr bwMode="auto">
                  <a:xfrm>
                    <a:off x="1776391" y="4839366"/>
                    <a:ext cx="41433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399" name="Line 38"/>
                  <p:cNvSpPr>
                    <a:spLocks noChangeShapeType="1"/>
                  </p:cNvSpPr>
                  <p:nvPr/>
                </p:nvSpPr>
                <p:spPr bwMode="auto">
                  <a:xfrm>
                    <a:off x="1773216" y="4633039"/>
                    <a:ext cx="41433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400" name="Text Box 34"/>
                  <p:cNvSpPr txBox="1">
                    <a:spLocks noChangeArrowheads="1"/>
                  </p:cNvSpPr>
                  <p:nvPr/>
                </p:nvSpPr>
                <p:spPr bwMode="auto">
                  <a:xfrm>
                    <a:off x="1428728" y="4610409"/>
                    <a:ext cx="4714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D</a:t>
                    </a:r>
                  </a:p>
                </p:txBody>
              </p:sp>
            </p:grpSp>
          </p:grpSp>
          <p:cxnSp>
            <p:nvCxnSpPr>
              <p:cNvPr id="82" name="直接连接符 81"/>
              <p:cNvCxnSpPr>
                <a:stCxn id="58409" idx="0"/>
              </p:cNvCxnSpPr>
              <p:nvPr/>
            </p:nvCxnSpPr>
            <p:spPr>
              <a:xfrm rot="5400000" flipH="1">
                <a:off x="3005520" y="4352403"/>
                <a:ext cx="560586"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rot="5400000" flipH="1">
                <a:off x="3007107" y="5279832"/>
                <a:ext cx="560586"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394" name="矩形 84"/>
              <p:cNvSpPr>
                <a:spLocks noChangeArrowheads="1"/>
              </p:cNvSpPr>
              <p:nvPr/>
            </p:nvSpPr>
            <p:spPr bwMode="auto">
              <a:xfrm>
                <a:off x="4984741" y="4565867"/>
                <a:ext cx="404327" cy="52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800" b="1" i="1">
                    <a:solidFill>
                      <a:srgbClr val="FF0000"/>
                    </a:solidFill>
                    <a:latin typeface="Times New Roman" pitchFamily="18" charset="0"/>
                    <a:cs typeface="Times New Roman" pitchFamily="18" charset="0"/>
                  </a:rPr>
                  <a:t>Y</a:t>
                </a:r>
                <a:endParaRPr lang="zh-CN" altLang="en-US" sz="2800" b="1" i="1">
                  <a:solidFill>
                    <a:srgbClr val="FF0000"/>
                  </a:solidFill>
                  <a:latin typeface="Times New Roman" pitchFamily="18" charset="0"/>
                  <a:cs typeface="Times New Roman" pitchFamily="18" charset="0"/>
                </a:endParaRPr>
              </a:p>
            </p:txBody>
          </p:sp>
        </p:grpSp>
        <p:grpSp>
          <p:nvGrpSpPr>
            <p:cNvPr id="58376" name="组合 46"/>
            <p:cNvGrpSpPr>
              <a:grpSpLocks/>
            </p:cNvGrpSpPr>
            <p:nvPr/>
          </p:nvGrpSpPr>
          <p:grpSpPr bwMode="auto">
            <a:xfrm>
              <a:off x="3143240" y="3357562"/>
              <a:ext cx="500066" cy="571504"/>
              <a:chOff x="5857884" y="3357562"/>
              <a:chExt cx="500066" cy="571504"/>
            </a:xfrm>
          </p:grpSpPr>
          <p:sp>
            <p:nvSpPr>
              <p:cNvPr id="45" name="矩形 44"/>
              <p:cNvSpPr/>
              <p:nvPr/>
            </p:nvSpPr>
            <p:spPr>
              <a:xfrm>
                <a:off x="5858027" y="3357563"/>
                <a:ext cx="500148" cy="5715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8387" name="矩形 45"/>
              <p:cNvSpPr>
                <a:spLocks noChangeArrowheads="1"/>
              </p:cNvSpPr>
              <p:nvPr/>
            </p:nvSpPr>
            <p:spPr bwMode="auto">
              <a:xfrm>
                <a:off x="6000760" y="3357562"/>
                <a:ext cx="3561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&amp;</a:t>
                </a:r>
                <a:endParaRPr lang="zh-CN" altLang="en-US" sz="1600">
                  <a:solidFill>
                    <a:srgbClr val="000000"/>
                  </a:solidFill>
                  <a:latin typeface="Times New Roman" pitchFamily="18" charset="0"/>
                  <a:cs typeface="Times New Roman" pitchFamily="18" charset="0"/>
                </a:endParaRPr>
              </a:p>
            </p:txBody>
          </p:sp>
        </p:grpSp>
        <p:grpSp>
          <p:nvGrpSpPr>
            <p:cNvPr id="58377" name="组合 47"/>
            <p:cNvGrpSpPr>
              <a:grpSpLocks/>
            </p:cNvGrpSpPr>
            <p:nvPr/>
          </p:nvGrpSpPr>
          <p:grpSpPr bwMode="auto">
            <a:xfrm>
              <a:off x="3143240" y="4092580"/>
              <a:ext cx="500066" cy="571504"/>
              <a:chOff x="5857884" y="3357562"/>
              <a:chExt cx="500066" cy="571504"/>
            </a:xfrm>
          </p:grpSpPr>
          <p:sp>
            <p:nvSpPr>
              <p:cNvPr id="49" name="矩形 48"/>
              <p:cNvSpPr/>
              <p:nvPr/>
            </p:nvSpPr>
            <p:spPr>
              <a:xfrm>
                <a:off x="5858027" y="3357557"/>
                <a:ext cx="500148" cy="5715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8385" name="矩形 49"/>
              <p:cNvSpPr>
                <a:spLocks noChangeArrowheads="1"/>
              </p:cNvSpPr>
              <p:nvPr/>
            </p:nvSpPr>
            <p:spPr bwMode="auto">
              <a:xfrm>
                <a:off x="6000760" y="3357562"/>
                <a:ext cx="3561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&amp;</a:t>
                </a:r>
                <a:endParaRPr lang="zh-CN" altLang="en-US" sz="1600">
                  <a:solidFill>
                    <a:srgbClr val="000000"/>
                  </a:solidFill>
                  <a:latin typeface="Times New Roman" pitchFamily="18" charset="0"/>
                  <a:cs typeface="Times New Roman" pitchFamily="18" charset="0"/>
                </a:endParaRPr>
              </a:p>
            </p:txBody>
          </p:sp>
        </p:grpSp>
        <p:grpSp>
          <p:nvGrpSpPr>
            <p:cNvPr id="58378" name="组合 50"/>
            <p:cNvGrpSpPr>
              <a:grpSpLocks/>
            </p:cNvGrpSpPr>
            <p:nvPr/>
          </p:nvGrpSpPr>
          <p:grpSpPr bwMode="auto">
            <a:xfrm>
              <a:off x="3143240" y="4806960"/>
              <a:ext cx="500066" cy="571504"/>
              <a:chOff x="5857884" y="3357562"/>
              <a:chExt cx="500066" cy="571504"/>
            </a:xfrm>
          </p:grpSpPr>
          <p:sp>
            <p:nvSpPr>
              <p:cNvPr id="52" name="矩形 51"/>
              <p:cNvSpPr/>
              <p:nvPr/>
            </p:nvSpPr>
            <p:spPr>
              <a:xfrm>
                <a:off x="5858027" y="3357552"/>
                <a:ext cx="500148" cy="5715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8383" name="矩形 52"/>
              <p:cNvSpPr>
                <a:spLocks noChangeArrowheads="1"/>
              </p:cNvSpPr>
              <p:nvPr/>
            </p:nvSpPr>
            <p:spPr bwMode="auto">
              <a:xfrm>
                <a:off x="6000760" y="3357562"/>
                <a:ext cx="3561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&amp;</a:t>
                </a:r>
                <a:endParaRPr lang="zh-CN" altLang="en-US" sz="1600">
                  <a:solidFill>
                    <a:srgbClr val="000000"/>
                  </a:solidFill>
                  <a:latin typeface="Times New Roman" pitchFamily="18" charset="0"/>
                  <a:cs typeface="Times New Roman" pitchFamily="18" charset="0"/>
                </a:endParaRPr>
              </a:p>
            </p:txBody>
          </p:sp>
        </p:grpSp>
        <p:grpSp>
          <p:nvGrpSpPr>
            <p:cNvPr id="58379" name="组合 53"/>
            <p:cNvGrpSpPr>
              <a:grpSpLocks/>
            </p:cNvGrpSpPr>
            <p:nvPr/>
          </p:nvGrpSpPr>
          <p:grpSpPr bwMode="auto">
            <a:xfrm>
              <a:off x="4643438" y="4084642"/>
              <a:ext cx="538232" cy="571504"/>
              <a:chOff x="5857884" y="3357562"/>
              <a:chExt cx="538232" cy="571504"/>
            </a:xfrm>
          </p:grpSpPr>
          <p:sp>
            <p:nvSpPr>
              <p:cNvPr id="55" name="矩形 54"/>
              <p:cNvSpPr/>
              <p:nvPr/>
            </p:nvSpPr>
            <p:spPr>
              <a:xfrm>
                <a:off x="5858271" y="3357558"/>
                <a:ext cx="500147" cy="5715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8381" name="矩形 55"/>
              <p:cNvSpPr>
                <a:spLocks noChangeArrowheads="1"/>
              </p:cNvSpPr>
              <p:nvPr/>
            </p:nvSpPr>
            <p:spPr bwMode="auto">
              <a:xfrm>
                <a:off x="5929720" y="3357558"/>
                <a:ext cx="466804"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400" b="1">
                    <a:solidFill>
                      <a:srgbClr val="000000"/>
                    </a:solidFill>
                    <a:latin typeface="宋体" pitchFamily="2" charset="-122"/>
                    <a:cs typeface="Times New Roman" pitchFamily="18" charset="0"/>
                  </a:rPr>
                  <a:t>≥</a:t>
                </a:r>
                <a:r>
                  <a:rPr lang="en-US" altLang="zh-CN" sz="1600" b="1">
                    <a:solidFill>
                      <a:srgbClr val="000000"/>
                    </a:solidFill>
                    <a:latin typeface="Times New Roman" pitchFamily="18" charset="0"/>
                    <a:cs typeface="Times New Roman" pitchFamily="18" charset="0"/>
                  </a:rPr>
                  <a:t>1</a:t>
                </a:r>
                <a:endParaRPr lang="zh-CN" altLang="en-US" sz="1600">
                  <a:solidFill>
                    <a:srgbClr val="000000"/>
                  </a:solidFill>
                  <a:latin typeface="Times New Roman" pitchFamily="18" charset="0"/>
                  <a:cs typeface="Times New Roman" pitchFamily="18" charset="0"/>
                </a:endParaRPr>
              </a:p>
            </p:txBody>
          </p:sp>
        </p:grpSp>
      </p:grpSp>
      <p:sp>
        <p:nvSpPr>
          <p:cNvPr id="58374" name="Rectangle 2"/>
          <p:cNvSpPr>
            <a:spLocks noChangeArrowheads="1"/>
          </p:cNvSpPr>
          <p:nvPr/>
        </p:nvSpPr>
        <p:spPr bwMode="auto">
          <a:xfrm>
            <a:off x="5911850" y="58738"/>
            <a:ext cx="3178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§2.3</a:t>
            </a:r>
            <a:r>
              <a:rPr lang="zh-CN" altLang="en-US" sz="1800" b="1">
                <a:solidFill>
                  <a:srgbClr val="FF0066"/>
                </a:solidFill>
                <a:latin typeface="Times New Roman" pitchFamily="18" charset="0"/>
                <a:cs typeface="Times New Roman" pitchFamily="18" charset="0"/>
              </a:rPr>
              <a:t>  逻辑函数及其描述方法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矩形 9"/>
          <p:cNvSpPr>
            <a:spLocks noChangeArrowheads="1"/>
          </p:cNvSpPr>
          <p:nvPr/>
        </p:nvSpPr>
        <p:spPr bwMode="auto">
          <a:xfrm>
            <a:off x="571500" y="142875"/>
            <a:ext cx="2571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0000"/>
                </a:solidFill>
                <a:latin typeface="Times New Roman" pitchFamily="18" charset="0"/>
                <a:cs typeface="Times New Roman" pitchFamily="18" charset="0"/>
              </a:rPr>
              <a:t>5. </a:t>
            </a:r>
            <a:r>
              <a:rPr kumimoji="1" lang="zh-CN" altLang="en-US" sz="2400" b="1">
                <a:solidFill>
                  <a:srgbClr val="FF0000"/>
                </a:solidFill>
                <a:latin typeface="Times New Roman" pitchFamily="18" charset="0"/>
                <a:cs typeface="Times New Roman" pitchFamily="18" charset="0"/>
              </a:rPr>
              <a:t>波形</a:t>
            </a:r>
            <a:r>
              <a:rPr lang="zh-CN" altLang="en-US" sz="2400" b="1">
                <a:solidFill>
                  <a:srgbClr val="FF0000"/>
                </a:solidFill>
                <a:latin typeface="Times New Roman" pitchFamily="18" charset="0"/>
                <a:cs typeface="Times New Roman" pitchFamily="18" charset="0"/>
              </a:rPr>
              <a:t>图</a:t>
            </a:r>
          </a:p>
        </p:txBody>
      </p:sp>
      <p:grpSp>
        <p:nvGrpSpPr>
          <p:cNvPr id="2" name="组合 7"/>
          <p:cNvGrpSpPr>
            <a:grpSpLocks/>
          </p:cNvGrpSpPr>
          <p:nvPr/>
        </p:nvGrpSpPr>
        <p:grpSpPr bwMode="auto">
          <a:xfrm>
            <a:off x="714375" y="785813"/>
            <a:ext cx="7786688" cy="1285875"/>
            <a:chOff x="857250" y="785813"/>
            <a:chExt cx="7786716" cy="1285875"/>
          </a:xfrm>
        </p:grpSpPr>
        <p:sp>
          <p:nvSpPr>
            <p:cNvPr id="59398" name="Rectangle 11"/>
            <p:cNvSpPr>
              <a:spLocks noChangeArrowheads="1"/>
            </p:cNvSpPr>
            <p:nvPr/>
          </p:nvSpPr>
          <p:spPr bwMode="auto">
            <a:xfrm>
              <a:off x="857250" y="785813"/>
              <a:ext cx="7786716" cy="1285875"/>
            </a:xfrm>
            <a:prstGeom prst="rect">
              <a:avLst/>
            </a:prstGeom>
            <a:noFill/>
            <a:ln w="57150" cmpd="thinThick">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400" b="1">
                <a:solidFill>
                  <a:srgbClr val="000000"/>
                </a:solidFill>
              </a:endParaRPr>
            </a:p>
          </p:txBody>
        </p:sp>
        <p:sp>
          <p:nvSpPr>
            <p:cNvPr id="59399" name="矩形 5"/>
            <p:cNvSpPr>
              <a:spLocks noChangeArrowheads="1"/>
            </p:cNvSpPr>
            <p:nvPr/>
          </p:nvSpPr>
          <p:spPr bwMode="auto">
            <a:xfrm>
              <a:off x="928688" y="857250"/>
              <a:ext cx="7643839"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50000"/>
                </a:lnSpc>
                <a:spcBef>
                  <a:spcPct val="0"/>
                </a:spcBef>
                <a:buFontTx/>
                <a:buNone/>
              </a:pPr>
              <a:r>
                <a:rPr lang="zh-CN" altLang="en-US" sz="2400" b="1">
                  <a:solidFill>
                    <a:srgbClr val="000000"/>
                  </a:solidFill>
                </a:rPr>
                <a:t>        将输入变量所有取值可能与对应输出按时间顺序排列起来画成时间波形。</a:t>
              </a:r>
              <a:endParaRPr lang="zh-CN" altLang="en-US" sz="2400" b="1">
                <a:solidFill>
                  <a:srgbClr val="000000"/>
                </a:solidFill>
                <a:latin typeface="宋体" pitchFamily="2" charset="-122"/>
              </a:endParaRPr>
            </a:p>
          </p:txBody>
        </p:sp>
      </p:gr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2298700"/>
            <a:ext cx="5286375" cy="434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Rectangle 2"/>
          <p:cNvSpPr>
            <a:spLocks noChangeArrowheads="1"/>
          </p:cNvSpPr>
          <p:nvPr/>
        </p:nvSpPr>
        <p:spPr bwMode="auto">
          <a:xfrm>
            <a:off x="5911850" y="58738"/>
            <a:ext cx="3178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§2.3</a:t>
            </a:r>
            <a:r>
              <a:rPr lang="zh-CN" altLang="en-US" sz="1800" b="1">
                <a:solidFill>
                  <a:srgbClr val="FF0066"/>
                </a:solidFill>
                <a:latin typeface="Times New Roman" pitchFamily="18" charset="0"/>
                <a:cs typeface="Times New Roman" pitchFamily="18" charset="0"/>
              </a:rPr>
              <a:t>  逻辑函数及其描述方法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
          <p:cNvSpPr txBox="1">
            <a:spLocks noChangeArrowheads="1"/>
          </p:cNvSpPr>
          <p:nvPr/>
        </p:nvSpPr>
        <p:spPr bwMode="auto">
          <a:xfrm>
            <a:off x="612775" y="857250"/>
            <a:ext cx="6316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400" b="1">
                <a:solidFill>
                  <a:srgbClr val="0000FF"/>
                </a:solidFill>
                <a:latin typeface="Times New Roman" pitchFamily="18" charset="0"/>
                <a:cs typeface="Times New Roman" pitchFamily="18" charset="0"/>
              </a:rPr>
              <a:t>（</a:t>
            </a:r>
            <a:r>
              <a:rPr kumimoji="1" lang="en-US" altLang="zh-CN" sz="2400" b="1">
                <a:solidFill>
                  <a:srgbClr val="0000FF"/>
                </a:solidFill>
                <a:latin typeface="Times New Roman" pitchFamily="18" charset="0"/>
                <a:cs typeface="Times New Roman" pitchFamily="18" charset="0"/>
              </a:rPr>
              <a:t>1</a:t>
            </a:r>
            <a:r>
              <a:rPr kumimoji="1" lang="zh-CN" altLang="en-US" sz="2400" b="1">
                <a:solidFill>
                  <a:srgbClr val="0000FF"/>
                </a:solidFill>
                <a:latin typeface="Times New Roman" pitchFamily="18" charset="0"/>
                <a:cs typeface="Times New Roman" pitchFamily="18" charset="0"/>
              </a:rPr>
              <a:t>）从真值表、卡诺图</a:t>
            </a:r>
            <a:r>
              <a:rPr kumimoji="1" lang="zh-CN" altLang="en-US" sz="2400" b="1">
                <a:solidFill>
                  <a:srgbClr val="0000FF"/>
                </a:solidFill>
                <a:latin typeface="Times New Roman" pitchFamily="18" charset="0"/>
                <a:cs typeface="Times New Roman" pitchFamily="18" charset="0"/>
                <a:sym typeface="Symbol" pitchFamily="18" charset="2"/>
              </a:rPr>
              <a:t>列出</a:t>
            </a:r>
            <a:r>
              <a:rPr kumimoji="1" lang="zh-CN" altLang="en-US" sz="2400" b="1">
                <a:solidFill>
                  <a:srgbClr val="0000FF"/>
                </a:solidFill>
                <a:latin typeface="Times New Roman" pitchFamily="18" charset="0"/>
                <a:cs typeface="Times New Roman" pitchFamily="18" charset="0"/>
              </a:rPr>
              <a:t>逻辑函数式</a:t>
            </a:r>
          </a:p>
        </p:txBody>
      </p:sp>
      <p:sp>
        <p:nvSpPr>
          <p:cNvPr id="60419" name="Text Box 12"/>
          <p:cNvSpPr txBox="1">
            <a:spLocks noChangeArrowheads="1"/>
          </p:cNvSpPr>
          <p:nvPr/>
        </p:nvSpPr>
        <p:spPr bwMode="auto">
          <a:xfrm>
            <a:off x="782638" y="285750"/>
            <a:ext cx="56467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0000"/>
                </a:solidFill>
                <a:latin typeface="Times New Roman" pitchFamily="18" charset="0"/>
                <a:cs typeface="Times New Roman" pitchFamily="18" charset="0"/>
                <a:sym typeface="Symbol" pitchFamily="18" charset="2"/>
              </a:rPr>
              <a:t>6. </a:t>
            </a:r>
            <a:r>
              <a:rPr kumimoji="1" lang="zh-CN" altLang="en-US" sz="2400" b="1">
                <a:solidFill>
                  <a:srgbClr val="FF0000"/>
                </a:solidFill>
                <a:latin typeface="Times New Roman" pitchFamily="18" charset="0"/>
                <a:cs typeface="Times New Roman" pitchFamily="18" charset="0"/>
                <a:sym typeface="Symbol" pitchFamily="18" charset="2"/>
              </a:rPr>
              <a:t>各种描述方法间的相互转换</a:t>
            </a:r>
            <a:endParaRPr kumimoji="1" lang="zh-CN" altLang="en-US" sz="2400" b="1">
              <a:solidFill>
                <a:srgbClr val="FF0000"/>
              </a:solidFill>
              <a:latin typeface="Times New Roman" pitchFamily="18" charset="0"/>
              <a:cs typeface="Times New Roman" pitchFamily="18" charset="0"/>
            </a:endParaRPr>
          </a:p>
        </p:txBody>
      </p:sp>
      <p:graphicFrame>
        <p:nvGraphicFramePr>
          <p:cNvPr id="5" name="Group 70"/>
          <p:cNvGraphicFramePr>
            <a:graphicFrameLocks noGrp="1"/>
          </p:cNvGraphicFramePr>
          <p:nvPr/>
        </p:nvGraphicFramePr>
        <p:xfrm>
          <a:off x="1522413" y="2965450"/>
          <a:ext cx="1584325" cy="3035300"/>
        </p:xfrm>
        <a:graphic>
          <a:graphicData uri="http://schemas.openxmlformats.org/drawingml/2006/table">
            <a:tbl>
              <a:tblPr/>
              <a:tblGrid>
                <a:gridCol w="1144587"/>
                <a:gridCol w="439738"/>
              </a:tblGrid>
              <a:tr h="365623">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1"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   B   C</a:t>
                      </a:r>
                    </a:p>
                  </a:txBody>
                  <a:tcPr marT="45665" marB="4566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1"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Y</a:t>
                      </a:r>
                    </a:p>
                  </a:txBody>
                  <a:tcPr marT="45665" marB="4566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669677">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smtClean="0">
                          <a:ln>
                            <a:noFill/>
                          </a:ln>
                          <a:solidFill>
                            <a:srgbClr val="040404"/>
                          </a:solidFill>
                          <a:effectLst/>
                          <a:latin typeface="Times New Roman" pitchFamily="18" charset="0"/>
                          <a:ea typeface="宋体" pitchFamily="2" charset="-122"/>
                          <a:cs typeface="Times New Roman" pitchFamily="18" charset="0"/>
                        </a:rPr>
                        <a:t>0    0    0</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smtClean="0">
                          <a:ln>
                            <a:noFill/>
                          </a:ln>
                          <a:solidFill>
                            <a:srgbClr val="040404"/>
                          </a:solidFill>
                          <a:effectLst/>
                          <a:latin typeface="Times New Roman" pitchFamily="18" charset="0"/>
                          <a:ea typeface="宋体" pitchFamily="2" charset="-122"/>
                          <a:cs typeface="Times New Roman" pitchFamily="18" charset="0"/>
                        </a:rPr>
                        <a:t>0    0    1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smtClean="0">
                          <a:ln>
                            <a:noFill/>
                          </a:ln>
                          <a:solidFill>
                            <a:srgbClr val="040404"/>
                          </a:solidFill>
                          <a:effectLst/>
                          <a:latin typeface="Times New Roman" pitchFamily="18" charset="0"/>
                          <a:ea typeface="宋体" pitchFamily="2" charset="-122"/>
                          <a:cs typeface="Times New Roman" pitchFamily="18" charset="0"/>
                        </a:rPr>
                        <a:t>0    1    0</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smtClean="0">
                          <a:ln>
                            <a:noFill/>
                          </a:ln>
                          <a:solidFill>
                            <a:srgbClr val="040404"/>
                          </a:solidFill>
                          <a:effectLst/>
                          <a:latin typeface="Times New Roman" pitchFamily="18" charset="0"/>
                          <a:ea typeface="宋体" pitchFamily="2" charset="-122"/>
                          <a:cs typeface="Times New Roman" pitchFamily="18" charset="0"/>
                        </a:rPr>
                        <a:t>0    1    1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smtClean="0">
                          <a:ln>
                            <a:noFill/>
                          </a:ln>
                          <a:solidFill>
                            <a:srgbClr val="040404"/>
                          </a:solidFill>
                          <a:effectLst/>
                          <a:latin typeface="Times New Roman" pitchFamily="18" charset="0"/>
                          <a:ea typeface="宋体" pitchFamily="2" charset="-122"/>
                          <a:cs typeface="Times New Roman" pitchFamily="18" charset="0"/>
                        </a:rPr>
                        <a:t>1    0    0</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smtClean="0">
                          <a:ln>
                            <a:noFill/>
                          </a:ln>
                          <a:solidFill>
                            <a:srgbClr val="040404"/>
                          </a:solidFill>
                          <a:effectLst/>
                          <a:latin typeface="Times New Roman" pitchFamily="18" charset="0"/>
                          <a:ea typeface="宋体" pitchFamily="2" charset="-122"/>
                          <a:cs typeface="Times New Roman" pitchFamily="18" charset="0"/>
                        </a:rPr>
                        <a:t>1    0    1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smtClean="0">
                          <a:ln>
                            <a:noFill/>
                          </a:ln>
                          <a:solidFill>
                            <a:srgbClr val="040404"/>
                          </a:solidFill>
                          <a:effectLst/>
                          <a:latin typeface="Times New Roman" pitchFamily="18" charset="0"/>
                          <a:ea typeface="宋体" pitchFamily="2" charset="-122"/>
                          <a:cs typeface="Times New Roman" pitchFamily="18" charset="0"/>
                        </a:rPr>
                        <a:t>1    1    0</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smtClean="0">
                          <a:ln>
                            <a:noFill/>
                          </a:ln>
                          <a:solidFill>
                            <a:srgbClr val="040404"/>
                          </a:solidFill>
                          <a:effectLst/>
                          <a:latin typeface="Times New Roman" pitchFamily="18" charset="0"/>
                          <a:ea typeface="宋体" pitchFamily="2" charset="-122"/>
                          <a:cs typeface="Times New Roman" pitchFamily="18" charset="0"/>
                        </a:rPr>
                        <a:t>1    1    1</a:t>
                      </a:r>
                    </a:p>
                  </a:txBody>
                  <a:tcPr marT="45665" marB="4566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smtClean="0">
                          <a:ln>
                            <a:noFill/>
                          </a:ln>
                          <a:solidFill>
                            <a:srgbClr val="003300"/>
                          </a:solidFill>
                          <a:effectLst/>
                          <a:latin typeface="Times New Roman" pitchFamily="18" charset="0"/>
                          <a:ea typeface="宋体" pitchFamily="2" charset="-122"/>
                          <a:cs typeface="Times New Roman" pitchFamily="18" charset="0"/>
                        </a:rPr>
                        <a:t>0</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smtClean="0">
                          <a:ln>
                            <a:noFill/>
                          </a:ln>
                          <a:solidFill>
                            <a:srgbClr val="003300"/>
                          </a:solidFill>
                          <a:effectLst/>
                          <a:latin typeface="Times New Roman" pitchFamily="18" charset="0"/>
                          <a:ea typeface="宋体" pitchFamily="2" charset="-122"/>
                          <a:cs typeface="Times New Roman" pitchFamily="18" charset="0"/>
                        </a:rPr>
                        <a:t>0</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smtClean="0">
                          <a:ln>
                            <a:noFill/>
                          </a:ln>
                          <a:solidFill>
                            <a:srgbClr val="003300"/>
                          </a:solidFill>
                          <a:effectLst/>
                          <a:latin typeface="Times New Roman" pitchFamily="18" charset="0"/>
                          <a:ea typeface="宋体" pitchFamily="2" charset="-122"/>
                          <a:cs typeface="Times New Roman" pitchFamily="18" charset="0"/>
                        </a:rPr>
                        <a:t>0</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smtClean="0">
                          <a:ln>
                            <a:noFill/>
                          </a:ln>
                          <a:solidFill>
                            <a:srgbClr val="003300"/>
                          </a:solidFill>
                          <a:effectLst/>
                          <a:latin typeface="Times New Roman" pitchFamily="18" charset="0"/>
                          <a:ea typeface="宋体" pitchFamily="2" charset="-122"/>
                          <a:cs typeface="Times New Roman" pitchFamily="18" charset="0"/>
                        </a:rPr>
                        <a:t>0</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1</a:t>
                      </a:r>
                    </a:p>
                  </a:txBody>
                  <a:tcPr marT="45665" marB="4566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6" name="Object 2"/>
          <p:cNvGraphicFramePr>
            <a:graphicFrameLocks noChangeAspect="1"/>
          </p:cNvGraphicFramePr>
          <p:nvPr/>
        </p:nvGraphicFramePr>
        <p:xfrm>
          <a:off x="3322638" y="4275138"/>
          <a:ext cx="915987" cy="382587"/>
        </p:xfrm>
        <a:graphic>
          <a:graphicData uri="http://schemas.openxmlformats.org/presentationml/2006/ole">
            <mc:AlternateContent xmlns:mc="http://schemas.openxmlformats.org/markup-compatibility/2006">
              <mc:Choice xmlns:v="urn:schemas-microsoft-com:vml" Requires="v">
                <p:oleObj spid="_x0000_s60466" name="公式" r:id="rId3" imgW="409701" imgH="133475" progId="Equation.3">
                  <p:embed/>
                </p:oleObj>
              </mc:Choice>
              <mc:Fallback>
                <p:oleObj name="公式" r:id="rId3" imgW="409701" imgH="133475"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2638" y="4275138"/>
                        <a:ext cx="915987" cy="382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3"/>
          <p:cNvGraphicFramePr>
            <a:graphicFrameLocks noChangeAspect="1"/>
          </p:cNvGraphicFramePr>
          <p:nvPr/>
        </p:nvGraphicFramePr>
        <p:xfrm>
          <a:off x="3319463" y="4922838"/>
          <a:ext cx="893762" cy="390525"/>
        </p:xfrm>
        <a:graphic>
          <a:graphicData uri="http://schemas.openxmlformats.org/presentationml/2006/ole">
            <mc:AlternateContent xmlns:mc="http://schemas.openxmlformats.org/markup-compatibility/2006">
              <mc:Choice xmlns:v="urn:schemas-microsoft-com:vml" Requires="v">
                <p:oleObj spid="_x0000_s60467" name="公式" r:id="rId5" imgW="409701" imgH="133475" progId="Equation.3">
                  <p:embed/>
                </p:oleObj>
              </mc:Choice>
              <mc:Fallback>
                <p:oleObj name="公式" r:id="rId5" imgW="409701" imgH="133475"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9463" y="4922838"/>
                        <a:ext cx="893762"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4"/>
          <p:cNvGraphicFramePr>
            <a:graphicFrameLocks noChangeAspect="1"/>
          </p:cNvGraphicFramePr>
          <p:nvPr/>
        </p:nvGraphicFramePr>
        <p:xfrm>
          <a:off x="3316288" y="5283200"/>
          <a:ext cx="871537" cy="382588"/>
        </p:xfrm>
        <a:graphic>
          <a:graphicData uri="http://schemas.openxmlformats.org/presentationml/2006/ole">
            <mc:AlternateContent xmlns:mc="http://schemas.openxmlformats.org/markup-compatibility/2006">
              <mc:Choice xmlns:v="urn:schemas-microsoft-com:vml" Requires="v">
                <p:oleObj spid="_x0000_s60468" name="公式" r:id="rId7" imgW="418975" imgH="133475" progId="Equation.3">
                  <p:embed/>
                </p:oleObj>
              </mc:Choice>
              <mc:Fallback>
                <p:oleObj name="公式" r:id="rId7" imgW="418975" imgH="133475"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6288" y="5283200"/>
                        <a:ext cx="871537"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5"/>
          <p:cNvGraphicFramePr>
            <a:graphicFrameLocks noChangeAspect="1"/>
          </p:cNvGraphicFramePr>
          <p:nvPr/>
        </p:nvGraphicFramePr>
        <p:xfrm>
          <a:off x="3308350" y="5654675"/>
          <a:ext cx="892175" cy="312738"/>
        </p:xfrm>
        <a:graphic>
          <a:graphicData uri="http://schemas.openxmlformats.org/presentationml/2006/ole">
            <mc:AlternateContent xmlns:mc="http://schemas.openxmlformats.org/markup-compatibility/2006">
              <mc:Choice xmlns:v="urn:schemas-microsoft-com:vml" Requires="v">
                <p:oleObj spid="_x0000_s60469" name="公式" r:id="rId9" imgW="418975" imgH="95261" progId="Equation.3">
                  <p:embed/>
                </p:oleObj>
              </mc:Choice>
              <mc:Fallback>
                <p:oleObj name="公式" r:id="rId9" imgW="418975" imgH="95261"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08350" y="5654675"/>
                        <a:ext cx="892175" cy="31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6"/>
          <p:cNvGraphicFramePr>
            <a:graphicFrameLocks noChangeAspect="1"/>
          </p:cNvGraphicFramePr>
          <p:nvPr/>
        </p:nvGraphicFramePr>
        <p:xfrm>
          <a:off x="5000625" y="4929188"/>
          <a:ext cx="3538538" cy="428625"/>
        </p:xfrm>
        <a:graphic>
          <a:graphicData uri="http://schemas.openxmlformats.org/presentationml/2006/ole">
            <mc:AlternateContent xmlns:mc="http://schemas.openxmlformats.org/markup-compatibility/2006">
              <mc:Choice xmlns:v="urn:schemas-microsoft-com:vml" Requires="v">
                <p:oleObj spid="_x0000_s60470" name="公式" r:id="rId11" imgW="1847747" imgH="133475" progId="Equation.3">
                  <p:embed/>
                </p:oleObj>
              </mc:Choice>
              <mc:Fallback>
                <p:oleObj name="公式" r:id="rId11" imgW="1847747" imgH="133475"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00625" y="4929188"/>
                        <a:ext cx="3538538"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42"/>
          <p:cNvGrpSpPr>
            <a:grpSpLocks/>
          </p:cNvGrpSpPr>
          <p:nvPr/>
        </p:nvGrpSpPr>
        <p:grpSpPr bwMode="auto">
          <a:xfrm>
            <a:off x="4786313" y="2786063"/>
            <a:ext cx="2990850" cy="1758950"/>
            <a:chOff x="3243" y="712"/>
            <a:chExt cx="1884" cy="1108"/>
          </a:xfrm>
        </p:grpSpPr>
        <p:sp>
          <p:nvSpPr>
            <p:cNvPr id="60442" name="Text Box 43"/>
            <p:cNvSpPr txBox="1">
              <a:spLocks noChangeArrowheads="1"/>
            </p:cNvSpPr>
            <p:nvPr/>
          </p:nvSpPr>
          <p:spPr bwMode="auto">
            <a:xfrm>
              <a:off x="3243" y="890"/>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cs typeface="Times New Roman" pitchFamily="18" charset="0"/>
                </a:rPr>
                <a:t>A</a:t>
              </a:r>
            </a:p>
          </p:txBody>
        </p:sp>
        <p:grpSp>
          <p:nvGrpSpPr>
            <p:cNvPr id="60443" name="Group 44"/>
            <p:cNvGrpSpPr>
              <a:grpSpLocks/>
            </p:cNvGrpSpPr>
            <p:nvPr/>
          </p:nvGrpSpPr>
          <p:grpSpPr bwMode="auto">
            <a:xfrm>
              <a:off x="3399" y="898"/>
              <a:ext cx="1728" cy="912"/>
              <a:chOff x="336" y="2976"/>
              <a:chExt cx="1728" cy="912"/>
            </a:xfrm>
          </p:grpSpPr>
          <p:sp>
            <p:nvSpPr>
              <p:cNvPr id="60459" name="Line 45"/>
              <p:cNvSpPr>
                <a:spLocks noChangeShapeType="1"/>
              </p:cNvSpPr>
              <p:nvPr/>
            </p:nvSpPr>
            <p:spPr bwMode="auto">
              <a:xfrm>
                <a:off x="528" y="3552"/>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0460" name="Group 46"/>
              <p:cNvGrpSpPr>
                <a:grpSpLocks/>
              </p:cNvGrpSpPr>
              <p:nvPr/>
            </p:nvGrpSpPr>
            <p:grpSpPr bwMode="auto">
              <a:xfrm>
                <a:off x="336" y="2976"/>
                <a:ext cx="1728" cy="912"/>
                <a:chOff x="336" y="2976"/>
                <a:chExt cx="1728" cy="912"/>
              </a:xfrm>
            </p:grpSpPr>
            <p:sp>
              <p:nvSpPr>
                <p:cNvPr id="60461" name="Rectangle 47"/>
                <p:cNvSpPr>
                  <a:spLocks noChangeArrowheads="1"/>
                </p:cNvSpPr>
                <p:nvPr/>
              </p:nvSpPr>
              <p:spPr bwMode="auto">
                <a:xfrm>
                  <a:off x="528" y="3216"/>
                  <a:ext cx="1536"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60462" name="Line 48"/>
                <p:cNvSpPr>
                  <a:spLocks noChangeShapeType="1"/>
                </p:cNvSpPr>
                <p:nvPr/>
              </p:nvSpPr>
              <p:spPr bwMode="auto">
                <a:xfrm>
                  <a:off x="912"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3" name="Line 49"/>
                <p:cNvSpPr>
                  <a:spLocks noChangeShapeType="1"/>
                </p:cNvSpPr>
                <p:nvPr/>
              </p:nvSpPr>
              <p:spPr bwMode="auto">
                <a:xfrm>
                  <a:off x="1296"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4" name="Line 50"/>
                <p:cNvSpPr>
                  <a:spLocks noChangeShapeType="1"/>
                </p:cNvSpPr>
                <p:nvPr/>
              </p:nvSpPr>
              <p:spPr bwMode="auto">
                <a:xfrm>
                  <a:off x="1680"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5" name="Line 51"/>
                <p:cNvSpPr>
                  <a:spLocks noChangeShapeType="1"/>
                </p:cNvSpPr>
                <p:nvPr/>
              </p:nvSpPr>
              <p:spPr bwMode="auto">
                <a:xfrm>
                  <a:off x="336" y="297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60444" name="Text Box 52"/>
            <p:cNvSpPr txBox="1">
              <a:spLocks noChangeArrowheads="1"/>
            </p:cNvSpPr>
            <p:nvPr/>
          </p:nvSpPr>
          <p:spPr bwMode="auto">
            <a:xfrm>
              <a:off x="3399" y="712"/>
              <a:ext cx="3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cs typeface="Times New Roman" pitchFamily="18" charset="0"/>
                </a:rPr>
                <a:t>BC</a:t>
              </a:r>
            </a:p>
          </p:txBody>
        </p:sp>
        <p:sp>
          <p:nvSpPr>
            <p:cNvPr id="60445" name="Text Box 53"/>
            <p:cNvSpPr txBox="1">
              <a:spLocks noChangeArrowheads="1"/>
            </p:cNvSpPr>
            <p:nvPr/>
          </p:nvSpPr>
          <p:spPr bwMode="auto">
            <a:xfrm>
              <a:off x="3345" y="114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a:t>
              </a:r>
              <a:endParaRPr kumimoji="1" lang="en-US" altLang="zh-CN" sz="3600" b="1">
                <a:solidFill>
                  <a:srgbClr val="000000"/>
                </a:solidFill>
                <a:latin typeface="Times New Roman" pitchFamily="18" charset="0"/>
                <a:cs typeface="Times New Roman" pitchFamily="18" charset="0"/>
              </a:endParaRPr>
            </a:p>
          </p:txBody>
        </p:sp>
        <p:sp>
          <p:nvSpPr>
            <p:cNvPr id="60446" name="Text Box 54"/>
            <p:cNvSpPr txBox="1">
              <a:spLocks noChangeArrowheads="1"/>
            </p:cNvSpPr>
            <p:nvPr/>
          </p:nvSpPr>
          <p:spPr bwMode="auto">
            <a:xfrm>
              <a:off x="3351" y="147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a:t>
              </a:r>
              <a:endParaRPr kumimoji="1" lang="en-US" altLang="zh-CN" sz="3600" b="1">
                <a:solidFill>
                  <a:srgbClr val="000000"/>
                </a:solidFill>
                <a:latin typeface="Times New Roman" pitchFamily="18" charset="0"/>
                <a:cs typeface="Times New Roman" pitchFamily="18" charset="0"/>
              </a:endParaRPr>
            </a:p>
          </p:txBody>
        </p:sp>
        <p:sp>
          <p:nvSpPr>
            <p:cNvPr id="60447" name="Text Box 55"/>
            <p:cNvSpPr txBox="1">
              <a:spLocks noChangeArrowheads="1"/>
            </p:cNvSpPr>
            <p:nvPr/>
          </p:nvSpPr>
          <p:spPr bwMode="auto">
            <a:xfrm>
              <a:off x="3627" y="8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00</a:t>
              </a:r>
              <a:endParaRPr kumimoji="1" lang="en-US" altLang="zh-CN" sz="3600" b="1">
                <a:solidFill>
                  <a:srgbClr val="000000"/>
                </a:solidFill>
                <a:latin typeface="Times New Roman" pitchFamily="18" charset="0"/>
                <a:cs typeface="Times New Roman" pitchFamily="18" charset="0"/>
              </a:endParaRPr>
            </a:p>
          </p:txBody>
        </p:sp>
        <p:sp>
          <p:nvSpPr>
            <p:cNvPr id="60448" name="Text Box 56"/>
            <p:cNvSpPr txBox="1">
              <a:spLocks noChangeArrowheads="1"/>
            </p:cNvSpPr>
            <p:nvPr/>
          </p:nvSpPr>
          <p:spPr bwMode="auto">
            <a:xfrm>
              <a:off x="4011" y="8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01</a:t>
              </a:r>
              <a:endParaRPr kumimoji="1" lang="en-US" altLang="zh-CN" sz="3600" b="1">
                <a:solidFill>
                  <a:srgbClr val="000000"/>
                </a:solidFill>
                <a:latin typeface="Times New Roman" pitchFamily="18" charset="0"/>
                <a:cs typeface="Times New Roman" pitchFamily="18" charset="0"/>
              </a:endParaRPr>
            </a:p>
          </p:txBody>
        </p:sp>
        <p:sp>
          <p:nvSpPr>
            <p:cNvPr id="60449" name="Text Box 57"/>
            <p:cNvSpPr txBox="1">
              <a:spLocks noChangeArrowheads="1"/>
            </p:cNvSpPr>
            <p:nvPr/>
          </p:nvSpPr>
          <p:spPr bwMode="auto">
            <a:xfrm>
              <a:off x="4395" y="8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11</a:t>
              </a:r>
              <a:endParaRPr kumimoji="1" lang="en-US" altLang="zh-CN" sz="3600" b="1">
                <a:solidFill>
                  <a:srgbClr val="000000"/>
                </a:solidFill>
                <a:latin typeface="Times New Roman" pitchFamily="18" charset="0"/>
                <a:cs typeface="Times New Roman" pitchFamily="18" charset="0"/>
              </a:endParaRPr>
            </a:p>
          </p:txBody>
        </p:sp>
        <p:sp>
          <p:nvSpPr>
            <p:cNvPr id="60450" name="Text Box 58"/>
            <p:cNvSpPr txBox="1">
              <a:spLocks noChangeArrowheads="1"/>
            </p:cNvSpPr>
            <p:nvPr/>
          </p:nvSpPr>
          <p:spPr bwMode="auto">
            <a:xfrm>
              <a:off x="4779" y="8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10</a:t>
              </a:r>
              <a:endParaRPr kumimoji="1" lang="en-US" altLang="zh-CN" sz="3600" b="1">
                <a:solidFill>
                  <a:srgbClr val="000000"/>
                </a:solidFill>
                <a:latin typeface="Times New Roman" pitchFamily="18" charset="0"/>
                <a:cs typeface="Times New Roman" pitchFamily="18" charset="0"/>
              </a:endParaRPr>
            </a:p>
          </p:txBody>
        </p:sp>
        <p:sp>
          <p:nvSpPr>
            <p:cNvPr id="60451" name="Text Box 59"/>
            <p:cNvSpPr txBox="1">
              <a:spLocks noChangeArrowheads="1"/>
            </p:cNvSpPr>
            <p:nvPr/>
          </p:nvSpPr>
          <p:spPr bwMode="auto">
            <a:xfrm>
              <a:off x="3679" y="113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60452" name="Text Box 60"/>
            <p:cNvSpPr txBox="1">
              <a:spLocks noChangeArrowheads="1"/>
            </p:cNvSpPr>
            <p:nvPr/>
          </p:nvSpPr>
          <p:spPr bwMode="auto">
            <a:xfrm>
              <a:off x="4083" y="1138"/>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a:t>
              </a:r>
              <a:endParaRPr kumimoji="1" lang="en-US" altLang="zh-CN" sz="3600" b="1">
                <a:solidFill>
                  <a:srgbClr val="FF3300"/>
                </a:solidFill>
                <a:latin typeface="Times New Roman" pitchFamily="18" charset="0"/>
                <a:cs typeface="Times New Roman" pitchFamily="18" charset="0"/>
              </a:endParaRPr>
            </a:p>
          </p:txBody>
        </p:sp>
        <p:sp>
          <p:nvSpPr>
            <p:cNvPr id="60453" name="Text Box 61"/>
            <p:cNvSpPr txBox="1">
              <a:spLocks noChangeArrowheads="1"/>
            </p:cNvSpPr>
            <p:nvPr/>
          </p:nvSpPr>
          <p:spPr bwMode="auto">
            <a:xfrm>
              <a:off x="4851" y="1138"/>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60454" name="Text Box 62"/>
            <p:cNvSpPr txBox="1">
              <a:spLocks noChangeArrowheads="1"/>
            </p:cNvSpPr>
            <p:nvPr/>
          </p:nvSpPr>
          <p:spPr bwMode="auto">
            <a:xfrm>
              <a:off x="4395" y="113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1 </a:t>
              </a:r>
              <a:endParaRPr kumimoji="1" lang="en-US" altLang="zh-CN" sz="3600" b="1">
                <a:solidFill>
                  <a:srgbClr val="FF3300"/>
                </a:solidFill>
                <a:latin typeface="Times New Roman" pitchFamily="18" charset="0"/>
                <a:cs typeface="Times New Roman" pitchFamily="18" charset="0"/>
              </a:endParaRPr>
            </a:p>
          </p:txBody>
        </p:sp>
        <p:sp>
          <p:nvSpPr>
            <p:cNvPr id="60455" name="Text Box 63"/>
            <p:cNvSpPr txBox="1">
              <a:spLocks noChangeArrowheads="1"/>
            </p:cNvSpPr>
            <p:nvPr/>
          </p:nvSpPr>
          <p:spPr bwMode="auto">
            <a:xfrm>
              <a:off x="3727" y="1416"/>
              <a:ext cx="11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kumimoji="1" lang="zh-CN" altLang="zh-CN" sz="3600" b="1">
                <a:solidFill>
                  <a:srgbClr val="FF3300"/>
                </a:solidFill>
                <a:latin typeface="Times New Roman" pitchFamily="18" charset="0"/>
                <a:cs typeface="Times New Roman" pitchFamily="18" charset="0"/>
              </a:endParaRPr>
            </a:p>
          </p:txBody>
        </p:sp>
        <p:sp>
          <p:nvSpPr>
            <p:cNvPr id="60456" name="Text Box 64"/>
            <p:cNvSpPr txBox="1">
              <a:spLocks noChangeArrowheads="1"/>
            </p:cNvSpPr>
            <p:nvPr/>
          </p:nvSpPr>
          <p:spPr bwMode="auto">
            <a:xfrm>
              <a:off x="4059" y="147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1</a:t>
              </a:r>
            </a:p>
          </p:txBody>
        </p:sp>
        <p:sp>
          <p:nvSpPr>
            <p:cNvPr id="60457" name="Text Box 65"/>
            <p:cNvSpPr txBox="1">
              <a:spLocks noChangeArrowheads="1"/>
            </p:cNvSpPr>
            <p:nvPr/>
          </p:nvSpPr>
          <p:spPr bwMode="auto">
            <a:xfrm>
              <a:off x="4827" y="147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1</a:t>
              </a:r>
            </a:p>
          </p:txBody>
        </p:sp>
        <p:sp>
          <p:nvSpPr>
            <p:cNvPr id="60458" name="Text Box 66"/>
            <p:cNvSpPr txBox="1">
              <a:spLocks noChangeArrowheads="1"/>
            </p:cNvSpPr>
            <p:nvPr/>
          </p:nvSpPr>
          <p:spPr bwMode="auto">
            <a:xfrm>
              <a:off x="4423" y="1474"/>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1</a:t>
              </a:r>
              <a:endParaRPr kumimoji="1" lang="en-US" altLang="zh-CN" sz="3600" b="1">
                <a:solidFill>
                  <a:srgbClr val="FF3300"/>
                </a:solidFill>
                <a:latin typeface="Times New Roman" pitchFamily="18" charset="0"/>
                <a:cs typeface="Times New Roman" pitchFamily="18" charset="0"/>
              </a:endParaRPr>
            </a:p>
          </p:txBody>
        </p:sp>
      </p:grpSp>
      <p:sp>
        <p:nvSpPr>
          <p:cNvPr id="36" name="Text Box 67"/>
          <p:cNvSpPr txBox="1">
            <a:spLocks noChangeArrowheads="1"/>
          </p:cNvSpPr>
          <p:nvPr/>
        </p:nvSpPr>
        <p:spPr bwMode="auto">
          <a:xfrm>
            <a:off x="779463" y="2428875"/>
            <a:ext cx="792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lang="zh-CN" altLang="en-US" sz="2400" b="1">
                <a:solidFill>
                  <a:srgbClr val="C00000"/>
                </a:solidFill>
                <a:latin typeface="Times New Roman" pitchFamily="18" charset="0"/>
                <a:cs typeface="Times New Roman" pitchFamily="18" charset="0"/>
              </a:rPr>
              <a:t>例：</a:t>
            </a:r>
          </a:p>
        </p:txBody>
      </p:sp>
      <p:grpSp>
        <p:nvGrpSpPr>
          <p:cNvPr id="12" name="组合 37"/>
          <p:cNvGrpSpPr>
            <a:grpSpLocks/>
          </p:cNvGrpSpPr>
          <p:nvPr/>
        </p:nvGrpSpPr>
        <p:grpSpPr bwMode="auto">
          <a:xfrm>
            <a:off x="785813" y="1428750"/>
            <a:ext cx="7488237" cy="865188"/>
            <a:chOff x="755650" y="1484313"/>
            <a:chExt cx="7488238" cy="865187"/>
          </a:xfrm>
        </p:grpSpPr>
        <p:sp>
          <p:nvSpPr>
            <p:cNvPr id="60440" name="Text Box 9"/>
            <p:cNvSpPr txBox="1">
              <a:spLocks noChangeArrowheads="1"/>
            </p:cNvSpPr>
            <p:nvPr/>
          </p:nvSpPr>
          <p:spPr bwMode="auto">
            <a:xfrm>
              <a:off x="900113" y="1484313"/>
              <a:ext cx="69119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①</a:t>
              </a:r>
              <a:r>
                <a:rPr kumimoji="1" lang="zh-CN" altLang="en-US" sz="2400" b="1">
                  <a:solidFill>
                    <a:srgbClr val="000000"/>
                  </a:solidFill>
                  <a:latin typeface="Times New Roman" pitchFamily="18" charset="0"/>
                  <a:cs typeface="Times New Roman" pitchFamily="18" charset="0"/>
                </a:rPr>
                <a:t>找出真值表和卡诺图中取值为</a:t>
              </a:r>
              <a:r>
                <a:rPr kumimoji="1" lang="zh-CN" altLang="en-US" sz="2400" b="1">
                  <a:solidFill>
                    <a:srgbClr val="FF3300"/>
                  </a:solidFill>
                  <a:latin typeface="Times New Roman" pitchFamily="18" charset="0"/>
                  <a:cs typeface="Times New Roman" pitchFamily="18" charset="0"/>
                </a:rPr>
                <a:t>“</a:t>
              </a:r>
              <a:r>
                <a:rPr kumimoji="1" lang="en-US" altLang="zh-CN" sz="2400" b="1">
                  <a:solidFill>
                    <a:srgbClr val="FF3300"/>
                  </a:solidFill>
                  <a:latin typeface="Times New Roman" pitchFamily="18" charset="0"/>
                  <a:cs typeface="Times New Roman" pitchFamily="18" charset="0"/>
                </a:rPr>
                <a:t>1”</a:t>
              </a:r>
              <a:r>
                <a:rPr kumimoji="1" lang="zh-CN" altLang="en-US" sz="2400" b="1">
                  <a:solidFill>
                    <a:srgbClr val="000000"/>
                  </a:solidFill>
                  <a:latin typeface="Times New Roman" pitchFamily="18" charset="0"/>
                  <a:cs typeface="Times New Roman" pitchFamily="18" charset="0"/>
                </a:rPr>
                <a:t>的最小项；</a:t>
              </a:r>
            </a:p>
            <a:p>
              <a:pPr eaLnBrk="1" hangingPunct="1">
                <a:spcBef>
                  <a:spcPct val="0"/>
                </a:spcBef>
                <a:buFontTx/>
                <a:buNone/>
              </a:pPr>
              <a:r>
                <a:rPr kumimoji="1" lang="zh-CN" altLang="en-US" sz="2400" b="1">
                  <a:solidFill>
                    <a:srgbClr val="000000"/>
                  </a:solidFill>
                  <a:latin typeface="Times New Roman" pitchFamily="18" charset="0"/>
                  <a:cs typeface="Times New Roman" pitchFamily="18" charset="0"/>
                </a:rPr>
                <a:t>②各与项相或，即得与或逻辑函数式；</a:t>
              </a:r>
            </a:p>
          </p:txBody>
        </p:sp>
        <p:sp>
          <p:nvSpPr>
            <p:cNvPr id="60441" name="Rectangle 68"/>
            <p:cNvSpPr>
              <a:spLocks noChangeArrowheads="1"/>
            </p:cNvSpPr>
            <p:nvPr/>
          </p:nvSpPr>
          <p:spPr bwMode="auto">
            <a:xfrm>
              <a:off x="755650" y="1484313"/>
              <a:ext cx="7488238" cy="865187"/>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sp>
        <p:nvSpPr>
          <p:cNvPr id="60439" name="Rectangle 2"/>
          <p:cNvSpPr>
            <a:spLocks noChangeArrowheads="1"/>
          </p:cNvSpPr>
          <p:nvPr/>
        </p:nvSpPr>
        <p:spPr bwMode="auto">
          <a:xfrm>
            <a:off x="5911850" y="58738"/>
            <a:ext cx="3178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§2.3</a:t>
            </a:r>
            <a:r>
              <a:rPr lang="zh-CN" altLang="en-US" sz="1800" b="1">
                <a:solidFill>
                  <a:srgbClr val="FF0066"/>
                </a:solidFill>
                <a:latin typeface="Times New Roman" pitchFamily="18" charset="0"/>
                <a:cs typeface="Times New Roman" pitchFamily="18" charset="0"/>
              </a:rPr>
              <a:t>  逻辑函数及其描述方法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left)">
                                      <p:cBhvr>
                                        <p:cTn id="47" dur="500"/>
                                        <p:tgtEl>
                                          <p:spTgt spid="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9"/>
          <p:cNvSpPr txBox="1">
            <a:spLocks noChangeArrowheads="1"/>
          </p:cNvSpPr>
          <p:nvPr/>
        </p:nvSpPr>
        <p:spPr bwMode="auto">
          <a:xfrm>
            <a:off x="571500" y="185738"/>
            <a:ext cx="5472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400" b="1">
                <a:solidFill>
                  <a:srgbClr val="0000FF"/>
                </a:solidFill>
                <a:latin typeface="Times New Roman" pitchFamily="18" charset="0"/>
                <a:cs typeface="Times New Roman" pitchFamily="18" charset="0"/>
              </a:rPr>
              <a:t>（</a:t>
            </a:r>
            <a:r>
              <a:rPr kumimoji="1" lang="en-US" altLang="zh-CN" sz="2400" b="1">
                <a:solidFill>
                  <a:srgbClr val="0000FF"/>
                </a:solidFill>
                <a:latin typeface="Times New Roman" pitchFamily="18" charset="0"/>
                <a:cs typeface="Times New Roman" pitchFamily="18" charset="0"/>
              </a:rPr>
              <a:t>2</a:t>
            </a:r>
            <a:r>
              <a:rPr kumimoji="1" lang="zh-CN" altLang="en-US" sz="2400" b="1">
                <a:solidFill>
                  <a:srgbClr val="0000FF"/>
                </a:solidFill>
                <a:latin typeface="Times New Roman" pitchFamily="18" charset="0"/>
                <a:cs typeface="Times New Roman" pitchFamily="18" charset="0"/>
              </a:rPr>
              <a:t>）从逻辑函数式列出真值表</a:t>
            </a:r>
            <a:endParaRPr kumimoji="1" lang="zh-CN" altLang="en-US" sz="2800" b="1">
              <a:solidFill>
                <a:srgbClr val="0000FF"/>
              </a:solidFill>
              <a:latin typeface="Times New Roman" pitchFamily="18" charset="0"/>
              <a:cs typeface="Times New Roman" pitchFamily="18" charset="0"/>
              <a:sym typeface="Symbol" pitchFamily="18" charset="2"/>
            </a:endParaRPr>
          </a:p>
        </p:txBody>
      </p:sp>
      <p:grpSp>
        <p:nvGrpSpPr>
          <p:cNvPr id="2" name="组合 10"/>
          <p:cNvGrpSpPr>
            <a:grpSpLocks/>
          </p:cNvGrpSpPr>
          <p:nvPr/>
        </p:nvGrpSpPr>
        <p:grpSpPr bwMode="auto">
          <a:xfrm>
            <a:off x="728663" y="755650"/>
            <a:ext cx="7743825" cy="865188"/>
            <a:chOff x="900113" y="1112838"/>
            <a:chExt cx="7743853" cy="865187"/>
          </a:xfrm>
        </p:grpSpPr>
        <p:sp>
          <p:nvSpPr>
            <p:cNvPr id="61461" name="Rectangle 12"/>
            <p:cNvSpPr>
              <a:spLocks noChangeArrowheads="1"/>
            </p:cNvSpPr>
            <p:nvPr/>
          </p:nvSpPr>
          <p:spPr bwMode="auto">
            <a:xfrm>
              <a:off x="900113" y="1112838"/>
              <a:ext cx="7743853" cy="865187"/>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61462" name="Rectangle 13"/>
            <p:cNvSpPr>
              <a:spLocks noChangeArrowheads="1"/>
            </p:cNvSpPr>
            <p:nvPr/>
          </p:nvSpPr>
          <p:spPr bwMode="auto">
            <a:xfrm>
              <a:off x="928662" y="1125538"/>
              <a:ext cx="760097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       </a:t>
              </a:r>
              <a:r>
                <a:rPr kumimoji="1" lang="zh-CN" altLang="en-US" sz="2400" b="1">
                  <a:solidFill>
                    <a:srgbClr val="000000"/>
                  </a:solidFill>
                  <a:latin typeface="Times New Roman" pitchFamily="18" charset="0"/>
                  <a:cs typeface="Times New Roman" pitchFamily="18" charset="0"/>
                </a:rPr>
                <a:t> 将输入变量取值的所有组合状态逐一代入逻辑式求出函数值，列成表。</a:t>
              </a:r>
            </a:p>
          </p:txBody>
        </p:sp>
      </p:grpSp>
      <p:graphicFrame>
        <p:nvGraphicFramePr>
          <p:cNvPr id="10" name="Group 35"/>
          <p:cNvGraphicFramePr>
            <a:graphicFrameLocks noGrp="1"/>
          </p:cNvGraphicFramePr>
          <p:nvPr/>
        </p:nvGraphicFramePr>
        <p:xfrm>
          <a:off x="2352675" y="2505075"/>
          <a:ext cx="2362200" cy="3986213"/>
        </p:xfrm>
        <a:graphic>
          <a:graphicData uri="http://schemas.openxmlformats.org/drawingml/2006/table">
            <a:tbl>
              <a:tblPr/>
              <a:tblGrid>
                <a:gridCol w="1706563"/>
                <a:gridCol w="655637"/>
              </a:tblGrid>
              <a:tr h="457065">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1"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   B   C</a:t>
                      </a:r>
                    </a:p>
                  </a:txBody>
                  <a:tcPr marT="45671" marB="4567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1"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Y</a:t>
                      </a:r>
                    </a:p>
                  </a:txBody>
                  <a:tcPr marT="45671" marB="4567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29148">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0    0    0</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0    0    1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0    1    0</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0    1    1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1    0    0</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1    0    1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1    1    0</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1    1    1</a:t>
                      </a:r>
                    </a:p>
                  </a:txBody>
                  <a:tcPr marT="45671" marB="4567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03300"/>
                          </a:solidFill>
                          <a:effectLst/>
                          <a:latin typeface="Times New Roman" pitchFamily="18" charset="0"/>
                          <a:ea typeface="宋体" pitchFamily="2" charset="-122"/>
                          <a:cs typeface="Times New Roman" pitchFamily="18" charset="0"/>
                        </a:rPr>
                        <a:t>0</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03300"/>
                          </a:solidFill>
                          <a:effectLst/>
                          <a:latin typeface="Times New Roman" pitchFamily="18" charset="0"/>
                          <a:ea typeface="宋体" pitchFamily="2" charset="-122"/>
                          <a:cs typeface="Times New Roman" pitchFamily="18" charset="0"/>
                        </a:rPr>
                        <a:t>0</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03300"/>
                          </a:solidFill>
                          <a:effectLst/>
                          <a:latin typeface="Times New Roman" pitchFamily="18" charset="0"/>
                          <a:ea typeface="宋体" pitchFamily="2" charset="-122"/>
                          <a:cs typeface="Times New Roman" pitchFamily="18" charset="0"/>
                        </a:rPr>
                        <a:t>0</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03300"/>
                          </a:solidFill>
                          <a:effectLst/>
                          <a:latin typeface="Times New Roman" pitchFamily="18" charset="0"/>
                          <a:ea typeface="宋体" pitchFamily="2" charset="-122"/>
                          <a:cs typeface="Times New Roman" pitchFamily="18" charset="0"/>
                        </a:rPr>
                        <a:t>0</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1</a:t>
                      </a:r>
                    </a:p>
                  </a:txBody>
                  <a:tcPr marT="45671" marB="4567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pSp>
        <p:nvGrpSpPr>
          <p:cNvPr id="3" name="组合 13"/>
          <p:cNvGrpSpPr>
            <a:grpSpLocks/>
          </p:cNvGrpSpPr>
          <p:nvPr/>
        </p:nvGrpSpPr>
        <p:grpSpPr bwMode="auto">
          <a:xfrm>
            <a:off x="785813" y="1785938"/>
            <a:ext cx="6072187" cy="469900"/>
            <a:chOff x="928662" y="2349500"/>
            <a:chExt cx="6072230" cy="469595"/>
          </a:xfrm>
        </p:grpSpPr>
        <p:sp>
          <p:nvSpPr>
            <p:cNvPr id="61457" name="Text Box 7"/>
            <p:cNvSpPr txBox="1">
              <a:spLocks noChangeArrowheads="1"/>
            </p:cNvSpPr>
            <p:nvPr/>
          </p:nvSpPr>
          <p:spPr bwMode="auto">
            <a:xfrm>
              <a:off x="928662" y="2357430"/>
              <a:ext cx="7207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kumimoji="1" lang="zh-CN" altLang="en-US" sz="2400" b="1">
                  <a:solidFill>
                    <a:srgbClr val="C00000"/>
                  </a:solidFill>
                  <a:latin typeface="Times New Roman" pitchFamily="18" charset="0"/>
                  <a:cs typeface="Times New Roman" pitchFamily="18" charset="0"/>
                </a:rPr>
                <a:t>例</a:t>
              </a:r>
              <a:r>
                <a:rPr kumimoji="1" lang="en-US" altLang="zh-CN" sz="2400" b="1">
                  <a:solidFill>
                    <a:srgbClr val="C00000"/>
                  </a:solidFill>
                  <a:latin typeface="Times New Roman" pitchFamily="18" charset="0"/>
                  <a:cs typeface="Times New Roman" pitchFamily="18" charset="0"/>
                </a:rPr>
                <a:t>:</a:t>
              </a:r>
            </a:p>
          </p:txBody>
        </p:sp>
        <p:sp>
          <p:nvSpPr>
            <p:cNvPr id="61458" name="Text Box 8"/>
            <p:cNvSpPr txBox="1">
              <a:spLocks noChangeArrowheads="1"/>
            </p:cNvSpPr>
            <p:nvPr/>
          </p:nvSpPr>
          <p:spPr bwMode="auto">
            <a:xfrm>
              <a:off x="3894155" y="2349500"/>
              <a:ext cx="3106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400" b="1">
                  <a:solidFill>
                    <a:srgbClr val="000000"/>
                  </a:solidFill>
                  <a:latin typeface="Times New Roman" pitchFamily="18" charset="0"/>
                  <a:cs typeface="Times New Roman" pitchFamily="18" charset="0"/>
                </a:rPr>
                <a:t>对应的真值表。</a:t>
              </a:r>
            </a:p>
          </p:txBody>
        </p:sp>
        <p:graphicFrame>
          <p:nvGraphicFramePr>
            <p:cNvPr id="61459" name="Object 2"/>
            <p:cNvGraphicFramePr>
              <a:graphicFrameLocks noChangeAspect="1"/>
            </p:cNvGraphicFramePr>
            <p:nvPr/>
          </p:nvGraphicFramePr>
          <p:xfrm>
            <a:off x="2428844" y="2405921"/>
            <a:ext cx="1506565" cy="400467"/>
          </p:xfrm>
          <a:graphic>
            <a:graphicData uri="http://schemas.openxmlformats.org/presentationml/2006/ole">
              <mc:AlternateContent xmlns:mc="http://schemas.openxmlformats.org/markup-compatibility/2006">
                <mc:Choice xmlns:v="urn:schemas-microsoft-com:vml" Requires="v">
                  <p:oleObj spid="_x0000_s61463" name="公式" r:id="rId3" imgW="762121" imgH="114368" progId="Equation.3">
                    <p:embed/>
                  </p:oleObj>
                </mc:Choice>
                <mc:Fallback>
                  <p:oleObj name="公式" r:id="rId3" imgW="762121" imgH="114368"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44" y="2405921"/>
                          <a:ext cx="1506565" cy="4004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60" name="矩形 12"/>
            <p:cNvSpPr>
              <a:spLocks noChangeArrowheads="1"/>
            </p:cNvSpPr>
            <p:nvPr/>
          </p:nvSpPr>
          <p:spPr bwMode="auto">
            <a:xfrm>
              <a:off x="1643042" y="2357430"/>
              <a:ext cx="803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00000"/>
                  </a:solidFill>
                  <a:latin typeface="Times New Roman" pitchFamily="18" charset="0"/>
                  <a:cs typeface="Times New Roman" pitchFamily="18" charset="0"/>
                </a:rPr>
                <a:t>列出</a:t>
              </a:r>
              <a:endParaRPr lang="zh-CN" altLang="en-US" sz="2400">
                <a:solidFill>
                  <a:srgbClr val="000000"/>
                </a:solidFill>
              </a:endParaRPr>
            </a:p>
          </p:txBody>
        </p:sp>
      </p:grpSp>
      <p:sp>
        <p:nvSpPr>
          <p:cNvPr id="61456" name="Rectangle 2"/>
          <p:cNvSpPr>
            <a:spLocks noChangeArrowheads="1"/>
          </p:cNvSpPr>
          <p:nvPr/>
        </p:nvSpPr>
        <p:spPr bwMode="auto">
          <a:xfrm>
            <a:off x="5911850" y="58738"/>
            <a:ext cx="3178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§2.3</a:t>
            </a:r>
            <a:r>
              <a:rPr lang="zh-CN" altLang="en-US" sz="1800" b="1">
                <a:solidFill>
                  <a:srgbClr val="FF0066"/>
                </a:solidFill>
                <a:latin typeface="Times New Roman" pitchFamily="18" charset="0"/>
                <a:cs typeface="Times New Roman" pitchFamily="18" charset="0"/>
              </a:rPr>
              <a:t>  逻辑函数及其描述方法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4"/>
          <p:cNvSpPr txBox="1">
            <a:spLocks noChangeArrowheads="1"/>
          </p:cNvSpPr>
          <p:nvPr/>
        </p:nvSpPr>
        <p:spPr bwMode="auto">
          <a:xfrm>
            <a:off x="612775" y="142875"/>
            <a:ext cx="5472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400" b="1">
                <a:solidFill>
                  <a:srgbClr val="0000FF"/>
                </a:solidFill>
                <a:latin typeface="Times New Roman" pitchFamily="18" charset="0"/>
                <a:cs typeface="Times New Roman" pitchFamily="18" charset="0"/>
              </a:rPr>
              <a:t>（</a:t>
            </a:r>
            <a:r>
              <a:rPr kumimoji="1" lang="en-US" altLang="zh-CN" sz="2400" b="1">
                <a:solidFill>
                  <a:srgbClr val="0000FF"/>
                </a:solidFill>
                <a:latin typeface="Times New Roman" pitchFamily="18" charset="0"/>
                <a:cs typeface="Times New Roman" pitchFamily="18" charset="0"/>
              </a:rPr>
              <a:t>3</a:t>
            </a:r>
            <a:r>
              <a:rPr kumimoji="1" lang="zh-CN" altLang="en-US" sz="2400" b="1">
                <a:solidFill>
                  <a:srgbClr val="0000FF"/>
                </a:solidFill>
                <a:latin typeface="Times New Roman" pitchFamily="18" charset="0"/>
                <a:cs typeface="Times New Roman" pitchFamily="18" charset="0"/>
              </a:rPr>
              <a:t>）</a:t>
            </a:r>
            <a:r>
              <a:rPr kumimoji="1" lang="en-US" altLang="zh-CN" sz="2400" b="1">
                <a:solidFill>
                  <a:srgbClr val="0000FF"/>
                </a:solidFill>
                <a:latin typeface="Times New Roman" pitchFamily="18" charset="0"/>
                <a:cs typeface="Times New Roman" pitchFamily="18" charset="0"/>
              </a:rPr>
              <a:t> </a:t>
            </a:r>
            <a:r>
              <a:rPr kumimoji="1" lang="zh-CN" altLang="en-US" sz="2400" b="1">
                <a:solidFill>
                  <a:srgbClr val="0000FF"/>
                </a:solidFill>
                <a:latin typeface="Times New Roman" pitchFamily="18" charset="0"/>
                <a:cs typeface="Times New Roman" pitchFamily="18" charset="0"/>
              </a:rPr>
              <a:t>从逻辑函数式画出逻辑图</a:t>
            </a:r>
            <a:endParaRPr kumimoji="1" lang="zh-CN" altLang="en-US" sz="2800" b="1">
              <a:solidFill>
                <a:srgbClr val="0000FF"/>
              </a:solidFill>
              <a:latin typeface="Times New Roman" pitchFamily="18" charset="0"/>
              <a:cs typeface="Times New Roman" pitchFamily="18" charset="0"/>
              <a:sym typeface="Symbol" pitchFamily="18" charset="2"/>
            </a:endParaRPr>
          </a:p>
        </p:txBody>
      </p:sp>
      <p:sp>
        <p:nvSpPr>
          <p:cNvPr id="8" name="Text Box 18"/>
          <p:cNvSpPr txBox="1">
            <a:spLocks noChangeArrowheads="1"/>
          </p:cNvSpPr>
          <p:nvPr/>
        </p:nvSpPr>
        <p:spPr bwMode="auto">
          <a:xfrm>
            <a:off x="1285875" y="5686425"/>
            <a:ext cx="471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C</a:t>
            </a:r>
          </a:p>
        </p:txBody>
      </p:sp>
      <p:grpSp>
        <p:nvGrpSpPr>
          <p:cNvPr id="2" name="组合 96"/>
          <p:cNvGrpSpPr>
            <a:grpSpLocks/>
          </p:cNvGrpSpPr>
          <p:nvPr/>
        </p:nvGrpSpPr>
        <p:grpSpPr bwMode="auto">
          <a:xfrm>
            <a:off x="798513" y="714375"/>
            <a:ext cx="7559675" cy="785813"/>
            <a:chOff x="1042988" y="928688"/>
            <a:chExt cx="7559676" cy="785812"/>
          </a:xfrm>
        </p:grpSpPr>
        <p:sp>
          <p:nvSpPr>
            <p:cNvPr id="62567" name="Rectangle 6"/>
            <p:cNvSpPr>
              <a:spLocks noChangeArrowheads="1"/>
            </p:cNvSpPr>
            <p:nvPr/>
          </p:nvSpPr>
          <p:spPr bwMode="auto">
            <a:xfrm>
              <a:off x="1285851" y="1071546"/>
              <a:ext cx="542928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00000"/>
                  </a:solidFill>
                  <a:latin typeface="Times New Roman" pitchFamily="18" charset="0"/>
                  <a:cs typeface="Times New Roman" pitchFamily="18" charset="0"/>
                </a:rPr>
                <a:t>用图形符号代替逻辑式中的运算符号。</a:t>
              </a:r>
            </a:p>
          </p:txBody>
        </p:sp>
        <p:sp>
          <p:nvSpPr>
            <p:cNvPr id="62568" name="Rectangle 61"/>
            <p:cNvSpPr>
              <a:spLocks noChangeArrowheads="1"/>
            </p:cNvSpPr>
            <p:nvPr/>
          </p:nvSpPr>
          <p:spPr bwMode="auto">
            <a:xfrm>
              <a:off x="1042988" y="928688"/>
              <a:ext cx="7559676" cy="785812"/>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grpSp>
        <p:nvGrpSpPr>
          <p:cNvPr id="3" name="组合 98"/>
          <p:cNvGrpSpPr>
            <a:grpSpLocks/>
          </p:cNvGrpSpPr>
          <p:nvPr/>
        </p:nvGrpSpPr>
        <p:grpSpPr bwMode="auto">
          <a:xfrm>
            <a:off x="771525" y="1643063"/>
            <a:ext cx="5138738" cy="1112837"/>
            <a:chOff x="771551" y="1643050"/>
            <a:chExt cx="5138738" cy="1112107"/>
          </a:xfrm>
        </p:grpSpPr>
        <p:sp>
          <p:nvSpPr>
            <p:cNvPr id="62565" name="Text Box 9"/>
            <p:cNvSpPr txBox="1">
              <a:spLocks noChangeArrowheads="1"/>
            </p:cNvSpPr>
            <p:nvPr/>
          </p:nvSpPr>
          <p:spPr bwMode="auto">
            <a:xfrm>
              <a:off x="771551" y="1643050"/>
              <a:ext cx="51387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kumimoji="1" lang="zh-CN" altLang="en-US" sz="2400" b="1">
                  <a:solidFill>
                    <a:srgbClr val="C00000"/>
                  </a:solidFill>
                  <a:latin typeface="Times New Roman" pitchFamily="18" charset="0"/>
                  <a:cs typeface="Times New Roman" pitchFamily="18" charset="0"/>
                </a:rPr>
                <a:t>例：</a:t>
              </a:r>
              <a:r>
                <a:rPr kumimoji="1" lang="zh-CN" altLang="en-US" sz="2400" b="1">
                  <a:solidFill>
                    <a:srgbClr val="000000"/>
                  </a:solidFill>
                  <a:latin typeface="Times New Roman" pitchFamily="18" charset="0"/>
                  <a:cs typeface="Times New Roman" pitchFamily="18" charset="0"/>
                </a:rPr>
                <a:t>用逻辑图描述逻辑函数</a:t>
              </a:r>
            </a:p>
          </p:txBody>
        </p:sp>
        <p:graphicFrame>
          <p:nvGraphicFramePr>
            <p:cNvPr id="62566" name="Object 2"/>
            <p:cNvGraphicFramePr>
              <a:graphicFrameLocks noChangeAspect="1"/>
            </p:cNvGraphicFramePr>
            <p:nvPr/>
          </p:nvGraphicFramePr>
          <p:xfrm>
            <a:off x="1785944" y="2214547"/>
            <a:ext cx="2843232" cy="540610"/>
          </p:xfrm>
          <a:graphic>
            <a:graphicData uri="http://schemas.openxmlformats.org/presentationml/2006/ole">
              <mc:AlternateContent xmlns:mc="http://schemas.openxmlformats.org/markup-compatibility/2006">
                <mc:Choice xmlns:v="urn:schemas-microsoft-com:vml" Requires="v">
                  <p:oleObj spid="_x0000_s62569" name="公式" r:id="rId3" imgW="1181096" imgH="152309" progId="Equation.3">
                    <p:embed/>
                  </p:oleObj>
                </mc:Choice>
                <mc:Fallback>
                  <p:oleObj name="公式" r:id="rId3" imgW="1181096" imgH="152309"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44" y="2214547"/>
                          <a:ext cx="2843232" cy="540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组合 105"/>
          <p:cNvGrpSpPr>
            <a:grpSpLocks/>
          </p:cNvGrpSpPr>
          <p:nvPr/>
        </p:nvGrpSpPr>
        <p:grpSpPr bwMode="auto">
          <a:xfrm>
            <a:off x="1314450" y="3400425"/>
            <a:ext cx="1800225" cy="671513"/>
            <a:chOff x="1314450" y="3400425"/>
            <a:chExt cx="1800225" cy="671517"/>
          </a:xfrm>
        </p:grpSpPr>
        <p:grpSp>
          <p:nvGrpSpPr>
            <p:cNvPr id="62553" name="组合 183"/>
            <p:cNvGrpSpPr>
              <a:grpSpLocks/>
            </p:cNvGrpSpPr>
            <p:nvPr/>
          </p:nvGrpSpPr>
          <p:grpSpPr bwMode="auto">
            <a:xfrm>
              <a:off x="1314450" y="3400425"/>
              <a:ext cx="1800225" cy="590250"/>
              <a:chOff x="1314427" y="3400429"/>
              <a:chExt cx="1800235" cy="590251"/>
            </a:xfrm>
          </p:grpSpPr>
          <p:grpSp>
            <p:nvGrpSpPr>
              <p:cNvPr id="62557" name="组合 130"/>
              <p:cNvGrpSpPr>
                <a:grpSpLocks/>
              </p:cNvGrpSpPr>
              <p:nvPr/>
            </p:nvGrpSpPr>
            <p:grpSpPr bwMode="auto">
              <a:xfrm>
                <a:off x="1314427" y="3529014"/>
                <a:ext cx="1712902" cy="461666"/>
                <a:chOff x="1314427" y="3529014"/>
                <a:chExt cx="1712902" cy="461666"/>
              </a:xfrm>
            </p:grpSpPr>
            <p:sp>
              <p:nvSpPr>
                <p:cNvPr id="62561" name="Line 22"/>
                <p:cNvSpPr>
                  <a:spLocks noChangeShapeType="1"/>
                </p:cNvSpPr>
                <p:nvPr/>
              </p:nvSpPr>
              <p:spPr bwMode="auto">
                <a:xfrm>
                  <a:off x="1662090" y="3790950"/>
                  <a:ext cx="42862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62" name="Text Box 25"/>
                <p:cNvSpPr txBox="1">
                  <a:spLocks noChangeArrowheads="1"/>
                </p:cNvSpPr>
                <p:nvPr/>
              </p:nvSpPr>
              <p:spPr bwMode="auto">
                <a:xfrm>
                  <a:off x="1314427" y="3529014"/>
                  <a:ext cx="471488"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62563" name="Oval 132"/>
                <p:cNvSpPr>
                  <a:spLocks noChangeArrowheads="1"/>
                </p:cNvSpPr>
                <p:nvPr/>
              </p:nvSpPr>
              <p:spPr bwMode="auto">
                <a:xfrm>
                  <a:off x="2499496" y="3739363"/>
                  <a:ext cx="117475" cy="117475"/>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sp>
              <p:nvSpPr>
                <p:cNvPr id="62564" name="Line 30"/>
                <p:cNvSpPr>
                  <a:spLocks noChangeShapeType="1"/>
                </p:cNvSpPr>
                <p:nvPr/>
              </p:nvSpPr>
              <p:spPr bwMode="auto">
                <a:xfrm flipV="1">
                  <a:off x="2641566" y="3798890"/>
                  <a:ext cx="385763"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2558" name="组合 161"/>
              <p:cNvGrpSpPr>
                <a:grpSpLocks/>
              </p:cNvGrpSpPr>
              <p:nvPr/>
            </p:nvGrpSpPr>
            <p:grpSpPr bwMode="auto">
              <a:xfrm>
                <a:off x="2643174" y="3400429"/>
                <a:ext cx="471488" cy="461666"/>
                <a:chOff x="6715140" y="2428869"/>
                <a:chExt cx="471488" cy="461666"/>
              </a:xfrm>
            </p:grpSpPr>
            <p:sp>
              <p:nvSpPr>
                <p:cNvPr id="62559" name="Text Box 25"/>
                <p:cNvSpPr txBox="1">
                  <a:spLocks noChangeArrowheads="1"/>
                </p:cNvSpPr>
                <p:nvPr/>
              </p:nvSpPr>
              <p:spPr bwMode="auto">
                <a:xfrm>
                  <a:off x="6715140" y="2428869"/>
                  <a:ext cx="471488"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cxnSp>
              <p:nvCxnSpPr>
                <p:cNvPr id="164" name="直接连接符 163"/>
                <p:cNvCxnSpPr/>
                <p:nvPr/>
              </p:nvCxnSpPr>
              <p:spPr>
                <a:xfrm>
                  <a:off x="6861189" y="2528883"/>
                  <a:ext cx="142876" cy="158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62554" name="组合 101"/>
            <p:cNvGrpSpPr>
              <a:grpSpLocks/>
            </p:cNvGrpSpPr>
            <p:nvPr/>
          </p:nvGrpSpPr>
          <p:grpSpPr bwMode="auto">
            <a:xfrm>
              <a:off x="2071670" y="3500438"/>
              <a:ext cx="430134" cy="571504"/>
              <a:chOff x="2071670" y="3500438"/>
              <a:chExt cx="430134" cy="571504"/>
            </a:xfrm>
          </p:grpSpPr>
          <p:sp>
            <p:nvSpPr>
              <p:cNvPr id="100" name="矩形 99"/>
              <p:cNvSpPr/>
              <p:nvPr/>
            </p:nvSpPr>
            <p:spPr>
              <a:xfrm>
                <a:off x="2071688" y="3500439"/>
                <a:ext cx="428625" cy="5715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2556" name="矩形 100"/>
              <p:cNvSpPr>
                <a:spLocks noChangeArrowheads="1"/>
              </p:cNvSpPr>
              <p:nvPr/>
            </p:nvSpPr>
            <p:spPr bwMode="auto">
              <a:xfrm>
                <a:off x="2214546" y="357187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1</a:t>
                </a:r>
                <a:endParaRPr lang="zh-CN" altLang="en-US" sz="1600">
                  <a:solidFill>
                    <a:srgbClr val="000000"/>
                  </a:solidFill>
                  <a:latin typeface="Times New Roman" pitchFamily="18" charset="0"/>
                  <a:cs typeface="Times New Roman" pitchFamily="18" charset="0"/>
                </a:endParaRPr>
              </a:p>
            </p:txBody>
          </p:sp>
        </p:grpSp>
      </p:grpSp>
      <p:grpSp>
        <p:nvGrpSpPr>
          <p:cNvPr id="11" name="组合 106"/>
          <p:cNvGrpSpPr>
            <a:grpSpLocks/>
          </p:cNvGrpSpPr>
          <p:nvPr/>
        </p:nvGrpSpPr>
        <p:grpSpPr bwMode="auto">
          <a:xfrm>
            <a:off x="1309688" y="4329113"/>
            <a:ext cx="1833562" cy="652462"/>
            <a:chOff x="1309688" y="4329113"/>
            <a:chExt cx="1833562" cy="652473"/>
          </a:xfrm>
        </p:grpSpPr>
        <p:grpSp>
          <p:nvGrpSpPr>
            <p:cNvPr id="62541" name="组合 184"/>
            <p:cNvGrpSpPr>
              <a:grpSpLocks/>
            </p:cNvGrpSpPr>
            <p:nvPr/>
          </p:nvGrpSpPr>
          <p:grpSpPr bwMode="auto">
            <a:xfrm>
              <a:off x="1309688" y="4329113"/>
              <a:ext cx="1833562" cy="571193"/>
              <a:chOff x="1309665" y="4329123"/>
              <a:chExt cx="1833575" cy="571194"/>
            </a:xfrm>
          </p:grpSpPr>
          <p:grpSp>
            <p:nvGrpSpPr>
              <p:cNvPr id="62545" name="组合 131"/>
              <p:cNvGrpSpPr>
                <a:grpSpLocks/>
              </p:cNvGrpSpPr>
              <p:nvPr/>
            </p:nvGrpSpPr>
            <p:grpSpPr bwMode="auto">
              <a:xfrm>
                <a:off x="1309665" y="4438651"/>
                <a:ext cx="1724025" cy="461666"/>
                <a:chOff x="1309665" y="4438651"/>
                <a:chExt cx="1724025" cy="461666"/>
              </a:xfrm>
            </p:grpSpPr>
            <p:sp>
              <p:nvSpPr>
                <p:cNvPr id="62549" name="Line 30"/>
                <p:cNvSpPr>
                  <a:spLocks noChangeShapeType="1"/>
                </p:cNvSpPr>
                <p:nvPr/>
              </p:nvSpPr>
              <p:spPr bwMode="auto">
                <a:xfrm flipV="1">
                  <a:off x="2647927" y="4692650"/>
                  <a:ext cx="385763"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50" name="Line 31"/>
                <p:cNvSpPr>
                  <a:spLocks noChangeShapeType="1"/>
                </p:cNvSpPr>
                <p:nvPr/>
              </p:nvSpPr>
              <p:spPr bwMode="auto">
                <a:xfrm>
                  <a:off x="1657327" y="4700588"/>
                  <a:ext cx="42862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51" name="Text Box 34"/>
                <p:cNvSpPr txBox="1">
                  <a:spLocks noChangeArrowheads="1"/>
                </p:cNvSpPr>
                <p:nvPr/>
              </p:nvSpPr>
              <p:spPr bwMode="auto">
                <a:xfrm>
                  <a:off x="1309665" y="4438651"/>
                  <a:ext cx="471488"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sp>
              <p:nvSpPr>
                <p:cNvPr id="62552" name="Oval 132"/>
                <p:cNvSpPr>
                  <a:spLocks noChangeArrowheads="1"/>
                </p:cNvSpPr>
                <p:nvPr/>
              </p:nvSpPr>
              <p:spPr bwMode="auto">
                <a:xfrm>
                  <a:off x="2524090" y="4644244"/>
                  <a:ext cx="117475" cy="117475"/>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grpSp>
          <p:grpSp>
            <p:nvGrpSpPr>
              <p:cNvPr id="62546" name="组合 167"/>
              <p:cNvGrpSpPr>
                <a:grpSpLocks/>
              </p:cNvGrpSpPr>
              <p:nvPr/>
            </p:nvGrpSpPr>
            <p:grpSpPr bwMode="auto">
              <a:xfrm>
                <a:off x="2671752" y="4329123"/>
                <a:ext cx="471488" cy="461666"/>
                <a:chOff x="2671752" y="4329123"/>
                <a:chExt cx="471488" cy="461666"/>
              </a:xfrm>
            </p:grpSpPr>
            <p:sp>
              <p:nvSpPr>
                <p:cNvPr id="62547" name="Text Box 25"/>
                <p:cNvSpPr txBox="1">
                  <a:spLocks noChangeArrowheads="1"/>
                </p:cNvSpPr>
                <p:nvPr/>
              </p:nvSpPr>
              <p:spPr bwMode="auto">
                <a:xfrm>
                  <a:off x="2671752" y="4329123"/>
                  <a:ext cx="471488"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cxnSp>
              <p:nvCxnSpPr>
                <p:cNvPr id="167" name="直接连接符 166"/>
                <p:cNvCxnSpPr/>
                <p:nvPr/>
              </p:nvCxnSpPr>
              <p:spPr>
                <a:xfrm>
                  <a:off x="2808276" y="4419612"/>
                  <a:ext cx="142876"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62542" name="组合 102"/>
            <p:cNvGrpSpPr>
              <a:grpSpLocks/>
            </p:cNvGrpSpPr>
            <p:nvPr/>
          </p:nvGrpSpPr>
          <p:grpSpPr bwMode="auto">
            <a:xfrm>
              <a:off x="2071670" y="4410082"/>
              <a:ext cx="430134" cy="571504"/>
              <a:chOff x="2071670" y="3500438"/>
              <a:chExt cx="430134" cy="571504"/>
            </a:xfrm>
          </p:grpSpPr>
          <p:sp>
            <p:nvSpPr>
              <p:cNvPr id="104" name="矩形 103"/>
              <p:cNvSpPr/>
              <p:nvPr/>
            </p:nvSpPr>
            <p:spPr>
              <a:xfrm>
                <a:off x="2071688" y="3500432"/>
                <a:ext cx="428625" cy="5715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2544" name="矩形 104"/>
              <p:cNvSpPr>
                <a:spLocks noChangeArrowheads="1"/>
              </p:cNvSpPr>
              <p:nvPr/>
            </p:nvSpPr>
            <p:spPr bwMode="auto">
              <a:xfrm>
                <a:off x="2214546" y="357187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1</a:t>
                </a:r>
                <a:endParaRPr lang="zh-CN" altLang="en-US" sz="1600">
                  <a:solidFill>
                    <a:srgbClr val="000000"/>
                  </a:solidFill>
                  <a:latin typeface="Times New Roman" pitchFamily="18" charset="0"/>
                  <a:cs typeface="Times New Roman" pitchFamily="18" charset="0"/>
                </a:endParaRPr>
              </a:p>
            </p:txBody>
          </p:sp>
        </p:grpSp>
      </p:grpSp>
      <p:grpSp>
        <p:nvGrpSpPr>
          <p:cNvPr id="16" name="组合 115"/>
          <p:cNvGrpSpPr>
            <a:grpSpLocks/>
          </p:cNvGrpSpPr>
          <p:nvPr/>
        </p:nvGrpSpPr>
        <p:grpSpPr bwMode="auto">
          <a:xfrm>
            <a:off x="1785938" y="3357563"/>
            <a:ext cx="3857625" cy="1389062"/>
            <a:chOff x="1785938" y="3357563"/>
            <a:chExt cx="3857626" cy="1389062"/>
          </a:xfrm>
        </p:grpSpPr>
        <p:grpSp>
          <p:nvGrpSpPr>
            <p:cNvPr id="62527" name="组合 185"/>
            <p:cNvGrpSpPr>
              <a:grpSpLocks/>
            </p:cNvGrpSpPr>
            <p:nvPr/>
          </p:nvGrpSpPr>
          <p:grpSpPr bwMode="auto">
            <a:xfrm>
              <a:off x="1785938" y="3357563"/>
              <a:ext cx="3857626" cy="1389062"/>
              <a:chOff x="1785915" y="3357562"/>
              <a:chExt cx="3857655" cy="1389063"/>
            </a:xfrm>
          </p:grpSpPr>
          <p:grpSp>
            <p:nvGrpSpPr>
              <p:cNvPr id="62531" name="组合 129"/>
              <p:cNvGrpSpPr>
                <a:grpSpLocks/>
              </p:cNvGrpSpPr>
              <p:nvPr/>
            </p:nvGrpSpPr>
            <p:grpSpPr bwMode="auto">
              <a:xfrm>
                <a:off x="1785915" y="3357563"/>
                <a:ext cx="3612404" cy="1389062"/>
                <a:chOff x="1785915" y="3357563"/>
                <a:chExt cx="3612404" cy="1389062"/>
              </a:xfrm>
            </p:grpSpPr>
            <p:sp>
              <p:nvSpPr>
                <p:cNvPr id="62533" name="Oval 48"/>
                <p:cNvSpPr>
                  <a:spLocks noChangeArrowheads="1"/>
                </p:cNvSpPr>
                <p:nvPr/>
              </p:nvSpPr>
              <p:spPr bwMode="auto">
                <a:xfrm>
                  <a:off x="1785915" y="4657725"/>
                  <a:ext cx="74613" cy="88900"/>
                </a:xfrm>
                <a:prstGeom prst="ellipse">
                  <a:avLst/>
                </a:prstGeom>
                <a:solidFill>
                  <a:schemeClr val="tx1"/>
                </a:solidFill>
                <a:ln w="12700" cap="sq">
                  <a:solidFill>
                    <a:schemeClr val="tx1"/>
                  </a:solidFill>
                  <a:round/>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nvGrpSpPr>
                <p:cNvPr id="62534" name="组合 126"/>
                <p:cNvGrpSpPr>
                  <a:grpSpLocks/>
                </p:cNvGrpSpPr>
                <p:nvPr/>
              </p:nvGrpSpPr>
              <p:grpSpPr bwMode="auto">
                <a:xfrm>
                  <a:off x="1828777" y="3357563"/>
                  <a:ext cx="3569542" cy="1343024"/>
                  <a:chOff x="1828777" y="3357563"/>
                  <a:chExt cx="3569542" cy="1343024"/>
                </a:xfrm>
              </p:grpSpPr>
              <p:sp>
                <p:nvSpPr>
                  <p:cNvPr id="62535" name="Oval 50"/>
                  <p:cNvSpPr>
                    <a:spLocks noChangeArrowheads="1"/>
                  </p:cNvSpPr>
                  <p:nvPr/>
                </p:nvSpPr>
                <p:spPr bwMode="auto">
                  <a:xfrm>
                    <a:off x="1833540" y="3733800"/>
                    <a:ext cx="74613" cy="88900"/>
                  </a:xfrm>
                  <a:prstGeom prst="ellipse">
                    <a:avLst/>
                  </a:prstGeom>
                  <a:solidFill>
                    <a:schemeClr val="tx1"/>
                  </a:solidFill>
                  <a:ln w="12700" cap="sq">
                    <a:solidFill>
                      <a:schemeClr val="tx1"/>
                    </a:solidFill>
                    <a:round/>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62536" name="Line 15"/>
                  <p:cNvSpPr>
                    <a:spLocks noChangeShapeType="1"/>
                  </p:cNvSpPr>
                  <p:nvPr/>
                </p:nvSpPr>
                <p:spPr bwMode="auto">
                  <a:xfrm flipV="1">
                    <a:off x="4786314" y="3786188"/>
                    <a:ext cx="61200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37" name="Line 16"/>
                  <p:cNvSpPr>
                    <a:spLocks noChangeShapeType="1"/>
                  </p:cNvSpPr>
                  <p:nvPr/>
                </p:nvSpPr>
                <p:spPr bwMode="auto">
                  <a:xfrm>
                    <a:off x="3867127" y="3881438"/>
                    <a:ext cx="42862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38" name="Line 17"/>
                  <p:cNvSpPr>
                    <a:spLocks noChangeShapeType="1"/>
                  </p:cNvSpPr>
                  <p:nvPr/>
                </p:nvSpPr>
                <p:spPr bwMode="auto">
                  <a:xfrm>
                    <a:off x="3890940" y="3690938"/>
                    <a:ext cx="396003"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39" name="Freeform 45"/>
                  <p:cNvSpPr>
                    <a:spLocks/>
                  </p:cNvSpPr>
                  <p:nvPr/>
                </p:nvSpPr>
                <p:spPr bwMode="auto">
                  <a:xfrm>
                    <a:off x="1828777" y="3886200"/>
                    <a:ext cx="2028825" cy="814387"/>
                  </a:xfrm>
                  <a:custGeom>
                    <a:avLst/>
                    <a:gdLst>
                      <a:gd name="T0" fmla="*/ 0 w 1278"/>
                      <a:gd name="T1" fmla="*/ 2147483647 h 513"/>
                      <a:gd name="T2" fmla="*/ 0 w 1278"/>
                      <a:gd name="T3" fmla="*/ 2147483647 h 513"/>
                      <a:gd name="T4" fmla="*/ 2147483647 w 1278"/>
                      <a:gd name="T5" fmla="*/ 2147483647 h 513"/>
                      <a:gd name="T6" fmla="*/ 2147483647 w 1278"/>
                      <a:gd name="T7" fmla="*/ 0 h 513"/>
                      <a:gd name="T8" fmla="*/ 0 60000 65536"/>
                      <a:gd name="T9" fmla="*/ 0 60000 65536"/>
                      <a:gd name="T10" fmla="*/ 0 60000 65536"/>
                      <a:gd name="T11" fmla="*/ 0 60000 65536"/>
                      <a:gd name="T12" fmla="*/ 0 w 1278"/>
                      <a:gd name="T13" fmla="*/ 0 h 513"/>
                      <a:gd name="T14" fmla="*/ 1278 w 1278"/>
                      <a:gd name="T15" fmla="*/ 513 h 513"/>
                    </a:gdLst>
                    <a:ahLst/>
                    <a:cxnLst>
                      <a:cxn ang="T8">
                        <a:pos x="T0" y="T1"/>
                      </a:cxn>
                      <a:cxn ang="T9">
                        <a:pos x="T2" y="T3"/>
                      </a:cxn>
                      <a:cxn ang="T10">
                        <a:pos x="T4" y="T5"/>
                      </a:cxn>
                      <a:cxn ang="T11">
                        <a:pos x="T6" y="T7"/>
                      </a:cxn>
                    </a:cxnLst>
                    <a:rect l="T12" t="T13" r="T14" b="T15"/>
                    <a:pathLst>
                      <a:path w="1278" h="513">
                        <a:moveTo>
                          <a:pt x="0" y="513"/>
                        </a:moveTo>
                        <a:lnTo>
                          <a:pt x="0" y="225"/>
                        </a:lnTo>
                        <a:lnTo>
                          <a:pt x="1278" y="225"/>
                        </a:lnTo>
                        <a:lnTo>
                          <a:pt x="1278" y="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2540" name="Freeform 46"/>
                  <p:cNvSpPr>
                    <a:spLocks/>
                  </p:cNvSpPr>
                  <p:nvPr/>
                </p:nvSpPr>
                <p:spPr bwMode="auto">
                  <a:xfrm>
                    <a:off x="1871640" y="3357563"/>
                    <a:ext cx="2000250" cy="414337"/>
                  </a:xfrm>
                  <a:custGeom>
                    <a:avLst/>
                    <a:gdLst>
                      <a:gd name="T0" fmla="*/ 0 w 1260"/>
                      <a:gd name="T1" fmla="*/ 2147483647 h 261"/>
                      <a:gd name="T2" fmla="*/ 0 w 1260"/>
                      <a:gd name="T3" fmla="*/ 0 h 261"/>
                      <a:gd name="T4" fmla="*/ 2147483647 w 1260"/>
                      <a:gd name="T5" fmla="*/ 0 h 261"/>
                      <a:gd name="T6" fmla="*/ 2147483647 w 1260"/>
                      <a:gd name="T7" fmla="*/ 2147483647 h 261"/>
                      <a:gd name="T8" fmla="*/ 0 60000 65536"/>
                      <a:gd name="T9" fmla="*/ 0 60000 65536"/>
                      <a:gd name="T10" fmla="*/ 0 60000 65536"/>
                      <a:gd name="T11" fmla="*/ 0 60000 65536"/>
                      <a:gd name="T12" fmla="*/ 0 w 1260"/>
                      <a:gd name="T13" fmla="*/ 0 h 261"/>
                      <a:gd name="T14" fmla="*/ 1260 w 1260"/>
                      <a:gd name="T15" fmla="*/ 261 h 261"/>
                    </a:gdLst>
                    <a:ahLst/>
                    <a:cxnLst>
                      <a:cxn ang="T8">
                        <a:pos x="T0" y="T1"/>
                      </a:cxn>
                      <a:cxn ang="T9">
                        <a:pos x="T2" y="T3"/>
                      </a:cxn>
                      <a:cxn ang="T10">
                        <a:pos x="T4" y="T5"/>
                      </a:cxn>
                      <a:cxn ang="T11">
                        <a:pos x="T6" y="T7"/>
                      </a:cxn>
                    </a:cxnLst>
                    <a:rect l="T12" t="T13" r="T14" b="T15"/>
                    <a:pathLst>
                      <a:path w="1260" h="261">
                        <a:moveTo>
                          <a:pt x="0" y="261"/>
                        </a:moveTo>
                        <a:lnTo>
                          <a:pt x="0" y="0"/>
                        </a:lnTo>
                        <a:lnTo>
                          <a:pt x="1260" y="0"/>
                        </a:lnTo>
                        <a:lnTo>
                          <a:pt x="1260" y="198"/>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sp>
            <p:nvSpPr>
              <p:cNvPr id="62532" name="Text Box 25"/>
              <p:cNvSpPr txBox="1">
                <a:spLocks noChangeArrowheads="1"/>
              </p:cNvSpPr>
              <p:nvPr/>
            </p:nvSpPr>
            <p:spPr bwMode="auto">
              <a:xfrm>
                <a:off x="4929191" y="3357562"/>
                <a:ext cx="7143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AB</a:t>
                </a:r>
              </a:p>
            </p:txBody>
          </p:sp>
        </p:grpSp>
        <p:grpSp>
          <p:nvGrpSpPr>
            <p:cNvPr id="62528" name="组合 109"/>
            <p:cNvGrpSpPr>
              <a:grpSpLocks/>
            </p:cNvGrpSpPr>
            <p:nvPr/>
          </p:nvGrpSpPr>
          <p:grpSpPr bwMode="auto">
            <a:xfrm>
              <a:off x="4286248" y="3500438"/>
              <a:ext cx="500066" cy="571504"/>
              <a:chOff x="6572264" y="2214554"/>
              <a:chExt cx="500066" cy="571504"/>
            </a:xfrm>
          </p:grpSpPr>
          <p:sp>
            <p:nvSpPr>
              <p:cNvPr id="108" name="矩形 107"/>
              <p:cNvSpPr/>
              <p:nvPr/>
            </p:nvSpPr>
            <p:spPr>
              <a:xfrm>
                <a:off x="6572267" y="2214554"/>
                <a:ext cx="500063" cy="5715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2530" name="矩形 108"/>
              <p:cNvSpPr>
                <a:spLocks noChangeArrowheads="1"/>
              </p:cNvSpPr>
              <p:nvPr/>
            </p:nvSpPr>
            <p:spPr bwMode="auto">
              <a:xfrm>
                <a:off x="6715140" y="2214554"/>
                <a:ext cx="3561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&amp;</a:t>
                </a:r>
                <a:endParaRPr lang="zh-CN" altLang="en-US" sz="1600">
                  <a:solidFill>
                    <a:srgbClr val="000000"/>
                  </a:solidFill>
                  <a:latin typeface="Times New Roman" pitchFamily="18" charset="0"/>
                  <a:cs typeface="Times New Roman" pitchFamily="18" charset="0"/>
                </a:endParaRPr>
              </a:p>
            </p:txBody>
          </p:sp>
        </p:grpSp>
      </p:grpSp>
      <p:grpSp>
        <p:nvGrpSpPr>
          <p:cNvPr id="21" name="组合 121"/>
          <p:cNvGrpSpPr>
            <a:grpSpLocks/>
          </p:cNvGrpSpPr>
          <p:nvPr/>
        </p:nvGrpSpPr>
        <p:grpSpPr bwMode="auto">
          <a:xfrm>
            <a:off x="1571625" y="4500563"/>
            <a:ext cx="4000500" cy="1439862"/>
            <a:chOff x="1571625" y="4500570"/>
            <a:chExt cx="4000502" cy="1439275"/>
          </a:xfrm>
        </p:grpSpPr>
        <p:grpSp>
          <p:nvGrpSpPr>
            <p:cNvPr id="62511" name="组合 186"/>
            <p:cNvGrpSpPr>
              <a:grpSpLocks/>
            </p:cNvGrpSpPr>
            <p:nvPr/>
          </p:nvGrpSpPr>
          <p:grpSpPr bwMode="auto">
            <a:xfrm>
              <a:off x="1571625" y="4691057"/>
              <a:ext cx="4000502" cy="1248788"/>
              <a:chOff x="1571604" y="4691063"/>
              <a:chExt cx="4000530" cy="1248782"/>
            </a:xfrm>
          </p:grpSpPr>
          <p:grpSp>
            <p:nvGrpSpPr>
              <p:cNvPr id="62515" name="组合 147"/>
              <p:cNvGrpSpPr>
                <a:grpSpLocks/>
              </p:cNvGrpSpPr>
              <p:nvPr/>
            </p:nvGrpSpPr>
            <p:grpSpPr bwMode="auto">
              <a:xfrm>
                <a:off x="1571604" y="4691063"/>
                <a:ext cx="3826716" cy="1248782"/>
                <a:chOff x="1571604" y="4691063"/>
                <a:chExt cx="3826716" cy="1248782"/>
              </a:xfrm>
            </p:grpSpPr>
            <p:sp>
              <p:nvSpPr>
                <p:cNvPr id="62519" name="Line 36"/>
                <p:cNvSpPr>
                  <a:spLocks noChangeShapeType="1"/>
                </p:cNvSpPr>
                <p:nvPr/>
              </p:nvSpPr>
              <p:spPr bwMode="auto">
                <a:xfrm flipV="1">
                  <a:off x="4786316" y="4805362"/>
                  <a:ext cx="61200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62520" name="组合 141"/>
                <p:cNvGrpSpPr>
                  <a:grpSpLocks/>
                </p:cNvGrpSpPr>
                <p:nvPr/>
              </p:nvGrpSpPr>
              <p:grpSpPr bwMode="auto">
                <a:xfrm>
                  <a:off x="1571604" y="4691063"/>
                  <a:ext cx="2715901" cy="1248782"/>
                  <a:chOff x="1571604" y="4691063"/>
                  <a:chExt cx="2715901" cy="1248782"/>
                </a:xfrm>
              </p:grpSpPr>
              <p:grpSp>
                <p:nvGrpSpPr>
                  <p:cNvPr id="62521" name="组合 133"/>
                  <p:cNvGrpSpPr>
                    <a:grpSpLocks/>
                  </p:cNvGrpSpPr>
                  <p:nvPr/>
                </p:nvGrpSpPr>
                <p:grpSpPr bwMode="auto">
                  <a:xfrm>
                    <a:off x="3028927" y="4691063"/>
                    <a:ext cx="1258578" cy="1248782"/>
                    <a:chOff x="3028927" y="4691063"/>
                    <a:chExt cx="1258578" cy="1248782"/>
                  </a:xfrm>
                </p:grpSpPr>
                <p:sp>
                  <p:nvSpPr>
                    <p:cNvPr id="62523" name="Line 37"/>
                    <p:cNvSpPr>
                      <a:spLocks noChangeShapeType="1"/>
                    </p:cNvSpPr>
                    <p:nvPr/>
                  </p:nvSpPr>
                  <p:spPr bwMode="auto">
                    <a:xfrm>
                      <a:off x="3819502" y="4891088"/>
                      <a:ext cx="468003"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24" name="Line 38"/>
                    <p:cNvSpPr>
                      <a:spLocks noChangeShapeType="1"/>
                    </p:cNvSpPr>
                    <p:nvPr/>
                  </p:nvSpPr>
                  <p:spPr bwMode="auto">
                    <a:xfrm>
                      <a:off x="3843315" y="4691063"/>
                      <a:ext cx="41433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25" name="Line 41"/>
                    <p:cNvSpPr>
                      <a:spLocks noChangeShapeType="1"/>
                    </p:cNvSpPr>
                    <p:nvPr/>
                  </p:nvSpPr>
                  <p:spPr bwMode="auto">
                    <a:xfrm>
                      <a:off x="3028927" y="4691063"/>
                      <a:ext cx="82867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26" name="Line 47"/>
                    <p:cNvSpPr>
                      <a:spLocks noChangeShapeType="1"/>
                    </p:cNvSpPr>
                    <p:nvPr/>
                  </p:nvSpPr>
                  <p:spPr bwMode="auto">
                    <a:xfrm>
                      <a:off x="3800452" y="4895850"/>
                      <a:ext cx="0" cy="1043995"/>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cxnSp>
                <p:nvCxnSpPr>
                  <p:cNvPr id="136" name="直接连接符 135"/>
                  <p:cNvCxnSpPr/>
                  <p:nvPr/>
                </p:nvCxnSpPr>
                <p:spPr>
                  <a:xfrm>
                    <a:off x="1571604" y="5928738"/>
                    <a:ext cx="2214580" cy="15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2516" name="组合 177"/>
              <p:cNvGrpSpPr>
                <a:grpSpLocks/>
              </p:cNvGrpSpPr>
              <p:nvPr/>
            </p:nvGrpSpPr>
            <p:grpSpPr bwMode="auto">
              <a:xfrm>
                <a:off x="4857754" y="4824726"/>
                <a:ext cx="714380" cy="461665"/>
                <a:chOff x="7429522" y="3038776"/>
                <a:chExt cx="714380" cy="461665"/>
              </a:xfrm>
            </p:grpSpPr>
            <p:sp>
              <p:nvSpPr>
                <p:cNvPr id="62517" name="Text Box 25"/>
                <p:cNvSpPr txBox="1">
                  <a:spLocks noChangeArrowheads="1"/>
                </p:cNvSpPr>
                <p:nvPr/>
              </p:nvSpPr>
              <p:spPr bwMode="auto">
                <a:xfrm>
                  <a:off x="7429522" y="3038776"/>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BC</a:t>
                  </a:r>
                </a:p>
              </p:txBody>
            </p:sp>
            <p:cxnSp>
              <p:nvCxnSpPr>
                <p:cNvPr id="180" name="直接连接符 179"/>
                <p:cNvCxnSpPr/>
                <p:nvPr/>
              </p:nvCxnSpPr>
              <p:spPr>
                <a:xfrm>
                  <a:off x="7566048" y="3141488"/>
                  <a:ext cx="142876" cy="158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62512" name="组合 116"/>
            <p:cNvGrpSpPr>
              <a:grpSpLocks/>
            </p:cNvGrpSpPr>
            <p:nvPr/>
          </p:nvGrpSpPr>
          <p:grpSpPr bwMode="auto">
            <a:xfrm>
              <a:off x="4286248" y="4500570"/>
              <a:ext cx="500066" cy="571504"/>
              <a:chOff x="6572264" y="2214554"/>
              <a:chExt cx="500066" cy="571504"/>
            </a:xfrm>
          </p:grpSpPr>
          <p:sp>
            <p:nvSpPr>
              <p:cNvPr id="118" name="矩形 117"/>
              <p:cNvSpPr/>
              <p:nvPr/>
            </p:nvSpPr>
            <p:spPr>
              <a:xfrm>
                <a:off x="6572267" y="2214554"/>
                <a:ext cx="500063" cy="5712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2514" name="矩形 118"/>
              <p:cNvSpPr>
                <a:spLocks noChangeArrowheads="1"/>
              </p:cNvSpPr>
              <p:nvPr/>
            </p:nvSpPr>
            <p:spPr bwMode="auto">
              <a:xfrm>
                <a:off x="6715140" y="2214554"/>
                <a:ext cx="3561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&amp;</a:t>
                </a:r>
                <a:endParaRPr lang="zh-CN" altLang="en-US" sz="1600">
                  <a:solidFill>
                    <a:srgbClr val="000000"/>
                  </a:solidFill>
                  <a:latin typeface="Times New Roman" pitchFamily="18" charset="0"/>
                  <a:cs typeface="Times New Roman" pitchFamily="18" charset="0"/>
                </a:endParaRPr>
              </a:p>
            </p:txBody>
          </p:sp>
        </p:grpSp>
      </p:grpSp>
      <p:grpSp>
        <p:nvGrpSpPr>
          <p:cNvPr id="28" name="组合 125"/>
          <p:cNvGrpSpPr>
            <a:grpSpLocks/>
          </p:cNvGrpSpPr>
          <p:nvPr/>
        </p:nvGrpSpPr>
        <p:grpSpPr bwMode="auto">
          <a:xfrm>
            <a:off x="1828800" y="3800475"/>
            <a:ext cx="4029075" cy="2271713"/>
            <a:chOff x="1828800" y="3800476"/>
            <a:chExt cx="4029088" cy="2271730"/>
          </a:xfrm>
        </p:grpSpPr>
        <p:grpSp>
          <p:nvGrpSpPr>
            <p:cNvPr id="62496" name="组合 187"/>
            <p:cNvGrpSpPr>
              <a:grpSpLocks/>
            </p:cNvGrpSpPr>
            <p:nvPr/>
          </p:nvGrpSpPr>
          <p:grpSpPr bwMode="auto">
            <a:xfrm>
              <a:off x="1828800" y="3800476"/>
              <a:ext cx="4029088" cy="2184384"/>
              <a:chOff x="1828777" y="3800475"/>
              <a:chExt cx="4029118" cy="2184400"/>
            </a:xfrm>
          </p:grpSpPr>
          <p:grpSp>
            <p:nvGrpSpPr>
              <p:cNvPr id="62500" name="组合 149"/>
              <p:cNvGrpSpPr>
                <a:grpSpLocks/>
              </p:cNvGrpSpPr>
              <p:nvPr/>
            </p:nvGrpSpPr>
            <p:grpSpPr bwMode="auto">
              <a:xfrm>
                <a:off x="1828777" y="3800475"/>
                <a:ext cx="3641542" cy="2184400"/>
                <a:chOff x="1828777" y="3800475"/>
                <a:chExt cx="3641542" cy="2184400"/>
              </a:xfrm>
            </p:grpSpPr>
            <p:grpSp>
              <p:nvGrpSpPr>
                <p:cNvPr id="62504" name="组合 146"/>
                <p:cNvGrpSpPr>
                  <a:grpSpLocks/>
                </p:cNvGrpSpPr>
                <p:nvPr/>
              </p:nvGrpSpPr>
              <p:grpSpPr bwMode="auto">
                <a:xfrm>
                  <a:off x="1828777" y="3800475"/>
                  <a:ext cx="2450808" cy="2184400"/>
                  <a:chOff x="1828777" y="3800475"/>
                  <a:chExt cx="2450808" cy="2184400"/>
                </a:xfrm>
              </p:grpSpPr>
              <p:grpSp>
                <p:nvGrpSpPr>
                  <p:cNvPr id="62506" name="组合 144"/>
                  <p:cNvGrpSpPr>
                    <a:grpSpLocks/>
                  </p:cNvGrpSpPr>
                  <p:nvPr/>
                </p:nvGrpSpPr>
                <p:grpSpPr bwMode="auto">
                  <a:xfrm>
                    <a:off x="1828777" y="3800475"/>
                    <a:ext cx="2443163" cy="2184400"/>
                    <a:chOff x="1828777" y="3800475"/>
                    <a:chExt cx="2443163" cy="2184400"/>
                  </a:xfrm>
                </p:grpSpPr>
                <p:sp>
                  <p:nvSpPr>
                    <p:cNvPr id="62508" name="Freeform 44"/>
                    <p:cNvSpPr>
                      <a:spLocks/>
                    </p:cNvSpPr>
                    <p:nvPr/>
                  </p:nvSpPr>
                  <p:spPr bwMode="auto">
                    <a:xfrm>
                      <a:off x="1828777" y="4700588"/>
                      <a:ext cx="2428875" cy="1100137"/>
                    </a:xfrm>
                    <a:custGeom>
                      <a:avLst/>
                      <a:gdLst>
                        <a:gd name="T0" fmla="*/ 0 w 1530"/>
                        <a:gd name="T1" fmla="*/ 0 h 693"/>
                        <a:gd name="T2" fmla="*/ 0 w 1530"/>
                        <a:gd name="T3" fmla="*/ 2147483647 h 693"/>
                        <a:gd name="T4" fmla="*/ 2147483647 w 1530"/>
                        <a:gd name="T5" fmla="*/ 2147483647 h 693"/>
                        <a:gd name="T6" fmla="*/ 0 60000 65536"/>
                        <a:gd name="T7" fmla="*/ 0 60000 65536"/>
                        <a:gd name="T8" fmla="*/ 0 60000 65536"/>
                        <a:gd name="T9" fmla="*/ 0 w 1530"/>
                        <a:gd name="T10" fmla="*/ 0 h 693"/>
                        <a:gd name="T11" fmla="*/ 1530 w 1530"/>
                        <a:gd name="T12" fmla="*/ 693 h 693"/>
                      </a:gdLst>
                      <a:ahLst/>
                      <a:cxnLst>
                        <a:cxn ang="T6">
                          <a:pos x="T0" y="T1"/>
                        </a:cxn>
                        <a:cxn ang="T7">
                          <a:pos x="T2" y="T3"/>
                        </a:cxn>
                        <a:cxn ang="T8">
                          <a:pos x="T4" y="T5"/>
                        </a:cxn>
                      </a:cxnLst>
                      <a:rect l="T9" t="T10" r="T11" b="T12"/>
                      <a:pathLst>
                        <a:path w="1530" h="693">
                          <a:moveTo>
                            <a:pt x="0" y="0"/>
                          </a:moveTo>
                          <a:lnTo>
                            <a:pt x="0" y="693"/>
                          </a:lnTo>
                          <a:lnTo>
                            <a:pt x="1530" y="693"/>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2509" name="Oval 49"/>
                    <p:cNvSpPr>
                      <a:spLocks noChangeArrowheads="1"/>
                    </p:cNvSpPr>
                    <p:nvPr/>
                  </p:nvSpPr>
                  <p:spPr bwMode="auto">
                    <a:xfrm>
                      <a:off x="3752827" y="5895975"/>
                      <a:ext cx="74613" cy="88900"/>
                    </a:xfrm>
                    <a:prstGeom prst="ellipse">
                      <a:avLst/>
                    </a:prstGeom>
                    <a:solidFill>
                      <a:schemeClr val="tx1"/>
                    </a:solidFill>
                    <a:ln w="12700" cap="sq">
                      <a:solidFill>
                        <a:schemeClr val="tx1"/>
                      </a:solidFill>
                      <a:round/>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62510" name="Freeform 43"/>
                    <p:cNvSpPr>
                      <a:spLocks/>
                    </p:cNvSpPr>
                    <p:nvPr/>
                  </p:nvSpPr>
                  <p:spPr bwMode="auto">
                    <a:xfrm>
                      <a:off x="3043215" y="3800475"/>
                      <a:ext cx="1228725" cy="1828800"/>
                    </a:xfrm>
                    <a:custGeom>
                      <a:avLst/>
                      <a:gdLst>
                        <a:gd name="T0" fmla="*/ 0 w 774"/>
                        <a:gd name="T1" fmla="*/ 0 h 1161"/>
                        <a:gd name="T2" fmla="*/ 0 w 774"/>
                        <a:gd name="T3" fmla="*/ 2147483647 h 1161"/>
                        <a:gd name="T4" fmla="*/ 2147483647 w 774"/>
                        <a:gd name="T5" fmla="*/ 2147483647 h 1161"/>
                        <a:gd name="T6" fmla="*/ 0 60000 65536"/>
                        <a:gd name="T7" fmla="*/ 0 60000 65536"/>
                        <a:gd name="T8" fmla="*/ 0 60000 65536"/>
                        <a:gd name="T9" fmla="*/ 0 w 774"/>
                        <a:gd name="T10" fmla="*/ 0 h 1161"/>
                        <a:gd name="T11" fmla="*/ 774 w 774"/>
                        <a:gd name="T12" fmla="*/ 1161 h 1161"/>
                      </a:gdLst>
                      <a:ahLst/>
                      <a:cxnLst>
                        <a:cxn ang="T6">
                          <a:pos x="T0" y="T1"/>
                        </a:cxn>
                        <a:cxn ang="T7">
                          <a:pos x="T2" y="T3"/>
                        </a:cxn>
                        <a:cxn ang="T8">
                          <a:pos x="T4" y="T5"/>
                        </a:cxn>
                      </a:cxnLst>
                      <a:rect l="T9" t="T10" r="T11" b="T12"/>
                      <a:pathLst>
                        <a:path w="774" h="1161">
                          <a:moveTo>
                            <a:pt x="0" y="0"/>
                          </a:moveTo>
                          <a:lnTo>
                            <a:pt x="0" y="1161"/>
                          </a:lnTo>
                          <a:lnTo>
                            <a:pt x="774" y="1161"/>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62507" name="Line 17"/>
                  <p:cNvSpPr>
                    <a:spLocks noChangeShapeType="1"/>
                  </p:cNvSpPr>
                  <p:nvPr/>
                </p:nvSpPr>
                <p:spPr bwMode="auto">
                  <a:xfrm>
                    <a:off x="3811581" y="5942029"/>
                    <a:ext cx="46800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62505" name="Line 36"/>
                <p:cNvSpPr>
                  <a:spLocks noChangeShapeType="1"/>
                </p:cNvSpPr>
                <p:nvPr/>
              </p:nvSpPr>
              <p:spPr bwMode="auto">
                <a:xfrm flipV="1">
                  <a:off x="4786314" y="5786453"/>
                  <a:ext cx="68400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2501" name="组合 180"/>
              <p:cNvGrpSpPr>
                <a:grpSpLocks/>
              </p:cNvGrpSpPr>
              <p:nvPr/>
            </p:nvGrpSpPr>
            <p:grpSpPr bwMode="auto">
              <a:xfrm>
                <a:off x="4929190" y="5396238"/>
                <a:ext cx="928705" cy="461668"/>
                <a:chOff x="6429388" y="2428879"/>
                <a:chExt cx="928705" cy="461668"/>
              </a:xfrm>
            </p:grpSpPr>
            <p:sp>
              <p:nvSpPr>
                <p:cNvPr id="62502" name="Text Box 25"/>
                <p:cNvSpPr txBox="1">
                  <a:spLocks noChangeArrowheads="1"/>
                </p:cNvSpPr>
                <p:nvPr/>
              </p:nvSpPr>
              <p:spPr bwMode="auto">
                <a:xfrm>
                  <a:off x="6429388" y="2428879"/>
                  <a:ext cx="928705" cy="46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ABC</a:t>
                  </a:r>
                </a:p>
              </p:txBody>
            </p:sp>
            <p:cxnSp>
              <p:nvCxnSpPr>
                <p:cNvPr id="183" name="直接连接符 182"/>
                <p:cNvCxnSpPr/>
                <p:nvPr/>
              </p:nvCxnSpPr>
              <p:spPr>
                <a:xfrm>
                  <a:off x="6572273" y="2514303"/>
                  <a:ext cx="142877" cy="158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62497" name="组合 122"/>
            <p:cNvGrpSpPr>
              <a:grpSpLocks/>
            </p:cNvGrpSpPr>
            <p:nvPr/>
          </p:nvGrpSpPr>
          <p:grpSpPr bwMode="auto">
            <a:xfrm>
              <a:off x="4286248" y="5500702"/>
              <a:ext cx="500066" cy="571504"/>
              <a:chOff x="6572264" y="2214554"/>
              <a:chExt cx="500066" cy="571504"/>
            </a:xfrm>
          </p:grpSpPr>
          <p:sp>
            <p:nvSpPr>
              <p:cNvPr id="124" name="矩形 123"/>
              <p:cNvSpPr/>
              <p:nvPr/>
            </p:nvSpPr>
            <p:spPr>
              <a:xfrm>
                <a:off x="6572274" y="2214554"/>
                <a:ext cx="500065" cy="571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2499" name="矩形 124"/>
              <p:cNvSpPr>
                <a:spLocks noChangeArrowheads="1"/>
              </p:cNvSpPr>
              <p:nvPr/>
            </p:nvSpPr>
            <p:spPr bwMode="auto">
              <a:xfrm>
                <a:off x="6715140" y="2214554"/>
                <a:ext cx="3561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&amp;</a:t>
                </a:r>
                <a:endParaRPr lang="zh-CN" altLang="en-US" sz="1600">
                  <a:solidFill>
                    <a:srgbClr val="000000"/>
                  </a:solidFill>
                  <a:latin typeface="Times New Roman" pitchFamily="18" charset="0"/>
                  <a:cs typeface="Times New Roman" pitchFamily="18" charset="0"/>
                </a:endParaRPr>
              </a:p>
            </p:txBody>
          </p:sp>
        </p:grpSp>
      </p:grpSp>
      <p:grpSp>
        <p:nvGrpSpPr>
          <p:cNvPr id="25604" name="组合 129"/>
          <p:cNvGrpSpPr>
            <a:grpSpLocks/>
          </p:cNvGrpSpPr>
          <p:nvPr/>
        </p:nvGrpSpPr>
        <p:grpSpPr bwMode="auto">
          <a:xfrm>
            <a:off x="5413375" y="3786188"/>
            <a:ext cx="1658938" cy="1014412"/>
            <a:chOff x="5413437" y="3786188"/>
            <a:chExt cx="1659455" cy="1014412"/>
          </a:xfrm>
        </p:grpSpPr>
        <p:grpSp>
          <p:nvGrpSpPr>
            <p:cNvPr id="62487" name="组合 151"/>
            <p:cNvGrpSpPr>
              <a:grpSpLocks/>
            </p:cNvGrpSpPr>
            <p:nvPr/>
          </p:nvGrpSpPr>
          <p:grpSpPr bwMode="auto">
            <a:xfrm>
              <a:off x="5413437" y="3786188"/>
              <a:ext cx="1659455" cy="1014412"/>
              <a:chOff x="5413380" y="3786188"/>
              <a:chExt cx="1659269" cy="1014412"/>
            </a:xfrm>
          </p:grpSpPr>
          <p:sp>
            <p:nvSpPr>
              <p:cNvPr id="62491" name="Line 58"/>
              <p:cNvSpPr>
                <a:spLocks noChangeShapeType="1"/>
              </p:cNvSpPr>
              <p:nvPr/>
            </p:nvSpPr>
            <p:spPr bwMode="auto">
              <a:xfrm flipV="1">
                <a:off x="6388726" y="4343400"/>
                <a:ext cx="683923"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62492" name="组合 150"/>
              <p:cNvGrpSpPr>
                <a:grpSpLocks/>
              </p:cNvGrpSpPr>
              <p:nvPr/>
            </p:nvGrpSpPr>
            <p:grpSpPr bwMode="auto">
              <a:xfrm>
                <a:off x="5413380" y="3786188"/>
                <a:ext cx="990450" cy="1014412"/>
                <a:chOff x="5413380" y="3786188"/>
                <a:chExt cx="990450" cy="1014412"/>
              </a:xfrm>
            </p:grpSpPr>
            <p:sp>
              <p:nvSpPr>
                <p:cNvPr id="62493" name="Freeform 56"/>
                <p:cNvSpPr>
                  <a:spLocks/>
                </p:cNvSpPr>
                <p:nvPr/>
              </p:nvSpPr>
              <p:spPr bwMode="auto">
                <a:xfrm>
                  <a:off x="5427667" y="3786188"/>
                  <a:ext cx="357188" cy="428625"/>
                </a:xfrm>
                <a:custGeom>
                  <a:avLst/>
                  <a:gdLst>
                    <a:gd name="T0" fmla="*/ 0 w 225"/>
                    <a:gd name="T1" fmla="*/ 0 h 270"/>
                    <a:gd name="T2" fmla="*/ 0 w 225"/>
                    <a:gd name="T3" fmla="*/ 2147483647 h 270"/>
                    <a:gd name="T4" fmla="*/ 2147483647 w 225"/>
                    <a:gd name="T5" fmla="*/ 2147483647 h 270"/>
                    <a:gd name="T6" fmla="*/ 0 60000 65536"/>
                    <a:gd name="T7" fmla="*/ 0 60000 65536"/>
                    <a:gd name="T8" fmla="*/ 0 60000 65536"/>
                    <a:gd name="T9" fmla="*/ 0 w 225"/>
                    <a:gd name="T10" fmla="*/ 0 h 270"/>
                    <a:gd name="T11" fmla="*/ 225 w 225"/>
                    <a:gd name="T12" fmla="*/ 270 h 270"/>
                  </a:gdLst>
                  <a:ahLst/>
                  <a:cxnLst>
                    <a:cxn ang="T6">
                      <a:pos x="T0" y="T1"/>
                    </a:cxn>
                    <a:cxn ang="T7">
                      <a:pos x="T2" y="T3"/>
                    </a:cxn>
                    <a:cxn ang="T8">
                      <a:pos x="T4" y="T5"/>
                    </a:cxn>
                  </a:cxnLst>
                  <a:rect l="T9" t="T10" r="T11" b="T12"/>
                  <a:pathLst>
                    <a:path w="225" h="270">
                      <a:moveTo>
                        <a:pt x="0" y="0"/>
                      </a:moveTo>
                      <a:lnTo>
                        <a:pt x="0" y="270"/>
                      </a:lnTo>
                      <a:lnTo>
                        <a:pt x="225" y="27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2494" name="Freeform 57"/>
                <p:cNvSpPr>
                  <a:spLocks/>
                </p:cNvSpPr>
                <p:nvPr/>
              </p:nvSpPr>
              <p:spPr bwMode="auto">
                <a:xfrm>
                  <a:off x="5413380" y="4443413"/>
                  <a:ext cx="371475" cy="357187"/>
                </a:xfrm>
                <a:custGeom>
                  <a:avLst/>
                  <a:gdLst>
                    <a:gd name="T0" fmla="*/ 0 w 234"/>
                    <a:gd name="T1" fmla="*/ 2147483647 h 225"/>
                    <a:gd name="T2" fmla="*/ 0 w 234"/>
                    <a:gd name="T3" fmla="*/ 0 h 225"/>
                    <a:gd name="T4" fmla="*/ 2147483647 w 234"/>
                    <a:gd name="T5" fmla="*/ 0 h 225"/>
                    <a:gd name="T6" fmla="*/ 0 60000 65536"/>
                    <a:gd name="T7" fmla="*/ 0 60000 65536"/>
                    <a:gd name="T8" fmla="*/ 0 60000 65536"/>
                    <a:gd name="T9" fmla="*/ 0 w 234"/>
                    <a:gd name="T10" fmla="*/ 0 h 225"/>
                    <a:gd name="T11" fmla="*/ 234 w 234"/>
                    <a:gd name="T12" fmla="*/ 225 h 225"/>
                  </a:gdLst>
                  <a:ahLst/>
                  <a:cxnLst>
                    <a:cxn ang="T6">
                      <a:pos x="T0" y="T1"/>
                    </a:cxn>
                    <a:cxn ang="T7">
                      <a:pos x="T2" y="T3"/>
                    </a:cxn>
                    <a:cxn ang="T8">
                      <a:pos x="T4" y="T5"/>
                    </a:cxn>
                  </a:cxnLst>
                  <a:rect l="T9" t="T10" r="T11" b="T12"/>
                  <a:pathLst>
                    <a:path w="234" h="225">
                      <a:moveTo>
                        <a:pt x="0" y="225"/>
                      </a:moveTo>
                      <a:lnTo>
                        <a:pt x="0" y="0"/>
                      </a:lnTo>
                      <a:lnTo>
                        <a:pt x="234" y="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2495" name="Oval 132"/>
                <p:cNvSpPr>
                  <a:spLocks noChangeArrowheads="1"/>
                </p:cNvSpPr>
                <p:nvPr/>
              </p:nvSpPr>
              <p:spPr bwMode="auto">
                <a:xfrm>
                  <a:off x="6286355" y="4281497"/>
                  <a:ext cx="117475" cy="117475"/>
                </a:xfrm>
                <a:prstGeom prst="ellipse">
                  <a:avLst/>
                </a:prstGeom>
                <a:solidFill>
                  <a:schemeClr val="bg1"/>
                </a:solidFill>
                <a:ln w="28575" cap="sq">
                  <a:solidFill>
                    <a:schemeClr val="tx1"/>
                  </a:solidFill>
                  <a:round/>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grpSp>
        </p:grpSp>
        <p:grpSp>
          <p:nvGrpSpPr>
            <p:cNvPr id="62488" name="组合 126"/>
            <p:cNvGrpSpPr>
              <a:grpSpLocks/>
            </p:cNvGrpSpPr>
            <p:nvPr/>
          </p:nvGrpSpPr>
          <p:grpSpPr bwMode="auto">
            <a:xfrm>
              <a:off x="5786446" y="4052892"/>
              <a:ext cx="538232" cy="571504"/>
              <a:chOff x="6572264" y="2214554"/>
              <a:chExt cx="538232" cy="571504"/>
            </a:xfrm>
          </p:grpSpPr>
          <p:sp>
            <p:nvSpPr>
              <p:cNvPr id="128" name="矩形 127"/>
              <p:cNvSpPr/>
              <p:nvPr/>
            </p:nvSpPr>
            <p:spPr>
              <a:xfrm>
                <a:off x="6572434" y="2214550"/>
                <a:ext cx="500218" cy="5715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2490" name="矩形 128"/>
              <p:cNvSpPr>
                <a:spLocks noChangeArrowheads="1"/>
              </p:cNvSpPr>
              <p:nvPr/>
            </p:nvSpPr>
            <p:spPr bwMode="auto">
              <a:xfrm>
                <a:off x="6643893" y="2214550"/>
                <a:ext cx="466871"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400" b="1">
                    <a:solidFill>
                      <a:srgbClr val="000000"/>
                    </a:solidFill>
                    <a:latin typeface="宋体" pitchFamily="2" charset="-122"/>
                    <a:cs typeface="Times New Roman" pitchFamily="18" charset="0"/>
                  </a:rPr>
                  <a:t>≥</a:t>
                </a:r>
                <a:r>
                  <a:rPr lang="en-US" altLang="zh-CN" sz="1600" b="1">
                    <a:solidFill>
                      <a:srgbClr val="000000"/>
                    </a:solidFill>
                    <a:latin typeface="Times New Roman" pitchFamily="18" charset="0"/>
                    <a:cs typeface="Times New Roman" pitchFamily="18" charset="0"/>
                  </a:rPr>
                  <a:t>1</a:t>
                </a:r>
                <a:endParaRPr lang="zh-CN" altLang="en-US" sz="1600">
                  <a:solidFill>
                    <a:srgbClr val="000000"/>
                  </a:solidFill>
                  <a:latin typeface="Times New Roman" pitchFamily="18" charset="0"/>
                  <a:cs typeface="Times New Roman" pitchFamily="18" charset="0"/>
                </a:endParaRPr>
              </a:p>
            </p:txBody>
          </p:sp>
        </p:grpSp>
      </p:grpSp>
      <p:grpSp>
        <p:nvGrpSpPr>
          <p:cNvPr id="25608" name="组合 132"/>
          <p:cNvGrpSpPr>
            <a:grpSpLocks/>
          </p:cNvGrpSpPr>
          <p:nvPr/>
        </p:nvGrpSpPr>
        <p:grpSpPr bwMode="auto">
          <a:xfrm>
            <a:off x="5487988" y="4143375"/>
            <a:ext cx="2984500" cy="1643063"/>
            <a:chOff x="5487986" y="4143380"/>
            <a:chExt cx="2984522" cy="1643058"/>
          </a:xfrm>
        </p:grpSpPr>
        <p:grpSp>
          <p:nvGrpSpPr>
            <p:cNvPr id="62478" name="组合 130"/>
            <p:cNvGrpSpPr>
              <a:grpSpLocks/>
            </p:cNvGrpSpPr>
            <p:nvPr/>
          </p:nvGrpSpPr>
          <p:grpSpPr bwMode="auto">
            <a:xfrm>
              <a:off x="5487986" y="4143380"/>
              <a:ext cx="2984522" cy="1643058"/>
              <a:chOff x="5487986" y="4143380"/>
              <a:chExt cx="2984522" cy="1643058"/>
            </a:xfrm>
          </p:grpSpPr>
          <p:grpSp>
            <p:nvGrpSpPr>
              <p:cNvPr id="62480" name="组合 152"/>
              <p:cNvGrpSpPr>
                <a:grpSpLocks/>
              </p:cNvGrpSpPr>
              <p:nvPr/>
            </p:nvGrpSpPr>
            <p:grpSpPr bwMode="auto">
              <a:xfrm>
                <a:off x="5487986" y="4186245"/>
                <a:ext cx="2984522" cy="1600193"/>
                <a:chOff x="5487994" y="4186250"/>
                <a:chExt cx="2984539" cy="1600188"/>
              </a:xfrm>
            </p:grpSpPr>
            <p:sp>
              <p:nvSpPr>
                <p:cNvPr id="62484" name="Line 54"/>
                <p:cNvSpPr>
                  <a:spLocks noChangeShapeType="1"/>
                </p:cNvSpPr>
                <p:nvPr/>
              </p:nvSpPr>
              <p:spPr bwMode="auto">
                <a:xfrm flipV="1">
                  <a:off x="7572413" y="4432300"/>
                  <a:ext cx="385763"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485" name="Text Box 55"/>
                <p:cNvSpPr txBox="1">
                  <a:spLocks noChangeArrowheads="1"/>
                </p:cNvSpPr>
                <p:nvPr/>
              </p:nvSpPr>
              <p:spPr bwMode="auto">
                <a:xfrm>
                  <a:off x="8001045" y="4186250"/>
                  <a:ext cx="471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Y</a:t>
                  </a:r>
                </a:p>
              </p:txBody>
            </p:sp>
            <p:sp>
              <p:nvSpPr>
                <p:cNvPr id="62486" name="Freeform 59"/>
                <p:cNvSpPr>
                  <a:spLocks/>
                </p:cNvSpPr>
                <p:nvPr/>
              </p:nvSpPr>
              <p:spPr bwMode="auto">
                <a:xfrm>
                  <a:off x="5487994" y="4529138"/>
                  <a:ext cx="1571625" cy="1257300"/>
                </a:xfrm>
                <a:custGeom>
                  <a:avLst/>
                  <a:gdLst>
                    <a:gd name="T0" fmla="*/ 0 w 990"/>
                    <a:gd name="T1" fmla="*/ 2147483647 h 792"/>
                    <a:gd name="T2" fmla="*/ 2147483647 w 990"/>
                    <a:gd name="T3" fmla="*/ 2147483647 h 792"/>
                    <a:gd name="T4" fmla="*/ 2147483647 w 990"/>
                    <a:gd name="T5" fmla="*/ 0 h 792"/>
                    <a:gd name="T6" fmla="*/ 2147483647 w 990"/>
                    <a:gd name="T7" fmla="*/ 0 h 792"/>
                    <a:gd name="T8" fmla="*/ 0 60000 65536"/>
                    <a:gd name="T9" fmla="*/ 0 60000 65536"/>
                    <a:gd name="T10" fmla="*/ 0 60000 65536"/>
                    <a:gd name="T11" fmla="*/ 0 60000 65536"/>
                    <a:gd name="T12" fmla="*/ 0 w 990"/>
                    <a:gd name="T13" fmla="*/ 0 h 792"/>
                    <a:gd name="T14" fmla="*/ 990 w 990"/>
                    <a:gd name="T15" fmla="*/ 792 h 792"/>
                  </a:gdLst>
                  <a:ahLst/>
                  <a:cxnLst>
                    <a:cxn ang="T8">
                      <a:pos x="T0" y="T1"/>
                    </a:cxn>
                    <a:cxn ang="T9">
                      <a:pos x="T2" y="T3"/>
                    </a:cxn>
                    <a:cxn ang="T10">
                      <a:pos x="T4" y="T5"/>
                    </a:cxn>
                    <a:cxn ang="T11">
                      <a:pos x="T6" y="T7"/>
                    </a:cxn>
                  </a:cxnLst>
                  <a:rect l="T12" t="T13" r="T14" b="T15"/>
                  <a:pathLst>
                    <a:path w="990" h="792">
                      <a:moveTo>
                        <a:pt x="0" y="792"/>
                      </a:moveTo>
                      <a:lnTo>
                        <a:pt x="774" y="792"/>
                      </a:lnTo>
                      <a:lnTo>
                        <a:pt x="774" y="0"/>
                      </a:lnTo>
                      <a:lnTo>
                        <a:pt x="990" y="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2481" name="组合 110"/>
              <p:cNvGrpSpPr>
                <a:grpSpLocks/>
              </p:cNvGrpSpPr>
              <p:nvPr/>
            </p:nvGrpSpPr>
            <p:grpSpPr bwMode="auto">
              <a:xfrm>
                <a:off x="7072330" y="4143380"/>
                <a:ext cx="538232" cy="571504"/>
                <a:chOff x="6572264" y="2214554"/>
                <a:chExt cx="538232" cy="571504"/>
              </a:xfrm>
            </p:grpSpPr>
            <p:sp>
              <p:nvSpPr>
                <p:cNvPr id="62482" name="矩形 112"/>
                <p:cNvSpPr>
                  <a:spLocks noChangeArrowheads="1"/>
                </p:cNvSpPr>
                <p:nvPr/>
              </p:nvSpPr>
              <p:spPr bwMode="auto">
                <a:xfrm>
                  <a:off x="6643695" y="2214554"/>
                  <a:ext cx="46672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400" b="1">
                      <a:solidFill>
                        <a:srgbClr val="000000"/>
                      </a:solidFill>
                      <a:latin typeface="宋体" pitchFamily="2" charset="-122"/>
                      <a:cs typeface="Times New Roman" pitchFamily="18" charset="0"/>
                    </a:rPr>
                    <a:t>≥</a:t>
                  </a:r>
                  <a:r>
                    <a:rPr lang="en-US" altLang="zh-CN" sz="1600" b="1">
                      <a:solidFill>
                        <a:srgbClr val="000000"/>
                      </a:solidFill>
                      <a:latin typeface="Times New Roman" pitchFamily="18" charset="0"/>
                      <a:cs typeface="Times New Roman" pitchFamily="18" charset="0"/>
                    </a:rPr>
                    <a:t>1</a:t>
                  </a:r>
                  <a:endParaRPr lang="zh-CN" altLang="en-US" sz="1600">
                    <a:solidFill>
                      <a:srgbClr val="000000"/>
                    </a:solidFill>
                    <a:latin typeface="Times New Roman" pitchFamily="18" charset="0"/>
                    <a:cs typeface="Times New Roman" pitchFamily="18" charset="0"/>
                  </a:endParaRPr>
                </a:p>
              </p:txBody>
            </p:sp>
            <p:sp>
              <p:nvSpPr>
                <p:cNvPr id="112" name="矩形 111"/>
                <p:cNvSpPr/>
                <p:nvPr/>
              </p:nvSpPr>
              <p:spPr>
                <a:xfrm>
                  <a:off x="6572257" y="2214554"/>
                  <a:ext cx="500066" cy="5714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sp>
          <p:nvSpPr>
            <p:cNvPr id="62479" name="矩形 131"/>
            <p:cNvSpPr>
              <a:spLocks noChangeArrowheads="1"/>
            </p:cNvSpPr>
            <p:nvPr/>
          </p:nvSpPr>
          <p:spPr bwMode="auto">
            <a:xfrm>
              <a:off x="7143760" y="4143380"/>
              <a:ext cx="46672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400" b="1">
                  <a:solidFill>
                    <a:srgbClr val="000000"/>
                  </a:solidFill>
                  <a:latin typeface="宋体" pitchFamily="2" charset="-122"/>
                  <a:cs typeface="Times New Roman" pitchFamily="18" charset="0"/>
                </a:rPr>
                <a:t>≥</a:t>
              </a:r>
              <a:r>
                <a:rPr lang="en-US" altLang="zh-CN" sz="1600" b="1">
                  <a:solidFill>
                    <a:srgbClr val="000000"/>
                  </a:solidFill>
                  <a:latin typeface="Times New Roman" pitchFamily="18" charset="0"/>
                  <a:cs typeface="Times New Roman" pitchFamily="18" charset="0"/>
                </a:rPr>
                <a:t>1</a:t>
              </a:r>
              <a:endParaRPr lang="zh-CN" altLang="en-US" sz="1600">
                <a:solidFill>
                  <a:srgbClr val="000000"/>
                </a:solidFill>
                <a:latin typeface="Times New Roman" pitchFamily="18" charset="0"/>
                <a:cs typeface="Times New Roman" pitchFamily="18" charset="0"/>
              </a:endParaRPr>
            </a:p>
          </p:txBody>
        </p:sp>
      </p:grpSp>
      <p:sp>
        <p:nvSpPr>
          <p:cNvPr id="62477" name="Rectangle 2"/>
          <p:cNvSpPr>
            <a:spLocks noChangeArrowheads="1"/>
          </p:cNvSpPr>
          <p:nvPr/>
        </p:nvSpPr>
        <p:spPr bwMode="auto">
          <a:xfrm>
            <a:off x="5911850" y="58738"/>
            <a:ext cx="3178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§2.3</a:t>
            </a:r>
            <a:r>
              <a:rPr lang="zh-CN" altLang="en-US" sz="1800" b="1">
                <a:solidFill>
                  <a:srgbClr val="FF0066"/>
                </a:solidFill>
                <a:latin typeface="Times New Roman" pitchFamily="18" charset="0"/>
                <a:cs typeface="Times New Roman" pitchFamily="18" charset="0"/>
              </a:rPr>
              <a:t>  逻辑函数及其描述方法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5604"/>
                                        </p:tgtEl>
                                        <p:attrNameLst>
                                          <p:attrName>style.visibility</p:attrName>
                                        </p:attrNameLst>
                                      </p:cBhvr>
                                      <p:to>
                                        <p:strVal val="visible"/>
                                      </p:to>
                                    </p:set>
                                    <p:animEffect transition="in" filter="wipe(left)">
                                      <p:cBhvr>
                                        <p:cTn id="42" dur="500"/>
                                        <p:tgtEl>
                                          <p:spTgt spid="2560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500"/>
                                        <p:tgtEl>
                                          <p:spTgt spid="2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5608"/>
                                        </p:tgtEl>
                                        <p:attrNameLst>
                                          <p:attrName>style.visibility</p:attrName>
                                        </p:attrNameLst>
                                      </p:cBhvr>
                                      <p:to>
                                        <p:strVal val="visible"/>
                                      </p:to>
                                    </p:set>
                                    <p:animEffect transition="in" filter="wipe(left)">
                                      <p:cBhvr>
                                        <p:cTn id="52" dur="500"/>
                                        <p:tgtEl>
                                          <p:spTgt spid="25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p:cNvSpPr txBox="1">
            <a:spLocks noChangeArrowheads="1"/>
          </p:cNvSpPr>
          <p:nvPr/>
        </p:nvSpPr>
        <p:spPr bwMode="auto">
          <a:xfrm>
            <a:off x="611188" y="428625"/>
            <a:ext cx="424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FF3300"/>
                </a:solidFill>
                <a:latin typeface="Times New Roman" pitchFamily="18" charset="0"/>
                <a:cs typeface="Times New Roman" pitchFamily="18" charset="0"/>
              </a:rPr>
              <a:t>2. </a:t>
            </a:r>
            <a:r>
              <a:rPr lang="zh-CN" altLang="en-US" sz="2400" b="1">
                <a:solidFill>
                  <a:srgbClr val="FF3300"/>
                </a:solidFill>
                <a:latin typeface="Times New Roman" pitchFamily="18" charset="0"/>
                <a:cs typeface="Times New Roman" pitchFamily="18" charset="0"/>
              </a:rPr>
              <a:t>或运算（逻辑加  </a:t>
            </a:r>
            <a:r>
              <a:rPr lang="en-US" altLang="zh-CN" sz="2400" b="1">
                <a:solidFill>
                  <a:srgbClr val="FF3300"/>
                </a:solidFill>
                <a:latin typeface="Times New Roman" pitchFamily="18" charset="0"/>
                <a:cs typeface="Times New Roman" pitchFamily="18" charset="0"/>
              </a:rPr>
              <a:t>OR</a:t>
            </a:r>
            <a:r>
              <a:rPr lang="zh-CN" altLang="en-US" sz="2400" b="1">
                <a:solidFill>
                  <a:srgbClr val="FF3300"/>
                </a:solidFill>
                <a:latin typeface="Times New Roman" pitchFamily="18" charset="0"/>
                <a:cs typeface="Times New Roman" pitchFamily="18" charset="0"/>
              </a:rPr>
              <a:t>）</a:t>
            </a:r>
          </a:p>
        </p:txBody>
      </p:sp>
      <p:sp>
        <p:nvSpPr>
          <p:cNvPr id="3" name="Rectangle 4"/>
          <p:cNvSpPr>
            <a:spLocks noChangeArrowheads="1"/>
          </p:cNvSpPr>
          <p:nvPr/>
        </p:nvSpPr>
        <p:spPr bwMode="auto">
          <a:xfrm>
            <a:off x="785813" y="1000125"/>
            <a:ext cx="77771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r>
              <a:rPr kumimoji="1" lang="zh-CN" altLang="en-US" sz="2400" b="1">
                <a:solidFill>
                  <a:srgbClr val="040404"/>
                </a:solidFill>
                <a:latin typeface="Times New Roman" pitchFamily="18" charset="0"/>
                <a:cs typeface="Times New Roman" pitchFamily="18" charset="0"/>
              </a:rPr>
              <a:t>        决定事件结果的诸条件中只要有任何一个满足，结果就会发生。</a:t>
            </a:r>
          </a:p>
        </p:txBody>
      </p:sp>
      <p:grpSp>
        <p:nvGrpSpPr>
          <p:cNvPr id="2" name="Group 5"/>
          <p:cNvGrpSpPr>
            <a:grpSpLocks/>
          </p:cNvGrpSpPr>
          <p:nvPr/>
        </p:nvGrpSpPr>
        <p:grpSpPr bwMode="auto">
          <a:xfrm>
            <a:off x="890588" y="2636838"/>
            <a:ext cx="3571875" cy="1792287"/>
            <a:chOff x="876" y="2028"/>
            <a:chExt cx="1807" cy="897"/>
          </a:xfrm>
        </p:grpSpPr>
        <p:sp>
          <p:nvSpPr>
            <p:cNvPr id="17422" name="Freeform 6"/>
            <p:cNvSpPr>
              <a:spLocks/>
            </p:cNvSpPr>
            <p:nvPr/>
          </p:nvSpPr>
          <p:spPr bwMode="auto">
            <a:xfrm>
              <a:off x="1215" y="2214"/>
              <a:ext cx="540" cy="90"/>
            </a:xfrm>
            <a:custGeom>
              <a:avLst/>
              <a:gdLst>
                <a:gd name="T0" fmla="*/ 0 w 540"/>
                <a:gd name="T1" fmla="*/ 90 h 90"/>
                <a:gd name="T2" fmla="*/ 351 w 540"/>
                <a:gd name="T3" fmla="*/ 90 h 90"/>
                <a:gd name="T4" fmla="*/ 540 w 540"/>
                <a:gd name="T5" fmla="*/ 0 h 90"/>
                <a:gd name="T6" fmla="*/ 0 60000 65536"/>
                <a:gd name="T7" fmla="*/ 0 60000 65536"/>
                <a:gd name="T8" fmla="*/ 0 60000 65536"/>
                <a:gd name="T9" fmla="*/ 0 w 540"/>
                <a:gd name="T10" fmla="*/ 0 h 90"/>
                <a:gd name="T11" fmla="*/ 540 w 540"/>
                <a:gd name="T12" fmla="*/ 90 h 90"/>
              </a:gdLst>
              <a:ahLst/>
              <a:cxnLst>
                <a:cxn ang="T6">
                  <a:pos x="T0" y="T1"/>
                </a:cxn>
                <a:cxn ang="T7">
                  <a:pos x="T2" y="T3"/>
                </a:cxn>
                <a:cxn ang="T8">
                  <a:pos x="T4" y="T5"/>
                </a:cxn>
              </a:cxnLst>
              <a:rect l="T9" t="T10" r="T11" b="T12"/>
              <a:pathLst>
                <a:path w="540" h="90">
                  <a:moveTo>
                    <a:pt x="0" y="90"/>
                  </a:moveTo>
                  <a:lnTo>
                    <a:pt x="351" y="90"/>
                  </a:lnTo>
                  <a:lnTo>
                    <a:pt x="540" y="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7423" name="Freeform 7"/>
            <p:cNvSpPr>
              <a:spLocks/>
            </p:cNvSpPr>
            <p:nvPr/>
          </p:nvSpPr>
          <p:spPr bwMode="auto">
            <a:xfrm>
              <a:off x="1212" y="2481"/>
              <a:ext cx="540" cy="90"/>
            </a:xfrm>
            <a:custGeom>
              <a:avLst/>
              <a:gdLst>
                <a:gd name="T0" fmla="*/ 0 w 540"/>
                <a:gd name="T1" fmla="*/ 90 h 90"/>
                <a:gd name="T2" fmla="*/ 351 w 540"/>
                <a:gd name="T3" fmla="*/ 90 h 90"/>
                <a:gd name="T4" fmla="*/ 540 w 540"/>
                <a:gd name="T5" fmla="*/ 0 h 90"/>
                <a:gd name="T6" fmla="*/ 0 60000 65536"/>
                <a:gd name="T7" fmla="*/ 0 60000 65536"/>
                <a:gd name="T8" fmla="*/ 0 60000 65536"/>
                <a:gd name="T9" fmla="*/ 0 w 540"/>
                <a:gd name="T10" fmla="*/ 0 h 90"/>
                <a:gd name="T11" fmla="*/ 540 w 540"/>
                <a:gd name="T12" fmla="*/ 90 h 90"/>
              </a:gdLst>
              <a:ahLst/>
              <a:cxnLst>
                <a:cxn ang="T6">
                  <a:pos x="T0" y="T1"/>
                </a:cxn>
                <a:cxn ang="T7">
                  <a:pos x="T2" y="T3"/>
                </a:cxn>
                <a:cxn ang="T8">
                  <a:pos x="T4" y="T5"/>
                </a:cxn>
              </a:cxnLst>
              <a:rect l="T9" t="T10" r="T11" b="T12"/>
              <a:pathLst>
                <a:path w="540" h="90">
                  <a:moveTo>
                    <a:pt x="0" y="90"/>
                  </a:moveTo>
                  <a:lnTo>
                    <a:pt x="351" y="90"/>
                  </a:lnTo>
                  <a:lnTo>
                    <a:pt x="540" y="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7424" name="Line 8"/>
            <p:cNvSpPr>
              <a:spLocks noChangeShapeType="1"/>
            </p:cNvSpPr>
            <p:nvPr/>
          </p:nvSpPr>
          <p:spPr bwMode="auto">
            <a:xfrm>
              <a:off x="1206" y="2304"/>
              <a:ext cx="0" cy="27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25" name="Freeform 9"/>
            <p:cNvSpPr>
              <a:spLocks/>
            </p:cNvSpPr>
            <p:nvPr/>
          </p:nvSpPr>
          <p:spPr bwMode="auto">
            <a:xfrm>
              <a:off x="1764" y="2304"/>
              <a:ext cx="261" cy="270"/>
            </a:xfrm>
            <a:custGeom>
              <a:avLst/>
              <a:gdLst>
                <a:gd name="T0" fmla="*/ 0 w 261"/>
                <a:gd name="T1" fmla="*/ 0 h 270"/>
                <a:gd name="T2" fmla="*/ 261 w 261"/>
                <a:gd name="T3" fmla="*/ 0 h 270"/>
                <a:gd name="T4" fmla="*/ 261 w 261"/>
                <a:gd name="T5" fmla="*/ 270 h 270"/>
                <a:gd name="T6" fmla="*/ 0 w 261"/>
                <a:gd name="T7" fmla="*/ 270 h 270"/>
                <a:gd name="T8" fmla="*/ 0 60000 65536"/>
                <a:gd name="T9" fmla="*/ 0 60000 65536"/>
                <a:gd name="T10" fmla="*/ 0 60000 65536"/>
                <a:gd name="T11" fmla="*/ 0 60000 65536"/>
                <a:gd name="T12" fmla="*/ 0 w 261"/>
                <a:gd name="T13" fmla="*/ 0 h 270"/>
                <a:gd name="T14" fmla="*/ 261 w 261"/>
                <a:gd name="T15" fmla="*/ 270 h 270"/>
              </a:gdLst>
              <a:ahLst/>
              <a:cxnLst>
                <a:cxn ang="T8">
                  <a:pos x="T0" y="T1"/>
                </a:cxn>
                <a:cxn ang="T9">
                  <a:pos x="T2" y="T3"/>
                </a:cxn>
                <a:cxn ang="T10">
                  <a:pos x="T4" y="T5"/>
                </a:cxn>
                <a:cxn ang="T11">
                  <a:pos x="T6" y="T7"/>
                </a:cxn>
              </a:cxnLst>
              <a:rect l="T12" t="T13" r="T14" b="T15"/>
              <a:pathLst>
                <a:path w="261" h="270">
                  <a:moveTo>
                    <a:pt x="0" y="0"/>
                  </a:moveTo>
                  <a:lnTo>
                    <a:pt x="261" y="0"/>
                  </a:lnTo>
                  <a:lnTo>
                    <a:pt x="261" y="270"/>
                  </a:lnTo>
                  <a:lnTo>
                    <a:pt x="0" y="27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7426" name="Freeform 10"/>
            <p:cNvSpPr>
              <a:spLocks/>
            </p:cNvSpPr>
            <p:nvPr/>
          </p:nvSpPr>
          <p:spPr bwMode="auto">
            <a:xfrm>
              <a:off x="990" y="2439"/>
              <a:ext cx="1269" cy="486"/>
            </a:xfrm>
            <a:custGeom>
              <a:avLst/>
              <a:gdLst>
                <a:gd name="T0" fmla="*/ 1035 w 1269"/>
                <a:gd name="T1" fmla="*/ 0 h 486"/>
                <a:gd name="T2" fmla="*/ 1269 w 1269"/>
                <a:gd name="T3" fmla="*/ 0 h 486"/>
                <a:gd name="T4" fmla="*/ 1269 w 1269"/>
                <a:gd name="T5" fmla="*/ 486 h 486"/>
                <a:gd name="T6" fmla="*/ 0 w 1269"/>
                <a:gd name="T7" fmla="*/ 486 h 486"/>
                <a:gd name="T8" fmla="*/ 0 w 1269"/>
                <a:gd name="T9" fmla="*/ 342 h 486"/>
                <a:gd name="T10" fmla="*/ 0 60000 65536"/>
                <a:gd name="T11" fmla="*/ 0 60000 65536"/>
                <a:gd name="T12" fmla="*/ 0 60000 65536"/>
                <a:gd name="T13" fmla="*/ 0 60000 65536"/>
                <a:gd name="T14" fmla="*/ 0 60000 65536"/>
                <a:gd name="T15" fmla="*/ 0 w 1269"/>
                <a:gd name="T16" fmla="*/ 0 h 486"/>
                <a:gd name="T17" fmla="*/ 1269 w 1269"/>
                <a:gd name="T18" fmla="*/ 486 h 486"/>
              </a:gdLst>
              <a:ahLst/>
              <a:cxnLst>
                <a:cxn ang="T10">
                  <a:pos x="T0" y="T1"/>
                </a:cxn>
                <a:cxn ang="T11">
                  <a:pos x="T2" y="T3"/>
                </a:cxn>
                <a:cxn ang="T12">
                  <a:pos x="T4" y="T5"/>
                </a:cxn>
                <a:cxn ang="T13">
                  <a:pos x="T6" y="T7"/>
                </a:cxn>
                <a:cxn ang="T14">
                  <a:pos x="T8" y="T9"/>
                </a:cxn>
              </a:cxnLst>
              <a:rect l="T15" t="T16" r="T17" b="T18"/>
              <a:pathLst>
                <a:path w="1269" h="486">
                  <a:moveTo>
                    <a:pt x="1035" y="0"/>
                  </a:moveTo>
                  <a:lnTo>
                    <a:pt x="1269" y="0"/>
                  </a:lnTo>
                  <a:lnTo>
                    <a:pt x="1269" y="486"/>
                  </a:lnTo>
                  <a:lnTo>
                    <a:pt x="0" y="486"/>
                  </a:lnTo>
                  <a:lnTo>
                    <a:pt x="0" y="342"/>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17427" name="Group 11"/>
            <p:cNvGrpSpPr>
              <a:grpSpLocks/>
            </p:cNvGrpSpPr>
            <p:nvPr/>
          </p:nvGrpSpPr>
          <p:grpSpPr bwMode="auto">
            <a:xfrm>
              <a:off x="2154" y="2595"/>
              <a:ext cx="216" cy="207"/>
              <a:chOff x="2421" y="3798"/>
              <a:chExt cx="216" cy="207"/>
            </a:xfrm>
          </p:grpSpPr>
          <p:sp>
            <p:nvSpPr>
              <p:cNvPr id="17435" name="Oval 12" descr="信纸"/>
              <p:cNvSpPr>
                <a:spLocks noChangeArrowheads="1"/>
              </p:cNvSpPr>
              <p:nvPr/>
            </p:nvSpPr>
            <p:spPr bwMode="auto">
              <a:xfrm>
                <a:off x="2421" y="3798"/>
                <a:ext cx="216" cy="207"/>
              </a:xfrm>
              <a:prstGeom prst="ellipse">
                <a:avLst/>
              </a:prstGeom>
              <a:blipFill dpi="0" rotWithShape="0">
                <a:blip r:embed="rId2"/>
                <a:srcRect/>
                <a:tile tx="0" ty="0" sx="100000" sy="100000" flip="none" algn="tl"/>
              </a:blipFill>
              <a:ln w="28575" cap="sq">
                <a:solidFill>
                  <a:schemeClr val="tx1"/>
                </a:solidFill>
                <a:round/>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17436" name="Line 13"/>
              <p:cNvSpPr>
                <a:spLocks noChangeShapeType="1"/>
              </p:cNvSpPr>
              <p:nvPr/>
            </p:nvSpPr>
            <p:spPr bwMode="auto">
              <a:xfrm>
                <a:off x="2452" y="3847"/>
                <a:ext cx="162" cy="117"/>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37" name="Line 14"/>
              <p:cNvSpPr>
                <a:spLocks noChangeShapeType="1"/>
              </p:cNvSpPr>
              <p:nvPr/>
            </p:nvSpPr>
            <p:spPr bwMode="auto">
              <a:xfrm flipH="1">
                <a:off x="2466" y="3834"/>
                <a:ext cx="135" cy="135"/>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7428" name="Group 15"/>
            <p:cNvGrpSpPr>
              <a:grpSpLocks/>
            </p:cNvGrpSpPr>
            <p:nvPr/>
          </p:nvGrpSpPr>
          <p:grpSpPr bwMode="auto">
            <a:xfrm>
              <a:off x="876" y="2712"/>
              <a:ext cx="189" cy="45"/>
              <a:chOff x="2826" y="3555"/>
              <a:chExt cx="189" cy="45"/>
            </a:xfrm>
          </p:grpSpPr>
          <p:sp>
            <p:nvSpPr>
              <p:cNvPr id="17433" name="Line 16"/>
              <p:cNvSpPr>
                <a:spLocks noChangeShapeType="1"/>
              </p:cNvSpPr>
              <p:nvPr/>
            </p:nvSpPr>
            <p:spPr bwMode="auto">
              <a:xfrm>
                <a:off x="2826" y="3555"/>
                <a:ext cx="189"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34" name="Line 17"/>
              <p:cNvSpPr>
                <a:spLocks noChangeShapeType="1"/>
              </p:cNvSpPr>
              <p:nvPr/>
            </p:nvSpPr>
            <p:spPr bwMode="auto">
              <a:xfrm flipV="1">
                <a:off x="2880" y="3600"/>
                <a:ext cx="99"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17429" name="Freeform 18"/>
            <p:cNvSpPr>
              <a:spLocks/>
            </p:cNvSpPr>
            <p:nvPr/>
          </p:nvSpPr>
          <p:spPr bwMode="auto">
            <a:xfrm>
              <a:off x="981" y="2457"/>
              <a:ext cx="216" cy="252"/>
            </a:xfrm>
            <a:custGeom>
              <a:avLst/>
              <a:gdLst>
                <a:gd name="T0" fmla="*/ 0 w 216"/>
                <a:gd name="T1" fmla="*/ 252 h 252"/>
                <a:gd name="T2" fmla="*/ 0 w 216"/>
                <a:gd name="T3" fmla="*/ 0 h 252"/>
                <a:gd name="T4" fmla="*/ 216 w 216"/>
                <a:gd name="T5" fmla="*/ 0 h 252"/>
                <a:gd name="T6" fmla="*/ 0 60000 65536"/>
                <a:gd name="T7" fmla="*/ 0 60000 65536"/>
                <a:gd name="T8" fmla="*/ 0 60000 65536"/>
                <a:gd name="T9" fmla="*/ 0 w 216"/>
                <a:gd name="T10" fmla="*/ 0 h 252"/>
                <a:gd name="T11" fmla="*/ 216 w 216"/>
                <a:gd name="T12" fmla="*/ 252 h 252"/>
              </a:gdLst>
              <a:ahLst/>
              <a:cxnLst>
                <a:cxn ang="T6">
                  <a:pos x="T0" y="T1"/>
                </a:cxn>
                <a:cxn ang="T7">
                  <a:pos x="T2" y="T3"/>
                </a:cxn>
                <a:cxn ang="T8">
                  <a:pos x="T4" y="T5"/>
                </a:cxn>
              </a:cxnLst>
              <a:rect l="T9" t="T10" r="T11" b="T12"/>
              <a:pathLst>
                <a:path w="216" h="252">
                  <a:moveTo>
                    <a:pt x="0" y="252"/>
                  </a:moveTo>
                  <a:lnTo>
                    <a:pt x="0" y="0"/>
                  </a:lnTo>
                  <a:lnTo>
                    <a:pt x="216" y="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7430" name="Text Box 19"/>
            <p:cNvSpPr txBox="1">
              <a:spLocks noChangeArrowheads="1"/>
            </p:cNvSpPr>
            <p:nvPr/>
          </p:nvSpPr>
          <p:spPr bwMode="auto">
            <a:xfrm>
              <a:off x="1494" y="2313"/>
              <a:ext cx="2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sp>
          <p:nvSpPr>
            <p:cNvPr id="17431" name="Text Box 20"/>
            <p:cNvSpPr txBox="1">
              <a:spLocks noChangeArrowheads="1"/>
            </p:cNvSpPr>
            <p:nvPr/>
          </p:nvSpPr>
          <p:spPr bwMode="auto">
            <a:xfrm>
              <a:off x="2386" y="2562"/>
              <a:ext cx="2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F</a:t>
              </a:r>
            </a:p>
          </p:txBody>
        </p:sp>
        <p:sp>
          <p:nvSpPr>
            <p:cNvPr id="17432" name="Text Box 21"/>
            <p:cNvSpPr txBox="1">
              <a:spLocks noChangeArrowheads="1"/>
            </p:cNvSpPr>
            <p:nvPr/>
          </p:nvSpPr>
          <p:spPr bwMode="auto">
            <a:xfrm>
              <a:off x="1479" y="2028"/>
              <a:ext cx="2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grpSp>
      <p:grpSp>
        <p:nvGrpSpPr>
          <p:cNvPr id="6" name="Group 22"/>
          <p:cNvGrpSpPr>
            <a:grpSpLocks/>
          </p:cNvGrpSpPr>
          <p:nvPr/>
        </p:nvGrpSpPr>
        <p:grpSpPr bwMode="auto">
          <a:xfrm>
            <a:off x="4786313" y="2205038"/>
            <a:ext cx="3429000" cy="3224212"/>
            <a:chOff x="2934" y="1620"/>
            <a:chExt cx="2160" cy="2031"/>
          </a:xfrm>
        </p:grpSpPr>
        <p:grpSp>
          <p:nvGrpSpPr>
            <p:cNvPr id="17415" name="Group 23"/>
            <p:cNvGrpSpPr>
              <a:grpSpLocks/>
            </p:cNvGrpSpPr>
            <p:nvPr/>
          </p:nvGrpSpPr>
          <p:grpSpPr bwMode="auto">
            <a:xfrm>
              <a:off x="2934" y="1926"/>
              <a:ext cx="2160" cy="1725"/>
              <a:chOff x="2934" y="1737"/>
              <a:chExt cx="2160" cy="1725"/>
            </a:xfrm>
          </p:grpSpPr>
          <p:sp>
            <p:nvSpPr>
              <p:cNvPr id="17417" name="Text Box 24"/>
              <p:cNvSpPr txBox="1">
                <a:spLocks noChangeArrowheads="1"/>
              </p:cNvSpPr>
              <p:nvPr/>
            </p:nvSpPr>
            <p:spPr bwMode="auto">
              <a:xfrm>
                <a:off x="3015" y="1737"/>
                <a:ext cx="2079" cy="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800" b="1" i="1">
                    <a:solidFill>
                      <a:srgbClr val="FF0000"/>
                    </a:solidFill>
                    <a:latin typeface="Times New Roman" pitchFamily="18" charset="0"/>
                    <a:cs typeface="Times New Roman" pitchFamily="18" charset="0"/>
                  </a:rPr>
                  <a:t>   A        B         F</a:t>
                </a:r>
              </a:p>
              <a:p>
                <a:pPr eaLnBrk="1" hangingPunct="1">
                  <a:spcBef>
                    <a:spcPct val="50000"/>
                  </a:spcBef>
                  <a:buFontTx/>
                  <a:buNone/>
                </a:pPr>
                <a:r>
                  <a:rPr kumimoji="1" lang="zh-CN" altLang="en-US" sz="2400" b="1">
                    <a:solidFill>
                      <a:srgbClr val="040404"/>
                    </a:solidFill>
                    <a:latin typeface="Times New Roman" pitchFamily="18" charset="0"/>
                    <a:cs typeface="Times New Roman" pitchFamily="18" charset="0"/>
                  </a:rPr>
                  <a:t>断开    断开      不亮</a:t>
                </a:r>
              </a:p>
              <a:p>
                <a:pPr eaLnBrk="1" hangingPunct="1">
                  <a:spcBef>
                    <a:spcPct val="50000"/>
                  </a:spcBef>
                  <a:buFontTx/>
                  <a:buNone/>
                </a:pPr>
                <a:r>
                  <a:rPr kumimoji="1" lang="zh-CN" altLang="en-US" sz="2400" b="1">
                    <a:solidFill>
                      <a:srgbClr val="040404"/>
                    </a:solidFill>
                    <a:latin typeface="Times New Roman" pitchFamily="18" charset="0"/>
                    <a:cs typeface="Times New Roman" pitchFamily="18" charset="0"/>
                  </a:rPr>
                  <a:t>断开    闭合      灯亮</a:t>
                </a:r>
              </a:p>
              <a:p>
                <a:pPr eaLnBrk="1" hangingPunct="1">
                  <a:spcBef>
                    <a:spcPct val="50000"/>
                  </a:spcBef>
                  <a:buFontTx/>
                  <a:buNone/>
                </a:pPr>
                <a:r>
                  <a:rPr kumimoji="1" lang="zh-CN" altLang="en-US" sz="2400" b="1">
                    <a:solidFill>
                      <a:srgbClr val="040404"/>
                    </a:solidFill>
                    <a:latin typeface="Times New Roman" pitchFamily="18" charset="0"/>
                    <a:cs typeface="Times New Roman" pitchFamily="18" charset="0"/>
                  </a:rPr>
                  <a:t>闭合    断开      灯亮</a:t>
                </a:r>
              </a:p>
              <a:p>
                <a:pPr eaLnBrk="1" hangingPunct="1">
                  <a:spcBef>
                    <a:spcPct val="50000"/>
                  </a:spcBef>
                  <a:buFontTx/>
                  <a:buNone/>
                </a:pPr>
                <a:r>
                  <a:rPr kumimoji="1" lang="zh-CN" altLang="en-US" sz="2400" b="1">
                    <a:solidFill>
                      <a:srgbClr val="040404"/>
                    </a:solidFill>
                    <a:latin typeface="Times New Roman" pitchFamily="18" charset="0"/>
                    <a:cs typeface="Times New Roman" pitchFamily="18" charset="0"/>
                  </a:rPr>
                  <a:t>闭合    闭合      灯亮</a:t>
                </a:r>
              </a:p>
            </p:txBody>
          </p:sp>
          <p:sp>
            <p:nvSpPr>
              <p:cNvPr id="17418" name="Line 25"/>
              <p:cNvSpPr>
                <a:spLocks noChangeShapeType="1"/>
              </p:cNvSpPr>
              <p:nvPr/>
            </p:nvSpPr>
            <p:spPr bwMode="auto">
              <a:xfrm>
                <a:off x="2940" y="2079"/>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19" name="Line 26"/>
              <p:cNvSpPr>
                <a:spLocks noChangeShapeType="1"/>
              </p:cNvSpPr>
              <p:nvPr/>
            </p:nvSpPr>
            <p:spPr bwMode="auto">
              <a:xfrm>
                <a:off x="2955" y="3462"/>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20" name="Line 27"/>
              <p:cNvSpPr>
                <a:spLocks noChangeShapeType="1"/>
              </p:cNvSpPr>
              <p:nvPr/>
            </p:nvSpPr>
            <p:spPr bwMode="auto">
              <a:xfrm>
                <a:off x="2934" y="1749"/>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21" name="Line 28"/>
              <p:cNvSpPr>
                <a:spLocks noChangeShapeType="1"/>
              </p:cNvSpPr>
              <p:nvPr/>
            </p:nvSpPr>
            <p:spPr bwMode="auto">
              <a:xfrm>
                <a:off x="4215" y="1755"/>
                <a:ext cx="0" cy="1701"/>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17416" name="Text Box 29"/>
            <p:cNvSpPr txBox="1">
              <a:spLocks noChangeArrowheads="1"/>
            </p:cNvSpPr>
            <p:nvPr/>
          </p:nvSpPr>
          <p:spPr bwMode="auto">
            <a:xfrm>
              <a:off x="3180" y="1620"/>
              <a:ext cx="14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kumimoji="1" lang="zh-CN" altLang="en-US" sz="2400" b="1">
                  <a:solidFill>
                    <a:srgbClr val="0000FF"/>
                  </a:solidFill>
                  <a:latin typeface="Times New Roman" pitchFamily="18" charset="0"/>
                  <a:cs typeface="Times New Roman" pitchFamily="18" charset="0"/>
                </a:rPr>
                <a:t>或运算功能表</a:t>
              </a:r>
            </a:p>
          </p:txBody>
        </p:sp>
      </p:grpSp>
      <p:sp>
        <p:nvSpPr>
          <p:cNvPr id="17414" name="Rectangle 90"/>
          <p:cNvSpPr>
            <a:spLocks noChangeArrowheads="1"/>
          </p:cNvSpPr>
          <p:nvPr/>
        </p:nvSpPr>
        <p:spPr bwMode="auto">
          <a:xfrm>
            <a:off x="6137275" y="160338"/>
            <a:ext cx="299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§2.1  </a:t>
            </a:r>
            <a:r>
              <a:rPr lang="zh-CN" altLang="en-US" sz="1800" b="1">
                <a:solidFill>
                  <a:srgbClr val="FF0066"/>
                </a:solidFill>
                <a:latin typeface="Times New Roman" pitchFamily="18" charset="0"/>
                <a:ea typeface="楷体_GB2312" pitchFamily="49" charset="-122"/>
                <a:cs typeface="Times New Roman" pitchFamily="18" charset="0"/>
              </a:rPr>
              <a:t>逻辑代数的基本概念</a:t>
            </a:r>
            <a:r>
              <a:rPr lang="zh-CN" altLang="en-US" sz="1800" b="1">
                <a:latin typeface="Times New Roman" pitchFamily="18" charset="0"/>
                <a:ea typeface="楷体_GB2312" pitchFamily="49" charset="-122"/>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2"/>
          <p:cNvSpPr txBox="1">
            <a:spLocks noChangeArrowheads="1"/>
          </p:cNvSpPr>
          <p:nvPr/>
        </p:nvSpPr>
        <p:spPr bwMode="auto">
          <a:xfrm>
            <a:off x="671513" y="142875"/>
            <a:ext cx="5472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400" b="1">
                <a:solidFill>
                  <a:srgbClr val="0000FF"/>
                </a:solidFill>
                <a:latin typeface="Times New Roman" pitchFamily="18" charset="0"/>
              </a:rPr>
              <a:t>（</a:t>
            </a:r>
            <a:r>
              <a:rPr kumimoji="1" lang="en-US" altLang="zh-CN" sz="2400" b="1">
                <a:solidFill>
                  <a:srgbClr val="0000FF"/>
                </a:solidFill>
                <a:latin typeface="Times New Roman" pitchFamily="18" charset="0"/>
              </a:rPr>
              <a:t>4</a:t>
            </a:r>
            <a:r>
              <a:rPr kumimoji="1" lang="zh-CN" altLang="en-US" sz="2400" b="1">
                <a:solidFill>
                  <a:srgbClr val="0000FF"/>
                </a:solidFill>
                <a:latin typeface="Times New Roman" pitchFamily="18" charset="0"/>
              </a:rPr>
              <a:t>）</a:t>
            </a:r>
            <a:r>
              <a:rPr kumimoji="1" lang="en-US" altLang="zh-CN" sz="2400" b="1">
                <a:solidFill>
                  <a:srgbClr val="0000FF"/>
                </a:solidFill>
                <a:latin typeface="Times New Roman" pitchFamily="18" charset="0"/>
              </a:rPr>
              <a:t> </a:t>
            </a:r>
            <a:r>
              <a:rPr kumimoji="1" lang="zh-CN" altLang="en-US" sz="2400" b="1">
                <a:solidFill>
                  <a:srgbClr val="0000FF"/>
                </a:solidFill>
                <a:latin typeface="Times New Roman" pitchFamily="18" charset="0"/>
              </a:rPr>
              <a:t>由逻辑图列出逻辑函数式</a:t>
            </a:r>
            <a:endParaRPr kumimoji="1" lang="zh-CN" altLang="en-US" sz="2400" b="1">
              <a:solidFill>
                <a:srgbClr val="0000FF"/>
              </a:solidFill>
              <a:sym typeface="Symbol" pitchFamily="18" charset="2"/>
            </a:endParaRPr>
          </a:p>
        </p:txBody>
      </p:sp>
      <p:grpSp>
        <p:nvGrpSpPr>
          <p:cNvPr id="2" name="组合 71"/>
          <p:cNvGrpSpPr>
            <a:grpSpLocks/>
          </p:cNvGrpSpPr>
          <p:nvPr/>
        </p:nvGrpSpPr>
        <p:grpSpPr bwMode="auto">
          <a:xfrm>
            <a:off x="828675" y="698500"/>
            <a:ext cx="7529513" cy="936625"/>
            <a:chOff x="971550" y="1098550"/>
            <a:chExt cx="7529540" cy="936625"/>
          </a:xfrm>
        </p:grpSpPr>
        <p:sp>
          <p:nvSpPr>
            <p:cNvPr id="63553" name="Rectangle 64"/>
            <p:cNvSpPr>
              <a:spLocks noChangeArrowheads="1"/>
            </p:cNvSpPr>
            <p:nvPr/>
          </p:nvSpPr>
          <p:spPr bwMode="auto">
            <a:xfrm>
              <a:off x="971550" y="1098550"/>
              <a:ext cx="7529540" cy="936625"/>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endParaRPr>
            </a:p>
          </p:txBody>
        </p:sp>
        <p:sp>
          <p:nvSpPr>
            <p:cNvPr id="63554" name="Text Box 65"/>
            <p:cNvSpPr txBox="1">
              <a:spLocks noChangeArrowheads="1"/>
            </p:cNvSpPr>
            <p:nvPr/>
          </p:nvSpPr>
          <p:spPr bwMode="auto">
            <a:xfrm>
              <a:off x="1042988" y="1144588"/>
              <a:ext cx="7386664"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a:solidFill>
                    <a:srgbClr val="000000"/>
                  </a:solidFill>
                  <a:latin typeface="Times New Roman" pitchFamily="18" charset="0"/>
                </a:rPr>
                <a:t>        </a:t>
              </a:r>
              <a:r>
                <a:rPr kumimoji="1" lang="zh-CN" altLang="en-US" sz="2400" b="1">
                  <a:solidFill>
                    <a:srgbClr val="000000"/>
                  </a:solidFill>
                  <a:latin typeface="Times New Roman" pitchFamily="18" charset="0"/>
                </a:rPr>
                <a:t>从输入端到输出端逐级写出每个图形符号对应的逻辑式，即可得到对应的输出逻辑表达式。</a:t>
              </a:r>
            </a:p>
          </p:txBody>
        </p:sp>
      </p:grpSp>
      <p:graphicFrame>
        <p:nvGraphicFramePr>
          <p:cNvPr id="96265" name="Object 9"/>
          <p:cNvGraphicFramePr>
            <a:graphicFrameLocks noChangeAspect="1"/>
          </p:cNvGraphicFramePr>
          <p:nvPr/>
        </p:nvGraphicFramePr>
        <p:xfrm>
          <a:off x="2428875" y="5572125"/>
          <a:ext cx="4071938" cy="581025"/>
        </p:xfrm>
        <a:graphic>
          <a:graphicData uri="http://schemas.openxmlformats.org/presentationml/2006/ole">
            <mc:AlternateContent xmlns:mc="http://schemas.openxmlformats.org/markup-compatibility/2006">
              <mc:Choice xmlns:v="urn:schemas-microsoft-com:vml" Requires="v">
                <p:oleObj spid="_x0000_s63555" name="公式" r:id="rId3" imgW="1333575" imgH="152309" progId="Equation.3">
                  <p:embed/>
                </p:oleObj>
              </mc:Choice>
              <mc:Fallback>
                <p:oleObj name="公式" r:id="rId3" imgW="1333575" imgH="152309"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75" y="5572125"/>
                        <a:ext cx="407193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6" name="Object 10"/>
          <p:cNvGraphicFramePr>
            <a:graphicFrameLocks noChangeAspect="1"/>
          </p:cNvGraphicFramePr>
          <p:nvPr/>
        </p:nvGraphicFramePr>
        <p:xfrm>
          <a:off x="4945063" y="2214563"/>
          <a:ext cx="403225" cy="336550"/>
        </p:xfrm>
        <a:graphic>
          <a:graphicData uri="http://schemas.openxmlformats.org/presentationml/2006/ole">
            <mc:AlternateContent xmlns:mc="http://schemas.openxmlformats.org/markup-compatibility/2006">
              <mc:Choice xmlns:v="urn:schemas-microsoft-com:vml" Requires="v">
                <p:oleObj spid="_x0000_s63556" name="公式" r:id="rId5" imgW="152479" imgH="114368" progId="Equation.3">
                  <p:embed/>
                </p:oleObj>
              </mc:Choice>
              <mc:Fallback>
                <p:oleObj name="公式" r:id="rId5" imgW="152479" imgH="114368"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5063" y="2214563"/>
                        <a:ext cx="4032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7" name="Object 11"/>
          <p:cNvGraphicFramePr>
            <a:graphicFrameLocks noChangeAspect="1"/>
          </p:cNvGraphicFramePr>
          <p:nvPr/>
        </p:nvGraphicFramePr>
        <p:xfrm>
          <a:off x="4929188" y="4714875"/>
          <a:ext cx="357187" cy="349250"/>
        </p:xfrm>
        <a:graphic>
          <a:graphicData uri="http://schemas.openxmlformats.org/presentationml/2006/ole">
            <mc:AlternateContent xmlns:mc="http://schemas.openxmlformats.org/markup-compatibility/2006">
              <mc:Choice xmlns:v="urn:schemas-microsoft-com:vml" Requires="v">
                <p:oleObj spid="_x0000_s63557" name="公式" r:id="rId7" imgW="171573" imgH="133475" progId="Equation.3">
                  <p:embed/>
                </p:oleObj>
              </mc:Choice>
              <mc:Fallback>
                <p:oleObj name="公式" r:id="rId7" imgW="171573" imgH="133475"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9188" y="4714875"/>
                        <a:ext cx="357187"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8" name="Object 12"/>
          <p:cNvGraphicFramePr>
            <a:graphicFrameLocks noChangeAspect="1"/>
          </p:cNvGraphicFramePr>
          <p:nvPr/>
        </p:nvGraphicFramePr>
        <p:xfrm>
          <a:off x="5857875" y="2900363"/>
          <a:ext cx="1406525" cy="409575"/>
        </p:xfrm>
        <a:graphic>
          <a:graphicData uri="http://schemas.openxmlformats.org/presentationml/2006/ole">
            <mc:AlternateContent xmlns:mc="http://schemas.openxmlformats.org/markup-compatibility/2006">
              <mc:Choice xmlns:v="urn:schemas-microsoft-com:vml" Requires="v">
                <p:oleObj spid="_x0000_s63558" name="公式" r:id="rId9" imgW="743027" imgH="152309" progId="Equation.3">
                  <p:embed/>
                </p:oleObj>
              </mc:Choice>
              <mc:Fallback>
                <p:oleObj name="公式" r:id="rId9" imgW="743027" imgH="152309"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57875" y="2900363"/>
                        <a:ext cx="1406525"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9" name="Object 13"/>
          <p:cNvGraphicFramePr>
            <a:graphicFrameLocks noChangeAspect="1"/>
          </p:cNvGraphicFramePr>
          <p:nvPr/>
        </p:nvGraphicFramePr>
        <p:xfrm>
          <a:off x="3551238" y="3206750"/>
          <a:ext cx="271462" cy="360363"/>
        </p:xfrm>
        <a:graphic>
          <a:graphicData uri="http://schemas.openxmlformats.org/presentationml/2006/ole">
            <mc:AlternateContent xmlns:mc="http://schemas.openxmlformats.org/markup-compatibility/2006">
              <mc:Choice xmlns:v="urn:schemas-microsoft-com:vml" Requires="v">
                <p:oleObj spid="_x0000_s63559" name="公式" r:id="rId11" imgW="66556" imgH="114368" progId="Equation.3">
                  <p:embed/>
                </p:oleObj>
              </mc:Choice>
              <mc:Fallback>
                <p:oleObj name="公式" r:id="rId11" imgW="66556" imgH="114368"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51238" y="3206750"/>
                        <a:ext cx="271462"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70" name="Object 14"/>
          <p:cNvGraphicFramePr>
            <a:graphicFrameLocks noChangeAspect="1"/>
          </p:cNvGraphicFramePr>
          <p:nvPr/>
        </p:nvGraphicFramePr>
        <p:xfrm>
          <a:off x="3524250" y="2143125"/>
          <a:ext cx="280988" cy="358775"/>
        </p:xfrm>
        <a:graphic>
          <a:graphicData uri="http://schemas.openxmlformats.org/presentationml/2006/ole">
            <mc:AlternateContent xmlns:mc="http://schemas.openxmlformats.org/markup-compatibility/2006">
              <mc:Choice xmlns:v="urn:schemas-microsoft-com:vml" Requires="v">
                <p:oleObj spid="_x0000_s63560" name="公式" r:id="rId13" imgW="66556" imgH="114368" progId="Equation.3">
                  <p:embed/>
                </p:oleObj>
              </mc:Choice>
              <mc:Fallback>
                <p:oleObj name="公式" r:id="rId13" imgW="66556" imgH="114368"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24250" y="2143125"/>
                        <a:ext cx="280988"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71" name="Object 15"/>
          <p:cNvGraphicFramePr>
            <a:graphicFrameLocks noChangeAspect="1"/>
          </p:cNvGraphicFramePr>
          <p:nvPr/>
        </p:nvGraphicFramePr>
        <p:xfrm>
          <a:off x="3500438" y="4351338"/>
          <a:ext cx="220662" cy="312737"/>
        </p:xfrm>
        <a:graphic>
          <a:graphicData uri="http://schemas.openxmlformats.org/presentationml/2006/ole">
            <mc:AlternateContent xmlns:mc="http://schemas.openxmlformats.org/markup-compatibility/2006">
              <mc:Choice xmlns:v="urn:schemas-microsoft-com:vml" Requires="v">
                <p:oleObj spid="_x0000_s63561" name="公式" r:id="rId15" imgW="66556" imgH="133475" progId="Equation.3">
                  <p:embed/>
                </p:oleObj>
              </mc:Choice>
              <mc:Fallback>
                <p:oleObj name="公式" r:id="rId15" imgW="66556" imgH="133475"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00438" y="4351338"/>
                        <a:ext cx="220662" cy="31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组合 100"/>
          <p:cNvGrpSpPr>
            <a:grpSpLocks/>
          </p:cNvGrpSpPr>
          <p:nvPr/>
        </p:nvGrpSpPr>
        <p:grpSpPr bwMode="auto">
          <a:xfrm>
            <a:off x="927100" y="1928813"/>
            <a:ext cx="7045325" cy="3052762"/>
            <a:chOff x="927100" y="1928813"/>
            <a:chExt cx="7045344" cy="3052773"/>
          </a:xfrm>
        </p:grpSpPr>
        <p:grpSp>
          <p:nvGrpSpPr>
            <p:cNvPr id="63501" name="组合 96"/>
            <p:cNvGrpSpPr>
              <a:grpSpLocks/>
            </p:cNvGrpSpPr>
            <p:nvPr/>
          </p:nvGrpSpPr>
          <p:grpSpPr bwMode="auto">
            <a:xfrm>
              <a:off x="927100" y="1928813"/>
              <a:ext cx="7045344" cy="3000385"/>
              <a:chOff x="755650" y="2349500"/>
              <a:chExt cx="7045364" cy="3000399"/>
            </a:xfrm>
          </p:grpSpPr>
          <p:sp>
            <p:nvSpPr>
              <p:cNvPr id="63525" name="Text Box 178"/>
              <p:cNvSpPr txBox="1">
                <a:spLocks noChangeArrowheads="1"/>
              </p:cNvSpPr>
              <p:nvPr/>
            </p:nvSpPr>
            <p:spPr bwMode="auto">
              <a:xfrm>
                <a:off x="755650" y="2349500"/>
                <a:ext cx="1008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lang="zh-CN" altLang="en-US" sz="2400" b="1">
                    <a:solidFill>
                      <a:srgbClr val="C00000"/>
                    </a:solidFill>
                  </a:rPr>
                  <a:t>例</a:t>
                </a:r>
                <a:r>
                  <a:rPr lang="zh-CN" altLang="en-US" sz="2800" b="1">
                    <a:solidFill>
                      <a:srgbClr val="C00000"/>
                    </a:solidFill>
                  </a:rPr>
                  <a:t>：</a:t>
                </a:r>
              </a:p>
            </p:txBody>
          </p:sp>
          <p:grpSp>
            <p:nvGrpSpPr>
              <p:cNvPr id="63526" name="组合 95"/>
              <p:cNvGrpSpPr>
                <a:grpSpLocks/>
              </p:cNvGrpSpPr>
              <p:nvPr/>
            </p:nvGrpSpPr>
            <p:grpSpPr bwMode="auto">
              <a:xfrm>
                <a:off x="1916113" y="2690813"/>
                <a:ext cx="5884901" cy="2659086"/>
                <a:chOff x="1916113" y="2690813"/>
                <a:chExt cx="5884901" cy="2659086"/>
              </a:xfrm>
            </p:grpSpPr>
            <p:sp>
              <p:nvSpPr>
                <p:cNvPr id="63527" name="Line 122"/>
                <p:cNvSpPr>
                  <a:spLocks noChangeShapeType="1"/>
                </p:cNvSpPr>
                <p:nvPr/>
              </p:nvSpPr>
              <p:spPr bwMode="auto">
                <a:xfrm flipV="1">
                  <a:off x="4587236" y="3062289"/>
                  <a:ext cx="36000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3528" name="Line 123"/>
                <p:cNvSpPr>
                  <a:spLocks noChangeShapeType="1"/>
                </p:cNvSpPr>
                <p:nvPr/>
              </p:nvSpPr>
              <p:spPr bwMode="auto">
                <a:xfrm>
                  <a:off x="3668713" y="3157539"/>
                  <a:ext cx="43200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3529" name="Line 124"/>
                <p:cNvSpPr>
                  <a:spLocks noChangeShapeType="1"/>
                </p:cNvSpPr>
                <p:nvPr/>
              </p:nvSpPr>
              <p:spPr bwMode="auto">
                <a:xfrm>
                  <a:off x="3665230" y="2953391"/>
                  <a:ext cx="41433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3530" name="Text Box 125"/>
                <p:cNvSpPr txBox="1">
                  <a:spLocks noChangeArrowheads="1"/>
                </p:cNvSpPr>
                <p:nvPr/>
              </p:nvSpPr>
              <p:spPr bwMode="auto">
                <a:xfrm>
                  <a:off x="1971661" y="4888232"/>
                  <a:ext cx="471488" cy="46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C</a:t>
                  </a:r>
                </a:p>
              </p:txBody>
            </p:sp>
            <p:sp>
              <p:nvSpPr>
                <p:cNvPr id="63531" name="Text Box 126"/>
                <p:cNvSpPr txBox="1">
                  <a:spLocks noChangeArrowheads="1"/>
                </p:cNvSpPr>
                <p:nvPr/>
              </p:nvSpPr>
              <p:spPr bwMode="auto">
                <a:xfrm>
                  <a:off x="1916113" y="3762375"/>
                  <a:ext cx="471488" cy="46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B</a:t>
                  </a:r>
                </a:p>
              </p:txBody>
            </p:sp>
            <p:sp>
              <p:nvSpPr>
                <p:cNvPr id="63532" name="Line 129"/>
                <p:cNvSpPr>
                  <a:spLocks noChangeShapeType="1"/>
                </p:cNvSpPr>
                <p:nvPr/>
              </p:nvSpPr>
              <p:spPr bwMode="auto">
                <a:xfrm flipV="1">
                  <a:off x="3268663" y="2957513"/>
                  <a:ext cx="385763"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3533" name="Line 130"/>
                <p:cNvSpPr>
                  <a:spLocks noChangeShapeType="1"/>
                </p:cNvSpPr>
                <p:nvPr/>
              </p:nvSpPr>
              <p:spPr bwMode="auto">
                <a:xfrm>
                  <a:off x="2278063" y="2952750"/>
                  <a:ext cx="42862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3534" name="Text Box 133"/>
                <p:cNvSpPr txBox="1">
                  <a:spLocks noChangeArrowheads="1"/>
                </p:cNvSpPr>
                <p:nvPr/>
              </p:nvSpPr>
              <p:spPr bwMode="auto">
                <a:xfrm>
                  <a:off x="1930401" y="2690813"/>
                  <a:ext cx="471488" cy="46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A</a:t>
                  </a:r>
                </a:p>
              </p:txBody>
            </p:sp>
            <p:sp>
              <p:nvSpPr>
                <p:cNvPr id="63535" name="Line 137"/>
                <p:cNvSpPr>
                  <a:spLocks noChangeShapeType="1"/>
                </p:cNvSpPr>
                <p:nvPr/>
              </p:nvSpPr>
              <p:spPr bwMode="auto">
                <a:xfrm flipV="1">
                  <a:off x="6900897" y="4143380"/>
                  <a:ext cx="385763"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3536" name="Text Box 138"/>
                <p:cNvSpPr txBox="1">
                  <a:spLocks noChangeArrowheads="1"/>
                </p:cNvSpPr>
                <p:nvPr/>
              </p:nvSpPr>
              <p:spPr bwMode="auto">
                <a:xfrm>
                  <a:off x="7329526" y="3929066"/>
                  <a:ext cx="471488" cy="46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Y</a:t>
                  </a:r>
                </a:p>
              </p:txBody>
            </p:sp>
            <p:sp>
              <p:nvSpPr>
                <p:cNvPr id="63537" name="Line 141"/>
                <p:cNvSpPr>
                  <a:spLocks noChangeShapeType="1"/>
                </p:cNvSpPr>
                <p:nvPr/>
              </p:nvSpPr>
              <p:spPr bwMode="auto">
                <a:xfrm flipV="1">
                  <a:off x="3292476" y="4024313"/>
                  <a:ext cx="385763"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3538" name="Line 142"/>
                <p:cNvSpPr>
                  <a:spLocks noChangeShapeType="1"/>
                </p:cNvSpPr>
                <p:nvPr/>
              </p:nvSpPr>
              <p:spPr bwMode="auto">
                <a:xfrm>
                  <a:off x="2301876" y="4019550"/>
                  <a:ext cx="42862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3539" name="Line 147"/>
                <p:cNvSpPr>
                  <a:spLocks noChangeShapeType="1"/>
                </p:cNvSpPr>
                <p:nvPr/>
              </p:nvSpPr>
              <p:spPr bwMode="auto">
                <a:xfrm flipV="1">
                  <a:off x="3302001" y="5129202"/>
                  <a:ext cx="79200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3540" name="Line 148"/>
                <p:cNvSpPr>
                  <a:spLocks noChangeShapeType="1"/>
                </p:cNvSpPr>
                <p:nvPr/>
              </p:nvSpPr>
              <p:spPr bwMode="auto">
                <a:xfrm>
                  <a:off x="2311401" y="5129213"/>
                  <a:ext cx="42862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3541" name="Freeform 151"/>
                <p:cNvSpPr>
                  <a:spLocks/>
                </p:cNvSpPr>
                <p:nvPr/>
              </p:nvSpPr>
              <p:spPr bwMode="auto">
                <a:xfrm>
                  <a:off x="2544763" y="3162300"/>
                  <a:ext cx="1114425" cy="857250"/>
                </a:xfrm>
                <a:custGeom>
                  <a:avLst/>
                  <a:gdLst>
                    <a:gd name="T0" fmla="*/ 0 w 702"/>
                    <a:gd name="T1" fmla="*/ 2147483647 h 540"/>
                    <a:gd name="T2" fmla="*/ 0 w 702"/>
                    <a:gd name="T3" fmla="*/ 2147483647 h 540"/>
                    <a:gd name="T4" fmla="*/ 2147483647 w 702"/>
                    <a:gd name="T5" fmla="*/ 2147483647 h 540"/>
                    <a:gd name="T6" fmla="*/ 2147483647 w 702"/>
                    <a:gd name="T7" fmla="*/ 0 h 540"/>
                    <a:gd name="T8" fmla="*/ 0 60000 65536"/>
                    <a:gd name="T9" fmla="*/ 0 60000 65536"/>
                    <a:gd name="T10" fmla="*/ 0 60000 65536"/>
                    <a:gd name="T11" fmla="*/ 0 60000 65536"/>
                    <a:gd name="T12" fmla="*/ 0 w 702"/>
                    <a:gd name="T13" fmla="*/ 0 h 540"/>
                    <a:gd name="T14" fmla="*/ 702 w 702"/>
                    <a:gd name="T15" fmla="*/ 540 h 540"/>
                  </a:gdLst>
                  <a:ahLst/>
                  <a:cxnLst>
                    <a:cxn ang="T8">
                      <a:pos x="T0" y="T1"/>
                    </a:cxn>
                    <a:cxn ang="T9">
                      <a:pos x="T2" y="T3"/>
                    </a:cxn>
                    <a:cxn ang="T10">
                      <a:pos x="T4" y="T5"/>
                    </a:cxn>
                    <a:cxn ang="T11">
                      <a:pos x="T6" y="T7"/>
                    </a:cxn>
                  </a:cxnLst>
                  <a:rect l="T12" t="T13" r="T14" b="T15"/>
                  <a:pathLst>
                    <a:path w="702" h="540">
                      <a:moveTo>
                        <a:pt x="0" y="540"/>
                      </a:moveTo>
                      <a:lnTo>
                        <a:pt x="0" y="270"/>
                      </a:lnTo>
                      <a:lnTo>
                        <a:pt x="702" y="270"/>
                      </a:lnTo>
                      <a:lnTo>
                        <a:pt x="702" y="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3542" name="Line 154"/>
                <p:cNvSpPr>
                  <a:spLocks noChangeShapeType="1"/>
                </p:cNvSpPr>
                <p:nvPr/>
              </p:nvSpPr>
              <p:spPr bwMode="auto">
                <a:xfrm flipV="1">
                  <a:off x="4611688" y="5043488"/>
                  <a:ext cx="385763"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3543" name="Line 156"/>
                <p:cNvSpPr>
                  <a:spLocks noChangeShapeType="1"/>
                </p:cNvSpPr>
                <p:nvPr/>
              </p:nvSpPr>
              <p:spPr bwMode="auto">
                <a:xfrm>
                  <a:off x="3730626" y="4948239"/>
                  <a:ext cx="36000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3544" name="Freeform 157"/>
                <p:cNvSpPr>
                  <a:spLocks/>
                </p:cNvSpPr>
                <p:nvPr/>
              </p:nvSpPr>
              <p:spPr bwMode="auto">
                <a:xfrm>
                  <a:off x="2530476" y="4033838"/>
                  <a:ext cx="1171575" cy="914400"/>
                </a:xfrm>
                <a:custGeom>
                  <a:avLst/>
                  <a:gdLst>
                    <a:gd name="T0" fmla="*/ 0 w 738"/>
                    <a:gd name="T1" fmla="*/ 0 h 576"/>
                    <a:gd name="T2" fmla="*/ 0 w 738"/>
                    <a:gd name="T3" fmla="*/ 2147483647 h 576"/>
                    <a:gd name="T4" fmla="*/ 2147483647 w 738"/>
                    <a:gd name="T5" fmla="*/ 2147483647 h 576"/>
                    <a:gd name="T6" fmla="*/ 2147483647 w 738"/>
                    <a:gd name="T7" fmla="*/ 2147483647 h 576"/>
                    <a:gd name="T8" fmla="*/ 0 60000 65536"/>
                    <a:gd name="T9" fmla="*/ 0 60000 65536"/>
                    <a:gd name="T10" fmla="*/ 0 60000 65536"/>
                    <a:gd name="T11" fmla="*/ 0 60000 65536"/>
                    <a:gd name="T12" fmla="*/ 0 w 738"/>
                    <a:gd name="T13" fmla="*/ 0 h 576"/>
                    <a:gd name="T14" fmla="*/ 738 w 738"/>
                    <a:gd name="T15" fmla="*/ 576 h 576"/>
                  </a:gdLst>
                  <a:ahLst/>
                  <a:cxnLst>
                    <a:cxn ang="T8">
                      <a:pos x="T0" y="T1"/>
                    </a:cxn>
                    <a:cxn ang="T9">
                      <a:pos x="T2" y="T3"/>
                    </a:cxn>
                    <a:cxn ang="T10">
                      <a:pos x="T4" y="T5"/>
                    </a:cxn>
                    <a:cxn ang="T11">
                      <a:pos x="T6" y="T7"/>
                    </a:cxn>
                  </a:cxnLst>
                  <a:rect l="T12" t="T13" r="T14" b="T15"/>
                  <a:pathLst>
                    <a:path w="738" h="576">
                      <a:moveTo>
                        <a:pt x="0" y="0"/>
                      </a:moveTo>
                      <a:lnTo>
                        <a:pt x="0" y="270"/>
                      </a:lnTo>
                      <a:lnTo>
                        <a:pt x="738" y="270"/>
                      </a:lnTo>
                      <a:lnTo>
                        <a:pt x="738" y="576"/>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3545" name="Line 158"/>
                <p:cNvSpPr>
                  <a:spLocks noChangeShapeType="1"/>
                </p:cNvSpPr>
                <p:nvPr/>
              </p:nvSpPr>
              <p:spPr bwMode="auto">
                <a:xfrm>
                  <a:off x="3616326" y="4019550"/>
                  <a:ext cx="177165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3546" name="Freeform 159"/>
                <p:cNvSpPr>
                  <a:spLocks/>
                </p:cNvSpPr>
                <p:nvPr/>
              </p:nvSpPr>
              <p:spPr bwMode="auto">
                <a:xfrm>
                  <a:off x="4959351" y="3062288"/>
                  <a:ext cx="428625" cy="828675"/>
                </a:xfrm>
                <a:custGeom>
                  <a:avLst/>
                  <a:gdLst>
                    <a:gd name="T0" fmla="*/ 0 w 270"/>
                    <a:gd name="T1" fmla="*/ 0 h 477"/>
                    <a:gd name="T2" fmla="*/ 0 w 270"/>
                    <a:gd name="T3" fmla="*/ 2147483647 h 477"/>
                    <a:gd name="T4" fmla="*/ 2147483647 w 270"/>
                    <a:gd name="T5" fmla="*/ 2147483647 h 477"/>
                    <a:gd name="T6" fmla="*/ 0 60000 65536"/>
                    <a:gd name="T7" fmla="*/ 0 60000 65536"/>
                    <a:gd name="T8" fmla="*/ 0 60000 65536"/>
                    <a:gd name="T9" fmla="*/ 0 w 270"/>
                    <a:gd name="T10" fmla="*/ 0 h 477"/>
                    <a:gd name="T11" fmla="*/ 270 w 270"/>
                    <a:gd name="T12" fmla="*/ 477 h 477"/>
                  </a:gdLst>
                  <a:ahLst/>
                  <a:cxnLst>
                    <a:cxn ang="T6">
                      <a:pos x="T0" y="T1"/>
                    </a:cxn>
                    <a:cxn ang="T7">
                      <a:pos x="T2" y="T3"/>
                    </a:cxn>
                    <a:cxn ang="T8">
                      <a:pos x="T4" y="T5"/>
                    </a:cxn>
                  </a:cxnLst>
                  <a:rect l="T9" t="T10" r="T11" b="T12"/>
                  <a:pathLst>
                    <a:path w="270" h="477">
                      <a:moveTo>
                        <a:pt x="0" y="0"/>
                      </a:moveTo>
                      <a:lnTo>
                        <a:pt x="0" y="477"/>
                      </a:lnTo>
                      <a:lnTo>
                        <a:pt x="270" y="477"/>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3547" name="Freeform 160"/>
                <p:cNvSpPr>
                  <a:spLocks/>
                </p:cNvSpPr>
                <p:nvPr/>
              </p:nvSpPr>
              <p:spPr bwMode="auto">
                <a:xfrm>
                  <a:off x="5002213" y="4162425"/>
                  <a:ext cx="385763" cy="885825"/>
                </a:xfrm>
                <a:custGeom>
                  <a:avLst/>
                  <a:gdLst>
                    <a:gd name="T0" fmla="*/ 0 w 243"/>
                    <a:gd name="T1" fmla="*/ 2147483647 h 558"/>
                    <a:gd name="T2" fmla="*/ 0 w 243"/>
                    <a:gd name="T3" fmla="*/ 0 h 558"/>
                    <a:gd name="T4" fmla="*/ 2147483647 w 243"/>
                    <a:gd name="T5" fmla="*/ 0 h 558"/>
                    <a:gd name="T6" fmla="*/ 0 60000 65536"/>
                    <a:gd name="T7" fmla="*/ 0 60000 65536"/>
                    <a:gd name="T8" fmla="*/ 0 60000 65536"/>
                    <a:gd name="T9" fmla="*/ 0 w 243"/>
                    <a:gd name="T10" fmla="*/ 0 h 558"/>
                    <a:gd name="T11" fmla="*/ 243 w 243"/>
                    <a:gd name="T12" fmla="*/ 558 h 558"/>
                  </a:gdLst>
                  <a:ahLst/>
                  <a:cxnLst>
                    <a:cxn ang="T6">
                      <a:pos x="T0" y="T1"/>
                    </a:cxn>
                    <a:cxn ang="T7">
                      <a:pos x="T2" y="T3"/>
                    </a:cxn>
                    <a:cxn ang="T8">
                      <a:pos x="T4" y="T5"/>
                    </a:cxn>
                  </a:cxnLst>
                  <a:rect l="T9" t="T10" r="T11" b="T12"/>
                  <a:pathLst>
                    <a:path w="243" h="558">
                      <a:moveTo>
                        <a:pt x="0" y="558"/>
                      </a:moveTo>
                      <a:lnTo>
                        <a:pt x="0" y="0"/>
                      </a:lnTo>
                      <a:lnTo>
                        <a:pt x="243" y="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3548" name="Freeform 161"/>
                <p:cNvSpPr>
                  <a:spLocks/>
                </p:cNvSpPr>
                <p:nvPr/>
              </p:nvSpPr>
              <p:spPr bwMode="auto">
                <a:xfrm>
                  <a:off x="5002213" y="4233863"/>
                  <a:ext cx="1385888" cy="814388"/>
                </a:xfrm>
                <a:custGeom>
                  <a:avLst/>
                  <a:gdLst>
                    <a:gd name="T0" fmla="*/ 0 w 873"/>
                    <a:gd name="T1" fmla="*/ 2147483647 h 504"/>
                    <a:gd name="T2" fmla="*/ 2147483647 w 873"/>
                    <a:gd name="T3" fmla="*/ 2147483647 h 504"/>
                    <a:gd name="T4" fmla="*/ 2147483647 w 873"/>
                    <a:gd name="T5" fmla="*/ 0 h 504"/>
                    <a:gd name="T6" fmla="*/ 2147483647 w 873"/>
                    <a:gd name="T7" fmla="*/ 0 h 504"/>
                    <a:gd name="T8" fmla="*/ 0 60000 65536"/>
                    <a:gd name="T9" fmla="*/ 0 60000 65536"/>
                    <a:gd name="T10" fmla="*/ 0 60000 65536"/>
                    <a:gd name="T11" fmla="*/ 0 60000 65536"/>
                    <a:gd name="T12" fmla="*/ 0 w 873"/>
                    <a:gd name="T13" fmla="*/ 0 h 504"/>
                    <a:gd name="T14" fmla="*/ 873 w 873"/>
                    <a:gd name="T15" fmla="*/ 504 h 504"/>
                  </a:gdLst>
                  <a:ahLst/>
                  <a:cxnLst>
                    <a:cxn ang="T8">
                      <a:pos x="T0" y="T1"/>
                    </a:cxn>
                    <a:cxn ang="T9">
                      <a:pos x="T2" y="T3"/>
                    </a:cxn>
                    <a:cxn ang="T10">
                      <a:pos x="T4" y="T5"/>
                    </a:cxn>
                    <a:cxn ang="T11">
                      <a:pos x="T6" y="T7"/>
                    </a:cxn>
                  </a:cxnLst>
                  <a:rect l="T12" t="T13" r="T14" b="T15"/>
                  <a:pathLst>
                    <a:path w="873" h="504">
                      <a:moveTo>
                        <a:pt x="0" y="504"/>
                      </a:moveTo>
                      <a:lnTo>
                        <a:pt x="738" y="504"/>
                      </a:lnTo>
                      <a:lnTo>
                        <a:pt x="738" y="0"/>
                      </a:lnTo>
                      <a:lnTo>
                        <a:pt x="873" y="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3549" name="Oval 162"/>
                <p:cNvSpPr>
                  <a:spLocks noChangeArrowheads="1"/>
                </p:cNvSpPr>
                <p:nvPr/>
              </p:nvSpPr>
              <p:spPr bwMode="auto">
                <a:xfrm>
                  <a:off x="4959351" y="5004749"/>
                  <a:ext cx="85725" cy="85725"/>
                </a:xfrm>
                <a:prstGeom prst="ellipse">
                  <a:avLst/>
                </a:prstGeom>
                <a:solidFill>
                  <a:schemeClr val="tx1"/>
                </a:solidFill>
                <a:ln w="12700" cap="sq">
                  <a:solidFill>
                    <a:schemeClr val="tx1"/>
                  </a:solidFill>
                  <a:round/>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endParaRPr>
                </a:p>
              </p:txBody>
            </p:sp>
            <p:sp>
              <p:nvSpPr>
                <p:cNvPr id="63550" name="Oval 163"/>
                <p:cNvSpPr>
                  <a:spLocks noChangeArrowheads="1"/>
                </p:cNvSpPr>
                <p:nvPr/>
              </p:nvSpPr>
              <p:spPr bwMode="auto">
                <a:xfrm>
                  <a:off x="2496499" y="3971287"/>
                  <a:ext cx="85725" cy="85725"/>
                </a:xfrm>
                <a:prstGeom prst="ellipse">
                  <a:avLst/>
                </a:prstGeom>
                <a:solidFill>
                  <a:schemeClr val="tx1"/>
                </a:solidFill>
                <a:ln w="12700" cap="sq">
                  <a:solidFill>
                    <a:schemeClr val="tx1"/>
                  </a:solidFill>
                  <a:round/>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endParaRPr>
                </a:p>
              </p:txBody>
            </p:sp>
            <p:sp>
              <p:nvSpPr>
                <p:cNvPr id="63551" name="Line 166"/>
                <p:cNvSpPr>
                  <a:spLocks noChangeShapeType="1"/>
                </p:cNvSpPr>
                <p:nvPr/>
              </p:nvSpPr>
              <p:spPr bwMode="auto">
                <a:xfrm flipV="1">
                  <a:off x="6019469" y="4009387"/>
                  <a:ext cx="64800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3552" name="Oval 132"/>
                <p:cNvSpPr>
                  <a:spLocks noChangeArrowheads="1"/>
                </p:cNvSpPr>
                <p:nvPr/>
              </p:nvSpPr>
              <p:spPr bwMode="auto">
                <a:xfrm>
                  <a:off x="5903007" y="3952882"/>
                  <a:ext cx="108000" cy="108000"/>
                </a:xfrm>
                <a:prstGeom prst="ellipse">
                  <a:avLst/>
                </a:prstGeom>
                <a:solidFill>
                  <a:schemeClr val="bg1"/>
                </a:solidFill>
                <a:ln w="28575" cap="sq">
                  <a:solidFill>
                    <a:schemeClr val="tx1"/>
                  </a:solidFill>
                  <a:round/>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grpSp>
        </p:grpSp>
        <p:grpSp>
          <p:nvGrpSpPr>
            <p:cNvPr id="63502" name="组合 71"/>
            <p:cNvGrpSpPr>
              <a:grpSpLocks/>
            </p:cNvGrpSpPr>
            <p:nvPr/>
          </p:nvGrpSpPr>
          <p:grpSpPr bwMode="auto">
            <a:xfrm>
              <a:off x="2867013" y="2247892"/>
              <a:ext cx="545316" cy="571504"/>
              <a:chOff x="7215206" y="2571744"/>
              <a:chExt cx="545316" cy="571504"/>
            </a:xfrm>
          </p:grpSpPr>
          <p:sp>
            <p:nvSpPr>
              <p:cNvPr id="63522" name="Oval 132"/>
              <p:cNvSpPr>
                <a:spLocks noChangeArrowheads="1"/>
              </p:cNvSpPr>
              <p:nvPr/>
            </p:nvSpPr>
            <p:spPr bwMode="auto">
              <a:xfrm>
                <a:off x="7643048" y="2810665"/>
                <a:ext cx="117474" cy="117475"/>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sp>
            <p:nvSpPr>
              <p:cNvPr id="74" name="矩形 73"/>
              <p:cNvSpPr/>
              <p:nvPr/>
            </p:nvSpPr>
            <p:spPr>
              <a:xfrm>
                <a:off x="7215223" y="2571753"/>
                <a:ext cx="428626" cy="5715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3524" name="矩形 74"/>
              <p:cNvSpPr>
                <a:spLocks noChangeArrowheads="1"/>
              </p:cNvSpPr>
              <p:nvPr/>
            </p:nvSpPr>
            <p:spPr bwMode="auto">
              <a:xfrm>
                <a:off x="7358082" y="2643182"/>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1</a:t>
                </a:r>
                <a:endParaRPr lang="zh-CN" altLang="en-US" sz="1600">
                  <a:solidFill>
                    <a:srgbClr val="000000"/>
                  </a:solidFill>
                  <a:latin typeface="Times New Roman" pitchFamily="18" charset="0"/>
                  <a:cs typeface="Times New Roman" pitchFamily="18" charset="0"/>
                </a:endParaRPr>
              </a:p>
            </p:txBody>
          </p:sp>
        </p:grpSp>
        <p:grpSp>
          <p:nvGrpSpPr>
            <p:cNvPr id="63503" name="组合 75"/>
            <p:cNvGrpSpPr>
              <a:grpSpLocks/>
            </p:cNvGrpSpPr>
            <p:nvPr/>
          </p:nvGrpSpPr>
          <p:grpSpPr bwMode="auto">
            <a:xfrm>
              <a:off x="2919401" y="3305174"/>
              <a:ext cx="545316" cy="571504"/>
              <a:chOff x="7215206" y="2571744"/>
              <a:chExt cx="545316" cy="571504"/>
            </a:xfrm>
          </p:grpSpPr>
          <p:sp>
            <p:nvSpPr>
              <p:cNvPr id="63519" name="Oval 132"/>
              <p:cNvSpPr>
                <a:spLocks noChangeArrowheads="1"/>
              </p:cNvSpPr>
              <p:nvPr/>
            </p:nvSpPr>
            <p:spPr bwMode="auto">
              <a:xfrm>
                <a:off x="7643048" y="2810665"/>
                <a:ext cx="117474" cy="117475"/>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sp>
            <p:nvSpPr>
              <p:cNvPr id="79" name="矩形 78"/>
              <p:cNvSpPr/>
              <p:nvPr/>
            </p:nvSpPr>
            <p:spPr>
              <a:xfrm>
                <a:off x="7215223" y="2571750"/>
                <a:ext cx="428626" cy="5715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3521" name="矩形 79"/>
              <p:cNvSpPr>
                <a:spLocks noChangeArrowheads="1"/>
              </p:cNvSpPr>
              <p:nvPr/>
            </p:nvSpPr>
            <p:spPr bwMode="auto">
              <a:xfrm>
                <a:off x="7358082" y="2643182"/>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1</a:t>
                </a:r>
                <a:endParaRPr lang="zh-CN" altLang="en-US" sz="1600">
                  <a:solidFill>
                    <a:srgbClr val="000000"/>
                  </a:solidFill>
                  <a:latin typeface="Times New Roman" pitchFamily="18" charset="0"/>
                  <a:cs typeface="Times New Roman" pitchFamily="18" charset="0"/>
                </a:endParaRPr>
              </a:p>
            </p:txBody>
          </p:sp>
        </p:grpSp>
        <p:grpSp>
          <p:nvGrpSpPr>
            <p:cNvPr id="63504" name="组合 80"/>
            <p:cNvGrpSpPr>
              <a:grpSpLocks/>
            </p:cNvGrpSpPr>
            <p:nvPr/>
          </p:nvGrpSpPr>
          <p:grpSpPr bwMode="auto">
            <a:xfrm>
              <a:off x="2928926" y="4410082"/>
              <a:ext cx="545316" cy="571504"/>
              <a:chOff x="7215206" y="2571744"/>
              <a:chExt cx="545316" cy="571504"/>
            </a:xfrm>
          </p:grpSpPr>
          <p:sp>
            <p:nvSpPr>
              <p:cNvPr id="63516" name="Oval 132"/>
              <p:cNvSpPr>
                <a:spLocks noChangeArrowheads="1"/>
              </p:cNvSpPr>
              <p:nvPr/>
            </p:nvSpPr>
            <p:spPr bwMode="auto">
              <a:xfrm>
                <a:off x="7643048" y="2810665"/>
                <a:ext cx="117474" cy="117475"/>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sp>
            <p:nvSpPr>
              <p:cNvPr id="84" name="矩形 83"/>
              <p:cNvSpPr/>
              <p:nvPr/>
            </p:nvSpPr>
            <p:spPr>
              <a:xfrm>
                <a:off x="7215223" y="2571746"/>
                <a:ext cx="428626" cy="5715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3518" name="矩形 84"/>
              <p:cNvSpPr>
                <a:spLocks noChangeArrowheads="1"/>
              </p:cNvSpPr>
              <p:nvPr/>
            </p:nvSpPr>
            <p:spPr bwMode="auto">
              <a:xfrm>
                <a:off x="7358082" y="2643182"/>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1</a:t>
                </a:r>
                <a:endParaRPr lang="zh-CN" altLang="en-US" sz="1600">
                  <a:solidFill>
                    <a:srgbClr val="000000"/>
                  </a:solidFill>
                  <a:latin typeface="Times New Roman" pitchFamily="18" charset="0"/>
                  <a:cs typeface="Times New Roman" pitchFamily="18" charset="0"/>
                </a:endParaRPr>
              </a:p>
            </p:txBody>
          </p:sp>
        </p:grpSp>
        <p:grpSp>
          <p:nvGrpSpPr>
            <p:cNvPr id="63505" name="组合 87"/>
            <p:cNvGrpSpPr>
              <a:grpSpLocks/>
            </p:cNvGrpSpPr>
            <p:nvPr/>
          </p:nvGrpSpPr>
          <p:grpSpPr bwMode="auto">
            <a:xfrm>
              <a:off x="4276723" y="2357430"/>
              <a:ext cx="500066" cy="571504"/>
              <a:chOff x="4286248" y="3500438"/>
              <a:chExt cx="500066" cy="571504"/>
            </a:xfrm>
          </p:grpSpPr>
          <p:sp>
            <p:nvSpPr>
              <p:cNvPr id="86" name="矩形 85"/>
              <p:cNvSpPr/>
              <p:nvPr/>
            </p:nvSpPr>
            <p:spPr>
              <a:xfrm>
                <a:off x="4286259" y="3500448"/>
                <a:ext cx="500064" cy="5715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3515" name="矩形 86"/>
              <p:cNvSpPr>
                <a:spLocks noChangeArrowheads="1"/>
              </p:cNvSpPr>
              <p:nvPr/>
            </p:nvSpPr>
            <p:spPr bwMode="auto">
              <a:xfrm>
                <a:off x="4429124" y="3500438"/>
                <a:ext cx="3561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&amp;</a:t>
                </a:r>
                <a:endParaRPr lang="zh-CN" altLang="en-US" sz="1600">
                  <a:solidFill>
                    <a:srgbClr val="000000"/>
                  </a:solidFill>
                  <a:latin typeface="Times New Roman" pitchFamily="18" charset="0"/>
                  <a:cs typeface="Times New Roman" pitchFamily="18" charset="0"/>
                </a:endParaRPr>
              </a:p>
            </p:txBody>
          </p:sp>
        </p:grpSp>
        <p:grpSp>
          <p:nvGrpSpPr>
            <p:cNvPr id="63506" name="组合 90"/>
            <p:cNvGrpSpPr>
              <a:grpSpLocks/>
            </p:cNvGrpSpPr>
            <p:nvPr/>
          </p:nvGrpSpPr>
          <p:grpSpPr bwMode="auto">
            <a:xfrm>
              <a:off x="4286248" y="4329119"/>
              <a:ext cx="500066" cy="571504"/>
              <a:chOff x="4286248" y="3500438"/>
              <a:chExt cx="500066" cy="571504"/>
            </a:xfrm>
          </p:grpSpPr>
          <p:sp>
            <p:nvSpPr>
              <p:cNvPr id="92" name="矩形 91"/>
              <p:cNvSpPr/>
              <p:nvPr/>
            </p:nvSpPr>
            <p:spPr>
              <a:xfrm>
                <a:off x="4286259" y="3500441"/>
                <a:ext cx="500064" cy="5715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3513" name="矩形 94"/>
              <p:cNvSpPr>
                <a:spLocks noChangeArrowheads="1"/>
              </p:cNvSpPr>
              <p:nvPr/>
            </p:nvSpPr>
            <p:spPr bwMode="auto">
              <a:xfrm>
                <a:off x="4429124" y="3500438"/>
                <a:ext cx="3561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&amp;</a:t>
                </a:r>
                <a:endParaRPr lang="zh-CN" altLang="en-US" sz="1600">
                  <a:solidFill>
                    <a:srgbClr val="000000"/>
                  </a:solidFill>
                  <a:latin typeface="Times New Roman" pitchFamily="18" charset="0"/>
                  <a:cs typeface="Times New Roman" pitchFamily="18" charset="0"/>
                </a:endParaRPr>
              </a:p>
            </p:txBody>
          </p:sp>
        </p:grpSp>
        <p:grpSp>
          <p:nvGrpSpPr>
            <p:cNvPr id="63507" name="组合 95"/>
            <p:cNvGrpSpPr>
              <a:grpSpLocks/>
            </p:cNvGrpSpPr>
            <p:nvPr/>
          </p:nvGrpSpPr>
          <p:grpSpPr bwMode="auto">
            <a:xfrm>
              <a:off x="5572138" y="3314699"/>
              <a:ext cx="538241" cy="584777"/>
              <a:chOff x="4286254" y="3500438"/>
              <a:chExt cx="538241" cy="584777"/>
            </a:xfrm>
          </p:grpSpPr>
          <p:sp>
            <p:nvSpPr>
              <p:cNvPr id="97" name="矩形 96"/>
              <p:cNvSpPr/>
              <p:nvPr/>
            </p:nvSpPr>
            <p:spPr>
              <a:xfrm>
                <a:off x="4286254" y="3500444"/>
                <a:ext cx="500064" cy="5715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3511" name="矩形 97"/>
              <p:cNvSpPr>
                <a:spLocks noChangeArrowheads="1"/>
              </p:cNvSpPr>
              <p:nvPr/>
            </p:nvSpPr>
            <p:spPr bwMode="auto">
              <a:xfrm>
                <a:off x="4357692" y="3500444"/>
                <a:ext cx="466726" cy="58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400" b="1">
                    <a:solidFill>
                      <a:srgbClr val="000000"/>
                    </a:solidFill>
                    <a:latin typeface="宋体" pitchFamily="2" charset="-122"/>
                    <a:cs typeface="Times New Roman" pitchFamily="18" charset="0"/>
                  </a:rPr>
                  <a:t>≥</a:t>
                </a:r>
                <a:r>
                  <a:rPr lang="en-US" altLang="zh-CN" sz="1600" b="1">
                    <a:solidFill>
                      <a:srgbClr val="000000"/>
                    </a:solidFill>
                    <a:latin typeface="Times New Roman" pitchFamily="18" charset="0"/>
                    <a:cs typeface="Times New Roman" pitchFamily="18" charset="0"/>
                  </a:rPr>
                  <a:t>1</a:t>
                </a:r>
                <a:endParaRPr lang="zh-CN" altLang="en-US" sz="1600">
                  <a:solidFill>
                    <a:srgbClr val="000000"/>
                  </a:solidFill>
                  <a:latin typeface="Times New Roman" pitchFamily="18" charset="0"/>
                  <a:cs typeface="Times New Roman" pitchFamily="18" charset="0"/>
                </a:endParaRPr>
              </a:p>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grpSp>
        <p:sp>
          <p:nvSpPr>
            <p:cNvPr id="99" name="矩形 98"/>
            <p:cNvSpPr/>
            <p:nvPr/>
          </p:nvSpPr>
          <p:spPr>
            <a:xfrm>
              <a:off x="6572265" y="3429005"/>
              <a:ext cx="500064" cy="5715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3509" name="矩形 99"/>
            <p:cNvSpPr>
              <a:spLocks noChangeArrowheads="1"/>
            </p:cNvSpPr>
            <p:nvPr/>
          </p:nvSpPr>
          <p:spPr bwMode="auto">
            <a:xfrm>
              <a:off x="6643703" y="3429005"/>
              <a:ext cx="466726" cy="338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400" b="1">
                  <a:solidFill>
                    <a:srgbClr val="000000"/>
                  </a:solidFill>
                  <a:latin typeface="宋体" pitchFamily="2" charset="-122"/>
                  <a:cs typeface="Times New Roman" pitchFamily="18" charset="0"/>
                </a:rPr>
                <a:t>≥</a:t>
              </a:r>
              <a:r>
                <a:rPr lang="en-US" altLang="zh-CN" sz="1600" b="1">
                  <a:solidFill>
                    <a:srgbClr val="000000"/>
                  </a:solidFill>
                  <a:latin typeface="Times New Roman" pitchFamily="18" charset="0"/>
                  <a:cs typeface="Times New Roman" pitchFamily="18" charset="0"/>
                </a:rPr>
                <a:t>1</a:t>
              </a:r>
              <a:endParaRPr lang="zh-CN" altLang="en-US" sz="1600">
                <a:solidFill>
                  <a:srgbClr val="000000"/>
                </a:solidFill>
                <a:latin typeface="Times New Roman" pitchFamily="18" charset="0"/>
                <a:cs typeface="Times New Roman" pitchFamily="18" charset="0"/>
              </a:endParaRPr>
            </a:p>
          </p:txBody>
        </p:sp>
      </p:grpSp>
      <p:sp>
        <p:nvSpPr>
          <p:cNvPr id="63500" name="Rectangle 2"/>
          <p:cNvSpPr>
            <a:spLocks noChangeArrowheads="1"/>
          </p:cNvSpPr>
          <p:nvPr/>
        </p:nvSpPr>
        <p:spPr bwMode="auto">
          <a:xfrm>
            <a:off x="5911850" y="58738"/>
            <a:ext cx="3178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§2.3</a:t>
            </a:r>
            <a:r>
              <a:rPr lang="zh-CN" altLang="en-US" sz="1800" b="1">
                <a:solidFill>
                  <a:srgbClr val="FF0066"/>
                </a:solidFill>
                <a:latin typeface="Times New Roman" pitchFamily="18" charset="0"/>
                <a:cs typeface="Times New Roman" pitchFamily="18" charset="0"/>
              </a:rPr>
              <a:t>  逻辑函数及其描述方法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6270"/>
                                        </p:tgtEl>
                                        <p:attrNameLst>
                                          <p:attrName>style.visibility</p:attrName>
                                        </p:attrNameLst>
                                      </p:cBhvr>
                                      <p:to>
                                        <p:strVal val="visible"/>
                                      </p:to>
                                    </p:set>
                                    <p:animEffect transition="in" filter="wipe(left)">
                                      <p:cBhvr>
                                        <p:cTn id="17" dur="500"/>
                                        <p:tgtEl>
                                          <p:spTgt spid="96270"/>
                                        </p:tgtEl>
                                      </p:cBhvr>
                                    </p:animEffect>
                                  </p:childTnLst>
                                </p:cTn>
                              </p:par>
                              <p:par>
                                <p:cTn id="18" presetID="22" presetClass="entr" presetSubtype="8" fill="hold" nodeType="withEffect">
                                  <p:stCondLst>
                                    <p:cond delay="0"/>
                                  </p:stCondLst>
                                  <p:childTnLst>
                                    <p:set>
                                      <p:cBhvr>
                                        <p:cTn id="19" dur="1" fill="hold">
                                          <p:stCondLst>
                                            <p:cond delay="0"/>
                                          </p:stCondLst>
                                        </p:cTn>
                                        <p:tgtEl>
                                          <p:spTgt spid="96269"/>
                                        </p:tgtEl>
                                        <p:attrNameLst>
                                          <p:attrName>style.visibility</p:attrName>
                                        </p:attrNameLst>
                                      </p:cBhvr>
                                      <p:to>
                                        <p:strVal val="visible"/>
                                      </p:to>
                                    </p:set>
                                    <p:animEffect transition="in" filter="wipe(left)">
                                      <p:cBhvr>
                                        <p:cTn id="20" dur="500"/>
                                        <p:tgtEl>
                                          <p:spTgt spid="96269"/>
                                        </p:tgtEl>
                                      </p:cBhvr>
                                    </p:animEffect>
                                  </p:childTnLst>
                                </p:cTn>
                              </p:par>
                              <p:par>
                                <p:cTn id="21" presetID="22" presetClass="entr" presetSubtype="8" fill="hold" nodeType="withEffect">
                                  <p:stCondLst>
                                    <p:cond delay="0"/>
                                  </p:stCondLst>
                                  <p:childTnLst>
                                    <p:set>
                                      <p:cBhvr>
                                        <p:cTn id="22" dur="1" fill="hold">
                                          <p:stCondLst>
                                            <p:cond delay="0"/>
                                          </p:stCondLst>
                                        </p:cTn>
                                        <p:tgtEl>
                                          <p:spTgt spid="96271"/>
                                        </p:tgtEl>
                                        <p:attrNameLst>
                                          <p:attrName>style.visibility</p:attrName>
                                        </p:attrNameLst>
                                      </p:cBhvr>
                                      <p:to>
                                        <p:strVal val="visible"/>
                                      </p:to>
                                    </p:set>
                                    <p:animEffect transition="in" filter="wipe(left)">
                                      <p:cBhvr>
                                        <p:cTn id="23" dur="500"/>
                                        <p:tgtEl>
                                          <p:spTgt spid="9627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96266"/>
                                        </p:tgtEl>
                                        <p:attrNameLst>
                                          <p:attrName>style.visibility</p:attrName>
                                        </p:attrNameLst>
                                      </p:cBhvr>
                                      <p:to>
                                        <p:strVal val="visible"/>
                                      </p:to>
                                    </p:set>
                                    <p:animEffect transition="in" filter="wipe(left)">
                                      <p:cBhvr>
                                        <p:cTn id="28" dur="500"/>
                                        <p:tgtEl>
                                          <p:spTgt spid="9626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96267"/>
                                        </p:tgtEl>
                                        <p:attrNameLst>
                                          <p:attrName>style.visibility</p:attrName>
                                        </p:attrNameLst>
                                      </p:cBhvr>
                                      <p:to>
                                        <p:strVal val="visible"/>
                                      </p:to>
                                    </p:set>
                                    <p:animEffect transition="in" filter="wipe(left)">
                                      <p:cBhvr>
                                        <p:cTn id="33" dur="500"/>
                                        <p:tgtEl>
                                          <p:spTgt spid="9626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96268"/>
                                        </p:tgtEl>
                                        <p:attrNameLst>
                                          <p:attrName>style.visibility</p:attrName>
                                        </p:attrNameLst>
                                      </p:cBhvr>
                                      <p:to>
                                        <p:strVal val="visible"/>
                                      </p:to>
                                    </p:set>
                                    <p:animEffect transition="in" filter="wipe(left)">
                                      <p:cBhvr>
                                        <p:cTn id="38" dur="500"/>
                                        <p:tgtEl>
                                          <p:spTgt spid="9626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96265"/>
                                        </p:tgtEl>
                                        <p:attrNameLst>
                                          <p:attrName>style.visibility</p:attrName>
                                        </p:attrNameLst>
                                      </p:cBhvr>
                                      <p:to>
                                        <p:strVal val="visible"/>
                                      </p:to>
                                    </p:set>
                                    <p:animEffect transition="in" filter="wipe(left)">
                                      <p:cBhvr>
                                        <p:cTn id="43" dur="500"/>
                                        <p:tgtEl>
                                          <p:spTgt spid="96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15"/>
          <p:cNvSpPr txBox="1">
            <a:spLocks noChangeArrowheads="1"/>
          </p:cNvSpPr>
          <p:nvPr/>
        </p:nvSpPr>
        <p:spPr bwMode="auto">
          <a:xfrm>
            <a:off x="250825" y="0"/>
            <a:ext cx="83534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FF0000"/>
                </a:solidFill>
              </a:rPr>
              <a:t>练习：</a:t>
            </a:r>
            <a:r>
              <a:rPr lang="en-US" altLang="zh-CN" sz="2400" b="1">
                <a:solidFill>
                  <a:srgbClr val="FF0000"/>
                </a:solidFill>
              </a:rPr>
              <a:t>1.</a:t>
            </a:r>
            <a:r>
              <a:rPr lang="zh-CN" altLang="en-US" sz="2400" b="1">
                <a:solidFill>
                  <a:srgbClr val="FF0000"/>
                </a:solidFill>
              </a:rPr>
              <a:t>将下列函数表示成最小项之和及最大项之积的形式，并画出其卡诺图。</a:t>
            </a:r>
          </a:p>
        </p:txBody>
      </p:sp>
      <p:pic>
        <p:nvPicPr>
          <p:cNvPr id="645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349375"/>
            <a:ext cx="27368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4725" y="908050"/>
            <a:ext cx="3692525"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17" name="Text Box 15"/>
          <p:cNvSpPr txBox="1">
            <a:spLocks noChangeArrowheads="1"/>
          </p:cNvSpPr>
          <p:nvPr/>
        </p:nvSpPr>
        <p:spPr bwMode="auto">
          <a:xfrm>
            <a:off x="403225" y="1989138"/>
            <a:ext cx="8353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FF0000"/>
                </a:solidFill>
              </a:rPr>
              <a:t>2.</a:t>
            </a:r>
            <a:r>
              <a:rPr lang="zh-CN" altLang="en-US" sz="2400" b="1">
                <a:solidFill>
                  <a:srgbClr val="FF0000"/>
                </a:solidFill>
              </a:rPr>
              <a:t>写出如下图所示的各逻辑图对应的逻辑函数式。</a:t>
            </a:r>
          </a:p>
        </p:txBody>
      </p:sp>
      <p:pic>
        <p:nvPicPr>
          <p:cNvPr id="6451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25" y="3213100"/>
            <a:ext cx="8515350" cy="2144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ChangeArrowheads="1"/>
          </p:cNvSpPr>
          <p:nvPr/>
        </p:nvSpPr>
        <p:spPr bwMode="auto">
          <a:xfrm>
            <a:off x="357188" y="185738"/>
            <a:ext cx="60325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3600" b="1">
                <a:solidFill>
                  <a:srgbClr val="FF0066"/>
                </a:solidFill>
                <a:latin typeface="Times New Roman" pitchFamily="18" charset="0"/>
                <a:cs typeface="Times New Roman" pitchFamily="18" charset="0"/>
              </a:rPr>
              <a:t>§2.4</a:t>
            </a:r>
            <a:r>
              <a:rPr lang="zh-CN" altLang="en-US" sz="3600" b="1">
                <a:solidFill>
                  <a:srgbClr val="FF0066"/>
                </a:solidFill>
                <a:latin typeface="Times New Roman" pitchFamily="18" charset="0"/>
                <a:cs typeface="Times New Roman" pitchFamily="18" charset="0"/>
              </a:rPr>
              <a:t>  逻辑函数的化简方法</a:t>
            </a:r>
          </a:p>
        </p:txBody>
      </p:sp>
      <p:sp>
        <p:nvSpPr>
          <p:cNvPr id="3" name="Rectangle 5"/>
          <p:cNvSpPr>
            <a:spLocks noChangeArrowheads="1"/>
          </p:cNvSpPr>
          <p:nvPr/>
        </p:nvSpPr>
        <p:spPr bwMode="auto">
          <a:xfrm>
            <a:off x="1071563" y="1117600"/>
            <a:ext cx="71437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        </a:t>
            </a:r>
            <a:r>
              <a:rPr kumimoji="1" lang="zh-CN" altLang="en-US" sz="2400" b="1">
                <a:solidFill>
                  <a:srgbClr val="040404"/>
                </a:solidFill>
                <a:latin typeface="Times New Roman" pitchFamily="18" charset="0"/>
                <a:cs typeface="Times New Roman" pitchFamily="18" charset="0"/>
              </a:rPr>
              <a:t>同一个逻辑函数可以写成不同形式的逻辑式，逻辑函数式越简单，它所表示的逻辑关系越明显，也有利于</a:t>
            </a:r>
            <a:r>
              <a:rPr kumimoji="1" lang="zh-CN" altLang="en-US" sz="2400" b="1">
                <a:solidFill>
                  <a:srgbClr val="FF0000"/>
                </a:solidFill>
                <a:latin typeface="Times New Roman" pitchFamily="18" charset="0"/>
                <a:cs typeface="Times New Roman" pitchFamily="18" charset="0"/>
              </a:rPr>
              <a:t>用最少的电子器件实现</a:t>
            </a:r>
            <a:r>
              <a:rPr kumimoji="1" lang="zh-CN" altLang="en-US" sz="2400" b="1">
                <a:solidFill>
                  <a:srgbClr val="040404"/>
                </a:solidFill>
                <a:latin typeface="Times New Roman" pitchFamily="18" charset="0"/>
                <a:cs typeface="Times New Roman" pitchFamily="18" charset="0"/>
              </a:rPr>
              <a:t>这个逻辑函数。</a:t>
            </a:r>
          </a:p>
        </p:txBody>
      </p:sp>
      <p:sp>
        <p:nvSpPr>
          <p:cNvPr id="4" name="Rectangle 6"/>
          <p:cNvSpPr>
            <a:spLocks noChangeArrowheads="1"/>
          </p:cNvSpPr>
          <p:nvPr/>
        </p:nvSpPr>
        <p:spPr bwMode="auto">
          <a:xfrm>
            <a:off x="1039813" y="3995738"/>
            <a:ext cx="70326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20000"/>
              </a:lnSpc>
              <a:spcBef>
                <a:spcPct val="0"/>
              </a:spcBef>
              <a:buFont typeface="Wingdings" pitchFamily="2" charset="2"/>
              <a:buChar char="Ø"/>
            </a:pPr>
            <a:r>
              <a:rPr kumimoji="1" lang="zh-CN" altLang="en-US" sz="2400" b="1">
                <a:solidFill>
                  <a:srgbClr val="000000"/>
                </a:solidFill>
                <a:latin typeface="Times New Roman" pitchFamily="18" charset="0"/>
                <a:cs typeface="Times New Roman" pitchFamily="18" charset="0"/>
              </a:rPr>
              <a:t>包含的</a:t>
            </a:r>
            <a:r>
              <a:rPr kumimoji="1" lang="zh-CN" altLang="en-US" sz="2400" b="1">
                <a:solidFill>
                  <a:srgbClr val="FF3300"/>
                </a:solidFill>
                <a:latin typeface="Times New Roman" pitchFamily="18" charset="0"/>
                <a:cs typeface="Times New Roman" pitchFamily="18" charset="0"/>
              </a:rPr>
              <a:t>与项</a:t>
            </a:r>
            <a:r>
              <a:rPr kumimoji="1" lang="zh-CN" altLang="en-US" sz="2400" b="1">
                <a:solidFill>
                  <a:srgbClr val="000000"/>
                </a:solidFill>
                <a:latin typeface="Times New Roman" pitchFamily="18" charset="0"/>
                <a:cs typeface="Times New Roman" pitchFamily="18" charset="0"/>
              </a:rPr>
              <a:t>最少；　         </a:t>
            </a:r>
            <a:r>
              <a:rPr kumimoji="1" lang="zh-CN" altLang="en-US" sz="2400" b="1">
                <a:solidFill>
                  <a:srgbClr val="006600"/>
                </a:solidFill>
                <a:latin typeface="Times New Roman" pitchFamily="18" charset="0"/>
                <a:cs typeface="Times New Roman" pitchFamily="18" charset="0"/>
              </a:rPr>
              <a:t>－－门最少</a:t>
            </a:r>
          </a:p>
          <a:p>
            <a:pPr eaLnBrk="1" hangingPunct="1">
              <a:lnSpc>
                <a:spcPct val="120000"/>
              </a:lnSpc>
              <a:spcBef>
                <a:spcPct val="0"/>
              </a:spcBef>
              <a:buFont typeface="Wingdings" pitchFamily="2" charset="2"/>
              <a:buChar char="Ø"/>
            </a:pPr>
            <a:r>
              <a:rPr kumimoji="1" lang="zh-CN" altLang="en-US" sz="2400" b="1">
                <a:solidFill>
                  <a:srgbClr val="000000"/>
                </a:solidFill>
                <a:latin typeface="Times New Roman" pitchFamily="18" charset="0"/>
                <a:cs typeface="Times New Roman" pitchFamily="18" charset="0"/>
              </a:rPr>
              <a:t>各与项中的</a:t>
            </a:r>
            <a:r>
              <a:rPr kumimoji="1" lang="zh-CN" altLang="en-US" sz="2400" b="1">
                <a:solidFill>
                  <a:srgbClr val="FF3300"/>
                </a:solidFill>
                <a:latin typeface="Times New Roman" pitchFamily="18" charset="0"/>
                <a:cs typeface="Times New Roman" pitchFamily="18" charset="0"/>
              </a:rPr>
              <a:t>变量数</a:t>
            </a:r>
            <a:r>
              <a:rPr kumimoji="1" lang="zh-CN" altLang="en-US" sz="2400" b="1">
                <a:solidFill>
                  <a:srgbClr val="000000"/>
                </a:solidFill>
                <a:latin typeface="Times New Roman" pitchFamily="18" charset="0"/>
                <a:cs typeface="Times New Roman" pitchFamily="18" charset="0"/>
              </a:rPr>
              <a:t>最少。 </a:t>
            </a:r>
            <a:r>
              <a:rPr kumimoji="1" lang="zh-CN" altLang="en-US" sz="2400" b="1">
                <a:solidFill>
                  <a:srgbClr val="006600"/>
                </a:solidFill>
                <a:latin typeface="Times New Roman" pitchFamily="18" charset="0"/>
                <a:cs typeface="Times New Roman" pitchFamily="18" charset="0"/>
              </a:rPr>
              <a:t>－－门的输入端最少</a:t>
            </a:r>
          </a:p>
        </p:txBody>
      </p:sp>
      <p:sp>
        <p:nvSpPr>
          <p:cNvPr id="5" name="Rectangle 7"/>
          <p:cNvSpPr>
            <a:spLocks noChangeArrowheads="1"/>
          </p:cNvSpPr>
          <p:nvPr/>
        </p:nvSpPr>
        <p:spPr bwMode="auto">
          <a:xfrm>
            <a:off x="1174750" y="5548313"/>
            <a:ext cx="5594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800" b="1" i="1">
                <a:solidFill>
                  <a:srgbClr val="FF0000"/>
                </a:solidFill>
                <a:latin typeface="Times New Roman" pitchFamily="18" charset="0"/>
                <a:cs typeface="Times New Roman" pitchFamily="18" charset="0"/>
              </a:rPr>
              <a:t>本节主要讨论“与或”式的化简。</a:t>
            </a:r>
          </a:p>
        </p:txBody>
      </p:sp>
      <p:sp>
        <p:nvSpPr>
          <p:cNvPr id="6" name="Rectangle 8"/>
          <p:cNvSpPr>
            <a:spLocks noChangeArrowheads="1"/>
          </p:cNvSpPr>
          <p:nvPr/>
        </p:nvSpPr>
        <p:spPr bwMode="auto">
          <a:xfrm>
            <a:off x="1165225" y="2682875"/>
            <a:ext cx="7040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40404"/>
                </a:solidFill>
                <a:latin typeface="Times New Roman" pitchFamily="18" charset="0"/>
                <a:cs typeface="Times New Roman" pitchFamily="18" charset="0"/>
              </a:rPr>
              <a:t>其中，最常用的是</a:t>
            </a:r>
            <a:r>
              <a:rPr kumimoji="1" lang="zh-CN" altLang="en-US" sz="2400" b="1">
                <a:solidFill>
                  <a:srgbClr val="FF3300"/>
                </a:solidFill>
                <a:latin typeface="Times New Roman" pitchFamily="18" charset="0"/>
                <a:cs typeface="Times New Roman" pitchFamily="18" charset="0"/>
              </a:rPr>
              <a:t>“与或”</a:t>
            </a:r>
            <a:r>
              <a:rPr kumimoji="1" lang="zh-CN" altLang="en-US" sz="2400" b="1">
                <a:solidFill>
                  <a:srgbClr val="040404"/>
                </a:solidFill>
                <a:latin typeface="Times New Roman" pitchFamily="18" charset="0"/>
                <a:cs typeface="Times New Roman" pitchFamily="18" charset="0"/>
              </a:rPr>
              <a:t>逻辑表达式。</a:t>
            </a:r>
          </a:p>
        </p:txBody>
      </p:sp>
      <p:sp>
        <p:nvSpPr>
          <p:cNvPr id="7" name="Rectangle 64"/>
          <p:cNvSpPr>
            <a:spLocks noChangeArrowheads="1"/>
          </p:cNvSpPr>
          <p:nvPr/>
        </p:nvSpPr>
        <p:spPr bwMode="auto">
          <a:xfrm>
            <a:off x="860425" y="1046163"/>
            <a:ext cx="7345363" cy="1357312"/>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8" name="Rectangle 64"/>
          <p:cNvSpPr>
            <a:spLocks noChangeArrowheads="1"/>
          </p:cNvSpPr>
          <p:nvPr/>
        </p:nvSpPr>
        <p:spPr bwMode="auto">
          <a:xfrm>
            <a:off x="901700" y="3403600"/>
            <a:ext cx="7345363" cy="1714500"/>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9" name="矩形 8"/>
          <p:cNvSpPr>
            <a:spLocks noChangeArrowheads="1"/>
          </p:cNvSpPr>
          <p:nvPr/>
        </p:nvSpPr>
        <p:spPr bwMode="auto">
          <a:xfrm>
            <a:off x="1058863" y="3475038"/>
            <a:ext cx="35877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20000"/>
              </a:lnSpc>
              <a:spcBef>
                <a:spcPct val="0"/>
              </a:spcBef>
              <a:buFontTx/>
              <a:buNone/>
            </a:pPr>
            <a:r>
              <a:rPr kumimoji="1" lang="zh-CN" altLang="en-US" sz="2400" b="1">
                <a:solidFill>
                  <a:srgbClr val="0000FF"/>
                </a:solidFill>
                <a:latin typeface="Times New Roman" pitchFamily="18" charset="0"/>
                <a:cs typeface="Times New Roman" pitchFamily="18" charset="0"/>
              </a:rPr>
              <a:t>最简“与或”式的标准：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wipe(left)">
                                      <p:cBhvr>
                                        <p:cTn id="28" dur="500"/>
                                        <p:tgtEl>
                                          <p:spTgt spid="4">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Effect transition="in" filter="wipe(left)">
                                      <p:cBhvr>
                                        <p:cTn id="33" dur="500"/>
                                        <p:tgtEl>
                                          <p:spTgt spid="4">
                                            <p:txEl>
                                              <p:pRg st="1" end="1"/>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animBg="1"/>
      <p:bldP spid="8" grpId="0" animBg="1"/>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5"/>
          <p:cNvSpPr txBox="1">
            <a:spLocks noChangeArrowheads="1"/>
          </p:cNvSpPr>
          <p:nvPr/>
        </p:nvSpPr>
        <p:spPr bwMode="auto">
          <a:xfrm>
            <a:off x="571500" y="142875"/>
            <a:ext cx="2693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800" b="1">
                <a:solidFill>
                  <a:srgbClr val="006600"/>
                </a:solidFill>
                <a:latin typeface="宋体" pitchFamily="2" charset="-122"/>
                <a:sym typeface="Symbol" pitchFamily="18" charset="2"/>
              </a:rPr>
              <a:t>一、公式化简法</a:t>
            </a:r>
            <a:endParaRPr kumimoji="1" lang="zh-CN" altLang="en-US" sz="2800" b="1">
              <a:solidFill>
                <a:srgbClr val="006600"/>
              </a:solidFill>
              <a:latin typeface="宋体" pitchFamily="2" charset="-122"/>
            </a:endParaRPr>
          </a:p>
        </p:txBody>
      </p:sp>
      <p:sp>
        <p:nvSpPr>
          <p:cNvPr id="3" name="Text Box 7"/>
          <p:cNvSpPr txBox="1">
            <a:spLocks noChangeArrowheads="1"/>
          </p:cNvSpPr>
          <p:nvPr/>
        </p:nvSpPr>
        <p:spPr bwMode="auto">
          <a:xfrm>
            <a:off x="846138" y="642938"/>
            <a:ext cx="1484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rPr>
              <a:t>1. </a:t>
            </a:r>
            <a:r>
              <a:rPr kumimoji="1" lang="zh-CN" altLang="en-US" sz="2400" b="1">
                <a:solidFill>
                  <a:srgbClr val="FF3300"/>
                </a:solidFill>
                <a:latin typeface="Times New Roman" pitchFamily="18" charset="0"/>
              </a:rPr>
              <a:t>并项法</a:t>
            </a:r>
            <a:r>
              <a:rPr kumimoji="1" lang="zh-CN" altLang="en-US" sz="2400" b="1">
                <a:solidFill>
                  <a:srgbClr val="000000"/>
                </a:solidFill>
                <a:latin typeface="Times New Roman" pitchFamily="18" charset="0"/>
              </a:rPr>
              <a:t> </a:t>
            </a:r>
          </a:p>
        </p:txBody>
      </p:sp>
      <p:grpSp>
        <p:nvGrpSpPr>
          <p:cNvPr id="2" name="组合 16"/>
          <p:cNvGrpSpPr>
            <a:grpSpLocks/>
          </p:cNvGrpSpPr>
          <p:nvPr/>
        </p:nvGrpSpPr>
        <p:grpSpPr bwMode="auto">
          <a:xfrm>
            <a:off x="755650" y="2493963"/>
            <a:ext cx="5972175" cy="1006475"/>
            <a:chOff x="755650" y="2428868"/>
            <a:chExt cx="5972189" cy="1006936"/>
          </a:xfrm>
        </p:grpSpPr>
        <p:graphicFrame>
          <p:nvGraphicFramePr>
            <p:cNvPr id="66577" name="Object 2"/>
            <p:cNvGraphicFramePr>
              <a:graphicFrameLocks noChangeAspect="1"/>
            </p:cNvGraphicFramePr>
            <p:nvPr/>
          </p:nvGraphicFramePr>
          <p:xfrm>
            <a:off x="1714482" y="2928931"/>
            <a:ext cx="5013357" cy="506873"/>
          </p:xfrm>
          <a:graphic>
            <a:graphicData uri="http://schemas.openxmlformats.org/presentationml/2006/ole">
              <mc:AlternateContent xmlns:mc="http://schemas.openxmlformats.org/markup-compatibility/2006">
                <mc:Choice xmlns:v="urn:schemas-microsoft-com:vml" Requires="v">
                  <p:oleObj spid="_x0000_s66579" name="公式" r:id="rId3" imgW="2387600" imgH="241300" progId="Equation.3">
                    <p:embed/>
                  </p:oleObj>
                </mc:Choice>
                <mc:Fallback>
                  <p:oleObj name="公式" r:id="rId3" imgW="2387600" imgH="2413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482" y="2928931"/>
                          <a:ext cx="5013357" cy="506873"/>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78" name="Text Box 87"/>
            <p:cNvSpPr txBox="1">
              <a:spLocks noChangeArrowheads="1"/>
            </p:cNvSpPr>
            <p:nvPr/>
          </p:nvSpPr>
          <p:spPr bwMode="auto">
            <a:xfrm>
              <a:off x="755650" y="2428868"/>
              <a:ext cx="56737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lang="zh-CN" altLang="en-US" sz="2400" b="1">
                  <a:solidFill>
                    <a:srgbClr val="C00000"/>
                  </a:solidFill>
                </a:rPr>
                <a:t>例：</a:t>
              </a:r>
              <a:r>
                <a:rPr lang="zh-CN" altLang="en-US" sz="2400" b="1">
                  <a:solidFill>
                    <a:srgbClr val="000000"/>
                  </a:solidFill>
                </a:rPr>
                <a:t>用并项法化简下列逻辑函数</a:t>
              </a:r>
            </a:p>
          </p:txBody>
        </p:sp>
      </p:grpSp>
      <p:graphicFrame>
        <p:nvGraphicFramePr>
          <p:cNvPr id="17412" name="Object 3"/>
          <p:cNvGraphicFramePr>
            <a:graphicFrameLocks noChangeAspect="1"/>
          </p:cNvGraphicFramePr>
          <p:nvPr/>
        </p:nvGraphicFramePr>
        <p:xfrm>
          <a:off x="2143125" y="4303713"/>
          <a:ext cx="3000375" cy="482600"/>
        </p:xfrm>
        <a:graphic>
          <a:graphicData uri="http://schemas.openxmlformats.org/presentationml/2006/ole">
            <mc:AlternateContent xmlns:mc="http://schemas.openxmlformats.org/markup-compatibility/2006">
              <mc:Choice xmlns:v="urn:schemas-microsoft-com:vml" Requires="v">
                <p:oleObj spid="_x0000_s66580" name="公式" r:id="rId5" imgW="1612900" imgH="241300" progId="Equation.3">
                  <p:embed/>
                </p:oleObj>
              </mc:Choice>
              <mc:Fallback>
                <p:oleObj name="公式" r:id="rId5" imgW="1612900" imgH="2413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125" y="4303713"/>
                        <a:ext cx="300037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组合 12"/>
          <p:cNvGrpSpPr>
            <a:grpSpLocks/>
          </p:cNvGrpSpPr>
          <p:nvPr/>
        </p:nvGrpSpPr>
        <p:grpSpPr bwMode="auto">
          <a:xfrm>
            <a:off x="500063" y="1143000"/>
            <a:ext cx="8215312" cy="1143000"/>
            <a:chOff x="684213" y="1500174"/>
            <a:chExt cx="8215370" cy="1143008"/>
          </a:xfrm>
        </p:grpSpPr>
        <p:sp>
          <p:nvSpPr>
            <p:cNvPr id="66574" name="Text Box 8"/>
            <p:cNvSpPr txBox="1">
              <a:spLocks noChangeArrowheads="1"/>
            </p:cNvSpPr>
            <p:nvPr/>
          </p:nvSpPr>
          <p:spPr bwMode="auto">
            <a:xfrm>
              <a:off x="714348" y="1649413"/>
              <a:ext cx="80010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r>
                <a:rPr kumimoji="1" lang="en-US" altLang="zh-CN" sz="2400" b="1">
                  <a:solidFill>
                    <a:srgbClr val="080000"/>
                  </a:solidFill>
                  <a:latin typeface="Times New Roman" pitchFamily="18" charset="0"/>
                </a:rPr>
                <a:t>        </a:t>
              </a:r>
              <a:r>
                <a:rPr kumimoji="1" lang="zh-CN" altLang="en-US" sz="2400" b="1">
                  <a:solidFill>
                    <a:srgbClr val="080000"/>
                  </a:solidFill>
                  <a:latin typeface="Times New Roman" pitchFamily="18" charset="0"/>
                </a:rPr>
                <a:t>利用公式                            将两项合并成一项，并消去互补因子。由代入规则，式中 </a:t>
              </a:r>
              <a:r>
                <a:rPr kumimoji="1" lang="en-US" altLang="zh-CN" sz="2400" b="1" i="1">
                  <a:solidFill>
                    <a:srgbClr val="FF0000"/>
                  </a:solidFill>
                  <a:latin typeface="Times New Roman" pitchFamily="18" charset="0"/>
                </a:rPr>
                <a:t>A</a:t>
              </a:r>
              <a:r>
                <a:rPr kumimoji="1" lang="zh-CN" altLang="en-US" sz="2400" b="1">
                  <a:solidFill>
                    <a:srgbClr val="080000"/>
                  </a:solidFill>
                  <a:latin typeface="Times New Roman" pitchFamily="18" charset="0"/>
                </a:rPr>
                <a:t>和 </a:t>
              </a:r>
              <a:r>
                <a:rPr kumimoji="1" lang="en-US" altLang="zh-CN" sz="2400" b="1" i="1">
                  <a:solidFill>
                    <a:srgbClr val="FF0000"/>
                  </a:solidFill>
                  <a:latin typeface="Times New Roman" pitchFamily="18" charset="0"/>
                </a:rPr>
                <a:t>B</a:t>
              </a:r>
              <a:r>
                <a:rPr kumimoji="1" lang="zh-CN" altLang="en-US" sz="2400" b="1">
                  <a:solidFill>
                    <a:srgbClr val="080000"/>
                  </a:solidFill>
                  <a:latin typeface="Times New Roman" pitchFamily="18" charset="0"/>
                </a:rPr>
                <a:t>也可是复杂的逻辑式。</a:t>
              </a:r>
            </a:p>
          </p:txBody>
        </p:sp>
        <p:graphicFrame>
          <p:nvGraphicFramePr>
            <p:cNvPr id="66575" name="Object 4"/>
            <p:cNvGraphicFramePr>
              <a:graphicFrameLocks noChangeAspect="1"/>
            </p:cNvGraphicFramePr>
            <p:nvPr/>
          </p:nvGraphicFramePr>
          <p:xfrm>
            <a:off x="2816232" y="1643050"/>
            <a:ext cx="1949457" cy="398466"/>
          </p:xfrm>
          <a:graphic>
            <a:graphicData uri="http://schemas.openxmlformats.org/presentationml/2006/ole">
              <mc:AlternateContent xmlns:mc="http://schemas.openxmlformats.org/markup-compatibility/2006">
                <mc:Choice xmlns:v="urn:schemas-microsoft-com:vml" Requires="v">
                  <p:oleObj spid="_x0000_s66581" name="公式" r:id="rId7" imgW="904780" imgH="114368" progId="Equation.3">
                    <p:embed/>
                  </p:oleObj>
                </mc:Choice>
                <mc:Fallback>
                  <p:oleObj name="公式" r:id="rId7" imgW="904780" imgH="114368"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6232" y="1643050"/>
                          <a:ext cx="1949457" cy="3984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76" name="Rectangle 106"/>
            <p:cNvSpPr>
              <a:spLocks noChangeArrowheads="1"/>
            </p:cNvSpPr>
            <p:nvPr/>
          </p:nvSpPr>
          <p:spPr bwMode="auto">
            <a:xfrm>
              <a:off x="684213" y="1500174"/>
              <a:ext cx="8215370" cy="1143008"/>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endParaRPr>
            </a:p>
          </p:txBody>
        </p:sp>
      </p:grpSp>
      <p:grpSp>
        <p:nvGrpSpPr>
          <p:cNvPr id="6" name="组合 17"/>
          <p:cNvGrpSpPr>
            <a:grpSpLocks/>
          </p:cNvGrpSpPr>
          <p:nvPr/>
        </p:nvGrpSpPr>
        <p:grpSpPr bwMode="auto">
          <a:xfrm>
            <a:off x="931863" y="3714750"/>
            <a:ext cx="4695825" cy="500063"/>
            <a:chOff x="931195" y="3714752"/>
            <a:chExt cx="4696538" cy="500066"/>
          </a:xfrm>
        </p:grpSpPr>
        <p:sp>
          <p:nvSpPr>
            <p:cNvPr id="66572" name="Text Box 105"/>
            <p:cNvSpPr txBox="1">
              <a:spLocks noChangeArrowheads="1"/>
            </p:cNvSpPr>
            <p:nvPr/>
          </p:nvSpPr>
          <p:spPr bwMode="auto">
            <a:xfrm>
              <a:off x="931195" y="3714752"/>
              <a:ext cx="9975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00FF"/>
                  </a:solidFill>
                </a:rPr>
                <a:t>解：</a:t>
              </a:r>
            </a:p>
          </p:txBody>
        </p:sp>
        <p:graphicFrame>
          <p:nvGraphicFramePr>
            <p:cNvPr id="66573" name="Object 13"/>
            <p:cNvGraphicFramePr>
              <a:graphicFrameLocks noChangeAspect="1"/>
            </p:cNvGraphicFramePr>
            <p:nvPr/>
          </p:nvGraphicFramePr>
          <p:xfrm>
            <a:off x="1856829" y="3720532"/>
            <a:ext cx="3770904" cy="494286"/>
          </p:xfrm>
          <a:graphic>
            <a:graphicData uri="http://schemas.openxmlformats.org/presentationml/2006/ole">
              <mc:AlternateContent xmlns:mc="http://schemas.openxmlformats.org/markup-compatibility/2006">
                <mc:Choice xmlns:v="urn:schemas-microsoft-com:vml" Requires="v">
                  <p:oleObj spid="_x0000_s66582" name="公式" r:id="rId9" imgW="1981200" imgH="241300" progId="Equation.3">
                    <p:embed/>
                  </p:oleObj>
                </mc:Choice>
                <mc:Fallback>
                  <p:oleObj name="公式" r:id="rId9" imgW="1981200" imgH="2413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6829" y="3720532"/>
                          <a:ext cx="3770904" cy="494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4" name="Object 14"/>
          <p:cNvGraphicFramePr>
            <a:graphicFrameLocks noChangeAspect="1"/>
          </p:cNvGraphicFramePr>
          <p:nvPr/>
        </p:nvGraphicFramePr>
        <p:xfrm>
          <a:off x="2133600" y="4864100"/>
          <a:ext cx="1509713" cy="406400"/>
        </p:xfrm>
        <a:graphic>
          <a:graphicData uri="http://schemas.openxmlformats.org/presentationml/2006/ole">
            <mc:AlternateContent xmlns:mc="http://schemas.openxmlformats.org/markup-compatibility/2006">
              <mc:Choice xmlns:v="urn:schemas-microsoft-com:vml" Requires="v">
                <p:oleObj spid="_x0000_s66583" name="公式" r:id="rId11" imgW="812447" imgH="203112" progId="Equation.3">
                  <p:embed/>
                </p:oleObj>
              </mc:Choice>
              <mc:Fallback>
                <p:oleObj name="公式" r:id="rId11" imgW="812447" imgH="203112"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3600" y="4864100"/>
                        <a:ext cx="150971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5"/>
          <p:cNvGraphicFramePr>
            <a:graphicFrameLocks noChangeAspect="1"/>
          </p:cNvGraphicFramePr>
          <p:nvPr/>
        </p:nvGraphicFramePr>
        <p:xfrm>
          <a:off x="2143125" y="5454650"/>
          <a:ext cx="1323975" cy="474663"/>
        </p:xfrm>
        <a:graphic>
          <a:graphicData uri="http://schemas.openxmlformats.org/presentationml/2006/ole">
            <mc:AlternateContent xmlns:mc="http://schemas.openxmlformats.org/markup-compatibility/2006">
              <mc:Choice xmlns:v="urn:schemas-microsoft-com:vml" Requires="v">
                <p:oleObj spid="_x0000_s66584" name="公式" r:id="rId13" imgW="723586" imgH="241195" progId="Equation.3">
                  <p:embed/>
                </p:oleObj>
              </mc:Choice>
              <mc:Fallback>
                <p:oleObj name="公式" r:id="rId13" imgW="723586" imgH="241195"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43125" y="5454650"/>
                        <a:ext cx="1323975"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4" name="Object 16"/>
          <p:cNvGraphicFramePr>
            <a:graphicFrameLocks noChangeAspect="1"/>
          </p:cNvGraphicFramePr>
          <p:nvPr/>
        </p:nvGraphicFramePr>
        <p:xfrm>
          <a:off x="2143125" y="6094413"/>
          <a:ext cx="642938" cy="334962"/>
        </p:xfrm>
        <a:graphic>
          <a:graphicData uri="http://schemas.openxmlformats.org/presentationml/2006/ole">
            <mc:AlternateContent xmlns:mc="http://schemas.openxmlformats.org/markup-compatibility/2006">
              <mc:Choice xmlns:v="urn:schemas-microsoft-com:vml" Requires="v">
                <p:oleObj spid="_x0000_s66585" name="公式" r:id="rId15" imgW="304536" imgH="164957" progId="Equation.3">
                  <p:embed/>
                </p:oleObj>
              </mc:Choice>
              <mc:Fallback>
                <p:oleObj name="公式" r:id="rId15" imgW="304536" imgH="164957"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43125" y="6094413"/>
                        <a:ext cx="642938" cy="33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71" name="Rectangle 4"/>
          <p:cNvSpPr>
            <a:spLocks noChangeArrowheads="1"/>
          </p:cNvSpPr>
          <p:nvPr/>
        </p:nvSpPr>
        <p:spPr bwMode="auto">
          <a:xfrm>
            <a:off x="5940425" y="142875"/>
            <a:ext cx="3016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§2.4</a:t>
            </a:r>
            <a:r>
              <a:rPr lang="zh-CN" altLang="en-US" sz="1800" b="1">
                <a:solidFill>
                  <a:srgbClr val="FF0066"/>
                </a:solidFill>
                <a:latin typeface="Times New Roman" pitchFamily="18" charset="0"/>
                <a:cs typeface="Times New Roman" pitchFamily="18" charset="0"/>
              </a:rPr>
              <a:t>  逻辑函数的化简方法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7412"/>
                                        </p:tgtEl>
                                        <p:attrNameLst>
                                          <p:attrName>style.visibility</p:attrName>
                                        </p:attrNameLst>
                                      </p:cBhvr>
                                      <p:to>
                                        <p:strVal val="visible"/>
                                      </p:to>
                                    </p:set>
                                    <p:animEffect transition="in" filter="wipe(left)">
                                      <p:cBhvr>
                                        <p:cTn id="27" dur="500"/>
                                        <p:tgtEl>
                                          <p:spTgt spid="174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7424"/>
                                        </p:tgtEl>
                                        <p:attrNameLst>
                                          <p:attrName>style.visibility</p:attrName>
                                        </p:attrNameLst>
                                      </p:cBhvr>
                                      <p:to>
                                        <p:strVal val="visible"/>
                                      </p:to>
                                    </p:set>
                                    <p:animEffect transition="in" filter="wipe(left)">
                                      <p:cBhvr>
                                        <p:cTn id="42" dur="500"/>
                                        <p:tgtEl>
                                          <p:spTgt spid="17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2"/>
          <p:cNvGrpSpPr>
            <a:grpSpLocks/>
          </p:cNvGrpSpPr>
          <p:nvPr/>
        </p:nvGrpSpPr>
        <p:grpSpPr bwMode="auto">
          <a:xfrm>
            <a:off x="1000125" y="895350"/>
            <a:ext cx="4703763" cy="461963"/>
            <a:chOff x="1000100" y="895335"/>
            <a:chExt cx="4704005" cy="461963"/>
          </a:xfrm>
        </p:grpSpPr>
        <p:sp>
          <p:nvSpPr>
            <p:cNvPr id="67604" name="Text Box 9"/>
            <p:cNvSpPr txBox="1">
              <a:spLocks noChangeArrowheads="1"/>
            </p:cNvSpPr>
            <p:nvPr/>
          </p:nvSpPr>
          <p:spPr bwMode="auto">
            <a:xfrm>
              <a:off x="1000100" y="895335"/>
              <a:ext cx="64294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00FF"/>
                  </a:solidFill>
                </a:rPr>
                <a:t>解：</a:t>
              </a:r>
            </a:p>
          </p:txBody>
        </p:sp>
        <p:graphicFrame>
          <p:nvGraphicFramePr>
            <p:cNvPr id="67605" name="Object 4"/>
            <p:cNvGraphicFramePr>
              <a:graphicFrameLocks noChangeAspect="1"/>
            </p:cNvGraphicFramePr>
            <p:nvPr/>
          </p:nvGraphicFramePr>
          <p:xfrm>
            <a:off x="1714492" y="902418"/>
            <a:ext cx="3989613" cy="454866"/>
          </p:xfrm>
          <a:graphic>
            <a:graphicData uri="http://schemas.openxmlformats.org/presentationml/2006/ole">
              <mc:AlternateContent xmlns:mc="http://schemas.openxmlformats.org/markup-compatibility/2006">
                <mc:Choice xmlns:v="urn:schemas-microsoft-com:vml" Requires="v">
                  <p:oleObj spid="_x0000_s67606" name="公式" r:id="rId3" imgW="2019300" imgH="241300" progId="Equation.3">
                    <p:embed/>
                  </p:oleObj>
                </mc:Choice>
                <mc:Fallback>
                  <p:oleObj name="公式" r:id="rId3" imgW="20193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492" y="902418"/>
                          <a:ext cx="3989613" cy="4548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组合 23"/>
          <p:cNvGrpSpPr>
            <a:grpSpLocks/>
          </p:cNvGrpSpPr>
          <p:nvPr/>
        </p:nvGrpSpPr>
        <p:grpSpPr bwMode="auto">
          <a:xfrm>
            <a:off x="992188" y="4487863"/>
            <a:ext cx="2730500" cy="512762"/>
            <a:chOff x="992169" y="4487371"/>
            <a:chExt cx="2730562" cy="513275"/>
          </a:xfrm>
        </p:grpSpPr>
        <p:graphicFrame>
          <p:nvGraphicFramePr>
            <p:cNvPr id="67602" name="Object 5"/>
            <p:cNvGraphicFramePr>
              <a:graphicFrameLocks noChangeAspect="1"/>
            </p:cNvGraphicFramePr>
            <p:nvPr/>
          </p:nvGraphicFramePr>
          <p:xfrm>
            <a:off x="1714466" y="4487371"/>
            <a:ext cx="2008265" cy="513275"/>
          </p:xfrm>
          <a:graphic>
            <a:graphicData uri="http://schemas.openxmlformats.org/presentationml/2006/ole">
              <mc:AlternateContent xmlns:mc="http://schemas.openxmlformats.org/markup-compatibility/2006">
                <mc:Choice xmlns:v="urn:schemas-microsoft-com:vml" Requires="v">
                  <p:oleObj spid="_x0000_s67607" name="公式" r:id="rId5" imgW="1009523" imgH="190523" progId="Equation.3">
                    <p:embed/>
                  </p:oleObj>
                </mc:Choice>
                <mc:Fallback>
                  <p:oleObj name="公式" r:id="rId5" imgW="1009523" imgH="190523"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4466" y="4487371"/>
                          <a:ext cx="2008265" cy="51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603" name="Text Box 27"/>
            <p:cNvSpPr txBox="1">
              <a:spLocks noChangeArrowheads="1"/>
            </p:cNvSpPr>
            <p:nvPr/>
          </p:nvSpPr>
          <p:spPr bwMode="auto">
            <a:xfrm>
              <a:off x="992169" y="4500570"/>
              <a:ext cx="865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00FF"/>
                  </a:solidFill>
                </a:rPr>
                <a:t>解：</a:t>
              </a:r>
            </a:p>
          </p:txBody>
        </p:sp>
      </p:grpSp>
      <p:grpSp>
        <p:nvGrpSpPr>
          <p:cNvPr id="67588" name="组合 21"/>
          <p:cNvGrpSpPr>
            <a:grpSpLocks/>
          </p:cNvGrpSpPr>
          <p:nvPr/>
        </p:nvGrpSpPr>
        <p:grpSpPr bwMode="auto">
          <a:xfrm>
            <a:off x="752475" y="258763"/>
            <a:ext cx="5765800" cy="488950"/>
            <a:chOff x="753263" y="258579"/>
            <a:chExt cx="5764956" cy="488814"/>
          </a:xfrm>
        </p:grpSpPr>
        <p:graphicFrame>
          <p:nvGraphicFramePr>
            <p:cNvPr id="67600" name="Object 2"/>
            <p:cNvGraphicFramePr>
              <a:graphicFrameLocks noChangeAspect="1"/>
            </p:cNvGraphicFramePr>
            <p:nvPr/>
          </p:nvGraphicFramePr>
          <p:xfrm>
            <a:off x="1643699" y="258579"/>
            <a:ext cx="4874520" cy="484053"/>
          </p:xfrm>
          <a:graphic>
            <a:graphicData uri="http://schemas.openxmlformats.org/presentationml/2006/ole">
              <mc:AlternateContent xmlns:mc="http://schemas.openxmlformats.org/markup-compatibility/2006">
                <mc:Choice xmlns:v="urn:schemas-microsoft-com:vml" Requires="v">
                  <p:oleObj spid="_x0000_s67608" name="公式" r:id="rId7" imgW="2425700" imgH="241300" progId="Equation.3">
                    <p:embed/>
                  </p:oleObj>
                </mc:Choice>
                <mc:Fallback>
                  <p:oleObj name="公式" r:id="rId7" imgW="2425700" imgH="24130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3699" y="258579"/>
                          <a:ext cx="4874520" cy="484053"/>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601" name="矩形 9"/>
            <p:cNvSpPr>
              <a:spLocks noChangeArrowheads="1"/>
            </p:cNvSpPr>
            <p:nvPr/>
          </p:nvSpPr>
          <p:spPr bwMode="auto">
            <a:xfrm>
              <a:off x="753263" y="285728"/>
              <a:ext cx="1032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lang="zh-CN" altLang="en-US" sz="2400" b="1">
                  <a:solidFill>
                    <a:srgbClr val="C00000"/>
                  </a:solidFill>
                </a:rPr>
                <a:t>例：</a:t>
              </a:r>
              <a:endParaRPr lang="zh-CN" altLang="en-US" sz="2400">
                <a:solidFill>
                  <a:srgbClr val="000000"/>
                </a:solidFill>
              </a:endParaRPr>
            </a:p>
          </p:txBody>
        </p:sp>
      </p:grpSp>
      <p:grpSp>
        <p:nvGrpSpPr>
          <p:cNvPr id="9" name="组合 17"/>
          <p:cNvGrpSpPr>
            <a:grpSpLocks/>
          </p:cNvGrpSpPr>
          <p:nvPr/>
        </p:nvGrpSpPr>
        <p:grpSpPr bwMode="auto">
          <a:xfrm>
            <a:off x="752475" y="3714750"/>
            <a:ext cx="4197350" cy="571500"/>
            <a:chOff x="610387" y="3357555"/>
            <a:chExt cx="4196199" cy="571511"/>
          </a:xfrm>
        </p:grpSpPr>
        <p:graphicFrame>
          <p:nvGraphicFramePr>
            <p:cNvPr id="67598" name="Object 3"/>
            <p:cNvGraphicFramePr>
              <a:graphicFrameLocks noChangeAspect="1"/>
            </p:cNvGraphicFramePr>
            <p:nvPr/>
          </p:nvGraphicFramePr>
          <p:xfrm>
            <a:off x="1500714" y="3357555"/>
            <a:ext cx="3305872" cy="559804"/>
          </p:xfrm>
          <a:graphic>
            <a:graphicData uri="http://schemas.openxmlformats.org/presentationml/2006/ole">
              <mc:AlternateContent xmlns:mc="http://schemas.openxmlformats.org/markup-compatibility/2006">
                <mc:Choice xmlns:v="urn:schemas-microsoft-com:vml" Requires="v">
                  <p:oleObj spid="_x0000_s67609" name="公式" r:id="rId9" imgW="1438319" imgH="190523" progId="Equation.3">
                    <p:embed/>
                  </p:oleObj>
                </mc:Choice>
                <mc:Fallback>
                  <p:oleObj name="公式" r:id="rId9" imgW="1438319" imgH="190523"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0714" y="3357555"/>
                          <a:ext cx="3305872" cy="559804"/>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9" name="矩形 10"/>
            <p:cNvSpPr>
              <a:spLocks noChangeArrowheads="1"/>
            </p:cNvSpPr>
            <p:nvPr/>
          </p:nvSpPr>
          <p:spPr bwMode="auto">
            <a:xfrm>
              <a:off x="610387" y="3467401"/>
              <a:ext cx="1032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lang="zh-CN" altLang="en-US" sz="2400" b="1">
                  <a:solidFill>
                    <a:srgbClr val="C00000"/>
                  </a:solidFill>
                </a:rPr>
                <a:t>例：</a:t>
              </a:r>
              <a:endParaRPr lang="zh-CN" altLang="en-US" sz="2400">
                <a:solidFill>
                  <a:srgbClr val="000000"/>
                </a:solidFill>
              </a:endParaRPr>
            </a:p>
          </p:txBody>
        </p:sp>
      </p:grpSp>
      <p:graphicFrame>
        <p:nvGraphicFramePr>
          <p:cNvPr id="13" name="Object 10"/>
          <p:cNvGraphicFramePr>
            <a:graphicFrameLocks noChangeAspect="1"/>
          </p:cNvGraphicFramePr>
          <p:nvPr/>
        </p:nvGraphicFramePr>
        <p:xfrm>
          <a:off x="2000250" y="1500188"/>
          <a:ext cx="3786188" cy="463550"/>
        </p:xfrm>
        <a:graphic>
          <a:graphicData uri="http://schemas.openxmlformats.org/presentationml/2006/ole">
            <mc:AlternateContent xmlns:mc="http://schemas.openxmlformats.org/markup-compatibility/2006">
              <mc:Choice xmlns:v="urn:schemas-microsoft-com:vml" Requires="v">
                <p:oleObj spid="_x0000_s67610" name="公式" r:id="rId11" imgW="1879600" imgH="241300" progId="Equation.3">
                  <p:embed/>
                </p:oleObj>
              </mc:Choice>
              <mc:Fallback>
                <p:oleObj name="公式" r:id="rId11" imgW="1879600" imgH="2413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00250" y="1500188"/>
                        <a:ext cx="3786188"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组合 14"/>
          <p:cNvGrpSpPr>
            <a:grpSpLocks/>
          </p:cNvGrpSpPr>
          <p:nvPr/>
        </p:nvGrpSpPr>
        <p:grpSpPr bwMode="auto">
          <a:xfrm>
            <a:off x="2000250" y="2058988"/>
            <a:ext cx="3030538" cy="404812"/>
            <a:chOff x="1652942" y="2071678"/>
            <a:chExt cx="3203597" cy="475318"/>
          </a:xfrm>
        </p:grpSpPr>
        <p:sp>
          <p:nvSpPr>
            <p:cNvPr id="67596" name="Rectangle 13"/>
            <p:cNvSpPr>
              <a:spLocks noChangeArrowheads="1"/>
            </p:cNvSpPr>
            <p:nvPr/>
          </p:nvSpPr>
          <p:spPr bwMode="auto">
            <a:xfrm>
              <a:off x="3714744" y="2071678"/>
              <a:ext cx="532814" cy="475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a:solidFill>
                    <a:srgbClr val="040404"/>
                  </a:solidFill>
                </a:rPr>
                <a:t>⊙</a:t>
              </a:r>
            </a:p>
          </p:txBody>
        </p:sp>
        <p:graphicFrame>
          <p:nvGraphicFramePr>
            <p:cNvPr id="67597" name="Object 11"/>
            <p:cNvGraphicFramePr>
              <a:graphicFrameLocks noChangeAspect="1"/>
            </p:cNvGraphicFramePr>
            <p:nvPr/>
          </p:nvGraphicFramePr>
          <p:xfrm>
            <a:off x="1652942" y="2091939"/>
            <a:ext cx="3203597" cy="455047"/>
          </p:xfrm>
          <a:graphic>
            <a:graphicData uri="http://schemas.openxmlformats.org/presentationml/2006/ole">
              <mc:AlternateContent xmlns:mc="http://schemas.openxmlformats.org/markup-compatibility/2006">
                <mc:Choice xmlns:v="urn:schemas-microsoft-com:vml" Requires="v">
                  <p:oleObj spid="_x0000_s67611" name="公式" r:id="rId13" imgW="1409088" imgH="203112" progId="Equation.3">
                    <p:embed/>
                  </p:oleObj>
                </mc:Choice>
                <mc:Fallback>
                  <p:oleObj name="公式" r:id="rId13" imgW="1409088" imgH="203112"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52942" y="2091939"/>
                          <a:ext cx="3203597" cy="4550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 name="Object 12"/>
          <p:cNvGraphicFramePr>
            <a:graphicFrameLocks noChangeAspect="1"/>
          </p:cNvGraphicFramePr>
          <p:nvPr/>
        </p:nvGraphicFramePr>
        <p:xfrm>
          <a:off x="2000250" y="2551113"/>
          <a:ext cx="815975" cy="327025"/>
        </p:xfrm>
        <a:graphic>
          <a:graphicData uri="http://schemas.openxmlformats.org/presentationml/2006/ole">
            <mc:AlternateContent xmlns:mc="http://schemas.openxmlformats.org/markup-compatibility/2006">
              <mc:Choice xmlns:v="urn:schemas-microsoft-com:vml" Requires="v">
                <p:oleObj spid="_x0000_s67612" name="公式" r:id="rId15" imgW="393359" imgH="164957" progId="Equation.3">
                  <p:embed/>
                </p:oleObj>
              </mc:Choice>
              <mc:Fallback>
                <p:oleObj name="公式" r:id="rId15" imgW="393359" imgH="164957"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00250" y="2551113"/>
                        <a:ext cx="815975"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5" name="Object 13"/>
          <p:cNvGraphicFramePr>
            <a:graphicFrameLocks noChangeAspect="1"/>
          </p:cNvGraphicFramePr>
          <p:nvPr/>
        </p:nvGraphicFramePr>
        <p:xfrm>
          <a:off x="2000250" y="3035300"/>
          <a:ext cx="533400" cy="314325"/>
        </p:xfrm>
        <a:graphic>
          <a:graphicData uri="http://schemas.openxmlformats.org/presentationml/2006/ole">
            <mc:AlternateContent xmlns:mc="http://schemas.openxmlformats.org/markup-compatibility/2006">
              <mc:Choice xmlns:v="urn:schemas-microsoft-com:vml" Requires="v">
                <p:oleObj spid="_x0000_s67613" name="公式" r:id="rId17" imgW="266353" imgH="164885" progId="Equation.3">
                  <p:embed/>
                </p:oleObj>
              </mc:Choice>
              <mc:Fallback>
                <p:oleObj name="公式" r:id="rId17" imgW="266353" imgH="164885" progId="Equation.3">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00250" y="3035300"/>
                        <a:ext cx="533400" cy="31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5"/>
          <p:cNvGraphicFramePr>
            <a:graphicFrameLocks noChangeAspect="1"/>
          </p:cNvGraphicFramePr>
          <p:nvPr/>
        </p:nvGraphicFramePr>
        <p:xfrm>
          <a:off x="2000250" y="5046663"/>
          <a:ext cx="1785938" cy="508000"/>
        </p:xfrm>
        <a:graphic>
          <a:graphicData uri="http://schemas.openxmlformats.org/presentationml/2006/ole">
            <mc:AlternateContent xmlns:mc="http://schemas.openxmlformats.org/markup-compatibility/2006">
              <mc:Choice xmlns:v="urn:schemas-microsoft-com:vml" Requires="v">
                <p:oleObj spid="_x0000_s67614" name="公式" r:id="rId19" imgW="857317" imgH="180969" progId="Equation.3">
                  <p:embed/>
                </p:oleObj>
              </mc:Choice>
              <mc:Fallback>
                <p:oleObj name="公式" r:id="rId19" imgW="857317" imgH="180969" progId="Equation.3">
                  <p:embed/>
                  <p:pic>
                    <p:nvPicPr>
                      <p:cNvPr id="0"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00250" y="5046663"/>
                        <a:ext cx="178593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6"/>
          <p:cNvGraphicFramePr>
            <a:graphicFrameLocks noChangeAspect="1"/>
          </p:cNvGraphicFramePr>
          <p:nvPr/>
        </p:nvGraphicFramePr>
        <p:xfrm>
          <a:off x="2000250" y="5681663"/>
          <a:ext cx="500063" cy="311150"/>
        </p:xfrm>
        <a:graphic>
          <a:graphicData uri="http://schemas.openxmlformats.org/presentationml/2006/ole">
            <mc:AlternateContent xmlns:mc="http://schemas.openxmlformats.org/markup-compatibility/2006">
              <mc:Choice xmlns:v="urn:schemas-microsoft-com:vml" Requires="v">
                <p:oleObj spid="_x0000_s67615" name="公式" r:id="rId21" imgW="180847" imgH="76155" progId="Equation.3">
                  <p:embed/>
                </p:oleObj>
              </mc:Choice>
              <mc:Fallback>
                <p:oleObj name="公式" r:id="rId21" imgW="180847" imgH="76155" progId="Equation.3">
                  <p:embed/>
                  <p:pic>
                    <p:nvPicPr>
                      <p:cNvPr id="0" name="Object 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00250" y="5681663"/>
                        <a:ext cx="500063"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445"/>
                                        </p:tgtEl>
                                        <p:attrNameLst>
                                          <p:attrName>style.visibility</p:attrName>
                                        </p:attrNameLst>
                                      </p:cBhvr>
                                      <p:to>
                                        <p:strVal val="visible"/>
                                      </p:to>
                                    </p:set>
                                    <p:animEffect transition="in" filter="wipe(left)">
                                      <p:cBhvr>
                                        <p:cTn id="27" dur="500"/>
                                        <p:tgtEl>
                                          <p:spTgt spid="184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5"/>
          <p:cNvSpPr txBox="1">
            <a:spLocks noChangeArrowheads="1"/>
          </p:cNvSpPr>
          <p:nvPr/>
        </p:nvSpPr>
        <p:spPr bwMode="auto">
          <a:xfrm>
            <a:off x="692150" y="185738"/>
            <a:ext cx="295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rPr>
              <a:t>2. </a:t>
            </a:r>
            <a:r>
              <a:rPr kumimoji="1" lang="zh-CN" altLang="en-US" sz="2400" b="1">
                <a:solidFill>
                  <a:srgbClr val="FF3300"/>
                </a:solidFill>
                <a:latin typeface="Times New Roman" pitchFamily="18" charset="0"/>
              </a:rPr>
              <a:t>吸收法（消项法） </a:t>
            </a:r>
          </a:p>
        </p:txBody>
      </p:sp>
      <p:sp>
        <p:nvSpPr>
          <p:cNvPr id="4" name="Text Box 10"/>
          <p:cNvSpPr txBox="1">
            <a:spLocks noChangeArrowheads="1"/>
          </p:cNvSpPr>
          <p:nvPr/>
        </p:nvSpPr>
        <p:spPr bwMode="auto">
          <a:xfrm>
            <a:off x="755650" y="2214563"/>
            <a:ext cx="6245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lang="zh-CN" altLang="en-US" sz="2400" b="1">
                <a:solidFill>
                  <a:srgbClr val="C00000"/>
                </a:solidFill>
              </a:rPr>
              <a:t>例：</a:t>
            </a:r>
            <a:r>
              <a:rPr lang="zh-CN" altLang="en-US" sz="2400" b="1">
                <a:solidFill>
                  <a:srgbClr val="000000"/>
                </a:solidFill>
              </a:rPr>
              <a:t>用吸收法化简下列逻辑函数</a:t>
            </a:r>
          </a:p>
        </p:txBody>
      </p:sp>
      <p:graphicFrame>
        <p:nvGraphicFramePr>
          <p:cNvPr id="5" name="Object 3"/>
          <p:cNvGraphicFramePr>
            <a:graphicFrameLocks noChangeAspect="1"/>
          </p:cNvGraphicFramePr>
          <p:nvPr/>
        </p:nvGraphicFramePr>
        <p:xfrm>
          <a:off x="1714500" y="3825875"/>
          <a:ext cx="3236913" cy="531813"/>
        </p:xfrm>
        <a:graphic>
          <a:graphicData uri="http://schemas.openxmlformats.org/presentationml/2006/ole">
            <mc:AlternateContent xmlns:mc="http://schemas.openxmlformats.org/markup-compatibility/2006">
              <mc:Choice xmlns:v="urn:schemas-microsoft-com:vml" Requires="v">
                <p:oleObj spid="_x0000_s68630" name="公式" r:id="rId3" imgW="1473200" imgH="241300" progId="Equation.3">
                  <p:embed/>
                </p:oleObj>
              </mc:Choice>
              <mc:Fallback>
                <p:oleObj name="公式" r:id="rId3" imgW="1473200" imgH="2413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3825875"/>
                        <a:ext cx="3236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12"/>
          <p:cNvSpPr txBox="1">
            <a:spLocks noChangeArrowheads="1"/>
          </p:cNvSpPr>
          <p:nvPr/>
        </p:nvSpPr>
        <p:spPr bwMode="auto">
          <a:xfrm>
            <a:off x="992188" y="3895725"/>
            <a:ext cx="865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00FF"/>
                </a:solidFill>
              </a:rPr>
              <a:t>解：</a:t>
            </a:r>
          </a:p>
        </p:txBody>
      </p:sp>
      <p:grpSp>
        <p:nvGrpSpPr>
          <p:cNvPr id="2" name="组合 23"/>
          <p:cNvGrpSpPr>
            <a:grpSpLocks/>
          </p:cNvGrpSpPr>
          <p:nvPr/>
        </p:nvGrpSpPr>
        <p:grpSpPr bwMode="auto">
          <a:xfrm>
            <a:off x="1643063" y="2851150"/>
            <a:ext cx="6402387" cy="577850"/>
            <a:chOff x="1785918" y="2850579"/>
            <a:chExt cx="6402431" cy="578421"/>
          </a:xfrm>
        </p:grpSpPr>
        <p:graphicFrame>
          <p:nvGraphicFramePr>
            <p:cNvPr id="68628" name="Object 2"/>
            <p:cNvGraphicFramePr>
              <a:graphicFrameLocks noChangeAspect="1"/>
            </p:cNvGraphicFramePr>
            <p:nvPr/>
          </p:nvGraphicFramePr>
          <p:xfrm>
            <a:off x="1785918" y="2872652"/>
            <a:ext cx="3181382" cy="556348"/>
          </p:xfrm>
          <a:graphic>
            <a:graphicData uri="http://schemas.openxmlformats.org/presentationml/2006/ole">
              <mc:AlternateContent xmlns:mc="http://schemas.openxmlformats.org/markup-compatibility/2006">
                <mc:Choice xmlns:v="urn:schemas-microsoft-com:vml" Requires="v">
                  <p:oleObj spid="_x0000_s68631" name="公式" r:id="rId5" imgW="1459866" imgH="241195" progId="Equation.3">
                    <p:embed/>
                  </p:oleObj>
                </mc:Choice>
                <mc:Fallback>
                  <p:oleObj name="公式" r:id="rId5" imgW="1459866" imgH="241195"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5918" y="2872652"/>
                          <a:ext cx="3181382" cy="556348"/>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29" name="Object 6"/>
            <p:cNvGraphicFramePr>
              <a:graphicFrameLocks noChangeAspect="1"/>
            </p:cNvGraphicFramePr>
            <p:nvPr/>
          </p:nvGraphicFramePr>
          <p:xfrm>
            <a:off x="5429269" y="2850579"/>
            <a:ext cx="2759080" cy="533971"/>
          </p:xfrm>
          <a:graphic>
            <a:graphicData uri="http://schemas.openxmlformats.org/presentationml/2006/ole">
              <mc:AlternateContent xmlns:mc="http://schemas.openxmlformats.org/markup-compatibility/2006">
                <mc:Choice xmlns:v="urn:schemas-microsoft-com:vml" Requires="v">
                  <p:oleObj spid="_x0000_s68632" name="公式" r:id="rId7" imgW="1285840" imgH="152309" progId="Equation.3">
                    <p:embed/>
                  </p:oleObj>
                </mc:Choice>
                <mc:Fallback>
                  <p:oleObj name="公式" r:id="rId7" imgW="1285840" imgH="152309"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29269" y="2850579"/>
                          <a:ext cx="2759080" cy="533971"/>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 name="Object 7"/>
          <p:cNvGraphicFramePr>
            <a:graphicFrameLocks noChangeAspect="1"/>
          </p:cNvGraphicFramePr>
          <p:nvPr/>
        </p:nvGraphicFramePr>
        <p:xfrm>
          <a:off x="5289550" y="3832225"/>
          <a:ext cx="3068638" cy="525463"/>
        </p:xfrm>
        <a:graphic>
          <a:graphicData uri="http://schemas.openxmlformats.org/presentationml/2006/ole">
            <mc:AlternateContent xmlns:mc="http://schemas.openxmlformats.org/markup-compatibility/2006">
              <mc:Choice xmlns:v="urn:schemas-microsoft-com:vml" Requires="v">
                <p:oleObj spid="_x0000_s68633" name="公式" r:id="rId9" imgW="1324028" imgH="152309" progId="Equation.3">
                  <p:embed/>
                </p:oleObj>
              </mc:Choice>
              <mc:Fallback>
                <p:oleObj name="公式" r:id="rId9" imgW="1324028" imgH="152309"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9550" y="3832225"/>
                        <a:ext cx="3068638"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 name="组合 18"/>
          <p:cNvGrpSpPr>
            <a:grpSpLocks/>
          </p:cNvGrpSpPr>
          <p:nvPr/>
        </p:nvGrpSpPr>
        <p:grpSpPr bwMode="auto">
          <a:xfrm>
            <a:off x="744538" y="785813"/>
            <a:ext cx="7685087" cy="1214437"/>
            <a:chOff x="744510" y="714356"/>
            <a:chExt cx="7685141" cy="1214438"/>
          </a:xfrm>
        </p:grpSpPr>
        <p:sp>
          <p:nvSpPr>
            <p:cNvPr id="68622" name="Rectangle 15"/>
            <p:cNvSpPr>
              <a:spLocks noChangeArrowheads="1"/>
            </p:cNvSpPr>
            <p:nvPr/>
          </p:nvSpPr>
          <p:spPr bwMode="auto">
            <a:xfrm>
              <a:off x="744510" y="714356"/>
              <a:ext cx="7685141" cy="1214438"/>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endParaRPr>
            </a:p>
          </p:txBody>
        </p:sp>
        <p:sp>
          <p:nvSpPr>
            <p:cNvPr id="68623" name="矩形 13"/>
            <p:cNvSpPr>
              <a:spLocks noChangeArrowheads="1"/>
            </p:cNvSpPr>
            <p:nvPr/>
          </p:nvSpPr>
          <p:spPr bwMode="auto">
            <a:xfrm>
              <a:off x="1424292" y="824195"/>
              <a:ext cx="15760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80000"/>
                  </a:solidFill>
                  <a:latin typeface="Times New Roman" pitchFamily="18" charset="0"/>
                </a:rPr>
                <a:t> </a:t>
              </a:r>
              <a:r>
                <a:rPr kumimoji="1" lang="zh-CN" altLang="en-US" sz="2400" b="1">
                  <a:solidFill>
                    <a:srgbClr val="080000"/>
                  </a:solidFill>
                  <a:latin typeface="Times New Roman" pitchFamily="18" charset="0"/>
                </a:rPr>
                <a:t>利用公式 </a:t>
              </a:r>
              <a:endParaRPr lang="zh-CN" altLang="en-US" sz="2400">
                <a:solidFill>
                  <a:srgbClr val="000000"/>
                </a:solidFill>
              </a:endParaRPr>
            </a:p>
          </p:txBody>
        </p:sp>
        <p:graphicFrame>
          <p:nvGraphicFramePr>
            <p:cNvPr id="68624" name="Object 4"/>
            <p:cNvGraphicFramePr>
              <a:graphicFrameLocks noChangeAspect="1"/>
            </p:cNvGraphicFramePr>
            <p:nvPr/>
          </p:nvGraphicFramePr>
          <p:xfrm>
            <a:off x="3000352" y="857213"/>
            <a:ext cx="1465282" cy="328378"/>
          </p:xfrm>
          <a:graphic>
            <a:graphicData uri="http://schemas.openxmlformats.org/presentationml/2006/ole">
              <mc:AlternateContent xmlns:mc="http://schemas.openxmlformats.org/markup-compatibility/2006">
                <mc:Choice xmlns:v="urn:schemas-microsoft-com:vml" Requires="v">
                  <p:oleObj spid="_x0000_s68634" name="公式" r:id="rId11" imgW="647830" imgH="76155" progId="Equation.3">
                    <p:embed/>
                  </p:oleObj>
                </mc:Choice>
                <mc:Fallback>
                  <p:oleObj name="公式" r:id="rId11" imgW="647830" imgH="76155"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00352" y="857213"/>
                          <a:ext cx="1465282" cy="328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25" name="Object 5"/>
            <p:cNvGraphicFramePr>
              <a:graphicFrameLocks noChangeAspect="1"/>
            </p:cNvGraphicFramePr>
            <p:nvPr/>
          </p:nvGraphicFramePr>
          <p:xfrm>
            <a:off x="4965853" y="796938"/>
            <a:ext cx="3106633" cy="417465"/>
          </p:xfrm>
          <a:graphic>
            <a:graphicData uri="http://schemas.openxmlformats.org/presentationml/2006/ole">
              <mc:AlternateContent xmlns:mc="http://schemas.openxmlformats.org/markup-compatibility/2006">
                <mc:Choice xmlns:v="urn:schemas-microsoft-com:vml" Requires="v">
                  <p:oleObj spid="_x0000_s68635" name="公式" r:id="rId13" imgW="1523968" imgH="133475" progId="Equation.3">
                    <p:embed/>
                  </p:oleObj>
                </mc:Choice>
                <mc:Fallback>
                  <p:oleObj name="公式" r:id="rId13" imgW="1523968" imgH="133475" progId="Equation.3">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65853" y="796938"/>
                          <a:ext cx="3106633" cy="417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26" name="矩形 16"/>
            <p:cNvSpPr>
              <a:spLocks noChangeArrowheads="1"/>
            </p:cNvSpPr>
            <p:nvPr/>
          </p:nvSpPr>
          <p:spPr bwMode="auto">
            <a:xfrm>
              <a:off x="4578020" y="785794"/>
              <a:ext cx="4940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80000"/>
                  </a:solidFill>
                  <a:latin typeface="Times New Roman" pitchFamily="18" charset="0"/>
                </a:rPr>
                <a:t>；</a:t>
              </a:r>
              <a:endParaRPr lang="zh-CN" altLang="en-US" sz="2400">
                <a:solidFill>
                  <a:srgbClr val="000000"/>
                </a:solidFill>
              </a:endParaRPr>
            </a:p>
          </p:txBody>
        </p:sp>
        <p:sp>
          <p:nvSpPr>
            <p:cNvPr id="68627" name="矩形 17"/>
            <p:cNvSpPr>
              <a:spLocks noChangeArrowheads="1"/>
            </p:cNvSpPr>
            <p:nvPr/>
          </p:nvSpPr>
          <p:spPr bwMode="auto">
            <a:xfrm>
              <a:off x="857224" y="1357298"/>
              <a:ext cx="35878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80000"/>
                  </a:solidFill>
                  <a:latin typeface="Times New Roman" pitchFamily="18" charset="0"/>
                </a:rPr>
                <a:t>将多余项吸收（消去）。</a:t>
              </a:r>
              <a:endParaRPr lang="zh-CN" altLang="en-US" sz="2400">
                <a:solidFill>
                  <a:srgbClr val="000000"/>
                </a:solidFill>
              </a:endParaRPr>
            </a:p>
          </p:txBody>
        </p:sp>
      </p:grpSp>
      <p:graphicFrame>
        <p:nvGraphicFramePr>
          <p:cNvPr id="7" name="Object 16"/>
          <p:cNvGraphicFramePr>
            <a:graphicFrameLocks noChangeAspect="1"/>
          </p:cNvGraphicFramePr>
          <p:nvPr/>
        </p:nvGraphicFramePr>
        <p:xfrm>
          <a:off x="2071688" y="4465638"/>
          <a:ext cx="2695575" cy="534987"/>
        </p:xfrm>
        <a:graphic>
          <a:graphicData uri="http://schemas.openxmlformats.org/presentationml/2006/ole">
            <mc:AlternateContent xmlns:mc="http://schemas.openxmlformats.org/markup-compatibility/2006">
              <mc:Choice xmlns:v="urn:schemas-microsoft-com:vml" Requires="v">
                <p:oleObj spid="_x0000_s68636" name="公式" r:id="rId15" imgW="1218671" imgH="241195" progId="Equation.3">
                  <p:embed/>
                </p:oleObj>
              </mc:Choice>
              <mc:Fallback>
                <p:oleObj name="公式" r:id="rId15" imgW="1218671" imgH="241195"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71688" y="4465638"/>
                        <a:ext cx="2695575" cy="53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7"/>
          <p:cNvGraphicFramePr>
            <a:graphicFrameLocks noChangeAspect="1"/>
          </p:cNvGraphicFramePr>
          <p:nvPr/>
        </p:nvGraphicFramePr>
        <p:xfrm>
          <a:off x="2109788" y="5072063"/>
          <a:ext cx="814387" cy="449262"/>
        </p:xfrm>
        <a:graphic>
          <a:graphicData uri="http://schemas.openxmlformats.org/presentationml/2006/ole">
            <mc:AlternateContent xmlns:mc="http://schemas.openxmlformats.org/markup-compatibility/2006">
              <mc:Choice xmlns:v="urn:schemas-microsoft-com:vml" Requires="v">
                <p:oleObj spid="_x0000_s68637" name="公式" r:id="rId17" imgW="368140" imgH="203112" progId="Equation.3">
                  <p:embed/>
                </p:oleObj>
              </mc:Choice>
              <mc:Fallback>
                <p:oleObj name="公式" r:id="rId17" imgW="368140" imgH="203112" progId="Equation.3">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09788" y="5072063"/>
                        <a:ext cx="814387"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8"/>
          <p:cNvGraphicFramePr>
            <a:graphicFrameLocks noChangeAspect="1"/>
          </p:cNvGraphicFramePr>
          <p:nvPr/>
        </p:nvGraphicFramePr>
        <p:xfrm>
          <a:off x="5643563" y="4456113"/>
          <a:ext cx="2316162" cy="463550"/>
        </p:xfrm>
        <a:graphic>
          <a:graphicData uri="http://schemas.openxmlformats.org/presentationml/2006/ole">
            <mc:AlternateContent xmlns:mc="http://schemas.openxmlformats.org/markup-compatibility/2006">
              <mc:Choice xmlns:v="urn:schemas-microsoft-com:vml" Requires="v">
                <p:oleObj spid="_x0000_s68638" name="公式" r:id="rId19" imgW="990702" imgH="133475" progId="Equation.3">
                  <p:embed/>
                </p:oleObj>
              </mc:Choice>
              <mc:Fallback>
                <p:oleObj name="公式" r:id="rId19" imgW="990702" imgH="133475" progId="Equation.3">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43563" y="4456113"/>
                        <a:ext cx="231616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9"/>
          <p:cNvGraphicFramePr>
            <a:graphicFrameLocks noChangeAspect="1"/>
          </p:cNvGraphicFramePr>
          <p:nvPr/>
        </p:nvGraphicFramePr>
        <p:xfrm>
          <a:off x="5648325" y="5072063"/>
          <a:ext cx="1495425" cy="439737"/>
        </p:xfrm>
        <a:graphic>
          <a:graphicData uri="http://schemas.openxmlformats.org/presentationml/2006/ole">
            <mc:AlternateContent xmlns:mc="http://schemas.openxmlformats.org/markup-compatibility/2006">
              <mc:Choice xmlns:v="urn:schemas-microsoft-com:vml" Requires="v">
                <p:oleObj spid="_x0000_s68639" name="公式" r:id="rId21" imgW="647830" imgH="133475" progId="Equation.3">
                  <p:embed/>
                </p:oleObj>
              </mc:Choice>
              <mc:Fallback>
                <p:oleObj name="公式" r:id="rId21" imgW="647830" imgH="133475" progId="Equation.3">
                  <p:embed/>
                  <p:pic>
                    <p:nvPicPr>
                      <p:cNvPr id="0" name="Object 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48325" y="5072063"/>
                        <a:ext cx="1495425"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21" name="Rectangle 4"/>
          <p:cNvSpPr>
            <a:spLocks noChangeArrowheads="1"/>
          </p:cNvSpPr>
          <p:nvPr/>
        </p:nvSpPr>
        <p:spPr bwMode="auto">
          <a:xfrm>
            <a:off x="5940425" y="142875"/>
            <a:ext cx="3016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§2.4</a:t>
            </a:r>
            <a:r>
              <a:rPr lang="zh-CN" altLang="en-US" sz="1800" b="1">
                <a:solidFill>
                  <a:srgbClr val="FF0066"/>
                </a:solidFill>
                <a:latin typeface="Times New Roman" pitchFamily="18" charset="0"/>
                <a:cs typeface="Times New Roman" pitchFamily="18" charset="0"/>
              </a:rPr>
              <a:t>  逻辑函数的化简方法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8"/>
          <p:cNvSpPr txBox="1">
            <a:spLocks noChangeArrowheads="1"/>
          </p:cNvSpPr>
          <p:nvPr/>
        </p:nvSpPr>
        <p:spPr bwMode="auto">
          <a:xfrm>
            <a:off x="703263" y="7143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rPr>
              <a:t>3. </a:t>
            </a:r>
            <a:r>
              <a:rPr kumimoji="1" lang="zh-CN" altLang="en-US" sz="2400" b="1">
                <a:solidFill>
                  <a:srgbClr val="FF3300"/>
                </a:solidFill>
                <a:latin typeface="Times New Roman" pitchFamily="18" charset="0"/>
              </a:rPr>
              <a:t>消元法 </a:t>
            </a:r>
          </a:p>
        </p:txBody>
      </p:sp>
      <p:graphicFrame>
        <p:nvGraphicFramePr>
          <p:cNvPr id="17" name="Object 9"/>
          <p:cNvGraphicFramePr>
            <a:graphicFrameLocks noChangeAspect="1"/>
          </p:cNvGraphicFramePr>
          <p:nvPr/>
        </p:nvGraphicFramePr>
        <p:xfrm>
          <a:off x="1571625" y="3044825"/>
          <a:ext cx="2701925" cy="503238"/>
        </p:xfrm>
        <a:graphic>
          <a:graphicData uri="http://schemas.openxmlformats.org/presentationml/2006/ole">
            <mc:AlternateContent xmlns:mc="http://schemas.openxmlformats.org/markup-compatibility/2006">
              <mc:Choice xmlns:v="urn:schemas-microsoft-com:vml" Requires="v">
                <p:oleObj spid="_x0000_s69657" name="公式" r:id="rId3" imgW="1295400" imgH="241300" progId="Equation.3">
                  <p:embed/>
                </p:oleObj>
              </mc:Choice>
              <mc:Fallback>
                <p:oleObj name="公式" r:id="rId3" imgW="1295400" imgH="2413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25" y="3044825"/>
                        <a:ext cx="2701925"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Text Box 12"/>
          <p:cNvSpPr txBox="1">
            <a:spLocks noChangeArrowheads="1"/>
          </p:cNvSpPr>
          <p:nvPr/>
        </p:nvSpPr>
        <p:spPr bwMode="auto">
          <a:xfrm>
            <a:off x="892175" y="3087688"/>
            <a:ext cx="863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00FF"/>
                </a:solidFill>
              </a:rPr>
              <a:t>解：</a:t>
            </a:r>
          </a:p>
        </p:txBody>
      </p:sp>
      <p:graphicFrame>
        <p:nvGraphicFramePr>
          <p:cNvPr id="23" name="Object 11"/>
          <p:cNvGraphicFramePr>
            <a:graphicFrameLocks noChangeAspect="1"/>
          </p:cNvGraphicFramePr>
          <p:nvPr/>
        </p:nvGraphicFramePr>
        <p:xfrm>
          <a:off x="4784725" y="3048000"/>
          <a:ext cx="3859213" cy="490538"/>
        </p:xfrm>
        <a:graphic>
          <a:graphicData uri="http://schemas.openxmlformats.org/presentationml/2006/ole">
            <mc:AlternateContent xmlns:mc="http://schemas.openxmlformats.org/markup-compatibility/2006">
              <mc:Choice xmlns:v="urn:schemas-microsoft-com:vml" Requires="v">
                <p:oleObj spid="_x0000_s69658" name="公式" r:id="rId5" imgW="1752550" imgH="152309" progId="Equation.3">
                  <p:embed/>
                </p:oleObj>
              </mc:Choice>
              <mc:Fallback>
                <p:oleObj name="公式" r:id="rId5" imgW="1752550" imgH="15230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4725" y="3048000"/>
                        <a:ext cx="3859213"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组合 20"/>
          <p:cNvGrpSpPr>
            <a:grpSpLocks/>
          </p:cNvGrpSpPr>
          <p:nvPr/>
        </p:nvGrpSpPr>
        <p:grpSpPr bwMode="auto">
          <a:xfrm>
            <a:off x="684213" y="1714500"/>
            <a:ext cx="7888287" cy="1019175"/>
            <a:chOff x="684212" y="1714488"/>
            <a:chExt cx="7888343" cy="1019302"/>
          </a:xfrm>
        </p:grpSpPr>
        <p:graphicFrame>
          <p:nvGraphicFramePr>
            <p:cNvPr id="69654" name="Object 13"/>
            <p:cNvGraphicFramePr>
              <a:graphicFrameLocks noChangeAspect="1"/>
            </p:cNvGraphicFramePr>
            <p:nvPr/>
          </p:nvGraphicFramePr>
          <p:xfrm>
            <a:off x="1643044" y="2227035"/>
            <a:ext cx="2393979" cy="506755"/>
          </p:xfrm>
          <a:graphic>
            <a:graphicData uri="http://schemas.openxmlformats.org/presentationml/2006/ole">
              <mc:AlternateContent xmlns:mc="http://schemas.openxmlformats.org/markup-compatibility/2006">
                <mc:Choice xmlns:v="urn:schemas-microsoft-com:vml" Requires="v">
                  <p:oleObj spid="_x0000_s69659" name="公式" r:id="rId7" imgW="1206500" imgH="241300" progId="Equation.3">
                    <p:embed/>
                  </p:oleObj>
                </mc:Choice>
                <mc:Fallback>
                  <p:oleObj name="公式" r:id="rId7" imgW="1206500" imgH="2413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3044" y="2227035"/>
                          <a:ext cx="2393979" cy="5067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55" name="Text Box 10"/>
            <p:cNvSpPr txBox="1">
              <a:spLocks noChangeArrowheads="1"/>
            </p:cNvSpPr>
            <p:nvPr/>
          </p:nvSpPr>
          <p:spPr bwMode="auto">
            <a:xfrm>
              <a:off x="684212" y="1714488"/>
              <a:ext cx="51736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lang="zh-CN" altLang="en-US" sz="2400" b="1">
                  <a:solidFill>
                    <a:srgbClr val="C00000"/>
                  </a:solidFill>
                </a:rPr>
                <a:t>例：</a:t>
              </a:r>
              <a:r>
                <a:rPr lang="zh-CN" altLang="en-US" sz="2400" b="1">
                  <a:solidFill>
                    <a:srgbClr val="000000"/>
                  </a:solidFill>
                </a:rPr>
                <a:t>用消元法化简下列逻辑函数</a:t>
              </a:r>
            </a:p>
          </p:txBody>
        </p:sp>
        <p:graphicFrame>
          <p:nvGraphicFramePr>
            <p:cNvPr id="69656" name="Object 12"/>
            <p:cNvGraphicFramePr>
              <a:graphicFrameLocks noChangeAspect="1"/>
            </p:cNvGraphicFramePr>
            <p:nvPr/>
          </p:nvGraphicFramePr>
          <p:xfrm>
            <a:off x="4692692" y="2198239"/>
            <a:ext cx="3879863" cy="516495"/>
          </p:xfrm>
          <a:graphic>
            <a:graphicData uri="http://schemas.openxmlformats.org/presentationml/2006/ole">
              <mc:AlternateContent xmlns:mc="http://schemas.openxmlformats.org/markup-compatibility/2006">
                <mc:Choice xmlns:v="urn:schemas-microsoft-com:vml" Requires="v">
                  <p:oleObj spid="_x0000_s69660" name="公式" r:id="rId9" imgW="1733456" imgH="152309" progId="Equation.3">
                    <p:embed/>
                  </p:oleObj>
                </mc:Choice>
                <mc:Fallback>
                  <p:oleObj name="公式" r:id="rId9" imgW="1733456" imgH="152309"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92692" y="2198239"/>
                          <a:ext cx="3879863" cy="51649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组合 19"/>
          <p:cNvGrpSpPr>
            <a:grpSpLocks/>
          </p:cNvGrpSpPr>
          <p:nvPr/>
        </p:nvGrpSpPr>
        <p:grpSpPr bwMode="auto">
          <a:xfrm>
            <a:off x="642938" y="642938"/>
            <a:ext cx="7991475" cy="935037"/>
            <a:chOff x="642910" y="1142984"/>
            <a:chExt cx="7991446" cy="935037"/>
          </a:xfrm>
        </p:grpSpPr>
        <p:sp>
          <p:nvSpPr>
            <p:cNvPr id="69649" name="Rectangle 17"/>
            <p:cNvSpPr>
              <a:spLocks noChangeArrowheads="1"/>
            </p:cNvSpPr>
            <p:nvPr/>
          </p:nvSpPr>
          <p:spPr bwMode="auto">
            <a:xfrm>
              <a:off x="642910" y="1142984"/>
              <a:ext cx="7991446" cy="935037"/>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endParaRPr>
            </a:p>
          </p:txBody>
        </p:sp>
        <p:grpSp>
          <p:nvGrpSpPr>
            <p:cNvPr id="69650" name="组合 18"/>
            <p:cNvGrpSpPr>
              <a:grpSpLocks/>
            </p:cNvGrpSpPr>
            <p:nvPr/>
          </p:nvGrpSpPr>
          <p:grpSpPr bwMode="auto">
            <a:xfrm>
              <a:off x="928662" y="1359808"/>
              <a:ext cx="7429552" cy="497556"/>
              <a:chOff x="928662" y="1321407"/>
              <a:chExt cx="7429552" cy="497556"/>
            </a:xfrm>
          </p:grpSpPr>
          <p:sp>
            <p:nvSpPr>
              <p:cNvPr id="69651" name="Text Box 14"/>
              <p:cNvSpPr txBox="1">
                <a:spLocks noChangeArrowheads="1"/>
              </p:cNvSpPr>
              <p:nvPr/>
            </p:nvSpPr>
            <p:spPr bwMode="auto">
              <a:xfrm>
                <a:off x="4357686" y="1357298"/>
                <a:ext cx="40005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80000"/>
                    </a:solidFill>
                    <a:latin typeface="Times New Roman" pitchFamily="18" charset="0"/>
                  </a:rPr>
                  <a:t>，将多余因子吸收（消去）。</a:t>
                </a:r>
              </a:p>
            </p:txBody>
          </p:sp>
          <p:graphicFrame>
            <p:nvGraphicFramePr>
              <p:cNvPr id="69652" name="Object 10"/>
              <p:cNvGraphicFramePr>
                <a:graphicFrameLocks noChangeAspect="1"/>
              </p:cNvGraphicFramePr>
              <p:nvPr/>
            </p:nvGraphicFramePr>
            <p:xfrm>
              <a:off x="2387550" y="1321407"/>
              <a:ext cx="2041533" cy="426098"/>
            </p:xfrm>
            <a:graphic>
              <a:graphicData uri="http://schemas.openxmlformats.org/presentationml/2006/ole">
                <mc:AlternateContent xmlns:mc="http://schemas.openxmlformats.org/markup-compatibility/2006">
                  <mc:Choice xmlns:v="urn:schemas-microsoft-com:vml" Requires="v">
                    <p:oleObj spid="_x0000_s69661" name="公式" r:id="rId11" imgW="895233" imgH="114368" progId="Equation.3">
                      <p:embed/>
                    </p:oleObj>
                  </mc:Choice>
                  <mc:Fallback>
                    <p:oleObj name="公式" r:id="rId11" imgW="895233" imgH="114368"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7550" y="1321407"/>
                            <a:ext cx="2041533" cy="4260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53" name="矩形 13"/>
              <p:cNvSpPr>
                <a:spLocks noChangeArrowheads="1"/>
              </p:cNvSpPr>
              <p:nvPr/>
            </p:nvSpPr>
            <p:spPr bwMode="auto">
              <a:xfrm>
                <a:off x="928662" y="1357298"/>
                <a:ext cx="1499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80000"/>
                    </a:solidFill>
                    <a:latin typeface="Times New Roman" pitchFamily="18" charset="0"/>
                  </a:rPr>
                  <a:t>利用公式 </a:t>
                </a:r>
                <a:endParaRPr lang="zh-CN" altLang="en-US" sz="2400">
                  <a:solidFill>
                    <a:srgbClr val="000000"/>
                  </a:solidFill>
                </a:endParaRPr>
              </a:p>
            </p:txBody>
          </p:sp>
        </p:grpSp>
      </p:grpSp>
      <p:graphicFrame>
        <p:nvGraphicFramePr>
          <p:cNvPr id="3" name="Object 14"/>
          <p:cNvGraphicFramePr>
            <a:graphicFrameLocks noChangeAspect="1"/>
          </p:cNvGraphicFramePr>
          <p:nvPr/>
        </p:nvGraphicFramePr>
        <p:xfrm>
          <a:off x="1895475" y="3616325"/>
          <a:ext cx="2225675" cy="503238"/>
        </p:xfrm>
        <a:graphic>
          <a:graphicData uri="http://schemas.openxmlformats.org/presentationml/2006/ole">
            <mc:AlternateContent xmlns:mc="http://schemas.openxmlformats.org/markup-compatibility/2006">
              <mc:Choice xmlns:v="urn:schemas-microsoft-com:vml" Requires="v">
                <p:oleObj spid="_x0000_s69662" name="公式" r:id="rId13" imgW="1066800" imgH="241300" progId="Equation.3">
                  <p:embed/>
                </p:oleObj>
              </mc:Choice>
              <mc:Fallback>
                <p:oleObj name="公式" r:id="rId13" imgW="1066800" imgH="24130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95475" y="3616325"/>
                        <a:ext cx="2225675"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8"/>
          <p:cNvGraphicFramePr>
            <a:graphicFrameLocks noChangeAspect="1"/>
          </p:cNvGraphicFramePr>
          <p:nvPr/>
        </p:nvGraphicFramePr>
        <p:xfrm>
          <a:off x="1920875" y="4211638"/>
          <a:ext cx="1722438" cy="503237"/>
        </p:xfrm>
        <a:graphic>
          <a:graphicData uri="http://schemas.openxmlformats.org/presentationml/2006/ole">
            <mc:AlternateContent xmlns:mc="http://schemas.openxmlformats.org/markup-compatibility/2006">
              <mc:Choice xmlns:v="urn:schemas-microsoft-com:vml" Requires="v">
                <p:oleObj spid="_x0000_s69663" name="公式" r:id="rId15" imgW="825500" imgH="241300" progId="Equation.3">
                  <p:embed/>
                </p:oleObj>
              </mc:Choice>
              <mc:Fallback>
                <p:oleObj name="公式" r:id="rId15" imgW="825500" imgH="24130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20875" y="4211638"/>
                        <a:ext cx="1722438"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6"/>
          <p:cNvGraphicFramePr>
            <a:graphicFrameLocks noChangeAspect="1"/>
          </p:cNvGraphicFramePr>
          <p:nvPr/>
        </p:nvGraphicFramePr>
        <p:xfrm>
          <a:off x="1917700" y="4906963"/>
          <a:ext cx="1296988" cy="450850"/>
        </p:xfrm>
        <a:graphic>
          <a:graphicData uri="http://schemas.openxmlformats.org/presentationml/2006/ole">
            <mc:AlternateContent xmlns:mc="http://schemas.openxmlformats.org/markup-compatibility/2006">
              <mc:Choice xmlns:v="urn:schemas-microsoft-com:vml" Requires="v">
                <p:oleObj spid="_x0000_s69664" name="公式" r:id="rId17" imgW="622030" imgH="215806" progId="Equation.3">
                  <p:embed/>
                </p:oleObj>
              </mc:Choice>
              <mc:Fallback>
                <p:oleObj name="公式" r:id="rId17" imgW="622030" imgH="215806" progId="Equation.3">
                  <p:embed/>
                  <p:pic>
                    <p:nvPicPr>
                      <p:cNvPr id="0" name="Object 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17700" y="4906963"/>
                        <a:ext cx="1296988"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9"/>
          <p:cNvGraphicFramePr>
            <a:graphicFrameLocks noChangeAspect="1"/>
          </p:cNvGraphicFramePr>
          <p:nvPr/>
        </p:nvGraphicFramePr>
        <p:xfrm>
          <a:off x="5143500" y="3571875"/>
          <a:ext cx="3275013" cy="490538"/>
        </p:xfrm>
        <a:graphic>
          <a:graphicData uri="http://schemas.openxmlformats.org/presentationml/2006/ole">
            <mc:AlternateContent xmlns:mc="http://schemas.openxmlformats.org/markup-compatibility/2006">
              <mc:Choice xmlns:v="urn:schemas-microsoft-com:vml" Requires="v">
                <p:oleObj spid="_x0000_s69665" name="公式" r:id="rId19" imgW="1476506" imgH="152309" progId="Equation.3">
                  <p:embed/>
                </p:oleObj>
              </mc:Choice>
              <mc:Fallback>
                <p:oleObj name="公式" r:id="rId19" imgW="1476506" imgH="152309" progId="Equation.3">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43500" y="3571875"/>
                        <a:ext cx="3275013"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20"/>
          <p:cNvGraphicFramePr>
            <a:graphicFrameLocks noChangeAspect="1"/>
          </p:cNvGraphicFramePr>
          <p:nvPr/>
        </p:nvGraphicFramePr>
        <p:xfrm>
          <a:off x="5143500" y="4143375"/>
          <a:ext cx="3060700" cy="490538"/>
        </p:xfrm>
        <a:graphic>
          <a:graphicData uri="http://schemas.openxmlformats.org/presentationml/2006/ole">
            <mc:AlternateContent xmlns:mc="http://schemas.openxmlformats.org/markup-compatibility/2006">
              <mc:Choice xmlns:v="urn:schemas-microsoft-com:vml" Requires="v">
                <p:oleObj spid="_x0000_s69666" name="公式" r:id="rId21" imgW="1371490" imgH="152309" progId="Equation.3">
                  <p:embed/>
                </p:oleObj>
              </mc:Choice>
              <mc:Fallback>
                <p:oleObj name="公式" r:id="rId21" imgW="1371490" imgH="152309" progId="Equation.3">
                  <p:embed/>
                  <p:pic>
                    <p:nvPicPr>
                      <p:cNvPr id="0"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43500" y="4143375"/>
                        <a:ext cx="3060700"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21"/>
          <p:cNvGraphicFramePr>
            <a:graphicFrameLocks noChangeAspect="1"/>
          </p:cNvGraphicFramePr>
          <p:nvPr/>
        </p:nvGraphicFramePr>
        <p:xfrm>
          <a:off x="5143500" y="4714875"/>
          <a:ext cx="2767013" cy="490538"/>
        </p:xfrm>
        <a:graphic>
          <a:graphicData uri="http://schemas.openxmlformats.org/presentationml/2006/ole">
            <mc:AlternateContent xmlns:mc="http://schemas.openxmlformats.org/markup-compatibility/2006">
              <mc:Choice xmlns:v="urn:schemas-microsoft-com:vml" Requires="v">
                <p:oleObj spid="_x0000_s69667" name="公式" r:id="rId23" imgW="1238378" imgH="152309" progId="Equation.3">
                  <p:embed/>
                </p:oleObj>
              </mc:Choice>
              <mc:Fallback>
                <p:oleObj name="公式" r:id="rId23" imgW="1238378" imgH="152309" progId="Equation.3">
                  <p:embed/>
                  <p:pic>
                    <p:nvPicPr>
                      <p:cNvPr id="0"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43500" y="4714875"/>
                        <a:ext cx="2767013"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22"/>
          <p:cNvGraphicFramePr>
            <a:graphicFrameLocks noChangeAspect="1"/>
          </p:cNvGraphicFramePr>
          <p:nvPr/>
        </p:nvGraphicFramePr>
        <p:xfrm>
          <a:off x="5143500" y="5286375"/>
          <a:ext cx="2316163" cy="490538"/>
        </p:xfrm>
        <a:graphic>
          <a:graphicData uri="http://schemas.openxmlformats.org/presentationml/2006/ole">
            <mc:AlternateContent xmlns:mc="http://schemas.openxmlformats.org/markup-compatibility/2006">
              <mc:Choice xmlns:v="urn:schemas-microsoft-com:vml" Requires="v">
                <p:oleObj spid="_x0000_s69668" name="公式" r:id="rId25" imgW="1019070" imgH="152309" progId="Equation.3">
                  <p:embed/>
                </p:oleObj>
              </mc:Choice>
              <mc:Fallback>
                <p:oleObj name="公式" r:id="rId25" imgW="1019070" imgH="152309" progId="Equation.3">
                  <p:embed/>
                  <p:pic>
                    <p:nvPicPr>
                      <p:cNvPr id="0"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43500" y="5286375"/>
                        <a:ext cx="2316163"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23"/>
          <p:cNvGraphicFramePr>
            <a:graphicFrameLocks noChangeAspect="1"/>
          </p:cNvGraphicFramePr>
          <p:nvPr/>
        </p:nvGraphicFramePr>
        <p:xfrm>
          <a:off x="5143500" y="5929313"/>
          <a:ext cx="1835150" cy="439737"/>
        </p:xfrm>
        <a:graphic>
          <a:graphicData uri="http://schemas.openxmlformats.org/presentationml/2006/ole">
            <mc:AlternateContent xmlns:mc="http://schemas.openxmlformats.org/markup-compatibility/2006">
              <mc:Choice xmlns:v="urn:schemas-microsoft-com:vml" Requires="v">
                <p:oleObj spid="_x0000_s69669" name="公式" r:id="rId27" imgW="790489" imgH="133475" progId="Equation.3">
                  <p:embed/>
                </p:oleObj>
              </mc:Choice>
              <mc:Fallback>
                <p:oleObj name="公式" r:id="rId27" imgW="790489" imgH="133475" progId="Equation.3">
                  <p:embed/>
                  <p:pic>
                    <p:nvPicPr>
                      <p:cNvPr id="0" name="Object 2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143500" y="5929313"/>
                        <a:ext cx="1835150"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48" name="Rectangle 4"/>
          <p:cNvSpPr>
            <a:spLocks noChangeArrowheads="1"/>
          </p:cNvSpPr>
          <p:nvPr/>
        </p:nvSpPr>
        <p:spPr bwMode="auto">
          <a:xfrm>
            <a:off x="5940425" y="142875"/>
            <a:ext cx="3016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§2.4</a:t>
            </a:r>
            <a:r>
              <a:rPr lang="zh-CN" altLang="en-US" sz="1800" b="1">
                <a:solidFill>
                  <a:srgbClr val="FF0066"/>
                </a:solidFill>
                <a:latin typeface="Times New Roman" pitchFamily="18" charset="0"/>
                <a:cs typeface="Times New Roman" pitchFamily="18" charset="0"/>
              </a:rPr>
              <a:t>  逻辑函数的化简方法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left)">
                                      <p:cBhvr>
                                        <p:cTn id="52" dur="500"/>
                                        <p:tgtEl>
                                          <p:spTgt spid="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left)">
                                      <p:cBhvr>
                                        <p:cTn id="57" dur="500"/>
                                        <p:tgtEl>
                                          <p:spTgt spid="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left)">
                                      <p:cBhvr>
                                        <p:cTn id="6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7"/>
          <p:cNvSpPr txBox="1">
            <a:spLocks noChangeArrowheads="1"/>
          </p:cNvSpPr>
          <p:nvPr/>
        </p:nvSpPr>
        <p:spPr bwMode="auto">
          <a:xfrm>
            <a:off x="571500" y="142875"/>
            <a:ext cx="295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rPr>
              <a:t>4. </a:t>
            </a:r>
            <a:r>
              <a:rPr kumimoji="1" lang="zh-CN" altLang="en-US" sz="2400" b="1">
                <a:solidFill>
                  <a:srgbClr val="FF3300"/>
                </a:solidFill>
                <a:latin typeface="Times New Roman" pitchFamily="18" charset="0"/>
              </a:rPr>
              <a:t>配项法 </a:t>
            </a:r>
          </a:p>
        </p:txBody>
      </p:sp>
      <p:grpSp>
        <p:nvGrpSpPr>
          <p:cNvPr id="2" name="组合 15"/>
          <p:cNvGrpSpPr>
            <a:grpSpLocks/>
          </p:cNvGrpSpPr>
          <p:nvPr/>
        </p:nvGrpSpPr>
        <p:grpSpPr bwMode="auto">
          <a:xfrm>
            <a:off x="635000" y="2000250"/>
            <a:ext cx="6030913" cy="1095375"/>
            <a:chOff x="755650" y="2000240"/>
            <a:chExt cx="6030928" cy="1095378"/>
          </a:xfrm>
        </p:grpSpPr>
        <p:graphicFrame>
          <p:nvGraphicFramePr>
            <p:cNvPr id="70674" name="Object 2"/>
            <p:cNvGraphicFramePr>
              <a:graphicFrameLocks noChangeAspect="1"/>
            </p:cNvGraphicFramePr>
            <p:nvPr/>
          </p:nvGraphicFramePr>
          <p:xfrm>
            <a:off x="1692284" y="2510720"/>
            <a:ext cx="3551267" cy="584898"/>
          </p:xfrm>
          <a:graphic>
            <a:graphicData uri="http://schemas.openxmlformats.org/presentationml/2006/ole">
              <mc:AlternateContent xmlns:mc="http://schemas.openxmlformats.org/markup-compatibility/2006">
                <mc:Choice xmlns:v="urn:schemas-microsoft-com:vml" Requires="v">
                  <p:oleObj spid="_x0000_s70676" name="公式" r:id="rId3" imgW="1548728" imgH="241195" progId="Equation.3">
                    <p:embed/>
                  </p:oleObj>
                </mc:Choice>
                <mc:Fallback>
                  <p:oleObj name="公式" r:id="rId3" imgW="1548728" imgH="241195"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84" y="2510720"/>
                          <a:ext cx="3551267" cy="584898"/>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75" name="Text Box 9"/>
            <p:cNvSpPr txBox="1">
              <a:spLocks noChangeArrowheads="1"/>
            </p:cNvSpPr>
            <p:nvPr/>
          </p:nvSpPr>
          <p:spPr bwMode="auto">
            <a:xfrm>
              <a:off x="755650" y="2000240"/>
              <a:ext cx="60309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lang="zh-CN" altLang="en-US" sz="2400" b="1">
                  <a:solidFill>
                    <a:srgbClr val="C00000"/>
                  </a:solidFill>
                </a:rPr>
                <a:t>例：</a:t>
              </a:r>
              <a:r>
                <a:rPr lang="zh-CN" altLang="en-US" sz="2400" b="1">
                  <a:solidFill>
                    <a:srgbClr val="000000"/>
                  </a:solidFill>
                </a:rPr>
                <a:t>用配项法化简下列逻辑函数</a:t>
              </a:r>
            </a:p>
          </p:txBody>
        </p:sp>
      </p:grpSp>
      <p:grpSp>
        <p:nvGrpSpPr>
          <p:cNvPr id="4" name="组合 19"/>
          <p:cNvGrpSpPr>
            <a:grpSpLocks/>
          </p:cNvGrpSpPr>
          <p:nvPr/>
        </p:nvGrpSpPr>
        <p:grpSpPr bwMode="auto">
          <a:xfrm>
            <a:off x="800100" y="3297238"/>
            <a:ext cx="4343400" cy="560387"/>
            <a:chOff x="920755" y="3296706"/>
            <a:chExt cx="4343431" cy="560921"/>
          </a:xfrm>
        </p:grpSpPr>
        <p:graphicFrame>
          <p:nvGraphicFramePr>
            <p:cNvPr id="70672" name="Object 3"/>
            <p:cNvGraphicFramePr>
              <a:graphicFrameLocks noChangeAspect="1"/>
            </p:cNvGraphicFramePr>
            <p:nvPr/>
          </p:nvGraphicFramePr>
          <p:xfrm>
            <a:off x="1692288" y="3296706"/>
            <a:ext cx="3571898" cy="560921"/>
          </p:xfrm>
          <a:graphic>
            <a:graphicData uri="http://schemas.openxmlformats.org/presentationml/2006/ole">
              <mc:AlternateContent xmlns:mc="http://schemas.openxmlformats.org/markup-compatibility/2006">
                <mc:Choice xmlns:v="urn:schemas-microsoft-com:vml" Requires="v">
                  <p:oleObj spid="_x0000_s70677" name="公式" r:id="rId5" imgW="1536700" imgH="241300" progId="Equation.3">
                    <p:embed/>
                  </p:oleObj>
                </mc:Choice>
                <mc:Fallback>
                  <p:oleObj name="公式" r:id="rId5" imgW="1536700" imgH="2413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88" y="3296706"/>
                          <a:ext cx="3571898" cy="5609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73" name="Text Box 11"/>
            <p:cNvSpPr txBox="1">
              <a:spLocks noChangeArrowheads="1"/>
            </p:cNvSpPr>
            <p:nvPr/>
          </p:nvSpPr>
          <p:spPr bwMode="auto">
            <a:xfrm>
              <a:off x="920755" y="3332162"/>
              <a:ext cx="865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00FF"/>
                  </a:solidFill>
                </a:rPr>
                <a:t>解：</a:t>
              </a:r>
            </a:p>
          </p:txBody>
        </p:sp>
      </p:grpSp>
      <p:grpSp>
        <p:nvGrpSpPr>
          <p:cNvPr id="6" name="组合 20"/>
          <p:cNvGrpSpPr>
            <a:grpSpLocks/>
          </p:cNvGrpSpPr>
          <p:nvPr/>
        </p:nvGrpSpPr>
        <p:grpSpPr bwMode="auto">
          <a:xfrm>
            <a:off x="635000" y="703263"/>
            <a:ext cx="8080375" cy="1154112"/>
            <a:chOff x="755650" y="703240"/>
            <a:chExt cx="8080432" cy="1154124"/>
          </a:xfrm>
        </p:grpSpPr>
        <p:grpSp>
          <p:nvGrpSpPr>
            <p:cNvPr id="70666" name="组合 12"/>
            <p:cNvGrpSpPr>
              <a:grpSpLocks/>
            </p:cNvGrpSpPr>
            <p:nvPr/>
          </p:nvGrpSpPr>
          <p:grpSpPr bwMode="auto">
            <a:xfrm>
              <a:off x="755650" y="703240"/>
              <a:ext cx="8080432" cy="1154124"/>
              <a:chOff x="755650" y="1000108"/>
              <a:chExt cx="8080432" cy="1154124"/>
            </a:xfrm>
          </p:grpSpPr>
          <p:sp>
            <p:nvSpPr>
              <p:cNvPr id="70670" name="Text Box 13"/>
              <p:cNvSpPr txBox="1">
                <a:spLocks noChangeArrowheads="1"/>
              </p:cNvSpPr>
              <p:nvPr/>
            </p:nvSpPr>
            <p:spPr bwMode="auto">
              <a:xfrm>
                <a:off x="755650" y="1196976"/>
                <a:ext cx="795975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80000"/>
                    </a:solidFill>
                    <a:latin typeface="Times New Roman" pitchFamily="18" charset="0"/>
                  </a:rPr>
                  <a:t>         </a:t>
                </a:r>
                <a:r>
                  <a:rPr kumimoji="1" lang="zh-CN" altLang="en-US" sz="2400" b="1">
                    <a:solidFill>
                      <a:srgbClr val="080000"/>
                    </a:solidFill>
                    <a:latin typeface="Times New Roman" pitchFamily="18" charset="0"/>
                  </a:rPr>
                  <a:t>利用公式                    ；               ；                                </a:t>
                </a:r>
              </a:p>
              <a:p>
                <a:pPr eaLnBrk="1" hangingPunct="1">
                  <a:spcBef>
                    <a:spcPct val="0"/>
                  </a:spcBef>
                  <a:buFontTx/>
                  <a:buNone/>
                </a:pPr>
                <a:r>
                  <a:rPr kumimoji="1" lang="zh-CN" altLang="en-US" sz="2400" b="1">
                    <a:solidFill>
                      <a:srgbClr val="080000"/>
                    </a:solidFill>
                    <a:latin typeface="Times New Roman" pitchFamily="18" charset="0"/>
                  </a:rPr>
                  <a:t> 配项或增加多余项，再和其他项合并。</a:t>
                </a:r>
              </a:p>
            </p:txBody>
          </p:sp>
          <p:sp>
            <p:nvSpPr>
              <p:cNvPr id="70671" name="Rectangle 16"/>
              <p:cNvSpPr>
                <a:spLocks noChangeArrowheads="1"/>
              </p:cNvSpPr>
              <p:nvPr/>
            </p:nvSpPr>
            <p:spPr bwMode="auto">
              <a:xfrm>
                <a:off x="755650" y="1000108"/>
                <a:ext cx="8080432" cy="1154124"/>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endParaRPr>
              </a:p>
            </p:txBody>
          </p:sp>
        </p:grpSp>
        <p:graphicFrame>
          <p:nvGraphicFramePr>
            <p:cNvPr id="70667" name="Object 5"/>
            <p:cNvGraphicFramePr>
              <a:graphicFrameLocks noChangeAspect="1"/>
            </p:cNvGraphicFramePr>
            <p:nvPr/>
          </p:nvGraphicFramePr>
          <p:xfrm>
            <a:off x="2962275" y="942582"/>
            <a:ext cx="1252535" cy="321050"/>
          </p:xfrm>
          <a:graphic>
            <a:graphicData uri="http://schemas.openxmlformats.org/presentationml/2006/ole">
              <mc:AlternateContent xmlns:mc="http://schemas.openxmlformats.org/markup-compatibility/2006">
                <mc:Choice xmlns:v="urn:schemas-microsoft-com:vml" Requires="v">
                  <p:oleObj spid="_x0000_s70678" name="公式" r:id="rId7" imgW="561907" imgH="76155" progId="Equation.3">
                    <p:embed/>
                  </p:oleObj>
                </mc:Choice>
                <mc:Fallback>
                  <p:oleObj name="公式" r:id="rId7" imgW="561907" imgH="76155"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2275" y="942582"/>
                          <a:ext cx="1252535" cy="32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8" name="Object 4"/>
            <p:cNvGraphicFramePr>
              <a:graphicFrameLocks noChangeAspect="1"/>
            </p:cNvGraphicFramePr>
            <p:nvPr/>
          </p:nvGraphicFramePr>
          <p:xfrm>
            <a:off x="4462463" y="898522"/>
            <a:ext cx="1038231" cy="363523"/>
          </p:xfrm>
          <a:graphic>
            <a:graphicData uri="http://schemas.openxmlformats.org/presentationml/2006/ole">
              <mc:AlternateContent xmlns:mc="http://schemas.openxmlformats.org/markup-compatibility/2006">
                <mc:Choice xmlns:v="urn:schemas-microsoft-com:vml" Requires="v">
                  <p:oleObj spid="_x0000_s70679" name="公式" r:id="rId9" imgW="495351" imgH="114368" progId="Equation.3">
                    <p:embed/>
                  </p:oleObj>
                </mc:Choice>
                <mc:Fallback>
                  <p:oleObj name="公式" r:id="rId9" imgW="495351" imgH="114368"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2463" y="898522"/>
                          <a:ext cx="1038231" cy="363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9" name="Object 6"/>
            <p:cNvGraphicFramePr>
              <a:graphicFrameLocks noChangeAspect="1"/>
            </p:cNvGraphicFramePr>
            <p:nvPr/>
          </p:nvGraphicFramePr>
          <p:xfrm>
            <a:off x="5857884" y="891783"/>
            <a:ext cx="2917815" cy="379788"/>
          </p:xfrm>
          <a:graphic>
            <a:graphicData uri="http://schemas.openxmlformats.org/presentationml/2006/ole">
              <mc:AlternateContent xmlns:mc="http://schemas.openxmlformats.org/markup-compatibility/2006">
                <mc:Choice xmlns:v="urn:schemas-microsoft-com:vml" Requires="v">
                  <p:oleObj spid="_x0000_s70680" name="公式" r:id="rId11" imgW="1581250" imgH="133475" progId="Equation.3">
                    <p:embed/>
                  </p:oleObj>
                </mc:Choice>
                <mc:Fallback>
                  <p:oleObj name="公式" r:id="rId11" imgW="1581250" imgH="133475"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57884" y="891783"/>
                          <a:ext cx="2917815" cy="37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 name="Object 16"/>
          <p:cNvGraphicFramePr>
            <a:graphicFrameLocks noChangeAspect="1"/>
          </p:cNvGraphicFramePr>
          <p:nvPr/>
        </p:nvGraphicFramePr>
        <p:xfrm>
          <a:off x="1928813" y="4008438"/>
          <a:ext cx="4683125" cy="563562"/>
        </p:xfrm>
        <a:graphic>
          <a:graphicData uri="http://schemas.openxmlformats.org/presentationml/2006/ole">
            <mc:AlternateContent xmlns:mc="http://schemas.openxmlformats.org/markup-compatibility/2006">
              <mc:Choice xmlns:v="urn:schemas-microsoft-com:vml" Requires="v">
                <p:oleObj spid="_x0000_s70681" name="公式" r:id="rId13" imgW="2006600" imgH="241300" progId="Equation.3">
                  <p:embed/>
                </p:oleObj>
              </mc:Choice>
              <mc:Fallback>
                <p:oleObj name="公式" r:id="rId13" imgW="2006600" imgH="24130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28813" y="4008438"/>
                        <a:ext cx="4683125"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7"/>
          <p:cNvGraphicFramePr>
            <a:graphicFrameLocks noChangeAspect="1"/>
          </p:cNvGraphicFramePr>
          <p:nvPr/>
        </p:nvGraphicFramePr>
        <p:xfrm>
          <a:off x="1928813" y="4722813"/>
          <a:ext cx="3852862" cy="563562"/>
        </p:xfrm>
        <a:graphic>
          <a:graphicData uri="http://schemas.openxmlformats.org/presentationml/2006/ole">
            <mc:AlternateContent xmlns:mc="http://schemas.openxmlformats.org/markup-compatibility/2006">
              <mc:Choice xmlns:v="urn:schemas-microsoft-com:vml" Requires="v">
                <p:oleObj spid="_x0000_s70682" name="公式" r:id="rId15" imgW="1651000" imgH="241300" progId="Equation.3">
                  <p:embed/>
                </p:oleObj>
              </mc:Choice>
              <mc:Fallback>
                <p:oleObj name="公式" r:id="rId15" imgW="1651000" imgH="24130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28813" y="4722813"/>
                        <a:ext cx="3852862"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8"/>
          <p:cNvGraphicFramePr>
            <a:graphicFrameLocks noChangeAspect="1"/>
          </p:cNvGraphicFramePr>
          <p:nvPr/>
        </p:nvGraphicFramePr>
        <p:xfrm>
          <a:off x="1928813" y="5429250"/>
          <a:ext cx="1687512" cy="504825"/>
        </p:xfrm>
        <a:graphic>
          <a:graphicData uri="http://schemas.openxmlformats.org/presentationml/2006/ole">
            <mc:AlternateContent xmlns:mc="http://schemas.openxmlformats.org/markup-compatibility/2006">
              <mc:Choice xmlns:v="urn:schemas-microsoft-com:vml" Requires="v">
                <p:oleObj spid="_x0000_s70683" name="公式" r:id="rId17" imgW="723586" imgH="215806" progId="Equation.3">
                  <p:embed/>
                </p:oleObj>
              </mc:Choice>
              <mc:Fallback>
                <p:oleObj name="公式" r:id="rId17" imgW="723586" imgH="215806"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28813" y="5429250"/>
                        <a:ext cx="1687512"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5" name="Rectangle 4"/>
          <p:cNvSpPr>
            <a:spLocks noChangeArrowheads="1"/>
          </p:cNvSpPr>
          <p:nvPr/>
        </p:nvSpPr>
        <p:spPr bwMode="auto">
          <a:xfrm>
            <a:off x="5940425" y="142875"/>
            <a:ext cx="3016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§2.4</a:t>
            </a:r>
            <a:r>
              <a:rPr lang="zh-CN" altLang="en-US" sz="1800" b="1">
                <a:solidFill>
                  <a:srgbClr val="FF0066"/>
                </a:solidFill>
                <a:latin typeface="Times New Roman" pitchFamily="18" charset="0"/>
                <a:cs typeface="Times New Roman" pitchFamily="18" charset="0"/>
              </a:rPr>
              <a:t>  逻辑函数的化简方法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19"/>
          <p:cNvGrpSpPr>
            <a:grpSpLocks/>
          </p:cNvGrpSpPr>
          <p:nvPr/>
        </p:nvGrpSpPr>
        <p:grpSpPr bwMode="auto">
          <a:xfrm>
            <a:off x="1071563" y="3946525"/>
            <a:ext cx="4035425" cy="508000"/>
            <a:chOff x="1071538" y="3945482"/>
            <a:chExt cx="4035453" cy="509046"/>
          </a:xfrm>
        </p:grpSpPr>
        <p:graphicFrame>
          <p:nvGraphicFramePr>
            <p:cNvPr id="71700" name="Object 4"/>
            <p:cNvGraphicFramePr>
              <a:graphicFrameLocks noChangeAspect="1"/>
            </p:cNvGraphicFramePr>
            <p:nvPr/>
          </p:nvGraphicFramePr>
          <p:xfrm>
            <a:off x="2071651" y="3945482"/>
            <a:ext cx="3035340" cy="509046"/>
          </p:xfrm>
          <a:graphic>
            <a:graphicData uri="http://schemas.openxmlformats.org/presentationml/2006/ole">
              <mc:AlternateContent xmlns:mc="http://schemas.openxmlformats.org/markup-compatibility/2006">
                <mc:Choice xmlns:v="urn:schemas-microsoft-com:vml" Requires="v">
                  <p:oleObj spid="_x0000_s71702" name="公式" r:id="rId3" imgW="1466959" imgH="171416" progId="Equation.3">
                    <p:embed/>
                  </p:oleObj>
                </mc:Choice>
                <mc:Fallback>
                  <p:oleObj name="公式" r:id="rId3" imgW="1466959" imgH="17141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51" y="3945482"/>
                          <a:ext cx="3035340" cy="509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01" name="Text Box 9"/>
            <p:cNvSpPr txBox="1">
              <a:spLocks noChangeArrowheads="1"/>
            </p:cNvSpPr>
            <p:nvPr/>
          </p:nvSpPr>
          <p:spPr bwMode="auto">
            <a:xfrm>
              <a:off x="1071538" y="3967169"/>
              <a:ext cx="865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00FF"/>
                  </a:solidFill>
                </a:rPr>
                <a:t>解：</a:t>
              </a:r>
            </a:p>
          </p:txBody>
        </p:sp>
      </p:grpSp>
      <p:grpSp>
        <p:nvGrpSpPr>
          <p:cNvPr id="7" name="组合 20"/>
          <p:cNvGrpSpPr>
            <a:grpSpLocks/>
          </p:cNvGrpSpPr>
          <p:nvPr/>
        </p:nvGrpSpPr>
        <p:grpSpPr bwMode="auto">
          <a:xfrm>
            <a:off x="1114425" y="679450"/>
            <a:ext cx="4278313" cy="477838"/>
            <a:chOff x="1114425" y="678619"/>
            <a:chExt cx="4278316" cy="478326"/>
          </a:xfrm>
        </p:grpSpPr>
        <p:graphicFrame>
          <p:nvGraphicFramePr>
            <p:cNvPr id="71698" name="Object 3"/>
            <p:cNvGraphicFramePr>
              <a:graphicFrameLocks noChangeAspect="1"/>
            </p:cNvGraphicFramePr>
            <p:nvPr/>
          </p:nvGraphicFramePr>
          <p:xfrm>
            <a:off x="1928795" y="678619"/>
            <a:ext cx="3463946" cy="478326"/>
          </p:xfrm>
          <a:graphic>
            <a:graphicData uri="http://schemas.openxmlformats.org/presentationml/2006/ole">
              <mc:AlternateContent xmlns:mc="http://schemas.openxmlformats.org/markup-compatibility/2006">
                <mc:Choice xmlns:v="urn:schemas-microsoft-com:vml" Requires="v">
                  <p:oleObj spid="_x0000_s71703" name="公式" r:id="rId5" imgW="1590797" imgH="152309" progId="Equation.3">
                    <p:embed/>
                  </p:oleObj>
                </mc:Choice>
                <mc:Fallback>
                  <p:oleObj name="公式" r:id="rId5" imgW="1590797" imgH="152309"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8795" y="678619"/>
                          <a:ext cx="3463946" cy="478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9" name="Text Box 10"/>
            <p:cNvSpPr txBox="1">
              <a:spLocks noChangeArrowheads="1"/>
            </p:cNvSpPr>
            <p:nvPr/>
          </p:nvSpPr>
          <p:spPr bwMode="auto">
            <a:xfrm>
              <a:off x="1114425" y="682694"/>
              <a:ext cx="793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00FF"/>
                  </a:solidFill>
                </a:rPr>
                <a:t>解：</a:t>
              </a:r>
            </a:p>
          </p:txBody>
        </p:sp>
      </p:grpSp>
      <p:grpSp>
        <p:nvGrpSpPr>
          <p:cNvPr id="71684" name="组合 8"/>
          <p:cNvGrpSpPr>
            <a:grpSpLocks/>
          </p:cNvGrpSpPr>
          <p:nvPr/>
        </p:nvGrpSpPr>
        <p:grpSpPr bwMode="auto">
          <a:xfrm>
            <a:off x="857250" y="109538"/>
            <a:ext cx="4421188" cy="520700"/>
            <a:chOff x="857224" y="265543"/>
            <a:chExt cx="4421086" cy="520251"/>
          </a:xfrm>
        </p:grpSpPr>
        <p:graphicFrame>
          <p:nvGraphicFramePr>
            <p:cNvPr id="71696" name="Object 2"/>
            <p:cNvGraphicFramePr>
              <a:graphicFrameLocks noChangeAspect="1"/>
            </p:cNvGraphicFramePr>
            <p:nvPr/>
          </p:nvGraphicFramePr>
          <p:xfrm>
            <a:off x="1857307" y="265543"/>
            <a:ext cx="3421003" cy="520251"/>
          </p:xfrm>
          <a:graphic>
            <a:graphicData uri="http://schemas.openxmlformats.org/presentationml/2006/ole">
              <mc:AlternateContent xmlns:mc="http://schemas.openxmlformats.org/markup-compatibility/2006">
                <mc:Choice xmlns:v="urn:schemas-microsoft-com:vml" Requires="v">
                  <p:oleObj spid="_x0000_s71704" name="公式" r:id="rId7" imgW="1476506" imgH="152309" progId="Equation.3">
                    <p:embed/>
                  </p:oleObj>
                </mc:Choice>
                <mc:Fallback>
                  <p:oleObj name="公式" r:id="rId7" imgW="1476506" imgH="152309"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7307" y="265543"/>
                          <a:ext cx="3421003" cy="520251"/>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7" name="矩形 7"/>
            <p:cNvSpPr>
              <a:spLocks noChangeArrowheads="1"/>
            </p:cNvSpPr>
            <p:nvPr/>
          </p:nvSpPr>
          <p:spPr bwMode="auto">
            <a:xfrm>
              <a:off x="857224" y="324129"/>
              <a:ext cx="8572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lang="zh-CN" altLang="en-US" sz="2400" b="1">
                  <a:solidFill>
                    <a:srgbClr val="C00000"/>
                  </a:solidFill>
                </a:rPr>
                <a:t>例：</a:t>
              </a:r>
              <a:endParaRPr lang="zh-CN" altLang="en-US" sz="2400">
                <a:solidFill>
                  <a:srgbClr val="000000"/>
                </a:solidFill>
              </a:endParaRPr>
            </a:p>
          </p:txBody>
        </p:sp>
      </p:grpSp>
      <p:graphicFrame>
        <p:nvGraphicFramePr>
          <p:cNvPr id="2" name="Object 8"/>
          <p:cNvGraphicFramePr>
            <a:graphicFrameLocks noChangeAspect="1"/>
          </p:cNvGraphicFramePr>
          <p:nvPr/>
        </p:nvGraphicFramePr>
        <p:xfrm>
          <a:off x="2290763" y="1141413"/>
          <a:ext cx="4521200" cy="476250"/>
        </p:xfrm>
        <a:graphic>
          <a:graphicData uri="http://schemas.openxmlformats.org/presentationml/2006/ole">
            <mc:AlternateContent xmlns:mc="http://schemas.openxmlformats.org/markup-compatibility/2006">
              <mc:Choice xmlns:v="urn:schemas-microsoft-com:vml" Requires="v">
                <p:oleObj spid="_x0000_s71705" name="公式" r:id="rId9" imgW="2209713" imgH="152309" progId="Equation.3">
                  <p:embed/>
                </p:oleObj>
              </mc:Choice>
              <mc:Fallback>
                <p:oleObj name="公式" r:id="rId9" imgW="2209713" imgH="152309"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90763" y="1141413"/>
                        <a:ext cx="45212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9"/>
          <p:cNvGraphicFramePr>
            <a:graphicFrameLocks noChangeAspect="1"/>
          </p:cNvGraphicFramePr>
          <p:nvPr/>
        </p:nvGraphicFramePr>
        <p:xfrm>
          <a:off x="2311400" y="1636713"/>
          <a:ext cx="5046663" cy="425450"/>
        </p:xfrm>
        <a:graphic>
          <a:graphicData uri="http://schemas.openxmlformats.org/presentationml/2006/ole">
            <mc:AlternateContent xmlns:mc="http://schemas.openxmlformats.org/markup-compatibility/2006">
              <mc:Choice xmlns:v="urn:schemas-microsoft-com:vml" Requires="v">
                <p:oleObj spid="_x0000_s71706" name="公式" r:id="rId11" imgW="2476483" imgH="133475" progId="Equation.3">
                  <p:embed/>
                </p:oleObj>
              </mc:Choice>
              <mc:Fallback>
                <p:oleObj name="公式" r:id="rId11" imgW="2476483" imgH="133475"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11400" y="1636713"/>
                        <a:ext cx="5046663"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0"/>
          <p:cNvGraphicFramePr>
            <a:graphicFrameLocks noChangeAspect="1"/>
          </p:cNvGraphicFramePr>
          <p:nvPr/>
        </p:nvGraphicFramePr>
        <p:xfrm>
          <a:off x="2311400" y="2181225"/>
          <a:ext cx="4648200" cy="476250"/>
        </p:xfrm>
        <a:graphic>
          <a:graphicData uri="http://schemas.openxmlformats.org/presentationml/2006/ole">
            <mc:AlternateContent xmlns:mc="http://schemas.openxmlformats.org/markup-compatibility/2006">
              <mc:Choice xmlns:v="urn:schemas-microsoft-com:vml" Requires="v">
                <p:oleObj spid="_x0000_s71707" name="公式" r:id="rId13" imgW="2276542" imgH="152309" progId="Equation.3">
                  <p:embed/>
                </p:oleObj>
              </mc:Choice>
              <mc:Fallback>
                <p:oleObj name="公式" r:id="rId13" imgW="2276542" imgH="152309"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11400" y="2181225"/>
                        <a:ext cx="46482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1"/>
          <p:cNvGraphicFramePr>
            <a:graphicFrameLocks noChangeAspect="1"/>
          </p:cNvGraphicFramePr>
          <p:nvPr/>
        </p:nvGraphicFramePr>
        <p:xfrm>
          <a:off x="2289175" y="2732088"/>
          <a:ext cx="2071688" cy="425450"/>
        </p:xfrm>
        <a:graphic>
          <a:graphicData uri="http://schemas.openxmlformats.org/presentationml/2006/ole">
            <mc:AlternateContent xmlns:mc="http://schemas.openxmlformats.org/markup-compatibility/2006">
              <mc:Choice xmlns:v="urn:schemas-microsoft-com:vml" Requires="v">
                <p:oleObj spid="_x0000_s71708" name="公式" r:id="rId15" imgW="971608" imgH="133475" progId="Equation.3">
                  <p:embed/>
                </p:oleObj>
              </mc:Choice>
              <mc:Fallback>
                <p:oleObj name="公式" r:id="rId15" imgW="971608" imgH="133475"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9175" y="2732088"/>
                        <a:ext cx="2071688"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组合 14"/>
          <p:cNvGrpSpPr>
            <a:grpSpLocks/>
          </p:cNvGrpSpPr>
          <p:nvPr/>
        </p:nvGrpSpPr>
        <p:grpSpPr bwMode="auto">
          <a:xfrm>
            <a:off x="857250" y="3357563"/>
            <a:ext cx="4400550" cy="544512"/>
            <a:chOff x="857224" y="3571203"/>
            <a:chExt cx="4400462" cy="545193"/>
          </a:xfrm>
        </p:grpSpPr>
        <p:graphicFrame>
          <p:nvGraphicFramePr>
            <p:cNvPr id="71694" name="Object 5"/>
            <p:cNvGraphicFramePr>
              <a:graphicFrameLocks noChangeAspect="1"/>
            </p:cNvGraphicFramePr>
            <p:nvPr/>
          </p:nvGraphicFramePr>
          <p:xfrm>
            <a:off x="1928747" y="3571203"/>
            <a:ext cx="3328939" cy="545193"/>
          </p:xfrm>
          <a:graphic>
            <a:graphicData uri="http://schemas.openxmlformats.org/presentationml/2006/ole">
              <mc:AlternateContent xmlns:mc="http://schemas.openxmlformats.org/markup-compatibility/2006">
                <mc:Choice xmlns:v="urn:schemas-microsoft-com:vml" Requires="v">
                  <p:oleObj spid="_x0000_s71709" name="公式" r:id="rId17" imgW="1466959" imgH="171416" progId="Equation.3">
                    <p:embed/>
                  </p:oleObj>
                </mc:Choice>
                <mc:Fallback>
                  <p:oleObj name="公式" r:id="rId17" imgW="1466959" imgH="171416" progId="Equation.3">
                    <p:embed/>
                    <p:pic>
                      <p:nvPicPr>
                        <p:cNvPr id="0" name="Object 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28747" y="3571203"/>
                          <a:ext cx="3328939" cy="545193"/>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5" name="矩形 13"/>
            <p:cNvSpPr>
              <a:spLocks noChangeArrowheads="1"/>
            </p:cNvSpPr>
            <p:nvPr/>
          </p:nvSpPr>
          <p:spPr bwMode="auto">
            <a:xfrm>
              <a:off x="857224" y="3610277"/>
              <a:ext cx="8572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lang="zh-CN" altLang="en-US" sz="2400" b="1">
                  <a:solidFill>
                    <a:srgbClr val="C00000"/>
                  </a:solidFill>
                </a:rPr>
                <a:t>例：</a:t>
              </a:r>
              <a:endParaRPr lang="zh-CN" altLang="en-US" sz="2400">
                <a:solidFill>
                  <a:srgbClr val="000000"/>
                </a:solidFill>
              </a:endParaRPr>
            </a:p>
          </p:txBody>
        </p:sp>
      </p:grpSp>
      <p:graphicFrame>
        <p:nvGraphicFramePr>
          <p:cNvPr id="13" name="Object 12"/>
          <p:cNvGraphicFramePr>
            <a:graphicFrameLocks noChangeAspect="1"/>
          </p:cNvGraphicFramePr>
          <p:nvPr/>
        </p:nvGraphicFramePr>
        <p:xfrm>
          <a:off x="2357438" y="4511675"/>
          <a:ext cx="3857625" cy="488950"/>
        </p:xfrm>
        <a:graphic>
          <a:graphicData uri="http://schemas.openxmlformats.org/presentationml/2006/ole">
            <mc:AlternateContent xmlns:mc="http://schemas.openxmlformats.org/markup-compatibility/2006">
              <mc:Choice xmlns:v="urn:schemas-microsoft-com:vml" Requires="v">
                <p:oleObj spid="_x0000_s71710" name="公式" r:id="rId19" imgW="1828926" imgH="152309" progId="Equation.3">
                  <p:embed/>
                </p:oleObj>
              </mc:Choice>
              <mc:Fallback>
                <p:oleObj name="公式" r:id="rId19" imgW="1828926" imgH="152309" progId="Equation.3">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57438" y="4511675"/>
                        <a:ext cx="385762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3"/>
          <p:cNvGraphicFramePr>
            <a:graphicFrameLocks noChangeAspect="1"/>
          </p:cNvGraphicFramePr>
          <p:nvPr/>
        </p:nvGraphicFramePr>
        <p:xfrm>
          <a:off x="2357438" y="5081588"/>
          <a:ext cx="4814887" cy="490537"/>
        </p:xfrm>
        <a:graphic>
          <a:graphicData uri="http://schemas.openxmlformats.org/presentationml/2006/ole">
            <mc:AlternateContent xmlns:mc="http://schemas.openxmlformats.org/markup-compatibility/2006">
              <mc:Choice xmlns:v="urn:schemas-microsoft-com:vml" Requires="v">
                <p:oleObj spid="_x0000_s71711" name="公式" r:id="rId21" imgW="2286089" imgH="152309" progId="Equation.3">
                  <p:embed/>
                </p:oleObj>
              </mc:Choice>
              <mc:Fallback>
                <p:oleObj name="公式" r:id="rId21" imgW="2286089" imgH="152309" progId="Equation.3">
                  <p:embed/>
                  <p:pic>
                    <p:nvPicPr>
                      <p:cNvPr id="0"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57438" y="5081588"/>
                        <a:ext cx="4814887"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4"/>
          <p:cNvGraphicFramePr>
            <a:graphicFrameLocks noChangeAspect="1"/>
          </p:cNvGraphicFramePr>
          <p:nvPr/>
        </p:nvGraphicFramePr>
        <p:xfrm>
          <a:off x="2357438" y="5578475"/>
          <a:ext cx="3270250" cy="493713"/>
        </p:xfrm>
        <a:graphic>
          <a:graphicData uri="http://schemas.openxmlformats.org/presentationml/2006/ole">
            <mc:AlternateContent xmlns:mc="http://schemas.openxmlformats.org/markup-compatibility/2006">
              <mc:Choice xmlns:v="urn:schemas-microsoft-com:vml" Requires="v">
                <p:oleObj spid="_x0000_s71712" name="公式" r:id="rId23" imgW="1514421" imgH="152309" progId="Equation.3">
                  <p:embed/>
                </p:oleObj>
              </mc:Choice>
              <mc:Fallback>
                <p:oleObj name="公式" r:id="rId23" imgW="1514421" imgH="152309" progId="Equation.3">
                  <p:embed/>
                  <p:pic>
                    <p:nvPicPr>
                      <p:cNvPr id="0" name="Object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357438" y="5578475"/>
                        <a:ext cx="32702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5"/>
          <p:cNvGraphicFramePr>
            <a:graphicFrameLocks noChangeAspect="1"/>
          </p:cNvGraphicFramePr>
          <p:nvPr/>
        </p:nvGraphicFramePr>
        <p:xfrm>
          <a:off x="2357438" y="6149975"/>
          <a:ext cx="2254250" cy="441325"/>
        </p:xfrm>
        <a:graphic>
          <a:graphicData uri="http://schemas.openxmlformats.org/presentationml/2006/ole">
            <mc:AlternateContent xmlns:mc="http://schemas.openxmlformats.org/markup-compatibility/2006">
              <mc:Choice xmlns:v="urn:schemas-microsoft-com:vml" Requires="v">
                <p:oleObj spid="_x0000_s71713" name="公式" r:id="rId25" imgW="952514" imgH="133475" progId="Equation.3">
                  <p:embed/>
                </p:oleObj>
              </mc:Choice>
              <mc:Fallback>
                <p:oleObj name="公式" r:id="rId25" imgW="952514" imgH="133475" progId="Equation.3">
                  <p:embed/>
                  <p:pic>
                    <p:nvPicPr>
                      <p:cNvPr id="0" name="Object 1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357438" y="6149975"/>
                        <a:ext cx="2254250"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15"/>
          <p:cNvSpPr txBox="1">
            <a:spLocks noChangeArrowheads="1"/>
          </p:cNvSpPr>
          <p:nvPr/>
        </p:nvSpPr>
        <p:spPr bwMode="auto">
          <a:xfrm>
            <a:off x="468313" y="333375"/>
            <a:ext cx="77041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800" b="1">
                <a:solidFill>
                  <a:srgbClr val="FF0000"/>
                </a:solidFill>
              </a:rPr>
              <a:t>练习：用公式法化简下列各式</a:t>
            </a:r>
          </a:p>
        </p:txBody>
      </p:sp>
      <p:graphicFrame>
        <p:nvGraphicFramePr>
          <p:cNvPr id="72707" name="对象 2"/>
          <p:cNvGraphicFramePr>
            <a:graphicFrameLocks noChangeAspect="1"/>
          </p:cNvGraphicFramePr>
          <p:nvPr/>
        </p:nvGraphicFramePr>
        <p:xfrm>
          <a:off x="1476375" y="1052513"/>
          <a:ext cx="4032250" cy="550862"/>
        </p:xfrm>
        <a:graphic>
          <a:graphicData uri="http://schemas.openxmlformats.org/presentationml/2006/ole">
            <mc:AlternateContent xmlns:mc="http://schemas.openxmlformats.org/markup-compatibility/2006">
              <mc:Choice xmlns:v="urn:schemas-microsoft-com:vml" Requires="v">
                <p:oleObj spid="_x0000_s72710" name="公式" r:id="rId3" imgW="1397000" imgH="190500" progId="Equation.3">
                  <p:embed/>
                </p:oleObj>
              </mc:Choice>
              <mc:Fallback>
                <p:oleObj name="公式" r:id="rId3" imgW="1397000" imgH="190500" progId="Equation.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052513"/>
                        <a:ext cx="40322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08" name="对象 4"/>
          <p:cNvGraphicFramePr>
            <a:graphicFrameLocks noChangeAspect="1"/>
          </p:cNvGraphicFramePr>
          <p:nvPr/>
        </p:nvGraphicFramePr>
        <p:xfrm>
          <a:off x="1403350" y="1773238"/>
          <a:ext cx="5980113" cy="631825"/>
        </p:xfrm>
        <a:graphic>
          <a:graphicData uri="http://schemas.openxmlformats.org/presentationml/2006/ole">
            <mc:AlternateContent xmlns:mc="http://schemas.openxmlformats.org/markup-compatibility/2006">
              <mc:Choice xmlns:v="urn:schemas-microsoft-com:vml" Requires="v">
                <p:oleObj spid="_x0000_s72711" name="公式" r:id="rId5" imgW="2171700" imgH="228600" progId="Equation.3">
                  <p:embed/>
                </p:oleObj>
              </mc:Choice>
              <mc:Fallback>
                <p:oleObj name="公式" r:id="rId5" imgW="2171700" imgH="228600" progId="Equation.3">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1773238"/>
                        <a:ext cx="59801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09" name="对象 5"/>
          <p:cNvGraphicFramePr>
            <a:graphicFrameLocks noChangeAspect="1"/>
          </p:cNvGraphicFramePr>
          <p:nvPr/>
        </p:nvGraphicFramePr>
        <p:xfrm>
          <a:off x="1370013" y="2420938"/>
          <a:ext cx="5578475" cy="649287"/>
        </p:xfrm>
        <a:graphic>
          <a:graphicData uri="http://schemas.openxmlformats.org/presentationml/2006/ole">
            <mc:AlternateContent xmlns:mc="http://schemas.openxmlformats.org/markup-compatibility/2006">
              <mc:Choice xmlns:v="urn:schemas-microsoft-com:vml" Requires="v">
                <p:oleObj spid="_x0000_s72712" name="公式" r:id="rId7" imgW="1968500" imgH="228600" progId="Equation.3">
                  <p:embed/>
                </p:oleObj>
              </mc:Choice>
              <mc:Fallback>
                <p:oleObj name="公式" r:id="rId7" imgW="1968500" imgH="228600" progId="Equation.3">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0013" y="2420938"/>
                        <a:ext cx="5578475"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755650" y="679450"/>
            <a:ext cx="403225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80000"/>
              </a:lnSpc>
              <a:spcBef>
                <a:spcPct val="50000"/>
              </a:spcBef>
              <a:buFontTx/>
              <a:buNone/>
            </a:pPr>
            <a:r>
              <a:rPr kumimoji="1" lang="en-US" altLang="zh-CN" sz="2400" b="1">
                <a:solidFill>
                  <a:srgbClr val="FF0000"/>
                </a:solidFill>
                <a:latin typeface="Times New Roman" pitchFamily="18" charset="0"/>
                <a:cs typeface="Times New Roman" pitchFamily="18" charset="0"/>
              </a:rPr>
              <a:t>1 </a:t>
            </a:r>
            <a:r>
              <a:rPr kumimoji="1" lang="zh-CN" altLang="en-US" sz="2400" b="1">
                <a:solidFill>
                  <a:srgbClr val="080000"/>
                </a:solidFill>
                <a:latin typeface="Times New Roman" pitchFamily="18" charset="0"/>
                <a:cs typeface="Times New Roman" pitchFamily="18" charset="0"/>
              </a:rPr>
              <a:t>表示开关闭合，灯亮</a:t>
            </a:r>
          </a:p>
          <a:p>
            <a:pPr eaLnBrk="1" hangingPunct="1">
              <a:lnSpc>
                <a:spcPct val="80000"/>
              </a:lnSpc>
              <a:spcBef>
                <a:spcPct val="50000"/>
              </a:spcBef>
              <a:buFontTx/>
              <a:buNone/>
            </a:pPr>
            <a:r>
              <a:rPr kumimoji="1" lang="en-US" altLang="zh-CN" sz="2400" b="1">
                <a:solidFill>
                  <a:srgbClr val="FF0000"/>
                </a:solidFill>
                <a:latin typeface="Times New Roman" pitchFamily="18" charset="0"/>
                <a:cs typeface="Times New Roman" pitchFamily="18" charset="0"/>
              </a:rPr>
              <a:t>0 </a:t>
            </a:r>
            <a:r>
              <a:rPr kumimoji="1" lang="zh-CN" altLang="en-US" sz="2400" b="1">
                <a:solidFill>
                  <a:srgbClr val="040404"/>
                </a:solidFill>
                <a:latin typeface="Times New Roman" pitchFamily="18" charset="0"/>
                <a:cs typeface="Times New Roman" pitchFamily="18" charset="0"/>
              </a:rPr>
              <a:t>表示开关断开，灯不亮</a:t>
            </a:r>
          </a:p>
        </p:txBody>
      </p:sp>
      <p:sp>
        <p:nvSpPr>
          <p:cNvPr id="4" name="Text Box 6"/>
          <p:cNvSpPr txBox="1">
            <a:spLocks noChangeArrowheads="1"/>
          </p:cNvSpPr>
          <p:nvPr/>
        </p:nvSpPr>
        <p:spPr bwMode="auto">
          <a:xfrm>
            <a:off x="1111250" y="4700588"/>
            <a:ext cx="3603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lang="zh-CN" altLang="en-US" sz="2400" b="1">
                <a:solidFill>
                  <a:srgbClr val="0000FF"/>
                </a:solidFill>
                <a:latin typeface="Times New Roman" pitchFamily="18" charset="0"/>
                <a:cs typeface="Times New Roman" pitchFamily="18" charset="0"/>
              </a:rPr>
              <a:t>或逻辑功能口诀：</a:t>
            </a:r>
          </a:p>
        </p:txBody>
      </p:sp>
      <p:grpSp>
        <p:nvGrpSpPr>
          <p:cNvPr id="5" name="Group 8"/>
          <p:cNvGrpSpPr>
            <a:grpSpLocks/>
          </p:cNvGrpSpPr>
          <p:nvPr/>
        </p:nvGrpSpPr>
        <p:grpSpPr bwMode="auto">
          <a:xfrm>
            <a:off x="815975" y="1616075"/>
            <a:ext cx="3324225" cy="2928938"/>
            <a:chOff x="1092" y="1854"/>
            <a:chExt cx="2094" cy="1845"/>
          </a:xfrm>
        </p:grpSpPr>
        <p:sp>
          <p:nvSpPr>
            <p:cNvPr id="18475" name="Text Box 9"/>
            <p:cNvSpPr txBox="1">
              <a:spLocks noChangeArrowheads="1"/>
            </p:cNvSpPr>
            <p:nvPr/>
          </p:nvSpPr>
          <p:spPr bwMode="auto">
            <a:xfrm>
              <a:off x="1107" y="2151"/>
              <a:ext cx="2079" cy="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800" b="1" i="1">
                  <a:solidFill>
                    <a:srgbClr val="FF0000"/>
                  </a:solidFill>
                  <a:latin typeface="Times New Roman" pitchFamily="18" charset="0"/>
                  <a:cs typeface="Times New Roman" pitchFamily="18" charset="0"/>
                </a:rPr>
                <a:t>    A         B           F</a:t>
              </a:r>
            </a:p>
            <a:p>
              <a:pPr eaLnBrk="1" hangingPunct="1">
                <a:spcBef>
                  <a:spcPct val="50000"/>
                </a:spcBef>
                <a:buFontTx/>
                <a:buNone/>
              </a:pPr>
              <a:r>
                <a:rPr kumimoji="1" lang="en-US" altLang="zh-CN" sz="2800" b="1">
                  <a:solidFill>
                    <a:srgbClr val="000000"/>
                  </a:solidFill>
                  <a:latin typeface="Times New Roman" pitchFamily="18" charset="0"/>
                  <a:cs typeface="Times New Roman" pitchFamily="18" charset="0"/>
                </a:rPr>
                <a:t>    </a:t>
              </a:r>
              <a:r>
                <a:rPr kumimoji="1" lang="en-US" altLang="zh-CN" sz="2800" b="1">
                  <a:solidFill>
                    <a:srgbClr val="040404"/>
                  </a:solidFill>
                  <a:latin typeface="Times New Roman" pitchFamily="18" charset="0"/>
                  <a:cs typeface="Times New Roman" pitchFamily="18" charset="0"/>
                </a:rPr>
                <a:t>0         0            0</a:t>
              </a:r>
            </a:p>
            <a:p>
              <a:pPr>
                <a:spcBef>
                  <a:spcPct val="0"/>
                </a:spcBef>
                <a:buFontTx/>
                <a:buNone/>
              </a:pPr>
              <a:r>
                <a:rPr kumimoji="1" lang="en-US" altLang="zh-CN" sz="2800" b="1">
                  <a:solidFill>
                    <a:srgbClr val="040404"/>
                  </a:solidFill>
                  <a:latin typeface="Times New Roman" pitchFamily="18" charset="0"/>
                  <a:cs typeface="Times New Roman" pitchFamily="18" charset="0"/>
                </a:rPr>
                <a:t>    0         1            1 </a:t>
              </a:r>
            </a:p>
            <a:p>
              <a:pPr>
                <a:spcBef>
                  <a:spcPct val="0"/>
                </a:spcBef>
                <a:buFontTx/>
                <a:buNone/>
              </a:pPr>
              <a:r>
                <a:rPr kumimoji="1" lang="en-US" altLang="zh-CN" sz="2800" b="1">
                  <a:solidFill>
                    <a:srgbClr val="040404"/>
                  </a:solidFill>
                  <a:latin typeface="Times New Roman" pitchFamily="18" charset="0"/>
                  <a:cs typeface="Times New Roman" pitchFamily="18" charset="0"/>
                </a:rPr>
                <a:t>    1         0            1</a:t>
              </a:r>
            </a:p>
            <a:p>
              <a:pPr>
                <a:spcBef>
                  <a:spcPct val="0"/>
                </a:spcBef>
                <a:buFontTx/>
                <a:buNone/>
              </a:pPr>
              <a:r>
                <a:rPr kumimoji="1" lang="en-US" altLang="zh-CN" sz="2800" b="1">
                  <a:solidFill>
                    <a:srgbClr val="040404"/>
                  </a:solidFill>
                  <a:latin typeface="Times New Roman" pitchFamily="18" charset="0"/>
                  <a:cs typeface="Times New Roman" pitchFamily="18" charset="0"/>
                </a:rPr>
                <a:t>    1         1            1</a:t>
              </a:r>
            </a:p>
          </p:txBody>
        </p:sp>
        <p:sp>
          <p:nvSpPr>
            <p:cNvPr id="18476" name="Line 10"/>
            <p:cNvSpPr>
              <a:spLocks noChangeShapeType="1"/>
            </p:cNvSpPr>
            <p:nvPr/>
          </p:nvSpPr>
          <p:spPr bwMode="auto">
            <a:xfrm>
              <a:off x="1098" y="2493"/>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77" name="Line 11"/>
            <p:cNvSpPr>
              <a:spLocks noChangeShapeType="1"/>
            </p:cNvSpPr>
            <p:nvPr/>
          </p:nvSpPr>
          <p:spPr bwMode="auto">
            <a:xfrm>
              <a:off x="1104" y="3696"/>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78" name="Line 12"/>
            <p:cNvSpPr>
              <a:spLocks noChangeShapeType="1"/>
            </p:cNvSpPr>
            <p:nvPr/>
          </p:nvSpPr>
          <p:spPr bwMode="auto">
            <a:xfrm>
              <a:off x="1092" y="2163"/>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79" name="Line 13"/>
            <p:cNvSpPr>
              <a:spLocks noChangeShapeType="1"/>
            </p:cNvSpPr>
            <p:nvPr/>
          </p:nvSpPr>
          <p:spPr bwMode="auto">
            <a:xfrm>
              <a:off x="2457" y="2169"/>
              <a:ext cx="0" cy="153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80" name="Text Box 14"/>
            <p:cNvSpPr txBox="1">
              <a:spLocks noChangeArrowheads="1"/>
            </p:cNvSpPr>
            <p:nvPr/>
          </p:nvSpPr>
          <p:spPr bwMode="auto">
            <a:xfrm>
              <a:off x="1343" y="1854"/>
              <a:ext cx="14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kumimoji="1" lang="zh-CN" altLang="en-US" sz="2400" b="1">
                  <a:solidFill>
                    <a:srgbClr val="0000FF"/>
                  </a:solidFill>
                  <a:latin typeface="Times New Roman" pitchFamily="18" charset="0"/>
                  <a:cs typeface="Times New Roman" pitchFamily="18" charset="0"/>
                </a:rPr>
                <a:t>或运算真值表</a:t>
              </a:r>
            </a:p>
          </p:txBody>
        </p:sp>
      </p:grpSp>
      <p:grpSp>
        <p:nvGrpSpPr>
          <p:cNvPr id="6" name="组合 49"/>
          <p:cNvGrpSpPr>
            <a:grpSpLocks/>
          </p:cNvGrpSpPr>
          <p:nvPr/>
        </p:nvGrpSpPr>
        <p:grpSpPr bwMode="auto">
          <a:xfrm>
            <a:off x="5357813" y="3459163"/>
            <a:ext cx="2779712" cy="2736850"/>
            <a:chOff x="5507039" y="3571876"/>
            <a:chExt cx="2779737" cy="2736849"/>
          </a:xfrm>
        </p:grpSpPr>
        <p:sp>
          <p:nvSpPr>
            <p:cNvPr id="18446" name="Rectangle 18"/>
            <p:cNvSpPr>
              <a:spLocks noChangeArrowheads="1"/>
            </p:cNvSpPr>
            <p:nvPr/>
          </p:nvSpPr>
          <p:spPr bwMode="auto">
            <a:xfrm>
              <a:off x="5507039" y="3571876"/>
              <a:ext cx="2779737" cy="2736849"/>
            </a:xfrm>
            <a:prstGeom prst="rect">
              <a:avLst/>
            </a:prstGeom>
            <a:noFill/>
            <a:ln w="57150" cmpd="thickThin">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nvGrpSpPr>
            <p:cNvPr id="18447" name="Group 19"/>
            <p:cNvGrpSpPr>
              <a:grpSpLocks/>
            </p:cNvGrpSpPr>
            <p:nvPr/>
          </p:nvGrpSpPr>
          <p:grpSpPr bwMode="auto">
            <a:xfrm>
              <a:off x="5867400" y="3716338"/>
              <a:ext cx="2071687" cy="766763"/>
              <a:chOff x="2325" y="1230"/>
              <a:chExt cx="1305" cy="483"/>
            </a:xfrm>
          </p:grpSpPr>
          <p:sp>
            <p:nvSpPr>
              <p:cNvPr id="18467" name="Text Box 20"/>
              <p:cNvSpPr txBox="1">
                <a:spLocks noChangeArrowheads="1"/>
              </p:cNvSpPr>
              <p:nvPr/>
            </p:nvSpPr>
            <p:spPr bwMode="auto">
              <a:xfrm>
                <a:off x="2808" y="1332"/>
                <a:ext cx="34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r" eaLnBrk="1" hangingPunct="1">
                  <a:spcBef>
                    <a:spcPct val="50000"/>
                  </a:spcBef>
                  <a:buFontTx/>
                  <a:buNone/>
                </a:pPr>
                <a:r>
                  <a:rPr kumimoji="1" lang="en-US" altLang="zh-CN" sz="1600" b="1">
                    <a:solidFill>
                      <a:srgbClr val="000000"/>
                    </a:solidFill>
                    <a:latin typeface="宋体" pitchFamily="2" charset="-122"/>
                    <a:cs typeface="Times New Roman" pitchFamily="18" charset="0"/>
                  </a:rPr>
                  <a:t>≥</a:t>
                </a:r>
                <a:r>
                  <a:rPr kumimoji="1" lang="en-US" altLang="zh-CN" sz="1600" b="1">
                    <a:solidFill>
                      <a:srgbClr val="000000"/>
                    </a:solidFill>
                    <a:latin typeface="Times New Roman" pitchFamily="18" charset="0"/>
                    <a:cs typeface="Times New Roman" pitchFamily="18" charset="0"/>
                  </a:rPr>
                  <a:t>1</a:t>
                </a:r>
                <a:r>
                  <a:rPr kumimoji="1" lang="en-US" altLang="zh-CN" sz="1600" b="1">
                    <a:solidFill>
                      <a:srgbClr val="FF0000"/>
                    </a:solidFill>
                    <a:latin typeface="Times New Roman" pitchFamily="18" charset="0"/>
                    <a:cs typeface="Times New Roman" pitchFamily="18" charset="0"/>
                  </a:rPr>
                  <a:t> </a:t>
                </a:r>
              </a:p>
            </p:txBody>
          </p:sp>
          <p:sp>
            <p:nvSpPr>
              <p:cNvPr id="18468" name="Text Box 21"/>
              <p:cNvSpPr txBox="1">
                <a:spLocks noChangeArrowheads="1"/>
              </p:cNvSpPr>
              <p:nvPr/>
            </p:nvSpPr>
            <p:spPr bwMode="auto">
              <a:xfrm>
                <a:off x="2832" y="1338"/>
                <a:ext cx="270" cy="291"/>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endParaRPr kumimoji="1" lang="zh-CN" altLang="zh-CN" sz="2400" b="1">
                  <a:solidFill>
                    <a:srgbClr val="FF0000"/>
                  </a:solidFill>
                  <a:latin typeface="Times New Roman" pitchFamily="18" charset="0"/>
                  <a:cs typeface="Times New Roman" pitchFamily="18" charset="0"/>
                </a:endParaRPr>
              </a:p>
            </p:txBody>
          </p:sp>
          <p:sp>
            <p:nvSpPr>
              <p:cNvPr id="18469" name="Line 22"/>
              <p:cNvSpPr>
                <a:spLocks noChangeShapeType="1"/>
              </p:cNvSpPr>
              <p:nvPr/>
            </p:nvSpPr>
            <p:spPr bwMode="auto">
              <a:xfrm flipV="1">
                <a:off x="3120" y="1482"/>
                <a:ext cx="243"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70" name="Line 23"/>
              <p:cNvSpPr>
                <a:spLocks noChangeShapeType="1"/>
              </p:cNvSpPr>
              <p:nvPr/>
            </p:nvSpPr>
            <p:spPr bwMode="auto">
              <a:xfrm>
                <a:off x="2568" y="1542"/>
                <a:ext cx="25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71" name="Line 24"/>
              <p:cNvSpPr>
                <a:spLocks noChangeShapeType="1"/>
              </p:cNvSpPr>
              <p:nvPr/>
            </p:nvSpPr>
            <p:spPr bwMode="auto">
              <a:xfrm>
                <a:off x="2565" y="1422"/>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72" name="Text Box 25"/>
              <p:cNvSpPr txBox="1">
                <a:spLocks noChangeArrowheads="1"/>
              </p:cNvSpPr>
              <p:nvPr/>
            </p:nvSpPr>
            <p:spPr bwMode="auto">
              <a:xfrm>
                <a:off x="2337" y="1230"/>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18473" name="Text Box 26"/>
              <p:cNvSpPr txBox="1">
                <a:spLocks noChangeArrowheads="1"/>
              </p:cNvSpPr>
              <p:nvPr/>
            </p:nvSpPr>
            <p:spPr bwMode="auto">
              <a:xfrm>
                <a:off x="2325" y="1425"/>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sp>
            <p:nvSpPr>
              <p:cNvPr id="18474" name="Text Box 27"/>
              <p:cNvSpPr txBox="1">
                <a:spLocks noChangeArrowheads="1"/>
              </p:cNvSpPr>
              <p:nvPr/>
            </p:nvSpPr>
            <p:spPr bwMode="auto">
              <a:xfrm>
                <a:off x="3333" y="1344"/>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F</a:t>
                </a:r>
              </a:p>
            </p:txBody>
          </p:sp>
        </p:grpSp>
        <p:grpSp>
          <p:nvGrpSpPr>
            <p:cNvPr id="18448" name="Group 28"/>
            <p:cNvGrpSpPr>
              <a:grpSpLocks/>
            </p:cNvGrpSpPr>
            <p:nvPr/>
          </p:nvGrpSpPr>
          <p:grpSpPr bwMode="auto">
            <a:xfrm>
              <a:off x="5867400" y="4581525"/>
              <a:ext cx="2119312" cy="766763"/>
              <a:chOff x="933" y="3222"/>
              <a:chExt cx="1335" cy="483"/>
            </a:xfrm>
          </p:grpSpPr>
          <p:sp>
            <p:nvSpPr>
              <p:cNvPr id="18457" name="Text Box 29"/>
              <p:cNvSpPr txBox="1">
                <a:spLocks noChangeArrowheads="1"/>
              </p:cNvSpPr>
              <p:nvPr/>
            </p:nvSpPr>
            <p:spPr bwMode="auto">
              <a:xfrm>
                <a:off x="1971" y="3330"/>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F</a:t>
                </a:r>
              </a:p>
            </p:txBody>
          </p:sp>
          <p:sp>
            <p:nvSpPr>
              <p:cNvPr id="18458" name="Text Box 30"/>
              <p:cNvSpPr txBox="1">
                <a:spLocks noChangeArrowheads="1"/>
              </p:cNvSpPr>
              <p:nvPr/>
            </p:nvSpPr>
            <p:spPr bwMode="auto">
              <a:xfrm>
                <a:off x="945" y="3222"/>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18459" name="Text Box 31"/>
              <p:cNvSpPr txBox="1">
                <a:spLocks noChangeArrowheads="1"/>
              </p:cNvSpPr>
              <p:nvPr/>
            </p:nvSpPr>
            <p:spPr bwMode="auto">
              <a:xfrm>
                <a:off x="933" y="3417"/>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grpSp>
            <p:nvGrpSpPr>
              <p:cNvPr id="18460" name="Group 32"/>
              <p:cNvGrpSpPr>
                <a:grpSpLocks/>
              </p:cNvGrpSpPr>
              <p:nvPr/>
            </p:nvGrpSpPr>
            <p:grpSpPr bwMode="auto">
              <a:xfrm>
                <a:off x="1404" y="3343"/>
                <a:ext cx="330" cy="263"/>
                <a:chOff x="1404" y="3312"/>
                <a:chExt cx="330" cy="348"/>
              </a:xfrm>
            </p:grpSpPr>
            <p:sp>
              <p:nvSpPr>
                <p:cNvPr id="18465" name="Freeform 33"/>
                <p:cNvSpPr>
                  <a:spLocks/>
                </p:cNvSpPr>
                <p:nvPr/>
              </p:nvSpPr>
              <p:spPr bwMode="auto">
                <a:xfrm>
                  <a:off x="1404" y="3312"/>
                  <a:ext cx="324" cy="162"/>
                </a:xfrm>
                <a:custGeom>
                  <a:avLst/>
                  <a:gdLst>
                    <a:gd name="T0" fmla="*/ 0 w 405"/>
                    <a:gd name="T1" fmla="*/ 0 h 198"/>
                    <a:gd name="T2" fmla="*/ 2 w 405"/>
                    <a:gd name="T3" fmla="*/ 2 h 198"/>
                    <a:gd name="T4" fmla="*/ 2 w 405"/>
                    <a:gd name="T5" fmla="*/ 2 h 198"/>
                    <a:gd name="T6" fmla="*/ 0 60000 65536"/>
                    <a:gd name="T7" fmla="*/ 0 60000 65536"/>
                    <a:gd name="T8" fmla="*/ 0 60000 65536"/>
                    <a:gd name="T9" fmla="*/ 0 w 405"/>
                    <a:gd name="T10" fmla="*/ 0 h 198"/>
                    <a:gd name="T11" fmla="*/ 405 w 405"/>
                    <a:gd name="T12" fmla="*/ 198 h 198"/>
                  </a:gdLst>
                  <a:ahLst/>
                  <a:cxnLst>
                    <a:cxn ang="T6">
                      <a:pos x="T0" y="T1"/>
                    </a:cxn>
                    <a:cxn ang="T7">
                      <a:pos x="T2" y="T3"/>
                    </a:cxn>
                    <a:cxn ang="T8">
                      <a:pos x="T4" y="T5"/>
                    </a:cxn>
                  </a:cxnLst>
                  <a:rect l="T9" t="T10" r="T11" b="T12"/>
                  <a:pathLst>
                    <a:path w="405" h="198">
                      <a:moveTo>
                        <a:pt x="0" y="0"/>
                      </a:moveTo>
                      <a:cubicBezTo>
                        <a:pt x="115" y="19"/>
                        <a:pt x="230" y="39"/>
                        <a:pt x="297" y="72"/>
                      </a:cubicBezTo>
                      <a:cubicBezTo>
                        <a:pt x="364" y="105"/>
                        <a:pt x="384" y="151"/>
                        <a:pt x="405" y="198"/>
                      </a:cubicBezTo>
                    </a:path>
                  </a:pathLst>
                </a:custGeom>
                <a:solidFill>
                  <a:schemeClr val="bg1"/>
                </a:solidFill>
                <a:ln w="28575" cap="sq">
                  <a:solidFill>
                    <a:schemeClr val="tx1"/>
                  </a:solidFill>
                  <a:round/>
                  <a:headEnd type="none" w="sm" len="sm"/>
                  <a:tailEnd type="none" w="sm" len="sm"/>
                </a:ln>
              </p:spPr>
              <p:txBody>
                <a:bodyPr wrap="none"/>
                <a:lstStyle/>
                <a:p>
                  <a:endParaRPr lang="zh-CN" altLang="en-US"/>
                </a:p>
              </p:txBody>
            </p:sp>
            <p:sp>
              <p:nvSpPr>
                <p:cNvPr id="18466" name="Freeform 34"/>
                <p:cNvSpPr>
                  <a:spLocks/>
                </p:cNvSpPr>
                <p:nvPr/>
              </p:nvSpPr>
              <p:spPr bwMode="auto">
                <a:xfrm flipV="1">
                  <a:off x="1410" y="3480"/>
                  <a:ext cx="324" cy="180"/>
                </a:xfrm>
                <a:custGeom>
                  <a:avLst/>
                  <a:gdLst>
                    <a:gd name="T0" fmla="*/ 0 w 405"/>
                    <a:gd name="T1" fmla="*/ 0 h 198"/>
                    <a:gd name="T2" fmla="*/ 2 w 405"/>
                    <a:gd name="T3" fmla="*/ 2 h 198"/>
                    <a:gd name="T4" fmla="*/ 2 w 405"/>
                    <a:gd name="T5" fmla="*/ 2 h 198"/>
                    <a:gd name="T6" fmla="*/ 0 60000 65536"/>
                    <a:gd name="T7" fmla="*/ 0 60000 65536"/>
                    <a:gd name="T8" fmla="*/ 0 60000 65536"/>
                    <a:gd name="T9" fmla="*/ 0 w 405"/>
                    <a:gd name="T10" fmla="*/ 0 h 198"/>
                    <a:gd name="T11" fmla="*/ 405 w 405"/>
                    <a:gd name="T12" fmla="*/ 198 h 198"/>
                  </a:gdLst>
                  <a:ahLst/>
                  <a:cxnLst>
                    <a:cxn ang="T6">
                      <a:pos x="T0" y="T1"/>
                    </a:cxn>
                    <a:cxn ang="T7">
                      <a:pos x="T2" y="T3"/>
                    </a:cxn>
                    <a:cxn ang="T8">
                      <a:pos x="T4" y="T5"/>
                    </a:cxn>
                  </a:cxnLst>
                  <a:rect l="T9" t="T10" r="T11" b="T12"/>
                  <a:pathLst>
                    <a:path w="405" h="198">
                      <a:moveTo>
                        <a:pt x="0" y="0"/>
                      </a:moveTo>
                      <a:cubicBezTo>
                        <a:pt x="115" y="19"/>
                        <a:pt x="230" y="39"/>
                        <a:pt x="297" y="72"/>
                      </a:cubicBezTo>
                      <a:cubicBezTo>
                        <a:pt x="364" y="105"/>
                        <a:pt x="384" y="151"/>
                        <a:pt x="405" y="198"/>
                      </a:cubicBezTo>
                    </a:path>
                  </a:pathLst>
                </a:custGeom>
                <a:solidFill>
                  <a:schemeClr val="bg1"/>
                </a:solidFill>
                <a:ln w="28575" cap="sq">
                  <a:solidFill>
                    <a:schemeClr val="tx1"/>
                  </a:solidFill>
                  <a:round/>
                  <a:headEnd type="none" w="sm" len="sm"/>
                  <a:tailEnd type="none" w="sm" len="sm"/>
                </a:ln>
              </p:spPr>
              <p:txBody>
                <a:bodyPr wrap="none"/>
                <a:lstStyle/>
                <a:p>
                  <a:endParaRPr lang="zh-CN" altLang="en-US"/>
                </a:p>
              </p:txBody>
            </p:sp>
          </p:grpSp>
          <p:sp>
            <p:nvSpPr>
              <p:cNvPr id="18461" name="Freeform 35"/>
              <p:cNvSpPr>
                <a:spLocks/>
              </p:cNvSpPr>
              <p:nvPr/>
            </p:nvSpPr>
            <p:spPr bwMode="auto">
              <a:xfrm>
                <a:off x="1386" y="3345"/>
                <a:ext cx="65" cy="249"/>
              </a:xfrm>
              <a:custGeom>
                <a:avLst/>
                <a:gdLst>
                  <a:gd name="T0" fmla="*/ 0 w 56"/>
                  <a:gd name="T1" fmla="*/ 0 h 252"/>
                  <a:gd name="T2" fmla="*/ 108716 w 56"/>
                  <a:gd name="T3" fmla="*/ 112 h 252"/>
                  <a:gd name="T4" fmla="*/ 18559 w 56"/>
                  <a:gd name="T5" fmla="*/ 202 h 252"/>
                  <a:gd name="T6" fmla="*/ 0 60000 65536"/>
                  <a:gd name="T7" fmla="*/ 0 60000 65536"/>
                  <a:gd name="T8" fmla="*/ 0 60000 65536"/>
                  <a:gd name="T9" fmla="*/ 0 w 56"/>
                  <a:gd name="T10" fmla="*/ 0 h 252"/>
                  <a:gd name="T11" fmla="*/ 56 w 56"/>
                  <a:gd name="T12" fmla="*/ 252 h 252"/>
                </a:gdLst>
                <a:ahLst/>
                <a:cxnLst>
                  <a:cxn ang="T6">
                    <a:pos x="T0" y="T1"/>
                  </a:cxn>
                  <a:cxn ang="T7">
                    <a:pos x="T2" y="T3"/>
                  </a:cxn>
                  <a:cxn ang="T8">
                    <a:pos x="T4" y="T5"/>
                  </a:cxn>
                </a:cxnLst>
                <a:rect l="T9" t="T10" r="T11" b="T12"/>
                <a:pathLst>
                  <a:path w="56" h="252">
                    <a:moveTo>
                      <a:pt x="0" y="0"/>
                    </a:moveTo>
                    <a:cubicBezTo>
                      <a:pt x="26" y="46"/>
                      <a:pt x="52" y="93"/>
                      <a:pt x="54" y="135"/>
                    </a:cubicBezTo>
                    <a:cubicBezTo>
                      <a:pt x="56" y="177"/>
                      <a:pt x="32" y="214"/>
                      <a:pt x="9" y="252"/>
                    </a:cubicBezTo>
                  </a:path>
                </a:pathLst>
              </a:custGeom>
              <a:solidFill>
                <a:schemeClr val="bg1"/>
              </a:solidFill>
              <a:ln w="28575" cap="sq">
                <a:solidFill>
                  <a:schemeClr val="tx1"/>
                </a:solidFill>
                <a:round/>
                <a:headEnd type="none" w="sm" len="sm"/>
                <a:tailEnd type="none" w="sm" len="sm"/>
              </a:ln>
            </p:spPr>
            <p:txBody>
              <a:bodyPr wrap="none"/>
              <a:lstStyle/>
              <a:p>
                <a:endParaRPr lang="zh-CN" altLang="en-US"/>
              </a:p>
            </p:txBody>
          </p:sp>
          <p:sp>
            <p:nvSpPr>
              <p:cNvPr id="18462" name="Line 36"/>
              <p:cNvSpPr>
                <a:spLocks noChangeShapeType="1"/>
              </p:cNvSpPr>
              <p:nvPr/>
            </p:nvSpPr>
            <p:spPr bwMode="auto">
              <a:xfrm>
                <a:off x="1749" y="3471"/>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63" name="Line 37"/>
              <p:cNvSpPr>
                <a:spLocks noChangeShapeType="1"/>
              </p:cNvSpPr>
              <p:nvPr/>
            </p:nvSpPr>
            <p:spPr bwMode="auto">
              <a:xfrm>
                <a:off x="1170" y="3546"/>
                <a:ext cx="24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64" name="Line 38"/>
              <p:cNvSpPr>
                <a:spLocks noChangeShapeType="1"/>
              </p:cNvSpPr>
              <p:nvPr/>
            </p:nvSpPr>
            <p:spPr bwMode="auto">
              <a:xfrm>
                <a:off x="1167" y="3399"/>
                <a:ext cx="24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18449" name="Text Box 41"/>
            <p:cNvSpPr txBox="1">
              <a:spLocks noChangeArrowheads="1"/>
            </p:cNvSpPr>
            <p:nvPr/>
          </p:nvSpPr>
          <p:spPr bwMode="auto">
            <a:xfrm>
              <a:off x="6567489" y="5557838"/>
              <a:ext cx="542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a:solidFill>
                    <a:srgbClr val="FF0000"/>
                  </a:solidFill>
                  <a:latin typeface="Times New Roman" pitchFamily="18" charset="0"/>
                  <a:cs typeface="Times New Roman" pitchFamily="18" charset="0"/>
                </a:rPr>
                <a:t> </a:t>
              </a:r>
              <a:r>
                <a:rPr kumimoji="1" lang="zh-CN" altLang="en-US" sz="2400" b="1">
                  <a:solidFill>
                    <a:srgbClr val="FF0000"/>
                  </a:solidFill>
                  <a:latin typeface="Times New Roman" pitchFamily="18" charset="0"/>
                  <a:cs typeface="Times New Roman" pitchFamily="18" charset="0"/>
                </a:rPr>
                <a:t> </a:t>
              </a:r>
              <a:r>
                <a:rPr kumimoji="1" lang="en-US" altLang="zh-CN" sz="2400" b="1">
                  <a:solidFill>
                    <a:srgbClr val="000000"/>
                  </a:solidFill>
                  <a:latin typeface="Times New Roman" pitchFamily="18" charset="0"/>
                  <a:cs typeface="Times New Roman" pitchFamily="18" charset="0"/>
                </a:rPr>
                <a:t>+</a:t>
              </a:r>
              <a:r>
                <a:rPr kumimoji="1" lang="en-US" altLang="zh-CN" sz="2400" b="1">
                  <a:solidFill>
                    <a:srgbClr val="FF0000"/>
                  </a:solidFill>
                  <a:latin typeface="Times New Roman" pitchFamily="18" charset="0"/>
                  <a:cs typeface="Times New Roman" pitchFamily="18" charset="0"/>
                </a:rPr>
                <a:t> </a:t>
              </a:r>
            </a:p>
          </p:txBody>
        </p:sp>
        <p:sp>
          <p:nvSpPr>
            <p:cNvPr id="18450" name="Text Box 42"/>
            <p:cNvSpPr txBox="1">
              <a:spLocks noChangeArrowheads="1"/>
            </p:cNvSpPr>
            <p:nvPr/>
          </p:nvSpPr>
          <p:spPr bwMode="auto">
            <a:xfrm>
              <a:off x="6638925" y="5570538"/>
              <a:ext cx="428625" cy="461963"/>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endParaRPr kumimoji="1" lang="zh-CN" altLang="zh-CN" sz="2400" b="1">
                <a:solidFill>
                  <a:srgbClr val="FF0000"/>
                </a:solidFill>
                <a:latin typeface="Times New Roman" pitchFamily="18" charset="0"/>
                <a:cs typeface="Times New Roman" pitchFamily="18" charset="0"/>
              </a:endParaRPr>
            </a:p>
          </p:txBody>
        </p:sp>
        <p:sp>
          <p:nvSpPr>
            <p:cNvPr id="18451" name="Line 43"/>
            <p:cNvSpPr>
              <a:spLocks noChangeShapeType="1"/>
            </p:cNvSpPr>
            <p:nvPr/>
          </p:nvSpPr>
          <p:spPr bwMode="auto">
            <a:xfrm flipV="1">
              <a:off x="7096125" y="5799138"/>
              <a:ext cx="38576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52" name="Line 44"/>
            <p:cNvSpPr>
              <a:spLocks noChangeShapeType="1"/>
            </p:cNvSpPr>
            <p:nvPr/>
          </p:nvSpPr>
          <p:spPr bwMode="auto">
            <a:xfrm>
              <a:off x="6219825" y="5894388"/>
              <a:ext cx="40005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53" name="Line 45"/>
            <p:cNvSpPr>
              <a:spLocks noChangeShapeType="1"/>
            </p:cNvSpPr>
            <p:nvPr/>
          </p:nvSpPr>
          <p:spPr bwMode="auto">
            <a:xfrm>
              <a:off x="6215063" y="5703888"/>
              <a:ext cx="414337"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54" name="Text Box 46"/>
            <p:cNvSpPr txBox="1">
              <a:spLocks noChangeArrowheads="1"/>
            </p:cNvSpPr>
            <p:nvPr/>
          </p:nvSpPr>
          <p:spPr bwMode="auto">
            <a:xfrm>
              <a:off x="5853113" y="5399088"/>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18455" name="Text Box 47"/>
            <p:cNvSpPr txBox="1">
              <a:spLocks noChangeArrowheads="1"/>
            </p:cNvSpPr>
            <p:nvPr/>
          </p:nvSpPr>
          <p:spPr bwMode="auto">
            <a:xfrm>
              <a:off x="5834063" y="5708650"/>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sp>
          <p:nvSpPr>
            <p:cNvPr id="18456" name="Text Box 48"/>
            <p:cNvSpPr txBox="1">
              <a:spLocks noChangeArrowheads="1"/>
            </p:cNvSpPr>
            <p:nvPr/>
          </p:nvSpPr>
          <p:spPr bwMode="auto">
            <a:xfrm>
              <a:off x="7434263" y="5580063"/>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F</a:t>
              </a:r>
            </a:p>
          </p:txBody>
        </p:sp>
      </p:grpSp>
      <p:sp>
        <p:nvSpPr>
          <p:cNvPr id="46" name="矩形 45"/>
          <p:cNvSpPr>
            <a:spLocks noChangeArrowheads="1"/>
          </p:cNvSpPr>
          <p:nvPr/>
        </p:nvSpPr>
        <p:spPr bwMode="auto">
          <a:xfrm>
            <a:off x="1357313" y="5200650"/>
            <a:ext cx="2714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FF0000"/>
                </a:solidFill>
                <a:latin typeface="Times New Roman" pitchFamily="18" charset="0"/>
                <a:cs typeface="Times New Roman" pitchFamily="18" charset="0"/>
              </a:rPr>
              <a:t>有“</a:t>
            </a:r>
            <a:r>
              <a:rPr lang="en-US" altLang="zh-CN" sz="2400" b="1">
                <a:solidFill>
                  <a:srgbClr val="FF0000"/>
                </a:solidFill>
                <a:latin typeface="Times New Roman" pitchFamily="18" charset="0"/>
                <a:cs typeface="Times New Roman" pitchFamily="18" charset="0"/>
              </a:rPr>
              <a:t>1”</a:t>
            </a:r>
            <a:r>
              <a:rPr lang="zh-CN" altLang="en-US" sz="2400" b="1">
                <a:solidFill>
                  <a:srgbClr val="FF0000"/>
                </a:solidFill>
                <a:latin typeface="Times New Roman" pitchFamily="18" charset="0"/>
                <a:cs typeface="Times New Roman" pitchFamily="18" charset="0"/>
              </a:rPr>
              <a:t>出“</a:t>
            </a:r>
            <a:r>
              <a:rPr lang="en-US" altLang="zh-CN" sz="2400" b="1">
                <a:solidFill>
                  <a:srgbClr val="FF0000"/>
                </a:solidFill>
                <a:latin typeface="Times New Roman" pitchFamily="18" charset="0"/>
                <a:cs typeface="Times New Roman" pitchFamily="18" charset="0"/>
              </a:rPr>
              <a:t>1”</a:t>
            </a:r>
            <a:r>
              <a:rPr lang="zh-CN" altLang="en-US" sz="2400" b="1">
                <a:solidFill>
                  <a:srgbClr val="FF0000"/>
                </a:solidFill>
                <a:latin typeface="Times New Roman" pitchFamily="18" charset="0"/>
                <a:cs typeface="Times New Roman" pitchFamily="18" charset="0"/>
              </a:rPr>
              <a:t>；</a:t>
            </a:r>
            <a:endParaRPr lang="en-US" altLang="zh-CN" sz="2400" b="1">
              <a:solidFill>
                <a:srgbClr val="FF0000"/>
              </a:solidFill>
              <a:latin typeface="Times New Roman" pitchFamily="18" charset="0"/>
              <a:cs typeface="Times New Roman" pitchFamily="18" charset="0"/>
            </a:endParaRPr>
          </a:p>
          <a:p>
            <a:pPr eaLnBrk="1" hangingPunct="1">
              <a:spcBef>
                <a:spcPct val="0"/>
              </a:spcBef>
              <a:buFontTx/>
              <a:buNone/>
            </a:pPr>
            <a:r>
              <a:rPr lang="zh-CN" altLang="en-US" sz="2400" b="1">
                <a:solidFill>
                  <a:srgbClr val="FF0000"/>
                </a:solidFill>
                <a:latin typeface="Times New Roman" pitchFamily="18" charset="0"/>
                <a:cs typeface="Times New Roman" pitchFamily="18" charset="0"/>
              </a:rPr>
              <a:t>全“</a:t>
            </a:r>
            <a:r>
              <a:rPr lang="en-US" altLang="zh-CN" sz="2400" b="1">
                <a:solidFill>
                  <a:srgbClr val="FF0000"/>
                </a:solidFill>
                <a:latin typeface="Times New Roman" pitchFamily="18" charset="0"/>
                <a:cs typeface="Times New Roman" pitchFamily="18" charset="0"/>
              </a:rPr>
              <a:t>0”</a:t>
            </a:r>
            <a:r>
              <a:rPr lang="zh-CN" altLang="en-US" sz="2400" b="1">
                <a:solidFill>
                  <a:srgbClr val="FF0000"/>
                </a:solidFill>
                <a:latin typeface="Times New Roman" pitchFamily="18" charset="0"/>
                <a:cs typeface="Times New Roman" pitchFamily="18" charset="0"/>
              </a:rPr>
              <a:t>出“</a:t>
            </a:r>
            <a:r>
              <a:rPr lang="en-US" altLang="zh-CN" sz="2400" b="1">
                <a:solidFill>
                  <a:srgbClr val="FF0000"/>
                </a:solidFill>
                <a:latin typeface="Times New Roman" pitchFamily="18" charset="0"/>
                <a:cs typeface="Times New Roman" pitchFamily="18" charset="0"/>
              </a:rPr>
              <a:t>0”</a:t>
            </a:r>
            <a:r>
              <a:rPr lang="zh-CN" altLang="en-US" sz="2400" b="1">
                <a:solidFill>
                  <a:srgbClr val="FF0000"/>
                </a:solidFill>
                <a:latin typeface="Times New Roman" pitchFamily="18" charset="0"/>
                <a:cs typeface="Times New Roman" pitchFamily="18" charset="0"/>
              </a:rPr>
              <a:t>。</a:t>
            </a:r>
            <a:endParaRPr lang="zh-CN" altLang="en-US" sz="2400">
              <a:solidFill>
                <a:srgbClr val="FF0000"/>
              </a:solidFill>
              <a:latin typeface="Times New Roman" pitchFamily="18" charset="0"/>
              <a:cs typeface="Times New Roman" pitchFamily="18" charset="0"/>
            </a:endParaRPr>
          </a:p>
        </p:txBody>
      </p:sp>
      <p:grpSp>
        <p:nvGrpSpPr>
          <p:cNvPr id="10" name="组合 50"/>
          <p:cNvGrpSpPr>
            <a:grpSpLocks/>
          </p:cNvGrpSpPr>
          <p:nvPr/>
        </p:nvGrpSpPr>
        <p:grpSpPr bwMode="auto">
          <a:xfrm>
            <a:off x="5357813" y="1084263"/>
            <a:ext cx="2454275" cy="649287"/>
            <a:chOff x="5357818" y="1196975"/>
            <a:chExt cx="2454269" cy="649288"/>
          </a:xfrm>
        </p:grpSpPr>
        <p:sp>
          <p:nvSpPr>
            <p:cNvPr id="18444" name="Rectangle 5"/>
            <p:cNvSpPr>
              <a:spLocks noChangeArrowheads="1"/>
            </p:cNvSpPr>
            <p:nvPr/>
          </p:nvSpPr>
          <p:spPr bwMode="auto">
            <a:xfrm>
              <a:off x="5357818" y="1196975"/>
              <a:ext cx="2454269" cy="649288"/>
            </a:xfrm>
            <a:prstGeom prst="rect">
              <a:avLst/>
            </a:prstGeom>
            <a:noFill/>
            <a:ln w="57150" cmpd="thickThin">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18445" name="矩形 46"/>
            <p:cNvSpPr>
              <a:spLocks noChangeArrowheads="1"/>
            </p:cNvSpPr>
            <p:nvPr/>
          </p:nvSpPr>
          <p:spPr bwMode="auto">
            <a:xfrm>
              <a:off x="5715008" y="1214422"/>
              <a:ext cx="1665004"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b="1">
                  <a:solidFill>
                    <a:srgbClr val="FF3300"/>
                  </a:solidFill>
                  <a:latin typeface="Times New Roman" pitchFamily="18" charset="0"/>
                  <a:cs typeface="Times New Roman" pitchFamily="18" charset="0"/>
                </a:rPr>
                <a:t> </a:t>
              </a:r>
              <a:r>
                <a:rPr kumimoji="1" lang="en-US" altLang="zh-CN" b="1" i="1">
                  <a:solidFill>
                    <a:srgbClr val="FF3300"/>
                  </a:solidFill>
                  <a:latin typeface="Times New Roman" pitchFamily="18" charset="0"/>
                  <a:cs typeface="Times New Roman" pitchFamily="18" charset="0"/>
                </a:rPr>
                <a:t>F= A+B</a:t>
              </a:r>
              <a:endParaRPr lang="zh-CN" altLang="en-US">
                <a:solidFill>
                  <a:srgbClr val="000000"/>
                </a:solidFill>
                <a:latin typeface="Times New Roman" pitchFamily="18" charset="0"/>
                <a:cs typeface="Times New Roman" pitchFamily="18" charset="0"/>
              </a:endParaRPr>
            </a:p>
          </p:txBody>
        </p:sp>
      </p:grpSp>
      <p:sp>
        <p:nvSpPr>
          <p:cNvPr id="48" name="矩形 47"/>
          <p:cNvSpPr>
            <a:spLocks noChangeArrowheads="1"/>
          </p:cNvSpPr>
          <p:nvPr/>
        </p:nvSpPr>
        <p:spPr bwMode="auto">
          <a:xfrm>
            <a:off x="5429250" y="642938"/>
            <a:ext cx="22701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80000"/>
              </a:lnSpc>
              <a:spcBef>
                <a:spcPct val="50000"/>
              </a:spcBef>
              <a:buFont typeface="Wingdings" pitchFamily="2" charset="2"/>
              <a:buChar char="n"/>
            </a:pPr>
            <a:r>
              <a:rPr kumimoji="1" lang="zh-CN" altLang="en-US" sz="2400" b="1">
                <a:solidFill>
                  <a:srgbClr val="0000FF"/>
                </a:solidFill>
                <a:latin typeface="Times New Roman" pitchFamily="18" charset="0"/>
                <a:cs typeface="Times New Roman" pitchFamily="18" charset="0"/>
              </a:rPr>
              <a:t>或运算表达式</a:t>
            </a:r>
          </a:p>
        </p:txBody>
      </p:sp>
      <p:sp>
        <p:nvSpPr>
          <p:cNvPr id="3" name="AutoShape 3"/>
          <p:cNvSpPr>
            <a:spLocks noChangeArrowheads="1"/>
          </p:cNvSpPr>
          <p:nvPr/>
        </p:nvSpPr>
        <p:spPr bwMode="auto">
          <a:xfrm>
            <a:off x="5867400" y="2030413"/>
            <a:ext cx="2347913" cy="565150"/>
          </a:xfrm>
          <a:prstGeom prst="wedgeRoundRectCallout">
            <a:avLst>
              <a:gd name="adj1" fmla="val -8097"/>
              <a:gd name="adj2" fmla="val -137421"/>
              <a:gd name="adj3" fmla="val 16667"/>
            </a:avLst>
          </a:prstGeom>
          <a:solidFill>
            <a:srgbClr val="FF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1600" b="1">
                <a:solidFill>
                  <a:srgbClr val="FF3300"/>
                </a:solidFill>
                <a:latin typeface="Times New Roman" pitchFamily="18" charset="0"/>
                <a:cs typeface="Times New Roman" pitchFamily="18" charset="0"/>
              </a:rPr>
              <a:t>或运算符，也可用</a:t>
            </a:r>
          </a:p>
          <a:p>
            <a:pPr eaLnBrk="1" hangingPunct="1">
              <a:spcBef>
                <a:spcPct val="0"/>
              </a:spcBef>
              <a:buFontTx/>
              <a:buNone/>
            </a:pPr>
            <a:r>
              <a:rPr kumimoji="1" lang="zh-CN" altLang="en-US" sz="1600" b="1">
                <a:solidFill>
                  <a:srgbClr val="FF3300"/>
                </a:solidFill>
                <a:latin typeface="Times New Roman" pitchFamily="18" charset="0"/>
                <a:cs typeface="Times New Roman" pitchFamily="18" charset="0"/>
              </a:rPr>
              <a:t>“∨”、“∪”表示。</a:t>
            </a:r>
          </a:p>
        </p:txBody>
      </p:sp>
      <p:sp>
        <p:nvSpPr>
          <p:cNvPr id="49" name="Text Box 17"/>
          <p:cNvSpPr txBox="1">
            <a:spLocks noChangeArrowheads="1"/>
          </p:cNvSpPr>
          <p:nvPr/>
        </p:nvSpPr>
        <p:spPr bwMode="auto">
          <a:xfrm>
            <a:off x="5429250" y="2925763"/>
            <a:ext cx="2270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kumimoji="1" lang="zh-CN" altLang="en-US" sz="2400" b="1">
                <a:solidFill>
                  <a:srgbClr val="0000FF"/>
                </a:solidFill>
                <a:latin typeface="Times New Roman" pitchFamily="18" charset="0"/>
                <a:cs typeface="Times New Roman" pitchFamily="18" charset="0"/>
              </a:rPr>
              <a:t>或门逻辑符号</a:t>
            </a:r>
          </a:p>
        </p:txBody>
      </p:sp>
      <p:sp>
        <p:nvSpPr>
          <p:cNvPr id="18443" name="Rectangle 90"/>
          <p:cNvSpPr>
            <a:spLocks noChangeArrowheads="1"/>
          </p:cNvSpPr>
          <p:nvPr/>
        </p:nvSpPr>
        <p:spPr bwMode="auto">
          <a:xfrm>
            <a:off x="6137275" y="160338"/>
            <a:ext cx="299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§2.1  </a:t>
            </a:r>
            <a:r>
              <a:rPr lang="zh-CN" altLang="en-US" sz="1800" b="1">
                <a:solidFill>
                  <a:srgbClr val="FF0066"/>
                </a:solidFill>
                <a:latin typeface="Times New Roman" pitchFamily="18" charset="0"/>
                <a:ea typeface="楷体_GB2312" pitchFamily="49" charset="-122"/>
                <a:cs typeface="Times New Roman" pitchFamily="18" charset="0"/>
              </a:rPr>
              <a:t>逻辑代数的基本概念</a:t>
            </a:r>
            <a:r>
              <a:rPr lang="zh-CN" altLang="en-US" sz="1800" b="1">
                <a:latin typeface="Times New Roman" pitchFamily="18" charset="0"/>
                <a:ea typeface="楷体_GB2312" pitchFamily="49" charset="-122"/>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left)">
                                      <p:cBhvr>
                                        <p:cTn id="27" dur="500"/>
                                        <p:tgtEl>
                                          <p:spTgt spid="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wipe(left)">
                                      <p:cBhvr>
                                        <p:cTn id="32" dur="500"/>
                                        <p:tgtEl>
                                          <p:spTgt spid="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500"/>
                                        <p:tgtEl>
                                          <p:spTgt spid="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wipe(left)">
                                      <p:cBhvr>
                                        <p:cTn id="47" dur="500"/>
                                        <p:tgtEl>
                                          <p:spTgt spid="4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up)">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4" grpId="0"/>
      <p:bldP spid="46" grpId="0"/>
      <p:bldP spid="48" grpId="0"/>
      <p:bldP spid="3" grpId="0" animBg="1"/>
      <p:bldP spid="4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6"/>
          <p:cNvSpPr txBox="1">
            <a:spLocks noChangeArrowheads="1"/>
          </p:cNvSpPr>
          <p:nvPr/>
        </p:nvSpPr>
        <p:spPr bwMode="auto">
          <a:xfrm>
            <a:off x="285750" y="71438"/>
            <a:ext cx="4062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800" b="1">
                <a:solidFill>
                  <a:srgbClr val="006600"/>
                </a:solidFill>
                <a:latin typeface="Times New Roman" pitchFamily="18" charset="0"/>
                <a:cs typeface="Times New Roman" pitchFamily="18" charset="0"/>
                <a:sym typeface="Symbol" pitchFamily="18" charset="2"/>
              </a:rPr>
              <a:t>二、卡诺图化简法</a:t>
            </a:r>
            <a:endParaRPr kumimoji="1" lang="zh-CN" altLang="en-US" sz="2800" b="1">
              <a:solidFill>
                <a:srgbClr val="006600"/>
              </a:solidFill>
              <a:latin typeface="Times New Roman" pitchFamily="18" charset="0"/>
              <a:cs typeface="Times New Roman" pitchFamily="18" charset="0"/>
            </a:endParaRPr>
          </a:p>
        </p:txBody>
      </p:sp>
      <p:sp>
        <p:nvSpPr>
          <p:cNvPr id="4" name="Rectangle 8"/>
          <p:cNvSpPr>
            <a:spLocks noChangeArrowheads="1"/>
          </p:cNvSpPr>
          <p:nvPr/>
        </p:nvSpPr>
        <p:spPr bwMode="auto">
          <a:xfrm>
            <a:off x="571500" y="1692275"/>
            <a:ext cx="82867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① </a:t>
            </a:r>
            <a:r>
              <a:rPr kumimoji="1" lang="zh-CN" altLang="en-US" sz="2400" b="1">
                <a:solidFill>
                  <a:srgbClr val="000000"/>
                </a:solidFill>
                <a:latin typeface="Times New Roman" pitchFamily="18" charset="0"/>
                <a:cs typeface="Times New Roman" pitchFamily="18" charset="0"/>
              </a:rPr>
              <a:t>任何一个合并圈</a:t>
            </a:r>
            <a:r>
              <a:rPr kumimoji="1" lang="en-US" altLang="zh-CN" sz="2400" b="1">
                <a:solidFill>
                  <a:srgbClr val="000000"/>
                </a:solidFill>
                <a:latin typeface="Times New Roman" pitchFamily="18" charset="0"/>
                <a:cs typeface="Times New Roman" pitchFamily="18" charset="0"/>
              </a:rPr>
              <a:t>(</a:t>
            </a:r>
            <a:r>
              <a:rPr kumimoji="1" lang="zh-CN" altLang="en-US" sz="2400" b="1">
                <a:solidFill>
                  <a:srgbClr val="000000"/>
                </a:solidFill>
                <a:latin typeface="Times New Roman" pitchFamily="18" charset="0"/>
                <a:cs typeface="Times New Roman" pitchFamily="18" charset="0"/>
              </a:rPr>
              <a:t>即卡诺圈</a:t>
            </a:r>
            <a:r>
              <a:rPr kumimoji="1" lang="en-US" altLang="zh-CN" sz="2400" b="1">
                <a:solidFill>
                  <a:srgbClr val="000000"/>
                </a:solidFill>
                <a:latin typeface="Times New Roman" pitchFamily="18" charset="0"/>
                <a:cs typeface="Times New Roman" pitchFamily="18" charset="0"/>
              </a:rPr>
              <a:t>)</a:t>
            </a:r>
            <a:r>
              <a:rPr kumimoji="1" lang="zh-CN" altLang="en-US" sz="2400" b="1">
                <a:solidFill>
                  <a:srgbClr val="000000"/>
                </a:solidFill>
                <a:latin typeface="Times New Roman" pitchFamily="18" charset="0"/>
                <a:cs typeface="Times New Roman" pitchFamily="18" charset="0"/>
              </a:rPr>
              <a:t>所含的</a:t>
            </a:r>
            <a:r>
              <a:rPr kumimoji="1" lang="zh-CN" altLang="en-US" sz="2400" b="1">
                <a:solidFill>
                  <a:srgbClr val="FF3300"/>
                </a:solidFill>
                <a:latin typeface="Times New Roman" pitchFamily="18" charset="0"/>
                <a:cs typeface="Times New Roman" pitchFamily="18" charset="0"/>
              </a:rPr>
              <a:t>方格数为</a:t>
            </a:r>
            <a:r>
              <a:rPr kumimoji="1" lang="en-US" altLang="zh-CN" sz="2400" b="1">
                <a:solidFill>
                  <a:srgbClr val="FF3300"/>
                </a:solidFill>
                <a:latin typeface="Times New Roman" pitchFamily="18" charset="0"/>
                <a:cs typeface="Times New Roman" pitchFamily="18" charset="0"/>
              </a:rPr>
              <a:t>2</a:t>
            </a:r>
            <a:r>
              <a:rPr kumimoji="1" lang="en-US" altLang="zh-CN" sz="2400" b="1" i="1" baseline="50000">
                <a:solidFill>
                  <a:srgbClr val="FF3300"/>
                </a:solidFill>
                <a:latin typeface="Times New Roman" pitchFamily="18" charset="0"/>
                <a:cs typeface="Times New Roman" pitchFamily="18" charset="0"/>
              </a:rPr>
              <a:t>n</a:t>
            </a:r>
            <a:r>
              <a:rPr kumimoji="1" lang="zh-CN" altLang="en-US" sz="2400" b="1">
                <a:solidFill>
                  <a:srgbClr val="000000"/>
                </a:solidFill>
                <a:latin typeface="Times New Roman" pitchFamily="18" charset="0"/>
                <a:cs typeface="Times New Roman" pitchFamily="18" charset="0"/>
              </a:rPr>
              <a:t>个。          </a:t>
            </a:r>
          </a:p>
          <a:p>
            <a:pPr eaLnBrk="1" hangingPunct="1">
              <a:spcBef>
                <a:spcPct val="0"/>
              </a:spcBef>
              <a:buFontTx/>
              <a:buNone/>
            </a:pPr>
            <a:r>
              <a:rPr kumimoji="1" lang="zh-CN" altLang="en-US" sz="2400" b="1">
                <a:solidFill>
                  <a:srgbClr val="000000"/>
                </a:solidFill>
                <a:latin typeface="Times New Roman" pitchFamily="18" charset="0"/>
                <a:cs typeface="Times New Roman" pitchFamily="18" charset="0"/>
              </a:rPr>
              <a:t>② 必须按照相邻规则画卡诺圈，几何位置相邻包括三种情况：</a:t>
            </a:r>
          </a:p>
          <a:p>
            <a:pPr eaLnBrk="1" hangingPunct="1">
              <a:spcBef>
                <a:spcPct val="0"/>
              </a:spcBef>
              <a:buFontTx/>
              <a:buNone/>
            </a:pPr>
            <a:r>
              <a:rPr kumimoji="1" lang="zh-CN" altLang="en-US" sz="2400" b="1">
                <a:solidFill>
                  <a:srgbClr val="000000"/>
                </a:solidFill>
                <a:latin typeface="Times New Roman" pitchFamily="18" charset="0"/>
                <a:cs typeface="Times New Roman" pitchFamily="18" charset="0"/>
              </a:rPr>
              <a:t>     </a:t>
            </a:r>
            <a:r>
              <a:rPr kumimoji="1" lang="zh-CN" altLang="en-US" sz="2400" b="1">
                <a:solidFill>
                  <a:srgbClr val="FF3300"/>
                </a:solidFill>
                <a:latin typeface="Times New Roman" pitchFamily="18" charset="0"/>
                <a:cs typeface="Times New Roman" pitchFamily="18" charset="0"/>
              </a:rPr>
              <a:t>相接：</a:t>
            </a:r>
            <a:r>
              <a:rPr kumimoji="1" lang="zh-CN" altLang="en-US" sz="2400" b="1">
                <a:solidFill>
                  <a:srgbClr val="000000"/>
                </a:solidFill>
                <a:latin typeface="Times New Roman" pitchFamily="18" charset="0"/>
                <a:cs typeface="Times New Roman" pitchFamily="18" charset="0"/>
              </a:rPr>
              <a:t>即紧挨着的方格相邻；</a:t>
            </a:r>
          </a:p>
          <a:p>
            <a:pPr eaLnBrk="1" hangingPunct="1">
              <a:spcBef>
                <a:spcPct val="0"/>
              </a:spcBef>
              <a:buFontTx/>
              <a:buNone/>
            </a:pPr>
            <a:r>
              <a:rPr kumimoji="1" lang="zh-CN" altLang="en-US" sz="2400" b="1">
                <a:solidFill>
                  <a:srgbClr val="000000"/>
                </a:solidFill>
                <a:latin typeface="Times New Roman" pitchFamily="18" charset="0"/>
                <a:cs typeface="Times New Roman" pitchFamily="18" charset="0"/>
              </a:rPr>
              <a:t>     </a:t>
            </a:r>
            <a:r>
              <a:rPr kumimoji="1" lang="zh-CN" altLang="en-US" sz="2400" b="1">
                <a:solidFill>
                  <a:srgbClr val="FF3300"/>
                </a:solidFill>
                <a:latin typeface="Times New Roman" pitchFamily="18" charset="0"/>
                <a:cs typeface="Times New Roman" pitchFamily="18" charset="0"/>
              </a:rPr>
              <a:t>相对：</a:t>
            </a:r>
            <a:r>
              <a:rPr kumimoji="1" lang="zh-CN" altLang="en-US" sz="2400" b="1">
                <a:solidFill>
                  <a:srgbClr val="000000"/>
                </a:solidFill>
                <a:latin typeface="Times New Roman" pitchFamily="18" charset="0"/>
                <a:cs typeface="Times New Roman" pitchFamily="18" charset="0"/>
              </a:rPr>
              <a:t>即一行（或一列）的两头、两边、四角相邻；</a:t>
            </a:r>
          </a:p>
          <a:p>
            <a:pPr eaLnBrk="1" hangingPunct="1">
              <a:spcBef>
                <a:spcPct val="0"/>
              </a:spcBef>
              <a:buFontTx/>
              <a:buNone/>
            </a:pPr>
            <a:r>
              <a:rPr kumimoji="1" lang="zh-CN" altLang="en-US" sz="2400" b="1">
                <a:solidFill>
                  <a:srgbClr val="000000"/>
                </a:solidFill>
                <a:latin typeface="Times New Roman" pitchFamily="18" charset="0"/>
                <a:cs typeface="Times New Roman" pitchFamily="18" charset="0"/>
              </a:rPr>
              <a:t>     </a:t>
            </a:r>
            <a:r>
              <a:rPr kumimoji="1" lang="zh-CN" altLang="en-US" sz="2400" b="1">
                <a:solidFill>
                  <a:srgbClr val="FF3300"/>
                </a:solidFill>
                <a:latin typeface="Times New Roman" pitchFamily="18" charset="0"/>
                <a:cs typeface="Times New Roman" pitchFamily="18" charset="0"/>
              </a:rPr>
              <a:t>相重：</a:t>
            </a:r>
            <a:r>
              <a:rPr kumimoji="1" lang="zh-CN" altLang="en-US" sz="2400" b="1">
                <a:solidFill>
                  <a:srgbClr val="000000"/>
                </a:solidFill>
                <a:latin typeface="Times New Roman" pitchFamily="18" charset="0"/>
                <a:cs typeface="Times New Roman" pitchFamily="18" charset="0"/>
              </a:rPr>
              <a:t>即以对称轴为中心对折起来重合的位置相邻。 </a:t>
            </a:r>
            <a:endParaRPr kumimoji="1" lang="en-US" altLang="zh-CN" sz="2400" b="1">
              <a:solidFill>
                <a:srgbClr val="000000"/>
              </a:solidFill>
              <a:latin typeface="Times New Roman" pitchFamily="18" charset="0"/>
              <a:cs typeface="Times New Roman" pitchFamily="18" charset="0"/>
            </a:endParaRPr>
          </a:p>
          <a:p>
            <a:pPr eaLnBrk="1" hangingPunct="1">
              <a:spcBef>
                <a:spcPct val="0"/>
              </a:spcBef>
              <a:buFontTx/>
              <a:buNone/>
            </a:pPr>
            <a:r>
              <a:rPr kumimoji="1" lang="zh-CN" altLang="en-US" sz="2400" b="1">
                <a:solidFill>
                  <a:srgbClr val="000000"/>
                </a:solidFill>
                <a:latin typeface="Times New Roman" pitchFamily="18" charset="0"/>
                <a:cs typeface="Times New Roman" pitchFamily="18" charset="0"/>
              </a:rPr>
              <a:t>③ </a:t>
            </a:r>
            <a:r>
              <a:rPr kumimoji="1" lang="en-US" altLang="zh-CN" sz="2400" b="1">
                <a:solidFill>
                  <a:srgbClr val="000000"/>
                </a:solidFill>
                <a:latin typeface="Times New Roman" pitchFamily="18" charset="0"/>
                <a:cs typeface="Times New Roman" pitchFamily="18" charset="0"/>
              </a:rPr>
              <a:t>2</a:t>
            </a:r>
            <a:r>
              <a:rPr kumimoji="1" lang="en-US" altLang="zh-CN" sz="2400" b="1" i="1" baseline="50000">
                <a:solidFill>
                  <a:srgbClr val="000000"/>
                </a:solidFill>
                <a:latin typeface="Times New Roman" pitchFamily="18" charset="0"/>
                <a:cs typeface="Times New Roman" pitchFamily="18" charset="0"/>
              </a:rPr>
              <a:t>n</a:t>
            </a:r>
            <a:r>
              <a:rPr kumimoji="1" lang="zh-CN" altLang="en-US" sz="2400" b="1">
                <a:solidFill>
                  <a:srgbClr val="000000"/>
                </a:solidFill>
                <a:latin typeface="Times New Roman" pitchFamily="18" charset="0"/>
                <a:cs typeface="Times New Roman" pitchFamily="18" charset="0"/>
              </a:rPr>
              <a:t>个方格合并，消去</a:t>
            </a:r>
            <a:r>
              <a:rPr kumimoji="1" lang="en-US" altLang="zh-CN" sz="2400" b="1">
                <a:solidFill>
                  <a:srgbClr val="000000"/>
                </a:solidFill>
                <a:latin typeface="Times New Roman" pitchFamily="18" charset="0"/>
                <a:cs typeface="Times New Roman" pitchFamily="18" charset="0"/>
              </a:rPr>
              <a:t>n</a:t>
            </a:r>
            <a:r>
              <a:rPr kumimoji="1" lang="zh-CN" altLang="en-US" sz="2400" b="1">
                <a:solidFill>
                  <a:srgbClr val="000000"/>
                </a:solidFill>
                <a:latin typeface="Times New Roman" pitchFamily="18" charset="0"/>
                <a:cs typeface="Times New Roman" pitchFamily="18" charset="0"/>
              </a:rPr>
              <a:t>个变量。</a:t>
            </a:r>
          </a:p>
        </p:txBody>
      </p:sp>
      <p:sp>
        <p:nvSpPr>
          <p:cNvPr id="5" name="Text Box 9"/>
          <p:cNvSpPr txBox="1">
            <a:spLocks noChangeArrowheads="1"/>
          </p:cNvSpPr>
          <p:nvPr/>
        </p:nvSpPr>
        <p:spPr bwMode="auto">
          <a:xfrm>
            <a:off x="541338" y="571500"/>
            <a:ext cx="4316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FF0000"/>
                </a:solidFill>
                <a:latin typeface="Times New Roman" pitchFamily="18" charset="0"/>
                <a:cs typeface="Times New Roman" pitchFamily="18" charset="0"/>
              </a:rPr>
              <a:t>1.</a:t>
            </a:r>
            <a:r>
              <a:rPr lang="zh-CN" altLang="en-US" sz="2400" b="1">
                <a:solidFill>
                  <a:srgbClr val="FF0000"/>
                </a:solidFill>
                <a:latin typeface="Times New Roman" pitchFamily="18" charset="0"/>
                <a:cs typeface="Times New Roman" pitchFamily="18" charset="0"/>
              </a:rPr>
              <a:t> 卡诺图中最小项合并规律</a:t>
            </a:r>
          </a:p>
        </p:txBody>
      </p:sp>
      <p:grpSp>
        <p:nvGrpSpPr>
          <p:cNvPr id="2" name="组合 46"/>
          <p:cNvGrpSpPr>
            <a:grpSpLocks/>
          </p:cNvGrpSpPr>
          <p:nvPr/>
        </p:nvGrpSpPr>
        <p:grpSpPr bwMode="auto">
          <a:xfrm>
            <a:off x="500063" y="1071563"/>
            <a:ext cx="8429625" cy="3003550"/>
            <a:chOff x="500061" y="1071546"/>
            <a:chExt cx="8429658" cy="3003567"/>
          </a:xfrm>
        </p:grpSpPr>
        <p:sp>
          <p:nvSpPr>
            <p:cNvPr id="73775" name="Rectangle 7"/>
            <p:cNvSpPr>
              <a:spLocks noChangeArrowheads="1"/>
            </p:cNvSpPr>
            <p:nvPr/>
          </p:nvSpPr>
          <p:spPr bwMode="auto">
            <a:xfrm>
              <a:off x="571499" y="1192118"/>
              <a:ext cx="72202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kumimoji="1" lang="zh-CN" altLang="en-US" sz="2400" b="1">
                  <a:solidFill>
                    <a:srgbClr val="040404"/>
                  </a:solidFill>
                  <a:latin typeface="Times New Roman" pitchFamily="18" charset="0"/>
                  <a:cs typeface="Times New Roman" pitchFamily="18" charset="0"/>
                </a:rPr>
                <a:t>几何位置相邻</a:t>
              </a:r>
              <a:r>
                <a:rPr kumimoji="1" lang="zh-CN" altLang="en-US" sz="2400" b="1">
                  <a:solidFill>
                    <a:srgbClr val="FF0000"/>
                  </a:solidFill>
                  <a:latin typeface="Times New Roman" pitchFamily="18" charset="0"/>
                  <a:cs typeface="Times New Roman" pitchFamily="18" charset="0"/>
                </a:rPr>
                <a:t>（逻辑相邻</a:t>
              </a:r>
              <a:r>
                <a:rPr kumimoji="1" lang="zh-CN" altLang="en-US" sz="2400" b="1">
                  <a:solidFill>
                    <a:srgbClr val="FF3300"/>
                  </a:solidFill>
                  <a:latin typeface="Times New Roman" pitchFamily="18" charset="0"/>
                  <a:cs typeface="Times New Roman" pitchFamily="18" charset="0"/>
                </a:rPr>
                <a:t>）</a:t>
              </a:r>
              <a:r>
                <a:rPr kumimoji="1" lang="zh-CN" altLang="en-US" sz="2400" b="1">
                  <a:solidFill>
                    <a:srgbClr val="040404"/>
                  </a:solidFill>
                  <a:latin typeface="Times New Roman" pitchFamily="18" charset="0"/>
                  <a:cs typeface="Times New Roman" pitchFamily="18" charset="0"/>
                </a:rPr>
                <a:t>的最小项均可以合并。</a:t>
              </a:r>
            </a:p>
          </p:txBody>
        </p:sp>
        <p:sp>
          <p:nvSpPr>
            <p:cNvPr id="73776" name="Rectangle 10"/>
            <p:cNvSpPr>
              <a:spLocks noChangeArrowheads="1"/>
            </p:cNvSpPr>
            <p:nvPr/>
          </p:nvSpPr>
          <p:spPr bwMode="auto">
            <a:xfrm>
              <a:off x="500061" y="1071546"/>
              <a:ext cx="8429658" cy="3003567"/>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graphicFrame>
        <p:nvGraphicFramePr>
          <p:cNvPr id="83" name="Object 14"/>
          <p:cNvGraphicFramePr>
            <a:graphicFrameLocks noChangeAspect="1"/>
          </p:cNvGraphicFramePr>
          <p:nvPr/>
        </p:nvGraphicFramePr>
        <p:xfrm>
          <a:off x="5275263" y="4491038"/>
          <a:ext cx="2368550" cy="442912"/>
        </p:xfrm>
        <a:graphic>
          <a:graphicData uri="http://schemas.openxmlformats.org/presentationml/2006/ole">
            <mc:AlternateContent xmlns:mc="http://schemas.openxmlformats.org/markup-compatibility/2006">
              <mc:Choice xmlns:v="urn:schemas-microsoft-com:vml" Requires="v">
                <p:oleObj spid="_x0000_s73777" name="公式" r:id="rId3" imgW="1066805" imgH="133475" progId="Equation.3">
                  <p:embed/>
                </p:oleObj>
              </mc:Choice>
              <mc:Fallback>
                <p:oleObj name="公式" r:id="rId3" imgW="1066805" imgH="133475"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3" y="4491038"/>
                        <a:ext cx="23685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 name="Object 15"/>
          <p:cNvGraphicFramePr>
            <a:graphicFrameLocks noChangeAspect="1"/>
          </p:cNvGraphicFramePr>
          <p:nvPr/>
        </p:nvGraphicFramePr>
        <p:xfrm>
          <a:off x="5322888" y="5772150"/>
          <a:ext cx="2401887" cy="442913"/>
        </p:xfrm>
        <a:graphic>
          <a:graphicData uri="http://schemas.openxmlformats.org/presentationml/2006/ole">
            <mc:AlternateContent xmlns:mc="http://schemas.openxmlformats.org/markup-compatibility/2006">
              <mc:Choice xmlns:v="urn:schemas-microsoft-com:vml" Requires="v">
                <p:oleObj spid="_x0000_s73778" name="公式" r:id="rId5" imgW="1085899" imgH="133475" progId="Equation.3">
                  <p:embed/>
                </p:oleObj>
              </mc:Choice>
              <mc:Fallback>
                <p:oleObj name="公式" r:id="rId5" imgW="1085899" imgH="133475"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2888" y="5772150"/>
                        <a:ext cx="2401887"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 name="Object 16"/>
          <p:cNvGraphicFramePr>
            <a:graphicFrameLocks noChangeAspect="1"/>
          </p:cNvGraphicFramePr>
          <p:nvPr/>
        </p:nvGraphicFramePr>
        <p:xfrm>
          <a:off x="5268913" y="5124450"/>
          <a:ext cx="2419350" cy="447675"/>
        </p:xfrm>
        <a:graphic>
          <a:graphicData uri="http://schemas.openxmlformats.org/presentationml/2006/ole">
            <mc:AlternateContent xmlns:mc="http://schemas.openxmlformats.org/markup-compatibility/2006">
              <mc:Choice xmlns:v="urn:schemas-microsoft-com:vml" Requires="v">
                <p:oleObj spid="_x0000_s73779" name="公式" r:id="rId7" imgW="1085899" imgH="133475" progId="Equation.3">
                  <p:embed/>
                </p:oleObj>
              </mc:Choice>
              <mc:Fallback>
                <p:oleObj name="公式" r:id="rId7" imgW="1085899" imgH="133475"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68913" y="5124450"/>
                        <a:ext cx="24193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99"/>
          <p:cNvGrpSpPr>
            <a:grpSpLocks/>
          </p:cNvGrpSpPr>
          <p:nvPr/>
        </p:nvGrpSpPr>
        <p:grpSpPr bwMode="auto">
          <a:xfrm>
            <a:off x="928688" y="4940300"/>
            <a:ext cx="3482975" cy="636588"/>
            <a:chOff x="720" y="2991"/>
            <a:chExt cx="2194" cy="401"/>
          </a:xfrm>
        </p:grpSpPr>
        <p:sp>
          <p:nvSpPr>
            <p:cNvPr id="73770" name="Line 42"/>
            <p:cNvSpPr>
              <a:spLocks noChangeShapeType="1"/>
            </p:cNvSpPr>
            <p:nvPr/>
          </p:nvSpPr>
          <p:spPr bwMode="auto">
            <a:xfrm flipH="1">
              <a:off x="1020" y="3158"/>
              <a:ext cx="408" cy="136"/>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3771" name="Group 98"/>
            <p:cNvGrpSpPr>
              <a:grpSpLocks/>
            </p:cNvGrpSpPr>
            <p:nvPr/>
          </p:nvGrpSpPr>
          <p:grpSpPr bwMode="auto">
            <a:xfrm>
              <a:off x="720" y="2991"/>
              <a:ext cx="2194" cy="401"/>
              <a:chOff x="707" y="2977"/>
              <a:chExt cx="2194" cy="401"/>
            </a:xfrm>
          </p:grpSpPr>
          <p:sp>
            <p:nvSpPr>
              <p:cNvPr id="73772" name="Arc 36"/>
              <p:cNvSpPr>
                <a:spLocks/>
              </p:cNvSpPr>
              <p:nvPr/>
            </p:nvSpPr>
            <p:spPr bwMode="auto">
              <a:xfrm rot="10800000">
                <a:off x="2562" y="2977"/>
                <a:ext cx="339" cy="248"/>
              </a:xfrm>
              <a:custGeom>
                <a:avLst/>
                <a:gdLst>
                  <a:gd name="T0" fmla="*/ 0 w 25618"/>
                  <a:gd name="T1" fmla="*/ 0 h 43200"/>
                  <a:gd name="T2" fmla="*/ 0 w 25618"/>
                  <a:gd name="T3" fmla="*/ 0 h 43200"/>
                  <a:gd name="T4" fmla="*/ 0 w 25618"/>
                  <a:gd name="T5" fmla="*/ 0 h 43200"/>
                  <a:gd name="T6" fmla="*/ 0 60000 65536"/>
                  <a:gd name="T7" fmla="*/ 0 60000 65536"/>
                  <a:gd name="T8" fmla="*/ 0 60000 65536"/>
                  <a:gd name="T9" fmla="*/ 0 w 25618"/>
                  <a:gd name="T10" fmla="*/ 0 h 43200"/>
                  <a:gd name="T11" fmla="*/ 25618 w 25618"/>
                  <a:gd name="T12" fmla="*/ 43200 h 43200"/>
                </a:gdLst>
                <a:ahLst/>
                <a:cxnLst>
                  <a:cxn ang="T6">
                    <a:pos x="T0" y="T1"/>
                  </a:cxn>
                  <a:cxn ang="T7">
                    <a:pos x="T2" y="T3"/>
                  </a:cxn>
                  <a:cxn ang="T8">
                    <a:pos x="T4" y="T5"/>
                  </a:cxn>
                </a:cxnLst>
                <a:rect l="T9" t="T10" r="T11" b="T12"/>
                <a:pathLst>
                  <a:path w="25618" h="43200" fill="none" extrusionOk="0">
                    <a:moveTo>
                      <a:pt x="383" y="308"/>
                    </a:moveTo>
                    <a:cubicBezTo>
                      <a:pt x="1583" y="103"/>
                      <a:pt x="2799" y="-1"/>
                      <a:pt x="4018" y="0"/>
                    </a:cubicBezTo>
                    <a:cubicBezTo>
                      <a:pt x="15947" y="0"/>
                      <a:pt x="25618" y="9670"/>
                      <a:pt x="25618" y="21600"/>
                    </a:cubicBezTo>
                    <a:cubicBezTo>
                      <a:pt x="25618" y="33529"/>
                      <a:pt x="15947" y="43200"/>
                      <a:pt x="4018" y="43200"/>
                    </a:cubicBezTo>
                    <a:cubicBezTo>
                      <a:pt x="2669" y="43200"/>
                      <a:pt x="1324" y="43073"/>
                      <a:pt x="0" y="42822"/>
                    </a:cubicBezTo>
                  </a:path>
                  <a:path w="25618" h="43200" stroke="0" extrusionOk="0">
                    <a:moveTo>
                      <a:pt x="383" y="308"/>
                    </a:moveTo>
                    <a:cubicBezTo>
                      <a:pt x="1583" y="103"/>
                      <a:pt x="2799" y="-1"/>
                      <a:pt x="4018" y="0"/>
                    </a:cubicBezTo>
                    <a:cubicBezTo>
                      <a:pt x="15947" y="0"/>
                      <a:pt x="25618" y="9670"/>
                      <a:pt x="25618" y="21600"/>
                    </a:cubicBezTo>
                    <a:cubicBezTo>
                      <a:pt x="25618" y="33529"/>
                      <a:pt x="15947" y="43200"/>
                      <a:pt x="4018" y="43200"/>
                    </a:cubicBezTo>
                    <a:cubicBezTo>
                      <a:pt x="2669" y="43200"/>
                      <a:pt x="1324" y="43073"/>
                      <a:pt x="0" y="42822"/>
                    </a:cubicBezTo>
                    <a:lnTo>
                      <a:pt x="4018" y="21600"/>
                    </a:lnTo>
                    <a:lnTo>
                      <a:pt x="383" y="308"/>
                    </a:lnTo>
                    <a:close/>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73" name="Arc 37"/>
              <p:cNvSpPr>
                <a:spLocks/>
              </p:cNvSpPr>
              <p:nvPr/>
            </p:nvSpPr>
            <p:spPr bwMode="auto">
              <a:xfrm>
                <a:off x="1383" y="2977"/>
                <a:ext cx="311" cy="272"/>
              </a:xfrm>
              <a:custGeom>
                <a:avLst/>
                <a:gdLst>
                  <a:gd name="T0" fmla="*/ 0 w 25618"/>
                  <a:gd name="T1" fmla="*/ 0 h 43200"/>
                  <a:gd name="T2" fmla="*/ 0 w 25618"/>
                  <a:gd name="T3" fmla="*/ 0 h 43200"/>
                  <a:gd name="T4" fmla="*/ 0 w 25618"/>
                  <a:gd name="T5" fmla="*/ 0 h 43200"/>
                  <a:gd name="T6" fmla="*/ 0 60000 65536"/>
                  <a:gd name="T7" fmla="*/ 0 60000 65536"/>
                  <a:gd name="T8" fmla="*/ 0 60000 65536"/>
                  <a:gd name="T9" fmla="*/ 0 w 25618"/>
                  <a:gd name="T10" fmla="*/ 0 h 43200"/>
                  <a:gd name="T11" fmla="*/ 25618 w 25618"/>
                  <a:gd name="T12" fmla="*/ 43200 h 43200"/>
                </a:gdLst>
                <a:ahLst/>
                <a:cxnLst>
                  <a:cxn ang="T6">
                    <a:pos x="T0" y="T1"/>
                  </a:cxn>
                  <a:cxn ang="T7">
                    <a:pos x="T2" y="T3"/>
                  </a:cxn>
                  <a:cxn ang="T8">
                    <a:pos x="T4" y="T5"/>
                  </a:cxn>
                </a:cxnLst>
                <a:rect l="T9" t="T10" r="T11" b="T12"/>
                <a:pathLst>
                  <a:path w="25618" h="43200" fill="none" extrusionOk="0">
                    <a:moveTo>
                      <a:pt x="383" y="308"/>
                    </a:moveTo>
                    <a:cubicBezTo>
                      <a:pt x="1583" y="103"/>
                      <a:pt x="2799" y="-1"/>
                      <a:pt x="4018" y="0"/>
                    </a:cubicBezTo>
                    <a:cubicBezTo>
                      <a:pt x="15947" y="0"/>
                      <a:pt x="25618" y="9670"/>
                      <a:pt x="25618" y="21600"/>
                    </a:cubicBezTo>
                    <a:cubicBezTo>
                      <a:pt x="25618" y="33529"/>
                      <a:pt x="15947" y="43200"/>
                      <a:pt x="4018" y="43200"/>
                    </a:cubicBezTo>
                    <a:cubicBezTo>
                      <a:pt x="2669" y="43200"/>
                      <a:pt x="1324" y="43073"/>
                      <a:pt x="0" y="42822"/>
                    </a:cubicBezTo>
                  </a:path>
                  <a:path w="25618" h="43200" stroke="0" extrusionOk="0">
                    <a:moveTo>
                      <a:pt x="383" y="308"/>
                    </a:moveTo>
                    <a:cubicBezTo>
                      <a:pt x="1583" y="103"/>
                      <a:pt x="2799" y="-1"/>
                      <a:pt x="4018" y="0"/>
                    </a:cubicBezTo>
                    <a:cubicBezTo>
                      <a:pt x="15947" y="0"/>
                      <a:pt x="25618" y="9670"/>
                      <a:pt x="25618" y="21600"/>
                    </a:cubicBezTo>
                    <a:cubicBezTo>
                      <a:pt x="25618" y="33529"/>
                      <a:pt x="15947" y="43200"/>
                      <a:pt x="4018" y="43200"/>
                    </a:cubicBezTo>
                    <a:cubicBezTo>
                      <a:pt x="2669" y="43200"/>
                      <a:pt x="1324" y="43073"/>
                      <a:pt x="0" y="42822"/>
                    </a:cubicBezTo>
                    <a:lnTo>
                      <a:pt x="4018" y="21600"/>
                    </a:lnTo>
                    <a:lnTo>
                      <a:pt x="383" y="308"/>
                    </a:lnTo>
                    <a:close/>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73774" name="Object 17"/>
              <p:cNvGraphicFramePr>
                <a:graphicFrameLocks noChangeAspect="1"/>
              </p:cNvGraphicFramePr>
              <p:nvPr/>
            </p:nvGraphicFramePr>
            <p:xfrm>
              <a:off x="707" y="3087"/>
              <a:ext cx="341" cy="291"/>
            </p:xfrm>
            <a:graphic>
              <a:graphicData uri="http://schemas.openxmlformats.org/presentationml/2006/ole">
                <mc:AlternateContent xmlns:mc="http://schemas.openxmlformats.org/markup-compatibility/2006">
                  <mc:Choice xmlns:v="urn:schemas-microsoft-com:vml" Requires="v">
                    <p:oleObj spid="_x0000_s73780" name="公式" r:id="rId9" imgW="171573" imgH="133475" progId="Equation.3">
                      <p:embed/>
                    </p:oleObj>
                  </mc:Choice>
                  <mc:Fallback>
                    <p:oleObj name="公式" r:id="rId9" imgW="171573" imgH="133475"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7" y="3087"/>
                            <a:ext cx="34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7" name="Group 96"/>
          <p:cNvGrpSpPr>
            <a:grpSpLocks/>
          </p:cNvGrpSpPr>
          <p:nvPr/>
        </p:nvGrpSpPr>
        <p:grpSpPr bwMode="auto">
          <a:xfrm>
            <a:off x="3286125" y="4940300"/>
            <a:ext cx="519113" cy="1568450"/>
            <a:chOff x="2192" y="2977"/>
            <a:chExt cx="327" cy="988"/>
          </a:xfrm>
        </p:grpSpPr>
        <p:sp>
          <p:nvSpPr>
            <p:cNvPr id="73767" name="AutoShape 38"/>
            <p:cNvSpPr>
              <a:spLocks noChangeArrowheads="1"/>
            </p:cNvSpPr>
            <p:nvPr/>
          </p:nvSpPr>
          <p:spPr bwMode="auto">
            <a:xfrm>
              <a:off x="2200" y="2977"/>
              <a:ext cx="272" cy="589"/>
            </a:xfrm>
            <a:prstGeom prst="flowChartAlternateProcess">
              <a:avLst/>
            </a:prstGeom>
            <a:noFill/>
            <a:ln w="38100">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sp>
          <p:nvSpPr>
            <p:cNvPr id="73768" name="Line 41"/>
            <p:cNvSpPr>
              <a:spLocks noChangeShapeType="1"/>
            </p:cNvSpPr>
            <p:nvPr/>
          </p:nvSpPr>
          <p:spPr bwMode="auto">
            <a:xfrm>
              <a:off x="2345" y="3566"/>
              <a:ext cx="0" cy="182"/>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3769" name="Object 18"/>
            <p:cNvGraphicFramePr>
              <a:graphicFrameLocks noChangeAspect="1"/>
            </p:cNvGraphicFramePr>
            <p:nvPr/>
          </p:nvGraphicFramePr>
          <p:xfrm>
            <a:off x="2192" y="3735"/>
            <a:ext cx="327" cy="230"/>
          </p:xfrm>
          <a:graphic>
            <a:graphicData uri="http://schemas.openxmlformats.org/presentationml/2006/ole">
              <mc:AlternateContent xmlns:mc="http://schemas.openxmlformats.org/markup-compatibility/2006">
                <mc:Choice xmlns:v="urn:schemas-microsoft-com:vml" Requires="v">
                  <p:oleObj spid="_x0000_s73781" name="公式" r:id="rId11" imgW="171573" imgH="95261" progId="Equation.3">
                    <p:embed/>
                  </p:oleObj>
                </mc:Choice>
                <mc:Fallback>
                  <p:oleObj name="公式" r:id="rId11" imgW="171573" imgH="95261"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92" y="3735"/>
                          <a:ext cx="327"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8" name="Group 97"/>
          <p:cNvGrpSpPr>
            <a:grpSpLocks/>
          </p:cNvGrpSpPr>
          <p:nvPr/>
        </p:nvGrpSpPr>
        <p:grpSpPr bwMode="auto">
          <a:xfrm>
            <a:off x="928688" y="5443538"/>
            <a:ext cx="2081212" cy="885825"/>
            <a:chOff x="707" y="3294"/>
            <a:chExt cx="1311" cy="558"/>
          </a:xfrm>
        </p:grpSpPr>
        <p:sp>
          <p:nvSpPr>
            <p:cNvPr id="73764" name="AutoShape 39"/>
            <p:cNvSpPr>
              <a:spLocks noChangeArrowheads="1"/>
            </p:cNvSpPr>
            <p:nvPr/>
          </p:nvSpPr>
          <p:spPr bwMode="auto">
            <a:xfrm rot="5400000">
              <a:off x="1588" y="3135"/>
              <a:ext cx="272" cy="589"/>
            </a:xfrm>
            <a:prstGeom prst="flowChartAlternateProcess">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sp>
          <p:nvSpPr>
            <p:cNvPr id="73765" name="Line 40"/>
            <p:cNvSpPr>
              <a:spLocks noChangeShapeType="1"/>
            </p:cNvSpPr>
            <p:nvPr/>
          </p:nvSpPr>
          <p:spPr bwMode="auto">
            <a:xfrm flipH="1">
              <a:off x="1111" y="3566"/>
              <a:ext cx="318" cy="1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3766" name="Object 19"/>
            <p:cNvGraphicFramePr>
              <a:graphicFrameLocks noChangeAspect="1"/>
            </p:cNvGraphicFramePr>
            <p:nvPr/>
          </p:nvGraphicFramePr>
          <p:xfrm>
            <a:off x="707" y="3555"/>
            <a:ext cx="393" cy="297"/>
          </p:xfrm>
          <a:graphic>
            <a:graphicData uri="http://schemas.openxmlformats.org/presentationml/2006/ole">
              <mc:AlternateContent xmlns:mc="http://schemas.openxmlformats.org/markup-compatibility/2006">
                <mc:Choice xmlns:v="urn:schemas-microsoft-com:vml" Requires="v">
                  <p:oleObj spid="_x0000_s73782" name="公式" r:id="rId13" imgW="171573" imgH="114368" progId="Equation.3">
                    <p:embed/>
                  </p:oleObj>
                </mc:Choice>
                <mc:Fallback>
                  <p:oleObj name="公式" r:id="rId13" imgW="171573" imgH="114368"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7" y="3555"/>
                          <a:ext cx="393"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9" name="组合 122"/>
          <p:cNvGrpSpPr>
            <a:grpSpLocks/>
          </p:cNvGrpSpPr>
          <p:nvPr/>
        </p:nvGrpSpPr>
        <p:grpSpPr bwMode="auto">
          <a:xfrm>
            <a:off x="1428750" y="4214813"/>
            <a:ext cx="3000375" cy="1752600"/>
            <a:chOff x="1643063" y="4214834"/>
            <a:chExt cx="3000375" cy="1752600"/>
          </a:xfrm>
        </p:grpSpPr>
        <p:grpSp>
          <p:nvGrpSpPr>
            <p:cNvPr id="73742" name="Group 101"/>
            <p:cNvGrpSpPr>
              <a:grpSpLocks/>
            </p:cNvGrpSpPr>
            <p:nvPr/>
          </p:nvGrpSpPr>
          <p:grpSpPr bwMode="auto">
            <a:xfrm>
              <a:off x="1643063" y="4214834"/>
              <a:ext cx="3000375" cy="1752600"/>
              <a:chOff x="1035" y="2534"/>
              <a:chExt cx="1890" cy="1104"/>
            </a:xfrm>
          </p:grpSpPr>
          <p:sp>
            <p:nvSpPr>
              <p:cNvPr id="73744" name="Text Box 52"/>
              <p:cNvSpPr txBox="1">
                <a:spLocks noChangeArrowheads="1"/>
              </p:cNvSpPr>
              <p:nvPr/>
            </p:nvSpPr>
            <p:spPr bwMode="auto">
              <a:xfrm>
                <a:off x="1035" y="2718"/>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cs typeface="Times New Roman" pitchFamily="18" charset="0"/>
                  </a:rPr>
                  <a:t>A</a:t>
                </a:r>
              </a:p>
            </p:txBody>
          </p:sp>
          <p:grpSp>
            <p:nvGrpSpPr>
              <p:cNvPr id="73745" name="Group 100"/>
              <p:cNvGrpSpPr>
                <a:grpSpLocks/>
              </p:cNvGrpSpPr>
              <p:nvPr/>
            </p:nvGrpSpPr>
            <p:grpSpPr bwMode="auto">
              <a:xfrm>
                <a:off x="1136" y="2534"/>
                <a:ext cx="1789" cy="1104"/>
                <a:chOff x="1136" y="2534"/>
                <a:chExt cx="1789" cy="1104"/>
              </a:xfrm>
            </p:grpSpPr>
            <p:sp>
              <p:nvSpPr>
                <p:cNvPr id="73746" name="Text Box 62"/>
                <p:cNvSpPr txBox="1">
                  <a:spLocks noChangeArrowheads="1"/>
                </p:cNvSpPr>
                <p:nvPr/>
              </p:nvSpPr>
              <p:spPr bwMode="auto">
                <a:xfrm>
                  <a:off x="1136" y="297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a:solidFill>
                        <a:srgbClr val="000000"/>
                      </a:solidFill>
                      <a:latin typeface="Times New Roman" pitchFamily="18" charset="0"/>
                      <a:cs typeface="Times New Roman" pitchFamily="18" charset="0"/>
                    </a:rPr>
                    <a:t>0</a:t>
                  </a:r>
                  <a:endParaRPr kumimoji="1" lang="en-US" altLang="zh-CN" sz="3600">
                    <a:solidFill>
                      <a:srgbClr val="000000"/>
                    </a:solidFill>
                    <a:latin typeface="Times New Roman" pitchFamily="18" charset="0"/>
                    <a:cs typeface="Times New Roman" pitchFamily="18" charset="0"/>
                  </a:endParaRPr>
                </a:p>
              </p:txBody>
            </p:sp>
            <p:sp>
              <p:nvSpPr>
                <p:cNvPr id="73747" name="Rectangle 16"/>
                <p:cNvSpPr>
                  <a:spLocks noChangeArrowheads="1"/>
                </p:cNvSpPr>
                <p:nvPr/>
              </p:nvSpPr>
              <p:spPr bwMode="auto">
                <a:xfrm>
                  <a:off x="1382" y="2966"/>
                  <a:ext cx="1536"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sp>
              <p:nvSpPr>
                <p:cNvPr id="73748" name="Text Box 28"/>
                <p:cNvSpPr txBox="1">
                  <a:spLocks noChangeArrowheads="1"/>
                </p:cNvSpPr>
                <p:nvPr/>
              </p:nvSpPr>
              <p:spPr bwMode="auto">
                <a:xfrm>
                  <a:off x="1422" y="296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a:solidFill>
                        <a:srgbClr val="040404"/>
                      </a:solidFill>
                      <a:latin typeface="Times New Roman" pitchFamily="18" charset="0"/>
                      <a:cs typeface="Times New Roman" pitchFamily="18" charset="0"/>
                    </a:rPr>
                    <a:t> 1 </a:t>
                  </a:r>
                  <a:endParaRPr kumimoji="1" lang="en-US" altLang="zh-CN" sz="3600">
                    <a:solidFill>
                      <a:srgbClr val="040404"/>
                    </a:solidFill>
                    <a:latin typeface="Times New Roman" pitchFamily="18" charset="0"/>
                    <a:cs typeface="Times New Roman" pitchFamily="18" charset="0"/>
                  </a:endParaRPr>
                </a:p>
              </p:txBody>
            </p:sp>
            <p:sp>
              <p:nvSpPr>
                <p:cNvPr id="73749" name="Text Box 30"/>
                <p:cNvSpPr txBox="1">
                  <a:spLocks noChangeArrowheads="1"/>
                </p:cNvSpPr>
                <p:nvPr/>
              </p:nvSpPr>
              <p:spPr bwMode="auto">
                <a:xfrm>
                  <a:off x="2570" y="296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a:solidFill>
                        <a:srgbClr val="040404"/>
                      </a:solidFill>
                      <a:latin typeface="Times New Roman" pitchFamily="18" charset="0"/>
                      <a:cs typeface="Times New Roman" pitchFamily="18" charset="0"/>
                    </a:rPr>
                    <a:t> 1 </a:t>
                  </a:r>
                  <a:endParaRPr kumimoji="1" lang="en-US" altLang="zh-CN" sz="3600">
                    <a:solidFill>
                      <a:srgbClr val="040404"/>
                    </a:solidFill>
                    <a:latin typeface="Times New Roman" pitchFamily="18" charset="0"/>
                    <a:cs typeface="Times New Roman" pitchFamily="18" charset="0"/>
                  </a:endParaRPr>
                </a:p>
              </p:txBody>
            </p:sp>
            <p:sp>
              <p:nvSpPr>
                <p:cNvPr id="73750" name="Text Box 33"/>
                <p:cNvSpPr txBox="1">
                  <a:spLocks noChangeArrowheads="1"/>
                </p:cNvSpPr>
                <p:nvPr/>
              </p:nvSpPr>
              <p:spPr bwMode="auto">
                <a:xfrm>
                  <a:off x="1850" y="330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a:solidFill>
                        <a:srgbClr val="040404"/>
                      </a:solidFill>
                      <a:latin typeface="Times New Roman" pitchFamily="18" charset="0"/>
                      <a:cs typeface="Times New Roman" pitchFamily="18" charset="0"/>
                    </a:rPr>
                    <a:t>1</a:t>
                  </a:r>
                  <a:endParaRPr kumimoji="1" lang="en-US" altLang="zh-CN" sz="3600">
                    <a:solidFill>
                      <a:srgbClr val="040404"/>
                    </a:solidFill>
                    <a:latin typeface="Times New Roman" pitchFamily="18" charset="0"/>
                    <a:cs typeface="Times New Roman" pitchFamily="18" charset="0"/>
                  </a:endParaRPr>
                </a:p>
              </p:txBody>
            </p:sp>
            <p:sp>
              <p:nvSpPr>
                <p:cNvPr id="73751" name="Text Box 35"/>
                <p:cNvSpPr txBox="1">
                  <a:spLocks noChangeArrowheads="1"/>
                </p:cNvSpPr>
                <p:nvPr/>
              </p:nvSpPr>
              <p:spPr bwMode="auto">
                <a:xfrm>
                  <a:off x="2214" y="3302"/>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a:solidFill>
                        <a:srgbClr val="040404"/>
                      </a:solidFill>
                      <a:latin typeface="Times New Roman" pitchFamily="18" charset="0"/>
                      <a:cs typeface="Times New Roman" pitchFamily="18" charset="0"/>
                    </a:rPr>
                    <a:t> 1</a:t>
                  </a:r>
                  <a:endParaRPr kumimoji="1" lang="en-US" altLang="zh-CN" sz="3600">
                    <a:solidFill>
                      <a:srgbClr val="040404"/>
                    </a:solidFill>
                    <a:latin typeface="Times New Roman" pitchFamily="18" charset="0"/>
                    <a:cs typeface="Times New Roman" pitchFamily="18" charset="0"/>
                  </a:endParaRPr>
                </a:p>
              </p:txBody>
            </p:sp>
            <p:sp>
              <p:nvSpPr>
                <p:cNvPr id="73752" name="Line 54"/>
                <p:cNvSpPr>
                  <a:spLocks noChangeShapeType="1"/>
                </p:cNvSpPr>
                <p:nvPr/>
              </p:nvSpPr>
              <p:spPr bwMode="auto">
                <a:xfrm>
                  <a:off x="1389" y="3302"/>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3" name="Line 57"/>
                <p:cNvSpPr>
                  <a:spLocks noChangeShapeType="1"/>
                </p:cNvSpPr>
                <p:nvPr/>
              </p:nvSpPr>
              <p:spPr bwMode="auto">
                <a:xfrm>
                  <a:off x="1759" y="296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4" name="Line 58"/>
                <p:cNvSpPr>
                  <a:spLocks noChangeShapeType="1"/>
                </p:cNvSpPr>
                <p:nvPr/>
              </p:nvSpPr>
              <p:spPr bwMode="auto">
                <a:xfrm>
                  <a:off x="2150" y="296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5" name="Line 59"/>
                <p:cNvSpPr>
                  <a:spLocks noChangeShapeType="1"/>
                </p:cNvSpPr>
                <p:nvPr/>
              </p:nvSpPr>
              <p:spPr bwMode="auto">
                <a:xfrm>
                  <a:off x="2527" y="296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6" name="Text Box 61"/>
                <p:cNvSpPr txBox="1">
                  <a:spLocks noChangeArrowheads="1"/>
                </p:cNvSpPr>
                <p:nvPr/>
              </p:nvSpPr>
              <p:spPr bwMode="auto">
                <a:xfrm>
                  <a:off x="1190" y="2534"/>
                  <a:ext cx="3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cs typeface="Times New Roman" pitchFamily="18" charset="0"/>
                    </a:rPr>
                    <a:t>BC</a:t>
                  </a:r>
                </a:p>
              </p:txBody>
            </p:sp>
            <p:sp>
              <p:nvSpPr>
                <p:cNvPr id="73757" name="Text Box 63"/>
                <p:cNvSpPr txBox="1">
                  <a:spLocks noChangeArrowheads="1"/>
                </p:cNvSpPr>
                <p:nvPr/>
              </p:nvSpPr>
              <p:spPr bwMode="auto">
                <a:xfrm>
                  <a:off x="1142" y="330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a:solidFill>
                        <a:srgbClr val="000000"/>
                      </a:solidFill>
                      <a:latin typeface="Times New Roman" pitchFamily="18" charset="0"/>
                      <a:cs typeface="Times New Roman" pitchFamily="18" charset="0"/>
                    </a:rPr>
                    <a:t>1</a:t>
                  </a:r>
                  <a:endParaRPr kumimoji="1" lang="en-US" altLang="zh-CN" sz="3600">
                    <a:solidFill>
                      <a:srgbClr val="000000"/>
                    </a:solidFill>
                    <a:latin typeface="Times New Roman" pitchFamily="18" charset="0"/>
                    <a:cs typeface="Times New Roman" pitchFamily="18" charset="0"/>
                  </a:endParaRPr>
                </a:p>
              </p:txBody>
            </p:sp>
            <p:sp>
              <p:nvSpPr>
                <p:cNvPr id="73758" name="Text Box 64"/>
                <p:cNvSpPr txBox="1">
                  <a:spLocks noChangeArrowheads="1"/>
                </p:cNvSpPr>
                <p:nvPr/>
              </p:nvSpPr>
              <p:spPr bwMode="auto">
                <a:xfrm>
                  <a:off x="1418" y="272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a:solidFill>
                        <a:srgbClr val="000000"/>
                      </a:solidFill>
                      <a:latin typeface="Times New Roman" pitchFamily="18" charset="0"/>
                      <a:cs typeface="Times New Roman" pitchFamily="18" charset="0"/>
                    </a:rPr>
                    <a:t>00</a:t>
                  </a:r>
                  <a:endParaRPr kumimoji="1" lang="en-US" altLang="zh-CN" sz="3600">
                    <a:solidFill>
                      <a:srgbClr val="000000"/>
                    </a:solidFill>
                    <a:latin typeface="Times New Roman" pitchFamily="18" charset="0"/>
                    <a:cs typeface="Times New Roman" pitchFamily="18" charset="0"/>
                  </a:endParaRPr>
                </a:p>
              </p:txBody>
            </p:sp>
            <p:sp>
              <p:nvSpPr>
                <p:cNvPr id="73759" name="Text Box 65"/>
                <p:cNvSpPr txBox="1">
                  <a:spLocks noChangeArrowheads="1"/>
                </p:cNvSpPr>
                <p:nvPr/>
              </p:nvSpPr>
              <p:spPr bwMode="auto">
                <a:xfrm>
                  <a:off x="1802" y="272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a:solidFill>
                        <a:srgbClr val="000000"/>
                      </a:solidFill>
                      <a:latin typeface="Times New Roman" pitchFamily="18" charset="0"/>
                      <a:cs typeface="Times New Roman" pitchFamily="18" charset="0"/>
                    </a:rPr>
                    <a:t>01</a:t>
                  </a:r>
                  <a:endParaRPr kumimoji="1" lang="en-US" altLang="zh-CN" sz="3600">
                    <a:solidFill>
                      <a:srgbClr val="000000"/>
                    </a:solidFill>
                    <a:latin typeface="Times New Roman" pitchFamily="18" charset="0"/>
                    <a:cs typeface="Times New Roman" pitchFamily="18" charset="0"/>
                  </a:endParaRPr>
                </a:p>
              </p:txBody>
            </p:sp>
            <p:sp>
              <p:nvSpPr>
                <p:cNvPr id="73760" name="Text Box 66"/>
                <p:cNvSpPr txBox="1">
                  <a:spLocks noChangeArrowheads="1"/>
                </p:cNvSpPr>
                <p:nvPr/>
              </p:nvSpPr>
              <p:spPr bwMode="auto">
                <a:xfrm>
                  <a:off x="2186" y="272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a:solidFill>
                        <a:srgbClr val="000000"/>
                      </a:solidFill>
                      <a:latin typeface="Times New Roman" pitchFamily="18" charset="0"/>
                      <a:cs typeface="Times New Roman" pitchFamily="18" charset="0"/>
                    </a:rPr>
                    <a:t>11</a:t>
                  </a:r>
                  <a:endParaRPr kumimoji="1" lang="en-US" altLang="zh-CN" sz="3600">
                    <a:solidFill>
                      <a:srgbClr val="000000"/>
                    </a:solidFill>
                    <a:latin typeface="Times New Roman" pitchFamily="18" charset="0"/>
                    <a:cs typeface="Times New Roman" pitchFamily="18" charset="0"/>
                  </a:endParaRPr>
                </a:p>
              </p:txBody>
            </p:sp>
            <p:sp>
              <p:nvSpPr>
                <p:cNvPr id="73761" name="Text Box 67"/>
                <p:cNvSpPr txBox="1">
                  <a:spLocks noChangeArrowheads="1"/>
                </p:cNvSpPr>
                <p:nvPr/>
              </p:nvSpPr>
              <p:spPr bwMode="auto">
                <a:xfrm>
                  <a:off x="2570" y="272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a:solidFill>
                        <a:srgbClr val="000000"/>
                      </a:solidFill>
                      <a:latin typeface="Times New Roman" pitchFamily="18" charset="0"/>
                      <a:cs typeface="Times New Roman" pitchFamily="18" charset="0"/>
                    </a:rPr>
                    <a:t>10</a:t>
                  </a:r>
                  <a:endParaRPr kumimoji="1" lang="en-US" altLang="zh-CN" sz="3600">
                    <a:solidFill>
                      <a:srgbClr val="000000"/>
                    </a:solidFill>
                    <a:latin typeface="Times New Roman" pitchFamily="18" charset="0"/>
                    <a:cs typeface="Times New Roman" pitchFamily="18" charset="0"/>
                  </a:endParaRPr>
                </a:p>
              </p:txBody>
            </p:sp>
            <p:sp>
              <p:nvSpPr>
                <p:cNvPr id="73762" name="Text Box 71"/>
                <p:cNvSpPr txBox="1">
                  <a:spLocks noChangeArrowheads="1"/>
                </p:cNvSpPr>
                <p:nvPr/>
              </p:nvSpPr>
              <p:spPr bwMode="auto">
                <a:xfrm>
                  <a:off x="2210" y="2966"/>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a:solidFill>
                        <a:srgbClr val="040404"/>
                      </a:solidFill>
                      <a:latin typeface="Times New Roman" pitchFamily="18" charset="0"/>
                      <a:cs typeface="Times New Roman" pitchFamily="18" charset="0"/>
                    </a:rPr>
                    <a:t> 1</a:t>
                  </a:r>
                  <a:endParaRPr kumimoji="1" lang="en-US" altLang="zh-CN" sz="3600">
                    <a:solidFill>
                      <a:srgbClr val="040404"/>
                    </a:solidFill>
                    <a:latin typeface="Times New Roman" pitchFamily="18" charset="0"/>
                    <a:cs typeface="Times New Roman" pitchFamily="18" charset="0"/>
                  </a:endParaRPr>
                </a:p>
              </p:txBody>
            </p:sp>
            <p:sp>
              <p:nvSpPr>
                <p:cNvPr id="73763" name="Text Box 72"/>
                <p:cNvSpPr txBox="1">
                  <a:spLocks noChangeArrowheads="1"/>
                </p:cNvSpPr>
                <p:nvPr/>
              </p:nvSpPr>
              <p:spPr bwMode="auto">
                <a:xfrm>
                  <a:off x="1422" y="330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a:solidFill>
                        <a:srgbClr val="040404"/>
                      </a:solidFill>
                      <a:latin typeface="Times New Roman" pitchFamily="18" charset="0"/>
                      <a:cs typeface="Times New Roman" pitchFamily="18" charset="0"/>
                    </a:rPr>
                    <a:t> 1 </a:t>
                  </a:r>
                  <a:endParaRPr kumimoji="1" lang="en-US" altLang="zh-CN" sz="3600">
                    <a:solidFill>
                      <a:srgbClr val="040404"/>
                    </a:solidFill>
                    <a:latin typeface="Times New Roman" pitchFamily="18" charset="0"/>
                    <a:cs typeface="Times New Roman" pitchFamily="18" charset="0"/>
                  </a:endParaRPr>
                </a:p>
              </p:txBody>
            </p:sp>
          </p:grpSp>
        </p:grpSp>
        <p:cxnSp>
          <p:nvCxnSpPr>
            <p:cNvPr id="122" name="直接连接符 121"/>
            <p:cNvCxnSpPr/>
            <p:nvPr/>
          </p:nvCxnSpPr>
          <p:spPr>
            <a:xfrm rot="16200000" flipV="1">
              <a:off x="1731169" y="4445815"/>
              <a:ext cx="500063" cy="4286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3741" name="Rectangle 4"/>
          <p:cNvSpPr>
            <a:spLocks noChangeArrowheads="1"/>
          </p:cNvSpPr>
          <p:nvPr/>
        </p:nvSpPr>
        <p:spPr bwMode="auto">
          <a:xfrm>
            <a:off x="5940425" y="142875"/>
            <a:ext cx="3016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§2.4</a:t>
            </a:r>
            <a:r>
              <a:rPr lang="zh-CN" altLang="en-US" sz="1800" b="1">
                <a:solidFill>
                  <a:srgbClr val="FF0066"/>
                </a:solidFill>
                <a:latin typeface="Times New Roman" pitchFamily="18" charset="0"/>
                <a:cs typeface="Times New Roman" pitchFamily="18" charset="0"/>
              </a:rPr>
              <a:t>  逻辑函数的化简方法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blinds(horizontal)">
                                      <p:cBhvr>
                                        <p:cTn id="22" dur="500"/>
                                        <p:tgtEl>
                                          <p:spTgt spid="4">
                                            <p:txEl>
                                              <p:pRg st="1" end="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blinds(horizontal)">
                                      <p:cBhvr>
                                        <p:cTn id="25" dur="500"/>
                                        <p:tgtEl>
                                          <p:spTgt spid="4">
                                            <p:txEl>
                                              <p:pRg st="2" end="2"/>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blinds(horizontal)">
                                      <p:cBhvr>
                                        <p:cTn id="28" dur="500"/>
                                        <p:tgtEl>
                                          <p:spTgt spid="4">
                                            <p:txEl>
                                              <p:pRg st="3" end="3"/>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blinds(horizontal)">
                                      <p:cBhvr>
                                        <p:cTn id="31" dur="500"/>
                                        <p:tgtEl>
                                          <p:spTgt spid="4">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wipe(left)">
                                      <p:cBhvr>
                                        <p:cTn id="36" dur="500"/>
                                        <p:tgtEl>
                                          <p:spTgt spid="4">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blinds(horizontal)">
                                      <p:cBhvr>
                                        <p:cTn id="41" dur="500"/>
                                        <p:tgtEl>
                                          <p:spTgt spid="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up)">
                                      <p:cBhvr>
                                        <p:cTn id="46" dur="500"/>
                                        <p:tgtEl>
                                          <p:spTgt spid="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83"/>
                                        </p:tgtEl>
                                        <p:attrNameLst>
                                          <p:attrName>style.visibility</p:attrName>
                                        </p:attrNameLst>
                                      </p:cBhvr>
                                      <p:to>
                                        <p:strVal val="visible"/>
                                      </p:to>
                                    </p:set>
                                    <p:animEffect transition="in" filter="wipe(left)">
                                      <p:cBhvr>
                                        <p:cTn id="51" dur="500"/>
                                        <p:tgtEl>
                                          <p:spTgt spid="8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2"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wipe(right)">
                                      <p:cBhvr>
                                        <p:cTn id="56" dur="500"/>
                                        <p:tgtEl>
                                          <p:spTgt spid="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85"/>
                                        </p:tgtEl>
                                        <p:attrNameLst>
                                          <p:attrName>style.visibility</p:attrName>
                                        </p:attrNameLst>
                                      </p:cBhvr>
                                      <p:to>
                                        <p:strVal val="visible"/>
                                      </p:to>
                                    </p:set>
                                    <p:animEffect transition="in" filter="wipe(left)">
                                      <p:cBhvr>
                                        <p:cTn id="61" dur="500"/>
                                        <p:tgtEl>
                                          <p:spTgt spid="8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8" presetClass="entr" presetSubtype="32" fill="hold"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diamond(out)">
                                      <p:cBhvr>
                                        <p:cTn id="66" dur="500"/>
                                        <p:tgtEl>
                                          <p:spTgt spid="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84"/>
                                        </p:tgtEl>
                                        <p:attrNameLst>
                                          <p:attrName>style.visibility</p:attrName>
                                        </p:attrNameLst>
                                      </p:cBhvr>
                                      <p:to>
                                        <p:strVal val="visible"/>
                                      </p:to>
                                    </p:set>
                                    <p:animEffect transition="in" filter="wipe(left)">
                                      <p:cBhvr>
                                        <p:cTn id="71"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a:grpSpLocks/>
          </p:cNvGrpSpPr>
          <p:nvPr/>
        </p:nvGrpSpPr>
        <p:grpSpPr bwMode="auto">
          <a:xfrm>
            <a:off x="785813" y="214313"/>
            <a:ext cx="2970212" cy="1747837"/>
            <a:chOff x="3256" y="709"/>
            <a:chExt cx="1871" cy="1101"/>
          </a:xfrm>
        </p:grpSpPr>
        <p:sp>
          <p:nvSpPr>
            <p:cNvPr id="74829" name="Text Box 18"/>
            <p:cNvSpPr txBox="1">
              <a:spLocks noChangeArrowheads="1"/>
            </p:cNvSpPr>
            <p:nvPr/>
          </p:nvSpPr>
          <p:spPr bwMode="auto">
            <a:xfrm>
              <a:off x="3256" y="890"/>
              <a:ext cx="20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rPr>
                <a:t>A</a:t>
              </a:r>
            </a:p>
          </p:txBody>
        </p:sp>
        <p:grpSp>
          <p:nvGrpSpPr>
            <p:cNvPr id="74830" name="Group 19"/>
            <p:cNvGrpSpPr>
              <a:grpSpLocks/>
            </p:cNvGrpSpPr>
            <p:nvPr/>
          </p:nvGrpSpPr>
          <p:grpSpPr bwMode="auto">
            <a:xfrm>
              <a:off x="3399" y="898"/>
              <a:ext cx="1728" cy="912"/>
              <a:chOff x="336" y="2976"/>
              <a:chExt cx="1728" cy="912"/>
            </a:xfrm>
          </p:grpSpPr>
          <p:sp>
            <p:nvSpPr>
              <p:cNvPr id="74846" name="Line 20"/>
              <p:cNvSpPr>
                <a:spLocks noChangeShapeType="1"/>
              </p:cNvSpPr>
              <p:nvPr/>
            </p:nvSpPr>
            <p:spPr bwMode="auto">
              <a:xfrm>
                <a:off x="528" y="3552"/>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4847" name="Group 21"/>
              <p:cNvGrpSpPr>
                <a:grpSpLocks/>
              </p:cNvGrpSpPr>
              <p:nvPr/>
            </p:nvGrpSpPr>
            <p:grpSpPr bwMode="auto">
              <a:xfrm>
                <a:off x="336" y="2976"/>
                <a:ext cx="1728" cy="912"/>
                <a:chOff x="336" y="2976"/>
                <a:chExt cx="1728" cy="912"/>
              </a:xfrm>
            </p:grpSpPr>
            <p:sp>
              <p:nvSpPr>
                <p:cNvPr id="74848" name="Rectangle 22"/>
                <p:cNvSpPr>
                  <a:spLocks noChangeArrowheads="1"/>
                </p:cNvSpPr>
                <p:nvPr/>
              </p:nvSpPr>
              <p:spPr bwMode="auto">
                <a:xfrm>
                  <a:off x="528" y="3216"/>
                  <a:ext cx="1536"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endParaRPr>
                </a:p>
              </p:txBody>
            </p:sp>
            <p:sp>
              <p:nvSpPr>
                <p:cNvPr id="74849" name="Line 23"/>
                <p:cNvSpPr>
                  <a:spLocks noChangeShapeType="1"/>
                </p:cNvSpPr>
                <p:nvPr/>
              </p:nvSpPr>
              <p:spPr bwMode="auto">
                <a:xfrm>
                  <a:off x="912"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850" name="Line 24"/>
                <p:cNvSpPr>
                  <a:spLocks noChangeShapeType="1"/>
                </p:cNvSpPr>
                <p:nvPr/>
              </p:nvSpPr>
              <p:spPr bwMode="auto">
                <a:xfrm>
                  <a:off x="1296"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851" name="Line 25"/>
                <p:cNvSpPr>
                  <a:spLocks noChangeShapeType="1"/>
                </p:cNvSpPr>
                <p:nvPr/>
              </p:nvSpPr>
              <p:spPr bwMode="auto">
                <a:xfrm>
                  <a:off x="1680"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852" name="Line 26"/>
                <p:cNvSpPr>
                  <a:spLocks noChangeShapeType="1"/>
                </p:cNvSpPr>
                <p:nvPr/>
              </p:nvSpPr>
              <p:spPr bwMode="auto">
                <a:xfrm>
                  <a:off x="336" y="297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74831" name="Text Box 27"/>
            <p:cNvSpPr txBox="1">
              <a:spLocks noChangeArrowheads="1"/>
            </p:cNvSpPr>
            <p:nvPr/>
          </p:nvSpPr>
          <p:spPr bwMode="auto">
            <a:xfrm>
              <a:off x="3399" y="709"/>
              <a:ext cx="3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rPr>
                <a:t>BC</a:t>
              </a:r>
              <a:endParaRPr kumimoji="1" lang="en-US" altLang="zh-CN" sz="3600" b="1" i="1">
                <a:solidFill>
                  <a:srgbClr val="FF3300"/>
                </a:solidFill>
                <a:latin typeface="Times New Roman" pitchFamily="18" charset="0"/>
              </a:endParaRPr>
            </a:p>
          </p:txBody>
        </p:sp>
        <p:sp>
          <p:nvSpPr>
            <p:cNvPr id="74832" name="Text Box 28"/>
            <p:cNvSpPr txBox="1">
              <a:spLocks noChangeArrowheads="1"/>
            </p:cNvSpPr>
            <p:nvPr/>
          </p:nvSpPr>
          <p:spPr bwMode="auto">
            <a:xfrm>
              <a:off x="3345" y="114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rPr>
                <a:t>0</a:t>
              </a:r>
              <a:endParaRPr kumimoji="1" lang="en-US" altLang="zh-CN" sz="3600" b="1">
                <a:solidFill>
                  <a:srgbClr val="000000"/>
                </a:solidFill>
                <a:latin typeface="Times New Roman" pitchFamily="18" charset="0"/>
              </a:endParaRPr>
            </a:p>
          </p:txBody>
        </p:sp>
        <p:sp>
          <p:nvSpPr>
            <p:cNvPr id="74833" name="Text Box 29"/>
            <p:cNvSpPr txBox="1">
              <a:spLocks noChangeArrowheads="1"/>
            </p:cNvSpPr>
            <p:nvPr/>
          </p:nvSpPr>
          <p:spPr bwMode="auto">
            <a:xfrm>
              <a:off x="3351" y="147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rPr>
                <a:t>1</a:t>
              </a:r>
              <a:endParaRPr kumimoji="1" lang="en-US" altLang="zh-CN" sz="3600" b="1">
                <a:solidFill>
                  <a:srgbClr val="000000"/>
                </a:solidFill>
                <a:latin typeface="Times New Roman" pitchFamily="18" charset="0"/>
              </a:endParaRPr>
            </a:p>
          </p:txBody>
        </p:sp>
        <p:sp>
          <p:nvSpPr>
            <p:cNvPr id="74834" name="Text Box 30"/>
            <p:cNvSpPr txBox="1">
              <a:spLocks noChangeArrowheads="1"/>
            </p:cNvSpPr>
            <p:nvPr/>
          </p:nvSpPr>
          <p:spPr bwMode="auto">
            <a:xfrm>
              <a:off x="3627" y="8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rPr>
                <a:t>00</a:t>
              </a:r>
              <a:endParaRPr kumimoji="1" lang="en-US" altLang="zh-CN" sz="3600" b="1">
                <a:solidFill>
                  <a:srgbClr val="000000"/>
                </a:solidFill>
                <a:latin typeface="Times New Roman" pitchFamily="18" charset="0"/>
              </a:endParaRPr>
            </a:p>
          </p:txBody>
        </p:sp>
        <p:sp>
          <p:nvSpPr>
            <p:cNvPr id="74835" name="Text Box 31"/>
            <p:cNvSpPr txBox="1">
              <a:spLocks noChangeArrowheads="1"/>
            </p:cNvSpPr>
            <p:nvPr/>
          </p:nvSpPr>
          <p:spPr bwMode="auto">
            <a:xfrm>
              <a:off x="4011" y="8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rPr>
                <a:t>01</a:t>
              </a:r>
              <a:endParaRPr kumimoji="1" lang="en-US" altLang="zh-CN" sz="3600" b="1">
                <a:solidFill>
                  <a:srgbClr val="000000"/>
                </a:solidFill>
                <a:latin typeface="Times New Roman" pitchFamily="18" charset="0"/>
              </a:endParaRPr>
            </a:p>
          </p:txBody>
        </p:sp>
        <p:sp>
          <p:nvSpPr>
            <p:cNvPr id="74836" name="Text Box 32"/>
            <p:cNvSpPr txBox="1">
              <a:spLocks noChangeArrowheads="1"/>
            </p:cNvSpPr>
            <p:nvPr/>
          </p:nvSpPr>
          <p:spPr bwMode="auto">
            <a:xfrm>
              <a:off x="4395" y="8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rPr>
                <a:t>11</a:t>
              </a:r>
              <a:endParaRPr kumimoji="1" lang="en-US" altLang="zh-CN" sz="3600" b="1">
                <a:solidFill>
                  <a:srgbClr val="000000"/>
                </a:solidFill>
                <a:latin typeface="Times New Roman" pitchFamily="18" charset="0"/>
              </a:endParaRPr>
            </a:p>
          </p:txBody>
        </p:sp>
        <p:sp>
          <p:nvSpPr>
            <p:cNvPr id="74837" name="Text Box 33"/>
            <p:cNvSpPr txBox="1">
              <a:spLocks noChangeArrowheads="1"/>
            </p:cNvSpPr>
            <p:nvPr/>
          </p:nvSpPr>
          <p:spPr bwMode="auto">
            <a:xfrm>
              <a:off x="4779" y="8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rPr>
                <a:t>10</a:t>
              </a:r>
              <a:endParaRPr kumimoji="1" lang="en-US" altLang="zh-CN" sz="3600" b="1">
                <a:solidFill>
                  <a:srgbClr val="000000"/>
                </a:solidFill>
                <a:latin typeface="Times New Roman" pitchFamily="18" charset="0"/>
              </a:endParaRPr>
            </a:p>
          </p:txBody>
        </p:sp>
        <p:sp>
          <p:nvSpPr>
            <p:cNvPr id="74838" name="Text Box 34"/>
            <p:cNvSpPr txBox="1">
              <a:spLocks noChangeArrowheads="1"/>
            </p:cNvSpPr>
            <p:nvPr/>
          </p:nvSpPr>
          <p:spPr bwMode="auto">
            <a:xfrm>
              <a:off x="3631" y="113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rPr>
                <a:t> 1 </a:t>
              </a:r>
              <a:endParaRPr kumimoji="1" lang="en-US" altLang="zh-CN" sz="3600" b="1">
                <a:solidFill>
                  <a:srgbClr val="040404"/>
                </a:solidFill>
                <a:latin typeface="Times New Roman" pitchFamily="18" charset="0"/>
              </a:endParaRPr>
            </a:p>
          </p:txBody>
        </p:sp>
        <p:sp>
          <p:nvSpPr>
            <p:cNvPr id="74839" name="Text Box 35"/>
            <p:cNvSpPr txBox="1">
              <a:spLocks noChangeArrowheads="1"/>
            </p:cNvSpPr>
            <p:nvPr/>
          </p:nvSpPr>
          <p:spPr bwMode="auto">
            <a:xfrm>
              <a:off x="4083" y="1138"/>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rPr>
                <a:t> </a:t>
              </a:r>
              <a:endParaRPr kumimoji="1" lang="en-US" altLang="zh-CN" sz="3600" b="1">
                <a:solidFill>
                  <a:srgbClr val="FF3300"/>
                </a:solidFill>
                <a:latin typeface="Times New Roman" pitchFamily="18" charset="0"/>
              </a:endParaRPr>
            </a:p>
          </p:txBody>
        </p:sp>
        <p:sp>
          <p:nvSpPr>
            <p:cNvPr id="74840" name="Text Box 36"/>
            <p:cNvSpPr txBox="1">
              <a:spLocks noChangeArrowheads="1"/>
            </p:cNvSpPr>
            <p:nvPr/>
          </p:nvSpPr>
          <p:spPr bwMode="auto">
            <a:xfrm>
              <a:off x="4803" y="1138"/>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rPr>
                <a:t>1 </a:t>
              </a:r>
              <a:endParaRPr kumimoji="1" lang="en-US" altLang="zh-CN" sz="3600" b="1">
                <a:solidFill>
                  <a:srgbClr val="040404"/>
                </a:solidFill>
                <a:latin typeface="Times New Roman" pitchFamily="18" charset="0"/>
              </a:endParaRPr>
            </a:p>
          </p:txBody>
        </p:sp>
        <p:sp>
          <p:nvSpPr>
            <p:cNvPr id="74841" name="Text Box 37"/>
            <p:cNvSpPr txBox="1">
              <a:spLocks noChangeArrowheads="1"/>
            </p:cNvSpPr>
            <p:nvPr/>
          </p:nvSpPr>
          <p:spPr bwMode="auto">
            <a:xfrm>
              <a:off x="4443" y="113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rPr>
                <a:t>  </a:t>
              </a:r>
              <a:endParaRPr kumimoji="1" lang="en-US" altLang="zh-CN" sz="3600" b="1">
                <a:solidFill>
                  <a:srgbClr val="FF3300"/>
                </a:solidFill>
                <a:latin typeface="Times New Roman" pitchFamily="18" charset="0"/>
              </a:endParaRPr>
            </a:p>
          </p:txBody>
        </p:sp>
        <p:sp>
          <p:nvSpPr>
            <p:cNvPr id="74842" name="Text Box 38"/>
            <p:cNvSpPr txBox="1">
              <a:spLocks noChangeArrowheads="1"/>
            </p:cNvSpPr>
            <p:nvPr/>
          </p:nvSpPr>
          <p:spPr bwMode="auto">
            <a:xfrm>
              <a:off x="3679" y="147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rPr>
                <a:t>1</a:t>
              </a:r>
              <a:endParaRPr kumimoji="1" lang="en-US" altLang="zh-CN" sz="3600" b="1">
                <a:solidFill>
                  <a:srgbClr val="040404"/>
                </a:solidFill>
                <a:latin typeface="Times New Roman" pitchFamily="18" charset="0"/>
              </a:endParaRPr>
            </a:p>
          </p:txBody>
        </p:sp>
        <p:sp>
          <p:nvSpPr>
            <p:cNvPr id="74843" name="Text Box 39"/>
            <p:cNvSpPr txBox="1">
              <a:spLocks noChangeArrowheads="1"/>
            </p:cNvSpPr>
            <p:nvPr/>
          </p:nvSpPr>
          <p:spPr bwMode="auto">
            <a:xfrm>
              <a:off x="4059" y="147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rPr>
                <a:t>1</a:t>
              </a:r>
            </a:p>
          </p:txBody>
        </p:sp>
        <p:sp>
          <p:nvSpPr>
            <p:cNvPr id="74844" name="Text Box 40"/>
            <p:cNvSpPr txBox="1">
              <a:spLocks noChangeArrowheads="1"/>
            </p:cNvSpPr>
            <p:nvPr/>
          </p:nvSpPr>
          <p:spPr bwMode="auto">
            <a:xfrm>
              <a:off x="4827" y="147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rPr>
                <a:t>1</a:t>
              </a:r>
            </a:p>
          </p:txBody>
        </p:sp>
        <p:sp>
          <p:nvSpPr>
            <p:cNvPr id="74845" name="Text Box 41"/>
            <p:cNvSpPr txBox="1">
              <a:spLocks noChangeArrowheads="1"/>
            </p:cNvSpPr>
            <p:nvPr/>
          </p:nvSpPr>
          <p:spPr bwMode="auto">
            <a:xfrm>
              <a:off x="4423" y="1474"/>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rPr>
                <a:t> 1</a:t>
              </a:r>
              <a:endParaRPr kumimoji="1" lang="en-US" altLang="zh-CN" sz="3600" b="1">
                <a:solidFill>
                  <a:srgbClr val="040404"/>
                </a:solidFill>
                <a:latin typeface="Times New Roman" pitchFamily="18" charset="0"/>
              </a:endParaRPr>
            </a:p>
          </p:txBody>
        </p:sp>
      </p:grpSp>
      <p:grpSp>
        <p:nvGrpSpPr>
          <p:cNvPr id="7" name="Group 68"/>
          <p:cNvGrpSpPr>
            <a:grpSpLocks/>
          </p:cNvGrpSpPr>
          <p:nvPr/>
        </p:nvGrpSpPr>
        <p:grpSpPr bwMode="auto">
          <a:xfrm>
            <a:off x="755650" y="3427413"/>
            <a:ext cx="3427413" cy="2667000"/>
            <a:chOff x="567" y="1979"/>
            <a:chExt cx="2159" cy="1680"/>
          </a:xfrm>
        </p:grpSpPr>
        <p:grpSp>
          <p:nvGrpSpPr>
            <p:cNvPr id="74794" name="Group 69"/>
            <p:cNvGrpSpPr>
              <a:grpSpLocks/>
            </p:cNvGrpSpPr>
            <p:nvPr/>
          </p:nvGrpSpPr>
          <p:grpSpPr bwMode="auto">
            <a:xfrm>
              <a:off x="758" y="2171"/>
              <a:ext cx="1968" cy="1488"/>
              <a:chOff x="3216" y="2496"/>
              <a:chExt cx="1968" cy="1488"/>
            </a:xfrm>
          </p:grpSpPr>
          <p:sp>
            <p:nvSpPr>
              <p:cNvPr id="74821" name="Rectangle 70"/>
              <p:cNvSpPr>
                <a:spLocks noChangeArrowheads="1"/>
              </p:cNvSpPr>
              <p:nvPr/>
            </p:nvSpPr>
            <p:spPr bwMode="auto">
              <a:xfrm>
                <a:off x="3600" y="2736"/>
                <a:ext cx="1584" cy="1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endParaRPr>
              </a:p>
            </p:txBody>
          </p:sp>
          <p:sp>
            <p:nvSpPr>
              <p:cNvPr id="74822" name="Line 71"/>
              <p:cNvSpPr>
                <a:spLocks noChangeShapeType="1"/>
              </p:cNvSpPr>
              <p:nvPr/>
            </p:nvSpPr>
            <p:spPr bwMode="auto">
              <a:xfrm>
                <a:off x="3600" y="3312"/>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823" name="Line 72"/>
              <p:cNvSpPr>
                <a:spLocks noChangeShapeType="1"/>
              </p:cNvSpPr>
              <p:nvPr/>
            </p:nvSpPr>
            <p:spPr bwMode="auto">
              <a:xfrm>
                <a:off x="3600" y="3648"/>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824" name="Line 73"/>
              <p:cNvSpPr>
                <a:spLocks noChangeShapeType="1"/>
              </p:cNvSpPr>
              <p:nvPr/>
            </p:nvSpPr>
            <p:spPr bwMode="auto">
              <a:xfrm>
                <a:off x="3600" y="3024"/>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825" name="Line 74"/>
              <p:cNvSpPr>
                <a:spLocks noChangeShapeType="1"/>
              </p:cNvSpPr>
              <p:nvPr/>
            </p:nvSpPr>
            <p:spPr bwMode="auto">
              <a:xfrm>
                <a:off x="4416" y="2736"/>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826" name="Line 75"/>
              <p:cNvSpPr>
                <a:spLocks noChangeShapeType="1"/>
              </p:cNvSpPr>
              <p:nvPr/>
            </p:nvSpPr>
            <p:spPr bwMode="auto">
              <a:xfrm>
                <a:off x="4800" y="2736"/>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827" name="Line 76"/>
              <p:cNvSpPr>
                <a:spLocks noChangeShapeType="1"/>
              </p:cNvSpPr>
              <p:nvPr/>
            </p:nvSpPr>
            <p:spPr bwMode="auto">
              <a:xfrm>
                <a:off x="4032" y="2736"/>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828" name="Line 77"/>
              <p:cNvSpPr>
                <a:spLocks noChangeShapeType="1"/>
              </p:cNvSpPr>
              <p:nvPr/>
            </p:nvSpPr>
            <p:spPr bwMode="auto">
              <a:xfrm>
                <a:off x="3216" y="2496"/>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4795" name="Text Box 78"/>
            <p:cNvSpPr txBox="1">
              <a:spLocks noChangeArrowheads="1"/>
            </p:cNvSpPr>
            <p:nvPr/>
          </p:nvSpPr>
          <p:spPr bwMode="auto">
            <a:xfrm>
              <a:off x="1218" y="21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rPr>
                <a:t>00</a:t>
              </a:r>
              <a:endParaRPr kumimoji="1" lang="en-US" altLang="zh-CN" sz="3600" b="1">
                <a:solidFill>
                  <a:srgbClr val="000000"/>
                </a:solidFill>
                <a:latin typeface="Times New Roman" pitchFamily="18" charset="0"/>
              </a:endParaRPr>
            </a:p>
          </p:txBody>
        </p:sp>
        <p:sp>
          <p:nvSpPr>
            <p:cNvPr id="74796" name="Text Box 79"/>
            <p:cNvSpPr txBox="1">
              <a:spLocks noChangeArrowheads="1"/>
            </p:cNvSpPr>
            <p:nvPr/>
          </p:nvSpPr>
          <p:spPr bwMode="auto">
            <a:xfrm>
              <a:off x="1602" y="21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rPr>
                <a:t>01</a:t>
              </a:r>
              <a:endParaRPr kumimoji="1" lang="en-US" altLang="zh-CN" sz="3600" b="1">
                <a:solidFill>
                  <a:srgbClr val="000000"/>
                </a:solidFill>
                <a:latin typeface="Times New Roman" pitchFamily="18" charset="0"/>
              </a:endParaRPr>
            </a:p>
          </p:txBody>
        </p:sp>
        <p:sp>
          <p:nvSpPr>
            <p:cNvPr id="74797" name="Text Box 80"/>
            <p:cNvSpPr txBox="1">
              <a:spLocks noChangeArrowheads="1"/>
            </p:cNvSpPr>
            <p:nvPr/>
          </p:nvSpPr>
          <p:spPr bwMode="auto">
            <a:xfrm>
              <a:off x="1986" y="21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rPr>
                <a:t>11</a:t>
              </a:r>
              <a:endParaRPr kumimoji="1" lang="en-US" altLang="zh-CN" sz="3600" b="1">
                <a:solidFill>
                  <a:srgbClr val="000000"/>
                </a:solidFill>
                <a:latin typeface="Times New Roman" pitchFamily="18" charset="0"/>
              </a:endParaRPr>
            </a:p>
          </p:txBody>
        </p:sp>
        <p:sp>
          <p:nvSpPr>
            <p:cNvPr id="74798" name="Text Box 81"/>
            <p:cNvSpPr txBox="1">
              <a:spLocks noChangeArrowheads="1"/>
            </p:cNvSpPr>
            <p:nvPr/>
          </p:nvSpPr>
          <p:spPr bwMode="auto">
            <a:xfrm>
              <a:off x="2370" y="21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rPr>
                <a:t>10</a:t>
              </a:r>
              <a:endParaRPr kumimoji="1" lang="en-US" altLang="zh-CN" sz="3600" b="1">
                <a:solidFill>
                  <a:srgbClr val="000000"/>
                </a:solidFill>
                <a:latin typeface="Times New Roman" pitchFamily="18" charset="0"/>
              </a:endParaRPr>
            </a:p>
          </p:txBody>
        </p:sp>
        <p:sp>
          <p:nvSpPr>
            <p:cNvPr id="74799" name="Text Box 82"/>
            <p:cNvSpPr txBox="1">
              <a:spLocks noChangeArrowheads="1"/>
            </p:cNvSpPr>
            <p:nvPr/>
          </p:nvSpPr>
          <p:spPr bwMode="auto">
            <a:xfrm>
              <a:off x="806" y="241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rPr>
                <a:t>00</a:t>
              </a:r>
              <a:endParaRPr kumimoji="1" lang="en-US" altLang="zh-CN" sz="3600" b="1">
                <a:solidFill>
                  <a:srgbClr val="000000"/>
                </a:solidFill>
                <a:latin typeface="Times New Roman" pitchFamily="18" charset="0"/>
              </a:endParaRPr>
            </a:p>
          </p:txBody>
        </p:sp>
        <p:sp>
          <p:nvSpPr>
            <p:cNvPr id="74800" name="Text Box 83"/>
            <p:cNvSpPr txBox="1">
              <a:spLocks noChangeArrowheads="1"/>
            </p:cNvSpPr>
            <p:nvPr/>
          </p:nvSpPr>
          <p:spPr bwMode="auto">
            <a:xfrm>
              <a:off x="806" y="269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rPr>
                <a:t>01</a:t>
              </a:r>
              <a:endParaRPr kumimoji="1" lang="en-US" altLang="zh-CN" sz="3600" b="1">
                <a:solidFill>
                  <a:srgbClr val="000000"/>
                </a:solidFill>
                <a:latin typeface="Times New Roman" pitchFamily="18" charset="0"/>
              </a:endParaRPr>
            </a:p>
          </p:txBody>
        </p:sp>
        <p:sp>
          <p:nvSpPr>
            <p:cNvPr id="74801" name="Text Box 84"/>
            <p:cNvSpPr txBox="1">
              <a:spLocks noChangeArrowheads="1"/>
            </p:cNvSpPr>
            <p:nvPr/>
          </p:nvSpPr>
          <p:spPr bwMode="auto">
            <a:xfrm>
              <a:off x="762" y="3035"/>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rPr>
                <a:t> 11</a:t>
              </a:r>
              <a:endParaRPr kumimoji="1" lang="en-US" altLang="zh-CN" sz="3600" b="1">
                <a:solidFill>
                  <a:srgbClr val="000000"/>
                </a:solidFill>
                <a:latin typeface="Times New Roman" pitchFamily="18" charset="0"/>
              </a:endParaRPr>
            </a:p>
          </p:txBody>
        </p:sp>
        <p:sp>
          <p:nvSpPr>
            <p:cNvPr id="74802" name="Text Box 85"/>
            <p:cNvSpPr txBox="1">
              <a:spLocks noChangeArrowheads="1"/>
            </p:cNvSpPr>
            <p:nvPr/>
          </p:nvSpPr>
          <p:spPr bwMode="auto">
            <a:xfrm>
              <a:off x="710" y="3323"/>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rPr>
                <a:t>  10</a:t>
              </a:r>
              <a:endParaRPr kumimoji="1" lang="en-US" altLang="zh-CN" sz="3600" b="1">
                <a:solidFill>
                  <a:srgbClr val="000000"/>
                </a:solidFill>
                <a:latin typeface="Times New Roman" pitchFamily="18" charset="0"/>
              </a:endParaRPr>
            </a:p>
          </p:txBody>
        </p:sp>
        <p:sp>
          <p:nvSpPr>
            <p:cNvPr id="74803" name="Text Box 86"/>
            <p:cNvSpPr txBox="1">
              <a:spLocks noChangeArrowheads="1"/>
            </p:cNvSpPr>
            <p:nvPr/>
          </p:nvSpPr>
          <p:spPr bwMode="auto">
            <a:xfrm>
              <a:off x="1326" y="2353"/>
              <a:ext cx="11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kumimoji="1" lang="zh-CN" altLang="zh-CN" sz="3600" b="1">
                <a:solidFill>
                  <a:srgbClr val="040404"/>
                </a:solidFill>
                <a:latin typeface="Times New Roman" pitchFamily="18" charset="0"/>
              </a:endParaRPr>
            </a:p>
          </p:txBody>
        </p:sp>
        <p:sp>
          <p:nvSpPr>
            <p:cNvPr id="74804" name="Text Box 87"/>
            <p:cNvSpPr txBox="1">
              <a:spLocks noChangeArrowheads="1"/>
            </p:cNvSpPr>
            <p:nvPr/>
          </p:nvSpPr>
          <p:spPr bwMode="auto">
            <a:xfrm>
              <a:off x="1662" y="241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rPr>
                <a:t>1</a:t>
              </a:r>
              <a:endParaRPr kumimoji="1" lang="en-US" altLang="zh-CN" sz="3600" b="1">
                <a:solidFill>
                  <a:srgbClr val="040404"/>
                </a:solidFill>
                <a:latin typeface="Times New Roman" pitchFamily="18" charset="0"/>
              </a:endParaRPr>
            </a:p>
          </p:txBody>
        </p:sp>
        <p:sp>
          <p:nvSpPr>
            <p:cNvPr id="74805" name="Text Box 88"/>
            <p:cNvSpPr txBox="1">
              <a:spLocks noChangeArrowheads="1"/>
            </p:cNvSpPr>
            <p:nvPr/>
          </p:nvSpPr>
          <p:spPr bwMode="auto">
            <a:xfrm>
              <a:off x="2406" y="2411"/>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rPr>
                <a:t> 1</a:t>
              </a:r>
              <a:endParaRPr kumimoji="1" lang="en-US" altLang="zh-CN" sz="3600" b="1">
                <a:solidFill>
                  <a:srgbClr val="040404"/>
                </a:solidFill>
                <a:latin typeface="Times New Roman" pitchFamily="18" charset="0"/>
              </a:endParaRPr>
            </a:p>
          </p:txBody>
        </p:sp>
        <p:sp>
          <p:nvSpPr>
            <p:cNvPr id="74806" name="Text Box 89"/>
            <p:cNvSpPr txBox="1">
              <a:spLocks noChangeArrowheads="1"/>
            </p:cNvSpPr>
            <p:nvPr/>
          </p:nvSpPr>
          <p:spPr bwMode="auto">
            <a:xfrm>
              <a:off x="2018" y="2411"/>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rPr>
                <a:t> 1</a:t>
              </a:r>
              <a:endParaRPr kumimoji="1" lang="en-US" altLang="zh-CN" sz="3600" b="1">
                <a:solidFill>
                  <a:srgbClr val="040404"/>
                </a:solidFill>
                <a:latin typeface="Times New Roman" pitchFamily="18" charset="0"/>
              </a:endParaRPr>
            </a:p>
          </p:txBody>
        </p:sp>
        <p:sp>
          <p:nvSpPr>
            <p:cNvPr id="74807" name="Text Box 90"/>
            <p:cNvSpPr txBox="1">
              <a:spLocks noChangeArrowheads="1"/>
            </p:cNvSpPr>
            <p:nvPr/>
          </p:nvSpPr>
          <p:spPr bwMode="auto">
            <a:xfrm>
              <a:off x="1326" y="2639"/>
              <a:ext cx="11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kumimoji="1" lang="zh-CN" altLang="zh-CN" sz="3600" b="1">
                <a:solidFill>
                  <a:srgbClr val="040404"/>
                </a:solidFill>
                <a:latin typeface="Times New Roman" pitchFamily="18" charset="0"/>
              </a:endParaRPr>
            </a:p>
          </p:txBody>
        </p:sp>
        <p:sp>
          <p:nvSpPr>
            <p:cNvPr id="74808" name="Text Box 91"/>
            <p:cNvSpPr txBox="1">
              <a:spLocks noChangeArrowheads="1"/>
            </p:cNvSpPr>
            <p:nvPr/>
          </p:nvSpPr>
          <p:spPr bwMode="auto">
            <a:xfrm>
              <a:off x="1662" y="269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rPr>
                <a:t>1</a:t>
              </a:r>
              <a:endParaRPr kumimoji="1" lang="en-US" altLang="zh-CN" sz="3600" b="1">
                <a:solidFill>
                  <a:srgbClr val="040404"/>
                </a:solidFill>
                <a:latin typeface="Times New Roman" pitchFamily="18" charset="0"/>
              </a:endParaRPr>
            </a:p>
          </p:txBody>
        </p:sp>
        <p:sp>
          <p:nvSpPr>
            <p:cNvPr id="74809" name="Text Box 92"/>
            <p:cNvSpPr txBox="1">
              <a:spLocks noChangeArrowheads="1"/>
            </p:cNvSpPr>
            <p:nvPr/>
          </p:nvSpPr>
          <p:spPr bwMode="auto">
            <a:xfrm>
              <a:off x="2406" y="2697"/>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rPr>
                <a:t> 1</a:t>
              </a:r>
              <a:endParaRPr kumimoji="1" lang="en-US" altLang="zh-CN" sz="3600" b="1">
                <a:solidFill>
                  <a:srgbClr val="040404"/>
                </a:solidFill>
                <a:latin typeface="Times New Roman" pitchFamily="18" charset="0"/>
              </a:endParaRPr>
            </a:p>
          </p:txBody>
        </p:sp>
        <p:sp>
          <p:nvSpPr>
            <p:cNvPr id="74810" name="Text Box 93"/>
            <p:cNvSpPr txBox="1">
              <a:spLocks noChangeArrowheads="1"/>
            </p:cNvSpPr>
            <p:nvPr/>
          </p:nvSpPr>
          <p:spPr bwMode="auto">
            <a:xfrm>
              <a:off x="2018" y="2697"/>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rPr>
                <a:t> 1</a:t>
              </a:r>
              <a:endParaRPr kumimoji="1" lang="en-US" altLang="zh-CN" sz="3600" b="1">
                <a:solidFill>
                  <a:srgbClr val="040404"/>
                </a:solidFill>
                <a:latin typeface="Times New Roman" pitchFamily="18" charset="0"/>
              </a:endParaRPr>
            </a:p>
          </p:txBody>
        </p:sp>
        <p:sp>
          <p:nvSpPr>
            <p:cNvPr id="74811" name="Text Box 94"/>
            <p:cNvSpPr txBox="1">
              <a:spLocks noChangeArrowheads="1"/>
            </p:cNvSpPr>
            <p:nvPr/>
          </p:nvSpPr>
          <p:spPr bwMode="auto">
            <a:xfrm>
              <a:off x="1227" y="3005"/>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rPr>
                <a:t> 1</a:t>
              </a:r>
              <a:endParaRPr kumimoji="1" lang="en-US" altLang="zh-CN" sz="3600" b="1">
                <a:solidFill>
                  <a:srgbClr val="040404"/>
                </a:solidFill>
                <a:latin typeface="Times New Roman" pitchFamily="18" charset="0"/>
              </a:endParaRPr>
            </a:p>
          </p:txBody>
        </p:sp>
        <p:sp>
          <p:nvSpPr>
            <p:cNvPr id="74812" name="Text Box 95"/>
            <p:cNvSpPr txBox="1">
              <a:spLocks noChangeArrowheads="1"/>
            </p:cNvSpPr>
            <p:nvPr/>
          </p:nvSpPr>
          <p:spPr bwMode="auto">
            <a:xfrm>
              <a:off x="1611" y="3005"/>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rPr>
                <a:t> 1</a:t>
              </a:r>
              <a:endParaRPr kumimoji="1" lang="en-US" altLang="zh-CN" sz="3600" b="1">
                <a:solidFill>
                  <a:srgbClr val="040404"/>
                </a:solidFill>
                <a:latin typeface="Times New Roman" pitchFamily="18" charset="0"/>
              </a:endParaRPr>
            </a:p>
          </p:txBody>
        </p:sp>
        <p:sp>
          <p:nvSpPr>
            <p:cNvPr id="74813" name="Text Box 96"/>
            <p:cNvSpPr txBox="1">
              <a:spLocks noChangeArrowheads="1"/>
            </p:cNvSpPr>
            <p:nvPr/>
          </p:nvSpPr>
          <p:spPr bwMode="auto">
            <a:xfrm>
              <a:off x="2379" y="3005"/>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rPr>
                <a:t> 1</a:t>
              </a:r>
              <a:endParaRPr kumimoji="1" lang="en-US" altLang="zh-CN" sz="3600" b="1">
                <a:solidFill>
                  <a:srgbClr val="040404"/>
                </a:solidFill>
                <a:latin typeface="Times New Roman" pitchFamily="18" charset="0"/>
              </a:endParaRPr>
            </a:p>
          </p:txBody>
        </p:sp>
        <p:sp>
          <p:nvSpPr>
            <p:cNvPr id="74814" name="Text Box 97"/>
            <p:cNvSpPr txBox="1">
              <a:spLocks noChangeArrowheads="1"/>
            </p:cNvSpPr>
            <p:nvPr/>
          </p:nvSpPr>
          <p:spPr bwMode="auto">
            <a:xfrm>
              <a:off x="1991" y="3005"/>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rPr>
                <a:t> 1</a:t>
              </a:r>
              <a:endParaRPr kumimoji="1" lang="en-US" altLang="zh-CN" sz="3600" b="1">
                <a:solidFill>
                  <a:srgbClr val="040404"/>
                </a:solidFill>
                <a:latin typeface="Times New Roman" pitchFamily="18" charset="0"/>
              </a:endParaRPr>
            </a:p>
          </p:txBody>
        </p:sp>
        <p:sp>
          <p:nvSpPr>
            <p:cNvPr id="74815" name="Text Box 98"/>
            <p:cNvSpPr txBox="1">
              <a:spLocks noChangeArrowheads="1"/>
            </p:cNvSpPr>
            <p:nvPr/>
          </p:nvSpPr>
          <p:spPr bwMode="auto">
            <a:xfrm>
              <a:off x="1212" y="334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rPr>
                <a:t>  </a:t>
              </a:r>
              <a:endParaRPr kumimoji="1" lang="en-US" altLang="zh-CN" sz="3600" b="1">
                <a:solidFill>
                  <a:srgbClr val="040404"/>
                </a:solidFill>
                <a:latin typeface="Times New Roman" pitchFamily="18" charset="0"/>
              </a:endParaRPr>
            </a:p>
          </p:txBody>
        </p:sp>
        <p:sp>
          <p:nvSpPr>
            <p:cNvPr id="74816" name="Text Box 99"/>
            <p:cNvSpPr txBox="1">
              <a:spLocks noChangeArrowheads="1"/>
            </p:cNvSpPr>
            <p:nvPr/>
          </p:nvSpPr>
          <p:spPr bwMode="auto">
            <a:xfrm>
              <a:off x="1616" y="3342"/>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rPr>
                <a:t> 1</a:t>
              </a:r>
              <a:endParaRPr kumimoji="1" lang="en-US" altLang="zh-CN" sz="3600" b="1">
                <a:solidFill>
                  <a:srgbClr val="040404"/>
                </a:solidFill>
                <a:latin typeface="Times New Roman" pitchFamily="18" charset="0"/>
              </a:endParaRPr>
            </a:p>
          </p:txBody>
        </p:sp>
        <p:sp>
          <p:nvSpPr>
            <p:cNvPr id="74817" name="Text Box 100"/>
            <p:cNvSpPr txBox="1">
              <a:spLocks noChangeArrowheads="1"/>
            </p:cNvSpPr>
            <p:nvPr/>
          </p:nvSpPr>
          <p:spPr bwMode="auto">
            <a:xfrm>
              <a:off x="2436" y="3342"/>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rPr>
                <a:t> </a:t>
              </a:r>
              <a:endParaRPr kumimoji="1" lang="en-US" altLang="zh-CN" sz="3600" b="1">
                <a:solidFill>
                  <a:srgbClr val="040404"/>
                </a:solidFill>
                <a:latin typeface="Times New Roman" pitchFamily="18" charset="0"/>
              </a:endParaRPr>
            </a:p>
          </p:txBody>
        </p:sp>
        <p:sp>
          <p:nvSpPr>
            <p:cNvPr id="74818" name="Text Box 101"/>
            <p:cNvSpPr txBox="1">
              <a:spLocks noChangeArrowheads="1"/>
            </p:cNvSpPr>
            <p:nvPr/>
          </p:nvSpPr>
          <p:spPr bwMode="auto">
            <a:xfrm>
              <a:off x="2048" y="3342"/>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rPr>
                <a:t> </a:t>
              </a:r>
              <a:endParaRPr kumimoji="1" lang="en-US" altLang="zh-CN" sz="3600" b="1">
                <a:solidFill>
                  <a:srgbClr val="040404"/>
                </a:solidFill>
                <a:latin typeface="Times New Roman" pitchFamily="18" charset="0"/>
              </a:endParaRPr>
            </a:p>
          </p:txBody>
        </p:sp>
        <p:sp>
          <p:nvSpPr>
            <p:cNvPr id="74819" name="Text Box 102"/>
            <p:cNvSpPr txBox="1">
              <a:spLocks noChangeArrowheads="1"/>
            </p:cNvSpPr>
            <p:nvPr/>
          </p:nvSpPr>
          <p:spPr bwMode="auto">
            <a:xfrm>
              <a:off x="567" y="2171"/>
              <a:ext cx="3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0000"/>
                  </a:solidFill>
                  <a:latin typeface="Times New Roman" pitchFamily="18" charset="0"/>
                </a:rPr>
                <a:t>AB</a:t>
              </a:r>
            </a:p>
          </p:txBody>
        </p:sp>
        <p:sp>
          <p:nvSpPr>
            <p:cNvPr id="74820" name="Text Box 103"/>
            <p:cNvSpPr txBox="1">
              <a:spLocks noChangeArrowheads="1"/>
            </p:cNvSpPr>
            <p:nvPr/>
          </p:nvSpPr>
          <p:spPr bwMode="auto">
            <a:xfrm>
              <a:off x="758" y="1979"/>
              <a:ext cx="3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0000"/>
                  </a:solidFill>
                  <a:latin typeface="Times New Roman" pitchFamily="18" charset="0"/>
                </a:rPr>
                <a:t>CD</a:t>
              </a:r>
            </a:p>
          </p:txBody>
        </p:sp>
      </p:grpSp>
      <p:graphicFrame>
        <p:nvGraphicFramePr>
          <p:cNvPr id="63" name="Object 2"/>
          <p:cNvGraphicFramePr>
            <a:graphicFrameLocks noChangeAspect="1"/>
          </p:cNvGraphicFramePr>
          <p:nvPr/>
        </p:nvGraphicFramePr>
        <p:xfrm>
          <a:off x="5032375" y="3571875"/>
          <a:ext cx="3738563" cy="806450"/>
        </p:xfrm>
        <a:graphic>
          <a:graphicData uri="http://schemas.openxmlformats.org/presentationml/2006/ole">
            <mc:AlternateContent xmlns:mc="http://schemas.openxmlformats.org/markup-compatibility/2006">
              <mc:Choice xmlns:v="urn:schemas-microsoft-com:vml" Requires="v">
                <p:oleObj spid="_x0000_s74853" name="公式" r:id="rId3" imgW="2038414" imgH="371492" progId="Equation.3">
                  <p:embed/>
                </p:oleObj>
              </mc:Choice>
              <mc:Fallback>
                <p:oleObj name="公式" r:id="rId3" imgW="2038414" imgH="371492"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375" y="3571875"/>
                        <a:ext cx="3738563"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 name="Object 3"/>
          <p:cNvGraphicFramePr>
            <a:graphicFrameLocks noChangeAspect="1"/>
          </p:cNvGraphicFramePr>
          <p:nvPr/>
        </p:nvGraphicFramePr>
        <p:xfrm>
          <a:off x="5087938" y="574675"/>
          <a:ext cx="3171825" cy="854075"/>
        </p:xfrm>
        <a:graphic>
          <a:graphicData uri="http://schemas.openxmlformats.org/presentationml/2006/ole">
            <mc:AlternateContent xmlns:mc="http://schemas.openxmlformats.org/markup-compatibility/2006">
              <mc:Choice xmlns:v="urn:schemas-microsoft-com:vml" Requires="v">
                <p:oleObj spid="_x0000_s74854" name="公式" r:id="rId5" imgW="1619165" imgH="371492" progId="Equation.3">
                  <p:embed/>
                </p:oleObj>
              </mc:Choice>
              <mc:Fallback>
                <p:oleObj name="公式" r:id="rId5" imgW="1619165" imgH="371492"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7938" y="574675"/>
                        <a:ext cx="317182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Group 113"/>
          <p:cNvGrpSpPr>
            <a:grpSpLocks/>
          </p:cNvGrpSpPr>
          <p:nvPr/>
        </p:nvGrpSpPr>
        <p:grpSpPr bwMode="auto">
          <a:xfrm>
            <a:off x="1331913" y="1446213"/>
            <a:ext cx="2449512" cy="1079500"/>
            <a:chOff x="839" y="1162"/>
            <a:chExt cx="1543" cy="680"/>
          </a:xfrm>
        </p:grpSpPr>
        <p:sp>
          <p:nvSpPr>
            <p:cNvPr id="74790" name="Oval 14"/>
            <p:cNvSpPr>
              <a:spLocks noChangeArrowheads="1"/>
            </p:cNvSpPr>
            <p:nvPr/>
          </p:nvSpPr>
          <p:spPr bwMode="auto">
            <a:xfrm>
              <a:off x="839" y="1162"/>
              <a:ext cx="1543" cy="272"/>
            </a:xfrm>
            <a:prstGeom prst="ellipse">
              <a:avLst/>
            </a:prstGeom>
            <a:noFill/>
            <a:ln w="3810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endParaRPr>
            </a:p>
          </p:txBody>
        </p:sp>
        <p:grpSp>
          <p:nvGrpSpPr>
            <p:cNvPr id="74791" name="Group 66"/>
            <p:cNvGrpSpPr>
              <a:grpSpLocks/>
            </p:cNvGrpSpPr>
            <p:nvPr/>
          </p:nvGrpSpPr>
          <p:grpSpPr bwMode="auto">
            <a:xfrm>
              <a:off x="1650" y="1344"/>
              <a:ext cx="223" cy="498"/>
              <a:chOff x="1650" y="1344"/>
              <a:chExt cx="223" cy="498"/>
            </a:xfrm>
          </p:grpSpPr>
          <p:sp>
            <p:nvSpPr>
              <p:cNvPr id="74792" name="Line 44"/>
              <p:cNvSpPr>
                <a:spLocks noChangeShapeType="1"/>
              </p:cNvSpPr>
              <p:nvPr/>
            </p:nvSpPr>
            <p:spPr bwMode="auto">
              <a:xfrm>
                <a:off x="1655" y="1344"/>
                <a:ext cx="46" cy="36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4793" name="Object 4"/>
              <p:cNvGraphicFramePr>
                <a:graphicFrameLocks noChangeAspect="1"/>
              </p:cNvGraphicFramePr>
              <p:nvPr/>
            </p:nvGraphicFramePr>
            <p:xfrm>
              <a:off x="1650" y="1660"/>
              <a:ext cx="223" cy="182"/>
            </p:xfrm>
            <a:graphic>
              <a:graphicData uri="http://schemas.openxmlformats.org/presentationml/2006/ole">
                <mc:AlternateContent xmlns:mc="http://schemas.openxmlformats.org/markup-compatibility/2006">
                  <mc:Choice xmlns:v="urn:schemas-microsoft-com:vml" Requires="v">
                    <p:oleObj spid="_x0000_s74855" name="公式" r:id="rId7" imgW="66556" imgH="76155" progId="Equation.3">
                      <p:embed/>
                    </p:oleObj>
                  </mc:Choice>
                  <mc:Fallback>
                    <p:oleObj name="公式" r:id="rId7" imgW="66556" imgH="76155"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0" y="1660"/>
                            <a:ext cx="223"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12" name="Group 112"/>
          <p:cNvGrpSpPr>
            <a:grpSpLocks/>
          </p:cNvGrpSpPr>
          <p:nvPr/>
        </p:nvGrpSpPr>
        <p:grpSpPr bwMode="auto">
          <a:xfrm>
            <a:off x="1258888" y="798513"/>
            <a:ext cx="3279775" cy="1081087"/>
            <a:chOff x="793" y="754"/>
            <a:chExt cx="2066" cy="681"/>
          </a:xfrm>
        </p:grpSpPr>
        <p:grpSp>
          <p:nvGrpSpPr>
            <p:cNvPr id="74779" name="Group 4"/>
            <p:cNvGrpSpPr>
              <a:grpSpLocks/>
            </p:cNvGrpSpPr>
            <p:nvPr/>
          </p:nvGrpSpPr>
          <p:grpSpPr bwMode="auto">
            <a:xfrm rot="-5400000">
              <a:off x="1905" y="958"/>
              <a:ext cx="590" cy="363"/>
              <a:chOff x="1066" y="2205"/>
              <a:chExt cx="590" cy="363"/>
            </a:xfrm>
          </p:grpSpPr>
          <p:sp>
            <p:nvSpPr>
              <p:cNvPr id="74787" name="Line 5"/>
              <p:cNvSpPr>
                <a:spLocks noChangeShapeType="1"/>
              </p:cNvSpPr>
              <p:nvPr/>
            </p:nvSpPr>
            <p:spPr bwMode="auto">
              <a:xfrm flipV="1">
                <a:off x="1066" y="2205"/>
                <a:ext cx="0" cy="36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8" name="Line 6"/>
              <p:cNvSpPr>
                <a:spLocks noChangeShapeType="1"/>
              </p:cNvSpPr>
              <p:nvPr/>
            </p:nvSpPr>
            <p:spPr bwMode="auto">
              <a:xfrm>
                <a:off x="1066" y="2205"/>
                <a:ext cx="59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9" name="Line 7"/>
              <p:cNvSpPr>
                <a:spLocks noChangeShapeType="1"/>
              </p:cNvSpPr>
              <p:nvPr/>
            </p:nvSpPr>
            <p:spPr bwMode="auto">
              <a:xfrm>
                <a:off x="1655" y="2205"/>
                <a:ext cx="0" cy="36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4780" name="Group 8"/>
            <p:cNvGrpSpPr>
              <a:grpSpLocks/>
            </p:cNvGrpSpPr>
            <p:nvPr/>
          </p:nvGrpSpPr>
          <p:grpSpPr bwMode="auto">
            <a:xfrm rot="5400000">
              <a:off x="691" y="947"/>
              <a:ext cx="590" cy="386"/>
              <a:chOff x="1066" y="2205"/>
              <a:chExt cx="590" cy="363"/>
            </a:xfrm>
          </p:grpSpPr>
          <p:sp>
            <p:nvSpPr>
              <p:cNvPr id="74784" name="Line 9"/>
              <p:cNvSpPr>
                <a:spLocks noChangeShapeType="1"/>
              </p:cNvSpPr>
              <p:nvPr/>
            </p:nvSpPr>
            <p:spPr bwMode="auto">
              <a:xfrm flipV="1">
                <a:off x="1066" y="2205"/>
                <a:ext cx="0" cy="36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5" name="Line 10"/>
              <p:cNvSpPr>
                <a:spLocks noChangeShapeType="1"/>
              </p:cNvSpPr>
              <p:nvPr/>
            </p:nvSpPr>
            <p:spPr bwMode="auto">
              <a:xfrm>
                <a:off x="1066" y="2205"/>
                <a:ext cx="59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6" name="Line 11"/>
              <p:cNvSpPr>
                <a:spLocks noChangeShapeType="1"/>
              </p:cNvSpPr>
              <p:nvPr/>
            </p:nvSpPr>
            <p:spPr bwMode="auto">
              <a:xfrm>
                <a:off x="1655" y="2205"/>
                <a:ext cx="0" cy="36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4781" name="Group 67"/>
            <p:cNvGrpSpPr>
              <a:grpSpLocks/>
            </p:cNvGrpSpPr>
            <p:nvPr/>
          </p:nvGrpSpPr>
          <p:grpSpPr bwMode="auto">
            <a:xfrm>
              <a:off x="2245" y="754"/>
              <a:ext cx="614" cy="317"/>
              <a:chOff x="2245" y="754"/>
              <a:chExt cx="614" cy="317"/>
            </a:xfrm>
          </p:grpSpPr>
          <p:sp>
            <p:nvSpPr>
              <p:cNvPr id="74782" name="Line 43"/>
              <p:cNvSpPr>
                <a:spLocks noChangeShapeType="1"/>
              </p:cNvSpPr>
              <p:nvPr/>
            </p:nvSpPr>
            <p:spPr bwMode="auto">
              <a:xfrm flipV="1">
                <a:off x="2245" y="935"/>
                <a:ext cx="408" cy="1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4783" name="Object 5"/>
              <p:cNvGraphicFramePr>
                <a:graphicFrameLocks noChangeAspect="1"/>
              </p:cNvGraphicFramePr>
              <p:nvPr/>
            </p:nvGraphicFramePr>
            <p:xfrm>
              <a:off x="2661" y="754"/>
              <a:ext cx="198" cy="232"/>
            </p:xfrm>
            <a:graphic>
              <a:graphicData uri="http://schemas.openxmlformats.org/presentationml/2006/ole">
                <mc:AlternateContent xmlns:mc="http://schemas.openxmlformats.org/markup-compatibility/2006">
                  <mc:Choice xmlns:v="urn:schemas-microsoft-com:vml" Requires="v">
                    <p:oleObj spid="_x0000_s74856" name="公式" r:id="rId9" imgW="66556" imgH="133475" progId="Equation.3">
                      <p:embed/>
                    </p:oleObj>
                  </mc:Choice>
                  <mc:Fallback>
                    <p:oleObj name="公式" r:id="rId9" imgW="66556" imgH="133475"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1" y="754"/>
                            <a:ext cx="198"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16" name="Group 114"/>
          <p:cNvGrpSpPr>
            <a:grpSpLocks/>
          </p:cNvGrpSpPr>
          <p:nvPr/>
        </p:nvGrpSpPr>
        <p:grpSpPr bwMode="auto">
          <a:xfrm>
            <a:off x="3059113" y="3286125"/>
            <a:ext cx="1008062" cy="1725613"/>
            <a:chOff x="1927" y="1935"/>
            <a:chExt cx="635" cy="1087"/>
          </a:xfrm>
        </p:grpSpPr>
        <p:sp>
          <p:nvSpPr>
            <p:cNvPr id="74775" name="AutoShape 105"/>
            <p:cNvSpPr>
              <a:spLocks noChangeArrowheads="1"/>
            </p:cNvSpPr>
            <p:nvPr/>
          </p:nvSpPr>
          <p:spPr bwMode="auto">
            <a:xfrm>
              <a:off x="1927" y="2478"/>
              <a:ext cx="635" cy="544"/>
            </a:xfrm>
            <a:prstGeom prst="flowChartAlternateProcess">
              <a:avLst/>
            </a:prstGeom>
            <a:noFill/>
            <a:ln w="38100"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endParaRPr>
            </a:p>
          </p:txBody>
        </p:sp>
        <p:grpSp>
          <p:nvGrpSpPr>
            <p:cNvPr id="74776" name="Group 109"/>
            <p:cNvGrpSpPr>
              <a:grpSpLocks/>
            </p:cNvGrpSpPr>
            <p:nvPr/>
          </p:nvGrpSpPr>
          <p:grpSpPr bwMode="auto">
            <a:xfrm>
              <a:off x="2083" y="1935"/>
              <a:ext cx="302" cy="633"/>
              <a:chOff x="2083" y="1935"/>
              <a:chExt cx="302" cy="633"/>
            </a:xfrm>
          </p:grpSpPr>
          <p:graphicFrame>
            <p:nvGraphicFramePr>
              <p:cNvPr id="74777" name="Object 6"/>
              <p:cNvGraphicFramePr>
                <a:graphicFrameLocks noChangeAspect="1"/>
              </p:cNvGraphicFramePr>
              <p:nvPr/>
            </p:nvGraphicFramePr>
            <p:xfrm>
              <a:off x="2083" y="1935"/>
              <a:ext cx="302" cy="254"/>
            </p:xfrm>
            <a:graphic>
              <a:graphicData uri="http://schemas.openxmlformats.org/presentationml/2006/ole">
                <mc:AlternateContent xmlns:mc="http://schemas.openxmlformats.org/markup-compatibility/2006">
                  <mc:Choice xmlns:v="urn:schemas-microsoft-com:vml" Requires="v">
                    <p:oleObj spid="_x0000_s74857" name="公式" r:id="rId11" imgW="152479" imgH="133475" progId="Equation.3">
                      <p:embed/>
                    </p:oleObj>
                  </mc:Choice>
                  <mc:Fallback>
                    <p:oleObj name="公式" r:id="rId11" imgW="152479" imgH="133475"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83" y="1935"/>
                            <a:ext cx="302"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78" name="Line 106"/>
              <p:cNvSpPr>
                <a:spLocks noChangeShapeType="1"/>
              </p:cNvSpPr>
              <p:nvPr/>
            </p:nvSpPr>
            <p:spPr bwMode="auto">
              <a:xfrm flipH="1" flipV="1">
                <a:off x="2245" y="2205"/>
                <a:ext cx="90" cy="36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8" name="Group 116"/>
          <p:cNvGrpSpPr>
            <a:grpSpLocks/>
          </p:cNvGrpSpPr>
          <p:nvPr/>
        </p:nvGrpSpPr>
        <p:grpSpPr bwMode="auto">
          <a:xfrm>
            <a:off x="484188" y="4786313"/>
            <a:ext cx="3656012" cy="728662"/>
            <a:chOff x="305" y="2880"/>
            <a:chExt cx="2303" cy="459"/>
          </a:xfrm>
        </p:grpSpPr>
        <p:sp>
          <p:nvSpPr>
            <p:cNvPr id="74771" name="Oval 48"/>
            <p:cNvSpPr>
              <a:spLocks noChangeArrowheads="1"/>
            </p:cNvSpPr>
            <p:nvPr/>
          </p:nvSpPr>
          <p:spPr bwMode="auto">
            <a:xfrm>
              <a:off x="1065" y="3067"/>
              <a:ext cx="1543" cy="272"/>
            </a:xfrm>
            <a:prstGeom prst="ellipse">
              <a:avLst/>
            </a:prstGeom>
            <a:noFill/>
            <a:ln w="3810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endParaRPr>
            </a:p>
          </p:txBody>
        </p:sp>
        <p:grpSp>
          <p:nvGrpSpPr>
            <p:cNvPr id="74772" name="Group 111"/>
            <p:cNvGrpSpPr>
              <a:grpSpLocks/>
            </p:cNvGrpSpPr>
            <p:nvPr/>
          </p:nvGrpSpPr>
          <p:grpSpPr bwMode="auto">
            <a:xfrm>
              <a:off x="305" y="2880"/>
              <a:ext cx="896" cy="323"/>
              <a:chOff x="305" y="2880"/>
              <a:chExt cx="896" cy="323"/>
            </a:xfrm>
          </p:grpSpPr>
          <p:graphicFrame>
            <p:nvGraphicFramePr>
              <p:cNvPr id="74773" name="Object 7"/>
              <p:cNvGraphicFramePr>
                <a:graphicFrameLocks noChangeAspect="1"/>
              </p:cNvGraphicFramePr>
              <p:nvPr/>
            </p:nvGraphicFramePr>
            <p:xfrm>
              <a:off x="305" y="2880"/>
              <a:ext cx="317" cy="206"/>
            </p:xfrm>
            <a:graphic>
              <a:graphicData uri="http://schemas.openxmlformats.org/presentationml/2006/ole">
                <mc:AlternateContent xmlns:mc="http://schemas.openxmlformats.org/markup-compatibility/2006">
                  <mc:Choice xmlns:v="urn:schemas-microsoft-com:vml" Requires="v">
                    <p:oleObj spid="_x0000_s74858" name="公式" r:id="rId13" imgW="171573" imgH="76155" progId="Equation.3">
                      <p:embed/>
                    </p:oleObj>
                  </mc:Choice>
                  <mc:Fallback>
                    <p:oleObj name="公式" r:id="rId13" imgW="171573" imgH="76155"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5" y="2880"/>
                            <a:ext cx="317"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74" name="Line 107"/>
              <p:cNvSpPr>
                <a:spLocks noChangeShapeType="1"/>
              </p:cNvSpPr>
              <p:nvPr/>
            </p:nvSpPr>
            <p:spPr bwMode="auto">
              <a:xfrm flipH="1" flipV="1">
                <a:off x="612" y="3022"/>
                <a:ext cx="589" cy="181"/>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0" name="Group 115"/>
          <p:cNvGrpSpPr>
            <a:grpSpLocks/>
          </p:cNvGrpSpPr>
          <p:nvPr/>
        </p:nvGrpSpPr>
        <p:grpSpPr bwMode="auto">
          <a:xfrm>
            <a:off x="2411413" y="4075113"/>
            <a:ext cx="1089025" cy="2568575"/>
            <a:chOff x="1519" y="2432"/>
            <a:chExt cx="686" cy="1618"/>
          </a:xfrm>
        </p:grpSpPr>
        <p:sp>
          <p:nvSpPr>
            <p:cNvPr id="74767" name="Oval 104"/>
            <p:cNvSpPr>
              <a:spLocks noChangeArrowheads="1"/>
            </p:cNvSpPr>
            <p:nvPr/>
          </p:nvSpPr>
          <p:spPr bwMode="auto">
            <a:xfrm rot="5400000">
              <a:off x="1020" y="2931"/>
              <a:ext cx="1270" cy="27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endParaRPr>
            </a:p>
          </p:txBody>
        </p:sp>
        <p:grpSp>
          <p:nvGrpSpPr>
            <p:cNvPr id="74768" name="Group 110"/>
            <p:cNvGrpSpPr>
              <a:grpSpLocks/>
            </p:cNvGrpSpPr>
            <p:nvPr/>
          </p:nvGrpSpPr>
          <p:grpSpPr bwMode="auto">
            <a:xfrm>
              <a:off x="1700" y="3430"/>
              <a:ext cx="505" cy="620"/>
              <a:chOff x="1700" y="3430"/>
              <a:chExt cx="505" cy="620"/>
            </a:xfrm>
          </p:grpSpPr>
          <p:graphicFrame>
            <p:nvGraphicFramePr>
              <p:cNvPr id="74769" name="Object 8"/>
              <p:cNvGraphicFramePr>
                <a:graphicFrameLocks noChangeAspect="1"/>
              </p:cNvGraphicFramePr>
              <p:nvPr/>
            </p:nvGraphicFramePr>
            <p:xfrm>
              <a:off x="1884" y="3786"/>
              <a:ext cx="321" cy="264"/>
            </p:xfrm>
            <a:graphic>
              <a:graphicData uri="http://schemas.openxmlformats.org/presentationml/2006/ole">
                <mc:AlternateContent xmlns:mc="http://schemas.openxmlformats.org/markup-compatibility/2006">
                  <mc:Choice xmlns:v="urn:schemas-microsoft-com:vml" Requires="v">
                    <p:oleObj spid="_x0000_s74859" name="公式" r:id="rId15" imgW="180847" imgH="133475" progId="Equation.3">
                      <p:embed/>
                    </p:oleObj>
                  </mc:Choice>
                  <mc:Fallback>
                    <p:oleObj name="公式" r:id="rId15" imgW="180847" imgH="133475"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84" y="3786"/>
                            <a:ext cx="321"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70" name="Line 108"/>
              <p:cNvSpPr>
                <a:spLocks noChangeShapeType="1"/>
              </p:cNvSpPr>
              <p:nvPr/>
            </p:nvSpPr>
            <p:spPr bwMode="auto">
              <a:xfrm>
                <a:off x="1700" y="3430"/>
                <a:ext cx="182" cy="40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3" name="Object 97"/>
          <p:cNvGraphicFramePr>
            <a:graphicFrameLocks noChangeAspect="1"/>
          </p:cNvGraphicFramePr>
          <p:nvPr/>
        </p:nvGraphicFramePr>
        <p:xfrm>
          <a:off x="5072063" y="1643063"/>
          <a:ext cx="3108325" cy="1370012"/>
        </p:xfrm>
        <a:graphic>
          <a:graphicData uri="http://schemas.openxmlformats.org/presentationml/2006/ole">
            <mc:AlternateContent xmlns:mc="http://schemas.openxmlformats.org/markup-compatibility/2006">
              <mc:Choice xmlns:v="urn:schemas-microsoft-com:vml" Requires="v">
                <p:oleObj spid="_x0000_s74860" name="公式" r:id="rId17" imgW="1619165" imgH="666830" progId="Equation.3">
                  <p:embed/>
                </p:oleObj>
              </mc:Choice>
              <mc:Fallback>
                <p:oleObj name="公式" r:id="rId17" imgW="1619165" imgH="666830" progId="Equation.3">
                  <p:embed/>
                  <p:pic>
                    <p:nvPicPr>
                      <p:cNvPr id="0" name="Object 9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72063" y="1643063"/>
                        <a:ext cx="3108325"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99"/>
          <p:cNvGraphicFramePr>
            <a:graphicFrameLocks noChangeAspect="1"/>
          </p:cNvGraphicFramePr>
          <p:nvPr/>
        </p:nvGraphicFramePr>
        <p:xfrm>
          <a:off x="5027613" y="4625975"/>
          <a:ext cx="3730625" cy="892175"/>
        </p:xfrm>
        <a:graphic>
          <a:graphicData uri="http://schemas.openxmlformats.org/presentationml/2006/ole">
            <mc:AlternateContent xmlns:mc="http://schemas.openxmlformats.org/markup-compatibility/2006">
              <mc:Choice xmlns:v="urn:schemas-microsoft-com:vml" Requires="v">
                <p:oleObj spid="_x0000_s74861" name="公式" r:id="rId19" imgW="2038414" imgH="418986" progId="Equation.3">
                  <p:embed/>
                </p:oleObj>
              </mc:Choice>
              <mc:Fallback>
                <p:oleObj name="公式" r:id="rId19" imgW="2038414" imgH="418986" progId="Equation.3">
                  <p:embed/>
                  <p:pic>
                    <p:nvPicPr>
                      <p:cNvPr id="0" name="Object 9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27613" y="4625975"/>
                        <a:ext cx="37306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01"/>
          <p:cNvGraphicFramePr>
            <a:graphicFrameLocks noChangeAspect="1"/>
          </p:cNvGraphicFramePr>
          <p:nvPr/>
        </p:nvGraphicFramePr>
        <p:xfrm>
          <a:off x="4989513" y="5751513"/>
          <a:ext cx="3797300" cy="892175"/>
        </p:xfrm>
        <a:graphic>
          <a:graphicData uri="http://schemas.openxmlformats.org/presentationml/2006/ole">
            <mc:AlternateContent xmlns:mc="http://schemas.openxmlformats.org/markup-compatibility/2006">
              <mc:Choice xmlns:v="urn:schemas-microsoft-com:vml" Requires="v">
                <p:oleObj spid="_x0000_s74862" name="公式" r:id="rId21" imgW="2076329" imgH="418986" progId="Equation.3">
                  <p:embed/>
                </p:oleObj>
              </mc:Choice>
              <mc:Fallback>
                <p:oleObj name="公式" r:id="rId21" imgW="2076329" imgH="418986" progId="Equation.3">
                  <p:embed/>
                  <p:pic>
                    <p:nvPicPr>
                      <p:cNvPr id="0" name="Object 10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89513" y="5751513"/>
                        <a:ext cx="37973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66" name="Rectangle 4"/>
          <p:cNvSpPr>
            <a:spLocks noChangeArrowheads="1"/>
          </p:cNvSpPr>
          <p:nvPr/>
        </p:nvSpPr>
        <p:spPr bwMode="auto">
          <a:xfrm>
            <a:off x="5940425" y="142875"/>
            <a:ext cx="3016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§2.4</a:t>
            </a:r>
            <a:r>
              <a:rPr lang="zh-CN" altLang="en-US" sz="1800" b="1">
                <a:solidFill>
                  <a:srgbClr val="FF0066"/>
                </a:solidFill>
                <a:latin typeface="Times New Roman" pitchFamily="18" charset="0"/>
                <a:cs typeface="Times New Roman" pitchFamily="18" charset="0"/>
              </a:rPr>
              <a:t>  逻辑函数的化简方法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out)">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left)">
                                      <p:cBhvr>
                                        <p:cTn id="17" dur="500"/>
                                        <p:tgtEl>
                                          <p:spTgt spid="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out)">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wipe(left)">
                                      <p:cBhvr>
                                        <p:cTn id="42" dur="500"/>
                                        <p:tgtEl>
                                          <p:spTgt spid="6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ox(in)">
                                      <p:cBhvr>
                                        <p:cTn id="47" dur="500"/>
                                        <p:tgtEl>
                                          <p:spTgt spid="2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left)">
                                      <p:cBhvr>
                                        <p:cTn id="52" dur="500"/>
                                        <p:tgtEl>
                                          <p:spTgt spid="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ox(in)">
                                      <p:cBhvr>
                                        <p:cTn id="57" dur="500"/>
                                        <p:tgtEl>
                                          <p:spTgt spid="1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6"/>
          <p:cNvSpPr txBox="1">
            <a:spLocks noChangeArrowheads="1"/>
          </p:cNvSpPr>
          <p:nvPr/>
        </p:nvSpPr>
        <p:spPr bwMode="auto">
          <a:xfrm>
            <a:off x="714375" y="214313"/>
            <a:ext cx="41735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FF0000"/>
                </a:solidFill>
                <a:latin typeface="Times New Roman" pitchFamily="18" charset="0"/>
                <a:cs typeface="Times New Roman" pitchFamily="18" charset="0"/>
              </a:rPr>
              <a:t>2. </a:t>
            </a:r>
            <a:r>
              <a:rPr lang="zh-CN" altLang="en-US" sz="2400" b="1">
                <a:solidFill>
                  <a:srgbClr val="FF0000"/>
                </a:solidFill>
                <a:latin typeface="Times New Roman" pitchFamily="18" charset="0"/>
                <a:cs typeface="Times New Roman" pitchFamily="18" charset="0"/>
              </a:rPr>
              <a:t>用卡诺图化简逻辑函数</a:t>
            </a:r>
          </a:p>
        </p:txBody>
      </p:sp>
      <p:sp>
        <p:nvSpPr>
          <p:cNvPr id="4" name="Rectangle 7"/>
          <p:cNvSpPr>
            <a:spLocks noChangeArrowheads="1"/>
          </p:cNvSpPr>
          <p:nvPr/>
        </p:nvSpPr>
        <p:spPr bwMode="auto">
          <a:xfrm>
            <a:off x="682625" y="3548063"/>
            <a:ext cx="7921625" cy="2952750"/>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7" name="Rectangle 10"/>
          <p:cNvSpPr>
            <a:spLocks noChangeArrowheads="1"/>
          </p:cNvSpPr>
          <p:nvPr/>
        </p:nvSpPr>
        <p:spPr bwMode="auto">
          <a:xfrm>
            <a:off x="755650" y="3716338"/>
            <a:ext cx="7848600" cy="2547937"/>
          </a:xfrm>
          <a:prstGeom prst="rect">
            <a:avLst/>
          </a:prstGeom>
          <a:noFill/>
          <a:ln w="38100" algn="ctr">
            <a:noFill/>
            <a:miter lim="800000"/>
            <a:headEnd/>
            <a:tailEnd/>
          </a:ln>
        </p:spPr>
        <p:txBody>
          <a:bodyPr>
            <a:spAutoFit/>
          </a:bodyPr>
          <a:lstStyle/>
          <a:p>
            <a:pPr marL="361950" indent="-361950">
              <a:defRPr/>
            </a:pPr>
            <a:r>
              <a:rPr lang="en-US" altLang="zh-CN" sz="2300" b="1" dirty="0">
                <a:solidFill>
                  <a:srgbClr val="000000"/>
                </a:solidFill>
                <a:latin typeface="Times New Roman" pitchFamily="18" charset="0"/>
                <a:cs typeface="Times New Roman" pitchFamily="18" charset="0"/>
              </a:rPr>
              <a:t>①</a:t>
            </a:r>
            <a:r>
              <a:rPr lang="zh-CN" altLang="en-US" sz="2300" b="1" dirty="0">
                <a:solidFill>
                  <a:srgbClr val="000000"/>
                </a:solidFill>
                <a:latin typeface="Times New Roman" pitchFamily="18" charset="0"/>
                <a:cs typeface="Times New Roman" pitchFamily="18" charset="0"/>
              </a:rPr>
              <a:t>尽量</a:t>
            </a:r>
            <a:r>
              <a:rPr lang="zh-CN" altLang="en-US" sz="2300" b="1" dirty="0">
                <a:solidFill>
                  <a:srgbClr val="FF3300"/>
                </a:solidFill>
                <a:latin typeface="Times New Roman" pitchFamily="18" charset="0"/>
                <a:cs typeface="Times New Roman" pitchFamily="18" charset="0"/>
              </a:rPr>
              <a:t>画大圈</a:t>
            </a:r>
            <a:r>
              <a:rPr lang="zh-CN" altLang="en-US" sz="2300" b="1" dirty="0">
                <a:solidFill>
                  <a:srgbClr val="000000"/>
                </a:solidFill>
                <a:latin typeface="Times New Roman" pitchFamily="18" charset="0"/>
                <a:cs typeface="Times New Roman" pitchFamily="18" charset="0"/>
              </a:rPr>
              <a:t>，但每个圈内只能含有</a:t>
            </a:r>
            <a:r>
              <a:rPr lang="en-US" altLang="zh-CN" sz="2300" b="1" dirty="0">
                <a:solidFill>
                  <a:srgbClr val="FF3300"/>
                </a:solidFill>
                <a:latin typeface="Times New Roman" pitchFamily="18" charset="0"/>
                <a:cs typeface="Times New Roman" pitchFamily="18" charset="0"/>
              </a:rPr>
              <a:t>2</a:t>
            </a:r>
            <a:r>
              <a:rPr lang="en-US" altLang="zh-CN" sz="2300" b="1" i="1" baseline="50000" dirty="0">
                <a:solidFill>
                  <a:srgbClr val="FF3300"/>
                </a:solidFill>
                <a:latin typeface="Times New Roman" pitchFamily="18" charset="0"/>
                <a:cs typeface="Times New Roman" pitchFamily="18" charset="0"/>
              </a:rPr>
              <a:t>n</a:t>
            </a:r>
            <a:r>
              <a:rPr lang="zh-CN" altLang="en-US" sz="2300" b="1" dirty="0">
                <a:solidFill>
                  <a:srgbClr val="000000"/>
                </a:solidFill>
                <a:latin typeface="Times New Roman" pitchFamily="18" charset="0"/>
                <a:cs typeface="Times New Roman" pitchFamily="18" charset="0"/>
              </a:rPr>
              <a:t>（</a:t>
            </a:r>
            <a:r>
              <a:rPr lang="en-US" altLang="zh-CN" sz="2300" b="1" i="1" dirty="0">
                <a:solidFill>
                  <a:srgbClr val="000000"/>
                </a:solidFill>
                <a:latin typeface="Times New Roman" pitchFamily="18" charset="0"/>
                <a:cs typeface="Times New Roman" pitchFamily="18" charset="0"/>
              </a:rPr>
              <a:t>n</a:t>
            </a:r>
            <a:r>
              <a:rPr lang="en-US" altLang="zh-CN" sz="2300" b="1" dirty="0">
                <a:solidFill>
                  <a:srgbClr val="000000"/>
                </a:solidFill>
                <a:latin typeface="Times New Roman" pitchFamily="18" charset="0"/>
                <a:cs typeface="Times New Roman" pitchFamily="18" charset="0"/>
              </a:rPr>
              <a:t>=0,1,2,3……</a:t>
            </a:r>
            <a:r>
              <a:rPr lang="zh-CN" altLang="en-US" sz="2300" b="1" dirty="0">
                <a:solidFill>
                  <a:srgbClr val="000000"/>
                </a:solidFill>
                <a:latin typeface="Times New Roman" pitchFamily="18" charset="0"/>
                <a:cs typeface="Times New Roman" pitchFamily="18" charset="0"/>
              </a:rPr>
              <a:t>）个相邻项。要特别注意对边相邻性和四角相邻性。</a:t>
            </a:r>
          </a:p>
          <a:p>
            <a:pPr>
              <a:defRPr/>
            </a:pPr>
            <a:r>
              <a:rPr lang="zh-CN" altLang="en-US" sz="2300" b="1" dirty="0">
                <a:solidFill>
                  <a:srgbClr val="000000"/>
                </a:solidFill>
                <a:latin typeface="Times New Roman" pitchFamily="18" charset="0"/>
                <a:cs typeface="Times New Roman" pitchFamily="18" charset="0"/>
              </a:rPr>
              <a:t>②</a:t>
            </a:r>
            <a:r>
              <a:rPr lang="zh-CN" altLang="en-US" sz="2300" b="1" dirty="0">
                <a:solidFill>
                  <a:srgbClr val="FF3300"/>
                </a:solidFill>
                <a:latin typeface="Times New Roman" pitchFamily="18" charset="0"/>
                <a:cs typeface="Times New Roman" pitchFamily="18" charset="0"/>
              </a:rPr>
              <a:t>圈的个数尽量少</a:t>
            </a:r>
            <a:r>
              <a:rPr lang="zh-CN" altLang="en-US" sz="2300" b="1" dirty="0">
                <a:solidFill>
                  <a:srgbClr val="000000"/>
                </a:solidFill>
                <a:latin typeface="Times New Roman" pitchFamily="18" charset="0"/>
                <a:cs typeface="Times New Roman" pitchFamily="18" charset="0"/>
              </a:rPr>
              <a:t>。</a:t>
            </a:r>
          </a:p>
          <a:p>
            <a:pPr marL="361950" indent="-361950">
              <a:defRPr/>
            </a:pPr>
            <a:r>
              <a:rPr lang="zh-CN" altLang="en-US" sz="2300" b="1" dirty="0">
                <a:solidFill>
                  <a:srgbClr val="000000"/>
                </a:solidFill>
                <a:latin typeface="Times New Roman" pitchFamily="18" charset="0"/>
                <a:cs typeface="Times New Roman" pitchFamily="18" charset="0"/>
              </a:rPr>
              <a:t>③卡诺图中所有取值为</a:t>
            </a:r>
            <a:r>
              <a:rPr lang="zh-CN" altLang="en-US" sz="2300" b="1" dirty="0">
                <a:solidFill>
                  <a:srgbClr val="FF3300"/>
                </a:solidFill>
                <a:latin typeface="Times New Roman" pitchFamily="18" charset="0"/>
                <a:cs typeface="Times New Roman" pitchFamily="18" charset="0"/>
              </a:rPr>
              <a:t>“</a:t>
            </a:r>
            <a:r>
              <a:rPr lang="en-US" altLang="zh-CN" sz="2300" b="1" dirty="0">
                <a:solidFill>
                  <a:srgbClr val="FF3300"/>
                </a:solidFill>
                <a:latin typeface="Times New Roman" pitchFamily="18" charset="0"/>
                <a:cs typeface="Times New Roman" pitchFamily="18" charset="0"/>
              </a:rPr>
              <a:t>1”</a:t>
            </a:r>
            <a:r>
              <a:rPr lang="zh-CN" altLang="en-US" sz="2300" b="1" dirty="0">
                <a:solidFill>
                  <a:srgbClr val="FF3300"/>
                </a:solidFill>
                <a:latin typeface="Times New Roman" pitchFamily="18" charset="0"/>
                <a:cs typeface="Times New Roman" pitchFamily="18" charset="0"/>
              </a:rPr>
              <a:t>的方格均要被圈过</a:t>
            </a:r>
            <a:r>
              <a:rPr lang="zh-CN" altLang="en-US" sz="2300" b="1" dirty="0">
                <a:solidFill>
                  <a:srgbClr val="000000"/>
                </a:solidFill>
                <a:latin typeface="Times New Roman" pitchFamily="18" charset="0"/>
                <a:cs typeface="Times New Roman" pitchFamily="18" charset="0"/>
              </a:rPr>
              <a:t>，即不能漏下取值为“</a:t>
            </a:r>
            <a:r>
              <a:rPr lang="en-US" altLang="zh-CN" sz="2300" b="1" dirty="0">
                <a:solidFill>
                  <a:srgbClr val="000000"/>
                </a:solidFill>
                <a:latin typeface="Times New Roman" pitchFamily="18" charset="0"/>
                <a:cs typeface="Times New Roman" pitchFamily="18" charset="0"/>
              </a:rPr>
              <a:t>1”</a:t>
            </a:r>
            <a:r>
              <a:rPr lang="zh-CN" altLang="en-US" sz="2300" b="1" dirty="0">
                <a:solidFill>
                  <a:srgbClr val="000000"/>
                </a:solidFill>
                <a:latin typeface="Times New Roman" pitchFamily="18" charset="0"/>
                <a:cs typeface="Times New Roman" pitchFamily="18" charset="0"/>
              </a:rPr>
              <a:t>的最小项。</a:t>
            </a:r>
          </a:p>
          <a:p>
            <a:pPr marL="361950" indent="-361950">
              <a:defRPr/>
            </a:pPr>
            <a:r>
              <a:rPr lang="zh-CN" altLang="en-US" sz="2300" b="1" dirty="0">
                <a:solidFill>
                  <a:srgbClr val="000000"/>
                </a:solidFill>
                <a:latin typeface="Times New Roman" pitchFamily="18" charset="0"/>
                <a:cs typeface="Times New Roman" pitchFamily="18" charset="0"/>
              </a:rPr>
              <a:t>④保证每个圈中</a:t>
            </a:r>
            <a:r>
              <a:rPr lang="zh-CN" altLang="en-US" sz="2300" b="1" dirty="0">
                <a:solidFill>
                  <a:srgbClr val="FF3300"/>
                </a:solidFill>
                <a:latin typeface="Times New Roman" pitchFamily="18" charset="0"/>
                <a:cs typeface="Times New Roman" pitchFamily="18" charset="0"/>
              </a:rPr>
              <a:t>至少有一个“</a:t>
            </a:r>
            <a:r>
              <a:rPr lang="en-US" altLang="zh-CN" sz="2300" b="1" dirty="0">
                <a:solidFill>
                  <a:srgbClr val="FF3300"/>
                </a:solidFill>
                <a:latin typeface="Times New Roman" pitchFamily="18" charset="0"/>
                <a:cs typeface="Times New Roman" pitchFamily="18" charset="0"/>
              </a:rPr>
              <a:t>1</a:t>
            </a:r>
            <a:r>
              <a:rPr lang="zh-CN" altLang="en-US" sz="2300" b="1" dirty="0">
                <a:solidFill>
                  <a:srgbClr val="FF3300"/>
                </a:solidFill>
                <a:latin typeface="Times New Roman" pitchFamily="18" charset="0"/>
                <a:cs typeface="Times New Roman" pitchFamily="18" charset="0"/>
              </a:rPr>
              <a:t>”只被圈过一次</a:t>
            </a:r>
            <a:r>
              <a:rPr lang="zh-CN" altLang="en-US" sz="2300" b="1" dirty="0">
                <a:solidFill>
                  <a:srgbClr val="000000"/>
                </a:solidFill>
                <a:latin typeface="Times New Roman" pitchFamily="18" charset="0"/>
                <a:cs typeface="Times New Roman" pitchFamily="18" charset="0"/>
              </a:rPr>
              <a:t>，否则该圈是多余的。</a:t>
            </a:r>
          </a:p>
        </p:txBody>
      </p:sp>
      <p:sp>
        <p:nvSpPr>
          <p:cNvPr id="8" name="Text Box 11"/>
          <p:cNvSpPr txBox="1">
            <a:spLocks noChangeArrowheads="1"/>
          </p:cNvSpPr>
          <p:nvPr/>
        </p:nvSpPr>
        <p:spPr bwMode="auto">
          <a:xfrm>
            <a:off x="571500" y="3000375"/>
            <a:ext cx="2744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2</a:t>
            </a:r>
            <a:r>
              <a:rPr lang="zh-CN" altLang="en-US" sz="2400" b="1">
                <a:solidFill>
                  <a:srgbClr val="0000FF"/>
                </a:solidFill>
                <a:latin typeface="Times New Roman" pitchFamily="18" charset="0"/>
                <a:cs typeface="Times New Roman" pitchFamily="18" charset="0"/>
              </a:rPr>
              <a:t>）画圈原则</a:t>
            </a:r>
            <a:endParaRPr lang="zh-CN" altLang="en-US" sz="2400" b="1">
              <a:solidFill>
                <a:srgbClr val="FF3300"/>
              </a:solidFill>
              <a:latin typeface="Times New Roman" pitchFamily="18" charset="0"/>
              <a:cs typeface="Times New Roman" pitchFamily="18" charset="0"/>
            </a:endParaRPr>
          </a:p>
        </p:txBody>
      </p:sp>
      <p:sp>
        <p:nvSpPr>
          <p:cNvPr id="9" name="Rectangle 13"/>
          <p:cNvSpPr>
            <a:spLocks noChangeArrowheads="1"/>
          </p:cNvSpPr>
          <p:nvPr/>
        </p:nvSpPr>
        <p:spPr bwMode="auto">
          <a:xfrm>
            <a:off x="525463" y="714375"/>
            <a:ext cx="37417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000FF"/>
                </a:solidFill>
                <a:latin typeface="Times New Roman" pitchFamily="18" charset="0"/>
                <a:cs typeface="Times New Roman" pitchFamily="18" charset="0"/>
              </a:rPr>
              <a:t>（</a:t>
            </a:r>
            <a:r>
              <a:rPr kumimoji="1" lang="en-US" altLang="zh-CN" sz="2400" b="1">
                <a:solidFill>
                  <a:srgbClr val="0000FF"/>
                </a:solidFill>
                <a:latin typeface="Times New Roman" pitchFamily="18" charset="0"/>
                <a:cs typeface="Times New Roman" pitchFamily="18" charset="0"/>
              </a:rPr>
              <a:t>1</a:t>
            </a:r>
            <a:r>
              <a:rPr kumimoji="1" lang="zh-CN" altLang="en-US" sz="2400" b="1">
                <a:solidFill>
                  <a:srgbClr val="0000FF"/>
                </a:solidFill>
                <a:latin typeface="Times New Roman" pitchFamily="18" charset="0"/>
                <a:cs typeface="Times New Roman" pitchFamily="18" charset="0"/>
              </a:rPr>
              <a:t>）求最简与或式的步骤</a:t>
            </a:r>
          </a:p>
        </p:txBody>
      </p:sp>
      <p:sp>
        <p:nvSpPr>
          <p:cNvPr id="10" name="Rectangle 14"/>
          <p:cNvSpPr>
            <a:spLocks noChangeArrowheads="1"/>
          </p:cNvSpPr>
          <p:nvPr/>
        </p:nvSpPr>
        <p:spPr bwMode="auto">
          <a:xfrm>
            <a:off x="785813" y="1371600"/>
            <a:ext cx="72723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000000"/>
                </a:solidFill>
                <a:latin typeface="Times New Roman" pitchFamily="18" charset="0"/>
                <a:cs typeface="Times New Roman" pitchFamily="18" charset="0"/>
              </a:rPr>
              <a:t>①</a:t>
            </a:r>
            <a:r>
              <a:rPr lang="zh-CN" altLang="en-US" sz="2400" b="1">
                <a:solidFill>
                  <a:srgbClr val="000000"/>
                </a:solidFill>
                <a:latin typeface="Times New Roman" pitchFamily="18" charset="0"/>
                <a:cs typeface="Times New Roman" pitchFamily="18" charset="0"/>
              </a:rPr>
              <a:t>画出逻辑函数的卡诺图。</a:t>
            </a:r>
          </a:p>
          <a:p>
            <a:pPr eaLnBrk="1" hangingPunct="1">
              <a:spcBef>
                <a:spcPct val="0"/>
              </a:spcBef>
              <a:buFontTx/>
              <a:buNone/>
            </a:pPr>
            <a:r>
              <a:rPr lang="zh-CN" altLang="en-US" sz="2400" b="1">
                <a:solidFill>
                  <a:srgbClr val="000000"/>
                </a:solidFill>
                <a:latin typeface="Times New Roman" pitchFamily="18" charset="0"/>
                <a:cs typeface="Times New Roman" pitchFamily="18" charset="0"/>
              </a:rPr>
              <a:t>②</a:t>
            </a:r>
            <a:r>
              <a:rPr lang="zh-CN" altLang="en-US" sz="2400" b="1">
                <a:solidFill>
                  <a:srgbClr val="FF3300"/>
                </a:solidFill>
                <a:latin typeface="Times New Roman" pitchFamily="18" charset="0"/>
                <a:cs typeface="Times New Roman" pitchFamily="18" charset="0"/>
              </a:rPr>
              <a:t>圈“</a:t>
            </a:r>
            <a:r>
              <a:rPr lang="en-US" altLang="zh-CN" sz="2400" b="1">
                <a:solidFill>
                  <a:srgbClr val="FF3300"/>
                </a:solidFill>
                <a:latin typeface="Times New Roman" pitchFamily="18" charset="0"/>
                <a:cs typeface="Times New Roman" pitchFamily="18" charset="0"/>
              </a:rPr>
              <a:t>1”</a:t>
            </a:r>
            <a:r>
              <a:rPr lang="zh-CN" altLang="en-US" sz="2400" b="1">
                <a:solidFill>
                  <a:srgbClr val="FF3300"/>
                </a:solidFill>
                <a:latin typeface="Times New Roman" pitchFamily="18" charset="0"/>
                <a:cs typeface="Times New Roman" pitchFamily="18" charset="0"/>
              </a:rPr>
              <a:t>合并</a:t>
            </a:r>
            <a:r>
              <a:rPr lang="zh-CN" altLang="en-US" sz="2400" b="1">
                <a:solidFill>
                  <a:srgbClr val="000000"/>
                </a:solidFill>
                <a:latin typeface="Times New Roman" pitchFamily="18" charset="0"/>
                <a:cs typeface="Times New Roman" pitchFamily="18" charset="0"/>
              </a:rPr>
              <a:t>相邻的最小项。</a:t>
            </a:r>
          </a:p>
          <a:p>
            <a:pPr eaLnBrk="1" hangingPunct="1">
              <a:spcBef>
                <a:spcPct val="0"/>
              </a:spcBef>
              <a:buFontTx/>
              <a:buNone/>
            </a:pPr>
            <a:r>
              <a:rPr lang="zh-CN" altLang="en-US" sz="2400" b="1">
                <a:solidFill>
                  <a:srgbClr val="000000"/>
                </a:solidFill>
                <a:latin typeface="Times New Roman" pitchFamily="18" charset="0"/>
                <a:cs typeface="Times New Roman" pitchFamily="18" charset="0"/>
              </a:rPr>
              <a:t>③将每一个圈对应的</a:t>
            </a:r>
            <a:r>
              <a:rPr lang="zh-CN" altLang="en-US" sz="2400" b="1">
                <a:solidFill>
                  <a:srgbClr val="FF3300"/>
                </a:solidFill>
                <a:latin typeface="Times New Roman" pitchFamily="18" charset="0"/>
                <a:cs typeface="Times New Roman" pitchFamily="18" charset="0"/>
              </a:rPr>
              <a:t>与项相或</a:t>
            </a:r>
            <a:r>
              <a:rPr lang="zh-CN" altLang="en-US" sz="2400" b="1">
                <a:solidFill>
                  <a:srgbClr val="000000"/>
                </a:solidFill>
                <a:latin typeface="Times New Roman" pitchFamily="18" charset="0"/>
                <a:cs typeface="Times New Roman" pitchFamily="18" charset="0"/>
              </a:rPr>
              <a:t>，即得到最简与或式。</a:t>
            </a:r>
          </a:p>
        </p:txBody>
      </p:sp>
      <p:sp>
        <p:nvSpPr>
          <p:cNvPr id="11" name="Rectangle 15"/>
          <p:cNvSpPr>
            <a:spLocks noChangeArrowheads="1"/>
          </p:cNvSpPr>
          <p:nvPr/>
        </p:nvSpPr>
        <p:spPr bwMode="auto">
          <a:xfrm>
            <a:off x="714375" y="1214438"/>
            <a:ext cx="7858125" cy="1500187"/>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75785" name="Rectangle 4"/>
          <p:cNvSpPr>
            <a:spLocks noChangeArrowheads="1"/>
          </p:cNvSpPr>
          <p:nvPr/>
        </p:nvSpPr>
        <p:spPr bwMode="auto">
          <a:xfrm>
            <a:off x="5940425" y="142875"/>
            <a:ext cx="3016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§2.4</a:t>
            </a:r>
            <a:r>
              <a:rPr lang="zh-CN" altLang="en-US" sz="1800" b="1">
                <a:solidFill>
                  <a:srgbClr val="FF0066"/>
                </a:solidFill>
                <a:latin typeface="Times New Roman" pitchFamily="18" charset="0"/>
                <a:cs typeface="Times New Roman" pitchFamily="18" charset="0"/>
              </a:rPr>
              <a:t>  逻辑函数的化简方法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wipe(left)">
                                      <p:cBhvr>
                                        <p:cTn id="17" dur="500"/>
                                        <p:tgtEl>
                                          <p:spTgt spid="1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wipe(left)">
                                      <p:cBhvr>
                                        <p:cTn id="22" dur="500"/>
                                        <p:tgtEl>
                                          <p:spTgt spid="10">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animEffect transition="in" filter="wipe(left)">
                                      <p:cBhvr>
                                        <p:cTn id="27" dur="500"/>
                                        <p:tgtEl>
                                          <p:spTgt spid="10">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wipe(left)">
                                      <p:cBhvr>
                                        <p:cTn id="42" dur="500"/>
                                        <p:tgtEl>
                                          <p:spTgt spid="7">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animEffect transition="in" filter="wipe(left)">
                                      <p:cBhvr>
                                        <p:cTn id="47" dur="500"/>
                                        <p:tgtEl>
                                          <p:spTgt spid="7">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
                                            <p:txEl>
                                              <p:pRg st="2" end="2"/>
                                            </p:txEl>
                                          </p:spTgt>
                                        </p:tgtEl>
                                        <p:attrNameLst>
                                          <p:attrName>style.visibility</p:attrName>
                                        </p:attrNameLst>
                                      </p:cBhvr>
                                      <p:to>
                                        <p:strVal val="visible"/>
                                      </p:to>
                                    </p:set>
                                    <p:animEffect transition="in" filter="wipe(left)">
                                      <p:cBhvr>
                                        <p:cTn id="52" dur="500"/>
                                        <p:tgtEl>
                                          <p:spTgt spid="7">
                                            <p:txEl>
                                              <p:pRg st="2" end="2"/>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7">
                                            <p:txEl>
                                              <p:pRg st="3" end="3"/>
                                            </p:txEl>
                                          </p:spTgt>
                                        </p:tgtEl>
                                        <p:attrNameLst>
                                          <p:attrName>style.visibility</p:attrName>
                                        </p:attrNameLst>
                                      </p:cBhvr>
                                      <p:to>
                                        <p:strVal val="visible"/>
                                      </p:to>
                                    </p:set>
                                    <p:animEffect transition="in" filter="wipe(left)">
                                      <p:cBhvr>
                                        <p:cTn id="5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0"/>
      <p:bldP spid="1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9"/>
          <p:cNvGrpSpPr>
            <a:grpSpLocks/>
          </p:cNvGrpSpPr>
          <p:nvPr/>
        </p:nvGrpSpPr>
        <p:grpSpPr bwMode="auto">
          <a:xfrm>
            <a:off x="1643063" y="3714750"/>
            <a:ext cx="2973387" cy="1768475"/>
            <a:chOff x="3254" y="696"/>
            <a:chExt cx="1873" cy="1114"/>
          </a:xfrm>
        </p:grpSpPr>
        <p:sp>
          <p:nvSpPr>
            <p:cNvPr id="76859" name="Text Box 110"/>
            <p:cNvSpPr txBox="1">
              <a:spLocks noChangeArrowheads="1"/>
            </p:cNvSpPr>
            <p:nvPr/>
          </p:nvSpPr>
          <p:spPr bwMode="auto">
            <a:xfrm>
              <a:off x="3254" y="890"/>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cs typeface="Times New Roman" pitchFamily="18" charset="0"/>
                </a:rPr>
                <a:t>A</a:t>
              </a:r>
            </a:p>
          </p:txBody>
        </p:sp>
        <p:grpSp>
          <p:nvGrpSpPr>
            <p:cNvPr id="76860" name="Group 111"/>
            <p:cNvGrpSpPr>
              <a:grpSpLocks/>
            </p:cNvGrpSpPr>
            <p:nvPr/>
          </p:nvGrpSpPr>
          <p:grpSpPr bwMode="auto">
            <a:xfrm>
              <a:off x="3399" y="898"/>
              <a:ext cx="1728" cy="912"/>
              <a:chOff x="336" y="2976"/>
              <a:chExt cx="1728" cy="912"/>
            </a:xfrm>
          </p:grpSpPr>
          <p:sp>
            <p:nvSpPr>
              <p:cNvPr id="76876" name="Line 112"/>
              <p:cNvSpPr>
                <a:spLocks noChangeShapeType="1"/>
              </p:cNvSpPr>
              <p:nvPr/>
            </p:nvSpPr>
            <p:spPr bwMode="auto">
              <a:xfrm>
                <a:off x="528" y="3552"/>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6877" name="Group 113"/>
              <p:cNvGrpSpPr>
                <a:grpSpLocks/>
              </p:cNvGrpSpPr>
              <p:nvPr/>
            </p:nvGrpSpPr>
            <p:grpSpPr bwMode="auto">
              <a:xfrm>
                <a:off x="336" y="2976"/>
                <a:ext cx="1728" cy="912"/>
                <a:chOff x="336" y="2976"/>
                <a:chExt cx="1728" cy="912"/>
              </a:xfrm>
            </p:grpSpPr>
            <p:sp>
              <p:nvSpPr>
                <p:cNvPr id="76878" name="Rectangle 114"/>
                <p:cNvSpPr>
                  <a:spLocks noChangeArrowheads="1"/>
                </p:cNvSpPr>
                <p:nvPr/>
              </p:nvSpPr>
              <p:spPr bwMode="auto">
                <a:xfrm>
                  <a:off x="528" y="3216"/>
                  <a:ext cx="1536"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76879" name="Line 115"/>
                <p:cNvSpPr>
                  <a:spLocks noChangeShapeType="1"/>
                </p:cNvSpPr>
                <p:nvPr/>
              </p:nvSpPr>
              <p:spPr bwMode="auto">
                <a:xfrm>
                  <a:off x="912"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80" name="Line 116"/>
                <p:cNvSpPr>
                  <a:spLocks noChangeShapeType="1"/>
                </p:cNvSpPr>
                <p:nvPr/>
              </p:nvSpPr>
              <p:spPr bwMode="auto">
                <a:xfrm>
                  <a:off x="1296"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81" name="Line 117"/>
                <p:cNvSpPr>
                  <a:spLocks noChangeShapeType="1"/>
                </p:cNvSpPr>
                <p:nvPr/>
              </p:nvSpPr>
              <p:spPr bwMode="auto">
                <a:xfrm>
                  <a:off x="1680"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82" name="Line 118"/>
                <p:cNvSpPr>
                  <a:spLocks noChangeShapeType="1"/>
                </p:cNvSpPr>
                <p:nvPr/>
              </p:nvSpPr>
              <p:spPr bwMode="auto">
                <a:xfrm>
                  <a:off x="336" y="297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76861" name="Text Box 119"/>
            <p:cNvSpPr txBox="1">
              <a:spLocks noChangeArrowheads="1"/>
            </p:cNvSpPr>
            <p:nvPr/>
          </p:nvSpPr>
          <p:spPr bwMode="auto">
            <a:xfrm>
              <a:off x="3399" y="696"/>
              <a:ext cx="3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cs typeface="Times New Roman" pitchFamily="18" charset="0"/>
                </a:rPr>
                <a:t>BC</a:t>
              </a:r>
              <a:endParaRPr kumimoji="1" lang="en-US" altLang="zh-CN" sz="3600" b="1" i="1">
                <a:solidFill>
                  <a:srgbClr val="FF3300"/>
                </a:solidFill>
                <a:latin typeface="Times New Roman" pitchFamily="18" charset="0"/>
                <a:cs typeface="Times New Roman" pitchFamily="18" charset="0"/>
              </a:endParaRPr>
            </a:p>
          </p:txBody>
        </p:sp>
        <p:sp>
          <p:nvSpPr>
            <p:cNvPr id="76862" name="Text Box 120"/>
            <p:cNvSpPr txBox="1">
              <a:spLocks noChangeArrowheads="1"/>
            </p:cNvSpPr>
            <p:nvPr/>
          </p:nvSpPr>
          <p:spPr bwMode="auto">
            <a:xfrm>
              <a:off x="3345" y="114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a:t>
              </a:r>
              <a:endParaRPr kumimoji="1" lang="en-US" altLang="zh-CN" sz="3600" b="1">
                <a:solidFill>
                  <a:srgbClr val="000000"/>
                </a:solidFill>
                <a:latin typeface="Times New Roman" pitchFamily="18" charset="0"/>
                <a:cs typeface="Times New Roman" pitchFamily="18" charset="0"/>
              </a:endParaRPr>
            </a:p>
          </p:txBody>
        </p:sp>
        <p:sp>
          <p:nvSpPr>
            <p:cNvPr id="76863" name="Text Box 121"/>
            <p:cNvSpPr txBox="1">
              <a:spLocks noChangeArrowheads="1"/>
            </p:cNvSpPr>
            <p:nvPr/>
          </p:nvSpPr>
          <p:spPr bwMode="auto">
            <a:xfrm>
              <a:off x="3351" y="147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a:t>
              </a:r>
              <a:endParaRPr kumimoji="1" lang="en-US" altLang="zh-CN" sz="3600" b="1">
                <a:solidFill>
                  <a:srgbClr val="000000"/>
                </a:solidFill>
                <a:latin typeface="Times New Roman" pitchFamily="18" charset="0"/>
                <a:cs typeface="Times New Roman" pitchFamily="18" charset="0"/>
              </a:endParaRPr>
            </a:p>
          </p:txBody>
        </p:sp>
        <p:sp>
          <p:nvSpPr>
            <p:cNvPr id="76864" name="Text Box 122"/>
            <p:cNvSpPr txBox="1">
              <a:spLocks noChangeArrowheads="1"/>
            </p:cNvSpPr>
            <p:nvPr/>
          </p:nvSpPr>
          <p:spPr bwMode="auto">
            <a:xfrm>
              <a:off x="3627" y="8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00</a:t>
              </a:r>
              <a:endParaRPr kumimoji="1" lang="en-US" altLang="zh-CN" sz="3600" b="1">
                <a:solidFill>
                  <a:srgbClr val="000000"/>
                </a:solidFill>
                <a:latin typeface="Times New Roman" pitchFamily="18" charset="0"/>
                <a:cs typeface="Times New Roman" pitchFamily="18" charset="0"/>
              </a:endParaRPr>
            </a:p>
          </p:txBody>
        </p:sp>
        <p:sp>
          <p:nvSpPr>
            <p:cNvPr id="76865" name="Text Box 123"/>
            <p:cNvSpPr txBox="1">
              <a:spLocks noChangeArrowheads="1"/>
            </p:cNvSpPr>
            <p:nvPr/>
          </p:nvSpPr>
          <p:spPr bwMode="auto">
            <a:xfrm>
              <a:off x="4011" y="8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01</a:t>
              </a:r>
              <a:endParaRPr kumimoji="1" lang="en-US" altLang="zh-CN" sz="3600" b="1">
                <a:solidFill>
                  <a:srgbClr val="000000"/>
                </a:solidFill>
                <a:latin typeface="Times New Roman" pitchFamily="18" charset="0"/>
                <a:cs typeface="Times New Roman" pitchFamily="18" charset="0"/>
              </a:endParaRPr>
            </a:p>
          </p:txBody>
        </p:sp>
        <p:sp>
          <p:nvSpPr>
            <p:cNvPr id="76866" name="Text Box 124"/>
            <p:cNvSpPr txBox="1">
              <a:spLocks noChangeArrowheads="1"/>
            </p:cNvSpPr>
            <p:nvPr/>
          </p:nvSpPr>
          <p:spPr bwMode="auto">
            <a:xfrm>
              <a:off x="4395" y="8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11</a:t>
              </a:r>
              <a:endParaRPr kumimoji="1" lang="en-US" altLang="zh-CN" sz="3600" b="1">
                <a:solidFill>
                  <a:srgbClr val="000000"/>
                </a:solidFill>
                <a:latin typeface="Times New Roman" pitchFamily="18" charset="0"/>
                <a:cs typeface="Times New Roman" pitchFamily="18" charset="0"/>
              </a:endParaRPr>
            </a:p>
          </p:txBody>
        </p:sp>
        <p:sp>
          <p:nvSpPr>
            <p:cNvPr id="76867" name="Text Box 125"/>
            <p:cNvSpPr txBox="1">
              <a:spLocks noChangeArrowheads="1"/>
            </p:cNvSpPr>
            <p:nvPr/>
          </p:nvSpPr>
          <p:spPr bwMode="auto">
            <a:xfrm>
              <a:off x="4779" y="8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10</a:t>
              </a:r>
              <a:endParaRPr kumimoji="1" lang="en-US" altLang="zh-CN" sz="3600" b="1">
                <a:solidFill>
                  <a:srgbClr val="000000"/>
                </a:solidFill>
                <a:latin typeface="Times New Roman" pitchFamily="18" charset="0"/>
                <a:cs typeface="Times New Roman" pitchFamily="18" charset="0"/>
              </a:endParaRPr>
            </a:p>
          </p:txBody>
        </p:sp>
        <p:sp>
          <p:nvSpPr>
            <p:cNvPr id="76868" name="Text Box 126"/>
            <p:cNvSpPr txBox="1">
              <a:spLocks noChangeArrowheads="1"/>
            </p:cNvSpPr>
            <p:nvPr/>
          </p:nvSpPr>
          <p:spPr bwMode="auto">
            <a:xfrm>
              <a:off x="3631" y="113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 </a:t>
              </a:r>
              <a:endParaRPr kumimoji="1" lang="en-US" altLang="zh-CN" sz="3600" b="1">
                <a:solidFill>
                  <a:srgbClr val="040404"/>
                </a:solidFill>
                <a:latin typeface="Times New Roman" pitchFamily="18" charset="0"/>
                <a:cs typeface="Times New Roman" pitchFamily="18" charset="0"/>
              </a:endParaRPr>
            </a:p>
          </p:txBody>
        </p:sp>
        <p:sp>
          <p:nvSpPr>
            <p:cNvPr id="76869" name="Text Box 127"/>
            <p:cNvSpPr txBox="1">
              <a:spLocks noChangeArrowheads="1"/>
            </p:cNvSpPr>
            <p:nvPr/>
          </p:nvSpPr>
          <p:spPr bwMode="auto">
            <a:xfrm>
              <a:off x="4083" y="1138"/>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a:t>
              </a:r>
              <a:endParaRPr kumimoji="1" lang="en-US" altLang="zh-CN" sz="3600" b="1">
                <a:solidFill>
                  <a:srgbClr val="FF3300"/>
                </a:solidFill>
                <a:latin typeface="Times New Roman" pitchFamily="18" charset="0"/>
                <a:cs typeface="Times New Roman" pitchFamily="18" charset="0"/>
              </a:endParaRPr>
            </a:p>
          </p:txBody>
        </p:sp>
        <p:sp>
          <p:nvSpPr>
            <p:cNvPr id="76870" name="Text Box 128"/>
            <p:cNvSpPr txBox="1">
              <a:spLocks noChangeArrowheads="1"/>
            </p:cNvSpPr>
            <p:nvPr/>
          </p:nvSpPr>
          <p:spPr bwMode="auto">
            <a:xfrm>
              <a:off x="4803" y="1138"/>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1 </a:t>
              </a:r>
              <a:endParaRPr kumimoji="1" lang="en-US" altLang="zh-CN" sz="3600" b="1">
                <a:solidFill>
                  <a:srgbClr val="040404"/>
                </a:solidFill>
                <a:latin typeface="Times New Roman" pitchFamily="18" charset="0"/>
                <a:cs typeface="Times New Roman" pitchFamily="18" charset="0"/>
              </a:endParaRPr>
            </a:p>
          </p:txBody>
        </p:sp>
        <p:sp>
          <p:nvSpPr>
            <p:cNvPr id="76871" name="Text Box 129"/>
            <p:cNvSpPr txBox="1">
              <a:spLocks noChangeArrowheads="1"/>
            </p:cNvSpPr>
            <p:nvPr/>
          </p:nvSpPr>
          <p:spPr bwMode="auto">
            <a:xfrm>
              <a:off x="4395" y="113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 </a:t>
              </a:r>
              <a:endParaRPr kumimoji="1" lang="en-US" altLang="zh-CN" sz="3600" b="1">
                <a:solidFill>
                  <a:srgbClr val="040404"/>
                </a:solidFill>
                <a:latin typeface="Times New Roman" pitchFamily="18" charset="0"/>
                <a:cs typeface="Times New Roman" pitchFamily="18" charset="0"/>
              </a:endParaRPr>
            </a:p>
          </p:txBody>
        </p:sp>
        <p:sp>
          <p:nvSpPr>
            <p:cNvPr id="76872" name="Text Box 130"/>
            <p:cNvSpPr txBox="1">
              <a:spLocks noChangeArrowheads="1"/>
            </p:cNvSpPr>
            <p:nvPr/>
          </p:nvSpPr>
          <p:spPr bwMode="auto">
            <a:xfrm>
              <a:off x="3679" y="147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1</a:t>
              </a:r>
              <a:endParaRPr kumimoji="1" lang="en-US" altLang="zh-CN" sz="3600" b="1">
                <a:solidFill>
                  <a:srgbClr val="040404"/>
                </a:solidFill>
                <a:latin typeface="Times New Roman" pitchFamily="18" charset="0"/>
                <a:cs typeface="Times New Roman" pitchFamily="18" charset="0"/>
              </a:endParaRPr>
            </a:p>
          </p:txBody>
        </p:sp>
        <p:sp>
          <p:nvSpPr>
            <p:cNvPr id="76873" name="Text Box 131"/>
            <p:cNvSpPr txBox="1">
              <a:spLocks noChangeArrowheads="1"/>
            </p:cNvSpPr>
            <p:nvPr/>
          </p:nvSpPr>
          <p:spPr bwMode="auto">
            <a:xfrm>
              <a:off x="4059" y="147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1</a:t>
              </a:r>
            </a:p>
          </p:txBody>
        </p:sp>
        <p:sp>
          <p:nvSpPr>
            <p:cNvPr id="76874" name="Text Box 132"/>
            <p:cNvSpPr txBox="1">
              <a:spLocks noChangeArrowheads="1"/>
            </p:cNvSpPr>
            <p:nvPr/>
          </p:nvSpPr>
          <p:spPr bwMode="auto">
            <a:xfrm>
              <a:off x="4875" y="1474"/>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kumimoji="1" lang="zh-CN" altLang="zh-CN" sz="2400" b="1">
                <a:solidFill>
                  <a:srgbClr val="040404"/>
                </a:solidFill>
                <a:latin typeface="Times New Roman" pitchFamily="18" charset="0"/>
                <a:cs typeface="Times New Roman" pitchFamily="18" charset="0"/>
              </a:endParaRPr>
            </a:p>
          </p:txBody>
        </p:sp>
        <p:sp>
          <p:nvSpPr>
            <p:cNvPr id="76875" name="Text Box 133"/>
            <p:cNvSpPr txBox="1">
              <a:spLocks noChangeArrowheads="1"/>
            </p:cNvSpPr>
            <p:nvPr/>
          </p:nvSpPr>
          <p:spPr bwMode="auto">
            <a:xfrm>
              <a:off x="4423" y="1474"/>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a:t>
              </a:r>
              <a:endParaRPr kumimoji="1" lang="en-US" altLang="zh-CN" sz="3600" b="1">
                <a:solidFill>
                  <a:srgbClr val="040404"/>
                </a:solidFill>
                <a:latin typeface="Times New Roman" pitchFamily="18" charset="0"/>
                <a:cs typeface="Times New Roman" pitchFamily="18" charset="0"/>
              </a:endParaRPr>
            </a:p>
          </p:txBody>
        </p:sp>
      </p:grpSp>
      <p:grpSp>
        <p:nvGrpSpPr>
          <p:cNvPr id="5" name="Group 6"/>
          <p:cNvGrpSpPr>
            <a:grpSpLocks/>
          </p:cNvGrpSpPr>
          <p:nvPr/>
        </p:nvGrpSpPr>
        <p:grpSpPr bwMode="auto">
          <a:xfrm>
            <a:off x="1571625" y="1285875"/>
            <a:ext cx="2971800" cy="1749425"/>
            <a:chOff x="3255" y="708"/>
            <a:chExt cx="1872" cy="1102"/>
          </a:xfrm>
        </p:grpSpPr>
        <p:sp>
          <p:nvSpPr>
            <p:cNvPr id="76835" name="Text Box 7"/>
            <p:cNvSpPr txBox="1">
              <a:spLocks noChangeArrowheads="1"/>
            </p:cNvSpPr>
            <p:nvPr/>
          </p:nvSpPr>
          <p:spPr bwMode="auto">
            <a:xfrm>
              <a:off x="3255" y="890"/>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cs typeface="Times New Roman" pitchFamily="18" charset="0"/>
                </a:rPr>
                <a:t>A</a:t>
              </a:r>
            </a:p>
          </p:txBody>
        </p:sp>
        <p:grpSp>
          <p:nvGrpSpPr>
            <p:cNvPr id="76836" name="Group 8"/>
            <p:cNvGrpSpPr>
              <a:grpSpLocks/>
            </p:cNvGrpSpPr>
            <p:nvPr/>
          </p:nvGrpSpPr>
          <p:grpSpPr bwMode="auto">
            <a:xfrm>
              <a:off x="3399" y="898"/>
              <a:ext cx="1728" cy="912"/>
              <a:chOff x="336" y="2976"/>
              <a:chExt cx="1728" cy="912"/>
            </a:xfrm>
          </p:grpSpPr>
          <p:sp>
            <p:nvSpPr>
              <p:cNvPr id="76852" name="Line 9"/>
              <p:cNvSpPr>
                <a:spLocks noChangeShapeType="1"/>
              </p:cNvSpPr>
              <p:nvPr/>
            </p:nvSpPr>
            <p:spPr bwMode="auto">
              <a:xfrm>
                <a:off x="528" y="3552"/>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6853" name="Group 10"/>
              <p:cNvGrpSpPr>
                <a:grpSpLocks/>
              </p:cNvGrpSpPr>
              <p:nvPr/>
            </p:nvGrpSpPr>
            <p:grpSpPr bwMode="auto">
              <a:xfrm>
                <a:off x="336" y="2976"/>
                <a:ext cx="1728" cy="912"/>
                <a:chOff x="336" y="2976"/>
                <a:chExt cx="1728" cy="912"/>
              </a:xfrm>
            </p:grpSpPr>
            <p:sp>
              <p:nvSpPr>
                <p:cNvPr id="76854" name="Rectangle 11"/>
                <p:cNvSpPr>
                  <a:spLocks noChangeArrowheads="1"/>
                </p:cNvSpPr>
                <p:nvPr/>
              </p:nvSpPr>
              <p:spPr bwMode="auto">
                <a:xfrm>
                  <a:off x="528" y="3216"/>
                  <a:ext cx="1536"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76855" name="Line 12"/>
                <p:cNvSpPr>
                  <a:spLocks noChangeShapeType="1"/>
                </p:cNvSpPr>
                <p:nvPr/>
              </p:nvSpPr>
              <p:spPr bwMode="auto">
                <a:xfrm>
                  <a:off x="912"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56" name="Line 13"/>
                <p:cNvSpPr>
                  <a:spLocks noChangeShapeType="1"/>
                </p:cNvSpPr>
                <p:nvPr/>
              </p:nvSpPr>
              <p:spPr bwMode="auto">
                <a:xfrm>
                  <a:off x="1296"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57" name="Line 14"/>
                <p:cNvSpPr>
                  <a:spLocks noChangeShapeType="1"/>
                </p:cNvSpPr>
                <p:nvPr/>
              </p:nvSpPr>
              <p:spPr bwMode="auto">
                <a:xfrm>
                  <a:off x="1680"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58" name="Line 15"/>
                <p:cNvSpPr>
                  <a:spLocks noChangeShapeType="1"/>
                </p:cNvSpPr>
                <p:nvPr/>
              </p:nvSpPr>
              <p:spPr bwMode="auto">
                <a:xfrm>
                  <a:off x="336" y="297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76837" name="Text Box 16"/>
            <p:cNvSpPr txBox="1">
              <a:spLocks noChangeArrowheads="1"/>
            </p:cNvSpPr>
            <p:nvPr/>
          </p:nvSpPr>
          <p:spPr bwMode="auto">
            <a:xfrm>
              <a:off x="3399" y="708"/>
              <a:ext cx="3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cs typeface="Times New Roman" pitchFamily="18" charset="0"/>
                </a:rPr>
                <a:t>BC</a:t>
              </a:r>
            </a:p>
          </p:txBody>
        </p:sp>
        <p:sp>
          <p:nvSpPr>
            <p:cNvPr id="76838" name="Text Box 17"/>
            <p:cNvSpPr txBox="1">
              <a:spLocks noChangeArrowheads="1"/>
            </p:cNvSpPr>
            <p:nvPr/>
          </p:nvSpPr>
          <p:spPr bwMode="auto">
            <a:xfrm>
              <a:off x="3345" y="114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a:t>
              </a:r>
              <a:endParaRPr kumimoji="1" lang="en-US" altLang="zh-CN" sz="3600" b="1">
                <a:solidFill>
                  <a:srgbClr val="000000"/>
                </a:solidFill>
                <a:latin typeface="Times New Roman" pitchFamily="18" charset="0"/>
                <a:cs typeface="Times New Roman" pitchFamily="18" charset="0"/>
              </a:endParaRPr>
            </a:p>
          </p:txBody>
        </p:sp>
        <p:sp>
          <p:nvSpPr>
            <p:cNvPr id="76839" name="Text Box 18"/>
            <p:cNvSpPr txBox="1">
              <a:spLocks noChangeArrowheads="1"/>
            </p:cNvSpPr>
            <p:nvPr/>
          </p:nvSpPr>
          <p:spPr bwMode="auto">
            <a:xfrm>
              <a:off x="3351" y="147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a:t>
              </a:r>
              <a:endParaRPr kumimoji="1" lang="en-US" altLang="zh-CN" sz="3600" b="1">
                <a:solidFill>
                  <a:srgbClr val="000000"/>
                </a:solidFill>
                <a:latin typeface="Times New Roman" pitchFamily="18" charset="0"/>
                <a:cs typeface="Times New Roman" pitchFamily="18" charset="0"/>
              </a:endParaRPr>
            </a:p>
          </p:txBody>
        </p:sp>
        <p:sp>
          <p:nvSpPr>
            <p:cNvPr id="76840" name="Text Box 19"/>
            <p:cNvSpPr txBox="1">
              <a:spLocks noChangeArrowheads="1"/>
            </p:cNvSpPr>
            <p:nvPr/>
          </p:nvSpPr>
          <p:spPr bwMode="auto">
            <a:xfrm>
              <a:off x="3627" y="8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00</a:t>
              </a:r>
              <a:endParaRPr kumimoji="1" lang="en-US" altLang="zh-CN" sz="3600" b="1">
                <a:solidFill>
                  <a:srgbClr val="000000"/>
                </a:solidFill>
                <a:latin typeface="Times New Roman" pitchFamily="18" charset="0"/>
                <a:cs typeface="Times New Roman" pitchFamily="18" charset="0"/>
              </a:endParaRPr>
            </a:p>
          </p:txBody>
        </p:sp>
        <p:sp>
          <p:nvSpPr>
            <p:cNvPr id="76841" name="Text Box 20"/>
            <p:cNvSpPr txBox="1">
              <a:spLocks noChangeArrowheads="1"/>
            </p:cNvSpPr>
            <p:nvPr/>
          </p:nvSpPr>
          <p:spPr bwMode="auto">
            <a:xfrm>
              <a:off x="4011" y="8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01</a:t>
              </a:r>
              <a:endParaRPr kumimoji="1" lang="en-US" altLang="zh-CN" sz="3600" b="1">
                <a:solidFill>
                  <a:srgbClr val="000000"/>
                </a:solidFill>
                <a:latin typeface="Times New Roman" pitchFamily="18" charset="0"/>
                <a:cs typeface="Times New Roman" pitchFamily="18" charset="0"/>
              </a:endParaRPr>
            </a:p>
          </p:txBody>
        </p:sp>
        <p:sp>
          <p:nvSpPr>
            <p:cNvPr id="76842" name="Text Box 21"/>
            <p:cNvSpPr txBox="1">
              <a:spLocks noChangeArrowheads="1"/>
            </p:cNvSpPr>
            <p:nvPr/>
          </p:nvSpPr>
          <p:spPr bwMode="auto">
            <a:xfrm>
              <a:off x="4395" y="8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11</a:t>
              </a:r>
              <a:endParaRPr kumimoji="1" lang="en-US" altLang="zh-CN" sz="3600" b="1">
                <a:solidFill>
                  <a:srgbClr val="000000"/>
                </a:solidFill>
                <a:latin typeface="Times New Roman" pitchFamily="18" charset="0"/>
                <a:cs typeface="Times New Roman" pitchFamily="18" charset="0"/>
              </a:endParaRPr>
            </a:p>
          </p:txBody>
        </p:sp>
        <p:sp>
          <p:nvSpPr>
            <p:cNvPr id="76843" name="Text Box 22"/>
            <p:cNvSpPr txBox="1">
              <a:spLocks noChangeArrowheads="1"/>
            </p:cNvSpPr>
            <p:nvPr/>
          </p:nvSpPr>
          <p:spPr bwMode="auto">
            <a:xfrm>
              <a:off x="4779" y="8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10</a:t>
              </a:r>
              <a:endParaRPr kumimoji="1" lang="en-US" altLang="zh-CN" sz="3600" b="1">
                <a:solidFill>
                  <a:srgbClr val="000000"/>
                </a:solidFill>
                <a:latin typeface="Times New Roman" pitchFamily="18" charset="0"/>
                <a:cs typeface="Times New Roman" pitchFamily="18" charset="0"/>
              </a:endParaRPr>
            </a:p>
          </p:txBody>
        </p:sp>
        <p:sp>
          <p:nvSpPr>
            <p:cNvPr id="76844" name="Text Box 23"/>
            <p:cNvSpPr txBox="1">
              <a:spLocks noChangeArrowheads="1"/>
            </p:cNvSpPr>
            <p:nvPr/>
          </p:nvSpPr>
          <p:spPr bwMode="auto">
            <a:xfrm>
              <a:off x="3631" y="113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 </a:t>
              </a:r>
              <a:endParaRPr kumimoji="1" lang="en-US" altLang="zh-CN" sz="3600" b="1">
                <a:solidFill>
                  <a:srgbClr val="040404"/>
                </a:solidFill>
                <a:latin typeface="Times New Roman" pitchFamily="18" charset="0"/>
                <a:cs typeface="Times New Roman" pitchFamily="18" charset="0"/>
              </a:endParaRPr>
            </a:p>
          </p:txBody>
        </p:sp>
        <p:sp>
          <p:nvSpPr>
            <p:cNvPr id="76845" name="Text Box 24"/>
            <p:cNvSpPr txBox="1">
              <a:spLocks noChangeArrowheads="1"/>
            </p:cNvSpPr>
            <p:nvPr/>
          </p:nvSpPr>
          <p:spPr bwMode="auto">
            <a:xfrm>
              <a:off x="4083" y="1138"/>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FF3300"/>
                  </a:solidFill>
                  <a:latin typeface="Times New Roman" pitchFamily="18" charset="0"/>
                  <a:cs typeface="Times New Roman" pitchFamily="18" charset="0"/>
                </a:rPr>
                <a:t> </a:t>
              </a:r>
              <a:endParaRPr kumimoji="1" lang="en-US" altLang="zh-CN" sz="3600" b="1">
                <a:solidFill>
                  <a:srgbClr val="FF3300"/>
                </a:solidFill>
                <a:latin typeface="Times New Roman" pitchFamily="18" charset="0"/>
                <a:cs typeface="Times New Roman" pitchFamily="18" charset="0"/>
              </a:endParaRPr>
            </a:p>
          </p:txBody>
        </p:sp>
        <p:sp>
          <p:nvSpPr>
            <p:cNvPr id="76846" name="Text Box 25"/>
            <p:cNvSpPr txBox="1">
              <a:spLocks noChangeArrowheads="1"/>
            </p:cNvSpPr>
            <p:nvPr/>
          </p:nvSpPr>
          <p:spPr bwMode="auto">
            <a:xfrm>
              <a:off x="4803" y="1138"/>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1 </a:t>
              </a:r>
              <a:endParaRPr kumimoji="1" lang="en-US" altLang="zh-CN" sz="3600" b="1">
                <a:solidFill>
                  <a:srgbClr val="040404"/>
                </a:solidFill>
                <a:latin typeface="Times New Roman" pitchFamily="18" charset="0"/>
                <a:cs typeface="Times New Roman" pitchFamily="18" charset="0"/>
              </a:endParaRPr>
            </a:p>
          </p:txBody>
        </p:sp>
        <p:sp>
          <p:nvSpPr>
            <p:cNvPr id="76847" name="Text Box 26"/>
            <p:cNvSpPr txBox="1">
              <a:spLocks noChangeArrowheads="1"/>
            </p:cNvSpPr>
            <p:nvPr/>
          </p:nvSpPr>
          <p:spPr bwMode="auto">
            <a:xfrm>
              <a:off x="4395" y="113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 </a:t>
              </a:r>
              <a:endParaRPr kumimoji="1" lang="en-US" altLang="zh-CN" sz="3600" b="1">
                <a:solidFill>
                  <a:srgbClr val="040404"/>
                </a:solidFill>
                <a:latin typeface="Times New Roman" pitchFamily="18" charset="0"/>
                <a:cs typeface="Times New Roman" pitchFamily="18" charset="0"/>
              </a:endParaRPr>
            </a:p>
          </p:txBody>
        </p:sp>
        <p:sp>
          <p:nvSpPr>
            <p:cNvPr id="76848" name="Text Box 27"/>
            <p:cNvSpPr txBox="1">
              <a:spLocks noChangeArrowheads="1"/>
            </p:cNvSpPr>
            <p:nvPr/>
          </p:nvSpPr>
          <p:spPr bwMode="auto">
            <a:xfrm>
              <a:off x="3679" y="147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1</a:t>
              </a:r>
              <a:endParaRPr kumimoji="1" lang="en-US" altLang="zh-CN" sz="3600" b="1">
                <a:solidFill>
                  <a:srgbClr val="040404"/>
                </a:solidFill>
                <a:latin typeface="Times New Roman" pitchFamily="18" charset="0"/>
                <a:cs typeface="Times New Roman" pitchFamily="18" charset="0"/>
              </a:endParaRPr>
            </a:p>
          </p:txBody>
        </p:sp>
        <p:sp>
          <p:nvSpPr>
            <p:cNvPr id="76849" name="Text Box 28"/>
            <p:cNvSpPr txBox="1">
              <a:spLocks noChangeArrowheads="1"/>
            </p:cNvSpPr>
            <p:nvPr/>
          </p:nvSpPr>
          <p:spPr bwMode="auto">
            <a:xfrm>
              <a:off x="4059" y="147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1</a:t>
              </a:r>
            </a:p>
          </p:txBody>
        </p:sp>
        <p:sp>
          <p:nvSpPr>
            <p:cNvPr id="76850" name="Text Box 29"/>
            <p:cNvSpPr txBox="1">
              <a:spLocks noChangeArrowheads="1"/>
            </p:cNvSpPr>
            <p:nvPr/>
          </p:nvSpPr>
          <p:spPr bwMode="auto">
            <a:xfrm>
              <a:off x="4875" y="1474"/>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kumimoji="1" lang="zh-CN" altLang="zh-CN" sz="2400" b="1">
                <a:solidFill>
                  <a:srgbClr val="040404"/>
                </a:solidFill>
                <a:latin typeface="Times New Roman" pitchFamily="18" charset="0"/>
                <a:cs typeface="Times New Roman" pitchFamily="18" charset="0"/>
              </a:endParaRPr>
            </a:p>
          </p:txBody>
        </p:sp>
        <p:sp>
          <p:nvSpPr>
            <p:cNvPr id="76851" name="Text Box 30"/>
            <p:cNvSpPr txBox="1">
              <a:spLocks noChangeArrowheads="1"/>
            </p:cNvSpPr>
            <p:nvPr/>
          </p:nvSpPr>
          <p:spPr bwMode="auto">
            <a:xfrm>
              <a:off x="4423" y="1474"/>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a:t>
              </a:r>
              <a:endParaRPr kumimoji="1" lang="en-US" altLang="zh-CN" sz="3600" b="1">
                <a:solidFill>
                  <a:srgbClr val="040404"/>
                </a:solidFill>
                <a:latin typeface="Times New Roman" pitchFamily="18" charset="0"/>
                <a:cs typeface="Times New Roman" pitchFamily="18" charset="0"/>
              </a:endParaRPr>
            </a:p>
          </p:txBody>
        </p:sp>
      </p:grpSp>
      <p:graphicFrame>
        <p:nvGraphicFramePr>
          <p:cNvPr id="52" name="Object 2"/>
          <p:cNvGraphicFramePr>
            <a:graphicFrameLocks noChangeAspect="1"/>
          </p:cNvGraphicFramePr>
          <p:nvPr/>
        </p:nvGraphicFramePr>
        <p:xfrm>
          <a:off x="5429250" y="2246313"/>
          <a:ext cx="2714625" cy="492125"/>
        </p:xfrm>
        <a:graphic>
          <a:graphicData uri="http://schemas.openxmlformats.org/presentationml/2006/ole">
            <mc:AlternateContent xmlns:mc="http://schemas.openxmlformats.org/markup-compatibility/2006">
              <mc:Choice xmlns:v="urn:schemas-microsoft-com:vml" Requires="v">
                <p:oleObj spid="_x0000_s76883" name="公式" r:id="rId3" imgW="1104993" imgH="133475" progId="Equation.3">
                  <p:embed/>
                </p:oleObj>
              </mc:Choice>
              <mc:Fallback>
                <p:oleObj name="公式" r:id="rId3" imgW="1104993" imgH="133475"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0" y="2246313"/>
                        <a:ext cx="27146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 name="Group 108"/>
          <p:cNvGrpSpPr>
            <a:grpSpLocks/>
          </p:cNvGrpSpPr>
          <p:nvPr/>
        </p:nvGrpSpPr>
        <p:grpSpPr bwMode="auto">
          <a:xfrm>
            <a:off x="1071563" y="2222500"/>
            <a:ext cx="1128712" cy="441325"/>
            <a:chOff x="491" y="1661"/>
            <a:chExt cx="711" cy="278"/>
          </a:xfrm>
        </p:grpSpPr>
        <p:sp>
          <p:nvSpPr>
            <p:cNvPr id="76833" name="Line 42"/>
            <p:cNvSpPr>
              <a:spLocks noChangeShapeType="1"/>
            </p:cNvSpPr>
            <p:nvPr/>
          </p:nvSpPr>
          <p:spPr bwMode="auto">
            <a:xfrm flipV="1">
              <a:off x="793" y="1661"/>
              <a:ext cx="409" cy="136"/>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6834" name="Object 3"/>
            <p:cNvGraphicFramePr>
              <a:graphicFrameLocks noChangeAspect="1"/>
            </p:cNvGraphicFramePr>
            <p:nvPr/>
          </p:nvGraphicFramePr>
          <p:xfrm>
            <a:off x="491" y="1701"/>
            <a:ext cx="291" cy="238"/>
          </p:xfrm>
          <a:graphic>
            <a:graphicData uri="http://schemas.openxmlformats.org/presentationml/2006/ole">
              <mc:AlternateContent xmlns:mc="http://schemas.openxmlformats.org/markup-compatibility/2006">
                <mc:Choice xmlns:v="urn:schemas-microsoft-com:vml" Requires="v">
                  <p:oleObj spid="_x0000_s76884" name="公式" r:id="rId5" imgW="171573" imgH="133475" progId="Equation.3">
                    <p:embed/>
                  </p:oleObj>
                </mc:Choice>
                <mc:Fallback>
                  <p:oleObj name="公式" r:id="rId5" imgW="171573" imgH="133475"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 y="1701"/>
                          <a:ext cx="291"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9" name="Group 107"/>
          <p:cNvGrpSpPr>
            <a:grpSpLocks/>
          </p:cNvGrpSpPr>
          <p:nvPr/>
        </p:nvGrpSpPr>
        <p:grpSpPr bwMode="auto">
          <a:xfrm>
            <a:off x="2652713" y="2871788"/>
            <a:ext cx="862012" cy="717550"/>
            <a:chOff x="1474" y="2069"/>
            <a:chExt cx="543" cy="452"/>
          </a:xfrm>
        </p:grpSpPr>
        <p:sp>
          <p:nvSpPr>
            <p:cNvPr id="76831" name="Line 45"/>
            <p:cNvSpPr>
              <a:spLocks noChangeShapeType="1"/>
            </p:cNvSpPr>
            <p:nvPr/>
          </p:nvSpPr>
          <p:spPr bwMode="auto">
            <a:xfrm>
              <a:off x="1474" y="2069"/>
              <a:ext cx="226" cy="36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6832" name="Object 4"/>
            <p:cNvGraphicFramePr>
              <a:graphicFrameLocks noChangeAspect="1"/>
            </p:cNvGraphicFramePr>
            <p:nvPr/>
          </p:nvGraphicFramePr>
          <p:xfrm>
            <a:off x="1689" y="2302"/>
            <a:ext cx="328" cy="219"/>
          </p:xfrm>
          <a:graphic>
            <a:graphicData uri="http://schemas.openxmlformats.org/presentationml/2006/ole">
              <mc:AlternateContent xmlns:mc="http://schemas.openxmlformats.org/markup-compatibility/2006">
                <mc:Choice xmlns:v="urn:schemas-microsoft-com:vml" Requires="v">
                  <p:oleObj spid="_x0000_s76885" name="公式" r:id="rId7" imgW="171573" imgH="114368" progId="Equation.3">
                    <p:embed/>
                  </p:oleObj>
                </mc:Choice>
                <mc:Fallback>
                  <p:oleObj name="公式" r:id="rId7" imgW="171573" imgH="114368"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9" y="2302"/>
                          <a:ext cx="328"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59" name="Object 5"/>
          <p:cNvGraphicFramePr>
            <a:graphicFrameLocks noChangeAspect="1"/>
          </p:cNvGraphicFramePr>
          <p:nvPr/>
        </p:nvGraphicFramePr>
        <p:xfrm>
          <a:off x="5435600" y="4857750"/>
          <a:ext cx="2851150" cy="515938"/>
        </p:xfrm>
        <a:graphic>
          <a:graphicData uri="http://schemas.openxmlformats.org/presentationml/2006/ole">
            <mc:AlternateContent xmlns:mc="http://schemas.openxmlformats.org/markup-compatibility/2006">
              <mc:Choice xmlns:v="urn:schemas-microsoft-com:vml" Requires="v">
                <p:oleObj spid="_x0000_s76886" name="公式" r:id="rId9" imgW="1104993" imgH="133475" progId="Equation.3">
                  <p:embed/>
                </p:oleObj>
              </mc:Choice>
              <mc:Fallback>
                <p:oleObj name="公式" r:id="rId9" imgW="1104993" imgH="133475"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35600" y="4857750"/>
                        <a:ext cx="28511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 name="Group 137"/>
          <p:cNvGrpSpPr>
            <a:grpSpLocks/>
          </p:cNvGrpSpPr>
          <p:nvPr/>
        </p:nvGrpSpPr>
        <p:grpSpPr bwMode="auto">
          <a:xfrm>
            <a:off x="3446463" y="5248275"/>
            <a:ext cx="733425" cy="752475"/>
            <a:chOff x="1941" y="3567"/>
            <a:chExt cx="462" cy="474"/>
          </a:xfrm>
        </p:grpSpPr>
        <p:sp>
          <p:nvSpPr>
            <p:cNvPr id="76829" name="Line 83"/>
            <p:cNvSpPr>
              <a:spLocks noChangeShapeType="1"/>
            </p:cNvSpPr>
            <p:nvPr/>
          </p:nvSpPr>
          <p:spPr bwMode="auto">
            <a:xfrm>
              <a:off x="1941" y="3567"/>
              <a:ext cx="259" cy="294"/>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6830" name="Object 6"/>
            <p:cNvGraphicFramePr>
              <a:graphicFrameLocks noChangeAspect="1"/>
            </p:cNvGraphicFramePr>
            <p:nvPr/>
          </p:nvGraphicFramePr>
          <p:xfrm>
            <a:off x="2110" y="3845"/>
            <a:ext cx="293" cy="196"/>
          </p:xfrm>
          <a:graphic>
            <a:graphicData uri="http://schemas.openxmlformats.org/presentationml/2006/ole">
              <mc:AlternateContent xmlns:mc="http://schemas.openxmlformats.org/markup-compatibility/2006">
                <mc:Choice xmlns:v="urn:schemas-microsoft-com:vml" Requires="v">
                  <p:oleObj spid="_x0000_s76887" name="公式" r:id="rId11" imgW="180847" imgH="95261" progId="Equation.3">
                    <p:embed/>
                  </p:oleObj>
                </mc:Choice>
                <mc:Fallback>
                  <p:oleObj name="公式" r:id="rId11" imgW="180847" imgH="95261"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10" y="3845"/>
                          <a:ext cx="293"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64" name="Object 8"/>
          <p:cNvGraphicFramePr>
            <a:graphicFrameLocks noChangeAspect="1"/>
          </p:cNvGraphicFramePr>
          <p:nvPr/>
        </p:nvGraphicFramePr>
        <p:xfrm>
          <a:off x="4959350" y="4373563"/>
          <a:ext cx="406400" cy="341312"/>
        </p:xfrm>
        <a:graphic>
          <a:graphicData uri="http://schemas.openxmlformats.org/presentationml/2006/ole">
            <mc:AlternateContent xmlns:mc="http://schemas.openxmlformats.org/markup-compatibility/2006">
              <mc:Choice xmlns:v="urn:schemas-microsoft-com:vml" Requires="v">
                <p:oleObj spid="_x0000_s76888" name="公式" r:id="rId13" imgW="152479" imgH="114368" progId="Equation.3">
                  <p:embed/>
                </p:oleObj>
              </mc:Choice>
              <mc:Fallback>
                <p:oleObj name="公式" r:id="rId13" imgW="152479" imgH="114368"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9350" y="4373563"/>
                        <a:ext cx="406400"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 name="Text Box 91"/>
          <p:cNvSpPr txBox="1">
            <a:spLocks noChangeArrowheads="1"/>
          </p:cNvSpPr>
          <p:nvPr/>
        </p:nvSpPr>
        <p:spPr bwMode="auto">
          <a:xfrm>
            <a:off x="908050" y="1285875"/>
            <a:ext cx="7858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00FF"/>
                </a:solidFill>
                <a:latin typeface="Times New Roman" pitchFamily="18" charset="0"/>
                <a:cs typeface="Times New Roman" pitchFamily="18" charset="0"/>
              </a:rPr>
              <a:t>解：</a:t>
            </a:r>
          </a:p>
        </p:txBody>
      </p:sp>
      <p:sp>
        <p:nvSpPr>
          <p:cNvPr id="67" name="AutoShape 92"/>
          <p:cNvSpPr>
            <a:spLocks noChangeArrowheads="1"/>
          </p:cNvSpPr>
          <p:nvPr/>
        </p:nvSpPr>
        <p:spPr bwMode="auto">
          <a:xfrm>
            <a:off x="2200275" y="2551113"/>
            <a:ext cx="1008063" cy="433387"/>
          </a:xfrm>
          <a:prstGeom prst="flowChartAlternateProcess">
            <a:avLst/>
          </a:prstGeom>
          <a:noFill/>
          <a:ln w="381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68" name="AutoShape 93"/>
          <p:cNvSpPr>
            <a:spLocks noChangeArrowheads="1"/>
          </p:cNvSpPr>
          <p:nvPr/>
        </p:nvSpPr>
        <p:spPr bwMode="auto">
          <a:xfrm rot="5400000">
            <a:off x="3136901" y="2279650"/>
            <a:ext cx="1008062" cy="433387"/>
          </a:xfrm>
          <a:prstGeom prst="flowChartAlternateProcess">
            <a:avLst/>
          </a:prstGeom>
          <a:noFill/>
          <a:ln w="38100"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69" name="Arc 94"/>
          <p:cNvSpPr>
            <a:spLocks/>
          </p:cNvSpPr>
          <p:nvPr/>
        </p:nvSpPr>
        <p:spPr bwMode="auto">
          <a:xfrm rot="-160930">
            <a:off x="2127250" y="2006600"/>
            <a:ext cx="538163" cy="431800"/>
          </a:xfrm>
          <a:custGeom>
            <a:avLst/>
            <a:gdLst>
              <a:gd name="T0" fmla="*/ 2147483647 w 25618"/>
              <a:gd name="T1" fmla="*/ 2147483647 h 43200"/>
              <a:gd name="T2" fmla="*/ 0 w 25618"/>
              <a:gd name="T3" fmla="*/ 2147483647 h 43200"/>
              <a:gd name="T4" fmla="*/ 2147483647 w 25618"/>
              <a:gd name="T5" fmla="*/ 2147483647 h 43200"/>
              <a:gd name="T6" fmla="*/ 0 60000 65536"/>
              <a:gd name="T7" fmla="*/ 0 60000 65536"/>
              <a:gd name="T8" fmla="*/ 0 60000 65536"/>
              <a:gd name="T9" fmla="*/ 0 w 25618"/>
              <a:gd name="T10" fmla="*/ 0 h 43200"/>
              <a:gd name="T11" fmla="*/ 25618 w 25618"/>
              <a:gd name="T12" fmla="*/ 43200 h 43200"/>
            </a:gdLst>
            <a:ahLst/>
            <a:cxnLst>
              <a:cxn ang="T6">
                <a:pos x="T0" y="T1"/>
              </a:cxn>
              <a:cxn ang="T7">
                <a:pos x="T2" y="T3"/>
              </a:cxn>
              <a:cxn ang="T8">
                <a:pos x="T4" y="T5"/>
              </a:cxn>
            </a:cxnLst>
            <a:rect l="T9" t="T10" r="T11" b="T12"/>
            <a:pathLst>
              <a:path w="25618" h="43200" fill="none" extrusionOk="0">
                <a:moveTo>
                  <a:pt x="383" y="308"/>
                </a:moveTo>
                <a:cubicBezTo>
                  <a:pt x="1583" y="103"/>
                  <a:pt x="2799" y="-1"/>
                  <a:pt x="4018" y="0"/>
                </a:cubicBezTo>
                <a:cubicBezTo>
                  <a:pt x="15947" y="0"/>
                  <a:pt x="25618" y="9670"/>
                  <a:pt x="25618" y="21600"/>
                </a:cubicBezTo>
                <a:cubicBezTo>
                  <a:pt x="25618" y="33529"/>
                  <a:pt x="15947" y="43200"/>
                  <a:pt x="4018" y="43200"/>
                </a:cubicBezTo>
                <a:cubicBezTo>
                  <a:pt x="2669" y="43200"/>
                  <a:pt x="1324" y="43073"/>
                  <a:pt x="0" y="42822"/>
                </a:cubicBezTo>
              </a:path>
              <a:path w="25618" h="43200" stroke="0" extrusionOk="0">
                <a:moveTo>
                  <a:pt x="383" y="308"/>
                </a:moveTo>
                <a:cubicBezTo>
                  <a:pt x="1583" y="103"/>
                  <a:pt x="2799" y="-1"/>
                  <a:pt x="4018" y="0"/>
                </a:cubicBezTo>
                <a:cubicBezTo>
                  <a:pt x="15947" y="0"/>
                  <a:pt x="25618" y="9670"/>
                  <a:pt x="25618" y="21600"/>
                </a:cubicBezTo>
                <a:cubicBezTo>
                  <a:pt x="25618" y="33529"/>
                  <a:pt x="15947" y="43200"/>
                  <a:pt x="4018" y="43200"/>
                </a:cubicBezTo>
                <a:cubicBezTo>
                  <a:pt x="2669" y="43200"/>
                  <a:pt x="1324" y="43073"/>
                  <a:pt x="0" y="42822"/>
                </a:cubicBezTo>
                <a:lnTo>
                  <a:pt x="4018" y="21600"/>
                </a:lnTo>
                <a:lnTo>
                  <a:pt x="383" y="308"/>
                </a:lnTo>
                <a:close/>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0" name="Arc 95"/>
          <p:cNvSpPr>
            <a:spLocks/>
          </p:cNvSpPr>
          <p:nvPr/>
        </p:nvSpPr>
        <p:spPr bwMode="auto">
          <a:xfrm rot="10475827">
            <a:off x="3998913" y="2001838"/>
            <a:ext cx="471487" cy="503237"/>
          </a:xfrm>
          <a:custGeom>
            <a:avLst/>
            <a:gdLst>
              <a:gd name="T0" fmla="*/ 2147483647 w 25618"/>
              <a:gd name="T1" fmla="*/ 2147483647 h 43200"/>
              <a:gd name="T2" fmla="*/ 0 w 25618"/>
              <a:gd name="T3" fmla="*/ 2147483647 h 43200"/>
              <a:gd name="T4" fmla="*/ 2147483647 w 25618"/>
              <a:gd name="T5" fmla="*/ 2147483647 h 43200"/>
              <a:gd name="T6" fmla="*/ 0 60000 65536"/>
              <a:gd name="T7" fmla="*/ 0 60000 65536"/>
              <a:gd name="T8" fmla="*/ 0 60000 65536"/>
              <a:gd name="T9" fmla="*/ 0 w 25618"/>
              <a:gd name="T10" fmla="*/ 0 h 43200"/>
              <a:gd name="T11" fmla="*/ 25618 w 25618"/>
              <a:gd name="T12" fmla="*/ 43200 h 43200"/>
            </a:gdLst>
            <a:ahLst/>
            <a:cxnLst>
              <a:cxn ang="T6">
                <a:pos x="T0" y="T1"/>
              </a:cxn>
              <a:cxn ang="T7">
                <a:pos x="T2" y="T3"/>
              </a:cxn>
              <a:cxn ang="T8">
                <a:pos x="T4" y="T5"/>
              </a:cxn>
            </a:cxnLst>
            <a:rect l="T9" t="T10" r="T11" b="T12"/>
            <a:pathLst>
              <a:path w="25618" h="43200" fill="none" extrusionOk="0">
                <a:moveTo>
                  <a:pt x="383" y="308"/>
                </a:moveTo>
                <a:cubicBezTo>
                  <a:pt x="1583" y="103"/>
                  <a:pt x="2799" y="-1"/>
                  <a:pt x="4018" y="0"/>
                </a:cubicBezTo>
                <a:cubicBezTo>
                  <a:pt x="15947" y="0"/>
                  <a:pt x="25618" y="9670"/>
                  <a:pt x="25618" y="21600"/>
                </a:cubicBezTo>
                <a:cubicBezTo>
                  <a:pt x="25618" y="33529"/>
                  <a:pt x="15947" y="43200"/>
                  <a:pt x="4018" y="43200"/>
                </a:cubicBezTo>
                <a:cubicBezTo>
                  <a:pt x="2669" y="43200"/>
                  <a:pt x="1324" y="43073"/>
                  <a:pt x="0" y="42822"/>
                </a:cubicBezTo>
              </a:path>
              <a:path w="25618" h="43200" stroke="0" extrusionOk="0">
                <a:moveTo>
                  <a:pt x="383" y="308"/>
                </a:moveTo>
                <a:cubicBezTo>
                  <a:pt x="1583" y="103"/>
                  <a:pt x="2799" y="-1"/>
                  <a:pt x="4018" y="0"/>
                </a:cubicBezTo>
                <a:cubicBezTo>
                  <a:pt x="15947" y="0"/>
                  <a:pt x="25618" y="9670"/>
                  <a:pt x="25618" y="21600"/>
                </a:cubicBezTo>
                <a:cubicBezTo>
                  <a:pt x="25618" y="33529"/>
                  <a:pt x="15947" y="43200"/>
                  <a:pt x="4018" y="43200"/>
                </a:cubicBezTo>
                <a:cubicBezTo>
                  <a:pt x="2669" y="43200"/>
                  <a:pt x="1324" y="43073"/>
                  <a:pt x="0" y="42822"/>
                </a:cubicBezTo>
                <a:lnTo>
                  <a:pt x="4018" y="21600"/>
                </a:lnTo>
                <a:lnTo>
                  <a:pt x="383" y="308"/>
                </a:lnTo>
                <a:close/>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1" name="Group 106"/>
          <p:cNvGrpSpPr>
            <a:grpSpLocks/>
          </p:cNvGrpSpPr>
          <p:nvPr/>
        </p:nvGrpSpPr>
        <p:grpSpPr bwMode="auto">
          <a:xfrm>
            <a:off x="3711575" y="2870200"/>
            <a:ext cx="717550" cy="652463"/>
            <a:chOff x="2154" y="2069"/>
            <a:chExt cx="452" cy="411"/>
          </a:xfrm>
        </p:grpSpPr>
        <p:sp>
          <p:nvSpPr>
            <p:cNvPr id="76827" name="Line 96"/>
            <p:cNvSpPr>
              <a:spLocks noChangeShapeType="1"/>
            </p:cNvSpPr>
            <p:nvPr/>
          </p:nvSpPr>
          <p:spPr bwMode="auto">
            <a:xfrm>
              <a:off x="2154" y="2069"/>
              <a:ext cx="227" cy="227"/>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6828" name="Object 9"/>
            <p:cNvGraphicFramePr>
              <a:graphicFrameLocks noChangeAspect="1"/>
            </p:cNvGraphicFramePr>
            <p:nvPr/>
          </p:nvGraphicFramePr>
          <p:xfrm>
            <a:off x="2342" y="2296"/>
            <a:ext cx="264" cy="184"/>
          </p:xfrm>
          <a:graphic>
            <a:graphicData uri="http://schemas.openxmlformats.org/presentationml/2006/ole">
              <mc:AlternateContent xmlns:mc="http://schemas.openxmlformats.org/markup-compatibility/2006">
                <mc:Choice xmlns:v="urn:schemas-microsoft-com:vml" Requires="v">
                  <p:oleObj spid="_x0000_s76889" name="公式" r:id="rId15" imgW="171573" imgH="95261" progId="Equation.3">
                    <p:embed/>
                  </p:oleObj>
                </mc:Choice>
                <mc:Fallback>
                  <p:oleObj name="公式" r:id="rId15" imgW="171573" imgH="95261"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42" y="2296"/>
                          <a:ext cx="26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4" name="AutoShape 134"/>
          <p:cNvSpPr>
            <a:spLocks noChangeArrowheads="1"/>
          </p:cNvSpPr>
          <p:nvPr/>
        </p:nvSpPr>
        <p:spPr bwMode="auto">
          <a:xfrm>
            <a:off x="2273300" y="4495800"/>
            <a:ext cx="431800" cy="936625"/>
          </a:xfrm>
          <a:prstGeom prst="flowChartAlternateProcess">
            <a:avLst/>
          </a:prstGeom>
          <a:noFill/>
          <a:ln w="381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75" name="AutoShape 135"/>
          <p:cNvSpPr>
            <a:spLocks noChangeArrowheads="1"/>
          </p:cNvSpPr>
          <p:nvPr/>
        </p:nvSpPr>
        <p:spPr bwMode="auto">
          <a:xfrm rot="5400000">
            <a:off x="3749676" y="4229100"/>
            <a:ext cx="431800" cy="936625"/>
          </a:xfrm>
          <a:prstGeom prst="flowChartAlternateProcess">
            <a:avLst/>
          </a:prstGeom>
          <a:noFill/>
          <a:ln w="38100"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76" name="AutoShape 136"/>
          <p:cNvSpPr>
            <a:spLocks noChangeArrowheads="1"/>
          </p:cNvSpPr>
          <p:nvPr/>
        </p:nvSpPr>
        <p:spPr bwMode="auto">
          <a:xfrm rot="5400000">
            <a:off x="3173413" y="4760912"/>
            <a:ext cx="431800" cy="936625"/>
          </a:xfrm>
          <a:prstGeom prst="flowChartAlternateProcess">
            <a:avLst/>
          </a:prstGeom>
          <a:noFill/>
          <a:ln w="38100" algn="ctr">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nvGrpSpPr>
          <p:cNvPr id="12" name="Group 164"/>
          <p:cNvGrpSpPr>
            <a:grpSpLocks/>
          </p:cNvGrpSpPr>
          <p:nvPr/>
        </p:nvGrpSpPr>
        <p:grpSpPr bwMode="auto">
          <a:xfrm>
            <a:off x="1214438" y="4878388"/>
            <a:ext cx="1058862" cy="404812"/>
            <a:chOff x="547" y="3294"/>
            <a:chExt cx="654" cy="226"/>
          </a:xfrm>
        </p:grpSpPr>
        <p:sp>
          <p:nvSpPr>
            <p:cNvPr id="76825" name="Line 86"/>
            <p:cNvSpPr>
              <a:spLocks noChangeShapeType="1"/>
            </p:cNvSpPr>
            <p:nvPr/>
          </p:nvSpPr>
          <p:spPr bwMode="auto">
            <a:xfrm flipV="1">
              <a:off x="793" y="3294"/>
              <a:ext cx="408" cy="1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6826" name="Object 10"/>
            <p:cNvGraphicFramePr>
              <a:graphicFrameLocks noChangeAspect="1"/>
            </p:cNvGraphicFramePr>
            <p:nvPr/>
          </p:nvGraphicFramePr>
          <p:xfrm>
            <a:off x="547" y="3322"/>
            <a:ext cx="244" cy="198"/>
          </p:xfrm>
          <a:graphic>
            <a:graphicData uri="http://schemas.openxmlformats.org/presentationml/2006/ole">
              <mc:AlternateContent xmlns:mc="http://schemas.openxmlformats.org/markup-compatibility/2006">
                <mc:Choice xmlns:v="urn:schemas-microsoft-com:vml" Requires="v">
                  <p:oleObj spid="_x0000_s76890" name="公式" r:id="rId17" imgW="171573" imgH="133475" progId="Equation.3">
                    <p:embed/>
                  </p:oleObj>
                </mc:Choice>
                <mc:Fallback>
                  <p:oleObj name="公式" r:id="rId17" imgW="171573" imgH="133475" progId="Equation.3">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7" y="3322"/>
                          <a:ext cx="244"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80" name="Line 165"/>
          <p:cNvSpPr>
            <a:spLocks noChangeShapeType="1"/>
          </p:cNvSpPr>
          <p:nvPr/>
        </p:nvSpPr>
        <p:spPr bwMode="auto">
          <a:xfrm>
            <a:off x="4360863" y="4598988"/>
            <a:ext cx="576262"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Text Box 166"/>
          <p:cNvSpPr txBox="1">
            <a:spLocks noChangeArrowheads="1"/>
          </p:cNvSpPr>
          <p:nvPr/>
        </p:nvSpPr>
        <p:spPr bwMode="auto">
          <a:xfrm>
            <a:off x="2428875" y="6143625"/>
            <a:ext cx="4857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Ø"/>
            </a:pPr>
            <a:r>
              <a:rPr lang="zh-CN" altLang="en-US" sz="2400" b="1" i="1">
                <a:solidFill>
                  <a:srgbClr val="FF0000"/>
                </a:solidFill>
                <a:latin typeface="Times New Roman" pitchFamily="18" charset="0"/>
                <a:cs typeface="Times New Roman" pitchFamily="18" charset="0"/>
              </a:rPr>
              <a:t>化简结果不唯一，但形式一致。</a:t>
            </a:r>
          </a:p>
        </p:txBody>
      </p:sp>
      <p:grpSp>
        <p:nvGrpSpPr>
          <p:cNvPr id="76822" name="组合 83"/>
          <p:cNvGrpSpPr>
            <a:grpSpLocks/>
          </p:cNvGrpSpPr>
          <p:nvPr/>
        </p:nvGrpSpPr>
        <p:grpSpPr bwMode="auto">
          <a:xfrm>
            <a:off x="652463" y="142875"/>
            <a:ext cx="5459412" cy="1009650"/>
            <a:chOff x="652462" y="142852"/>
            <a:chExt cx="5459412" cy="1009640"/>
          </a:xfrm>
        </p:grpSpPr>
        <p:sp>
          <p:nvSpPr>
            <p:cNvPr id="76823" name="Text Box 90"/>
            <p:cNvSpPr txBox="1">
              <a:spLocks noChangeArrowheads="1"/>
            </p:cNvSpPr>
            <p:nvPr/>
          </p:nvSpPr>
          <p:spPr bwMode="auto">
            <a:xfrm>
              <a:off x="652462" y="142852"/>
              <a:ext cx="5459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lang="zh-CN" altLang="en-US" sz="2400" b="1">
                  <a:solidFill>
                    <a:srgbClr val="000000"/>
                  </a:solidFill>
                  <a:latin typeface="Times New Roman" pitchFamily="18" charset="0"/>
                  <a:cs typeface="Times New Roman" pitchFamily="18" charset="0"/>
                </a:rPr>
                <a:t>例：用卡诺图将函数化为最简与或式</a:t>
              </a:r>
              <a:r>
                <a:rPr lang="zh-CN" altLang="en-US" sz="2400" b="1">
                  <a:solidFill>
                    <a:srgbClr val="C00000"/>
                  </a:solidFill>
                  <a:latin typeface="Times New Roman" pitchFamily="18" charset="0"/>
                  <a:cs typeface="Times New Roman" pitchFamily="18" charset="0"/>
                </a:rPr>
                <a:t>。</a:t>
              </a:r>
            </a:p>
          </p:txBody>
        </p:sp>
        <p:graphicFrame>
          <p:nvGraphicFramePr>
            <p:cNvPr id="76824" name="Object 7"/>
            <p:cNvGraphicFramePr>
              <a:graphicFrameLocks noChangeAspect="1"/>
            </p:cNvGraphicFramePr>
            <p:nvPr/>
          </p:nvGraphicFramePr>
          <p:xfrm>
            <a:off x="1703387" y="659397"/>
            <a:ext cx="3511554" cy="493095"/>
          </p:xfrm>
          <a:graphic>
            <a:graphicData uri="http://schemas.openxmlformats.org/presentationml/2006/ole">
              <mc:AlternateContent xmlns:mc="http://schemas.openxmlformats.org/markup-compatibility/2006">
                <mc:Choice xmlns:v="urn:schemas-microsoft-com:vml" Requires="v">
                  <p:oleObj spid="_x0000_s76891" name="公式" r:id="rId19" imgW="1447865" imgH="133475" progId="Equation.3">
                    <p:embed/>
                  </p:oleObj>
                </mc:Choice>
                <mc:Fallback>
                  <p:oleObj name="公式" r:id="rId19" imgW="1447865" imgH="133475" progId="Equation.3">
                    <p:embed/>
                    <p:pic>
                      <p:nvPicPr>
                        <p:cNvPr id="0" name="Object 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03387" y="659397"/>
                          <a:ext cx="3511554" cy="49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wipe(left)">
                                      <p:cBhvr>
                                        <p:cTn id="10" dur="500"/>
                                        <p:tgtEl>
                                          <p:spTgt spid="6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left)">
                                      <p:cBhvr>
                                        <p:cTn id="15" dur="500"/>
                                        <p:tgtEl>
                                          <p:spTgt spid="68"/>
                                        </p:tgtEl>
                                      </p:cBhvr>
                                    </p:animEffect>
                                  </p:child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67"/>
                                        </p:tgtEl>
                                        <p:attrNameLst>
                                          <p:attrName>style.visibility</p:attrName>
                                        </p:attrNameLst>
                                      </p:cBhvr>
                                      <p:to>
                                        <p:strVal val="visible"/>
                                      </p:to>
                                    </p:set>
                                    <p:animEffect transition="in" filter="wipe(up)">
                                      <p:cBhvr>
                                        <p:cTn id="24" dur="500"/>
                                        <p:tgtEl>
                                          <p:spTgt spid="67"/>
                                        </p:tgtEl>
                                      </p:cBhvr>
                                    </p:animEffect>
                                  </p:childTnLst>
                                </p:cTn>
                              </p:par>
                            </p:childTnLst>
                          </p:cTn>
                        </p:par>
                        <p:par>
                          <p:cTn id="25" fill="hold" nodeType="afterGroup">
                            <p:stCondLst>
                              <p:cond delay="500"/>
                            </p:stCondLst>
                            <p:childTnLst>
                              <p:par>
                                <p:cTn id="26" presetID="22" presetClass="entr" presetSubtype="1"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box(in)">
                                      <p:cBhvr>
                                        <p:cTn id="33" dur="500"/>
                                        <p:tgtEl>
                                          <p:spTgt spid="69"/>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70"/>
                                        </p:tgtEl>
                                        <p:attrNameLst>
                                          <p:attrName>style.visibility</p:attrName>
                                        </p:attrNameLst>
                                      </p:cBhvr>
                                      <p:to>
                                        <p:strVal val="visible"/>
                                      </p:to>
                                    </p:set>
                                    <p:animEffect transition="in" filter="box(in)">
                                      <p:cBhvr>
                                        <p:cTn id="36" dur="500"/>
                                        <p:tgtEl>
                                          <p:spTgt spid="70"/>
                                        </p:tgtEl>
                                      </p:cBhvr>
                                    </p:animEffect>
                                  </p:childTnLst>
                                </p:cTn>
                              </p:par>
                            </p:childTnLst>
                          </p:cTn>
                        </p:par>
                        <p:par>
                          <p:cTn id="37" fill="hold" nodeType="afterGroup">
                            <p:stCondLst>
                              <p:cond delay="500"/>
                            </p:stCondLst>
                            <p:childTnLst>
                              <p:par>
                                <p:cTn id="38" presetID="4" presetClass="entr" presetSubtype="16"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ox(in)">
                                      <p:cBhvr>
                                        <p:cTn id="40" dur="500"/>
                                        <p:tgtEl>
                                          <p:spTgt spid="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wipe(left)">
                                      <p:cBhvr>
                                        <p:cTn id="45" dur="500"/>
                                        <p:tgtEl>
                                          <p:spTgt spid="5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blinds(horizontal)">
                                      <p:cBhvr>
                                        <p:cTn id="50" dur="500"/>
                                        <p:tgtEl>
                                          <p:spTgt spid="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wipe(up)">
                                      <p:cBhvr>
                                        <p:cTn id="55" dur="500"/>
                                        <p:tgtEl>
                                          <p:spTgt spid="76"/>
                                        </p:tgtEl>
                                      </p:cBhvr>
                                    </p:animEffect>
                                  </p:childTnLst>
                                </p:cTn>
                              </p:par>
                            </p:childTnLst>
                          </p:cTn>
                        </p:par>
                        <p:par>
                          <p:cTn id="56" fill="hold" nodeType="afterGroup">
                            <p:stCondLst>
                              <p:cond delay="500"/>
                            </p:stCondLst>
                            <p:childTnLst>
                              <p:par>
                                <p:cTn id="57" presetID="22" presetClass="entr" presetSubtype="1" fill="hold" nodeType="after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up)">
                                      <p:cBhvr>
                                        <p:cTn id="59" dur="500"/>
                                        <p:tgtEl>
                                          <p:spTgt spid="10"/>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74"/>
                                        </p:tgtEl>
                                        <p:attrNameLst>
                                          <p:attrName>style.visibility</p:attrName>
                                        </p:attrNameLst>
                                      </p:cBhvr>
                                      <p:to>
                                        <p:strVal val="visible"/>
                                      </p:to>
                                    </p:set>
                                    <p:animEffect transition="in" filter="wipe(right)">
                                      <p:cBhvr>
                                        <p:cTn id="64" dur="500"/>
                                        <p:tgtEl>
                                          <p:spTgt spid="74"/>
                                        </p:tgtEl>
                                      </p:cBhvr>
                                    </p:animEffect>
                                  </p:childTnLst>
                                </p:cTn>
                              </p:par>
                            </p:childTnLst>
                          </p:cTn>
                        </p:par>
                        <p:par>
                          <p:cTn id="65" fill="hold" nodeType="afterGroup">
                            <p:stCondLst>
                              <p:cond delay="500"/>
                            </p:stCondLst>
                            <p:childTnLst>
                              <p:par>
                                <p:cTn id="66" presetID="22" presetClass="entr" presetSubtype="2" fill="hold" nodeType="after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wipe(right)">
                                      <p:cBhvr>
                                        <p:cTn id="68" dur="500"/>
                                        <p:tgtEl>
                                          <p:spTgt spid="1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75"/>
                                        </p:tgtEl>
                                        <p:attrNameLst>
                                          <p:attrName>style.visibility</p:attrName>
                                        </p:attrNameLst>
                                      </p:cBhvr>
                                      <p:to>
                                        <p:strVal val="visible"/>
                                      </p:to>
                                    </p:set>
                                    <p:animEffect transition="in" filter="wipe(left)">
                                      <p:cBhvr>
                                        <p:cTn id="73" dur="500"/>
                                        <p:tgtEl>
                                          <p:spTgt spid="75"/>
                                        </p:tgtEl>
                                      </p:cBhvr>
                                    </p:animEffect>
                                  </p:childTnLst>
                                </p:cTn>
                              </p:par>
                            </p:childTnLst>
                          </p:cTn>
                        </p:par>
                        <p:par>
                          <p:cTn id="74" fill="hold" nodeType="afterGroup">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80"/>
                                        </p:tgtEl>
                                        <p:attrNameLst>
                                          <p:attrName>style.visibility</p:attrName>
                                        </p:attrNameLst>
                                      </p:cBhvr>
                                      <p:to>
                                        <p:strVal val="visible"/>
                                      </p:to>
                                    </p:set>
                                    <p:animEffect transition="in" filter="wipe(left)">
                                      <p:cBhvr>
                                        <p:cTn id="77" dur="500"/>
                                        <p:tgtEl>
                                          <p:spTgt spid="80"/>
                                        </p:tgtEl>
                                      </p:cBhvr>
                                    </p:animEffect>
                                  </p:childTnLst>
                                </p:cTn>
                              </p:par>
                            </p:childTnLst>
                          </p:cTn>
                        </p:par>
                        <p:par>
                          <p:cTn id="78" fill="hold" nodeType="afterGroup">
                            <p:stCondLst>
                              <p:cond delay="1000"/>
                            </p:stCondLst>
                            <p:childTnLst>
                              <p:par>
                                <p:cTn id="79" presetID="22" presetClass="entr" presetSubtype="8" fill="hold" nodeType="afterEffect">
                                  <p:stCondLst>
                                    <p:cond delay="0"/>
                                  </p:stCondLst>
                                  <p:childTnLst>
                                    <p:set>
                                      <p:cBhvr>
                                        <p:cTn id="80" dur="1" fill="hold">
                                          <p:stCondLst>
                                            <p:cond delay="0"/>
                                          </p:stCondLst>
                                        </p:cTn>
                                        <p:tgtEl>
                                          <p:spTgt spid="64"/>
                                        </p:tgtEl>
                                        <p:attrNameLst>
                                          <p:attrName>style.visibility</p:attrName>
                                        </p:attrNameLst>
                                      </p:cBhvr>
                                      <p:to>
                                        <p:strVal val="visible"/>
                                      </p:to>
                                    </p:set>
                                    <p:animEffect transition="in" filter="wipe(left)">
                                      <p:cBhvr>
                                        <p:cTn id="81" dur="500"/>
                                        <p:tgtEl>
                                          <p:spTgt spid="6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wipe(left)">
                                      <p:cBhvr>
                                        <p:cTn id="86" dur="500"/>
                                        <p:tgtEl>
                                          <p:spTgt spid="59"/>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81"/>
                                        </p:tgtEl>
                                        <p:attrNameLst>
                                          <p:attrName>style.visibility</p:attrName>
                                        </p:attrNameLst>
                                      </p:cBhvr>
                                      <p:to>
                                        <p:strVal val="visible"/>
                                      </p:to>
                                    </p:set>
                                    <p:animEffect transition="in" filter="wipe(left)">
                                      <p:cBhvr>
                                        <p:cTn id="9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animBg="1"/>
      <p:bldP spid="68" grpId="0" animBg="1"/>
      <p:bldP spid="69" grpId="0" animBg="1"/>
      <p:bldP spid="70" grpId="0" animBg="1"/>
      <p:bldP spid="74" grpId="0" animBg="1"/>
      <p:bldP spid="75" grpId="0" animBg="1"/>
      <p:bldP spid="76" grpId="0" animBg="1"/>
      <p:bldP spid="80" grpId="0" animBg="1"/>
      <p:bldP spid="8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0"/>
          <p:cNvGrpSpPr>
            <a:grpSpLocks/>
          </p:cNvGrpSpPr>
          <p:nvPr/>
        </p:nvGrpSpPr>
        <p:grpSpPr bwMode="auto">
          <a:xfrm>
            <a:off x="4572000" y="1700213"/>
            <a:ext cx="3427413" cy="2667000"/>
            <a:chOff x="567" y="1979"/>
            <a:chExt cx="2159" cy="1680"/>
          </a:xfrm>
        </p:grpSpPr>
        <p:grpSp>
          <p:nvGrpSpPr>
            <p:cNvPr id="77923" name="Group 301"/>
            <p:cNvGrpSpPr>
              <a:grpSpLocks/>
            </p:cNvGrpSpPr>
            <p:nvPr/>
          </p:nvGrpSpPr>
          <p:grpSpPr bwMode="auto">
            <a:xfrm>
              <a:off x="758" y="2171"/>
              <a:ext cx="1968" cy="1488"/>
              <a:chOff x="3216" y="2496"/>
              <a:chExt cx="1968" cy="1488"/>
            </a:xfrm>
          </p:grpSpPr>
          <p:sp>
            <p:nvSpPr>
              <p:cNvPr id="77950" name="Rectangle 302"/>
              <p:cNvSpPr>
                <a:spLocks noChangeArrowheads="1"/>
              </p:cNvSpPr>
              <p:nvPr/>
            </p:nvSpPr>
            <p:spPr bwMode="auto">
              <a:xfrm>
                <a:off x="3600" y="2736"/>
                <a:ext cx="1584" cy="1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77951" name="Line 303"/>
              <p:cNvSpPr>
                <a:spLocks noChangeShapeType="1"/>
              </p:cNvSpPr>
              <p:nvPr/>
            </p:nvSpPr>
            <p:spPr bwMode="auto">
              <a:xfrm>
                <a:off x="3600" y="3312"/>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952" name="Line 304"/>
              <p:cNvSpPr>
                <a:spLocks noChangeShapeType="1"/>
              </p:cNvSpPr>
              <p:nvPr/>
            </p:nvSpPr>
            <p:spPr bwMode="auto">
              <a:xfrm>
                <a:off x="3600" y="3648"/>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953" name="Line 305"/>
              <p:cNvSpPr>
                <a:spLocks noChangeShapeType="1"/>
              </p:cNvSpPr>
              <p:nvPr/>
            </p:nvSpPr>
            <p:spPr bwMode="auto">
              <a:xfrm>
                <a:off x="3600" y="3024"/>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954" name="Line 306"/>
              <p:cNvSpPr>
                <a:spLocks noChangeShapeType="1"/>
              </p:cNvSpPr>
              <p:nvPr/>
            </p:nvSpPr>
            <p:spPr bwMode="auto">
              <a:xfrm>
                <a:off x="4416" y="2736"/>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955" name="Line 307"/>
              <p:cNvSpPr>
                <a:spLocks noChangeShapeType="1"/>
              </p:cNvSpPr>
              <p:nvPr/>
            </p:nvSpPr>
            <p:spPr bwMode="auto">
              <a:xfrm>
                <a:off x="4800" y="2736"/>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956" name="Line 308"/>
              <p:cNvSpPr>
                <a:spLocks noChangeShapeType="1"/>
              </p:cNvSpPr>
              <p:nvPr/>
            </p:nvSpPr>
            <p:spPr bwMode="auto">
              <a:xfrm>
                <a:off x="4032" y="2736"/>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957" name="Line 309"/>
              <p:cNvSpPr>
                <a:spLocks noChangeShapeType="1"/>
              </p:cNvSpPr>
              <p:nvPr/>
            </p:nvSpPr>
            <p:spPr bwMode="auto">
              <a:xfrm>
                <a:off x="3216" y="2496"/>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7924" name="Text Box 310"/>
            <p:cNvSpPr txBox="1">
              <a:spLocks noChangeArrowheads="1"/>
            </p:cNvSpPr>
            <p:nvPr/>
          </p:nvSpPr>
          <p:spPr bwMode="auto">
            <a:xfrm>
              <a:off x="1218" y="21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00</a:t>
              </a:r>
              <a:endParaRPr kumimoji="1" lang="en-US" altLang="zh-CN" sz="3600" b="1">
                <a:solidFill>
                  <a:srgbClr val="000000"/>
                </a:solidFill>
                <a:latin typeface="Times New Roman" pitchFamily="18" charset="0"/>
                <a:cs typeface="Times New Roman" pitchFamily="18" charset="0"/>
              </a:endParaRPr>
            </a:p>
          </p:txBody>
        </p:sp>
        <p:sp>
          <p:nvSpPr>
            <p:cNvPr id="77925" name="Text Box 311"/>
            <p:cNvSpPr txBox="1">
              <a:spLocks noChangeArrowheads="1"/>
            </p:cNvSpPr>
            <p:nvPr/>
          </p:nvSpPr>
          <p:spPr bwMode="auto">
            <a:xfrm>
              <a:off x="1602" y="21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01</a:t>
              </a:r>
              <a:endParaRPr kumimoji="1" lang="en-US" altLang="zh-CN" sz="3600" b="1">
                <a:solidFill>
                  <a:srgbClr val="000000"/>
                </a:solidFill>
                <a:latin typeface="Times New Roman" pitchFamily="18" charset="0"/>
                <a:cs typeface="Times New Roman" pitchFamily="18" charset="0"/>
              </a:endParaRPr>
            </a:p>
          </p:txBody>
        </p:sp>
        <p:sp>
          <p:nvSpPr>
            <p:cNvPr id="77926" name="Text Box 312"/>
            <p:cNvSpPr txBox="1">
              <a:spLocks noChangeArrowheads="1"/>
            </p:cNvSpPr>
            <p:nvPr/>
          </p:nvSpPr>
          <p:spPr bwMode="auto">
            <a:xfrm>
              <a:off x="1986" y="21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11</a:t>
              </a:r>
              <a:endParaRPr kumimoji="1" lang="en-US" altLang="zh-CN" sz="3600" b="1">
                <a:solidFill>
                  <a:srgbClr val="000000"/>
                </a:solidFill>
                <a:latin typeface="Times New Roman" pitchFamily="18" charset="0"/>
                <a:cs typeface="Times New Roman" pitchFamily="18" charset="0"/>
              </a:endParaRPr>
            </a:p>
          </p:txBody>
        </p:sp>
        <p:sp>
          <p:nvSpPr>
            <p:cNvPr id="77927" name="Text Box 313"/>
            <p:cNvSpPr txBox="1">
              <a:spLocks noChangeArrowheads="1"/>
            </p:cNvSpPr>
            <p:nvPr/>
          </p:nvSpPr>
          <p:spPr bwMode="auto">
            <a:xfrm>
              <a:off x="2370" y="21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10</a:t>
              </a:r>
              <a:endParaRPr kumimoji="1" lang="en-US" altLang="zh-CN" sz="3600" b="1">
                <a:solidFill>
                  <a:srgbClr val="000000"/>
                </a:solidFill>
                <a:latin typeface="Times New Roman" pitchFamily="18" charset="0"/>
                <a:cs typeface="Times New Roman" pitchFamily="18" charset="0"/>
              </a:endParaRPr>
            </a:p>
          </p:txBody>
        </p:sp>
        <p:sp>
          <p:nvSpPr>
            <p:cNvPr id="77928" name="Text Box 314"/>
            <p:cNvSpPr txBox="1">
              <a:spLocks noChangeArrowheads="1"/>
            </p:cNvSpPr>
            <p:nvPr/>
          </p:nvSpPr>
          <p:spPr bwMode="auto">
            <a:xfrm>
              <a:off x="806" y="241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00</a:t>
              </a:r>
              <a:endParaRPr kumimoji="1" lang="en-US" altLang="zh-CN" sz="3600" b="1">
                <a:solidFill>
                  <a:srgbClr val="000000"/>
                </a:solidFill>
                <a:latin typeface="Times New Roman" pitchFamily="18" charset="0"/>
                <a:cs typeface="Times New Roman" pitchFamily="18" charset="0"/>
              </a:endParaRPr>
            </a:p>
          </p:txBody>
        </p:sp>
        <p:sp>
          <p:nvSpPr>
            <p:cNvPr id="77929" name="Text Box 315"/>
            <p:cNvSpPr txBox="1">
              <a:spLocks noChangeArrowheads="1"/>
            </p:cNvSpPr>
            <p:nvPr/>
          </p:nvSpPr>
          <p:spPr bwMode="auto">
            <a:xfrm>
              <a:off x="806" y="269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01</a:t>
              </a:r>
              <a:endParaRPr kumimoji="1" lang="en-US" altLang="zh-CN" sz="3600" b="1">
                <a:solidFill>
                  <a:srgbClr val="000000"/>
                </a:solidFill>
                <a:latin typeface="Times New Roman" pitchFamily="18" charset="0"/>
                <a:cs typeface="Times New Roman" pitchFamily="18" charset="0"/>
              </a:endParaRPr>
            </a:p>
          </p:txBody>
        </p:sp>
        <p:sp>
          <p:nvSpPr>
            <p:cNvPr id="77930" name="Text Box 316"/>
            <p:cNvSpPr txBox="1">
              <a:spLocks noChangeArrowheads="1"/>
            </p:cNvSpPr>
            <p:nvPr/>
          </p:nvSpPr>
          <p:spPr bwMode="auto">
            <a:xfrm>
              <a:off x="762" y="3035"/>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 11</a:t>
              </a:r>
              <a:endParaRPr kumimoji="1" lang="en-US" altLang="zh-CN" sz="3600" b="1">
                <a:solidFill>
                  <a:srgbClr val="000000"/>
                </a:solidFill>
                <a:latin typeface="Times New Roman" pitchFamily="18" charset="0"/>
                <a:cs typeface="Times New Roman" pitchFamily="18" charset="0"/>
              </a:endParaRPr>
            </a:p>
          </p:txBody>
        </p:sp>
        <p:sp>
          <p:nvSpPr>
            <p:cNvPr id="77931" name="Text Box 317"/>
            <p:cNvSpPr txBox="1">
              <a:spLocks noChangeArrowheads="1"/>
            </p:cNvSpPr>
            <p:nvPr/>
          </p:nvSpPr>
          <p:spPr bwMode="auto">
            <a:xfrm>
              <a:off x="710" y="3323"/>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  10</a:t>
              </a:r>
              <a:endParaRPr kumimoji="1" lang="en-US" altLang="zh-CN" sz="3600" b="1">
                <a:solidFill>
                  <a:srgbClr val="000000"/>
                </a:solidFill>
                <a:latin typeface="Times New Roman" pitchFamily="18" charset="0"/>
                <a:cs typeface="Times New Roman" pitchFamily="18" charset="0"/>
              </a:endParaRPr>
            </a:p>
          </p:txBody>
        </p:sp>
        <p:sp>
          <p:nvSpPr>
            <p:cNvPr id="77932" name="Text Box 318"/>
            <p:cNvSpPr txBox="1">
              <a:spLocks noChangeArrowheads="1"/>
            </p:cNvSpPr>
            <p:nvPr/>
          </p:nvSpPr>
          <p:spPr bwMode="auto">
            <a:xfrm>
              <a:off x="1278" y="241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1</a:t>
              </a:r>
              <a:endParaRPr kumimoji="1" lang="en-US" altLang="zh-CN" sz="3600" b="1">
                <a:solidFill>
                  <a:srgbClr val="040404"/>
                </a:solidFill>
                <a:latin typeface="Times New Roman" pitchFamily="18" charset="0"/>
                <a:cs typeface="Times New Roman" pitchFamily="18" charset="0"/>
              </a:endParaRPr>
            </a:p>
          </p:txBody>
        </p:sp>
        <p:sp>
          <p:nvSpPr>
            <p:cNvPr id="77933" name="Text Box 319"/>
            <p:cNvSpPr txBox="1">
              <a:spLocks noChangeArrowheads="1"/>
            </p:cNvSpPr>
            <p:nvPr/>
          </p:nvSpPr>
          <p:spPr bwMode="auto">
            <a:xfrm>
              <a:off x="1710" y="2353"/>
              <a:ext cx="11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kumimoji="1" lang="zh-CN" altLang="zh-CN" sz="3600" b="1">
                <a:solidFill>
                  <a:srgbClr val="040404"/>
                </a:solidFill>
                <a:latin typeface="Times New Roman" pitchFamily="18" charset="0"/>
                <a:cs typeface="Times New Roman" pitchFamily="18" charset="0"/>
              </a:endParaRPr>
            </a:p>
          </p:txBody>
        </p:sp>
        <p:sp>
          <p:nvSpPr>
            <p:cNvPr id="77934" name="Text Box 320"/>
            <p:cNvSpPr txBox="1">
              <a:spLocks noChangeArrowheads="1"/>
            </p:cNvSpPr>
            <p:nvPr/>
          </p:nvSpPr>
          <p:spPr bwMode="auto">
            <a:xfrm>
              <a:off x="2406" y="2411"/>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a:t>
              </a:r>
              <a:endParaRPr kumimoji="1" lang="en-US" altLang="zh-CN" sz="3600" b="1">
                <a:solidFill>
                  <a:srgbClr val="040404"/>
                </a:solidFill>
                <a:latin typeface="Times New Roman" pitchFamily="18" charset="0"/>
                <a:cs typeface="Times New Roman" pitchFamily="18" charset="0"/>
              </a:endParaRPr>
            </a:p>
          </p:txBody>
        </p:sp>
        <p:sp>
          <p:nvSpPr>
            <p:cNvPr id="77935" name="Text Box 321"/>
            <p:cNvSpPr txBox="1">
              <a:spLocks noChangeArrowheads="1"/>
            </p:cNvSpPr>
            <p:nvPr/>
          </p:nvSpPr>
          <p:spPr bwMode="auto">
            <a:xfrm>
              <a:off x="1994" y="241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 </a:t>
              </a:r>
              <a:endParaRPr kumimoji="1" lang="en-US" altLang="zh-CN" sz="3600" b="1">
                <a:solidFill>
                  <a:srgbClr val="040404"/>
                </a:solidFill>
                <a:latin typeface="Times New Roman" pitchFamily="18" charset="0"/>
                <a:cs typeface="Times New Roman" pitchFamily="18" charset="0"/>
              </a:endParaRPr>
            </a:p>
          </p:txBody>
        </p:sp>
        <p:sp>
          <p:nvSpPr>
            <p:cNvPr id="77936" name="Text Box 322"/>
            <p:cNvSpPr txBox="1">
              <a:spLocks noChangeArrowheads="1"/>
            </p:cNvSpPr>
            <p:nvPr/>
          </p:nvSpPr>
          <p:spPr bwMode="auto">
            <a:xfrm>
              <a:off x="1326" y="2639"/>
              <a:ext cx="11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kumimoji="1" lang="zh-CN" altLang="zh-CN" sz="3600" b="1">
                <a:solidFill>
                  <a:srgbClr val="040404"/>
                </a:solidFill>
                <a:latin typeface="Times New Roman" pitchFamily="18" charset="0"/>
                <a:cs typeface="Times New Roman" pitchFamily="18" charset="0"/>
              </a:endParaRPr>
            </a:p>
          </p:txBody>
        </p:sp>
        <p:sp>
          <p:nvSpPr>
            <p:cNvPr id="77937" name="Text Box 323"/>
            <p:cNvSpPr txBox="1">
              <a:spLocks noChangeArrowheads="1"/>
            </p:cNvSpPr>
            <p:nvPr/>
          </p:nvSpPr>
          <p:spPr bwMode="auto">
            <a:xfrm>
              <a:off x="1638" y="2697"/>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a:t>
              </a:r>
              <a:endParaRPr kumimoji="1" lang="en-US" altLang="zh-CN" sz="3600" b="1">
                <a:solidFill>
                  <a:srgbClr val="040404"/>
                </a:solidFill>
                <a:latin typeface="Times New Roman" pitchFamily="18" charset="0"/>
                <a:cs typeface="Times New Roman" pitchFamily="18" charset="0"/>
              </a:endParaRPr>
            </a:p>
          </p:txBody>
        </p:sp>
        <p:sp>
          <p:nvSpPr>
            <p:cNvPr id="77938" name="Text Box 324"/>
            <p:cNvSpPr txBox="1">
              <a:spLocks noChangeArrowheads="1"/>
            </p:cNvSpPr>
            <p:nvPr/>
          </p:nvSpPr>
          <p:spPr bwMode="auto">
            <a:xfrm>
              <a:off x="2454" y="2697"/>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77939" name="Text Box 325"/>
            <p:cNvSpPr txBox="1">
              <a:spLocks noChangeArrowheads="1"/>
            </p:cNvSpPr>
            <p:nvPr/>
          </p:nvSpPr>
          <p:spPr bwMode="auto">
            <a:xfrm>
              <a:off x="2018" y="2697"/>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a:t>
              </a:r>
              <a:endParaRPr kumimoji="1" lang="en-US" altLang="zh-CN" sz="3600" b="1">
                <a:solidFill>
                  <a:srgbClr val="040404"/>
                </a:solidFill>
                <a:latin typeface="Times New Roman" pitchFamily="18" charset="0"/>
                <a:cs typeface="Times New Roman" pitchFamily="18" charset="0"/>
              </a:endParaRPr>
            </a:p>
          </p:txBody>
        </p:sp>
        <p:sp>
          <p:nvSpPr>
            <p:cNvPr id="77940" name="Text Box 326"/>
            <p:cNvSpPr txBox="1">
              <a:spLocks noChangeArrowheads="1"/>
            </p:cNvSpPr>
            <p:nvPr/>
          </p:nvSpPr>
          <p:spPr bwMode="auto">
            <a:xfrm>
              <a:off x="1227" y="3005"/>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a:t>
              </a:r>
              <a:endParaRPr kumimoji="1" lang="en-US" altLang="zh-CN" sz="3600" b="1">
                <a:solidFill>
                  <a:srgbClr val="040404"/>
                </a:solidFill>
                <a:latin typeface="Times New Roman" pitchFamily="18" charset="0"/>
                <a:cs typeface="Times New Roman" pitchFamily="18" charset="0"/>
              </a:endParaRPr>
            </a:p>
          </p:txBody>
        </p:sp>
        <p:sp>
          <p:nvSpPr>
            <p:cNvPr id="77941" name="Text Box 327"/>
            <p:cNvSpPr txBox="1">
              <a:spLocks noChangeArrowheads="1"/>
            </p:cNvSpPr>
            <p:nvPr/>
          </p:nvSpPr>
          <p:spPr bwMode="auto">
            <a:xfrm>
              <a:off x="1587" y="300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a:t>
              </a:r>
              <a:endParaRPr kumimoji="1" lang="en-US" altLang="zh-CN" sz="3600" b="1">
                <a:solidFill>
                  <a:srgbClr val="040404"/>
                </a:solidFill>
                <a:latin typeface="Times New Roman" pitchFamily="18" charset="0"/>
                <a:cs typeface="Times New Roman" pitchFamily="18" charset="0"/>
              </a:endParaRPr>
            </a:p>
          </p:txBody>
        </p:sp>
        <p:sp>
          <p:nvSpPr>
            <p:cNvPr id="77942" name="Text Box 328"/>
            <p:cNvSpPr txBox="1">
              <a:spLocks noChangeArrowheads="1"/>
            </p:cNvSpPr>
            <p:nvPr/>
          </p:nvSpPr>
          <p:spPr bwMode="auto">
            <a:xfrm>
              <a:off x="2379" y="3005"/>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a:t>
              </a:r>
              <a:endParaRPr kumimoji="1" lang="en-US" altLang="zh-CN" sz="3600" b="1">
                <a:solidFill>
                  <a:srgbClr val="040404"/>
                </a:solidFill>
                <a:latin typeface="Times New Roman" pitchFamily="18" charset="0"/>
                <a:cs typeface="Times New Roman" pitchFamily="18" charset="0"/>
              </a:endParaRPr>
            </a:p>
          </p:txBody>
        </p:sp>
        <p:sp>
          <p:nvSpPr>
            <p:cNvPr id="77943" name="Text Box 329"/>
            <p:cNvSpPr txBox="1">
              <a:spLocks noChangeArrowheads="1"/>
            </p:cNvSpPr>
            <p:nvPr/>
          </p:nvSpPr>
          <p:spPr bwMode="auto">
            <a:xfrm>
              <a:off x="1967" y="300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a:t>
              </a:r>
              <a:endParaRPr kumimoji="1" lang="en-US" altLang="zh-CN" sz="3600" b="1">
                <a:solidFill>
                  <a:srgbClr val="040404"/>
                </a:solidFill>
                <a:latin typeface="Times New Roman" pitchFamily="18" charset="0"/>
                <a:cs typeface="Times New Roman" pitchFamily="18" charset="0"/>
              </a:endParaRPr>
            </a:p>
          </p:txBody>
        </p:sp>
        <p:sp>
          <p:nvSpPr>
            <p:cNvPr id="77944" name="Text Box 330"/>
            <p:cNvSpPr txBox="1">
              <a:spLocks noChangeArrowheads="1"/>
            </p:cNvSpPr>
            <p:nvPr/>
          </p:nvSpPr>
          <p:spPr bwMode="auto">
            <a:xfrm>
              <a:off x="1164" y="334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a:t>
              </a:r>
              <a:endParaRPr kumimoji="1" lang="en-US" altLang="zh-CN" sz="3600" b="1">
                <a:solidFill>
                  <a:srgbClr val="040404"/>
                </a:solidFill>
                <a:latin typeface="Times New Roman" pitchFamily="18" charset="0"/>
                <a:cs typeface="Times New Roman" pitchFamily="18" charset="0"/>
              </a:endParaRPr>
            </a:p>
          </p:txBody>
        </p:sp>
        <p:sp>
          <p:nvSpPr>
            <p:cNvPr id="77945" name="Text Box 331"/>
            <p:cNvSpPr txBox="1">
              <a:spLocks noChangeArrowheads="1"/>
            </p:cNvSpPr>
            <p:nvPr/>
          </p:nvSpPr>
          <p:spPr bwMode="auto">
            <a:xfrm>
              <a:off x="1664" y="3342"/>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77946" name="Text Box 332"/>
            <p:cNvSpPr txBox="1">
              <a:spLocks noChangeArrowheads="1"/>
            </p:cNvSpPr>
            <p:nvPr/>
          </p:nvSpPr>
          <p:spPr bwMode="auto">
            <a:xfrm>
              <a:off x="2388" y="3342"/>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a:t>
              </a:r>
              <a:endParaRPr kumimoji="1" lang="en-US" altLang="zh-CN" sz="3600" b="1">
                <a:solidFill>
                  <a:srgbClr val="040404"/>
                </a:solidFill>
                <a:latin typeface="Times New Roman" pitchFamily="18" charset="0"/>
                <a:cs typeface="Times New Roman" pitchFamily="18" charset="0"/>
              </a:endParaRPr>
            </a:p>
          </p:txBody>
        </p:sp>
        <p:sp>
          <p:nvSpPr>
            <p:cNvPr id="77947" name="Text Box 333"/>
            <p:cNvSpPr txBox="1">
              <a:spLocks noChangeArrowheads="1"/>
            </p:cNvSpPr>
            <p:nvPr/>
          </p:nvSpPr>
          <p:spPr bwMode="auto">
            <a:xfrm>
              <a:off x="1952" y="3342"/>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 </a:t>
              </a:r>
              <a:endParaRPr kumimoji="1" lang="en-US" altLang="zh-CN" sz="3600" b="1">
                <a:solidFill>
                  <a:srgbClr val="040404"/>
                </a:solidFill>
                <a:latin typeface="Times New Roman" pitchFamily="18" charset="0"/>
                <a:cs typeface="Times New Roman" pitchFamily="18" charset="0"/>
              </a:endParaRPr>
            </a:p>
          </p:txBody>
        </p:sp>
        <p:sp>
          <p:nvSpPr>
            <p:cNvPr id="77948" name="Text Box 334"/>
            <p:cNvSpPr txBox="1">
              <a:spLocks noChangeArrowheads="1"/>
            </p:cNvSpPr>
            <p:nvPr/>
          </p:nvSpPr>
          <p:spPr bwMode="auto">
            <a:xfrm>
              <a:off x="567" y="2171"/>
              <a:ext cx="3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0000"/>
                  </a:solidFill>
                  <a:latin typeface="Times New Roman" pitchFamily="18" charset="0"/>
                  <a:cs typeface="Times New Roman" pitchFamily="18" charset="0"/>
                </a:rPr>
                <a:t>AB</a:t>
              </a:r>
            </a:p>
          </p:txBody>
        </p:sp>
        <p:sp>
          <p:nvSpPr>
            <p:cNvPr id="77949" name="Text Box 335"/>
            <p:cNvSpPr txBox="1">
              <a:spLocks noChangeArrowheads="1"/>
            </p:cNvSpPr>
            <p:nvPr/>
          </p:nvSpPr>
          <p:spPr bwMode="auto">
            <a:xfrm>
              <a:off x="758" y="1979"/>
              <a:ext cx="3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0000"/>
                  </a:solidFill>
                  <a:latin typeface="Times New Roman" pitchFamily="18" charset="0"/>
                  <a:cs typeface="Times New Roman" pitchFamily="18" charset="0"/>
                </a:rPr>
                <a:t>CD</a:t>
              </a:r>
            </a:p>
          </p:txBody>
        </p:sp>
      </p:grpSp>
      <p:sp>
        <p:nvSpPr>
          <p:cNvPr id="39" name="Text Box 7"/>
          <p:cNvSpPr txBox="1">
            <a:spLocks noChangeArrowheads="1"/>
          </p:cNvSpPr>
          <p:nvPr/>
        </p:nvSpPr>
        <p:spPr bwMode="auto">
          <a:xfrm>
            <a:off x="706438" y="928688"/>
            <a:ext cx="865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00FF"/>
                </a:solidFill>
                <a:latin typeface="Times New Roman" pitchFamily="18" charset="0"/>
                <a:cs typeface="Times New Roman" pitchFamily="18" charset="0"/>
              </a:rPr>
              <a:t>解：</a:t>
            </a:r>
          </a:p>
        </p:txBody>
      </p:sp>
      <p:grpSp>
        <p:nvGrpSpPr>
          <p:cNvPr id="4" name="Group 8"/>
          <p:cNvGrpSpPr>
            <a:grpSpLocks/>
          </p:cNvGrpSpPr>
          <p:nvPr/>
        </p:nvGrpSpPr>
        <p:grpSpPr bwMode="auto">
          <a:xfrm>
            <a:off x="682625" y="1697038"/>
            <a:ext cx="3427413" cy="2667000"/>
            <a:chOff x="567" y="1979"/>
            <a:chExt cx="2159" cy="1680"/>
          </a:xfrm>
        </p:grpSpPr>
        <p:grpSp>
          <p:nvGrpSpPr>
            <p:cNvPr id="77888" name="Group 9"/>
            <p:cNvGrpSpPr>
              <a:grpSpLocks/>
            </p:cNvGrpSpPr>
            <p:nvPr/>
          </p:nvGrpSpPr>
          <p:grpSpPr bwMode="auto">
            <a:xfrm>
              <a:off x="758" y="2171"/>
              <a:ext cx="1968" cy="1488"/>
              <a:chOff x="3216" y="2496"/>
              <a:chExt cx="1968" cy="1488"/>
            </a:xfrm>
          </p:grpSpPr>
          <p:sp>
            <p:nvSpPr>
              <p:cNvPr id="77915" name="Rectangle 10"/>
              <p:cNvSpPr>
                <a:spLocks noChangeArrowheads="1"/>
              </p:cNvSpPr>
              <p:nvPr/>
            </p:nvSpPr>
            <p:spPr bwMode="auto">
              <a:xfrm>
                <a:off x="3600" y="2736"/>
                <a:ext cx="1584" cy="1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77916" name="Line 11"/>
              <p:cNvSpPr>
                <a:spLocks noChangeShapeType="1"/>
              </p:cNvSpPr>
              <p:nvPr/>
            </p:nvSpPr>
            <p:spPr bwMode="auto">
              <a:xfrm>
                <a:off x="3600" y="3312"/>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917" name="Line 12"/>
              <p:cNvSpPr>
                <a:spLocks noChangeShapeType="1"/>
              </p:cNvSpPr>
              <p:nvPr/>
            </p:nvSpPr>
            <p:spPr bwMode="auto">
              <a:xfrm>
                <a:off x="3600" y="3648"/>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918" name="Line 13"/>
              <p:cNvSpPr>
                <a:spLocks noChangeShapeType="1"/>
              </p:cNvSpPr>
              <p:nvPr/>
            </p:nvSpPr>
            <p:spPr bwMode="auto">
              <a:xfrm>
                <a:off x="3600" y="3024"/>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919" name="Line 14"/>
              <p:cNvSpPr>
                <a:spLocks noChangeShapeType="1"/>
              </p:cNvSpPr>
              <p:nvPr/>
            </p:nvSpPr>
            <p:spPr bwMode="auto">
              <a:xfrm>
                <a:off x="4416" y="2736"/>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920" name="Line 15"/>
              <p:cNvSpPr>
                <a:spLocks noChangeShapeType="1"/>
              </p:cNvSpPr>
              <p:nvPr/>
            </p:nvSpPr>
            <p:spPr bwMode="auto">
              <a:xfrm>
                <a:off x="4800" y="2736"/>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921" name="Line 16"/>
              <p:cNvSpPr>
                <a:spLocks noChangeShapeType="1"/>
              </p:cNvSpPr>
              <p:nvPr/>
            </p:nvSpPr>
            <p:spPr bwMode="auto">
              <a:xfrm>
                <a:off x="4032" y="2736"/>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922" name="Line 17"/>
              <p:cNvSpPr>
                <a:spLocks noChangeShapeType="1"/>
              </p:cNvSpPr>
              <p:nvPr/>
            </p:nvSpPr>
            <p:spPr bwMode="auto">
              <a:xfrm>
                <a:off x="3216" y="2496"/>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7889" name="Text Box 18"/>
            <p:cNvSpPr txBox="1">
              <a:spLocks noChangeArrowheads="1"/>
            </p:cNvSpPr>
            <p:nvPr/>
          </p:nvSpPr>
          <p:spPr bwMode="auto">
            <a:xfrm>
              <a:off x="1218" y="21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00</a:t>
              </a:r>
              <a:endParaRPr kumimoji="1" lang="en-US" altLang="zh-CN" sz="3600" b="1">
                <a:solidFill>
                  <a:srgbClr val="000000"/>
                </a:solidFill>
                <a:latin typeface="Times New Roman" pitchFamily="18" charset="0"/>
                <a:cs typeface="Times New Roman" pitchFamily="18" charset="0"/>
              </a:endParaRPr>
            </a:p>
          </p:txBody>
        </p:sp>
        <p:sp>
          <p:nvSpPr>
            <p:cNvPr id="77890" name="Text Box 19"/>
            <p:cNvSpPr txBox="1">
              <a:spLocks noChangeArrowheads="1"/>
            </p:cNvSpPr>
            <p:nvPr/>
          </p:nvSpPr>
          <p:spPr bwMode="auto">
            <a:xfrm>
              <a:off x="1602" y="21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01</a:t>
              </a:r>
              <a:endParaRPr kumimoji="1" lang="en-US" altLang="zh-CN" sz="3600" b="1">
                <a:solidFill>
                  <a:srgbClr val="000000"/>
                </a:solidFill>
                <a:latin typeface="Times New Roman" pitchFamily="18" charset="0"/>
                <a:cs typeface="Times New Roman" pitchFamily="18" charset="0"/>
              </a:endParaRPr>
            </a:p>
          </p:txBody>
        </p:sp>
        <p:sp>
          <p:nvSpPr>
            <p:cNvPr id="77891" name="Text Box 20"/>
            <p:cNvSpPr txBox="1">
              <a:spLocks noChangeArrowheads="1"/>
            </p:cNvSpPr>
            <p:nvPr/>
          </p:nvSpPr>
          <p:spPr bwMode="auto">
            <a:xfrm>
              <a:off x="1986" y="21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11</a:t>
              </a:r>
              <a:endParaRPr kumimoji="1" lang="en-US" altLang="zh-CN" sz="3600" b="1">
                <a:solidFill>
                  <a:srgbClr val="000000"/>
                </a:solidFill>
                <a:latin typeface="Times New Roman" pitchFamily="18" charset="0"/>
                <a:cs typeface="Times New Roman" pitchFamily="18" charset="0"/>
              </a:endParaRPr>
            </a:p>
          </p:txBody>
        </p:sp>
        <p:sp>
          <p:nvSpPr>
            <p:cNvPr id="77892" name="Text Box 21"/>
            <p:cNvSpPr txBox="1">
              <a:spLocks noChangeArrowheads="1"/>
            </p:cNvSpPr>
            <p:nvPr/>
          </p:nvSpPr>
          <p:spPr bwMode="auto">
            <a:xfrm>
              <a:off x="2370" y="21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10</a:t>
              </a:r>
              <a:endParaRPr kumimoji="1" lang="en-US" altLang="zh-CN" sz="3600" b="1">
                <a:solidFill>
                  <a:srgbClr val="000000"/>
                </a:solidFill>
                <a:latin typeface="Times New Roman" pitchFamily="18" charset="0"/>
                <a:cs typeface="Times New Roman" pitchFamily="18" charset="0"/>
              </a:endParaRPr>
            </a:p>
          </p:txBody>
        </p:sp>
        <p:sp>
          <p:nvSpPr>
            <p:cNvPr id="77893" name="Text Box 22"/>
            <p:cNvSpPr txBox="1">
              <a:spLocks noChangeArrowheads="1"/>
            </p:cNvSpPr>
            <p:nvPr/>
          </p:nvSpPr>
          <p:spPr bwMode="auto">
            <a:xfrm>
              <a:off x="806" y="241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00</a:t>
              </a:r>
              <a:endParaRPr kumimoji="1" lang="en-US" altLang="zh-CN" sz="3600" b="1">
                <a:solidFill>
                  <a:srgbClr val="000000"/>
                </a:solidFill>
                <a:latin typeface="Times New Roman" pitchFamily="18" charset="0"/>
                <a:cs typeface="Times New Roman" pitchFamily="18" charset="0"/>
              </a:endParaRPr>
            </a:p>
          </p:txBody>
        </p:sp>
        <p:sp>
          <p:nvSpPr>
            <p:cNvPr id="77894" name="Text Box 23"/>
            <p:cNvSpPr txBox="1">
              <a:spLocks noChangeArrowheads="1"/>
            </p:cNvSpPr>
            <p:nvPr/>
          </p:nvSpPr>
          <p:spPr bwMode="auto">
            <a:xfrm>
              <a:off x="806" y="269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01</a:t>
              </a:r>
              <a:endParaRPr kumimoji="1" lang="en-US" altLang="zh-CN" sz="3600" b="1">
                <a:solidFill>
                  <a:srgbClr val="000000"/>
                </a:solidFill>
                <a:latin typeface="Times New Roman" pitchFamily="18" charset="0"/>
                <a:cs typeface="Times New Roman" pitchFamily="18" charset="0"/>
              </a:endParaRPr>
            </a:p>
          </p:txBody>
        </p:sp>
        <p:sp>
          <p:nvSpPr>
            <p:cNvPr id="77895" name="Text Box 24"/>
            <p:cNvSpPr txBox="1">
              <a:spLocks noChangeArrowheads="1"/>
            </p:cNvSpPr>
            <p:nvPr/>
          </p:nvSpPr>
          <p:spPr bwMode="auto">
            <a:xfrm>
              <a:off x="762" y="3035"/>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 11</a:t>
              </a:r>
              <a:endParaRPr kumimoji="1" lang="en-US" altLang="zh-CN" sz="3600" b="1">
                <a:solidFill>
                  <a:srgbClr val="000000"/>
                </a:solidFill>
                <a:latin typeface="Times New Roman" pitchFamily="18" charset="0"/>
                <a:cs typeface="Times New Roman" pitchFamily="18" charset="0"/>
              </a:endParaRPr>
            </a:p>
          </p:txBody>
        </p:sp>
        <p:sp>
          <p:nvSpPr>
            <p:cNvPr id="77896" name="Text Box 25"/>
            <p:cNvSpPr txBox="1">
              <a:spLocks noChangeArrowheads="1"/>
            </p:cNvSpPr>
            <p:nvPr/>
          </p:nvSpPr>
          <p:spPr bwMode="auto">
            <a:xfrm>
              <a:off x="710" y="3323"/>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  10</a:t>
              </a:r>
              <a:endParaRPr kumimoji="1" lang="en-US" altLang="zh-CN" sz="3600" b="1">
                <a:solidFill>
                  <a:srgbClr val="000000"/>
                </a:solidFill>
                <a:latin typeface="Times New Roman" pitchFamily="18" charset="0"/>
                <a:cs typeface="Times New Roman" pitchFamily="18" charset="0"/>
              </a:endParaRPr>
            </a:p>
          </p:txBody>
        </p:sp>
        <p:sp>
          <p:nvSpPr>
            <p:cNvPr id="77897" name="Text Box 26"/>
            <p:cNvSpPr txBox="1">
              <a:spLocks noChangeArrowheads="1"/>
            </p:cNvSpPr>
            <p:nvPr/>
          </p:nvSpPr>
          <p:spPr bwMode="auto">
            <a:xfrm>
              <a:off x="1278" y="241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1</a:t>
              </a:r>
              <a:endParaRPr kumimoji="1" lang="en-US" altLang="zh-CN" sz="3600" b="1">
                <a:solidFill>
                  <a:srgbClr val="040404"/>
                </a:solidFill>
                <a:latin typeface="Times New Roman" pitchFamily="18" charset="0"/>
                <a:cs typeface="Times New Roman" pitchFamily="18" charset="0"/>
              </a:endParaRPr>
            </a:p>
          </p:txBody>
        </p:sp>
        <p:sp>
          <p:nvSpPr>
            <p:cNvPr id="77898" name="Text Box 27"/>
            <p:cNvSpPr txBox="1">
              <a:spLocks noChangeArrowheads="1"/>
            </p:cNvSpPr>
            <p:nvPr/>
          </p:nvSpPr>
          <p:spPr bwMode="auto">
            <a:xfrm>
              <a:off x="1710" y="2353"/>
              <a:ext cx="11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kumimoji="1" lang="zh-CN" altLang="zh-CN" sz="3600" b="1">
                <a:solidFill>
                  <a:srgbClr val="040404"/>
                </a:solidFill>
                <a:latin typeface="Times New Roman" pitchFamily="18" charset="0"/>
                <a:cs typeface="Times New Roman" pitchFamily="18" charset="0"/>
              </a:endParaRPr>
            </a:p>
          </p:txBody>
        </p:sp>
        <p:sp>
          <p:nvSpPr>
            <p:cNvPr id="77899" name="Text Box 28"/>
            <p:cNvSpPr txBox="1">
              <a:spLocks noChangeArrowheads="1"/>
            </p:cNvSpPr>
            <p:nvPr/>
          </p:nvSpPr>
          <p:spPr bwMode="auto">
            <a:xfrm>
              <a:off x="2406" y="2411"/>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a:t>
              </a:r>
              <a:endParaRPr kumimoji="1" lang="en-US" altLang="zh-CN" sz="3600" b="1">
                <a:solidFill>
                  <a:srgbClr val="040404"/>
                </a:solidFill>
                <a:latin typeface="Times New Roman" pitchFamily="18" charset="0"/>
                <a:cs typeface="Times New Roman" pitchFamily="18" charset="0"/>
              </a:endParaRPr>
            </a:p>
          </p:txBody>
        </p:sp>
        <p:sp>
          <p:nvSpPr>
            <p:cNvPr id="77900" name="Text Box 29"/>
            <p:cNvSpPr txBox="1">
              <a:spLocks noChangeArrowheads="1"/>
            </p:cNvSpPr>
            <p:nvPr/>
          </p:nvSpPr>
          <p:spPr bwMode="auto">
            <a:xfrm>
              <a:off x="1994" y="241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 </a:t>
              </a:r>
              <a:endParaRPr kumimoji="1" lang="en-US" altLang="zh-CN" sz="3600" b="1">
                <a:solidFill>
                  <a:srgbClr val="040404"/>
                </a:solidFill>
                <a:latin typeface="Times New Roman" pitchFamily="18" charset="0"/>
                <a:cs typeface="Times New Roman" pitchFamily="18" charset="0"/>
              </a:endParaRPr>
            </a:p>
          </p:txBody>
        </p:sp>
        <p:sp>
          <p:nvSpPr>
            <p:cNvPr id="77901" name="Text Box 30"/>
            <p:cNvSpPr txBox="1">
              <a:spLocks noChangeArrowheads="1"/>
            </p:cNvSpPr>
            <p:nvPr/>
          </p:nvSpPr>
          <p:spPr bwMode="auto">
            <a:xfrm>
              <a:off x="1326" y="2639"/>
              <a:ext cx="11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kumimoji="1" lang="zh-CN" altLang="zh-CN" sz="3600" b="1">
                <a:solidFill>
                  <a:srgbClr val="040404"/>
                </a:solidFill>
                <a:latin typeface="Times New Roman" pitchFamily="18" charset="0"/>
                <a:cs typeface="Times New Roman" pitchFamily="18" charset="0"/>
              </a:endParaRPr>
            </a:p>
          </p:txBody>
        </p:sp>
        <p:sp>
          <p:nvSpPr>
            <p:cNvPr id="77902" name="Text Box 31"/>
            <p:cNvSpPr txBox="1">
              <a:spLocks noChangeArrowheads="1"/>
            </p:cNvSpPr>
            <p:nvPr/>
          </p:nvSpPr>
          <p:spPr bwMode="auto">
            <a:xfrm>
              <a:off x="1638" y="2697"/>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a:t>
              </a:r>
              <a:endParaRPr kumimoji="1" lang="en-US" altLang="zh-CN" sz="3600" b="1">
                <a:solidFill>
                  <a:srgbClr val="040404"/>
                </a:solidFill>
                <a:latin typeface="Times New Roman" pitchFamily="18" charset="0"/>
                <a:cs typeface="Times New Roman" pitchFamily="18" charset="0"/>
              </a:endParaRPr>
            </a:p>
          </p:txBody>
        </p:sp>
        <p:sp>
          <p:nvSpPr>
            <p:cNvPr id="77903" name="Text Box 32"/>
            <p:cNvSpPr txBox="1">
              <a:spLocks noChangeArrowheads="1"/>
            </p:cNvSpPr>
            <p:nvPr/>
          </p:nvSpPr>
          <p:spPr bwMode="auto">
            <a:xfrm>
              <a:off x="2454" y="2697"/>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77904" name="Text Box 33"/>
            <p:cNvSpPr txBox="1">
              <a:spLocks noChangeArrowheads="1"/>
            </p:cNvSpPr>
            <p:nvPr/>
          </p:nvSpPr>
          <p:spPr bwMode="auto">
            <a:xfrm>
              <a:off x="2018" y="2697"/>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a:t>
              </a:r>
              <a:endParaRPr kumimoji="1" lang="en-US" altLang="zh-CN" sz="3600" b="1">
                <a:solidFill>
                  <a:srgbClr val="040404"/>
                </a:solidFill>
                <a:latin typeface="Times New Roman" pitchFamily="18" charset="0"/>
                <a:cs typeface="Times New Roman" pitchFamily="18" charset="0"/>
              </a:endParaRPr>
            </a:p>
          </p:txBody>
        </p:sp>
        <p:sp>
          <p:nvSpPr>
            <p:cNvPr id="77905" name="Text Box 34"/>
            <p:cNvSpPr txBox="1">
              <a:spLocks noChangeArrowheads="1"/>
            </p:cNvSpPr>
            <p:nvPr/>
          </p:nvSpPr>
          <p:spPr bwMode="auto">
            <a:xfrm>
              <a:off x="1227" y="3005"/>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a:t>
              </a:r>
              <a:endParaRPr kumimoji="1" lang="en-US" altLang="zh-CN" sz="3600" b="1">
                <a:solidFill>
                  <a:srgbClr val="040404"/>
                </a:solidFill>
                <a:latin typeface="Times New Roman" pitchFamily="18" charset="0"/>
                <a:cs typeface="Times New Roman" pitchFamily="18" charset="0"/>
              </a:endParaRPr>
            </a:p>
          </p:txBody>
        </p:sp>
        <p:sp>
          <p:nvSpPr>
            <p:cNvPr id="77906" name="Text Box 35"/>
            <p:cNvSpPr txBox="1">
              <a:spLocks noChangeArrowheads="1"/>
            </p:cNvSpPr>
            <p:nvPr/>
          </p:nvSpPr>
          <p:spPr bwMode="auto">
            <a:xfrm>
              <a:off x="1587" y="300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a:t>
              </a:r>
              <a:endParaRPr kumimoji="1" lang="en-US" altLang="zh-CN" sz="3600" b="1">
                <a:solidFill>
                  <a:srgbClr val="040404"/>
                </a:solidFill>
                <a:latin typeface="Times New Roman" pitchFamily="18" charset="0"/>
                <a:cs typeface="Times New Roman" pitchFamily="18" charset="0"/>
              </a:endParaRPr>
            </a:p>
          </p:txBody>
        </p:sp>
        <p:sp>
          <p:nvSpPr>
            <p:cNvPr id="77907" name="Text Box 36"/>
            <p:cNvSpPr txBox="1">
              <a:spLocks noChangeArrowheads="1"/>
            </p:cNvSpPr>
            <p:nvPr/>
          </p:nvSpPr>
          <p:spPr bwMode="auto">
            <a:xfrm>
              <a:off x="2379" y="3005"/>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a:t>
              </a:r>
              <a:endParaRPr kumimoji="1" lang="en-US" altLang="zh-CN" sz="3600" b="1">
                <a:solidFill>
                  <a:srgbClr val="040404"/>
                </a:solidFill>
                <a:latin typeface="Times New Roman" pitchFamily="18" charset="0"/>
                <a:cs typeface="Times New Roman" pitchFamily="18" charset="0"/>
              </a:endParaRPr>
            </a:p>
          </p:txBody>
        </p:sp>
        <p:sp>
          <p:nvSpPr>
            <p:cNvPr id="77908" name="Text Box 37"/>
            <p:cNvSpPr txBox="1">
              <a:spLocks noChangeArrowheads="1"/>
            </p:cNvSpPr>
            <p:nvPr/>
          </p:nvSpPr>
          <p:spPr bwMode="auto">
            <a:xfrm>
              <a:off x="1967" y="300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a:t>
              </a:r>
              <a:endParaRPr kumimoji="1" lang="en-US" altLang="zh-CN" sz="3600" b="1">
                <a:solidFill>
                  <a:srgbClr val="040404"/>
                </a:solidFill>
                <a:latin typeface="Times New Roman" pitchFamily="18" charset="0"/>
                <a:cs typeface="Times New Roman" pitchFamily="18" charset="0"/>
              </a:endParaRPr>
            </a:p>
          </p:txBody>
        </p:sp>
        <p:sp>
          <p:nvSpPr>
            <p:cNvPr id="77909" name="Text Box 38"/>
            <p:cNvSpPr txBox="1">
              <a:spLocks noChangeArrowheads="1"/>
            </p:cNvSpPr>
            <p:nvPr/>
          </p:nvSpPr>
          <p:spPr bwMode="auto">
            <a:xfrm>
              <a:off x="1164" y="334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a:t>
              </a:r>
              <a:endParaRPr kumimoji="1" lang="en-US" altLang="zh-CN" sz="3600" b="1">
                <a:solidFill>
                  <a:srgbClr val="040404"/>
                </a:solidFill>
                <a:latin typeface="Times New Roman" pitchFamily="18" charset="0"/>
                <a:cs typeface="Times New Roman" pitchFamily="18" charset="0"/>
              </a:endParaRPr>
            </a:p>
          </p:txBody>
        </p:sp>
        <p:sp>
          <p:nvSpPr>
            <p:cNvPr id="77910" name="Text Box 39"/>
            <p:cNvSpPr txBox="1">
              <a:spLocks noChangeArrowheads="1"/>
            </p:cNvSpPr>
            <p:nvPr/>
          </p:nvSpPr>
          <p:spPr bwMode="auto">
            <a:xfrm>
              <a:off x="1664" y="3342"/>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77911" name="Text Box 40"/>
            <p:cNvSpPr txBox="1">
              <a:spLocks noChangeArrowheads="1"/>
            </p:cNvSpPr>
            <p:nvPr/>
          </p:nvSpPr>
          <p:spPr bwMode="auto">
            <a:xfrm>
              <a:off x="2388" y="3342"/>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a:t>
              </a:r>
              <a:endParaRPr kumimoji="1" lang="en-US" altLang="zh-CN" sz="3600" b="1">
                <a:solidFill>
                  <a:srgbClr val="040404"/>
                </a:solidFill>
                <a:latin typeface="Times New Roman" pitchFamily="18" charset="0"/>
                <a:cs typeface="Times New Roman" pitchFamily="18" charset="0"/>
              </a:endParaRPr>
            </a:p>
          </p:txBody>
        </p:sp>
        <p:sp>
          <p:nvSpPr>
            <p:cNvPr id="77912" name="Text Box 41"/>
            <p:cNvSpPr txBox="1">
              <a:spLocks noChangeArrowheads="1"/>
            </p:cNvSpPr>
            <p:nvPr/>
          </p:nvSpPr>
          <p:spPr bwMode="auto">
            <a:xfrm>
              <a:off x="1952" y="3342"/>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 </a:t>
              </a:r>
              <a:endParaRPr kumimoji="1" lang="en-US" altLang="zh-CN" sz="3600" b="1">
                <a:solidFill>
                  <a:srgbClr val="040404"/>
                </a:solidFill>
                <a:latin typeface="Times New Roman" pitchFamily="18" charset="0"/>
                <a:cs typeface="Times New Roman" pitchFamily="18" charset="0"/>
              </a:endParaRPr>
            </a:p>
          </p:txBody>
        </p:sp>
        <p:sp>
          <p:nvSpPr>
            <p:cNvPr id="77913" name="Text Box 42"/>
            <p:cNvSpPr txBox="1">
              <a:spLocks noChangeArrowheads="1"/>
            </p:cNvSpPr>
            <p:nvPr/>
          </p:nvSpPr>
          <p:spPr bwMode="auto">
            <a:xfrm>
              <a:off x="567" y="2171"/>
              <a:ext cx="3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0000"/>
                  </a:solidFill>
                  <a:latin typeface="Times New Roman" pitchFamily="18" charset="0"/>
                  <a:cs typeface="Times New Roman" pitchFamily="18" charset="0"/>
                </a:rPr>
                <a:t>AB</a:t>
              </a:r>
            </a:p>
          </p:txBody>
        </p:sp>
        <p:sp>
          <p:nvSpPr>
            <p:cNvPr id="77914" name="Text Box 43"/>
            <p:cNvSpPr txBox="1">
              <a:spLocks noChangeArrowheads="1"/>
            </p:cNvSpPr>
            <p:nvPr/>
          </p:nvSpPr>
          <p:spPr bwMode="auto">
            <a:xfrm>
              <a:off x="758" y="1979"/>
              <a:ext cx="3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0000"/>
                  </a:solidFill>
                  <a:latin typeface="Times New Roman" pitchFamily="18" charset="0"/>
                  <a:cs typeface="Times New Roman" pitchFamily="18" charset="0"/>
                </a:rPr>
                <a:t>CD</a:t>
              </a:r>
            </a:p>
          </p:txBody>
        </p:sp>
      </p:grpSp>
      <p:graphicFrame>
        <p:nvGraphicFramePr>
          <p:cNvPr id="76" name="Object 3"/>
          <p:cNvGraphicFramePr>
            <a:graphicFrameLocks noChangeAspect="1"/>
          </p:cNvGraphicFramePr>
          <p:nvPr/>
        </p:nvGraphicFramePr>
        <p:xfrm>
          <a:off x="1143000" y="5291138"/>
          <a:ext cx="3330575" cy="463550"/>
        </p:xfrm>
        <a:graphic>
          <a:graphicData uri="http://schemas.openxmlformats.org/presentationml/2006/ole">
            <mc:AlternateContent xmlns:mc="http://schemas.openxmlformats.org/markup-compatibility/2006">
              <mc:Choice xmlns:v="urn:schemas-microsoft-com:vml" Requires="v">
                <p:oleObj spid="_x0000_s77958" name="公式" r:id="rId3" imgW="1466959" imgH="133475" progId="Equation.3">
                  <p:embed/>
                </p:oleObj>
              </mc:Choice>
              <mc:Fallback>
                <p:oleObj name="公式" r:id="rId3" imgW="1466959" imgH="13347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291138"/>
                        <a:ext cx="33305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oup 184"/>
          <p:cNvGrpSpPr>
            <a:grpSpLocks/>
          </p:cNvGrpSpPr>
          <p:nvPr/>
        </p:nvGrpSpPr>
        <p:grpSpPr bwMode="auto">
          <a:xfrm>
            <a:off x="222250" y="2420938"/>
            <a:ext cx="3879850" cy="1871662"/>
            <a:chOff x="503" y="1437"/>
            <a:chExt cx="2444" cy="1179"/>
          </a:xfrm>
        </p:grpSpPr>
        <p:sp>
          <p:nvSpPr>
            <p:cNvPr id="77882" name="Arc 44"/>
            <p:cNvSpPr>
              <a:spLocks/>
            </p:cNvSpPr>
            <p:nvPr/>
          </p:nvSpPr>
          <p:spPr bwMode="auto">
            <a:xfrm rot="9552806">
              <a:off x="2608" y="1459"/>
              <a:ext cx="339" cy="204"/>
            </a:xfrm>
            <a:custGeom>
              <a:avLst/>
              <a:gdLst>
                <a:gd name="T0" fmla="*/ 0 w 25618"/>
                <a:gd name="T1" fmla="*/ 0 h 43200"/>
                <a:gd name="T2" fmla="*/ 0 w 25618"/>
                <a:gd name="T3" fmla="*/ 0 h 43200"/>
                <a:gd name="T4" fmla="*/ 0 w 25618"/>
                <a:gd name="T5" fmla="*/ 0 h 43200"/>
                <a:gd name="T6" fmla="*/ 0 60000 65536"/>
                <a:gd name="T7" fmla="*/ 0 60000 65536"/>
                <a:gd name="T8" fmla="*/ 0 60000 65536"/>
                <a:gd name="T9" fmla="*/ 0 w 25618"/>
                <a:gd name="T10" fmla="*/ 0 h 43200"/>
                <a:gd name="T11" fmla="*/ 25618 w 25618"/>
                <a:gd name="T12" fmla="*/ 43200 h 43200"/>
              </a:gdLst>
              <a:ahLst/>
              <a:cxnLst>
                <a:cxn ang="T6">
                  <a:pos x="T0" y="T1"/>
                </a:cxn>
                <a:cxn ang="T7">
                  <a:pos x="T2" y="T3"/>
                </a:cxn>
                <a:cxn ang="T8">
                  <a:pos x="T4" y="T5"/>
                </a:cxn>
              </a:cxnLst>
              <a:rect l="T9" t="T10" r="T11" b="T12"/>
              <a:pathLst>
                <a:path w="25618" h="43200" fill="none" extrusionOk="0">
                  <a:moveTo>
                    <a:pt x="383" y="308"/>
                  </a:moveTo>
                  <a:cubicBezTo>
                    <a:pt x="1583" y="103"/>
                    <a:pt x="2799" y="-1"/>
                    <a:pt x="4018" y="0"/>
                  </a:cubicBezTo>
                  <a:cubicBezTo>
                    <a:pt x="15947" y="0"/>
                    <a:pt x="25618" y="9670"/>
                    <a:pt x="25618" y="21600"/>
                  </a:cubicBezTo>
                  <a:cubicBezTo>
                    <a:pt x="25618" y="33529"/>
                    <a:pt x="15947" y="43200"/>
                    <a:pt x="4018" y="43200"/>
                  </a:cubicBezTo>
                  <a:cubicBezTo>
                    <a:pt x="2669" y="43200"/>
                    <a:pt x="1324" y="43073"/>
                    <a:pt x="0" y="42822"/>
                  </a:cubicBezTo>
                </a:path>
                <a:path w="25618" h="43200" stroke="0" extrusionOk="0">
                  <a:moveTo>
                    <a:pt x="383" y="308"/>
                  </a:moveTo>
                  <a:cubicBezTo>
                    <a:pt x="1583" y="103"/>
                    <a:pt x="2799" y="-1"/>
                    <a:pt x="4018" y="0"/>
                  </a:cubicBezTo>
                  <a:cubicBezTo>
                    <a:pt x="15947" y="0"/>
                    <a:pt x="25618" y="9670"/>
                    <a:pt x="25618" y="21600"/>
                  </a:cubicBezTo>
                  <a:cubicBezTo>
                    <a:pt x="25618" y="33529"/>
                    <a:pt x="15947" y="43200"/>
                    <a:pt x="4018" y="43200"/>
                  </a:cubicBezTo>
                  <a:cubicBezTo>
                    <a:pt x="2669" y="43200"/>
                    <a:pt x="1324" y="43073"/>
                    <a:pt x="0" y="42822"/>
                  </a:cubicBezTo>
                  <a:lnTo>
                    <a:pt x="4018" y="21600"/>
                  </a:lnTo>
                  <a:lnTo>
                    <a:pt x="383" y="308"/>
                  </a:lnTo>
                  <a:close/>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77883" name="Object 4"/>
            <p:cNvGraphicFramePr>
              <a:graphicFrameLocks noChangeAspect="1"/>
            </p:cNvGraphicFramePr>
            <p:nvPr/>
          </p:nvGraphicFramePr>
          <p:xfrm>
            <a:off x="503" y="1622"/>
            <a:ext cx="310" cy="236"/>
          </p:xfrm>
          <a:graphic>
            <a:graphicData uri="http://schemas.openxmlformats.org/presentationml/2006/ole">
              <mc:AlternateContent xmlns:mc="http://schemas.openxmlformats.org/markup-compatibility/2006">
                <mc:Choice xmlns:v="urn:schemas-microsoft-com:vml" Requires="v">
                  <p:oleObj spid="_x0000_s77959" name="公式" r:id="rId5" imgW="180847" imgH="114368" progId="Equation.3">
                    <p:embed/>
                  </p:oleObj>
                </mc:Choice>
                <mc:Fallback>
                  <p:oleObj name="公式" r:id="rId5" imgW="180847" imgH="114368"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 y="1622"/>
                          <a:ext cx="310"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84" name="Arc 58"/>
            <p:cNvSpPr>
              <a:spLocks/>
            </p:cNvSpPr>
            <p:nvPr/>
          </p:nvSpPr>
          <p:spPr bwMode="auto">
            <a:xfrm rot="-9571685">
              <a:off x="2596" y="2344"/>
              <a:ext cx="339" cy="272"/>
            </a:xfrm>
            <a:custGeom>
              <a:avLst/>
              <a:gdLst>
                <a:gd name="T0" fmla="*/ 0 w 25618"/>
                <a:gd name="T1" fmla="*/ 0 h 43200"/>
                <a:gd name="T2" fmla="*/ 0 w 25618"/>
                <a:gd name="T3" fmla="*/ 0 h 43200"/>
                <a:gd name="T4" fmla="*/ 0 w 25618"/>
                <a:gd name="T5" fmla="*/ 0 h 43200"/>
                <a:gd name="T6" fmla="*/ 0 60000 65536"/>
                <a:gd name="T7" fmla="*/ 0 60000 65536"/>
                <a:gd name="T8" fmla="*/ 0 60000 65536"/>
                <a:gd name="T9" fmla="*/ 0 w 25618"/>
                <a:gd name="T10" fmla="*/ 0 h 43200"/>
                <a:gd name="T11" fmla="*/ 25618 w 25618"/>
                <a:gd name="T12" fmla="*/ 43200 h 43200"/>
              </a:gdLst>
              <a:ahLst/>
              <a:cxnLst>
                <a:cxn ang="T6">
                  <a:pos x="T0" y="T1"/>
                </a:cxn>
                <a:cxn ang="T7">
                  <a:pos x="T2" y="T3"/>
                </a:cxn>
                <a:cxn ang="T8">
                  <a:pos x="T4" y="T5"/>
                </a:cxn>
              </a:cxnLst>
              <a:rect l="T9" t="T10" r="T11" b="T12"/>
              <a:pathLst>
                <a:path w="25618" h="43200" fill="none" extrusionOk="0">
                  <a:moveTo>
                    <a:pt x="383" y="308"/>
                  </a:moveTo>
                  <a:cubicBezTo>
                    <a:pt x="1583" y="103"/>
                    <a:pt x="2799" y="-1"/>
                    <a:pt x="4018" y="0"/>
                  </a:cubicBezTo>
                  <a:cubicBezTo>
                    <a:pt x="15947" y="0"/>
                    <a:pt x="25618" y="9670"/>
                    <a:pt x="25618" y="21600"/>
                  </a:cubicBezTo>
                  <a:cubicBezTo>
                    <a:pt x="25618" y="33529"/>
                    <a:pt x="15947" y="43200"/>
                    <a:pt x="4018" y="43200"/>
                  </a:cubicBezTo>
                  <a:cubicBezTo>
                    <a:pt x="2669" y="43200"/>
                    <a:pt x="1324" y="43073"/>
                    <a:pt x="0" y="42822"/>
                  </a:cubicBezTo>
                </a:path>
                <a:path w="25618" h="43200" stroke="0" extrusionOk="0">
                  <a:moveTo>
                    <a:pt x="383" y="308"/>
                  </a:moveTo>
                  <a:cubicBezTo>
                    <a:pt x="1583" y="103"/>
                    <a:pt x="2799" y="-1"/>
                    <a:pt x="4018" y="0"/>
                  </a:cubicBezTo>
                  <a:cubicBezTo>
                    <a:pt x="15947" y="0"/>
                    <a:pt x="25618" y="9670"/>
                    <a:pt x="25618" y="21600"/>
                  </a:cubicBezTo>
                  <a:cubicBezTo>
                    <a:pt x="25618" y="33529"/>
                    <a:pt x="15947" y="43200"/>
                    <a:pt x="4018" y="43200"/>
                  </a:cubicBezTo>
                  <a:cubicBezTo>
                    <a:pt x="2669" y="43200"/>
                    <a:pt x="1324" y="43073"/>
                    <a:pt x="0" y="42822"/>
                  </a:cubicBezTo>
                  <a:lnTo>
                    <a:pt x="4018" y="21600"/>
                  </a:lnTo>
                  <a:lnTo>
                    <a:pt x="383" y="308"/>
                  </a:lnTo>
                  <a:close/>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85" name="Arc 59"/>
            <p:cNvSpPr>
              <a:spLocks/>
            </p:cNvSpPr>
            <p:nvPr/>
          </p:nvSpPr>
          <p:spPr bwMode="auto">
            <a:xfrm rot="1994692">
              <a:off x="1428" y="1437"/>
              <a:ext cx="339" cy="274"/>
            </a:xfrm>
            <a:custGeom>
              <a:avLst/>
              <a:gdLst>
                <a:gd name="T0" fmla="*/ 0 w 25618"/>
                <a:gd name="T1" fmla="*/ 0 h 43200"/>
                <a:gd name="T2" fmla="*/ 0 w 25618"/>
                <a:gd name="T3" fmla="*/ 0 h 43200"/>
                <a:gd name="T4" fmla="*/ 0 w 25618"/>
                <a:gd name="T5" fmla="*/ 0 h 43200"/>
                <a:gd name="T6" fmla="*/ 0 60000 65536"/>
                <a:gd name="T7" fmla="*/ 0 60000 65536"/>
                <a:gd name="T8" fmla="*/ 0 60000 65536"/>
                <a:gd name="T9" fmla="*/ 0 w 25618"/>
                <a:gd name="T10" fmla="*/ 0 h 43200"/>
                <a:gd name="T11" fmla="*/ 25618 w 25618"/>
                <a:gd name="T12" fmla="*/ 43200 h 43200"/>
              </a:gdLst>
              <a:ahLst/>
              <a:cxnLst>
                <a:cxn ang="T6">
                  <a:pos x="T0" y="T1"/>
                </a:cxn>
                <a:cxn ang="T7">
                  <a:pos x="T2" y="T3"/>
                </a:cxn>
                <a:cxn ang="T8">
                  <a:pos x="T4" y="T5"/>
                </a:cxn>
              </a:cxnLst>
              <a:rect l="T9" t="T10" r="T11" b="T12"/>
              <a:pathLst>
                <a:path w="25618" h="43200" fill="none" extrusionOk="0">
                  <a:moveTo>
                    <a:pt x="383" y="308"/>
                  </a:moveTo>
                  <a:cubicBezTo>
                    <a:pt x="1583" y="103"/>
                    <a:pt x="2799" y="-1"/>
                    <a:pt x="4018" y="0"/>
                  </a:cubicBezTo>
                  <a:cubicBezTo>
                    <a:pt x="15947" y="0"/>
                    <a:pt x="25618" y="9670"/>
                    <a:pt x="25618" y="21600"/>
                  </a:cubicBezTo>
                  <a:cubicBezTo>
                    <a:pt x="25618" y="33529"/>
                    <a:pt x="15947" y="43200"/>
                    <a:pt x="4018" y="43200"/>
                  </a:cubicBezTo>
                  <a:cubicBezTo>
                    <a:pt x="2669" y="43200"/>
                    <a:pt x="1324" y="43073"/>
                    <a:pt x="0" y="42822"/>
                  </a:cubicBezTo>
                </a:path>
                <a:path w="25618" h="43200" stroke="0" extrusionOk="0">
                  <a:moveTo>
                    <a:pt x="383" y="308"/>
                  </a:moveTo>
                  <a:cubicBezTo>
                    <a:pt x="1583" y="103"/>
                    <a:pt x="2799" y="-1"/>
                    <a:pt x="4018" y="0"/>
                  </a:cubicBezTo>
                  <a:cubicBezTo>
                    <a:pt x="15947" y="0"/>
                    <a:pt x="25618" y="9670"/>
                    <a:pt x="25618" y="21600"/>
                  </a:cubicBezTo>
                  <a:cubicBezTo>
                    <a:pt x="25618" y="33529"/>
                    <a:pt x="15947" y="43200"/>
                    <a:pt x="4018" y="43200"/>
                  </a:cubicBezTo>
                  <a:cubicBezTo>
                    <a:pt x="2669" y="43200"/>
                    <a:pt x="1324" y="43073"/>
                    <a:pt x="0" y="42822"/>
                  </a:cubicBezTo>
                  <a:lnTo>
                    <a:pt x="4018" y="21600"/>
                  </a:lnTo>
                  <a:lnTo>
                    <a:pt x="383" y="308"/>
                  </a:lnTo>
                  <a:close/>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86" name="Arc 60"/>
            <p:cNvSpPr>
              <a:spLocks/>
            </p:cNvSpPr>
            <p:nvPr/>
          </p:nvSpPr>
          <p:spPr bwMode="auto">
            <a:xfrm rot="-1616856">
              <a:off x="1428" y="2344"/>
              <a:ext cx="339" cy="250"/>
            </a:xfrm>
            <a:custGeom>
              <a:avLst/>
              <a:gdLst>
                <a:gd name="T0" fmla="*/ 0 w 25618"/>
                <a:gd name="T1" fmla="*/ 0 h 43200"/>
                <a:gd name="T2" fmla="*/ 0 w 25618"/>
                <a:gd name="T3" fmla="*/ 0 h 43200"/>
                <a:gd name="T4" fmla="*/ 0 w 25618"/>
                <a:gd name="T5" fmla="*/ 0 h 43200"/>
                <a:gd name="T6" fmla="*/ 0 60000 65536"/>
                <a:gd name="T7" fmla="*/ 0 60000 65536"/>
                <a:gd name="T8" fmla="*/ 0 60000 65536"/>
                <a:gd name="T9" fmla="*/ 0 w 25618"/>
                <a:gd name="T10" fmla="*/ 0 h 43200"/>
                <a:gd name="T11" fmla="*/ 25618 w 25618"/>
                <a:gd name="T12" fmla="*/ 43200 h 43200"/>
              </a:gdLst>
              <a:ahLst/>
              <a:cxnLst>
                <a:cxn ang="T6">
                  <a:pos x="T0" y="T1"/>
                </a:cxn>
                <a:cxn ang="T7">
                  <a:pos x="T2" y="T3"/>
                </a:cxn>
                <a:cxn ang="T8">
                  <a:pos x="T4" y="T5"/>
                </a:cxn>
              </a:cxnLst>
              <a:rect l="T9" t="T10" r="T11" b="T12"/>
              <a:pathLst>
                <a:path w="25618" h="43200" fill="none" extrusionOk="0">
                  <a:moveTo>
                    <a:pt x="383" y="308"/>
                  </a:moveTo>
                  <a:cubicBezTo>
                    <a:pt x="1583" y="103"/>
                    <a:pt x="2799" y="-1"/>
                    <a:pt x="4018" y="0"/>
                  </a:cubicBezTo>
                  <a:cubicBezTo>
                    <a:pt x="15947" y="0"/>
                    <a:pt x="25618" y="9670"/>
                    <a:pt x="25618" y="21600"/>
                  </a:cubicBezTo>
                  <a:cubicBezTo>
                    <a:pt x="25618" y="33529"/>
                    <a:pt x="15947" y="43200"/>
                    <a:pt x="4018" y="43200"/>
                  </a:cubicBezTo>
                  <a:cubicBezTo>
                    <a:pt x="2669" y="43200"/>
                    <a:pt x="1324" y="43073"/>
                    <a:pt x="0" y="42822"/>
                  </a:cubicBezTo>
                </a:path>
                <a:path w="25618" h="43200" stroke="0" extrusionOk="0">
                  <a:moveTo>
                    <a:pt x="383" y="308"/>
                  </a:moveTo>
                  <a:cubicBezTo>
                    <a:pt x="1583" y="103"/>
                    <a:pt x="2799" y="-1"/>
                    <a:pt x="4018" y="0"/>
                  </a:cubicBezTo>
                  <a:cubicBezTo>
                    <a:pt x="15947" y="0"/>
                    <a:pt x="25618" y="9670"/>
                    <a:pt x="25618" y="21600"/>
                  </a:cubicBezTo>
                  <a:cubicBezTo>
                    <a:pt x="25618" y="33529"/>
                    <a:pt x="15947" y="43200"/>
                    <a:pt x="4018" y="43200"/>
                  </a:cubicBezTo>
                  <a:cubicBezTo>
                    <a:pt x="2669" y="43200"/>
                    <a:pt x="1324" y="43073"/>
                    <a:pt x="0" y="42822"/>
                  </a:cubicBezTo>
                  <a:lnTo>
                    <a:pt x="4018" y="21600"/>
                  </a:lnTo>
                  <a:lnTo>
                    <a:pt x="383" y="308"/>
                  </a:lnTo>
                  <a:close/>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87" name="Line 61"/>
            <p:cNvSpPr>
              <a:spLocks noChangeShapeType="1"/>
            </p:cNvSpPr>
            <p:nvPr/>
          </p:nvSpPr>
          <p:spPr bwMode="auto">
            <a:xfrm flipH="1">
              <a:off x="839" y="1527"/>
              <a:ext cx="635" cy="22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186"/>
          <p:cNvGrpSpPr>
            <a:grpSpLocks/>
          </p:cNvGrpSpPr>
          <p:nvPr/>
        </p:nvGrpSpPr>
        <p:grpSpPr bwMode="auto">
          <a:xfrm>
            <a:off x="2436813" y="1697038"/>
            <a:ext cx="936625" cy="2032000"/>
            <a:chOff x="1898" y="981"/>
            <a:chExt cx="590" cy="1280"/>
          </a:xfrm>
        </p:grpSpPr>
        <p:sp>
          <p:nvSpPr>
            <p:cNvPr id="77878" name="AutoShape 57"/>
            <p:cNvSpPr>
              <a:spLocks noChangeArrowheads="1"/>
            </p:cNvSpPr>
            <p:nvPr/>
          </p:nvSpPr>
          <p:spPr bwMode="auto">
            <a:xfrm>
              <a:off x="1898" y="1717"/>
              <a:ext cx="590" cy="544"/>
            </a:xfrm>
            <a:prstGeom prst="flowChartAlternateProcess">
              <a:avLst/>
            </a:prstGeom>
            <a:noFill/>
            <a:ln w="381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nvGrpSpPr>
            <p:cNvPr id="77879" name="Group 177"/>
            <p:cNvGrpSpPr>
              <a:grpSpLocks/>
            </p:cNvGrpSpPr>
            <p:nvPr/>
          </p:nvGrpSpPr>
          <p:grpSpPr bwMode="auto">
            <a:xfrm>
              <a:off x="1970" y="981"/>
              <a:ext cx="328" cy="726"/>
              <a:chOff x="1970" y="981"/>
              <a:chExt cx="328" cy="726"/>
            </a:xfrm>
          </p:grpSpPr>
          <p:graphicFrame>
            <p:nvGraphicFramePr>
              <p:cNvPr id="77880" name="Object 5"/>
              <p:cNvGraphicFramePr>
                <a:graphicFrameLocks noChangeAspect="1"/>
              </p:cNvGraphicFramePr>
              <p:nvPr/>
            </p:nvGraphicFramePr>
            <p:xfrm>
              <a:off x="1970" y="981"/>
              <a:ext cx="328" cy="197"/>
            </p:xfrm>
            <a:graphic>
              <a:graphicData uri="http://schemas.openxmlformats.org/presentationml/2006/ole">
                <mc:AlternateContent xmlns:mc="http://schemas.openxmlformats.org/markup-compatibility/2006">
                  <mc:Choice xmlns:v="urn:schemas-microsoft-com:vml" Requires="v">
                    <p:oleObj spid="_x0000_s77960" name="公式" r:id="rId7" imgW="171573" imgH="76155" progId="Equation.3">
                      <p:embed/>
                    </p:oleObj>
                  </mc:Choice>
                  <mc:Fallback>
                    <p:oleObj name="公式" r:id="rId7" imgW="171573" imgH="76155"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0" y="981"/>
                            <a:ext cx="328"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81" name="Line 63"/>
              <p:cNvSpPr>
                <a:spLocks noChangeShapeType="1"/>
              </p:cNvSpPr>
              <p:nvPr/>
            </p:nvSpPr>
            <p:spPr bwMode="auto">
              <a:xfrm flipV="1">
                <a:off x="2018" y="1162"/>
                <a:ext cx="91" cy="54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9" name="Group 188"/>
          <p:cNvGrpSpPr>
            <a:grpSpLocks/>
          </p:cNvGrpSpPr>
          <p:nvPr/>
        </p:nvGrpSpPr>
        <p:grpSpPr bwMode="auto">
          <a:xfrm>
            <a:off x="349250" y="3352800"/>
            <a:ext cx="3646488" cy="790575"/>
            <a:chOff x="583" y="2024"/>
            <a:chExt cx="2297" cy="498"/>
          </a:xfrm>
        </p:grpSpPr>
        <p:graphicFrame>
          <p:nvGraphicFramePr>
            <p:cNvPr id="77875" name="Object 6"/>
            <p:cNvGraphicFramePr>
              <a:graphicFrameLocks noChangeAspect="1"/>
            </p:cNvGraphicFramePr>
            <p:nvPr/>
          </p:nvGraphicFramePr>
          <p:xfrm>
            <a:off x="583" y="2320"/>
            <a:ext cx="330" cy="202"/>
          </p:xfrm>
          <a:graphic>
            <a:graphicData uri="http://schemas.openxmlformats.org/presentationml/2006/ole">
              <mc:AlternateContent xmlns:mc="http://schemas.openxmlformats.org/markup-compatibility/2006">
                <mc:Choice xmlns:v="urn:schemas-microsoft-com:vml" Requires="v">
                  <p:oleObj spid="_x0000_s77961" name="公式" r:id="rId9" imgW="171573" imgH="76155" progId="Equation.3">
                    <p:embed/>
                  </p:oleObj>
                </mc:Choice>
                <mc:Fallback>
                  <p:oleObj name="公式" r:id="rId9" imgW="171573" imgH="76155"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3" y="2320"/>
                          <a:ext cx="330"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76" name="Line 62"/>
            <p:cNvSpPr>
              <a:spLocks noChangeShapeType="1"/>
            </p:cNvSpPr>
            <p:nvPr/>
          </p:nvSpPr>
          <p:spPr bwMode="auto">
            <a:xfrm flipH="1">
              <a:off x="929" y="2162"/>
              <a:ext cx="545" cy="227"/>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7" name="AutoShape 179"/>
            <p:cNvSpPr>
              <a:spLocks noChangeArrowheads="1"/>
            </p:cNvSpPr>
            <p:nvPr/>
          </p:nvSpPr>
          <p:spPr bwMode="auto">
            <a:xfrm rot="5400000">
              <a:off x="2041" y="1457"/>
              <a:ext cx="272" cy="1406"/>
            </a:xfrm>
            <a:prstGeom prst="flowChartAlternateProcess">
              <a:avLst/>
            </a:prstGeom>
            <a:noFill/>
            <a:ln w="38100"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grpSp>
        <p:nvGrpSpPr>
          <p:cNvPr id="10" name="Group 187"/>
          <p:cNvGrpSpPr>
            <a:grpSpLocks/>
          </p:cNvGrpSpPr>
          <p:nvPr/>
        </p:nvGrpSpPr>
        <p:grpSpPr bwMode="auto">
          <a:xfrm>
            <a:off x="2974975" y="1628775"/>
            <a:ext cx="1152525" cy="2663825"/>
            <a:chOff x="2245" y="935"/>
            <a:chExt cx="680" cy="1679"/>
          </a:xfrm>
        </p:grpSpPr>
        <p:sp>
          <p:nvSpPr>
            <p:cNvPr id="77872" name="AutoShape 178"/>
            <p:cNvSpPr>
              <a:spLocks noChangeArrowheads="1"/>
            </p:cNvSpPr>
            <p:nvPr/>
          </p:nvSpPr>
          <p:spPr bwMode="auto">
            <a:xfrm>
              <a:off x="2245" y="1434"/>
              <a:ext cx="272" cy="1180"/>
            </a:xfrm>
            <a:prstGeom prst="flowChartAlternateProcess">
              <a:avLst/>
            </a:prstGeom>
            <a:noFill/>
            <a:ln w="38100" algn="ctr">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77873" name="Line 181"/>
            <p:cNvSpPr>
              <a:spLocks noChangeShapeType="1"/>
            </p:cNvSpPr>
            <p:nvPr/>
          </p:nvSpPr>
          <p:spPr bwMode="auto">
            <a:xfrm flipV="1">
              <a:off x="2472" y="1117"/>
              <a:ext cx="227" cy="317"/>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7874" name="Object 7"/>
            <p:cNvGraphicFramePr>
              <a:graphicFrameLocks noChangeAspect="1"/>
            </p:cNvGraphicFramePr>
            <p:nvPr/>
          </p:nvGraphicFramePr>
          <p:xfrm>
            <a:off x="2653" y="935"/>
            <a:ext cx="272" cy="190"/>
          </p:xfrm>
          <a:graphic>
            <a:graphicData uri="http://schemas.openxmlformats.org/presentationml/2006/ole">
              <mc:AlternateContent xmlns:mc="http://schemas.openxmlformats.org/markup-compatibility/2006">
                <mc:Choice xmlns:v="urn:schemas-microsoft-com:vml" Requires="v">
                  <p:oleObj spid="_x0000_s77962" name="公式" r:id="rId11" imgW="171573" imgH="95261" progId="Equation.3">
                    <p:embed/>
                  </p:oleObj>
                </mc:Choice>
                <mc:Fallback>
                  <p:oleObj name="公式" r:id="rId11" imgW="171573" imgH="95261"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53" y="935"/>
                          <a:ext cx="272"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97" name="Object 8"/>
          <p:cNvGraphicFramePr>
            <a:graphicFrameLocks noChangeAspect="1"/>
          </p:cNvGraphicFramePr>
          <p:nvPr/>
        </p:nvGraphicFramePr>
        <p:xfrm>
          <a:off x="5286375" y="5291138"/>
          <a:ext cx="3359150" cy="463550"/>
        </p:xfrm>
        <a:graphic>
          <a:graphicData uri="http://schemas.openxmlformats.org/presentationml/2006/ole">
            <mc:AlternateContent xmlns:mc="http://schemas.openxmlformats.org/markup-compatibility/2006">
              <mc:Choice xmlns:v="urn:schemas-microsoft-com:vml" Requires="v">
                <p:oleObj spid="_x0000_s77963" name="公式" r:id="rId13" imgW="1476506" imgH="133475" progId="Equation.3">
                  <p:embed/>
                </p:oleObj>
              </mc:Choice>
              <mc:Fallback>
                <p:oleObj name="公式" r:id="rId13" imgW="1476506" imgH="133475"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86375" y="5291138"/>
                        <a:ext cx="33591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1" name="Group 233"/>
          <p:cNvGrpSpPr>
            <a:grpSpLocks/>
          </p:cNvGrpSpPr>
          <p:nvPr/>
        </p:nvGrpSpPr>
        <p:grpSpPr bwMode="auto">
          <a:xfrm>
            <a:off x="6324600" y="1701800"/>
            <a:ext cx="936625" cy="2032000"/>
            <a:chOff x="1898" y="981"/>
            <a:chExt cx="590" cy="1280"/>
          </a:xfrm>
        </p:grpSpPr>
        <p:sp>
          <p:nvSpPr>
            <p:cNvPr id="77868" name="AutoShape 234"/>
            <p:cNvSpPr>
              <a:spLocks noChangeArrowheads="1"/>
            </p:cNvSpPr>
            <p:nvPr/>
          </p:nvSpPr>
          <p:spPr bwMode="auto">
            <a:xfrm>
              <a:off x="1898" y="1717"/>
              <a:ext cx="590" cy="544"/>
            </a:xfrm>
            <a:prstGeom prst="flowChartAlternateProcess">
              <a:avLst/>
            </a:prstGeom>
            <a:noFill/>
            <a:ln w="381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nvGrpSpPr>
            <p:cNvPr id="77869" name="Group 235"/>
            <p:cNvGrpSpPr>
              <a:grpSpLocks/>
            </p:cNvGrpSpPr>
            <p:nvPr/>
          </p:nvGrpSpPr>
          <p:grpSpPr bwMode="auto">
            <a:xfrm>
              <a:off x="1936" y="981"/>
              <a:ext cx="328" cy="726"/>
              <a:chOff x="1936" y="981"/>
              <a:chExt cx="328" cy="726"/>
            </a:xfrm>
          </p:grpSpPr>
          <p:graphicFrame>
            <p:nvGraphicFramePr>
              <p:cNvPr id="77870" name="Object 9"/>
              <p:cNvGraphicFramePr>
                <a:graphicFrameLocks noChangeAspect="1"/>
              </p:cNvGraphicFramePr>
              <p:nvPr/>
            </p:nvGraphicFramePr>
            <p:xfrm>
              <a:off x="1936" y="981"/>
              <a:ext cx="328" cy="197"/>
            </p:xfrm>
            <a:graphic>
              <a:graphicData uri="http://schemas.openxmlformats.org/presentationml/2006/ole">
                <mc:AlternateContent xmlns:mc="http://schemas.openxmlformats.org/markup-compatibility/2006">
                  <mc:Choice xmlns:v="urn:schemas-microsoft-com:vml" Requires="v">
                    <p:oleObj spid="_x0000_s77964" name="公式" r:id="rId15" imgW="171573" imgH="76155" progId="Equation.3">
                      <p:embed/>
                    </p:oleObj>
                  </mc:Choice>
                  <mc:Fallback>
                    <p:oleObj name="公式" r:id="rId15" imgW="171573" imgH="76155"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36" y="981"/>
                            <a:ext cx="328"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71" name="Line 237"/>
              <p:cNvSpPr>
                <a:spLocks noChangeShapeType="1"/>
              </p:cNvSpPr>
              <p:nvPr/>
            </p:nvSpPr>
            <p:spPr bwMode="auto">
              <a:xfrm flipV="1">
                <a:off x="2018" y="1162"/>
                <a:ext cx="91" cy="54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3" name="Group 415"/>
          <p:cNvGrpSpPr>
            <a:grpSpLocks/>
          </p:cNvGrpSpPr>
          <p:nvPr/>
        </p:nvGrpSpPr>
        <p:grpSpPr bwMode="auto">
          <a:xfrm>
            <a:off x="6948488" y="2347913"/>
            <a:ext cx="1052512" cy="2603500"/>
            <a:chOff x="4377" y="1434"/>
            <a:chExt cx="663" cy="1640"/>
          </a:xfrm>
        </p:grpSpPr>
        <p:grpSp>
          <p:nvGrpSpPr>
            <p:cNvPr id="77858" name="Group 46"/>
            <p:cNvGrpSpPr>
              <a:grpSpLocks/>
            </p:cNvGrpSpPr>
            <p:nvPr/>
          </p:nvGrpSpPr>
          <p:grpSpPr bwMode="auto">
            <a:xfrm>
              <a:off x="4410" y="2387"/>
              <a:ext cx="590" cy="295"/>
              <a:chOff x="1225" y="2205"/>
              <a:chExt cx="590" cy="363"/>
            </a:xfrm>
          </p:grpSpPr>
          <p:sp>
            <p:nvSpPr>
              <p:cNvPr id="77865" name="Line 47"/>
              <p:cNvSpPr>
                <a:spLocks noChangeShapeType="1"/>
              </p:cNvSpPr>
              <p:nvPr/>
            </p:nvSpPr>
            <p:spPr bwMode="auto">
              <a:xfrm flipV="1">
                <a:off x="1225" y="2205"/>
                <a:ext cx="0" cy="36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6" name="Line 48"/>
              <p:cNvSpPr>
                <a:spLocks noChangeShapeType="1"/>
              </p:cNvSpPr>
              <p:nvPr/>
            </p:nvSpPr>
            <p:spPr bwMode="auto">
              <a:xfrm>
                <a:off x="1225" y="2205"/>
                <a:ext cx="59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7" name="Line 49"/>
              <p:cNvSpPr>
                <a:spLocks noChangeShapeType="1"/>
              </p:cNvSpPr>
              <p:nvPr/>
            </p:nvSpPr>
            <p:spPr bwMode="auto">
              <a:xfrm>
                <a:off x="1814" y="2205"/>
                <a:ext cx="0" cy="36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7859" name="Group 50"/>
            <p:cNvGrpSpPr>
              <a:grpSpLocks/>
            </p:cNvGrpSpPr>
            <p:nvPr/>
          </p:nvGrpSpPr>
          <p:grpSpPr bwMode="auto">
            <a:xfrm rot="10800000">
              <a:off x="4377" y="1434"/>
              <a:ext cx="590" cy="295"/>
              <a:chOff x="1066" y="2205"/>
              <a:chExt cx="590" cy="363"/>
            </a:xfrm>
          </p:grpSpPr>
          <p:sp>
            <p:nvSpPr>
              <p:cNvPr id="77862" name="Line 51"/>
              <p:cNvSpPr>
                <a:spLocks noChangeShapeType="1"/>
              </p:cNvSpPr>
              <p:nvPr/>
            </p:nvSpPr>
            <p:spPr bwMode="auto">
              <a:xfrm flipV="1">
                <a:off x="1066" y="2205"/>
                <a:ext cx="0" cy="36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3" name="Line 52"/>
              <p:cNvSpPr>
                <a:spLocks noChangeShapeType="1"/>
              </p:cNvSpPr>
              <p:nvPr/>
            </p:nvSpPr>
            <p:spPr bwMode="auto">
              <a:xfrm>
                <a:off x="1066" y="2205"/>
                <a:ext cx="59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4" name="Line 53"/>
              <p:cNvSpPr>
                <a:spLocks noChangeShapeType="1"/>
              </p:cNvSpPr>
              <p:nvPr/>
            </p:nvSpPr>
            <p:spPr bwMode="auto">
              <a:xfrm>
                <a:off x="1655" y="2205"/>
                <a:ext cx="0" cy="36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7860" name="Object 10"/>
            <p:cNvGraphicFramePr>
              <a:graphicFrameLocks noChangeAspect="1"/>
            </p:cNvGraphicFramePr>
            <p:nvPr/>
          </p:nvGraphicFramePr>
          <p:xfrm>
            <a:off x="4725" y="2809"/>
            <a:ext cx="315" cy="265"/>
          </p:xfrm>
          <a:graphic>
            <a:graphicData uri="http://schemas.openxmlformats.org/presentationml/2006/ole">
              <mc:AlternateContent xmlns:mc="http://schemas.openxmlformats.org/markup-compatibility/2006">
                <mc:Choice xmlns:v="urn:schemas-microsoft-com:vml" Requires="v">
                  <p:oleObj spid="_x0000_s77965" name="公式" r:id="rId17" imgW="152479" imgH="133475" progId="Equation.3">
                    <p:embed/>
                  </p:oleObj>
                </mc:Choice>
                <mc:Fallback>
                  <p:oleObj name="公式" r:id="rId17" imgW="152479" imgH="133475" progId="Equation.3">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25" y="2809"/>
                          <a:ext cx="315"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61" name="Line 296"/>
            <p:cNvSpPr>
              <a:spLocks noChangeShapeType="1"/>
            </p:cNvSpPr>
            <p:nvPr/>
          </p:nvSpPr>
          <p:spPr bwMode="auto">
            <a:xfrm>
              <a:off x="4559" y="2659"/>
              <a:ext cx="166" cy="176"/>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299"/>
          <p:cNvGrpSpPr>
            <a:grpSpLocks/>
          </p:cNvGrpSpPr>
          <p:nvPr/>
        </p:nvGrpSpPr>
        <p:grpSpPr bwMode="auto">
          <a:xfrm>
            <a:off x="4438650" y="3355975"/>
            <a:ext cx="3589338" cy="936625"/>
            <a:chOff x="2796" y="2069"/>
            <a:chExt cx="2261" cy="590"/>
          </a:xfrm>
        </p:grpSpPr>
        <p:grpSp>
          <p:nvGrpSpPr>
            <p:cNvPr id="77848" name="Group 246"/>
            <p:cNvGrpSpPr>
              <a:grpSpLocks/>
            </p:cNvGrpSpPr>
            <p:nvPr/>
          </p:nvGrpSpPr>
          <p:grpSpPr bwMode="auto">
            <a:xfrm rot="5400000">
              <a:off x="3322" y="2171"/>
              <a:ext cx="590" cy="386"/>
              <a:chOff x="1066" y="2205"/>
              <a:chExt cx="590" cy="363"/>
            </a:xfrm>
          </p:grpSpPr>
          <p:sp>
            <p:nvSpPr>
              <p:cNvPr id="77855" name="Line 247"/>
              <p:cNvSpPr>
                <a:spLocks noChangeShapeType="1"/>
              </p:cNvSpPr>
              <p:nvPr/>
            </p:nvSpPr>
            <p:spPr bwMode="auto">
              <a:xfrm flipV="1">
                <a:off x="1066" y="2205"/>
                <a:ext cx="0" cy="363"/>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6" name="Line 248"/>
              <p:cNvSpPr>
                <a:spLocks noChangeShapeType="1"/>
              </p:cNvSpPr>
              <p:nvPr/>
            </p:nvSpPr>
            <p:spPr bwMode="auto">
              <a:xfrm>
                <a:off x="1066" y="2205"/>
                <a:ext cx="590"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7" name="Line 249"/>
              <p:cNvSpPr>
                <a:spLocks noChangeShapeType="1"/>
              </p:cNvSpPr>
              <p:nvPr/>
            </p:nvSpPr>
            <p:spPr bwMode="auto">
              <a:xfrm>
                <a:off x="1655" y="2205"/>
                <a:ext cx="0" cy="363"/>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7849" name="Group 250"/>
            <p:cNvGrpSpPr>
              <a:grpSpLocks/>
            </p:cNvGrpSpPr>
            <p:nvPr/>
          </p:nvGrpSpPr>
          <p:grpSpPr bwMode="auto">
            <a:xfrm rot="-5400000">
              <a:off x="4581" y="2182"/>
              <a:ext cx="590" cy="363"/>
              <a:chOff x="1066" y="2205"/>
              <a:chExt cx="590" cy="363"/>
            </a:xfrm>
          </p:grpSpPr>
          <p:sp>
            <p:nvSpPr>
              <p:cNvPr id="77852" name="Line 251"/>
              <p:cNvSpPr>
                <a:spLocks noChangeShapeType="1"/>
              </p:cNvSpPr>
              <p:nvPr/>
            </p:nvSpPr>
            <p:spPr bwMode="auto">
              <a:xfrm flipV="1">
                <a:off x="1066" y="2205"/>
                <a:ext cx="0" cy="363"/>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3" name="Line 252"/>
              <p:cNvSpPr>
                <a:spLocks noChangeShapeType="1"/>
              </p:cNvSpPr>
              <p:nvPr/>
            </p:nvSpPr>
            <p:spPr bwMode="auto">
              <a:xfrm>
                <a:off x="1066" y="2205"/>
                <a:ext cx="590"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4" name="Line 253"/>
              <p:cNvSpPr>
                <a:spLocks noChangeShapeType="1"/>
              </p:cNvSpPr>
              <p:nvPr/>
            </p:nvSpPr>
            <p:spPr bwMode="auto">
              <a:xfrm>
                <a:off x="1655" y="2205"/>
                <a:ext cx="0" cy="363"/>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7850" name="Line 254"/>
            <p:cNvSpPr>
              <a:spLocks noChangeShapeType="1"/>
            </p:cNvSpPr>
            <p:nvPr/>
          </p:nvSpPr>
          <p:spPr bwMode="auto">
            <a:xfrm flipH="1">
              <a:off x="3107" y="2251"/>
              <a:ext cx="453" cy="136"/>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7851" name="Object 11"/>
            <p:cNvGraphicFramePr>
              <a:graphicFrameLocks noChangeAspect="1"/>
            </p:cNvGraphicFramePr>
            <p:nvPr/>
          </p:nvGraphicFramePr>
          <p:xfrm>
            <a:off x="2796" y="2319"/>
            <a:ext cx="274" cy="209"/>
          </p:xfrm>
          <a:graphic>
            <a:graphicData uri="http://schemas.openxmlformats.org/presentationml/2006/ole">
              <mc:AlternateContent xmlns:mc="http://schemas.openxmlformats.org/markup-compatibility/2006">
                <mc:Choice xmlns:v="urn:schemas-microsoft-com:vml" Requires="v">
                  <p:oleObj spid="_x0000_s77966" name="公式" r:id="rId19" imgW="180847" imgH="114368" progId="Equation.3">
                    <p:embed/>
                  </p:oleObj>
                </mc:Choice>
                <mc:Fallback>
                  <p:oleObj name="公式" r:id="rId19" imgW="180847" imgH="114368" progId="Equation.3">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96" y="2319"/>
                          <a:ext cx="274"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9" name="Group 414"/>
          <p:cNvGrpSpPr>
            <a:grpSpLocks/>
          </p:cNvGrpSpPr>
          <p:nvPr/>
        </p:nvGrpSpPr>
        <p:grpSpPr bwMode="auto">
          <a:xfrm>
            <a:off x="5580063" y="1855788"/>
            <a:ext cx="3063875" cy="2436812"/>
            <a:chOff x="3514" y="1127"/>
            <a:chExt cx="1930" cy="1535"/>
          </a:xfrm>
        </p:grpSpPr>
        <p:sp>
          <p:nvSpPr>
            <p:cNvPr id="77842" name="Arc 227"/>
            <p:cNvSpPr>
              <a:spLocks/>
            </p:cNvSpPr>
            <p:nvPr/>
          </p:nvSpPr>
          <p:spPr bwMode="auto">
            <a:xfrm rot="9552806">
              <a:off x="4694" y="1505"/>
              <a:ext cx="339" cy="204"/>
            </a:xfrm>
            <a:custGeom>
              <a:avLst/>
              <a:gdLst>
                <a:gd name="T0" fmla="*/ 0 w 25618"/>
                <a:gd name="T1" fmla="*/ 0 h 43200"/>
                <a:gd name="T2" fmla="*/ 0 w 25618"/>
                <a:gd name="T3" fmla="*/ 0 h 43200"/>
                <a:gd name="T4" fmla="*/ 0 w 25618"/>
                <a:gd name="T5" fmla="*/ 0 h 43200"/>
                <a:gd name="T6" fmla="*/ 0 60000 65536"/>
                <a:gd name="T7" fmla="*/ 0 60000 65536"/>
                <a:gd name="T8" fmla="*/ 0 60000 65536"/>
                <a:gd name="T9" fmla="*/ 0 w 25618"/>
                <a:gd name="T10" fmla="*/ 0 h 43200"/>
                <a:gd name="T11" fmla="*/ 25618 w 25618"/>
                <a:gd name="T12" fmla="*/ 43200 h 43200"/>
              </a:gdLst>
              <a:ahLst/>
              <a:cxnLst>
                <a:cxn ang="T6">
                  <a:pos x="T0" y="T1"/>
                </a:cxn>
                <a:cxn ang="T7">
                  <a:pos x="T2" y="T3"/>
                </a:cxn>
                <a:cxn ang="T8">
                  <a:pos x="T4" y="T5"/>
                </a:cxn>
              </a:cxnLst>
              <a:rect l="T9" t="T10" r="T11" b="T12"/>
              <a:pathLst>
                <a:path w="25618" h="43200" fill="none" extrusionOk="0">
                  <a:moveTo>
                    <a:pt x="383" y="308"/>
                  </a:moveTo>
                  <a:cubicBezTo>
                    <a:pt x="1583" y="103"/>
                    <a:pt x="2799" y="-1"/>
                    <a:pt x="4018" y="0"/>
                  </a:cubicBezTo>
                  <a:cubicBezTo>
                    <a:pt x="15947" y="0"/>
                    <a:pt x="25618" y="9670"/>
                    <a:pt x="25618" y="21600"/>
                  </a:cubicBezTo>
                  <a:cubicBezTo>
                    <a:pt x="25618" y="33529"/>
                    <a:pt x="15947" y="43200"/>
                    <a:pt x="4018" y="43200"/>
                  </a:cubicBezTo>
                  <a:cubicBezTo>
                    <a:pt x="2669" y="43200"/>
                    <a:pt x="1324" y="43073"/>
                    <a:pt x="0" y="42822"/>
                  </a:cubicBezTo>
                </a:path>
                <a:path w="25618" h="43200" stroke="0" extrusionOk="0">
                  <a:moveTo>
                    <a:pt x="383" y="308"/>
                  </a:moveTo>
                  <a:cubicBezTo>
                    <a:pt x="1583" y="103"/>
                    <a:pt x="2799" y="-1"/>
                    <a:pt x="4018" y="0"/>
                  </a:cubicBezTo>
                  <a:cubicBezTo>
                    <a:pt x="15947" y="0"/>
                    <a:pt x="25618" y="9670"/>
                    <a:pt x="25618" y="21600"/>
                  </a:cubicBezTo>
                  <a:cubicBezTo>
                    <a:pt x="25618" y="33529"/>
                    <a:pt x="15947" y="43200"/>
                    <a:pt x="4018" y="43200"/>
                  </a:cubicBezTo>
                  <a:cubicBezTo>
                    <a:pt x="2669" y="43200"/>
                    <a:pt x="1324" y="43073"/>
                    <a:pt x="0" y="42822"/>
                  </a:cubicBezTo>
                  <a:lnTo>
                    <a:pt x="4018" y="21600"/>
                  </a:lnTo>
                  <a:lnTo>
                    <a:pt x="383" y="308"/>
                  </a:lnTo>
                  <a:close/>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77843" name="Object 12"/>
            <p:cNvGraphicFramePr>
              <a:graphicFrameLocks noChangeAspect="1"/>
            </p:cNvGraphicFramePr>
            <p:nvPr/>
          </p:nvGraphicFramePr>
          <p:xfrm>
            <a:off x="5129" y="1127"/>
            <a:ext cx="315" cy="226"/>
          </p:xfrm>
          <a:graphic>
            <a:graphicData uri="http://schemas.openxmlformats.org/presentationml/2006/ole">
              <mc:AlternateContent xmlns:mc="http://schemas.openxmlformats.org/markup-compatibility/2006">
                <mc:Choice xmlns:v="urn:schemas-microsoft-com:vml" Requires="v">
                  <p:oleObj spid="_x0000_s77967" name="公式" r:id="rId21" imgW="180847" imgH="114368" progId="Equation.3">
                    <p:embed/>
                  </p:oleObj>
                </mc:Choice>
                <mc:Fallback>
                  <p:oleObj name="公式" r:id="rId21" imgW="180847" imgH="114368" progId="Equation.3">
                    <p:embed/>
                    <p:pic>
                      <p:nvPicPr>
                        <p:cNvPr id="0"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29" y="1127"/>
                          <a:ext cx="31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44" name="Line 232"/>
            <p:cNvSpPr>
              <a:spLocks noChangeShapeType="1"/>
            </p:cNvSpPr>
            <p:nvPr/>
          </p:nvSpPr>
          <p:spPr bwMode="auto">
            <a:xfrm flipH="1">
              <a:off x="4921" y="1389"/>
              <a:ext cx="272" cy="18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5" name="Arc 375"/>
            <p:cNvSpPr>
              <a:spLocks/>
            </p:cNvSpPr>
            <p:nvPr/>
          </p:nvSpPr>
          <p:spPr bwMode="auto">
            <a:xfrm rot="-9571685">
              <a:off x="4682" y="2390"/>
              <a:ext cx="339" cy="272"/>
            </a:xfrm>
            <a:custGeom>
              <a:avLst/>
              <a:gdLst>
                <a:gd name="T0" fmla="*/ 0 w 25618"/>
                <a:gd name="T1" fmla="*/ 0 h 43200"/>
                <a:gd name="T2" fmla="*/ 0 w 25618"/>
                <a:gd name="T3" fmla="*/ 0 h 43200"/>
                <a:gd name="T4" fmla="*/ 0 w 25618"/>
                <a:gd name="T5" fmla="*/ 0 h 43200"/>
                <a:gd name="T6" fmla="*/ 0 60000 65536"/>
                <a:gd name="T7" fmla="*/ 0 60000 65536"/>
                <a:gd name="T8" fmla="*/ 0 60000 65536"/>
                <a:gd name="T9" fmla="*/ 0 w 25618"/>
                <a:gd name="T10" fmla="*/ 0 h 43200"/>
                <a:gd name="T11" fmla="*/ 25618 w 25618"/>
                <a:gd name="T12" fmla="*/ 43200 h 43200"/>
              </a:gdLst>
              <a:ahLst/>
              <a:cxnLst>
                <a:cxn ang="T6">
                  <a:pos x="T0" y="T1"/>
                </a:cxn>
                <a:cxn ang="T7">
                  <a:pos x="T2" y="T3"/>
                </a:cxn>
                <a:cxn ang="T8">
                  <a:pos x="T4" y="T5"/>
                </a:cxn>
              </a:cxnLst>
              <a:rect l="T9" t="T10" r="T11" b="T12"/>
              <a:pathLst>
                <a:path w="25618" h="43200" fill="none" extrusionOk="0">
                  <a:moveTo>
                    <a:pt x="383" y="308"/>
                  </a:moveTo>
                  <a:cubicBezTo>
                    <a:pt x="1583" y="103"/>
                    <a:pt x="2799" y="-1"/>
                    <a:pt x="4018" y="0"/>
                  </a:cubicBezTo>
                  <a:cubicBezTo>
                    <a:pt x="15947" y="0"/>
                    <a:pt x="25618" y="9670"/>
                    <a:pt x="25618" y="21600"/>
                  </a:cubicBezTo>
                  <a:cubicBezTo>
                    <a:pt x="25618" y="33529"/>
                    <a:pt x="15947" y="43200"/>
                    <a:pt x="4018" y="43200"/>
                  </a:cubicBezTo>
                  <a:cubicBezTo>
                    <a:pt x="2669" y="43200"/>
                    <a:pt x="1324" y="43073"/>
                    <a:pt x="0" y="42822"/>
                  </a:cubicBezTo>
                </a:path>
                <a:path w="25618" h="43200" stroke="0" extrusionOk="0">
                  <a:moveTo>
                    <a:pt x="383" y="308"/>
                  </a:moveTo>
                  <a:cubicBezTo>
                    <a:pt x="1583" y="103"/>
                    <a:pt x="2799" y="-1"/>
                    <a:pt x="4018" y="0"/>
                  </a:cubicBezTo>
                  <a:cubicBezTo>
                    <a:pt x="15947" y="0"/>
                    <a:pt x="25618" y="9670"/>
                    <a:pt x="25618" y="21600"/>
                  </a:cubicBezTo>
                  <a:cubicBezTo>
                    <a:pt x="25618" y="33529"/>
                    <a:pt x="15947" y="43200"/>
                    <a:pt x="4018" y="43200"/>
                  </a:cubicBezTo>
                  <a:cubicBezTo>
                    <a:pt x="2669" y="43200"/>
                    <a:pt x="1324" y="43073"/>
                    <a:pt x="0" y="42822"/>
                  </a:cubicBezTo>
                  <a:lnTo>
                    <a:pt x="4018" y="21600"/>
                  </a:lnTo>
                  <a:lnTo>
                    <a:pt x="383" y="308"/>
                  </a:lnTo>
                  <a:close/>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46" name="Arc 376"/>
            <p:cNvSpPr>
              <a:spLocks/>
            </p:cNvSpPr>
            <p:nvPr/>
          </p:nvSpPr>
          <p:spPr bwMode="auto">
            <a:xfrm rot="1994692">
              <a:off x="3514" y="1483"/>
              <a:ext cx="339" cy="274"/>
            </a:xfrm>
            <a:custGeom>
              <a:avLst/>
              <a:gdLst>
                <a:gd name="T0" fmla="*/ 0 w 25618"/>
                <a:gd name="T1" fmla="*/ 0 h 43200"/>
                <a:gd name="T2" fmla="*/ 0 w 25618"/>
                <a:gd name="T3" fmla="*/ 0 h 43200"/>
                <a:gd name="T4" fmla="*/ 0 w 25618"/>
                <a:gd name="T5" fmla="*/ 0 h 43200"/>
                <a:gd name="T6" fmla="*/ 0 60000 65536"/>
                <a:gd name="T7" fmla="*/ 0 60000 65536"/>
                <a:gd name="T8" fmla="*/ 0 60000 65536"/>
                <a:gd name="T9" fmla="*/ 0 w 25618"/>
                <a:gd name="T10" fmla="*/ 0 h 43200"/>
                <a:gd name="T11" fmla="*/ 25618 w 25618"/>
                <a:gd name="T12" fmla="*/ 43200 h 43200"/>
              </a:gdLst>
              <a:ahLst/>
              <a:cxnLst>
                <a:cxn ang="T6">
                  <a:pos x="T0" y="T1"/>
                </a:cxn>
                <a:cxn ang="T7">
                  <a:pos x="T2" y="T3"/>
                </a:cxn>
                <a:cxn ang="T8">
                  <a:pos x="T4" y="T5"/>
                </a:cxn>
              </a:cxnLst>
              <a:rect l="T9" t="T10" r="T11" b="T12"/>
              <a:pathLst>
                <a:path w="25618" h="43200" fill="none" extrusionOk="0">
                  <a:moveTo>
                    <a:pt x="383" y="308"/>
                  </a:moveTo>
                  <a:cubicBezTo>
                    <a:pt x="1583" y="103"/>
                    <a:pt x="2799" y="-1"/>
                    <a:pt x="4018" y="0"/>
                  </a:cubicBezTo>
                  <a:cubicBezTo>
                    <a:pt x="15947" y="0"/>
                    <a:pt x="25618" y="9670"/>
                    <a:pt x="25618" y="21600"/>
                  </a:cubicBezTo>
                  <a:cubicBezTo>
                    <a:pt x="25618" y="33529"/>
                    <a:pt x="15947" y="43200"/>
                    <a:pt x="4018" y="43200"/>
                  </a:cubicBezTo>
                  <a:cubicBezTo>
                    <a:pt x="2669" y="43200"/>
                    <a:pt x="1324" y="43073"/>
                    <a:pt x="0" y="42822"/>
                  </a:cubicBezTo>
                </a:path>
                <a:path w="25618" h="43200" stroke="0" extrusionOk="0">
                  <a:moveTo>
                    <a:pt x="383" y="308"/>
                  </a:moveTo>
                  <a:cubicBezTo>
                    <a:pt x="1583" y="103"/>
                    <a:pt x="2799" y="-1"/>
                    <a:pt x="4018" y="0"/>
                  </a:cubicBezTo>
                  <a:cubicBezTo>
                    <a:pt x="15947" y="0"/>
                    <a:pt x="25618" y="9670"/>
                    <a:pt x="25618" y="21600"/>
                  </a:cubicBezTo>
                  <a:cubicBezTo>
                    <a:pt x="25618" y="33529"/>
                    <a:pt x="15947" y="43200"/>
                    <a:pt x="4018" y="43200"/>
                  </a:cubicBezTo>
                  <a:cubicBezTo>
                    <a:pt x="2669" y="43200"/>
                    <a:pt x="1324" y="43073"/>
                    <a:pt x="0" y="42822"/>
                  </a:cubicBezTo>
                  <a:lnTo>
                    <a:pt x="4018" y="21600"/>
                  </a:lnTo>
                  <a:lnTo>
                    <a:pt x="383" y="308"/>
                  </a:lnTo>
                  <a:close/>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47" name="Arc 377"/>
            <p:cNvSpPr>
              <a:spLocks/>
            </p:cNvSpPr>
            <p:nvPr/>
          </p:nvSpPr>
          <p:spPr bwMode="auto">
            <a:xfrm rot="-1616856">
              <a:off x="3514" y="2390"/>
              <a:ext cx="339" cy="250"/>
            </a:xfrm>
            <a:custGeom>
              <a:avLst/>
              <a:gdLst>
                <a:gd name="T0" fmla="*/ 0 w 25618"/>
                <a:gd name="T1" fmla="*/ 0 h 43200"/>
                <a:gd name="T2" fmla="*/ 0 w 25618"/>
                <a:gd name="T3" fmla="*/ 0 h 43200"/>
                <a:gd name="T4" fmla="*/ 0 w 25618"/>
                <a:gd name="T5" fmla="*/ 0 h 43200"/>
                <a:gd name="T6" fmla="*/ 0 60000 65536"/>
                <a:gd name="T7" fmla="*/ 0 60000 65536"/>
                <a:gd name="T8" fmla="*/ 0 60000 65536"/>
                <a:gd name="T9" fmla="*/ 0 w 25618"/>
                <a:gd name="T10" fmla="*/ 0 h 43200"/>
                <a:gd name="T11" fmla="*/ 25618 w 25618"/>
                <a:gd name="T12" fmla="*/ 43200 h 43200"/>
              </a:gdLst>
              <a:ahLst/>
              <a:cxnLst>
                <a:cxn ang="T6">
                  <a:pos x="T0" y="T1"/>
                </a:cxn>
                <a:cxn ang="T7">
                  <a:pos x="T2" y="T3"/>
                </a:cxn>
                <a:cxn ang="T8">
                  <a:pos x="T4" y="T5"/>
                </a:cxn>
              </a:cxnLst>
              <a:rect l="T9" t="T10" r="T11" b="T12"/>
              <a:pathLst>
                <a:path w="25618" h="43200" fill="none" extrusionOk="0">
                  <a:moveTo>
                    <a:pt x="383" y="308"/>
                  </a:moveTo>
                  <a:cubicBezTo>
                    <a:pt x="1583" y="103"/>
                    <a:pt x="2799" y="-1"/>
                    <a:pt x="4018" y="0"/>
                  </a:cubicBezTo>
                  <a:cubicBezTo>
                    <a:pt x="15947" y="0"/>
                    <a:pt x="25618" y="9670"/>
                    <a:pt x="25618" y="21600"/>
                  </a:cubicBezTo>
                  <a:cubicBezTo>
                    <a:pt x="25618" y="33529"/>
                    <a:pt x="15947" y="43200"/>
                    <a:pt x="4018" y="43200"/>
                  </a:cubicBezTo>
                  <a:cubicBezTo>
                    <a:pt x="2669" y="43200"/>
                    <a:pt x="1324" y="43073"/>
                    <a:pt x="0" y="42822"/>
                  </a:cubicBezTo>
                </a:path>
                <a:path w="25618" h="43200" stroke="0" extrusionOk="0">
                  <a:moveTo>
                    <a:pt x="383" y="308"/>
                  </a:moveTo>
                  <a:cubicBezTo>
                    <a:pt x="1583" y="103"/>
                    <a:pt x="2799" y="-1"/>
                    <a:pt x="4018" y="0"/>
                  </a:cubicBezTo>
                  <a:cubicBezTo>
                    <a:pt x="15947" y="0"/>
                    <a:pt x="25618" y="9670"/>
                    <a:pt x="25618" y="21600"/>
                  </a:cubicBezTo>
                  <a:cubicBezTo>
                    <a:pt x="25618" y="33529"/>
                    <a:pt x="15947" y="43200"/>
                    <a:pt x="4018" y="43200"/>
                  </a:cubicBezTo>
                  <a:cubicBezTo>
                    <a:pt x="2669" y="43200"/>
                    <a:pt x="1324" y="43073"/>
                    <a:pt x="0" y="42822"/>
                  </a:cubicBezTo>
                  <a:lnTo>
                    <a:pt x="4018" y="21600"/>
                  </a:lnTo>
                  <a:lnTo>
                    <a:pt x="383" y="308"/>
                  </a:lnTo>
                  <a:close/>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7839" name="组合 134"/>
          <p:cNvGrpSpPr>
            <a:grpSpLocks/>
          </p:cNvGrpSpPr>
          <p:nvPr/>
        </p:nvGrpSpPr>
        <p:grpSpPr bwMode="auto">
          <a:xfrm>
            <a:off x="500063" y="323850"/>
            <a:ext cx="5513387" cy="506413"/>
            <a:chOff x="500034" y="252368"/>
            <a:chExt cx="5513426" cy="506412"/>
          </a:xfrm>
        </p:grpSpPr>
        <p:sp>
          <p:nvSpPr>
            <p:cNvPr id="77840" name="矩形 131"/>
            <p:cNvSpPr>
              <a:spLocks noChangeArrowheads="1"/>
            </p:cNvSpPr>
            <p:nvPr/>
          </p:nvSpPr>
          <p:spPr bwMode="auto">
            <a:xfrm>
              <a:off x="500034" y="252691"/>
              <a:ext cx="1032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lang="zh-CN" altLang="en-US" sz="2400" b="1">
                  <a:solidFill>
                    <a:srgbClr val="000000"/>
                  </a:solidFill>
                  <a:latin typeface="Times New Roman" pitchFamily="18" charset="0"/>
                  <a:cs typeface="Times New Roman" pitchFamily="18" charset="0"/>
                </a:rPr>
                <a:t>例：</a:t>
              </a:r>
              <a:endParaRPr lang="zh-CN" altLang="en-US" sz="2400">
                <a:solidFill>
                  <a:srgbClr val="000000"/>
                </a:solidFill>
              </a:endParaRPr>
            </a:p>
          </p:txBody>
        </p:sp>
        <p:graphicFrame>
          <p:nvGraphicFramePr>
            <p:cNvPr id="77841" name="Object 2"/>
            <p:cNvGraphicFramePr>
              <a:graphicFrameLocks noChangeAspect="1"/>
            </p:cNvGraphicFramePr>
            <p:nvPr/>
          </p:nvGraphicFramePr>
          <p:xfrm>
            <a:off x="1384277" y="252368"/>
            <a:ext cx="4629183" cy="506412"/>
          </p:xfrm>
          <a:graphic>
            <a:graphicData uri="http://schemas.openxmlformats.org/presentationml/2006/ole">
              <mc:AlternateContent xmlns:mc="http://schemas.openxmlformats.org/markup-compatibility/2006">
                <mc:Choice xmlns:v="urn:schemas-microsoft-com:vml" Requires="v">
                  <p:oleObj spid="_x0000_s77968" name="公式" r:id="rId23" imgW="2238354" imgH="171416" progId="Equation.3">
                    <p:embed/>
                  </p:oleObj>
                </mc:Choice>
                <mc:Fallback>
                  <p:oleObj name="公式" r:id="rId23" imgW="2238354" imgH="171416" progId="Equation.3">
                    <p:embed/>
                    <p:pic>
                      <p:nvPicPr>
                        <p:cNvPr id="0" name="Object 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84277" y="252368"/>
                          <a:ext cx="462918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ou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32"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amond(out)">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32"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amond(out)">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ox(in)">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left)">
                                      <p:cBhvr>
                                        <p:cTn id="37" dur="500"/>
                                        <p:tgtEl>
                                          <p:spTgt spid="7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ox(out)">
                                      <p:cBhvr>
                                        <p:cTn id="47" dur="500"/>
                                        <p:tgtEl>
                                          <p:spTgt spid="1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ox(out)">
                                      <p:cBhvr>
                                        <p:cTn id="52" dur="500"/>
                                        <p:tgtEl>
                                          <p:spTgt spid="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8" presetClass="entr" presetSubtype="32"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diamond(out)">
                                      <p:cBhvr>
                                        <p:cTn id="57" dur="500"/>
                                        <p:tgtEl>
                                          <p:spTgt spid="1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8" presetClass="entr" presetSubtype="32"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diamond(out)">
                                      <p:cBhvr>
                                        <p:cTn id="62" dur="500"/>
                                        <p:tgtEl>
                                          <p:spTgt spid="1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97"/>
                                        </p:tgtEl>
                                        <p:attrNameLst>
                                          <p:attrName>style.visibility</p:attrName>
                                        </p:attrNameLst>
                                      </p:cBhvr>
                                      <p:to>
                                        <p:strVal val="visible"/>
                                      </p:to>
                                    </p:set>
                                    <p:animEffect transition="in" filter="wipe(left)">
                                      <p:cBhvr>
                                        <p:cTn id="6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4"/>
          <p:cNvSpPr txBox="1">
            <a:spLocks noChangeArrowheads="1"/>
          </p:cNvSpPr>
          <p:nvPr/>
        </p:nvSpPr>
        <p:spPr bwMode="auto">
          <a:xfrm>
            <a:off x="642938" y="71438"/>
            <a:ext cx="4895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FF0000"/>
                </a:solidFill>
                <a:latin typeface="Times New Roman" pitchFamily="18" charset="0"/>
                <a:cs typeface="Times New Roman" pitchFamily="18" charset="0"/>
              </a:rPr>
              <a:t>3.</a:t>
            </a:r>
            <a:r>
              <a:rPr lang="zh-CN" altLang="en-US" sz="2400" b="1">
                <a:solidFill>
                  <a:srgbClr val="FF0000"/>
                </a:solidFill>
                <a:latin typeface="Times New Roman" pitchFamily="18" charset="0"/>
                <a:cs typeface="Times New Roman" pitchFamily="18" charset="0"/>
              </a:rPr>
              <a:t>含有无关项的逻辑函数的化简</a:t>
            </a:r>
          </a:p>
        </p:txBody>
      </p:sp>
      <p:sp>
        <p:nvSpPr>
          <p:cNvPr id="3" name="Rectangle 6"/>
          <p:cNvSpPr>
            <a:spLocks noChangeArrowheads="1"/>
          </p:cNvSpPr>
          <p:nvPr/>
        </p:nvSpPr>
        <p:spPr bwMode="auto">
          <a:xfrm>
            <a:off x="609600" y="3729038"/>
            <a:ext cx="77755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r>
              <a:rPr kumimoji="1" lang="en-US" altLang="zh-CN" sz="2400" b="1">
                <a:solidFill>
                  <a:srgbClr val="000000"/>
                </a:solidFill>
                <a:latin typeface="Times New Roman" pitchFamily="18" charset="0"/>
                <a:cs typeface="Times New Roman" pitchFamily="18" charset="0"/>
              </a:rPr>
              <a:t>        </a:t>
            </a:r>
            <a:r>
              <a:rPr kumimoji="1" lang="zh-CN" altLang="en-US" sz="2400" b="1">
                <a:solidFill>
                  <a:srgbClr val="000000"/>
                </a:solidFill>
                <a:latin typeface="Times New Roman" pitchFamily="18" charset="0"/>
                <a:cs typeface="Times New Roman" pitchFamily="18" charset="0"/>
              </a:rPr>
              <a:t> 对应输出函数值没有确定值的最小项称为</a:t>
            </a:r>
            <a:r>
              <a:rPr kumimoji="1" lang="zh-CN" altLang="en-US" sz="2400" b="1">
                <a:solidFill>
                  <a:srgbClr val="C00000"/>
                </a:solidFill>
                <a:latin typeface="Times New Roman" pitchFamily="18" charset="0"/>
                <a:cs typeface="Times New Roman" pitchFamily="18" charset="0"/>
              </a:rPr>
              <a:t>无关项、任意项或约束项，记为 </a:t>
            </a:r>
            <a:r>
              <a:rPr kumimoji="1" lang="en-US" altLang="zh-CN" sz="2400" b="1" i="1">
                <a:solidFill>
                  <a:srgbClr val="C00000"/>
                </a:solidFill>
                <a:latin typeface="Times New Roman" pitchFamily="18" charset="0"/>
                <a:cs typeface="Times New Roman" pitchFamily="18" charset="0"/>
              </a:rPr>
              <a:t>d</a:t>
            </a:r>
            <a:r>
              <a:rPr kumimoji="1" lang="zh-CN" altLang="en-US" sz="2400" b="1" i="1">
                <a:solidFill>
                  <a:srgbClr val="C00000"/>
                </a:solidFill>
                <a:latin typeface="Times New Roman" pitchFamily="18" charset="0"/>
                <a:cs typeface="Times New Roman" pitchFamily="18" charset="0"/>
              </a:rPr>
              <a:t> </a:t>
            </a:r>
            <a:r>
              <a:rPr kumimoji="1" lang="zh-CN" altLang="en-US" sz="2400" b="1">
                <a:solidFill>
                  <a:srgbClr val="C00000"/>
                </a:solidFill>
                <a:latin typeface="Times New Roman" pitchFamily="18" charset="0"/>
                <a:cs typeface="Times New Roman" pitchFamily="18" charset="0"/>
              </a:rPr>
              <a:t>或</a:t>
            </a:r>
            <a:r>
              <a:rPr kumimoji="1" lang="en-US" altLang="zh-CN" sz="2400" b="1">
                <a:solidFill>
                  <a:srgbClr val="C00000"/>
                </a:solidFill>
                <a:latin typeface="Times New Roman" pitchFamily="18" charset="0"/>
                <a:cs typeface="Times New Roman" pitchFamily="18" charset="0"/>
              </a:rPr>
              <a:t>×</a:t>
            </a:r>
            <a:r>
              <a:rPr kumimoji="1" lang="zh-CN" altLang="en-US" sz="2400" b="1">
                <a:solidFill>
                  <a:srgbClr val="000000"/>
                </a:solidFill>
                <a:latin typeface="Times New Roman" pitchFamily="18" charset="0"/>
                <a:cs typeface="Times New Roman" pitchFamily="18" charset="0"/>
              </a:rPr>
              <a:t>。</a:t>
            </a:r>
            <a:r>
              <a:rPr kumimoji="1" lang="zh-CN" altLang="en-US" sz="2400" b="1" i="1">
                <a:solidFill>
                  <a:srgbClr val="0000FF"/>
                </a:solidFill>
                <a:latin typeface="Times New Roman" pitchFamily="18" charset="0"/>
                <a:ea typeface="楷体" pitchFamily="49" charset="-122"/>
                <a:cs typeface="Times New Roman" pitchFamily="18" charset="0"/>
              </a:rPr>
              <a:t>   </a:t>
            </a:r>
            <a:endParaRPr kumimoji="1" lang="zh-CN" altLang="en-US" sz="2800" b="1">
              <a:solidFill>
                <a:srgbClr val="FF3399"/>
              </a:solidFill>
              <a:latin typeface="Times New Roman" pitchFamily="18" charset="0"/>
              <a:cs typeface="Times New Roman" pitchFamily="18" charset="0"/>
            </a:endParaRPr>
          </a:p>
        </p:txBody>
      </p:sp>
      <p:sp>
        <p:nvSpPr>
          <p:cNvPr id="4" name="Rectangle 18"/>
          <p:cNvSpPr>
            <a:spLocks noChangeArrowheads="1"/>
          </p:cNvSpPr>
          <p:nvPr/>
        </p:nvSpPr>
        <p:spPr bwMode="auto">
          <a:xfrm>
            <a:off x="639763" y="1173163"/>
            <a:ext cx="77755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r>
              <a:rPr kumimoji="1" lang="en-US" altLang="zh-CN" sz="2400" b="1">
                <a:solidFill>
                  <a:srgbClr val="0033CC"/>
                </a:solidFill>
                <a:latin typeface="Times New Roman" pitchFamily="18" charset="0"/>
                <a:cs typeface="Times New Roman" pitchFamily="18" charset="0"/>
              </a:rPr>
              <a:t>        </a:t>
            </a:r>
            <a:r>
              <a:rPr kumimoji="1" lang="zh-CN" altLang="en-US" sz="2400" b="1">
                <a:solidFill>
                  <a:srgbClr val="0033CC"/>
                </a:solidFill>
                <a:latin typeface="Times New Roman" pitchFamily="18" charset="0"/>
                <a:cs typeface="Times New Roman" pitchFamily="18" charset="0"/>
              </a:rPr>
              <a:t> </a:t>
            </a:r>
            <a:r>
              <a:rPr kumimoji="1" lang="zh-CN" altLang="en-US" sz="2400" b="1">
                <a:solidFill>
                  <a:srgbClr val="000000"/>
                </a:solidFill>
                <a:latin typeface="Times New Roman" pitchFamily="18" charset="0"/>
                <a:cs typeface="Times New Roman" pitchFamily="18" charset="0"/>
              </a:rPr>
              <a:t>对于输入变量的每一组取值组合，逻辑函数都有确定的值，则这类逻辑函数称为</a:t>
            </a:r>
            <a:r>
              <a:rPr kumimoji="1" lang="zh-CN" altLang="en-US" sz="2400" b="1">
                <a:solidFill>
                  <a:srgbClr val="C00000"/>
                </a:solidFill>
                <a:latin typeface="Times New Roman" pitchFamily="18" charset="0"/>
                <a:cs typeface="Times New Roman" pitchFamily="18" charset="0"/>
              </a:rPr>
              <a:t>完全描述的逻辑函数。</a:t>
            </a:r>
          </a:p>
        </p:txBody>
      </p:sp>
      <p:sp>
        <p:nvSpPr>
          <p:cNvPr id="5" name="Rectangle 19"/>
          <p:cNvSpPr>
            <a:spLocks noChangeArrowheads="1"/>
          </p:cNvSpPr>
          <p:nvPr/>
        </p:nvSpPr>
        <p:spPr bwMode="auto">
          <a:xfrm>
            <a:off x="623888" y="2181225"/>
            <a:ext cx="77755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r>
              <a:rPr kumimoji="1" lang="en-US" altLang="zh-CN" sz="2400" b="1">
                <a:solidFill>
                  <a:srgbClr val="0033CC"/>
                </a:solidFill>
                <a:latin typeface="Times New Roman" pitchFamily="18" charset="0"/>
                <a:cs typeface="Times New Roman" pitchFamily="18" charset="0"/>
              </a:rPr>
              <a:t>        </a:t>
            </a:r>
            <a:r>
              <a:rPr kumimoji="1" lang="zh-CN" altLang="en-US" sz="2400" b="1">
                <a:solidFill>
                  <a:srgbClr val="000000"/>
                </a:solidFill>
                <a:latin typeface="Times New Roman" pitchFamily="18" charset="0"/>
                <a:cs typeface="Times New Roman" pitchFamily="18" charset="0"/>
              </a:rPr>
              <a:t>对于输入变量的某些取值组合，逻辑函数值不确定（可以为</a:t>
            </a:r>
            <a:r>
              <a:rPr kumimoji="1" lang="en-US" altLang="zh-CN" sz="2400" b="1">
                <a:solidFill>
                  <a:srgbClr val="000000"/>
                </a:solidFill>
                <a:latin typeface="Times New Roman" pitchFamily="18" charset="0"/>
                <a:cs typeface="Times New Roman" pitchFamily="18" charset="0"/>
              </a:rPr>
              <a:t>1</a:t>
            </a:r>
            <a:r>
              <a:rPr kumimoji="1" lang="zh-CN" altLang="en-US" sz="2400" b="1">
                <a:solidFill>
                  <a:srgbClr val="000000"/>
                </a:solidFill>
                <a:latin typeface="Times New Roman" pitchFamily="18" charset="0"/>
                <a:cs typeface="Times New Roman" pitchFamily="18" charset="0"/>
              </a:rPr>
              <a:t>，也可以为</a:t>
            </a:r>
            <a:r>
              <a:rPr kumimoji="1" lang="en-US" altLang="zh-CN" sz="2400" b="1">
                <a:solidFill>
                  <a:srgbClr val="000000"/>
                </a:solidFill>
                <a:latin typeface="Times New Roman" pitchFamily="18" charset="0"/>
                <a:cs typeface="Times New Roman" pitchFamily="18" charset="0"/>
              </a:rPr>
              <a:t>0</a:t>
            </a:r>
            <a:r>
              <a:rPr kumimoji="1" lang="zh-CN" altLang="en-US" sz="2400" b="1">
                <a:solidFill>
                  <a:srgbClr val="000000"/>
                </a:solidFill>
                <a:latin typeface="Times New Roman" pitchFamily="18" charset="0"/>
                <a:cs typeface="Times New Roman" pitchFamily="18" charset="0"/>
              </a:rPr>
              <a:t>），这类逻辑函数称为</a:t>
            </a:r>
            <a:r>
              <a:rPr kumimoji="1" lang="zh-CN" altLang="en-US" sz="2400" b="1">
                <a:solidFill>
                  <a:srgbClr val="C00000"/>
                </a:solidFill>
                <a:latin typeface="Times New Roman" pitchFamily="18" charset="0"/>
                <a:cs typeface="Times New Roman" pitchFamily="18" charset="0"/>
              </a:rPr>
              <a:t>非完全描述的逻辑函数。</a:t>
            </a:r>
          </a:p>
        </p:txBody>
      </p:sp>
      <p:sp>
        <p:nvSpPr>
          <p:cNvPr id="6" name="Rectangle 13"/>
          <p:cNvSpPr>
            <a:spLocks noChangeArrowheads="1"/>
          </p:cNvSpPr>
          <p:nvPr/>
        </p:nvSpPr>
        <p:spPr bwMode="auto">
          <a:xfrm>
            <a:off x="428625" y="571500"/>
            <a:ext cx="3432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000FF"/>
                </a:solidFill>
                <a:latin typeface="Times New Roman" pitchFamily="18" charset="0"/>
                <a:cs typeface="Times New Roman" pitchFamily="18" charset="0"/>
              </a:rPr>
              <a:t>（</a:t>
            </a:r>
            <a:r>
              <a:rPr kumimoji="1" lang="en-US" altLang="zh-CN" sz="2400" b="1">
                <a:solidFill>
                  <a:srgbClr val="0000FF"/>
                </a:solidFill>
                <a:latin typeface="Times New Roman" pitchFamily="18" charset="0"/>
                <a:cs typeface="Times New Roman" pitchFamily="18" charset="0"/>
              </a:rPr>
              <a:t>1</a:t>
            </a:r>
            <a:r>
              <a:rPr kumimoji="1" lang="zh-CN" altLang="en-US" sz="2400" b="1">
                <a:solidFill>
                  <a:srgbClr val="0000FF"/>
                </a:solidFill>
                <a:latin typeface="Times New Roman" pitchFamily="18" charset="0"/>
                <a:cs typeface="Times New Roman" pitchFamily="18" charset="0"/>
              </a:rPr>
              <a:t>）无关项的基本概念</a:t>
            </a:r>
          </a:p>
        </p:txBody>
      </p:sp>
      <p:sp>
        <p:nvSpPr>
          <p:cNvPr id="7" name="Rectangle 15"/>
          <p:cNvSpPr>
            <a:spLocks noChangeArrowheads="1"/>
          </p:cNvSpPr>
          <p:nvPr/>
        </p:nvSpPr>
        <p:spPr bwMode="auto">
          <a:xfrm>
            <a:off x="598488" y="1071563"/>
            <a:ext cx="7902575" cy="2428875"/>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9" name="Rectangle 15"/>
          <p:cNvSpPr>
            <a:spLocks noChangeArrowheads="1"/>
          </p:cNvSpPr>
          <p:nvPr/>
        </p:nvSpPr>
        <p:spPr bwMode="auto">
          <a:xfrm>
            <a:off x="598488" y="3643313"/>
            <a:ext cx="7902575" cy="2928937"/>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nvGrpSpPr>
          <p:cNvPr id="2" name="组合 12"/>
          <p:cNvGrpSpPr>
            <a:grpSpLocks/>
          </p:cNvGrpSpPr>
          <p:nvPr/>
        </p:nvGrpSpPr>
        <p:grpSpPr bwMode="auto">
          <a:xfrm>
            <a:off x="1406525" y="5421313"/>
            <a:ext cx="6808788" cy="1008062"/>
            <a:chOff x="1203322" y="5564210"/>
            <a:chExt cx="6808791" cy="1008062"/>
          </a:xfrm>
        </p:grpSpPr>
        <p:graphicFrame>
          <p:nvGraphicFramePr>
            <p:cNvPr id="78861" name="Object 2"/>
            <p:cNvGraphicFramePr>
              <a:graphicFrameLocks noChangeAspect="1"/>
            </p:cNvGraphicFramePr>
            <p:nvPr/>
          </p:nvGraphicFramePr>
          <p:xfrm>
            <a:off x="1203322" y="5734072"/>
            <a:ext cx="3024189" cy="481013"/>
          </p:xfrm>
          <a:graphic>
            <a:graphicData uri="http://schemas.openxmlformats.org/presentationml/2006/ole">
              <mc:AlternateContent xmlns:mc="http://schemas.openxmlformats.org/markup-compatibility/2006">
                <mc:Choice xmlns:v="urn:schemas-microsoft-com:vml" Requires="v">
                  <p:oleObj spid="_x0000_s78864" name="公式" r:id="rId3" imgW="1514421" imgH="171416" progId="Equation.3">
                    <p:embed/>
                  </p:oleObj>
                </mc:Choice>
                <mc:Fallback>
                  <p:oleObj name="公式" r:id="rId3" imgW="1514421" imgH="171416"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3322" y="5734072"/>
                          <a:ext cx="3024189"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62" name="Object 3"/>
            <p:cNvGraphicFramePr>
              <a:graphicFrameLocks noChangeAspect="1"/>
            </p:cNvGraphicFramePr>
            <p:nvPr/>
          </p:nvGraphicFramePr>
          <p:xfrm>
            <a:off x="4773613" y="5564210"/>
            <a:ext cx="3238500" cy="1008062"/>
          </p:xfrm>
          <a:graphic>
            <a:graphicData uri="http://schemas.openxmlformats.org/presentationml/2006/ole">
              <mc:AlternateContent xmlns:mc="http://schemas.openxmlformats.org/markup-compatibility/2006">
                <mc:Choice xmlns:v="urn:schemas-microsoft-com:vml" Requires="v">
                  <p:oleObj spid="_x0000_s78865" name="公式" r:id="rId5" imgW="1628712" imgH="447647" progId="Equation.3">
                    <p:embed/>
                  </p:oleObj>
                </mc:Choice>
                <mc:Fallback>
                  <p:oleObj name="公式" r:id="rId5" imgW="1628712" imgH="447647"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3613" y="5564210"/>
                          <a:ext cx="32385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63" name="矩形 11"/>
            <p:cNvSpPr>
              <a:spLocks noChangeArrowheads="1"/>
            </p:cNvSpPr>
            <p:nvPr/>
          </p:nvSpPr>
          <p:spPr bwMode="auto">
            <a:xfrm>
              <a:off x="4214810" y="5786454"/>
              <a:ext cx="4427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000" b="1">
                  <a:solidFill>
                    <a:srgbClr val="000000"/>
                  </a:solidFill>
                  <a:latin typeface="Times New Roman" pitchFamily="18" charset="0"/>
                  <a:cs typeface="Times New Roman" pitchFamily="18" charset="0"/>
                </a:rPr>
                <a:t>或</a:t>
              </a:r>
              <a:endParaRPr lang="zh-CN" altLang="en-US" sz="2000">
                <a:solidFill>
                  <a:srgbClr val="000000"/>
                </a:solidFill>
                <a:latin typeface="Times New Roman" pitchFamily="18" charset="0"/>
                <a:cs typeface="Times New Roman" pitchFamily="18" charset="0"/>
              </a:endParaRPr>
            </a:p>
          </p:txBody>
        </p:sp>
      </p:grpSp>
      <p:sp>
        <p:nvSpPr>
          <p:cNvPr id="14" name="矩形 13"/>
          <p:cNvSpPr>
            <a:spLocks noChangeArrowheads="1"/>
          </p:cNvSpPr>
          <p:nvPr/>
        </p:nvSpPr>
        <p:spPr bwMode="auto">
          <a:xfrm>
            <a:off x="1255713" y="5000625"/>
            <a:ext cx="47450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kumimoji="1" lang="zh-CN" altLang="en-US" sz="2400" b="1">
                <a:solidFill>
                  <a:srgbClr val="FF3399"/>
                </a:solidFill>
                <a:latin typeface="Times New Roman" pitchFamily="18" charset="0"/>
                <a:cs typeface="Times New Roman" pitchFamily="18" charset="0"/>
              </a:rPr>
              <a:t>具有无关项的逻辑函数表示为：</a:t>
            </a:r>
            <a:endParaRPr lang="zh-CN" altLang="en-US" sz="2400">
              <a:solidFill>
                <a:srgbClr val="000000"/>
              </a:solidFill>
              <a:latin typeface="Times New Roman" pitchFamily="18" charset="0"/>
              <a:cs typeface="Times New Roman" pitchFamily="18" charset="0"/>
            </a:endParaRPr>
          </a:p>
        </p:txBody>
      </p:sp>
      <p:sp>
        <p:nvSpPr>
          <p:cNvPr id="15" name="矩形 14"/>
          <p:cNvSpPr>
            <a:spLocks noChangeArrowheads="1"/>
          </p:cNvSpPr>
          <p:nvPr/>
        </p:nvSpPr>
        <p:spPr bwMode="auto">
          <a:xfrm>
            <a:off x="1241425" y="4538663"/>
            <a:ext cx="55991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i="1">
                <a:solidFill>
                  <a:srgbClr val="0000FF"/>
                </a:solidFill>
                <a:latin typeface="Times New Roman" pitchFamily="18" charset="0"/>
                <a:ea typeface="楷体" pitchFamily="49" charset="-122"/>
                <a:cs typeface="Times New Roman" pitchFamily="18" charset="0"/>
              </a:rPr>
              <a:t>无关项往往对应于不出现的取值组合</a:t>
            </a:r>
            <a:r>
              <a:rPr kumimoji="1" lang="zh-CN" altLang="en-US" sz="2400" b="1">
                <a:solidFill>
                  <a:srgbClr val="0000FF"/>
                </a:solidFill>
                <a:latin typeface="Times New Roman" pitchFamily="18" charset="0"/>
                <a:ea typeface="楷体" pitchFamily="49" charset="-122"/>
                <a:cs typeface="Times New Roman" pitchFamily="18" charset="0"/>
              </a:rPr>
              <a:t>。</a:t>
            </a:r>
            <a:r>
              <a:rPr kumimoji="1" lang="zh-CN" altLang="en-US" sz="2400" b="1">
                <a:solidFill>
                  <a:srgbClr val="FF3399"/>
                </a:solidFill>
                <a:latin typeface="Times New Roman" pitchFamily="18" charset="0"/>
                <a:ea typeface="楷体" pitchFamily="49" charset="-122"/>
                <a:cs typeface="Times New Roman" pitchFamily="18" charset="0"/>
              </a:rPr>
              <a:t> </a:t>
            </a:r>
            <a:endParaRPr lang="zh-CN" altLang="en-US" sz="2400">
              <a:solidFill>
                <a:srgbClr val="000000"/>
              </a:solidFill>
              <a:latin typeface="Times New Roman" pitchFamily="18" charset="0"/>
              <a:ea typeface="楷体" pitchFamily="49" charset="-122"/>
              <a:cs typeface="Times New Roman" pitchFamily="18" charset="0"/>
            </a:endParaRPr>
          </a:p>
        </p:txBody>
      </p:sp>
      <p:sp>
        <p:nvSpPr>
          <p:cNvPr id="78860" name="Rectangle 4"/>
          <p:cNvSpPr>
            <a:spLocks noChangeArrowheads="1"/>
          </p:cNvSpPr>
          <p:nvPr/>
        </p:nvSpPr>
        <p:spPr bwMode="auto">
          <a:xfrm>
            <a:off x="5940425" y="142875"/>
            <a:ext cx="3016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§2.4</a:t>
            </a:r>
            <a:r>
              <a:rPr lang="zh-CN" altLang="en-US" sz="1800" b="1">
                <a:solidFill>
                  <a:srgbClr val="FF0066"/>
                </a:solidFill>
                <a:latin typeface="Times New Roman" pitchFamily="18" charset="0"/>
                <a:cs typeface="Times New Roman" pitchFamily="18" charset="0"/>
              </a:rPr>
              <a:t>  逻辑函数的化简方法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linds(horizontal)">
                                      <p:cBhvr>
                                        <p:cTn id="28" dur="500"/>
                                        <p:tgtEl>
                                          <p:spTgt spid="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animBg="1"/>
      <p:bldP spid="9" grpId="0" animBg="1"/>
      <p:bldP spid="14" grpId="0"/>
      <p:bldP spid="1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2"/>
          <p:cNvSpPr>
            <a:spLocks noChangeArrowheads="1"/>
          </p:cNvSpPr>
          <p:nvPr/>
        </p:nvSpPr>
        <p:spPr bwMode="auto">
          <a:xfrm>
            <a:off x="541338" y="833438"/>
            <a:ext cx="78486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       </a:t>
            </a:r>
            <a:r>
              <a:rPr kumimoji="1" lang="zh-CN" altLang="en-US" sz="2400" b="1">
                <a:solidFill>
                  <a:srgbClr val="000000"/>
                </a:solidFill>
                <a:latin typeface="Times New Roman" pitchFamily="18" charset="0"/>
                <a:cs typeface="Times New Roman" pitchFamily="18" charset="0"/>
              </a:rPr>
              <a:t> 含有无关项的逻辑函数，由于在无关项的相应取值下，函数值随意取成</a:t>
            </a:r>
            <a:r>
              <a:rPr kumimoji="1" lang="en-US" altLang="zh-CN" sz="2400" b="1">
                <a:solidFill>
                  <a:srgbClr val="000000"/>
                </a:solidFill>
                <a:latin typeface="Times New Roman" pitchFamily="18" charset="0"/>
                <a:cs typeface="Times New Roman" pitchFamily="18" charset="0"/>
              </a:rPr>
              <a:t>0</a:t>
            </a:r>
            <a:r>
              <a:rPr kumimoji="1" lang="zh-CN" altLang="en-US" sz="2400" b="1">
                <a:solidFill>
                  <a:srgbClr val="000000"/>
                </a:solidFill>
                <a:latin typeface="Times New Roman" pitchFamily="18" charset="0"/>
                <a:cs typeface="Times New Roman" pitchFamily="18" charset="0"/>
              </a:rPr>
              <a:t>或</a:t>
            </a:r>
            <a:r>
              <a:rPr kumimoji="1" lang="en-US" altLang="zh-CN" sz="2400" b="1">
                <a:solidFill>
                  <a:srgbClr val="000000"/>
                </a:solidFill>
                <a:latin typeface="Times New Roman" pitchFamily="18" charset="0"/>
                <a:cs typeface="Times New Roman" pitchFamily="18" charset="0"/>
              </a:rPr>
              <a:t>1</a:t>
            </a:r>
            <a:r>
              <a:rPr kumimoji="1" lang="zh-CN" altLang="en-US" sz="2400" b="1">
                <a:solidFill>
                  <a:srgbClr val="000000"/>
                </a:solidFill>
                <a:latin typeface="Times New Roman" pitchFamily="18" charset="0"/>
                <a:cs typeface="Times New Roman" pitchFamily="18" charset="0"/>
              </a:rPr>
              <a:t>都不影响函数原有的功能，因此可以充分利用这些无关项来化简逻辑函数，即采用卡诺图化简函数时， 可以利用 </a:t>
            </a:r>
            <a:r>
              <a:rPr kumimoji="1" lang="en-US" altLang="zh-CN" sz="2400" b="1" i="1">
                <a:solidFill>
                  <a:srgbClr val="000000"/>
                </a:solidFill>
                <a:latin typeface="Times New Roman" pitchFamily="18" charset="0"/>
                <a:cs typeface="Times New Roman" pitchFamily="18" charset="0"/>
              </a:rPr>
              <a:t>d </a:t>
            </a:r>
            <a:r>
              <a:rPr kumimoji="1" lang="en-US" altLang="zh-CN" sz="2400" b="1">
                <a:solidFill>
                  <a:srgbClr val="000000"/>
                </a:solidFill>
                <a:latin typeface="Times New Roman" pitchFamily="18" charset="0"/>
                <a:cs typeface="Times New Roman" pitchFamily="18" charset="0"/>
              </a:rPr>
              <a:t>(</a:t>
            </a:r>
            <a:r>
              <a:rPr kumimoji="1" lang="zh-CN" altLang="en-US" sz="2400" b="1">
                <a:solidFill>
                  <a:srgbClr val="000000"/>
                </a:solidFill>
                <a:latin typeface="Times New Roman" pitchFamily="18" charset="0"/>
                <a:cs typeface="Times New Roman" pitchFamily="18" charset="0"/>
              </a:rPr>
              <a:t>或</a:t>
            </a:r>
            <a:r>
              <a:rPr kumimoji="1" lang="en-US" altLang="zh-CN" sz="2400" b="1">
                <a:solidFill>
                  <a:srgbClr val="000000"/>
                </a:solidFill>
                <a:latin typeface="Times New Roman" pitchFamily="18" charset="0"/>
                <a:cs typeface="Times New Roman" pitchFamily="18" charset="0"/>
              </a:rPr>
              <a:t>×)</a:t>
            </a:r>
            <a:r>
              <a:rPr kumimoji="1" lang="zh-CN" altLang="en-US" sz="2400" b="1">
                <a:solidFill>
                  <a:srgbClr val="000000"/>
                </a:solidFill>
                <a:latin typeface="Times New Roman" pitchFamily="18" charset="0"/>
                <a:cs typeface="Times New Roman" pitchFamily="18" charset="0"/>
              </a:rPr>
              <a:t>来</a:t>
            </a:r>
            <a:r>
              <a:rPr kumimoji="1" lang="zh-CN" altLang="en-US" sz="2400" b="1">
                <a:solidFill>
                  <a:srgbClr val="FF3300"/>
                </a:solidFill>
                <a:latin typeface="Times New Roman" pitchFamily="18" charset="0"/>
                <a:cs typeface="Times New Roman" pitchFamily="18" charset="0"/>
              </a:rPr>
              <a:t>扩大卡诺圈</a:t>
            </a:r>
            <a:r>
              <a:rPr kumimoji="1" lang="zh-CN" altLang="en-US" sz="2400" b="1">
                <a:solidFill>
                  <a:srgbClr val="000000"/>
                </a:solidFill>
                <a:latin typeface="Times New Roman" pitchFamily="18" charset="0"/>
                <a:cs typeface="Times New Roman" pitchFamily="18" charset="0"/>
              </a:rPr>
              <a:t>。 </a:t>
            </a:r>
          </a:p>
        </p:txBody>
      </p:sp>
      <p:sp>
        <p:nvSpPr>
          <p:cNvPr id="79875" name="Text Box 13"/>
          <p:cNvSpPr txBox="1">
            <a:spLocks noChangeArrowheads="1"/>
          </p:cNvSpPr>
          <p:nvPr/>
        </p:nvSpPr>
        <p:spPr bwMode="auto">
          <a:xfrm>
            <a:off x="357188" y="142875"/>
            <a:ext cx="4816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2</a:t>
            </a:r>
            <a:r>
              <a:rPr lang="zh-CN" altLang="en-US" sz="2400" b="1">
                <a:solidFill>
                  <a:srgbClr val="0000FF"/>
                </a:solidFill>
                <a:latin typeface="Times New Roman" pitchFamily="18" charset="0"/>
                <a:cs typeface="Times New Roman" pitchFamily="18" charset="0"/>
              </a:rPr>
              <a:t>）含有无关项的卡诺图化简</a:t>
            </a:r>
          </a:p>
        </p:txBody>
      </p:sp>
      <p:sp>
        <p:nvSpPr>
          <p:cNvPr id="7" name="Text Box 14"/>
          <p:cNvSpPr txBox="1">
            <a:spLocks noChangeArrowheads="1"/>
          </p:cNvSpPr>
          <p:nvPr/>
        </p:nvSpPr>
        <p:spPr bwMode="auto">
          <a:xfrm>
            <a:off x="1173163" y="2400300"/>
            <a:ext cx="5113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FF3300"/>
                </a:solidFill>
                <a:latin typeface="Times New Roman" pitchFamily="18" charset="0"/>
                <a:cs typeface="Times New Roman" pitchFamily="18" charset="0"/>
              </a:rPr>
              <a:t>原则：需要时才用，不需要时不用。</a:t>
            </a:r>
          </a:p>
        </p:txBody>
      </p:sp>
      <p:sp>
        <p:nvSpPr>
          <p:cNvPr id="8" name="Rectangle 15"/>
          <p:cNvSpPr>
            <a:spLocks noChangeArrowheads="1"/>
          </p:cNvSpPr>
          <p:nvPr/>
        </p:nvSpPr>
        <p:spPr bwMode="auto">
          <a:xfrm>
            <a:off x="541338" y="762000"/>
            <a:ext cx="8031162" cy="2238375"/>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nvGrpSpPr>
          <p:cNvPr id="2" name="组合 39"/>
          <p:cNvGrpSpPr>
            <a:grpSpLocks/>
          </p:cNvGrpSpPr>
          <p:nvPr/>
        </p:nvGrpSpPr>
        <p:grpSpPr bwMode="auto">
          <a:xfrm>
            <a:off x="555625" y="3181350"/>
            <a:ext cx="5603875" cy="1104900"/>
            <a:chOff x="555548" y="3181370"/>
            <a:chExt cx="5603875" cy="1104900"/>
          </a:xfrm>
        </p:grpSpPr>
        <p:graphicFrame>
          <p:nvGraphicFramePr>
            <p:cNvPr id="79909" name="Object 2"/>
            <p:cNvGraphicFramePr>
              <a:graphicFrameLocks noChangeAspect="1"/>
            </p:cNvGraphicFramePr>
            <p:nvPr/>
          </p:nvGraphicFramePr>
          <p:xfrm>
            <a:off x="1696960" y="3779857"/>
            <a:ext cx="3389313" cy="506413"/>
          </p:xfrm>
          <a:graphic>
            <a:graphicData uri="http://schemas.openxmlformats.org/presentationml/2006/ole">
              <mc:AlternateContent xmlns:mc="http://schemas.openxmlformats.org/markup-compatibility/2006">
                <mc:Choice xmlns:v="urn:schemas-microsoft-com:vml" Requires="v">
                  <p:oleObj spid="_x0000_s79911" name="公式" r:id="rId3" imgW="1619165" imgH="171416" progId="Equation.3">
                    <p:embed/>
                  </p:oleObj>
                </mc:Choice>
                <mc:Fallback>
                  <p:oleObj name="公式" r:id="rId3" imgW="1619165" imgH="171416"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6960" y="3779857"/>
                          <a:ext cx="338931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910" name="Text Box 63"/>
            <p:cNvSpPr txBox="1">
              <a:spLocks noChangeArrowheads="1"/>
            </p:cNvSpPr>
            <p:nvPr/>
          </p:nvSpPr>
          <p:spPr bwMode="auto">
            <a:xfrm>
              <a:off x="555548" y="3181370"/>
              <a:ext cx="560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lang="zh-CN" altLang="en-US" sz="2400" b="1">
                  <a:solidFill>
                    <a:srgbClr val="000000"/>
                  </a:solidFill>
                </a:rPr>
                <a:t>例：用卡诺图将函数化为最简与或式。</a:t>
              </a:r>
            </a:p>
          </p:txBody>
        </p:sp>
      </p:grpSp>
      <p:grpSp>
        <p:nvGrpSpPr>
          <p:cNvPr id="3" name="Group 35"/>
          <p:cNvGrpSpPr>
            <a:grpSpLocks/>
          </p:cNvGrpSpPr>
          <p:nvPr/>
        </p:nvGrpSpPr>
        <p:grpSpPr bwMode="auto">
          <a:xfrm>
            <a:off x="1500188" y="4572000"/>
            <a:ext cx="3006725" cy="1714500"/>
            <a:chOff x="3233" y="740"/>
            <a:chExt cx="1894" cy="1080"/>
          </a:xfrm>
        </p:grpSpPr>
        <p:sp>
          <p:nvSpPr>
            <p:cNvPr id="79885" name="Text Box 36"/>
            <p:cNvSpPr txBox="1">
              <a:spLocks noChangeArrowheads="1"/>
            </p:cNvSpPr>
            <p:nvPr/>
          </p:nvSpPr>
          <p:spPr bwMode="auto">
            <a:xfrm>
              <a:off x="3233" y="890"/>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rPr>
                <a:t>A</a:t>
              </a:r>
              <a:endParaRPr kumimoji="1" lang="en-US" altLang="zh-CN" sz="3600" b="1" i="1">
                <a:solidFill>
                  <a:srgbClr val="FF3300"/>
                </a:solidFill>
                <a:latin typeface="Times New Roman" pitchFamily="18" charset="0"/>
              </a:endParaRPr>
            </a:p>
          </p:txBody>
        </p:sp>
        <p:grpSp>
          <p:nvGrpSpPr>
            <p:cNvPr id="79886" name="Group 37"/>
            <p:cNvGrpSpPr>
              <a:grpSpLocks/>
            </p:cNvGrpSpPr>
            <p:nvPr/>
          </p:nvGrpSpPr>
          <p:grpSpPr bwMode="auto">
            <a:xfrm>
              <a:off x="3399" y="898"/>
              <a:ext cx="1728" cy="912"/>
              <a:chOff x="336" y="2976"/>
              <a:chExt cx="1728" cy="912"/>
            </a:xfrm>
          </p:grpSpPr>
          <p:sp>
            <p:nvSpPr>
              <p:cNvPr id="79902" name="Line 38"/>
              <p:cNvSpPr>
                <a:spLocks noChangeShapeType="1"/>
              </p:cNvSpPr>
              <p:nvPr/>
            </p:nvSpPr>
            <p:spPr bwMode="auto">
              <a:xfrm>
                <a:off x="528" y="3552"/>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9903" name="Group 39"/>
              <p:cNvGrpSpPr>
                <a:grpSpLocks/>
              </p:cNvGrpSpPr>
              <p:nvPr/>
            </p:nvGrpSpPr>
            <p:grpSpPr bwMode="auto">
              <a:xfrm>
                <a:off x="336" y="2976"/>
                <a:ext cx="1728" cy="912"/>
                <a:chOff x="336" y="2976"/>
                <a:chExt cx="1728" cy="912"/>
              </a:xfrm>
            </p:grpSpPr>
            <p:sp>
              <p:nvSpPr>
                <p:cNvPr id="79904" name="Rectangle 40"/>
                <p:cNvSpPr>
                  <a:spLocks noChangeArrowheads="1"/>
                </p:cNvSpPr>
                <p:nvPr/>
              </p:nvSpPr>
              <p:spPr bwMode="auto">
                <a:xfrm>
                  <a:off x="528" y="3216"/>
                  <a:ext cx="1536"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sp>
              <p:nvSpPr>
                <p:cNvPr id="79905" name="Line 41"/>
                <p:cNvSpPr>
                  <a:spLocks noChangeShapeType="1"/>
                </p:cNvSpPr>
                <p:nvPr/>
              </p:nvSpPr>
              <p:spPr bwMode="auto">
                <a:xfrm>
                  <a:off x="912"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6" name="Line 42"/>
                <p:cNvSpPr>
                  <a:spLocks noChangeShapeType="1"/>
                </p:cNvSpPr>
                <p:nvPr/>
              </p:nvSpPr>
              <p:spPr bwMode="auto">
                <a:xfrm>
                  <a:off x="1296"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7" name="Line 43"/>
                <p:cNvSpPr>
                  <a:spLocks noChangeShapeType="1"/>
                </p:cNvSpPr>
                <p:nvPr/>
              </p:nvSpPr>
              <p:spPr bwMode="auto">
                <a:xfrm>
                  <a:off x="1680"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8" name="Line 44"/>
                <p:cNvSpPr>
                  <a:spLocks noChangeShapeType="1"/>
                </p:cNvSpPr>
                <p:nvPr/>
              </p:nvSpPr>
              <p:spPr bwMode="auto">
                <a:xfrm>
                  <a:off x="336" y="297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79887" name="Text Box 45"/>
            <p:cNvSpPr txBox="1">
              <a:spLocks noChangeArrowheads="1"/>
            </p:cNvSpPr>
            <p:nvPr/>
          </p:nvSpPr>
          <p:spPr bwMode="auto">
            <a:xfrm>
              <a:off x="3443" y="740"/>
              <a:ext cx="3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3300"/>
                  </a:solidFill>
                  <a:latin typeface="Times New Roman" pitchFamily="18" charset="0"/>
                </a:rPr>
                <a:t>BC</a:t>
              </a:r>
              <a:endParaRPr kumimoji="1" lang="en-US" altLang="zh-CN" sz="3600" b="1" i="1">
                <a:solidFill>
                  <a:srgbClr val="FF3300"/>
                </a:solidFill>
                <a:latin typeface="Times New Roman" pitchFamily="18" charset="0"/>
              </a:endParaRPr>
            </a:p>
          </p:txBody>
        </p:sp>
        <p:sp>
          <p:nvSpPr>
            <p:cNvPr id="79888" name="Text Box 46"/>
            <p:cNvSpPr txBox="1">
              <a:spLocks noChangeArrowheads="1"/>
            </p:cNvSpPr>
            <p:nvPr/>
          </p:nvSpPr>
          <p:spPr bwMode="auto">
            <a:xfrm>
              <a:off x="3345" y="114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a:solidFill>
                    <a:srgbClr val="000000"/>
                  </a:solidFill>
                  <a:latin typeface="Times New Roman" pitchFamily="18" charset="0"/>
                </a:rPr>
                <a:t>0</a:t>
              </a:r>
              <a:endParaRPr kumimoji="1" lang="en-US" altLang="zh-CN" sz="3600">
                <a:solidFill>
                  <a:srgbClr val="000000"/>
                </a:solidFill>
                <a:latin typeface="Times New Roman" pitchFamily="18" charset="0"/>
              </a:endParaRPr>
            </a:p>
          </p:txBody>
        </p:sp>
        <p:sp>
          <p:nvSpPr>
            <p:cNvPr id="79889" name="Text Box 47"/>
            <p:cNvSpPr txBox="1">
              <a:spLocks noChangeArrowheads="1"/>
            </p:cNvSpPr>
            <p:nvPr/>
          </p:nvSpPr>
          <p:spPr bwMode="auto">
            <a:xfrm>
              <a:off x="3351" y="147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a:solidFill>
                    <a:srgbClr val="000000"/>
                  </a:solidFill>
                  <a:latin typeface="Times New Roman" pitchFamily="18" charset="0"/>
                </a:rPr>
                <a:t>1</a:t>
              </a:r>
              <a:endParaRPr kumimoji="1" lang="en-US" altLang="zh-CN" sz="3600">
                <a:solidFill>
                  <a:srgbClr val="000000"/>
                </a:solidFill>
                <a:latin typeface="Times New Roman" pitchFamily="18" charset="0"/>
              </a:endParaRPr>
            </a:p>
          </p:txBody>
        </p:sp>
        <p:sp>
          <p:nvSpPr>
            <p:cNvPr id="79890" name="Text Box 48"/>
            <p:cNvSpPr txBox="1">
              <a:spLocks noChangeArrowheads="1"/>
            </p:cNvSpPr>
            <p:nvPr/>
          </p:nvSpPr>
          <p:spPr bwMode="auto">
            <a:xfrm>
              <a:off x="3627" y="8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a:solidFill>
                    <a:srgbClr val="000000"/>
                  </a:solidFill>
                  <a:latin typeface="Times New Roman" pitchFamily="18" charset="0"/>
                </a:rPr>
                <a:t>00</a:t>
              </a:r>
              <a:endParaRPr kumimoji="1" lang="en-US" altLang="zh-CN" sz="3600">
                <a:solidFill>
                  <a:srgbClr val="000000"/>
                </a:solidFill>
                <a:latin typeface="Times New Roman" pitchFamily="18" charset="0"/>
              </a:endParaRPr>
            </a:p>
          </p:txBody>
        </p:sp>
        <p:sp>
          <p:nvSpPr>
            <p:cNvPr id="79891" name="Text Box 49"/>
            <p:cNvSpPr txBox="1">
              <a:spLocks noChangeArrowheads="1"/>
            </p:cNvSpPr>
            <p:nvPr/>
          </p:nvSpPr>
          <p:spPr bwMode="auto">
            <a:xfrm>
              <a:off x="4011" y="8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a:solidFill>
                    <a:srgbClr val="000000"/>
                  </a:solidFill>
                  <a:latin typeface="Times New Roman" pitchFamily="18" charset="0"/>
                </a:rPr>
                <a:t>01</a:t>
              </a:r>
              <a:endParaRPr kumimoji="1" lang="en-US" altLang="zh-CN" sz="3600">
                <a:solidFill>
                  <a:srgbClr val="000000"/>
                </a:solidFill>
                <a:latin typeface="Times New Roman" pitchFamily="18" charset="0"/>
              </a:endParaRPr>
            </a:p>
          </p:txBody>
        </p:sp>
        <p:sp>
          <p:nvSpPr>
            <p:cNvPr id="79892" name="Text Box 50"/>
            <p:cNvSpPr txBox="1">
              <a:spLocks noChangeArrowheads="1"/>
            </p:cNvSpPr>
            <p:nvPr/>
          </p:nvSpPr>
          <p:spPr bwMode="auto">
            <a:xfrm>
              <a:off x="4395" y="8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a:solidFill>
                    <a:srgbClr val="000000"/>
                  </a:solidFill>
                  <a:latin typeface="Times New Roman" pitchFamily="18" charset="0"/>
                </a:rPr>
                <a:t>11</a:t>
              </a:r>
              <a:endParaRPr kumimoji="1" lang="en-US" altLang="zh-CN" sz="3600">
                <a:solidFill>
                  <a:srgbClr val="000000"/>
                </a:solidFill>
                <a:latin typeface="Times New Roman" pitchFamily="18" charset="0"/>
              </a:endParaRPr>
            </a:p>
          </p:txBody>
        </p:sp>
        <p:sp>
          <p:nvSpPr>
            <p:cNvPr id="79893" name="Text Box 51"/>
            <p:cNvSpPr txBox="1">
              <a:spLocks noChangeArrowheads="1"/>
            </p:cNvSpPr>
            <p:nvPr/>
          </p:nvSpPr>
          <p:spPr bwMode="auto">
            <a:xfrm>
              <a:off x="4779" y="8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a:solidFill>
                    <a:srgbClr val="000000"/>
                  </a:solidFill>
                  <a:latin typeface="Times New Roman" pitchFamily="18" charset="0"/>
                </a:rPr>
                <a:t>10</a:t>
              </a:r>
              <a:endParaRPr kumimoji="1" lang="en-US" altLang="zh-CN" sz="3600">
                <a:solidFill>
                  <a:srgbClr val="000000"/>
                </a:solidFill>
                <a:latin typeface="Times New Roman" pitchFamily="18" charset="0"/>
              </a:endParaRPr>
            </a:p>
          </p:txBody>
        </p:sp>
        <p:sp>
          <p:nvSpPr>
            <p:cNvPr id="79894" name="Text Box 52"/>
            <p:cNvSpPr txBox="1">
              <a:spLocks noChangeArrowheads="1"/>
            </p:cNvSpPr>
            <p:nvPr/>
          </p:nvSpPr>
          <p:spPr bwMode="auto">
            <a:xfrm>
              <a:off x="3679" y="113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a:solidFill>
                    <a:srgbClr val="040404"/>
                  </a:solidFill>
                  <a:latin typeface="Times New Roman" pitchFamily="18" charset="0"/>
                </a:rPr>
                <a:t>  </a:t>
              </a:r>
              <a:endParaRPr kumimoji="1" lang="en-US" altLang="zh-CN" sz="3600">
                <a:solidFill>
                  <a:srgbClr val="040404"/>
                </a:solidFill>
                <a:latin typeface="Times New Roman" pitchFamily="18" charset="0"/>
              </a:endParaRPr>
            </a:p>
          </p:txBody>
        </p:sp>
        <p:sp>
          <p:nvSpPr>
            <p:cNvPr id="79895" name="Text Box 53"/>
            <p:cNvSpPr txBox="1">
              <a:spLocks noChangeArrowheads="1"/>
            </p:cNvSpPr>
            <p:nvPr/>
          </p:nvSpPr>
          <p:spPr bwMode="auto">
            <a:xfrm>
              <a:off x="4059" y="113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a:solidFill>
                    <a:srgbClr val="040404"/>
                  </a:solidFill>
                  <a:latin typeface="Times New Roman" pitchFamily="18" charset="0"/>
                </a:rPr>
                <a:t>1</a:t>
              </a:r>
              <a:endParaRPr kumimoji="1" lang="en-US" altLang="zh-CN" sz="3600">
                <a:solidFill>
                  <a:srgbClr val="040404"/>
                </a:solidFill>
                <a:latin typeface="Times New Roman" pitchFamily="18" charset="0"/>
              </a:endParaRPr>
            </a:p>
          </p:txBody>
        </p:sp>
        <p:sp>
          <p:nvSpPr>
            <p:cNvPr id="79896" name="Text Box 54"/>
            <p:cNvSpPr txBox="1">
              <a:spLocks noChangeArrowheads="1"/>
            </p:cNvSpPr>
            <p:nvPr/>
          </p:nvSpPr>
          <p:spPr bwMode="auto">
            <a:xfrm>
              <a:off x="4803" y="1138"/>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a:solidFill>
                    <a:srgbClr val="040404"/>
                  </a:solidFill>
                  <a:latin typeface="Times New Roman" pitchFamily="18" charset="0"/>
                </a:rPr>
                <a:t>1 </a:t>
              </a:r>
              <a:endParaRPr kumimoji="1" lang="en-US" altLang="zh-CN" sz="3600">
                <a:solidFill>
                  <a:srgbClr val="040404"/>
                </a:solidFill>
                <a:latin typeface="Times New Roman" pitchFamily="18" charset="0"/>
              </a:endParaRPr>
            </a:p>
          </p:txBody>
        </p:sp>
        <p:sp>
          <p:nvSpPr>
            <p:cNvPr id="79897" name="Text Box 55"/>
            <p:cNvSpPr txBox="1">
              <a:spLocks noChangeArrowheads="1"/>
            </p:cNvSpPr>
            <p:nvPr/>
          </p:nvSpPr>
          <p:spPr bwMode="auto">
            <a:xfrm>
              <a:off x="4371" y="1138"/>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a:solidFill>
                    <a:srgbClr val="040404"/>
                  </a:solidFill>
                  <a:latin typeface="Times New Roman" pitchFamily="18" charset="0"/>
                </a:rPr>
                <a:t>× </a:t>
              </a:r>
              <a:endParaRPr kumimoji="1" lang="en-US" altLang="zh-CN" sz="3600">
                <a:solidFill>
                  <a:srgbClr val="040404"/>
                </a:solidFill>
                <a:latin typeface="Times New Roman" pitchFamily="18" charset="0"/>
              </a:endParaRPr>
            </a:p>
          </p:txBody>
        </p:sp>
        <p:sp>
          <p:nvSpPr>
            <p:cNvPr id="79898" name="Text Box 56"/>
            <p:cNvSpPr txBox="1">
              <a:spLocks noChangeArrowheads="1"/>
            </p:cNvSpPr>
            <p:nvPr/>
          </p:nvSpPr>
          <p:spPr bwMode="auto">
            <a:xfrm>
              <a:off x="3727" y="1416"/>
              <a:ext cx="11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kumimoji="1" lang="zh-CN" altLang="zh-CN" sz="3600">
                <a:solidFill>
                  <a:srgbClr val="040404"/>
                </a:solidFill>
                <a:latin typeface="Times New Roman" pitchFamily="18" charset="0"/>
              </a:endParaRPr>
            </a:p>
          </p:txBody>
        </p:sp>
        <p:sp>
          <p:nvSpPr>
            <p:cNvPr id="79899" name="Text Box 57"/>
            <p:cNvSpPr txBox="1">
              <a:spLocks noChangeArrowheads="1"/>
            </p:cNvSpPr>
            <p:nvPr/>
          </p:nvSpPr>
          <p:spPr bwMode="auto">
            <a:xfrm>
              <a:off x="4011" y="1474"/>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a:solidFill>
                    <a:srgbClr val="040404"/>
                  </a:solidFill>
                  <a:latin typeface="Times New Roman" pitchFamily="18" charset="0"/>
                </a:rPr>
                <a:t>×</a:t>
              </a:r>
            </a:p>
          </p:txBody>
        </p:sp>
        <p:sp>
          <p:nvSpPr>
            <p:cNvPr id="79900" name="Text Box 58"/>
            <p:cNvSpPr txBox="1">
              <a:spLocks noChangeArrowheads="1"/>
            </p:cNvSpPr>
            <p:nvPr/>
          </p:nvSpPr>
          <p:spPr bwMode="auto">
            <a:xfrm>
              <a:off x="4875" y="1474"/>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kumimoji="1" lang="zh-CN" altLang="zh-CN" sz="2400">
                <a:solidFill>
                  <a:srgbClr val="040404"/>
                </a:solidFill>
                <a:latin typeface="Times New Roman" pitchFamily="18" charset="0"/>
              </a:endParaRPr>
            </a:p>
          </p:txBody>
        </p:sp>
        <p:sp>
          <p:nvSpPr>
            <p:cNvPr id="79901" name="Text Box 59"/>
            <p:cNvSpPr txBox="1">
              <a:spLocks noChangeArrowheads="1"/>
            </p:cNvSpPr>
            <p:nvPr/>
          </p:nvSpPr>
          <p:spPr bwMode="auto">
            <a:xfrm>
              <a:off x="4399" y="1474"/>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a:solidFill>
                    <a:srgbClr val="040404"/>
                  </a:solidFill>
                  <a:latin typeface="Times New Roman" pitchFamily="18" charset="0"/>
                </a:rPr>
                <a:t>×</a:t>
              </a:r>
              <a:endParaRPr kumimoji="1" lang="en-US" altLang="zh-CN" sz="3600">
                <a:solidFill>
                  <a:srgbClr val="040404"/>
                </a:solidFill>
                <a:latin typeface="Times New Roman" pitchFamily="18" charset="0"/>
              </a:endParaRPr>
            </a:p>
          </p:txBody>
        </p:sp>
      </p:grpSp>
      <p:graphicFrame>
        <p:nvGraphicFramePr>
          <p:cNvPr id="36" name="Object 3"/>
          <p:cNvGraphicFramePr>
            <a:graphicFrameLocks noChangeAspect="1"/>
          </p:cNvGraphicFramePr>
          <p:nvPr/>
        </p:nvGraphicFramePr>
        <p:xfrm>
          <a:off x="5357813" y="5508625"/>
          <a:ext cx="1643062" cy="481013"/>
        </p:xfrm>
        <a:graphic>
          <a:graphicData uri="http://schemas.openxmlformats.org/presentationml/2006/ole">
            <mc:AlternateContent xmlns:mc="http://schemas.openxmlformats.org/markup-compatibility/2006">
              <mc:Choice xmlns:v="urn:schemas-microsoft-com:vml" Requires="v">
                <p:oleObj spid="_x0000_s79912" name="公式" r:id="rId5" imgW="647830" imgH="133475" progId="Equation.3">
                  <p:embed/>
                </p:oleObj>
              </mc:Choice>
              <mc:Fallback>
                <p:oleObj name="公式" r:id="rId5" imgW="647830" imgH="133475"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7813" y="5508625"/>
                        <a:ext cx="1643062"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 name="Text Box 64"/>
          <p:cNvSpPr txBox="1">
            <a:spLocks noChangeArrowheads="1"/>
          </p:cNvSpPr>
          <p:nvPr/>
        </p:nvSpPr>
        <p:spPr bwMode="auto">
          <a:xfrm>
            <a:off x="792163" y="4522788"/>
            <a:ext cx="714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00FF"/>
                </a:solidFill>
              </a:rPr>
              <a:t>解：</a:t>
            </a:r>
          </a:p>
        </p:txBody>
      </p:sp>
      <p:sp>
        <p:nvSpPr>
          <p:cNvPr id="38" name="AutoShape 65"/>
          <p:cNvSpPr>
            <a:spLocks noChangeArrowheads="1"/>
          </p:cNvSpPr>
          <p:nvPr/>
        </p:nvSpPr>
        <p:spPr bwMode="auto">
          <a:xfrm>
            <a:off x="2781300" y="5267325"/>
            <a:ext cx="1008063" cy="936625"/>
          </a:xfrm>
          <a:prstGeom prst="flowChartAlternateProcess">
            <a:avLst/>
          </a:prstGeom>
          <a:noFill/>
          <a:ln w="381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sp>
        <p:nvSpPr>
          <p:cNvPr id="39" name="AutoShape 66"/>
          <p:cNvSpPr>
            <a:spLocks noChangeArrowheads="1"/>
          </p:cNvSpPr>
          <p:nvPr/>
        </p:nvSpPr>
        <p:spPr bwMode="auto">
          <a:xfrm>
            <a:off x="3319463" y="5241925"/>
            <a:ext cx="1152525" cy="433388"/>
          </a:xfrm>
          <a:prstGeom prst="flowChartAlternateProcess">
            <a:avLst/>
          </a:prstGeom>
          <a:noFill/>
          <a:ln w="38100"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sp>
        <p:nvSpPr>
          <p:cNvPr id="79884" name="Rectangle 4"/>
          <p:cNvSpPr>
            <a:spLocks noChangeArrowheads="1"/>
          </p:cNvSpPr>
          <p:nvPr/>
        </p:nvSpPr>
        <p:spPr bwMode="auto">
          <a:xfrm>
            <a:off x="5940425" y="142875"/>
            <a:ext cx="3016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§2.4</a:t>
            </a:r>
            <a:r>
              <a:rPr lang="zh-CN" altLang="en-US" sz="1800" b="1">
                <a:solidFill>
                  <a:srgbClr val="FF0066"/>
                </a:solidFill>
                <a:latin typeface="Times New Roman" pitchFamily="18" charset="0"/>
                <a:cs typeface="Times New Roman" pitchFamily="18" charset="0"/>
              </a:rPr>
              <a:t>  逻辑函数的化简方法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wipe(left)">
                                      <p:cBhvr>
                                        <p:cTn id="15" dur="500"/>
                                        <p:tgtEl>
                                          <p:spTgt spid="7">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blinds(horizontal)">
                                      <p:cBhvr>
                                        <p:cTn id="28" dur="500"/>
                                        <p:tgtEl>
                                          <p:spTgt spid="3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8" presetClass="entr" presetSubtype="16"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diamond(in)">
                                      <p:cBhvr>
                                        <p:cTn id="33" dur="500"/>
                                        <p:tgtEl>
                                          <p:spTgt spid="3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8" presetClass="entr" presetSubtype="16" fill="hold" grpId="0"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diamond(in)">
                                      <p:cBhvr>
                                        <p:cTn id="38" dur="500"/>
                                        <p:tgtEl>
                                          <p:spTgt spid="3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left)">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37" grpId="0"/>
      <p:bldP spid="38" grpId="0" animBg="1"/>
      <p:bldP spid="3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18"/>
          <p:cNvSpPr txBox="1">
            <a:spLocks noChangeArrowheads="1"/>
          </p:cNvSpPr>
          <p:nvPr/>
        </p:nvSpPr>
        <p:spPr bwMode="auto">
          <a:xfrm>
            <a:off x="679450" y="1285875"/>
            <a:ext cx="677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0000"/>
                </a:solidFill>
                <a:latin typeface="Times New Roman" pitchFamily="18" charset="0"/>
                <a:cs typeface="Times New Roman" pitchFamily="18" charset="0"/>
              </a:rPr>
              <a:t>解：</a:t>
            </a:r>
          </a:p>
        </p:txBody>
      </p:sp>
      <p:grpSp>
        <p:nvGrpSpPr>
          <p:cNvPr id="80899" name="组合 7"/>
          <p:cNvGrpSpPr>
            <a:grpSpLocks/>
          </p:cNvGrpSpPr>
          <p:nvPr/>
        </p:nvGrpSpPr>
        <p:grpSpPr bwMode="auto">
          <a:xfrm>
            <a:off x="500063" y="71438"/>
            <a:ext cx="8072437" cy="1200150"/>
            <a:chOff x="500034" y="71414"/>
            <a:chExt cx="8072494" cy="1200174"/>
          </a:xfrm>
        </p:grpSpPr>
        <p:sp>
          <p:nvSpPr>
            <p:cNvPr id="80901" name="Text Box 5"/>
            <p:cNvSpPr txBox="1">
              <a:spLocks noChangeArrowheads="1"/>
            </p:cNvSpPr>
            <p:nvPr/>
          </p:nvSpPr>
          <p:spPr bwMode="auto">
            <a:xfrm>
              <a:off x="1285852" y="71438"/>
              <a:ext cx="7286676"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50000"/>
                </a:spcBef>
                <a:buFontTx/>
                <a:buNone/>
              </a:pPr>
              <a:r>
                <a:rPr lang="zh-CN" altLang="en-US" sz="2400" b="1">
                  <a:solidFill>
                    <a:srgbClr val="0000FF"/>
                  </a:solidFill>
                  <a:latin typeface="Times New Roman" pitchFamily="18" charset="0"/>
                  <a:cs typeface="Times New Roman" pitchFamily="18" charset="0"/>
                </a:rPr>
                <a:t>某电路的输入 </a:t>
              </a:r>
              <a:r>
                <a:rPr lang="en-US" altLang="zh-CN" sz="2400" b="1" i="1">
                  <a:solidFill>
                    <a:srgbClr val="0000FF"/>
                  </a:solidFill>
                  <a:latin typeface="Times New Roman" pitchFamily="18" charset="0"/>
                  <a:cs typeface="Times New Roman" pitchFamily="18" charset="0"/>
                </a:rPr>
                <a:t>ABCD </a:t>
              </a:r>
              <a:r>
                <a:rPr lang="zh-CN" altLang="en-US" sz="2400" b="1">
                  <a:solidFill>
                    <a:srgbClr val="0000FF"/>
                  </a:solidFill>
                  <a:latin typeface="Times New Roman" pitchFamily="18" charset="0"/>
                  <a:cs typeface="Times New Roman" pitchFamily="18" charset="0"/>
                </a:rPr>
                <a:t>是</a:t>
              </a:r>
              <a:r>
                <a:rPr lang="en-US" altLang="zh-CN" sz="2400" b="1">
                  <a:solidFill>
                    <a:srgbClr val="0000FF"/>
                  </a:solidFill>
                  <a:latin typeface="Times New Roman" pitchFamily="18" charset="0"/>
                  <a:cs typeface="Times New Roman" pitchFamily="18" charset="0"/>
                </a:rPr>
                <a:t>8421BCD</a:t>
              </a:r>
              <a:r>
                <a:rPr lang="zh-CN" altLang="en-US" sz="2400" b="1">
                  <a:solidFill>
                    <a:srgbClr val="0000FF"/>
                  </a:solidFill>
                  <a:latin typeface="Times New Roman" pitchFamily="18" charset="0"/>
                  <a:cs typeface="Times New Roman" pitchFamily="18" charset="0"/>
                </a:rPr>
                <a:t>码，当</a:t>
              </a:r>
              <a:r>
                <a:rPr lang="en-US" altLang="zh-CN" sz="2400" b="1" i="1">
                  <a:solidFill>
                    <a:srgbClr val="0000FF"/>
                  </a:solidFill>
                  <a:latin typeface="Times New Roman" pitchFamily="18" charset="0"/>
                  <a:cs typeface="Times New Roman" pitchFamily="18" charset="0"/>
                </a:rPr>
                <a:t>ABCD</a:t>
              </a:r>
              <a:r>
                <a:rPr lang="zh-CN" altLang="en-US" sz="2400" b="1">
                  <a:solidFill>
                    <a:srgbClr val="0000FF"/>
                  </a:solidFill>
                  <a:latin typeface="Times New Roman" pitchFamily="18" charset="0"/>
                  <a:cs typeface="Times New Roman" pitchFamily="18" charset="0"/>
                </a:rPr>
                <a:t>表示的十进制数不大于</a:t>
              </a:r>
              <a:r>
                <a:rPr lang="en-US" altLang="zh-CN" sz="2400" b="1">
                  <a:solidFill>
                    <a:srgbClr val="0000FF"/>
                  </a:solidFill>
                  <a:latin typeface="Times New Roman" pitchFamily="18" charset="0"/>
                  <a:cs typeface="Times New Roman" pitchFamily="18" charset="0"/>
                </a:rPr>
                <a:t>6</a:t>
              </a:r>
              <a:r>
                <a:rPr lang="zh-CN" altLang="en-US" sz="2400" b="1">
                  <a:solidFill>
                    <a:srgbClr val="0000FF"/>
                  </a:solidFill>
                  <a:latin typeface="Times New Roman" pitchFamily="18" charset="0"/>
                  <a:cs typeface="Times New Roman" pitchFamily="18" charset="0"/>
                </a:rPr>
                <a:t>时，电路输出 </a:t>
              </a:r>
              <a:r>
                <a:rPr lang="en-US" altLang="zh-CN" sz="2400" b="1" i="1">
                  <a:solidFill>
                    <a:srgbClr val="0000FF"/>
                  </a:solidFill>
                  <a:latin typeface="Times New Roman" pitchFamily="18" charset="0"/>
                  <a:cs typeface="Times New Roman" pitchFamily="18" charset="0"/>
                </a:rPr>
                <a:t>Y </a:t>
              </a:r>
              <a:r>
                <a:rPr lang="zh-CN" altLang="en-US" sz="2400" b="1">
                  <a:solidFill>
                    <a:srgbClr val="0000FF"/>
                  </a:solidFill>
                  <a:latin typeface="Times New Roman" pitchFamily="18" charset="0"/>
                  <a:cs typeface="Times New Roman" pitchFamily="18" charset="0"/>
                </a:rPr>
                <a:t>为</a:t>
              </a:r>
              <a:r>
                <a:rPr lang="en-US" altLang="zh-CN" sz="2400" b="1">
                  <a:solidFill>
                    <a:srgbClr val="0000FF"/>
                  </a:solidFill>
                  <a:latin typeface="Times New Roman" pitchFamily="18" charset="0"/>
                  <a:cs typeface="Times New Roman" pitchFamily="18" charset="0"/>
                </a:rPr>
                <a:t>1</a:t>
              </a:r>
              <a:r>
                <a:rPr lang="zh-CN" altLang="en-US" sz="2400" b="1">
                  <a:solidFill>
                    <a:srgbClr val="0000FF"/>
                  </a:solidFill>
                  <a:latin typeface="Times New Roman" pitchFamily="18" charset="0"/>
                  <a:cs typeface="Times New Roman" pitchFamily="18" charset="0"/>
                </a:rPr>
                <a:t>，否则 </a:t>
              </a:r>
              <a:r>
                <a:rPr lang="en-US" altLang="zh-CN" sz="2400" b="1" i="1">
                  <a:solidFill>
                    <a:srgbClr val="0000FF"/>
                  </a:solidFill>
                  <a:latin typeface="Times New Roman" pitchFamily="18" charset="0"/>
                  <a:cs typeface="Times New Roman" pitchFamily="18" charset="0"/>
                </a:rPr>
                <a:t>Y </a:t>
              </a:r>
              <a:r>
                <a:rPr lang="zh-CN" altLang="en-US" sz="2400" b="1">
                  <a:solidFill>
                    <a:srgbClr val="0000FF"/>
                  </a:solidFill>
                  <a:latin typeface="Times New Roman" pitchFamily="18" charset="0"/>
                  <a:cs typeface="Times New Roman" pitchFamily="18" charset="0"/>
                </a:rPr>
                <a:t>为</a:t>
              </a:r>
              <a:r>
                <a:rPr lang="en-US" altLang="zh-CN" sz="2400" b="1">
                  <a:solidFill>
                    <a:srgbClr val="0000FF"/>
                  </a:solidFill>
                  <a:latin typeface="Times New Roman" pitchFamily="18" charset="0"/>
                  <a:cs typeface="Times New Roman" pitchFamily="18" charset="0"/>
                </a:rPr>
                <a:t>0</a:t>
              </a:r>
              <a:r>
                <a:rPr lang="zh-CN" altLang="en-US" sz="2400" b="1">
                  <a:solidFill>
                    <a:srgbClr val="0000FF"/>
                  </a:solidFill>
                  <a:latin typeface="Times New Roman" pitchFamily="18" charset="0"/>
                  <a:cs typeface="Times New Roman" pitchFamily="18" charset="0"/>
                </a:rPr>
                <a:t>。写出最小项之和式，并用卡诺图求出其最简与或式。</a:t>
              </a:r>
            </a:p>
          </p:txBody>
        </p:sp>
        <p:sp>
          <p:nvSpPr>
            <p:cNvPr id="80902" name="矩形 6"/>
            <p:cNvSpPr>
              <a:spLocks noChangeArrowheads="1"/>
            </p:cNvSpPr>
            <p:nvPr/>
          </p:nvSpPr>
          <p:spPr bwMode="auto">
            <a:xfrm>
              <a:off x="500034" y="71414"/>
              <a:ext cx="1032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lang="zh-CN" altLang="en-US" sz="2400" b="1">
                  <a:solidFill>
                    <a:srgbClr val="C00000"/>
                  </a:solidFill>
                  <a:latin typeface="Times New Roman" pitchFamily="18" charset="0"/>
                  <a:cs typeface="Times New Roman" pitchFamily="18" charset="0"/>
                </a:rPr>
                <a:t>例：</a:t>
              </a:r>
              <a:endParaRPr lang="zh-CN" altLang="en-US" sz="2400">
                <a:solidFill>
                  <a:srgbClr val="C00000"/>
                </a:solidFill>
                <a:latin typeface="Times New Roman" pitchFamily="18" charset="0"/>
                <a:cs typeface="Times New Roman" pitchFamily="18" charset="0"/>
              </a:endParaRPr>
            </a:p>
          </p:txBody>
        </p:sp>
      </p:grpSp>
      <p:pic>
        <p:nvPicPr>
          <p:cNvPr id="7271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347788"/>
            <a:ext cx="6191250" cy="543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2714"/>
                                        </p:tgtEl>
                                        <p:attrNameLst>
                                          <p:attrName>style.visibility</p:attrName>
                                        </p:attrNameLst>
                                      </p:cBhvr>
                                      <p:to>
                                        <p:strVal val="visible"/>
                                      </p:to>
                                    </p:set>
                                    <p:animEffect transition="in" filter="wipe(up)">
                                      <p:cBhvr>
                                        <p:cTn id="12" dur="500"/>
                                        <p:tgtEl>
                                          <p:spTgt spid="72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87"/>
          <p:cNvSpPr txBox="1">
            <a:spLocks noChangeArrowheads="1"/>
          </p:cNvSpPr>
          <p:nvPr/>
        </p:nvSpPr>
        <p:spPr bwMode="auto">
          <a:xfrm>
            <a:off x="1117600" y="428625"/>
            <a:ext cx="3382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C00000"/>
                </a:solidFill>
              </a:rPr>
              <a:t>最小项之和表达式为：</a:t>
            </a:r>
          </a:p>
        </p:txBody>
      </p:sp>
      <p:grpSp>
        <p:nvGrpSpPr>
          <p:cNvPr id="2" name="Group 8"/>
          <p:cNvGrpSpPr>
            <a:grpSpLocks/>
          </p:cNvGrpSpPr>
          <p:nvPr/>
        </p:nvGrpSpPr>
        <p:grpSpPr bwMode="auto">
          <a:xfrm>
            <a:off x="1193800" y="3357563"/>
            <a:ext cx="3427413" cy="2667000"/>
            <a:chOff x="567" y="1979"/>
            <a:chExt cx="2159" cy="1680"/>
          </a:xfrm>
        </p:grpSpPr>
        <p:grpSp>
          <p:nvGrpSpPr>
            <p:cNvPr id="81930" name="Group 9"/>
            <p:cNvGrpSpPr>
              <a:grpSpLocks/>
            </p:cNvGrpSpPr>
            <p:nvPr/>
          </p:nvGrpSpPr>
          <p:grpSpPr bwMode="auto">
            <a:xfrm>
              <a:off x="758" y="2171"/>
              <a:ext cx="1968" cy="1488"/>
              <a:chOff x="3216" y="2496"/>
              <a:chExt cx="1968" cy="1488"/>
            </a:xfrm>
          </p:grpSpPr>
          <p:sp>
            <p:nvSpPr>
              <p:cNvPr id="81957" name="Rectangle 10"/>
              <p:cNvSpPr>
                <a:spLocks noChangeArrowheads="1"/>
              </p:cNvSpPr>
              <p:nvPr/>
            </p:nvSpPr>
            <p:spPr bwMode="auto">
              <a:xfrm>
                <a:off x="3600" y="2736"/>
                <a:ext cx="1584" cy="1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81958" name="Line 11"/>
              <p:cNvSpPr>
                <a:spLocks noChangeShapeType="1"/>
              </p:cNvSpPr>
              <p:nvPr/>
            </p:nvSpPr>
            <p:spPr bwMode="auto">
              <a:xfrm>
                <a:off x="3600" y="3312"/>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59" name="Line 12"/>
              <p:cNvSpPr>
                <a:spLocks noChangeShapeType="1"/>
              </p:cNvSpPr>
              <p:nvPr/>
            </p:nvSpPr>
            <p:spPr bwMode="auto">
              <a:xfrm>
                <a:off x="3600" y="3648"/>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0" name="Line 13"/>
              <p:cNvSpPr>
                <a:spLocks noChangeShapeType="1"/>
              </p:cNvSpPr>
              <p:nvPr/>
            </p:nvSpPr>
            <p:spPr bwMode="auto">
              <a:xfrm>
                <a:off x="3600" y="3024"/>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1" name="Line 14"/>
              <p:cNvSpPr>
                <a:spLocks noChangeShapeType="1"/>
              </p:cNvSpPr>
              <p:nvPr/>
            </p:nvSpPr>
            <p:spPr bwMode="auto">
              <a:xfrm>
                <a:off x="4416" y="2736"/>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2" name="Line 15"/>
              <p:cNvSpPr>
                <a:spLocks noChangeShapeType="1"/>
              </p:cNvSpPr>
              <p:nvPr/>
            </p:nvSpPr>
            <p:spPr bwMode="auto">
              <a:xfrm>
                <a:off x="4800" y="2736"/>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3" name="Line 16"/>
              <p:cNvSpPr>
                <a:spLocks noChangeShapeType="1"/>
              </p:cNvSpPr>
              <p:nvPr/>
            </p:nvSpPr>
            <p:spPr bwMode="auto">
              <a:xfrm>
                <a:off x="4032" y="2736"/>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4" name="Line 17"/>
              <p:cNvSpPr>
                <a:spLocks noChangeShapeType="1"/>
              </p:cNvSpPr>
              <p:nvPr/>
            </p:nvSpPr>
            <p:spPr bwMode="auto">
              <a:xfrm>
                <a:off x="3216" y="2496"/>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1931" name="Text Box 18"/>
            <p:cNvSpPr txBox="1">
              <a:spLocks noChangeArrowheads="1"/>
            </p:cNvSpPr>
            <p:nvPr/>
          </p:nvSpPr>
          <p:spPr bwMode="auto">
            <a:xfrm>
              <a:off x="1218" y="21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00</a:t>
              </a:r>
              <a:endParaRPr kumimoji="1" lang="en-US" altLang="zh-CN" sz="3600" b="1">
                <a:solidFill>
                  <a:srgbClr val="000000"/>
                </a:solidFill>
                <a:latin typeface="Times New Roman" pitchFamily="18" charset="0"/>
                <a:cs typeface="Times New Roman" pitchFamily="18" charset="0"/>
              </a:endParaRPr>
            </a:p>
          </p:txBody>
        </p:sp>
        <p:sp>
          <p:nvSpPr>
            <p:cNvPr id="81932" name="Text Box 19"/>
            <p:cNvSpPr txBox="1">
              <a:spLocks noChangeArrowheads="1"/>
            </p:cNvSpPr>
            <p:nvPr/>
          </p:nvSpPr>
          <p:spPr bwMode="auto">
            <a:xfrm>
              <a:off x="1602" y="21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01</a:t>
              </a:r>
              <a:endParaRPr kumimoji="1" lang="en-US" altLang="zh-CN" sz="3600" b="1">
                <a:solidFill>
                  <a:srgbClr val="000000"/>
                </a:solidFill>
                <a:latin typeface="Times New Roman" pitchFamily="18" charset="0"/>
                <a:cs typeface="Times New Roman" pitchFamily="18" charset="0"/>
              </a:endParaRPr>
            </a:p>
          </p:txBody>
        </p:sp>
        <p:sp>
          <p:nvSpPr>
            <p:cNvPr id="81933" name="Text Box 20"/>
            <p:cNvSpPr txBox="1">
              <a:spLocks noChangeArrowheads="1"/>
            </p:cNvSpPr>
            <p:nvPr/>
          </p:nvSpPr>
          <p:spPr bwMode="auto">
            <a:xfrm>
              <a:off x="1986" y="21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11</a:t>
              </a:r>
              <a:endParaRPr kumimoji="1" lang="en-US" altLang="zh-CN" sz="3600" b="1">
                <a:solidFill>
                  <a:srgbClr val="000000"/>
                </a:solidFill>
                <a:latin typeface="Times New Roman" pitchFamily="18" charset="0"/>
                <a:cs typeface="Times New Roman" pitchFamily="18" charset="0"/>
              </a:endParaRPr>
            </a:p>
          </p:txBody>
        </p:sp>
        <p:sp>
          <p:nvSpPr>
            <p:cNvPr id="81934" name="Text Box 21"/>
            <p:cNvSpPr txBox="1">
              <a:spLocks noChangeArrowheads="1"/>
            </p:cNvSpPr>
            <p:nvPr/>
          </p:nvSpPr>
          <p:spPr bwMode="auto">
            <a:xfrm>
              <a:off x="2370" y="21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10</a:t>
              </a:r>
              <a:endParaRPr kumimoji="1" lang="en-US" altLang="zh-CN" sz="3600" b="1">
                <a:solidFill>
                  <a:srgbClr val="000000"/>
                </a:solidFill>
                <a:latin typeface="Times New Roman" pitchFamily="18" charset="0"/>
                <a:cs typeface="Times New Roman" pitchFamily="18" charset="0"/>
              </a:endParaRPr>
            </a:p>
          </p:txBody>
        </p:sp>
        <p:sp>
          <p:nvSpPr>
            <p:cNvPr id="81935" name="Text Box 22"/>
            <p:cNvSpPr txBox="1">
              <a:spLocks noChangeArrowheads="1"/>
            </p:cNvSpPr>
            <p:nvPr/>
          </p:nvSpPr>
          <p:spPr bwMode="auto">
            <a:xfrm>
              <a:off x="806" y="241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00</a:t>
              </a:r>
              <a:endParaRPr kumimoji="1" lang="en-US" altLang="zh-CN" sz="3600" b="1">
                <a:solidFill>
                  <a:srgbClr val="000000"/>
                </a:solidFill>
                <a:latin typeface="Times New Roman" pitchFamily="18" charset="0"/>
                <a:cs typeface="Times New Roman" pitchFamily="18" charset="0"/>
              </a:endParaRPr>
            </a:p>
          </p:txBody>
        </p:sp>
        <p:sp>
          <p:nvSpPr>
            <p:cNvPr id="81936" name="Text Box 23"/>
            <p:cNvSpPr txBox="1">
              <a:spLocks noChangeArrowheads="1"/>
            </p:cNvSpPr>
            <p:nvPr/>
          </p:nvSpPr>
          <p:spPr bwMode="auto">
            <a:xfrm>
              <a:off x="806" y="269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01</a:t>
              </a:r>
              <a:endParaRPr kumimoji="1" lang="en-US" altLang="zh-CN" sz="3600" b="1">
                <a:solidFill>
                  <a:srgbClr val="000000"/>
                </a:solidFill>
                <a:latin typeface="Times New Roman" pitchFamily="18" charset="0"/>
                <a:cs typeface="Times New Roman" pitchFamily="18" charset="0"/>
              </a:endParaRPr>
            </a:p>
          </p:txBody>
        </p:sp>
        <p:sp>
          <p:nvSpPr>
            <p:cNvPr id="81937" name="Text Box 24"/>
            <p:cNvSpPr txBox="1">
              <a:spLocks noChangeArrowheads="1"/>
            </p:cNvSpPr>
            <p:nvPr/>
          </p:nvSpPr>
          <p:spPr bwMode="auto">
            <a:xfrm>
              <a:off x="762" y="3035"/>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 11</a:t>
              </a:r>
              <a:endParaRPr kumimoji="1" lang="en-US" altLang="zh-CN" sz="3600" b="1">
                <a:solidFill>
                  <a:srgbClr val="000000"/>
                </a:solidFill>
                <a:latin typeface="Times New Roman" pitchFamily="18" charset="0"/>
                <a:cs typeface="Times New Roman" pitchFamily="18" charset="0"/>
              </a:endParaRPr>
            </a:p>
          </p:txBody>
        </p:sp>
        <p:sp>
          <p:nvSpPr>
            <p:cNvPr id="81938" name="Text Box 25"/>
            <p:cNvSpPr txBox="1">
              <a:spLocks noChangeArrowheads="1"/>
            </p:cNvSpPr>
            <p:nvPr/>
          </p:nvSpPr>
          <p:spPr bwMode="auto">
            <a:xfrm>
              <a:off x="710" y="3323"/>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  10</a:t>
              </a:r>
              <a:endParaRPr kumimoji="1" lang="en-US" altLang="zh-CN" sz="3600" b="1">
                <a:solidFill>
                  <a:srgbClr val="000000"/>
                </a:solidFill>
                <a:latin typeface="Times New Roman" pitchFamily="18" charset="0"/>
                <a:cs typeface="Times New Roman" pitchFamily="18" charset="0"/>
              </a:endParaRPr>
            </a:p>
          </p:txBody>
        </p:sp>
        <p:sp>
          <p:nvSpPr>
            <p:cNvPr id="81939" name="Text Box 26"/>
            <p:cNvSpPr txBox="1">
              <a:spLocks noChangeArrowheads="1"/>
            </p:cNvSpPr>
            <p:nvPr/>
          </p:nvSpPr>
          <p:spPr bwMode="auto">
            <a:xfrm>
              <a:off x="1278" y="241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1</a:t>
              </a:r>
            </a:p>
          </p:txBody>
        </p:sp>
        <p:sp>
          <p:nvSpPr>
            <p:cNvPr id="81940" name="Text Box 27"/>
            <p:cNvSpPr txBox="1">
              <a:spLocks noChangeArrowheads="1"/>
            </p:cNvSpPr>
            <p:nvPr/>
          </p:nvSpPr>
          <p:spPr bwMode="auto">
            <a:xfrm>
              <a:off x="1662" y="241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1</a:t>
              </a:r>
            </a:p>
          </p:txBody>
        </p:sp>
        <p:sp>
          <p:nvSpPr>
            <p:cNvPr id="81941" name="Text Box 28"/>
            <p:cNvSpPr txBox="1">
              <a:spLocks noChangeArrowheads="1"/>
            </p:cNvSpPr>
            <p:nvPr/>
          </p:nvSpPr>
          <p:spPr bwMode="auto">
            <a:xfrm>
              <a:off x="2430" y="241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1</a:t>
              </a:r>
              <a:endParaRPr kumimoji="1" lang="en-US" altLang="zh-CN" sz="3600" b="1">
                <a:solidFill>
                  <a:srgbClr val="040404"/>
                </a:solidFill>
                <a:latin typeface="Times New Roman" pitchFamily="18" charset="0"/>
                <a:cs typeface="Times New Roman" pitchFamily="18" charset="0"/>
              </a:endParaRPr>
            </a:p>
          </p:txBody>
        </p:sp>
        <p:sp>
          <p:nvSpPr>
            <p:cNvPr id="81942" name="Text Box 29"/>
            <p:cNvSpPr txBox="1">
              <a:spLocks noChangeArrowheads="1"/>
            </p:cNvSpPr>
            <p:nvPr/>
          </p:nvSpPr>
          <p:spPr bwMode="auto">
            <a:xfrm>
              <a:off x="1994" y="241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 </a:t>
              </a:r>
              <a:endParaRPr kumimoji="1" lang="en-US" altLang="zh-CN" sz="3600" b="1">
                <a:solidFill>
                  <a:srgbClr val="040404"/>
                </a:solidFill>
                <a:latin typeface="Times New Roman" pitchFamily="18" charset="0"/>
                <a:cs typeface="Times New Roman" pitchFamily="18" charset="0"/>
              </a:endParaRPr>
            </a:p>
          </p:txBody>
        </p:sp>
        <p:sp>
          <p:nvSpPr>
            <p:cNvPr id="81943" name="Text Box 30"/>
            <p:cNvSpPr txBox="1">
              <a:spLocks noChangeArrowheads="1"/>
            </p:cNvSpPr>
            <p:nvPr/>
          </p:nvSpPr>
          <p:spPr bwMode="auto">
            <a:xfrm>
              <a:off x="1278" y="269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1</a:t>
              </a:r>
            </a:p>
          </p:txBody>
        </p:sp>
        <p:sp>
          <p:nvSpPr>
            <p:cNvPr id="81944" name="Text Box 31"/>
            <p:cNvSpPr txBox="1">
              <a:spLocks noChangeArrowheads="1"/>
            </p:cNvSpPr>
            <p:nvPr/>
          </p:nvSpPr>
          <p:spPr bwMode="auto">
            <a:xfrm>
              <a:off x="1662" y="269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1</a:t>
              </a:r>
              <a:endParaRPr kumimoji="1" lang="en-US" altLang="zh-CN" sz="3600" b="1">
                <a:solidFill>
                  <a:srgbClr val="040404"/>
                </a:solidFill>
                <a:latin typeface="Times New Roman" pitchFamily="18" charset="0"/>
                <a:cs typeface="Times New Roman" pitchFamily="18" charset="0"/>
              </a:endParaRPr>
            </a:p>
          </p:txBody>
        </p:sp>
        <p:sp>
          <p:nvSpPr>
            <p:cNvPr id="81945" name="Text Box 32"/>
            <p:cNvSpPr txBox="1">
              <a:spLocks noChangeArrowheads="1"/>
            </p:cNvSpPr>
            <p:nvPr/>
          </p:nvSpPr>
          <p:spPr bwMode="auto">
            <a:xfrm>
              <a:off x="2430" y="269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1</a:t>
              </a:r>
              <a:endParaRPr kumimoji="1" lang="en-US" altLang="zh-CN" sz="3600" b="1">
                <a:solidFill>
                  <a:srgbClr val="040404"/>
                </a:solidFill>
                <a:latin typeface="Times New Roman" pitchFamily="18" charset="0"/>
                <a:cs typeface="Times New Roman" pitchFamily="18" charset="0"/>
              </a:endParaRPr>
            </a:p>
          </p:txBody>
        </p:sp>
        <p:sp>
          <p:nvSpPr>
            <p:cNvPr id="81946" name="Text Box 33"/>
            <p:cNvSpPr txBox="1">
              <a:spLocks noChangeArrowheads="1"/>
            </p:cNvSpPr>
            <p:nvPr/>
          </p:nvSpPr>
          <p:spPr bwMode="auto">
            <a:xfrm>
              <a:off x="2090" y="2639"/>
              <a:ext cx="11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kumimoji="1" lang="zh-CN" altLang="zh-CN" sz="3600" b="1">
                <a:solidFill>
                  <a:srgbClr val="040404"/>
                </a:solidFill>
                <a:latin typeface="Times New Roman" pitchFamily="18" charset="0"/>
                <a:cs typeface="Times New Roman" pitchFamily="18" charset="0"/>
              </a:endParaRPr>
            </a:p>
          </p:txBody>
        </p:sp>
        <p:sp>
          <p:nvSpPr>
            <p:cNvPr id="81947" name="Text Box 34"/>
            <p:cNvSpPr txBox="1">
              <a:spLocks noChangeArrowheads="1"/>
            </p:cNvSpPr>
            <p:nvPr/>
          </p:nvSpPr>
          <p:spPr bwMode="auto">
            <a:xfrm>
              <a:off x="1179" y="3005"/>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81948" name="Text Box 35"/>
            <p:cNvSpPr txBox="1">
              <a:spLocks noChangeArrowheads="1"/>
            </p:cNvSpPr>
            <p:nvPr/>
          </p:nvSpPr>
          <p:spPr bwMode="auto">
            <a:xfrm>
              <a:off x="1539" y="3005"/>
              <a:ext cx="4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 </a:t>
              </a:r>
              <a:endParaRPr kumimoji="1" lang="en-US" altLang="zh-CN" sz="3600" b="1">
                <a:solidFill>
                  <a:srgbClr val="040404"/>
                </a:solidFill>
                <a:latin typeface="Times New Roman" pitchFamily="18" charset="0"/>
                <a:cs typeface="Times New Roman" pitchFamily="18" charset="0"/>
              </a:endParaRPr>
            </a:p>
          </p:txBody>
        </p:sp>
        <p:sp>
          <p:nvSpPr>
            <p:cNvPr id="81949" name="Text Box 36"/>
            <p:cNvSpPr txBox="1">
              <a:spLocks noChangeArrowheads="1"/>
            </p:cNvSpPr>
            <p:nvPr/>
          </p:nvSpPr>
          <p:spPr bwMode="auto">
            <a:xfrm>
              <a:off x="2331" y="3005"/>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81950" name="Text Box 37"/>
            <p:cNvSpPr txBox="1">
              <a:spLocks noChangeArrowheads="1"/>
            </p:cNvSpPr>
            <p:nvPr/>
          </p:nvSpPr>
          <p:spPr bwMode="auto">
            <a:xfrm>
              <a:off x="1943" y="3005"/>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81951" name="Text Box 38"/>
            <p:cNvSpPr txBox="1">
              <a:spLocks noChangeArrowheads="1"/>
            </p:cNvSpPr>
            <p:nvPr/>
          </p:nvSpPr>
          <p:spPr bwMode="auto">
            <a:xfrm>
              <a:off x="1212" y="334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81952" name="Text Box 39"/>
            <p:cNvSpPr txBox="1">
              <a:spLocks noChangeArrowheads="1"/>
            </p:cNvSpPr>
            <p:nvPr/>
          </p:nvSpPr>
          <p:spPr bwMode="auto">
            <a:xfrm>
              <a:off x="1664" y="3342"/>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81953" name="Text Box 40"/>
            <p:cNvSpPr txBox="1">
              <a:spLocks noChangeArrowheads="1"/>
            </p:cNvSpPr>
            <p:nvPr/>
          </p:nvSpPr>
          <p:spPr bwMode="auto">
            <a:xfrm>
              <a:off x="2340" y="3342"/>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81954" name="Text Box 41"/>
            <p:cNvSpPr txBox="1">
              <a:spLocks noChangeArrowheads="1"/>
            </p:cNvSpPr>
            <p:nvPr/>
          </p:nvSpPr>
          <p:spPr bwMode="auto">
            <a:xfrm>
              <a:off x="1904" y="3342"/>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 </a:t>
              </a:r>
              <a:endParaRPr kumimoji="1" lang="en-US" altLang="zh-CN" sz="3600" b="1">
                <a:solidFill>
                  <a:srgbClr val="040404"/>
                </a:solidFill>
                <a:latin typeface="Times New Roman" pitchFamily="18" charset="0"/>
                <a:cs typeface="Times New Roman" pitchFamily="18" charset="0"/>
              </a:endParaRPr>
            </a:p>
          </p:txBody>
        </p:sp>
        <p:sp>
          <p:nvSpPr>
            <p:cNvPr id="81955" name="Text Box 42"/>
            <p:cNvSpPr txBox="1">
              <a:spLocks noChangeArrowheads="1"/>
            </p:cNvSpPr>
            <p:nvPr/>
          </p:nvSpPr>
          <p:spPr bwMode="auto">
            <a:xfrm>
              <a:off x="567" y="2171"/>
              <a:ext cx="3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0000"/>
                  </a:solidFill>
                  <a:latin typeface="Times New Roman" pitchFamily="18" charset="0"/>
                  <a:cs typeface="Times New Roman" pitchFamily="18" charset="0"/>
                </a:rPr>
                <a:t>AB</a:t>
              </a:r>
            </a:p>
          </p:txBody>
        </p:sp>
        <p:sp>
          <p:nvSpPr>
            <p:cNvPr id="81956" name="Text Box 43"/>
            <p:cNvSpPr txBox="1">
              <a:spLocks noChangeArrowheads="1"/>
            </p:cNvSpPr>
            <p:nvPr/>
          </p:nvSpPr>
          <p:spPr bwMode="auto">
            <a:xfrm>
              <a:off x="758" y="1979"/>
              <a:ext cx="3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0000"/>
                  </a:solidFill>
                  <a:latin typeface="Times New Roman" pitchFamily="18" charset="0"/>
                  <a:cs typeface="Times New Roman" pitchFamily="18" charset="0"/>
                </a:rPr>
                <a:t>CD</a:t>
              </a:r>
            </a:p>
          </p:txBody>
        </p:sp>
      </p:grpSp>
      <p:sp>
        <p:nvSpPr>
          <p:cNvPr id="40" name="AutoShape 80"/>
          <p:cNvSpPr>
            <a:spLocks noChangeArrowheads="1"/>
          </p:cNvSpPr>
          <p:nvPr/>
        </p:nvSpPr>
        <p:spPr bwMode="auto">
          <a:xfrm>
            <a:off x="2236788" y="4071938"/>
            <a:ext cx="2303462" cy="433387"/>
          </a:xfrm>
          <a:prstGeom prst="flowChartAlternateProcess">
            <a:avLst/>
          </a:prstGeom>
          <a:noFill/>
          <a:ln w="38100"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41" name="AutoShape 81"/>
          <p:cNvSpPr>
            <a:spLocks noChangeArrowheads="1"/>
          </p:cNvSpPr>
          <p:nvPr/>
        </p:nvSpPr>
        <p:spPr bwMode="auto">
          <a:xfrm>
            <a:off x="4108450" y="4071938"/>
            <a:ext cx="431800" cy="1873250"/>
          </a:xfrm>
          <a:prstGeom prst="flowChartAlternateProcess">
            <a:avLst/>
          </a:prstGeom>
          <a:noFill/>
          <a:ln w="381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42" name="AutoShape 82"/>
          <p:cNvSpPr>
            <a:spLocks noChangeArrowheads="1"/>
          </p:cNvSpPr>
          <p:nvPr/>
        </p:nvSpPr>
        <p:spPr bwMode="auto">
          <a:xfrm>
            <a:off x="2201863" y="4576763"/>
            <a:ext cx="1152525" cy="863600"/>
          </a:xfrm>
          <a:prstGeom prst="flowChartAlternateProcess">
            <a:avLst/>
          </a:prstGeom>
          <a:noFill/>
          <a:ln w="38100" algn="ctr">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zh-CN" sz="1600" b="1">
              <a:solidFill>
                <a:srgbClr val="FF3300"/>
              </a:solidFill>
              <a:latin typeface="Times New Roman" pitchFamily="18" charset="0"/>
              <a:cs typeface="Times New Roman" pitchFamily="18" charset="0"/>
            </a:endParaRPr>
          </a:p>
        </p:txBody>
      </p:sp>
      <p:graphicFrame>
        <p:nvGraphicFramePr>
          <p:cNvPr id="43" name="Object 3"/>
          <p:cNvGraphicFramePr>
            <a:graphicFrameLocks noChangeAspect="1"/>
          </p:cNvGraphicFramePr>
          <p:nvPr/>
        </p:nvGraphicFramePr>
        <p:xfrm>
          <a:off x="5286375" y="4686300"/>
          <a:ext cx="2786063" cy="493713"/>
        </p:xfrm>
        <a:graphic>
          <a:graphicData uri="http://schemas.openxmlformats.org/presentationml/2006/ole">
            <mc:AlternateContent xmlns:mc="http://schemas.openxmlformats.org/markup-compatibility/2006">
              <mc:Choice xmlns:v="urn:schemas-microsoft-com:vml" Requires="v">
                <p:oleObj spid="_x0000_s81965" name="公式" r:id="rId3" imgW="1133361" imgH="133475" progId="Equation.3">
                  <p:embed/>
                </p:oleObj>
              </mc:Choice>
              <mc:Fallback>
                <p:oleObj name="公式" r:id="rId3" imgW="1133361" imgH="13347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375" y="4686300"/>
                        <a:ext cx="278606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 name="Text Box 87"/>
          <p:cNvSpPr txBox="1">
            <a:spLocks noChangeArrowheads="1"/>
          </p:cNvSpPr>
          <p:nvPr/>
        </p:nvSpPr>
        <p:spPr bwMode="auto">
          <a:xfrm>
            <a:off x="1143000" y="2714625"/>
            <a:ext cx="3382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C00000"/>
                </a:solidFill>
              </a:rPr>
              <a:t>卡诺图化简：</a:t>
            </a:r>
          </a:p>
        </p:txBody>
      </p:sp>
      <p:pic>
        <p:nvPicPr>
          <p:cNvPr id="81929"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563" y="1000125"/>
            <a:ext cx="595312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left)">
                                      <p:cBhvr>
                                        <p:cTn id="17" dur="500"/>
                                        <p:tgtEl>
                                          <p:spTgt spid="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up)">
                                      <p:cBhvr>
                                        <p:cTn id="22" dur="500"/>
                                        <p:tgtEl>
                                          <p:spTgt spid="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up)">
                                      <p:cBhvr>
                                        <p:cTn id="27" dur="500"/>
                                        <p:tgtEl>
                                          <p:spTgt spid="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wipe(left)">
                                      <p:cBhvr>
                                        <p:cTn id="3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15"/>
          <p:cNvSpPr txBox="1">
            <a:spLocks noChangeArrowheads="1"/>
          </p:cNvSpPr>
          <p:nvPr/>
        </p:nvSpPr>
        <p:spPr bwMode="auto">
          <a:xfrm>
            <a:off x="468313" y="333375"/>
            <a:ext cx="77041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800" b="1">
                <a:solidFill>
                  <a:srgbClr val="FF0000"/>
                </a:solidFill>
              </a:rPr>
              <a:t>练习：用卡诺图法化简下列各式</a:t>
            </a:r>
          </a:p>
        </p:txBody>
      </p:sp>
      <p:graphicFrame>
        <p:nvGraphicFramePr>
          <p:cNvPr id="82947" name="对象 2"/>
          <p:cNvGraphicFramePr>
            <a:graphicFrameLocks noChangeAspect="1"/>
          </p:cNvGraphicFramePr>
          <p:nvPr/>
        </p:nvGraphicFramePr>
        <p:xfrm>
          <a:off x="1476375" y="1125538"/>
          <a:ext cx="4657725" cy="593725"/>
        </p:xfrm>
        <a:graphic>
          <a:graphicData uri="http://schemas.openxmlformats.org/presentationml/2006/ole">
            <mc:AlternateContent xmlns:mc="http://schemas.openxmlformats.org/markup-compatibility/2006">
              <mc:Choice xmlns:v="urn:schemas-microsoft-com:vml" Requires="v">
                <p:oleObj spid="_x0000_s82952" name="公式" r:id="rId3" imgW="1790700" imgH="228600" progId="Equation.3">
                  <p:embed/>
                </p:oleObj>
              </mc:Choice>
              <mc:Fallback>
                <p:oleObj name="公式" r:id="rId3" imgW="1790700" imgH="228600" progId="Equation.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125538"/>
                        <a:ext cx="46577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4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p>
        </p:txBody>
      </p:sp>
      <p:graphicFrame>
        <p:nvGraphicFramePr>
          <p:cNvPr id="82949" name="对象 4"/>
          <p:cNvGraphicFramePr>
            <a:graphicFrameLocks noChangeAspect="1"/>
          </p:cNvGraphicFramePr>
          <p:nvPr/>
        </p:nvGraphicFramePr>
        <p:xfrm>
          <a:off x="1422400" y="1844675"/>
          <a:ext cx="6300788" cy="647700"/>
        </p:xfrm>
        <a:graphic>
          <a:graphicData uri="http://schemas.openxmlformats.org/presentationml/2006/ole">
            <mc:AlternateContent xmlns:mc="http://schemas.openxmlformats.org/markup-compatibility/2006">
              <mc:Choice xmlns:v="urn:schemas-microsoft-com:vml" Requires="v">
                <p:oleObj spid="_x0000_s82953" name="公式" r:id="rId5" imgW="2209800" imgH="266700" progId="Equation.3">
                  <p:embed/>
                </p:oleObj>
              </mc:Choice>
              <mc:Fallback>
                <p:oleObj name="公式" r:id="rId5" imgW="2209800" imgH="266700" progId="Equation.3">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2400" y="1844675"/>
                        <a:ext cx="63007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5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p>
        </p:txBody>
      </p:sp>
      <p:graphicFrame>
        <p:nvGraphicFramePr>
          <p:cNvPr id="82951" name="对象 6"/>
          <p:cNvGraphicFramePr>
            <a:graphicFrameLocks noChangeAspect="1"/>
          </p:cNvGraphicFramePr>
          <p:nvPr/>
        </p:nvGraphicFramePr>
        <p:xfrm>
          <a:off x="1403350" y="2636838"/>
          <a:ext cx="7416800" cy="636587"/>
        </p:xfrm>
        <a:graphic>
          <a:graphicData uri="http://schemas.openxmlformats.org/presentationml/2006/ole">
            <mc:AlternateContent xmlns:mc="http://schemas.openxmlformats.org/markup-compatibility/2006">
              <mc:Choice xmlns:v="urn:schemas-microsoft-com:vml" Requires="v">
                <p:oleObj spid="_x0000_s82954" name="公式" r:id="rId7" imgW="3467100" imgH="266700" progId="Equation.3">
                  <p:embed/>
                </p:oleObj>
              </mc:Choice>
              <mc:Fallback>
                <p:oleObj name="公式" r:id="rId7" imgW="3467100" imgH="266700" progId="Equation.3">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2636838"/>
                        <a:ext cx="741680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3"/>
          <p:cNvSpPr txBox="1">
            <a:spLocks noChangeArrowheads="1"/>
          </p:cNvSpPr>
          <p:nvPr/>
        </p:nvSpPr>
        <p:spPr bwMode="auto">
          <a:xfrm>
            <a:off x="611188" y="428625"/>
            <a:ext cx="424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FF3300"/>
                </a:solidFill>
                <a:latin typeface="Times New Roman" pitchFamily="18" charset="0"/>
                <a:cs typeface="Times New Roman" pitchFamily="18" charset="0"/>
              </a:rPr>
              <a:t>3. </a:t>
            </a:r>
            <a:r>
              <a:rPr lang="zh-CN" altLang="en-US" sz="2400" b="1">
                <a:solidFill>
                  <a:srgbClr val="FF3300"/>
                </a:solidFill>
                <a:latin typeface="Times New Roman" pitchFamily="18" charset="0"/>
                <a:cs typeface="Times New Roman" pitchFamily="18" charset="0"/>
              </a:rPr>
              <a:t>非运算（逻辑反  </a:t>
            </a:r>
            <a:r>
              <a:rPr lang="en-US" altLang="zh-CN" sz="2400" b="1">
                <a:solidFill>
                  <a:srgbClr val="FF3300"/>
                </a:solidFill>
                <a:latin typeface="Times New Roman" pitchFamily="18" charset="0"/>
                <a:cs typeface="Times New Roman" pitchFamily="18" charset="0"/>
              </a:rPr>
              <a:t>NOT</a:t>
            </a:r>
            <a:r>
              <a:rPr lang="zh-CN" altLang="en-US" sz="2400" b="1">
                <a:solidFill>
                  <a:srgbClr val="FF3300"/>
                </a:solidFill>
                <a:latin typeface="Times New Roman" pitchFamily="18" charset="0"/>
                <a:cs typeface="Times New Roman" pitchFamily="18" charset="0"/>
              </a:rPr>
              <a:t>）</a:t>
            </a:r>
          </a:p>
        </p:txBody>
      </p:sp>
      <p:sp>
        <p:nvSpPr>
          <p:cNvPr id="3" name="Text Box 4"/>
          <p:cNvSpPr txBox="1">
            <a:spLocks noChangeArrowheads="1"/>
          </p:cNvSpPr>
          <p:nvPr/>
        </p:nvSpPr>
        <p:spPr bwMode="auto">
          <a:xfrm>
            <a:off x="723900" y="1071563"/>
            <a:ext cx="7848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a:solidFill>
                  <a:srgbClr val="040404"/>
                </a:solidFill>
                <a:latin typeface="Times New Roman" pitchFamily="18" charset="0"/>
                <a:cs typeface="Times New Roman" pitchFamily="18" charset="0"/>
              </a:rPr>
              <a:t>        </a:t>
            </a:r>
            <a:r>
              <a:rPr kumimoji="1" lang="zh-CN" altLang="en-US" sz="2400" b="1">
                <a:solidFill>
                  <a:srgbClr val="040404"/>
                </a:solidFill>
                <a:latin typeface="Times New Roman" pitchFamily="18" charset="0"/>
                <a:cs typeface="Times New Roman" pitchFamily="18" charset="0"/>
              </a:rPr>
              <a:t>只要条件具备了，结果就不会发生；而条件不具备时，结果一定发生。</a:t>
            </a:r>
          </a:p>
        </p:txBody>
      </p:sp>
      <p:grpSp>
        <p:nvGrpSpPr>
          <p:cNvPr id="2" name="Group 19"/>
          <p:cNvGrpSpPr>
            <a:grpSpLocks/>
          </p:cNvGrpSpPr>
          <p:nvPr/>
        </p:nvGrpSpPr>
        <p:grpSpPr bwMode="auto">
          <a:xfrm>
            <a:off x="5076825" y="2871788"/>
            <a:ext cx="2714625" cy="1809750"/>
            <a:chOff x="1350" y="2259"/>
            <a:chExt cx="1710" cy="1140"/>
          </a:xfrm>
        </p:grpSpPr>
        <p:sp>
          <p:nvSpPr>
            <p:cNvPr id="19479" name="Text Box 20"/>
            <p:cNvSpPr txBox="1">
              <a:spLocks noChangeArrowheads="1"/>
            </p:cNvSpPr>
            <p:nvPr/>
          </p:nvSpPr>
          <p:spPr bwMode="auto">
            <a:xfrm>
              <a:off x="1350" y="2259"/>
              <a:ext cx="1710" cy="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800" b="1" i="1">
                  <a:solidFill>
                    <a:srgbClr val="00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cs typeface="Times New Roman" pitchFamily="18" charset="0"/>
                </a:rPr>
                <a:t>A            F</a:t>
              </a:r>
              <a:endParaRPr kumimoji="1" lang="en-US" altLang="zh-CN" sz="2800" b="1" i="1">
                <a:solidFill>
                  <a:srgbClr val="000000"/>
                </a:solidFill>
                <a:latin typeface="Times New Roman" pitchFamily="18" charset="0"/>
                <a:cs typeface="Times New Roman" pitchFamily="18" charset="0"/>
              </a:endParaRPr>
            </a:p>
            <a:p>
              <a:pPr eaLnBrk="1" hangingPunct="1">
                <a:spcBef>
                  <a:spcPct val="50000"/>
                </a:spcBef>
                <a:buFontTx/>
                <a:buNone/>
              </a:pPr>
              <a:r>
                <a:rPr kumimoji="1" lang="en-US" altLang="zh-CN" sz="2400" b="1">
                  <a:solidFill>
                    <a:srgbClr val="000000"/>
                  </a:solidFill>
                  <a:latin typeface="Times New Roman" pitchFamily="18" charset="0"/>
                  <a:cs typeface="Times New Roman" pitchFamily="18" charset="0"/>
                </a:rPr>
                <a:t>   </a:t>
              </a:r>
              <a:r>
                <a:rPr kumimoji="1" lang="zh-CN" altLang="en-US" sz="2400" b="1">
                  <a:solidFill>
                    <a:srgbClr val="040404"/>
                  </a:solidFill>
                  <a:latin typeface="Times New Roman" pitchFamily="18" charset="0"/>
                  <a:cs typeface="Times New Roman" pitchFamily="18" charset="0"/>
                </a:rPr>
                <a:t>断开         灯亮 </a:t>
              </a:r>
            </a:p>
            <a:p>
              <a:pPr eaLnBrk="1" hangingPunct="1">
                <a:spcBef>
                  <a:spcPct val="50000"/>
                </a:spcBef>
                <a:buFontTx/>
                <a:buNone/>
              </a:pPr>
              <a:r>
                <a:rPr kumimoji="1" lang="zh-CN" altLang="en-US" sz="2400" b="1">
                  <a:solidFill>
                    <a:srgbClr val="040404"/>
                  </a:solidFill>
                  <a:latin typeface="Times New Roman" pitchFamily="18" charset="0"/>
                  <a:cs typeface="Times New Roman" pitchFamily="18" charset="0"/>
                </a:rPr>
                <a:t>   闭合         不亮</a:t>
              </a:r>
            </a:p>
          </p:txBody>
        </p:sp>
        <p:sp>
          <p:nvSpPr>
            <p:cNvPr id="19480" name="Line 21"/>
            <p:cNvSpPr>
              <a:spLocks noChangeShapeType="1"/>
            </p:cNvSpPr>
            <p:nvPr/>
          </p:nvSpPr>
          <p:spPr bwMode="auto">
            <a:xfrm>
              <a:off x="1386" y="2601"/>
              <a:ext cx="145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9481" name="Line 22"/>
            <p:cNvSpPr>
              <a:spLocks noChangeShapeType="1"/>
            </p:cNvSpPr>
            <p:nvPr/>
          </p:nvSpPr>
          <p:spPr bwMode="auto">
            <a:xfrm>
              <a:off x="1428" y="3399"/>
              <a:ext cx="139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9482" name="Line 23"/>
            <p:cNvSpPr>
              <a:spLocks noChangeShapeType="1"/>
            </p:cNvSpPr>
            <p:nvPr/>
          </p:nvSpPr>
          <p:spPr bwMode="auto">
            <a:xfrm>
              <a:off x="1380" y="2271"/>
              <a:ext cx="145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9483" name="Line 24"/>
            <p:cNvSpPr>
              <a:spLocks noChangeShapeType="1"/>
            </p:cNvSpPr>
            <p:nvPr/>
          </p:nvSpPr>
          <p:spPr bwMode="auto">
            <a:xfrm>
              <a:off x="2178" y="2277"/>
              <a:ext cx="0" cy="111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25" name="Text Box 25"/>
          <p:cNvSpPr txBox="1">
            <a:spLocks noChangeArrowheads="1"/>
          </p:cNvSpPr>
          <p:nvPr/>
        </p:nvSpPr>
        <p:spPr bwMode="auto">
          <a:xfrm>
            <a:off x="5072063" y="2357438"/>
            <a:ext cx="2309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kumimoji="1" lang="zh-CN" altLang="en-US" sz="2400" b="1">
                <a:solidFill>
                  <a:srgbClr val="0000FF"/>
                </a:solidFill>
                <a:latin typeface="Times New Roman" pitchFamily="18" charset="0"/>
                <a:cs typeface="Times New Roman" pitchFamily="18" charset="0"/>
              </a:rPr>
              <a:t>非运算功能表</a:t>
            </a:r>
          </a:p>
        </p:txBody>
      </p:sp>
      <p:grpSp>
        <p:nvGrpSpPr>
          <p:cNvPr id="4" name="组合 26"/>
          <p:cNvGrpSpPr>
            <a:grpSpLocks/>
          </p:cNvGrpSpPr>
          <p:nvPr/>
        </p:nvGrpSpPr>
        <p:grpSpPr bwMode="auto">
          <a:xfrm>
            <a:off x="1071563" y="2857500"/>
            <a:ext cx="3214687" cy="1482725"/>
            <a:chOff x="1071563" y="2857496"/>
            <a:chExt cx="3214687" cy="1482729"/>
          </a:xfrm>
        </p:grpSpPr>
        <p:grpSp>
          <p:nvGrpSpPr>
            <p:cNvPr id="19464" name="Group 5"/>
            <p:cNvGrpSpPr>
              <a:grpSpLocks/>
            </p:cNvGrpSpPr>
            <p:nvPr/>
          </p:nvGrpSpPr>
          <p:grpSpPr bwMode="auto">
            <a:xfrm>
              <a:off x="1071563" y="2928938"/>
              <a:ext cx="3214687" cy="1411287"/>
              <a:chOff x="3534" y="2133"/>
              <a:chExt cx="1771" cy="702"/>
            </a:xfrm>
          </p:grpSpPr>
          <p:grpSp>
            <p:nvGrpSpPr>
              <p:cNvPr id="19466" name="Group 6"/>
              <p:cNvGrpSpPr>
                <a:grpSpLocks/>
              </p:cNvGrpSpPr>
              <p:nvPr/>
            </p:nvGrpSpPr>
            <p:grpSpPr bwMode="auto">
              <a:xfrm>
                <a:off x="3534" y="2481"/>
                <a:ext cx="189" cy="45"/>
                <a:chOff x="2826" y="3555"/>
                <a:chExt cx="189" cy="45"/>
              </a:xfrm>
            </p:grpSpPr>
            <p:sp>
              <p:nvSpPr>
                <p:cNvPr id="19477" name="Line 7"/>
                <p:cNvSpPr>
                  <a:spLocks noChangeShapeType="1"/>
                </p:cNvSpPr>
                <p:nvPr/>
              </p:nvSpPr>
              <p:spPr bwMode="auto">
                <a:xfrm>
                  <a:off x="2826" y="3555"/>
                  <a:ext cx="189"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9478" name="Line 8"/>
                <p:cNvSpPr>
                  <a:spLocks noChangeShapeType="1"/>
                </p:cNvSpPr>
                <p:nvPr/>
              </p:nvSpPr>
              <p:spPr bwMode="auto">
                <a:xfrm flipV="1">
                  <a:off x="2880" y="3600"/>
                  <a:ext cx="99"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19467" name="Freeform 9"/>
              <p:cNvSpPr>
                <a:spLocks/>
              </p:cNvSpPr>
              <p:nvPr/>
            </p:nvSpPr>
            <p:spPr bwMode="auto">
              <a:xfrm>
                <a:off x="4311" y="2142"/>
                <a:ext cx="90" cy="378"/>
              </a:xfrm>
              <a:custGeom>
                <a:avLst/>
                <a:gdLst>
                  <a:gd name="T0" fmla="*/ 0 w 90"/>
                  <a:gd name="T1" fmla="*/ 0 h 378"/>
                  <a:gd name="T2" fmla="*/ 0 w 90"/>
                  <a:gd name="T3" fmla="*/ 225 h 378"/>
                  <a:gd name="T4" fmla="*/ 90 w 90"/>
                  <a:gd name="T5" fmla="*/ 378 h 378"/>
                  <a:gd name="T6" fmla="*/ 0 60000 65536"/>
                  <a:gd name="T7" fmla="*/ 0 60000 65536"/>
                  <a:gd name="T8" fmla="*/ 0 60000 65536"/>
                  <a:gd name="T9" fmla="*/ 0 w 90"/>
                  <a:gd name="T10" fmla="*/ 0 h 378"/>
                  <a:gd name="T11" fmla="*/ 90 w 90"/>
                  <a:gd name="T12" fmla="*/ 378 h 378"/>
                </a:gdLst>
                <a:ahLst/>
                <a:cxnLst>
                  <a:cxn ang="T6">
                    <a:pos x="T0" y="T1"/>
                  </a:cxn>
                  <a:cxn ang="T7">
                    <a:pos x="T2" y="T3"/>
                  </a:cxn>
                  <a:cxn ang="T8">
                    <a:pos x="T4" y="T5"/>
                  </a:cxn>
                </a:cxnLst>
                <a:rect l="T9" t="T10" r="T11" b="T12"/>
                <a:pathLst>
                  <a:path w="90" h="378">
                    <a:moveTo>
                      <a:pt x="0" y="0"/>
                    </a:moveTo>
                    <a:lnTo>
                      <a:pt x="0" y="225"/>
                    </a:lnTo>
                    <a:lnTo>
                      <a:pt x="90" y="378"/>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9468" name="Freeform 10"/>
              <p:cNvSpPr>
                <a:spLocks/>
              </p:cNvSpPr>
              <p:nvPr/>
            </p:nvSpPr>
            <p:spPr bwMode="auto">
              <a:xfrm>
                <a:off x="3636" y="2133"/>
                <a:ext cx="1215" cy="702"/>
              </a:xfrm>
              <a:custGeom>
                <a:avLst/>
                <a:gdLst>
                  <a:gd name="T0" fmla="*/ 0 w 1215"/>
                  <a:gd name="T1" fmla="*/ 0 h 702"/>
                  <a:gd name="T2" fmla="*/ 1215 w 1215"/>
                  <a:gd name="T3" fmla="*/ 0 h 702"/>
                  <a:gd name="T4" fmla="*/ 1215 w 1215"/>
                  <a:gd name="T5" fmla="*/ 702 h 702"/>
                  <a:gd name="T6" fmla="*/ 9 w 1215"/>
                  <a:gd name="T7" fmla="*/ 702 h 702"/>
                  <a:gd name="T8" fmla="*/ 9 w 1215"/>
                  <a:gd name="T9" fmla="*/ 414 h 702"/>
                  <a:gd name="T10" fmla="*/ 0 60000 65536"/>
                  <a:gd name="T11" fmla="*/ 0 60000 65536"/>
                  <a:gd name="T12" fmla="*/ 0 60000 65536"/>
                  <a:gd name="T13" fmla="*/ 0 60000 65536"/>
                  <a:gd name="T14" fmla="*/ 0 60000 65536"/>
                  <a:gd name="T15" fmla="*/ 0 w 1215"/>
                  <a:gd name="T16" fmla="*/ 0 h 702"/>
                  <a:gd name="T17" fmla="*/ 1215 w 1215"/>
                  <a:gd name="T18" fmla="*/ 702 h 702"/>
                </a:gdLst>
                <a:ahLst/>
                <a:cxnLst>
                  <a:cxn ang="T10">
                    <a:pos x="T0" y="T1"/>
                  </a:cxn>
                  <a:cxn ang="T11">
                    <a:pos x="T2" y="T3"/>
                  </a:cxn>
                  <a:cxn ang="T12">
                    <a:pos x="T4" y="T5"/>
                  </a:cxn>
                  <a:cxn ang="T13">
                    <a:pos x="T6" y="T7"/>
                  </a:cxn>
                  <a:cxn ang="T14">
                    <a:pos x="T8" y="T9"/>
                  </a:cxn>
                </a:cxnLst>
                <a:rect l="T15" t="T16" r="T17" b="T18"/>
                <a:pathLst>
                  <a:path w="1215" h="702">
                    <a:moveTo>
                      <a:pt x="0" y="0"/>
                    </a:moveTo>
                    <a:lnTo>
                      <a:pt x="1215" y="0"/>
                    </a:lnTo>
                    <a:lnTo>
                      <a:pt x="1215" y="702"/>
                    </a:lnTo>
                    <a:lnTo>
                      <a:pt x="9" y="702"/>
                    </a:lnTo>
                    <a:lnTo>
                      <a:pt x="9" y="414"/>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19469" name="Group 11"/>
              <p:cNvGrpSpPr>
                <a:grpSpLocks/>
              </p:cNvGrpSpPr>
              <p:nvPr/>
            </p:nvGrpSpPr>
            <p:grpSpPr bwMode="auto">
              <a:xfrm>
                <a:off x="4731" y="2373"/>
                <a:ext cx="216" cy="207"/>
                <a:chOff x="2421" y="3798"/>
                <a:chExt cx="216" cy="207"/>
              </a:xfrm>
            </p:grpSpPr>
            <p:sp>
              <p:nvSpPr>
                <p:cNvPr id="19474" name="Oval 12" descr="信纸"/>
                <p:cNvSpPr>
                  <a:spLocks noChangeArrowheads="1"/>
                </p:cNvSpPr>
                <p:nvPr/>
              </p:nvSpPr>
              <p:spPr bwMode="auto">
                <a:xfrm>
                  <a:off x="2421" y="3798"/>
                  <a:ext cx="216" cy="207"/>
                </a:xfrm>
                <a:prstGeom prst="ellipse">
                  <a:avLst/>
                </a:prstGeom>
                <a:blipFill dpi="0" rotWithShape="0">
                  <a:blip r:embed="rId2"/>
                  <a:srcRect/>
                  <a:tile tx="0" ty="0" sx="100000" sy="100000" flip="none" algn="tl"/>
                </a:blipFill>
                <a:ln w="28575" cap="sq">
                  <a:solidFill>
                    <a:schemeClr val="tx1"/>
                  </a:solidFill>
                  <a:round/>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19475" name="Line 13"/>
                <p:cNvSpPr>
                  <a:spLocks noChangeShapeType="1"/>
                </p:cNvSpPr>
                <p:nvPr/>
              </p:nvSpPr>
              <p:spPr bwMode="auto">
                <a:xfrm>
                  <a:off x="2452" y="3847"/>
                  <a:ext cx="162" cy="117"/>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9476" name="Line 14"/>
                <p:cNvSpPr>
                  <a:spLocks noChangeShapeType="1"/>
                </p:cNvSpPr>
                <p:nvPr/>
              </p:nvSpPr>
              <p:spPr bwMode="auto">
                <a:xfrm flipH="1">
                  <a:off x="2466" y="3834"/>
                  <a:ext cx="135" cy="135"/>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19470" name="Line 15"/>
              <p:cNvSpPr>
                <a:spLocks noChangeShapeType="1"/>
              </p:cNvSpPr>
              <p:nvPr/>
            </p:nvSpPr>
            <p:spPr bwMode="auto">
              <a:xfrm>
                <a:off x="3636" y="2133"/>
                <a:ext cx="0" cy="34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9471" name="Line 16"/>
              <p:cNvSpPr>
                <a:spLocks noChangeShapeType="1"/>
              </p:cNvSpPr>
              <p:nvPr/>
            </p:nvSpPr>
            <p:spPr bwMode="auto">
              <a:xfrm>
                <a:off x="4320" y="2483"/>
                <a:ext cx="0" cy="34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9472" name="Text Box 17"/>
              <p:cNvSpPr txBox="1">
                <a:spLocks noChangeArrowheads="1"/>
              </p:cNvSpPr>
              <p:nvPr/>
            </p:nvSpPr>
            <p:spPr bwMode="auto">
              <a:xfrm>
                <a:off x="4015" y="2329"/>
                <a:ext cx="30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19473" name="Text Box 18"/>
              <p:cNvSpPr txBox="1">
                <a:spLocks noChangeArrowheads="1"/>
              </p:cNvSpPr>
              <p:nvPr/>
            </p:nvSpPr>
            <p:spPr bwMode="auto">
              <a:xfrm>
                <a:off x="4981" y="2346"/>
                <a:ext cx="3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F</a:t>
                </a:r>
              </a:p>
            </p:txBody>
          </p:sp>
        </p:grpSp>
        <p:sp>
          <p:nvSpPr>
            <p:cNvPr id="26" name="矩形 25"/>
            <p:cNvSpPr/>
            <p:nvPr/>
          </p:nvSpPr>
          <p:spPr>
            <a:xfrm>
              <a:off x="1643063" y="2857496"/>
              <a:ext cx="571500"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19463" name="Rectangle 90"/>
          <p:cNvSpPr>
            <a:spLocks noChangeArrowheads="1"/>
          </p:cNvSpPr>
          <p:nvPr/>
        </p:nvSpPr>
        <p:spPr bwMode="auto">
          <a:xfrm>
            <a:off x="6137275" y="160338"/>
            <a:ext cx="299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§2.1  </a:t>
            </a:r>
            <a:r>
              <a:rPr lang="zh-CN" altLang="en-US" sz="1800" b="1">
                <a:solidFill>
                  <a:srgbClr val="FF0066"/>
                </a:solidFill>
                <a:latin typeface="Times New Roman" pitchFamily="18" charset="0"/>
                <a:ea typeface="楷体_GB2312" pitchFamily="49" charset="-122"/>
                <a:cs typeface="Times New Roman" pitchFamily="18" charset="0"/>
              </a:rPr>
              <a:t>逻辑代数的基本概念</a:t>
            </a:r>
            <a:r>
              <a:rPr lang="zh-CN" altLang="en-US" sz="1800" b="1">
                <a:latin typeface="Times New Roman" pitchFamily="18" charset="0"/>
                <a:ea typeface="楷体_GB2312" pitchFamily="49" charset="-122"/>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6"/>
          <p:cNvSpPr txBox="1">
            <a:spLocks noChangeArrowheads="1"/>
          </p:cNvSpPr>
          <p:nvPr/>
        </p:nvSpPr>
        <p:spPr bwMode="auto">
          <a:xfrm>
            <a:off x="571500" y="142875"/>
            <a:ext cx="4062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800" b="1">
                <a:solidFill>
                  <a:srgbClr val="006600"/>
                </a:solidFill>
                <a:latin typeface="Times New Roman" pitchFamily="18" charset="0"/>
                <a:cs typeface="Times New Roman" pitchFamily="18" charset="0"/>
                <a:sym typeface="Symbol" pitchFamily="18" charset="2"/>
              </a:rPr>
              <a:t>三、化简方法的对比</a:t>
            </a:r>
            <a:endParaRPr kumimoji="1" lang="zh-CN" altLang="en-US" sz="2800" b="1">
              <a:solidFill>
                <a:srgbClr val="006600"/>
              </a:solidFill>
              <a:latin typeface="Times New Roman" pitchFamily="18" charset="0"/>
              <a:cs typeface="Times New Roman" pitchFamily="18" charset="0"/>
            </a:endParaRPr>
          </a:p>
        </p:txBody>
      </p:sp>
      <p:sp>
        <p:nvSpPr>
          <p:cNvPr id="3" name="矩形 2"/>
          <p:cNvSpPr>
            <a:spLocks noChangeArrowheads="1"/>
          </p:cNvSpPr>
          <p:nvPr/>
        </p:nvSpPr>
        <p:spPr bwMode="auto">
          <a:xfrm>
            <a:off x="774700" y="1500188"/>
            <a:ext cx="764381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0000FF"/>
                </a:solidFill>
                <a:latin typeface="Times New Roman" pitchFamily="18" charset="0"/>
                <a:cs typeface="Times New Roman" pitchFamily="18" charset="0"/>
              </a:rPr>
              <a:t>优点</a:t>
            </a:r>
            <a:r>
              <a:rPr lang="en-US" altLang="zh-CN" sz="2400" b="1">
                <a:solidFill>
                  <a:srgbClr val="0000FF"/>
                </a:solidFill>
                <a:latin typeface="Times New Roman" pitchFamily="18" charset="0"/>
                <a:cs typeface="Times New Roman" pitchFamily="18" charset="0"/>
              </a:rPr>
              <a:t>:</a:t>
            </a:r>
            <a:r>
              <a:rPr lang="en-US" altLang="zh-CN" sz="2400" b="1">
                <a:solidFill>
                  <a:srgbClr val="040404"/>
                </a:solidFill>
                <a:latin typeface="Times New Roman" pitchFamily="18" charset="0"/>
                <a:cs typeface="Times New Roman" pitchFamily="18" charset="0"/>
              </a:rPr>
              <a:t> </a:t>
            </a:r>
            <a:r>
              <a:rPr lang="zh-CN" altLang="en-US" sz="2400" b="1">
                <a:solidFill>
                  <a:srgbClr val="040404"/>
                </a:solidFill>
                <a:latin typeface="Times New Roman" pitchFamily="18" charset="0"/>
                <a:cs typeface="Times New Roman" pitchFamily="18" charset="0"/>
              </a:rPr>
              <a:t>不受变量数目的限制。</a:t>
            </a:r>
          </a:p>
          <a:p>
            <a:pPr eaLnBrk="1" hangingPunct="1">
              <a:spcBef>
                <a:spcPct val="0"/>
              </a:spcBef>
              <a:buFontTx/>
              <a:buNone/>
            </a:pPr>
            <a:r>
              <a:rPr lang="zh-CN" altLang="en-US" sz="2400" b="1">
                <a:solidFill>
                  <a:srgbClr val="0000FF"/>
                </a:solidFill>
                <a:latin typeface="Times New Roman" pitchFamily="18" charset="0"/>
                <a:cs typeface="Times New Roman" pitchFamily="18" charset="0"/>
              </a:rPr>
              <a:t>缺点：</a:t>
            </a:r>
            <a:r>
              <a:rPr lang="zh-CN" altLang="en-US" sz="2400" b="1">
                <a:solidFill>
                  <a:srgbClr val="040404"/>
                </a:solidFill>
                <a:latin typeface="Times New Roman" pitchFamily="18" charset="0"/>
                <a:cs typeface="Times New Roman" pitchFamily="18" charset="0"/>
              </a:rPr>
              <a:t>没有固定的步骤可循；需要熟练运用各种公式和定理；在化简一些较为复杂的逻辑函数时还需要一定的技巧和经验；有时很难判定化简结果是否最简。</a:t>
            </a:r>
          </a:p>
        </p:txBody>
      </p:sp>
      <p:sp>
        <p:nvSpPr>
          <p:cNvPr id="4" name="矩形 3"/>
          <p:cNvSpPr>
            <a:spLocks noChangeArrowheads="1"/>
          </p:cNvSpPr>
          <p:nvPr/>
        </p:nvSpPr>
        <p:spPr bwMode="auto">
          <a:xfrm>
            <a:off x="703263" y="785813"/>
            <a:ext cx="29670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FF3300"/>
                </a:solidFill>
                <a:latin typeface="Times New Roman" pitchFamily="18" charset="0"/>
                <a:cs typeface="Times New Roman" pitchFamily="18" charset="0"/>
              </a:rPr>
              <a:t>1. </a:t>
            </a:r>
            <a:r>
              <a:rPr lang="zh-CN" altLang="en-US" sz="2400" b="1">
                <a:solidFill>
                  <a:srgbClr val="FF3300"/>
                </a:solidFill>
                <a:latin typeface="Times New Roman" pitchFamily="18" charset="0"/>
                <a:cs typeface="Times New Roman" pitchFamily="18" charset="0"/>
              </a:rPr>
              <a:t>公式化简法的特点</a:t>
            </a:r>
          </a:p>
        </p:txBody>
      </p:sp>
      <p:sp>
        <p:nvSpPr>
          <p:cNvPr id="5" name="Rectangle 15"/>
          <p:cNvSpPr>
            <a:spLocks noChangeArrowheads="1"/>
          </p:cNvSpPr>
          <p:nvPr/>
        </p:nvSpPr>
        <p:spPr bwMode="auto">
          <a:xfrm>
            <a:off x="601663" y="1357313"/>
            <a:ext cx="7920037" cy="1857375"/>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6" name="矩形 5"/>
          <p:cNvSpPr>
            <a:spLocks noChangeArrowheads="1"/>
          </p:cNvSpPr>
          <p:nvPr/>
        </p:nvSpPr>
        <p:spPr bwMode="auto">
          <a:xfrm>
            <a:off x="814388" y="4214813"/>
            <a:ext cx="77470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0000FF"/>
                </a:solidFill>
                <a:latin typeface="Times New Roman" pitchFamily="18" charset="0"/>
                <a:cs typeface="Times New Roman" pitchFamily="18" charset="0"/>
              </a:rPr>
              <a:t>优点</a:t>
            </a:r>
            <a:r>
              <a:rPr lang="en-US" altLang="zh-CN" sz="2400" b="1">
                <a:solidFill>
                  <a:srgbClr val="0000FF"/>
                </a:solidFill>
                <a:latin typeface="Times New Roman" pitchFamily="18" charset="0"/>
                <a:cs typeface="Times New Roman" pitchFamily="18" charset="0"/>
              </a:rPr>
              <a:t>:</a:t>
            </a:r>
            <a:r>
              <a:rPr lang="en-US" altLang="zh-CN" sz="2400" b="1">
                <a:solidFill>
                  <a:srgbClr val="040404"/>
                </a:solidFill>
                <a:latin typeface="Times New Roman" pitchFamily="18" charset="0"/>
                <a:cs typeface="Times New Roman" pitchFamily="18" charset="0"/>
              </a:rPr>
              <a:t> </a:t>
            </a:r>
            <a:r>
              <a:rPr lang="zh-CN" altLang="en-US" sz="2400" b="1">
                <a:solidFill>
                  <a:srgbClr val="040404"/>
                </a:solidFill>
                <a:latin typeface="Times New Roman" pitchFamily="18" charset="0"/>
                <a:cs typeface="Times New Roman" pitchFamily="18" charset="0"/>
              </a:rPr>
              <a:t>可合并的最小项在卡诺图中清晰展现，化简方便，不易出错。</a:t>
            </a:r>
          </a:p>
          <a:p>
            <a:pPr eaLnBrk="1" hangingPunct="1">
              <a:spcBef>
                <a:spcPct val="0"/>
              </a:spcBef>
              <a:buFontTx/>
              <a:buNone/>
            </a:pPr>
            <a:r>
              <a:rPr lang="zh-CN" altLang="en-US" sz="2400" b="1">
                <a:solidFill>
                  <a:srgbClr val="0000FF"/>
                </a:solidFill>
                <a:latin typeface="Times New Roman" pitchFamily="18" charset="0"/>
                <a:cs typeface="Times New Roman" pitchFamily="18" charset="0"/>
              </a:rPr>
              <a:t>缺点：</a:t>
            </a:r>
            <a:r>
              <a:rPr lang="zh-CN" altLang="en-US" sz="2400" b="1">
                <a:solidFill>
                  <a:srgbClr val="040404"/>
                </a:solidFill>
                <a:latin typeface="Times New Roman" pitchFamily="18" charset="0"/>
                <a:cs typeface="Times New Roman" pitchFamily="18" charset="0"/>
              </a:rPr>
              <a:t>受变量数目的限制，当变量数目大于</a:t>
            </a:r>
            <a:r>
              <a:rPr lang="en-US" altLang="zh-CN" sz="2400" b="1">
                <a:solidFill>
                  <a:srgbClr val="040404"/>
                </a:solidFill>
                <a:latin typeface="Times New Roman" pitchFamily="18" charset="0"/>
                <a:cs typeface="Times New Roman" pitchFamily="18" charset="0"/>
              </a:rPr>
              <a:t>5</a:t>
            </a:r>
            <a:r>
              <a:rPr lang="zh-CN" altLang="en-US" sz="2400" b="1">
                <a:solidFill>
                  <a:srgbClr val="040404"/>
                </a:solidFill>
                <a:latin typeface="Times New Roman" pitchFamily="18" charset="0"/>
                <a:cs typeface="Times New Roman" pitchFamily="18" charset="0"/>
              </a:rPr>
              <a:t>时，很难画出相应的卡诺图。</a:t>
            </a:r>
          </a:p>
        </p:txBody>
      </p:sp>
      <p:sp>
        <p:nvSpPr>
          <p:cNvPr id="7" name="矩形 6"/>
          <p:cNvSpPr>
            <a:spLocks noChangeArrowheads="1"/>
          </p:cNvSpPr>
          <p:nvPr/>
        </p:nvSpPr>
        <p:spPr bwMode="auto">
          <a:xfrm>
            <a:off x="742950" y="3500438"/>
            <a:ext cx="3276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FF3300"/>
                </a:solidFill>
                <a:latin typeface="Times New Roman" pitchFamily="18" charset="0"/>
                <a:cs typeface="Times New Roman" pitchFamily="18" charset="0"/>
              </a:rPr>
              <a:t>2. </a:t>
            </a:r>
            <a:r>
              <a:rPr lang="zh-CN" altLang="en-US" sz="2400" b="1">
                <a:solidFill>
                  <a:srgbClr val="FF3300"/>
                </a:solidFill>
                <a:latin typeface="Times New Roman" pitchFamily="18" charset="0"/>
                <a:cs typeface="Times New Roman" pitchFamily="18" charset="0"/>
              </a:rPr>
              <a:t>卡诺图化简法的特点</a:t>
            </a:r>
          </a:p>
        </p:txBody>
      </p:sp>
      <p:sp>
        <p:nvSpPr>
          <p:cNvPr id="8" name="Rectangle 15"/>
          <p:cNvSpPr>
            <a:spLocks noChangeArrowheads="1"/>
          </p:cNvSpPr>
          <p:nvPr/>
        </p:nvSpPr>
        <p:spPr bwMode="auto">
          <a:xfrm>
            <a:off x="641350" y="4071938"/>
            <a:ext cx="7920038" cy="1857375"/>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83977" name="Rectangle 4"/>
          <p:cNvSpPr>
            <a:spLocks noChangeArrowheads="1"/>
          </p:cNvSpPr>
          <p:nvPr/>
        </p:nvSpPr>
        <p:spPr bwMode="auto">
          <a:xfrm>
            <a:off x="5940425" y="142875"/>
            <a:ext cx="3016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§2.4</a:t>
            </a:r>
            <a:r>
              <a:rPr lang="zh-CN" altLang="en-US" sz="1800" b="1">
                <a:solidFill>
                  <a:srgbClr val="FF0066"/>
                </a:solidFill>
                <a:latin typeface="Times New Roman" pitchFamily="18" charset="0"/>
                <a:cs typeface="Times New Roman" pitchFamily="18" charset="0"/>
              </a:rPr>
              <a:t>  逻辑函数的化简方法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left)">
                                      <p:cBhvr>
                                        <p:cTn id="20" dur="500"/>
                                        <p:tgtEl>
                                          <p:spTgt spid="3">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wipe(left)">
                                      <p:cBhvr>
                                        <p:cTn id="33" dur="500"/>
                                        <p:tgtEl>
                                          <p:spTgt spid="6">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6">
                                            <p:txEl>
                                              <p:pRg st="1" end="1"/>
                                            </p:txEl>
                                          </p:spTgt>
                                        </p:tgtEl>
                                        <p:attrNameLst>
                                          <p:attrName>style.visibility</p:attrName>
                                        </p:attrNameLst>
                                      </p:cBhvr>
                                      <p:to>
                                        <p:strVal val="visible"/>
                                      </p:to>
                                    </p:set>
                                    <p:animEffect transition="in" filter="wipe(left)">
                                      <p:cBhvr>
                                        <p:cTn id="3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p:bldP spid="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ChangeArrowheads="1"/>
          </p:cNvSpPr>
          <p:nvPr/>
        </p:nvSpPr>
        <p:spPr bwMode="auto">
          <a:xfrm>
            <a:off x="142875" y="139700"/>
            <a:ext cx="6032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3600" b="1">
                <a:solidFill>
                  <a:srgbClr val="FF0066"/>
                </a:solidFill>
                <a:latin typeface="Times New Roman" pitchFamily="18" charset="0"/>
                <a:cs typeface="Times New Roman" pitchFamily="18" charset="0"/>
              </a:rPr>
              <a:t>§2.5</a:t>
            </a:r>
            <a:r>
              <a:rPr lang="zh-CN" altLang="en-US" sz="3600" b="1">
                <a:solidFill>
                  <a:srgbClr val="FF0066"/>
                </a:solidFill>
                <a:latin typeface="Times New Roman" pitchFamily="18" charset="0"/>
                <a:cs typeface="Times New Roman" pitchFamily="18" charset="0"/>
              </a:rPr>
              <a:t>  逻辑函数表达式的转换</a:t>
            </a:r>
          </a:p>
        </p:txBody>
      </p:sp>
      <p:sp>
        <p:nvSpPr>
          <p:cNvPr id="3" name="矩形 2"/>
          <p:cNvSpPr>
            <a:spLocks noChangeArrowheads="1"/>
          </p:cNvSpPr>
          <p:nvPr/>
        </p:nvSpPr>
        <p:spPr bwMode="auto">
          <a:xfrm>
            <a:off x="714375" y="1500188"/>
            <a:ext cx="77866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50000"/>
              </a:lnSpc>
              <a:spcBef>
                <a:spcPct val="0"/>
              </a:spcBef>
              <a:buFontTx/>
              <a:buNone/>
            </a:pPr>
            <a:r>
              <a:rPr lang="zh-CN" altLang="en-US" sz="2400" b="1">
                <a:solidFill>
                  <a:srgbClr val="040404"/>
                </a:solidFill>
                <a:latin typeface="Times New Roman" pitchFamily="18" charset="0"/>
                <a:cs typeface="Times New Roman" pitchFamily="18" charset="0"/>
              </a:rPr>
              <a:t>         通过转换，使表达式中所用到的</a:t>
            </a:r>
            <a:r>
              <a:rPr lang="zh-CN" altLang="en-US" sz="2400" b="1">
                <a:solidFill>
                  <a:srgbClr val="FF0000"/>
                </a:solidFill>
                <a:latin typeface="Times New Roman" pitchFamily="18" charset="0"/>
                <a:cs typeface="Times New Roman" pitchFamily="18" charset="0"/>
              </a:rPr>
              <a:t>逻辑门的种类最少</a:t>
            </a:r>
            <a:r>
              <a:rPr lang="zh-CN" altLang="en-US" sz="2400" b="1">
                <a:solidFill>
                  <a:srgbClr val="040404"/>
                </a:solidFill>
                <a:latin typeface="Times New Roman" pitchFamily="18" charset="0"/>
                <a:cs typeface="Times New Roman" pitchFamily="18" charset="0"/>
              </a:rPr>
              <a:t>，从而便于利用</a:t>
            </a:r>
            <a:r>
              <a:rPr lang="zh-CN" altLang="en-US" sz="2400" b="1">
                <a:solidFill>
                  <a:srgbClr val="FF0000"/>
                </a:solidFill>
                <a:latin typeface="Times New Roman" pitchFamily="18" charset="0"/>
                <a:cs typeface="Times New Roman" pitchFamily="18" charset="0"/>
              </a:rPr>
              <a:t>较少数量的集成电路实现</a:t>
            </a:r>
            <a:r>
              <a:rPr lang="zh-CN" altLang="en-US" sz="2400" b="1">
                <a:solidFill>
                  <a:srgbClr val="040404"/>
                </a:solidFill>
                <a:latin typeface="Times New Roman" pitchFamily="18" charset="0"/>
                <a:cs typeface="Times New Roman" pitchFamily="18" charset="0"/>
              </a:rPr>
              <a:t>。</a:t>
            </a:r>
          </a:p>
        </p:txBody>
      </p:sp>
      <p:sp>
        <p:nvSpPr>
          <p:cNvPr id="4" name="矩形 3"/>
          <p:cNvSpPr>
            <a:spLocks noChangeArrowheads="1"/>
          </p:cNvSpPr>
          <p:nvPr/>
        </p:nvSpPr>
        <p:spPr bwMode="auto">
          <a:xfrm>
            <a:off x="714375" y="928688"/>
            <a:ext cx="5233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800" b="1">
                <a:solidFill>
                  <a:srgbClr val="006600"/>
                </a:solidFill>
                <a:latin typeface="Times New Roman" pitchFamily="18" charset="0"/>
                <a:cs typeface="Times New Roman" pitchFamily="18" charset="0"/>
              </a:rPr>
              <a:t>一、逻辑函数表达式转换的目的</a:t>
            </a:r>
          </a:p>
        </p:txBody>
      </p:sp>
      <p:sp>
        <p:nvSpPr>
          <p:cNvPr id="5" name="Rectangle 15"/>
          <p:cNvSpPr>
            <a:spLocks noChangeArrowheads="1"/>
          </p:cNvSpPr>
          <p:nvPr/>
        </p:nvSpPr>
        <p:spPr bwMode="auto">
          <a:xfrm>
            <a:off x="612775" y="1500188"/>
            <a:ext cx="7920038" cy="1214437"/>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6" name="矩形 5"/>
          <p:cNvSpPr>
            <a:spLocks noChangeArrowheads="1"/>
          </p:cNvSpPr>
          <p:nvPr/>
        </p:nvSpPr>
        <p:spPr bwMode="auto">
          <a:xfrm>
            <a:off x="1285875" y="2857500"/>
            <a:ext cx="568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Ø"/>
            </a:pPr>
            <a:r>
              <a:rPr lang="zh-CN" altLang="en-US" sz="2400" b="1">
                <a:solidFill>
                  <a:srgbClr val="0000FF"/>
                </a:solidFill>
                <a:latin typeface="Times New Roman" pitchFamily="18" charset="0"/>
                <a:cs typeface="Times New Roman" pitchFamily="18" charset="0"/>
              </a:rPr>
              <a:t>逻辑函数化简后容易得到最简与或式。</a:t>
            </a:r>
            <a:endParaRPr lang="zh-CN" altLang="en-US" sz="2400">
              <a:solidFill>
                <a:srgbClr val="0000FF"/>
              </a:solidFill>
              <a:latin typeface="Times New Roman" pitchFamily="18" charset="0"/>
              <a:cs typeface="Times New Roman" pitchFamily="18" charset="0"/>
            </a:endParaRPr>
          </a:p>
        </p:txBody>
      </p:sp>
      <p:grpSp>
        <p:nvGrpSpPr>
          <p:cNvPr id="2" name="Group 37"/>
          <p:cNvGrpSpPr>
            <a:grpSpLocks/>
          </p:cNvGrpSpPr>
          <p:nvPr/>
        </p:nvGrpSpPr>
        <p:grpSpPr bwMode="auto">
          <a:xfrm>
            <a:off x="1357313" y="3500438"/>
            <a:ext cx="5268912" cy="461962"/>
            <a:chOff x="397" y="1797"/>
            <a:chExt cx="3319" cy="291"/>
          </a:xfrm>
        </p:grpSpPr>
        <p:sp>
          <p:nvSpPr>
            <p:cNvPr id="85042" name="Text Box 34"/>
            <p:cNvSpPr txBox="1">
              <a:spLocks noChangeArrowheads="1"/>
            </p:cNvSpPr>
            <p:nvPr/>
          </p:nvSpPr>
          <p:spPr bwMode="auto">
            <a:xfrm>
              <a:off x="397" y="1797"/>
              <a:ext cx="16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lang="zh-CN" altLang="en-US" sz="2400" b="1">
                  <a:solidFill>
                    <a:srgbClr val="000000"/>
                  </a:solidFill>
                  <a:latin typeface="Times New Roman" pitchFamily="18" charset="0"/>
                  <a:cs typeface="Times New Roman" pitchFamily="18" charset="0"/>
                </a:rPr>
                <a:t>例如：逻辑函数</a:t>
              </a:r>
            </a:p>
          </p:txBody>
        </p:sp>
        <p:graphicFrame>
          <p:nvGraphicFramePr>
            <p:cNvPr id="85043" name="Object 2"/>
            <p:cNvGraphicFramePr>
              <a:graphicFrameLocks noChangeAspect="1"/>
            </p:cNvGraphicFramePr>
            <p:nvPr/>
          </p:nvGraphicFramePr>
          <p:xfrm>
            <a:off x="2062" y="1821"/>
            <a:ext cx="1654" cy="247"/>
          </p:xfrm>
          <a:graphic>
            <a:graphicData uri="http://schemas.openxmlformats.org/presentationml/2006/ole">
              <mc:AlternateContent xmlns:mc="http://schemas.openxmlformats.org/markup-compatibility/2006">
                <mc:Choice xmlns:v="urn:schemas-microsoft-com:vml" Requires="v">
                  <p:oleObj spid="_x0000_s85044" name="公式" r:id="rId3" imgW="1193282" imgH="177723" progId="Equation.3">
                    <p:embed/>
                  </p:oleObj>
                </mc:Choice>
                <mc:Fallback>
                  <p:oleObj name="公式" r:id="rId3" imgW="1193282" imgH="17772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 y="1821"/>
                          <a:ext cx="1654"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6" name="矩形 45"/>
          <p:cNvSpPr>
            <a:spLocks noChangeArrowheads="1"/>
          </p:cNvSpPr>
          <p:nvPr/>
        </p:nvSpPr>
        <p:spPr bwMode="auto">
          <a:xfrm>
            <a:off x="5286375" y="5753100"/>
            <a:ext cx="2968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i="1">
                <a:solidFill>
                  <a:srgbClr val="FF0000"/>
                </a:solidFill>
                <a:latin typeface="Times New Roman" pitchFamily="18" charset="0"/>
                <a:cs typeface="Times New Roman" pitchFamily="18" charset="0"/>
              </a:rPr>
              <a:t>需要两种逻辑门电路</a:t>
            </a:r>
            <a:endParaRPr lang="zh-CN" altLang="en-US" sz="2400" i="1">
              <a:solidFill>
                <a:srgbClr val="000000"/>
              </a:solidFill>
              <a:latin typeface="Times New Roman" pitchFamily="18" charset="0"/>
              <a:cs typeface="Times New Roman" pitchFamily="18" charset="0"/>
            </a:endParaRPr>
          </a:p>
        </p:txBody>
      </p:sp>
      <p:grpSp>
        <p:nvGrpSpPr>
          <p:cNvPr id="7" name="组合 56"/>
          <p:cNvGrpSpPr>
            <a:grpSpLocks/>
          </p:cNvGrpSpPr>
          <p:nvPr/>
        </p:nvGrpSpPr>
        <p:grpSpPr bwMode="auto">
          <a:xfrm>
            <a:off x="2382838" y="4148138"/>
            <a:ext cx="3832225" cy="2209800"/>
            <a:chOff x="2355850" y="3214684"/>
            <a:chExt cx="3832941" cy="2209798"/>
          </a:xfrm>
        </p:grpSpPr>
        <p:grpSp>
          <p:nvGrpSpPr>
            <p:cNvPr id="85002" name="组合 85"/>
            <p:cNvGrpSpPr>
              <a:grpSpLocks/>
            </p:cNvGrpSpPr>
            <p:nvPr/>
          </p:nvGrpSpPr>
          <p:grpSpPr bwMode="auto">
            <a:xfrm>
              <a:off x="2355850" y="3214684"/>
              <a:ext cx="3832941" cy="2209798"/>
              <a:chOff x="1555728" y="3660007"/>
              <a:chExt cx="3833409" cy="2210585"/>
            </a:xfrm>
          </p:grpSpPr>
          <p:grpSp>
            <p:nvGrpSpPr>
              <p:cNvPr id="85015" name="组合 56"/>
              <p:cNvGrpSpPr>
                <a:grpSpLocks/>
              </p:cNvGrpSpPr>
              <p:nvPr/>
            </p:nvGrpSpPr>
            <p:grpSpPr bwMode="auto">
              <a:xfrm>
                <a:off x="1555728" y="3660007"/>
                <a:ext cx="1728788" cy="747417"/>
                <a:chOff x="1428728" y="3647307"/>
                <a:chExt cx="1728788" cy="747417"/>
              </a:xfrm>
            </p:grpSpPr>
            <p:sp>
              <p:nvSpPr>
                <p:cNvPr id="85037" name="Line 32"/>
                <p:cNvSpPr>
                  <a:spLocks noChangeShapeType="1"/>
                </p:cNvSpPr>
                <p:nvPr/>
              </p:nvSpPr>
              <p:spPr bwMode="auto">
                <a:xfrm>
                  <a:off x="2743584" y="4072908"/>
                  <a:ext cx="41446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5038" name="Text Box 34"/>
                <p:cNvSpPr txBox="1">
                  <a:spLocks noChangeArrowheads="1"/>
                </p:cNvSpPr>
                <p:nvPr/>
              </p:nvSpPr>
              <p:spPr bwMode="auto">
                <a:xfrm>
                  <a:off x="1447784" y="3647307"/>
                  <a:ext cx="471633" cy="462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85039" name="Text Box 35"/>
                <p:cNvSpPr txBox="1">
                  <a:spLocks noChangeArrowheads="1"/>
                </p:cNvSpPr>
                <p:nvPr/>
              </p:nvSpPr>
              <p:spPr bwMode="auto">
                <a:xfrm>
                  <a:off x="1428728" y="3933158"/>
                  <a:ext cx="471633" cy="462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sp>
              <p:nvSpPr>
                <p:cNvPr id="85040" name="Line 37"/>
                <p:cNvSpPr>
                  <a:spLocks noChangeShapeType="1"/>
                </p:cNvSpPr>
                <p:nvPr/>
              </p:nvSpPr>
              <p:spPr bwMode="auto">
                <a:xfrm>
                  <a:off x="1795553" y="4166603"/>
                  <a:ext cx="41446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5041" name="Line 38"/>
                <p:cNvSpPr>
                  <a:spLocks noChangeShapeType="1"/>
                </p:cNvSpPr>
                <p:nvPr/>
              </p:nvSpPr>
              <p:spPr bwMode="auto">
                <a:xfrm>
                  <a:off x="1792377" y="3960155"/>
                  <a:ext cx="41446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5016" name="组合 73"/>
              <p:cNvGrpSpPr>
                <a:grpSpLocks/>
              </p:cNvGrpSpPr>
              <p:nvPr/>
            </p:nvGrpSpPr>
            <p:grpSpPr bwMode="auto">
              <a:xfrm>
                <a:off x="3286111" y="4632354"/>
                <a:ext cx="1626764" cy="391356"/>
                <a:chOff x="6086483" y="4400291"/>
                <a:chExt cx="1228809" cy="391356"/>
              </a:xfrm>
            </p:grpSpPr>
            <p:sp>
              <p:nvSpPr>
                <p:cNvPr id="85034" name="Line 36"/>
                <p:cNvSpPr>
                  <a:spLocks noChangeShapeType="1"/>
                </p:cNvSpPr>
                <p:nvPr/>
              </p:nvSpPr>
              <p:spPr bwMode="auto">
                <a:xfrm>
                  <a:off x="6901354" y="4582466"/>
                  <a:ext cx="41383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5035" name="Line 37"/>
                <p:cNvSpPr>
                  <a:spLocks noChangeShapeType="1"/>
                </p:cNvSpPr>
                <p:nvPr/>
              </p:nvSpPr>
              <p:spPr bwMode="auto">
                <a:xfrm>
                  <a:off x="6091679" y="4792090"/>
                  <a:ext cx="41383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5036" name="Line 38"/>
                <p:cNvSpPr>
                  <a:spLocks noChangeShapeType="1"/>
                </p:cNvSpPr>
                <p:nvPr/>
              </p:nvSpPr>
              <p:spPr bwMode="auto">
                <a:xfrm>
                  <a:off x="6086880" y="4399839"/>
                  <a:ext cx="41383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5017" name="组合 64"/>
              <p:cNvGrpSpPr>
                <a:grpSpLocks/>
              </p:cNvGrpSpPr>
              <p:nvPr/>
            </p:nvGrpSpPr>
            <p:grpSpPr bwMode="auto">
              <a:xfrm>
                <a:off x="1555728" y="4445825"/>
                <a:ext cx="2287867" cy="710387"/>
                <a:chOff x="1428728" y="4361687"/>
                <a:chExt cx="2287867" cy="710387"/>
              </a:xfrm>
            </p:grpSpPr>
            <p:sp>
              <p:nvSpPr>
                <p:cNvPr id="85028" name="Text Box 34"/>
                <p:cNvSpPr txBox="1">
                  <a:spLocks noChangeArrowheads="1"/>
                </p:cNvSpPr>
                <p:nvPr/>
              </p:nvSpPr>
              <p:spPr bwMode="auto">
                <a:xfrm>
                  <a:off x="1428728" y="4361960"/>
                  <a:ext cx="471633" cy="462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grpSp>
              <p:nvGrpSpPr>
                <p:cNvPr id="85029" name="组合 57"/>
                <p:cNvGrpSpPr>
                  <a:grpSpLocks/>
                </p:cNvGrpSpPr>
                <p:nvPr/>
              </p:nvGrpSpPr>
              <p:grpSpPr bwMode="auto">
                <a:xfrm>
                  <a:off x="1428728" y="4610409"/>
                  <a:ext cx="2287867" cy="461665"/>
                  <a:chOff x="1428728" y="4610409"/>
                  <a:chExt cx="2287867" cy="461665"/>
                </a:xfrm>
              </p:grpSpPr>
              <p:sp>
                <p:nvSpPr>
                  <p:cNvPr id="85030" name="Line 32"/>
                  <p:cNvSpPr>
                    <a:spLocks noChangeShapeType="1"/>
                  </p:cNvSpPr>
                  <p:nvPr/>
                </p:nvSpPr>
                <p:spPr bwMode="auto">
                  <a:xfrm flipV="1">
                    <a:off x="2724528" y="4739919"/>
                    <a:ext cx="99249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5031" name="Line 37"/>
                  <p:cNvSpPr>
                    <a:spLocks noChangeShapeType="1"/>
                  </p:cNvSpPr>
                  <p:nvPr/>
                </p:nvSpPr>
                <p:spPr bwMode="auto">
                  <a:xfrm>
                    <a:off x="1776497" y="4839968"/>
                    <a:ext cx="41446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5032" name="Line 38"/>
                  <p:cNvSpPr>
                    <a:spLocks noChangeShapeType="1"/>
                  </p:cNvSpPr>
                  <p:nvPr/>
                </p:nvSpPr>
                <p:spPr bwMode="auto">
                  <a:xfrm>
                    <a:off x="1773321" y="4641459"/>
                    <a:ext cx="41446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5033" name="Text Box 34"/>
                  <p:cNvSpPr txBox="1">
                    <a:spLocks noChangeArrowheads="1"/>
                  </p:cNvSpPr>
                  <p:nvPr/>
                </p:nvSpPr>
                <p:spPr bwMode="auto">
                  <a:xfrm>
                    <a:off x="1428728" y="4619226"/>
                    <a:ext cx="471633" cy="452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C</a:t>
                    </a:r>
                  </a:p>
                </p:txBody>
              </p:sp>
            </p:grpSp>
          </p:grpSp>
          <p:grpSp>
            <p:nvGrpSpPr>
              <p:cNvPr id="85018" name="组合 65"/>
              <p:cNvGrpSpPr>
                <a:grpSpLocks/>
              </p:cNvGrpSpPr>
              <p:nvPr/>
            </p:nvGrpSpPr>
            <p:grpSpPr bwMode="auto">
              <a:xfrm>
                <a:off x="1555728" y="5160205"/>
                <a:ext cx="1709738" cy="710387"/>
                <a:chOff x="1428728" y="4361687"/>
                <a:chExt cx="1709738" cy="710387"/>
              </a:xfrm>
            </p:grpSpPr>
            <p:sp>
              <p:nvSpPr>
                <p:cNvPr id="85022" name="Text Box 34"/>
                <p:cNvSpPr txBox="1">
                  <a:spLocks noChangeArrowheads="1"/>
                </p:cNvSpPr>
                <p:nvPr/>
              </p:nvSpPr>
              <p:spPr bwMode="auto">
                <a:xfrm>
                  <a:off x="1428728" y="4362209"/>
                  <a:ext cx="471633" cy="4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grpSp>
              <p:nvGrpSpPr>
                <p:cNvPr id="85023" name="组合 57"/>
                <p:cNvGrpSpPr>
                  <a:grpSpLocks/>
                </p:cNvGrpSpPr>
                <p:nvPr/>
              </p:nvGrpSpPr>
              <p:grpSpPr bwMode="auto">
                <a:xfrm>
                  <a:off x="1428728" y="4610409"/>
                  <a:ext cx="1709738" cy="461665"/>
                  <a:chOff x="1428728" y="4610409"/>
                  <a:chExt cx="1709738" cy="461665"/>
                </a:xfrm>
              </p:grpSpPr>
              <p:sp>
                <p:nvSpPr>
                  <p:cNvPr id="85024" name="Line 32"/>
                  <p:cNvSpPr>
                    <a:spLocks noChangeShapeType="1"/>
                  </p:cNvSpPr>
                  <p:nvPr/>
                </p:nvSpPr>
                <p:spPr bwMode="auto">
                  <a:xfrm>
                    <a:off x="2724528" y="4746520"/>
                    <a:ext cx="41446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5025" name="Line 37"/>
                  <p:cNvSpPr>
                    <a:spLocks noChangeShapeType="1"/>
                  </p:cNvSpPr>
                  <p:nvPr/>
                </p:nvSpPr>
                <p:spPr bwMode="auto">
                  <a:xfrm>
                    <a:off x="1776497" y="4840217"/>
                    <a:ext cx="41446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5026" name="Line 38"/>
                  <p:cNvSpPr>
                    <a:spLocks noChangeShapeType="1"/>
                  </p:cNvSpPr>
                  <p:nvPr/>
                </p:nvSpPr>
                <p:spPr bwMode="auto">
                  <a:xfrm>
                    <a:off x="1773321" y="4641708"/>
                    <a:ext cx="41446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5027" name="Text Box 34"/>
                  <p:cNvSpPr txBox="1">
                    <a:spLocks noChangeArrowheads="1"/>
                  </p:cNvSpPr>
                  <p:nvPr/>
                </p:nvSpPr>
                <p:spPr bwMode="auto">
                  <a:xfrm>
                    <a:off x="1428728" y="4619475"/>
                    <a:ext cx="471633" cy="452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D</a:t>
                    </a:r>
                  </a:p>
                </p:txBody>
              </p:sp>
            </p:grpSp>
          </p:grpSp>
          <p:cxnSp>
            <p:nvCxnSpPr>
              <p:cNvPr id="66" name="直接连接符 65"/>
              <p:cNvCxnSpPr>
                <a:stCxn id="85036" idx="0"/>
              </p:cNvCxnSpPr>
              <p:nvPr/>
            </p:nvCxnSpPr>
            <p:spPr>
              <a:xfrm rot="5400000" flipH="1">
                <a:off x="3005550" y="4352403"/>
                <a:ext cx="560586"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5400000" flipH="1">
                <a:off x="3007138" y="5279832"/>
                <a:ext cx="560586"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5021" name="矩形 84"/>
              <p:cNvSpPr>
                <a:spLocks noChangeArrowheads="1"/>
              </p:cNvSpPr>
              <p:nvPr/>
            </p:nvSpPr>
            <p:spPr bwMode="auto">
              <a:xfrm>
                <a:off x="4984199" y="4565203"/>
                <a:ext cx="404938" cy="524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800" b="1" i="1">
                    <a:solidFill>
                      <a:srgbClr val="FF0000"/>
                    </a:solidFill>
                    <a:latin typeface="Times New Roman" pitchFamily="18" charset="0"/>
                    <a:cs typeface="Times New Roman" pitchFamily="18" charset="0"/>
                  </a:rPr>
                  <a:t>Y</a:t>
                </a:r>
                <a:endParaRPr lang="zh-CN" altLang="en-US" sz="2800" b="1" i="1">
                  <a:solidFill>
                    <a:srgbClr val="FF0000"/>
                  </a:solidFill>
                  <a:latin typeface="Times New Roman" pitchFamily="18" charset="0"/>
                  <a:cs typeface="Times New Roman" pitchFamily="18" charset="0"/>
                </a:endParaRPr>
              </a:p>
            </p:txBody>
          </p:sp>
        </p:grpSp>
        <p:grpSp>
          <p:nvGrpSpPr>
            <p:cNvPr id="85003" name="组合 46"/>
            <p:cNvGrpSpPr>
              <a:grpSpLocks/>
            </p:cNvGrpSpPr>
            <p:nvPr/>
          </p:nvGrpSpPr>
          <p:grpSpPr bwMode="auto">
            <a:xfrm>
              <a:off x="3143383" y="3357562"/>
              <a:ext cx="500147" cy="571501"/>
              <a:chOff x="5858027" y="3357562"/>
              <a:chExt cx="500147" cy="571501"/>
            </a:xfrm>
          </p:grpSpPr>
          <p:sp>
            <p:nvSpPr>
              <p:cNvPr id="60" name="矩形 59"/>
              <p:cNvSpPr/>
              <p:nvPr/>
            </p:nvSpPr>
            <p:spPr>
              <a:xfrm>
                <a:off x="5858041" y="3357559"/>
                <a:ext cx="500155" cy="5714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Times New Roman" pitchFamily="18" charset="0"/>
                  <a:cs typeface="Times New Roman" pitchFamily="18" charset="0"/>
                </a:endParaRPr>
              </a:p>
            </p:txBody>
          </p:sp>
          <p:sp>
            <p:nvSpPr>
              <p:cNvPr id="85014" name="矩形 45"/>
              <p:cNvSpPr>
                <a:spLocks noChangeArrowheads="1"/>
              </p:cNvSpPr>
              <p:nvPr/>
            </p:nvSpPr>
            <p:spPr bwMode="auto">
              <a:xfrm>
                <a:off x="6000943" y="3357559"/>
                <a:ext cx="355666" cy="33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&amp;</a:t>
                </a:r>
                <a:endParaRPr lang="zh-CN" altLang="en-US" sz="1600">
                  <a:solidFill>
                    <a:srgbClr val="000000"/>
                  </a:solidFill>
                  <a:latin typeface="Times New Roman" pitchFamily="18" charset="0"/>
                  <a:cs typeface="Times New Roman" pitchFamily="18" charset="0"/>
                </a:endParaRPr>
              </a:p>
            </p:txBody>
          </p:sp>
        </p:grpSp>
        <p:grpSp>
          <p:nvGrpSpPr>
            <p:cNvPr id="85004" name="组合 47"/>
            <p:cNvGrpSpPr>
              <a:grpSpLocks/>
            </p:cNvGrpSpPr>
            <p:nvPr/>
          </p:nvGrpSpPr>
          <p:grpSpPr bwMode="auto">
            <a:xfrm>
              <a:off x="3143383" y="4092575"/>
              <a:ext cx="500147" cy="571500"/>
              <a:chOff x="5858027" y="3357557"/>
              <a:chExt cx="500147" cy="571500"/>
            </a:xfrm>
          </p:grpSpPr>
          <p:sp>
            <p:nvSpPr>
              <p:cNvPr id="58" name="矩形 57"/>
              <p:cNvSpPr/>
              <p:nvPr/>
            </p:nvSpPr>
            <p:spPr>
              <a:xfrm>
                <a:off x="5858041" y="3357552"/>
                <a:ext cx="500155" cy="5714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Times New Roman" pitchFamily="18" charset="0"/>
                  <a:cs typeface="Times New Roman" pitchFamily="18" charset="0"/>
                </a:endParaRPr>
              </a:p>
            </p:txBody>
          </p:sp>
          <p:sp>
            <p:nvSpPr>
              <p:cNvPr id="85012" name="矩形 49"/>
              <p:cNvSpPr>
                <a:spLocks noChangeArrowheads="1"/>
              </p:cNvSpPr>
              <p:nvPr/>
            </p:nvSpPr>
            <p:spPr bwMode="auto">
              <a:xfrm>
                <a:off x="6000943" y="3357552"/>
                <a:ext cx="355666"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&amp;</a:t>
                </a:r>
                <a:endParaRPr lang="zh-CN" altLang="en-US" sz="1600">
                  <a:solidFill>
                    <a:srgbClr val="000000"/>
                  </a:solidFill>
                  <a:latin typeface="Times New Roman" pitchFamily="18" charset="0"/>
                  <a:cs typeface="Times New Roman" pitchFamily="18" charset="0"/>
                </a:endParaRPr>
              </a:p>
            </p:txBody>
          </p:sp>
        </p:grpSp>
        <p:grpSp>
          <p:nvGrpSpPr>
            <p:cNvPr id="85005" name="组合 50"/>
            <p:cNvGrpSpPr>
              <a:grpSpLocks/>
            </p:cNvGrpSpPr>
            <p:nvPr/>
          </p:nvGrpSpPr>
          <p:grpSpPr bwMode="auto">
            <a:xfrm>
              <a:off x="3143383" y="4806950"/>
              <a:ext cx="500147" cy="571500"/>
              <a:chOff x="5858027" y="3357552"/>
              <a:chExt cx="500147" cy="571500"/>
            </a:xfrm>
          </p:grpSpPr>
          <p:sp>
            <p:nvSpPr>
              <p:cNvPr id="56" name="矩形 55"/>
              <p:cNvSpPr/>
              <p:nvPr/>
            </p:nvSpPr>
            <p:spPr>
              <a:xfrm>
                <a:off x="5858041" y="3357547"/>
                <a:ext cx="500155" cy="5714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Times New Roman" pitchFamily="18" charset="0"/>
                  <a:cs typeface="Times New Roman" pitchFamily="18" charset="0"/>
                </a:endParaRPr>
              </a:p>
            </p:txBody>
          </p:sp>
          <p:sp>
            <p:nvSpPr>
              <p:cNvPr id="85010" name="矩形 52"/>
              <p:cNvSpPr>
                <a:spLocks noChangeArrowheads="1"/>
              </p:cNvSpPr>
              <p:nvPr/>
            </p:nvSpPr>
            <p:spPr bwMode="auto">
              <a:xfrm>
                <a:off x="6000943" y="3357547"/>
                <a:ext cx="355666"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&amp;</a:t>
                </a:r>
                <a:endParaRPr lang="zh-CN" altLang="en-US" sz="1600">
                  <a:solidFill>
                    <a:srgbClr val="000000"/>
                  </a:solidFill>
                  <a:latin typeface="Times New Roman" pitchFamily="18" charset="0"/>
                  <a:cs typeface="Times New Roman" pitchFamily="18" charset="0"/>
                </a:endParaRPr>
              </a:p>
            </p:txBody>
          </p:sp>
        </p:grpSp>
        <p:grpSp>
          <p:nvGrpSpPr>
            <p:cNvPr id="85006" name="组合 53"/>
            <p:cNvGrpSpPr>
              <a:grpSpLocks/>
            </p:cNvGrpSpPr>
            <p:nvPr/>
          </p:nvGrpSpPr>
          <p:grpSpPr bwMode="auto">
            <a:xfrm>
              <a:off x="4643864" y="4084633"/>
              <a:ext cx="538332" cy="571499"/>
              <a:chOff x="5858310" y="3357553"/>
              <a:chExt cx="538332" cy="571499"/>
            </a:xfrm>
          </p:grpSpPr>
          <p:sp>
            <p:nvSpPr>
              <p:cNvPr id="54" name="矩形 53"/>
              <p:cNvSpPr/>
              <p:nvPr/>
            </p:nvSpPr>
            <p:spPr>
              <a:xfrm>
                <a:off x="5858310" y="3357553"/>
                <a:ext cx="500157" cy="5714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Times New Roman" pitchFamily="18" charset="0"/>
                  <a:cs typeface="Times New Roman" pitchFamily="18" charset="0"/>
                </a:endParaRPr>
              </a:p>
            </p:txBody>
          </p:sp>
          <p:sp>
            <p:nvSpPr>
              <p:cNvPr id="85008" name="矩形 54"/>
              <p:cNvSpPr>
                <a:spLocks noChangeArrowheads="1"/>
              </p:cNvSpPr>
              <p:nvPr/>
            </p:nvSpPr>
            <p:spPr bwMode="auto">
              <a:xfrm>
                <a:off x="5929761" y="3357553"/>
                <a:ext cx="466813" cy="33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400" b="1">
                    <a:solidFill>
                      <a:srgbClr val="000000"/>
                    </a:solidFill>
                    <a:latin typeface="宋体" pitchFamily="2" charset="-122"/>
                    <a:cs typeface="Times New Roman" pitchFamily="18" charset="0"/>
                  </a:rPr>
                  <a:t>≥</a:t>
                </a:r>
                <a:r>
                  <a:rPr lang="en-US" altLang="zh-CN" sz="1600" b="1">
                    <a:solidFill>
                      <a:srgbClr val="000000"/>
                    </a:solidFill>
                    <a:latin typeface="Times New Roman" pitchFamily="18" charset="0"/>
                    <a:cs typeface="Times New Roman" pitchFamily="18" charset="0"/>
                  </a:rPr>
                  <a:t>1</a:t>
                </a:r>
                <a:endParaRPr lang="zh-CN" altLang="en-US" sz="1600">
                  <a:solidFill>
                    <a:srgbClr val="000000"/>
                  </a:solidFill>
                  <a:latin typeface="Times New Roman" pitchFamily="18" charset="0"/>
                  <a:cs typeface="Times New Roman"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left)">
                                      <p:cBhvr>
                                        <p:cTn id="3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p:bldP spid="4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矩形 1"/>
          <p:cNvSpPr>
            <a:spLocks noChangeArrowheads="1"/>
          </p:cNvSpPr>
          <p:nvPr/>
        </p:nvSpPr>
        <p:spPr bwMode="auto">
          <a:xfrm>
            <a:off x="500063" y="214313"/>
            <a:ext cx="5233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800" b="1">
                <a:solidFill>
                  <a:srgbClr val="006600"/>
                </a:solidFill>
                <a:latin typeface="Times New Roman" pitchFamily="18" charset="0"/>
                <a:cs typeface="Times New Roman" pitchFamily="18" charset="0"/>
              </a:rPr>
              <a:t>二、逻辑函数表达式转换的方式</a:t>
            </a:r>
          </a:p>
        </p:txBody>
      </p:sp>
      <p:sp>
        <p:nvSpPr>
          <p:cNvPr id="3" name="矩形 2"/>
          <p:cNvSpPr>
            <a:spLocks noChangeArrowheads="1"/>
          </p:cNvSpPr>
          <p:nvPr/>
        </p:nvSpPr>
        <p:spPr bwMode="auto">
          <a:xfrm>
            <a:off x="785813" y="928688"/>
            <a:ext cx="5235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FF3300"/>
                </a:solidFill>
                <a:latin typeface="Times New Roman" pitchFamily="18" charset="0"/>
                <a:cs typeface="Times New Roman" pitchFamily="18" charset="0"/>
              </a:rPr>
              <a:t>1. </a:t>
            </a:r>
            <a:r>
              <a:rPr lang="zh-CN" altLang="en-US" sz="2400" b="1">
                <a:solidFill>
                  <a:srgbClr val="FF3300"/>
                </a:solidFill>
                <a:latin typeface="Times New Roman" pitchFamily="18" charset="0"/>
                <a:cs typeface="Times New Roman" pitchFamily="18" charset="0"/>
              </a:rPr>
              <a:t>最简与或式转换为最简与非</a:t>
            </a:r>
            <a:r>
              <a:rPr lang="en-US" altLang="zh-CN" sz="2400" b="1">
                <a:solidFill>
                  <a:srgbClr val="FF3300"/>
                </a:solidFill>
                <a:latin typeface="Times New Roman" pitchFamily="18" charset="0"/>
                <a:cs typeface="Times New Roman" pitchFamily="18" charset="0"/>
              </a:rPr>
              <a:t>-</a:t>
            </a:r>
            <a:r>
              <a:rPr lang="zh-CN" altLang="en-US" sz="2400" b="1">
                <a:solidFill>
                  <a:srgbClr val="FF3300"/>
                </a:solidFill>
                <a:latin typeface="Times New Roman" pitchFamily="18" charset="0"/>
                <a:cs typeface="Times New Roman" pitchFamily="18" charset="0"/>
              </a:rPr>
              <a:t>与非式</a:t>
            </a:r>
          </a:p>
        </p:txBody>
      </p:sp>
      <p:grpSp>
        <p:nvGrpSpPr>
          <p:cNvPr id="2" name="组合 10"/>
          <p:cNvGrpSpPr>
            <a:grpSpLocks/>
          </p:cNvGrpSpPr>
          <p:nvPr/>
        </p:nvGrpSpPr>
        <p:grpSpPr bwMode="auto">
          <a:xfrm>
            <a:off x="684213" y="1500188"/>
            <a:ext cx="7816850" cy="928687"/>
            <a:chOff x="684213" y="1500174"/>
            <a:chExt cx="7816877" cy="928694"/>
          </a:xfrm>
        </p:grpSpPr>
        <p:sp>
          <p:nvSpPr>
            <p:cNvPr id="86073" name="Rectangle 15"/>
            <p:cNvSpPr>
              <a:spLocks noChangeArrowheads="1"/>
            </p:cNvSpPr>
            <p:nvPr/>
          </p:nvSpPr>
          <p:spPr bwMode="auto">
            <a:xfrm>
              <a:off x="684213" y="1500174"/>
              <a:ext cx="7816877" cy="928694"/>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86074" name="矩形 4"/>
            <p:cNvSpPr>
              <a:spLocks noChangeArrowheads="1"/>
            </p:cNvSpPr>
            <p:nvPr/>
          </p:nvSpPr>
          <p:spPr bwMode="auto">
            <a:xfrm>
              <a:off x="928689" y="1681150"/>
              <a:ext cx="6232547" cy="461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040404"/>
                  </a:solidFill>
                  <a:latin typeface="Times New Roman" pitchFamily="18" charset="0"/>
                  <a:cs typeface="Times New Roman" pitchFamily="18" charset="0"/>
                </a:rPr>
                <a:t>方法：对逻辑函数 </a:t>
              </a:r>
              <a:r>
                <a:rPr lang="en-US" altLang="zh-CN" sz="2400" b="1" i="1">
                  <a:solidFill>
                    <a:srgbClr val="040404"/>
                  </a:solidFill>
                  <a:latin typeface="Times New Roman" pitchFamily="18" charset="0"/>
                  <a:cs typeface="Times New Roman" pitchFamily="18" charset="0"/>
                </a:rPr>
                <a:t>Y</a:t>
              </a:r>
              <a:r>
                <a:rPr lang="zh-CN" altLang="en-US" sz="2400" b="1" i="1">
                  <a:solidFill>
                    <a:srgbClr val="040404"/>
                  </a:solidFill>
                  <a:latin typeface="Times New Roman" pitchFamily="18" charset="0"/>
                  <a:cs typeface="Times New Roman" pitchFamily="18" charset="0"/>
                </a:rPr>
                <a:t> </a:t>
              </a:r>
              <a:r>
                <a:rPr lang="zh-CN" altLang="en-US" sz="2400" b="1">
                  <a:solidFill>
                    <a:srgbClr val="040404"/>
                  </a:solidFill>
                  <a:latin typeface="Times New Roman" pitchFamily="18" charset="0"/>
                  <a:cs typeface="Times New Roman" pitchFamily="18" charset="0"/>
                </a:rPr>
                <a:t>二次取反，即              。</a:t>
              </a:r>
              <a:endParaRPr lang="zh-CN" altLang="en-US" sz="2400">
                <a:solidFill>
                  <a:srgbClr val="000000"/>
                </a:solidFill>
                <a:latin typeface="Times New Roman" pitchFamily="18" charset="0"/>
                <a:cs typeface="Times New Roman" pitchFamily="18" charset="0"/>
              </a:endParaRPr>
            </a:p>
          </p:txBody>
        </p:sp>
        <p:graphicFrame>
          <p:nvGraphicFramePr>
            <p:cNvPr id="86075" name="Object 23"/>
            <p:cNvGraphicFramePr>
              <a:graphicFrameLocks noChangeAspect="1"/>
            </p:cNvGraphicFramePr>
            <p:nvPr/>
          </p:nvGraphicFramePr>
          <p:xfrm>
            <a:off x="5827731" y="1611300"/>
            <a:ext cx="830265" cy="481016"/>
          </p:xfrm>
          <a:graphic>
            <a:graphicData uri="http://schemas.openxmlformats.org/presentationml/2006/ole">
              <mc:AlternateContent xmlns:mc="http://schemas.openxmlformats.org/markup-compatibility/2006">
                <mc:Choice xmlns:v="urn:schemas-microsoft-com:vml" Requires="v">
                  <p:oleObj spid="_x0000_s86076" name="公式" r:id="rId3" imgW="393529" imgH="228501" progId="Equation.3">
                    <p:embed/>
                  </p:oleObj>
                </mc:Choice>
                <mc:Fallback>
                  <p:oleObj name="公式" r:id="rId3" imgW="393529" imgH="228501" progId="Equation.3">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7731" y="1611300"/>
                          <a:ext cx="830265" cy="481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 name="Text Box 34"/>
          <p:cNvSpPr txBox="1">
            <a:spLocks noChangeArrowheads="1"/>
          </p:cNvSpPr>
          <p:nvPr/>
        </p:nvSpPr>
        <p:spPr bwMode="auto">
          <a:xfrm>
            <a:off x="642938" y="2681288"/>
            <a:ext cx="2928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lang="zh-CN" altLang="en-US" sz="2400" b="1">
                <a:solidFill>
                  <a:srgbClr val="C00000"/>
                </a:solidFill>
                <a:latin typeface="Times New Roman" pitchFamily="18" charset="0"/>
                <a:cs typeface="Times New Roman" pitchFamily="18" charset="0"/>
              </a:rPr>
              <a:t>例如：逻辑函数</a:t>
            </a:r>
          </a:p>
        </p:txBody>
      </p:sp>
      <p:graphicFrame>
        <p:nvGraphicFramePr>
          <p:cNvPr id="14" name="Object 2"/>
          <p:cNvGraphicFramePr>
            <a:graphicFrameLocks noChangeAspect="1"/>
          </p:cNvGraphicFramePr>
          <p:nvPr/>
        </p:nvGraphicFramePr>
        <p:xfrm>
          <a:off x="928688" y="3284538"/>
          <a:ext cx="2582862" cy="384175"/>
        </p:xfrm>
        <a:graphic>
          <a:graphicData uri="http://schemas.openxmlformats.org/presentationml/2006/ole">
            <mc:AlternateContent xmlns:mc="http://schemas.openxmlformats.org/markup-compatibility/2006">
              <mc:Choice xmlns:v="urn:schemas-microsoft-com:vml" Requires="v">
                <p:oleObj spid="_x0000_s86077" name="公式" r:id="rId5" imgW="1193282" imgH="177723" progId="Equation.3">
                  <p:embed/>
                </p:oleObj>
              </mc:Choice>
              <mc:Fallback>
                <p:oleObj name="公式" r:id="rId5" imgW="1193282" imgH="177723"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688" y="3284538"/>
                        <a:ext cx="258286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 name="矩形 66"/>
          <p:cNvSpPr>
            <a:spLocks noChangeArrowheads="1"/>
          </p:cNvSpPr>
          <p:nvPr/>
        </p:nvSpPr>
        <p:spPr bwMode="auto">
          <a:xfrm>
            <a:off x="4286250" y="5643563"/>
            <a:ext cx="4516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i="1">
                <a:solidFill>
                  <a:srgbClr val="FF0000"/>
                </a:solidFill>
                <a:latin typeface="Times New Roman" pitchFamily="18" charset="0"/>
                <a:cs typeface="Times New Roman" pitchFamily="18" charset="0"/>
              </a:rPr>
              <a:t>需要一种逻辑门电路（与非门）</a:t>
            </a:r>
            <a:endParaRPr lang="zh-CN" altLang="en-US" sz="2400" i="1">
              <a:solidFill>
                <a:srgbClr val="000000"/>
              </a:solidFill>
              <a:latin typeface="Times New Roman" pitchFamily="18" charset="0"/>
              <a:cs typeface="Times New Roman" pitchFamily="18" charset="0"/>
            </a:endParaRPr>
          </a:p>
        </p:txBody>
      </p:sp>
      <p:graphicFrame>
        <p:nvGraphicFramePr>
          <p:cNvPr id="5" name="Object 63"/>
          <p:cNvGraphicFramePr>
            <a:graphicFrameLocks noChangeAspect="1"/>
          </p:cNvGraphicFramePr>
          <p:nvPr/>
        </p:nvGraphicFramePr>
        <p:xfrm>
          <a:off x="1214438" y="3906838"/>
          <a:ext cx="2859087" cy="522287"/>
        </p:xfrm>
        <a:graphic>
          <a:graphicData uri="http://schemas.openxmlformats.org/presentationml/2006/ole">
            <mc:AlternateContent xmlns:mc="http://schemas.openxmlformats.org/markup-compatibility/2006">
              <mc:Choice xmlns:v="urn:schemas-microsoft-com:vml" Requires="v">
                <p:oleObj spid="_x0000_s86078" name="公式" r:id="rId7" imgW="1320227" imgH="241195" progId="Equation.3">
                  <p:embed/>
                </p:oleObj>
              </mc:Choice>
              <mc:Fallback>
                <p:oleObj name="公式" r:id="rId7" imgW="1320227" imgH="241195" progId="Equation.3">
                  <p:embed/>
                  <p:pic>
                    <p:nvPicPr>
                      <p:cNvPr id="0" name="Object 6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4438" y="3906838"/>
                        <a:ext cx="2859087"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4"/>
          <p:cNvGraphicFramePr>
            <a:graphicFrameLocks noChangeAspect="1"/>
          </p:cNvGraphicFramePr>
          <p:nvPr/>
        </p:nvGraphicFramePr>
        <p:xfrm>
          <a:off x="1228725" y="4692650"/>
          <a:ext cx="2033588" cy="522288"/>
        </p:xfrm>
        <a:graphic>
          <a:graphicData uri="http://schemas.openxmlformats.org/presentationml/2006/ole">
            <mc:AlternateContent xmlns:mc="http://schemas.openxmlformats.org/markup-compatibility/2006">
              <mc:Choice xmlns:v="urn:schemas-microsoft-com:vml" Requires="v">
                <p:oleObj spid="_x0000_s86079" name="公式" r:id="rId9" imgW="939392" imgH="241195" progId="Equation.3">
                  <p:embed/>
                </p:oleObj>
              </mc:Choice>
              <mc:Fallback>
                <p:oleObj name="公式" r:id="rId9" imgW="939392" imgH="241195" progId="Equation.3">
                  <p:embed/>
                  <p:pic>
                    <p:nvPicPr>
                      <p:cNvPr id="0" name="Object 6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28725" y="4692650"/>
                        <a:ext cx="2033588"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组合 60"/>
          <p:cNvGrpSpPr>
            <a:grpSpLocks/>
          </p:cNvGrpSpPr>
          <p:nvPr/>
        </p:nvGrpSpPr>
        <p:grpSpPr bwMode="auto">
          <a:xfrm>
            <a:off x="4454525" y="3286125"/>
            <a:ext cx="3832225" cy="2209800"/>
            <a:chOff x="4454525" y="3286119"/>
            <a:chExt cx="3832293" cy="2209798"/>
          </a:xfrm>
        </p:grpSpPr>
        <p:grpSp>
          <p:nvGrpSpPr>
            <p:cNvPr id="86028" name="组合 109"/>
            <p:cNvGrpSpPr>
              <a:grpSpLocks/>
            </p:cNvGrpSpPr>
            <p:nvPr/>
          </p:nvGrpSpPr>
          <p:grpSpPr bwMode="auto">
            <a:xfrm>
              <a:off x="4454525" y="3286119"/>
              <a:ext cx="3832293" cy="2209798"/>
              <a:chOff x="4429124" y="3286118"/>
              <a:chExt cx="3832293" cy="2209798"/>
            </a:xfrm>
          </p:grpSpPr>
          <p:grpSp>
            <p:nvGrpSpPr>
              <p:cNvPr id="86032" name="组合 56"/>
              <p:cNvGrpSpPr>
                <a:grpSpLocks/>
              </p:cNvGrpSpPr>
              <p:nvPr/>
            </p:nvGrpSpPr>
            <p:grpSpPr bwMode="auto">
              <a:xfrm>
                <a:off x="4429124" y="3286118"/>
                <a:ext cx="3832293" cy="2209798"/>
                <a:chOff x="2355850" y="3214682"/>
                <a:chExt cx="3832942" cy="2209798"/>
              </a:xfrm>
            </p:grpSpPr>
            <p:grpSp>
              <p:nvGrpSpPr>
                <p:cNvPr id="86036" name="组合 85"/>
                <p:cNvGrpSpPr>
                  <a:grpSpLocks/>
                </p:cNvGrpSpPr>
                <p:nvPr/>
              </p:nvGrpSpPr>
              <p:grpSpPr bwMode="auto">
                <a:xfrm>
                  <a:off x="2355850" y="3214682"/>
                  <a:ext cx="3832942" cy="2209798"/>
                  <a:chOff x="1555728" y="3660007"/>
                  <a:chExt cx="3833410" cy="2210585"/>
                </a:xfrm>
              </p:grpSpPr>
              <p:grpSp>
                <p:nvGrpSpPr>
                  <p:cNvPr id="86046" name="组合 56"/>
                  <p:cNvGrpSpPr>
                    <a:grpSpLocks/>
                  </p:cNvGrpSpPr>
                  <p:nvPr/>
                </p:nvGrpSpPr>
                <p:grpSpPr bwMode="auto">
                  <a:xfrm>
                    <a:off x="1555728" y="3660007"/>
                    <a:ext cx="1728788" cy="747417"/>
                    <a:chOff x="1428728" y="3647307"/>
                    <a:chExt cx="1728788" cy="747417"/>
                  </a:xfrm>
                </p:grpSpPr>
                <p:sp>
                  <p:nvSpPr>
                    <p:cNvPr id="86068" name="Line 32"/>
                    <p:cNvSpPr>
                      <a:spLocks noChangeShapeType="1"/>
                    </p:cNvSpPr>
                    <p:nvPr/>
                  </p:nvSpPr>
                  <p:spPr bwMode="auto">
                    <a:xfrm>
                      <a:off x="2743584" y="4072908"/>
                      <a:ext cx="41446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6069" name="Text Box 34"/>
                    <p:cNvSpPr txBox="1">
                      <a:spLocks noChangeArrowheads="1"/>
                    </p:cNvSpPr>
                    <p:nvPr/>
                  </p:nvSpPr>
                  <p:spPr bwMode="auto">
                    <a:xfrm>
                      <a:off x="1447784" y="3647307"/>
                      <a:ext cx="471634" cy="462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86070" name="Text Box 35"/>
                    <p:cNvSpPr txBox="1">
                      <a:spLocks noChangeArrowheads="1"/>
                    </p:cNvSpPr>
                    <p:nvPr/>
                  </p:nvSpPr>
                  <p:spPr bwMode="auto">
                    <a:xfrm>
                      <a:off x="1428728" y="3933158"/>
                      <a:ext cx="471634" cy="462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sp>
                  <p:nvSpPr>
                    <p:cNvPr id="86071" name="Line 37"/>
                    <p:cNvSpPr>
                      <a:spLocks noChangeShapeType="1"/>
                    </p:cNvSpPr>
                    <p:nvPr/>
                  </p:nvSpPr>
                  <p:spPr bwMode="auto">
                    <a:xfrm>
                      <a:off x="1795554" y="4166604"/>
                      <a:ext cx="41446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6072" name="Line 38"/>
                    <p:cNvSpPr>
                      <a:spLocks noChangeShapeType="1"/>
                    </p:cNvSpPr>
                    <p:nvPr/>
                  </p:nvSpPr>
                  <p:spPr bwMode="auto">
                    <a:xfrm>
                      <a:off x="1792378" y="3960156"/>
                      <a:ext cx="41446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6047" name="组合 73"/>
                  <p:cNvGrpSpPr>
                    <a:grpSpLocks/>
                  </p:cNvGrpSpPr>
                  <p:nvPr/>
                </p:nvGrpSpPr>
                <p:grpSpPr bwMode="auto">
                  <a:xfrm>
                    <a:off x="3286111" y="4632354"/>
                    <a:ext cx="1626764" cy="391356"/>
                    <a:chOff x="6086483" y="4400291"/>
                    <a:chExt cx="1228809" cy="391356"/>
                  </a:xfrm>
                </p:grpSpPr>
                <p:sp>
                  <p:nvSpPr>
                    <p:cNvPr id="86065" name="Line 36"/>
                    <p:cNvSpPr>
                      <a:spLocks noChangeShapeType="1"/>
                    </p:cNvSpPr>
                    <p:nvPr/>
                  </p:nvSpPr>
                  <p:spPr bwMode="auto">
                    <a:xfrm>
                      <a:off x="6901356" y="4582467"/>
                      <a:ext cx="41383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6066" name="Line 37"/>
                    <p:cNvSpPr>
                      <a:spLocks noChangeShapeType="1"/>
                    </p:cNvSpPr>
                    <p:nvPr/>
                  </p:nvSpPr>
                  <p:spPr bwMode="auto">
                    <a:xfrm>
                      <a:off x="6091679" y="4792091"/>
                      <a:ext cx="41383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6067" name="Line 38"/>
                    <p:cNvSpPr>
                      <a:spLocks noChangeShapeType="1"/>
                    </p:cNvSpPr>
                    <p:nvPr/>
                  </p:nvSpPr>
                  <p:spPr bwMode="auto">
                    <a:xfrm>
                      <a:off x="6086881" y="4399839"/>
                      <a:ext cx="41383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6048" name="组合 64"/>
                  <p:cNvGrpSpPr>
                    <a:grpSpLocks/>
                  </p:cNvGrpSpPr>
                  <p:nvPr/>
                </p:nvGrpSpPr>
                <p:grpSpPr bwMode="auto">
                  <a:xfrm>
                    <a:off x="1555728" y="4445825"/>
                    <a:ext cx="2287867" cy="710387"/>
                    <a:chOff x="1428728" y="4361687"/>
                    <a:chExt cx="2287867" cy="710387"/>
                  </a:xfrm>
                </p:grpSpPr>
                <p:sp>
                  <p:nvSpPr>
                    <p:cNvPr id="86059" name="Text Box 34"/>
                    <p:cNvSpPr txBox="1">
                      <a:spLocks noChangeArrowheads="1"/>
                    </p:cNvSpPr>
                    <p:nvPr/>
                  </p:nvSpPr>
                  <p:spPr bwMode="auto">
                    <a:xfrm>
                      <a:off x="1428728" y="4361961"/>
                      <a:ext cx="471634" cy="462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grpSp>
                  <p:nvGrpSpPr>
                    <p:cNvPr id="86060" name="组合 57"/>
                    <p:cNvGrpSpPr>
                      <a:grpSpLocks/>
                    </p:cNvGrpSpPr>
                    <p:nvPr/>
                  </p:nvGrpSpPr>
                  <p:grpSpPr bwMode="auto">
                    <a:xfrm>
                      <a:off x="1428728" y="4610409"/>
                      <a:ext cx="2287867" cy="461665"/>
                      <a:chOff x="1428728" y="4610409"/>
                      <a:chExt cx="2287867" cy="461665"/>
                    </a:xfrm>
                  </p:grpSpPr>
                  <p:sp>
                    <p:nvSpPr>
                      <p:cNvPr id="86061" name="Line 32"/>
                      <p:cNvSpPr>
                        <a:spLocks noChangeShapeType="1"/>
                      </p:cNvSpPr>
                      <p:nvPr/>
                    </p:nvSpPr>
                    <p:spPr bwMode="auto">
                      <a:xfrm flipV="1">
                        <a:off x="2724528" y="4739920"/>
                        <a:ext cx="99249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6062" name="Line 37"/>
                      <p:cNvSpPr>
                        <a:spLocks noChangeShapeType="1"/>
                      </p:cNvSpPr>
                      <p:nvPr/>
                    </p:nvSpPr>
                    <p:spPr bwMode="auto">
                      <a:xfrm>
                        <a:off x="1776498" y="4839968"/>
                        <a:ext cx="41446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6063" name="Line 38"/>
                      <p:cNvSpPr>
                        <a:spLocks noChangeShapeType="1"/>
                      </p:cNvSpPr>
                      <p:nvPr/>
                    </p:nvSpPr>
                    <p:spPr bwMode="auto">
                      <a:xfrm>
                        <a:off x="1773322" y="4641460"/>
                        <a:ext cx="41446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6064" name="Text Box 34"/>
                      <p:cNvSpPr txBox="1">
                        <a:spLocks noChangeArrowheads="1"/>
                      </p:cNvSpPr>
                      <p:nvPr/>
                    </p:nvSpPr>
                    <p:spPr bwMode="auto">
                      <a:xfrm>
                        <a:off x="1428728" y="4619227"/>
                        <a:ext cx="471634" cy="45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C</a:t>
                        </a:r>
                      </a:p>
                    </p:txBody>
                  </p:sp>
                </p:grpSp>
              </p:grpSp>
              <p:grpSp>
                <p:nvGrpSpPr>
                  <p:cNvPr id="86049" name="组合 65"/>
                  <p:cNvGrpSpPr>
                    <a:grpSpLocks/>
                  </p:cNvGrpSpPr>
                  <p:nvPr/>
                </p:nvGrpSpPr>
                <p:grpSpPr bwMode="auto">
                  <a:xfrm>
                    <a:off x="1555728" y="5160205"/>
                    <a:ext cx="1709738" cy="710387"/>
                    <a:chOff x="1428728" y="4361687"/>
                    <a:chExt cx="1709738" cy="710387"/>
                  </a:xfrm>
                </p:grpSpPr>
                <p:sp>
                  <p:nvSpPr>
                    <p:cNvPr id="86053" name="Text Box 34"/>
                    <p:cNvSpPr txBox="1">
                      <a:spLocks noChangeArrowheads="1"/>
                    </p:cNvSpPr>
                    <p:nvPr/>
                  </p:nvSpPr>
                  <p:spPr bwMode="auto">
                    <a:xfrm>
                      <a:off x="1428728" y="4362210"/>
                      <a:ext cx="471634" cy="4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grpSp>
                  <p:nvGrpSpPr>
                    <p:cNvPr id="86054" name="组合 57"/>
                    <p:cNvGrpSpPr>
                      <a:grpSpLocks/>
                    </p:cNvGrpSpPr>
                    <p:nvPr/>
                  </p:nvGrpSpPr>
                  <p:grpSpPr bwMode="auto">
                    <a:xfrm>
                      <a:off x="1428728" y="4610409"/>
                      <a:ext cx="1709738" cy="461665"/>
                      <a:chOff x="1428728" y="4610409"/>
                      <a:chExt cx="1709738" cy="461665"/>
                    </a:xfrm>
                  </p:grpSpPr>
                  <p:sp>
                    <p:nvSpPr>
                      <p:cNvPr id="86055" name="Line 32"/>
                      <p:cNvSpPr>
                        <a:spLocks noChangeShapeType="1"/>
                      </p:cNvSpPr>
                      <p:nvPr/>
                    </p:nvSpPr>
                    <p:spPr bwMode="auto">
                      <a:xfrm>
                        <a:off x="2724529" y="4748109"/>
                        <a:ext cx="41446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6056" name="Line 37"/>
                      <p:cNvSpPr>
                        <a:spLocks noChangeShapeType="1"/>
                      </p:cNvSpPr>
                      <p:nvPr/>
                    </p:nvSpPr>
                    <p:spPr bwMode="auto">
                      <a:xfrm>
                        <a:off x="1776499" y="4840217"/>
                        <a:ext cx="41446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6057" name="Line 38"/>
                      <p:cNvSpPr>
                        <a:spLocks noChangeShapeType="1"/>
                      </p:cNvSpPr>
                      <p:nvPr/>
                    </p:nvSpPr>
                    <p:spPr bwMode="auto">
                      <a:xfrm>
                        <a:off x="1773323" y="4641709"/>
                        <a:ext cx="41446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6058" name="Text Box 34"/>
                      <p:cNvSpPr txBox="1">
                        <a:spLocks noChangeArrowheads="1"/>
                      </p:cNvSpPr>
                      <p:nvPr/>
                    </p:nvSpPr>
                    <p:spPr bwMode="auto">
                      <a:xfrm>
                        <a:off x="1428728" y="4619476"/>
                        <a:ext cx="471634" cy="45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D</a:t>
                        </a:r>
                      </a:p>
                    </p:txBody>
                  </p:sp>
                </p:grpSp>
              </p:grpSp>
              <p:cxnSp>
                <p:nvCxnSpPr>
                  <p:cNvPr id="85" name="直接连接符 84"/>
                  <p:cNvCxnSpPr>
                    <a:stCxn id="86067" idx="0"/>
                  </p:cNvCxnSpPr>
                  <p:nvPr/>
                </p:nvCxnSpPr>
                <p:spPr>
                  <a:xfrm rot="5400000" flipH="1">
                    <a:off x="3005551" y="4352403"/>
                    <a:ext cx="560587"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rot="5400000" flipH="1">
                    <a:off x="3007139" y="5279832"/>
                    <a:ext cx="560587"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052" name="矩形 84"/>
                  <p:cNvSpPr>
                    <a:spLocks noChangeArrowheads="1"/>
                  </p:cNvSpPr>
                  <p:nvPr/>
                </p:nvSpPr>
                <p:spPr bwMode="auto">
                  <a:xfrm>
                    <a:off x="4984201" y="4565203"/>
                    <a:ext cx="404937" cy="524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800" b="1" i="1">
                        <a:solidFill>
                          <a:srgbClr val="FF0000"/>
                        </a:solidFill>
                        <a:latin typeface="Times New Roman" pitchFamily="18" charset="0"/>
                        <a:cs typeface="Times New Roman" pitchFamily="18" charset="0"/>
                      </a:rPr>
                      <a:t>Y</a:t>
                    </a:r>
                    <a:endParaRPr lang="zh-CN" altLang="en-US" sz="2800" b="1" i="1">
                      <a:solidFill>
                        <a:srgbClr val="FF0000"/>
                      </a:solidFill>
                      <a:latin typeface="Times New Roman" pitchFamily="18" charset="0"/>
                      <a:cs typeface="Times New Roman" pitchFamily="18" charset="0"/>
                    </a:endParaRPr>
                  </a:p>
                </p:txBody>
              </p:sp>
            </p:grpSp>
            <p:grpSp>
              <p:nvGrpSpPr>
                <p:cNvPr id="86037" name="组合 46"/>
                <p:cNvGrpSpPr>
                  <a:grpSpLocks/>
                </p:cNvGrpSpPr>
                <p:nvPr/>
              </p:nvGrpSpPr>
              <p:grpSpPr bwMode="auto">
                <a:xfrm>
                  <a:off x="3143383" y="3357557"/>
                  <a:ext cx="500147" cy="571499"/>
                  <a:chOff x="5858027" y="3357557"/>
                  <a:chExt cx="500147" cy="571499"/>
                </a:xfrm>
              </p:grpSpPr>
              <p:sp>
                <p:nvSpPr>
                  <p:cNvPr id="79" name="矩形 78"/>
                  <p:cNvSpPr/>
                  <p:nvPr/>
                </p:nvSpPr>
                <p:spPr>
                  <a:xfrm>
                    <a:off x="5858041" y="3357557"/>
                    <a:ext cx="500157" cy="5714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Times New Roman" pitchFamily="18" charset="0"/>
                      <a:cs typeface="Times New Roman" pitchFamily="18" charset="0"/>
                    </a:endParaRPr>
                  </a:p>
                </p:txBody>
              </p:sp>
              <p:sp>
                <p:nvSpPr>
                  <p:cNvPr id="86045" name="矩形 45"/>
                  <p:cNvSpPr>
                    <a:spLocks noChangeArrowheads="1"/>
                  </p:cNvSpPr>
                  <p:nvPr/>
                </p:nvSpPr>
                <p:spPr bwMode="auto">
                  <a:xfrm>
                    <a:off x="6000943" y="3357557"/>
                    <a:ext cx="35566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&amp;</a:t>
                    </a:r>
                    <a:endParaRPr lang="zh-CN" altLang="en-US" sz="1600">
                      <a:solidFill>
                        <a:srgbClr val="000000"/>
                      </a:solidFill>
                      <a:latin typeface="Times New Roman" pitchFamily="18" charset="0"/>
                      <a:cs typeface="Times New Roman" pitchFamily="18" charset="0"/>
                    </a:endParaRPr>
                  </a:p>
                </p:txBody>
              </p:sp>
            </p:grpSp>
            <p:grpSp>
              <p:nvGrpSpPr>
                <p:cNvPr id="86038" name="组合 47"/>
                <p:cNvGrpSpPr>
                  <a:grpSpLocks/>
                </p:cNvGrpSpPr>
                <p:nvPr/>
              </p:nvGrpSpPr>
              <p:grpSpPr bwMode="auto">
                <a:xfrm>
                  <a:off x="3143383" y="4092569"/>
                  <a:ext cx="500147" cy="571499"/>
                  <a:chOff x="5858027" y="3357551"/>
                  <a:chExt cx="500147" cy="571499"/>
                </a:xfrm>
              </p:grpSpPr>
              <p:sp>
                <p:nvSpPr>
                  <p:cNvPr id="77" name="矩形 76"/>
                  <p:cNvSpPr/>
                  <p:nvPr/>
                </p:nvSpPr>
                <p:spPr>
                  <a:xfrm>
                    <a:off x="5858041" y="3357551"/>
                    <a:ext cx="500157" cy="5714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Times New Roman" pitchFamily="18" charset="0"/>
                      <a:cs typeface="Times New Roman" pitchFamily="18" charset="0"/>
                    </a:endParaRPr>
                  </a:p>
                </p:txBody>
              </p:sp>
              <p:sp>
                <p:nvSpPr>
                  <p:cNvPr id="86043" name="矩形 49"/>
                  <p:cNvSpPr>
                    <a:spLocks noChangeArrowheads="1"/>
                  </p:cNvSpPr>
                  <p:nvPr/>
                </p:nvSpPr>
                <p:spPr bwMode="auto">
                  <a:xfrm>
                    <a:off x="6000943" y="3357551"/>
                    <a:ext cx="355667" cy="33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&amp;</a:t>
                    </a:r>
                    <a:endParaRPr lang="zh-CN" altLang="en-US" sz="1600">
                      <a:solidFill>
                        <a:srgbClr val="000000"/>
                      </a:solidFill>
                      <a:latin typeface="Times New Roman" pitchFamily="18" charset="0"/>
                      <a:cs typeface="Times New Roman" pitchFamily="18" charset="0"/>
                    </a:endParaRPr>
                  </a:p>
                </p:txBody>
              </p:sp>
            </p:grpSp>
            <p:grpSp>
              <p:nvGrpSpPr>
                <p:cNvPr id="86039" name="组合 50"/>
                <p:cNvGrpSpPr>
                  <a:grpSpLocks/>
                </p:cNvGrpSpPr>
                <p:nvPr/>
              </p:nvGrpSpPr>
              <p:grpSpPr bwMode="auto">
                <a:xfrm>
                  <a:off x="3143383" y="4806944"/>
                  <a:ext cx="500147" cy="571499"/>
                  <a:chOff x="5858027" y="3357546"/>
                  <a:chExt cx="500147" cy="571499"/>
                </a:xfrm>
              </p:grpSpPr>
              <p:sp>
                <p:nvSpPr>
                  <p:cNvPr id="75" name="矩形 74"/>
                  <p:cNvSpPr/>
                  <p:nvPr/>
                </p:nvSpPr>
                <p:spPr>
                  <a:xfrm>
                    <a:off x="5858041" y="3357546"/>
                    <a:ext cx="500157" cy="5714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Times New Roman" pitchFamily="18" charset="0"/>
                      <a:cs typeface="Times New Roman" pitchFamily="18" charset="0"/>
                    </a:endParaRPr>
                  </a:p>
                </p:txBody>
              </p:sp>
              <p:sp>
                <p:nvSpPr>
                  <p:cNvPr id="86041" name="矩形 52"/>
                  <p:cNvSpPr>
                    <a:spLocks noChangeArrowheads="1"/>
                  </p:cNvSpPr>
                  <p:nvPr/>
                </p:nvSpPr>
                <p:spPr bwMode="auto">
                  <a:xfrm>
                    <a:off x="6000943" y="3357546"/>
                    <a:ext cx="355667" cy="33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&amp;</a:t>
                    </a:r>
                    <a:endParaRPr lang="zh-CN" altLang="en-US" sz="1600">
                      <a:solidFill>
                        <a:srgbClr val="000000"/>
                      </a:solidFill>
                      <a:latin typeface="Times New Roman" pitchFamily="18" charset="0"/>
                      <a:cs typeface="Times New Roman" pitchFamily="18" charset="0"/>
                    </a:endParaRPr>
                  </a:p>
                </p:txBody>
              </p:sp>
            </p:grpSp>
          </p:grpSp>
          <p:sp>
            <p:nvSpPr>
              <p:cNvPr id="86033" name="Oval 132"/>
              <p:cNvSpPr>
                <a:spLocks noChangeArrowheads="1"/>
              </p:cNvSpPr>
              <p:nvPr/>
            </p:nvSpPr>
            <p:spPr bwMode="auto">
              <a:xfrm>
                <a:off x="5715022" y="4386255"/>
                <a:ext cx="107952" cy="107950"/>
              </a:xfrm>
              <a:prstGeom prst="ellipse">
                <a:avLst/>
              </a:prstGeom>
              <a:solidFill>
                <a:schemeClr val="bg1"/>
              </a:solidFill>
              <a:ln w="28575" cap="sq">
                <a:solidFill>
                  <a:schemeClr val="tx1"/>
                </a:solidFill>
                <a:round/>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sp>
            <p:nvSpPr>
              <p:cNvPr id="86034" name="Oval 132"/>
              <p:cNvSpPr>
                <a:spLocks noChangeArrowheads="1"/>
              </p:cNvSpPr>
              <p:nvPr/>
            </p:nvSpPr>
            <p:spPr bwMode="auto">
              <a:xfrm>
                <a:off x="5715022" y="3652831"/>
                <a:ext cx="107952" cy="107950"/>
              </a:xfrm>
              <a:prstGeom prst="ellipse">
                <a:avLst/>
              </a:prstGeom>
              <a:solidFill>
                <a:schemeClr val="bg1"/>
              </a:solidFill>
              <a:ln w="28575" cap="sq">
                <a:solidFill>
                  <a:schemeClr val="tx1"/>
                </a:solidFill>
                <a:round/>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sp>
            <p:nvSpPr>
              <p:cNvPr id="86035" name="Oval 132"/>
              <p:cNvSpPr>
                <a:spLocks noChangeArrowheads="1"/>
              </p:cNvSpPr>
              <p:nvPr/>
            </p:nvSpPr>
            <p:spPr bwMode="auto">
              <a:xfrm>
                <a:off x="5715022" y="5110154"/>
                <a:ext cx="107952" cy="107950"/>
              </a:xfrm>
              <a:prstGeom prst="ellipse">
                <a:avLst/>
              </a:prstGeom>
              <a:solidFill>
                <a:schemeClr val="bg1"/>
              </a:solidFill>
              <a:ln w="28575" cap="sq">
                <a:solidFill>
                  <a:schemeClr val="tx1"/>
                </a:solidFill>
                <a:round/>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grpSp>
        <p:sp>
          <p:nvSpPr>
            <p:cNvPr id="58" name="矩形 57"/>
            <p:cNvSpPr/>
            <p:nvPr/>
          </p:nvSpPr>
          <p:spPr bwMode="auto">
            <a:xfrm>
              <a:off x="6753266" y="4162418"/>
              <a:ext cx="500072" cy="5714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Times New Roman" pitchFamily="18" charset="0"/>
                <a:cs typeface="Times New Roman" pitchFamily="18" charset="0"/>
              </a:endParaRPr>
            </a:p>
          </p:txBody>
        </p:sp>
        <p:sp>
          <p:nvSpPr>
            <p:cNvPr id="86030" name="矩形 45"/>
            <p:cNvSpPr>
              <a:spLocks noChangeArrowheads="1"/>
            </p:cNvSpPr>
            <p:nvPr/>
          </p:nvSpPr>
          <p:spPr bwMode="auto">
            <a:xfrm>
              <a:off x="6896143" y="4162418"/>
              <a:ext cx="355606"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&amp;</a:t>
              </a:r>
              <a:endParaRPr lang="zh-CN" altLang="en-US" sz="1600">
                <a:solidFill>
                  <a:srgbClr val="000000"/>
                </a:solidFill>
                <a:latin typeface="Times New Roman" pitchFamily="18" charset="0"/>
                <a:cs typeface="Times New Roman" pitchFamily="18" charset="0"/>
              </a:endParaRPr>
            </a:p>
          </p:txBody>
        </p:sp>
        <p:sp>
          <p:nvSpPr>
            <p:cNvPr id="86031" name="Oval 132"/>
            <p:cNvSpPr>
              <a:spLocks noChangeArrowheads="1"/>
            </p:cNvSpPr>
            <p:nvPr/>
          </p:nvSpPr>
          <p:spPr bwMode="auto">
            <a:xfrm>
              <a:off x="7251750" y="4386256"/>
              <a:ext cx="107952" cy="107950"/>
            </a:xfrm>
            <a:prstGeom prst="ellipse">
              <a:avLst/>
            </a:prstGeom>
            <a:solidFill>
              <a:schemeClr val="bg1"/>
            </a:solidFill>
            <a:ln w="28575" cap="sq">
              <a:solidFill>
                <a:schemeClr val="tx1"/>
              </a:solidFill>
              <a:round/>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grpSp>
      <p:sp>
        <p:nvSpPr>
          <p:cNvPr id="86027" name="Rectangle 4"/>
          <p:cNvSpPr>
            <a:spLocks noChangeArrowheads="1"/>
          </p:cNvSpPr>
          <p:nvPr/>
        </p:nvSpPr>
        <p:spPr bwMode="auto">
          <a:xfrm>
            <a:off x="5822950" y="106363"/>
            <a:ext cx="3260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§2.5</a:t>
            </a:r>
            <a:r>
              <a:rPr lang="zh-CN" altLang="en-US" sz="1800" b="1">
                <a:solidFill>
                  <a:srgbClr val="FF0066"/>
                </a:solidFill>
                <a:latin typeface="Times New Roman" pitchFamily="18" charset="0"/>
                <a:cs typeface="Times New Roman" pitchFamily="18" charset="0"/>
              </a:rPr>
              <a:t>  逻辑函数表达式的转换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par>
                                <p:cTn id="18" presetID="3" presetClass="entr" presetSubtype="1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500"/>
                                        <p:tgtEl>
                                          <p:spTgt spid="1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wipe(left)">
                                      <p:cBhvr>
                                        <p:cTn id="4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6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矩形 1"/>
          <p:cNvSpPr>
            <a:spLocks noChangeArrowheads="1"/>
          </p:cNvSpPr>
          <p:nvPr/>
        </p:nvSpPr>
        <p:spPr bwMode="auto">
          <a:xfrm>
            <a:off x="642938" y="214313"/>
            <a:ext cx="48244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FF3300"/>
                </a:solidFill>
                <a:latin typeface="Times New Roman" pitchFamily="18" charset="0"/>
                <a:cs typeface="Times New Roman" pitchFamily="18" charset="0"/>
              </a:rPr>
              <a:t>2. </a:t>
            </a:r>
            <a:r>
              <a:rPr lang="zh-CN" altLang="en-US" sz="2400" b="1">
                <a:solidFill>
                  <a:srgbClr val="FF3300"/>
                </a:solidFill>
                <a:latin typeface="Times New Roman" pitchFamily="18" charset="0"/>
                <a:cs typeface="Times New Roman" pitchFamily="18" charset="0"/>
              </a:rPr>
              <a:t>最简与或式转换为最简与或非式</a:t>
            </a:r>
          </a:p>
        </p:txBody>
      </p:sp>
      <p:grpSp>
        <p:nvGrpSpPr>
          <p:cNvPr id="2" name="组合 6"/>
          <p:cNvGrpSpPr>
            <a:grpSpLocks/>
          </p:cNvGrpSpPr>
          <p:nvPr/>
        </p:nvGrpSpPr>
        <p:grpSpPr bwMode="auto">
          <a:xfrm>
            <a:off x="684213" y="785813"/>
            <a:ext cx="7920037" cy="928687"/>
            <a:chOff x="684213" y="857232"/>
            <a:chExt cx="7920037" cy="928694"/>
          </a:xfrm>
        </p:grpSpPr>
        <p:sp>
          <p:nvSpPr>
            <p:cNvPr id="87157" name="Rectangle 15"/>
            <p:cNvSpPr>
              <a:spLocks noChangeArrowheads="1"/>
            </p:cNvSpPr>
            <p:nvPr/>
          </p:nvSpPr>
          <p:spPr bwMode="auto">
            <a:xfrm>
              <a:off x="684213" y="857232"/>
              <a:ext cx="7920037" cy="928694"/>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87158" name="矩形 4"/>
            <p:cNvSpPr>
              <a:spLocks noChangeArrowheads="1"/>
            </p:cNvSpPr>
            <p:nvPr/>
          </p:nvSpPr>
          <p:spPr bwMode="auto">
            <a:xfrm>
              <a:off x="928662" y="1038509"/>
              <a:ext cx="7556684" cy="46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040404"/>
                  </a:solidFill>
                  <a:latin typeface="宋体" pitchFamily="2" charset="-122"/>
                </a:rPr>
                <a:t>方法：对逻辑函数 </a:t>
              </a:r>
              <a:r>
                <a:rPr lang="en-US" altLang="zh-CN" sz="2400" b="1" i="1">
                  <a:solidFill>
                    <a:srgbClr val="040404"/>
                  </a:solidFill>
                  <a:latin typeface="Times New Roman" pitchFamily="18" charset="0"/>
                  <a:cs typeface="Times New Roman" pitchFamily="18" charset="0"/>
                </a:rPr>
                <a:t>Y</a:t>
              </a:r>
              <a:r>
                <a:rPr lang="zh-CN" altLang="en-US" sz="2400" b="1" i="1">
                  <a:solidFill>
                    <a:srgbClr val="040404"/>
                  </a:solidFill>
                  <a:latin typeface="Times New Roman" pitchFamily="18" charset="0"/>
                  <a:cs typeface="Times New Roman" pitchFamily="18" charset="0"/>
                </a:rPr>
                <a:t> </a:t>
              </a:r>
              <a:r>
                <a:rPr lang="zh-CN" altLang="en-US" sz="2400" b="1">
                  <a:solidFill>
                    <a:srgbClr val="040404"/>
                  </a:solidFill>
                  <a:latin typeface="Times New Roman" pitchFamily="18" charset="0"/>
                  <a:cs typeface="Times New Roman" pitchFamily="18" charset="0"/>
                </a:rPr>
                <a:t>的反函数</a:t>
              </a:r>
              <a:r>
                <a:rPr lang="zh-CN" altLang="en-US" sz="2400" b="1">
                  <a:solidFill>
                    <a:srgbClr val="040404"/>
                  </a:solidFill>
                  <a:latin typeface="宋体" pitchFamily="2" charset="-122"/>
                </a:rPr>
                <a:t>   的最简与或式求反。</a:t>
              </a:r>
              <a:endParaRPr lang="zh-CN" altLang="en-US" sz="2400">
                <a:solidFill>
                  <a:srgbClr val="000000"/>
                </a:solidFill>
              </a:endParaRPr>
            </a:p>
          </p:txBody>
        </p:sp>
        <p:graphicFrame>
          <p:nvGraphicFramePr>
            <p:cNvPr id="87159" name="Object 23"/>
            <p:cNvGraphicFramePr>
              <a:graphicFrameLocks noChangeAspect="1"/>
            </p:cNvGraphicFramePr>
            <p:nvPr/>
          </p:nvGraphicFramePr>
          <p:xfrm>
            <a:off x="5214938" y="1039795"/>
            <a:ext cx="357194" cy="428628"/>
          </p:xfrm>
          <a:graphic>
            <a:graphicData uri="http://schemas.openxmlformats.org/presentationml/2006/ole">
              <mc:AlternateContent xmlns:mc="http://schemas.openxmlformats.org/markup-compatibility/2006">
                <mc:Choice xmlns:v="urn:schemas-microsoft-com:vml" Requires="v">
                  <p:oleObj spid="_x0000_s87160" name="公式" r:id="rId3" imgW="139639" imgH="203112" progId="Equation.3">
                    <p:embed/>
                  </p:oleObj>
                </mc:Choice>
                <mc:Fallback>
                  <p:oleObj name="公式" r:id="rId3" imgW="139639" imgH="203112" progId="Equation.3">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4938" y="1039795"/>
                          <a:ext cx="357194" cy="428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37"/>
          <p:cNvGrpSpPr>
            <a:grpSpLocks/>
          </p:cNvGrpSpPr>
          <p:nvPr/>
        </p:nvGrpSpPr>
        <p:grpSpPr bwMode="auto">
          <a:xfrm>
            <a:off x="785813" y="1857375"/>
            <a:ext cx="5314950" cy="461963"/>
            <a:chOff x="476" y="1797"/>
            <a:chExt cx="3348" cy="291"/>
          </a:xfrm>
        </p:grpSpPr>
        <p:sp>
          <p:nvSpPr>
            <p:cNvPr id="87155" name="Text Box 34"/>
            <p:cNvSpPr txBox="1">
              <a:spLocks noChangeArrowheads="1"/>
            </p:cNvSpPr>
            <p:nvPr/>
          </p:nvSpPr>
          <p:spPr bwMode="auto">
            <a:xfrm>
              <a:off x="476" y="1797"/>
              <a:ext cx="175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lang="zh-CN" altLang="en-US" sz="2400" b="1">
                  <a:solidFill>
                    <a:srgbClr val="C00000"/>
                  </a:solidFill>
                </a:rPr>
                <a:t>例如：逻辑函数</a:t>
              </a:r>
            </a:p>
          </p:txBody>
        </p:sp>
        <p:graphicFrame>
          <p:nvGraphicFramePr>
            <p:cNvPr id="87156" name="Object 4"/>
            <p:cNvGraphicFramePr>
              <a:graphicFrameLocks noChangeAspect="1"/>
            </p:cNvGraphicFramePr>
            <p:nvPr/>
          </p:nvGraphicFramePr>
          <p:xfrm>
            <a:off x="2141" y="1815"/>
            <a:ext cx="1683" cy="251"/>
          </p:xfrm>
          <a:graphic>
            <a:graphicData uri="http://schemas.openxmlformats.org/presentationml/2006/ole">
              <mc:AlternateContent xmlns:mc="http://schemas.openxmlformats.org/markup-compatibility/2006">
                <mc:Choice xmlns:v="urn:schemas-microsoft-com:vml" Requires="v">
                  <p:oleObj spid="_x0000_s87161" name="公式" r:id="rId5" imgW="1193282" imgH="177723" progId="Equation.3">
                    <p:embed/>
                  </p:oleObj>
                </mc:Choice>
                <mc:Fallback>
                  <p:oleObj name="公式" r:id="rId5" imgW="1193282" imgH="177723"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1" y="1815"/>
                          <a:ext cx="1683"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组合 64"/>
          <p:cNvGrpSpPr>
            <a:grpSpLocks/>
          </p:cNvGrpSpPr>
          <p:nvPr/>
        </p:nvGrpSpPr>
        <p:grpSpPr bwMode="auto">
          <a:xfrm>
            <a:off x="71438" y="2286000"/>
            <a:ext cx="3498850" cy="2667000"/>
            <a:chOff x="500034" y="2714620"/>
            <a:chExt cx="3498849" cy="2667000"/>
          </a:xfrm>
        </p:grpSpPr>
        <p:grpSp>
          <p:nvGrpSpPr>
            <p:cNvPr id="87116" name="Group 8"/>
            <p:cNvGrpSpPr>
              <a:grpSpLocks/>
            </p:cNvGrpSpPr>
            <p:nvPr/>
          </p:nvGrpSpPr>
          <p:grpSpPr bwMode="auto">
            <a:xfrm>
              <a:off x="500034" y="2714620"/>
              <a:ext cx="3498849" cy="2667000"/>
              <a:chOff x="522" y="1979"/>
              <a:chExt cx="2204" cy="1680"/>
            </a:xfrm>
          </p:grpSpPr>
          <p:grpSp>
            <p:nvGrpSpPr>
              <p:cNvPr id="87122" name="Group 9"/>
              <p:cNvGrpSpPr>
                <a:grpSpLocks/>
              </p:cNvGrpSpPr>
              <p:nvPr/>
            </p:nvGrpSpPr>
            <p:grpSpPr bwMode="auto">
              <a:xfrm>
                <a:off x="758" y="2171"/>
                <a:ext cx="1968" cy="1488"/>
                <a:chOff x="3216" y="2496"/>
                <a:chExt cx="1968" cy="1488"/>
              </a:xfrm>
            </p:grpSpPr>
            <p:sp>
              <p:nvSpPr>
                <p:cNvPr id="87147" name="Rectangle 10"/>
                <p:cNvSpPr>
                  <a:spLocks noChangeArrowheads="1"/>
                </p:cNvSpPr>
                <p:nvPr/>
              </p:nvSpPr>
              <p:spPr bwMode="auto">
                <a:xfrm>
                  <a:off x="3600" y="2736"/>
                  <a:ext cx="1584" cy="1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87148" name="Line 11"/>
                <p:cNvSpPr>
                  <a:spLocks noChangeShapeType="1"/>
                </p:cNvSpPr>
                <p:nvPr/>
              </p:nvSpPr>
              <p:spPr bwMode="auto">
                <a:xfrm>
                  <a:off x="3600" y="3312"/>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149" name="Line 12"/>
                <p:cNvSpPr>
                  <a:spLocks noChangeShapeType="1"/>
                </p:cNvSpPr>
                <p:nvPr/>
              </p:nvSpPr>
              <p:spPr bwMode="auto">
                <a:xfrm>
                  <a:off x="3600" y="3648"/>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150" name="Line 13"/>
                <p:cNvSpPr>
                  <a:spLocks noChangeShapeType="1"/>
                </p:cNvSpPr>
                <p:nvPr/>
              </p:nvSpPr>
              <p:spPr bwMode="auto">
                <a:xfrm>
                  <a:off x="3600" y="3024"/>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151" name="Line 14"/>
                <p:cNvSpPr>
                  <a:spLocks noChangeShapeType="1"/>
                </p:cNvSpPr>
                <p:nvPr/>
              </p:nvSpPr>
              <p:spPr bwMode="auto">
                <a:xfrm>
                  <a:off x="4416" y="2736"/>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152" name="Line 15"/>
                <p:cNvSpPr>
                  <a:spLocks noChangeShapeType="1"/>
                </p:cNvSpPr>
                <p:nvPr/>
              </p:nvSpPr>
              <p:spPr bwMode="auto">
                <a:xfrm>
                  <a:off x="4800" y="2736"/>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153" name="Line 16"/>
                <p:cNvSpPr>
                  <a:spLocks noChangeShapeType="1"/>
                </p:cNvSpPr>
                <p:nvPr/>
              </p:nvSpPr>
              <p:spPr bwMode="auto">
                <a:xfrm>
                  <a:off x="4032" y="2736"/>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154" name="Line 17"/>
                <p:cNvSpPr>
                  <a:spLocks noChangeShapeType="1"/>
                </p:cNvSpPr>
                <p:nvPr/>
              </p:nvSpPr>
              <p:spPr bwMode="auto">
                <a:xfrm>
                  <a:off x="3216" y="2496"/>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7123" name="Text Box 18"/>
              <p:cNvSpPr txBox="1">
                <a:spLocks noChangeArrowheads="1"/>
              </p:cNvSpPr>
              <p:nvPr/>
            </p:nvSpPr>
            <p:spPr bwMode="auto">
              <a:xfrm>
                <a:off x="1218" y="21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00</a:t>
                </a:r>
                <a:endParaRPr kumimoji="1" lang="en-US" altLang="zh-CN" sz="3600" b="1">
                  <a:solidFill>
                    <a:srgbClr val="000000"/>
                  </a:solidFill>
                  <a:latin typeface="Times New Roman" pitchFamily="18" charset="0"/>
                  <a:cs typeface="Times New Roman" pitchFamily="18" charset="0"/>
                </a:endParaRPr>
              </a:p>
            </p:txBody>
          </p:sp>
          <p:sp>
            <p:nvSpPr>
              <p:cNvPr id="87124" name="Text Box 19"/>
              <p:cNvSpPr txBox="1">
                <a:spLocks noChangeArrowheads="1"/>
              </p:cNvSpPr>
              <p:nvPr/>
            </p:nvSpPr>
            <p:spPr bwMode="auto">
              <a:xfrm>
                <a:off x="1602" y="21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01</a:t>
                </a:r>
                <a:endParaRPr kumimoji="1" lang="en-US" altLang="zh-CN" sz="3600" b="1">
                  <a:solidFill>
                    <a:srgbClr val="000000"/>
                  </a:solidFill>
                  <a:latin typeface="Times New Roman" pitchFamily="18" charset="0"/>
                  <a:cs typeface="Times New Roman" pitchFamily="18" charset="0"/>
                </a:endParaRPr>
              </a:p>
            </p:txBody>
          </p:sp>
          <p:sp>
            <p:nvSpPr>
              <p:cNvPr id="87125" name="Text Box 20"/>
              <p:cNvSpPr txBox="1">
                <a:spLocks noChangeArrowheads="1"/>
              </p:cNvSpPr>
              <p:nvPr/>
            </p:nvSpPr>
            <p:spPr bwMode="auto">
              <a:xfrm>
                <a:off x="1986" y="21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11</a:t>
                </a:r>
                <a:endParaRPr kumimoji="1" lang="en-US" altLang="zh-CN" sz="3600" b="1">
                  <a:solidFill>
                    <a:srgbClr val="000000"/>
                  </a:solidFill>
                  <a:latin typeface="Times New Roman" pitchFamily="18" charset="0"/>
                  <a:cs typeface="Times New Roman" pitchFamily="18" charset="0"/>
                </a:endParaRPr>
              </a:p>
            </p:txBody>
          </p:sp>
          <p:sp>
            <p:nvSpPr>
              <p:cNvPr id="87126" name="Text Box 21"/>
              <p:cNvSpPr txBox="1">
                <a:spLocks noChangeArrowheads="1"/>
              </p:cNvSpPr>
              <p:nvPr/>
            </p:nvSpPr>
            <p:spPr bwMode="auto">
              <a:xfrm>
                <a:off x="2370" y="21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10</a:t>
                </a:r>
                <a:endParaRPr kumimoji="1" lang="en-US" altLang="zh-CN" sz="3600" b="1">
                  <a:solidFill>
                    <a:srgbClr val="000000"/>
                  </a:solidFill>
                  <a:latin typeface="Times New Roman" pitchFamily="18" charset="0"/>
                  <a:cs typeface="Times New Roman" pitchFamily="18" charset="0"/>
                </a:endParaRPr>
              </a:p>
            </p:txBody>
          </p:sp>
          <p:sp>
            <p:nvSpPr>
              <p:cNvPr id="87127" name="Text Box 22"/>
              <p:cNvSpPr txBox="1">
                <a:spLocks noChangeArrowheads="1"/>
              </p:cNvSpPr>
              <p:nvPr/>
            </p:nvSpPr>
            <p:spPr bwMode="auto">
              <a:xfrm>
                <a:off x="806" y="241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00</a:t>
                </a:r>
                <a:endParaRPr kumimoji="1" lang="en-US" altLang="zh-CN" sz="3600" b="1">
                  <a:solidFill>
                    <a:srgbClr val="000000"/>
                  </a:solidFill>
                  <a:latin typeface="Times New Roman" pitchFamily="18" charset="0"/>
                  <a:cs typeface="Times New Roman" pitchFamily="18" charset="0"/>
                </a:endParaRPr>
              </a:p>
            </p:txBody>
          </p:sp>
          <p:sp>
            <p:nvSpPr>
              <p:cNvPr id="87128" name="Text Box 23"/>
              <p:cNvSpPr txBox="1">
                <a:spLocks noChangeArrowheads="1"/>
              </p:cNvSpPr>
              <p:nvPr/>
            </p:nvSpPr>
            <p:spPr bwMode="auto">
              <a:xfrm>
                <a:off x="806" y="269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01</a:t>
                </a:r>
                <a:endParaRPr kumimoji="1" lang="en-US" altLang="zh-CN" sz="3600" b="1">
                  <a:solidFill>
                    <a:srgbClr val="000000"/>
                  </a:solidFill>
                  <a:latin typeface="Times New Roman" pitchFamily="18" charset="0"/>
                  <a:cs typeface="Times New Roman" pitchFamily="18" charset="0"/>
                </a:endParaRPr>
              </a:p>
            </p:txBody>
          </p:sp>
          <p:sp>
            <p:nvSpPr>
              <p:cNvPr id="87129" name="Text Box 24"/>
              <p:cNvSpPr txBox="1">
                <a:spLocks noChangeArrowheads="1"/>
              </p:cNvSpPr>
              <p:nvPr/>
            </p:nvSpPr>
            <p:spPr bwMode="auto">
              <a:xfrm>
                <a:off x="762" y="3035"/>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 11</a:t>
                </a:r>
                <a:endParaRPr kumimoji="1" lang="en-US" altLang="zh-CN" sz="3600" b="1">
                  <a:solidFill>
                    <a:srgbClr val="000000"/>
                  </a:solidFill>
                  <a:latin typeface="Times New Roman" pitchFamily="18" charset="0"/>
                  <a:cs typeface="Times New Roman" pitchFamily="18" charset="0"/>
                </a:endParaRPr>
              </a:p>
            </p:txBody>
          </p:sp>
          <p:sp>
            <p:nvSpPr>
              <p:cNvPr id="87130" name="Text Box 25"/>
              <p:cNvSpPr txBox="1">
                <a:spLocks noChangeArrowheads="1"/>
              </p:cNvSpPr>
              <p:nvPr/>
            </p:nvSpPr>
            <p:spPr bwMode="auto">
              <a:xfrm>
                <a:off x="710" y="3323"/>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0000"/>
                    </a:solidFill>
                    <a:latin typeface="Times New Roman" pitchFamily="18" charset="0"/>
                    <a:cs typeface="Times New Roman" pitchFamily="18" charset="0"/>
                  </a:rPr>
                  <a:t>  10</a:t>
                </a:r>
                <a:endParaRPr kumimoji="1" lang="en-US" altLang="zh-CN" sz="3600" b="1">
                  <a:solidFill>
                    <a:srgbClr val="000000"/>
                  </a:solidFill>
                  <a:latin typeface="Times New Roman" pitchFamily="18" charset="0"/>
                  <a:cs typeface="Times New Roman" pitchFamily="18" charset="0"/>
                </a:endParaRPr>
              </a:p>
            </p:txBody>
          </p:sp>
          <p:sp>
            <p:nvSpPr>
              <p:cNvPr id="87131" name="Text Box 26"/>
              <p:cNvSpPr txBox="1">
                <a:spLocks noChangeArrowheads="1"/>
              </p:cNvSpPr>
              <p:nvPr/>
            </p:nvSpPr>
            <p:spPr bwMode="auto">
              <a:xfrm>
                <a:off x="1278" y="2411"/>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0</a:t>
                </a:r>
              </a:p>
            </p:txBody>
          </p:sp>
          <p:sp>
            <p:nvSpPr>
              <p:cNvPr id="87132" name="Text Box 27"/>
              <p:cNvSpPr txBox="1">
                <a:spLocks noChangeArrowheads="1"/>
              </p:cNvSpPr>
              <p:nvPr/>
            </p:nvSpPr>
            <p:spPr bwMode="auto">
              <a:xfrm>
                <a:off x="1662" y="2411"/>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0</a:t>
                </a:r>
              </a:p>
            </p:txBody>
          </p:sp>
          <p:sp>
            <p:nvSpPr>
              <p:cNvPr id="87133" name="Text Box 28"/>
              <p:cNvSpPr txBox="1">
                <a:spLocks noChangeArrowheads="1"/>
              </p:cNvSpPr>
              <p:nvPr/>
            </p:nvSpPr>
            <p:spPr bwMode="auto">
              <a:xfrm>
                <a:off x="2430" y="2411"/>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0</a:t>
                </a:r>
                <a:endParaRPr kumimoji="1" lang="en-US" altLang="zh-CN" sz="3600" b="1">
                  <a:solidFill>
                    <a:srgbClr val="040404"/>
                  </a:solidFill>
                  <a:latin typeface="Times New Roman" pitchFamily="18" charset="0"/>
                  <a:cs typeface="Times New Roman" pitchFamily="18" charset="0"/>
                </a:endParaRPr>
              </a:p>
            </p:txBody>
          </p:sp>
          <p:sp>
            <p:nvSpPr>
              <p:cNvPr id="87134" name="Text Box 29"/>
              <p:cNvSpPr txBox="1">
                <a:spLocks noChangeArrowheads="1"/>
              </p:cNvSpPr>
              <p:nvPr/>
            </p:nvSpPr>
            <p:spPr bwMode="auto">
              <a:xfrm>
                <a:off x="1994" y="2411"/>
                <a:ext cx="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0 </a:t>
                </a:r>
                <a:endParaRPr kumimoji="1" lang="en-US" altLang="zh-CN" sz="3600" b="1">
                  <a:solidFill>
                    <a:srgbClr val="040404"/>
                  </a:solidFill>
                  <a:latin typeface="Times New Roman" pitchFamily="18" charset="0"/>
                  <a:cs typeface="Times New Roman" pitchFamily="18" charset="0"/>
                </a:endParaRPr>
              </a:p>
            </p:txBody>
          </p:sp>
          <p:sp>
            <p:nvSpPr>
              <p:cNvPr id="87135" name="Text Box 30"/>
              <p:cNvSpPr txBox="1">
                <a:spLocks noChangeArrowheads="1"/>
              </p:cNvSpPr>
              <p:nvPr/>
            </p:nvSpPr>
            <p:spPr bwMode="auto">
              <a:xfrm>
                <a:off x="1278" y="2697"/>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0</a:t>
                </a:r>
              </a:p>
            </p:txBody>
          </p:sp>
          <p:sp>
            <p:nvSpPr>
              <p:cNvPr id="87136" name="Text Box 31"/>
              <p:cNvSpPr txBox="1">
                <a:spLocks noChangeArrowheads="1"/>
              </p:cNvSpPr>
              <p:nvPr/>
            </p:nvSpPr>
            <p:spPr bwMode="auto">
              <a:xfrm>
                <a:off x="1662" y="269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1</a:t>
                </a:r>
                <a:endParaRPr kumimoji="1" lang="en-US" altLang="zh-CN" sz="3600" b="1">
                  <a:solidFill>
                    <a:srgbClr val="040404"/>
                  </a:solidFill>
                  <a:latin typeface="Times New Roman" pitchFamily="18" charset="0"/>
                  <a:cs typeface="Times New Roman" pitchFamily="18" charset="0"/>
                </a:endParaRPr>
              </a:p>
            </p:txBody>
          </p:sp>
          <p:sp>
            <p:nvSpPr>
              <p:cNvPr id="87137" name="Text Box 32"/>
              <p:cNvSpPr txBox="1">
                <a:spLocks noChangeArrowheads="1"/>
              </p:cNvSpPr>
              <p:nvPr/>
            </p:nvSpPr>
            <p:spPr bwMode="auto">
              <a:xfrm>
                <a:off x="2430" y="2697"/>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0</a:t>
                </a:r>
                <a:endParaRPr kumimoji="1" lang="en-US" altLang="zh-CN" sz="3600" b="1">
                  <a:solidFill>
                    <a:srgbClr val="040404"/>
                  </a:solidFill>
                  <a:latin typeface="Times New Roman" pitchFamily="18" charset="0"/>
                  <a:cs typeface="Times New Roman" pitchFamily="18" charset="0"/>
                </a:endParaRPr>
              </a:p>
            </p:txBody>
          </p:sp>
          <p:sp>
            <p:nvSpPr>
              <p:cNvPr id="87138" name="Text Box 33"/>
              <p:cNvSpPr txBox="1">
                <a:spLocks noChangeArrowheads="1"/>
              </p:cNvSpPr>
              <p:nvPr/>
            </p:nvSpPr>
            <p:spPr bwMode="auto">
              <a:xfrm>
                <a:off x="2090" y="2639"/>
                <a:ext cx="11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kumimoji="1" lang="zh-CN" altLang="zh-CN" sz="3600" b="1">
                  <a:solidFill>
                    <a:srgbClr val="040404"/>
                  </a:solidFill>
                  <a:latin typeface="Times New Roman" pitchFamily="18" charset="0"/>
                  <a:cs typeface="Times New Roman" pitchFamily="18" charset="0"/>
                </a:endParaRPr>
              </a:p>
            </p:txBody>
          </p:sp>
          <p:sp>
            <p:nvSpPr>
              <p:cNvPr id="87139" name="Text Box 34"/>
              <p:cNvSpPr txBox="1">
                <a:spLocks noChangeArrowheads="1"/>
              </p:cNvSpPr>
              <p:nvPr/>
            </p:nvSpPr>
            <p:spPr bwMode="auto">
              <a:xfrm>
                <a:off x="1250" y="3005"/>
                <a:ext cx="2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1 </a:t>
                </a:r>
                <a:endParaRPr kumimoji="1" lang="en-US" altLang="zh-CN" sz="3600" b="1">
                  <a:solidFill>
                    <a:srgbClr val="040404"/>
                  </a:solidFill>
                  <a:latin typeface="Times New Roman" pitchFamily="18" charset="0"/>
                  <a:cs typeface="Times New Roman" pitchFamily="18" charset="0"/>
                </a:endParaRPr>
              </a:p>
            </p:txBody>
          </p:sp>
          <p:sp>
            <p:nvSpPr>
              <p:cNvPr id="87140" name="Text Box 35"/>
              <p:cNvSpPr txBox="1">
                <a:spLocks noChangeArrowheads="1"/>
              </p:cNvSpPr>
              <p:nvPr/>
            </p:nvSpPr>
            <p:spPr bwMode="auto">
              <a:xfrm>
                <a:off x="1607" y="3005"/>
                <a:ext cx="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 </a:t>
                </a:r>
                <a:endParaRPr kumimoji="1" lang="en-US" altLang="zh-CN" sz="3600" b="1">
                  <a:solidFill>
                    <a:srgbClr val="040404"/>
                  </a:solidFill>
                  <a:latin typeface="Times New Roman" pitchFamily="18" charset="0"/>
                  <a:cs typeface="Times New Roman" pitchFamily="18" charset="0"/>
                </a:endParaRPr>
              </a:p>
            </p:txBody>
          </p:sp>
          <p:sp>
            <p:nvSpPr>
              <p:cNvPr id="87141" name="Text Box 36"/>
              <p:cNvSpPr txBox="1">
                <a:spLocks noChangeArrowheads="1"/>
              </p:cNvSpPr>
              <p:nvPr/>
            </p:nvSpPr>
            <p:spPr bwMode="auto">
              <a:xfrm>
                <a:off x="2375" y="3005"/>
                <a:ext cx="2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a:t>
                </a:r>
                <a:endParaRPr kumimoji="1" lang="en-US" altLang="zh-CN" sz="3600" b="1">
                  <a:solidFill>
                    <a:srgbClr val="040404"/>
                  </a:solidFill>
                  <a:latin typeface="Times New Roman" pitchFamily="18" charset="0"/>
                  <a:cs typeface="Times New Roman" pitchFamily="18" charset="0"/>
                </a:endParaRPr>
              </a:p>
            </p:txBody>
          </p:sp>
          <p:sp>
            <p:nvSpPr>
              <p:cNvPr id="87142" name="Text Box 37"/>
              <p:cNvSpPr txBox="1">
                <a:spLocks noChangeArrowheads="1"/>
              </p:cNvSpPr>
              <p:nvPr/>
            </p:nvSpPr>
            <p:spPr bwMode="auto">
              <a:xfrm>
                <a:off x="2015" y="3005"/>
                <a:ext cx="2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a:t>
                </a:r>
                <a:endParaRPr kumimoji="1" lang="en-US" altLang="zh-CN" sz="3600" b="1">
                  <a:solidFill>
                    <a:srgbClr val="040404"/>
                  </a:solidFill>
                  <a:latin typeface="Times New Roman" pitchFamily="18" charset="0"/>
                  <a:cs typeface="Times New Roman" pitchFamily="18" charset="0"/>
                </a:endParaRPr>
              </a:p>
            </p:txBody>
          </p:sp>
          <p:sp>
            <p:nvSpPr>
              <p:cNvPr id="87143" name="Text Box 38"/>
              <p:cNvSpPr txBox="1">
                <a:spLocks noChangeArrowheads="1"/>
              </p:cNvSpPr>
              <p:nvPr/>
            </p:nvSpPr>
            <p:spPr bwMode="auto">
              <a:xfrm>
                <a:off x="1212" y="334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87144" name="Text Box 39"/>
              <p:cNvSpPr txBox="1">
                <a:spLocks noChangeArrowheads="1"/>
              </p:cNvSpPr>
              <p:nvPr/>
            </p:nvSpPr>
            <p:spPr bwMode="auto">
              <a:xfrm>
                <a:off x="1664" y="3342"/>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a:t>
                </a:r>
                <a:endParaRPr kumimoji="1" lang="en-US" altLang="zh-CN" sz="3600" b="1">
                  <a:solidFill>
                    <a:srgbClr val="040404"/>
                  </a:solidFill>
                  <a:latin typeface="Times New Roman" pitchFamily="18" charset="0"/>
                  <a:cs typeface="Times New Roman" pitchFamily="18" charset="0"/>
                </a:endParaRPr>
              </a:p>
            </p:txBody>
          </p:sp>
          <p:sp>
            <p:nvSpPr>
              <p:cNvPr id="87145" name="Text Box 42"/>
              <p:cNvSpPr txBox="1">
                <a:spLocks noChangeArrowheads="1"/>
              </p:cNvSpPr>
              <p:nvPr/>
            </p:nvSpPr>
            <p:spPr bwMode="auto">
              <a:xfrm>
                <a:off x="522" y="2171"/>
                <a:ext cx="3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0000"/>
                    </a:solidFill>
                    <a:latin typeface="Times New Roman" pitchFamily="18" charset="0"/>
                    <a:cs typeface="Times New Roman" pitchFamily="18" charset="0"/>
                  </a:rPr>
                  <a:t>AB</a:t>
                </a:r>
              </a:p>
            </p:txBody>
          </p:sp>
          <p:sp>
            <p:nvSpPr>
              <p:cNvPr id="87146" name="Text Box 43"/>
              <p:cNvSpPr txBox="1">
                <a:spLocks noChangeArrowheads="1"/>
              </p:cNvSpPr>
              <p:nvPr/>
            </p:nvSpPr>
            <p:spPr bwMode="auto">
              <a:xfrm>
                <a:off x="758" y="1979"/>
                <a:ext cx="3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0000"/>
                    </a:solidFill>
                    <a:latin typeface="Times New Roman" pitchFamily="18" charset="0"/>
                    <a:cs typeface="Times New Roman" pitchFamily="18" charset="0"/>
                  </a:rPr>
                  <a:t>CD</a:t>
                </a:r>
              </a:p>
            </p:txBody>
          </p:sp>
        </p:grpSp>
        <p:sp>
          <p:nvSpPr>
            <p:cNvPr id="87117" name="Text Box 31"/>
            <p:cNvSpPr txBox="1">
              <a:spLocks noChangeArrowheads="1"/>
            </p:cNvSpPr>
            <p:nvPr/>
          </p:nvSpPr>
          <p:spPr bwMode="auto">
            <a:xfrm>
              <a:off x="2928926" y="385762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1</a:t>
              </a:r>
              <a:endParaRPr kumimoji="1" lang="en-US" altLang="zh-CN" sz="3600" b="1">
                <a:solidFill>
                  <a:srgbClr val="040404"/>
                </a:solidFill>
                <a:latin typeface="Times New Roman" pitchFamily="18" charset="0"/>
                <a:cs typeface="Times New Roman" pitchFamily="18" charset="0"/>
              </a:endParaRPr>
            </a:p>
          </p:txBody>
        </p:sp>
        <p:sp>
          <p:nvSpPr>
            <p:cNvPr id="87118" name="Text Box 35"/>
            <p:cNvSpPr txBox="1">
              <a:spLocks noChangeArrowheads="1"/>
            </p:cNvSpPr>
            <p:nvPr/>
          </p:nvSpPr>
          <p:spPr bwMode="auto">
            <a:xfrm>
              <a:off x="2865111" y="4896161"/>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 </a:t>
              </a:r>
              <a:endParaRPr kumimoji="1" lang="en-US" altLang="zh-CN" sz="3600" b="1">
                <a:solidFill>
                  <a:srgbClr val="040404"/>
                </a:solidFill>
                <a:latin typeface="Times New Roman" pitchFamily="18" charset="0"/>
                <a:cs typeface="Times New Roman" pitchFamily="18" charset="0"/>
              </a:endParaRPr>
            </a:p>
          </p:txBody>
        </p:sp>
        <p:sp>
          <p:nvSpPr>
            <p:cNvPr id="87119" name="Text Box 37"/>
            <p:cNvSpPr txBox="1">
              <a:spLocks noChangeArrowheads="1"/>
            </p:cNvSpPr>
            <p:nvPr/>
          </p:nvSpPr>
          <p:spPr bwMode="auto">
            <a:xfrm>
              <a:off x="3428992" y="4896161"/>
              <a:ext cx="415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 1</a:t>
              </a:r>
              <a:endParaRPr kumimoji="1" lang="en-US" altLang="zh-CN" sz="3600" b="1">
                <a:solidFill>
                  <a:srgbClr val="040404"/>
                </a:solidFill>
                <a:latin typeface="Times New Roman" pitchFamily="18" charset="0"/>
                <a:cs typeface="Times New Roman" pitchFamily="18" charset="0"/>
              </a:endParaRPr>
            </a:p>
          </p:txBody>
        </p:sp>
        <p:sp>
          <p:nvSpPr>
            <p:cNvPr id="87120" name="Text Box 26"/>
            <p:cNvSpPr txBox="1">
              <a:spLocks noChangeArrowheads="1"/>
            </p:cNvSpPr>
            <p:nvPr/>
          </p:nvSpPr>
          <p:spPr bwMode="auto">
            <a:xfrm>
              <a:off x="1695020" y="489616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0</a:t>
              </a:r>
            </a:p>
          </p:txBody>
        </p:sp>
        <p:sp>
          <p:nvSpPr>
            <p:cNvPr id="87121" name="Text Box 27"/>
            <p:cNvSpPr txBox="1">
              <a:spLocks noChangeArrowheads="1"/>
            </p:cNvSpPr>
            <p:nvPr/>
          </p:nvSpPr>
          <p:spPr bwMode="auto">
            <a:xfrm>
              <a:off x="2304620" y="489616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40404"/>
                  </a:solidFill>
                  <a:latin typeface="Times New Roman" pitchFamily="18" charset="0"/>
                  <a:cs typeface="Times New Roman" pitchFamily="18" charset="0"/>
                </a:rPr>
                <a:t>0</a:t>
              </a:r>
            </a:p>
          </p:txBody>
        </p:sp>
      </p:grpSp>
      <p:sp>
        <p:nvSpPr>
          <p:cNvPr id="66" name="AutoShape 80"/>
          <p:cNvSpPr>
            <a:spLocks noChangeArrowheads="1"/>
          </p:cNvSpPr>
          <p:nvPr/>
        </p:nvSpPr>
        <p:spPr bwMode="auto">
          <a:xfrm>
            <a:off x="1143000" y="3000375"/>
            <a:ext cx="2303463" cy="433388"/>
          </a:xfrm>
          <a:prstGeom prst="flowChartAlternateProcess">
            <a:avLst/>
          </a:prstGeom>
          <a:noFill/>
          <a:ln w="38100"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nvGrpSpPr>
          <p:cNvPr id="7" name="组合 66"/>
          <p:cNvGrpSpPr>
            <a:grpSpLocks/>
          </p:cNvGrpSpPr>
          <p:nvPr/>
        </p:nvGrpSpPr>
        <p:grpSpPr bwMode="auto">
          <a:xfrm>
            <a:off x="642938" y="2928938"/>
            <a:ext cx="3429000" cy="1000125"/>
            <a:chOff x="928664" y="3357562"/>
            <a:chExt cx="3429043" cy="1000132"/>
          </a:xfrm>
        </p:grpSpPr>
        <p:sp>
          <p:nvSpPr>
            <p:cNvPr id="68" name="弧形 67"/>
            <p:cNvSpPr/>
            <p:nvPr/>
          </p:nvSpPr>
          <p:spPr>
            <a:xfrm>
              <a:off x="928664" y="3357562"/>
              <a:ext cx="1000138" cy="1000132"/>
            </a:xfrm>
            <a:prstGeom prst="arc">
              <a:avLst>
                <a:gd name="adj1" fmla="val 16200000"/>
                <a:gd name="adj2" fmla="val 5704122"/>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srgbClr val="000000"/>
                </a:solidFill>
              </a:endParaRPr>
            </a:p>
          </p:txBody>
        </p:sp>
        <p:sp>
          <p:nvSpPr>
            <p:cNvPr id="69" name="弧形 68"/>
            <p:cNvSpPr/>
            <p:nvPr/>
          </p:nvSpPr>
          <p:spPr>
            <a:xfrm>
              <a:off x="3357569" y="3357562"/>
              <a:ext cx="1000138" cy="1000132"/>
            </a:xfrm>
            <a:prstGeom prst="arc">
              <a:avLst>
                <a:gd name="adj1" fmla="val 5880744"/>
                <a:gd name="adj2" fmla="val 15857272"/>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srgbClr val="000000"/>
                </a:solidFill>
              </a:endParaRPr>
            </a:p>
          </p:txBody>
        </p:sp>
      </p:grpSp>
      <p:grpSp>
        <p:nvGrpSpPr>
          <p:cNvPr id="8" name="组合 69"/>
          <p:cNvGrpSpPr>
            <a:grpSpLocks/>
          </p:cNvGrpSpPr>
          <p:nvPr/>
        </p:nvGrpSpPr>
        <p:grpSpPr bwMode="auto">
          <a:xfrm>
            <a:off x="1214438" y="2428875"/>
            <a:ext cx="1143000" cy="3071813"/>
            <a:chOff x="1643042" y="2857496"/>
            <a:chExt cx="1143008" cy="3071834"/>
          </a:xfrm>
        </p:grpSpPr>
        <p:sp>
          <p:nvSpPr>
            <p:cNvPr id="71" name="弧形 70"/>
            <p:cNvSpPr/>
            <p:nvPr/>
          </p:nvSpPr>
          <p:spPr>
            <a:xfrm rot="16200000">
              <a:off x="1714480" y="2786058"/>
              <a:ext cx="1000132" cy="1143008"/>
            </a:xfrm>
            <a:prstGeom prst="arc">
              <a:avLst>
                <a:gd name="adj1" fmla="val 5267935"/>
                <a:gd name="adj2" fmla="val 16374676"/>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srgbClr val="000000"/>
                </a:solidFill>
              </a:endParaRPr>
            </a:p>
          </p:txBody>
        </p:sp>
        <p:sp>
          <p:nvSpPr>
            <p:cNvPr id="72" name="弧形 71"/>
            <p:cNvSpPr/>
            <p:nvPr/>
          </p:nvSpPr>
          <p:spPr>
            <a:xfrm rot="5400000">
              <a:off x="1714480" y="4857761"/>
              <a:ext cx="1000132" cy="1143008"/>
            </a:xfrm>
            <a:prstGeom prst="arc">
              <a:avLst>
                <a:gd name="adj1" fmla="val 5267935"/>
                <a:gd name="adj2" fmla="val 16374676"/>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srgbClr val="000000"/>
                </a:solidFill>
              </a:endParaRPr>
            </a:p>
          </p:txBody>
        </p:sp>
      </p:grpSp>
      <p:graphicFrame>
        <p:nvGraphicFramePr>
          <p:cNvPr id="46084" name="Object 2"/>
          <p:cNvGraphicFramePr>
            <a:graphicFrameLocks noChangeAspect="1"/>
          </p:cNvGraphicFramePr>
          <p:nvPr/>
        </p:nvGraphicFramePr>
        <p:xfrm>
          <a:off x="1143000" y="5532438"/>
          <a:ext cx="2470150" cy="442912"/>
        </p:xfrm>
        <a:graphic>
          <a:graphicData uri="http://schemas.openxmlformats.org/presentationml/2006/ole">
            <mc:AlternateContent xmlns:mc="http://schemas.openxmlformats.org/markup-compatibility/2006">
              <mc:Choice xmlns:v="urn:schemas-microsoft-com:vml" Requires="v">
                <p:oleObj spid="_x0000_s87162" name="公式" r:id="rId7" imgW="1205977" imgH="215806" progId="Equation.3">
                  <p:embed/>
                </p:oleObj>
              </mc:Choice>
              <mc:Fallback>
                <p:oleObj name="公式" r:id="rId7" imgW="1205977" imgH="215806"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5532438"/>
                        <a:ext cx="247015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5" name="Object 5"/>
          <p:cNvGraphicFramePr>
            <a:graphicFrameLocks noChangeAspect="1"/>
          </p:cNvGraphicFramePr>
          <p:nvPr/>
        </p:nvGraphicFramePr>
        <p:xfrm>
          <a:off x="1143000" y="6118225"/>
          <a:ext cx="2470150" cy="493713"/>
        </p:xfrm>
        <a:graphic>
          <a:graphicData uri="http://schemas.openxmlformats.org/presentationml/2006/ole">
            <mc:AlternateContent xmlns:mc="http://schemas.openxmlformats.org/markup-compatibility/2006">
              <mc:Choice xmlns:v="urn:schemas-microsoft-com:vml" Requires="v">
                <p:oleObj spid="_x0000_s87163" name="公式" r:id="rId9" imgW="1206500" imgH="241300" progId="Equation.3">
                  <p:embed/>
                </p:oleObj>
              </mc:Choice>
              <mc:Fallback>
                <p:oleObj name="公式" r:id="rId9" imgW="1206500" imgH="2413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6118225"/>
                        <a:ext cx="24701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0" name="矩形 169"/>
          <p:cNvSpPr>
            <a:spLocks noChangeArrowheads="1"/>
          </p:cNvSpPr>
          <p:nvPr/>
        </p:nvSpPr>
        <p:spPr bwMode="auto">
          <a:xfrm>
            <a:off x="1000125" y="5072063"/>
            <a:ext cx="2117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000" b="1">
                <a:solidFill>
                  <a:srgbClr val="0000FF"/>
                </a:solidFill>
                <a:latin typeface="Times New Roman" pitchFamily="18" charset="0"/>
                <a:cs typeface="Times New Roman" pitchFamily="18" charset="0"/>
              </a:rPr>
              <a:t>在卡诺图中圈</a:t>
            </a:r>
            <a:r>
              <a:rPr lang="en-US" altLang="zh-CN" sz="2000" b="1">
                <a:solidFill>
                  <a:srgbClr val="0000FF"/>
                </a:solidFill>
                <a:latin typeface="Times New Roman" pitchFamily="18" charset="0"/>
                <a:cs typeface="Times New Roman" pitchFamily="18" charset="0"/>
              </a:rPr>
              <a:t>“0”</a:t>
            </a:r>
            <a:endParaRPr lang="zh-CN" altLang="en-US" sz="2000" b="1">
              <a:solidFill>
                <a:srgbClr val="0000FF"/>
              </a:solidFill>
            </a:endParaRPr>
          </a:p>
        </p:txBody>
      </p:sp>
      <p:sp>
        <p:nvSpPr>
          <p:cNvPr id="171" name="Text Box 178"/>
          <p:cNvSpPr txBox="1">
            <a:spLocks noChangeArrowheads="1"/>
          </p:cNvSpPr>
          <p:nvPr/>
        </p:nvSpPr>
        <p:spPr bwMode="auto">
          <a:xfrm>
            <a:off x="214313" y="5572125"/>
            <a:ext cx="114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000" b="1">
                <a:solidFill>
                  <a:srgbClr val="C00000"/>
                </a:solidFill>
              </a:rPr>
              <a:t>可得：</a:t>
            </a:r>
          </a:p>
        </p:txBody>
      </p:sp>
      <p:grpSp>
        <p:nvGrpSpPr>
          <p:cNvPr id="9" name="组合 207"/>
          <p:cNvGrpSpPr>
            <a:grpSpLocks/>
          </p:cNvGrpSpPr>
          <p:nvPr/>
        </p:nvGrpSpPr>
        <p:grpSpPr bwMode="auto">
          <a:xfrm>
            <a:off x="4057650" y="3081338"/>
            <a:ext cx="5014913" cy="3152775"/>
            <a:chOff x="3814763" y="3081335"/>
            <a:chExt cx="5014933" cy="3152793"/>
          </a:xfrm>
        </p:grpSpPr>
        <p:grpSp>
          <p:nvGrpSpPr>
            <p:cNvPr id="87055" name="组合 168"/>
            <p:cNvGrpSpPr>
              <a:grpSpLocks/>
            </p:cNvGrpSpPr>
            <p:nvPr/>
          </p:nvGrpSpPr>
          <p:grpSpPr bwMode="auto">
            <a:xfrm>
              <a:off x="3814763" y="3143248"/>
              <a:ext cx="5014933" cy="3071814"/>
              <a:chOff x="3814757" y="3143246"/>
              <a:chExt cx="5014950" cy="3071836"/>
            </a:xfrm>
          </p:grpSpPr>
          <p:grpSp>
            <p:nvGrpSpPr>
              <p:cNvPr id="87083" name="组合 58"/>
              <p:cNvGrpSpPr>
                <a:grpSpLocks/>
              </p:cNvGrpSpPr>
              <p:nvPr/>
            </p:nvGrpSpPr>
            <p:grpSpPr bwMode="auto">
              <a:xfrm>
                <a:off x="3814757" y="3143246"/>
                <a:ext cx="5014950" cy="3000417"/>
                <a:chOff x="2028807" y="785792"/>
                <a:chExt cx="5014950" cy="3000417"/>
              </a:xfrm>
            </p:grpSpPr>
            <p:cxnSp>
              <p:nvCxnSpPr>
                <p:cNvPr id="112" name="直接连接符 111"/>
                <p:cNvCxnSpPr/>
                <p:nvPr/>
              </p:nvCxnSpPr>
              <p:spPr bwMode="auto">
                <a:xfrm rot="16200000" flipH="1">
                  <a:off x="3294844" y="2178841"/>
                  <a:ext cx="13573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7087" name="Line 124"/>
                <p:cNvSpPr>
                  <a:spLocks noChangeShapeType="1"/>
                </p:cNvSpPr>
                <p:nvPr/>
              </p:nvSpPr>
              <p:spPr bwMode="auto">
                <a:xfrm>
                  <a:off x="3800472" y="3097210"/>
                  <a:ext cx="41433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7088" name="Text Box 126"/>
                <p:cNvSpPr txBox="1">
                  <a:spLocks noChangeArrowheads="1"/>
                </p:cNvSpPr>
                <p:nvPr/>
              </p:nvSpPr>
              <p:spPr bwMode="auto">
                <a:xfrm>
                  <a:off x="2028807" y="1600187"/>
                  <a:ext cx="471487" cy="46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B</a:t>
                  </a:r>
                </a:p>
              </p:txBody>
            </p:sp>
            <p:sp>
              <p:nvSpPr>
                <p:cNvPr id="87089" name="Line 141"/>
                <p:cNvSpPr>
                  <a:spLocks noChangeShapeType="1"/>
                </p:cNvSpPr>
                <p:nvPr/>
              </p:nvSpPr>
              <p:spPr bwMode="auto">
                <a:xfrm flipV="1">
                  <a:off x="3971923" y="1500174"/>
                  <a:ext cx="54000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7090" name="Line 142"/>
                <p:cNvSpPr>
                  <a:spLocks noChangeShapeType="1"/>
                </p:cNvSpPr>
                <p:nvPr/>
              </p:nvSpPr>
              <p:spPr bwMode="auto">
                <a:xfrm>
                  <a:off x="2385994" y="1857361"/>
                  <a:ext cx="42862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7091" name="Line 148"/>
                <p:cNvSpPr>
                  <a:spLocks noChangeShapeType="1"/>
                </p:cNvSpPr>
                <p:nvPr/>
              </p:nvSpPr>
              <p:spPr bwMode="auto">
                <a:xfrm>
                  <a:off x="2395519" y="2740016"/>
                  <a:ext cx="42862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7092" name="Line 124"/>
                <p:cNvSpPr>
                  <a:spLocks noChangeShapeType="1"/>
                </p:cNvSpPr>
                <p:nvPr/>
              </p:nvSpPr>
              <p:spPr bwMode="auto">
                <a:xfrm>
                  <a:off x="2409805" y="1000108"/>
                  <a:ext cx="172800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7093" name="Text Box 125"/>
                <p:cNvSpPr txBox="1">
                  <a:spLocks noChangeArrowheads="1"/>
                </p:cNvSpPr>
                <p:nvPr/>
              </p:nvSpPr>
              <p:spPr bwMode="auto">
                <a:xfrm>
                  <a:off x="2028807" y="2500316"/>
                  <a:ext cx="471487" cy="46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C</a:t>
                  </a:r>
                </a:p>
              </p:txBody>
            </p:sp>
            <p:sp>
              <p:nvSpPr>
                <p:cNvPr id="87094" name="Text Box 133"/>
                <p:cNvSpPr txBox="1">
                  <a:spLocks noChangeArrowheads="1"/>
                </p:cNvSpPr>
                <p:nvPr/>
              </p:nvSpPr>
              <p:spPr bwMode="auto">
                <a:xfrm>
                  <a:off x="2068498" y="785792"/>
                  <a:ext cx="471488" cy="46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A</a:t>
                  </a:r>
                </a:p>
              </p:txBody>
            </p:sp>
            <p:sp>
              <p:nvSpPr>
                <p:cNvPr id="87095" name="Line 141"/>
                <p:cNvSpPr>
                  <a:spLocks noChangeShapeType="1"/>
                </p:cNvSpPr>
                <p:nvPr/>
              </p:nvSpPr>
              <p:spPr bwMode="auto">
                <a:xfrm flipV="1">
                  <a:off x="4143372" y="2071678"/>
                  <a:ext cx="385763"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7096" name="Line 142"/>
                <p:cNvSpPr>
                  <a:spLocks noChangeShapeType="1"/>
                </p:cNvSpPr>
                <p:nvPr/>
              </p:nvSpPr>
              <p:spPr bwMode="auto">
                <a:xfrm>
                  <a:off x="2385994" y="1857361"/>
                  <a:ext cx="158400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7097" name="Line 147"/>
                <p:cNvSpPr>
                  <a:spLocks noChangeShapeType="1"/>
                </p:cNvSpPr>
                <p:nvPr/>
              </p:nvSpPr>
              <p:spPr bwMode="auto">
                <a:xfrm flipV="1">
                  <a:off x="3971923" y="2857496"/>
                  <a:ext cx="54000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7098" name="Line 148"/>
                <p:cNvSpPr>
                  <a:spLocks noChangeShapeType="1"/>
                </p:cNvSpPr>
                <p:nvPr/>
              </p:nvSpPr>
              <p:spPr bwMode="auto">
                <a:xfrm>
                  <a:off x="2395519" y="2740016"/>
                  <a:ext cx="136800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7099" name="Oval 163"/>
                <p:cNvSpPr>
                  <a:spLocks noChangeArrowheads="1"/>
                </p:cNvSpPr>
                <p:nvPr/>
              </p:nvSpPr>
              <p:spPr bwMode="auto">
                <a:xfrm>
                  <a:off x="3928419" y="1812274"/>
                  <a:ext cx="85725" cy="85725"/>
                </a:xfrm>
                <a:prstGeom prst="ellipse">
                  <a:avLst/>
                </a:prstGeom>
                <a:solidFill>
                  <a:schemeClr val="tx1"/>
                </a:solidFill>
                <a:ln w="12700" cap="sq">
                  <a:solidFill>
                    <a:schemeClr val="tx1"/>
                  </a:solidFill>
                  <a:round/>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endParaRPr>
                </a:p>
              </p:txBody>
            </p:sp>
            <p:sp>
              <p:nvSpPr>
                <p:cNvPr id="87100" name="Line 130"/>
                <p:cNvSpPr>
                  <a:spLocks noChangeShapeType="1"/>
                </p:cNvSpPr>
                <p:nvPr/>
              </p:nvSpPr>
              <p:spPr bwMode="auto">
                <a:xfrm>
                  <a:off x="4140563" y="1285912"/>
                  <a:ext cx="36000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7101" name="Line 137"/>
                <p:cNvSpPr>
                  <a:spLocks noChangeShapeType="1"/>
                </p:cNvSpPr>
                <p:nvPr/>
              </p:nvSpPr>
              <p:spPr bwMode="auto">
                <a:xfrm flipV="1">
                  <a:off x="6186513" y="2205037"/>
                  <a:ext cx="38576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7102" name="Text Box 138"/>
                <p:cNvSpPr txBox="1">
                  <a:spLocks noChangeArrowheads="1"/>
                </p:cNvSpPr>
                <p:nvPr/>
              </p:nvSpPr>
              <p:spPr bwMode="auto">
                <a:xfrm>
                  <a:off x="6572273" y="1971623"/>
                  <a:ext cx="471484" cy="457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Y</a:t>
                  </a:r>
                </a:p>
              </p:txBody>
            </p:sp>
            <p:sp>
              <p:nvSpPr>
                <p:cNvPr id="87103" name="Line 130"/>
                <p:cNvSpPr>
                  <a:spLocks noChangeShapeType="1"/>
                </p:cNvSpPr>
                <p:nvPr/>
              </p:nvSpPr>
              <p:spPr bwMode="auto">
                <a:xfrm>
                  <a:off x="5329273" y="1500252"/>
                  <a:ext cx="42862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7104" name="Line 130"/>
                <p:cNvSpPr>
                  <a:spLocks noChangeShapeType="1"/>
                </p:cNvSpPr>
                <p:nvPr/>
              </p:nvSpPr>
              <p:spPr bwMode="auto">
                <a:xfrm>
                  <a:off x="4087638" y="3097482"/>
                  <a:ext cx="42862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cxnSp>
              <p:nvCxnSpPr>
                <p:cNvPr id="109" name="直接连接符 108"/>
                <p:cNvCxnSpPr>
                  <a:endCxn id="87095" idx="0"/>
                </p:cNvCxnSpPr>
                <p:nvPr/>
              </p:nvCxnSpPr>
              <p:spPr bwMode="auto">
                <a:xfrm rot="5400000">
                  <a:off x="3608379" y="1535101"/>
                  <a:ext cx="1071576"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7106" name="Oval 162"/>
                <p:cNvSpPr>
                  <a:spLocks noChangeArrowheads="1"/>
                </p:cNvSpPr>
                <p:nvPr/>
              </p:nvSpPr>
              <p:spPr bwMode="auto">
                <a:xfrm>
                  <a:off x="4097334" y="1239822"/>
                  <a:ext cx="85725" cy="85725"/>
                </a:xfrm>
                <a:prstGeom prst="ellipse">
                  <a:avLst/>
                </a:prstGeom>
                <a:solidFill>
                  <a:schemeClr val="tx1"/>
                </a:solidFill>
                <a:ln w="12700" cap="sq">
                  <a:solidFill>
                    <a:schemeClr val="tx1"/>
                  </a:solidFill>
                  <a:round/>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endParaRPr>
                </a:p>
              </p:txBody>
            </p:sp>
            <p:sp>
              <p:nvSpPr>
                <p:cNvPr id="87107" name="Text Box 125"/>
                <p:cNvSpPr txBox="1">
                  <a:spLocks noChangeArrowheads="1"/>
                </p:cNvSpPr>
                <p:nvPr/>
              </p:nvSpPr>
              <p:spPr bwMode="auto">
                <a:xfrm>
                  <a:off x="2028807" y="3324541"/>
                  <a:ext cx="471487" cy="46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D</a:t>
                  </a:r>
                </a:p>
              </p:txBody>
            </p:sp>
            <p:sp>
              <p:nvSpPr>
                <p:cNvPr id="87108" name="Line 148"/>
                <p:cNvSpPr>
                  <a:spLocks noChangeShapeType="1"/>
                </p:cNvSpPr>
                <p:nvPr/>
              </p:nvSpPr>
              <p:spPr bwMode="auto">
                <a:xfrm>
                  <a:off x="2390757" y="3571893"/>
                  <a:ext cx="169200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7109" name="Line 130"/>
                <p:cNvSpPr>
                  <a:spLocks noChangeShapeType="1"/>
                </p:cNvSpPr>
                <p:nvPr/>
              </p:nvSpPr>
              <p:spPr bwMode="auto">
                <a:xfrm>
                  <a:off x="4084467" y="2286044"/>
                  <a:ext cx="42862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cxnSp>
              <p:nvCxnSpPr>
                <p:cNvPr id="121" name="直接连接符 120"/>
                <p:cNvCxnSpPr/>
                <p:nvPr/>
              </p:nvCxnSpPr>
              <p:spPr bwMode="auto">
                <a:xfrm rot="16200000" flipH="1">
                  <a:off x="3444070" y="2923389"/>
                  <a:ext cx="1285892" cy="111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auto">
                <a:xfrm rot="5400000">
                  <a:off x="3594092" y="2914657"/>
                  <a:ext cx="382592"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7" name="矩形 166"/>
              <p:cNvSpPr/>
              <p:nvPr/>
            </p:nvSpPr>
            <p:spPr>
              <a:xfrm>
                <a:off x="6143637" y="3143245"/>
                <a:ext cx="2000265" cy="3071853"/>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7085" name="矩形 167"/>
              <p:cNvSpPr>
                <a:spLocks noChangeArrowheads="1"/>
              </p:cNvSpPr>
              <p:nvPr/>
            </p:nvSpPr>
            <p:spPr bwMode="auto">
              <a:xfrm>
                <a:off x="6572267" y="5786454"/>
                <a:ext cx="10118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1600" b="1">
                    <a:solidFill>
                      <a:srgbClr val="006600"/>
                    </a:solidFill>
                    <a:latin typeface="Times New Roman" pitchFamily="18" charset="0"/>
                    <a:cs typeface="Times New Roman" pitchFamily="18" charset="0"/>
                  </a:rPr>
                  <a:t>与或非门</a:t>
                </a:r>
                <a:endParaRPr lang="zh-CN" altLang="en-US" sz="1600">
                  <a:solidFill>
                    <a:srgbClr val="006600"/>
                  </a:solidFill>
                </a:endParaRPr>
              </a:p>
            </p:txBody>
          </p:sp>
        </p:grpSp>
        <p:grpSp>
          <p:nvGrpSpPr>
            <p:cNvPr id="87056" name="组合 177"/>
            <p:cNvGrpSpPr>
              <a:grpSpLocks/>
            </p:cNvGrpSpPr>
            <p:nvPr/>
          </p:nvGrpSpPr>
          <p:grpSpPr bwMode="auto">
            <a:xfrm>
              <a:off x="4714876" y="3081335"/>
              <a:ext cx="536628" cy="571500"/>
              <a:chOff x="6429388" y="2071678"/>
              <a:chExt cx="536628" cy="571500"/>
            </a:xfrm>
          </p:grpSpPr>
          <p:grpSp>
            <p:nvGrpSpPr>
              <p:cNvPr id="87079" name="组合 171"/>
              <p:cNvGrpSpPr>
                <a:grpSpLocks/>
              </p:cNvGrpSpPr>
              <p:nvPr/>
            </p:nvGrpSpPr>
            <p:grpSpPr bwMode="auto">
              <a:xfrm>
                <a:off x="6429388" y="2071678"/>
                <a:ext cx="536628" cy="571500"/>
                <a:chOff x="6429388" y="2071678"/>
                <a:chExt cx="536628" cy="571500"/>
              </a:xfrm>
            </p:grpSpPr>
            <p:sp>
              <p:nvSpPr>
                <p:cNvPr id="181" name="矩形 180"/>
                <p:cNvSpPr/>
                <p:nvPr/>
              </p:nvSpPr>
              <p:spPr bwMode="auto">
                <a:xfrm>
                  <a:off x="6429392" y="2071678"/>
                  <a:ext cx="428627" cy="5715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7082" name="Oval 132"/>
                <p:cNvSpPr>
                  <a:spLocks noChangeArrowheads="1"/>
                </p:cNvSpPr>
                <p:nvPr/>
              </p:nvSpPr>
              <p:spPr bwMode="auto">
                <a:xfrm>
                  <a:off x="6858016" y="2285992"/>
                  <a:ext cx="108000" cy="108000"/>
                </a:xfrm>
                <a:prstGeom prst="ellipse">
                  <a:avLst/>
                </a:prstGeom>
                <a:solidFill>
                  <a:schemeClr val="bg1"/>
                </a:solidFill>
                <a:ln w="28575" cap="sq">
                  <a:solidFill>
                    <a:schemeClr val="tx1"/>
                  </a:solidFill>
                  <a:round/>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grpSp>
          <p:sp>
            <p:nvSpPr>
              <p:cNvPr id="87080" name="矩形 45"/>
              <p:cNvSpPr>
                <a:spLocks noChangeArrowheads="1"/>
              </p:cNvSpPr>
              <p:nvPr/>
            </p:nvSpPr>
            <p:spPr bwMode="auto">
              <a:xfrm>
                <a:off x="6500826" y="2071678"/>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1</a:t>
                </a:r>
                <a:endParaRPr lang="zh-CN" altLang="en-US" sz="1600">
                  <a:solidFill>
                    <a:srgbClr val="000000"/>
                  </a:solidFill>
                  <a:latin typeface="Times New Roman" pitchFamily="18" charset="0"/>
                  <a:cs typeface="Times New Roman" pitchFamily="18" charset="0"/>
                </a:endParaRPr>
              </a:p>
            </p:txBody>
          </p:sp>
        </p:grpSp>
        <p:grpSp>
          <p:nvGrpSpPr>
            <p:cNvPr id="87057" name="组合 182"/>
            <p:cNvGrpSpPr>
              <a:grpSpLocks/>
            </p:cNvGrpSpPr>
            <p:nvPr/>
          </p:nvGrpSpPr>
          <p:grpSpPr bwMode="auto">
            <a:xfrm>
              <a:off x="4714876" y="3929070"/>
              <a:ext cx="536628" cy="571500"/>
              <a:chOff x="6429388" y="2071678"/>
              <a:chExt cx="536628" cy="571500"/>
            </a:xfrm>
          </p:grpSpPr>
          <p:grpSp>
            <p:nvGrpSpPr>
              <p:cNvPr id="87075" name="组合 171"/>
              <p:cNvGrpSpPr>
                <a:grpSpLocks/>
              </p:cNvGrpSpPr>
              <p:nvPr/>
            </p:nvGrpSpPr>
            <p:grpSpPr bwMode="auto">
              <a:xfrm>
                <a:off x="6429388" y="2071678"/>
                <a:ext cx="536628" cy="571500"/>
                <a:chOff x="6429388" y="2071678"/>
                <a:chExt cx="536628" cy="571500"/>
              </a:xfrm>
            </p:grpSpPr>
            <p:sp>
              <p:nvSpPr>
                <p:cNvPr id="186" name="矩形 185"/>
                <p:cNvSpPr/>
                <p:nvPr/>
              </p:nvSpPr>
              <p:spPr bwMode="auto">
                <a:xfrm>
                  <a:off x="6429392" y="2071673"/>
                  <a:ext cx="428627" cy="5715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7078" name="Oval 132"/>
                <p:cNvSpPr>
                  <a:spLocks noChangeArrowheads="1"/>
                </p:cNvSpPr>
                <p:nvPr/>
              </p:nvSpPr>
              <p:spPr bwMode="auto">
                <a:xfrm>
                  <a:off x="6858016" y="2285992"/>
                  <a:ext cx="108000" cy="108000"/>
                </a:xfrm>
                <a:prstGeom prst="ellipse">
                  <a:avLst/>
                </a:prstGeom>
                <a:solidFill>
                  <a:schemeClr val="bg1"/>
                </a:solidFill>
                <a:ln w="28575" cap="sq">
                  <a:solidFill>
                    <a:schemeClr val="tx1"/>
                  </a:solidFill>
                  <a:round/>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grpSp>
          <p:sp>
            <p:nvSpPr>
              <p:cNvPr id="87076" name="矩形 45"/>
              <p:cNvSpPr>
                <a:spLocks noChangeArrowheads="1"/>
              </p:cNvSpPr>
              <p:nvPr/>
            </p:nvSpPr>
            <p:spPr bwMode="auto">
              <a:xfrm>
                <a:off x="6500826" y="2071678"/>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1</a:t>
                </a:r>
                <a:endParaRPr lang="zh-CN" altLang="en-US" sz="1600">
                  <a:solidFill>
                    <a:srgbClr val="000000"/>
                  </a:solidFill>
                  <a:latin typeface="Times New Roman" pitchFamily="18" charset="0"/>
                  <a:cs typeface="Times New Roman" pitchFamily="18" charset="0"/>
                </a:endParaRPr>
              </a:p>
            </p:txBody>
          </p:sp>
        </p:grpSp>
        <p:grpSp>
          <p:nvGrpSpPr>
            <p:cNvPr id="87058" name="组合 187"/>
            <p:cNvGrpSpPr>
              <a:grpSpLocks/>
            </p:cNvGrpSpPr>
            <p:nvPr/>
          </p:nvGrpSpPr>
          <p:grpSpPr bwMode="auto">
            <a:xfrm>
              <a:off x="4714876" y="4814897"/>
              <a:ext cx="536628" cy="571500"/>
              <a:chOff x="6429388" y="2071678"/>
              <a:chExt cx="536628" cy="571500"/>
            </a:xfrm>
          </p:grpSpPr>
          <p:grpSp>
            <p:nvGrpSpPr>
              <p:cNvPr id="87071" name="组合 171"/>
              <p:cNvGrpSpPr>
                <a:grpSpLocks/>
              </p:cNvGrpSpPr>
              <p:nvPr/>
            </p:nvGrpSpPr>
            <p:grpSpPr bwMode="auto">
              <a:xfrm>
                <a:off x="6429388" y="2071678"/>
                <a:ext cx="536628" cy="571500"/>
                <a:chOff x="6429388" y="2071678"/>
                <a:chExt cx="536628" cy="571500"/>
              </a:xfrm>
            </p:grpSpPr>
            <p:sp>
              <p:nvSpPr>
                <p:cNvPr id="191" name="矩形 190"/>
                <p:cNvSpPr/>
                <p:nvPr/>
              </p:nvSpPr>
              <p:spPr bwMode="auto">
                <a:xfrm>
                  <a:off x="6429392" y="2071676"/>
                  <a:ext cx="428627" cy="5715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7074" name="Oval 132"/>
                <p:cNvSpPr>
                  <a:spLocks noChangeArrowheads="1"/>
                </p:cNvSpPr>
                <p:nvPr/>
              </p:nvSpPr>
              <p:spPr bwMode="auto">
                <a:xfrm>
                  <a:off x="6858016" y="2285992"/>
                  <a:ext cx="108000" cy="108000"/>
                </a:xfrm>
                <a:prstGeom prst="ellipse">
                  <a:avLst/>
                </a:prstGeom>
                <a:solidFill>
                  <a:schemeClr val="bg1"/>
                </a:solidFill>
                <a:ln w="28575" cap="sq">
                  <a:solidFill>
                    <a:schemeClr val="tx1"/>
                  </a:solidFill>
                  <a:round/>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grpSp>
          <p:sp>
            <p:nvSpPr>
              <p:cNvPr id="87072" name="矩形 45"/>
              <p:cNvSpPr>
                <a:spLocks noChangeArrowheads="1"/>
              </p:cNvSpPr>
              <p:nvPr/>
            </p:nvSpPr>
            <p:spPr bwMode="auto">
              <a:xfrm>
                <a:off x="6500826" y="2071678"/>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1</a:t>
                </a:r>
                <a:endParaRPr lang="zh-CN" altLang="en-US" sz="1600">
                  <a:solidFill>
                    <a:srgbClr val="000000"/>
                  </a:solidFill>
                  <a:latin typeface="Times New Roman" pitchFamily="18" charset="0"/>
                  <a:cs typeface="Times New Roman" pitchFamily="18" charset="0"/>
                </a:endParaRPr>
              </a:p>
            </p:txBody>
          </p:sp>
        </p:grpSp>
        <p:grpSp>
          <p:nvGrpSpPr>
            <p:cNvPr id="87059" name="组合 192"/>
            <p:cNvGrpSpPr>
              <a:grpSpLocks/>
            </p:cNvGrpSpPr>
            <p:nvPr/>
          </p:nvGrpSpPr>
          <p:grpSpPr bwMode="auto">
            <a:xfrm>
              <a:off x="4714876" y="5662628"/>
              <a:ext cx="536628" cy="571500"/>
              <a:chOff x="6429388" y="2071678"/>
              <a:chExt cx="536628" cy="571500"/>
            </a:xfrm>
          </p:grpSpPr>
          <p:grpSp>
            <p:nvGrpSpPr>
              <p:cNvPr id="87067" name="组合 171"/>
              <p:cNvGrpSpPr>
                <a:grpSpLocks/>
              </p:cNvGrpSpPr>
              <p:nvPr/>
            </p:nvGrpSpPr>
            <p:grpSpPr bwMode="auto">
              <a:xfrm>
                <a:off x="6429388" y="2071678"/>
                <a:ext cx="536628" cy="571500"/>
                <a:chOff x="6429388" y="2071678"/>
                <a:chExt cx="536628" cy="571500"/>
              </a:xfrm>
            </p:grpSpPr>
            <p:sp>
              <p:nvSpPr>
                <p:cNvPr id="196" name="矩形 195"/>
                <p:cNvSpPr/>
                <p:nvPr/>
              </p:nvSpPr>
              <p:spPr bwMode="auto">
                <a:xfrm>
                  <a:off x="6429392" y="2071675"/>
                  <a:ext cx="428627" cy="5715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7070" name="Oval 132"/>
                <p:cNvSpPr>
                  <a:spLocks noChangeArrowheads="1"/>
                </p:cNvSpPr>
                <p:nvPr/>
              </p:nvSpPr>
              <p:spPr bwMode="auto">
                <a:xfrm>
                  <a:off x="6858016" y="2285992"/>
                  <a:ext cx="108000" cy="108000"/>
                </a:xfrm>
                <a:prstGeom prst="ellipse">
                  <a:avLst/>
                </a:prstGeom>
                <a:solidFill>
                  <a:schemeClr val="bg1"/>
                </a:solidFill>
                <a:ln w="28575" cap="sq">
                  <a:solidFill>
                    <a:schemeClr val="tx1"/>
                  </a:solidFill>
                  <a:round/>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grpSp>
          <p:sp>
            <p:nvSpPr>
              <p:cNvPr id="87068" name="矩形 45"/>
              <p:cNvSpPr>
                <a:spLocks noChangeArrowheads="1"/>
              </p:cNvSpPr>
              <p:nvPr/>
            </p:nvSpPr>
            <p:spPr bwMode="auto">
              <a:xfrm>
                <a:off x="6500826" y="2071678"/>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1</a:t>
                </a:r>
                <a:endParaRPr lang="zh-CN" altLang="en-US" sz="1600">
                  <a:solidFill>
                    <a:srgbClr val="000000"/>
                  </a:solidFill>
                  <a:latin typeface="Times New Roman" pitchFamily="18" charset="0"/>
                  <a:cs typeface="Times New Roman" pitchFamily="18" charset="0"/>
                </a:endParaRPr>
              </a:p>
            </p:txBody>
          </p:sp>
        </p:grpSp>
        <p:sp>
          <p:nvSpPr>
            <p:cNvPr id="198" name="矩形 197"/>
            <p:cNvSpPr/>
            <p:nvPr/>
          </p:nvSpPr>
          <p:spPr>
            <a:xfrm>
              <a:off x="6286511" y="3286123"/>
              <a:ext cx="1571631" cy="25003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200" name="直接连接符 199"/>
            <p:cNvCxnSpPr/>
            <p:nvPr/>
          </p:nvCxnSpPr>
          <p:spPr>
            <a:xfrm rot="16200000" flipH="1">
              <a:off x="5937257" y="4537080"/>
              <a:ext cx="250032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p:nvPr/>
          </p:nvCxnSpPr>
          <p:spPr>
            <a:xfrm>
              <a:off x="6286511" y="4071941"/>
              <a:ext cx="900116"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6286511" y="4929196"/>
              <a:ext cx="900116"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064" name="矩形 45"/>
            <p:cNvSpPr>
              <a:spLocks noChangeArrowheads="1"/>
            </p:cNvSpPr>
            <p:nvPr/>
          </p:nvSpPr>
          <p:spPr bwMode="auto">
            <a:xfrm>
              <a:off x="6715140" y="3357562"/>
              <a:ext cx="3561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&amp;</a:t>
              </a:r>
              <a:endParaRPr lang="zh-CN" altLang="en-US" sz="1600">
                <a:solidFill>
                  <a:srgbClr val="000000"/>
                </a:solidFill>
                <a:latin typeface="Times New Roman" pitchFamily="18" charset="0"/>
                <a:cs typeface="Times New Roman" pitchFamily="18" charset="0"/>
              </a:endParaRPr>
            </a:p>
          </p:txBody>
        </p:sp>
        <p:sp>
          <p:nvSpPr>
            <p:cNvPr id="87065" name="矩形 205"/>
            <p:cNvSpPr>
              <a:spLocks noChangeArrowheads="1"/>
            </p:cNvSpPr>
            <p:nvPr/>
          </p:nvSpPr>
          <p:spPr bwMode="auto">
            <a:xfrm>
              <a:off x="7358077" y="4357692"/>
              <a:ext cx="466727" cy="338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400" b="1">
                  <a:solidFill>
                    <a:srgbClr val="000000"/>
                  </a:solidFill>
                  <a:latin typeface="宋体" pitchFamily="2" charset="-122"/>
                  <a:cs typeface="Times New Roman" pitchFamily="18" charset="0"/>
                </a:rPr>
                <a:t>≥</a:t>
              </a:r>
              <a:r>
                <a:rPr lang="en-US" altLang="zh-CN" sz="1600" b="1">
                  <a:solidFill>
                    <a:srgbClr val="000000"/>
                  </a:solidFill>
                  <a:latin typeface="Times New Roman" pitchFamily="18" charset="0"/>
                  <a:cs typeface="Times New Roman" pitchFamily="18" charset="0"/>
                </a:rPr>
                <a:t>1</a:t>
              </a:r>
              <a:endParaRPr lang="zh-CN" altLang="en-US" sz="1600">
                <a:solidFill>
                  <a:srgbClr val="000000"/>
                </a:solidFill>
                <a:latin typeface="Times New Roman" pitchFamily="18" charset="0"/>
                <a:cs typeface="Times New Roman" pitchFamily="18" charset="0"/>
              </a:endParaRPr>
            </a:p>
          </p:txBody>
        </p:sp>
        <p:sp>
          <p:nvSpPr>
            <p:cNvPr id="87066" name="Oval 132"/>
            <p:cNvSpPr>
              <a:spLocks noChangeArrowheads="1"/>
            </p:cNvSpPr>
            <p:nvPr/>
          </p:nvSpPr>
          <p:spPr bwMode="auto">
            <a:xfrm>
              <a:off x="7858148" y="4500570"/>
              <a:ext cx="108000" cy="108000"/>
            </a:xfrm>
            <a:prstGeom prst="ellipse">
              <a:avLst/>
            </a:prstGeom>
            <a:solidFill>
              <a:schemeClr val="bg1"/>
            </a:solidFill>
            <a:ln w="28575" cap="sq">
              <a:solidFill>
                <a:schemeClr val="tx1"/>
              </a:solidFill>
              <a:round/>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grpSp>
      <p:sp>
        <p:nvSpPr>
          <p:cNvPr id="87054" name="Rectangle 4"/>
          <p:cNvSpPr>
            <a:spLocks noChangeArrowheads="1"/>
          </p:cNvSpPr>
          <p:nvPr/>
        </p:nvSpPr>
        <p:spPr bwMode="auto">
          <a:xfrm>
            <a:off x="5822950" y="106363"/>
            <a:ext cx="3260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§2.5</a:t>
            </a:r>
            <a:r>
              <a:rPr lang="zh-CN" altLang="en-US" sz="1800" b="1">
                <a:solidFill>
                  <a:srgbClr val="FF0066"/>
                </a:solidFill>
                <a:latin typeface="Times New Roman" pitchFamily="18" charset="0"/>
                <a:cs typeface="Times New Roman" pitchFamily="18" charset="0"/>
              </a:rPr>
              <a:t>  逻辑函数表达式的转换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0"/>
                                        </p:tgtEl>
                                        <p:attrNameLst>
                                          <p:attrName>style.visibility</p:attrName>
                                        </p:attrNameLst>
                                      </p:cBhvr>
                                      <p:to>
                                        <p:strVal val="visible"/>
                                      </p:to>
                                    </p:set>
                                    <p:animEffect transition="in" filter="wipe(left)">
                                      <p:cBhvr>
                                        <p:cTn id="22" dur="500"/>
                                        <p:tgtEl>
                                          <p:spTgt spid="1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box(out)">
                                      <p:cBhvr>
                                        <p:cTn id="27" dur="500"/>
                                        <p:tgtEl>
                                          <p:spTgt spid="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1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16"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71"/>
                                        </p:tgtEl>
                                        <p:attrNameLst>
                                          <p:attrName>style.visibility</p:attrName>
                                        </p:attrNameLst>
                                      </p:cBhvr>
                                      <p:to>
                                        <p:strVal val="visible"/>
                                      </p:to>
                                    </p:set>
                                    <p:animEffect transition="in" filter="wipe(left)">
                                      <p:cBhvr>
                                        <p:cTn id="44" dur="500"/>
                                        <p:tgtEl>
                                          <p:spTgt spid="17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46084"/>
                                        </p:tgtEl>
                                        <p:attrNameLst>
                                          <p:attrName>style.visibility</p:attrName>
                                        </p:attrNameLst>
                                      </p:cBhvr>
                                      <p:to>
                                        <p:strVal val="visible"/>
                                      </p:to>
                                    </p:set>
                                    <p:animEffect transition="in" filter="wipe(left)">
                                      <p:cBhvr>
                                        <p:cTn id="49" dur="500"/>
                                        <p:tgtEl>
                                          <p:spTgt spid="4608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46085"/>
                                        </p:tgtEl>
                                        <p:attrNameLst>
                                          <p:attrName>style.visibility</p:attrName>
                                        </p:attrNameLst>
                                      </p:cBhvr>
                                      <p:to>
                                        <p:strVal val="visible"/>
                                      </p:to>
                                    </p:set>
                                    <p:animEffect transition="in" filter="wipe(left)">
                                      <p:cBhvr>
                                        <p:cTn id="54" dur="500"/>
                                        <p:tgtEl>
                                          <p:spTgt spid="4608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170" grpId="0"/>
      <p:bldP spid="17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矩形 1"/>
          <p:cNvSpPr>
            <a:spLocks noChangeArrowheads="1"/>
          </p:cNvSpPr>
          <p:nvPr/>
        </p:nvSpPr>
        <p:spPr bwMode="auto">
          <a:xfrm>
            <a:off x="571500" y="214313"/>
            <a:ext cx="5235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FF3300"/>
                </a:solidFill>
                <a:latin typeface="Times New Roman" pitchFamily="18" charset="0"/>
                <a:cs typeface="Times New Roman" pitchFamily="18" charset="0"/>
              </a:rPr>
              <a:t>3. </a:t>
            </a:r>
            <a:r>
              <a:rPr lang="zh-CN" altLang="en-US" sz="2400" b="1">
                <a:solidFill>
                  <a:srgbClr val="FF3300"/>
                </a:solidFill>
                <a:latin typeface="Times New Roman" pitchFamily="18" charset="0"/>
                <a:cs typeface="Times New Roman" pitchFamily="18" charset="0"/>
              </a:rPr>
              <a:t>最简与或式转换为最简或非</a:t>
            </a:r>
            <a:r>
              <a:rPr lang="en-US" altLang="zh-CN" sz="2400" b="1">
                <a:solidFill>
                  <a:srgbClr val="FF3300"/>
                </a:solidFill>
                <a:latin typeface="Times New Roman" pitchFamily="18" charset="0"/>
                <a:cs typeface="Times New Roman" pitchFamily="18" charset="0"/>
              </a:rPr>
              <a:t>-</a:t>
            </a:r>
            <a:r>
              <a:rPr lang="zh-CN" altLang="en-US" sz="2400" b="1">
                <a:solidFill>
                  <a:srgbClr val="FF3300"/>
                </a:solidFill>
                <a:latin typeface="Times New Roman" pitchFamily="18" charset="0"/>
                <a:cs typeface="Times New Roman" pitchFamily="18" charset="0"/>
              </a:rPr>
              <a:t>或非式</a:t>
            </a:r>
          </a:p>
        </p:txBody>
      </p:sp>
      <p:grpSp>
        <p:nvGrpSpPr>
          <p:cNvPr id="2" name="组合 6"/>
          <p:cNvGrpSpPr>
            <a:grpSpLocks/>
          </p:cNvGrpSpPr>
          <p:nvPr/>
        </p:nvGrpSpPr>
        <p:grpSpPr bwMode="auto">
          <a:xfrm>
            <a:off x="633413" y="857250"/>
            <a:ext cx="7920037" cy="928688"/>
            <a:chOff x="684213" y="857232"/>
            <a:chExt cx="7920037" cy="928694"/>
          </a:xfrm>
        </p:grpSpPr>
        <p:sp>
          <p:nvSpPr>
            <p:cNvPr id="88123" name="Rectangle 15"/>
            <p:cNvSpPr>
              <a:spLocks noChangeArrowheads="1"/>
            </p:cNvSpPr>
            <p:nvPr/>
          </p:nvSpPr>
          <p:spPr bwMode="auto">
            <a:xfrm>
              <a:off x="684213" y="857232"/>
              <a:ext cx="7920037" cy="928694"/>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88124" name="矩形 4"/>
            <p:cNvSpPr>
              <a:spLocks noChangeArrowheads="1"/>
            </p:cNvSpPr>
            <p:nvPr/>
          </p:nvSpPr>
          <p:spPr bwMode="auto">
            <a:xfrm>
              <a:off x="928662" y="1038509"/>
              <a:ext cx="6934719" cy="46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040404"/>
                  </a:solidFill>
                  <a:latin typeface="宋体" pitchFamily="2" charset="-122"/>
                </a:rPr>
                <a:t>方法：对</a:t>
              </a:r>
              <a:r>
                <a:rPr lang="en-US" altLang="zh-CN" sz="2400" b="1" i="1">
                  <a:solidFill>
                    <a:srgbClr val="040404"/>
                  </a:solidFill>
                  <a:latin typeface="Times New Roman" pitchFamily="18" charset="0"/>
                  <a:cs typeface="Times New Roman" pitchFamily="18" charset="0"/>
                </a:rPr>
                <a:t>Y</a:t>
              </a:r>
              <a:r>
                <a:rPr lang="zh-CN" altLang="en-US" sz="2400" b="1" i="1">
                  <a:solidFill>
                    <a:srgbClr val="040404"/>
                  </a:solidFill>
                  <a:latin typeface="Times New Roman" pitchFamily="18" charset="0"/>
                  <a:cs typeface="Times New Roman" pitchFamily="18" charset="0"/>
                </a:rPr>
                <a:t> </a:t>
              </a:r>
              <a:r>
                <a:rPr lang="zh-CN" altLang="en-US" sz="2400" b="1">
                  <a:solidFill>
                    <a:srgbClr val="040404"/>
                  </a:solidFill>
                  <a:latin typeface="Times New Roman" pitchFamily="18" charset="0"/>
                  <a:cs typeface="Times New Roman" pitchFamily="18" charset="0"/>
                </a:rPr>
                <a:t>的</a:t>
              </a:r>
              <a:r>
                <a:rPr lang="zh-CN" altLang="en-US" sz="2400" b="1">
                  <a:solidFill>
                    <a:srgbClr val="0000FF"/>
                  </a:solidFill>
                  <a:latin typeface="宋体" pitchFamily="2" charset="-122"/>
                </a:rPr>
                <a:t>最简与或非式</a:t>
              </a:r>
              <a:r>
                <a:rPr lang="zh-CN" altLang="en-US" sz="2400" b="1">
                  <a:solidFill>
                    <a:srgbClr val="040404"/>
                  </a:solidFill>
                  <a:latin typeface="宋体" pitchFamily="2" charset="-122"/>
                </a:rPr>
                <a:t>中的乘积项二次取反。</a:t>
              </a:r>
              <a:endParaRPr lang="zh-CN" altLang="en-US" sz="2400">
                <a:solidFill>
                  <a:srgbClr val="000000"/>
                </a:solidFill>
              </a:endParaRPr>
            </a:p>
          </p:txBody>
        </p:sp>
      </p:grpSp>
      <p:grpSp>
        <p:nvGrpSpPr>
          <p:cNvPr id="3" name="Group 37"/>
          <p:cNvGrpSpPr>
            <a:grpSpLocks/>
          </p:cNvGrpSpPr>
          <p:nvPr/>
        </p:nvGrpSpPr>
        <p:grpSpPr bwMode="auto">
          <a:xfrm>
            <a:off x="735013" y="2000250"/>
            <a:ext cx="5340350" cy="461963"/>
            <a:chOff x="476" y="1797"/>
            <a:chExt cx="3364" cy="291"/>
          </a:xfrm>
        </p:grpSpPr>
        <p:sp>
          <p:nvSpPr>
            <p:cNvPr id="88121" name="Text Box 34"/>
            <p:cNvSpPr txBox="1">
              <a:spLocks noChangeArrowheads="1"/>
            </p:cNvSpPr>
            <p:nvPr/>
          </p:nvSpPr>
          <p:spPr bwMode="auto">
            <a:xfrm>
              <a:off x="476" y="1797"/>
              <a:ext cx="175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lang="zh-CN" altLang="en-US" sz="2400" b="1">
                  <a:solidFill>
                    <a:srgbClr val="C00000"/>
                  </a:solidFill>
                </a:rPr>
                <a:t>例如：逻辑函数</a:t>
              </a:r>
            </a:p>
          </p:txBody>
        </p:sp>
        <p:graphicFrame>
          <p:nvGraphicFramePr>
            <p:cNvPr id="88122" name="Object 3"/>
            <p:cNvGraphicFramePr>
              <a:graphicFrameLocks noChangeAspect="1"/>
            </p:cNvGraphicFramePr>
            <p:nvPr/>
          </p:nvGraphicFramePr>
          <p:xfrm>
            <a:off x="2128" y="1814"/>
            <a:ext cx="1712" cy="255"/>
          </p:xfrm>
          <a:graphic>
            <a:graphicData uri="http://schemas.openxmlformats.org/presentationml/2006/ole">
              <mc:AlternateContent xmlns:mc="http://schemas.openxmlformats.org/markup-compatibility/2006">
                <mc:Choice xmlns:v="urn:schemas-microsoft-com:vml" Requires="v">
                  <p:oleObj spid="_x0000_s88125" name="公式" r:id="rId3" imgW="1193282" imgH="177723" progId="Equation.3">
                    <p:embed/>
                  </p:oleObj>
                </mc:Choice>
                <mc:Fallback>
                  <p:oleObj name="公式" r:id="rId3" imgW="1193282" imgH="17772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 y="1814"/>
                          <a:ext cx="1712"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7764" name="Object 4"/>
          <p:cNvGraphicFramePr>
            <a:graphicFrameLocks noChangeAspect="1"/>
          </p:cNvGraphicFramePr>
          <p:nvPr/>
        </p:nvGraphicFramePr>
        <p:xfrm>
          <a:off x="866775" y="2928938"/>
          <a:ext cx="2676525" cy="534987"/>
        </p:xfrm>
        <a:graphic>
          <a:graphicData uri="http://schemas.openxmlformats.org/presentationml/2006/ole">
            <mc:AlternateContent xmlns:mc="http://schemas.openxmlformats.org/markup-compatibility/2006">
              <mc:Choice xmlns:v="urn:schemas-microsoft-com:vml" Requires="v">
                <p:oleObj spid="_x0000_s88126" name="公式" r:id="rId5" imgW="1206500" imgH="241300" progId="Equation.3">
                  <p:embed/>
                </p:oleObj>
              </mc:Choice>
              <mc:Fallback>
                <p:oleObj name="公式" r:id="rId5" imgW="1206500" imgH="2413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6775" y="2928938"/>
                        <a:ext cx="2676525" cy="53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65" name="Object 5"/>
          <p:cNvGraphicFramePr>
            <a:graphicFrameLocks noChangeAspect="1"/>
          </p:cNvGraphicFramePr>
          <p:nvPr/>
        </p:nvGraphicFramePr>
        <p:xfrm>
          <a:off x="1130300" y="3681413"/>
          <a:ext cx="2397125" cy="676275"/>
        </p:xfrm>
        <a:graphic>
          <a:graphicData uri="http://schemas.openxmlformats.org/presentationml/2006/ole">
            <mc:AlternateContent xmlns:mc="http://schemas.openxmlformats.org/markup-compatibility/2006">
              <mc:Choice xmlns:v="urn:schemas-microsoft-com:vml" Requires="v">
                <p:oleObj spid="_x0000_s88127" name="公式" r:id="rId7" imgW="1079032" imgH="304668" progId="Equation.3">
                  <p:embed/>
                </p:oleObj>
              </mc:Choice>
              <mc:Fallback>
                <p:oleObj name="公式" r:id="rId7" imgW="1079032" imgH="304668"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0300" y="3681413"/>
                        <a:ext cx="2397125"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 name="矩形 51"/>
          <p:cNvSpPr>
            <a:spLocks noChangeArrowheads="1"/>
          </p:cNvSpPr>
          <p:nvPr/>
        </p:nvSpPr>
        <p:spPr bwMode="auto">
          <a:xfrm>
            <a:off x="4556125" y="5357813"/>
            <a:ext cx="4516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i="1">
                <a:solidFill>
                  <a:srgbClr val="FF0000"/>
                </a:solidFill>
                <a:latin typeface="宋体" pitchFamily="2" charset="-122"/>
              </a:rPr>
              <a:t>需要一种逻辑门电路（或非门）</a:t>
            </a:r>
            <a:endParaRPr lang="zh-CN" altLang="en-US" sz="2400" i="1">
              <a:solidFill>
                <a:srgbClr val="000000"/>
              </a:solidFill>
            </a:endParaRPr>
          </a:p>
        </p:txBody>
      </p:sp>
      <p:graphicFrame>
        <p:nvGraphicFramePr>
          <p:cNvPr id="5" name="Object 52"/>
          <p:cNvGraphicFramePr>
            <a:graphicFrameLocks noChangeAspect="1"/>
          </p:cNvGraphicFramePr>
          <p:nvPr/>
        </p:nvGraphicFramePr>
        <p:xfrm>
          <a:off x="1187450" y="4608513"/>
          <a:ext cx="3297238" cy="534987"/>
        </p:xfrm>
        <a:graphic>
          <a:graphicData uri="http://schemas.openxmlformats.org/presentationml/2006/ole">
            <mc:AlternateContent xmlns:mc="http://schemas.openxmlformats.org/markup-compatibility/2006">
              <mc:Choice xmlns:v="urn:schemas-microsoft-com:vml" Requires="v">
                <p:oleObj spid="_x0000_s88128" name="公式" r:id="rId9" imgW="1485900" imgH="241300" progId="Equation.3">
                  <p:embed/>
                </p:oleObj>
              </mc:Choice>
              <mc:Fallback>
                <p:oleObj name="公式" r:id="rId9" imgW="1485900" imgH="241300" progId="Equation.3">
                  <p:embed/>
                  <p:pic>
                    <p:nvPicPr>
                      <p:cNvPr id="0" name="Object 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4608513"/>
                        <a:ext cx="3297238" cy="53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组合 98"/>
          <p:cNvGrpSpPr>
            <a:grpSpLocks/>
          </p:cNvGrpSpPr>
          <p:nvPr/>
        </p:nvGrpSpPr>
        <p:grpSpPr bwMode="auto">
          <a:xfrm>
            <a:off x="4954588" y="2857500"/>
            <a:ext cx="3832225" cy="2209800"/>
            <a:chOff x="4643438" y="2857496"/>
            <a:chExt cx="3832225" cy="2209800"/>
          </a:xfrm>
        </p:grpSpPr>
        <p:grpSp>
          <p:nvGrpSpPr>
            <p:cNvPr id="88075" name="组合 109"/>
            <p:cNvGrpSpPr>
              <a:grpSpLocks/>
            </p:cNvGrpSpPr>
            <p:nvPr/>
          </p:nvGrpSpPr>
          <p:grpSpPr bwMode="auto">
            <a:xfrm>
              <a:off x="4643438" y="2857496"/>
              <a:ext cx="3832225" cy="2209800"/>
              <a:chOff x="4429124" y="3286124"/>
              <a:chExt cx="3832225" cy="2209800"/>
            </a:xfrm>
          </p:grpSpPr>
          <p:grpSp>
            <p:nvGrpSpPr>
              <p:cNvPr id="88077" name="组合 56"/>
              <p:cNvGrpSpPr>
                <a:grpSpLocks/>
              </p:cNvGrpSpPr>
              <p:nvPr/>
            </p:nvGrpSpPr>
            <p:grpSpPr bwMode="auto">
              <a:xfrm>
                <a:off x="4429124" y="3286116"/>
                <a:ext cx="3832222" cy="2209798"/>
                <a:chOff x="2355850" y="3214680"/>
                <a:chExt cx="3832872" cy="2209798"/>
              </a:xfrm>
            </p:grpSpPr>
            <p:grpSp>
              <p:nvGrpSpPr>
                <p:cNvPr id="88081" name="组合 85"/>
                <p:cNvGrpSpPr>
                  <a:grpSpLocks/>
                </p:cNvGrpSpPr>
                <p:nvPr/>
              </p:nvGrpSpPr>
              <p:grpSpPr bwMode="auto">
                <a:xfrm>
                  <a:off x="2355850" y="3214680"/>
                  <a:ext cx="3832872" cy="2209798"/>
                  <a:chOff x="1555728" y="3660007"/>
                  <a:chExt cx="3833340" cy="2210585"/>
                </a:xfrm>
              </p:grpSpPr>
              <p:grpSp>
                <p:nvGrpSpPr>
                  <p:cNvPr id="88094" name="组合 56"/>
                  <p:cNvGrpSpPr>
                    <a:grpSpLocks/>
                  </p:cNvGrpSpPr>
                  <p:nvPr/>
                </p:nvGrpSpPr>
                <p:grpSpPr bwMode="auto">
                  <a:xfrm>
                    <a:off x="1555728" y="3660007"/>
                    <a:ext cx="1728788" cy="747417"/>
                    <a:chOff x="1428728" y="3647307"/>
                    <a:chExt cx="1728788" cy="747417"/>
                  </a:xfrm>
                </p:grpSpPr>
                <p:sp>
                  <p:nvSpPr>
                    <p:cNvPr id="88116" name="Line 32"/>
                    <p:cNvSpPr>
                      <a:spLocks noChangeShapeType="1"/>
                    </p:cNvSpPr>
                    <p:nvPr/>
                  </p:nvSpPr>
                  <p:spPr bwMode="auto">
                    <a:xfrm>
                      <a:off x="2743178" y="4072829"/>
                      <a:ext cx="41433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8117" name="Text Box 34"/>
                    <p:cNvSpPr txBox="1">
                      <a:spLocks noChangeArrowheads="1"/>
                    </p:cNvSpPr>
                    <p:nvPr/>
                  </p:nvSpPr>
                  <p:spPr bwMode="auto">
                    <a:xfrm>
                      <a:off x="1447778" y="3647307"/>
                      <a:ext cx="471488" cy="4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88118" name="Text Box 35"/>
                    <p:cNvSpPr txBox="1">
                      <a:spLocks noChangeArrowheads="1"/>
                    </p:cNvSpPr>
                    <p:nvPr/>
                  </p:nvSpPr>
                  <p:spPr bwMode="auto">
                    <a:xfrm>
                      <a:off x="1428728" y="3933059"/>
                      <a:ext cx="4714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sp>
                  <p:nvSpPr>
                    <p:cNvPr id="88119" name="Line 37"/>
                    <p:cNvSpPr>
                      <a:spLocks noChangeShapeType="1"/>
                    </p:cNvSpPr>
                    <p:nvPr/>
                  </p:nvSpPr>
                  <p:spPr bwMode="auto">
                    <a:xfrm>
                      <a:off x="1795441" y="4166009"/>
                      <a:ext cx="41433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8120" name="Line 38"/>
                    <p:cNvSpPr>
                      <a:spLocks noChangeShapeType="1"/>
                    </p:cNvSpPr>
                    <p:nvPr/>
                  </p:nvSpPr>
                  <p:spPr bwMode="auto">
                    <a:xfrm>
                      <a:off x="1792266" y="3959682"/>
                      <a:ext cx="41433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8095" name="组合 73"/>
                  <p:cNvGrpSpPr>
                    <a:grpSpLocks/>
                  </p:cNvGrpSpPr>
                  <p:nvPr/>
                </p:nvGrpSpPr>
                <p:grpSpPr bwMode="auto">
                  <a:xfrm>
                    <a:off x="3286111" y="4632354"/>
                    <a:ext cx="1626764" cy="391356"/>
                    <a:chOff x="6086483" y="4400291"/>
                    <a:chExt cx="1228809" cy="391356"/>
                  </a:xfrm>
                </p:grpSpPr>
                <p:sp>
                  <p:nvSpPr>
                    <p:cNvPr id="88113" name="Line 36"/>
                    <p:cNvSpPr>
                      <a:spLocks noChangeShapeType="1"/>
                    </p:cNvSpPr>
                    <p:nvPr/>
                  </p:nvSpPr>
                  <p:spPr bwMode="auto">
                    <a:xfrm>
                      <a:off x="6900955" y="4582549"/>
                      <a:ext cx="414337"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8114" name="Line 37"/>
                    <p:cNvSpPr>
                      <a:spLocks noChangeShapeType="1"/>
                    </p:cNvSpPr>
                    <p:nvPr/>
                  </p:nvSpPr>
                  <p:spPr bwMode="auto">
                    <a:xfrm>
                      <a:off x="6091245" y="4791647"/>
                      <a:ext cx="414337"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8115" name="Line 38"/>
                    <p:cNvSpPr>
                      <a:spLocks noChangeShapeType="1"/>
                    </p:cNvSpPr>
                    <p:nvPr/>
                  </p:nvSpPr>
                  <p:spPr bwMode="auto">
                    <a:xfrm>
                      <a:off x="6086483" y="4400291"/>
                      <a:ext cx="414337"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8096" name="组合 64"/>
                  <p:cNvGrpSpPr>
                    <a:grpSpLocks/>
                  </p:cNvGrpSpPr>
                  <p:nvPr/>
                </p:nvGrpSpPr>
                <p:grpSpPr bwMode="auto">
                  <a:xfrm>
                    <a:off x="1555728" y="4445825"/>
                    <a:ext cx="2287867" cy="710387"/>
                    <a:chOff x="1428728" y="4361687"/>
                    <a:chExt cx="2287867" cy="710387"/>
                  </a:xfrm>
                </p:grpSpPr>
                <p:sp>
                  <p:nvSpPr>
                    <p:cNvPr id="88107" name="Text Box 34"/>
                    <p:cNvSpPr txBox="1">
                      <a:spLocks noChangeArrowheads="1"/>
                    </p:cNvSpPr>
                    <p:nvPr/>
                  </p:nvSpPr>
                  <p:spPr bwMode="auto">
                    <a:xfrm>
                      <a:off x="1428728" y="4361687"/>
                      <a:ext cx="471488" cy="4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grpSp>
                  <p:nvGrpSpPr>
                    <p:cNvPr id="88108" name="组合 57"/>
                    <p:cNvGrpSpPr>
                      <a:grpSpLocks/>
                    </p:cNvGrpSpPr>
                    <p:nvPr/>
                  </p:nvGrpSpPr>
                  <p:grpSpPr bwMode="auto">
                    <a:xfrm>
                      <a:off x="1428728" y="4610409"/>
                      <a:ext cx="2287867" cy="461665"/>
                      <a:chOff x="1428728" y="4610409"/>
                      <a:chExt cx="2287867" cy="461665"/>
                    </a:xfrm>
                  </p:grpSpPr>
                  <p:sp>
                    <p:nvSpPr>
                      <p:cNvPr id="88109" name="Line 32"/>
                      <p:cNvSpPr>
                        <a:spLocks noChangeShapeType="1"/>
                      </p:cNvSpPr>
                      <p:nvPr/>
                    </p:nvSpPr>
                    <p:spPr bwMode="auto">
                      <a:xfrm flipV="1">
                        <a:off x="2724128" y="4738565"/>
                        <a:ext cx="992467"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8110" name="Line 37"/>
                      <p:cNvSpPr>
                        <a:spLocks noChangeShapeType="1"/>
                      </p:cNvSpPr>
                      <p:nvPr/>
                    </p:nvSpPr>
                    <p:spPr bwMode="auto">
                      <a:xfrm>
                        <a:off x="1776391" y="4839366"/>
                        <a:ext cx="41433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8111" name="Line 38"/>
                      <p:cNvSpPr>
                        <a:spLocks noChangeShapeType="1"/>
                      </p:cNvSpPr>
                      <p:nvPr/>
                    </p:nvSpPr>
                    <p:spPr bwMode="auto">
                      <a:xfrm>
                        <a:off x="1773216" y="4633039"/>
                        <a:ext cx="41433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8112" name="Text Box 34"/>
                      <p:cNvSpPr txBox="1">
                        <a:spLocks noChangeArrowheads="1"/>
                      </p:cNvSpPr>
                      <p:nvPr/>
                    </p:nvSpPr>
                    <p:spPr bwMode="auto">
                      <a:xfrm>
                        <a:off x="1428728" y="4610409"/>
                        <a:ext cx="4714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D</a:t>
                        </a:r>
                      </a:p>
                    </p:txBody>
                  </p:sp>
                </p:grpSp>
              </p:grpSp>
              <p:grpSp>
                <p:nvGrpSpPr>
                  <p:cNvPr id="88097" name="组合 65"/>
                  <p:cNvGrpSpPr>
                    <a:grpSpLocks/>
                  </p:cNvGrpSpPr>
                  <p:nvPr/>
                </p:nvGrpSpPr>
                <p:grpSpPr bwMode="auto">
                  <a:xfrm>
                    <a:off x="1555728" y="5160205"/>
                    <a:ext cx="1709738" cy="710387"/>
                    <a:chOff x="1428728" y="4361687"/>
                    <a:chExt cx="1709738" cy="710387"/>
                  </a:xfrm>
                </p:grpSpPr>
                <p:sp>
                  <p:nvSpPr>
                    <p:cNvPr id="88101" name="Text Box 34"/>
                    <p:cNvSpPr txBox="1">
                      <a:spLocks noChangeArrowheads="1"/>
                    </p:cNvSpPr>
                    <p:nvPr/>
                  </p:nvSpPr>
                  <p:spPr bwMode="auto">
                    <a:xfrm>
                      <a:off x="1428728" y="4361687"/>
                      <a:ext cx="4714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grpSp>
                  <p:nvGrpSpPr>
                    <p:cNvPr id="88102" name="组合 57"/>
                    <p:cNvGrpSpPr>
                      <a:grpSpLocks/>
                    </p:cNvGrpSpPr>
                    <p:nvPr/>
                  </p:nvGrpSpPr>
                  <p:grpSpPr bwMode="auto">
                    <a:xfrm>
                      <a:off x="1428728" y="4610409"/>
                      <a:ext cx="1709738" cy="461665"/>
                      <a:chOff x="1428728" y="4610409"/>
                      <a:chExt cx="1709738" cy="461665"/>
                    </a:xfrm>
                  </p:grpSpPr>
                  <p:sp>
                    <p:nvSpPr>
                      <p:cNvPr id="88103" name="Line 32"/>
                      <p:cNvSpPr>
                        <a:spLocks noChangeShapeType="1"/>
                      </p:cNvSpPr>
                      <p:nvPr/>
                    </p:nvSpPr>
                    <p:spPr bwMode="auto">
                      <a:xfrm>
                        <a:off x="2724128" y="4746186"/>
                        <a:ext cx="41433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8104" name="Line 37"/>
                      <p:cNvSpPr>
                        <a:spLocks noChangeShapeType="1"/>
                      </p:cNvSpPr>
                      <p:nvPr/>
                    </p:nvSpPr>
                    <p:spPr bwMode="auto">
                      <a:xfrm>
                        <a:off x="1776391" y="4839366"/>
                        <a:ext cx="41433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8105" name="Line 38"/>
                      <p:cNvSpPr>
                        <a:spLocks noChangeShapeType="1"/>
                      </p:cNvSpPr>
                      <p:nvPr/>
                    </p:nvSpPr>
                    <p:spPr bwMode="auto">
                      <a:xfrm>
                        <a:off x="1773216" y="4633039"/>
                        <a:ext cx="41433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8106" name="Text Box 34"/>
                      <p:cNvSpPr txBox="1">
                        <a:spLocks noChangeArrowheads="1"/>
                      </p:cNvSpPr>
                      <p:nvPr/>
                    </p:nvSpPr>
                    <p:spPr bwMode="auto">
                      <a:xfrm>
                        <a:off x="1428728" y="4610409"/>
                        <a:ext cx="4714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C</a:t>
                        </a:r>
                      </a:p>
                    </p:txBody>
                  </p:sp>
                </p:grpSp>
              </p:grpSp>
              <p:cxnSp>
                <p:nvCxnSpPr>
                  <p:cNvPr id="75" name="直接连接符 74"/>
                  <p:cNvCxnSpPr>
                    <a:stCxn id="88115" idx="0"/>
                  </p:cNvCxnSpPr>
                  <p:nvPr/>
                </p:nvCxnSpPr>
                <p:spPr>
                  <a:xfrm rot="5400000" flipH="1">
                    <a:off x="3005520" y="4352412"/>
                    <a:ext cx="560588"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5400000" flipH="1">
                    <a:off x="3007108" y="5279842"/>
                    <a:ext cx="560588"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8100" name="矩形 84"/>
                  <p:cNvSpPr>
                    <a:spLocks noChangeArrowheads="1"/>
                  </p:cNvSpPr>
                  <p:nvPr/>
                </p:nvSpPr>
                <p:spPr bwMode="auto">
                  <a:xfrm>
                    <a:off x="4984741" y="4565867"/>
                    <a:ext cx="404327" cy="52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800" b="1" i="1">
                        <a:solidFill>
                          <a:srgbClr val="FF0000"/>
                        </a:solidFill>
                        <a:latin typeface="Times New Roman" pitchFamily="18" charset="0"/>
                        <a:cs typeface="Times New Roman" pitchFamily="18" charset="0"/>
                      </a:rPr>
                      <a:t>Y</a:t>
                    </a:r>
                    <a:endParaRPr lang="zh-CN" altLang="en-US" sz="2800" b="1" i="1">
                      <a:solidFill>
                        <a:srgbClr val="FF0000"/>
                      </a:solidFill>
                      <a:latin typeface="Times New Roman" pitchFamily="18" charset="0"/>
                      <a:cs typeface="Times New Roman" pitchFamily="18" charset="0"/>
                    </a:endParaRPr>
                  </a:p>
                </p:txBody>
              </p:sp>
            </p:grpSp>
            <p:grpSp>
              <p:nvGrpSpPr>
                <p:cNvPr id="88082" name="组合 46"/>
                <p:cNvGrpSpPr>
                  <a:grpSpLocks/>
                </p:cNvGrpSpPr>
                <p:nvPr/>
              </p:nvGrpSpPr>
              <p:grpSpPr bwMode="auto">
                <a:xfrm>
                  <a:off x="3143383" y="3357562"/>
                  <a:ext cx="536742" cy="584775"/>
                  <a:chOff x="5858027" y="3357562"/>
                  <a:chExt cx="536742" cy="584775"/>
                </a:xfrm>
              </p:grpSpPr>
              <p:sp>
                <p:nvSpPr>
                  <p:cNvPr id="69" name="矩形 68"/>
                  <p:cNvSpPr/>
                  <p:nvPr/>
                </p:nvSpPr>
                <p:spPr>
                  <a:xfrm>
                    <a:off x="5858028" y="3357563"/>
                    <a:ext cx="500147" cy="5715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8093" name="矩形 45"/>
                  <p:cNvSpPr>
                    <a:spLocks noChangeArrowheads="1"/>
                  </p:cNvSpPr>
                  <p:nvPr/>
                </p:nvSpPr>
                <p:spPr bwMode="auto">
                  <a:xfrm>
                    <a:off x="5927890" y="3357563"/>
                    <a:ext cx="466804"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400" b="1">
                        <a:solidFill>
                          <a:srgbClr val="000000"/>
                        </a:solidFill>
                        <a:latin typeface="宋体" pitchFamily="2" charset="-122"/>
                        <a:cs typeface="Times New Roman" pitchFamily="18" charset="0"/>
                      </a:rPr>
                      <a:t>≥</a:t>
                    </a:r>
                    <a:r>
                      <a:rPr lang="en-US" altLang="zh-CN" sz="1600" b="1">
                        <a:solidFill>
                          <a:srgbClr val="000000"/>
                        </a:solidFill>
                        <a:latin typeface="Times New Roman" pitchFamily="18" charset="0"/>
                        <a:cs typeface="Times New Roman" pitchFamily="18" charset="0"/>
                      </a:rPr>
                      <a:t>1</a:t>
                    </a:r>
                    <a:endParaRPr lang="zh-CN" altLang="en-US" sz="1600">
                      <a:solidFill>
                        <a:srgbClr val="000000"/>
                      </a:solidFill>
                      <a:latin typeface="Times New Roman" pitchFamily="18" charset="0"/>
                      <a:cs typeface="Times New Roman" pitchFamily="18" charset="0"/>
                    </a:endParaRPr>
                  </a:p>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grpSp>
            <p:grpSp>
              <p:nvGrpSpPr>
                <p:cNvPr id="88083" name="组合 47"/>
                <p:cNvGrpSpPr>
                  <a:grpSpLocks/>
                </p:cNvGrpSpPr>
                <p:nvPr/>
              </p:nvGrpSpPr>
              <p:grpSpPr bwMode="auto">
                <a:xfrm>
                  <a:off x="3143383" y="4092576"/>
                  <a:ext cx="536742" cy="584779"/>
                  <a:chOff x="5858027" y="3357558"/>
                  <a:chExt cx="536742" cy="584779"/>
                </a:xfrm>
              </p:grpSpPr>
              <p:sp>
                <p:nvSpPr>
                  <p:cNvPr id="67" name="矩形 66"/>
                  <p:cNvSpPr/>
                  <p:nvPr/>
                </p:nvSpPr>
                <p:spPr>
                  <a:xfrm>
                    <a:off x="5858028" y="3357558"/>
                    <a:ext cx="500147" cy="5715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8091" name="矩形 49"/>
                  <p:cNvSpPr>
                    <a:spLocks noChangeArrowheads="1"/>
                  </p:cNvSpPr>
                  <p:nvPr/>
                </p:nvSpPr>
                <p:spPr bwMode="auto">
                  <a:xfrm>
                    <a:off x="5927890" y="3357558"/>
                    <a:ext cx="466804"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400" b="1">
                        <a:solidFill>
                          <a:srgbClr val="000000"/>
                        </a:solidFill>
                        <a:latin typeface="宋体" pitchFamily="2" charset="-122"/>
                        <a:cs typeface="Times New Roman" pitchFamily="18" charset="0"/>
                      </a:rPr>
                      <a:t>≥</a:t>
                    </a:r>
                    <a:r>
                      <a:rPr lang="en-US" altLang="zh-CN" sz="1600" b="1">
                        <a:solidFill>
                          <a:srgbClr val="000000"/>
                        </a:solidFill>
                        <a:latin typeface="Times New Roman" pitchFamily="18" charset="0"/>
                        <a:cs typeface="Times New Roman" pitchFamily="18" charset="0"/>
                      </a:rPr>
                      <a:t>1</a:t>
                    </a:r>
                    <a:endParaRPr lang="zh-CN" altLang="en-US" sz="1600">
                      <a:solidFill>
                        <a:srgbClr val="000000"/>
                      </a:solidFill>
                      <a:latin typeface="Times New Roman" pitchFamily="18" charset="0"/>
                      <a:cs typeface="Times New Roman" pitchFamily="18" charset="0"/>
                    </a:endParaRPr>
                  </a:p>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grpSp>
            <p:grpSp>
              <p:nvGrpSpPr>
                <p:cNvPr id="88084" name="组合 50"/>
                <p:cNvGrpSpPr>
                  <a:grpSpLocks/>
                </p:cNvGrpSpPr>
                <p:nvPr/>
              </p:nvGrpSpPr>
              <p:grpSpPr bwMode="auto">
                <a:xfrm>
                  <a:off x="3143383" y="4806951"/>
                  <a:ext cx="536742" cy="584784"/>
                  <a:chOff x="5858027" y="3357553"/>
                  <a:chExt cx="536742" cy="584784"/>
                </a:xfrm>
              </p:grpSpPr>
              <p:sp>
                <p:nvSpPr>
                  <p:cNvPr id="65" name="矩形 64"/>
                  <p:cNvSpPr/>
                  <p:nvPr/>
                </p:nvSpPr>
                <p:spPr>
                  <a:xfrm>
                    <a:off x="5858028" y="3357553"/>
                    <a:ext cx="500147" cy="5715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8089" name="矩形 52"/>
                  <p:cNvSpPr>
                    <a:spLocks noChangeArrowheads="1"/>
                  </p:cNvSpPr>
                  <p:nvPr/>
                </p:nvSpPr>
                <p:spPr bwMode="auto">
                  <a:xfrm>
                    <a:off x="5927890" y="3357553"/>
                    <a:ext cx="466804"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400" b="1">
                        <a:solidFill>
                          <a:srgbClr val="000000"/>
                        </a:solidFill>
                        <a:latin typeface="宋体" pitchFamily="2" charset="-122"/>
                        <a:cs typeface="Times New Roman" pitchFamily="18" charset="0"/>
                      </a:rPr>
                      <a:t>≥</a:t>
                    </a:r>
                    <a:r>
                      <a:rPr lang="en-US" altLang="zh-CN" sz="1600" b="1">
                        <a:solidFill>
                          <a:srgbClr val="000000"/>
                        </a:solidFill>
                        <a:latin typeface="Times New Roman" pitchFamily="18" charset="0"/>
                        <a:cs typeface="Times New Roman" pitchFamily="18" charset="0"/>
                      </a:rPr>
                      <a:t>1</a:t>
                    </a:r>
                    <a:endParaRPr lang="zh-CN" altLang="en-US" sz="1600">
                      <a:solidFill>
                        <a:srgbClr val="000000"/>
                      </a:solidFill>
                      <a:latin typeface="Times New Roman" pitchFamily="18" charset="0"/>
                      <a:cs typeface="Times New Roman" pitchFamily="18" charset="0"/>
                    </a:endParaRPr>
                  </a:p>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grpSp>
            <p:grpSp>
              <p:nvGrpSpPr>
                <p:cNvPr id="88085" name="组合 53"/>
                <p:cNvGrpSpPr>
                  <a:grpSpLocks/>
                </p:cNvGrpSpPr>
                <p:nvPr/>
              </p:nvGrpSpPr>
              <p:grpSpPr bwMode="auto">
                <a:xfrm>
                  <a:off x="4643825" y="4084638"/>
                  <a:ext cx="538253" cy="571500"/>
                  <a:chOff x="5858271" y="3357558"/>
                  <a:chExt cx="538253" cy="571500"/>
                </a:xfrm>
              </p:grpSpPr>
              <p:sp>
                <p:nvSpPr>
                  <p:cNvPr id="63" name="矩形 62"/>
                  <p:cNvSpPr/>
                  <p:nvPr/>
                </p:nvSpPr>
                <p:spPr>
                  <a:xfrm>
                    <a:off x="5858271" y="3357558"/>
                    <a:ext cx="500148" cy="5715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8087" name="矩形 63"/>
                  <p:cNvSpPr>
                    <a:spLocks noChangeArrowheads="1"/>
                  </p:cNvSpPr>
                  <p:nvPr/>
                </p:nvSpPr>
                <p:spPr bwMode="auto">
                  <a:xfrm>
                    <a:off x="5929721" y="3357558"/>
                    <a:ext cx="466804"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400" b="1">
                        <a:solidFill>
                          <a:srgbClr val="000000"/>
                        </a:solidFill>
                        <a:latin typeface="宋体" pitchFamily="2" charset="-122"/>
                        <a:cs typeface="Times New Roman" pitchFamily="18" charset="0"/>
                      </a:rPr>
                      <a:t>≥</a:t>
                    </a:r>
                    <a:r>
                      <a:rPr lang="en-US" altLang="zh-CN" sz="1600" b="1">
                        <a:solidFill>
                          <a:srgbClr val="000000"/>
                        </a:solidFill>
                        <a:latin typeface="Times New Roman" pitchFamily="18" charset="0"/>
                        <a:cs typeface="Times New Roman" pitchFamily="18" charset="0"/>
                      </a:rPr>
                      <a:t>1</a:t>
                    </a:r>
                    <a:endParaRPr lang="zh-CN" altLang="en-US" sz="1600">
                      <a:solidFill>
                        <a:srgbClr val="000000"/>
                      </a:solidFill>
                      <a:latin typeface="Times New Roman" pitchFamily="18" charset="0"/>
                      <a:cs typeface="Times New Roman" pitchFamily="18" charset="0"/>
                    </a:endParaRPr>
                  </a:p>
                </p:txBody>
              </p:sp>
            </p:grpSp>
          </p:grpSp>
          <p:sp>
            <p:nvSpPr>
              <p:cNvPr id="88078" name="Oval 132"/>
              <p:cNvSpPr>
                <a:spLocks noChangeArrowheads="1"/>
              </p:cNvSpPr>
              <p:nvPr/>
            </p:nvSpPr>
            <p:spPr bwMode="auto">
              <a:xfrm>
                <a:off x="5715008" y="4386269"/>
                <a:ext cx="108000" cy="108000"/>
              </a:xfrm>
              <a:prstGeom prst="ellipse">
                <a:avLst/>
              </a:prstGeom>
              <a:solidFill>
                <a:schemeClr val="bg1"/>
              </a:solidFill>
              <a:ln w="28575" cap="sq">
                <a:solidFill>
                  <a:schemeClr val="tx1"/>
                </a:solidFill>
                <a:round/>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sp>
            <p:nvSpPr>
              <p:cNvPr id="88079" name="Oval 132"/>
              <p:cNvSpPr>
                <a:spLocks noChangeArrowheads="1"/>
              </p:cNvSpPr>
              <p:nvPr/>
            </p:nvSpPr>
            <p:spPr bwMode="auto">
              <a:xfrm>
                <a:off x="5715008" y="3652839"/>
                <a:ext cx="108000" cy="108000"/>
              </a:xfrm>
              <a:prstGeom prst="ellipse">
                <a:avLst/>
              </a:prstGeom>
              <a:solidFill>
                <a:schemeClr val="bg1"/>
              </a:solidFill>
              <a:ln w="28575" cap="sq">
                <a:solidFill>
                  <a:schemeClr val="tx1"/>
                </a:solidFill>
                <a:round/>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sp>
            <p:nvSpPr>
              <p:cNvPr id="88080" name="Oval 132"/>
              <p:cNvSpPr>
                <a:spLocks noChangeArrowheads="1"/>
              </p:cNvSpPr>
              <p:nvPr/>
            </p:nvSpPr>
            <p:spPr bwMode="auto">
              <a:xfrm>
                <a:off x="5715008" y="5110174"/>
                <a:ext cx="108000" cy="108000"/>
              </a:xfrm>
              <a:prstGeom prst="ellipse">
                <a:avLst/>
              </a:prstGeom>
              <a:solidFill>
                <a:schemeClr val="bg1"/>
              </a:solidFill>
              <a:ln w="28575" cap="sq">
                <a:solidFill>
                  <a:schemeClr val="tx1"/>
                </a:solidFill>
                <a:round/>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grpSp>
        <p:sp>
          <p:nvSpPr>
            <p:cNvPr id="88076" name="Oval 132"/>
            <p:cNvSpPr>
              <a:spLocks noChangeArrowheads="1"/>
            </p:cNvSpPr>
            <p:nvPr/>
          </p:nvSpPr>
          <p:spPr bwMode="auto">
            <a:xfrm>
              <a:off x="7439045" y="3952879"/>
              <a:ext cx="108000" cy="108000"/>
            </a:xfrm>
            <a:prstGeom prst="ellipse">
              <a:avLst/>
            </a:prstGeom>
            <a:solidFill>
              <a:schemeClr val="bg1"/>
            </a:solidFill>
            <a:ln w="28575" cap="sq">
              <a:solidFill>
                <a:schemeClr val="tx1"/>
              </a:solidFill>
              <a:round/>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grpSp>
      <p:sp>
        <p:nvSpPr>
          <p:cNvPr id="88074" name="Rectangle 4"/>
          <p:cNvSpPr>
            <a:spLocks noChangeArrowheads="1"/>
          </p:cNvSpPr>
          <p:nvPr/>
        </p:nvSpPr>
        <p:spPr bwMode="auto">
          <a:xfrm>
            <a:off x="5822950" y="106363"/>
            <a:ext cx="3260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cs typeface="Times New Roman" pitchFamily="18" charset="0"/>
              </a:rPr>
              <a:t>§2.5</a:t>
            </a:r>
            <a:r>
              <a:rPr lang="zh-CN" altLang="en-US" sz="1800" b="1">
                <a:solidFill>
                  <a:srgbClr val="FF0066"/>
                </a:solidFill>
                <a:latin typeface="Times New Roman" pitchFamily="18" charset="0"/>
                <a:cs typeface="Times New Roman" pitchFamily="18" charset="0"/>
              </a:rPr>
              <a:t>  逻辑函数表达式的转换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7764"/>
                                        </p:tgtEl>
                                        <p:attrNameLst>
                                          <p:attrName>style.visibility</p:attrName>
                                        </p:attrNameLst>
                                      </p:cBhvr>
                                      <p:to>
                                        <p:strVal val="visible"/>
                                      </p:to>
                                    </p:set>
                                    <p:animEffect transition="in" filter="wipe(left)">
                                      <p:cBhvr>
                                        <p:cTn id="17" dur="500"/>
                                        <p:tgtEl>
                                          <p:spTgt spid="1177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7765"/>
                                        </p:tgtEl>
                                        <p:attrNameLst>
                                          <p:attrName>style.visibility</p:attrName>
                                        </p:attrNameLst>
                                      </p:cBhvr>
                                      <p:to>
                                        <p:strVal val="visible"/>
                                      </p:to>
                                    </p:set>
                                    <p:animEffect transition="in" filter="wipe(left)">
                                      <p:cBhvr>
                                        <p:cTn id="22" dur="500"/>
                                        <p:tgtEl>
                                          <p:spTgt spid="1177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ipe(left)">
                                      <p:cBhvr>
                                        <p:cTn id="3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90" name="对象 1"/>
          <p:cNvGraphicFramePr>
            <a:graphicFrameLocks noChangeAspect="1"/>
          </p:cNvGraphicFramePr>
          <p:nvPr/>
        </p:nvGraphicFramePr>
        <p:xfrm>
          <a:off x="539750" y="1628775"/>
          <a:ext cx="4103688" cy="590550"/>
        </p:xfrm>
        <a:graphic>
          <a:graphicData uri="http://schemas.openxmlformats.org/presentationml/2006/ole">
            <mc:AlternateContent xmlns:mc="http://schemas.openxmlformats.org/markup-compatibility/2006">
              <mc:Choice xmlns:v="urn:schemas-microsoft-com:vml" Requires="v">
                <p:oleObj spid="_x0000_s89093" name="公式" r:id="rId3" imgW="1689100" imgH="190500" progId="Equation.3">
                  <p:embed/>
                </p:oleObj>
              </mc:Choice>
              <mc:Fallback>
                <p:oleObj name="公式" r:id="rId3" imgW="1689100" imgH="190500" progId="Equation.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628775"/>
                        <a:ext cx="4103688"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1" name="对象 2"/>
          <p:cNvGraphicFramePr>
            <a:graphicFrameLocks noChangeAspect="1"/>
          </p:cNvGraphicFramePr>
          <p:nvPr/>
        </p:nvGraphicFramePr>
        <p:xfrm>
          <a:off x="539750" y="2347913"/>
          <a:ext cx="8220075" cy="649287"/>
        </p:xfrm>
        <a:graphic>
          <a:graphicData uri="http://schemas.openxmlformats.org/presentationml/2006/ole">
            <mc:AlternateContent xmlns:mc="http://schemas.openxmlformats.org/markup-compatibility/2006">
              <mc:Choice xmlns:v="urn:schemas-microsoft-com:vml" Requires="v">
                <p:oleObj spid="_x0000_s89094" name="公式" r:id="rId5" imgW="3060700" imgH="241300" progId="Equation.3">
                  <p:embed/>
                </p:oleObj>
              </mc:Choice>
              <mc:Fallback>
                <p:oleObj name="公式" r:id="rId5" imgW="3060700" imgH="241300" progId="Equation.3">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2347913"/>
                        <a:ext cx="8220075"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2" name="Text Box 15"/>
          <p:cNvSpPr txBox="1">
            <a:spLocks noChangeArrowheads="1"/>
          </p:cNvSpPr>
          <p:nvPr/>
        </p:nvSpPr>
        <p:spPr bwMode="auto">
          <a:xfrm>
            <a:off x="395288" y="476250"/>
            <a:ext cx="77041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800" b="1">
                <a:solidFill>
                  <a:srgbClr val="FF0000"/>
                </a:solidFill>
              </a:rPr>
              <a:t>练习：化简下列各式</a:t>
            </a:r>
            <a:r>
              <a:rPr lang="en-US" altLang="zh-CN" sz="2800" b="1">
                <a:solidFill>
                  <a:srgbClr val="FF0000"/>
                </a:solidFill>
              </a:rPr>
              <a:t>,</a:t>
            </a:r>
            <a:r>
              <a:rPr lang="zh-CN" altLang="en-US" sz="2800" b="1">
                <a:solidFill>
                  <a:srgbClr val="FF0000"/>
                </a:solidFill>
              </a:rPr>
              <a:t>并转化为</a:t>
            </a:r>
            <a:r>
              <a:rPr lang="zh-CN" altLang="en-US" sz="2800" b="1">
                <a:solidFill>
                  <a:srgbClr val="FF3300"/>
                </a:solidFill>
                <a:latin typeface="Times New Roman" pitchFamily="18" charset="0"/>
                <a:cs typeface="Times New Roman" pitchFamily="18" charset="0"/>
              </a:rPr>
              <a:t>与非</a:t>
            </a:r>
            <a:r>
              <a:rPr lang="en-US" altLang="zh-CN" sz="2800" b="1">
                <a:solidFill>
                  <a:srgbClr val="FF3300"/>
                </a:solidFill>
                <a:latin typeface="Times New Roman" pitchFamily="18" charset="0"/>
                <a:cs typeface="Times New Roman" pitchFamily="18" charset="0"/>
              </a:rPr>
              <a:t>-</a:t>
            </a:r>
            <a:r>
              <a:rPr lang="zh-CN" altLang="en-US" sz="2800" b="1">
                <a:solidFill>
                  <a:srgbClr val="FF3300"/>
                </a:solidFill>
                <a:latin typeface="Times New Roman" pitchFamily="18" charset="0"/>
                <a:cs typeface="Times New Roman" pitchFamily="18" charset="0"/>
              </a:rPr>
              <a:t>与非式，与或非式，或非</a:t>
            </a:r>
            <a:r>
              <a:rPr lang="en-US" altLang="zh-CN" sz="2800" b="1">
                <a:solidFill>
                  <a:srgbClr val="FF3300"/>
                </a:solidFill>
                <a:latin typeface="Times New Roman" pitchFamily="18" charset="0"/>
                <a:cs typeface="Times New Roman" pitchFamily="18" charset="0"/>
              </a:rPr>
              <a:t>-</a:t>
            </a:r>
            <a:r>
              <a:rPr lang="zh-CN" altLang="en-US" sz="2800" b="1">
                <a:solidFill>
                  <a:srgbClr val="FF3300"/>
                </a:solidFill>
                <a:latin typeface="Times New Roman" pitchFamily="18" charset="0"/>
                <a:cs typeface="Times New Roman" pitchFamily="18" charset="0"/>
              </a:rPr>
              <a:t>或非式</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1500188" y="1106488"/>
            <a:ext cx="6672262"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endParaRPr lang="zh-CN" altLang="en-US" sz="2800" b="1">
              <a:solidFill>
                <a:srgbClr val="0000FF"/>
              </a:solidFill>
              <a:latin typeface="Times New Roman" pitchFamily="18" charset="0"/>
              <a:cs typeface="Times New Roman" pitchFamily="18" charset="0"/>
            </a:endParaRPr>
          </a:p>
          <a:p>
            <a:pPr eaLnBrk="1" hangingPunct="1">
              <a:spcBef>
                <a:spcPct val="50000"/>
              </a:spcBef>
              <a:buFontTx/>
              <a:buAutoNum type="arabicPeriod"/>
            </a:pPr>
            <a:r>
              <a:rPr lang="zh-CN" altLang="en-US" sz="2800" b="1">
                <a:solidFill>
                  <a:srgbClr val="FF0000"/>
                </a:solidFill>
                <a:latin typeface="Times New Roman" pitchFamily="18" charset="0"/>
                <a:cs typeface="Times New Roman" pitchFamily="18" charset="0"/>
              </a:rPr>
              <a:t>基本逻辑运算及复合逻辑运算</a:t>
            </a:r>
          </a:p>
          <a:p>
            <a:pPr eaLnBrk="1" hangingPunct="1">
              <a:spcBef>
                <a:spcPct val="50000"/>
              </a:spcBef>
              <a:buFontTx/>
              <a:buAutoNum type="arabicPeriod"/>
            </a:pPr>
            <a:r>
              <a:rPr lang="zh-CN" altLang="en-US" sz="2800" b="1">
                <a:solidFill>
                  <a:srgbClr val="0000FF"/>
                </a:solidFill>
                <a:latin typeface="Times New Roman" pitchFamily="18" charset="0"/>
                <a:cs typeface="Times New Roman" pitchFamily="18" charset="0"/>
              </a:rPr>
              <a:t>逻辑代数的基本定律和基本规则</a:t>
            </a:r>
          </a:p>
          <a:p>
            <a:pPr eaLnBrk="1" hangingPunct="1">
              <a:spcBef>
                <a:spcPct val="50000"/>
              </a:spcBef>
              <a:buFontTx/>
              <a:buAutoNum type="arabicPeriod"/>
            </a:pPr>
            <a:r>
              <a:rPr lang="zh-CN" altLang="en-US" sz="2800" b="1">
                <a:solidFill>
                  <a:srgbClr val="006600"/>
                </a:solidFill>
                <a:latin typeface="Times New Roman" pitchFamily="18" charset="0"/>
                <a:cs typeface="Times New Roman" pitchFamily="18" charset="0"/>
              </a:rPr>
              <a:t>逻辑函数的描述方法及相互间的转换</a:t>
            </a:r>
          </a:p>
          <a:p>
            <a:pPr eaLnBrk="1" hangingPunct="1">
              <a:spcBef>
                <a:spcPct val="50000"/>
              </a:spcBef>
              <a:buFontTx/>
              <a:buAutoNum type="arabicPeriod"/>
            </a:pPr>
            <a:r>
              <a:rPr lang="zh-CN" altLang="en-US" sz="2800" b="1">
                <a:solidFill>
                  <a:srgbClr val="C00000"/>
                </a:solidFill>
                <a:latin typeface="Times New Roman" pitchFamily="18" charset="0"/>
                <a:cs typeface="Times New Roman" pitchFamily="18" charset="0"/>
              </a:rPr>
              <a:t>逻辑函数的化简方法</a:t>
            </a:r>
          </a:p>
        </p:txBody>
      </p:sp>
      <p:sp>
        <p:nvSpPr>
          <p:cNvPr id="90115" name="矩形 2"/>
          <p:cNvSpPr>
            <a:spLocks noChangeArrowheads="1"/>
          </p:cNvSpPr>
          <p:nvPr/>
        </p:nvSpPr>
        <p:spPr bwMode="auto">
          <a:xfrm>
            <a:off x="3176588" y="496888"/>
            <a:ext cx="2038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3600" b="1">
                <a:solidFill>
                  <a:srgbClr val="D60093"/>
                </a:solidFill>
                <a:latin typeface="Times New Roman" pitchFamily="18" charset="0"/>
                <a:cs typeface="Times New Roman" pitchFamily="18" charset="0"/>
              </a:rPr>
              <a:t>本章小结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a:spLocks noChangeArrowheads="1"/>
          </p:cNvSpPr>
          <p:nvPr/>
        </p:nvSpPr>
        <p:spPr bwMode="auto">
          <a:xfrm>
            <a:off x="5214938" y="1000125"/>
            <a:ext cx="22701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80000"/>
              </a:lnSpc>
              <a:spcBef>
                <a:spcPct val="50000"/>
              </a:spcBef>
              <a:buFont typeface="Wingdings" pitchFamily="2" charset="2"/>
              <a:buChar char="n"/>
            </a:pPr>
            <a:r>
              <a:rPr kumimoji="1" lang="zh-CN" altLang="en-US" sz="2400" b="1">
                <a:solidFill>
                  <a:srgbClr val="0000FF"/>
                </a:solidFill>
                <a:latin typeface="Times New Roman" pitchFamily="18" charset="0"/>
                <a:cs typeface="Times New Roman" pitchFamily="18" charset="0"/>
              </a:rPr>
              <a:t>非运算表达式</a:t>
            </a:r>
          </a:p>
        </p:txBody>
      </p:sp>
      <p:sp>
        <p:nvSpPr>
          <p:cNvPr id="2" name="Text Box 2"/>
          <p:cNvSpPr txBox="1">
            <a:spLocks noChangeArrowheads="1"/>
          </p:cNvSpPr>
          <p:nvPr/>
        </p:nvSpPr>
        <p:spPr bwMode="auto">
          <a:xfrm>
            <a:off x="755650" y="1071563"/>
            <a:ext cx="403225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80000"/>
              </a:lnSpc>
              <a:spcBef>
                <a:spcPct val="50000"/>
              </a:spcBef>
              <a:buFontTx/>
              <a:buNone/>
            </a:pPr>
            <a:r>
              <a:rPr kumimoji="1" lang="en-US" altLang="zh-CN" sz="2400" b="1">
                <a:solidFill>
                  <a:srgbClr val="FF0000"/>
                </a:solidFill>
                <a:latin typeface="Times New Roman" pitchFamily="18" charset="0"/>
                <a:cs typeface="Times New Roman" pitchFamily="18" charset="0"/>
              </a:rPr>
              <a:t>1 </a:t>
            </a:r>
            <a:r>
              <a:rPr kumimoji="1" lang="zh-CN" altLang="en-US" sz="2400" b="1">
                <a:solidFill>
                  <a:srgbClr val="080000"/>
                </a:solidFill>
                <a:latin typeface="Times New Roman" pitchFamily="18" charset="0"/>
                <a:cs typeface="Times New Roman" pitchFamily="18" charset="0"/>
              </a:rPr>
              <a:t>表示开关闭合，灯亮</a:t>
            </a:r>
          </a:p>
          <a:p>
            <a:pPr eaLnBrk="1" hangingPunct="1">
              <a:lnSpc>
                <a:spcPct val="80000"/>
              </a:lnSpc>
              <a:spcBef>
                <a:spcPct val="50000"/>
              </a:spcBef>
              <a:buFontTx/>
              <a:buNone/>
            </a:pPr>
            <a:r>
              <a:rPr kumimoji="1" lang="en-US" altLang="zh-CN" sz="2400" b="1">
                <a:solidFill>
                  <a:srgbClr val="FF0000"/>
                </a:solidFill>
                <a:latin typeface="Times New Roman" pitchFamily="18" charset="0"/>
                <a:cs typeface="Times New Roman" pitchFamily="18" charset="0"/>
              </a:rPr>
              <a:t>0 </a:t>
            </a:r>
            <a:r>
              <a:rPr kumimoji="1" lang="zh-CN" altLang="en-US" sz="2400" b="1">
                <a:solidFill>
                  <a:srgbClr val="040404"/>
                </a:solidFill>
                <a:latin typeface="Times New Roman" pitchFamily="18" charset="0"/>
                <a:cs typeface="Times New Roman" pitchFamily="18" charset="0"/>
              </a:rPr>
              <a:t>表示开关断开，灯不亮</a:t>
            </a:r>
          </a:p>
        </p:txBody>
      </p:sp>
      <p:grpSp>
        <p:nvGrpSpPr>
          <p:cNvPr id="4" name="Group 7"/>
          <p:cNvGrpSpPr>
            <a:grpSpLocks/>
          </p:cNvGrpSpPr>
          <p:nvPr/>
        </p:nvGrpSpPr>
        <p:grpSpPr bwMode="auto">
          <a:xfrm>
            <a:off x="1187450" y="2671763"/>
            <a:ext cx="2157413" cy="1609725"/>
            <a:chOff x="1698" y="2196"/>
            <a:chExt cx="1359" cy="1014"/>
          </a:xfrm>
        </p:grpSpPr>
        <p:sp>
          <p:nvSpPr>
            <p:cNvPr id="20520" name="Text Box 8"/>
            <p:cNvSpPr txBox="1">
              <a:spLocks noChangeArrowheads="1"/>
            </p:cNvSpPr>
            <p:nvPr/>
          </p:nvSpPr>
          <p:spPr bwMode="auto">
            <a:xfrm>
              <a:off x="1737" y="2196"/>
              <a:ext cx="1314" cy="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800" b="1">
                  <a:solidFill>
                    <a:srgbClr val="00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cs typeface="Times New Roman" pitchFamily="18" charset="0"/>
                </a:rPr>
                <a:t>A         </a:t>
              </a:r>
              <a:r>
                <a:rPr kumimoji="1" lang="zh-CN" altLang="en-US" sz="2800" b="1" i="1">
                  <a:solidFill>
                    <a:srgbClr val="FF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cs typeface="Times New Roman" pitchFamily="18" charset="0"/>
                </a:rPr>
                <a:t> F</a:t>
              </a:r>
            </a:p>
            <a:p>
              <a:pPr eaLnBrk="1" hangingPunct="1">
                <a:spcBef>
                  <a:spcPct val="50000"/>
                </a:spcBef>
                <a:buFontTx/>
                <a:buNone/>
              </a:pPr>
              <a:r>
                <a:rPr kumimoji="1" lang="en-US" altLang="zh-CN" sz="2800" b="1">
                  <a:solidFill>
                    <a:srgbClr val="000000"/>
                  </a:solidFill>
                  <a:latin typeface="Times New Roman" pitchFamily="18" charset="0"/>
                  <a:cs typeface="Times New Roman" pitchFamily="18" charset="0"/>
                </a:rPr>
                <a:t>   </a:t>
              </a:r>
              <a:r>
                <a:rPr kumimoji="1" lang="en-US" altLang="zh-CN" sz="2800" b="1">
                  <a:solidFill>
                    <a:srgbClr val="040404"/>
                  </a:solidFill>
                  <a:latin typeface="Times New Roman" pitchFamily="18" charset="0"/>
                  <a:cs typeface="Times New Roman" pitchFamily="18" charset="0"/>
                </a:rPr>
                <a:t>0            1</a:t>
              </a:r>
            </a:p>
            <a:p>
              <a:pPr>
                <a:spcBef>
                  <a:spcPct val="0"/>
                </a:spcBef>
                <a:buFontTx/>
                <a:buNone/>
              </a:pPr>
              <a:r>
                <a:rPr kumimoji="1" lang="en-US" altLang="zh-CN" sz="2800" b="1">
                  <a:solidFill>
                    <a:srgbClr val="040404"/>
                  </a:solidFill>
                  <a:latin typeface="Times New Roman" pitchFamily="18" charset="0"/>
                  <a:cs typeface="Times New Roman" pitchFamily="18" charset="0"/>
                </a:rPr>
                <a:t>   1            0</a:t>
              </a:r>
              <a:r>
                <a:rPr kumimoji="1" lang="en-US" altLang="zh-CN" sz="2800" b="1">
                  <a:solidFill>
                    <a:srgbClr val="000000"/>
                  </a:solidFill>
                  <a:latin typeface="Times New Roman" pitchFamily="18" charset="0"/>
                  <a:cs typeface="Times New Roman" pitchFamily="18" charset="0"/>
                </a:rPr>
                <a:t>  </a:t>
              </a:r>
            </a:p>
          </p:txBody>
        </p:sp>
        <p:sp>
          <p:nvSpPr>
            <p:cNvPr id="20521" name="Line 9"/>
            <p:cNvSpPr>
              <a:spLocks noChangeShapeType="1"/>
            </p:cNvSpPr>
            <p:nvPr/>
          </p:nvSpPr>
          <p:spPr bwMode="auto">
            <a:xfrm flipV="1">
              <a:off x="1710" y="2556"/>
              <a:ext cx="132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0522" name="Line 10"/>
            <p:cNvSpPr>
              <a:spLocks noChangeShapeType="1"/>
            </p:cNvSpPr>
            <p:nvPr/>
          </p:nvSpPr>
          <p:spPr bwMode="auto">
            <a:xfrm>
              <a:off x="1698" y="3210"/>
              <a:ext cx="1359"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0523" name="Line 11"/>
            <p:cNvSpPr>
              <a:spLocks noChangeShapeType="1"/>
            </p:cNvSpPr>
            <p:nvPr/>
          </p:nvSpPr>
          <p:spPr bwMode="auto">
            <a:xfrm>
              <a:off x="1704" y="2226"/>
              <a:ext cx="132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0524" name="Line 12"/>
            <p:cNvSpPr>
              <a:spLocks noChangeShapeType="1"/>
            </p:cNvSpPr>
            <p:nvPr/>
          </p:nvSpPr>
          <p:spPr bwMode="auto">
            <a:xfrm>
              <a:off x="2367" y="2232"/>
              <a:ext cx="0" cy="97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 name="组合 45"/>
          <p:cNvGrpSpPr>
            <a:grpSpLocks/>
          </p:cNvGrpSpPr>
          <p:nvPr/>
        </p:nvGrpSpPr>
        <p:grpSpPr bwMode="auto">
          <a:xfrm>
            <a:off x="5148263" y="3071813"/>
            <a:ext cx="2852737" cy="2714625"/>
            <a:chOff x="5148263" y="2928934"/>
            <a:chExt cx="2852761" cy="2714644"/>
          </a:xfrm>
        </p:grpSpPr>
        <p:sp>
          <p:nvSpPr>
            <p:cNvPr id="20494" name="Rectangle 20"/>
            <p:cNvSpPr>
              <a:spLocks noChangeArrowheads="1"/>
            </p:cNvSpPr>
            <p:nvPr/>
          </p:nvSpPr>
          <p:spPr bwMode="auto">
            <a:xfrm>
              <a:off x="5148263" y="2928934"/>
              <a:ext cx="2852761" cy="2714644"/>
            </a:xfrm>
            <a:prstGeom prst="rect">
              <a:avLst/>
            </a:prstGeom>
            <a:noFill/>
            <a:ln w="57150" cmpd="thickThin">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nvGrpSpPr>
            <p:cNvPr id="20495" name="Group 21"/>
            <p:cNvGrpSpPr>
              <a:grpSpLocks/>
            </p:cNvGrpSpPr>
            <p:nvPr/>
          </p:nvGrpSpPr>
          <p:grpSpPr bwMode="auto">
            <a:xfrm>
              <a:off x="5500710" y="3206759"/>
              <a:ext cx="2152650" cy="514351"/>
              <a:chOff x="1053" y="2817"/>
              <a:chExt cx="1356" cy="324"/>
            </a:xfrm>
          </p:grpSpPr>
          <p:grpSp>
            <p:nvGrpSpPr>
              <p:cNvPr id="20512" name="Group 22"/>
              <p:cNvGrpSpPr>
                <a:grpSpLocks/>
              </p:cNvGrpSpPr>
              <p:nvPr/>
            </p:nvGrpSpPr>
            <p:grpSpPr bwMode="auto">
              <a:xfrm>
                <a:off x="1264" y="2823"/>
                <a:ext cx="875" cy="291"/>
                <a:chOff x="1264" y="2823"/>
                <a:chExt cx="875" cy="291"/>
              </a:xfrm>
            </p:grpSpPr>
            <p:sp>
              <p:nvSpPr>
                <p:cNvPr id="20515" name="Text Box 23"/>
                <p:cNvSpPr txBox="1">
                  <a:spLocks noChangeArrowheads="1"/>
                </p:cNvSpPr>
                <p:nvPr/>
              </p:nvSpPr>
              <p:spPr bwMode="auto">
                <a:xfrm>
                  <a:off x="1536" y="2823"/>
                  <a:ext cx="270" cy="291"/>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endParaRPr kumimoji="1" lang="zh-CN" altLang="zh-CN" sz="2400" b="1">
                    <a:solidFill>
                      <a:srgbClr val="FF0000"/>
                    </a:solidFill>
                    <a:latin typeface="Times New Roman" pitchFamily="18" charset="0"/>
                    <a:cs typeface="Times New Roman" pitchFamily="18" charset="0"/>
                  </a:endParaRPr>
                </a:p>
              </p:txBody>
            </p:sp>
            <p:sp>
              <p:nvSpPr>
                <p:cNvPr id="20516" name="Line 24"/>
                <p:cNvSpPr>
                  <a:spLocks noChangeShapeType="1"/>
                </p:cNvSpPr>
                <p:nvPr/>
              </p:nvSpPr>
              <p:spPr bwMode="auto">
                <a:xfrm flipV="1">
                  <a:off x="1896" y="2985"/>
                  <a:ext cx="243"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0517" name="Line 25"/>
                <p:cNvSpPr>
                  <a:spLocks noChangeShapeType="1"/>
                </p:cNvSpPr>
                <p:nvPr/>
              </p:nvSpPr>
              <p:spPr bwMode="auto">
                <a:xfrm>
                  <a:off x="1264" y="2982"/>
                  <a:ext cx="27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0518" name="Text Box 26"/>
                <p:cNvSpPr txBox="1">
                  <a:spLocks noChangeArrowheads="1"/>
                </p:cNvSpPr>
                <p:nvPr/>
              </p:nvSpPr>
              <p:spPr bwMode="auto">
                <a:xfrm>
                  <a:off x="1584" y="2846"/>
                  <a:ext cx="2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000" b="1">
                      <a:solidFill>
                        <a:srgbClr val="000000"/>
                      </a:solidFill>
                      <a:latin typeface="Times New Roman" pitchFamily="18" charset="0"/>
                      <a:cs typeface="Times New Roman" pitchFamily="18" charset="0"/>
                    </a:rPr>
                    <a:t>1</a:t>
                  </a:r>
                </a:p>
              </p:txBody>
            </p:sp>
            <p:sp>
              <p:nvSpPr>
                <p:cNvPr id="20519" name="Oval 27"/>
                <p:cNvSpPr>
                  <a:spLocks noChangeArrowheads="1"/>
                </p:cNvSpPr>
                <p:nvPr/>
              </p:nvSpPr>
              <p:spPr bwMode="auto">
                <a:xfrm>
                  <a:off x="1809" y="2952"/>
                  <a:ext cx="74" cy="74"/>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sp>
            <p:nvSpPr>
              <p:cNvPr id="20513" name="Text Box 28"/>
              <p:cNvSpPr txBox="1">
                <a:spLocks noChangeArrowheads="1"/>
              </p:cNvSpPr>
              <p:nvPr/>
            </p:nvSpPr>
            <p:spPr bwMode="auto">
              <a:xfrm>
                <a:off x="1053" y="2817"/>
                <a:ext cx="2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20514" name="Text Box 29"/>
              <p:cNvSpPr txBox="1">
                <a:spLocks noChangeArrowheads="1"/>
              </p:cNvSpPr>
              <p:nvPr/>
            </p:nvSpPr>
            <p:spPr bwMode="auto">
              <a:xfrm>
                <a:off x="2112" y="2850"/>
                <a:ext cx="2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F</a:t>
                </a:r>
              </a:p>
            </p:txBody>
          </p:sp>
        </p:grpSp>
        <p:grpSp>
          <p:nvGrpSpPr>
            <p:cNvPr id="20496" name="Group 30"/>
            <p:cNvGrpSpPr>
              <a:grpSpLocks/>
            </p:cNvGrpSpPr>
            <p:nvPr/>
          </p:nvGrpSpPr>
          <p:grpSpPr bwMode="auto">
            <a:xfrm>
              <a:off x="5500710" y="4057646"/>
              <a:ext cx="2214562" cy="542924"/>
              <a:chOff x="3903" y="2457"/>
              <a:chExt cx="1395" cy="342"/>
            </a:xfrm>
          </p:grpSpPr>
          <p:sp>
            <p:nvSpPr>
              <p:cNvPr id="20505" name="Text Box 31"/>
              <p:cNvSpPr txBox="1">
                <a:spLocks noChangeArrowheads="1"/>
              </p:cNvSpPr>
              <p:nvPr/>
            </p:nvSpPr>
            <p:spPr bwMode="auto">
              <a:xfrm>
                <a:off x="5001" y="2499"/>
                <a:ext cx="2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F</a:t>
                </a:r>
              </a:p>
            </p:txBody>
          </p:sp>
          <p:sp>
            <p:nvSpPr>
              <p:cNvPr id="20506" name="Text Box 32"/>
              <p:cNvSpPr txBox="1">
                <a:spLocks noChangeArrowheads="1"/>
              </p:cNvSpPr>
              <p:nvPr/>
            </p:nvSpPr>
            <p:spPr bwMode="auto">
              <a:xfrm>
                <a:off x="3903" y="2472"/>
                <a:ext cx="2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grpSp>
            <p:nvGrpSpPr>
              <p:cNvPr id="20507" name="Group 33"/>
              <p:cNvGrpSpPr>
                <a:grpSpLocks/>
              </p:cNvGrpSpPr>
              <p:nvPr/>
            </p:nvGrpSpPr>
            <p:grpSpPr bwMode="auto">
              <a:xfrm>
                <a:off x="4119" y="2457"/>
                <a:ext cx="903" cy="342"/>
                <a:chOff x="2355" y="2385"/>
                <a:chExt cx="903" cy="342"/>
              </a:xfrm>
            </p:grpSpPr>
            <p:sp>
              <p:nvSpPr>
                <p:cNvPr id="20508" name="Line 34"/>
                <p:cNvSpPr>
                  <a:spLocks noChangeShapeType="1"/>
                </p:cNvSpPr>
                <p:nvPr/>
              </p:nvSpPr>
              <p:spPr bwMode="auto">
                <a:xfrm>
                  <a:off x="2355" y="2562"/>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0509" name="AutoShape 35"/>
                <p:cNvSpPr>
                  <a:spLocks noChangeArrowheads="1"/>
                </p:cNvSpPr>
                <p:nvPr/>
              </p:nvSpPr>
              <p:spPr bwMode="auto">
                <a:xfrm rot="-5400000">
                  <a:off x="2592" y="2412"/>
                  <a:ext cx="342" cy="288"/>
                </a:xfrm>
                <a:prstGeom prst="flowChartMerge">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20510" name="Oval 36"/>
                <p:cNvSpPr>
                  <a:spLocks noChangeArrowheads="1"/>
                </p:cNvSpPr>
                <p:nvPr/>
              </p:nvSpPr>
              <p:spPr bwMode="auto">
                <a:xfrm>
                  <a:off x="2916" y="2520"/>
                  <a:ext cx="72" cy="72"/>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20511" name="Line 37"/>
                <p:cNvSpPr>
                  <a:spLocks noChangeShapeType="1"/>
                </p:cNvSpPr>
                <p:nvPr/>
              </p:nvSpPr>
              <p:spPr bwMode="auto">
                <a:xfrm>
                  <a:off x="2997" y="2562"/>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20497" name="Group 39"/>
            <p:cNvGrpSpPr>
              <a:grpSpLocks/>
            </p:cNvGrpSpPr>
            <p:nvPr/>
          </p:nvGrpSpPr>
          <p:grpSpPr bwMode="auto">
            <a:xfrm>
              <a:off x="5835673" y="4868863"/>
              <a:ext cx="1389062" cy="542925"/>
              <a:chOff x="1264" y="2790"/>
              <a:chExt cx="875" cy="342"/>
            </a:xfrm>
          </p:grpSpPr>
          <p:sp>
            <p:nvSpPr>
              <p:cNvPr id="20500" name="Text Box 40"/>
              <p:cNvSpPr txBox="1">
                <a:spLocks noChangeArrowheads="1"/>
              </p:cNvSpPr>
              <p:nvPr/>
            </p:nvSpPr>
            <p:spPr bwMode="auto">
              <a:xfrm>
                <a:off x="1536" y="2841"/>
                <a:ext cx="270" cy="291"/>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endParaRPr kumimoji="1" lang="zh-CN" altLang="zh-CN" sz="2400" b="1">
                  <a:solidFill>
                    <a:srgbClr val="FF0000"/>
                  </a:solidFill>
                  <a:latin typeface="Times New Roman" pitchFamily="18" charset="0"/>
                  <a:cs typeface="Times New Roman" pitchFamily="18" charset="0"/>
                </a:endParaRPr>
              </a:p>
            </p:txBody>
          </p:sp>
          <p:sp>
            <p:nvSpPr>
              <p:cNvPr id="20501" name="Line 41"/>
              <p:cNvSpPr>
                <a:spLocks noChangeShapeType="1"/>
              </p:cNvSpPr>
              <p:nvPr/>
            </p:nvSpPr>
            <p:spPr bwMode="auto">
              <a:xfrm flipV="1">
                <a:off x="1896" y="2985"/>
                <a:ext cx="243"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0502" name="Line 42"/>
              <p:cNvSpPr>
                <a:spLocks noChangeShapeType="1"/>
              </p:cNvSpPr>
              <p:nvPr/>
            </p:nvSpPr>
            <p:spPr bwMode="auto">
              <a:xfrm>
                <a:off x="1264" y="2982"/>
                <a:ext cx="27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0503" name="Text Box 43"/>
              <p:cNvSpPr txBox="1">
                <a:spLocks noChangeArrowheads="1"/>
              </p:cNvSpPr>
              <p:nvPr/>
            </p:nvSpPr>
            <p:spPr bwMode="auto">
              <a:xfrm>
                <a:off x="1548" y="2790"/>
                <a:ext cx="2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endParaRPr kumimoji="1" lang="zh-CN" altLang="zh-CN" sz="2000" b="1">
                  <a:solidFill>
                    <a:srgbClr val="FF0000"/>
                  </a:solidFill>
                  <a:latin typeface="Times New Roman" pitchFamily="18" charset="0"/>
                  <a:cs typeface="Times New Roman" pitchFamily="18" charset="0"/>
                </a:endParaRPr>
              </a:p>
            </p:txBody>
          </p:sp>
          <p:sp>
            <p:nvSpPr>
              <p:cNvPr id="20504" name="Oval 44"/>
              <p:cNvSpPr>
                <a:spLocks noChangeArrowheads="1"/>
              </p:cNvSpPr>
              <p:nvPr/>
            </p:nvSpPr>
            <p:spPr bwMode="auto">
              <a:xfrm>
                <a:off x="1809" y="2952"/>
                <a:ext cx="74" cy="74"/>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sp>
          <p:nvSpPr>
            <p:cNvPr id="20498" name="Text Box 45"/>
            <p:cNvSpPr txBox="1">
              <a:spLocks noChangeArrowheads="1"/>
            </p:cNvSpPr>
            <p:nvPr/>
          </p:nvSpPr>
          <p:spPr bwMode="auto">
            <a:xfrm>
              <a:off x="5500710" y="4911725"/>
              <a:ext cx="471487" cy="46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20499" name="Text Box 46"/>
            <p:cNvSpPr txBox="1">
              <a:spLocks noChangeArrowheads="1"/>
            </p:cNvSpPr>
            <p:nvPr/>
          </p:nvSpPr>
          <p:spPr bwMode="auto">
            <a:xfrm>
              <a:off x="7181873" y="4964113"/>
              <a:ext cx="471487" cy="46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F</a:t>
              </a:r>
            </a:p>
          </p:txBody>
        </p:sp>
      </p:grpSp>
      <p:sp>
        <p:nvSpPr>
          <p:cNvPr id="43" name="Text Box 13"/>
          <p:cNvSpPr txBox="1">
            <a:spLocks noChangeArrowheads="1"/>
          </p:cNvSpPr>
          <p:nvPr/>
        </p:nvSpPr>
        <p:spPr bwMode="auto">
          <a:xfrm>
            <a:off x="1071563" y="2214563"/>
            <a:ext cx="2336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kumimoji="1" lang="zh-CN" altLang="en-US" sz="2400" b="1">
                <a:solidFill>
                  <a:srgbClr val="0000FF"/>
                </a:solidFill>
                <a:latin typeface="Times New Roman" pitchFamily="18" charset="0"/>
                <a:cs typeface="Times New Roman" pitchFamily="18" charset="0"/>
              </a:rPr>
              <a:t>非运算真值表</a:t>
            </a:r>
          </a:p>
        </p:txBody>
      </p:sp>
      <p:grpSp>
        <p:nvGrpSpPr>
          <p:cNvPr id="11" name="组合 47"/>
          <p:cNvGrpSpPr>
            <a:grpSpLocks/>
          </p:cNvGrpSpPr>
          <p:nvPr/>
        </p:nvGrpSpPr>
        <p:grpSpPr bwMode="auto">
          <a:xfrm>
            <a:off x="5143500" y="1471613"/>
            <a:ext cx="2463800" cy="671512"/>
            <a:chOff x="5143504" y="1471613"/>
            <a:chExt cx="2463797" cy="671503"/>
          </a:xfrm>
        </p:grpSpPr>
        <p:sp>
          <p:nvSpPr>
            <p:cNvPr id="20491" name="Rectangle 15"/>
            <p:cNvSpPr>
              <a:spLocks noChangeArrowheads="1"/>
            </p:cNvSpPr>
            <p:nvPr/>
          </p:nvSpPr>
          <p:spPr bwMode="auto">
            <a:xfrm>
              <a:off x="5143504" y="1471613"/>
              <a:ext cx="2463797" cy="649287"/>
            </a:xfrm>
            <a:prstGeom prst="rect">
              <a:avLst/>
            </a:prstGeom>
            <a:noFill/>
            <a:ln w="57150" cmpd="thickThin">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20492" name="Line 17"/>
            <p:cNvSpPr>
              <a:spLocks noChangeShapeType="1"/>
            </p:cNvSpPr>
            <p:nvPr/>
          </p:nvSpPr>
          <p:spPr bwMode="auto">
            <a:xfrm>
              <a:off x="6712894" y="1630350"/>
              <a:ext cx="288000" cy="0"/>
            </a:xfrm>
            <a:prstGeom prst="line">
              <a:avLst/>
            </a:prstGeom>
            <a:noFill/>
            <a:ln w="28575" cap="sq">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0493" name="矩形 44"/>
            <p:cNvSpPr>
              <a:spLocks noChangeArrowheads="1"/>
            </p:cNvSpPr>
            <p:nvPr/>
          </p:nvSpPr>
          <p:spPr bwMode="auto">
            <a:xfrm>
              <a:off x="5781684" y="1656829"/>
              <a:ext cx="1252007"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80000"/>
                </a:lnSpc>
                <a:spcBef>
                  <a:spcPct val="50000"/>
                </a:spcBef>
                <a:buFontTx/>
                <a:buNone/>
              </a:pPr>
              <a:r>
                <a:rPr kumimoji="1" lang="en-US" altLang="zh-CN" b="1" i="1">
                  <a:solidFill>
                    <a:srgbClr val="FF3300"/>
                  </a:solidFill>
                  <a:latin typeface="Times New Roman" pitchFamily="18" charset="0"/>
                  <a:cs typeface="Times New Roman" pitchFamily="18" charset="0"/>
                </a:rPr>
                <a:t>F </a:t>
              </a:r>
              <a:r>
                <a:rPr kumimoji="1" lang="zh-CN" altLang="en-US" b="1" i="1">
                  <a:solidFill>
                    <a:srgbClr val="FF3300"/>
                  </a:solidFill>
                  <a:latin typeface="Times New Roman" pitchFamily="18" charset="0"/>
                  <a:cs typeface="Times New Roman" pitchFamily="18" charset="0"/>
                </a:rPr>
                <a:t> </a:t>
              </a:r>
              <a:r>
                <a:rPr kumimoji="1" lang="en-US" altLang="zh-CN" b="1" i="1">
                  <a:solidFill>
                    <a:srgbClr val="FF3300"/>
                  </a:solidFill>
                  <a:latin typeface="Times New Roman" pitchFamily="18" charset="0"/>
                  <a:cs typeface="Times New Roman" pitchFamily="18" charset="0"/>
                </a:rPr>
                <a:t>= A</a:t>
              </a:r>
            </a:p>
          </p:txBody>
        </p:sp>
      </p:grpSp>
      <p:sp>
        <p:nvSpPr>
          <p:cNvPr id="3" name="AutoShape 4"/>
          <p:cNvSpPr>
            <a:spLocks noChangeArrowheads="1"/>
          </p:cNvSpPr>
          <p:nvPr/>
        </p:nvSpPr>
        <p:spPr bwMode="auto">
          <a:xfrm>
            <a:off x="6550025" y="357188"/>
            <a:ext cx="2089150" cy="503237"/>
          </a:xfrm>
          <a:prstGeom prst="wedgeRoundRectCallout">
            <a:avLst>
              <a:gd name="adj1" fmla="val -33130"/>
              <a:gd name="adj2" fmla="val 186907"/>
              <a:gd name="adj3" fmla="val 16667"/>
            </a:avLst>
          </a:prstGeom>
          <a:solidFill>
            <a:srgbClr val="FFFFCC"/>
          </a:solidFill>
          <a:ln w="12700">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solidFill>
                  <a:srgbClr val="FF3300"/>
                </a:solidFill>
                <a:latin typeface="Times New Roman" pitchFamily="18" charset="0"/>
                <a:cs typeface="Times New Roman" pitchFamily="18" charset="0"/>
              </a:rPr>
              <a:t>“</a:t>
            </a:r>
            <a:r>
              <a:rPr kumimoji="1" lang="zh-CN" altLang="en-US" sz="1600" b="1">
                <a:solidFill>
                  <a:srgbClr val="FF3300"/>
                </a:solidFill>
                <a:latin typeface="Times New Roman" pitchFamily="18" charset="0"/>
                <a:cs typeface="Times New Roman" pitchFamily="18" charset="0"/>
              </a:rPr>
              <a:t>－”非逻辑运算符</a:t>
            </a:r>
            <a:endParaRPr kumimoji="1" lang="zh-CN" altLang="en-US" sz="4400" b="1">
              <a:solidFill>
                <a:srgbClr val="000000"/>
              </a:solidFill>
              <a:latin typeface="Times New Roman" pitchFamily="18" charset="0"/>
              <a:cs typeface="Times New Roman" pitchFamily="18" charset="0"/>
            </a:endParaRPr>
          </a:p>
        </p:txBody>
      </p:sp>
      <p:sp>
        <p:nvSpPr>
          <p:cNvPr id="47" name="Text Box 19"/>
          <p:cNvSpPr txBox="1">
            <a:spLocks noChangeArrowheads="1"/>
          </p:cNvSpPr>
          <p:nvPr/>
        </p:nvSpPr>
        <p:spPr bwMode="auto">
          <a:xfrm>
            <a:off x="5230813" y="2538413"/>
            <a:ext cx="2270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kumimoji="1" lang="zh-CN" altLang="en-US" sz="2400" b="1">
                <a:solidFill>
                  <a:srgbClr val="0000FF"/>
                </a:solidFill>
                <a:latin typeface="Times New Roman" pitchFamily="18" charset="0"/>
                <a:cs typeface="Times New Roman" pitchFamily="18" charset="0"/>
              </a:rPr>
              <a:t>非门逻辑符号</a:t>
            </a:r>
          </a:p>
        </p:txBody>
      </p:sp>
      <p:sp>
        <p:nvSpPr>
          <p:cNvPr id="20490" name="Rectangle 90"/>
          <p:cNvSpPr>
            <a:spLocks noChangeArrowheads="1"/>
          </p:cNvSpPr>
          <p:nvPr/>
        </p:nvSpPr>
        <p:spPr bwMode="auto">
          <a:xfrm>
            <a:off x="179388" y="34925"/>
            <a:ext cx="299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§2.1  </a:t>
            </a:r>
            <a:r>
              <a:rPr lang="zh-CN" altLang="en-US" sz="1800" b="1">
                <a:solidFill>
                  <a:srgbClr val="FF0066"/>
                </a:solidFill>
                <a:latin typeface="Times New Roman" pitchFamily="18" charset="0"/>
                <a:ea typeface="楷体_GB2312" pitchFamily="49" charset="-122"/>
                <a:cs typeface="Times New Roman" pitchFamily="18" charset="0"/>
              </a:rPr>
              <a:t>逻辑代数的基本概念</a:t>
            </a:r>
            <a:r>
              <a:rPr lang="zh-CN" altLang="en-US" sz="1800" b="1">
                <a:latin typeface="Times New Roman" pitchFamily="18" charset="0"/>
                <a:ea typeface="楷体_GB2312" pitchFamily="49" charset="-122"/>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left)">
                                      <p:cBhvr>
                                        <p:cTn id="17" dur="500"/>
                                        <p:tgtEl>
                                          <p:spTgt spid="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left)">
                                      <p:cBhvr>
                                        <p:cTn id="27" dur="500"/>
                                        <p:tgtEl>
                                          <p:spTgt spid="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left)">
                                      <p:cBhvr>
                                        <p:cTn id="42" dur="500"/>
                                        <p:tgtEl>
                                          <p:spTgt spid="4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up)">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2" grpId="0" build="p" autoUpdateAnimBg="0"/>
      <p:bldP spid="43" grpId="0"/>
      <p:bldP spid="3" grpId="0" animBg="1"/>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500063" y="142875"/>
            <a:ext cx="32464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800" b="1">
                <a:solidFill>
                  <a:srgbClr val="006600"/>
                </a:solidFill>
                <a:latin typeface="Times New Roman" pitchFamily="18" charset="0"/>
                <a:cs typeface="Times New Roman" pitchFamily="18" charset="0"/>
              </a:rPr>
              <a:t>三、复合逻辑运算</a:t>
            </a:r>
          </a:p>
        </p:txBody>
      </p:sp>
      <p:sp>
        <p:nvSpPr>
          <p:cNvPr id="3" name="Text Box 4"/>
          <p:cNvSpPr txBox="1">
            <a:spLocks noChangeArrowheads="1"/>
          </p:cNvSpPr>
          <p:nvPr/>
        </p:nvSpPr>
        <p:spPr bwMode="auto">
          <a:xfrm>
            <a:off x="827088" y="785813"/>
            <a:ext cx="3673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FF3300"/>
                </a:solidFill>
                <a:latin typeface="Times New Roman" pitchFamily="18" charset="0"/>
                <a:cs typeface="Times New Roman" pitchFamily="18" charset="0"/>
              </a:rPr>
              <a:t>1. </a:t>
            </a:r>
            <a:r>
              <a:rPr lang="zh-CN" altLang="en-US" sz="2400" b="1">
                <a:solidFill>
                  <a:srgbClr val="FF3300"/>
                </a:solidFill>
                <a:latin typeface="Times New Roman" pitchFamily="18" charset="0"/>
                <a:cs typeface="Times New Roman" pitchFamily="18" charset="0"/>
              </a:rPr>
              <a:t>与非运算（</a:t>
            </a:r>
            <a:r>
              <a:rPr lang="en-US" altLang="zh-CN" sz="2400" b="1">
                <a:solidFill>
                  <a:srgbClr val="FF3300"/>
                </a:solidFill>
                <a:latin typeface="Times New Roman" pitchFamily="18" charset="0"/>
                <a:cs typeface="Times New Roman" pitchFamily="18" charset="0"/>
              </a:rPr>
              <a:t>NAND</a:t>
            </a:r>
            <a:r>
              <a:rPr lang="zh-CN" altLang="en-US" sz="2400" b="1">
                <a:solidFill>
                  <a:srgbClr val="FF3300"/>
                </a:solidFill>
                <a:latin typeface="Times New Roman" pitchFamily="18" charset="0"/>
                <a:cs typeface="Times New Roman" pitchFamily="18" charset="0"/>
              </a:rPr>
              <a:t>）</a:t>
            </a:r>
          </a:p>
        </p:txBody>
      </p:sp>
      <p:grpSp>
        <p:nvGrpSpPr>
          <p:cNvPr id="2" name="Group 5"/>
          <p:cNvGrpSpPr>
            <a:grpSpLocks/>
          </p:cNvGrpSpPr>
          <p:nvPr/>
        </p:nvGrpSpPr>
        <p:grpSpPr bwMode="auto">
          <a:xfrm>
            <a:off x="4859338" y="1914525"/>
            <a:ext cx="3324225" cy="2457450"/>
            <a:chOff x="723" y="1818"/>
            <a:chExt cx="2094" cy="1548"/>
          </a:xfrm>
        </p:grpSpPr>
        <p:sp>
          <p:nvSpPr>
            <p:cNvPr id="21549" name="Text Box 6"/>
            <p:cNvSpPr txBox="1">
              <a:spLocks noChangeArrowheads="1"/>
            </p:cNvSpPr>
            <p:nvPr/>
          </p:nvSpPr>
          <p:spPr bwMode="auto">
            <a:xfrm>
              <a:off x="738" y="1818"/>
              <a:ext cx="2079" cy="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800" b="1" i="1">
                  <a:solidFill>
                    <a:srgbClr val="00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cs typeface="Times New Roman" pitchFamily="18" charset="0"/>
                </a:rPr>
                <a:t>A        B            F</a:t>
              </a:r>
            </a:p>
            <a:p>
              <a:pPr eaLnBrk="1" hangingPunct="1">
                <a:spcBef>
                  <a:spcPct val="50000"/>
                </a:spcBef>
                <a:buFontTx/>
                <a:buNone/>
              </a:pPr>
              <a:r>
                <a:rPr kumimoji="1" lang="en-US" altLang="zh-CN" sz="2800" b="1">
                  <a:solidFill>
                    <a:srgbClr val="000000"/>
                  </a:solidFill>
                  <a:latin typeface="Times New Roman" pitchFamily="18" charset="0"/>
                  <a:cs typeface="Times New Roman" pitchFamily="18" charset="0"/>
                </a:rPr>
                <a:t>    </a:t>
              </a:r>
              <a:r>
                <a:rPr kumimoji="1" lang="en-US" altLang="zh-CN" sz="2800" b="1">
                  <a:solidFill>
                    <a:srgbClr val="040404"/>
                  </a:solidFill>
                  <a:latin typeface="Times New Roman" pitchFamily="18" charset="0"/>
                  <a:cs typeface="Times New Roman" pitchFamily="18" charset="0"/>
                </a:rPr>
                <a:t>0         0            1</a:t>
              </a:r>
            </a:p>
            <a:p>
              <a:pPr>
                <a:spcBef>
                  <a:spcPct val="0"/>
                </a:spcBef>
                <a:buFontTx/>
                <a:buNone/>
              </a:pPr>
              <a:r>
                <a:rPr kumimoji="1" lang="en-US" altLang="zh-CN" sz="2800" b="1">
                  <a:solidFill>
                    <a:srgbClr val="040404"/>
                  </a:solidFill>
                  <a:latin typeface="Times New Roman" pitchFamily="18" charset="0"/>
                  <a:cs typeface="Times New Roman" pitchFamily="18" charset="0"/>
                </a:rPr>
                <a:t>    0         1            1 </a:t>
              </a:r>
            </a:p>
            <a:p>
              <a:pPr>
                <a:spcBef>
                  <a:spcPct val="0"/>
                </a:spcBef>
                <a:buFontTx/>
                <a:buNone/>
              </a:pPr>
              <a:r>
                <a:rPr kumimoji="1" lang="en-US" altLang="zh-CN" sz="2800" b="1">
                  <a:solidFill>
                    <a:srgbClr val="040404"/>
                  </a:solidFill>
                  <a:latin typeface="Times New Roman" pitchFamily="18" charset="0"/>
                  <a:cs typeface="Times New Roman" pitchFamily="18" charset="0"/>
                </a:rPr>
                <a:t>    1         0            1</a:t>
              </a:r>
            </a:p>
            <a:p>
              <a:pPr>
                <a:spcBef>
                  <a:spcPct val="0"/>
                </a:spcBef>
                <a:buFontTx/>
                <a:buNone/>
              </a:pPr>
              <a:r>
                <a:rPr kumimoji="1" lang="en-US" altLang="zh-CN" sz="2800" b="1">
                  <a:solidFill>
                    <a:srgbClr val="040404"/>
                  </a:solidFill>
                  <a:latin typeface="Times New Roman" pitchFamily="18" charset="0"/>
                  <a:cs typeface="Times New Roman" pitchFamily="18" charset="0"/>
                </a:rPr>
                <a:t>    1         1            0</a:t>
              </a:r>
            </a:p>
          </p:txBody>
        </p:sp>
        <p:sp>
          <p:nvSpPr>
            <p:cNvPr id="21550" name="Line 7"/>
            <p:cNvSpPr>
              <a:spLocks noChangeShapeType="1"/>
            </p:cNvSpPr>
            <p:nvPr/>
          </p:nvSpPr>
          <p:spPr bwMode="auto">
            <a:xfrm>
              <a:off x="729" y="2160"/>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1551" name="Line 8"/>
            <p:cNvSpPr>
              <a:spLocks noChangeShapeType="1"/>
            </p:cNvSpPr>
            <p:nvPr/>
          </p:nvSpPr>
          <p:spPr bwMode="auto">
            <a:xfrm>
              <a:off x="735" y="3363"/>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1552" name="Line 9"/>
            <p:cNvSpPr>
              <a:spLocks noChangeShapeType="1"/>
            </p:cNvSpPr>
            <p:nvPr/>
          </p:nvSpPr>
          <p:spPr bwMode="auto">
            <a:xfrm>
              <a:off x="723" y="1830"/>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1553" name="Line 10"/>
            <p:cNvSpPr>
              <a:spLocks noChangeShapeType="1"/>
            </p:cNvSpPr>
            <p:nvPr/>
          </p:nvSpPr>
          <p:spPr bwMode="auto">
            <a:xfrm>
              <a:off x="2088" y="1836"/>
              <a:ext cx="0" cy="153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1062" name="Text Box 13"/>
          <p:cNvSpPr txBox="1">
            <a:spLocks noChangeArrowheads="1"/>
          </p:cNvSpPr>
          <p:nvPr/>
        </p:nvSpPr>
        <p:spPr bwMode="auto">
          <a:xfrm>
            <a:off x="981075" y="142875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kumimoji="1" lang="zh-CN" altLang="en-US" sz="2400" b="1">
                <a:solidFill>
                  <a:srgbClr val="0000FF"/>
                </a:solidFill>
                <a:latin typeface="Times New Roman" pitchFamily="18" charset="0"/>
                <a:cs typeface="Times New Roman" pitchFamily="18" charset="0"/>
              </a:rPr>
              <a:t>与非逻辑表达式</a:t>
            </a:r>
          </a:p>
        </p:txBody>
      </p:sp>
      <p:grpSp>
        <p:nvGrpSpPr>
          <p:cNvPr id="4" name="组合 49"/>
          <p:cNvGrpSpPr>
            <a:grpSpLocks/>
          </p:cNvGrpSpPr>
          <p:nvPr/>
        </p:nvGrpSpPr>
        <p:grpSpPr bwMode="auto">
          <a:xfrm>
            <a:off x="1071563" y="2003425"/>
            <a:ext cx="2571750" cy="711200"/>
            <a:chOff x="1071538" y="2003388"/>
            <a:chExt cx="2571767" cy="711231"/>
          </a:xfrm>
        </p:grpSpPr>
        <p:graphicFrame>
          <p:nvGraphicFramePr>
            <p:cNvPr id="21547" name="Object 2"/>
            <p:cNvGraphicFramePr>
              <a:graphicFrameLocks noChangeAspect="1"/>
            </p:cNvGraphicFramePr>
            <p:nvPr/>
          </p:nvGraphicFramePr>
          <p:xfrm>
            <a:off x="1714459" y="2143085"/>
            <a:ext cx="1285893" cy="431172"/>
          </p:xfrm>
          <a:graphic>
            <a:graphicData uri="http://schemas.openxmlformats.org/presentationml/2006/ole">
              <mc:AlternateContent xmlns:mc="http://schemas.openxmlformats.org/markup-compatibility/2006">
                <mc:Choice xmlns:v="urn:schemas-microsoft-com:vml" Requires="v">
                  <p:oleObj spid="_x0000_s21554" name="公式" r:id="rId3" imgW="590548" imgH="161862" progId="Equation.3">
                    <p:embed/>
                  </p:oleObj>
                </mc:Choice>
                <mc:Fallback>
                  <p:oleObj name="公式" r:id="rId3" imgW="590548" imgH="161862"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459" y="2143085"/>
                          <a:ext cx="1285893" cy="431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48" name="Rectangle 15"/>
            <p:cNvSpPr>
              <a:spLocks noChangeArrowheads="1"/>
            </p:cNvSpPr>
            <p:nvPr/>
          </p:nvSpPr>
          <p:spPr bwMode="auto">
            <a:xfrm>
              <a:off x="1071538" y="2003388"/>
              <a:ext cx="2571767" cy="711231"/>
            </a:xfrm>
            <a:prstGeom prst="rect">
              <a:avLst/>
            </a:prstGeom>
            <a:noFill/>
            <a:ln w="57150" cmpd="thickThin">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sp>
        <p:nvSpPr>
          <p:cNvPr id="15" name="Text Box 37"/>
          <p:cNvSpPr txBox="1">
            <a:spLocks noChangeArrowheads="1"/>
          </p:cNvSpPr>
          <p:nvPr/>
        </p:nvSpPr>
        <p:spPr bwMode="auto">
          <a:xfrm>
            <a:off x="5357813" y="5027613"/>
            <a:ext cx="24288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FF0000"/>
                </a:solidFill>
                <a:latin typeface="Times New Roman" pitchFamily="18" charset="0"/>
                <a:cs typeface="Times New Roman" pitchFamily="18" charset="0"/>
              </a:rPr>
              <a:t>有“</a:t>
            </a:r>
            <a:r>
              <a:rPr lang="en-US" altLang="zh-CN" sz="2400" b="1">
                <a:solidFill>
                  <a:srgbClr val="FF0000"/>
                </a:solidFill>
                <a:latin typeface="Times New Roman" pitchFamily="18" charset="0"/>
                <a:cs typeface="Times New Roman" pitchFamily="18" charset="0"/>
              </a:rPr>
              <a:t>0”</a:t>
            </a:r>
            <a:r>
              <a:rPr lang="zh-CN" altLang="en-US" sz="2400" b="1">
                <a:solidFill>
                  <a:srgbClr val="FF0000"/>
                </a:solidFill>
                <a:latin typeface="Times New Roman" pitchFamily="18" charset="0"/>
                <a:cs typeface="Times New Roman" pitchFamily="18" charset="0"/>
              </a:rPr>
              <a:t>出“</a:t>
            </a:r>
            <a:r>
              <a:rPr lang="en-US" altLang="zh-CN" sz="2400" b="1">
                <a:solidFill>
                  <a:srgbClr val="FF0000"/>
                </a:solidFill>
                <a:latin typeface="Times New Roman" pitchFamily="18" charset="0"/>
                <a:cs typeface="Times New Roman" pitchFamily="18" charset="0"/>
              </a:rPr>
              <a:t>1”</a:t>
            </a:r>
            <a:r>
              <a:rPr lang="zh-CN" altLang="en-US" sz="2400" b="1">
                <a:solidFill>
                  <a:srgbClr val="FF0000"/>
                </a:solidFill>
                <a:latin typeface="Times New Roman" pitchFamily="18" charset="0"/>
                <a:cs typeface="Times New Roman" pitchFamily="18" charset="0"/>
              </a:rPr>
              <a:t>；</a:t>
            </a:r>
            <a:endParaRPr lang="en-US" altLang="zh-CN" sz="2400" b="1">
              <a:solidFill>
                <a:srgbClr val="FF0000"/>
              </a:solidFill>
              <a:latin typeface="Times New Roman" pitchFamily="18" charset="0"/>
              <a:cs typeface="Times New Roman" pitchFamily="18" charset="0"/>
            </a:endParaRPr>
          </a:p>
          <a:p>
            <a:pPr eaLnBrk="1" hangingPunct="1">
              <a:spcBef>
                <a:spcPct val="0"/>
              </a:spcBef>
              <a:buFontTx/>
              <a:buNone/>
            </a:pPr>
            <a:r>
              <a:rPr lang="zh-CN" altLang="en-US" sz="2400" b="1">
                <a:solidFill>
                  <a:srgbClr val="FF0000"/>
                </a:solidFill>
                <a:latin typeface="Times New Roman" pitchFamily="18" charset="0"/>
                <a:cs typeface="Times New Roman" pitchFamily="18" charset="0"/>
              </a:rPr>
              <a:t>全“</a:t>
            </a:r>
            <a:r>
              <a:rPr lang="en-US" altLang="zh-CN" sz="2400" b="1">
                <a:solidFill>
                  <a:srgbClr val="FF0000"/>
                </a:solidFill>
                <a:latin typeface="Times New Roman" pitchFamily="18" charset="0"/>
                <a:cs typeface="Times New Roman" pitchFamily="18" charset="0"/>
              </a:rPr>
              <a:t>1”</a:t>
            </a:r>
            <a:r>
              <a:rPr lang="zh-CN" altLang="en-US" sz="2400" b="1">
                <a:solidFill>
                  <a:srgbClr val="FF0000"/>
                </a:solidFill>
                <a:latin typeface="Times New Roman" pitchFamily="18" charset="0"/>
                <a:cs typeface="Times New Roman" pitchFamily="18" charset="0"/>
              </a:rPr>
              <a:t>出“</a:t>
            </a:r>
            <a:r>
              <a:rPr lang="en-US" altLang="zh-CN" sz="2400" b="1">
                <a:solidFill>
                  <a:srgbClr val="FF0000"/>
                </a:solidFill>
                <a:latin typeface="Times New Roman" pitchFamily="18" charset="0"/>
                <a:cs typeface="Times New Roman" pitchFamily="18" charset="0"/>
              </a:rPr>
              <a:t>0”</a:t>
            </a:r>
            <a:r>
              <a:rPr lang="zh-CN" altLang="en-US" sz="2400" b="1">
                <a:solidFill>
                  <a:srgbClr val="FF0000"/>
                </a:solidFill>
                <a:latin typeface="Times New Roman" pitchFamily="18" charset="0"/>
                <a:cs typeface="Times New Roman" pitchFamily="18" charset="0"/>
              </a:rPr>
              <a:t>。 </a:t>
            </a:r>
          </a:p>
        </p:txBody>
      </p:sp>
      <p:sp>
        <p:nvSpPr>
          <p:cNvPr id="47" name="Text Box 35"/>
          <p:cNvSpPr txBox="1">
            <a:spLocks noChangeArrowheads="1"/>
          </p:cNvSpPr>
          <p:nvPr/>
        </p:nvSpPr>
        <p:spPr bwMode="auto">
          <a:xfrm>
            <a:off x="977900" y="3000375"/>
            <a:ext cx="2736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kumimoji="1" lang="zh-CN" altLang="en-US" sz="2400" b="1">
                <a:solidFill>
                  <a:srgbClr val="0000FF"/>
                </a:solidFill>
                <a:latin typeface="Times New Roman" pitchFamily="18" charset="0"/>
                <a:cs typeface="Times New Roman" pitchFamily="18" charset="0"/>
              </a:rPr>
              <a:t>与非门逻辑符号</a:t>
            </a:r>
          </a:p>
        </p:txBody>
      </p:sp>
      <p:sp>
        <p:nvSpPr>
          <p:cNvPr id="48" name="Text Box 11"/>
          <p:cNvSpPr txBox="1">
            <a:spLocks noChangeArrowheads="1"/>
          </p:cNvSpPr>
          <p:nvPr/>
        </p:nvSpPr>
        <p:spPr bwMode="auto">
          <a:xfrm>
            <a:off x="5143500" y="1428750"/>
            <a:ext cx="2632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kumimoji="1" lang="zh-CN" altLang="en-US" sz="2400" b="1">
                <a:solidFill>
                  <a:srgbClr val="0000FF"/>
                </a:solidFill>
                <a:latin typeface="Times New Roman" pitchFamily="18" charset="0"/>
                <a:cs typeface="Times New Roman" pitchFamily="18" charset="0"/>
              </a:rPr>
              <a:t>与非逻辑真值表</a:t>
            </a:r>
          </a:p>
        </p:txBody>
      </p:sp>
      <p:sp>
        <p:nvSpPr>
          <p:cNvPr id="49" name="矩形 48"/>
          <p:cNvSpPr>
            <a:spLocks noChangeArrowheads="1"/>
          </p:cNvSpPr>
          <p:nvPr/>
        </p:nvSpPr>
        <p:spPr bwMode="auto">
          <a:xfrm>
            <a:off x="5143500" y="4538663"/>
            <a:ext cx="3198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lang="zh-CN" altLang="en-US" sz="2400" b="1">
                <a:solidFill>
                  <a:srgbClr val="0000FF"/>
                </a:solidFill>
                <a:latin typeface="Times New Roman" pitchFamily="18" charset="0"/>
                <a:cs typeface="Times New Roman" pitchFamily="18" charset="0"/>
              </a:rPr>
              <a:t>与非逻辑功能口诀：</a:t>
            </a:r>
          </a:p>
        </p:txBody>
      </p:sp>
      <p:grpSp>
        <p:nvGrpSpPr>
          <p:cNvPr id="5" name="组合 52"/>
          <p:cNvGrpSpPr>
            <a:grpSpLocks/>
          </p:cNvGrpSpPr>
          <p:nvPr/>
        </p:nvGrpSpPr>
        <p:grpSpPr bwMode="auto">
          <a:xfrm>
            <a:off x="1000125" y="3533775"/>
            <a:ext cx="2946400" cy="2681288"/>
            <a:chOff x="1000125" y="3533775"/>
            <a:chExt cx="2946400" cy="2681288"/>
          </a:xfrm>
        </p:grpSpPr>
        <p:grpSp>
          <p:nvGrpSpPr>
            <p:cNvPr id="21517" name="组合 45"/>
            <p:cNvGrpSpPr>
              <a:grpSpLocks/>
            </p:cNvGrpSpPr>
            <p:nvPr/>
          </p:nvGrpSpPr>
          <p:grpSpPr bwMode="auto">
            <a:xfrm>
              <a:off x="1000125" y="3533775"/>
              <a:ext cx="2946400" cy="2681288"/>
              <a:chOff x="1125539" y="3429000"/>
              <a:chExt cx="2946395" cy="2681251"/>
            </a:xfrm>
          </p:grpSpPr>
          <p:grpSp>
            <p:nvGrpSpPr>
              <p:cNvPr id="21520" name="Group 17"/>
              <p:cNvGrpSpPr>
                <a:grpSpLocks/>
              </p:cNvGrpSpPr>
              <p:nvPr/>
            </p:nvGrpSpPr>
            <p:grpSpPr bwMode="auto">
              <a:xfrm>
                <a:off x="1566863" y="3590889"/>
                <a:ext cx="2181225" cy="766763"/>
                <a:chOff x="1143" y="1542"/>
                <a:chExt cx="1374" cy="483"/>
              </a:xfrm>
            </p:grpSpPr>
            <p:sp>
              <p:nvSpPr>
                <p:cNvPr id="21540" name="Line 19"/>
                <p:cNvSpPr>
                  <a:spLocks noChangeShapeType="1"/>
                </p:cNvSpPr>
                <p:nvPr/>
              </p:nvSpPr>
              <p:spPr bwMode="auto">
                <a:xfrm flipV="1">
                  <a:off x="2007" y="1791"/>
                  <a:ext cx="243"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1541" name="Line 20"/>
                <p:cNvSpPr>
                  <a:spLocks noChangeShapeType="1"/>
                </p:cNvSpPr>
                <p:nvPr/>
              </p:nvSpPr>
              <p:spPr bwMode="auto">
                <a:xfrm>
                  <a:off x="1356" y="1851"/>
                  <a:ext cx="27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1542" name="Line 21"/>
                <p:cNvSpPr>
                  <a:spLocks noChangeShapeType="1"/>
                </p:cNvSpPr>
                <p:nvPr/>
              </p:nvSpPr>
              <p:spPr bwMode="auto">
                <a:xfrm>
                  <a:off x="1371" y="1731"/>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1543" name="Text Box 22"/>
                <p:cNvSpPr txBox="1">
                  <a:spLocks noChangeArrowheads="1"/>
                </p:cNvSpPr>
                <p:nvPr/>
              </p:nvSpPr>
              <p:spPr bwMode="auto">
                <a:xfrm>
                  <a:off x="1155" y="1542"/>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21544" name="Text Box 23"/>
                <p:cNvSpPr txBox="1">
                  <a:spLocks noChangeArrowheads="1"/>
                </p:cNvSpPr>
                <p:nvPr/>
              </p:nvSpPr>
              <p:spPr bwMode="auto">
                <a:xfrm>
                  <a:off x="2220" y="1662"/>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F</a:t>
                  </a:r>
                </a:p>
              </p:txBody>
            </p:sp>
            <p:sp>
              <p:nvSpPr>
                <p:cNvPr id="21545" name="Text Box 24"/>
                <p:cNvSpPr txBox="1">
                  <a:spLocks noChangeArrowheads="1"/>
                </p:cNvSpPr>
                <p:nvPr/>
              </p:nvSpPr>
              <p:spPr bwMode="auto">
                <a:xfrm>
                  <a:off x="1143" y="1737"/>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sp>
              <p:nvSpPr>
                <p:cNvPr id="21546" name="Oval 25"/>
                <p:cNvSpPr>
                  <a:spLocks noChangeArrowheads="1"/>
                </p:cNvSpPr>
                <p:nvPr/>
              </p:nvSpPr>
              <p:spPr bwMode="auto">
                <a:xfrm>
                  <a:off x="1917" y="1755"/>
                  <a:ext cx="72" cy="72"/>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grpSp>
            <p:nvGrpSpPr>
              <p:cNvPr id="21521" name="Group 26"/>
              <p:cNvGrpSpPr>
                <a:grpSpLocks/>
              </p:cNvGrpSpPr>
              <p:nvPr/>
            </p:nvGrpSpPr>
            <p:grpSpPr bwMode="auto">
              <a:xfrm>
                <a:off x="1547813" y="4454489"/>
                <a:ext cx="2271713" cy="766763"/>
                <a:chOff x="1026" y="2928"/>
                <a:chExt cx="1431" cy="483"/>
              </a:xfrm>
            </p:grpSpPr>
            <p:sp>
              <p:nvSpPr>
                <p:cNvPr id="21532" name="Line 27"/>
                <p:cNvSpPr>
                  <a:spLocks noChangeShapeType="1"/>
                </p:cNvSpPr>
                <p:nvPr/>
              </p:nvSpPr>
              <p:spPr bwMode="auto">
                <a:xfrm>
                  <a:off x="1926" y="3183"/>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1533" name="Text Box 28"/>
                <p:cNvSpPr txBox="1">
                  <a:spLocks noChangeArrowheads="1"/>
                </p:cNvSpPr>
                <p:nvPr/>
              </p:nvSpPr>
              <p:spPr bwMode="auto">
                <a:xfrm>
                  <a:off x="2160" y="3033"/>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F</a:t>
                  </a:r>
                </a:p>
              </p:txBody>
            </p:sp>
            <p:sp>
              <p:nvSpPr>
                <p:cNvPr id="21534" name="Text Box 29"/>
                <p:cNvSpPr txBox="1">
                  <a:spLocks noChangeArrowheads="1"/>
                </p:cNvSpPr>
                <p:nvPr/>
              </p:nvSpPr>
              <p:spPr bwMode="auto">
                <a:xfrm>
                  <a:off x="1038" y="2928"/>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21535" name="Text Box 30"/>
                <p:cNvSpPr txBox="1">
                  <a:spLocks noChangeArrowheads="1"/>
                </p:cNvSpPr>
                <p:nvPr/>
              </p:nvSpPr>
              <p:spPr bwMode="auto">
                <a:xfrm>
                  <a:off x="1026" y="3123"/>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sp>
              <p:nvSpPr>
                <p:cNvPr id="21536" name="AutoShape 31"/>
                <p:cNvSpPr>
                  <a:spLocks noChangeArrowheads="1"/>
                </p:cNvSpPr>
                <p:nvPr/>
              </p:nvSpPr>
              <p:spPr bwMode="auto">
                <a:xfrm>
                  <a:off x="1521" y="3052"/>
                  <a:ext cx="315" cy="259"/>
                </a:xfrm>
                <a:prstGeom prst="flowChartDelay">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21537" name="Line 32"/>
                <p:cNvSpPr>
                  <a:spLocks noChangeShapeType="1"/>
                </p:cNvSpPr>
                <p:nvPr/>
              </p:nvSpPr>
              <p:spPr bwMode="auto">
                <a:xfrm>
                  <a:off x="1257" y="3228"/>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1538" name="Line 33"/>
                <p:cNvSpPr>
                  <a:spLocks noChangeShapeType="1"/>
                </p:cNvSpPr>
                <p:nvPr/>
              </p:nvSpPr>
              <p:spPr bwMode="auto">
                <a:xfrm>
                  <a:off x="1263" y="3116"/>
                  <a:ext cx="24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1539" name="Oval 34"/>
                <p:cNvSpPr>
                  <a:spLocks noChangeArrowheads="1"/>
                </p:cNvSpPr>
                <p:nvPr/>
              </p:nvSpPr>
              <p:spPr bwMode="auto">
                <a:xfrm>
                  <a:off x="1839" y="3144"/>
                  <a:ext cx="72" cy="72"/>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sp>
            <p:nvSpPr>
              <p:cNvPr id="21522" name="Rectangle 36"/>
              <p:cNvSpPr>
                <a:spLocks noChangeArrowheads="1"/>
              </p:cNvSpPr>
              <p:nvPr/>
            </p:nvSpPr>
            <p:spPr bwMode="auto">
              <a:xfrm>
                <a:off x="1125539" y="3429000"/>
                <a:ext cx="2946395" cy="2681251"/>
              </a:xfrm>
              <a:prstGeom prst="rect">
                <a:avLst/>
              </a:prstGeom>
              <a:noFill/>
              <a:ln w="57150" cmpd="thickThin">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nvGrpSpPr>
              <p:cNvPr id="21523" name="Group 38"/>
              <p:cNvGrpSpPr>
                <a:grpSpLocks/>
              </p:cNvGrpSpPr>
              <p:nvPr/>
            </p:nvGrpSpPr>
            <p:grpSpPr bwMode="auto">
              <a:xfrm>
                <a:off x="1535113" y="5186327"/>
                <a:ext cx="2181225" cy="766763"/>
                <a:chOff x="1143" y="1542"/>
                <a:chExt cx="1374" cy="483"/>
              </a:xfrm>
            </p:grpSpPr>
            <p:sp>
              <p:nvSpPr>
                <p:cNvPr id="21524" name="Text Box 39"/>
                <p:cNvSpPr txBox="1">
                  <a:spLocks noChangeArrowheads="1"/>
                </p:cNvSpPr>
                <p:nvPr/>
              </p:nvSpPr>
              <p:spPr bwMode="auto">
                <a:xfrm>
                  <a:off x="1638" y="1647"/>
                  <a:ext cx="270" cy="291"/>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endParaRPr kumimoji="1" lang="zh-CN" altLang="zh-CN" sz="2400" b="1">
                    <a:solidFill>
                      <a:srgbClr val="FF0000"/>
                    </a:solidFill>
                    <a:latin typeface="Times New Roman" pitchFamily="18" charset="0"/>
                    <a:cs typeface="Times New Roman" pitchFamily="18" charset="0"/>
                  </a:endParaRPr>
                </a:p>
              </p:txBody>
            </p:sp>
            <p:sp>
              <p:nvSpPr>
                <p:cNvPr id="21525" name="Line 40"/>
                <p:cNvSpPr>
                  <a:spLocks noChangeShapeType="1"/>
                </p:cNvSpPr>
                <p:nvPr/>
              </p:nvSpPr>
              <p:spPr bwMode="auto">
                <a:xfrm flipV="1">
                  <a:off x="2007" y="1791"/>
                  <a:ext cx="243"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1526" name="Line 41"/>
                <p:cNvSpPr>
                  <a:spLocks noChangeShapeType="1"/>
                </p:cNvSpPr>
                <p:nvPr/>
              </p:nvSpPr>
              <p:spPr bwMode="auto">
                <a:xfrm>
                  <a:off x="1356" y="1851"/>
                  <a:ext cx="27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1527" name="Line 42"/>
                <p:cNvSpPr>
                  <a:spLocks noChangeShapeType="1"/>
                </p:cNvSpPr>
                <p:nvPr/>
              </p:nvSpPr>
              <p:spPr bwMode="auto">
                <a:xfrm>
                  <a:off x="1371" y="1731"/>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1528" name="Text Box 43"/>
                <p:cNvSpPr txBox="1">
                  <a:spLocks noChangeArrowheads="1"/>
                </p:cNvSpPr>
                <p:nvPr/>
              </p:nvSpPr>
              <p:spPr bwMode="auto">
                <a:xfrm>
                  <a:off x="1155" y="1542"/>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21529" name="Text Box 44"/>
                <p:cNvSpPr txBox="1">
                  <a:spLocks noChangeArrowheads="1"/>
                </p:cNvSpPr>
                <p:nvPr/>
              </p:nvSpPr>
              <p:spPr bwMode="auto">
                <a:xfrm>
                  <a:off x="2220" y="1662"/>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F</a:t>
                  </a:r>
                </a:p>
              </p:txBody>
            </p:sp>
            <p:sp>
              <p:nvSpPr>
                <p:cNvPr id="21530" name="Text Box 45"/>
                <p:cNvSpPr txBox="1">
                  <a:spLocks noChangeArrowheads="1"/>
                </p:cNvSpPr>
                <p:nvPr/>
              </p:nvSpPr>
              <p:spPr bwMode="auto">
                <a:xfrm>
                  <a:off x="1143" y="1737"/>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sp>
              <p:nvSpPr>
                <p:cNvPr id="21531" name="Oval 46"/>
                <p:cNvSpPr>
                  <a:spLocks noChangeArrowheads="1"/>
                </p:cNvSpPr>
                <p:nvPr/>
              </p:nvSpPr>
              <p:spPr bwMode="auto">
                <a:xfrm>
                  <a:off x="1917" y="1755"/>
                  <a:ext cx="72" cy="72"/>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grpSp>
        <p:sp>
          <p:nvSpPr>
            <p:cNvPr id="21518" name="Text Box 39"/>
            <p:cNvSpPr txBox="1">
              <a:spLocks noChangeArrowheads="1"/>
            </p:cNvSpPr>
            <p:nvPr/>
          </p:nvSpPr>
          <p:spPr bwMode="auto">
            <a:xfrm>
              <a:off x="2233596" y="3857628"/>
              <a:ext cx="428626" cy="461969"/>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endParaRPr kumimoji="1" lang="zh-CN" altLang="zh-CN" sz="2400" b="1">
                <a:solidFill>
                  <a:srgbClr val="FF0000"/>
                </a:solidFill>
                <a:latin typeface="Times New Roman" pitchFamily="18" charset="0"/>
                <a:cs typeface="Times New Roman" pitchFamily="18" charset="0"/>
              </a:endParaRPr>
            </a:p>
          </p:txBody>
        </p:sp>
        <p:sp>
          <p:nvSpPr>
            <p:cNvPr id="21519" name="矩形 51"/>
            <p:cNvSpPr>
              <a:spLocks noChangeArrowheads="1"/>
            </p:cNvSpPr>
            <p:nvPr/>
          </p:nvSpPr>
          <p:spPr bwMode="auto">
            <a:xfrm>
              <a:off x="2285984" y="3857628"/>
              <a:ext cx="3561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1600" b="1">
                  <a:solidFill>
                    <a:srgbClr val="000000"/>
                  </a:solidFill>
                  <a:latin typeface="Times New Roman" pitchFamily="18" charset="0"/>
                  <a:cs typeface="Times New Roman" pitchFamily="18" charset="0"/>
                </a:rPr>
                <a:t>&amp;</a:t>
              </a:r>
            </a:p>
          </p:txBody>
        </p:sp>
      </p:grpSp>
      <p:sp>
        <p:nvSpPr>
          <p:cNvPr id="21516" name="Rectangle 90"/>
          <p:cNvSpPr>
            <a:spLocks noChangeArrowheads="1"/>
          </p:cNvSpPr>
          <p:nvPr/>
        </p:nvSpPr>
        <p:spPr bwMode="auto">
          <a:xfrm>
            <a:off x="6137275" y="160338"/>
            <a:ext cx="299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§2.1  </a:t>
            </a:r>
            <a:r>
              <a:rPr lang="zh-CN" altLang="en-US" sz="1800" b="1">
                <a:solidFill>
                  <a:srgbClr val="FF0066"/>
                </a:solidFill>
                <a:latin typeface="Times New Roman" pitchFamily="18" charset="0"/>
                <a:ea typeface="楷体_GB2312" pitchFamily="49" charset="-122"/>
                <a:cs typeface="Times New Roman" pitchFamily="18" charset="0"/>
              </a:rPr>
              <a:t>逻辑代数的基本概念</a:t>
            </a:r>
            <a:r>
              <a:rPr lang="zh-CN" altLang="en-US" sz="1800" b="1">
                <a:latin typeface="Times New Roman" pitchFamily="18" charset="0"/>
                <a:ea typeface="楷体_GB2312" pitchFamily="49" charset="-122"/>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2"/>
                                        </p:tgtEl>
                                        <p:attrNameLst>
                                          <p:attrName>style.visibility</p:attrName>
                                        </p:attrNameLst>
                                      </p:cBhvr>
                                      <p:to>
                                        <p:strVal val="visible"/>
                                      </p:to>
                                    </p:set>
                                    <p:animEffect transition="in" filter="wipe(left)">
                                      <p:cBhvr>
                                        <p:cTn id="12" dur="500"/>
                                        <p:tgtEl>
                                          <p:spTgt spid="10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left)">
                                      <p:cBhvr>
                                        <p:cTn id="22" dur="500"/>
                                        <p:tgtEl>
                                          <p:spTgt spid="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left)">
                                      <p:cBhvr>
                                        <p:cTn id="42" dur="500"/>
                                        <p:tgtEl>
                                          <p:spTgt spid="4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up)">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62" grpId="0"/>
      <p:bldP spid="15" grpId="0"/>
      <p:bldP spid="47" grpId="0"/>
      <p:bldP spid="48" grpId="0"/>
      <p:bldP spid="49" grpId="0"/>
    </p:bld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8072</TotalTime>
  <Words>5560</Words>
  <Application>Microsoft Office PowerPoint</Application>
  <PresentationFormat>全屏显示(4:3)</PresentationFormat>
  <Paragraphs>1300</Paragraphs>
  <Slides>76</Slides>
  <Notes>0</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2</vt:i4>
      </vt:variant>
      <vt:variant>
        <vt:lpstr>幻灯片标题</vt:lpstr>
      </vt:variant>
      <vt:variant>
        <vt:i4>76</vt:i4>
      </vt:variant>
    </vt:vector>
  </HeadingPairs>
  <TitlesOfParts>
    <vt:vector size="93" baseType="lpstr">
      <vt:lpstr>Arial</vt:lpstr>
      <vt:lpstr>宋体</vt:lpstr>
      <vt:lpstr>Calibri</vt:lpstr>
      <vt:lpstr>Franklin Gothic Medium</vt:lpstr>
      <vt:lpstr>Franklin Gothic Book</vt:lpstr>
      <vt:lpstr>Wingdings 2</vt:lpstr>
      <vt:lpstr>黑体</vt:lpstr>
      <vt:lpstr>Times New Roman</vt:lpstr>
      <vt:lpstr>楷体_GB2312</vt:lpstr>
      <vt:lpstr>楷体</vt:lpstr>
      <vt:lpstr>Wingdings</vt:lpstr>
      <vt:lpstr>Symbol</vt:lpstr>
      <vt:lpstr>华文仿宋</vt:lpstr>
      <vt:lpstr>默认设计模板</vt:lpstr>
      <vt:lpstr>2_暗香扑面</vt:lpstr>
      <vt:lpstr>Microsoft 公式 3.0</vt:lpstr>
      <vt:lpstr>Microsoft Clip Gallery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sdf</dc:creator>
  <cp:lastModifiedBy>sdf</cp:lastModifiedBy>
  <cp:revision>771</cp:revision>
  <dcterms:created xsi:type="dcterms:W3CDTF">1601-01-01T00:00:00Z</dcterms:created>
  <dcterms:modified xsi:type="dcterms:W3CDTF">2017-11-20T06:13:01Z</dcterms:modified>
</cp:coreProperties>
</file>