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5354" r:id="rId2"/>
  </p:sldMasterIdLst>
  <p:notesMasterIdLst>
    <p:notesMasterId r:id="rId59"/>
  </p:notesMasterIdLst>
  <p:handoutMasterIdLst>
    <p:handoutMasterId r:id="rId60"/>
  </p:handoutMasterIdLst>
  <p:sldIdLst>
    <p:sldId id="280" r:id="rId3"/>
    <p:sldId id="278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9" r:id="rId38"/>
    <p:sldId id="361" r:id="rId39"/>
    <p:sldId id="358" r:id="rId40"/>
    <p:sldId id="362" r:id="rId41"/>
    <p:sldId id="363" r:id="rId42"/>
    <p:sldId id="365" r:id="rId43"/>
    <p:sldId id="364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9" r:id="rId53"/>
    <p:sldId id="375" r:id="rId54"/>
    <p:sldId id="376" r:id="rId55"/>
    <p:sldId id="377" r:id="rId56"/>
    <p:sldId id="378" r:id="rId57"/>
    <p:sldId id="380" r:id="rId58"/>
  </p:sldIdLst>
  <p:sldSz cx="9144000" cy="6858000" type="screen4x3"/>
  <p:notesSz cx="6761163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66"/>
    <a:srgbClr val="FF3399"/>
    <a:srgbClr val="FF3300"/>
    <a:srgbClr val="FFFFCC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 autoAdjust="0"/>
    <p:restoredTop sz="99663" autoAdjust="0"/>
  </p:normalViewPr>
  <p:slideViewPr>
    <p:cSldViewPr>
      <p:cViewPr>
        <p:scale>
          <a:sx n="68" d="100"/>
          <a:sy n="68" d="100"/>
        </p:scale>
        <p:origin x="-1716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640BEC7-85BD-45F9-BD9A-B1C26C71B6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32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66A6891-EF0D-4597-9E86-C74323BD38F0}" type="datetimeFigureOut">
              <a:rPr lang="zh-CN" altLang="en-US"/>
              <a:pPr>
                <a:defRPr/>
              </a:pPr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60A53CE-AEEC-4580-97F4-EDE695474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5F2ECB-93B6-4DEF-A3A1-FE96CBF36FF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FFF28-6C63-4132-96D5-F48BD4E267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25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D9614-4D92-484B-8564-2A056167BB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15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DAEBF-5FDB-4599-AD37-90919CDE9E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4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637E3-86D1-4D09-82AA-52D1303EA0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6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706AA-AA67-44D1-908F-41FB01C5A2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928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60463-E25C-426A-BC08-454A6CA982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09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A7155-BD56-4FE8-9C6D-54E6ADD52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70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6BF7D-C237-4EA1-994F-166EE1E168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304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37CCB-B167-41A0-AC7D-1103234909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17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F4285-8B7C-4E79-AAF4-165ED14BC7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617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A61D3-C8D4-4FFF-9E80-F098B4F3FC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2AF33-6AF2-4933-BB68-5CDA60F997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52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05E47-57C5-436B-B9D8-D1E0A7175A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797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BCC32-10D9-4E57-B1DB-4241FF0E0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50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C1F00-FC7B-4BAF-AB25-B0A410F8EA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0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E733-8888-4939-98C6-7562ED88F2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95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00D06-F498-47D9-B875-59B92417F3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1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81D9F-FBB6-41BC-A951-83D8D1A2D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3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1807-5BC8-4A53-97FF-E231CBE7C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6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6E838-A448-41C8-A569-D5DF2420D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8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D0506-1205-44FA-9E16-4B8F7599C3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70611-8E34-458F-A98F-8EBB1FC819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85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E0FBC38-2569-430D-8BA8-AEDA560D4E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0" r:id="rId1"/>
    <p:sldLayoutId id="2147485601" r:id="rId2"/>
    <p:sldLayoutId id="2147485602" r:id="rId3"/>
    <p:sldLayoutId id="2147485603" r:id="rId4"/>
    <p:sldLayoutId id="2147485604" r:id="rId5"/>
    <p:sldLayoutId id="2147485605" r:id="rId6"/>
    <p:sldLayoutId id="2147485606" r:id="rId7"/>
    <p:sldLayoutId id="2147485607" r:id="rId8"/>
    <p:sldLayoutId id="2147485608" r:id="rId9"/>
    <p:sldLayoutId id="2147485609" r:id="rId10"/>
    <p:sldLayoutId id="21474856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5B386239-3C2E-4371-A2B3-F65D423D95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2" r:id="rId1"/>
    <p:sldLayoutId id="2147485613" r:id="rId2"/>
    <p:sldLayoutId id="2147485614" r:id="rId3"/>
    <p:sldLayoutId id="2147485615" r:id="rId4"/>
    <p:sldLayoutId id="2147485616" r:id="rId5"/>
    <p:sldLayoutId id="2147485617" r:id="rId6"/>
    <p:sldLayoutId id="2147485618" r:id="rId7"/>
    <p:sldLayoutId id="2147485619" r:id="rId8"/>
    <p:sldLayoutId id="2147485620" r:id="rId9"/>
    <p:sldLayoutId id="2147485621" r:id="rId10"/>
    <p:sldLayoutId id="21474856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35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1.wmf"/><Relationship Id="rId5" Type="http://schemas.openxmlformats.org/officeDocument/2006/relationships/image" Target="../media/image37.png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6.png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2.png"/><Relationship Id="rId4" Type="http://schemas.openxmlformats.org/officeDocument/2006/relationships/image" Target="../media/image60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0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/>
          <p:cNvSpPr>
            <a:spLocks noChangeArrowheads="1"/>
          </p:cNvSpPr>
          <p:nvPr/>
        </p:nvSpPr>
        <p:spPr bwMode="auto">
          <a:xfrm>
            <a:off x="611188" y="1004888"/>
            <a:ext cx="6697662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数字逻辑设计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矩形 4"/>
          <p:cNvSpPr>
            <a:spLocks noChangeArrowheads="1"/>
          </p:cNvSpPr>
          <p:nvPr/>
        </p:nvSpPr>
        <p:spPr bwMode="auto">
          <a:xfrm>
            <a:off x="928688" y="3643313"/>
            <a:ext cx="78581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44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7</a:t>
            </a:r>
            <a:r>
              <a:rPr lang="zh-CN" altLang="en-US" sz="44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</a:t>
            </a:r>
            <a:r>
              <a:rPr kumimoji="1" lang="zh-CN" altLang="en-US" sz="4400" b="1">
                <a:solidFill>
                  <a:srgbClr val="0066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存储器和可编程逻辑器件</a:t>
            </a:r>
            <a:endParaRPr lang="zh-CN" altLang="en-US" sz="4400" b="1">
              <a:solidFill>
                <a:srgbClr val="0066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428625" y="142875"/>
            <a:ext cx="527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电可擦除可编程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</a:t>
            </a:r>
            <a:endParaRPr lang="zh-CN" altLang="en-US" sz="2400" b="1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143500" y="642938"/>
            <a:ext cx="2867025" cy="2655887"/>
            <a:chOff x="5143504" y="642918"/>
            <a:chExt cx="2867025" cy="2655348"/>
          </a:xfrm>
        </p:grpSpPr>
        <p:pic>
          <p:nvPicPr>
            <p:cNvPr id="2253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4" y="642918"/>
              <a:ext cx="286702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9" name="矩形 4"/>
            <p:cNvSpPr>
              <a:spLocks noChangeArrowheads="1"/>
            </p:cNvSpPr>
            <p:nvPr/>
          </p:nvSpPr>
          <p:spPr bwMode="auto">
            <a:xfrm>
              <a:off x="5857884" y="2928934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85813" y="785813"/>
            <a:ext cx="3729037" cy="2500312"/>
            <a:chOff x="785786" y="785794"/>
            <a:chExt cx="3728586" cy="2500330"/>
          </a:xfrm>
        </p:grpSpPr>
        <p:pic>
          <p:nvPicPr>
            <p:cNvPr id="2253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785794"/>
              <a:ext cx="3728586" cy="214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7" name="矩形 5"/>
            <p:cNvSpPr>
              <a:spLocks noChangeArrowheads="1"/>
            </p:cNvSpPr>
            <p:nvPr/>
          </p:nvSpPr>
          <p:spPr bwMode="auto">
            <a:xfrm>
              <a:off x="1214414" y="2916792"/>
              <a:ext cx="1872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浮栅隧道</a:t>
              </a:r>
              <a:r>
                <a:rPr lang="en-US" altLang="zh-CN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管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785813" y="3906838"/>
            <a:ext cx="74295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用电擦除，可重复擦写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100K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次。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擦除速度要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EPROM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快的多。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E</a:t>
            </a:r>
            <a:r>
              <a:rPr kumimoji="1" lang="en-US" altLang="zh-CN" sz="2400" b="1" baseline="30000" dirty="0">
                <a:solidFill>
                  <a:srgbClr val="C0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PROM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的电擦除过程就是改写过程。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</a:endParaRPr>
          </a:p>
          <a:p>
            <a:pPr marL="180975" indent="-180975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它具有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ROM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的非易失性，又具备类似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</a:rPr>
              <a:t>RAM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</a:rPr>
              <a:t>的功能。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813" y="3478213"/>
            <a:ext cx="16510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功能特点</a:t>
            </a:r>
          </a:p>
        </p:txBody>
      </p:sp>
      <p:sp>
        <p:nvSpPr>
          <p:cNvPr id="22535" name="矩形 10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500063" y="142875"/>
            <a:ext cx="457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快闪存储器（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Flash Memory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928688" y="714375"/>
            <a:ext cx="3457575" cy="2643188"/>
            <a:chOff x="928662" y="714356"/>
            <a:chExt cx="3457575" cy="2643206"/>
          </a:xfrm>
        </p:grpSpPr>
        <p:pic>
          <p:nvPicPr>
            <p:cNvPr id="2356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62" y="714356"/>
              <a:ext cx="3457575" cy="2214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3" name="矩形 6"/>
            <p:cNvSpPr>
              <a:spLocks noChangeArrowheads="1"/>
            </p:cNvSpPr>
            <p:nvPr/>
          </p:nvSpPr>
          <p:spPr bwMode="auto">
            <a:xfrm>
              <a:off x="1270611" y="2988230"/>
              <a:ext cx="1872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叠栅隧道</a:t>
              </a:r>
              <a:r>
                <a:rPr lang="en-US" altLang="zh-CN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管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5643563" y="857250"/>
            <a:ext cx="2176462" cy="2500313"/>
            <a:chOff x="5643570" y="857232"/>
            <a:chExt cx="2176461" cy="2500330"/>
          </a:xfrm>
        </p:grpSpPr>
        <p:pic>
          <p:nvPicPr>
            <p:cNvPr id="2356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570" y="857232"/>
              <a:ext cx="2176461" cy="2202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1" name="矩形 7"/>
            <p:cNvSpPr>
              <a:spLocks noChangeArrowheads="1"/>
            </p:cNvSpPr>
            <p:nvPr/>
          </p:nvSpPr>
          <p:spPr bwMode="auto">
            <a:xfrm>
              <a:off x="6243674" y="2988230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85813" y="4102100"/>
            <a:ext cx="5857875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数据的擦除和写入是分开进行的。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数据写入方式与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EPROM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相同。</a:t>
            </a:r>
            <a:endParaRPr kumimoji="1" lang="en-US" altLang="zh-CN" sz="2400" b="1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一只芯片可以擦除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/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写入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100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万次以上。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5813" y="3673475"/>
            <a:ext cx="1651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功能特点</a:t>
            </a:r>
          </a:p>
        </p:txBody>
      </p:sp>
      <p:sp>
        <p:nvSpPr>
          <p:cNvPr id="23559" name="矩形 10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14313" y="71438"/>
            <a:ext cx="5038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三、随机存取存储器（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RAM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31850" y="1571625"/>
            <a:ext cx="568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断电后存储的数据消失，具有易失性。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06450" y="1119188"/>
            <a:ext cx="59467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可随时读出，也可随时写入数据。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3913" y="642938"/>
            <a:ext cx="165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功能特点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31788" y="2143125"/>
            <a:ext cx="8064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542925">
              <a:defRPr/>
            </a:pP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根据存储单元的工作原理不同，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分为静态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和动态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。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857250" y="3571875"/>
            <a:ext cx="814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优点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数据由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记忆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只要不断电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数据就能永久保存。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23913" y="3109913"/>
            <a:ext cx="176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静态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857250" y="4071938"/>
            <a:ext cx="8410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缺点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存储单元所用的管子数目多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功耗大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集成度受到限制。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828675" y="4786313"/>
            <a:ext cx="28146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动态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855663" y="5213350"/>
            <a:ext cx="721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优点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存储单元所用的管子数目少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功耗小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集成度高。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857250" y="5713413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缺点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: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为避免存储数据的丢失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必须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定期刷新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4589" name="矩形 12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9"/>
          <p:cNvGrpSpPr>
            <a:grpSpLocks/>
          </p:cNvGrpSpPr>
          <p:nvPr/>
        </p:nvGrpSpPr>
        <p:grpSpPr bwMode="auto">
          <a:xfrm>
            <a:off x="4929188" y="857250"/>
            <a:ext cx="3740150" cy="3409950"/>
            <a:chOff x="4929190" y="857232"/>
            <a:chExt cx="3740192" cy="3410388"/>
          </a:xfrm>
        </p:grpSpPr>
        <p:sp>
          <p:nvSpPr>
            <p:cNvPr id="25607" name="Rectangle 388"/>
            <p:cNvSpPr>
              <a:spLocks noChangeArrowheads="1"/>
            </p:cNvSpPr>
            <p:nvPr/>
          </p:nvSpPr>
          <p:spPr bwMode="auto">
            <a:xfrm>
              <a:off x="5572132" y="3929066"/>
              <a:ext cx="20409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六管</a:t>
              </a:r>
              <a:r>
                <a:rPr kumimoji="1" lang="en-US" altLang="zh-CN" sz="16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NMOS</a:t>
              </a:r>
              <a:r>
                <a:rPr kumimoji="1" lang="zh-CN" altLang="en-US" sz="16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</a:p>
          </p:txBody>
        </p:sp>
        <p:pic>
          <p:nvPicPr>
            <p:cNvPr id="2560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857232"/>
              <a:ext cx="3740192" cy="3143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785813"/>
            <a:ext cx="39290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矩形 198"/>
          <p:cNvSpPr>
            <a:spLocks noChangeArrowheads="1"/>
          </p:cNvSpPr>
          <p:nvPr/>
        </p:nvSpPr>
        <p:spPr bwMode="auto">
          <a:xfrm>
            <a:off x="571500" y="142875"/>
            <a:ext cx="294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SRAM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的存储结构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500563"/>
            <a:ext cx="3602038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矩形 7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84175"/>
            <a:ext cx="8543925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2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500063" y="142875"/>
            <a:ext cx="299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DRAM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的存储单元</a:t>
            </a:r>
            <a:endParaRPr kumimoji="1"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271"/>
          <p:cNvGrpSpPr>
            <a:grpSpLocks/>
          </p:cNvGrpSpPr>
          <p:nvPr/>
        </p:nvGrpSpPr>
        <p:grpSpPr bwMode="auto">
          <a:xfrm>
            <a:off x="785813" y="642938"/>
            <a:ext cx="3565525" cy="4013200"/>
            <a:chOff x="857224" y="642918"/>
            <a:chExt cx="3565216" cy="4012670"/>
          </a:xfrm>
        </p:grpSpPr>
        <p:sp>
          <p:nvSpPr>
            <p:cNvPr id="27657" name="Rectangle 280"/>
            <p:cNvSpPr>
              <a:spLocks noChangeArrowheads="1"/>
            </p:cNvSpPr>
            <p:nvPr/>
          </p:nvSpPr>
          <p:spPr bwMode="auto">
            <a:xfrm>
              <a:off x="1142976" y="4286256"/>
              <a:ext cx="264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四管动态</a:t>
              </a:r>
              <a:r>
                <a:rPr kumimoji="1" lang="en-US" altLang="zh-CN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kumimoji="1"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</a:p>
          </p:txBody>
        </p:sp>
        <p:pic>
          <p:nvPicPr>
            <p:cNvPr id="276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642918"/>
              <a:ext cx="3565216" cy="364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70"/>
          <p:cNvGrpSpPr>
            <a:grpSpLocks/>
          </p:cNvGrpSpPr>
          <p:nvPr/>
        </p:nvGrpSpPr>
        <p:grpSpPr bwMode="auto">
          <a:xfrm>
            <a:off x="4643438" y="2286000"/>
            <a:ext cx="3462337" cy="2370138"/>
            <a:chOff x="4714876" y="2285992"/>
            <a:chExt cx="3462346" cy="2369596"/>
          </a:xfrm>
        </p:grpSpPr>
        <p:pic>
          <p:nvPicPr>
            <p:cNvPr id="276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2285992"/>
              <a:ext cx="3462346" cy="1885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Rectangle 42"/>
            <p:cNvSpPr>
              <a:spLocks noChangeArrowheads="1"/>
            </p:cNvSpPr>
            <p:nvPr/>
          </p:nvSpPr>
          <p:spPr bwMode="auto">
            <a:xfrm>
              <a:off x="5119712" y="4286256"/>
              <a:ext cx="26669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单管动态</a:t>
              </a:r>
              <a:r>
                <a:rPr kumimoji="1" lang="en-US" altLang="zh-CN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kumimoji="1"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</a:p>
          </p:txBody>
        </p:sp>
      </p:grpSp>
      <p:sp>
        <p:nvSpPr>
          <p:cNvPr id="273" name="Rectangle 283"/>
          <p:cNvSpPr>
            <a:spLocks noChangeArrowheads="1"/>
          </p:cNvSpPr>
          <p:nvPr/>
        </p:nvSpPr>
        <p:spPr bwMode="auto">
          <a:xfrm>
            <a:off x="714375" y="4829175"/>
            <a:ext cx="796131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429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动态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MOS</a:t>
            </a: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存储单元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利用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管的栅极电容来存储信息</a:t>
            </a: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，但由于栅极电容的容量很小，而漏电流又不可能绝对等于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，所以电荷保存的时间有限。为了避免存储信息的丢失，必须定时地给电容补充漏掉的电荷。通常把这种操作称为“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刷新</a:t>
            </a: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”或“再生”。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刷新之间的时间间隔一般不大于 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2ms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</a:p>
        </p:txBody>
      </p:sp>
      <p:sp>
        <p:nvSpPr>
          <p:cNvPr id="27654" name="矩形 9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0"/>
          <p:cNvSpPr>
            <a:spLocks noChangeArrowheads="1"/>
          </p:cNvSpPr>
          <p:nvPr/>
        </p:nvSpPr>
        <p:spPr bwMode="auto">
          <a:xfrm>
            <a:off x="285750" y="71438"/>
            <a:ext cx="5510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375" y="714375"/>
            <a:ext cx="5214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一、数字集成电路的发展概况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86000" y="20002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SSI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MSI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6000" y="2843213"/>
            <a:ext cx="1455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LSI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VLSI</a:t>
            </a:r>
            <a:endParaRPr lang="zh-CN" altLang="en-US" sz="20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34"/>
          <p:cNvGrpSpPr>
            <a:grpSpLocks/>
          </p:cNvGrpSpPr>
          <p:nvPr/>
        </p:nvGrpSpPr>
        <p:grpSpPr bwMode="auto">
          <a:xfrm>
            <a:off x="3643313" y="1876425"/>
            <a:ext cx="2789237" cy="523875"/>
            <a:chOff x="3643306" y="1876000"/>
            <a:chExt cx="2788636" cy="524350"/>
          </a:xfrm>
        </p:grpSpPr>
        <p:grpSp>
          <p:nvGrpSpPr>
            <p:cNvPr id="28710" name="组合 33"/>
            <p:cNvGrpSpPr>
              <a:grpSpLocks/>
            </p:cNvGrpSpPr>
            <p:nvPr/>
          </p:nvGrpSpPr>
          <p:grpSpPr bwMode="auto">
            <a:xfrm>
              <a:off x="3643306" y="1876000"/>
              <a:ext cx="1500198" cy="340142"/>
              <a:chOff x="3643306" y="1876000"/>
              <a:chExt cx="1500198" cy="340142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3643306" y="2214444"/>
                <a:ext cx="1499864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13" name="矩形 10"/>
              <p:cNvSpPr>
                <a:spLocks noChangeArrowheads="1"/>
              </p:cNvSpPr>
              <p:nvPr/>
            </p:nvSpPr>
            <p:spPr bwMode="auto">
              <a:xfrm>
                <a:off x="3917375" y="1876000"/>
                <a:ext cx="10118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600" b="1">
                    <a:latin typeface="Times New Roman" pitchFamily="18" charset="0"/>
                    <a:cs typeface="Times New Roman" pitchFamily="18" charset="0"/>
                  </a:rPr>
                  <a:t>数字系统</a:t>
                </a:r>
                <a:endParaRPr lang="zh-CN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711" name="矩形 12"/>
            <p:cNvSpPr>
              <a:spLocks noChangeArrowheads="1"/>
            </p:cNvSpPr>
            <p:nvPr/>
          </p:nvSpPr>
          <p:spPr bwMode="auto">
            <a:xfrm>
              <a:off x="5214942" y="2000240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板级系统</a:t>
              </a:r>
              <a:endParaRPr lang="zh-CN" altLang="en-US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3795713" y="2714625"/>
            <a:ext cx="1357312" cy="338138"/>
            <a:chOff x="3795706" y="2714620"/>
            <a:chExt cx="1357322" cy="33855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795706" y="3027743"/>
              <a:ext cx="1357322" cy="15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9" name="矩形 14"/>
            <p:cNvSpPr>
              <a:spLocks noChangeArrowheads="1"/>
            </p:cNvSpPr>
            <p:nvPr/>
          </p:nvSpPr>
          <p:spPr bwMode="auto">
            <a:xfrm>
              <a:off x="3926899" y="2714620"/>
              <a:ext cx="10118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数字系统</a:t>
              </a:r>
              <a:endParaRPr lang="zh-CN" altLang="en-US" sz="16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143500" y="2814638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专用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ASIC</a:t>
            </a:r>
            <a:endParaRPr lang="zh-CN" altLang="en-US" sz="20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4498975" y="3028950"/>
            <a:ext cx="1860550" cy="685800"/>
            <a:chOff x="4499768" y="3029684"/>
            <a:chExt cx="1859133" cy="685068"/>
          </a:xfrm>
        </p:grpSpPr>
        <p:cxnSp>
          <p:nvCxnSpPr>
            <p:cNvPr id="18" name="直接连接符 17"/>
            <p:cNvCxnSpPr/>
            <p:nvPr/>
          </p:nvCxnSpPr>
          <p:spPr>
            <a:xfrm rot="5400000">
              <a:off x="4250796" y="3278656"/>
              <a:ext cx="499529" cy="158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4501355" y="3529213"/>
              <a:ext cx="642447" cy="15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7" name="矩形 20"/>
            <p:cNvSpPr>
              <a:spLocks noChangeArrowheads="1"/>
            </p:cNvSpPr>
            <p:nvPr/>
          </p:nvSpPr>
          <p:spPr bwMode="auto">
            <a:xfrm>
              <a:off x="5143504" y="3314642"/>
              <a:ext cx="12153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通用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PLD</a:t>
              </a:r>
              <a:endPara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36"/>
          <p:cNvGrpSpPr>
            <a:grpSpLocks/>
          </p:cNvGrpSpPr>
          <p:nvPr/>
        </p:nvGrpSpPr>
        <p:grpSpPr bwMode="auto">
          <a:xfrm>
            <a:off x="6500813" y="2814638"/>
            <a:ext cx="1789112" cy="400050"/>
            <a:chOff x="6500826" y="2814576"/>
            <a:chExt cx="1788504" cy="400110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6500826" y="3028920"/>
              <a:ext cx="642719" cy="15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4" name="矩形 22"/>
            <p:cNvSpPr>
              <a:spLocks noChangeArrowheads="1"/>
            </p:cNvSpPr>
            <p:nvPr/>
          </p:nvSpPr>
          <p:spPr bwMode="auto">
            <a:xfrm>
              <a:off x="7072330" y="2814576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定制系统</a:t>
              </a:r>
              <a:endParaRPr lang="zh-CN" altLang="en-US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组合 46"/>
          <p:cNvGrpSpPr>
            <a:grpSpLocks/>
          </p:cNvGrpSpPr>
          <p:nvPr/>
        </p:nvGrpSpPr>
        <p:grpSpPr bwMode="auto">
          <a:xfrm>
            <a:off x="6500813" y="3314700"/>
            <a:ext cx="1789112" cy="400050"/>
            <a:chOff x="6500826" y="3314642"/>
            <a:chExt cx="1788504" cy="400110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6500826" y="3528987"/>
              <a:ext cx="642719" cy="15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2" name="矩形 24"/>
            <p:cNvSpPr>
              <a:spLocks noChangeArrowheads="1"/>
            </p:cNvSpPr>
            <p:nvPr/>
          </p:nvSpPr>
          <p:spPr bwMode="auto">
            <a:xfrm>
              <a:off x="7072330" y="3314642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片上系统</a:t>
              </a:r>
              <a:endParaRPr lang="zh-CN" altLang="en-US" sz="2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32"/>
          <p:cNvGrpSpPr>
            <a:grpSpLocks/>
          </p:cNvGrpSpPr>
          <p:nvPr/>
        </p:nvGrpSpPr>
        <p:grpSpPr bwMode="auto">
          <a:xfrm>
            <a:off x="1300163" y="2143125"/>
            <a:ext cx="985837" cy="1016000"/>
            <a:chOff x="1299399" y="2143116"/>
            <a:chExt cx="986585" cy="1015663"/>
          </a:xfrm>
        </p:grpSpPr>
        <p:sp>
          <p:nvSpPr>
            <p:cNvPr id="28699" name="矩形 5"/>
            <p:cNvSpPr>
              <a:spLocks noChangeArrowheads="1"/>
            </p:cNvSpPr>
            <p:nvPr/>
          </p:nvSpPr>
          <p:spPr bwMode="auto">
            <a:xfrm>
              <a:off x="1299399" y="2143116"/>
              <a:ext cx="70083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数字</a:t>
              </a:r>
              <a:endPara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集成</a:t>
              </a:r>
              <a:endPara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电路</a:t>
              </a:r>
              <a:endParaRPr lang="zh-CN" altLang="en-US" sz="2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左大括号 25"/>
            <p:cNvSpPr/>
            <p:nvPr/>
          </p:nvSpPr>
          <p:spPr>
            <a:xfrm>
              <a:off x="2000017" y="2214530"/>
              <a:ext cx="285967" cy="856966"/>
            </a:xfrm>
            <a:prstGeom prst="leftBrace">
              <a:avLst>
                <a:gd name="adj1" fmla="val 43888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000125" y="1285875"/>
            <a:ext cx="607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数字集成电路设计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数字系统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1000125" y="4252913"/>
            <a:ext cx="6072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设计数字系统的依据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285875" y="4786313"/>
            <a:ext cx="588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任何组合逻辑函数都可以化为“与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或”表达式。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285875" y="5286375"/>
            <a:ext cx="691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任何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组合逻辑电路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都可以用“与门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或门”两级电路实现。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300163" y="5786438"/>
            <a:ext cx="7272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任何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时序逻辑电路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都可以用组合逻辑电路和存储电路实现。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13" name="组合 39"/>
          <p:cNvGrpSpPr>
            <a:grpSpLocks/>
          </p:cNvGrpSpPr>
          <p:nvPr/>
        </p:nvGrpSpPr>
        <p:grpSpPr bwMode="auto">
          <a:xfrm>
            <a:off x="3000375" y="1785938"/>
            <a:ext cx="5000625" cy="785812"/>
            <a:chOff x="2643174" y="1857364"/>
            <a:chExt cx="5000660" cy="785818"/>
          </a:xfrm>
        </p:grpSpPr>
        <p:sp>
          <p:nvSpPr>
            <p:cNvPr id="41" name="圆角矩形标注 40"/>
            <p:cNvSpPr/>
            <p:nvPr/>
          </p:nvSpPr>
          <p:spPr>
            <a:xfrm>
              <a:off x="2643174" y="1857364"/>
              <a:ext cx="5000660" cy="785818"/>
            </a:xfrm>
            <a:prstGeom prst="wedgeRoundRectCallout">
              <a:avLst>
                <a:gd name="adj1" fmla="val 11293"/>
                <a:gd name="adj2" fmla="val 86608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698" name="矩形 41"/>
            <p:cNvSpPr>
              <a:spLocks noChangeArrowheads="1"/>
            </p:cNvSpPr>
            <p:nvPr/>
          </p:nvSpPr>
          <p:spPr bwMode="auto">
            <a:xfrm>
              <a:off x="2857488" y="1928802"/>
              <a:ext cx="47149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ASIC--Application Specific Integrated Circuit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latin typeface="Times New Roman" pitchFamily="18" charset="0"/>
                  <a:cs typeface="Times New Roman" pitchFamily="18" charset="0"/>
                </a:rPr>
                <a:t>专用集成电路</a:t>
              </a:r>
              <a:endParaRPr lang="zh-CN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43"/>
          <p:cNvGrpSpPr>
            <a:grpSpLocks/>
          </p:cNvGrpSpPr>
          <p:nvPr/>
        </p:nvGrpSpPr>
        <p:grpSpPr bwMode="auto">
          <a:xfrm>
            <a:off x="4000500" y="3857625"/>
            <a:ext cx="4143375" cy="785813"/>
            <a:chOff x="2643174" y="1857364"/>
            <a:chExt cx="4143404" cy="785818"/>
          </a:xfrm>
        </p:grpSpPr>
        <p:sp>
          <p:nvSpPr>
            <p:cNvPr id="45" name="圆角矩形标注 44"/>
            <p:cNvSpPr/>
            <p:nvPr/>
          </p:nvSpPr>
          <p:spPr>
            <a:xfrm>
              <a:off x="2643174" y="1857364"/>
              <a:ext cx="4143404" cy="785818"/>
            </a:xfrm>
            <a:prstGeom prst="wedgeRoundRectCallout">
              <a:avLst>
                <a:gd name="adj1" fmla="val -3190"/>
                <a:gd name="adj2" fmla="val -75815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696" name="矩形 45"/>
            <p:cNvSpPr>
              <a:spLocks noChangeArrowheads="1"/>
            </p:cNvSpPr>
            <p:nvPr/>
          </p:nvSpPr>
          <p:spPr bwMode="auto">
            <a:xfrm>
              <a:off x="2857488" y="1928802"/>
              <a:ext cx="38576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PLD--Programmable</a:t>
              </a:r>
              <a:r>
                <a:rPr kumimoji="1" lang="zh-CN" altLang="en-US" sz="1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Logic</a:t>
              </a:r>
              <a:r>
                <a:rPr kumimoji="1" lang="zh-CN" altLang="en-US" sz="18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Device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latin typeface="Times New Roman" pitchFamily="18" charset="0"/>
                  <a:cs typeface="Times New Roman" pitchFamily="18" charset="0"/>
                </a:rPr>
                <a:t>可编程逻辑器件</a:t>
              </a:r>
              <a:endParaRPr lang="zh-CN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组合 47"/>
          <p:cNvGrpSpPr>
            <a:grpSpLocks/>
          </p:cNvGrpSpPr>
          <p:nvPr/>
        </p:nvGrpSpPr>
        <p:grpSpPr bwMode="auto">
          <a:xfrm>
            <a:off x="5786438" y="3857625"/>
            <a:ext cx="2857500" cy="785813"/>
            <a:chOff x="2643174" y="1857364"/>
            <a:chExt cx="2857520" cy="785818"/>
          </a:xfrm>
        </p:grpSpPr>
        <p:sp>
          <p:nvSpPr>
            <p:cNvPr id="49" name="圆角矩形标注 48"/>
            <p:cNvSpPr/>
            <p:nvPr/>
          </p:nvSpPr>
          <p:spPr>
            <a:xfrm>
              <a:off x="2643174" y="1857364"/>
              <a:ext cx="2786081" cy="785818"/>
            </a:xfrm>
            <a:prstGeom prst="wedgeRoundRectCallout">
              <a:avLst>
                <a:gd name="adj1" fmla="val 15955"/>
                <a:gd name="adj2" fmla="val -75815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694" name="矩形 49"/>
            <p:cNvSpPr>
              <a:spLocks noChangeArrowheads="1"/>
            </p:cNvSpPr>
            <p:nvPr/>
          </p:nvSpPr>
          <p:spPr bwMode="auto">
            <a:xfrm>
              <a:off x="2857488" y="1928802"/>
              <a:ext cx="264320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latin typeface="Times New Roman" pitchFamily="18" charset="0"/>
                  <a:cs typeface="Times New Roman" pitchFamily="18" charset="0"/>
                </a:rPr>
                <a:t>SOC--System on Chip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latin typeface="Times New Roman" pitchFamily="18" charset="0"/>
                  <a:cs typeface="Times New Roman" pitchFamily="18" charset="0"/>
                </a:rPr>
                <a:t>片上系统</a:t>
              </a:r>
              <a:endParaRPr lang="zh-CN" altLang="en-US" sz="1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6" grpId="0"/>
      <p:bldP spid="28" grpId="0"/>
      <p:bldP spid="29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395288" y="214313"/>
            <a:ext cx="415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二、可编程逻辑器件概述</a:t>
            </a:r>
            <a:endParaRPr lang="zh-CN" altLang="en-US" sz="2800">
              <a:solidFill>
                <a:srgbClr val="006600"/>
              </a:solidFill>
            </a:endParaRP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752475" y="823913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的发展历程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484313"/>
            <a:ext cx="7170737" cy="399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90"/>
          <p:cNvSpPr>
            <a:spLocks noChangeArrowheads="1"/>
          </p:cNvSpPr>
          <p:nvPr/>
        </p:nvSpPr>
        <p:spPr bwMode="auto">
          <a:xfrm>
            <a:off x="6156325" y="30163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8"/>
          <p:cNvSpPr txBox="1">
            <a:spLocks noChangeArrowheads="1"/>
          </p:cNvSpPr>
          <p:nvPr/>
        </p:nvSpPr>
        <p:spPr bwMode="auto">
          <a:xfrm>
            <a:off x="500063" y="214313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的集成度分类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00063" y="738188"/>
            <a:ext cx="82153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低密度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器件：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集成度小于每片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个等效门，称为简单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，主要包括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四种器件。       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0063" y="1741488"/>
            <a:ext cx="8215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高密度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器件：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集成度大于每片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个等效门，称为复杂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，主要包括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CPLD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两种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85813" y="2857500"/>
            <a:ext cx="7572375" cy="3500438"/>
            <a:chOff x="785786" y="2857496"/>
            <a:chExt cx="7572375" cy="3500460"/>
          </a:xfrm>
        </p:grpSpPr>
        <p:pic>
          <p:nvPicPr>
            <p:cNvPr id="3072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2857496"/>
              <a:ext cx="7572375" cy="2943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6072206"/>
              <a:ext cx="21621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6" name="Rectangle 90"/>
          <p:cNvSpPr>
            <a:spLocks noChangeArrowheads="1"/>
          </p:cNvSpPr>
          <p:nvPr/>
        </p:nvSpPr>
        <p:spPr bwMode="auto">
          <a:xfrm>
            <a:off x="6156325" y="30163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6"/>
          <p:cNvSpPr txBox="1">
            <a:spLocks noChangeArrowheads="1"/>
          </p:cNvSpPr>
          <p:nvPr/>
        </p:nvSpPr>
        <p:spPr bwMode="auto">
          <a:xfrm>
            <a:off x="428625" y="214313"/>
            <a:ext cx="4967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电路的表示方法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1850" y="85725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PLD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连接的表示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03350" y="1581150"/>
            <a:ext cx="863600" cy="1201738"/>
            <a:chOff x="1403350" y="1714488"/>
            <a:chExt cx="863600" cy="1201750"/>
          </a:xfrm>
        </p:grpSpPr>
        <p:sp>
          <p:nvSpPr>
            <p:cNvPr id="31789" name="Text Box 74"/>
            <p:cNvSpPr txBox="1">
              <a:spLocks noChangeArrowheads="1"/>
            </p:cNvSpPr>
            <p:nvPr/>
          </p:nvSpPr>
          <p:spPr bwMode="auto">
            <a:xfrm>
              <a:off x="1403350" y="2519363"/>
              <a:ext cx="863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断开</a:t>
              </a:r>
            </a:p>
          </p:txBody>
        </p:sp>
        <p:pic>
          <p:nvPicPr>
            <p:cNvPr id="317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28" y="1714488"/>
              <a:ext cx="685800" cy="60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24"/>
          <p:cNvGrpSpPr>
            <a:grpSpLocks/>
          </p:cNvGrpSpPr>
          <p:nvPr/>
        </p:nvGrpSpPr>
        <p:grpSpPr bwMode="auto">
          <a:xfrm>
            <a:off x="3063875" y="1571625"/>
            <a:ext cx="1223963" cy="1219200"/>
            <a:chOff x="3063875" y="1704963"/>
            <a:chExt cx="1223963" cy="1219212"/>
          </a:xfrm>
        </p:grpSpPr>
        <p:sp>
          <p:nvSpPr>
            <p:cNvPr id="31787" name="Text Box 75"/>
            <p:cNvSpPr txBox="1">
              <a:spLocks noChangeArrowheads="1"/>
            </p:cNvSpPr>
            <p:nvPr/>
          </p:nvSpPr>
          <p:spPr bwMode="auto">
            <a:xfrm>
              <a:off x="3063875" y="2527300"/>
              <a:ext cx="1223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编程连接</a:t>
              </a:r>
            </a:p>
          </p:txBody>
        </p:sp>
        <p:pic>
          <p:nvPicPr>
            <p:cNvPr id="3178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2321" y="1704963"/>
              <a:ext cx="6381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4860925" y="1581150"/>
            <a:ext cx="2519363" cy="1201738"/>
            <a:chOff x="4860925" y="1714488"/>
            <a:chExt cx="2519363" cy="1201750"/>
          </a:xfrm>
        </p:grpSpPr>
        <p:sp>
          <p:nvSpPr>
            <p:cNvPr id="31785" name="Text Box 76"/>
            <p:cNvSpPr txBox="1">
              <a:spLocks noChangeArrowheads="1"/>
            </p:cNvSpPr>
            <p:nvPr/>
          </p:nvSpPr>
          <p:spPr bwMode="auto">
            <a:xfrm>
              <a:off x="4860925" y="2519363"/>
              <a:ext cx="25193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固定连接（硬连接）</a:t>
              </a:r>
            </a:p>
          </p:txBody>
        </p:sp>
        <p:pic>
          <p:nvPicPr>
            <p:cNvPr id="3178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7796" y="1714488"/>
              <a:ext cx="6286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857250" y="3933825"/>
            <a:ext cx="72723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的输入、反馈缓冲器都采用了互补输出结构，输出缓冲器一般为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三态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输出缓冲器。 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11188" y="3500438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缓冲器的表示</a:t>
            </a:r>
          </a:p>
        </p:txBody>
      </p:sp>
      <p:grpSp>
        <p:nvGrpSpPr>
          <p:cNvPr id="6" name="组合 58"/>
          <p:cNvGrpSpPr>
            <a:grpSpLocks/>
          </p:cNvGrpSpPr>
          <p:nvPr/>
        </p:nvGrpSpPr>
        <p:grpSpPr bwMode="auto">
          <a:xfrm>
            <a:off x="1428750" y="5103813"/>
            <a:ext cx="6286500" cy="754062"/>
            <a:chOff x="1428728" y="4833947"/>
            <a:chExt cx="6286544" cy="754065"/>
          </a:xfrm>
        </p:grpSpPr>
        <p:grpSp>
          <p:nvGrpSpPr>
            <p:cNvPr id="31755" name="Group 77"/>
            <p:cNvGrpSpPr>
              <a:grpSpLocks/>
            </p:cNvGrpSpPr>
            <p:nvPr/>
          </p:nvGrpSpPr>
          <p:grpSpPr bwMode="auto">
            <a:xfrm>
              <a:off x="3714744" y="4865688"/>
              <a:ext cx="1755775" cy="709612"/>
              <a:chOff x="2341" y="3065"/>
              <a:chExt cx="1106" cy="447"/>
            </a:xfrm>
          </p:grpSpPr>
          <p:sp>
            <p:nvSpPr>
              <p:cNvPr id="31776" name="AutoShape 26"/>
              <p:cNvSpPr>
                <a:spLocks noChangeAspect="1" noChangeArrowheads="1"/>
              </p:cNvSpPr>
              <p:nvPr/>
            </p:nvSpPr>
            <p:spPr bwMode="auto">
              <a:xfrm rot="5400000">
                <a:off x="2792" y="3245"/>
                <a:ext cx="286" cy="247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77" name="Oval 27"/>
              <p:cNvSpPr>
                <a:spLocks noChangeAspect="1" noChangeArrowheads="1"/>
              </p:cNvSpPr>
              <p:nvPr/>
            </p:nvSpPr>
            <p:spPr bwMode="auto">
              <a:xfrm>
                <a:off x="3061" y="3347"/>
                <a:ext cx="45" cy="4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78" name="Line 28"/>
              <p:cNvSpPr>
                <a:spLocks noChangeShapeType="1"/>
              </p:cNvSpPr>
              <p:nvPr/>
            </p:nvSpPr>
            <p:spPr bwMode="auto">
              <a:xfrm flipV="1">
                <a:off x="2949" y="312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9" name="Line 29"/>
              <p:cNvSpPr>
                <a:spLocks noChangeShapeType="1"/>
              </p:cNvSpPr>
              <p:nvPr/>
            </p:nvSpPr>
            <p:spPr bwMode="auto">
              <a:xfrm>
                <a:off x="2501" y="3126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0" name="Line 30"/>
              <p:cNvSpPr>
                <a:spLocks noChangeShapeType="1"/>
              </p:cNvSpPr>
              <p:nvPr/>
            </p:nvSpPr>
            <p:spPr bwMode="auto">
              <a:xfrm>
                <a:off x="2504" y="3369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1" name="Line 31"/>
              <p:cNvSpPr>
                <a:spLocks noChangeShapeType="1"/>
              </p:cNvSpPr>
              <p:nvPr/>
            </p:nvSpPr>
            <p:spPr bwMode="auto">
              <a:xfrm>
                <a:off x="3100" y="3371"/>
                <a:ext cx="2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82" name="Object 5"/>
              <p:cNvGraphicFramePr>
                <a:graphicFrameLocks noChangeAspect="1"/>
              </p:cNvGraphicFramePr>
              <p:nvPr/>
            </p:nvGraphicFramePr>
            <p:xfrm>
              <a:off x="2341" y="3065"/>
              <a:ext cx="185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0" name="公式" r:id="rId6" imgW="291847" imgH="164957" progId="Equation.3">
                      <p:embed/>
                    </p:oleObj>
                  </mc:Choice>
                  <mc:Fallback>
                    <p:oleObj name="公式" r:id="rId6" imgW="291847" imgH="164957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1" y="3065"/>
                            <a:ext cx="185" cy="1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83" name="Object 6"/>
              <p:cNvGraphicFramePr>
                <a:graphicFrameLocks noChangeAspect="1"/>
              </p:cNvGraphicFramePr>
              <p:nvPr/>
            </p:nvGraphicFramePr>
            <p:xfrm>
              <a:off x="2368" y="3298"/>
              <a:ext cx="114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1" name="公式" r:id="rId8" imgW="164885" imgH="164885" progId="Equation.3">
                      <p:embed/>
                    </p:oleObj>
                  </mc:Choice>
                  <mc:Fallback>
                    <p:oleObj name="公式" r:id="rId8" imgW="164885" imgH="164885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8" y="3298"/>
                            <a:ext cx="114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84" name="Object 7"/>
              <p:cNvGraphicFramePr>
                <a:graphicFrameLocks noChangeAspect="1"/>
              </p:cNvGraphicFramePr>
              <p:nvPr/>
            </p:nvGraphicFramePr>
            <p:xfrm>
              <a:off x="3334" y="3294"/>
              <a:ext cx="113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2" name="公式" r:id="rId10" imgW="164957" imgH="203024" progId="Equation.3">
                      <p:embed/>
                    </p:oleObj>
                  </mc:Choice>
                  <mc:Fallback>
                    <p:oleObj name="公式" r:id="rId10" imgW="164957" imgH="203024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3294"/>
                            <a:ext cx="113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756" name="Group 78"/>
            <p:cNvGrpSpPr>
              <a:grpSpLocks/>
            </p:cNvGrpSpPr>
            <p:nvPr/>
          </p:nvGrpSpPr>
          <p:grpSpPr bwMode="auto">
            <a:xfrm>
              <a:off x="5946797" y="4833947"/>
              <a:ext cx="1768475" cy="736600"/>
              <a:chOff x="3853" y="3014"/>
              <a:chExt cx="1114" cy="464"/>
            </a:xfrm>
          </p:grpSpPr>
          <p:sp>
            <p:nvSpPr>
              <p:cNvPr id="31766" name="AutoShape 48"/>
              <p:cNvSpPr>
                <a:spLocks noChangeAspect="1" noChangeArrowheads="1"/>
              </p:cNvSpPr>
              <p:nvPr/>
            </p:nvSpPr>
            <p:spPr bwMode="auto">
              <a:xfrm rot="5400000">
                <a:off x="4312" y="3211"/>
                <a:ext cx="286" cy="247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67" name="Oval 49"/>
              <p:cNvSpPr>
                <a:spLocks noChangeAspect="1" noChangeArrowheads="1"/>
              </p:cNvSpPr>
              <p:nvPr/>
            </p:nvSpPr>
            <p:spPr bwMode="auto">
              <a:xfrm>
                <a:off x="4581" y="3313"/>
                <a:ext cx="45" cy="45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68" name="Line 50"/>
              <p:cNvSpPr>
                <a:spLocks noChangeShapeType="1"/>
              </p:cNvSpPr>
              <p:nvPr/>
            </p:nvSpPr>
            <p:spPr bwMode="auto">
              <a:xfrm flipV="1">
                <a:off x="4468" y="3087"/>
                <a:ext cx="1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Line 51"/>
              <p:cNvSpPr>
                <a:spLocks noChangeShapeType="1"/>
              </p:cNvSpPr>
              <p:nvPr/>
            </p:nvSpPr>
            <p:spPr bwMode="auto">
              <a:xfrm>
                <a:off x="4021" y="3092"/>
                <a:ext cx="45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Line 52"/>
              <p:cNvSpPr>
                <a:spLocks noChangeShapeType="1"/>
              </p:cNvSpPr>
              <p:nvPr/>
            </p:nvSpPr>
            <p:spPr bwMode="auto">
              <a:xfrm>
                <a:off x="4024" y="3335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1" name="Line 53"/>
              <p:cNvSpPr>
                <a:spLocks noChangeShapeType="1"/>
              </p:cNvSpPr>
              <p:nvPr/>
            </p:nvSpPr>
            <p:spPr bwMode="auto">
              <a:xfrm>
                <a:off x="4620" y="3337"/>
                <a:ext cx="2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72" name="Object 8"/>
              <p:cNvGraphicFramePr>
                <a:graphicFrameLocks noChangeAspect="1"/>
              </p:cNvGraphicFramePr>
              <p:nvPr/>
            </p:nvGraphicFramePr>
            <p:xfrm>
              <a:off x="3853" y="3014"/>
              <a:ext cx="202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3" name="公式" r:id="rId12" imgW="291973" imgH="203112" progId="Equation.3">
                      <p:embed/>
                    </p:oleObj>
                  </mc:Choice>
                  <mc:Fallback>
                    <p:oleObj name="公式" r:id="rId12" imgW="291973" imgH="203112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3" y="3014"/>
                            <a:ext cx="202" cy="1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3" name="Object 9"/>
              <p:cNvGraphicFramePr>
                <a:graphicFrameLocks noChangeAspect="1"/>
              </p:cNvGraphicFramePr>
              <p:nvPr/>
            </p:nvGraphicFramePr>
            <p:xfrm>
              <a:off x="3888" y="3264"/>
              <a:ext cx="114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4" name="公式" r:id="rId14" imgW="164885" imgH="164885" progId="Equation.3">
                      <p:embed/>
                    </p:oleObj>
                  </mc:Choice>
                  <mc:Fallback>
                    <p:oleObj name="公式" r:id="rId14" imgW="164885" imgH="16488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264"/>
                            <a:ext cx="114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74" name="Object 10"/>
              <p:cNvGraphicFramePr>
                <a:graphicFrameLocks noChangeAspect="1"/>
              </p:cNvGraphicFramePr>
              <p:nvPr/>
            </p:nvGraphicFramePr>
            <p:xfrm>
              <a:off x="4854" y="3260"/>
              <a:ext cx="113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5" name="公式" r:id="rId16" imgW="164957" imgH="203024" progId="Equation.3">
                      <p:embed/>
                    </p:oleObj>
                  </mc:Choice>
                  <mc:Fallback>
                    <p:oleObj name="公式" r:id="rId16" imgW="164957" imgH="203024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4" y="3260"/>
                            <a:ext cx="113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5" name="Oval 58"/>
              <p:cNvSpPr>
                <a:spLocks noChangeAspect="1" noChangeArrowheads="1"/>
              </p:cNvSpPr>
              <p:nvPr/>
            </p:nvSpPr>
            <p:spPr bwMode="auto">
              <a:xfrm>
                <a:off x="4452" y="322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</p:grpSp>
        <p:grpSp>
          <p:nvGrpSpPr>
            <p:cNvPr id="31757" name="Group 79"/>
            <p:cNvGrpSpPr>
              <a:grpSpLocks/>
            </p:cNvGrpSpPr>
            <p:nvPr/>
          </p:nvGrpSpPr>
          <p:grpSpPr bwMode="auto">
            <a:xfrm>
              <a:off x="1428728" y="5133987"/>
              <a:ext cx="1639887" cy="454025"/>
              <a:chOff x="965" y="3200"/>
              <a:chExt cx="1033" cy="286"/>
            </a:xfrm>
          </p:grpSpPr>
          <p:sp>
            <p:nvSpPr>
              <p:cNvPr id="31758" name="AutoShape 59"/>
              <p:cNvSpPr>
                <a:spLocks noChangeAspect="1" noChangeArrowheads="1"/>
              </p:cNvSpPr>
              <p:nvPr/>
            </p:nvSpPr>
            <p:spPr bwMode="auto">
              <a:xfrm rot="5400000">
                <a:off x="1389" y="3219"/>
                <a:ext cx="286" cy="247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59" name="Line 63"/>
              <p:cNvSpPr>
                <a:spLocks noChangeShapeType="1"/>
              </p:cNvSpPr>
              <p:nvPr/>
            </p:nvSpPr>
            <p:spPr bwMode="auto">
              <a:xfrm>
                <a:off x="1101" y="3343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64"/>
              <p:cNvSpPr>
                <a:spLocks noChangeShapeType="1"/>
              </p:cNvSpPr>
              <p:nvPr/>
            </p:nvSpPr>
            <p:spPr bwMode="auto">
              <a:xfrm>
                <a:off x="1565" y="3422"/>
                <a:ext cx="2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61" name="Object 11"/>
              <p:cNvGraphicFramePr>
                <a:graphicFrameLocks noChangeAspect="1"/>
              </p:cNvGraphicFramePr>
              <p:nvPr/>
            </p:nvGraphicFramePr>
            <p:xfrm>
              <a:off x="965" y="3272"/>
              <a:ext cx="114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6" name="公式" r:id="rId18" imgW="164885" imgH="164885" progId="Equation.3">
                      <p:embed/>
                    </p:oleObj>
                  </mc:Choice>
                  <mc:Fallback>
                    <p:oleObj name="公式" r:id="rId18" imgW="164885" imgH="16488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5" y="3272"/>
                            <a:ext cx="114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2" name="Object 12"/>
              <p:cNvGraphicFramePr>
                <a:graphicFrameLocks noChangeAspect="1"/>
              </p:cNvGraphicFramePr>
              <p:nvPr/>
            </p:nvGraphicFramePr>
            <p:xfrm>
              <a:off x="1882" y="3339"/>
              <a:ext cx="11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7" name="公式" r:id="rId19" imgW="164957" imgH="203024" progId="Equation.3">
                      <p:embed/>
                    </p:oleObj>
                  </mc:Choice>
                  <mc:Fallback>
                    <p:oleObj name="公式" r:id="rId19" imgW="164957" imgH="203024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3339"/>
                            <a:ext cx="114" cy="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63" name="Oval 68"/>
              <p:cNvSpPr>
                <a:spLocks noChangeAspect="1" noChangeArrowheads="1"/>
              </p:cNvSpPr>
              <p:nvPr/>
            </p:nvSpPr>
            <p:spPr bwMode="auto">
              <a:xfrm>
                <a:off x="1529" y="3401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31764" name="Line 69"/>
              <p:cNvSpPr>
                <a:spLocks noChangeShapeType="1"/>
              </p:cNvSpPr>
              <p:nvPr/>
            </p:nvSpPr>
            <p:spPr bwMode="auto">
              <a:xfrm>
                <a:off x="1527" y="3265"/>
                <a:ext cx="32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765" name="Object 13"/>
              <p:cNvGraphicFramePr>
                <a:graphicFrameLocks noChangeAspect="1"/>
              </p:cNvGraphicFramePr>
              <p:nvPr/>
            </p:nvGraphicFramePr>
            <p:xfrm>
              <a:off x="1882" y="3203"/>
              <a:ext cx="116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8" name="公式" r:id="rId20" imgW="164885" imgH="164885" progId="Equation.3">
                      <p:embed/>
                    </p:oleObj>
                  </mc:Choice>
                  <mc:Fallback>
                    <p:oleObj name="公式" r:id="rId20" imgW="164885" imgH="16488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3203"/>
                            <a:ext cx="116" cy="1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1754" name="Rectangle 90"/>
          <p:cNvSpPr>
            <a:spLocks noChangeArrowheads="1"/>
          </p:cNvSpPr>
          <p:nvPr/>
        </p:nvSpPr>
        <p:spPr bwMode="auto">
          <a:xfrm>
            <a:off x="6156325" y="30163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0"/>
          <p:cNvSpPr>
            <a:spLocks noChangeArrowheads="1"/>
          </p:cNvSpPr>
          <p:nvPr/>
        </p:nvSpPr>
        <p:spPr bwMode="auto">
          <a:xfrm>
            <a:off x="71438" y="46038"/>
            <a:ext cx="4351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85775" y="642938"/>
            <a:ext cx="208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</a:rPr>
              <a:t>一、概述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00063" y="1143000"/>
            <a:ext cx="85010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半导体存储器是一种能</a:t>
            </a:r>
            <a:r>
              <a:rPr kumimoji="1" lang="zh-CN" altLang="en-US" sz="2400" b="1">
                <a:solidFill>
                  <a:srgbClr val="FF3300"/>
                </a:solidFill>
                <a:latin typeface="宋体" pitchFamily="2" charset="-122"/>
              </a:rPr>
              <a:t>存储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大量</a:t>
            </a:r>
            <a:r>
              <a:rPr kumimoji="1" lang="zh-CN" altLang="en-US" sz="2400" b="1">
                <a:solidFill>
                  <a:srgbClr val="FF3300"/>
                </a:solidFill>
                <a:latin typeface="宋体" pitchFamily="2" charset="-122"/>
              </a:rPr>
              <a:t>二值数字信息</a:t>
            </a:r>
            <a:r>
              <a:rPr kumimoji="1" lang="zh-CN" altLang="en-US" sz="2400" b="1">
                <a:solidFill>
                  <a:srgbClr val="000000"/>
                </a:solidFill>
                <a:latin typeface="宋体" pitchFamily="2" charset="-122"/>
              </a:rPr>
              <a:t>的大规模集成电路，是现代数字系统特别是计算机中的重要组成部分。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792163" y="2071688"/>
            <a:ext cx="327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半导体存储器的分类</a:t>
            </a:r>
            <a:endParaRPr lang="zh-CN" altLang="en-US" sz="240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8"/>
          <p:cNvSpPr txBox="1">
            <a:spLocks noChangeArrowheads="1"/>
          </p:cNvSpPr>
          <p:nvPr/>
        </p:nvSpPr>
        <p:spPr bwMode="auto">
          <a:xfrm>
            <a:off x="1071563" y="2500313"/>
            <a:ext cx="2735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按存取方式来分</a:t>
            </a:r>
          </a:p>
        </p:txBody>
      </p:sp>
      <p:grpSp>
        <p:nvGrpSpPr>
          <p:cNvPr id="2" name="组合 48"/>
          <p:cNvGrpSpPr>
            <a:grpSpLocks/>
          </p:cNvGrpSpPr>
          <p:nvPr/>
        </p:nvGrpSpPr>
        <p:grpSpPr bwMode="auto">
          <a:xfrm>
            <a:off x="5929313" y="3500438"/>
            <a:ext cx="2246312" cy="1571625"/>
            <a:chOff x="6215074" y="3500438"/>
            <a:chExt cx="2246301" cy="1571636"/>
          </a:xfrm>
        </p:grpSpPr>
        <p:sp>
          <p:nvSpPr>
            <p:cNvPr id="14357" name="AutoShape 21"/>
            <p:cNvSpPr>
              <a:spLocks/>
            </p:cNvSpPr>
            <p:nvPr/>
          </p:nvSpPr>
          <p:spPr bwMode="auto">
            <a:xfrm>
              <a:off x="6215074" y="3643314"/>
              <a:ext cx="231762" cy="1285884"/>
            </a:xfrm>
            <a:prstGeom prst="leftBrace">
              <a:avLst>
                <a:gd name="adj1" fmla="val 55688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8" name="Text Box 25"/>
            <p:cNvSpPr txBox="1">
              <a:spLocks noChangeArrowheads="1"/>
            </p:cNvSpPr>
            <p:nvPr/>
          </p:nvSpPr>
          <p:spPr bwMode="auto">
            <a:xfrm>
              <a:off x="6518273" y="3886146"/>
              <a:ext cx="14843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EPROM</a:t>
              </a:r>
            </a:p>
          </p:txBody>
        </p:sp>
        <p:sp>
          <p:nvSpPr>
            <p:cNvPr id="14359" name="Text Box 26"/>
            <p:cNvSpPr txBox="1">
              <a:spLocks noChangeArrowheads="1"/>
            </p:cNvSpPr>
            <p:nvPr/>
          </p:nvSpPr>
          <p:spPr bwMode="auto">
            <a:xfrm>
              <a:off x="6518273" y="4671964"/>
              <a:ext cx="194310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快闪存储器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FM</a:t>
              </a:r>
              <a:endParaRPr kumimoji="1"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60" name="Text Box 27"/>
            <p:cNvSpPr txBox="1">
              <a:spLocks noChangeArrowheads="1"/>
            </p:cNvSpPr>
            <p:nvPr/>
          </p:nvSpPr>
          <p:spPr bwMode="auto">
            <a:xfrm>
              <a:off x="6534134" y="3500438"/>
              <a:ext cx="12700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PROM</a:t>
              </a:r>
            </a:p>
          </p:txBody>
        </p:sp>
        <p:sp>
          <p:nvSpPr>
            <p:cNvPr id="14361" name="Text Box 28"/>
            <p:cNvSpPr txBox="1">
              <a:spLocks noChangeArrowheads="1"/>
            </p:cNvSpPr>
            <p:nvPr/>
          </p:nvSpPr>
          <p:spPr bwMode="auto">
            <a:xfrm>
              <a:off x="6518273" y="4286256"/>
              <a:ext cx="14843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PROM</a:t>
              </a:r>
            </a:p>
          </p:txBody>
        </p:sp>
      </p:grp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3952875" y="3000375"/>
            <a:ext cx="4619625" cy="1471613"/>
            <a:chOff x="4238663" y="3000372"/>
            <a:chExt cx="4619617" cy="1471680"/>
          </a:xfrm>
        </p:grpSpPr>
        <p:sp>
          <p:nvSpPr>
            <p:cNvPr id="40" name="AutoShape 29"/>
            <p:cNvSpPr>
              <a:spLocks/>
            </p:cNvSpPr>
            <p:nvPr/>
          </p:nvSpPr>
          <p:spPr bwMode="auto">
            <a:xfrm>
              <a:off x="4238663" y="3173418"/>
              <a:ext cx="236538" cy="1112888"/>
            </a:xfrm>
            <a:prstGeom prst="leftBrace">
              <a:avLst>
                <a:gd name="adj1" fmla="val 57998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5" name="Text Box 30"/>
            <p:cNvSpPr txBox="1">
              <a:spLocks noChangeArrowheads="1"/>
            </p:cNvSpPr>
            <p:nvPr/>
          </p:nvSpPr>
          <p:spPr bwMode="auto">
            <a:xfrm>
              <a:off x="4568864" y="3000372"/>
              <a:ext cx="42894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固定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ROM</a:t>
              </a: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（又称掩膜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ROM--MROM</a:t>
              </a: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14356" name="Text Box 31"/>
            <p:cNvSpPr txBox="1">
              <a:spLocks noChangeArrowheads="1"/>
            </p:cNvSpPr>
            <p:nvPr/>
          </p:nvSpPr>
          <p:spPr bwMode="auto">
            <a:xfrm>
              <a:off x="4500562" y="4071942"/>
              <a:ext cx="16065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可编程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ROM</a:t>
              </a:r>
            </a:p>
          </p:txBody>
        </p:sp>
      </p:grpSp>
      <p:grpSp>
        <p:nvGrpSpPr>
          <p:cNvPr id="4" name="组合 46"/>
          <p:cNvGrpSpPr>
            <a:grpSpLocks/>
          </p:cNvGrpSpPr>
          <p:nvPr/>
        </p:nvGrpSpPr>
        <p:grpSpPr bwMode="auto">
          <a:xfrm>
            <a:off x="785813" y="3506788"/>
            <a:ext cx="3286125" cy="2922587"/>
            <a:chOff x="1071538" y="3506932"/>
            <a:chExt cx="3286148" cy="2922464"/>
          </a:xfrm>
        </p:grpSpPr>
        <p:sp>
          <p:nvSpPr>
            <p:cNvPr id="14350" name="Text Box 17"/>
            <p:cNvSpPr txBox="1">
              <a:spLocks noChangeArrowheads="1"/>
            </p:cNvSpPr>
            <p:nvPr/>
          </p:nvSpPr>
          <p:spPr bwMode="auto">
            <a:xfrm>
              <a:off x="1071538" y="4643446"/>
              <a:ext cx="21129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半导体存储器</a:t>
              </a:r>
            </a:p>
          </p:txBody>
        </p:sp>
        <p:sp>
          <p:nvSpPr>
            <p:cNvPr id="33" name="AutoShape 18"/>
            <p:cNvSpPr>
              <a:spLocks/>
            </p:cNvSpPr>
            <p:nvPr/>
          </p:nvSpPr>
          <p:spPr bwMode="auto">
            <a:xfrm>
              <a:off x="2989251" y="3716473"/>
              <a:ext cx="357189" cy="2212882"/>
            </a:xfrm>
            <a:prstGeom prst="leftBrace">
              <a:avLst>
                <a:gd name="adj1" fmla="val 49884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 Box 20"/>
            <p:cNvSpPr txBox="1">
              <a:spLocks noChangeArrowheads="1"/>
            </p:cNvSpPr>
            <p:nvPr/>
          </p:nvSpPr>
          <p:spPr bwMode="auto">
            <a:xfrm>
              <a:off x="3143239" y="3506932"/>
              <a:ext cx="1214447" cy="7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ROM</a:t>
              </a:r>
            </a:p>
            <a:p>
              <a:pPr algn="ctr">
                <a:spcBef>
                  <a:spcPts val="0"/>
                </a:spcBef>
                <a:defRPr/>
              </a:pPr>
              <a:r>
                <a:rPr kumimoji="1" lang="zh-CN" altLang="en-US" sz="20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（只读）</a:t>
              </a:r>
              <a:endPara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 Box 34"/>
            <p:cNvSpPr txBox="1">
              <a:spLocks noChangeArrowheads="1"/>
            </p:cNvSpPr>
            <p:nvPr/>
          </p:nvSpPr>
          <p:spPr bwMode="auto">
            <a:xfrm>
              <a:off x="3214678" y="5721401"/>
              <a:ext cx="1143008" cy="70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kumimoji="1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RAM</a:t>
              </a:r>
            </a:p>
            <a:p>
              <a:pPr algn="ctr">
                <a:spcBef>
                  <a:spcPts val="0"/>
                </a:spcBef>
                <a:defRPr/>
              </a:pPr>
              <a:r>
                <a:rPr kumimoji="1" lang="zh-CN" altLang="en-US" sz="20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（随机）</a:t>
              </a:r>
              <a:endParaRPr kumimoji="1"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9"/>
          <p:cNvGrpSpPr>
            <a:grpSpLocks/>
          </p:cNvGrpSpPr>
          <p:nvPr/>
        </p:nvGrpSpPr>
        <p:grpSpPr bwMode="auto">
          <a:xfrm>
            <a:off x="3986213" y="5381625"/>
            <a:ext cx="2144712" cy="1047750"/>
            <a:chOff x="4271972" y="5381639"/>
            <a:chExt cx="2144703" cy="1047757"/>
          </a:xfrm>
        </p:grpSpPr>
        <p:sp>
          <p:nvSpPr>
            <p:cNvPr id="44" name="AutoShape 35"/>
            <p:cNvSpPr>
              <a:spLocks/>
            </p:cNvSpPr>
            <p:nvPr/>
          </p:nvSpPr>
          <p:spPr bwMode="auto">
            <a:xfrm>
              <a:off x="4271972" y="5595953"/>
              <a:ext cx="214311" cy="642941"/>
            </a:xfrm>
            <a:prstGeom prst="leftBrace">
              <a:avLst>
                <a:gd name="adj1" fmla="val 26694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000" b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8" name="Text Box 36"/>
            <p:cNvSpPr txBox="1">
              <a:spLocks noChangeArrowheads="1"/>
            </p:cNvSpPr>
            <p:nvPr/>
          </p:nvSpPr>
          <p:spPr bwMode="auto">
            <a:xfrm>
              <a:off x="4357686" y="5381639"/>
              <a:ext cx="205898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静态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---SRAM</a:t>
              </a:r>
            </a:p>
          </p:txBody>
        </p:sp>
        <p:sp>
          <p:nvSpPr>
            <p:cNvPr id="14349" name="Text Box 37"/>
            <p:cNvSpPr txBox="1">
              <a:spLocks noChangeArrowheads="1"/>
            </p:cNvSpPr>
            <p:nvPr/>
          </p:nvSpPr>
          <p:spPr bwMode="auto">
            <a:xfrm>
              <a:off x="4413262" y="6029286"/>
              <a:ext cx="19446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动态</a:t>
              </a: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---DRAM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428625" y="214313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与门及或门的表示</a:t>
            </a: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928688"/>
            <a:ext cx="24193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928688"/>
            <a:ext cx="2552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928688"/>
            <a:ext cx="2228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785813" y="1857375"/>
            <a:ext cx="2114550" cy="1704975"/>
            <a:chOff x="785786" y="1857364"/>
            <a:chExt cx="2114550" cy="1704983"/>
          </a:xfrm>
        </p:grpSpPr>
        <p:pic>
          <p:nvPicPr>
            <p:cNvPr id="3279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786" y="3000372"/>
              <a:ext cx="211455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96" name="组合 10"/>
            <p:cNvGrpSpPr>
              <a:grpSpLocks/>
            </p:cNvGrpSpPr>
            <p:nvPr/>
          </p:nvGrpSpPr>
          <p:grpSpPr bwMode="auto">
            <a:xfrm>
              <a:off x="1643042" y="1857364"/>
              <a:ext cx="915147" cy="1035851"/>
              <a:chOff x="1714480" y="1857364"/>
              <a:chExt cx="915147" cy="1035851"/>
            </a:xfrm>
          </p:grpSpPr>
          <p:sp>
            <p:nvSpPr>
              <p:cNvPr id="9" name="右箭头 8"/>
              <p:cNvSpPr/>
              <p:nvPr/>
            </p:nvSpPr>
            <p:spPr>
              <a:xfrm rot="5400000">
                <a:off x="1374746" y="2197092"/>
                <a:ext cx="1036643" cy="357187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98" name="矩形 9"/>
              <p:cNvSpPr>
                <a:spLocks noChangeArrowheads="1"/>
              </p:cNvSpPr>
              <p:nvPr/>
            </p:nvSpPr>
            <p:spPr bwMode="auto">
              <a:xfrm>
                <a:off x="1928794" y="2143116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等价</a:t>
                </a:r>
              </a:p>
            </p:txBody>
          </p:sp>
        </p:grpSp>
      </p:grpSp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3457575" y="1857375"/>
            <a:ext cx="2257425" cy="1962150"/>
            <a:chOff x="3457583" y="1857364"/>
            <a:chExt cx="2257425" cy="1962164"/>
          </a:xfrm>
        </p:grpSpPr>
        <p:pic>
          <p:nvPicPr>
            <p:cNvPr id="3279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7583" y="2962278"/>
              <a:ext cx="22574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92" name="组合 11"/>
            <p:cNvGrpSpPr>
              <a:grpSpLocks/>
            </p:cNvGrpSpPr>
            <p:nvPr/>
          </p:nvGrpSpPr>
          <p:grpSpPr bwMode="auto">
            <a:xfrm>
              <a:off x="4442671" y="1857364"/>
              <a:ext cx="915147" cy="1035851"/>
              <a:chOff x="1714480" y="1857364"/>
              <a:chExt cx="915147" cy="1035851"/>
            </a:xfrm>
          </p:grpSpPr>
          <p:sp>
            <p:nvSpPr>
              <p:cNvPr id="13" name="右箭头 12"/>
              <p:cNvSpPr/>
              <p:nvPr/>
            </p:nvSpPr>
            <p:spPr>
              <a:xfrm rot="5400000">
                <a:off x="1377089" y="2195505"/>
                <a:ext cx="1033470" cy="357187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94" name="矩形 13"/>
              <p:cNvSpPr>
                <a:spLocks noChangeArrowheads="1"/>
              </p:cNvSpPr>
              <p:nvPr/>
            </p:nvSpPr>
            <p:spPr bwMode="auto">
              <a:xfrm>
                <a:off x="1928794" y="2143116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等价</a:t>
                </a:r>
              </a:p>
            </p:txBody>
          </p:sp>
        </p:grpSp>
      </p:grpSp>
      <p:grpSp>
        <p:nvGrpSpPr>
          <p:cNvPr id="6" name="组合 27"/>
          <p:cNvGrpSpPr>
            <a:grpSpLocks/>
          </p:cNvGrpSpPr>
          <p:nvPr/>
        </p:nvGrpSpPr>
        <p:grpSpPr bwMode="auto">
          <a:xfrm>
            <a:off x="6334125" y="1857375"/>
            <a:ext cx="1952625" cy="1757363"/>
            <a:chOff x="6334151" y="1857364"/>
            <a:chExt cx="1952625" cy="1757371"/>
          </a:xfrm>
        </p:grpSpPr>
        <p:pic>
          <p:nvPicPr>
            <p:cNvPr id="3278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4151" y="3052760"/>
              <a:ext cx="195262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788" name="组合 14"/>
            <p:cNvGrpSpPr>
              <a:grpSpLocks/>
            </p:cNvGrpSpPr>
            <p:nvPr/>
          </p:nvGrpSpPr>
          <p:grpSpPr bwMode="auto">
            <a:xfrm>
              <a:off x="7085877" y="1857364"/>
              <a:ext cx="915147" cy="1035851"/>
              <a:chOff x="1714480" y="1857364"/>
              <a:chExt cx="915147" cy="1035851"/>
            </a:xfrm>
          </p:grpSpPr>
          <p:sp>
            <p:nvSpPr>
              <p:cNvPr id="16" name="右箭头 15"/>
              <p:cNvSpPr/>
              <p:nvPr/>
            </p:nvSpPr>
            <p:spPr>
              <a:xfrm rot="5400000">
                <a:off x="1375501" y="2197092"/>
                <a:ext cx="1036643" cy="357188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90" name="矩形 16"/>
              <p:cNvSpPr>
                <a:spLocks noChangeArrowheads="1"/>
              </p:cNvSpPr>
              <p:nvPr/>
            </p:nvSpPr>
            <p:spPr bwMode="auto">
              <a:xfrm>
                <a:off x="1928794" y="2143116"/>
                <a:ext cx="70083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等价</a:t>
                </a:r>
              </a:p>
            </p:txBody>
          </p:sp>
        </p:grpSp>
      </p:grpSp>
      <p:grpSp>
        <p:nvGrpSpPr>
          <p:cNvPr id="8" name="组合 24"/>
          <p:cNvGrpSpPr>
            <a:grpSpLocks/>
          </p:cNvGrpSpPr>
          <p:nvPr/>
        </p:nvGrpSpPr>
        <p:grpSpPr bwMode="auto">
          <a:xfrm>
            <a:off x="1143000" y="3929063"/>
            <a:ext cx="1317625" cy="1604962"/>
            <a:chOff x="1142976" y="3929066"/>
            <a:chExt cx="1317668" cy="1604673"/>
          </a:xfrm>
        </p:grpSpPr>
        <p:sp>
          <p:nvSpPr>
            <p:cNvPr id="32785" name="矩形 17"/>
            <p:cNvSpPr>
              <a:spLocks noChangeArrowheads="1"/>
            </p:cNvSpPr>
            <p:nvPr/>
          </p:nvSpPr>
          <p:spPr bwMode="auto">
            <a:xfrm>
              <a:off x="1142976" y="5072074"/>
              <a:ext cx="1317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ABD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5400000">
              <a:off x="1303429" y="4268692"/>
              <a:ext cx="1036450" cy="357199"/>
            </a:xfrm>
            <a:prstGeom prst="rightArrow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组合 26"/>
          <p:cNvGrpSpPr>
            <a:grpSpLocks/>
          </p:cNvGrpSpPr>
          <p:nvPr/>
        </p:nvGrpSpPr>
        <p:grpSpPr bwMode="auto">
          <a:xfrm>
            <a:off x="4162425" y="3929063"/>
            <a:ext cx="838200" cy="1604962"/>
            <a:chOff x="4162898" y="3929066"/>
            <a:chExt cx="837730" cy="1604673"/>
          </a:xfrm>
        </p:grpSpPr>
        <p:sp>
          <p:nvSpPr>
            <p:cNvPr id="32783" name="矩形 18"/>
            <p:cNvSpPr>
              <a:spLocks noChangeArrowheads="1"/>
            </p:cNvSpPr>
            <p:nvPr/>
          </p:nvSpPr>
          <p:spPr bwMode="auto">
            <a:xfrm>
              <a:off x="4162898" y="5072074"/>
              <a:ext cx="837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4089717" y="4268798"/>
              <a:ext cx="1036450" cy="356988"/>
            </a:xfrm>
            <a:prstGeom prst="rightArrow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组合 28"/>
          <p:cNvGrpSpPr>
            <a:grpSpLocks/>
          </p:cNvGrpSpPr>
          <p:nvPr/>
        </p:nvGrpSpPr>
        <p:grpSpPr bwMode="auto">
          <a:xfrm>
            <a:off x="6429375" y="3929063"/>
            <a:ext cx="1903413" cy="1604962"/>
            <a:chOff x="6429388" y="3929066"/>
            <a:chExt cx="1903859" cy="1604590"/>
          </a:xfrm>
        </p:grpSpPr>
        <p:sp>
          <p:nvSpPr>
            <p:cNvPr id="32781" name="矩形 19"/>
            <p:cNvSpPr>
              <a:spLocks noChangeArrowheads="1"/>
            </p:cNvSpPr>
            <p:nvPr/>
          </p:nvSpPr>
          <p:spPr bwMode="auto">
            <a:xfrm>
              <a:off x="6429388" y="5072074"/>
              <a:ext cx="1903859" cy="461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+P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+P</a:t>
              </a:r>
              <a:r>
                <a:rPr kumimoji="1" lang="en-US" altLang="zh-CN" sz="24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sp>
          <p:nvSpPr>
            <p:cNvPr id="23" name="右箭头 22"/>
            <p:cNvSpPr/>
            <p:nvPr/>
          </p:nvSpPr>
          <p:spPr>
            <a:xfrm rot="5400000">
              <a:off x="6732914" y="4268629"/>
              <a:ext cx="1036397" cy="357271"/>
            </a:xfrm>
            <a:prstGeom prst="rightArrow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32780" name="Rectangle 90"/>
          <p:cNvSpPr>
            <a:spLocks noChangeArrowheads="1"/>
          </p:cNvSpPr>
          <p:nvPr/>
        </p:nvSpPr>
        <p:spPr bwMode="auto">
          <a:xfrm>
            <a:off x="6156325" y="30163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9"/>
          <p:cNvSpPr>
            <a:spLocks noChangeArrowheads="1"/>
          </p:cNvSpPr>
          <p:nvPr/>
        </p:nvSpPr>
        <p:spPr bwMode="auto">
          <a:xfrm>
            <a:off x="428625" y="142875"/>
            <a:ext cx="271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或阵列图</a:t>
            </a:r>
          </a:p>
        </p:txBody>
      </p:sp>
      <p:sp>
        <p:nvSpPr>
          <p:cNvPr id="3" name="Rectangle 203"/>
          <p:cNvSpPr>
            <a:spLocks noChangeArrowheads="1"/>
          </p:cNvSpPr>
          <p:nvPr/>
        </p:nvSpPr>
        <p:spPr bwMode="auto">
          <a:xfrm>
            <a:off x="720725" y="571500"/>
            <a:ext cx="7780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任一组合逻辑函数都可用“与或”式表示，即任何组合逻辑函数都可以用一个与门阵列与一个或门阵列来实现。</a:t>
            </a:r>
          </a:p>
        </p:txBody>
      </p:sp>
      <p:grpSp>
        <p:nvGrpSpPr>
          <p:cNvPr id="2" name="组合 62"/>
          <p:cNvGrpSpPr>
            <a:grpSpLocks/>
          </p:cNvGrpSpPr>
          <p:nvPr/>
        </p:nvGrpSpPr>
        <p:grpSpPr bwMode="auto">
          <a:xfrm>
            <a:off x="1500188" y="1900238"/>
            <a:ext cx="4500562" cy="942975"/>
            <a:chOff x="1500166" y="1900230"/>
            <a:chExt cx="4500594" cy="942983"/>
          </a:xfrm>
        </p:grpSpPr>
        <p:graphicFrame>
          <p:nvGraphicFramePr>
            <p:cNvPr id="33854" name="Object 2"/>
            <p:cNvGraphicFramePr>
              <a:graphicFrameLocks noChangeAspect="1"/>
            </p:cNvGraphicFramePr>
            <p:nvPr/>
          </p:nvGraphicFramePr>
          <p:xfrm>
            <a:off x="2400310" y="1916113"/>
            <a:ext cx="3600450" cy="927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7" name="公式" r:id="rId3" imgW="2047960" imgH="466753" progId="Equation.3">
                    <p:embed/>
                  </p:oleObj>
                </mc:Choice>
                <mc:Fallback>
                  <p:oleObj name="公式" r:id="rId3" imgW="2047960" imgH="46675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310" y="1916113"/>
                          <a:ext cx="3600450" cy="927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5" name="Text Box 210"/>
            <p:cNvSpPr txBox="1">
              <a:spLocks noChangeArrowheads="1"/>
            </p:cNvSpPr>
            <p:nvPr/>
          </p:nvSpPr>
          <p:spPr bwMode="auto">
            <a:xfrm>
              <a:off x="1500166" y="1900230"/>
              <a:ext cx="865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例如：</a:t>
              </a: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2500313" y="3000375"/>
            <a:ext cx="3336925" cy="3508375"/>
            <a:chOff x="2571736" y="3000372"/>
            <a:chExt cx="3336925" cy="3508375"/>
          </a:xfrm>
        </p:grpSpPr>
        <p:grpSp>
          <p:nvGrpSpPr>
            <p:cNvPr id="33799" name="组合 58"/>
            <p:cNvGrpSpPr>
              <a:grpSpLocks/>
            </p:cNvGrpSpPr>
            <p:nvPr/>
          </p:nvGrpSpPr>
          <p:grpSpPr bwMode="auto">
            <a:xfrm>
              <a:off x="2571736" y="3000372"/>
              <a:ext cx="3336925" cy="3508375"/>
              <a:chOff x="2571736" y="3000372"/>
              <a:chExt cx="3336925" cy="3508375"/>
            </a:xfrm>
          </p:grpSpPr>
          <p:sp>
            <p:nvSpPr>
              <p:cNvPr id="33802" name="Freeform 5"/>
              <p:cNvSpPr>
                <a:spLocks/>
              </p:cNvSpPr>
              <p:nvPr/>
            </p:nvSpPr>
            <p:spPr bwMode="auto">
              <a:xfrm>
                <a:off x="2890824" y="3625847"/>
                <a:ext cx="319088" cy="303213"/>
              </a:xfrm>
              <a:custGeom>
                <a:avLst/>
                <a:gdLst>
                  <a:gd name="T0" fmla="*/ 0 w 192"/>
                  <a:gd name="T1" fmla="*/ 0 h 206"/>
                  <a:gd name="T2" fmla="*/ 2147483647 w 192"/>
                  <a:gd name="T3" fmla="*/ 0 h 206"/>
                  <a:gd name="T4" fmla="*/ 2147483647 w 192"/>
                  <a:gd name="T5" fmla="*/ 2147483647 h 206"/>
                  <a:gd name="T6" fmla="*/ 0 w 192"/>
                  <a:gd name="T7" fmla="*/ 0 h 2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206"/>
                  <a:gd name="T14" fmla="*/ 192 w 192"/>
                  <a:gd name="T15" fmla="*/ 206 h 2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206">
                    <a:moveTo>
                      <a:pt x="0" y="0"/>
                    </a:moveTo>
                    <a:lnTo>
                      <a:pt x="192" y="0"/>
                    </a:lnTo>
                    <a:lnTo>
                      <a:pt x="96" y="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Line 6"/>
              <p:cNvSpPr>
                <a:spLocks noChangeShapeType="1"/>
              </p:cNvSpPr>
              <p:nvPr/>
            </p:nvSpPr>
            <p:spPr bwMode="auto">
              <a:xfrm>
                <a:off x="2954324" y="3727447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Line 7"/>
              <p:cNvSpPr>
                <a:spLocks noChangeShapeType="1"/>
              </p:cNvSpPr>
              <p:nvPr/>
            </p:nvSpPr>
            <p:spPr bwMode="auto">
              <a:xfrm>
                <a:off x="3151174" y="3724272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Freeform 8"/>
              <p:cNvSpPr>
                <a:spLocks/>
              </p:cNvSpPr>
              <p:nvPr/>
            </p:nvSpPr>
            <p:spPr bwMode="auto">
              <a:xfrm>
                <a:off x="2886061" y="3787772"/>
                <a:ext cx="114300" cy="80963"/>
              </a:xfrm>
              <a:custGeom>
                <a:avLst/>
                <a:gdLst>
                  <a:gd name="T0" fmla="*/ 0 w 69"/>
                  <a:gd name="T1" fmla="*/ 2147483647 h 55"/>
                  <a:gd name="T2" fmla="*/ 2147483647 w 69"/>
                  <a:gd name="T3" fmla="*/ 0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2147483647 w 69"/>
                  <a:gd name="T9" fmla="*/ 2147483647 h 55"/>
                  <a:gd name="T10" fmla="*/ 2147483647 w 69"/>
                  <a:gd name="T11" fmla="*/ 2147483647 h 55"/>
                  <a:gd name="T12" fmla="*/ 0 w 69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Line 9"/>
              <p:cNvSpPr>
                <a:spLocks noChangeShapeType="1"/>
              </p:cNvSpPr>
              <p:nvPr/>
            </p:nvSpPr>
            <p:spPr bwMode="auto">
              <a:xfrm>
                <a:off x="3051161" y="3343272"/>
                <a:ext cx="1588" cy="28257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Freeform 15"/>
              <p:cNvSpPr>
                <a:spLocks/>
              </p:cNvSpPr>
              <p:nvPr/>
            </p:nvSpPr>
            <p:spPr bwMode="auto">
              <a:xfrm>
                <a:off x="3757599" y="3625847"/>
                <a:ext cx="319088" cy="303213"/>
              </a:xfrm>
              <a:custGeom>
                <a:avLst/>
                <a:gdLst>
                  <a:gd name="T0" fmla="*/ 0 w 192"/>
                  <a:gd name="T1" fmla="*/ 0 h 206"/>
                  <a:gd name="T2" fmla="*/ 2147483647 w 192"/>
                  <a:gd name="T3" fmla="*/ 0 h 206"/>
                  <a:gd name="T4" fmla="*/ 2147483647 w 192"/>
                  <a:gd name="T5" fmla="*/ 2147483647 h 206"/>
                  <a:gd name="T6" fmla="*/ 0 w 192"/>
                  <a:gd name="T7" fmla="*/ 0 h 20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206"/>
                  <a:gd name="T14" fmla="*/ 192 w 192"/>
                  <a:gd name="T15" fmla="*/ 206 h 20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206">
                    <a:moveTo>
                      <a:pt x="0" y="0"/>
                    </a:moveTo>
                    <a:lnTo>
                      <a:pt x="192" y="0"/>
                    </a:lnTo>
                    <a:lnTo>
                      <a:pt x="96" y="2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Line 16"/>
              <p:cNvSpPr>
                <a:spLocks noChangeShapeType="1"/>
              </p:cNvSpPr>
              <p:nvPr/>
            </p:nvSpPr>
            <p:spPr bwMode="auto">
              <a:xfrm>
                <a:off x="3798874" y="3727447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Line 17"/>
              <p:cNvSpPr>
                <a:spLocks noChangeShapeType="1"/>
              </p:cNvSpPr>
              <p:nvPr/>
            </p:nvSpPr>
            <p:spPr bwMode="auto">
              <a:xfrm>
                <a:off x="4019536" y="3724272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Freeform 18"/>
              <p:cNvSpPr>
                <a:spLocks/>
              </p:cNvSpPr>
              <p:nvPr/>
            </p:nvSpPr>
            <p:spPr bwMode="auto">
              <a:xfrm>
                <a:off x="3754424" y="3787772"/>
                <a:ext cx="112713" cy="80963"/>
              </a:xfrm>
              <a:custGeom>
                <a:avLst/>
                <a:gdLst>
                  <a:gd name="T0" fmla="*/ 0 w 68"/>
                  <a:gd name="T1" fmla="*/ 2147483647 h 55"/>
                  <a:gd name="T2" fmla="*/ 2147483647 w 68"/>
                  <a:gd name="T3" fmla="*/ 0 h 55"/>
                  <a:gd name="T4" fmla="*/ 2147483647 w 68"/>
                  <a:gd name="T5" fmla="*/ 0 h 55"/>
                  <a:gd name="T6" fmla="*/ 2147483647 w 68"/>
                  <a:gd name="T7" fmla="*/ 2147483647 h 55"/>
                  <a:gd name="T8" fmla="*/ 2147483647 w 68"/>
                  <a:gd name="T9" fmla="*/ 2147483647 h 55"/>
                  <a:gd name="T10" fmla="*/ 2147483647 w 68"/>
                  <a:gd name="T11" fmla="*/ 2147483647 h 55"/>
                  <a:gd name="T12" fmla="*/ 0 w 68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Line 19"/>
              <p:cNvSpPr>
                <a:spLocks noChangeShapeType="1"/>
              </p:cNvSpPr>
              <p:nvPr/>
            </p:nvSpPr>
            <p:spPr bwMode="auto">
              <a:xfrm>
                <a:off x="3916349" y="3343272"/>
                <a:ext cx="1588" cy="28257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571736" y="4111622"/>
                <a:ext cx="1824038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Line 21"/>
              <p:cNvSpPr>
                <a:spLocks noChangeShapeType="1"/>
              </p:cNvSpPr>
              <p:nvPr/>
            </p:nvSpPr>
            <p:spPr bwMode="auto">
              <a:xfrm>
                <a:off x="4829161" y="4111622"/>
                <a:ext cx="1079500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4" name="Freeform 22"/>
              <p:cNvSpPr>
                <a:spLocks/>
              </p:cNvSpPr>
              <p:nvPr/>
            </p:nvSpPr>
            <p:spPr bwMode="auto">
              <a:xfrm>
                <a:off x="4395774" y="3989385"/>
                <a:ext cx="433388" cy="242888"/>
              </a:xfrm>
              <a:custGeom>
                <a:avLst/>
                <a:gdLst>
                  <a:gd name="T0" fmla="*/ 0 w 261"/>
                  <a:gd name="T1" fmla="*/ 0 h 165"/>
                  <a:gd name="T2" fmla="*/ 0 w 261"/>
                  <a:gd name="T3" fmla="*/ 2147483647 h 165"/>
                  <a:gd name="T4" fmla="*/ 2147483647 w 261"/>
                  <a:gd name="T5" fmla="*/ 2147483647 h 165"/>
                  <a:gd name="T6" fmla="*/ 2147483647 w 261"/>
                  <a:gd name="T7" fmla="*/ 2147483647 h 165"/>
                  <a:gd name="T8" fmla="*/ 2147483647 w 261"/>
                  <a:gd name="T9" fmla="*/ 2147483647 h 165"/>
                  <a:gd name="T10" fmla="*/ 2147483647 w 261"/>
                  <a:gd name="T11" fmla="*/ 2147483647 h 165"/>
                  <a:gd name="T12" fmla="*/ 2147483647 w 261"/>
                  <a:gd name="T13" fmla="*/ 2147483647 h 165"/>
                  <a:gd name="T14" fmla="*/ 2147483647 w 261"/>
                  <a:gd name="T15" fmla="*/ 0 h 165"/>
                  <a:gd name="T16" fmla="*/ 0 w 261"/>
                  <a:gd name="T17" fmla="*/ 0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1"/>
                  <a:gd name="T28" fmla="*/ 0 h 165"/>
                  <a:gd name="T29" fmla="*/ 261 w 261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1" h="165">
                    <a:moveTo>
                      <a:pt x="0" y="0"/>
                    </a:moveTo>
                    <a:lnTo>
                      <a:pt x="0" y="165"/>
                    </a:lnTo>
                    <a:lnTo>
                      <a:pt x="165" y="165"/>
                    </a:lnTo>
                    <a:lnTo>
                      <a:pt x="220" y="151"/>
                    </a:lnTo>
                    <a:lnTo>
                      <a:pt x="261" y="110"/>
                    </a:lnTo>
                    <a:lnTo>
                      <a:pt x="261" y="55"/>
                    </a:lnTo>
                    <a:lnTo>
                      <a:pt x="220" y="14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Line 23"/>
              <p:cNvSpPr>
                <a:spLocks noChangeShapeType="1"/>
              </p:cNvSpPr>
              <p:nvPr/>
            </p:nvSpPr>
            <p:spPr bwMode="auto">
              <a:xfrm>
                <a:off x="2571736" y="4413247"/>
                <a:ext cx="1824038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Line 24"/>
              <p:cNvSpPr>
                <a:spLocks noChangeShapeType="1"/>
              </p:cNvSpPr>
              <p:nvPr/>
            </p:nvSpPr>
            <p:spPr bwMode="auto">
              <a:xfrm>
                <a:off x="4829161" y="4413247"/>
                <a:ext cx="1079500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Freeform 25"/>
              <p:cNvSpPr>
                <a:spLocks/>
              </p:cNvSpPr>
              <p:nvPr/>
            </p:nvSpPr>
            <p:spPr bwMode="auto">
              <a:xfrm>
                <a:off x="4395774" y="4292597"/>
                <a:ext cx="433388" cy="242888"/>
              </a:xfrm>
              <a:custGeom>
                <a:avLst/>
                <a:gdLst>
                  <a:gd name="T0" fmla="*/ 0 w 261"/>
                  <a:gd name="T1" fmla="*/ 0 h 165"/>
                  <a:gd name="T2" fmla="*/ 0 w 261"/>
                  <a:gd name="T3" fmla="*/ 2147483647 h 165"/>
                  <a:gd name="T4" fmla="*/ 2147483647 w 261"/>
                  <a:gd name="T5" fmla="*/ 2147483647 h 165"/>
                  <a:gd name="T6" fmla="*/ 2147483647 w 261"/>
                  <a:gd name="T7" fmla="*/ 2147483647 h 165"/>
                  <a:gd name="T8" fmla="*/ 2147483647 w 261"/>
                  <a:gd name="T9" fmla="*/ 2147483647 h 165"/>
                  <a:gd name="T10" fmla="*/ 2147483647 w 261"/>
                  <a:gd name="T11" fmla="*/ 2147483647 h 165"/>
                  <a:gd name="T12" fmla="*/ 2147483647 w 261"/>
                  <a:gd name="T13" fmla="*/ 2147483647 h 165"/>
                  <a:gd name="T14" fmla="*/ 2147483647 w 261"/>
                  <a:gd name="T15" fmla="*/ 0 h 165"/>
                  <a:gd name="T16" fmla="*/ 0 w 261"/>
                  <a:gd name="T17" fmla="*/ 0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1"/>
                  <a:gd name="T28" fmla="*/ 0 h 165"/>
                  <a:gd name="T29" fmla="*/ 261 w 261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1" h="165">
                    <a:moveTo>
                      <a:pt x="0" y="0"/>
                    </a:moveTo>
                    <a:lnTo>
                      <a:pt x="0" y="165"/>
                    </a:lnTo>
                    <a:lnTo>
                      <a:pt x="165" y="165"/>
                    </a:lnTo>
                    <a:lnTo>
                      <a:pt x="220" y="151"/>
                    </a:lnTo>
                    <a:lnTo>
                      <a:pt x="261" y="110"/>
                    </a:lnTo>
                    <a:lnTo>
                      <a:pt x="261" y="55"/>
                    </a:lnTo>
                    <a:lnTo>
                      <a:pt x="220" y="27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8" name="Line 26"/>
              <p:cNvSpPr>
                <a:spLocks noChangeShapeType="1"/>
              </p:cNvSpPr>
              <p:nvPr/>
            </p:nvSpPr>
            <p:spPr bwMode="auto">
              <a:xfrm>
                <a:off x="2571736" y="4737097"/>
                <a:ext cx="1824038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9" name="Line 27"/>
              <p:cNvSpPr>
                <a:spLocks noChangeShapeType="1"/>
              </p:cNvSpPr>
              <p:nvPr/>
            </p:nvSpPr>
            <p:spPr bwMode="auto">
              <a:xfrm>
                <a:off x="4829161" y="4737097"/>
                <a:ext cx="1079500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0" name="Freeform 28"/>
              <p:cNvSpPr>
                <a:spLocks/>
              </p:cNvSpPr>
              <p:nvPr/>
            </p:nvSpPr>
            <p:spPr bwMode="auto">
              <a:xfrm>
                <a:off x="4395774" y="4614860"/>
                <a:ext cx="433388" cy="242888"/>
              </a:xfrm>
              <a:custGeom>
                <a:avLst/>
                <a:gdLst>
                  <a:gd name="T0" fmla="*/ 0 w 261"/>
                  <a:gd name="T1" fmla="*/ 0 h 165"/>
                  <a:gd name="T2" fmla="*/ 0 w 261"/>
                  <a:gd name="T3" fmla="*/ 2147483647 h 165"/>
                  <a:gd name="T4" fmla="*/ 2147483647 w 261"/>
                  <a:gd name="T5" fmla="*/ 2147483647 h 165"/>
                  <a:gd name="T6" fmla="*/ 2147483647 w 261"/>
                  <a:gd name="T7" fmla="*/ 2147483647 h 165"/>
                  <a:gd name="T8" fmla="*/ 2147483647 w 261"/>
                  <a:gd name="T9" fmla="*/ 2147483647 h 165"/>
                  <a:gd name="T10" fmla="*/ 2147483647 w 261"/>
                  <a:gd name="T11" fmla="*/ 2147483647 h 165"/>
                  <a:gd name="T12" fmla="*/ 2147483647 w 261"/>
                  <a:gd name="T13" fmla="*/ 2147483647 h 165"/>
                  <a:gd name="T14" fmla="*/ 2147483647 w 261"/>
                  <a:gd name="T15" fmla="*/ 0 h 165"/>
                  <a:gd name="T16" fmla="*/ 0 w 261"/>
                  <a:gd name="T17" fmla="*/ 0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1"/>
                  <a:gd name="T28" fmla="*/ 0 h 165"/>
                  <a:gd name="T29" fmla="*/ 261 w 261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1" h="165">
                    <a:moveTo>
                      <a:pt x="0" y="0"/>
                    </a:moveTo>
                    <a:lnTo>
                      <a:pt x="0" y="165"/>
                    </a:lnTo>
                    <a:lnTo>
                      <a:pt x="165" y="165"/>
                    </a:lnTo>
                    <a:lnTo>
                      <a:pt x="220" y="138"/>
                    </a:lnTo>
                    <a:lnTo>
                      <a:pt x="261" y="110"/>
                    </a:lnTo>
                    <a:lnTo>
                      <a:pt x="261" y="55"/>
                    </a:lnTo>
                    <a:lnTo>
                      <a:pt x="220" y="14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29"/>
              <p:cNvSpPr>
                <a:spLocks noChangeShapeType="1"/>
              </p:cNvSpPr>
              <p:nvPr/>
            </p:nvSpPr>
            <p:spPr bwMode="auto">
              <a:xfrm>
                <a:off x="2571736" y="5038722"/>
                <a:ext cx="1824038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Line 30"/>
              <p:cNvSpPr>
                <a:spLocks noChangeShapeType="1"/>
              </p:cNvSpPr>
              <p:nvPr/>
            </p:nvSpPr>
            <p:spPr bwMode="auto">
              <a:xfrm>
                <a:off x="4829161" y="5038722"/>
                <a:ext cx="1079500" cy="158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3" name="Freeform 31"/>
              <p:cNvSpPr>
                <a:spLocks/>
              </p:cNvSpPr>
              <p:nvPr/>
            </p:nvSpPr>
            <p:spPr bwMode="auto">
              <a:xfrm>
                <a:off x="4395774" y="4918072"/>
                <a:ext cx="433388" cy="242888"/>
              </a:xfrm>
              <a:custGeom>
                <a:avLst/>
                <a:gdLst>
                  <a:gd name="T0" fmla="*/ 0 w 261"/>
                  <a:gd name="T1" fmla="*/ 0 h 165"/>
                  <a:gd name="T2" fmla="*/ 0 w 261"/>
                  <a:gd name="T3" fmla="*/ 2147483647 h 165"/>
                  <a:gd name="T4" fmla="*/ 2147483647 w 261"/>
                  <a:gd name="T5" fmla="*/ 2147483647 h 165"/>
                  <a:gd name="T6" fmla="*/ 2147483647 w 261"/>
                  <a:gd name="T7" fmla="*/ 2147483647 h 165"/>
                  <a:gd name="T8" fmla="*/ 2147483647 w 261"/>
                  <a:gd name="T9" fmla="*/ 2147483647 h 165"/>
                  <a:gd name="T10" fmla="*/ 2147483647 w 261"/>
                  <a:gd name="T11" fmla="*/ 2147483647 h 165"/>
                  <a:gd name="T12" fmla="*/ 2147483647 w 261"/>
                  <a:gd name="T13" fmla="*/ 2147483647 h 165"/>
                  <a:gd name="T14" fmla="*/ 2147483647 w 261"/>
                  <a:gd name="T15" fmla="*/ 0 h 165"/>
                  <a:gd name="T16" fmla="*/ 0 w 261"/>
                  <a:gd name="T17" fmla="*/ 0 h 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1"/>
                  <a:gd name="T28" fmla="*/ 0 h 165"/>
                  <a:gd name="T29" fmla="*/ 261 w 261"/>
                  <a:gd name="T30" fmla="*/ 165 h 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1" h="165">
                    <a:moveTo>
                      <a:pt x="0" y="0"/>
                    </a:moveTo>
                    <a:lnTo>
                      <a:pt x="0" y="165"/>
                    </a:lnTo>
                    <a:lnTo>
                      <a:pt x="165" y="165"/>
                    </a:lnTo>
                    <a:lnTo>
                      <a:pt x="220" y="151"/>
                    </a:lnTo>
                    <a:lnTo>
                      <a:pt x="261" y="110"/>
                    </a:lnTo>
                    <a:lnTo>
                      <a:pt x="261" y="55"/>
                    </a:lnTo>
                    <a:lnTo>
                      <a:pt x="220" y="14"/>
                    </a:lnTo>
                    <a:lnTo>
                      <a:pt x="1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Line 44"/>
              <p:cNvSpPr>
                <a:spLocks noChangeShapeType="1"/>
              </p:cNvSpPr>
              <p:nvPr/>
            </p:nvSpPr>
            <p:spPr bwMode="auto">
              <a:xfrm>
                <a:off x="5148249" y="3727447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5" name="Line 45"/>
              <p:cNvSpPr>
                <a:spLocks noChangeShapeType="1"/>
              </p:cNvSpPr>
              <p:nvPr/>
            </p:nvSpPr>
            <p:spPr bwMode="auto">
              <a:xfrm>
                <a:off x="5535599" y="3727447"/>
                <a:ext cx="1588" cy="1619250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Freeform 47"/>
              <p:cNvSpPr>
                <a:spLocks/>
              </p:cNvSpPr>
              <p:nvPr/>
            </p:nvSpPr>
            <p:spPr bwMode="auto">
              <a:xfrm>
                <a:off x="2898761" y="4070347"/>
                <a:ext cx="114300" cy="80963"/>
              </a:xfrm>
              <a:custGeom>
                <a:avLst/>
                <a:gdLst>
                  <a:gd name="T0" fmla="*/ 0 w 69"/>
                  <a:gd name="T1" fmla="*/ 2147483647 h 55"/>
                  <a:gd name="T2" fmla="*/ 2147483647 w 69"/>
                  <a:gd name="T3" fmla="*/ 0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2147483647 w 69"/>
                  <a:gd name="T9" fmla="*/ 2147483647 h 55"/>
                  <a:gd name="T10" fmla="*/ 2147483647 w 69"/>
                  <a:gd name="T11" fmla="*/ 2147483647 h 55"/>
                  <a:gd name="T12" fmla="*/ 0 w 69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7" name="Freeform 49"/>
              <p:cNvSpPr>
                <a:spLocks/>
              </p:cNvSpPr>
              <p:nvPr/>
            </p:nvSpPr>
            <p:spPr bwMode="auto">
              <a:xfrm>
                <a:off x="3743311" y="4070347"/>
                <a:ext cx="112713" cy="80963"/>
              </a:xfrm>
              <a:custGeom>
                <a:avLst/>
                <a:gdLst>
                  <a:gd name="T0" fmla="*/ 0 w 68"/>
                  <a:gd name="T1" fmla="*/ 2147483647 h 55"/>
                  <a:gd name="T2" fmla="*/ 2147483647 w 68"/>
                  <a:gd name="T3" fmla="*/ 0 h 55"/>
                  <a:gd name="T4" fmla="*/ 2147483647 w 68"/>
                  <a:gd name="T5" fmla="*/ 0 h 55"/>
                  <a:gd name="T6" fmla="*/ 2147483647 w 68"/>
                  <a:gd name="T7" fmla="*/ 2147483647 h 55"/>
                  <a:gd name="T8" fmla="*/ 2147483647 w 68"/>
                  <a:gd name="T9" fmla="*/ 2147483647 h 55"/>
                  <a:gd name="T10" fmla="*/ 2147483647 w 68"/>
                  <a:gd name="T11" fmla="*/ 2147483647 h 55"/>
                  <a:gd name="T12" fmla="*/ 0 w 68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8" name="Freeform 50"/>
              <p:cNvSpPr>
                <a:spLocks/>
              </p:cNvSpPr>
              <p:nvPr/>
            </p:nvSpPr>
            <p:spPr bwMode="auto">
              <a:xfrm>
                <a:off x="2898761" y="4373560"/>
                <a:ext cx="114300" cy="80963"/>
              </a:xfrm>
              <a:custGeom>
                <a:avLst/>
                <a:gdLst>
                  <a:gd name="T0" fmla="*/ 0 w 69"/>
                  <a:gd name="T1" fmla="*/ 2147483647 h 55"/>
                  <a:gd name="T2" fmla="*/ 2147483647 w 69"/>
                  <a:gd name="T3" fmla="*/ 0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2147483647 w 69"/>
                  <a:gd name="T9" fmla="*/ 2147483647 h 55"/>
                  <a:gd name="T10" fmla="*/ 2147483647 w 69"/>
                  <a:gd name="T11" fmla="*/ 2147483647 h 55"/>
                  <a:gd name="T12" fmla="*/ 0 w 69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9" name="Freeform 51"/>
              <p:cNvSpPr>
                <a:spLocks/>
              </p:cNvSpPr>
              <p:nvPr/>
            </p:nvSpPr>
            <p:spPr bwMode="auto">
              <a:xfrm>
                <a:off x="3087674" y="4695822"/>
                <a:ext cx="114300" cy="80963"/>
              </a:xfrm>
              <a:custGeom>
                <a:avLst/>
                <a:gdLst>
                  <a:gd name="T0" fmla="*/ 0 w 69"/>
                  <a:gd name="T1" fmla="*/ 2147483647 h 55"/>
                  <a:gd name="T2" fmla="*/ 2147483647 w 69"/>
                  <a:gd name="T3" fmla="*/ 0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2147483647 w 69"/>
                  <a:gd name="T9" fmla="*/ 2147483647 h 55"/>
                  <a:gd name="T10" fmla="*/ 2147483647 w 69"/>
                  <a:gd name="T11" fmla="*/ 2147483647 h 55"/>
                  <a:gd name="T12" fmla="*/ 0 w 69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0" name="Freeform 52"/>
              <p:cNvSpPr>
                <a:spLocks/>
              </p:cNvSpPr>
              <p:nvPr/>
            </p:nvSpPr>
            <p:spPr bwMode="auto">
              <a:xfrm>
                <a:off x="3087674" y="4999035"/>
                <a:ext cx="114300" cy="80963"/>
              </a:xfrm>
              <a:custGeom>
                <a:avLst/>
                <a:gdLst>
                  <a:gd name="T0" fmla="*/ 0 w 69"/>
                  <a:gd name="T1" fmla="*/ 2147483647 h 55"/>
                  <a:gd name="T2" fmla="*/ 2147483647 w 69"/>
                  <a:gd name="T3" fmla="*/ 0 h 55"/>
                  <a:gd name="T4" fmla="*/ 2147483647 w 69"/>
                  <a:gd name="T5" fmla="*/ 0 h 55"/>
                  <a:gd name="T6" fmla="*/ 2147483647 w 69"/>
                  <a:gd name="T7" fmla="*/ 2147483647 h 55"/>
                  <a:gd name="T8" fmla="*/ 2147483647 w 69"/>
                  <a:gd name="T9" fmla="*/ 2147483647 h 55"/>
                  <a:gd name="T10" fmla="*/ 2147483647 w 69"/>
                  <a:gd name="T11" fmla="*/ 2147483647 h 55"/>
                  <a:gd name="T12" fmla="*/ 0 w 69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1" name="Freeform 54"/>
              <p:cNvSpPr>
                <a:spLocks/>
              </p:cNvSpPr>
              <p:nvPr/>
            </p:nvSpPr>
            <p:spPr bwMode="auto">
              <a:xfrm>
                <a:off x="3981436" y="4373560"/>
                <a:ext cx="90488" cy="80963"/>
              </a:xfrm>
              <a:custGeom>
                <a:avLst/>
                <a:gdLst>
                  <a:gd name="T0" fmla="*/ 0 w 55"/>
                  <a:gd name="T1" fmla="*/ 2147483647 h 55"/>
                  <a:gd name="T2" fmla="*/ 2147483647 w 55"/>
                  <a:gd name="T3" fmla="*/ 0 h 55"/>
                  <a:gd name="T4" fmla="*/ 2147483647 w 55"/>
                  <a:gd name="T5" fmla="*/ 0 h 55"/>
                  <a:gd name="T6" fmla="*/ 2147483647 w 55"/>
                  <a:gd name="T7" fmla="*/ 2147483647 h 55"/>
                  <a:gd name="T8" fmla="*/ 2147483647 w 55"/>
                  <a:gd name="T9" fmla="*/ 2147483647 h 55"/>
                  <a:gd name="T10" fmla="*/ 2147483647 w 55"/>
                  <a:gd name="T11" fmla="*/ 2147483647 h 55"/>
                  <a:gd name="T12" fmla="*/ 0 w 55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7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2" name="Freeform 57"/>
              <p:cNvSpPr>
                <a:spLocks/>
              </p:cNvSpPr>
              <p:nvPr/>
            </p:nvSpPr>
            <p:spPr bwMode="auto">
              <a:xfrm>
                <a:off x="3981436" y="4999035"/>
                <a:ext cx="90488" cy="80963"/>
              </a:xfrm>
              <a:custGeom>
                <a:avLst/>
                <a:gdLst>
                  <a:gd name="T0" fmla="*/ 0 w 55"/>
                  <a:gd name="T1" fmla="*/ 2147483647 h 55"/>
                  <a:gd name="T2" fmla="*/ 2147483647 w 55"/>
                  <a:gd name="T3" fmla="*/ 0 h 55"/>
                  <a:gd name="T4" fmla="*/ 2147483647 w 55"/>
                  <a:gd name="T5" fmla="*/ 0 h 55"/>
                  <a:gd name="T6" fmla="*/ 2147483647 w 55"/>
                  <a:gd name="T7" fmla="*/ 2147483647 h 55"/>
                  <a:gd name="T8" fmla="*/ 2147483647 w 55"/>
                  <a:gd name="T9" fmla="*/ 2147483647 h 55"/>
                  <a:gd name="T10" fmla="*/ 2147483647 w 55"/>
                  <a:gd name="T11" fmla="*/ 2147483647 h 55"/>
                  <a:gd name="T12" fmla="*/ 0 w 55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7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3" name="Line 72"/>
              <p:cNvSpPr>
                <a:spLocks noChangeShapeType="1"/>
              </p:cNvSpPr>
              <p:nvPr/>
            </p:nvSpPr>
            <p:spPr bwMode="auto">
              <a:xfrm flipH="1" flipV="1">
                <a:off x="5467336" y="4070347"/>
                <a:ext cx="115888" cy="809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4" name="Line 73"/>
              <p:cNvSpPr>
                <a:spLocks noChangeShapeType="1"/>
              </p:cNvSpPr>
              <p:nvPr/>
            </p:nvSpPr>
            <p:spPr bwMode="auto">
              <a:xfrm flipV="1">
                <a:off x="5467336" y="4070347"/>
                <a:ext cx="115888" cy="809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5" name="Line 76"/>
              <p:cNvSpPr>
                <a:spLocks noChangeShapeType="1"/>
              </p:cNvSpPr>
              <p:nvPr/>
            </p:nvSpPr>
            <p:spPr bwMode="auto">
              <a:xfrm flipH="1" flipV="1">
                <a:off x="5103799" y="4373560"/>
                <a:ext cx="90488" cy="1000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6" name="Line 77"/>
              <p:cNvSpPr>
                <a:spLocks noChangeShapeType="1"/>
              </p:cNvSpPr>
              <p:nvPr/>
            </p:nvSpPr>
            <p:spPr bwMode="auto">
              <a:xfrm flipV="1">
                <a:off x="5103799" y="4373560"/>
                <a:ext cx="90488" cy="1000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7" name="Line 82"/>
              <p:cNvSpPr>
                <a:spLocks noChangeShapeType="1"/>
              </p:cNvSpPr>
              <p:nvPr/>
            </p:nvSpPr>
            <p:spPr bwMode="auto">
              <a:xfrm flipH="1" flipV="1">
                <a:off x="5103799" y="4676772"/>
                <a:ext cx="90488" cy="1000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8" name="Line 83"/>
              <p:cNvSpPr>
                <a:spLocks noChangeShapeType="1"/>
              </p:cNvSpPr>
              <p:nvPr/>
            </p:nvSpPr>
            <p:spPr bwMode="auto">
              <a:xfrm flipV="1">
                <a:off x="5103799" y="4676772"/>
                <a:ext cx="90488" cy="10001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9" name="Line 90"/>
              <p:cNvSpPr>
                <a:spLocks noChangeShapeType="1"/>
              </p:cNvSpPr>
              <p:nvPr/>
            </p:nvSpPr>
            <p:spPr bwMode="auto">
              <a:xfrm flipH="1" flipV="1">
                <a:off x="5467336" y="4999035"/>
                <a:ext cx="115888" cy="809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0" name="Line 91"/>
              <p:cNvSpPr>
                <a:spLocks noChangeShapeType="1"/>
              </p:cNvSpPr>
              <p:nvPr/>
            </p:nvSpPr>
            <p:spPr bwMode="auto">
              <a:xfrm flipV="1">
                <a:off x="5467336" y="4999035"/>
                <a:ext cx="115888" cy="809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1" name="Rectangle 118"/>
              <p:cNvSpPr>
                <a:spLocks noChangeArrowheads="1"/>
              </p:cNvSpPr>
              <p:nvPr/>
            </p:nvSpPr>
            <p:spPr bwMode="auto">
              <a:xfrm>
                <a:off x="2935274" y="5429264"/>
                <a:ext cx="84638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与阵列</a:t>
                </a:r>
                <a:endPara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2" name="Line 120"/>
              <p:cNvSpPr>
                <a:spLocks noChangeShapeType="1"/>
              </p:cNvSpPr>
              <p:nvPr/>
            </p:nvSpPr>
            <p:spPr bwMode="auto">
              <a:xfrm>
                <a:off x="5148249" y="5714997"/>
                <a:ext cx="1588" cy="38417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3" name="Line 121"/>
              <p:cNvSpPr>
                <a:spLocks noChangeShapeType="1"/>
              </p:cNvSpPr>
              <p:nvPr/>
            </p:nvSpPr>
            <p:spPr bwMode="auto">
              <a:xfrm>
                <a:off x="5535599" y="5714997"/>
                <a:ext cx="1588" cy="38417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4" name="Rectangle 123"/>
              <p:cNvSpPr>
                <a:spLocks noChangeArrowheads="1"/>
              </p:cNvSpPr>
              <p:nvPr/>
            </p:nvSpPr>
            <p:spPr bwMode="auto">
              <a:xfrm>
                <a:off x="4989499" y="6118222"/>
                <a:ext cx="1731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5" name="Rectangle 124"/>
              <p:cNvSpPr>
                <a:spLocks noChangeArrowheads="1"/>
              </p:cNvSpPr>
              <p:nvPr/>
            </p:nvSpPr>
            <p:spPr bwMode="auto">
              <a:xfrm>
                <a:off x="5194286" y="6280147"/>
                <a:ext cx="9525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6" name="Rectangle 125"/>
              <p:cNvSpPr>
                <a:spLocks noChangeArrowheads="1"/>
              </p:cNvSpPr>
              <p:nvPr/>
            </p:nvSpPr>
            <p:spPr bwMode="auto">
              <a:xfrm>
                <a:off x="5422886" y="6118222"/>
                <a:ext cx="17312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7" name="Rectangle 126"/>
              <p:cNvSpPr>
                <a:spLocks noChangeArrowheads="1"/>
              </p:cNvSpPr>
              <p:nvPr/>
            </p:nvSpPr>
            <p:spPr bwMode="auto">
              <a:xfrm>
                <a:off x="5627674" y="6280147"/>
                <a:ext cx="9525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8" name="Rectangle 129"/>
              <p:cNvSpPr>
                <a:spLocks noChangeArrowheads="1"/>
              </p:cNvSpPr>
              <p:nvPr/>
            </p:nvSpPr>
            <p:spPr bwMode="auto">
              <a:xfrm>
                <a:off x="4929190" y="3304760"/>
                <a:ext cx="84638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>
                    <a:solidFill>
                      <a:srgbClr val="006600"/>
                    </a:solidFill>
                    <a:latin typeface="Times New Roman" pitchFamily="18" charset="0"/>
                    <a:cs typeface="Times New Roman" pitchFamily="18" charset="0"/>
                  </a:rPr>
                  <a:t>或阵列</a:t>
                </a:r>
                <a:endPara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49" name="Rectangle 131"/>
              <p:cNvSpPr>
                <a:spLocks noChangeArrowheads="1"/>
              </p:cNvSpPr>
              <p:nvPr/>
            </p:nvSpPr>
            <p:spPr bwMode="auto">
              <a:xfrm>
                <a:off x="2959086" y="3000372"/>
                <a:ext cx="1875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50" name="Rectangle 135"/>
              <p:cNvSpPr>
                <a:spLocks noChangeArrowheads="1"/>
              </p:cNvSpPr>
              <p:nvPr/>
            </p:nvSpPr>
            <p:spPr bwMode="auto">
              <a:xfrm>
                <a:off x="3803636" y="3000372"/>
                <a:ext cx="18755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51" name="Freeform 137"/>
              <p:cNvSpPr>
                <a:spLocks/>
              </p:cNvSpPr>
              <p:nvPr/>
            </p:nvSpPr>
            <p:spPr bwMode="auto">
              <a:xfrm>
                <a:off x="4989499" y="5232397"/>
                <a:ext cx="319088" cy="482600"/>
              </a:xfrm>
              <a:custGeom>
                <a:avLst/>
                <a:gdLst>
                  <a:gd name="T0" fmla="*/ 2147483647 w 192"/>
                  <a:gd name="T1" fmla="*/ 0 h 329"/>
                  <a:gd name="T2" fmla="*/ 2147483647 w 192"/>
                  <a:gd name="T3" fmla="*/ 2147483647 h 329"/>
                  <a:gd name="T4" fmla="*/ 2147483647 w 192"/>
                  <a:gd name="T5" fmla="*/ 2147483647 h 329"/>
                  <a:gd name="T6" fmla="*/ 2147483647 w 192"/>
                  <a:gd name="T7" fmla="*/ 2147483647 h 329"/>
                  <a:gd name="T8" fmla="*/ 0 w 192"/>
                  <a:gd name="T9" fmla="*/ 0 h 329"/>
                  <a:gd name="T10" fmla="*/ 0 w 192"/>
                  <a:gd name="T11" fmla="*/ 2147483647 h 329"/>
                  <a:gd name="T12" fmla="*/ 2147483647 w 192"/>
                  <a:gd name="T13" fmla="*/ 2147483647 h 329"/>
                  <a:gd name="T14" fmla="*/ 2147483647 w 192"/>
                  <a:gd name="T15" fmla="*/ 2147483647 h 329"/>
                  <a:gd name="T16" fmla="*/ 2147483647 w 192"/>
                  <a:gd name="T17" fmla="*/ 2147483647 h 329"/>
                  <a:gd name="T18" fmla="*/ 2147483647 w 192"/>
                  <a:gd name="T19" fmla="*/ 2147483647 h 329"/>
                  <a:gd name="T20" fmla="*/ 2147483647 w 192"/>
                  <a:gd name="T21" fmla="*/ 2147483647 h 329"/>
                  <a:gd name="T22" fmla="*/ 2147483647 w 192"/>
                  <a:gd name="T23" fmla="*/ 2147483647 h 329"/>
                  <a:gd name="T24" fmla="*/ 2147483647 w 192"/>
                  <a:gd name="T25" fmla="*/ 0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329"/>
                  <a:gd name="T41" fmla="*/ 192 w 192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329">
                    <a:moveTo>
                      <a:pt x="192" y="0"/>
                    </a:moveTo>
                    <a:lnTo>
                      <a:pt x="151" y="27"/>
                    </a:lnTo>
                    <a:lnTo>
                      <a:pt x="96" y="41"/>
                    </a:lnTo>
                    <a:lnTo>
                      <a:pt x="41" y="27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14" y="260"/>
                    </a:lnTo>
                    <a:lnTo>
                      <a:pt x="55" y="302"/>
                    </a:lnTo>
                    <a:lnTo>
                      <a:pt x="96" y="329"/>
                    </a:lnTo>
                    <a:lnTo>
                      <a:pt x="137" y="302"/>
                    </a:lnTo>
                    <a:lnTo>
                      <a:pt x="178" y="260"/>
                    </a:lnTo>
                    <a:lnTo>
                      <a:pt x="192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2" name="Freeform 138"/>
              <p:cNvSpPr>
                <a:spLocks/>
              </p:cNvSpPr>
              <p:nvPr/>
            </p:nvSpPr>
            <p:spPr bwMode="auto">
              <a:xfrm>
                <a:off x="5376849" y="5232397"/>
                <a:ext cx="319088" cy="482600"/>
              </a:xfrm>
              <a:custGeom>
                <a:avLst/>
                <a:gdLst>
                  <a:gd name="T0" fmla="*/ 2147483647 w 192"/>
                  <a:gd name="T1" fmla="*/ 0 h 329"/>
                  <a:gd name="T2" fmla="*/ 2147483647 w 192"/>
                  <a:gd name="T3" fmla="*/ 2147483647 h 329"/>
                  <a:gd name="T4" fmla="*/ 2147483647 w 192"/>
                  <a:gd name="T5" fmla="*/ 2147483647 h 329"/>
                  <a:gd name="T6" fmla="*/ 2147483647 w 192"/>
                  <a:gd name="T7" fmla="*/ 2147483647 h 329"/>
                  <a:gd name="T8" fmla="*/ 0 w 192"/>
                  <a:gd name="T9" fmla="*/ 0 h 329"/>
                  <a:gd name="T10" fmla="*/ 0 w 192"/>
                  <a:gd name="T11" fmla="*/ 2147483647 h 329"/>
                  <a:gd name="T12" fmla="*/ 2147483647 w 192"/>
                  <a:gd name="T13" fmla="*/ 2147483647 h 329"/>
                  <a:gd name="T14" fmla="*/ 2147483647 w 192"/>
                  <a:gd name="T15" fmla="*/ 2147483647 h 329"/>
                  <a:gd name="T16" fmla="*/ 2147483647 w 192"/>
                  <a:gd name="T17" fmla="*/ 2147483647 h 329"/>
                  <a:gd name="T18" fmla="*/ 2147483647 w 192"/>
                  <a:gd name="T19" fmla="*/ 2147483647 h 329"/>
                  <a:gd name="T20" fmla="*/ 2147483647 w 192"/>
                  <a:gd name="T21" fmla="*/ 2147483647 h 329"/>
                  <a:gd name="T22" fmla="*/ 2147483647 w 192"/>
                  <a:gd name="T23" fmla="*/ 2147483647 h 329"/>
                  <a:gd name="T24" fmla="*/ 2147483647 w 192"/>
                  <a:gd name="T25" fmla="*/ 0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329"/>
                  <a:gd name="T41" fmla="*/ 192 w 192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329">
                    <a:moveTo>
                      <a:pt x="192" y="0"/>
                    </a:moveTo>
                    <a:lnTo>
                      <a:pt x="137" y="27"/>
                    </a:lnTo>
                    <a:lnTo>
                      <a:pt x="96" y="41"/>
                    </a:lnTo>
                    <a:lnTo>
                      <a:pt x="41" y="27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14" y="260"/>
                    </a:lnTo>
                    <a:lnTo>
                      <a:pt x="41" y="302"/>
                    </a:lnTo>
                    <a:lnTo>
                      <a:pt x="96" y="329"/>
                    </a:lnTo>
                    <a:lnTo>
                      <a:pt x="137" y="302"/>
                    </a:lnTo>
                    <a:lnTo>
                      <a:pt x="165" y="260"/>
                    </a:lnTo>
                    <a:lnTo>
                      <a:pt x="192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53" name="Freeform 140"/>
              <p:cNvSpPr>
                <a:spLocks/>
              </p:cNvSpPr>
              <p:nvPr/>
            </p:nvSpPr>
            <p:spPr bwMode="auto">
              <a:xfrm>
                <a:off x="3743311" y="4695822"/>
                <a:ext cx="112713" cy="80963"/>
              </a:xfrm>
              <a:custGeom>
                <a:avLst/>
                <a:gdLst>
                  <a:gd name="T0" fmla="*/ 0 w 68"/>
                  <a:gd name="T1" fmla="*/ 2147483647 h 55"/>
                  <a:gd name="T2" fmla="*/ 2147483647 w 68"/>
                  <a:gd name="T3" fmla="*/ 0 h 55"/>
                  <a:gd name="T4" fmla="*/ 2147483647 w 68"/>
                  <a:gd name="T5" fmla="*/ 0 h 55"/>
                  <a:gd name="T6" fmla="*/ 2147483647 w 68"/>
                  <a:gd name="T7" fmla="*/ 2147483647 h 55"/>
                  <a:gd name="T8" fmla="*/ 2147483647 w 68"/>
                  <a:gd name="T9" fmla="*/ 2147483647 h 55"/>
                  <a:gd name="T10" fmla="*/ 2147483647 w 68"/>
                  <a:gd name="T11" fmla="*/ 2147483647 h 55"/>
                  <a:gd name="T12" fmla="*/ 0 w 68"/>
                  <a:gd name="T13" fmla="*/ 2147483647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714611" y="3929060"/>
              <a:ext cx="1500187" cy="128587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4929173" y="3929060"/>
              <a:ext cx="857250" cy="1214437"/>
            </a:xfrm>
            <a:prstGeom prst="rect">
              <a:avLst/>
            </a:prstGeom>
            <a:noFill/>
            <a:ln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3798" name="Rectangle 90"/>
          <p:cNvSpPr>
            <a:spLocks noChangeArrowheads="1"/>
          </p:cNvSpPr>
          <p:nvPr/>
        </p:nvSpPr>
        <p:spPr bwMode="auto">
          <a:xfrm>
            <a:off x="6156325" y="30163"/>
            <a:ext cx="2855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§7.2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可编程逻辑器件基础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/>
          <p:cNvSpPr txBox="1">
            <a:spLocks noChangeArrowheads="1"/>
          </p:cNvSpPr>
          <p:nvPr/>
        </p:nvSpPr>
        <p:spPr bwMode="auto">
          <a:xfrm>
            <a:off x="285750" y="142875"/>
            <a:ext cx="707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214438" y="833438"/>
            <a:ext cx="5500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低密度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的基本结构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57313"/>
            <a:ext cx="60293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1528763" y="4416425"/>
          <a:ext cx="6043613" cy="2084514"/>
        </p:xfrm>
        <a:graphic>
          <a:graphicData uri="http://schemas.openxmlformats.org/drawingml/2006/table">
            <a:tbl>
              <a:tblPr/>
              <a:tblGrid>
                <a:gridCol w="1400147"/>
                <a:gridCol w="1214445"/>
                <a:gridCol w="1214445"/>
                <a:gridCol w="2214576"/>
              </a:tblGrid>
              <a:tr h="3656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 </a:t>
                      </a:r>
                    </a:p>
                  </a:txBody>
                  <a:tcPr marT="45667" marB="456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阵 列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 出 方 式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31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PROM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GAL </a:t>
                      </a:r>
                    </a:p>
                  </a:txBody>
                  <a:tcPr marT="45667" marB="4566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 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可编程</a:t>
                      </a:r>
                    </a:p>
                  </a:txBody>
                  <a:tcPr marT="45667" marB="4566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214438" y="3752850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四种低密度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的结构特点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285750" y="142875"/>
            <a:ext cx="488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一、可编程只读存储器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PROM 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1423988" y="1373188"/>
            <a:ext cx="3762375" cy="4770437"/>
            <a:chOff x="1056" y="845"/>
            <a:chExt cx="2370" cy="3005"/>
          </a:xfrm>
        </p:grpSpPr>
        <p:sp>
          <p:nvSpPr>
            <p:cNvPr id="35853" name="Freeform 9"/>
            <p:cNvSpPr>
              <a:spLocks/>
            </p:cNvSpPr>
            <p:nvPr/>
          </p:nvSpPr>
          <p:spPr bwMode="auto">
            <a:xfrm>
              <a:off x="1257" y="1239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1358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Freeform 14"/>
            <p:cNvSpPr>
              <a:spLocks/>
            </p:cNvSpPr>
            <p:nvPr/>
          </p:nvSpPr>
          <p:spPr bwMode="auto">
            <a:xfrm>
              <a:off x="1529" y="1239"/>
              <a:ext cx="202" cy="191"/>
            </a:xfrm>
            <a:custGeom>
              <a:avLst/>
              <a:gdLst>
                <a:gd name="T0" fmla="*/ 0 w 193"/>
                <a:gd name="T1" fmla="*/ 0 h 206"/>
                <a:gd name="T2" fmla="*/ 304 w 193"/>
                <a:gd name="T3" fmla="*/ 0 h 206"/>
                <a:gd name="T4" fmla="*/ 151 w 193"/>
                <a:gd name="T5" fmla="*/ 96 h 206"/>
                <a:gd name="T6" fmla="*/ 0 w 193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06"/>
                <a:gd name="T14" fmla="*/ 193 w 193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06">
                  <a:moveTo>
                    <a:pt x="0" y="0"/>
                  </a:moveTo>
                  <a:lnTo>
                    <a:pt x="193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8"/>
            <p:cNvSpPr>
              <a:spLocks noChangeShapeType="1"/>
            </p:cNvSpPr>
            <p:nvPr/>
          </p:nvSpPr>
          <p:spPr bwMode="auto">
            <a:xfrm>
              <a:off x="1630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Freeform 19"/>
            <p:cNvSpPr>
              <a:spLocks/>
            </p:cNvSpPr>
            <p:nvPr/>
          </p:nvSpPr>
          <p:spPr bwMode="auto">
            <a:xfrm>
              <a:off x="1803" y="1239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23"/>
            <p:cNvSpPr>
              <a:spLocks noChangeShapeType="1"/>
            </p:cNvSpPr>
            <p:nvPr/>
          </p:nvSpPr>
          <p:spPr bwMode="auto">
            <a:xfrm>
              <a:off x="1903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24"/>
            <p:cNvSpPr>
              <a:spLocks noChangeShapeType="1"/>
            </p:cNvSpPr>
            <p:nvPr/>
          </p:nvSpPr>
          <p:spPr bwMode="auto">
            <a:xfrm>
              <a:off x="1056" y="1545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25"/>
            <p:cNvSpPr>
              <a:spLocks noChangeShapeType="1"/>
            </p:cNvSpPr>
            <p:nvPr/>
          </p:nvSpPr>
          <p:spPr bwMode="auto">
            <a:xfrm>
              <a:off x="2478" y="1545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26"/>
            <p:cNvSpPr>
              <a:spLocks/>
            </p:cNvSpPr>
            <p:nvPr/>
          </p:nvSpPr>
          <p:spPr bwMode="auto">
            <a:xfrm>
              <a:off x="2205" y="1468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27"/>
            <p:cNvSpPr>
              <a:spLocks noChangeShapeType="1"/>
            </p:cNvSpPr>
            <p:nvPr/>
          </p:nvSpPr>
          <p:spPr bwMode="auto">
            <a:xfrm>
              <a:off x="1056" y="1735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Line 28"/>
            <p:cNvSpPr>
              <a:spLocks noChangeShapeType="1"/>
            </p:cNvSpPr>
            <p:nvPr/>
          </p:nvSpPr>
          <p:spPr bwMode="auto">
            <a:xfrm>
              <a:off x="2478" y="1735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Freeform 29"/>
            <p:cNvSpPr>
              <a:spLocks/>
            </p:cNvSpPr>
            <p:nvPr/>
          </p:nvSpPr>
          <p:spPr bwMode="auto">
            <a:xfrm>
              <a:off x="2205" y="1659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13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30"/>
            <p:cNvSpPr>
              <a:spLocks noChangeShapeType="1"/>
            </p:cNvSpPr>
            <p:nvPr/>
          </p:nvSpPr>
          <p:spPr bwMode="auto">
            <a:xfrm>
              <a:off x="1056" y="1939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31"/>
            <p:cNvSpPr>
              <a:spLocks noChangeShapeType="1"/>
            </p:cNvSpPr>
            <p:nvPr/>
          </p:nvSpPr>
          <p:spPr bwMode="auto">
            <a:xfrm>
              <a:off x="2478" y="1939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Freeform 32"/>
            <p:cNvSpPr>
              <a:spLocks/>
            </p:cNvSpPr>
            <p:nvPr/>
          </p:nvSpPr>
          <p:spPr bwMode="auto">
            <a:xfrm>
              <a:off x="2205" y="1862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65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38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33"/>
            <p:cNvSpPr>
              <a:spLocks noChangeShapeType="1"/>
            </p:cNvSpPr>
            <p:nvPr/>
          </p:nvSpPr>
          <p:spPr bwMode="auto">
            <a:xfrm>
              <a:off x="1056" y="2129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34"/>
            <p:cNvSpPr>
              <a:spLocks noChangeShapeType="1"/>
            </p:cNvSpPr>
            <p:nvPr/>
          </p:nvSpPr>
          <p:spPr bwMode="auto">
            <a:xfrm>
              <a:off x="2478" y="2129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Freeform 35"/>
            <p:cNvSpPr>
              <a:spLocks/>
            </p:cNvSpPr>
            <p:nvPr/>
          </p:nvSpPr>
          <p:spPr bwMode="auto">
            <a:xfrm>
              <a:off x="2205" y="2053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6"/>
            <p:cNvSpPr>
              <a:spLocks noChangeShapeType="1"/>
            </p:cNvSpPr>
            <p:nvPr/>
          </p:nvSpPr>
          <p:spPr bwMode="auto">
            <a:xfrm>
              <a:off x="1056" y="2320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7"/>
            <p:cNvSpPr>
              <a:spLocks noChangeShapeType="1"/>
            </p:cNvSpPr>
            <p:nvPr/>
          </p:nvSpPr>
          <p:spPr bwMode="auto">
            <a:xfrm>
              <a:off x="2478" y="2320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Freeform 38"/>
            <p:cNvSpPr>
              <a:spLocks/>
            </p:cNvSpPr>
            <p:nvPr/>
          </p:nvSpPr>
          <p:spPr bwMode="auto">
            <a:xfrm>
              <a:off x="2205" y="2244"/>
              <a:ext cx="273" cy="152"/>
            </a:xfrm>
            <a:custGeom>
              <a:avLst/>
              <a:gdLst>
                <a:gd name="T0" fmla="*/ 0 w 261"/>
                <a:gd name="T1" fmla="*/ 0 h 164"/>
                <a:gd name="T2" fmla="*/ 0 w 261"/>
                <a:gd name="T3" fmla="*/ 76 h 164"/>
                <a:gd name="T4" fmla="*/ 259 w 261"/>
                <a:gd name="T5" fmla="*/ 76 h 164"/>
                <a:gd name="T6" fmla="*/ 346 w 261"/>
                <a:gd name="T7" fmla="*/ 70 h 164"/>
                <a:gd name="T8" fmla="*/ 409 w 261"/>
                <a:gd name="T9" fmla="*/ 52 h 164"/>
                <a:gd name="T10" fmla="*/ 409 w 261"/>
                <a:gd name="T11" fmla="*/ 32 h 164"/>
                <a:gd name="T12" fmla="*/ 346 w 261"/>
                <a:gd name="T13" fmla="*/ 13 h 164"/>
                <a:gd name="T14" fmla="*/ 259 w 261"/>
                <a:gd name="T15" fmla="*/ 0 h 164"/>
                <a:gd name="T16" fmla="*/ 0 w 261"/>
                <a:gd name="T17" fmla="*/ 0 h 1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4"/>
                <a:gd name="T29" fmla="*/ 261 w 261"/>
                <a:gd name="T30" fmla="*/ 164 h 1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4">
                  <a:moveTo>
                    <a:pt x="0" y="0"/>
                  </a:moveTo>
                  <a:lnTo>
                    <a:pt x="0" y="164"/>
                  </a:lnTo>
                  <a:lnTo>
                    <a:pt x="165" y="164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68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>
              <a:off x="1056" y="2524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Line 40"/>
            <p:cNvSpPr>
              <a:spLocks noChangeShapeType="1"/>
            </p:cNvSpPr>
            <p:nvPr/>
          </p:nvSpPr>
          <p:spPr bwMode="auto">
            <a:xfrm>
              <a:off x="2478" y="2524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Freeform 41"/>
            <p:cNvSpPr>
              <a:spLocks/>
            </p:cNvSpPr>
            <p:nvPr/>
          </p:nvSpPr>
          <p:spPr bwMode="auto">
            <a:xfrm>
              <a:off x="2205" y="2447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Line 42"/>
            <p:cNvSpPr>
              <a:spLocks noChangeShapeType="1"/>
            </p:cNvSpPr>
            <p:nvPr/>
          </p:nvSpPr>
          <p:spPr bwMode="auto">
            <a:xfrm>
              <a:off x="1056" y="2714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43"/>
            <p:cNvSpPr>
              <a:spLocks noChangeShapeType="1"/>
            </p:cNvSpPr>
            <p:nvPr/>
          </p:nvSpPr>
          <p:spPr bwMode="auto">
            <a:xfrm>
              <a:off x="2478" y="2714"/>
              <a:ext cx="9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Freeform 44"/>
            <p:cNvSpPr>
              <a:spLocks/>
            </p:cNvSpPr>
            <p:nvPr/>
          </p:nvSpPr>
          <p:spPr bwMode="auto">
            <a:xfrm>
              <a:off x="2205" y="2638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Line 45"/>
            <p:cNvSpPr>
              <a:spLocks noChangeShapeType="1"/>
            </p:cNvSpPr>
            <p:nvPr/>
          </p:nvSpPr>
          <p:spPr bwMode="auto">
            <a:xfrm>
              <a:off x="1056" y="2905"/>
              <a:ext cx="1149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46"/>
            <p:cNvSpPr>
              <a:spLocks noChangeShapeType="1"/>
            </p:cNvSpPr>
            <p:nvPr/>
          </p:nvSpPr>
          <p:spPr bwMode="auto">
            <a:xfrm>
              <a:off x="2478" y="2905"/>
              <a:ext cx="94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Freeform 47"/>
            <p:cNvSpPr>
              <a:spLocks/>
            </p:cNvSpPr>
            <p:nvPr/>
          </p:nvSpPr>
          <p:spPr bwMode="auto">
            <a:xfrm>
              <a:off x="2205" y="2841"/>
              <a:ext cx="273" cy="140"/>
            </a:xfrm>
            <a:custGeom>
              <a:avLst/>
              <a:gdLst>
                <a:gd name="T0" fmla="*/ 0 w 261"/>
                <a:gd name="T1" fmla="*/ 0 h 151"/>
                <a:gd name="T2" fmla="*/ 0 w 261"/>
                <a:gd name="T3" fmla="*/ 71 h 151"/>
                <a:gd name="T4" fmla="*/ 259 w 261"/>
                <a:gd name="T5" fmla="*/ 71 h 151"/>
                <a:gd name="T6" fmla="*/ 346 w 261"/>
                <a:gd name="T7" fmla="*/ 65 h 151"/>
                <a:gd name="T8" fmla="*/ 409 w 261"/>
                <a:gd name="T9" fmla="*/ 45 h 151"/>
                <a:gd name="T10" fmla="*/ 409 w 261"/>
                <a:gd name="T11" fmla="*/ 26 h 151"/>
                <a:gd name="T12" fmla="*/ 346 w 261"/>
                <a:gd name="T13" fmla="*/ 6 h 151"/>
                <a:gd name="T14" fmla="*/ 259 w 261"/>
                <a:gd name="T15" fmla="*/ 0 h 151"/>
                <a:gd name="T16" fmla="*/ 0 w 261"/>
                <a:gd name="T17" fmla="*/ 0 h 1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51"/>
                <a:gd name="T29" fmla="*/ 261 w 261"/>
                <a:gd name="T30" fmla="*/ 151 h 1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51">
                  <a:moveTo>
                    <a:pt x="0" y="0"/>
                  </a:moveTo>
                  <a:lnTo>
                    <a:pt x="0" y="151"/>
                  </a:lnTo>
                  <a:lnTo>
                    <a:pt x="165" y="151"/>
                  </a:lnTo>
                  <a:lnTo>
                    <a:pt x="220" y="138"/>
                  </a:lnTo>
                  <a:lnTo>
                    <a:pt x="261" y="96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Line 48"/>
            <p:cNvSpPr>
              <a:spLocks noChangeShapeType="1"/>
            </p:cNvSpPr>
            <p:nvPr/>
          </p:nvSpPr>
          <p:spPr bwMode="auto">
            <a:xfrm>
              <a:off x="2679" y="1303"/>
              <a:ext cx="1" cy="17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Line 49"/>
            <p:cNvSpPr>
              <a:spLocks noChangeShapeType="1"/>
            </p:cNvSpPr>
            <p:nvPr/>
          </p:nvSpPr>
          <p:spPr bwMode="auto">
            <a:xfrm>
              <a:off x="2923" y="1303"/>
              <a:ext cx="1" cy="17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50"/>
            <p:cNvSpPr>
              <a:spLocks noChangeShapeType="1"/>
            </p:cNvSpPr>
            <p:nvPr/>
          </p:nvSpPr>
          <p:spPr bwMode="auto">
            <a:xfrm>
              <a:off x="3154" y="1303"/>
              <a:ext cx="1" cy="176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6" name="Group 150"/>
            <p:cNvGrpSpPr>
              <a:grpSpLocks/>
            </p:cNvGrpSpPr>
            <p:nvPr/>
          </p:nvGrpSpPr>
          <p:grpSpPr bwMode="auto">
            <a:xfrm>
              <a:off x="1397" y="1303"/>
              <a:ext cx="603" cy="1742"/>
              <a:chOff x="1675" y="1303"/>
              <a:chExt cx="603" cy="1742"/>
            </a:xfrm>
          </p:grpSpPr>
          <p:sp>
            <p:nvSpPr>
              <p:cNvPr id="35976" name="Line 11"/>
              <p:cNvSpPr>
                <a:spLocks noChangeShapeType="1"/>
              </p:cNvSpPr>
              <p:nvPr/>
            </p:nvSpPr>
            <p:spPr bwMode="auto">
              <a:xfrm>
                <a:off x="1703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7" name="Line 16"/>
              <p:cNvSpPr>
                <a:spLocks noChangeShapeType="1"/>
              </p:cNvSpPr>
              <p:nvPr/>
            </p:nvSpPr>
            <p:spPr bwMode="auto">
              <a:xfrm>
                <a:off x="1977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8" name="Line 21"/>
              <p:cNvSpPr>
                <a:spLocks noChangeShapeType="1"/>
              </p:cNvSpPr>
              <p:nvPr/>
            </p:nvSpPr>
            <p:spPr bwMode="auto">
              <a:xfrm>
                <a:off x="2250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9" name="Freeform 58"/>
              <p:cNvSpPr>
                <a:spLocks/>
              </p:cNvSpPr>
              <p:nvPr/>
            </p:nvSpPr>
            <p:spPr bwMode="auto">
              <a:xfrm>
                <a:off x="2221" y="1710"/>
                <a:ext cx="57" cy="51"/>
              </a:xfrm>
              <a:custGeom>
                <a:avLst/>
                <a:gdLst>
                  <a:gd name="T0" fmla="*/ 0 w 55"/>
                  <a:gd name="T1" fmla="*/ 13 h 55"/>
                  <a:gd name="T2" fmla="*/ 24 w 55"/>
                  <a:gd name="T3" fmla="*/ 0 h 55"/>
                  <a:gd name="T4" fmla="*/ 60 w 55"/>
                  <a:gd name="T5" fmla="*/ 0 h 55"/>
                  <a:gd name="T6" fmla="*/ 78 w 55"/>
                  <a:gd name="T7" fmla="*/ 13 h 55"/>
                  <a:gd name="T8" fmla="*/ 60 w 55"/>
                  <a:gd name="T9" fmla="*/ 26 h 55"/>
                  <a:gd name="T10" fmla="*/ 24 w 55"/>
                  <a:gd name="T11" fmla="*/ 26 h 55"/>
                  <a:gd name="T12" fmla="*/ 0 w 55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7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0" name="Freeform 59"/>
              <p:cNvSpPr>
                <a:spLocks/>
              </p:cNvSpPr>
              <p:nvPr/>
            </p:nvSpPr>
            <p:spPr bwMode="auto">
              <a:xfrm>
                <a:off x="1947" y="1913"/>
                <a:ext cx="58" cy="51"/>
              </a:xfrm>
              <a:custGeom>
                <a:avLst/>
                <a:gdLst>
                  <a:gd name="T0" fmla="*/ 0 w 55"/>
                  <a:gd name="T1" fmla="*/ 14 h 55"/>
                  <a:gd name="T2" fmla="*/ 24 w 55"/>
                  <a:gd name="T3" fmla="*/ 0 h 55"/>
                  <a:gd name="T4" fmla="*/ 71 w 55"/>
                  <a:gd name="T5" fmla="*/ 0 h 55"/>
                  <a:gd name="T6" fmla="*/ 93 w 55"/>
                  <a:gd name="T7" fmla="*/ 14 h 55"/>
                  <a:gd name="T8" fmla="*/ 71 w 55"/>
                  <a:gd name="T9" fmla="*/ 26 h 55"/>
                  <a:gd name="T10" fmla="*/ 24 w 55"/>
                  <a:gd name="T11" fmla="*/ 26 h 55"/>
                  <a:gd name="T12" fmla="*/ 0 w 55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8"/>
                    </a:moveTo>
                    <a:lnTo>
                      <a:pt x="14" y="0"/>
                    </a:lnTo>
                    <a:lnTo>
                      <a:pt x="42" y="0"/>
                    </a:lnTo>
                    <a:lnTo>
                      <a:pt x="55" y="28"/>
                    </a:lnTo>
                    <a:lnTo>
                      <a:pt x="42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1" name="Freeform 60"/>
              <p:cNvSpPr>
                <a:spLocks/>
              </p:cNvSpPr>
              <p:nvPr/>
            </p:nvSpPr>
            <p:spPr bwMode="auto">
              <a:xfrm>
                <a:off x="1947" y="2104"/>
                <a:ext cx="58" cy="51"/>
              </a:xfrm>
              <a:custGeom>
                <a:avLst/>
                <a:gdLst>
                  <a:gd name="T0" fmla="*/ 0 w 55"/>
                  <a:gd name="T1" fmla="*/ 13 h 55"/>
                  <a:gd name="T2" fmla="*/ 24 w 55"/>
                  <a:gd name="T3" fmla="*/ 0 h 55"/>
                  <a:gd name="T4" fmla="*/ 71 w 55"/>
                  <a:gd name="T5" fmla="*/ 0 h 55"/>
                  <a:gd name="T6" fmla="*/ 93 w 55"/>
                  <a:gd name="T7" fmla="*/ 13 h 55"/>
                  <a:gd name="T8" fmla="*/ 71 w 55"/>
                  <a:gd name="T9" fmla="*/ 26 h 55"/>
                  <a:gd name="T10" fmla="*/ 24 w 55"/>
                  <a:gd name="T11" fmla="*/ 26 h 55"/>
                  <a:gd name="T12" fmla="*/ 0 w 55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2" y="0"/>
                    </a:lnTo>
                    <a:lnTo>
                      <a:pt x="55" y="27"/>
                    </a:lnTo>
                    <a:lnTo>
                      <a:pt x="42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2" name="Freeform 61"/>
              <p:cNvSpPr>
                <a:spLocks/>
              </p:cNvSpPr>
              <p:nvPr/>
            </p:nvSpPr>
            <p:spPr bwMode="auto">
              <a:xfrm>
                <a:off x="2221" y="2104"/>
                <a:ext cx="57" cy="51"/>
              </a:xfrm>
              <a:custGeom>
                <a:avLst/>
                <a:gdLst>
                  <a:gd name="T0" fmla="*/ 0 w 55"/>
                  <a:gd name="T1" fmla="*/ 13 h 55"/>
                  <a:gd name="T2" fmla="*/ 24 w 55"/>
                  <a:gd name="T3" fmla="*/ 0 h 55"/>
                  <a:gd name="T4" fmla="*/ 60 w 55"/>
                  <a:gd name="T5" fmla="*/ 0 h 55"/>
                  <a:gd name="T6" fmla="*/ 78 w 55"/>
                  <a:gd name="T7" fmla="*/ 13 h 55"/>
                  <a:gd name="T8" fmla="*/ 60 w 55"/>
                  <a:gd name="T9" fmla="*/ 26 h 55"/>
                  <a:gd name="T10" fmla="*/ 24 w 55"/>
                  <a:gd name="T11" fmla="*/ 26 h 55"/>
                  <a:gd name="T12" fmla="*/ 0 w 55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7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3" name="Freeform 62"/>
              <p:cNvSpPr>
                <a:spLocks/>
              </p:cNvSpPr>
              <p:nvPr/>
            </p:nvSpPr>
            <p:spPr bwMode="auto">
              <a:xfrm>
                <a:off x="1675" y="2295"/>
                <a:ext cx="71" cy="51"/>
              </a:xfrm>
              <a:custGeom>
                <a:avLst/>
                <a:gdLst>
                  <a:gd name="T0" fmla="*/ 0 w 68"/>
                  <a:gd name="T1" fmla="*/ 13 h 55"/>
                  <a:gd name="T2" fmla="*/ 23 w 68"/>
                  <a:gd name="T3" fmla="*/ 0 h 55"/>
                  <a:gd name="T4" fmla="*/ 63 w 68"/>
                  <a:gd name="T5" fmla="*/ 0 h 55"/>
                  <a:gd name="T6" fmla="*/ 104 w 68"/>
                  <a:gd name="T7" fmla="*/ 13 h 55"/>
                  <a:gd name="T8" fmla="*/ 63 w 68"/>
                  <a:gd name="T9" fmla="*/ 26 h 55"/>
                  <a:gd name="T10" fmla="*/ 23 w 68"/>
                  <a:gd name="T11" fmla="*/ 26 h 55"/>
                  <a:gd name="T12" fmla="*/ 0 w 68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7"/>
                    </a:moveTo>
                    <a:lnTo>
                      <a:pt x="13" y="0"/>
                    </a:lnTo>
                    <a:lnTo>
                      <a:pt x="41" y="0"/>
                    </a:lnTo>
                    <a:lnTo>
                      <a:pt x="68" y="27"/>
                    </a:lnTo>
                    <a:lnTo>
                      <a:pt x="41" y="55"/>
                    </a:lnTo>
                    <a:lnTo>
                      <a:pt x="13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4" name="Freeform 63"/>
              <p:cNvSpPr>
                <a:spLocks/>
              </p:cNvSpPr>
              <p:nvPr/>
            </p:nvSpPr>
            <p:spPr bwMode="auto">
              <a:xfrm>
                <a:off x="1675" y="2498"/>
                <a:ext cx="71" cy="51"/>
              </a:xfrm>
              <a:custGeom>
                <a:avLst/>
                <a:gdLst>
                  <a:gd name="T0" fmla="*/ 0 w 68"/>
                  <a:gd name="T1" fmla="*/ 14 h 55"/>
                  <a:gd name="T2" fmla="*/ 23 w 68"/>
                  <a:gd name="T3" fmla="*/ 0 h 55"/>
                  <a:gd name="T4" fmla="*/ 63 w 68"/>
                  <a:gd name="T5" fmla="*/ 0 h 55"/>
                  <a:gd name="T6" fmla="*/ 104 w 68"/>
                  <a:gd name="T7" fmla="*/ 14 h 55"/>
                  <a:gd name="T8" fmla="*/ 63 w 68"/>
                  <a:gd name="T9" fmla="*/ 26 h 55"/>
                  <a:gd name="T10" fmla="*/ 23 w 68"/>
                  <a:gd name="T11" fmla="*/ 26 h 55"/>
                  <a:gd name="T12" fmla="*/ 0 w 68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41" y="0"/>
                    </a:lnTo>
                    <a:lnTo>
                      <a:pt x="68" y="28"/>
                    </a:lnTo>
                    <a:lnTo>
                      <a:pt x="41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5" name="Freeform 64"/>
              <p:cNvSpPr>
                <a:spLocks/>
              </p:cNvSpPr>
              <p:nvPr/>
            </p:nvSpPr>
            <p:spPr bwMode="auto">
              <a:xfrm>
                <a:off x="1675" y="2689"/>
                <a:ext cx="71" cy="51"/>
              </a:xfrm>
              <a:custGeom>
                <a:avLst/>
                <a:gdLst>
                  <a:gd name="T0" fmla="*/ 0 w 68"/>
                  <a:gd name="T1" fmla="*/ 13 h 55"/>
                  <a:gd name="T2" fmla="*/ 23 w 68"/>
                  <a:gd name="T3" fmla="*/ 0 h 55"/>
                  <a:gd name="T4" fmla="*/ 63 w 68"/>
                  <a:gd name="T5" fmla="*/ 0 h 55"/>
                  <a:gd name="T6" fmla="*/ 104 w 68"/>
                  <a:gd name="T7" fmla="*/ 13 h 55"/>
                  <a:gd name="T8" fmla="*/ 63 w 68"/>
                  <a:gd name="T9" fmla="*/ 26 h 55"/>
                  <a:gd name="T10" fmla="*/ 23 w 68"/>
                  <a:gd name="T11" fmla="*/ 26 h 55"/>
                  <a:gd name="T12" fmla="*/ 0 w 68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7"/>
                    </a:moveTo>
                    <a:lnTo>
                      <a:pt x="13" y="0"/>
                    </a:lnTo>
                    <a:lnTo>
                      <a:pt x="41" y="0"/>
                    </a:lnTo>
                    <a:lnTo>
                      <a:pt x="68" y="27"/>
                    </a:lnTo>
                    <a:lnTo>
                      <a:pt x="41" y="55"/>
                    </a:lnTo>
                    <a:lnTo>
                      <a:pt x="13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6" name="Freeform 65"/>
              <p:cNvSpPr>
                <a:spLocks/>
              </p:cNvSpPr>
              <p:nvPr/>
            </p:nvSpPr>
            <p:spPr bwMode="auto">
              <a:xfrm>
                <a:off x="1675" y="2880"/>
                <a:ext cx="71" cy="50"/>
              </a:xfrm>
              <a:custGeom>
                <a:avLst/>
                <a:gdLst>
                  <a:gd name="T0" fmla="*/ 0 w 68"/>
                  <a:gd name="T1" fmla="*/ 13 h 54"/>
                  <a:gd name="T2" fmla="*/ 23 w 68"/>
                  <a:gd name="T3" fmla="*/ 0 h 54"/>
                  <a:gd name="T4" fmla="*/ 63 w 68"/>
                  <a:gd name="T5" fmla="*/ 0 h 54"/>
                  <a:gd name="T6" fmla="*/ 104 w 68"/>
                  <a:gd name="T7" fmla="*/ 13 h 54"/>
                  <a:gd name="T8" fmla="*/ 63 w 68"/>
                  <a:gd name="T9" fmla="*/ 25 h 54"/>
                  <a:gd name="T10" fmla="*/ 23 w 68"/>
                  <a:gd name="T11" fmla="*/ 25 h 54"/>
                  <a:gd name="T12" fmla="*/ 0 w 68"/>
                  <a:gd name="T13" fmla="*/ 13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4"/>
                  <a:gd name="T23" fmla="*/ 68 w 68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4">
                    <a:moveTo>
                      <a:pt x="0" y="27"/>
                    </a:moveTo>
                    <a:lnTo>
                      <a:pt x="13" y="0"/>
                    </a:lnTo>
                    <a:lnTo>
                      <a:pt x="41" y="0"/>
                    </a:lnTo>
                    <a:lnTo>
                      <a:pt x="68" y="27"/>
                    </a:lnTo>
                    <a:lnTo>
                      <a:pt x="41" y="54"/>
                    </a:lnTo>
                    <a:lnTo>
                      <a:pt x="13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7" name="Freeform 66"/>
              <p:cNvSpPr>
                <a:spLocks/>
              </p:cNvSpPr>
              <p:nvPr/>
            </p:nvSpPr>
            <p:spPr bwMode="auto">
              <a:xfrm>
                <a:off x="1947" y="2880"/>
                <a:ext cx="58" cy="50"/>
              </a:xfrm>
              <a:custGeom>
                <a:avLst/>
                <a:gdLst>
                  <a:gd name="T0" fmla="*/ 0 w 55"/>
                  <a:gd name="T1" fmla="*/ 13 h 54"/>
                  <a:gd name="T2" fmla="*/ 24 w 55"/>
                  <a:gd name="T3" fmla="*/ 0 h 54"/>
                  <a:gd name="T4" fmla="*/ 71 w 55"/>
                  <a:gd name="T5" fmla="*/ 0 h 54"/>
                  <a:gd name="T6" fmla="*/ 93 w 55"/>
                  <a:gd name="T7" fmla="*/ 13 h 54"/>
                  <a:gd name="T8" fmla="*/ 71 w 55"/>
                  <a:gd name="T9" fmla="*/ 25 h 54"/>
                  <a:gd name="T10" fmla="*/ 24 w 55"/>
                  <a:gd name="T11" fmla="*/ 25 h 54"/>
                  <a:gd name="T12" fmla="*/ 0 w 55"/>
                  <a:gd name="T13" fmla="*/ 13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4"/>
                  <a:gd name="T23" fmla="*/ 55 w 55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4">
                    <a:moveTo>
                      <a:pt x="0" y="27"/>
                    </a:moveTo>
                    <a:lnTo>
                      <a:pt x="14" y="0"/>
                    </a:lnTo>
                    <a:lnTo>
                      <a:pt x="42" y="0"/>
                    </a:lnTo>
                    <a:lnTo>
                      <a:pt x="55" y="27"/>
                    </a:lnTo>
                    <a:lnTo>
                      <a:pt x="42" y="54"/>
                    </a:lnTo>
                    <a:lnTo>
                      <a:pt x="14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8" name="Freeform 67"/>
              <p:cNvSpPr>
                <a:spLocks/>
              </p:cNvSpPr>
              <p:nvPr/>
            </p:nvSpPr>
            <p:spPr bwMode="auto">
              <a:xfrm>
                <a:off x="2221" y="2880"/>
                <a:ext cx="57" cy="50"/>
              </a:xfrm>
              <a:custGeom>
                <a:avLst/>
                <a:gdLst>
                  <a:gd name="T0" fmla="*/ 0 w 55"/>
                  <a:gd name="T1" fmla="*/ 13 h 54"/>
                  <a:gd name="T2" fmla="*/ 24 w 55"/>
                  <a:gd name="T3" fmla="*/ 0 h 54"/>
                  <a:gd name="T4" fmla="*/ 60 w 55"/>
                  <a:gd name="T5" fmla="*/ 0 h 54"/>
                  <a:gd name="T6" fmla="*/ 78 w 55"/>
                  <a:gd name="T7" fmla="*/ 13 h 54"/>
                  <a:gd name="T8" fmla="*/ 60 w 55"/>
                  <a:gd name="T9" fmla="*/ 25 h 54"/>
                  <a:gd name="T10" fmla="*/ 24 w 55"/>
                  <a:gd name="T11" fmla="*/ 25 h 54"/>
                  <a:gd name="T12" fmla="*/ 0 w 55"/>
                  <a:gd name="T13" fmla="*/ 13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4"/>
                  <a:gd name="T23" fmla="*/ 55 w 55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4">
                    <a:moveTo>
                      <a:pt x="0" y="27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7"/>
                    </a:lnTo>
                    <a:lnTo>
                      <a:pt x="41" y="54"/>
                    </a:lnTo>
                    <a:lnTo>
                      <a:pt x="14" y="5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89" name="Freeform 68"/>
              <p:cNvSpPr>
                <a:spLocks/>
              </p:cNvSpPr>
              <p:nvPr/>
            </p:nvSpPr>
            <p:spPr bwMode="auto">
              <a:xfrm>
                <a:off x="1947" y="2689"/>
                <a:ext cx="58" cy="51"/>
              </a:xfrm>
              <a:custGeom>
                <a:avLst/>
                <a:gdLst>
                  <a:gd name="T0" fmla="*/ 0 w 55"/>
                  <a:gd name="T1" fmla="*/ 13 h 55"/>
                  <a:gd name="T2" fmla="*/ 24 w 55"/>
                  <a:gd name="T3" fmla="*/ 0 h 55"/>
                  <a:gd name="T4" fmla="*/ 71 w 55"/>
                  <a:gd name="T5" fmla="*/ 0 h 55"/>
                  <a:gd name="T6" fmla="*/ 93 w 55"/>
                  <a:gd name="T7" fmla="*/ 13 h 55"/>
                  <a:gd name="T8" fmla="*/ 71 w 55"/>
                  <a:gd name="T9" fmla="*/ 26 h 55"/>
                  <a:gd name="T10" fmla="*/ 24 w 55"/>
                  <a:gd name="T11" fmla="*/ 26 h 55"/>
                  <a:gd name="T12" fmla="*/ 0 w 55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7"/>
                    </a:moveTo>
                    <a:lnTo>
                      <a:pt x="14" y="0"/>
                    </a:lnTo>
                    <a:lnTo>
                      <a:pt x="42" y="0"/>
                    </a:lnTo>
                    <a:lnTo>
                      <a:pt x="55" y="27"/>
                    </a:lnTo>
                    <a:lnTo>
                      <a:pt x="42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90" name="Freeform 71"/>
              <p:cNvSpPr>
                <a:spLocks/>
              </p:cNvSpPr>
              <p:nvPr/>
            </p:nvSpPr>
            <p:spPr bwMode="auto">
              <a:xfrm>
                <a:off x="2221" y="2498"/>
                <a:ext cx="57" cy="51"/>
              </a:xfrm>
              <a:custGeom>
                <a:avLst/>
                <a:gdLst>
                  <a:gd name="T0" fmla="*/ 0 w 55"/>
                  <a:gd name="T1" fmla="*/ 14 h 55"/>
                  <a:gd name="T2" fmla="*/ 24 w 55"/>
                  <a:gd name="T3" fmla="*/ 0 h 55"/>
                  <a:gd name="T4" fmla="*/ 60 w 55"/>
                  <a:gd name="T5" fmla="*/ 0 h 55"/>
                  <a:gd name="T6" fmla="*/ 78 w 55"/>
                  <a:gd name="T7" fmla="*/ 14 h 55"/>
                  <a:gd name="T8" fmla="*/ 60 w 55"/>
                  <a:gd name="T9" fmla="*/ 26 h 55"/>
                  <a:gd name="T10" fmla="*/ 24 w 55"/>
                  <a:gd name="T11" fmla="*/ 26 h 55"/>
                  <a:gd name="T12" fmla="*/ 0 w 55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"/>
                  <a:gd name="T22" fmla="*/ 0 h 55"/>
                  <a:gd name="T23" fmla="*/ 55 w 55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" h="55">
                    <a:moveTo>
                      <a:pt x="0" y="28"/>
                    </a:moveTo>
                    <a:lnTo>
                      <a:pt x="14" y="0"/>
                    </a:lnTo>
                    <a:lnTo>
                      <a:pt x="41" y="0"/>
                    </a:lnTo>
                    <a:lnTo>
                      <a:pt x="55" y="28"/>
                    </a:lnTo>
                    <a:lnTo>
                      <a:pt x="41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87" name="Line 74"/>
            <p:cNvSpPr>
              <a:spLocks noChangeShapeType="1"/>
            </p:cNvSpPr>
            <p:nvPr/>
          </p:nvSpPr>
          <p:spPr bwMode="auto">
            <a:xfrm flipH="1" flipV="1">
              <a:off x="2651" y="1519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Line 75"/>
            <p:cNvSpPr>
              <a:spLocks noChangeShapeType="1"/>
            </p:cNvSpPr>
            <p:nvPr/>
          </p:nvSpPr>
          <p:spPr bwMode="auto">
            <a:xfrm flipV="1">
              <a:off x="2651" y="1519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Line 76"/>
            <p:cNvSpPr>
              <a:spLocks noChangeShapeType="1"/>
            </p:cNvSpPr>
            <p:nvPr/>
          </p:nvSpPr>
          <p:spPr bwMode="auto">
            <a:xfrm flipH="1" flipV="1">
              <a:off x="2880" y="1519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Line 77"/>
            <p:cNvSpPr>
              <a:spLocks noChangeShapeType="1"/>
            </p:cNvSpPr>
            <p:nvPr/>
          </p:nvSpPr>
          <p:spPr bwMode="auto">
            <a:xfrm flipV="1">
              <a:off x="2880" y="1519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Line 78"/>
            <p:cNvSpPr>
              <a:spLocks noChangeShapeType="1"/>
            </p:cNvSpPr>
            <p:nvPr/>
          </p:nvSpPr>
          <p:spPr bwMode="auto">
            <a:xfrm flipH="1" flipV="1">
              <a:off x="3124" y="1519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Line 79"/>
            <p:cNvSpPr>
              <a:spLocks noChangeShapeType="1"/>
            </p:cNvSpPr>
            <p:nvPr/>
          </p:nvSpPr>
          <p:spPr bwMode="auto">
            <a:xfrm flipV="1">
              <a:off x="3124" y="1519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Line 80"/>
            <p:cNvSpPr>
              <a:spLocks noChangeShapeType="1"/>
            </p:cNvSpPr>
            <p:nvPr/>
          </p:nvSpPr>
          <p:spPr bwMode="auto">
            <a:xfrm flipH="1" flipV="1">
              <a:off x="2651" y="1710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Line 81"/>
            <p:cNvSpPr>
              <a:spLocks noChangeShapeType="1"/>
            </p:cNvSpPr>
            <p:nvPr/>
          </p:nvSpPr>
          <p:spPr bwMode="auto">
            <a:xfrm flipV="1">
              <a:off x="2651" y="1710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82"/>
            <p:cNvSpPr>
              <a:spLocks noChangeShapeType="1"/>
            </p:cNvSpPr>
            <p:nvPr/>
          </p:nvSpPr>
          <p:spPr bwMode="auto">
            <a:xfrm flipH="1" flipV="1">
              <a:off x="2880" y="1710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Line 83"/>
            <p:cNvSpPr>
              <a:spLocks noChangeShapeType="1"/>
            </p:cNvSpPr>
            <p:nvPr/>
          </p:nvSpPr>
          <p:spPr bwMode="auto">
            <a:xfrm flipV="1">
              <a:off x="2880" y="1710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Line 84"/>
            <p:cNvSpPr>
              <a:spLocks noChangeShapeType="1"/>
            </p:cNvSpPr>
            <p:nvPr/>
          </p:nvSpPr>
          <p:spPr bwMode="auto">
            <a:xfrm flipH="1" flipV="1">
              <a:off x="3124" y="1710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Line 85"/>
            <p:cNvSpPr>
              <a:spLocks noChangeShapeType="1"/>
            </p:cNvSpPr>
            <p:nvPr/>
          </p:nvSpPr>
          <p:spPr bwMode="auto">
            <a:xfrm flipV="1">
              <a:off x="3124" y="1710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Line 86"/>
            <p:cNvSpPr>
              <a:spLocks noChangeShapeType="1"/>
            </p:cNvSpPr>
            <p:nvPr/>
          </p:nvSpPr>
          <p:spPr bwMode="auto">
            <a:xfrm flipH="1" flipV="1">
              <a:off x="2651" y="1901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Line 87"/>
            <p:cNvSpPr>
              <a:spLocks noChangeShapeType="1"/>
            </p:cNvSpPr>
            <p:nvPr/>
          </p:nvSpPr>
          <p:spPr bwMode="auto">
            <a:xfrm flipV="1">
              <a:off x="2651" y="1901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Line 88"/>
            <p:cNvSpPr>
              <a:spLocks noChangeShapeType="1"/>
            </p:cNvSpPr>
            <p:nvPr/>
          </p:nvSpPr>
          <p:spPr bwMode="auto">
            <a:xfrm flipH="1" flipV="1">
              <a:off x="2880" y="1901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89"/>
            <p:cNvSpPr>
              <a:spLocks noChangeShapeType="1"/>
            </p:cNvSpPr>
            <p:nvPr/>
          </p:nvSpPr>
          <p:spPr bwMode="auto">
            <a:xfrm flipV="1">
              <a:off x="2880" y="1901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90"/>
            <p:cNvSpPr>
              <a:spLocks noChangeShapeType="1"/>
            </p:cNvSpPr>
            <p:nvPr/>
          </p:nvSpPr>
          <p:spPr bwMode="auto">
            <a:xfrm flipH="1" flipV="1">
              <a:off x="3124" y="1901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Line 91"/>
            <p:cNvSpPr>
              <a:spLocks noChangeShapeType="1"/>
            </p:cNvSpPr>
            <p:nvPr/>
          </p:nvSpPr>
          <p:spPr bwMode="auto">
            <a:xfrm flipV="1">
              <a:off x="3124" y="1901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Line 92"/>
            <p:cNvSpPr>
              <a:spLocks noChangeShapeType="1"/>
            </p:cNvSpPr>
            <p:nvPr/>
          </p:nvSpPr>
          <p:spPr bwMode="auto">
            <a:xfrm flipH="1" flipV="1">
              <a:off x="2651" y="2104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Line 93"/>
            <p:cNvSpPr>
              <a:spLocks noChangeShapeType="1"/>
            </p:cNvSpPr>
            <p:nvPr/>
          </p:nvSpPr>
          <p:spPr bwMode="auto">
            <a:xfrm flipV="1">
              <a:off x="2651" y="2104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Line 94"/>
            <p:cNvSpPr>
              <a:spLocks noChangeShapeType="1"/>
            </p:cNvSpPr>
            <p:nvPr/>
          </p:nvSpPr>
          <p:spPr bwMode="auto">
            <a:xfrm flipH="1" flipV="1">
              <a:off x="2880" y="2104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Line 95"/>
            <p:cNvSpPr>
              <a:spLocks noChangeShapeType="1"/>
            </p:cNvSpPr>
            <p:nvPr/>
          </p:nvSpPr>
          <p:spPr bwMode="auto">
            <a:xfrm flipV="1">
              <a:off x="2880" y="2104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96"/>
            <p:cNvSpPr>
              <a:spLocks noChangeShapeType="1"/>
            </p:cNvSpPr>
            <p:nvPr/>
          </p:nvSpPr>
          <p:spPr bwMode="auto">
            <a:xfrm flipH="1" flipV="1">
              <a:off x="3124" y="2104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97"/>
            <p:cNvSpPr>
              <a:spLocks noChangeShapeType="1"/>
            </p:cNvSpPr>
            <p:nvPr/>
          </p:nvSpPr>
          <p:spPr bwMode="auto">
            <a:xfrm flipV="1">
              <a:off x="3124" y="2104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98"/>
            <p:cNvSpPr>
              <a:spLocks noChangeShapeType="1"/>
            </p:cNvSpPr>
            <p:nvPr/>
          </p:nvSpPr>
          <p:spPr bwMode="auto">
            <a:xfrm flipH="1" flipV="1">
              <a:off x="2651" y="2295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Line 99"/>
            <p:cNvSpPr>
              <a:spLocks noChangeShapeType="1"/>
            </p:cNvSpPr>
            <p:nvPr/>
          </p:nvSpPr>
          <p:spPr bwMode="auto">
            <a:xfrm flipV="1">
              <a:off x="2651" y="2295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100"/>
            <p:cNvSpPr>
              <a:spLocks noChangeShapeType="1"/>
            </p:cNvSpPr>
            <p:nvPr/>
          </p:nvSpPr>
          <p:spPr bwMode="auto">
            <a:xfrm flipH="1" flipV="1">
              <a:off x="2880" y="2295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Line 101"/>
            <p:cNvSpPr>
              <a:spLocks noChangeShapeType="1"/>
            </p:cNvSpPr>
            <p:nvPr/>
          </p:nvSpPr>
          <p:spPr bwMode="auto">
            <a:xfrm flipV="1">
              <a:off x="2880" y="2295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5" name="Line 102"/>
            <p:cNvSpPr>
              <a:spLocks noChangeShapeType="1"/>
            </p:cNvSpPr>
            <p:nvPr/>
          </p:nvSpPr>
          <p:spPr bwMode="auto">
            <a:xfrm flipH="1" flipV="1">
              <a:off x="3124" y="2295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6" name="Line 103"/>
            <p:cNvSpPr>
              <a:spLocks noChangeShapeType="1"/>
            </p:cNvSpPr>
            <p:nvPr/>
          </p:nvSpPr>
          <p:spPr bwMode="auto">
            <a:xfrm flipV="1">
              <a:off x="3124" y="2295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7" name="Line 104"/>
            <p:cNvSpPr>
              <a:spLocks noChangeShapeType="1"/>
            </p:cNvSpPr>
            <p:nvPr/>
          </p:nvSpPr>
          <p:spPr bwMode="auto">
            <a:xfrm flipH="1" flipV="1">
              <a:off x="2651" y="2485"/>
              <a:ext cx="57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8" name="Line 105"/>
            <p:cNvSpPr>
              <a:spLocks noChangeShapeType="1"/>
            </p:cNvSpPr>
            <p:nvPr/>
          </p:nvSpPr>
          <p:spPr bwMode="auto">
            <a:xfrm flipV="1">
              <a:off x="2651" y="2485"/>
              <a:ext cx="57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106"/>
            <p:cNvSpPr>
              <a:spLocks noChangeShapeType="1"/>
            </p:cNvSpPr>
            <p:nvPr/>
          </p:nvSpPr>
          <p:spPr bwMode="auto">
            <a:xfrm flipH="1" flipV="1">
              <a:off x="2880" y="2485"/>
              <a:ext cx="73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107"/>
            <p:cNvSpPr>
              <a:spLocks noChangeShapeType="1"/>
            </p:cNvSpPr>
            <p:nvPr/>
          </p:nvSpPr>
          <p:spPr bwMode="auto">
            <a:xfrm flipV="1">
              <a:off x="2880" y="2485"/>
              <a:ext cx="73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108"/>
            <p:cNvSpPr>
              <a:spLocks noChangeShapeType="1"/>
            </p:cNvSpPr>
            <p:nvPr/>
          </p:nvSpPr>
          <p:spPr bwMode="auto">
            <a:xfrm flipH="1" flipV="1">
              <a:off x="3124" y="2485"/>
              <a:ext cx="58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2" name="Line 109"/>
            <p:cNvSpPr>
              <a:spLocks noChangeShapeType="1"/>
            </p:cNvSpPr>
            <p:nvPr/>
          </p:nvSpPr>
          <p:spPr bwMode="auto">
            <a:xfrm flipV="1">
              <a:off x="3124" y="2485"/>
              <a:ext cx="58" cy="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110"/>
            <p:cNvSpPr>
              <a:spLocks noChangeShapeType="1"/>
            </p:cNvSpPr>
            <p:nvPr/>
          </p:nvSpPr>
          <p:spPr bwMode="auto">
            <a:xfrm flipH="1" flipV="1">
              <a:off x="2651" y="2689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Line 111"/>
            <p:cNvSpPr>
              <a:spLocks noChangeShapeType="1"/>
            </p:cNvSpPr>
            <p:nvPr/>
          </p:nvSpPr>
          <p:spPr bwMode="auto">
            <a:xfrm flipV="1">
              <a:off x="2651" y="2689"/>
              <a:ext cx="57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5" name="Line 112"/>
            <p:cNvSpPr>
              <a:spLocks noChangeShapeType="1"/>
            </p:cNvSpPr>
            <p:nvPr/>
          </p:nvSpPr>
          <p:spPr bwMode="auto">
            <a:xfrm flipH="1" flipV="1">
              <a:off x="2880" y="2689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6" name="Line 113"/>
            <p:cNvSpPr>
              <a:spLocks noChangeShapeType="1"/>
            </p:cNvSpPr>
            <p:nvPr/>
          </p:nvSpPr>
          <p:spPr bwMode="auto">
            <a:xfrm flipV="1">
              <a:off x="2880" y="2689"/>
              <a:ext cx="73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7" name="Line 114"/>
            <p:cNvSpPr>
              <a:spLocks noChangeShapeType="1"/>
            </p:cNvSpPr>
            <p:nvPr/>
          </p:nvSpPr>
          <p:spPr bwMode="auto">
            <a:xfrm flipH="1" flipV="1">
              <a:off x="3124" y="2689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8" name="Line 115"/>
            <p:cNvSpPr>
              <a:spLocks noChangeShapeType="1"/>
            </p:cNvSpPr>
            <p:nvPr/>
          </p:nvSpPr>
          <p:spPr bwMode="auto">
            <a:xfrm flipV="1">
              <a:off x="3124" y="2689"/>
              <a:ext cx="58" cy="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9" name="Line 116"/>
            <p:cNvSpPr>
              <a:spLocks noChangeShapeType="1"/>
            </p:cNvSpPr>
            <p:nvPr/>
          </p:nvSpPr>
          <p:spPr bwMode="auto">
            <a:xfrm flipH="1" flipV="1">
              <a:off x="2651" y="2880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0" name="Line 117"/>
            <p:cNvSpPr>
              <a:spLocks noChangeShapeType="1"/>
            </p:cNvSpPr>
            <p:nvPr/>
          </p:nvSpPr>
          <p:spPr bwMode="auto">
            <a:xfrm flipV="1">
              <a:off x="2651" y="2880"/>
              <a:ext cx="57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1" name="Line 118"/>
            <p:cNvSpPr>
              <a:spLocks noChangeShapeType="1"/>
            </p:cNvSpPr>
            <p:nvPr/>
          </p:nvSpPr>
          <p:spPr bwMode="auto">
            <a:xfrm flipH="1" flipV="1">
              <a:off x="2880" y="2880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2" name="Line 119"/>
            <p:cNvSpPr>
              <a:spLocks noChangeShapeType="1"/>
            </p:cNvSpPr>
            <p:nvPr/>
          </p:nvSpPr>
          <p:spPr bwMode="auto">
            <a:xfrm flipV="1">
              <a:off x="2880" y="2880"/>
              <a:ext cx="73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3" name="Line 120"/>
            <p:cNvSpPr>
              <a:spLocks noChangeShapeType="1"/>
            </p:cNvSpPr>
            <p:nvPr/>
          </p:nvSpPr>
          <p:spPr bwMode="auto">
            <a:xfrm flipH="1" flipV="1">
              <a:off x="3124" y="2880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4" name="Line 121"/>
            <p:cNvSpPr>
              <a:spLocks noChangeShapeType="1"/>
            </p:cNvSpPr>
            <p:nvPr/>
          </p:nvSpPr>
          <p:spPr bwMode="auto">
            <a:xfrm flipV="1">
              <a:off x="3124" y="2880"/>
              <a:ext cx="58" cy="6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5" name="Rectangle 122"/>
            <p:cNvSpPr>
              <a:spLocks noChangeArrowheads="1"/>
            </p:cNvSpPr>
            <p:nvPr/>
          </p:nvSpPr>
          <p:spPr bwMode="auto">
            <a:xfrm>
              <a:off x="1306" y="3121"/>
              <a:ext cx="5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C00000"/>
                  </a:solidFill>
                  <a:latin typeface="宋体" pitchFamily="2" charset="-122"/>
                </a:rPr>
                <a:t>与阵列</a:t>
              </a:r>
              <a:endParaRPr lang="zh-CN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35936" name="Rectangle 123"/>
            <p:cNvSpPr>
              <a:spLocks noChangeArrowheads="1"/>
            </p:cNvSpPr>
            <p:nvPr/>
          </p:nvSpPr>
          <p:spPr bwMode="auto">
            <a:xfrm>
              <a:off x="1284" y="3323"/>
              <a:ext cx="53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C00000"/>
                  </a:solidFill>
                  <a:latin typeface="宋体" pitchFamily="2" charset="-122"/>
                </a:rPr>
                <a:t>(</a:t>
              </a:r>
              <a:r>
                <a:rPr lang="zh-CN" altLang="en-US" sz="2200" b="1">
                  <a:solidFill>
                    <a:srgbClr val="C00000"/>
                  </a:solidFill>
                  <a:latin typeface="宋体" pitchFamily="2" charset="-122"/>
                </a:rPr>
                <a:t>固定</a:t>
              </a:r>
              <a:r>
                <a:rPr lang="en-US" altLang="zh-CN" sz="2200" b="1">
                  <a:solidFill>
                    <a:srgbClr val="C00000"/>
                  </a:solidFill>
                  <a:latin typeface="宋体" pitchFamily="2" charset="-122"/>
                </a:rPr>
                <a:t>)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  <p:sp>
          <p:nvSpPr>
            <p:cNvPr id="35937" name="Line 124"/>
            <p:cNvSpPr>
              <a:spLocks noChangeShapeType="1"/>
            </p:cNvSpPr>
            <p:nvPr/>
          </p:nvSpPr>
          <p:spPr bwMode="auto">
            <a:xfrm>
              <a:off x="2679" y="3349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8" name="Line 125"/>
            <p:cNvSpPr>
              <a:spLocks noChangeShapeType="1"/>
            </p:cNvSpPr>
            <p:nvPr/>
          </p:nvSpPr>
          <p:spPr bwMode="auto">
            <a:xfrm>
              <a:off x="2923" y="3349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9" name="Line 126"/>
            <p:cNvSpPr>
              <a:spLocks noChangeShapeType="1"/>
            </p:cNvSpPr>
            <p:nvPr/>
          </p:nvSpPr>
          <p:spPr bwMode="auto">
            <a:xfrm>
              <a:off x="3154" y="3349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0" name="Rectangle 127"/>
            <p:cNvSpPr>
              <a:spLocks noChangeArrowheads="1"/>
            </p:cNvSpPr>
            <p:nvPr/>
          </p:nvSpPr>
          <p:spPr bwMode="auto">
            <a:xfrm>
              <a:off x="2579" y="3603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1600" b="1"/>
            </a:p>
          </p:txBody>
        </p:sp>
        <p:sp>
          <p:nvSpPr>
            <p:cNvPr id="35941" name="Rectangle 128"/>
            <p:cNvSpPr>
              <a:spLocks noChangeArrowheads="1"/>
            </p:cNvSpPr>
            <p:nvPr/>
          </p:nvSpPr>
          <p:spPr bwMode="auto">
            <a:xfrm>
              <a:off x="2708" y="370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lang="en-US" altLang="zh-CN" sz="1600" b="1"/>
            </a:p>
          </p:txBody>
        </p:sp>
        <p:sp>
          <p:nvSpPr>
            <p:cNvPr id="35942" name="Rectangle 129"/>
            <p:cNvSpPr>
              <a:spLocks noChangeArrowheads="1"/>
            </p:cNvSpPr>
            <p:nvPr/>
          </p:nvSpPr>
          <p:spPr bwMode="auto">
            <a:xfrm>
              <a:off x="2852" y="3603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1600" b="1"/>
            </a:p>
          </p:txBody>
        </p:sp>
        <p:sp>
          <p:nvSpPr>
            <p:cNvPr id="35943" name="Rectangle 130"/>
            <p:cNvSpPr>
              <a:spLocks noChangeArrowheads="1"/>
            </p:cNvSpPr>
            <p:nvPr/>
          </p:nvSpPr>
          <p:spPr bwMode="auto">
            <a:xfrm>
              <a:off x="2981" y="3705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 sz="1600" b="1"/>
            </a:p>
          </p:txBody>
        </p:sp>
        <p:sp>
          <p:nvSpPr>
            <p:cNvPr id="35944" name="Rectangle 131"/>
            <p:cNvSpPr>
              <a:spLocks noChangeArrowheads="1"/>
            </p:cNvSpPr>
            <p:nvPr/>
          </p:nvSpPr>
          <p:spPr bwMode="auto">
            <a:xfrm>
              <a:off x="3081" y="3603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altLang="zh-CN" sz="1600" b="1"/>
            </a:p>
          </p:txBody>
        </p:sp>
        <p:sp>
          <p:nvSpPr>
            <p:cNvPr id="35945" name="Rectangle 132"/>
            <p:cNvSpPr>
              <a:spLocks noChangeArrowheads="1"/>
            </p:cNvSpPr>
            <p:nvPr/>
          </p:nvSpPr>
          <p:spPr bwMode="auto">
            <a:xfrm>
              <a:off x="3211" y="3706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lang="en-US" altLang="zh-CN" sz="1600" b="1"/>
            </a:p>
          </p:txBody>
        </p:sp>
        <p:sp>
          <p:nvSpPr>
            <p:cNvPr id="35946" name="Rectangle 133"/>
            <p:cNvSpPr>
              <a:spLocks noChangeArrowheads="1"/>
            </p:cNvSpPr>
            <p:nvPr/>
          </p:nvSpPr>
          <p:spPr bwMode="auto">
            <a:xfrm>
              <a:off x="2614" y="871"/>
              <a:ext cx="5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C00000"/>
                  </a:solidFill>
                  <a:latin typeface="宋体" pitchFamily="2" charset="-122"/>
                </a:rPr>
                <a:t>或阵列</a:t>
              </a:r>
              <a:endParaRPr lang="zh-CN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35947" name="Rectangle 134"/>
            <p:cNvSpPr>
              <a:spLocks noChangeArrowheads="1"/>
            </p:cNvSpPr>
            <p:nvPr/>
          </p:nvSpPr>
          <p:spPr bwMode="auto">
            <a:xfrm>
              <a:off x="2506" y="1074"/>
              <a:ext cx="7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>
                  <a:solidFill>
                    <a:srgbClr val="C00000"/>
                  </a:solidFill>
                  <a:latin typeface="宋体" pitchFamily="2" charset="-122"/>
                </a:rPr>
                <a:t>(</a:t>
              </a:r>
              <a:r>
                <a:rPr lang="zh-CN" altLang="en-US" sz="2200" b="1">
                  <a:solidFill>
                    <a:srgbClr val="C00000"/>
                  </a:solidFill>
                  <a:latin typeface="宋体" pitchFamily="2" charset="-122"/>
                </a:rPr>
                <a:t>可编程</a:t>
              </a:r>
              <a:r>
                <a:rPr lang="en-US" altLang="zh-CN" sz="2200" b="1">
                  <a:solidFill>
                    <a:srgbClr val="C00000"/>
                  </a:solidFill>
                  <a:latin typeface="宋体" pitchFamily="2" charset="-122"/>
                </a:rPr>
                <a:t>)</a:t>
              </a:r>
              <a:endParaRPr lang="en-US" altLang="zh-CN" sz="1600" b="1">
                <a:solidFill>
                  <a:srgbClr val="C00000"/>
                </a:solidFill>
              </a:endParaRPr>
            </a:p>
          </p:txBody>
        </p:sp>
        <p:sp>
          <p:nvSpPr>
            <p:cNvPr id="35948" name="Rectangle 135"/>
            <p:cNvSpPr>
              <a:spLocks noChangeArrowheads="1"/>
            </p:cNvSpPr>
            <p:nvPr/>
          </p:nvSpPr>
          <p:spPr bwMode="auto">
            <a:xfrm>
              <a:off x="1300" y="845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600" b="1"/>
            </a:p>
          </p:txBody>
        </p:sp>
        <p:sp>
          <p:nvSpPr>
            <p:cNvPr id="35949" name="Rectangle 136"/>
            <p:cNvSpPr>
              <a:spLocks noChangeArrowheads="1"/>
            </p:cNvSpPr>
            <p:nvPr/>
          </p:nvSpPr>
          <p:spPr bwMode="auto">
            <a:xfrm>
              <a:off x="1408" y="9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2</a:t>
              </a:r>
              <a:endParaRPr lang="en-US" altLang="zh-CN" sz="1600" b="1"/>
            </a:p>
          </p:txBody>
        </p:sp>
        <p:sp>
          <p:nvSpPr>
            <p:cNvPr id="35950" name="Rectangle 137"/>
            <p:cNvSpPr>
              <a:spLocks noChangeArrowheads="1"/>
            </p:cNvSpPr>
            <p:nvPr/>
          </p:nvSpPr>
          <p:spPr bwMode="auto">
            <a:xfrm>
              <a:off x="1559" y="845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600" b="1"/>
            </a:p>
          </p:txBody>
        </p:sp>
        <p:sp>
          <p:nvSpPr>
            <p:cNvPr id="35951" name="Rectangle 138"/>
            <p:cNvSpPr>
              <a:spLocks noChangeArrowheads="1"/>
            </p:cNvSpPr>
            <p:nvPr/>
          </p:nvSpPr>
          <p:spPr bwMode="auto">
            <a:xfrm>
              <a:off x="1667" y="9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endParaRPr lang="en-US" altLang="zh-CN" sz="1600" b="1"/>
            </a:p>
          </p:txBody>
        </p:sp>
        <p:sp>
          <p:nvSpPr>
            <p:cNvPr id="35952" name="Rectangle 139"/>
            <p:cNvSpPr>
              <a:spLocks noChangeArrowheads="1"/>
            </p:cNvSpPr>
            <p:nvPr/>
          </p:nvSpPr>
          <p:spPr bwMode="auto">
            <a:xfrm>
              <a:off x="1832" y="845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1600" b="1"/>
            </a:p>
          </p:txBody>
        </p:sp>
        <p:sp>
          <p:nvSpPr>
            <p:cNvPr id="35953" name="Rectangle 140"/>
            <p:cNvSpPr>
              <a:spLocks noChangeArrowheads="1"/>
            </p:cNvSpPr>
            <p:nvPr/>
          </p:nvSpPr>
          <p:spPr bwMode="auto">
            <a:xfrm>
              <a:off x="1939" y="9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宋体" pitchFamily="2" charset="-122"/>
                </a:rPr>
                <a:t>0</a:t>
              </a:r>
              <a:endParaRPr lang="en-US" altLang="zh-CN" sz="1600" b="1"/>
            </a:p>
          </p:txBody>
        </p:sp>
        <p:sp>
          <p:nvSpPr>
            <p:cNvPr id="35954" name="Freeform 141"/>
            <p:cNvSpPr>
              <a:spLocks/>
            </p:cNvSpPr>
            <p:nvPr/>
          </p:nvSpPr>
          <p:spPr bwMode="auto">
            <a:xfrm>
              <a:off x="2579" y="3045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38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4 w 192"/>
                <a:gd name="T13" fmla="*/ 118 h 329"/>
                <a:gd name="T14" fmla="*/ 88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83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51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" y="260"/>
                  </a:lnTo>
                  <a:lnTo>
                    <a:pt x="55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78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5" name="Freeform 142"/>
            <p:cNvSpPr>
              <a:spLocks/>
            </p:cNvSpPr>
            <p:nvPr/>
          </p:nvSpPr>
          <p:spPr bwMode="auto">
            <a:xfrm>
              <a:off x="2823" y="3045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16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4 w 192"/>
                <a:gd name="T13" fmla="*/ 118 h 329"/>
                <a:gd name="T14" fmla="*/ 64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61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37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" y="260"/>
                  </a:lnTo>
                  <a:lnTo>
                    <a:pt x="41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65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56" name="Freeform 143"/>
            <p:cNvSpPr>
              <a:spLocks/>
            </p:cNvSpPr>
            <p:nvPr/>
          </p:nvSpPr>
          <p:spPr bwMode="auto">
            <a:xfrm>
              <a:off x="3053" y="3045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38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3 w 192"/>
                <a:gd name="T13" fmla="*/ 118 h 329"/>
                <a:gd name="T14" fmla="*/ 88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83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51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" y="260"/>
                  </a:lnTo>
                  <a:lnTo>
                    <a:pt x="55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78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57" name="Group 149"/>
            <p:cNvGrpSpPr>
              <a:grpSpLocks/>
            </p:cNvGrpSpPr>
            <p:nvPr/>
          </p:nvGrpSpPr>
          <p:grpSpPr bwMode="auto">
            <a:xfrm>
              <a:off x="1251" y="1306"/>
              <a:ext cx="618" cy="1742"/>
              <a:chOff x="295" y="1303"/>
              <a:chExt cx="618" cy="1742"/>
            </a:xfrm>
          </p:grpSpPr>
          <p:sp>
            <p:nvSpPr>
              <p:cNvPr id="35958" name="Line 10"/>
              <p:cNvSpPr>
                <a:spLocks noChangeShapeType="1"/>
              </p:cNvSpPr>
              <p:nvPr/>
            </p:nvSpPr>
            <p:spPr bwMode="auto">
              <a:xfrm>
                <a:off x="338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59" name="Freeform 12"/>
              <p:cNvSpPr>
                <a:spLocks/>
              </p:cNvSpPr>
              <p:nvPr/>
            </p:nvSpPr>
            <p:spPr bwMode="auto">
              <a:xfrm>
                <a:off x="295" y="1341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0" name="Line 15"/>
              <p:cNvSpPr>
                <a:spLocks noChangeShapeType="1"/>
              </p:cNvSpPr>
              <p:nvPr/>
            </p:nvSpPr>
            <p:spPr bwMode="auto">
              <a:xfrm>
                <a:off x="611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1" name="Freeform 17"/>
              <p:cNvSpPr>
                <a:spLocks/>
              </p:cNvSpPr>
              <p:nvPr/>
            </p:nvSpPr>
            <p:spPr bwMode="auto">
              <a:xfrm>
                <a:off x="568" y="1341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2" name="Line 20"/>
              <p:cNvSpPr>
                <a:spLocks noChangeShapeType="1"/>
              </p:cNvSpPr>
              <p:nvPr/>
            </p:nvSpPr>
            <p:spPr bwMode="auto">
              <a:xfrm>
                <a:off x="870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3" name="Freeform 22"/>
              <p:cNvSpPr>
                <a:spLocks/>
              </p:cNvSpPr>
              <p:nvPr/>
            </p:nvSpPr>
            <p:spPr bwMode="auto">
              <a:xfrm>
                <a:off x="842" y="1341"/>
                <a:ext cx="71" cy="51"/>
              </a:xfrm>
              <a:custGeom>
                <a:avLst/>
                <a:gdLst>
                  <a:gd name="T0" fmla="*/ 0 w 68"/>
                  <a:gd name="T1" fmla="*/ 14 h 55"/>
                  <a:gd name="T2" fmla="*/ 23 w 68"/>
                  <a:gd name="T3" fmla="*/ 0 h 55"/>
                  <a:gd name="T4" fmla="*/ 82 w 68"/>
                  <a:gd name="T5" fmla="*/ 0 h 55"/>
                  <a:gd name="T6" fmla="*/ 104 w 68"/>
                  <a:gd name="T7" fmla="*/ 14 h 55"/>
                  <a:gd name="T8" fmla="*/ 82 w 68"/>
                  <a:gd name="T9" fmla="*/ 26 h 55"/>
                  <a:gd name="T10" fmla="*/ 23 w 68"/>
                  <a:gd name="T11" fmla="*/ 26 h 55"/>
                  <a:gd name="T12" fmla="*/ 0 w 68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4" name="Freeform 51"/>
              <p:cNvSpPr>
                <a:spLocks/>
              </p:cNvSpPr>
              <p:nvPr/>
            </p:nvSpPr>
            <p:spPr bwMode="auto">
              <a:xfrm>
                <a:off x="295" y="1519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5" name="Freeform 52"/>
              <p:cNvSpPr>
                <a:spLocks/>
              </p:cNvSpPr>
              <p:nvPr/>
            </p:nvSpPr>
            <p:spPr bwMode="auto">
              <a:xfrm>
                <a:off x="568" y="1519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6" name="Freeform 53"/>
              <p:cNvSpPr>
                <a:spLocks/>
              </p:cNvSpPr>
              <p:nvPr/>
            </p:nvSpPr>
            <p:spPr bwMode="auto">
              <a:xfrm>
                <a:off x="842" y="1519"/>
                <a:ext cx="71" cy="51"/>
              </a:xfrm>
              <a:custGeom>
                <a:avLst/>
                <a:gdLst>
                  <a:gd name="T0" fmla="*/ 0 w 68"/>
                  <a:gd name="T1" fmla="*/ 14 h 55"/>
                  <a:gd name="T2" fmla="*/ 23 w 68"/>
                  <a:gd name="T3" fmla="*/ 0 h 55"/>
                  <a:gd name="T4" fmla="*/ 82 w 68"/>
                  <a:gd name="T5" fmla="*/ 0 h 55"/>
                  <a:gd name="T6" fmla="*/ 104 w 68"/>
                  <a:gd name="T7" fmla="*/ 14 h 55"/>
                  <a:gd name="T8" fmla="*/ 82 w 68"/>
                  <a:gd name="T9" fmla="*/ 26 h 55"/>
                  <a:gd name="T10" fmla="*/ 23 w 68"/>
                  <a:gd name="T11" fmla="*/ 26 h 55"/>
                  <a:gd name="T12" fmla="*/ 0 w 68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7" name="Freeform 54"/>
              <p:cNvSpPr>
                <a:spLocks/>
              </p:cNvSpPr>
              <p:nvPr/>
            </p:nvSpPr>
            <p:spPr bwMode="auto">
              <a:xfrm>
                <a:off x="295" y="1710"/>
                <a:ext cx="72" cy="51"/>
              </a:xfrm>
              <a:custGeom>
                <a:avLst/>
                <a:gdLst>
                  <a:gd name="T0" fmla="*/ 0 w 69"/>
                  <a:gd name="T1" fmla="*/ 13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3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8" name="Freeform 55"/>
              <p:cNvSpPr>
                <a:spLocks/>
              </p:cNvSpPr>
              <p:nvPr/>
            </p:nvSpPr>
            <p:spPr bwMode="auto">
              <a:xfrm>
                <a:off x="295" y="1913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69" name="Freeform 56"/>
              <p:cNvSpPr>
                <a:spLocks/>
              </p:cNvSpPr>
              <p:nvPr/>
            </p:nvSpPr>
            <p:spPr bwMode="auto">
              <a:xfrm>
                <a:off x="295" y="2104"/>
                <a:ext cx="72" cy="51"/>
              </a:xfrm>
              <a:custGeom>
                <a:avLst/>
                <a:gdLst>
                  <a:gd name="T0" fmla="*/ 0 w 69"/>
                  <a:gd name="T1" fmla="*/ 13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3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0" name="Freeform 57"/>
              <p:cNvSpPr>
                <a:spLocks/>
              </p:cNvSpPr>
              <p:nvPr/>
            </p:nvSpPr>
            <p:spPr bwMode="auto">
              <a:xfrm>
                <a:off x="568" y="1710"/>
                <a:ext cx="72" cy="51"/>
              </a:xfrm>
              <a:custGeom>
                <a:avLst/>
                <a:gdLst>
                  <a:gd name="T0" fmla="*/ 0 w 69"/>
                  <a:gd name="T1" fmla="*/ 13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3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1" name="Freeform 69"/>
              <p:cNvSpPr>
                <a:spLocks/>
              </p:cNvSpPr>
              <p:nvPr/>
            </p:nvSpPr>
            <p:spPr bwMode="auto">
              <a:xfrm>
                <a:off x="842" y="2689"/>
                <a:ext cx="71" cy="51"/>
              </a:xfrm>
              <a:custGeom>
                <a:avLst/>
                <a:gdLst>
                  <a:gd name="T0" fmla="*/ 0 w 68"/>
                  <a:gd name="T1" fmla="*/ 13 h 55"/>
                  <a:gd name="T2" fmla="*/ 23 w 68"/>
                  <a:gd name="T3" fmla="*/ 0 h 55"/>
                  <a:gd name="T4" fmla="*/ 82 w 68"/>
                  <a:gd name="T5" fmla="*/ 0 h 55"/>
                  <a:gd name="T6" fmla="*/ 104 w 68"/>
                  <a:gd name="T7" fmla="*/ 13 h 55"/>
                  <a:gd name="T8" fmla="*/ 82 w 68"/>
                  <a:gd name="T9" fmla="*/ 26 h 55"/>
                  <a:gd name="T10" fmla="*/ 23 w 68"/>
                  <a:gd name="T11" fmla="*/ 26 h 55"/>
                  <a:gd name="T12" fmla="*/ 0 w 68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7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7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2" name="Freeform 70"/>
              <p:cNvSpPr>
                <a:spLocks/>
              </p:cNvSpPr>
              <p:nvPr/>
            </p:nvSpPr>
            <p:spPr bwMode="auto">
              <a:xfrm>
                <a:off x="568" y="2498"/>
                <a:ext cx="72" cy="51"/>
              </a:xfrm>
              <a:custGeom>
                <a:avLst/>
                <a:gdLst>
                  <a:gd name="T0" fmla="*/ 0 w 69"/>
                  <a:gd name="T1" fmla="*/ 14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4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8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8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3" name="Freeform 72"/>
              <p:cNvSpPr>
                <a:spLocks/>
              </p:cNvSpPr>
              <p:nvPr/>
            </p:nvSpPr>
            <p:spPr bwMode="auto">
              <a:xfrm>
                <a:off x="568" y="2295"/>
                <a:ext cx="72" cy="51"/>
              </a:xfrm>
              <a:custGeom>
                <a:avLst/>
                <a:gdLst>
                  <a:gd name="T0" fmla="*/ 0 w 69"/>
                  <a:gd name="T1" fmla="*/ 13 h 55"/>
                  <a:gd name="T2" fmla="*/ 24 w 69"/>
                  <a:gd name="T3" fmla="*/ 0 h 55"/>
                  <a:gd name="T4" fmla="*/ 83 w 69"/>
                  <a:gd name="T5" fmla="*/ 0 h 55"/>
                  <a:gd name="T6" fmla="*/ 105 w 69"/>
                  <a:gd name="T7" fmla="*/ 13 h 55"/>
                  <a:gd name="T8" fmla="*/ 83 w 69"/>
                  <a:gd name="T9" fmla="*/ 26 h 55"/>
                  <a:gd name="T10" fmla="*/ 24 w 69"/>
                  <a:gd name="T11" fmla="*/ 26 h 55"/>
                  <a:gd name="T12" fmla="*/ 0 w 69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55"/>
                  <a:gd name="T23" fmla="*/ 69 w 69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55">
                    <a:moveTo>
                      <a:pt x="0" y="27"/>
                    </a:moveTo>
                    <a:lnTo>
                      <a:pt x="14" y="0"/>
                    </a:lnTo>
                    <a:lnTo>
                      <a:pt x="55" y="0"/>
                    </a:lnTo>
                    <a:lnTo>
                      <a:pt x="69" y="27"/>
                    </a:lnTo>
                    <a:lnTo>
                      <a:pt x="55" y="55"/>
                    </a:lnTo>
                    <a:lnTo>
                      <a:pt x="14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4" name="Freeform 73"/>
              <p:cNvSpPr>
                <a:spLocks/>
              </p:cNvSpPr>
              <p:nvPr/>
            </p:nvSpPr>
            <p:spPr bwMode="auto">
              <a:xfrm>
                <a:off x="842" y="2295"/>
                <a:ext cx="71" cy="51"/>
              </a:xfrm>
              <a:custGeom>
                <a:avLst/>
                <a:gdLst>
                  <a:gd name="T0" fmla="*/ 0 w 68"/>
                  <a:gd name="T1" fmla="*/ 13 h 55"/>
                  <a:gd name="T2" fmla="*/ 23 w 68"/>
                  <a:gd name="T3" fmla="*/ 0 h 55"/>
                  <a:gd name="T4" fmla="*/ 82 w 68"/>
                  <a:gd name="T5" fmla="*/ 0 h 55"/>
                  <a:gd name="T6" fmla="*/ 104 w 68"/>
                  <a:gd name="T7" fmla="*/ 13 h 55"/>
                  <a:gd name="T8" fmla="*/ 82 w 68"/>
                  <a:gd name="T9" fmla="*/ 26 h 55"/>
                  <a:gd name="T10" fmla="*/ 23 w 68"/>
                  <a:gd name="T11" fmla="*/ 26 h 55"/>
                  <a:gd name="T12" fmla="*/ 0 w 68"/>
                  <a:gd name="T13" fmla="*/ 13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7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7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5" name="Freeform 144"/>
              <p:cNvSpPr>
                <a:spLocks/>
              </p:cNvSpPr>
              <p:nvPr/>
            </p:nvSpPr>
            <p:spPr bwMode="auto">
              <a:xfrm>
                <a:off x="842" y="1913"/>
                <a:ext cx="71" cy="51"/>
              </a:xfrm>
              <a:custGeom>
                <a:avLst/>
                <a:gdLst>
                  <a:gd name="T0" fmla="*/ 0 w 68"/>
                  <a:gd name="T1" fmla="*/ 14 h 55"/>
                  <a:gd name="T2" fmla="*/ 23 w 68"/>
                  <a:gd name="T3" fmla="*/ 0 h 55"/>
                  <a:gd name="T4" fmla="*/ 82 w 68"/>
                  <a:gd name="T5" fmla="*/ 0 h 55"/>
                  <a:gd name="T6" fmla="*/ 104 w 68"/>
                  <a:gd name="T7" fmla="*/ 14 h 55"/>
                  <a:gd name="T8" fmla="*/ 82 w 68"/>
                  <a:gd name="T9" fmla="*/ 26 h 55"/>
                  <a:gd name="T10" fmla="*/ 23 w 68"/>
                  <a:gd name="T11" fmla="*/ 26 h 55"/>
                  <a:gd name="T12" fmla="*/ 0 w 68"/>
                  <a:gd name="T13" fmla="*/ 14 h 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55"/>
                  <a:gd name="T23" fmla="*/ 68 w 68"/>
                  <a:gd name="T24" fmla="*/ 55 h 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55">
                    <a:moveTo>
                      <a:pt x="0" y="28"/>
                    </a:moveTo>
                    <a:lnTo>
                      <a:pt x="13" y="0"/>
                    </a:lnTo>
                    <a:lnTo>
                      <a:pt x="54" y="0"/>
                    </a:lnTo>
                    <a:lnTo>
                      <a:pt x="68" y="28"/>
                    </a:lnTo>
                    <a:lnTo>
                      <a:pt x="54" y="55"/>
                    </a:lnTo>
                    <a:lnTo>
                      <a:pt x="13" y="55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143"/>
          <p:cNvGrpSpPr>
            <a:grpSpLocks/>
          </p:cNvGrpSpPr>
          <p:nvPr/>
        </p:nvGrpSpPr>
        <p:grpSpPr bwMode="auto">
          <a:xfrm>
            <a:off x="571500" y="2489200"/>
            <a:ext cx="781050" cy="2152650"/>
            <a:chOff x="823597" y="2457443"/>
            <a:chExt cx="781366" cy="2152656"/>
          </a:xfrm>
        </p:grpSpPr>
        <p:sp>
          <p:nvSpPr>
            <p:cNvPr id="35851" name="AutoShape 146"/>
            <p:cNvSpPr>
              <a:spLocks/>
            </p:cNvSpPr>
            <p:nvPr/>
          </p:nvSpPr>
          <p:spPr bwMode="auto">
            <a:xfrm>
              <a:off x="1316038" y="2457443"/>
              <a:ext cx="288925" cy="2152656"/>
            </a:xfrm>
            <a:prstGeom prst="leftBrace">
              <a:avLst>
                <a:gd name="adj1" fmla="val 66434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/>
            </a:p>
          </p:txBody>
        </p:sp>
        <p:sp>
          <p:nvSpPr>
            <p:cNvPr id="35852" name="Text Box 147"/>
            <p:cNvSpPr txBox="1">
              <a:spLocks noChangeArrowheads="1"/>
            </p:cNvSpPr>
            <p:nvPr/>
          </p:nvSpPr>
          <p:spPr bwMode="auto">
            <a:xfrm>
              <a:off x="823597" y="2708275"/>
              <a:ext cx="492443" cy="165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50000"/>
                </a:spcAft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</a:rPr>
                <a:t>完全译码阵列</a:t>
              </a:r>
            </a:p>
          </p:txBody>
        </p:sp>
      </p:grpSp>
      <p:sp>
        <p:nvSpPr>
          <p:cNvPr id="145" name="Text Box 153"/>
          <p:cNvSpPr txBox="1">
            <a:spLocks noChangeArrowheads="1"/>
          </p:cNvSpPr>
          <p:nvPr/>
        </p:nvSpPr>
        <p:spPr bwMode="auto">
          <a:xfrm>
            <a:off x="5715000" y="1285875"/>
            <a:ext cx="31432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实现组合逻辑函数：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180975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/>
              <a:t>将函数写为</a:t>
            </a:r>
            <a:r>
              <a:rPr lang="zh-CN" altLang="en-US" sz="2000" b="1" dirty="0">
                <a:solidFill>
                  <a:srgbClr val="FF0000"/>
                </a:solidFill>
              </a:rPr>
              <a:t>最小项之和</a:t>
            </a:r>
            <a:r>
              <a:rPr lang="zh-CN" altLang="en-US" sz="2000" b="1" dirty="0"/>
              <a:t>形式，将对应的与项相或即可。</a:t>
            </a:r>
          </a:p>
        </p:txBody>
      </p:sp>
      <p:sp>
        <p:nvSpPr>
          <p:cNvPr id="146" name="Text Box 8"/>
          <p:cNvSpPr txBox="1">
            <a:spLocks noChangeArrowheads="1"/>
          </p:cNvSpPr>
          <p:nvPr/>
        </p:nvSpPr>
        <p:spPr bwMode="auto">
          <a:xfrm>
            <a:off x="928688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基本结构</a:t>
            </a:r>
          </a:p>
        </p:txBody>
      </p:sp>
      <p:sp>
        <p:nvSpPr>
          <p:cNvPr id="147" name="Text Box 8"/>
          <p:cNvSpPr txBox="1">
            <a:spLocks noChangeArrowheads="1"/>
          </p:cNvSpPr>
          <p:nvPr/>
        </p:nvSpPr>
        <p:spPr bwMode="auto">
          <a:xfrm>
            <a:off x="5643563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功能特点</a:t>
            </a:r>
          </a:p>
        </p:txBody>
      </p:sp>
      <p:sp>
        <p:nvSpPr>
          <p:cNvPr id="148" name="Text Box 155"/>
          <p:cNvSpPr txBox="1">
            <a:spLocks noChangeArrowheads="1"/>
          </p:cNvSpPr>
          <p:nvPr/>
        </p:nvSpPr>
        <p:spPr bwMode="auto">
          <a:xfrm>
            <a:off x="5715000" y="3352800"/>
            <a:ext cx="3098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容量＝与门数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或门数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＝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baseline="5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×m</a:t>
            </a:r>
          </a:p>
        </p:txBody>
      </p:sp>
      <p:sp>
        <p:nvSpPr>
          <p:cNvPr id="149" name="Text Box 156"/>
          <p:cNvSpPr txBox="1">
            <a:spLocks noChangeArrowheads="1"/>
          </p:cNvSpPr>
          <p:nvPr/>
        </p:nvSpPr>
        <p:spPr bwMode="auto">
          <a:xfrm>
            <a:off x="5715000" y="4495800"/>
            <a:ext cx="27146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缺点：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indent="180975">
              <a:spcBef>
                <a:spcPct val="50000"/>
              </a:spcBef>
              <a:defRPr/>
            </a:pPr>
            <a:r>
              <a:rPr lang="zh-CN" altLang="en-US" sz="2000" b="1" dirty="0"/>
              <a:t>逻辑门的利用效率低。</a:t>
            </a:r>
          </a:p>
        </p:txBody>
      </p:sp>
      <p:sp>
        <p:nvSpPr>
          <p:cNvPr id="35850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8" grpId="0"/>
      <p:bldP spid="1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5"/>
          <p:cNvSpPr txBox="1">
            <a:spLocks noChangeArrowheads="1"/>
          </p:cNvSpPr>
          <p:nvPr/>
        </p:nvSpPr>
        <p:spPr bwMode="auto">
          <a:xfrm>
            <a:off x="544513" y="142875"/>
            <a:ext cx="724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例：试用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位二进制码到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码的转换。</a:t>
            </a:r>
          </a:p>
        </p:txBody>
      </p:sp>
      <p:grpSp>
        <p:nvGrpSpPr>
          <p:cNvPr id="2" name="组合 266"/>
          <p:cNvGrpSpPr>
            <a:grpSpLocks/>
          </p:cNvGrpSpPr>
          <p:nvPr/>
        </p:nvGrpSpPr>
        <p:grpSpPr bwMode="auto">
          <a:xfrm>
            <a:off x="827088" y="785813"/>
            <a:ext cx="2881312" cy="5545137"/>
            <a:chOff x="827088" y="785794"/>
            <a:chExt cx="2881312" cy="5545138"/>
          </a:xfrm>
        </p:grpSpPr>
        <p:graphicFrame>
          <p:nvGraphicFramePr>
            <p:cNvPr id="37129" name="Object 2"/>
            <p:cNvGraphicFramePr>
              <a:graphicFrameLocks noChangeAspect="1"/>
            </p:cNvGraphicFramePr>
            <p:nvPr/>
          </p:nvGraphicFramePr>
          <p:xfrm>
            <a:off x="827088" y="1182669"/>
            <a:ext cx="2881312" cy="514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32" name="工作表" r:id="rId3" imgW="1933651" imgH="3610051" progId="Excel.Sheet.8">
                    <p:embed/>
                  </p:oleObj>
                </mc:Choice>
                <mc:Fallback>
                  <p:oleObj name="工作表" r:id="rId3" imgW="1933651" imgH="3610051" progId="Excel.Shee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1182669"/>
                          <a:ext cx="2881312" cy="5148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130" name="Text Box 8"/>
            <p:cNvSpPr txBox="1">
              <a:spLocks noChangeArrowheads="1"/>
            </p:cNvSpPr>
            <p:nvPr/>
          </p:nvSpPr>
          <p:spPr bwMode="auto">
            <a:xfrm>
              <a:off x="1428750" y="785794"/>
              <a:ext cx="1511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转换真值表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110038" y="785813"/>
            <a:ext cx="4248150" cy="5891212"/>
            <a:chOff x="673" y="119"/>
            <a:chExt cx="2739" cy="4166"/>
          </a:xfrm>
        </p:grpSpPr>
        <p:sp>
          <p:nvSpPr>
            <p:cNvPr id="36869" name="Freeform 10"/>
            <p:cNvSpPr>
              <a:spLocks/>
            </p:cNvSpPr>
            <p:nvPr/>
          </p:nvSpPr>
          <p:spPr bwMode="auto">
            <a:xfrm>
              <a:off x="1085" y="513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0" name="Line 11"/>
            <p:cNvSpPr>
              <a:spLocks noChangeShapeType="1"/>
            </p:cNvSpPr>
            <p:nvPr/>
          </p:nvSpPr>
          <p:spPr bwMode="auto">
            <a:xfrm>
              <a:off x="1186" y="335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Freeform 12"/>
            <p:cNvSpPr>
              <a:spLocks/>
            </p:cNvSpPr>
            <p:nvPr/>
          </p:nvSpPr>
          <p:spPr bwMode="auto">
            <a:xfrm>
              <a:off x="1357" y="513"/>
              <a:ext cx="202" cy="191"/>
            </a:xfrm>
            <a:custGeom>
              <a:avLst/>
              <a:gdLst>
                <a:gd name="T0" fmla="*/ 0 w 193"/>
                <a:gd name="T1" fmla="*/ 0 h 206"/>
                <a:gd name="T2" fmla="*/ 304 w 193"/>
                <a:gd name="T3" fmla="*/ 0 h 206"/>
                <a:gd name="T4" fmla="*/ 151 w 193"/>
                <a:gd name="T5" fmla="*/ 96 h 206"/>
                <a:gd name="T6" fmla="*/ 0 w 193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06"/>
                <a:gd name="T14" fmla="*/ 193 w 193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06">
                  <a:moveTo>
                    <a:pt x="0" y="0"/>
                  </a:moveTo>
                  <a:lnTo>
                    <a:pt x="193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13"/>
            <p:cNvSpPr>
              <a:spLocks noChangeShapeType="1"/>
            </p:cNvSpPr>
            <p:nvPr/>
          </p:nvSpPr>
          <p:spPr bwMode="auto">
            <a:xfrm>
              <a:off x="1458" y="335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Freeform 14"/>
            <p:cNvSpPr>
              <a:spLocks/>
            </p:cNvSpPr>
            <p:nvPr/>
          </p:nvSpPr>
          <p:spPr bwMode="auto">
            <a:xfrm>
              <a:off x="1631" y="513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5"/>
            <p:cNvSpPr>
              <a:spLocks noChangeShapeType="1"/>
            </p:cNvSpPr>
            <p:nvPr/>
          </p:nvSpPr>
          <p:spPr bwMode="auto">
            <a:xfrm>
              <a:off x="1731" y="335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6"/>
            <p:cNvSpPr>
              <a:spLocks noChangeShapeType="1"/>
            </p:cNvSpPr>
            <p:nvPr/>
          </p:nvSpPr>
          <p:spPr bwMode="auto">
            <a:xfrm>
              <a:off x="673" y="819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7"/>
            <p:cNvSpPr>
              <a:spLocks noChangeShapeType="1"/>
            </p:cNvSpPr>
            <p:nvPr/>
          </p:nvSpPr>
          <p:spPr bwMode="auto">
            <a:xfrm>
              <a:off x="2306" y="819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Freeform 18"/>
            <p:cNvSpPr>
              <a:spLocks/>
            </p:cNvSpPr>
            <p:nvPr/>
          </p:nvSpPr>
          <p:spPr bwMode="auto">
            <a:xfrm>
              <a:off x="2033" y="742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9"/>
            <p:cNvSpPr>
              <a:spLocks noChangeShapeType="1"/>
            </p:cNvSpPr>
            <p:nvPr/>
          </p:nvSpPr>
          <p:spPr bwMode="auto">
            <a:xfrm>
              <a:off x="673" y="993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20"/>
            <p:cNvSpPr>
              <a:spLocks noChangeShapeType="1"/>
            </p:cNvSpPr>
            <p:nvPr/>
          </p:nvSpPr>
          <p:spPr bwMode="auto">
            <a:xfrm>
              <a:off x="2306" y="993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Freeform 21"/>
            <p:cNvSpPr>
              <a:spLocks/>
            </p:cNvSpPr>
            <p:nvPr/>
          </p:nvSpPr>
          <p:spPr bwMode="auto">
            <a:xfrm>
              <a:off x="2033" y="917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13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2"/>
            <p:cNvSpPr>
              <a:spLocks noChangeShapeType="1"/>
            </p:cNvSpPr>
            <p:nvPr/>
          </p:nvSpPr>
          <p:spPr bwMode="auto">
            <a:xfrm>
              <a:off x="673" y="1173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3"/>
            <p:cNvSpPr>
              <a:spLocks noChangeShapeType="1"/>
            </p:cNvSpPr>
            <p:nvPr/>
          </p:nvSpPr>
          <p:spPr bwMode="auto">
            <a:xfrm>
              <a:off x="2306" y="1173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Freeform 24"/>
            <p:cNvSpPr>
              <a:spLocks/>
            </p:cNvSpPr>
            <p:nvPr/>
          </p:nvSpPr>
          <p:spPr bwMode="auto">
            <a:xfrm>
              <a:off x="2033" y="1096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65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38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Line 25"/>
            <p:cNvSpPr>
              <a:spLocks noChangeShapeType="1"/>
            </p:cNvSpPr>
            <p:nvPr/>
          </p:nvSpPr>
          <p:spPr bwMode="auto">
            <a:xfrm>
              <a:off x="673" y="1355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Line 26"/>
            <p:cNvSpPr>
              <a:spLocks noChangeShapeType="1"/>
            </p:cNvSpPr>
            <p:nvPr/>
          </p:nvSpPr>
          <p:spPr bwMode="auto">
            <a:xfrm>
              <a:off x="2306" y="1355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6" name="Freeform 27"/>
            <p:cNvSpPr>
              <a:spLocks/>
            </p:cNvSpPr>
            <p:nvPr/>
          </p:nvSpPr>
          <p:spPr bwMode="auto">
            <a:xfrm>
              <a:off x="2033" y="1279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7" name="Line 28"/>
            <p:cNvSpPr>
              <a:spLocks noChangeShapeType="1"/>
            </p:cNvSpPr>
            <p:nvPr/>
          </p:nvSpPr>
          <p:spPr bwMode="auto">
            <a:xfrm>
              <a:off x="673" y="1530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29"/>
            <p:cNvSpPr>
              <a:spLocks noChangeShapeType="1"/>
            </p:cNvSpPr>
            <p:nvPr/>
          </p:nvSpPr>
          <p:spPr bwMode="auto">
            <a:xfrm>
              <a:off x="2306" y="1530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Freeform 30"/>
            <p:cNvSpPr>
              <a:spLocks/>
            </p:cNvSpPr>
            <p:nvPr/>
          </p:nvSpPr>
          <p:spPr bwMode="auto">
            <a:xfrm>
              <a:off x="2033" y="1454"/>
              <a:ext cx="273" cy="152"/>
            </a:xfrm>
            <a:custGeom>
              <a:avLst/>
              <a:gdLst>
                <a:gd name="T0" fmla="*/ 0 w 261"/>
                <a:gd name="T1" fmla="*/ 0 h 164"/>
                <a:gd name="T2" fmla="*/ 0 w 261"/>
                <a:gd name="T3" fmla="*/ 76 h 164"/>
                <a:gd name="T4" fmla="*/ 259 w 261"/>
                <a:gd name="T5" fmla="*/ 76 h 164"/>
                <a:gd name="T6" fmla="*/ 346 w 261"/>
                <a:gd name="T7" fmla="*/ 70 h 164"/>
                <a:gd name="T8" fmla="*/ 409 w 261"/>
                <a:gd name="T9" fmla="*/ 52 h 164"/>
                <a:gd name="T10" fmla="*/ 409 w 261"/>
                <a:gd name="T11" fmla="*/ 32 h 164"/>
                <a:gd name="T12" fmla="*/ 346 w 261"/>
                <a:gd name="T13" fmla="*/ 13 h 164"/>
                <a:gd name="T14" fmla="*/ 259 w 261"/>
                <a:gd name="T15" fmla="*/ 0 h 164"/>
                <a:gd name="T16" fmla="*/ 0 w 261"/>
                <a:gd name="T17" fmla="*/ 0 h 1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4"/>
                <a:gd name="T29" fmla="*/ 261 w 261"/>
                <a:gd name="T30" fmla="*/ 164 h 1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4">
                  <a:moveTo>
                    <a:pt x="0" y="0"/>
                  </a:moveTo>
                  <a:lnTo>
                    <a:pt x="0" y="164"/>
                  </a:lnTo>
                  <a:lnTo>
                    <a:pt x="165" y="164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68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31"/>
            <p:cNvSpPr>
              <a:spLocks noChangeShapeType="1"/>
            </p:cNvSpPr>
            <p:nvPr/>
          </p:nvSpPr>
          <p:spPr bwMode="auto">
            <a:xfrm>
              <a:off x="673" y="1710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32"/>
            <p:cNvSpPr>
              <a:spLocks noChangeShapeType="1"/>
            </p:cNvSpPr>
            <p:nvPr/>
          </p:nvSpPr>
          <p:spPr bwMode="auto">
            <a:xfrm>
              <a:off x="2306" y="1710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Freeform 33"/>
            <p:cNvSpPr>
              <a:spLocks/>
            </p:cNvSpPr>
            <p:nvPr/>
          </p:nvSpPr>
          <p:spPr bwMode="auto">
            <a:xfrm>
              <a:off x="2033" y="1633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Line 34"/>
            <p:cNvSpPr>
              <a:spLocks noChangeShapeType="1"/>
            </p:cNvSpPr>
            <p:nvPr/>
          </p:nvSpPr>
          <p:spPr bwMode="auto">
            <a:xfrm>
              <a:off x="673" y="1892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4" name="Line 35"/>
            <p:cNvSpPr>
              <a:spLocks noChangeShapeType="1"/>
            </p:cNvSpPr>
            <p:nvPr/>
          </p:nvSpPr>
          <p:spPr bwMode="auto">
            <a:xfrm>
              <a:off x="2306" y="1892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Freeform 36"/>
            <p:cNvSpPr>
              <a:spLocks/>
            </p:cNvSpPr>
            <p:nvPr/>
          </p:nvSpPr>
          <p:spPr bwMode="auto">
            <a:xfrm>
              <a:off x="2033" y="1816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6" name="Line 37"/>
            <p:cNvSpPr>
              <a:spLocks noChangeShapeType="1"/>
            </p:cNvSpPr>
            <p:nvPr/>
          </p:nvSpPr>
          <p:spPr bwMode="auto">
            <a:xfrm>
              <a:off x="673" y="2059"/>
              <a:ext cx="136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7" name="Line 38"/>
            <p:cNvSpPr>
              <a:spLocks noChangeShapeType="1"/>
            </p:cNvSpPr>
            <p:nvPr/>
          </p:nvSpPr>
          <p:spPr bwMode="auto">
            <a:xfrm>
              <a:off x="2306" y="2059"/>
              <a:ext cx="110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Freeform 39"/>
            <p:cNvSpPr>
              <a:spLocks/>
            </p:cNvSpPr>
            <p:nvPr/>
          </p:nvSpPr>
          <p:spPr bwMode="auto">
            <a:xfrm>
              <a:off x="2033" y="1995"/>
              <a:ext cx="273" cy="140"/>
            </a:xfrm>
            <a:custGeom>
              <a:avLst/>
              <a:gdLst>
                <a:gd name="T0" fmla="*/ 0 w 261"/>
                <a:gd name="T1" fmla="*/ 0 h 151"/>
                <a:gd name="T2" fmla="*/ 0 w 261"/>
                <a:gd name="T3" fmla="*/ 71 h 151"/>
                <a:gd name="T4" fmla="*/ 259 w 261"/>
                <a:gd name="T5" fmla="*/ 71 h 151"/>
                <a:gd name="T6" fmla="*/ 346 w 261"/>
                <a:gd name="T7" fmla="*/ 65 h 151"/>
                <a:gd name="T8" fmla="*/ 409 w 261"/>
                <a:gd name="T9" fmla="*/ 45 h 151"/>
                <a:gd name="T10" fmla="*/ 409 w 261"/>
                <a:gd name="T11" fmla="*/ 26 h 151"/>
                <a:gd name="T12" fmla="*/ 346 w 261"/>
                <a:gd name="T13" fmla="*/ 6 h 151"/>
                <a:gd name="T14" fmla="*/ 259 w 261"/>
                <a:gd name="T15" fmla="*/ 0 h 151"/>
                <a:gd name="T16" fmla="*/ 0 w 261"/>
                <a:gd name="T17" fmla="*/ 0 h 1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51"/>
                <a:gd name="T29" fmla="*/ 261 w 261"/>
                <a:gd name="T30" fmla="*/ 151 h 1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51">
                  <a:moveTo>
                    <a:pt x="0" y="0"/>
                  </a:moveTo>
                  <a:lnTo>
                    <a:pt x="0" y="151"/>
                  </a:lnTo>
                  <a:lnTo>
                    <a:pt x="165" y="151"/>
                  </a:lnTo>
                  <a:lnTo>
                    <a:pt x="220" y="138"/>
                  </a:lnTo>
                  <a:lnTo>
                    <a:pt x="261" y="96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40"/>
            <p:cNvSpPr>
              <a:spLocks noChangeShapeType="1"/>
            </p:cNvSpPr>
            <p:nvPr/>
          </p:nvSpPr>
          <p:spPr bwMode="auto">
            <a:xfrm>
              <a:off x="2507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41"/>
            <p:cNvSpPr>
              <a:spLocks noChangeShapeType="1"/>
            </p:cNvSpPr>
            <p:nvPr/>
          </p:nvSpPr>
          <p:spPr bwMode="auto">
            <a:xfrm>
              <a:off x="2751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42"/>
            <p:cNvSpPr>
              <a:spLocks noChangeShapeType="1"/>
            </p:cNvSpPr>
            <p:nvPr/>
          </p:nvSpPr>
          <p:spPr bwMode="auto">
            <a:xfrm>
              <a:off x="2982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Rectangle 43"/>
            <p:cNvSpPr>
              <a:spLocks noChangeArrowheads="1"/>
            </p:cNvSpPr>
            <p:nvPr/>
          </p:nvSpPr>
          <p:spPr bwMode="auto">
            <a:xfrm>
              <a:off x="1066" y="3656"/>
              <a:ext cx="54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与阵列</a:t>
              </a:r>
              <a:endParaRPr lang="zh-CN" altLang="en-US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03" name="Line 44"/>
            <p:cNvSpPr>
              <a:spLocks noChangeShapeType="1"/>
            </p:cNvSpPr>
            <p:nvPr/>
          </p:nvSpPr>
          <p:spPr bwMode="auto">
            <a:xfrm>
              <a:off x="2502" y="3823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4" name="Line 45"/>
            <p:cNvSpPr>
              <a:spLocks noChangeShapeType="1"/>
            </p:cNvSpPr>
            <p:nvPr/>
          </p:nvSpPr>
          <p:spPr bwMode="auto">
            <a:xfrm>
              <a:off x="2746" y="3823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5" name="Line 46"/>
            <p:cNvSpPr>
              <a:spLocks noChangeShapeType="1"/>
            </p:cNvSpPr>
            <p:nvPr/>
          </p:nvSpPr>
          <p:spPr bwMode="auto">
            <a:xfrm>
              <a:off x="2977" y="3823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Rectangle 47"/>
            <p:cNvSpPr>
              <a:spLocks noChangeArrowheads="1"/>
            </p:cNvSpPr>
            <p:nvPr/>
          </p:nvSpPr>
          <p:spPr bwMode="auto">
            <a:xfrm>
              <a:off x="2587" y="300"/>
              <a:ext cx="54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07" name="Freeform 48"/>
            <p:cNvSpPr>
              <a:spLocks/>
            </p:cNvSpPr>
            <p:nvPr/>
          </p:nvSpPr>
          <p:spPr bwMode="auto">
            <a:xfrm>
              <a:off x="2402" y="3519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38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4 w 192"/>
                <a:gd name="T13" fmla="*/ 118 h 329"/>
                <a:gd name="T14" fmla="*/ 88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83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51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" y="260"/>
                  </a:lnTo>
                  <a:lnTo>
                    <a:pt x="55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78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Freeform 49"/>
            <p:cNvSpPr>
              <a:spLocks/>
            </p:cNvSpPr>
            <p:nvPr/>
          </p:nvSpPr>
          <p:spPr bwMode="auto">
            <a:xfrm>
              <a:off x="2646" y="3519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16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4 w 192"/>
                <a:gd name="T13" fmla="*/ 118 h 329"/>
                <a:gd name="T14" fmla="*/ 64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61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37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4" y="260"/>
                  </a:lnTo>
                  <a:lnTo>
                    <a:pt x="41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65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Freeform 50"/>
            <p:cNvSpPr>
              <a:spLocks/>
            </p:cNvSpPr>
            <p:nvPr/>
          </p:nvSpPr>
          <p:spPr bwMode="auto">
            <a:xfrm>
              <a:off x="2876" y="3519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38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3 w 192"/>
                <a:gd name="T13" fmla="*/ 118 h 329"/>
                <a:gd name="T14" fmla="*/ 88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83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51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" y="260"/>
                  </a:lnTo>
                  <a:lnTo>
                    <a:pt x="55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78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Freeform 51"/>
            <p:cNvSpPr>
              <a:spLocks/>
            </p:cNvSpPr>
            <p:nvPr/>
          </p:nvSpPr>
          <p:spPr bwMode="auto">
            <a:xfrm>
              <a:off x="809" y="513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1" name="Line 52"/>
            <p:cNvSpPr>
              <a:spLocks noChangeShapeType="1"/>
            </p:cNvSpPr>
            <p:nvPr/>
          </p:nvSpPr>
          <p:spPr bwMode="auto">
            <a:xfrm>
              <a:off x="910" y="335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12" name="Group 53"/>
            <p:cNvGrpSpPr>
              <a:grpSpLocks/>
            </p:cNvGrpSpPr>
            <p:nvPr/>
          </p:nvGrpSpPr>
          <p:grpSpPr bwMode="auto">
            <a:xfrm>
              <a:off x="852" y="119"/>
              <a:ext cx="977" cy="265"/>
              <a:chOff x="852" y="119"/>
              <a:chExt cx="977" cy="265"/>
            </a:xfrm>
          </p:grpSpPr>
          <p:sp>
            <p:nvSpPr>
              <p:cNvPr id="37121" name="Rectangle 54"/>
              <p:cNvSpPr>
                <a:spLocks noChangeArrowheads="1"/>
              </p:cNvSpPr>
              <p:nvPr/>
            </p:nvSpPr>
            <p:spPr bwMode="auto">
              <a:xfrm>
                <a:off x="1127" y="119"/>
                <a:ext cx="12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2" name="Rectangle 55"/>
              <p:cNvSpPr>
                <a:spLocks noChangeArrowheads="1"/>
              </p:cNvSpPr>
              <p:nvPr/>
            </p:nvSpPr>
            <p:spPr bwMode="auto">
              <a:xfrm>
                <a:off x="1236" y="221"/>
                <a:ext cx="6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3" name="Rectangle 56"/>
              <p:cNvSpPr>
                <a:spLocks noChangeArrowheads="1"/>
              </p:cNvSpPr>
              <p:nvPr/>
            </p:nvSpPr>
            <p:spPr bwMode="auto">
              <a:xfrm>
                <a:off x="1387" y="119"/>
                <a:ext cx="12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4" name="Rectangle 57"/>
              <p:cNvSpPr>
                <a:spLocks noChangeArrowheads="1"/>
              </p:cNvSpPr>
              <p:nvPr/>
            </p:nvSpPr>
            <p:spPr bwMode="auto">
              <a:xfrm>
                <a:off x="1494" y="221"/>
                <a:ext cx="6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5" name="Rectangle 58"/>
              <p:cNvSpPr>
                <a:spLocks noChangeArrowheads="1"/>
              </p:cNvSpPr>
              <p:nvPr/>
            </p:nvSpPr>
            <p:spPr bwMode="auto">
              <a:xfrm>
                <a:off x="1661" y="119"/>
                <a:ext cx="12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6" name="Rectangle 59"/>
              <p:cNvSpPr>
                <a:spLocks noChangeArrowheads="1"/>
              </p:cNvSpPr>
              <p:nvPr/>
            </p:nvSpPr>
            <p:spPr bwMode="auto">
              <a:xfrm>
                <a:off x="1767" y="221"/>
                <a:ext cx="6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7" name="Rectangle 60"/>
              <p:cNvSpPr>
                <a:spLocks noChangeArrowheads="1"/>
              </p:cNvSpPr>
              <p:nvPr/>
            </p:nvSpPr>
            <p:spPr bwMode="auto">
              <a:xfrm>
                <a:off x="852" y="119"/>
                <a:ext cx="12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28" name="Rectangle 61"/>
              <p:cNvSpPr>
                <a:spLocks noChangeArrowheads="1"/>
              </p:cNvSpPr>
              <p:nvPr/>
            </p:nvSpPr>
            <p:spPr bwMode="auto">
              <a:xfrm>
                <a:off x="960" y="221"/>
                <a:ext cx="6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6913" name="Line 62"/>
            <p:cNvSpPr>
              <a:spLocks noChangeShapeType="1"/>
            </p:cNvSpPr>
            <p:nvPr/>
          </p:nvSpPr>
          <p:spPr bwMode="auto">
            <a:xfrm>
              <a:off x="3217" y="573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63"/>
            <p:cNvSpPr>
              <a:spLocks noChangeShapeType="1"/>
            </p:cNvSpPr>
            <p:nvPr/>
          </p:nvSpPr>
          <p:spPr bwMode="auto">
            <a:xfrm>
              <a:off x="3212" y="3819"/>
              <a:ext cx="1" cy="24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Freeform 64"/>
            <p:cNvSpPr>
              <a:spLocks/>
            </p:cNvSpPr>
            <p:nvPr/>
          </p:nvSpPr>
          <p:spPr bwMode="auto">
            <a:xfrm>
              <a:off x="3111" y="3515"/>
              <a:ext cx="201" cy="304"/>
            </a:xfrm>
            <a:custGeom>
              <a:avLst/>
              <a:gdLst>
                <a:gd name="T0" fmla="*/ 303 w 192"/>
                <a:gd name="T1" fmla="*/ 0 h 329"/>
                <a:gd name="T2" fmla="*/ 238 w 192"/>
                <a:gd name="T3" fmla="*/ 13 h 329"/>
                <a:gd name="T4" fmla="*/ 153 w 192"/>
                <a:gd name="T5" fmla="*/ 18 h 329"/>
                <a:gd name="T6" fmla="*/ 64 w 192"/>
                <a:gd name="T7" fmla="*/ 13 h 329"/>
                <a:gd name="T8" fmla="*/ 0 w 192"/>
                <a:gd name="T9" fmla="*/ 0 h 329"/>
                <a:gd name="T10" fmla="*/ 0 w 192"/>
                <a:gd name="T11" fmla="*/ 87 h 329"/>
                <a:gd name="T12" fmla="*/ 23 w 192"/>
                <a:gd name="T13" fmla="*/ 118 h 329"/>
                <a:gd name="T14" fmla="*/ 88 w 192"/>
                <a:gd name="T15" fmla="*/ 138 h 329"/>
                <a:gd name="T16" fmla="*/ 153 w 192"/>
                <a:gd name="T17" fmla="*/ 150 h 329"/>
                <a:gd name="T18" fmla="*/ 216 w 192"/>
                <a:gd name="T19" fmla="*/ 138 h 329"/>
                <a:gd name="T20" fmla="*/ 283 w 192"/>
                <a:gd name="T21" fmla="*/ 118 h 329"/>
                <a:gd name="T22" fmla="*/ 303 w 192"/>
                <a:gd name="T23" fmla="*/ 87 h 329"/>
                <a:gd name="T24" fmla="*/ 303 w 192"/>
                <a:gd name="T25" fmla="*/ 0 h 3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329"/>
                <a:gd name="T41" fmla="*/ 192 w 192"/>
                <a:gd name="T42" fmla="*/ 329 h 3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329">
                  <a:moveTo>
                    <a:pt x="192" y="0"/>
                  </a:moveTo>
                  <a:lnTo>
                    <a:pt x="151" y="27"/>
                  </a:lnTo>
                  <a:lnTo>
                    <a:pt x="96" y="41"/>
                  </a:lnTo>
                  <a:lnTo>
                    <a:pt x="41" y="27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3" y="260"/>
                  </a:lnTo>
                  <a:lnTo>
                    <a:pt x="55" y="302"/>
                  </a:lnTo>
                  <a:lnTo>
                    <a:pt x="96" y="329"/>
                  </a:lnTo>
                  <a:lnTo>
                    <a:pt x="137" y="302"/>
                  </a:lnTo>
                  <a:lnTo>
                    <a:pt x="178" y="260"/>
                  </a:lnTo>
                  <a:lnTo>
                    <a:pt x="192" y="192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Line 65"/>
            <p:cNvSpPr>
              <a:spLocks noChangeShapeType="1"/>
            </p:cNvSpPr>
            <p:nvPr/>
          </p:nvSpPr>
          <p:spPr bwMode="auto">
            <a:xfrm>
              <a:off x="673" y="2243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66"/>
            <p:cNvSpPr>
              <a:spLocks noChangeShapeType="1"/>
            </p:cNvSpPr>
            <p:nvPr/>
          </p:nvSpPr>
          <p:spPr bwMode="auto">
            <a:xfrm>
              <a:off x="2306" y="2243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Freeform 67"/>
            <p:cNvSpPr>
              <a:spLocks/>
            </p:cNvSpPr>
            <p:nvPr/>
          </p:nvSpPr>
          <p:spPr bwMode="auto">
            <a:xfrm>
              <a:off x="2033" y="2166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Line 68"/>
            <p:cNvSpPr>
              <a:spLocks noChangeShapeType="1"/>
            </p:cNvSpPr>
            <p:nvPr/>
          </p:nvSpPr>
          <p:spPr bwMode="auto">
            <a:xfrm>
              <a:off x="673" y="2417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Line 69"/>
            <p:cNvSpPr>
              <a:spLocks noChangeShapeType="1"/>
            </p:cNvSpPr>
            <p:nvPr/>
          </p:nvSpPr>
          <p:spPr bwMode="auto">
            <a:xfrm>
              <a:off x="2306" y="2417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Freeform 70"/>
            <p:cNvSpPr>
              <a:spLocks/>
            </p:cNvSpPr>
            <p:nvPr/>
          </p:nvSpPr>
          <p:spPr bwMode="auto">
            <a:xfrm>
              <a:off x="2033" y="2341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13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71"/>
            <p:cNvSpPr>
              <a:spLocks noChangeShapeType="1"/>
            </p:cNvSpPr>
            <p:nvPr/>
          </p:nvSpPr>
          <p:spPr bwMode="auto">
            <a:xfrm>
              <a:off x="673" y="2597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72"/>
            <p:cNvSpPr>
              <a:spLocks noChangeShapeType="1"/>
            </p:cNvSpPr>
            <p:nvPr/>
          </p:nvSpPr>
          <p:spPr bwMode="auto">
            <a:xfrm>
              <a:off x="2306" y="2597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Freeform 73"/>
            <p:cNvSpPr>
              <a:spLocks/>
            </p:cNvSpPr>
            <p:nvPr/>
          </p:nvSpPr>
          <p:spPr bwMode="auto">
            <a:xfrm>
              <a:off x="2033" y="2520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65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38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74"/>
            <p:cNvSpPr>
              <a:spLocks noChangeShapeType="1"/>
            </p:cNvSpPr>
            <p:nvPr/>
          </p:nvSpPr>
          <p:spPr bwMode="auto">
            <a:xfrm>
              <a:off x="673" y="2779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6" name="Line 75"/>
            <p:cNvSpPr>
              <a:spLocks noChangeShapeType="1"/>
            </p:cNvSpPr>
            <p:nvPr/>
          </p:nvSpPr>
          <p:spPr bwMode="auto">
            <a:xfrm>
              <a:off x="2306" y="2779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Freeform 76"/>
            <p:cNvSpPr>
              <a:spLocks/>
            </p:cNvSpPr>
            <p:nvPr/>
          </p:nvSpPr>
          <p:spPr bwMode="auto">
            <a:xfrm>
              <a:off x="2033" y="2703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77"/>
            <p:cNvSpPr>
              <a:spLocks noChangeShapeType="1"/>
            </p:cNvSpPr>
            <p:nvPr/>
          </p:nvSpPr>
          <p:spPr bwMode="auto">
            <a:xfrm>
              <a:off x="673" y="2954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78"/>
            <p:cNvSpPr>
              <a:spLocks noChangeShapeType="1"/>
            </p:cNvSpPr>
            <p:nvPr/>
          </p:nvSpPr>
          <p:spPr bwMode="auto">
            <a:xfrm>
              <a:off x="2306" y="2954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Freeform 79"/>
            <p:cNvSpPr>
              <a:spLocks/>
            </p:cNvSpPr>
            <p:nvPr/>
          </p:nvSpPr>
          <p:spPr bwMode="auto">
            <a:xfrm>
              <a:off x="2033" y="2878"/>
              <a:ext cx="273" cy="152"/>
            </a:xfrm>
            <a:custGeom>
              <a:avLst/>
              <a:gdLst>
                <a:gd name="T0" fmla="*/ 0 w 261"/>
                <a:gd name="T1" fmla="*/ 0 h 164"/>
                <a:gd name="T2" fmla="*/ 0 w 261"/>
                <a:gd name="T3" fmla="*/ 76 h 164"/>
                <a:gd name="T4" fmla="*/ 259 w 261"/>
                <a:gd name="T5" fmla="*/ 76 h 164"/>
                <a:gd name="T6" fmla="*/ 346 w 261"/>
                <a:gd name="T7" fmla="*/ 70 h 164"/>
                <a:gd name="T8" fmla="*/ 409 w 261"/>
                <a:gd name="T9" fmla="*/ 52 h 164"/>
                <a:gd name="T10" fmla="*/ 409 w 261"/>
                <a:gd name="T11" fmla="*/ 32 h 164"/>
                <a:gd name="T12" fmla="*/ 346 w 261"/>
                <a:gd name="T13" fmla="*/ 13 h 164"/>
                <a:gd name="T14" fmla="*/ 259 w 261"/>
                <a:gd name="T15" fmla="*/ 0 h 164"/>
                <a:gd name="T16" fmla="*/ 0 w 261"/>
                <a:gd name="T17" fmla="*/ 0 h 1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4"/>
                <a:gd name="T29" fmla="*/ 261 w 261"/>
                <a:gd name="T30" fmla="*/ 164 h 1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4">
                  <a:moveTo>
                    <a:pt x="0" y="0"/>
                  </a:moveTo>
                  <a:lnTo>
                    <a:pt x="0" y="164"/>
                  </a:lnTo>
                  <a:lnTo>
                    <a:pt x="165" y="164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68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80"/>
            <p:cNvSpPr>
              <a:spLocks noChangeShapeType="1"/>
            </p:cNvSpPr>
            <p:nvPr/>
          </p:nvSpPr>
          <p:spPr bwMode="auto">
            <a:xfrm>
              <a:off x="673" y="3134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Line 81"/>
            <p:cNvSpPr>
              <a:spLocks noChangeShapeType="1"/>
            </p:cNvSpPr>
            <p:nvPr/>
          </p:nvSpPr>
          <p:spPr bwMode="auto">
            <a:xfrm>
              <a:off x="2306" y="3134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Freeform 82"/>
            <p:cNvSpPr>
              <a:spLocks/>
            </p:cNvSpPr>
            <p:nvPr/>
          </p:nvSpPr>
          <p:spPr bwMode="auto">
            <a:xfrm>
              <a:off x="2033" y="3057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4" name="Line 83"/>
            <p:cNvSpPr>
              <a:spLocks noChangeShapeType="1"/>
            </p:cNvSpPr>
            <p:nvPr/>
          </p:nvSpPr>
          <p:spPr bwMode="auto">
            <a:xfrm>
              <a:off x="673" y="3316"/>
              <a:ext cx="136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Line 84"/>
            <p:cNvSpPr>
              <a:spLocks noChangeShapeType="1"/>
            </p:cNvSpPr>
            <p:nvPr/>
          </p:nvSpPr>
          <p:spPr bwMode="auto">
            <a:xfrm>
              <a:off x="2306" y="3316"/>
              <a:ext cx="110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6" name="Freeform 85"/>
            <p:cNvSpPr>
              <a:spLocks/>
            </p:cNvSpPr>
            <p:nvPr/>
          </p:nvSpPr>
          <p:spPr bwMode="auto">
            <a:xfrm>
              <a:off x="2033" y="3240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Line 86"/>
            <p:cNvSpPr>
              <a:spLocks noChangeShapeType="1"/>
            </p:cNvSpPr>
            <p:nvPr/>
          </p:nvSpPr>
          <p:spPr bwMode="auto">
            <a:xfrm>
              <a:off x="673" y="3483"/>
              <a:ext cx="136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Line 87"/>
            <p:cNvSpPr>
              <a:spLocks noChangeShapeType="1"/>
            </p:cNvSpPr>
            <p:nvPr/>
          </p:nvSpPr>
          <p:spPr bwMode="auto">
            <a:xfrm>
              <a:off x="2306" y="3483"/>
              <a:ext cx="110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Freeform 88"/>
            <p:cNvSpPr>
              <a:spLocks/>
            </p:cNvSpPr>
            <p:nvPr/>
          </p:nvSpPr>
          <p:spPr bwMode="auto">
            <a:xfrm>
              <a:off x="2033" y="3419"/>
              <a:ext cx="273" cy="140"/>
            </a:xfrm>
            <a:custGeom>
              <a:avLst/>
              <a:gdLst>
                <a:gd name="T0" fmla="*/ 0 w 261"/>
                <a:gd name="T1" fmla="*/ 0 h 151"/>
                <a:gd name="T2" fmla="*/ 0 w 261"/>
                <a:gd name="T3" fmla="*/ 71 h 151"/>
                <a:gd name="T4" fmla="*/ 259 w 261"/>
                <a:gd name="T5" fmla="*/ 71 h 151"/>
                <a:gd name="T6" fmla="*/ 346 w 261"/>
                <a:gd name="T7" fmla="*/ 65 h 151"/>
                <a:gd name="T8" fmla="*/ 409 w 261"/>
                <a:gd name="T9" fmla="*/ 45 h 151"/>
                <a:gd name="T10" fmla="*/ 409 w 261"/>
                <a:gd name="T11" fmla="*/ 26 h 151"/>
                <a:gd name="T12" fmla="*/ 346 w 261"/>
                <a:gd name="T13" fmla="*/ 6 h 151"/>
                <a:gd name="T14" fmla="*/ 259 w 261"/>
                <a:gd name="T15" fmla="*/ 0 h 151"/>
                <a:gd name="T16" fmla="*/ 0 w 261"/>
                <a:gd name="T17" fmla="*/ 0 h 1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51"/>
                <a:gd name="T29" fmla="*/ 261 w 261"/>
                <a:gd name="T30" fmla="*/ 151 h 1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51">
                  <a:moveTo>
                    <a:pt x="0" y="0"/>
                  </a:moveTo>
                  <a:lnTo>
                    <a:pt x="0" y="151"/>
                  </a:lnTo>
                  <a:lnTo>
                    <a:pt x="165" y="151"/>
                  </a:lnTo>
                  <a:lnTo>
                    <a:pt x="220" y="138"/>
                  </a:lnTo>
                  <a:lnTo>
                    <a:pt x="261" y="96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Line 89"/>
            <p:cNvSpPr>
              <a:spLocks noChangeShapeType="1"/>
            </p:cNvSpPr>
            <p:nvPr/>
          </p:nvSpPr>
          <p:spPr bwMode="auto">
            <a:xfrm>
              <a:off x="1128" y="588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1" name="Freeform 90"/>
            <p:cNvSpPr>
              <a:spLocks/>
            </p:cNvSpPr>
            <p:nvPr/>
          </p:nvSpPr>
          <p:spPr bwMode="auto">
            <a:xfrm>
              <a:off x="1085" y="626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2" name="Line 91"/>
            <p:cNvSpPr>
              <a:spLocks noChangeShapeType="1"/>
            </p:cNvSpPr>
            <p:nvPr/>
          </p:nvSpPr>
          <p:spPr bwMode="auto">
            <a:xfrm>
              <a:off x="1401" y="588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3" name="Freeform 92"/>
            <p:cNvSpPr>
              <a:spLocks/>
            </p:cNvSpPr>
            <p:nvPr/>
          </p:nvSpPr>
          <p:spPr bwMode="auto">
            <a:xfrm>
              <a:off x="1358" y="626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4" name="Line 93"/>
            <p:cNvSpPr>
              <a:spLocks noChangeShapeType="1"/>
            </p:cNvSpPr>
            <p:nvPr/>
          </p:nvSpPr>
          <p:spPr bwMode="auto">
            <a:xfrm>
              <a:off x="1660" y="588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5" name="Freeform 94"/>
            <p:cNvSpPr>
              <a:spLocks/>
            </p:cNvSpPr>
            <p:nvPr/>
          </p:nvSpPr>
          <p:spPr bwMode="auto">
            <a:xfrm>
              <a:off x="1632" y="626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6" name="Freeform 95"/>
            <p:cNvSpPr>
              <a:spLocks/>
            </p:cNvSpPr>
            <p:nvPr/>
          </p:nvSpPr>
          <p:spPr bwMode="auto">
            <a:xfrm>
              <a:off x="1085" y="804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Freeform 96"/>
            <p:cNvSpPr>
              <a:spLocks/>
            </p:cNvSpPr>
            <p:nvPr/>
          </p:nvSpPr>
          <p:spPr bwMode="auto">
            <a:xfrm>
              <a:off x="1358" y="804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Freeform 97"/>
            <p:cNvSpPr>
              <a:spLocks/>
            </p:cNvSpPr>
            <p:nvPr/>
          </p:nvSpPr>
          <p:spPr bwMode="auto">
            <a:xfrm>
              <a:off x="1632" y="804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Freeform 98"/>
            <p:cNvSpPr>
              <a:spLocks/>
            </p:cNvSpPr>
            <p:nvPr/>
          </p:nvSpPr>
          <p:spPr bwMode="auto">
            <a:xfrm>
              <a:off x="1085" y="979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0" name="Freeform 99"/>
            <p:cNvSpPr>
              <a:spLocks/>
            </p:cNvSpPr>
            <p:nvPr/>
          </p:nvSpPr>
          <p:spPr bwMode="auto">
            <a:xfrm>
              <a:off x="1085" y="1158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Freeform 100"/>
            <p:cNvSpPr>
              <a:spLocks/>
            </p:cNvSpPr>
            <p:nvPr/>
          </p:nvSpPr>
          <p:spPr bwMode="auto">
            <a:xfrm>
              <a:off x="1085" y="1341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Freeform 101"/>
            <p:cNvSpPr>
              <a:spLocks/>
            </p:cNvSpPr>
            <p:nvPr/>
          </p:nvSpPr>
          <p:spPr bwMode="auto">
            <a:xfrm>
              <a:off x="1358" y="979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Freeform 102"/>
            <p:cNvSpPr>
              <a:spLocks/>
            </p:cNvSpPr>
            <p:nvPr/>
          </p:nvSpPr>
          <p:spPr bwMode="auto">
            <a:xfrm>
              <a:off x="1632" y="1878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3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7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4" name="Freeform 103"/>
            <p:cNvSpPr>
              <a:spLocks/>
            </p:cNvSpPr>
            <p:nvPr/>
          </p:nvSpPr>
          <p:spPr bwMode="auto">
            <a:xfrm>
              <a:off x="1358" y="1695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Freeform 104"/>
            <p:cNvSpPr>
              <a:spLocks/>
            </p:cNvSpPr>
            <p:nvPr/>
          </p:nvSpPr>
          <p:spPr bwMode="auto">
            <a:xfrm>
              <a:off x="1358" y="1516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Freeform 105"/>
            <p:cNvSpPr>
              <a:spLocks/>
            </p:cNvSpPr>
            <p:nvPr/>
          </p:nvSpPr>
          <p:spPr bwMode="auto">
            <a:xfrm>
              <a:off x="1632" y="1516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3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7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7" name="Freeform 106"/>
            <p:cNvSpPr>
              <a:spLocks/>
            </p:cNvSpPr>
            <p:nvPr/>
          </p:nvSpPr>
          <p:spPr bwMode="auto">
            <a:xfrm>
              <a:off x="1632" y="1158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8" name="Line 107"/>
            <p:cNvSpPr>
              <a:spLocks noChangeShapeType="1"/>
            </p:cNvSpPr>
            <p:nvPr/>
          </p:nvSpPr>
          <p:spPr bwMode="auto">
            <a:xfrm>
              <a:off x="852" y="588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9" name="Freeform 108"/>
            <p:cNvSpPr>
              <a:spLocks/>
            </p:cNvSpPr>
            <p:nvPr/>
          </p:nvSpPr>
          <p:spPr bwMode="auto">
            <a:xfrm>
              <a:off x="809" y="626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0" name="Freeform 109"/>
            <p:cNvSpPr>
              <a:spLocks/>
            </p:cNvSpPr>
            <p:nvPr/>
          </p:nvSpPr>
          <p:spPr bwMode="auto">
            <a:xfrm>
              <a:off x="809" y="804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Freeform 110"/>
            <p:cNvSpPr>
              <a:spLocks/>
            </p:cNvSpPr>
            <p:nvPr/>
          </p:nvSpPr>
          <p:spPr bwMode="auto">
            <a:xfrm>
              <a:off x="809" y="979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2" name="Freeform 111"/>
            <p:cNvSpPr>
              <a:spLocks/>
            </p:cNvSpPr>
            <p:nvPr/>
          </p:nvSpPr>
          <p:spPr bwMode="auto">
            <a:xfrm>
              <a:off x="809" y="1158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3" name="Freeform 112"/>
            <p:cNvSpPr>
              <a:spLocks/>
            </p:cNvSpPr>
            <p:nvPr/>
          </p:nvSpPr>
          <p:spPr bwMode="auto">
            <a:xfrm>
              <a:off x="809" y="1341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4" name="Freeform 113"/>
            <p:cNvSpPr>
              <a:spLocks/>
            </p:cNvSpPr>
            <p:nvPr/>
          </p:nvSpPr>
          <p:spPr bwMode="auto">
            <a:xfrm>
              <a:off x="812" y="1516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5" name="Freeform 114"/>
            <p:cNvSpPr>
              <a:spLocks/>
            </p:cNvSpPr>
            <p:nvPr/>
          </p:nvSpPr>
          <p:spPr bwMode="auto">
            <a:xfrm>
              <a:off x="1085" y="2228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6" name="Freeform 115"/>
            <p:cNvSpPr>
              <a:spLocks/>
            </p:cNvSpPr>
            <p:nvPr/>
          </p:nvSpPr>
          <p:spPr bwMode="auto">
            <a:xfrm>
              <a:off x="1358" y="2228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7" name="Freeform 116"/>
            <p:cNvSpPr>
              <a:spLocks/>
            </p:cNvSpPr>
            <p:nvPr/>
          </p:nvSpPr>
          <p:spPr bwMode="auto">
            <a:xfrm>
              <a:off x="1632" y="2228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Freeform 117"/>
            <p:cNvSpPr>
              <a:spLocks/>
            </p:cNvSpPr>
            <p:nvPr/>
          </p:nvSpPr>
          <p:spPr bwMode="auto">
            <a:xfrm>
              <a:off x="1085" y="2403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Freeform 118"/>
            <p:cNvSpPr>
              <a:spLocks/>
            </p:cNvSpPr>
            <p:nvPr/>
          </p:nvSpPr>
          <p:spPr bwMode="auto">
            <a:xfrm>
              <a:off x="1085" y="2582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0" name="Freeform 119"/>
            <p:cNvSpPr>
              <a:spLocks/>
            </p:cNvSpPr>
            <p:nvPr/>
          </p:nvSpPr>
          <p:spPr bwMode="auto">
            <a:xfrm>
              <a:off x="1085" y="2765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1" name="Freeform 120"/>
            <p:cNvSpPr>
              <a:spLocks/>
            </p:cNvSpPr>
            <p:nvPr/>
          </p:nvSpPr>
          <p:spPr bwMode="auto">
            <a:xfrm>
              <a:off x="1358" y="2403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2" name="Freeform 121"/>
            <p:cNvSpPr>
              <a:spLocks/>
            </p:cNvSpPr>
            <p:nvPr/>
          </p:nvSpPr>
          <p:spPr bwMode="auto">
            <a:xfrm>
              <a:off x="1632" y="3302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3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7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3" name="Freeform 122"/>
            <p:cNvSpPr>
              <a:spLocks/>
            </p:cNvSpPr>
            <p:nvPr/>
          </p:nvSpPr>
          <p:spPr bwMode="auto">
            <a:xfrm>
              <a:off x="1358" y="3119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Freeform 123"/>
            <p:cNvSpPr>
              <a:spLocks/>
            </p:cNvSpPr>
            <p:nvPr/>
          </p:nvSpPr>
          <p:spPr bwMode="auto">
            <a:xfrm>
              <a:off x="1358" y="2940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5" name="Freeform 124"/>
            <p:cNvSpPr>
              <a:spLocks/>
            </p:cNvSpPr>
            <p:nvPr/>
          </p:nvSpPr>
          <p:spPr bwMode="auto">
            <a:xfrm>
              <a:off x="1632" y="2940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3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7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6" name="Freeform 125"/>
            <p:cNvSpPr>
              <a:spLocks/>
            </p:cNvSpPr>
            <p:nvPr/>
          </p:nvSpPr>
          <p:spPr bwMode="auto">
            <a:xfrm>
              <a:off x="1632" y="2582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7" name="Freeform 126"/>
            <p:cNvSpPr>
              <a:spLocks/>
            </p:cNvSpPr>
            <p:nvPr/>
          </p:nvSpPr>
          <p:spPr bwMode="auto">
            <a:xfrm>
              <a:off x="948" y="2228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8" name="Freeform 127"/>
            <p:cNvSpPr>
              <a:spLocks/>
            </p:cNvSpPr>
            <p:nvPr/>
          </p:nvSpPr>
          <p:spPr bwMode="auto">
            <a:xfrm>
              <a:off x="948" y="2403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9" name="Freeform 128"/>
            <p:cNvSpPr>
              <a:spLocks/>
            </p:cNvSpPr>
            <p:nvPr/>
          </p:nvSpPr>
          <p:spPr bwMode="auto">
            <a:xfrm>
              <a:off x="948" y="2582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0" name="Freeform 129"/>
            <p:cNvSpPr>
              <a:spLocks/>
            </p:cNvSpPr>
            <p:nvPr/>
          </p:nvSpPr>
          <p:spPr bwMode="auto">
            <a:xfrm>
              <a:off x="948" y="2765"/>
              <a:ext cx="72" cy="51"/>
            </a:xfrm>
            <a:custGeom>
              <a:avLst/>
              <a:gdLst>
                <a:gd name="T0" fmla="*/ 0 w 69"/>
                <a:gd name="T1" fmla="*/ 13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3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7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7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1" name="Line 130"/>
            <p:cNvSpPr>
              <a:spLocks noChangeShapeType="1"/>
            </p:cNvSpPr>
            <p:nvPr/>
          </p:nvSpPr>
          <p:spPr bwMode="auto">
            <a:xfrm>
              <a:off x="1262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2" name="Line 131"/>
            <p:cNvSpPr>
              <a:spLocks noChangeShapeType="1"/>
            </p:cNvSpPr>
            <p:nvPr/>
          </p:nvSpPr>
          <p:spPr bwMode="auto">
            <a:xfrm>
              <a:off x="1536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3" name="Line 132"/>
            <p:cNvSpPr>
              <a:spLocks noChangeShapeType="1"/>
            </p:cNvSpPr>
            <p:nvPr/>
          </p:nvSpPr>
          <p:spPr bwMode="auto">
            <a:xfrm>
              <a:off x="1809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4" name="Freeform 133"/>
            <p:cNvSpPr>
              <a:spLocks/>
            </p:cNvSpPr>
            <p:nvPr/>
          </p:nvSpPr>
          <p:spPr bwMode="auto">
            <a:xfrm>
              <a:off x="1780" y="968"/>
              <a:ext cx="57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3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5" name="Freeform 134"/>
            <p:cNvSpPr>
              <a:spLocks/>
            </p:cNvSpPr>
            <p:nvPr/>
          </p:nvSpPr>
          <p:spPr bwMode="auto">
            <a:xfrm>
              <a:off x="1506" y="1147"/>
              <a:ext cx="58" cy="51"/>
            </a:xfrm>
            <a:custGeom>
              <a:avLst/>
              <a:gdLst>
                <a:gd name="T0" fmla="*/ 0 w 55"/>
                <a:gd name="T1" fmla="*/ 14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4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8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8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6" name="Freeform 135"/>
            <p:cNvSpPr>
              <a:spLocks/>
            </p:cNvSpPr>
            <p:nvPr/>
          </p:nvSpPr>
          <p:spPr bwMode="auto">
            <a:xfrm>
              <a:off x="1506" y="1330"/>
              <a:ext cx="58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3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7" name="Freeform 136"/>
            <p:cNvSpPr>
              <a:spLocks/>
            </p:cNvSpPr>
            <p:nvPr/>
          </p:nvSpPr>
          <p:spPr bwMode="auto">
            <a:xfrm>
              <a:off x="1780" y="1330"/>
              <a:ext cx="57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3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8" name="Freeform 137"/>
            <p:cNvSpPr>
              <a:spLocks/>
            </p:cNvSpPr>
            <p:nvPr/>
          </p:nvSpPr>
          <p:spPr bwMode="auto">
            <a:xfrm>
              <a:off x="1234" y="1505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Freeform 138"/>
            <p:cNvSpPr>
              <a:spLocks/>
            </p:cNvSpPr>
            <p:nvPr/>
          </p:nvSpPr>
          <p:spPr bwMode="auto">
            <a:xfrm>
              <a:off x="1221" y="1684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4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8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Freeform 139"/>
            <p:cNvSpPr>
              <a:spLocks/>
            </p:cNvSpPr>
            <p:nvPr/>
          </p:nvSpPr>
          <p:spPr bwMode="auto">
            <a:xfrm>
              <a:off x="1234" y="1867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1" name="Freeform 140"/>
            <p:cNvSpPr>
              <a:spLocks/>
            </p:cNvSpPr>
            <p:nvPr/>
          </p:nvSpPr>
          <p:spPr bwMode="auto">
            <a:xfrm>
              <a:off x="1234" y="2034"/>
              <a:ext cx="71" cy="50"/>
            </a:xfrm>
            <a:custGeom>
              <a:avLst/>
              <a:gdLst>
                <a:gd name="T0" fmla="*/ 0 w 68"/>
                <a:gd name="T1" fmla="*/ 13 h 54"/>
                <a:gd name="T2" fmla="*/ 23 w 68"/>
                <a:gd name="T3" fmla="*/ 0 h 54"/>
                <a:gd name="T4" fmla="*/ 63 w 68"/>
                <a:gd name="T5" fmla="*/ 0 h 54"/>
                <a:gd name="T6" fmla="*/ 104 w 68"/>
                <a:gd name="T7" fmla="*/ 13 h 54"/>
                <a:gd name="T8" fmla="*/ 63 w 68"/>
                <a:gd name="T9" fmla="*/ 25 h 54"/>
                <a:gd name="T10" fmla="*/ 23 w 68"/>
                <a:gd name="T11" fmla="*/ 25 h 54"/>
                <a:gd name="T12" fmla="*/ 0 w 68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4"/>
                <a:gd name="T23" fmla="*/ 68 w 6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4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4"/>
                  </a:lnTo>
                  <a:lnTo>
                    <a:pt x="13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2" name="Freeform 141"/>
            <p:cNvSpPr>
              <a:spLocks/>
            </p:cNvSpPr>
            <p:nvPr/>
          </p:nvSpPr>
          <p:spPr bwMode="auto">
            <a:xfrm>
              <a:off x="1506" y="2034"/>
              <a:ext cx="58" cy="50"/>
            </a:xfrm>
            <a:custGeom>
              <a:avLst/>
              <a:gdLst>
                <a:gd name="T0" fmla="*/ 0 w 55"/>
                <a:gd name="T1" fmla="*/ 13 h 54"/>
                <a:gd name="T2" fmla="*/ 24 w 55"/>
                <a:gd name="T3" fmla="*/ 0 h 54"/>
                <a:gd name="T4" fmla="*/ 71 w 55"/>
                <a:gd name="T5" fmla="*/ 0 h 54"/>
                <a:gd name="T6" fmla="*/ 93 w 55"/>
                <a:gd name="T7" fmla="*/ 13 h 54"/>
                <a:gd name="T8" fmla="*/ 71 w 55"/>
                <a:gd name="T9" fmla="*/ 25 h 54"/>
                <a:gd name="T10" fmla="*/ 24 w 55"/>
                <a:gd name="T11" fmla="*/ 25 h 54"/>
                <a:gd name="T12" fmla="*/ 0 w 55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4"/>
                <a:gd name="T23" fmla="*/ 55 w 55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4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4"/>
                  </a:lnTo>
                  <a:lnTo>
                    <a:pt x="1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3" name="Freeform 142"/>
            <p:cNvSpPr>
              <a:spLocks/>
            </p:cNvSpPr>
            <p:nvPr/>
          </p:nvSpPr>
          <p:spPr bwMode="auto">
            <a:xfrm>
              <a:off x="1780" y="2034"/>
              <a:ext cx="57" cy="50"/>
            </a:xfrm>
            <a:custGeom>
              <a:avLst/>
              <a:gdLst>
                <a:gd name="T0" fmla="*/ 0 w 55"/>
                <a:gd name="T1" fmla="*/ 13 h 54"/>
                <a:gd name="T2" fmla="*/ 24 w 55"/>
                <a:gd name="T3" fmla="*/ 0 h 54"/>
                <a:gd name="T4" fmla="*/ 60 w 55"/>
                <a:gd name="T5" fmla="*/ 0 h 54"/>
                <a:gd name="T6" fmla="*/ 78 w 55"/>
                <a:gd name="T7" fmla="*/ 13 h 54"/>
                <a:gd name="T8" fmla="*/ 60 w 55"/>
                <a:gd name="T9" fmla="*/ 25 h 54"/>
                <a:gd name="T10" fmla="*/ 24 w 55"/>
                <a:gd name="T11" fmla="*/ 25 h 54"/>
                <a:gd name="T12" fmla="*/ 0 w 55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4"/>
                <a:gd name="T23" fmla="*/ 55 w 55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4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4"/>
                  </a:lnTo>
                  <a:lnTo>
                    <a:pt x="1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4" name="Freeform 143"/>
            <p:cNvSpPr>
              <a:spLocks/>
            </p:cNvSpPr>
            <p:nvPr/>
          </p:nvSpPr>
          <p:spPr bwMode="auto">
            <a:xfrm>
              <a:off x="1506" y="1867"/>
              <a:ext cx="58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3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5" name="Freeform 144"/>
            <p:cNvSpPr>
              <a:spLocks/>
            </p:cNvSpPr>
            <p:nvPr/>
          </p:nvSpPr>
          <p:spPr bwMode="auto">
            <a:xfrm>
              <a:off x="1780" y="1684"/>
              <a:ext cx="57" cy="51"/>
            </a:xfrm>
            <a:custGeom>
              <a:avLst/>
              <a:gdLst>
                <a:gd name="T0" fmla="*/ 0 w 55"/>
                <a:gd name="T1" fmla="*/ 14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4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8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8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6" name="Line 145"/>
            <p:cNvSpPr>
              <a:spLocks noChangeShapeType="1"/>
            </p:cNvSpPr>
            <p:nvPr/>
          </p:nvSpPr>
          <p:spPr bwMode="auto">
            <a:xfrm>
              <a:off x="986" y="577"/>
              <a:ext cx="1" cy="29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7" name="Freeform 146"/>
            <p:cNvSpPr>
              <a:spLocks/>
            </p:cNvSpPr>
            <p:nvPr/>
          </p:nvSpPr>
          <p:spPr bwMode="auto">
            <a:xfrm>
              <a:off x="817" y="1690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4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8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8" name="Freeform 147"/>
            <p:cNvSpPr>
              <a:spLocks/>
            </p:cNvSpPr>
            <p:nvPr/>
          </p:nvSpPr>
          <p:spPr bwMode="auto">
            <a:xfrm>
              <a:off x="813" y="1867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9" name="Freeform 148"/>
            <p:cNvSpPr>
              <a:spLocks/>
            </p:cNvSpPr>
            <p:nvPr/>
          </p:nvSpPr>
          <p:spPr bwMode="auto">
            <a:xfrm>
              <a:off x="817" y="2034"/>
              <a:ext cx="71" cy="50"/>
            </a:xfrm>
            <a:custGeom>
              <a:avLst/>
              <a:gdLst>
                <a:gd name="T0" fmla="*/ 0 w 68"/>
                <a:gd name="T1" fmla="*/ 13 h 54"/>
                <a:gd name="T2" fmla="*/ 23 w 68"/>
                <a:gd name="T3" fmla="*/ 0 h 54"/>
                <a:gd name="T4" fmla="*/ 63 w 68"/>
                <a:gd name="T5" fmla="*/ 0 h 54"/>
                <a:gd name="T6" fmla="*/ 104 w 68"/>
                <a:gd name="T7" fmla="*/ 13 h 54"/>
                <a:gd name="T8" fmla="*/ 63 w 68"/>
                <a:gd name="T9" fmla="*/ 25 h 54"/>
                <a:gd name="T10" fmla="*/ 23 w 68"/>
                <a:gd name="T11" fmla="*/ 25 h 54"/>
                <a:gd name="T12" fmla="*/ 0 w 68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4"/>
                <a:gd name="T23" fmla="*/ 68 w 6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4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4"/>
                  </a:lnTo>
                  <a:lnTo>
                    <a:pt x="13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0" name="Freeform 149"/>
            <p:cNvSpPr>
              <a:spLocks/>
            </p:cNvSpPr>
            <p:nvPr/>
          </p:nvSpPr>
          <p:spPr bwMode="auto">
            <a:xfrm>
              <a:off x="1780" y="2392"/>
              <a:ext cx="57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3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1" name="Freeform 150"/>
            <p:cNvSpPr>
              <a:spLocks/>
            </p:cNvSpPr>
            <p:nvPr/>
          </p:nvSpPr>
          <p:spPr bwMode="auto">
            <a:xfrm>
              <a:off x="1506" y="2571"/>
              <a:ext cx="58" cy="51"/>
            </a:xfrm>
            <a:custGeom>
              <a:avLst/>
              <a:gdLst>
                <a:gd name="T0" fmla="*/ 0 w 55"/>
                <a:gd name="T1" fmla="*/ 14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4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8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8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2" name="Freeform 151"/>
            <p:cNvSpPr>
              <a:spLocks/>
            </p:cNvSpPr>
            <p:nvPr/>
          </p:nvSpPr>
          <p:spPr bwMode="auto">
            <a:xfrm>
              <a:off x="1506" y="2754"/>
              <a:ext cx="58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3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3" name="Freeform 152"/>
            <p:cNvSpPr>
              <a:spLocks/>
            </p:cNvSpPr>
            <p:nvPr/>
          </p:nvSpPr>
          <p:spPr bwMode="auto">
            <a:xfrm>
              <a:off x="1780" y="2754"/>
              <a:ext cx="57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3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4" name="Freeform 153"/>
            <p:cNvSpPr>
              <a:spLocks/>
            </p:cNvSpPr>
            <p:nvPr/>
          </p:nvSpPr>
          <p:spPr bwMode="auto">
            <a:xfrm>
              <a:off x="1234" y="2929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5" name="Freeform 154"/>
            <p:cNvSpPr>
              <a:spLocks/>
            </p:cNvSpPr>
            <p:nvPr/>
          </p:nvSpPr>
          <p:spPr bwMode="auto">
            <a:xfrm>
              <a:off x="1234" y="3108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4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8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6" name="Freeform 155"/>
            <p:cNvSpPr>
              <a:spLocks/>
            </p:cNvSpPr>
            <p:nvPr/>
          </p:nvSpPr>
          <p:spPr bwMode="auto">
            <a:xfrm>
              <a:off x="1234" y="3291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7" name="Freeform 156"/>
            <p:cNvSpPr>
              <a:spLocks/>
            </p:cNvSpPr>
            <p:nvPr/>
          </p:nvSpPr>
          <p:spPr bwMode="auto">
            <a:xfrm>
              <a:off x="1234" y="3458"/>
              <a:ext cx="71" cy="50"/>
            </a:xfrm>
            <a:custGeom>
              <a:avLst/>
              <a:gdLst>
                <a:gd name="T0" fmla="*/ 0 w 68"/>
                <a:gd name="T1" fmla="*/ 13 h 54"/>
                <a:gd name="T2" fmla="*/ 23 w 68"/>
                <a:gd name="T3" fmla="*/ 0 h 54"/>
                <a:gd name="T4" fmla="*/ 63 w 68"/>
                <a:gd name="T5" fmla="*/ 0 h 54"/>
                <a:gd name="T6" fmla="*/ 104 w 68"/>
                <a:gd name="T7" fmla="*/ 13 h 54"/>
                <a:gd name="T8" fmla="*/ 63 w 68"/>
                <a:gd name="T9" fmla="*/ 25 h 54"/>
                <a:gd name="T10" fmla="*/ 23 w 68"/>
                <a:gd name="T11" fmla="*/ 25 h 54"/>
                <a:gd name="T12" fmla="*/ 0 w 68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4"/>
                <a:gd name="T23" fmla="*/ 68 w 6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4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4"/>
                  </a:lnTo>
                  <a:lnTo>
                    <a:pt x="13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8" name="Freeform 157"/>
            <p:cNvSpPr>
              <a:spLocks/>
            </p:cNvSpPr>
            <p:nvPr/>
          </p:nvSpPr>
          <p:spPr bwMode="auto">
            <a:xfrm>
              <a:off x="1506" y="3458"/>
              <a:ext cx="58" cy="50"/>
            </a:xfrm>
            <a:custGeom>
              <a:avLst/>
              <a:gdLst>
                <a:gd name="T0" fmla="*/ 0 w 55"/>
                <a:gd name="T1" fmla="*/ 13 h 54"/>
                <a:gd name="T2" fmla="*/ 24 w 55"/>
                <a:gd name="T3" fmla="*/ 0 h 54"/>
                <a:gd name="T4" fmla="*/ 71 w 55"/>
                <a:gd name="T5" fmla="*/ 0 h 54"/>
                <a:gd name="T6" fmla="*/ 93 w 55"/>
                <a:gd name="T7" fmla="*/ 13 h 54"/>
                <a:gd name="T8" fmla="*/ 71 w 55"/>
                <a:gd name="T9" fmla="*/ 25 h 54"/>
                <a:gd name="T10" fmla="*/ 24 w 55"/>
                <a:gd name="T11" fmla="*/ 25 h 54"/>
                <a:gd name="T12" fmla="*/ 0 w 55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4"/>
                <a:gd name="T23" fmla="*/ 55 w 55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4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4"/>
                  </a:lnTo>
                  <a:lnTo>
                    <a:pt x="1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9" name="Freeform 158"/>
            <p:cNvSpPr>
              <a:spLocks/>
            </p:cNvSpPr>
            <p:nvPr/>
          </p:nvSpPr>
          <p:spPr bwMode="auto">
            <a:xfrm>
              <a:off x="1780" y="3458"/>
              <a:ext cx="57" cy="50"/>
            </a:xfrm>
            <a:custGeom>
              <a:avLst/>
              <a:gdLst>
                <a:gd name="T0" fmla="*/ 0 w 55"/>
                <a:gd name="T1" fmla="*/ 13 h 54"/>
                <a:gd name="T2" fmla="*/ 24 w 55"/>
                <a:gd name="T3" fmla="*/ 0 h 54"/>
                <a:gd name="T4" fmla="*/ 60 w 55"/>
                <a:gd name="T5" fmla="*/ 0 h 54"/>
                <a:gd name="T6" fmla="*/ 78 w 55"/>
                <a:gd name="T7" fmla="*/ 13 h 54"/>
                <a:gd name="T8" fmla="*/ 60 w 55"/>
                <a:gd name="T9" fmla="*/ 25 h 54"/>
                <a:gd name="T10" fmla="*/ 24 w 55"/>
                <a:gd name="T11" fmla="*/ 25 h 54"/>
                <a:gd name="T12" fmla="*/ 0 w 55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4"/>
                <a:gd name="T23" fmla="*/ 55 w 55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4">
                  <a:moveTo>
                    <a:pt x="0" y="27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7"/>
                  </a:lnTo>
                  <a:lnTo>
                    <a:pt x="41" y="54"/>
                  </a:lnTo>
                  <a:lnTo>
                    <a:pt x="14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0" name="Freeform 159"/>
            <p:cNvSpPr>
              <a:spLocks/>
            </p:cNvSpPr>
            <p:nvPr/>
          </p:nvSpPr>
          <p:spPr bwMode="auto">
            <a:xfrm>
              <a:off x="1506" y="3291"/>
              <a:ext cx="58" cy="51"/>
            </a:xfrm>
            <a:custGeom>
              <a:avLst/>
              <a:gdLst>
                <a:gd name="T0" fmla="*/ 0 w 55"/>
                <a:gd name="T1" fmla="*/ 13 h 55"/>
                <a:gd name="T2" fmla="*/ 24 w 55"/>
                <a:gd name="T3" fmla="*/ 0 h 55"/>
                <a:gd name="T4" fmla="*/ 71 w 55"/>
                <a:gd name="T5" fmla="*/ 0 h 55"/>
                <a:gd name="T6" fmla="*/ 93 w 55"/>
                <a:gd name="T7" fmla="*/ 13 h 55"/>
                <a:gd name="T8" fmla="*/ 71 w 55"/>
                <a:gd name="T9" fmla="*/ 26 h 55"/>
                <a:gd name="T10" fmla="*/ 24 w 55"/>
                <a:gd name="T11" fmla="*/ 26 h 55"/>
                <a:gd name="T12" fmla="*/ 0 w 55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7"/>
                  </a:moveTo>
                  <a:lnTo>
                    <a:pt x="14" y="0"/>
                  </a:lnTo>
                  <a:lnTo>
                    <a:pt x="42" y="0"/>
                  </a:lnTo>
                  <a:lnTo>
                    <a:pt x="55" y="27"/>
                  </a:lnTo>
                  <a:lnTo>
                    <a:pt x="42" y="55"/>
                  </a:lnTo>
                  <a:lnTo>
                    <a:pt x="14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1" name="Freeform 160"/>
            <p:cNvSpPr>
              <a:spLocks/>
            </p:cNvSpPr>
            <p:nvPr/>
          </p:nvSpPr>
          <p:spPr bwMode="auto">
            <a:xfrm>
              <a:off x="1780" y="3108"/>
              <a:ext cx="57" cy="51"/>
            </a:xfrm>
            <a:custGeom>
              <a:avLst/>
              <a:gdLst>
                <a:gd name="T0" fmla="*/ 0 w 55"/>
                <a:gd name="T1" fmla="*/ 14 h 55"/>
                <a:gd name="T2" fmla="*/ 24 w 55"/>
                <a:gd name="T3" fmla="*/ 0 h 55"/>
                <a:gd name="T4" fmla="*/ 60 w 55"/>
                <a:gd name="T5" fmla="*/ 0 h 55"/>
                <a:gd name="T6" fmla="*/ 78 w 55"/>
                <a:gd name="T7" fmla="*/ 14 h 55"/>
                <a:gd name="T8" fmla="*/ 60 w 55"/>
                <a:gd name="T9" fmla="*/ 26 h 55"/>
                <a:gd name="T10" fmla="*/ 24 w 55"/>
                <a:gd name="T11" fmla="*/ 26 h 55"/>
                <a:gd name="T12" fmla="*/ 0 w 55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"/>
                <a:gd name="T22" fmla="*/ 0 h 55"/>
                <a:gd name="T23" fmla="*/ 55 w 55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" h="55">
                  <a:moveTo>
                    <a:pt x="0" y="28"/>
                  </a:moveTo>
                  <a:lnTo>
                    <a:pt x="14" y="0"/>
                  </a:lnTo>
                  <a:lnTo>
                    <a:pt x="41" y="0"/>
                  </a:lnTo>
                  <a:lnTo>
                    <a:pt x="55" y="28"/>
                  </a:lnTo>
                  <a:lnTo>
                    <a:pt x="41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2" name="Freeform 161"/>
            <p:cNvSpPr>
              <a:spLocks/>
            </p:cNvSpPr>
            <p:nvPr/>
          </p:nvSpPr>
          <p:spPr bwMode="auto">
            <a:xfrm>
              <a:off x="958" y="2929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3" name="Freeform 162"/>
            <p:cNvSpPr>
              <a:spLocks/>
            </p:cNvSpPr>
            <p:nvPr/>
          </p:nvSpPr>
          <p:spPr bwMode="auto">
            <a:xfrm>
              <a:off x="958" y="3108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4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8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4" name="Freeform 163"/>
            <p:cNvSpPr>
              <a:spLocks/>
            </p:cNvSpPr>
            <p:nvPr/>
          </p:nvSpPr>
          <p:spPr bwMode="auto">
            <a:xfrm>
              <a:off x="958" y="3291"/>
              <a:ext cx="71" cy="51"/>
            </a:xfrm>
            <a:custGeom>
              <a:avLst/>
              <a:gdLst>
                <a:gd name="T0" fmla="*/ 0 w 68"/>
                <a:gd name="T1" fmla="*/ 13 h 55"/>
                <a:gd name="T2" fmla="*/ 23 w 68"/>
                <a:gd name="T3" fmla="*/ 0 h 55"/>
                <a:gd name="T4" fmla="*/ 63 w 68"/>
                <a:gd name="T5" fmla="*/ 0 h 55"/>
                <a:gd name="T6" fmla="*/ 104 w 68"/>
                <a:gd name="T7" fmla="*/ 13 h 55"/>
                <a:gd name="T8" fmla="*/ 63 w 68"/>
                <a:gd name="T9" fmla="*/ 26 h 55"/>
                <a:gd name="T10" fmla="*/ 23 w 68"/>
                <a:gd name="T11" fmla="*/ 26 h 55"/>
                <a:gd name="T12" fmla="*/ 0 w 68"/>
                <a:gd name="T13" fmla="*/ 13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5"/>
                  </a:lnTo>
                  <a:lnTo>
                    <a:pt x="13" y="55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5" name="Freeform 164"/>
            <p:cNvSpPr>
              <a:spLocks/>
            </p:cNvSpPr>
            <p:nvPr/>
          </p:nvSpPr>
          <p:spPr bwMode="auto">
            <a:xfrm>
              <a:off x="958" y="3458"/>
              <a:ext cx="71" cy="50"/>
            </a:xfrm>
            <a:custGeom>
              <a:avLst/>
              <a:gdLst>
                <a:gd name="T0" fmla="*/ 0 w 68"/>
                <a:gd name="T1" fmla="*/ 13 h 54"/>
                <a:gd name="T2" fmla="*/ 23 w 68"/>
                <a:gd name="T3" fmla="*/ 0 h 54"/>
                <a:gd name="T4" fmla="*/ 63 w 68"/>
                <a:gd name="T5" fmla="*/ 0 h 54"/>
                <a:gd name="T6" fmla="*/ 104 w 68"/>
                <a:gd name="T7" fmla="*/ 13 h 54"/>
                <a:gd name="T8" fmla="*/ 63 w 68"/>
                <a:gd name="T9" fmla="*/ 25 h 54"/>
                <a:gd name="T10" fmla="*/ 23 w 68"/>
                <a:gd name="T11" fmla="*/ 25 h 54"/>
                <a:gd name="T12" fmla="*/ 0 w 68"/>
                <a:gd name="T13" fmla="*/ 1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4"/>
                <a:gd name="T23" fmla="*/ 68 w 68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4">
                  <a:moveTo>
                    <a:pt x="0" y="27"/>
                  </a:moveTo>
                  <a:lnTo>
                    <a:pt x="13" y="0"/>
                  </a:lnTo>
                  <a:lnTo>
                    <a:pt x="41" y="0"/>
                  </a:lnTo>
                  <a:lnTo>
                    <a:pt x="68" y="27"/>
                  </a:lnTo>
                  <a:lnTo>
                    <a:pt x="41" y="54"/>
                  </a:lnTo>
                  <a:lnTo>
                    <a:pt x="13" y="5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016" name="Group 165"/>
            <p:cNvGrpSpPr>
              <a:grpSpLocks/>
            </p:cNvGrpSpPr>
            <p:nvPr/>
          </p:nvGrpSpPr>
          <p:grpSpPr bwMode="auto">
            <a:xfrm>
              <a:off x="2472" y="3446"/>
              <a:ext cx="73" cy="64"/>
              <a:chOff x="2708" y="1671"/>
              <a:chExt cx="73" cy="64"/>
            </a:xfrm>
          </p:grpSpPr>
          <p:sp>
            <p:nvSpPr>
              <p:cNvPr id="37119" name="Line 166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20" name="Line 167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17" name="Group 168"/>
            <p:cNvGrpSpPr>
              <a:grpSpLocks/>
            </p:cNvGrpSpPr>
            <p:nvPr/>
          </p:nvGrpSpPr>
          <p:grpSpPr bwMode="auto">
            <a:xfrm>
              <a:off x="2472" y="3286"/>
              <a:ext cx="73" cy="64"/>
              <a:chOff x="2708" y="1671"/>
              <a:chExt cx="73" cy="64"/>
            </a:xfrm>
          </p:grpSpPr>
          <p:sp>
            <p:nvSpPr>
              <p:cNvPr id="37117" name="Line 169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8" name="Line 170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18" name="Group 171"/>
            <p:cNvGrpSpPr>
              <a:grpSpLocks/>
            </p:cNvGrpSpPr>
            <p:nvPr/>
          </p:nvGrpSpPr>
          <p:grpSpPr bwMode="auto">
            <a:xfrm>
              <a:off x="2472" y="3105"/>
              <a:ext cx="73" cy="64"/>
              <a:chOff x="2708" y="1671"/>
              <a:chExt cx="73" cy="64"/>
            </a:xfrm>
          </p:grpSpPr>
          <p:sp>
            <p:nvSpPr>
              <p:cNvPr id="37115" name="Line 172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6" name="Line 173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19" name="Group 174"/>
            <p:cNvGrpSpPr>
              <a:grpSpLocks/>
            </p:cNvGrpSpPr>
            <p:nvPr/>
          </p:nvGrpSpPr>
          <p:grpSpPr bwMode="auto">
            <a:xfrm>
              <a:off x="2472" y="2923"/>
              <a:ext cx="73" cy="64"/>
              <a:chOff x="2708" y="1671"/>
              <a:chExt cx="73" cy="64"/>
            </a:xfrm>
          </p:grpSpPr>
          <p:sp>
            <p:nvSpPr>
              <p:cNvPr id="37113" name="Line 175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4" name="Line 176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0" name="Group 177"/>
            <p:cNvGrpSpPr>
              <a:grpSpLocks/>
            </p:cNvGrpSpPr>
            <p:nvPr/>
          </p:nvGrpSpPr>
          <p:grpSpPr bwMode="auto">
            <a:xfrm>
              <a:off x="2472" y="2742"/>
              <a:ext cx="73" cy="64"/>
              <a:chOff x="2708" y="1671"/>
              <a:chExt cx="73" cy="64"/>
            </a:xfrm>
          </p:grpSpPr>
          <p:sp>
            <p:nvSpPr>
              <p:cNvPr id="37111" name="Line 178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2" name="Line 179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1" name="Group 180"/>
            <p:cNvGrpSpPr>
              <a:grpSpLocks/>
            </p:cNvGrpSpPr>
            <p:nvPr/>
          </p:nvGrpSpPr>
          <p:grpSpPr bwMode="auto">
            <a:xfrm>
              <a:off x="2472" y="2560"/>
              <a:ext cx="73" cy="64"/>
              <a:chOff x="2708" y="1671"/>
              <a:chExt cx="73" cy="64"/>
            </a:xfrm>
          </p:grpSpPr>
          <p:sp>
            <p:nvSpPr>
              <p:cNvPr id="37109" name="Line 181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10" name="Line 182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2" name="Group 183"/>
            <p:cNvGrpSpPr>
              <a:grpSpLocks/>
            </p:cNvGrpSpPr>
            <p:nvPr/>
          </p:nvGrpSpPr>
          <p:grpSpPr bwMode="auto">
            <a:xfrm>
              <a:off x="2472" y="2387"/>
              <a:ext cx="73" cy="64"/>
              <a:chOff x="2708" y="1671"/>
              <a:chExt cx="73" cy="64"/>
            </a:xfrm>
          </p:grpSpPr>
          <p:sp>
            <p:nvSpPr>
              <p:cNvPr id="37107" name="Line 184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108" name="Line 185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3" name="Group 186"/>
            <p:cNvGrpSpPr>
              <a:grpSpLocks/>
            </p:cNvGrpSpPr>
            <p:nvPr/>
          </p:nvGrpSpPr>
          <p:grpSpPr bwMode="auto">
            <a:xfrm>
              <a:off x="2402" y="4020"/>
              <a:ext cx="977" cy="265"/>
              <a:chOff x="852" y="119"/>
              <a:chExt cx="977" cy="265"/>
            </a:xfrm>
          </p:grpSpPr>
          <p:sp>
            <p:nvSpPr>
              <p:cNvPr id="37099" name="Rectangle 187"/>
              <p:cNvSpPr>
                <a:spLocks noChangeArrowheads="1"/>
              </p:cNvSpPr>
              <p:nvPr/>
            </p:nvSpPr>
            <p:spPr bwMode="auto">
              <a:xfrm>
                <a:off x="1128" y="119"/>
                <a:ext cx="13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0" name="Rectangle 188"/>
              <p:cNvSpPr>
                <a:spLocks noChangeArrowheads="1"/>
              </p:cNvSpPr>
              <p:nvPr/>
            </p:nvSpPr>
            <p:spPr bwMode="auto">
              <a:xfrm>
                <a:off x="1236" y="221"/>
                <a:ext cx="6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1" name="Rectangle 189"/>
              <p:cNvSpPr>
                <a:spLocks noChangeArrowheads="1"/>
              </p:cNvSpPr>
              <p:nvPr/>
            </p:nvSpPr>
            <p:spPr bwMode="auto">
              <a:xfrm>
                <a:off x="1387" y="119"/>
                <a:ext cx="13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2" name="Rectangle 190"/>
              <p:cNvSpPr>
                <a:spLocks noChangeArrowheads="1"/>
              </p:cNvSpPr>
              <p:nvPr/>
            </p:nvSpPr>
            <p:spPr bwMode="auto">
              <a:xfrm>
                <a:off x="1494" y="221"/>
                <a:ext cx="6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3" name="Rectangle 191"/>
              <p:cNvSpPr>
                <a:spLocks noChangeArrowheads="1"/>
              </p:cNvSpPr>
              <p:nvPr/>
            </p:nvSpPr>
            <p:spPr bwMode="auto">
              <a:xfrm>
                <a:off x="1661" y="119"/>
                <a:ext cx="13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4" name="Rectangle 192"/>
              <p:cNvSpPr>
                <a:spLocks noChangeArrowheads="1"/>
              </p:cNvSpPr>
              <p:nvPr/>
            </p:nvSpPr>
            <p:spPr bwMode="auto">
              <a:xfrm>
                <a:off x="1767" y="221"/>
                <a:ext cx="6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5" name="Rectangle 193"/>
              <p:cNvSpPr>
                <a:spLocks noChangeArrowheads="1"/>
              </p:cNvSpPr>
              <p:nvPr/>
            </p:nvSpPr>
            <p:spPr bwMode="auto">
              <a:xfrm>
                <a:off x="852" y="119"/>
                <a:ext cx="131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06" name="Rectangle 194"/>
              <p:cNvSpPr>
                <a:spLocks noChangeArrowheads="1"/>
              </p:cNvSpPr>
              <p:nvPr/>
            </p:nvSpPr>
            <p:spPr bwMode="auto">
              <a:xfrm>
                <a:off x="960" y="221"/>
                <a:ext cx="63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024" name="Group 195"/>
            <p:cNvGrpSpPr>
              <a:grpSpLocks/>
            </p:cNvGrpSpPr>
            <p:nvPr/>
          </p:nvGrpSpPr>
          <p:grpSpPr bwMode="auto">
            <a:xfrm>
              <a:off x="2472" y="2205"/>
              <a:ext cx="73" cy="64"/>
              <a:chOff x="2708" y="1671"/>
              <a:chExt cx="73" cy="64"/>
            </a:xfrm>
          </p:grpSpPr>
          <p:sp>
            <p:nvSpPr>
              <p:cNvPr id="37097" name="Line 196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98" name="Line 197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5" name="Group 198"/>
            <p:cNvGrpSpPr>
              <a:grpSpLocks/>
            </p:cNvGrpSpPr>
            <p:nvPr/>
          </p:nvGrpSpPr>
          <p:grpSpPr bwMode="auto">
            <a:xfrm>
              <a:off x="2708" y="2745"/>
              <a:ext cx="73" cy="64"/>
              <a:chOff x="2708" y="1671"/>
              <a:chExt cx="73" cy="64"/>
            </a:xfrm>
          </p:grpSpPr>
          <p:sp>
            <p:nvSpPr>
              <p:cNvPr id="37095" name="Line 199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96" name="Line 200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6" name="Group 201"/>
            <p:cNvGrpSpPr>
              <a:grpSpLocks/>
            </p:cNvGrpSpPr>
            <p:nvPr/>
          </p:nvGrpSpPr>
          <p:grpSpPr bwMode="auto">
            <a:xfrm>
              <a:off x="2708" y="2585"/>
              <a:ext cx="73" cy="64"/>
              <a:chOff x="2708" y="1671"/>
              <a:chExt cx="73" cy="64"/>
            </a:xfrm>
          </p:grpSpPr>
          <p:sp>
            <p:nvSpPr>
              <p:cNvPr id="37093" name="Line 202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94" name="Line 203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7" name="Group 204"/>
            <p:cNvGrpSpPr>
              <a:grpSpLocks/>
            </p:cNvGrpSpPr>
            <p:nvPr/>
          </p:nvGrpSpPr>
          <p:grpSpPr bwMode="auto">
            <a:xfrm>
              <a:off x="2708" y="2404"/>
              <a:ext cx="73" cy="64"/>
              <a:chOff x="2708" y="1671"/>
              <a:chExt cx="73" cy="64"/>
            </a:xfrm>
          </p:grpSpPr>
          <p:sp>
            <p:nvSpPr>
              <p:cNvPr id="37091" name="Line 205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92" name="Line 206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8" name="Group 207"/>
            <p:cNvGrpSpPr>
              <a:grpSpLocks/>
            </p:cNvGrpSpPr>
            <p:nvPr/>
          </p:nvGrpSpPr>
          <p:grpSpPr bwMode="auto">
            <a:xfrm>
              <a:off x="2708" y="2222"/>
              <a:ext cx="73" cy="64"/>
              <a:chOff x="2708" y="1671"/>
              <a:chExt cx="73" cy="64"/>
            </a:xfrm>
          </p:grpSpPr>
          <p:sp>
            <p:nvSpPr>
              <p:cNvPr id="37089" name="Line 208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90" name="Line 209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29" name="Group 210"/>
            <p:cNvGrpSpPr>
              <a:grpSpLocks/>
            </p:cNvGrpSpPr>
            <p:nvPr/>
          </p:nvGrpSpPr>
          <p:grpSpPr bwMode="auto">
            <a:xfrm>
              <a:off x="2708" y="2041"/>
              <a:ext cx="73" cy="64"/>
              <a:chOff x="2708" y="1671"/>
              <a:chExt cx="73" cy="64"/>
            </a:xfrm>
          </p:grpSpPr>
          <p:sp>
            <p:nvSpPr>
              <p:cNvPr id="37087" name="Line 211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88" name="Line 212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0" name="Group 213"/>
            <p:cNvGrpSpPr>
              <a:grpSpLocks/>
            </p:cNvGrpSpPr>
            <p:nvPr/>
          </p:nvGrpSpPr>
          <p:grpSpPr bwMode="auto">
            <a:xfrm>
              <a:off x="2708" y="1859"/>
              <a:ext cx="73" cy="64"/>
              <a:chOff x="2708" y="1671"/>
              <a:chExt cx="73" cy="64"/>
            </a:xfrm>
          </p:grpSpPr>
          <p:sp>
            <p:nvSpPr>
              <p:cNvPr id="37085" name="Line 214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86" name="Line 215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1" name="Group 216"/>
            <p:cNvGrpSpPr>
              <a:grpSpLocks/>
            </p:cNvGrpSpPr>
            <p:nvPr/>
          </p:nvGrpSpPr>
          <p:grpSpPr bwMode="auto">
            <a:xfrm>
              <a:off x="2708" y="1686"/>
              <a:ext cx="73" cy="64"/>
              <a:chOff x="2708" y="1671"/>
              <a:chExt cx="73" cy="64"/>
            </a:xfrm>
          </p:grpSpPr>
          <p:sp>
            <p:nvSpPr>
              <p:cNvPr id="37083" name="Line 217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84" name="Line 218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2" name="Group 219"/>
            <p:cNvGrpSpPr>
              <a:grpSpLocks/>
            </p:cNvGrpSpPr>
            <p:nvPr/>
          </p:nvGrpSpPr>
          <p:grpSpPr bwMode="auto">
            <a:xfrm>
              <a:off x="2708" y="1504"/>
              <a:ext cx="73" cy="64"/>
              <a:chOff x="2708" y="1671"/>
              <a:chExt cx="73" cy="64"/>
            </a:xfrm>
          </p:grpSpPr>
          <p:sp>
            <p:nvSpPr>
              <p:cNvPr id="37081" name="Line 220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82" name="Line 221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3" name="Group 222"/>
            <p:cNvGrpSpPr>
              <a:grpSpLocks/>
            </p:cNvGrpSpPr>
            <p:nvPr/>
          </p:nvGrpSpPr>
          <p:grpSpPr bwMode="auto">
            <a:xfrm>
              <a:off x="2943" y="3094"/>
              <a:ext cx="73" cy="64"/>
              <a:chOff x="2708" y="1671"/>
              <a:chExt cx="73" cy="64"/>
            </a:xfrm>
          </p:grpSpPr>
          <p:sp>
            <p:nvSpPr>
              <p:cNvPr id="37079" name="Line 223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80" name="Line 224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4" name="Group 225"/>
            <p:cNvGrpSpPr>
              <a:grpSpLocks/>
            </p:cNvGrpSpPr>
            <p:nvPr/>
          </p:nvGrpSpPr>
          <p:grpSpPr bwMode="auto">
            <a:xfrm>
              <a:off x="2943" y="2934"/>
              <a:ext cx="73" cy="64"/>
              <a:chOff x="2708" y="1671"/>
              <a:chExt cx="73" cy="64"/>
            </a:xfrm>
          </p:grpSpPr>
          <p:sp>
            <p:nvSpPr>
              <p:cNvPr id="37077" name="Line 226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8" name="Line 227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5" name="Group 228"/>
            <p:cNvGrpSpPr>
              <a:grpSpLocks/>
            </p:cNvGrpSpPr>
            <p:nvPr/>
          </p:nvGrpSpPr>
          <p:grpSpPr bwMode="auto">
            <a:xfrm>
              <a:off x="2943" y="2753"/>
              <a:ext cx="73" cy="64"/>
              <a:chOff x="2708" y="1671"/>
              <a:chExt cx="73" cy="64"/>
            </a:xfrm>
          </p:grpSpPr>
          <p:sp>
            <p:nvSpPr>
              <p:cNvPr id="37075" name="Line 229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6" name="Line 230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6" name="Group 231"/>
            <p:cNvGrpSpPr>
              <a:grpSpLocks/>
            </p:cNvGrpSpPr>
            <p:nvPr/>
          </p:nvGrpSpPr>
          <p:grpSpPr bwMode="auto">
            <a:xfrm>
              <a:off x="2943" y="2571"/>
              <a:ext cx="73" cy="64"/>
              <a:chOff x="2708" y="1671"/>
              <a:chExt cx="73" cy="64"/>
            </a:xfrm>
          </p:grpSpPr>
          <p:sp>
            <p:nvSpPr>
              <p:cNvPr id="37073" name="Line 232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4" name="Line 233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7" name="Group 234"/>
            <p:cNvGrpSpPr>
              <a:grpSpLocks/>
            </p:cNvGrpSpPr>
            <p:nvPr/>
          </p:nvGrpSpPr>
          <p:grpSpPr bwMode="auto">
            <a:xfrm>
              <a:off x="2943" y="1669"/>
              <a:ext cx="73" cy="64"/>
              <a:chOff x="2708" y="1671"/>
              <a:chExt cx="73" cy="64"/>
            </a:xfrm>
          </p:grpSpPr>
          <p:sp>
            <p:nvSpPr>
              <p:cNvPr id="37071" name="Line 235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2" name="Line 236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8" name="Group 237"/>
            <p:cNvGrpSpPr>
              <a:grpSpLocks/>
            </p:cNvGrpSpPr>
            <p:nvPr/>
          </p:nvGrpSpPr>
          <p:grpSpPr bwMode="auto">
            <a:xfrm>
              <a:off x="2943" y="1509"/>
              <a:ext cx="73" cy="64"/>
              <a:chOff x="2708" y="1671"/>
              <a:chExt cx="73" cy="64"/>
            </a:xfrm>
          </p:grpSpPr>
          <p:sp>
            <p:nvSpPr>
              <p:cNvPr id="37069" name="Line 238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0" name="Line 239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39" name="Group 240"/>
            <p:cNvGrpSpPr>
              <a:grpSpLocks/>
            </p:cNvGrpSpPr>
            <p:nvPr/>
          </p:nvGrpSpPr>
          <p:grpSpPr bwMode="auto">
            <a:xfrm>
              <a:off x="2943" y="1328"/>
              <a:ext cx="73" cy="64"/>
              <a:chOff x="2708" y="1671"/>
              <a:chExt cx="73" cy="64"/>
            </a:xfrm>
          </p:grpSpPr>
          <p:sp>
            <p:nvSpPr>
              <p:cNvPr id="37067" name="Line 241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8" name="Line 242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0" name="Group 243"/>
            <p:cNvGrpSpPr>
              <a:grpSpLocks/>
            </p:cNvGrpSpPr>
            <p:nvPr/>
          </p:nvGrpSpPr>
          <p:grpSpPr bwMode="auto">
            <a:xfrm>
              <a:off x="2943" y="1146"/>
              <a:ext cx="73" cy="64"/>
              <a:chOff x="2708" y="1671"/>
              <a:chExt cx="73" cy="64"/>
            </a:xfrm>
          </p:grpSpPr>
          <p:sp>
            <p:nvSpPr>
              <p:cNvPr id="37065" name="Line 244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6" name="Line 245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1" name="Group 246"/>
            <p:cNvGrpSpPr>
              <a:grpSpLocks/>
            </p:cNvGrpSpPr>
            <p:nvPr/>
          </p:nvGrpSpPr>
          <p:grpSpPr bwMode="auto">
            <a:xfrm>
              <a:off x="3178" y="3283"/>
              <a:ext cx="73" cy="64"/>
              <a:chOff x="2708" y="1671"/>
              <a:chExt cx="73" cy="64"/>
            </a:xfrm>
          </p:grpSpPr>
          <p:sp>
            <p:nvSpPr>
              <p:cNvPr id="37063" name="Line 247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4" name="Line 248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2" name="Group 249"/>
            <p:cNvGrpSpPr>
              <a:grpSpLocks/>
            </p:cNvGrpSpPr>
            <p:nvPr/>
          </p:nvGrpSpPr>
          <p:grpSpPr bwMode="auto">
            <a:xfrm>
              <a:off x="3178" y="3101"/>
              <a:ext cx="73" cy="64"/>
              <a:chOff x="2708" y="1671"/>
              <a:chExt cx="73" cy="64"/>
            </a:xfrm>
          </p:grpSpPr>
          <p:sp>
            <p:nvSpPr>
              <p:cNvPr id="37061" name="Line 250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2" name="Line 251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3" name="Group 252"/>
            <p:cNvGrpSpPr>
              <a:grpSpLocks/>
            </p:cNvGrpSpPr>
            <p:nvPr/>
          </p:nvGrpSpPr>
          <p:grpSpPr bwMode="auto">
            <a:xfrm>
              <a:off x="3178" y="2569"/>
              <a:ext cx="73" cy="64"/>
              <a:chOff x="2708" y="1671"/>
              <a:chExt cx="73" cy="64"/>
            </a:xfrm>
          </p:grpSpPr>
          <p:sp>
            <p:nvSpPr>
              <p:cNvPr id="37059" name="Line 253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60" name="Line 254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4" name="Group 255"/>
            <p:cNvGrpSpPr>
              <a:grpSpLocks/>
            </p:cNvGrpSpPr>
            <p:nvPr/>
          </p:nvGrpSpPr>
          <p:grpSpPr bwMode="auto">
            <a:xfrm>
              <a:off x="3178" y="2387"/>
              <a:ext cx="73" cy="64"/>
              <a:chOff x="2708" y="1671"/>
              <a:chExt cx="73" cy="64"/>
            </a:xfrm>
          </p:grpSpPr>
          <p:sp>
            <p:nvSpPr>
              <p:cNvPr id="37057" name="Line 256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8" name="Line 257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5" name="Group 258"/>
            <p:cNvGrpSpPr>
              <a:grpSpLocks/>
            </p:cNvGrpSpPr>
            <p:nvPr/>
          </p:nvGrpSpPr>
          <p:grpSpPr bwMode="auto">
            <a:xfrm>
              <a:off x="3178" y="1859"/>
              <a:ext cx="73" cy="64"/>
              <a:chOff x="2708" y="1671"/>
              <a:chExt cx="73" cy="64"/>
            </a:xfrm>
          </p:grpSpPr>
          <p:sp>
            <p:nvSpPr>
              <p:cNvPr id="37055" name="Line 259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6" name="Line 260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6" name="Group 261"/>
            <p:cNvGrpSpPr>
              <a:grpSpLocks/>
            </p:cNvGrpSpPr>
            <p:nvPr/>
          </p:nvGrpSpPr>
          <p:grpSpPr bwMode="auto">
            <a:xfrm>
              <a:off x="3178" y="1677"/>
              <a:ext cx="73" cy="64"/>
              <a:chOff x="2708" y="1671"/>
              <a:chExt cx="73" cy="64"/>
            </a:xfrm>
          </p:grpSpPr>
          <p:sp>
            <p:nvSpPr>
              <p:cNvPr id="37053" name="Line 262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4" name="Line 263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7" name="Group 264"/>
            <p:cNvGrpSpPr>
              <a:grpSpLocks/>
            </p:cNvGrpSpPr>
            <p:nvPr/>
          </p:nvGrpSpPr>
          <p:grpSpPr bwMode="auto">
            <a:xfrm>
              <a:off x="3175" y="1143"/>
              <a:ext cx="73" cy="64"/>
              <a:chOff x="2708" y="1671"/>
              <a:chExt cx="73" cy="64"/>
            </a:xfrm>
          </p:grpSpPr>
          <p:sp>
            <p:nvSpPr>
              <p:cNvPr id="37051" name="Line 265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2" name="Line 266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048" name="Group 267"/>
            <p:cNvGrpSpPr>
              <a:grpSpLocks/>
            </p:cNvGrpSpPr>
            <p:nvPr/>
          </p:nvGrpSpPr>
          <p:grpSpPr bwMode="auto">
            <a:xfrm>
              <a:off x="3175" y="961"/>
              <a:ext cx="73" cy="64"/>
              <a:chOff x="2708" y="1671"/>
              <a:chExt cx="73" cy="64"/>
            </a:xfrm>
          </p:grpSpPr>
          <p:sp>
            <p:nvSpPr>
              <p:cNvPr id="37049" name="Line 268"/>
              <p:cNvSpPr>
                <a:spLocks noChangeShapeType="1"/>
              </p:cNvSpPr>
              <p:nvPr/>
            </p:nvSpPr>
            <p:spPr bwMode="auto">
              <a:xfrm flipH="1"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0" name="Line 269"/>
              <p:cNvSpPr>
                <a:spLocks noChangeShapeType="1"/>
              </p:cNvSpPr>
              <p:nvPr/>
            </p:nvSpPr>
            <p:spPr bwMode="auto">
              <a:xfrm flipV="1">
                <a:off x="2708" y="1671"/>
                <a:ext cx="73" cy="6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7"/>
          <p:cNvSpPr txBox="1">
            <a:spLocks noChangeArrowheads="1"/>
          </p:cNvSpPr>
          <p:nvPr/>
        </p:nvSpPr>
        <p:spPr bwMode="auto">
          <a:xfrm>
            <a:off x="254000" y="142875"/>
            <a:ext cx="417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二、可编程逻辑阵列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 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928688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基本结构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643563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功能特点</a:t>
            </a:r>
          </a:p>
        </p:txBody>
      </p:sp>
      <p:grpSp>
        <p:nvGrpSpPr>
          <p:cNvPr id="2" name="Group 221"/>
          <p:cNvGrpSpPr>
            <a:grpSpLocks/>
          </p:cNvGrpSpPr>
          <p:nvPr/>
        </p:nvGrpSpPr>
        <p:grpSpPr bwMode="auto">
          <a:xfrm>
            <a:off x="785813" y="1290638"/>
            <a:ext cx="3781425" cy="5424487"/>
            <a:chOff x="1430" y="649"/>
            <a:chExt cx="2382" cy="3417"/>
          </a:xfrm>
        </p:grpSpPr>
        <p:sp>
          <p:nvSpPr>
            <p:cNvPr id="37898" name="Freeform 10"/>
            <p:cNvSpPr>
              <a:spLocks/>
            </p:cNvSpPr>
            <p:nvPr/>
          </p:nvSpPr>
          <p:spPr bwMode="auto">
            <a:xfrm>
              <a:off x="1632" y="1098"/>
              <a:ext cx="202" cy="218"/>
            </a:xfrm>
            <a:custGeom>
              <a:avLst/>
              <a:gdLst>
                <a:gd name="T0" fmla="*/ 0 w 202"/>
                <a:gd name="T1" fmla="*/ 0 h 218"/>
                <a:gd name="T2" fmla="*/ 202 w 202"/>
                <a:gd name="T3" fmla="*/ 0 h 218"/>
                <a:gd name="T4" fmla="*/ 101 w 202"/>
                <a:gd name="T5" fmla="*/ 218 h 218"/>
                <a:gd name="T6" fmla="*/ 0 w 202"/>
                <a:gd name="T7" fmla="*/ 0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218"/>
                <a:gd name="T14" fmla="*/ 202 w 202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218">
                  <a:moveTo>
                    <a:pt x="0" y="0"/>
                  </a:moveTo>
                  <a:lnTo>
                    <a:pt x="202" y="0"/>
                  </a:lnTo>
                  <a:lnTo>
                    <a:pt x="101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>
              <a:off x="1803" y="1171"/>
              <a:ext cx="1" cy="198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1733" y="895"/>
              <a:ext cx="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15"/>
            <p:cNvSpPr>
              <a:spLocks/>
            </p:cNvSpPr>
            <p:nvPr/>
          </p:nvSpPr>
          <p:spPr bwMode="auto">
            <a:xfrm>
              <a:off x="1907" y="1098"/>
              <a:ext cx="202" cy="218"/>
            </a:xfrm>
            <a:custGeom>
              <a:avLst/>
              <a:gdLst>
                <a:gd name="T0" fmla="*/ 0 w 202"/>
                <a:gd name="T1" fmla="*/ 0 h 218"/>
                <a:gd name="T2" fmla="*/ 202 w 202"/>
                <a:gd name="T3" fmla="*/ 0 h 218"/>
                <a:gd name="T4" fmla="*/ 101 w 202"/>
                <a:gd name="T5" fmla="*/ 218 h 218"/>
                <a:gd name="T6" fmla="*/ 0 w 202"/>
                <a:gd name="T7" fmla="*/ 0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218"/>
                <a:gd name="T14" fmla="*/ 202 w 202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218">
                  <a:moveTo>
                    <a:pt x="0" y="0"/>
                  </a:moveTo>
                  <a:lnTo>
                    <a:pt x="202" y="0"/>
                  </a:lnTo>
                  <a:lnTo>
                    <a:pt x="101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2078" y="1171"/>
              <a:ext cx="1" cy="198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19"/>
            <p:cNvSpPr>
              <a:spLocks noChangeShapeType="1"/>
            </p:cNvSpPr>
            <p:nvPr/>
          </p:nvSpPr>
          <p:spPr bwMode="auto">
            <a:xfrm>
              <a:off x="2008" y="895"/>
              <a:ext cx="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20"/>
            <p:cNvSpPr>
              <a:spLocks/>
            </p:cNvSpPr>
            <p:nvPr/>
          </p:nvSpPr>
          <p:spPr bwMode="auto">
            <a:xfrm>
              <a:off x="2181" y="1098"/>
              <a:ext cx="202" cy="218"/>
            </a:xfrm>
            <a:custGeom>
              <a:avLst/>
              <a:gdLst>
                <a:gd name="T0" fmla="*/ 0 w 202"/>
                <a:gd name="T1" fmla="*/ 0 h 218"/>
                <a:gd name="T2" fmla="*/ 202 w 202"/>
                <a:gd name="T3" fmla="*/ 0 h 218"/>
                <a:gd name="T4" fmla="*/ 101 w 202"/>
                <a:gd name="T5" fmla="*/ 218 h 218"/>
                <a:gd name="T6" fmla="*/ 0 w 202"/>
                <a:gd name="T7" fmla="*/ 0 h 2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218"/>
                <a:gd name="T14" fmla="*/ 202 w 202"/>
                <a:gd name="T15" fmla="*/ 218 h 2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218">
                  <a:moveTo>
                    <a:pt x="0" y="0"/>
                  </a:moveTo>
                  <a:lnTo>
                    <a:pt x="202" y="0"/>
                  </a:lnTo>
                  <a:lnTo>
                    <a:pt x="101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22"/>
            <p:cNvSpPr>
              <a:spLocks noChangeShapeType="1"/>
            </p:cNvSpPr>
            <p:nvPr/>
          </p:nvSpPr>
          <p:spPr bwMode="auto">
            <a:xfrm>
              <a:off x="2352" y="1171"/>
              <a:ext cx="1" cy="198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24"/>
            <p:cNvSpPr>
              <a:spLocks noChangeShapeType="1"/>
            </p:cNvSpPr>
            <p:nvPr/>
          </p:nvSpPr>
          <p:spPr bwMode="auto">
            <a:xfrm>
              <a:off x="2282" y="895"/>
              <a:ext cx="1" cy="2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25"/>
            <p:cNvSpPr>
              <a:spLocks noChangeShapeType="1"/>
            </p:cNvSpPr>
            <p:nvPr/>
          </p:nvSpPr>
          <p:spPr bwMode="auto">
            <a:xfrm>
              <a:off x="1430" y="1446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26"/>
            <p:cNvSpPr>
              <a:spLocks noChangeShapeType="1"/>
            </p:cNvSpPr>
            <p:nvPr/>
          </p:nvSpPr>
          <p:spPr bwMode="auto">
            <a:xfrm>
              <a:off x="2859" y="1446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27"/>
            <p:cNvSpPr>
              <a:spLocks/>
            </p:cNvSpPr>
            <p:nvPr/>
          </p:nvSpPr>
          <p:spPr bwMode="auto">
            <a:xfrm>
              <a:off x="2585" y="1359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60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15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60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15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28"/>
            <p:cNvSpPr>
              <a:spLocks noChangeShapeType="1"/>
            </p:cNvSpPr>
            <p:nvPr/>
          </p:nvSpPr>
          <p:spPr bwMode="auto">
            <a:xfrm>
              <a:off x="1430" y="1664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29"/>
            <p:cNvSpPr>
              <a:spLocks noChangeShapeType="1"/>
            </p:cNvSpPr>
            <p:nvPr/>
          </p:nvSpPr>
          <p:spPr bwMode="auto">
            <a:xfrm>
              <a:off x="2859" y="1664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Freeform 30"/>
            <p:cNvSpPr>
              <a:spLocks/>
            </p:cNvSpPr>
            <p:nvPr/>
          </p:nvSpPr>
          <p:spPr bwMode="auto">
            <a:xfrm>
              <a:off x="2585" y="1577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59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29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59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29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Line 31"/>
            <p:cNvSpPr>
              <a:spLocks noChangeShapeType="1"/>
            </p:cNvSpPr>
            <p:nvPr/>
          </p:nvSpPr>
          <p:spPr bwMode="auto">
            <a:xfrm>
              <a:off x="1430" y="1896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32"/>
            <p:cNvSpPr>
              <a:spLocks noChangeShapeType="1"/>
            </p:cNvSpPr>
            <p:nvPr/>
          </p:nvSpPr>
          <p:spPr bwMode="auto">
            <a:xfrm>
              <a:off x="2859" y="1896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Freeform 33"/>
            <p:cNvSpPr>
              <a:spLocks/>
            </p:cNvSpPr>
            <p:nvPr/>
          </p:nvSpPr>
          <p:spPr bwMode="auto">
            <a:xfrm>
              <a:off x="2585" y="1809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45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14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45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14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34"/>
            <p:cNvSpPr>
              <a:spLocks noChangeShapeType="1"/>
            </p:cNvSpPr>
            <p:nvPr/>
          </p:nvSpPr>
          <p:spPr bwMode="auto">
            <a:xfrm>
              <a:off x="1430" y="2113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35"/>
            <p:cNvSpPr>
              <a:spLocks noChangeShapeType="1"/>
            </p:cNvSpPr>
            <p:nvPr/>
          </p:nvSpPr>
          <p:spPr bwMode="auto">
            <a:xfrm>
              <a:off x="2859" y="2113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36"/>
            <p:cNvSpPr>
              <a:spLocks/>
            </p:cNvSpPr>
            <p:nvPr/>
          </p:nvSpPr>
          <p:spPr bwMode="auto">
            <a:xfrm>
              <a:off x="2585" y="2026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60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15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60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15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37"/>
            <p:cNvSpPr>
              <a:spLocks noChangeShapeType="1"/>
            </p:cNvSpPr>
            <p:nvPr/>
          </p:nvSpPr>
          <p:spPr bwMode="auto">
            <a:xfrm>
              <a:off x="1430" y="2331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38"/>
            <p:cNvSpPr>
              <a:spLocks noChangeShapeType="1"/>
            </p:cNvSpPr>
            <p:nvPr/>
          </p:nvSpPr>
          <p:spPr bwMode="auto">
            <a:xfrm>
              <a:off x="2859" y="2331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39"/>
            <p:cNvSpPr>
              <a:spLocks/>
            </p:cNvSpPr>
            <p:nvPr/>
          </p:nvSpPr>
          <p:spPr bwMode="auto">
            <a:xfrm>
              <a:off x="2585" y="2244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59 h 174"/>
                <a:gd name="T8" fmla="*/ 274 w 274"/>
                <a:gd name="T9" fmla="*/ 116 h 174"/>
                <a:gd name="T10" fmla="*/ 274 w 274"/>
                <a:gd name="T11" fmla="*/ 72 h 174"/>
                <a:gd name="T12" fmla="*/ 231 w 274"/>
                <a:gd name="T13" fmla="*/ 29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59"/>
                  </a:lnTo>
                  <a:lnTo>
                    <a:pt x="274" y="116"/>
                  </a:lnTo>
                  <a:lnTo>
                    <a:pt x="274" y="72"/>
                  </a:lnTo>
                  <a:lnTo>
                    <a:pt x="231" y="29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40"/>
            <p:cNvSpPr>
              <a:spLocks noChangeShapeType="1"/>
            </p:cNvSpPr>
            <p:nvPr/>
          </p:nvSpPr>
          <p:spPr bwMode="auto">
            <a:xfrm>
              <a:off x="1430" y="2563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41"/>
            <p:cNvSpPr>
              <a:spLocks noChangeShapeType="1"/>
            </p:cNvSpPr>
            <p:nvPr/>
          </p:nvSpPr>
          <p:spPr bwMode="auto">
            <a:xfrm>
              <a:off x="2859" y="2563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2"/>
            <p:cNvSpPr>
              <a:spLocks/>
            </p:cNvSpPr>
            <p:nvPr/>
          </p:nvSpPr>
          <p:spPr bwMode="auto">
            <a:xfrm>
              <a:off x="2585" y="2476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59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14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59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14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43"/>
            <p:cNvSpPr>
              <a:spLocks noChangeShapeType="1"/>
            </p:cNvSpPr>
            <p:nvPr/>
          </p:nvSpPr>
          <p:spPr bwMode="auto">
            <a:xfrm>
              <a:off x="1430" y="2780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44"/>
            <p:cNvSpPr>
              <a:spLocks noChangeShapeType="1"/>
            </p:cNvSpPr>
            <p:nvPr/>
          </p:nvSpPr>
          <p:spPr bwMode="auto">
            <a:xfrm>
              <a:off x="2859" y="2780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5"/>
            <p:cNvSpPr>
              <a:spLocks/>
            </p:cNvSpPr>
            <p:nvPr/>
          </p:nvSpPr>
          <p:spPr bwMode="auto">
            <a:xfrm>
              <a:off x="2585" y="2693"/>
              <a:ext cx="274" cy="174"/>
            </a:xfrm>
            <a:custGeom>
              <a:avLst/>
              <a:gdLst>
                <a:gd name="T0" fmla="*/ 0 w 274"/>
                <a:gd name="T1" fmla="*/ 0 h 174"/>
                <a:gd name="T2" fmla="*/ 0 w 274"/>
                <a:gd name="T3" fmla="*/ 174 h 174"/>
                <a:gd name="T4" fmla="*/ 173 w 274"/>
                <a:gd name="T5" fmla="*/ 174 h 174"/>
                <a:gd name="T6" fmla="*/ 231 w 274"/>
                <a:gd name="T7" fmla="*/ 160 h 174"/>
                <a:gd name="T8" fmla="*/ 274 w 274"/>
                <a:gd name="T9" fmla="*/ 116 h 174"/>
                <a:gd name="T10" fmla="*/ 274 w 274"/>
                <a:gd name="T11" fmla="*/ 58 h 174"/>
                <a:gd name="T12" fmla="*/ 231 w 274"/>
                <a:gd name="T13" fmla="*/ 15 h 174"/>
                <a:gd name="T14" fmla="*/ 173 w 274"/>
                <a:gd name="T15" fmla="*/ 0 h 174"/>
                <a:gd name="T16" fmla="*/ 0 w 274"/>
                <a:gd name="T17" fmla="*/ 0 h 1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74"/>
                <a:gd name="T29" fmla="*/ 274 w 274"/>
                <a:gd name="T30" fmla="*/ 174 h 17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74">
                  <a:moveTo>
                    <a:pt x="0" y="0"/>
                  </a:moveTo>
                  <a:lnTo>
                    <a:pt x="0" y="174"/>
                  </a:lnTo>
                  <a:lnTo>
                    <a:pt x="173" y="174"/>
                  </a:lnTo>
                  <a:lnTo>
                    <a:pt x="231" y="160"/>
                  </a:lnTo>
                  <a:lnTo>
                    <a:pt x="274" y="116"/>
                  </a:lnTo>
                  <a:lnTo>
                    <a:pt x="274" y="58"/>
                  </a:lnTo>
                  <a:lnTo>
                    <a:pt x="231" y="15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46"/>
            <p:cNvSpPr>
              <a:spLocks noChangeShapeType="1"/>
            </p:cNvSpPr>
            <p:nvPr/>
          </p:nvSpPr>
          <p:spPr bwMode="auto">
            <a:xfrm>
              <a:off x="1430" y="2998"/>
              <a:ext cx="115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47"/>
            <p:cNvSpPr>
              <a:spLocks noChangeShapeType="1"/>
            </p:cNvSpPr>
            <p:nvPr/>
          </p:nvSpPr>
          <p:spPr bwMode="auto">
            <a:xfrm>
              <a:off x="2859" y="2998"/>
              <a:ext cx="9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8"/>
            <p:cNvSpPr>
              <a:spLocks/>
            </p:cNvSpPr>
            <p:nvPr/>
          </p:nvSpPr>
          <p:spPr bwMode="auto">
            <a:xfrm>
              <a:off x="2585" y="2925"/>
              <a:ext cx="274" cy="160"/>
            </a:xfrm>
            <a:custGeom>
              <a:avLst/>
              <a:gdLst>
                <a:gd name="T0" fmla="*/ 0 w 274"/>
                <a:gd name="T1" fmla="*/ 0 h 160"/>
                <a:gd name="T2" fmla="*/ 0 w 274"/>
                <a:gd name="T3" fmla="*/ 160 h 160"/>
                <a:gd name="T4" fmla="*/ 173 w 274"/>
                <a:gd name="T5" fmla="*/ 160 h 160"/>
                <a:gd name="T6" fmla="*/ 231 w 274"/>
                <a:gd name="T7" fmla="*/ 145 h 160"/>
                <a:gd name="T8" fmla="*/ 274 w 274"/>
                <a:gd name="T9" fmla="*/ 102 h 160"/>
                <a:gd name="T10" fmla="*/ 274 w 274"/>
                <a:gd name="T11" fmla="*/ 58 h 160"/>
                <a:gd name="T12" fmla="*/ 231 w 274"/>
                <a:gd name="T13" fmla="*/ 15 h 160"/>
                <a:gd name="T14" fmla="*/ 173 w 274"/>
                <a:gd name="T15" fmla="*/ 0 h 160"/>
                <a:gd name="T16" fmla="*/ 0 w 274"/>
                <a:gd name="T17" fmla="*/ 0 h 1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160"/>
                <a:gd name="T29" fmla="*/ 274 w 274"/>
                <a:gd name="T30" fmla="*/ 160 h 1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160">
                  <a:moveTo>
                    <a:pt x="0" y="0"/>
                  </a:moveTo>
                  <a:lnTo>
                    <a:pt x="0" y="160"/>
                  </a:lnTo>
                  <a:lnTo>
                    <a:pt x="173" y="160"/>
                  </a:lnTo>
                  <a:lnTo>
                    <a:pt x="231" y="145"/>
                  </a:lnTo>
                  <a:lnTo>
                    <a:pt x="274" y="102"/>
                  </a:lnTo>
                  <a:lnTo>
                    <a:pt x="274" y="58"/>
                  </a:lnTo>
                  <a:lnTo>
                    <a:pt x="231" y="15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Rectangle 49"/>
            <p:cNvSpPr>
              <a:spLocks noChangeArrowheads="1"/>
            </p:cNvSpPr>
            <p:nvPr/>
          </p:nvSpPr>
          <p:spPr bwMode="auto">
            <a:xfrm>
              <a:off x="1723" y="3216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与阵列</a:t>
              </a:r>
              <a:endParaRPr lang="zh-CN" altLang="en-US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2" name="Rectangle 50"/>
            <p:cNvSpPr>
              <a:spLocks noChangeArrowheads="1"/>
            </p:cNvSpPr>
            <p:nvPr/>
          </p:nvSpPr>
          <p:spPr bwMode="auto">
            <a:xfrm>
              <a:off x="1502" y="3448"/>
              <a:ext cx="9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（可编程）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3" name="Rectangle 51"/>
            <p:cNvSpPr>
              <a:spLocks noChangeArrowheads="1"/>
            </p:cNvSpPr>
            <p:nvPr/>
          </p:nvSpPr>
          <p:spPr bwMode="auto">
            <a:xfrm>
              <a:off x="1676" y="649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4" name="Rectangle 52"/>
            <p:cNvSpPr>
              <a:spLocks noChangeArrowheads="1"/>
            </p:cNvSpPr>
            <p:nvPr/>
          </p:nvSpPr>
          <p:spPr bwMode="auto">
            <a:xfrm>
              <a:off x="1765" y="76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5" name="Rectangle 53"/>
            <p:cNvSpPr>
              <a:spLocks noChangeArrowheads="1"/>
            </p:cNvSpPr>
            <p:nvPr/>
          </p:nvSpPr>
          <p:spPr bwMode="auto">
            <a:xfrm>
              <a:off x="1936" y="649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6" name="Rectangle 54"/>
            <p:cNvSpPr>
              <a:spLocks noChangeArrowheads="1"/>
            </p:cNvSpPr>
            <p:nvPr/>
          </p:nvSpPr>
          <p:spPr bwMode="auto">
            <a:xfrm>
              <a:off x="2041" y="76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7" name="Rectangle 55"/>
            <p:cNvSpPr>
              <a:spLocks noChangeArrowheads="1"/>
            </p:cNvSpPr>
            <p:nvPr/>
          </p:nvSpPr>
          <p:spPr bwMode="auto">
            <a:xfrm>
              <a:off x="2210" y="649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8" name="Rectangle 56"/>
            <p:cNvSpPr>
              <a:spLocks noChangeArrowheads="1"/>
            </p:cNvSpPr>
            <p:nvPr/>
          </p:nvSpPr>
          <p:spPr bwMode="auto">
            <a:xfrm>
              <a:off x="2324" y="76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39" name="Line 57"/>
            <p:cNvSpPr>
              <a:spLocks noChangeShapeType="1"/>
            </p:cNvSpPr>
            <p:nvPr/>
          </p:nvSpPr>
          <p:spPr bwMode="auto">
            <a:xfrm flipH="1" flipV="1">
              <a:off x="1774" y="1417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58"/>
            <p:cNvSpPr>
              <a:spLocks noChangeShapeType="1"/>
            </p:cNvSpPr>
            <p:nvPr/>
          </p:nvSpPr>
          <p:spPr bwMode="auto">
            <a:xfrm flipV="1">
              <a:off x="1774" y="1417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Line 61"/>
            <p:cNvSpPr>
              <a:spLocks noChangeShapeType="1"/>
            </p:cNvSpPr>
            <p:nvPr/>
          </p:nvSpPr>
          <p:spPr bwMode="auto">
            <a:xfrm flipH="1" flipV="1">
              <a:off x="2049" y="1417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Line 62"/>
            <p:cNvSpPr>
              <a:spLocks noChangeShapeType="1"/>
            </p:cNvSpPr>
            <p:nvPr/>
          </p:nvSpPr>
          <p:spPr bwMode="auto">
            <a:xfrm flipV="1">
              <a:off x="2049" y="1417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Line 65"/>
            <p:cNvSpPr>
              <a:spLocks noChangeShapeType="1"/>
            </p:cNvSpPr>
            <p:nvPr/>
          </p:nvSpPr>
          <p:spPr bwMode="auto">
            <a:xfrm flipH="1" flipV="1">
              <a:off x="2323" y="1417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Line 66"/>
            <p:cNvSpPr>
              <a:spLocks noChangeShapeType="1"/>
            </p:cNvSpPr>
            <p:nvPr/>
          </p:nvSpPr>
          <p:spPr bwMode="auto">
            <a:xfrm flipV="1">
              <a:off x="2323" y="1417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69"/>
            <p:cNvSpPr>
              <a:spLocks noChangeShapeType="1"/>
            </p:cNvSpPr>
            <p:nvPr/>
          </p:nvSpPr>
          <p:spPr bwMode="auto">
            <a:xfrm flipH="1" flipV="1">
              <a:off x="1774" y="1635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70"/>
            <p:cNvSpPr>
              <a:spLocks noChangeShapeType="1"/>
            </p:cNvSpPr>
            <p:nvPr/>
          </p:nvSpPr>
          <p:spPr bwMode="auto">
            <a:xfrm flipV="1">
              <a:off x="1774" y="1635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Line 73"/>
            <p:cNvSpPr>
              <a:spLocks noChangeShapeType="1"/>
            </p:cNvSpPr>
            <p:nvPr/>
          </p:nvSpPr>
          <p:spPr bwMode="auto">
            <a:xfrm flipH="1" flipV="1">
              <a:off x="2049" y="1635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74"/>
            <p:cNvSpPr>
              <a:spLocks noChangeShapeType="1"/>
            </p:cNvSpPr>
            <p:nvPr/>
          </p:nvSpPr>
          <p:spPr bwMode="auto">
            <a:xfrm flipV="1">
              <a:off x="2049" y="1635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Line 77"/>
            <p:cNvSpPr>
              <a:spLocks noChangeShapeType="1"/>
            </p:cNvSpPr>
            <p:nvPr/>
          </p:nvSpPr>
          <p:spPr bwMode="auto">
            <a:xfrm flipH="1" flipV="1">
              <a:off x="2323" y="1635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Line 78"/>
            <p:cNvSpPr>
              <a:spLocks noChangeShapeType="1"/>
            </p:cNvSpPr>
            <p:nvPr/>
          </p:nvSpPr>
          <p:spPr bwMode="auto">
            <a:xfrm flipV="1">
              <a:off x="2323" y="1635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Line 81"/>
            <p:cNvSpPr>
              <a:spLocks noChangeShapeType="1"/>
            </p:cNvSpPr>
            <p:nvPr/>
          </p:nvSpPr>
          <p:spPr bwMode="auto">
            <a:xfrm flipH="1" flipV="1">
              <a:off x="1774" y="1852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Line 82"/>
            <p:cNvSpPr>
              <a:spLocks noChangeShapeType="1"/>
            </p:cNvSpPr>
            <p:nvPr/>
          </p:nvSpPr>
          <p:spPr bwMode="auto">
            <a:xfrm flipV="1">
              <a:off x="1774" y="1852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Line 85"/>
            <p:cNvSpPr>
              <a:spLocks noChangeShapeType="1"/>
            </p:cNvSpPr>
            <p:nvPr/>
          </p:nvSpPr>
          <p:spPr bwMode="auto">
            <a:xfrm flipH="1" flipV="1">
              <a:off x="2049" y="1852"/>
              <a:ext cx="57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Line 86"/>
            <p:cNvSpPr>
              <a:spLocks noChangeShapeType="1"/>
            </p:cNvSpPr>
            <p:nvPr/>
          </p:nvSpPr>
          <p:spPr bwMode="auto">
            <a:xfrm flipV="1">
              <a:off x="2049" y="1852"/>
              <a:ext cx="57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Line 89"/>
            <p:cNvSpPr>
              <a:spLocks noChangeShapeType="1"/>
            </p:cNvSpPr>
            <p:nvPr/>
          </p:nvSpPr>
          <p:spPr bwMode="auto">
            <a:xfrm flipH="1" flipV="1">
              <a:off x="2323" y="1852"/>
              <a:ext cx="58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90"/>
            <p:cNvSpPr>
              <a:spLocks noChangeShapeType="1"/>
            </p:cNvSpPr>
            <p:nvPr/>
          </p:nvSpPr>
          <p:spPr bwMode="auto">
            <a:xfrm flipV="1">
              <a:off x="2323" y="1852"/>
              <a:ext cx="58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Line 93"/>
            <p:cNvSpPr>
              <a:spLocks noChangeShapeType="1"/>
            </p:cNvSpPr>
            <p:nvPr/>
          </p:nvSpPr>
          <p:spPr bwMode="auto">
            <a:xfrm flipH="1" flipV="1">
              <a:off x="1774" y="2084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Line 94"/>
            <p:cNvSpPr>
              <a:spLocks noChangeShapeType="1"/>
            </p:cNvSpPr>
            <p:nvPr/>
          </p:nvSpPr>
          <p:spPr bwMode="auto">
            <a:xfrm flipV="1">
              <a:off x="1774" y="2084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Line 97"/>
            <p:cNvSpPr>
              <a:spLocks noChangeShapeType="1"/>
            </p:cNvSpPr>
            <p:nvPr/>
          </p:nvSpPr>
          <p:spPr bwMode="auto">
            <a:xfrm flipH="1" flipV="1">
              <a:off x="2049" y="2084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98"/>
            <p:cNvSpPr>
              <a:spLocks noChangeShapeType="1"/>
            </p:cNvSpPr>
            <p:nvPr/>
          </p:nvSpPr>
          <p:spPr bwMode="auto">
            <a:xfrm flipV="1">
              <a:off x="2049" y="2084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Line 101"/>
            <p:cNvSpPr>
              <a:spLocks noChangeShapeType="1"/>
            </p:cNvSpPr>
            <p:nvPr/>
          </p:nvSpPr>
          <p:spPr bwMode="auto">
            <a:xfrm flipH="1" flipV="1">
              <a:off x="2323" y="2084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Line 102"/>
            <p:cNvSpPr>
              <a:spLocks noChangeShapeType="1"/>
            </p:cNvSpPr>
            <p:nvPr/>
          </p:nvSpPr>
          <p:spPr bwMode="auto">
            <a:xfrm flipV="1">
              <a:off x="2323" y="2084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Line 105"/>
            <p:cNvSpPr>
              <a:spLocks noChangeShapeType="1"/>
            </p:cNvSpPr>
            <p:nvPr/>
          </p:nvSpPr>
          <p:spPr bwMode="auto">
            <a:xfrm flipH="1" flipV="1">
              <a:off x="1774" y="2302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Line 106"/>
            <p:cNvSpPr>
              <a:spLocks noChangeShapeType="1"/>
            </p:cNvSpPr>
            <p:nvPr/>
          </p:nvSpPr>
          <p:spPr bwMode="auto">
            <a:xfrm flipV="1">
              <a:off x="1774" y="2302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Line 109"/>
            <p:cNvSpPr>
              <a:spLocks noChangeShapeType="1"/>
            </p:cNvSpPr>
            <p:nvPr/>
          </p:nvSpPr>
          <p:spPr bwMode="auto">
            <a:xfrm flipH="1" flipV="1">
              <a:off x="2049" y="2302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Line 110"/>
            <p:cNvSpPr>
              <a:spLocks noChangeShapeType="1"/>
            </p:cNvSpPr>
            <p:nvPr/>
          </p:nvSpPr>
          <p:spPr bwMode="auto">
            <a:xfrm flipV="1">
              <a:off x="2049" y="2302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Line 113"/>
            <p:cNvSpPr>
              <a:spLocks noChangeShapeType="1"/>
            </p:cNvSpPr>
            <p:nvPr/>
          </p:nvSpPr>
          <p:spPr bwMode="auto">
            <a:xfrm flipH="1" flipV="1">
              <a:off x="2323" y="2302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Line 114"/>
            <p:cNvSpPr>
              <a:spLocks noChangeShapeType="1"/>
            </p:cNvSpPr>
            <p:nvPr/>
          </p:nvSpPr>
          <p:spPr bwMode="auto">
            <a:xfrm flipV="1">
              <a:off x="2323" y="2302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Line 117"/>
            <p:cNvSpPr>
              <a:spLocks noChangeShapeType="1"/>
            </p:cNvSpPr>
            <p:nvPr/>
          </p:nvSpPr>
          <p:spPr bwMode="auto">
            <a:xfrm flipH="1" flipV="1">
              <a:off x="1774" y="2519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Line 118"/>
            <p:cNvSpPr>
              <a:spLocks noChangeShapeType="1"/>
            </p:cNvSpPr>
            <p:nvPr/>
          </p:nvSpPr>
          <p:spPr bwMode="auto">
            <a:xfrm flipV="1">
              <a:off x="1774" y="2519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Line 121"/>
            <p:cNvSpPr>
              <a:spLocks noChangeShapeType="1"/>
            </p:cNvSpPr>
            <p:nvPr/>
          </p:nvSpPr>
          <p:spPr bwMode="auto">
            <a:xfrm flipH="1" flipV="1">
              <a:off x="2049" y="2519"/>
              <a:ext cx="57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Line 122"/>
            <p:cNvSpPr>
              <a:spLocks noChangeShapeType="1"/>
            </p:cNvSpPr>
            <p:nvPr/>
          </p:nvSpPr>
          <p:spPr bwMode="auto">
            <a:xfrm flipV="1">
              <a:off x="2049" y="2519"/>
              <a:ext cx="57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Line 125"/>
            <p:cNvSpPr>
              <a:spLocks noChangeShapeType="1"/>
            </p:cNvSpPr>
            <p:nvPr/>
          </p:nvSpPr>
          <p:spPr bwMode="auto">
            <a:xfrm flipH="1" flipV="1">
              <a:off x="2323" y="2519"/>
              <a:ext cx="58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Line 126"/>
            <p:cNvSpPr>
              <a:spLocks noChangeShapeType="1"/>
            </p:cNvSpPr>
            <p:nvPr/>
          </p:nvSpPr>
          <p:spPr bwMode="auto">
            <a:xfrm flipV="1">
              <a:off x="2323" y="2519"/>
              <a:ext cx="58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Line 129"/>
            <p:cNvSpPr>
              <a:spLocks noChangeShapeType="1"/>
            </p:cNvSpPr>
            <p:nvPr/>
          </p:nvSpPr>
          <p:spPr bwMode="auto">
            <a:xfrm flipH="1" flipV="1">
              <a:off x="1774" y="2751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Line 130"/>
            <p:cNvSpPr>
              <a:spLocks noChangeShapeType="1"/>
            </p:cNvSpPr>
            <p:nvPr/>
          </p:nvSpPr>
          <p:spPr bwMode="auto">
            <a:xfrm flipV="1">
              <a:off x="1774" y="2751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Line 133"/>
            <p:cNvSpPr>
              <a:spLocks noChangeShapeType="1"/>
            </p:cNvSpPr>
            <p:nvPr/>
          </p:nvSpPr>
          <p:spPr bwMode="auto">
            <a:xfrm flipH="1" flipV="1">
              <a:off x="2049" y="2751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Line 134"/>
            <p:cNvSpPr>
              <a:spLocks noChangeShapeType="1"/>
            </p:cNvSpPr>
            <p:nvPr/>
          </p:nvSpPr>
          <p:spPr bwMode="auto">
            <a:xfrm flipV="1">
              <a:off x="2049" y="2751"/>
              <a:ext cx="57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Line 137"/>
            <p:cNvSpPr>
              <a:spLocks noChangeShapeType="1"/>
            </p:cNvSpPr>
            <p:nvPr/>
          </p:nvSpPr>
          <p:spPr bwMode="auto">
            <a:xfrm flipH="1" flipV="1">
              <a:off x="2323" y="2751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Line 138"/>
            <p:cNvSpPr>
              <a:spLocks noChangeShapeType="1"/>
            </p:cNvSpPr>
            <p:nvPr/>
          </p:nvSpPr>
          <p:spPr bwMode="auto">
            <a:xfrm flipV="1">
              <a:off x="2323" y="2751"/>
              <a:ext cx="58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Line 141"/>
            <p:cNvSpPr>
              <a:spLocks noChangeShapeType="1"/>
            </p:cNvSpPr>
            <p:nvPr/>
          </p:nvSpPr>
          <p:spPr bwMode="auto">
            <a:xfrm flipH="1" flipV="1">
              <a:off x="1774" y="2969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Line 142"/>
            <p:cNvSpPr>
              <a:spLocks noChangeShapeType="1"/>
            </p:cNvSpPr>
            <p:nvPr/>
          </p:nvSpPr>
          <p:spPr bwMode="auto">
            <a:xfrm flipV="1">
              <a:off x="1774" y="2969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Line 145"/>
            <p:cNvSpPr>
              <a:spLocks noChangeShapeType="1"/>
            </p:cNvSpPr>
            <p:nvPr/>
          </p:nvSpPr>
          <p:spPr bwMode="auto">
            <a:xfrm flipH="1" flipV="1">
              <a:off x="2049" y="2969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Line 146"/>
            <p:cNvSpPr>
              <a:spLocks noChangeShapeType="1"/>
            </p:cNvSpPr>
            <p:nvPr/>
          </p:nvSpPr>
          <p:spPr bwMode="auto">
            <a:xfrm flipV="1">
              <a:off x="2049" y="2969"/>
              <a:ext cx="57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Line 149"/>
            <p:cNvSpPr>
              <a:spLocks noChangeShapeType="1"/>
            </p:cNvSpPr>
            <p:nvPr/>
          </p:nvSpPr>
          <p:spPr bwMode="auto">
            <a:xfrm flipH="1" flipV="1">
              <a:off x="2323" y="2969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Line 150"/>
            <p:cNvSpPr>
              <a:spLocks noChangeShapeType="1"/>
            </p:cNvSpPr>
            <p:nvPr/>
          </p:nvSpPr>
          <p:spPr bwMode="auto">
            <a:xfrm flipV="1">
              <a:off x="2323" y="2969"/>
              <a:ext cx="58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87" name="Group 220"/>
            <p:cNvGrpSpPr>
              <a:grpSpLocks/>
            </p:cNvGrpSpPr>
            <p:nvPr/>
          </p:nvGrpSpPr>
          <p:grpSpPr bwMode="auto">
            <a:xfrm>
              <a:off x="1634" y="1178"/>
              <a:ext cx="621" cy="1986"/>
              <a:chOff x="1762" y="1171"/>
              <a:chExt cx="621" cy="1986"/>
            </a:xfrm>
          </p:grpSpPr>
          <p:sp>
            <p:nvSpPr>
              <p:cNvPr id="38053" name="Line 11"/>
              <p:cNvSpPr>
                <a:spLocks noChangeShapeType="1"/>
              </p:cNvSpPr>
              <p:nvPr/>
            </p:nvSpPr>
            <p:spPr bwMode="auto">
              <a:xfrm>
                <a:off x="1806" y="1171"/>
                <a:ext cx="1" cy="198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4" name="Freeform 13"/>
              <p:cNvSpPr>
                <a:spLocks/>
              </p:cNvSpPr>
              <p:nvPr/>
            </p:nvSpPr>
            <p:spPr bwMode="auto">
              <a:xfrm>
                <a:off x="1762" y="1214"/>
                <a:ext cx="72" cy="58"/>
              </a:xfrm>
              <a:custGeom>
                <a:avLst/>
                <a:gdLst>
                  <a:gd name="T0" fmla="*/ 0 w 72"/>
                  <a:gd name="T1" fmla="*/ 29 h 58"/>
                  <a:gd name="T2" fmla="*/ 15 w 72"/>
                  <a:gd name="T3" fmla="*/ 0 h 58"/>
                  <a:gd name="T4" fmla="*/ 58 w 72"/>
                  <a:gd name="T5" fmla="*/ 0 h 58"/>
                  <a:gd name="T6" fmla="*/ 72 w 72"/>
                  <a:gd name="T7" fmla="*/ 29 h 58"/>
                  <a:gd name="T8" fmla="*/ 58 w 72"/>
                  <a:gd name="T9" fmla="*/ 58 h 58"/>
                  <a:gd name="T10" fmla="*/ 15 w 72"/>
                  <a:gd name="T11" fmla="*/ 58 h 58"/>
                  <a:gd name="T12" fmla="*/ 0 w 72"/>
                  <a:gd name="T13" fmla="*/ 29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58"/>
                  <a:gd name="T23" fmla="*/ 72 w 72"/>
                  <a:gd name="T24" fmla="*/ 58 h 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58">
                    <a:moveTo>
                      <a:pt x="0" y="29"/>
                    </a:moveTo>
                    <a:lnTo>
                      <a:pt x="15" y="0"/>
                    </a:lnTo>
                    <a:lnTo>
                      <a:pt x="58" y="0"/>
                    </a:lnTo>
                    <a:lnTo>
                      <a:pt x="72" y="29"/>
                    </a:lnTo>
                    <a:lnTo>
                      <a:pt x="58" y="58"/>
                    </a:lnTo>
                    <a:lnTo>
                      <a:pt x="15" y="58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5" name="Line 16"/>
              <p:cNvSpPr>
                <a:spLocks noChangeShapeType="1"/>
              </p:cNvSpPr>
              <p:nvPr/>
            </p:nvSpPr>
            <p:spPr bwMode="auto">
              <a:xfrm>
                <a:off x="2080" y="1171"/>
                <a:ext cx="1" cy="198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6" name="Freeform 18"/>
              <p:cNvSpPr>
                <a:spLocks/>
              </p:cNvSpPr>
              <p:nvPr/>
            </p:nvSpPr>
            <p:spPr bwMode="auto">
              <a:xfrm>
                <a:off x="2037" y="1214"/>
                <a:ext cx="72" cy="58"/>
              </a:xfrm>
              <a:custGeom>
                <a:avLst/>
                <a:gdLst>
                  <a:gd name="T0" fmla="*/ 0 w 72"/>
                  <a:gd name="T1" fmla="*/ 29 h 58"/>
                  <a:gd name="T2" fmla="*/ 14 w 72"/>
                  <a:gd name="T3" fmla="*/ 0 h 58"/>
                  <a:gd name="T4" fmla="*/ 57 w 72"/>
                  <a:gd name="T5" fmla="*/ 0 h 58"/>
                  <a:gd name="T6" fmla="*/ 72 w 72"/>
                  <a:gd name="T7" fmla="*/ 29 h 58"/>
                  <a:gd name="T8" fmla="*/ 57 w 72"/>
                  <a:gd name="T9" fmla="*/ 58 h 58"/>
                  <a:gd name="T10" fmla="*/ 14 w 72"/>
                  <a:gd name="T11" fmla="*/ 58 h 58"/>
                  <a:gd name="T12" fmla="*/ 0 w 72"/>
                  <a:gd name="T13" fmla="*/ 29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58"/>
                  <a:gd name="T23" fmla="*/ 72 w 72"/>
                  <a:gd name="T24" fmla="*/ 58 h 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58">
                    <a:moveTo>
                      <a:pt x="0" y="29"/>
                    </a:moveTo>
                    <a:lnTo>
                      <a:pt x="14" y="0"/>
                    </a:lnTo>
                    <a:lnTo>
                      <a:pt x="57" y="0"/>
                    </a:lnTo>
                    <a:lnTo>
                      <a:pt x="72" y="29"/>
                    </a:lnTo>
                    <a:lnTo>
                      <a:pt x="57" y="58"/>
                    </a:lnTo>
                    <a:lnTo>
                      <a:pt x="14" y="58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7" name="Line 21"/>
              <p:cNvSpPr>
                <a:spLocks noChangeShapeType="1"/>
              </p:cNvSpPr>
              <p:nvPr/>
            </p:nvSpPr>
            <p:spPr bwMode="auto">
              <a:xfrm>
                <a:off x="2340" y="1171"/>
                <a:ext cx="1" cy="1986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8" name="Freeform 23"/>
              <p:cNvSpPr>
                <a:spLocks/>
              </p:cNvSpPr>
              <p:nvPr/>
            </p:nvSpPr>
            <p:spPr bwMode="auto">
              <a:xfrm>
                <a:off x="2311" y="1214"/>
                <a:ext cx="72" cy="58"/>
              </a:xfrm>
              <a:custGeom>
                <a:avLst/>
                <a:gdLst>
                  <a:gd name="T0" fmla="*/ 0 w 72"/>
                  <a:gd name="T1" fmla="*/ 29 h 58"/>
                  <a:gd name="T2" fmla="*/ 14 w 72"/>
                  <a:gd name="T3" fmla="*/ 0 h 58"/>
                  <a:gd name="T4" fmla="*/ 58 w 72"/>
                  <a:gd name="T5" fmla="*/ 0 h 58"/>
                  <a:gd name="T6" fmla="*/ 72 w 72"/>
                  <a:gd name="T7" fmla="*/ 29 h 58"/>
                  <a:gd name="T8" fmla="*/ 58 w 72"/>
                  <a:gd name="T9" fmla="*/ 58 h 58"/>
                  <a:gd name="T10" fmla="*/ 14 w 72"/>
                  <a:gd name="T11" fmla="*/ 58 h 58"/>
                  <a:gd name="T12" fmla="*/ 0 w 72"/>
                  <a:gd name="T13" fmla="*/ 29 h 5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58"/>
                  <a:gd name="T23" fmla="*/ 72 w 72"/>
                  <a:gd name="T24" fmla="*/ 58 h 5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58">
                    <a:moveTo>
                      <a:pt x="0" y="29"/>
                    </a:moveTo>
                    <a:lnTo>
                      <a:pt x="14" y="0"/>
                    </a:lnTo>
                    <a:lnTo>
                      <a:pt x="58" y="0"/>
                    </a:lnTo>
                    <a:lnTo>
                      <a:pt x="72" y="29"/>
                    </a:lnTo>
                    <a:lnTo>
                      <a:pt x="58" y="58"/>
                    </a:lnTo>
                    <a:lnTo>
                      <a:pt x="14" y="58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9" name="Line 59"/>
              <p:cNvSpPr>
                <a:spLocks noChangeShapeType="1"/>
              </p:cNvSpPr>
              <p:nvPr/>
            </p:nvSpPr>
            <p:spPr bwMode="auto">
              <a:xfrm flipH="1" flipV="1">
                <a:off x="1762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0" name="Line 60"/>
              <p:cNvSpPr>
                <a:spLocks noChangeShapeType="1"/>
              </p:cNvSpPr>
              <p:nvPr/>
            </p:nvSpPr>
            <p:spPr bwMode="auto">
              <a:xfrm flipV="1">
                <a:off x="1762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1" name="Line 63"/>
              <p:cNvSpPr>
                <a:spLocks noChangeShapeType="1"/>
              </p:cNvSpPr>
              <p:nvPr/>
            </p:nvSpPr>
            <p:spPr bwMode="auto">
              <a:xfrm flipH="1" flipV="1">
                <a:off x="2037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2" name="Line 64"/>
              <p:cNvSpPr>
                <a:spLocks noChangeShapeType="1"/>
              </p:cNvSpPr>
              <p:nvPr/>
            </p:nvSpPr>
            <p:spPr bwMode="auto">
              <a:xfrm flipV="1">
                <a:off x="2037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3" name="Line 67"/>
              <p:cNvSpPr>
                <a:spLocks noChangeShapeType="1"/>
              </p:cNvSpPr>
              <p:nvPr/>
            </p:nvSpPr>
            <p:spPr bwMode="auto">
              <a:xfrm flipH="1" flipV="1">
                <a:off x="2311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4" name="Line 68"/>
              <p:cNvSpPr>
                <a:spLocks noChangeShapeType="1"/>
              </p:cNvSpPr>
              <p:nvPr/>
            </p:nvSpPr>
            <p:spPr bwMode="auto">
              <a:xfrm flipV="1">
                <a:off x="2311" y="1417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5" name="Line 71"/>
              <p:cNvSpPr>
                <a:spLocks noChangeShapeType="1"/>
              </p:cNvSpPr>
              <p:nvPr/>
            </p:nvSpPr>
            <p:spPr bwMode="auto">
              <a:xfrm flipH="1" flipV="1">
                <a:off x="1762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6" name="Line 72"/>
              <p:cNvSpPr>
                <a:spLocks noChangeShapeType="1"/>
              </p:cNvSpPr>
              <p:nvPr/>
            </p:nvSpPr>
            <p:spPr bwMode="auto">
              <a:xfrm flipV="1">
                <a:off x="1762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7" name="Line 75"/>
              <p:cNvSpPr>
                <a:spLocks noChangeShapeType="1"/>
              </p:cNvSpPr>
              <p:nvPr/>
            </p:nvSpPr>
            <p:spPr bwMode="auto">
              <a:xfrm flipH="1" flipV="1">
                <a:off x="2037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8" name="Line 76"/>
              <p:cNvSpPr>
                <a:spLocks noChangeShapeType="1"/>
              </p:cNvSpPr>
              <p:nvPr/>
            </p:nvSpPr>
            <p:spPr bwMode="auto">
              <a:xfrm flipV="1">
                <a:off x="2037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69" name="Line 79"/>
              <p:cNvSpPr>
                <a:spLocks noChangeShapeType="1"/>
              </p:cNvSpPr>
              <p:nvPr/>
            </p:nvSpPr>
            <p:spPr bwMode="auto">
              <a:xfrm flipH="1" flipV="1">
                <a:off x="2311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0" name="Line 80"/>
              <p:cNvSpPr>
                <a:spLocks noChangeShapeType="1"/>
              </p:cNvSpPr>
              <p:nvPr/>
            </p:nvSpPr>
            <p:spPr bwMode="auto">
              <a:xfrm flipV="1">
                <a:off x="2311" y="1635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1" name="Line 83"/>
              <p:cNvSpPr>
                <a:spLocks noChangeShapeType="1"/>
              </p:cNvSpPr>
              <p:nvPr/>
            </p:nvSpPr>
            <p:spPr bwMode="auto">
              <a:xfrm flipH="1" flipV="1">
                <a:off x="1762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2" name="Line 84"/>
              <p:cNvSpPr>
                <a:spLocks noChangeShapeType="1"/>
              </p:cNvSpPr>
              <p:nvPr/>
            </p:nvSpPr>
            <p:spPr bwMode="auto">
              <a:xfrm flipV="1">
                <a:off x="1762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3" name="Line 87"/>
              <p:cNvSpPr>
                <a:spLocks noChangeShapeType="1"/>
              </p:cNvSpPr>
              <p:nvPr/>
            </p:nvSpPr>
            <p:spPr bwMode="auto">
              <a:xfrm flipH="1" flipV="1">
                <a:off x="2037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4" name="Line 88"/>
              <p:cNvSpPr>
                <a:spLocks noChangeShapeType="1"/>
              </p:cNvSpPr>
              <p:nvPr/>
            </p:nvSpPr>
            <p:spPr bwMode="auto">
              <a:xfrm flipV="1">
                <a:off x="2037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5" name="Line 91"/>
              <p:cNvSpPr>
                <a:spLocks noChangeShapeType="1"/>
              </p:cNvSpPr>
              <p:nvPr/>
            </p:nvSpPr>
            <p:spPr bwMode="auto">
              <a:xfrm flipH="1" flipV="1">
                <a:off x="2311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6" name="Line 92"/>
              <p:cNvSpPr>
                <a:spLocks noChangeShapeType="1"/>
              </p:cNvSpPr>
              <p:nvPr/>
            </p:nvSpPr>
            <p:spPr bwMode="auto">
              <a:xfrm flipV="1">
                <a:off x="2311" y="1852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7" name="Line 95"/>
              <p:cNvSpPr>
                <a:spLocks noChangeShapeType="1"/>
              </p:cNvSpPr>
              <p:nvPr/>
            </p:nvSpPr>
            <p:spPr bwMode="auto">
              <a:xfrm flipH="1" flipV="1">
                <a:off x="1762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8" name="Line 96"/>
              <p:cNvSpPr>
                <a:spLocks noChangeShapeType="1"/>
              </p:cNvSpPr>
              <p:nvPr/>
            </p:nvSpPr>
            <p:spPr bwMode="auto">
              <a:xfrm flipV="1">
                <a:off x="1762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9" name="Line 99"/>
              <p:cNvSpPr>
                <a:spLocks noChangeShapeType="1"/>
              </p:cNvSpPr>
              <p:nvPr/>
            </p:nvSpPr>
            <p:spPr bwMode="auto">
              <a:xfrm flipH="1" flipV="1">
                <a:off x="2037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0" name="Line 100"/>
              <p:cNvSpPr>
                <a:spLocks noChangeShapeType="1"/>
              </p:cNvSpPr>
              <p:nvPr/>
            </p:nvSpPr>
            <p:spPr bwMode="auto">
              <a:xfrm flipV="1">
                <a:off x="2037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1" name="Line 103"/>
              <p:cNvSpPr>
                <a:spLocks noChangeShapeType="1"/>
              </p:cNvSpPr>
              <p:nvPr/>
            </p:nvSpPr>
            <p:spPr bwMode="auto">
              <a:xfrm flipH="1" flipV="1">
                <a:off x="2311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2" name="Line 104"/>
              <p:cNvSpPr>
                <a:spLocks noChangeShapeType="1"/>
              </p:cNvSpPr>
              <p:nvPr/>
            </p:nvSpPr>
            <p:spPr bwMode="auto">
              <a:xfrm flipV="1">
                <a:off x="2311" y="2084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3" name="Line 107"/>
              <p:cNvSpPr>
                <a:spLocks noChangeShapeType="1"/>
              </p:cNvSpPr>
              <p:nvPr/>
            </p:nvSpPr>
            <p:spPr bwMode="auto">
              <a:xfrm flipH="1" flipV="1">
                <a:off x="1762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4" name="Line 108"/>
              <p:cNvSpPr>
                <a:spLocks noChangeShapeType="1"/>
              </p:cNvSpPr>
              <p:nvPr/>
            </p:nvSpPr>
            <p:spPr bwMode="auto">
              <a:xfrm flipV="1">
                <a:off x="1762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5" name="Line 111"/>
              <p:cNvSpPr>
                <a:spLocks noChangeShapeType="1"/>
              </p:cNvSpPr>
              <p:nvPr/>
            </p:nvSpPr>
            <p:spPr bwMode="auto">
              <a:xfrm flipH="1" flipV="1">
                <a:off x="2037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6" name="Line 112"/>
              <p:cNvSpPr>
                <a:spLocks noChangeShapeType="1"/>
              </p:cNvSpPr>
              <p:nvPr/>
            </p:nvSpPr>
            <p:spPr bwMode="auto">
              <a:xfrm flipV="1">
                <a:off x="2037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7" name="Line 115"/>
              <p:cNvSpPr>
                <a:spLocks noChangeShapeType="1"/>
              </p:cNvSpPr>
              <p:nvPr/>
            </p:nvSpPr>
            <p:spPr bwMode="auto">
              <a:xfrm flipH="1" flipV="1">
                <a:off x="2311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8" name="Line 116"/>
              <p:cNvSpPr>
                <a:spLocks noChangeShapeType="1"/>
              </p:cNvSpPr>
              <p:nvPr/>
            </p:nvSpPr>
            <p:spPr bwMode="auto">
              <a:xfrm flipV="1">
                <a:off x="2311" y="2302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89" name="Line 119"/>
              <p:cNvSpPr>
                <a:spLocks noChangeShapeType="1"/>
              </p:cNvSpPr>
              <p:nvPr/>
            </p:nvSpPr>
            <p:spPr bwMode="auto">
              <a:xfrm flipH="1" flipV="1">
                <a:off x="1762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0" name="Line 120"/>
              <p:cNvSpPr>
                <a:spLocks noChangeShapeType="1"/>
              </p:cNvSpPr>
              <p:nvPr/>
            </p:nvSpPr>
            <p:spPr bwMode="auto">
              <a:xfrm flipV="1">
                <a:off x="1762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1" name="Line 123"/>
              <p:cNvSpPr>
                <a:spLocks noChangeShapeType="1"/>
              </p:cNvSpPr>
              <p:nvPr/>
            </p:nvSpPr>
            <p:spPr bwMode="auto">
              <a:xfrm flipH="1" flipV="1">
                <a:off x="2037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2" name="Line 124"/>
              <p:cNvSpPr>
                <a:spLocks noChangeShapeType="1"/>
              </p:cNvSpPr>
              <p:nvPr/>
            </p:nvSpPr>
            <p:spPr bwMode="auto">
              <a:xfrm flipV="1">
                <a:off x="2037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3" name="Line 127"/>
              <p:cNvSpPr>
                <a:spLocks noChangeShapeType="1"/>
              </p:cNvSpPr>
              <p:nvPr/>
            </p:nvSpPr>
            <p:spPr bwMode="auto">
              <a:xfrm flipH="1" flipV="1">
                <a:off x="2311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4" name="Line 128"/>
              <p:cNvSpPr>
                <a:spLocks noChangeShapeType="1"/>
              </p:cNvSpPr>
              <p:nvPr/>
            </p:nvSpPr>
            <p:spPr bwMode="auto">
              <a:xfrm flipV="1">
                <a:off x="2311" y="2519"/>
                <a:ext cx="72" cy="7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5" name="Line 131"/>
              <p:cNvSpPr>
                <a:spLocks noChangeShapeType="1"/>
              </p:cNvSpPr>
              <p:nvPr/>
            </p:nvSpPr>
            <p:spPr bwMode="auto">
              <a:xfrm flipH="1" flipV="1">
                <a:off x="1762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6" name="Line 132"/>
              <p:cNvSpPr>
                <a:spLocks noChangeShapeType="1"/>
              </p:cNvSpPr>
              <p:nvPr/>
            </p:nvSpPr>
            <p:spPr bwMode="auto">
              <a:xfrm flipV="1">
                <a:off x="1762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7" name="Line 135"/>
              <p:cNvSpPr>
                <a:spLocks noChangeShapeType="1"/>
              </p:cNvSpPr>
              <p:nvPr/>
            </p:nvSpPr>
            <p:spPr bwMode="auto">
              <a:xfrm flipH="1" flipV="1">
                <a:off x="2037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8" name="Line 136"/>
              <p:cNvSpPr>
                <a:spLocks noChangeShapeType="1"/>
              </p:cNvSpPr>
              <p:nvPr/>
            </p:nvSpPr>
            <p:spPr bwMode="auto">
              <a:xfrm flipV="1">
                <a:off x="2037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99" name="Line 139"/>
              <p:cNvSpPr>
                <a:spLocks noChangeShapeType="1"/>
              </p:cNvSpPr>
              <p:nvPr/>
            </p:nvSpPr>
            <p:spPr bwMode="auto">
              <a:xfrm flipH="1" flipV="1">
                <a:off x="2311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0" name="Line 140"/>
              <p:cNvSpPr>
                <a:spLocks noChangeShapeType="1"/>
              </p:cNvSpPr>
              <p:nvPr/>
            </p:nvSpPr>
            <p:spPr bwMode="auto">
              <a:xfrm flipV="1">
                <a:off x="2311" y="2751"/>
                <a:ext cx="72" cy="58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1" name="Line 143"/>
              <p:cNvSpPr>
                <a:spLocks noChangeShapeType="1"/>
              </p:cNvSpPr>
              <p:nvPr/>
            </p:nvSpPr>
            <p:spPr bwMode="auto">
              <a:xfrm flipH="1" flipV="1">
                <a:off x="1762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2" name="Line 144"/>
              <p:cNvSpPr>
                <a:spLocks noChangeShapeType="1"/>
              </p:cNvSpPr>
              <p:nvPr/>
            </p:nvSpPr>
            <p:spPr bwMode="auto">
              <a:xfrm flipV="1">
                <a:off x="1762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3" name="Line 147"/>
              <p:cNvSpPr>
                <a:spLocks noChangeShapeType="1"/>
              </p:cNvSpPr>
              <p:nvPr/>
            </p:nvSpPr>
            <p:spPr bwMode="auto">
              <a:xfrm flipH="1" flipV="1">
                <a:off x="2037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4" name="Line 148"/>
              <p:cNvSpPr>
                <a:spLocks noChangeShapeType="1"/>
              </p:cNvSpPr>
              <p:nvPr/>
            </p:nvSpPr>
            <p:spPr bwMode="auto">
              <a:xfrm flipV="1">
                <a:off x="2037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5" name="Line 151"/>
              <p:cNvSpPr>
                <a:spLocks noChangeShapeType="1"/>
              </p:cNvSpPr>
              <p:nvPr/>
            </p:nvSpPr>
            <p:spPr bwMode="auto">
              <a:xfrm flipH="1" flipV="1">
                <a:off x="2311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06" name="Line 152"/>
              <p:cNvSpPr>
                <a:spLocks noChangeShapeType="1"/>
              </p:cNvSpPr>
              <p:nvPr/>
            </p:nvSpPr>
            <p:spPr bwMode="auto">
              <a:xfrm flipV="1">
                <a:off x="2311" y="2969"/>
                <a:ext cx="72" cy="7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8" name="Line 153"/>
            <p:cNvSpPr>
              <a:spLocks noChangeShapeType="1"/>
            </p:cNvSpPr>
            <p:nvPr/>
          </p:nvSpPr>
          <p:spPr bwMode="auto">
            <a:xfrm>
              <a:off x="3076" y="1171"/>
              <a:ext cx="1" cy="20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Line 154"/>
            <p:cNvSpPr>
              <a:spLocks noChangeShapeType="1"/>
            </p:cNvSpPr>
            <p:nvPr/>
          </p:nvSpPr>
          <p:spPr bwMode="auto">
            <a:xfrm>
              <a:off x="3321" y="1171"/>
              <a:ext cx="1" cy="20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Line 155"/>
            <p:cNvSpPr>
              <a:spLocks noChangeShapeType="1"/>
            </p:cNvSpPr>
            <p:nvPr/>
          </p:nvSpPr>
          <p:spPr bwMode="auto">
            <a:xfrm>
              <a:off x="3552" y="1171"/>
              <a:ext cx="1" cy="20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Line 156"/>
            <p:cNvSpPr>
              <a:spLocks noChangeShapeType="1"/>
            </p:cNvSpPr>
            <p:nvPr/>
          </p:nvSpPr>
          <p:spPr bwMode="auto">
            <a:xfrm flipH="1" flipV="1">
              <a:off x="3047" y="1417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Line 157"/>
            <p:cNvSpPr>
              <a:spLocks noChangeShapeType="1"/>
            </p:cNvSpPr>
            <p:nvPr/>
          </p:nvSpPr>
          <p:spPr bwMode="auto">
            <a:xfrm flipV="1">
              <a:off x="3047" y="1417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Line 158"/>
            <p:cNvSpPr>
              <a:spLocks noChangeShapeType="1"/>
            </p:cNvSpPr>
            <p:nvPr/>
          </p:nvSpPr>
          <p:spPr bwMode="auto">
            <a:xfrm flipH="1" flipV="1">
              <a:off x="3278" y="1417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Line 159"/>
            <p:cNvSpPr>
              <a:spLocks noChangeShapeType="1"/>
            </p:cNvSpPr>
            <p:nvPr/>
          </p:nvSpPr>
          <p:spPr bwMode="auto">
            <a:xfrm flipV="1">
              <a:off x="3278" y="1417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Line 160"/>
            <p:cNvSpPr>
              <a:spLocks noChangeShapeType="1"/>
            </p:cNvSpPr>
            <p:nvPr/>
          </p:nvSpPr>
          <p:spPr bwMode="auto">
            <a:xfrm flipH="1" flipV="1">
              <a:off x="3523" y="1417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61"/>
            <p:cNvSpPr>
              <a:spLocks noChangeShapeType="1"/>
            </p:cNvSpPr>
            <p:nvPr/>
          </p:nvSpPr>
          <p:spPr bwMode="auto">
            <a:xfrm flipV="1">
              <a:off x="3523" y="1417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62"/>
            <p:cNvSpPr>
              <a:spLocks noChangeShapeType="1"/>
            </p:cNvSpPr>
            <p:nvPr/>
          </p:nvSpPr>
          <p:spPr bwMode="auto">
            <a:xfrm flipH="1" flipV="1">
              <a:off x="3047" y="1635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163"/>
            <p:cNvSpPr>
              <a:spLocks noChangeShapeType="1"/>
            </p:cNvSpPr>
            <p:nvPr/>
          </p:nvSpPr>
          <p:spPr bwMode="auto">
            <a:xfrm flipV="1">
              <a:off x="3047" y="1635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164"/>
            <p:cNvSpPr>
              <a:spLocks noChangeShapeType="1"/>
            </p:cNvSpPr>
            <p:nvPr/>
          </p:nvSpPr>
          <p:spPr bwMode="auto">
            <a:xfrm flipH="1" flipV="1">
              <a:off x="3278" y="1635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65"/>
            <p:cNvSpPr>
              <a:spLocks noChangeShapeType="1"/>
            </p:cNvSpPr>
            <p:nvPr/>
          </p:nvSpPr>
          <p:spPr bwMode="auto">
            <a:xfrm flipV="1">
              <a:off x="3278" y="1635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166"/>
            <p:cNvSpPr>
              <a:spLocks noChangeShapeType="1"/>
            </p:cNvSpPr>
            <p:nvPr/>
          </p:nvSpPr>
          <p:spPr bwMode="auto">
            <a:xfrm flipH="1" flipV="1">
              <a:off x="3523" y="1635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167"/>
            <p:cNvSpPr>
              <a:spLocks noChangeShapeType="1"/>
            </p:cNvSpPr>
            <p:nvPr/>
          </p:nvSpPr>
          <p:spPr bwMode="auto">
            <a:xfrm flipV="1">
              <a:off x="3523" y="1635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68"/>
            <p:cNvSpPr>
              <a:spLocks noChangeShapeType="1"/>
            </p:cNvSpPr>
            <p:nvPr/>
          </p:nvSpPr>
          <p:spPr bwMode="auto">
            <a:xfrm flipH="1" flipV="1">
              <a:off x="3047" y="1852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Line 169"/>
            <p:cNvSpPr>
              <a:spLocks noChangeShapeType="1"/>
            </p:cNvSpPr>
            <p:nvPr/>
          </p:nvSpPr>
          <p:spPr bwMode="auto">
            <a:xfrm flipV="1">
              <a:off x="3047" y="1852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Line 170"/>
            <p:cNvSpPr>
              <a:spLocks noChangeShapeType="1"/>
            </p:cNvSpPr>
            <p:nvPr/>
          </p:nvSpPr>
          <p:spPr bwMode="auto">
            <a:xfrm flipH="1" flipV="1">
              <a:off x="3278" y="1852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Line 171"/>
            <p:cNvSpPr>
              <a:spLocks noChangeShapeType="1"/>
            </p:cNvSpPr>
            <p:nvPr/>
          </p:nvSpPr>
          <p:spPr bwMode="auto">
            <a:xfrm flipV="1">
              <a:off x="3278" y="1852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Line 172"/>
            <p:cNvSpPr>
              <a:spLocks noChangeShapeType="1"/>
            </p:cNvSpPr>
            <p:nvPr/>
          </p:nvSpPr>
          <p:spPr bwMode="auto">
            <a:xfrm flipH="1" flipV="1">
              <a:off x="3523" y="1852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Line 173"/>
            <p:cNvSpPr>
              <a:spLocks noChangeShapeType="1"/>
            </p:cNvSpPr>
            <p:nvPr/>
          </p:nvSpPr>
          <p:spPr bwMode="auto">
            <a:xfrm flipV="1">
              <a:off x="3523" y="1852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Line 174"/>
            <p:cNvSpPr>
              <a:spLocks noChangeShapeType="1"/>
            </p:cNvSpPr>
            <p:nvPr/>
          </p:nvSpPr>
          <p:spPr bwMode="auto">
            <a:xfrm flipH="1" flipV="1">
              <a:off x="3047" y="2084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Line 175"/>
            <p:cNvSpPr>
              <a:spLocks noChangeShapeType="1"/>
            </p:cNvSpPr>
            <p:nvPr/>
          </p:nvSpPr>
          <p:spPr bwMode="auto">
            <a:xfrm flipV="1">
              <a:off x="3047" y="2084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Line 176"/>
            <p:cNvSpPr>
              <a:spLocks noChangeShapeType="1"/>
            </p:cNvSpPr>
            <p:nvPr/>
          </p:nvSpPr>
          <p:spPr bwMode="auto">
            <a:xfrm flipH="1" flipV="1">
              <a:off x="3278" y="2084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Line 177"/>
            <p:cNvSpPr>
              <a:spLocks noChangeShapeType="1"/>
            </p:cNvSpPr>
            <p:nvPr/>
          </p:nvSpPr>
          <p:spPr bwMode="auto">
            <a:xfrm flipV="1">
              <a:off x="3278" y="2084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Line 178"/>
            <p:cNvSpPr>
              <a:spLocks noChangeShapeType="1"/>
            </p:cNvSpPr>
            <p:nvPr/>
          </p:nvSpPr>
          <p:spPr bwMode="auto">
            <a:xfrm flipH="1" flipV="1">
              <a:off x="3523" y="2084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Line 179"/>
            <p:cNvSpPr>
              <a:spLocks noChangeShapeType="1"/>
            </p:cNvSpPr>
            <p:nvPr/>
          </p:nvSpPr>
          <p:spPr bwMode="auto">
            <a:xfrm flipV="1">
              <a:off x="3523" y="2084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Line 180"/>
            <p:cNvSpPr>
              <a:spLocks noChangeShapeType="1"/>
            </p:cNvSpPr>
            <p:nvPr/>
          </p:nvSpPr>
          <p:spPr bwMode="auto">
            <a:xfrm flipH="1" flipV="1">
              <a:off x="3047" y="2302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Line 181"/>
            <p:cNvSpPr>
              <a:spLocks noChangeShapeType="1"/>
            </p:cNvSpPr>
            <p:nvPr/>
          </p:nvSpPr>
          <p:spPr bwMode="auto">
            <a:xfrm flipV="1">
              <a:off x="3047" y="2302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Line 182"/>
            <p:cNvSpPr>
              <a:spLocks noChangeShapeType="1"/>
            </p:cNvSpPr>
            <p:nvPr/>
          </p:nvSpPr>
          <p:spPr bwMode="auto">
            <a:xfrm flipH="1" flipV="1">
              <a:off x="3278" y="2302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Line 183"/>
            <p:cNvSpPr>
              <a:spLocks noChangeShapeType="1"/>
            </p:cNvSpPr>
            <p:nvPr/>
          </p:nvSpPr>
          <p:spPr bwMode="auto">
            <a:xfrm flipV="1">
              <a:off x="3278" y="2302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Line 184"/>
            <p:cNvSpPr>
              <a:spLocks noChangeShapeType="1"/>
            </p:cNvSpPr>
            <p:nvPr/>
          </p:nvSpPr>
          <p:spPr bwMode="auto">
            <a:xfrm flipH="1" flipV="1">
              <a:off x="3523" y="2302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Line 185"/>
            <p:cNvSpPr>
              <a:spLocks noChangeShapeType="1"/>
            </p:cNvSpPr>
            <p:nvPr/>
          </p:nvSpPr>
          <p:spPr bwMode="auto">
            <a:xfrm flipV="1">
              <a:off x="3523" y="2302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Line 186"/>
            <p:cNvSpPr>
              <a:spLocks noChangeShapeType="1"/>
            </p:cNvSpPr>
            <p:nvPr/>
          </p:nvSpPr>
          <p:spPr bwMode="auto">
            <a:xfrm flipH="1" flipV="1">
              <a:off x="3047" y="2519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Line 187"/>
            <p:cNvSpPr>
              <a:spLocks noChangeShapeType="1"/>
            </p:cNvSpPr>
            <p:nvPr/>
          </p:nvSpPr>
          <p:spPr bwMode="auto">
            <a:xfrm flipV="1">
              <a:off x="3047" y="2519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Line 188"/>
            <p:cNvSpPr>
              <a:spLocks noChangeShapeType="1"/>
            </p:cNvSpPr>
            <p:nvPr/>
          </p:nvSpPr>
          <p:spPr bwMode="auto">
            <a:xfrm flipH="1" flipV="1">
              <a:off x="3278" y="2519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Line 189"/>
            <p:cNvSpPr>
              <a:spLocks noChangeShapeType="1"/>
            </p:cNvSpPr>
            <p:nvPr/>
          </p:nvSpPr>
          <p:spPr bwMode="auto">
            <a:xfrm flipV="1">
              <a:off x="3278" y="2519"/>
              <a:ext cx="72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Line 190"/>
            <p:cNvSpPr>
              <a:spLocks noChangeShapeType="1"/>
            </p:cNvSpPr>
            <p:nvPr/>
          </p:nvSpPr>
          <p:spPr bwMode="auto">
            <a:xfrm flipH="1" flipV="1">
              <a:off x="3523" y="2519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Line 191"/>
            <p:cNvSpPr>
              <a:spLocks noChangeShapeType="1"/>
            </p:cNvSpPr>
            <p:nvPr/>
          </p:nvSpPr>
          <p:spPr bwMode="auto">
            <a:xfrm flipV="1">
              <a:off x="3523" y="2519"/>
              <a:ext cx="73" cy="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Line 192"/>
            <p:cNvSpPr>
              <a:spLocks noChangeShapeType="1"/>
            </p:cNvSpPr>
            <p:nvPr/>
          </p:nvSpPr>
          <p:spPr bwMode="auto">
            <a:xfrm flipH="1" flipV="1">
              <a:off x="3047" y="2751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Line 193"/>
            <p:cNvSpPr>
              <a:spLocks noChangeShapeType="1"/>
            </p:cNvSpPr>
            <p:nvPr/>
          </p:nvSpPr>
          <p:spPr bwMode="auto">
            <a:xfrm flipV="1">
              <a:off x="3047" y="2751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Line 194"/>
            <p:cNvSpPr>
              <a:spLocks noChangeShapeType="1"/>
            </p:cNvSpPr>
            <p:nvPr/>
          </p:nvSpPr>
          <p:spPr bwMode="auto">
            <a:xfrm flipH="1" flipV="1">
              <a:off x="3278" y="2751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Line 195"/>
            <p:cNvSpPr>
              <a:spLocks noChangeShapeType="1"/>
            </p:cNvSpPr>
            <p:nvPr/>
          </p:nvSpPr>
          <p:spPr bwMode="auto">
            <a:xfrm flipV="1">
              <a:off x="3278" y="2751"/>
              <a:ext cx="72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Line 196"/>
            <p:cNvSpPr>
              <a:spLocks noChangeShapeType="1"/>
            </p:cNvSpPr>
            <p:nvPr/>
          </p:nvSpPr>
          <p:spPr bwMode="auto">
            <a:xfrm flipH="1" flipV="1">
              <a:off x="3523" y="2751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Line 197"/>
            <p:cNvSpPr>
              <a:spLocks noChangeShapeType="1"/>
            </p:cNvSpPr>
            <p:nvPr/>
          </p:nvSpPr>
          <p:spPr bwMode="auto">
            <a:xfrm flipV="1">
              <a:off x="3523" y="2751"/>
              <a:ext cx="73" cy="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Line 198"/>
            <p:cNvSpPr>
              <a:spLocks noChangeShapeType="1"/>
            </p:cNvSpPr>
            <p:nvPr/>
          </p:nvSpPr>
          <p:spPr bwMode="auto">
            <a:xfrm flipH="1" flipV="1">
              <a:off x="3047" y="2969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Line 199"/>
            <p:cNvSpPr>
              <a:spLocks noChangeShapeType="1"/>
            </p:cNvSpPr>
            <p:nvPr/>
          </p:nvSpPr>
          <p:spPr bwMode="auto">
            <a:xfrm flipV="1">
              <a:off x="3047" y="2969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Line 200"/>
            <p:cNvSpPr>
              <a:spLocks noChangeShapeType="1"/>
            </p:cNvSpPr>
            <p:nvPr/>
          </p:nvSpPr>
          <p:spPr bwMode="auto">
            <a:xfrm flipH="1" flipV="1">
              <a:off x="3278" y="2969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Line 201"/>
            <p:cNvSpPr>
              <a:spLocks noChangeShapeType="1"/>
            </p:cNvSpPr>
            <p:nvPr/>
          </p:nvSpPr>
          <p:spPr bwMode="auto">
            <a:xfrm flipV="1">
              <a:off x="3278" y="2969"/>
              <a:ext cx="72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Line 202"/>
            <p:cNvSpPr>
              <a:spLocks noChangeShapeType="1"/>
            </p:cNvSpPr>
            <p:nvPr/>
          </p:nvSpPr>
          <p:spPr bwMode="auto">
            <a:xfrm flipH="1" flipV="1">
              <a:off x="3523" y="2969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Line 203"/>
            <p:cNvSpPr>
              <a:spLocks noChangeShapeType="1"/>
            </p:cNvSpPr>
            <p:nvPr/>
          </p:nvSpPr>
          <p:spPr bwMode="auto">
            <a:xfrm flipV="1">
              <a:off x="3523" y="2969"/>
              <a:ext cx="73" cy="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Line 204"/>
            <p:cNvSpPr>
              <a:spLocks noChangeShapeType="1"/>
            </p:cNvSpPr>
            <p:nvPr/>
          </p:nvSpPr>
          <p:spPr bwMode="auto">
            <a:xfrm>
              <a:off x="3076" y="3505"/>
              <a:ext cx="1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Line 205"/>
            <p:cNvSpPr>
              <a:spLocks noChangeShapeType="1"/>
            </p:cNvSpPr>
            <p:nvPr/>
          </p:nvSpPr>
          <p:spPr bwMode="auto">
            <a:xfrm>
              <a:off x="3321" y="3505"/>
              <a:ext cx="1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Line 206"/>
            <p:cNvSpPr>
              <a:spLocks noChangeShapeType="1"/>
            </p:cNvSpPr>
            <p:nvPr/>
          </p:nvSpPr>
          <p:spPr bwMode="auto">
            <a:xfrm>
              <a:off x="3552" y="3505"/>
              <a:ext cx="1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Rectangle 207"/>
            <p:cNvSpPr>
              <a:spLocks noChangeArrowheads="1"/>
            </p:cNvSpPr>
            <p:nvPr/>
          </p:nvSpPr>
          <p:spPr bwMode="auto">
            <a:xfrm>
              <a:off x="2975" y="3795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3" name="Rectangle 208"/>
            <p:cNvSpPr>
              <a:spLocks noChangeArrowheads="1"/>
            </p:cNvSpPr>
            <p:nvPr/>
          </p:nvSpPr>
          <p:spPr bwMode="auto">
            <a:xfrm>
              <a:off x="3105" y="3911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4" name="Rectangle 209"/>
            <p:cNvSpPr>
              <a:spLocks noChangeArrowheads="1"/>
            </p:cNvSpPr>
            <p:nvPr/>
          </p:nvSpPr>
          <p:spPr bwMode="auto">
            <a:xfrm>
              <a:off x="3249" y="3795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5" name="Rectangle 211"/>
            <p:cNvSpPr>
              <a:spLocks noChangeArrowheads="1"/>
            </p:cNvSpPr>
            <p:nvPr/>
          </p:nvSpPr>
          <p:spPr bwMode="auto">
            <a:xfrm>
              <a:off x="3379" y="3911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6" name="Rectangle 212"/>
            <p:cNvSpPr>
              <a:spLocks noChangeArrowheads="1"/>
            </p:cNvSpPr>
            <p:nvPr/>
          </p:nvSpPr>
          <p:spPr bwMode="auto">
            <a:xfrm>
              <a:off x="3495" y="3795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7" name="Rectangle 213"/>
            <p:cNvSpPr>
              <a:spLocks noChangeArrowheads="1"/>
            </p:cNvSpPr>
            <p:nvPr/>
          </p:nvSpPr>
          <p:spPr bwMode="auto">
            <a:xfrm>
              <a:off x="3624" y="3911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8" name="Rectangle 214"/>
            <p:cNvSpPr>
              <a:spLocks noChangeArrowheads="1"/>
            </p:cNvSpPr>
            <p:nvPr/>
          </p:nvSpPr>
          <p:spPr bwMode="auto">
            <a:xfrm>
              <a:off x="3036" y="678"/>
              <a:ext cx="5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49" name="Rectangle 215"/>
            <p:cNvSpPr>
              <a:spLocks noChangeArrowheads="1"/>
            </p:cNvSpPr>
            <p:nvPr/>
          </p:nvSpPr>
          <p:spPr bwMode="auto">
            <a:xfrm>
              <a:off x="2835" y="910"/>
              <a:ext cx="9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（可编程）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50" name="Freeform 216"/>
            <p:cNvSpPr>
              <a:spLocks/>
            </p:cNvSpPr>
            <p:nvPr/>
          </p:nvSpPr>
          <p:spPr bwMode="auto">
            <a:xfrm>
              <a:off x="2975" y="3157"/>
              <a:ext cx="202" cy="348"/>
            </a:xfrm>
            <a:custGeom>
              <a:avLst/>
              <a:gdLst>
                <a:gd name="T0" fmla="*/ 202 w 202"/>
                <a:gd name="T1" fmla="*/ 0 h 348"/>
                <a:gd name="T2" fmla="*/ 159 w 202"/>
                <a:gd name="T3" fmla="*/ 29 h 348"/>
                <a:gd name="T4" fmla="*/ 101 w 202"/>
                <a:gd name="T5" fmla="*/ 44 h 348"/>
                <a:gd name="T6" fmla="*/ 58 w 202"/>
                <a:gd name="T7" fmla="*/ 29 h 348"/>
                <a:gd name="T8" fmla="*/ 0 w 202"/>
                <a:gd name="T9" fmla="*/ 0 h 348"/>
                <a:gd name="T10" fmla="*/ 0 w 202"/>
                <a:gd name="T11" fmla="*/ 203 h 348"/>
                <a:gd name="T12" fmla="*/ 29 w 202"/>
                <a:gd name="T13" fmla="*/ 276 h 348"/>
                <a:gd name="T14" fmla="*/ 58 w 202"/>
                <a:gd name="T15" fmla="*/ 319 h 348"/>
                <a:gd name="T16" fmla="*/ 101 w 202"/>
                <a:gd name="T17" fmla="*/ 348 h 348"/>
                <a:gd name="T18" fmla="*/ 159 w 202"/>
                <a:gd name="T19" fmla="*/ 319 h 348"/>
                <a:gd name="T20" fmla="*/ 188 w 202"/>
                <a:gd name="T21" fmla="*/ 276 h 348"/>
                <a:gd name="T22" fmla="*/ 202 w 202"/>
                <a:gd name="T23" fmla="*/ 203 h 348"/>
                <a:gd name="T24" fmla="*/ 202 w 202"/>
                <a:gd name="T25" fmla="*/ 0 h 3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348"/>
                <a:gd name="T41" fmla="*/ 202 w 202"/>
                <a:gd name="T42" fmla="*/ 348 h 3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348">
                  <a:moveTo>
                    <a:pt x="202" y="0"/>
                  </a:moveTo>
                  <a:lnTo>
                    <a:pt x="159" y="29"/>
                  </a:lnTo>
                  <a:lnTo>
                    <a:pt x="101" y="44"/>
                  </a:lnTo>
                  <a:lnTo>
                    <a:pt x="58" y="29"/>
                  </a:lnTo>
                  <a:lnTo>
                    <a:pt x="0" y="0"/>
                  </a:lnTo>
                  <a:lnTo>
                    <a:pt x="0" y="203"/>
                  </a:lnTo>
                  <a:lnTo>
                    <a:pt x="29" y="276"/>
                  </a:lnTo>
                  <a:lnTo>
                    <a:pt x="58" y="319"/>
                  </a:lnTo>
                  <a:lnTo>
                    <a:pt x="101" y="348"/>
                  </a:lnTo>
                  <a:lnTo>
                    <a:pt x="159" y="319"/>
                  </a:lnTo>
                  <a:lnTo>
                    <a:pt x="188" y="276"/>
                  </a:lnTo>
                  <a:lnTo>
                    <a:pt x="202" y="20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217"/>
            <p:cNvSpPr>
              <a:spLocks/>
            </p:cNvSpPr>
            <p:nvPr/>
          </p:nvSpPr>
          <p:spPr bwMode="auto">
            <a:xfrm>
              <a:off x="3220" y="3157"/>
              <a:ext cx="202" cy="348"/>
            </a:xfrm>
            <a:custGeom>
              <a:avLst/>
              <a:gdLst>
                <a:gd name="T0" fmla="*/ 202 w 202"/>
                <a:gd name="T1" fmla="*/ 0 h 348"/>
                <a:gd name="T2" fmla="*/ 159 w 202"/>
                <a:gd name="T3" fmla="*/ 29 h 348"/>
                <a:gd name="T4" fmla="*/ 101 w 202"/>
                <a:gd name="T5" fmla="*/ 44 h 348"/>
                <a:gd name="T6" fmla="*/ 44 w 202"/>
                <a:gd name="T7" fmla="*/ 29 h 348"/>
                <a:gd name="T8" fmla="*/ 0 w 202"/>
                <a:gd name="T9" fmla="*/ 0 h 348"/>
                <a:gd name="T10" fmla="*/ 0 w 202"/>
                <a:gd name="T11" fmla="*/ 203 h 348"/>
                <a:gd name="T12" fmla="*/ 15 w 202"/>
                <a:gd name="T13" fmla="*/ 276 h 348"/>
                <a:gd name="T14" fmla="*/ 58 w 202"/>
                <a:gd name="T15" fmla="*/ 319 h 348"/>
                <a:gd name="T16" fmla="*/ 101 w 202"/>
                <a:gd name="T17" fmla="*/ 348 h 348"/>
                <a:gd name="T18" fmla="*/ 145 w 202"/>
                <a:gd name="T19" fmla="*/ 319 h 348"/>
                <a:gd name="T20" fmla="*/ 188 w 202"/>
                <a:gd name="T21" fmla="*/ 276 h 348"/>
                <a:gd name="T22" fmla="*/ 202 w 202"/>
                <a:gd name="T23" fmla="*/ 203 h 348"/>
                <a:gd name="T24" fmla="*/ 202 w 202"/>
                <a:gd name="T25" fmla="*/ 0 h 3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348"/>
                <a:gd name="T41" fmla="*/ 202 w 202"/>
                <a:gd name="T42" fmla="*/ 348 h 3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348">
                  <a:moveTo>
                    <a:pt x="202" y="0"/>
                  </a:moveTo>
                  <a:lnTo>
                    <a:pt x="159" y="29"/>
                  </a:lnTo>
                  <a:lnTo>
                    <a:pt x="101" y="44"/>
                  </a:lnTo>
                  <a:lnTo>
                    <a:pt x="44" y="29"/>
                  </a:lnTo>
                  <a:lnTo>
                    <a:pt x="0" y="0"/>
                  </a:lnTo>
                  <a:lnTo>
                    <a:pt x="0" y="203"/>
                  </a:lnTo>
                  <a:lnTo>
                    <a:pt x="15" y="276"/>
                  </a:lnTo>
                  <a:lnTo>
                    <a:pt x="58" y="319"/>
                  </a:lnTo>
                  <a:lnTo>
                    <a:pt x="101" y="348"/>
                  </a:lnTo>
                  <a:lnTo>
                    <a:pt x="145" y="319"/>
                  </a:lnTo>
                  <a:lnTo>
                    <a:pt x="188" y="276"/>
                  </a:lnTo>
                  <a:lnTo>
                    <a:pt x="202" y="20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218"/>
            <p:cNvSpPr>
              <a:spLocks/>
            </p:cNvSpPr>
            <p:nvPr/>
          </p:nvSpPr>
          <p:spPr bwMode="auto">
            <a:xfrm>
              <a:off x="3451" y="3157"/>
              <a:ext cx="202" cy="348"/>
            </a:xfrm>
            <a:custGeom>
              <a:avLst/>
              <a:gdLst>
                <a:gd name="T0" fmla="*/ 202 w 202"/>
                <a:gd name="T1" fmla="*/ 0 h 348"/>
                <a:gd name="T2" fmla="*/ 159 w 202"/>
                <a:gd name="T3" fmla="*/ 29 h 348"/>
                <a:gd name="T4" fmla="*/ 101 w 202"/>
                <a:gd name="T5" fmla="*/ 44 h 348"/>
                <a:gd name="T6" fmla="*/ 58 w 202"/>
                <a:gd name="T7" fmla="*/ 29 h 348"/>
                <a:gd name="T8" fmla="*/ 0 w 202"/>
                <a:gd name="T9" fmla="*/ 0 h 348"/>
                <a:gd name="T10" fmla="*/ 0 w 202"/>
                <a:gd name="T11" fmla="*/ 203 h 348"/>
                <a:gd name="T12" fmla="*/ 29 w 202"/>
                <a:gd name="T13" fmla="*/ 276 h 348"/>
                <a:gd name="T14" fmla="*/ 58 w 202"/>
                <a:gd name="T15" fmla="*/ 319 h 348"/>
                <a:gd name="T16" fmla="*/ 101 w 202"/>
                <a:gd name="T17" fmla="*/ 348 h 348"/>
                <a:gd name="T18" fmla="*/ 159 w 202"/>
                <a:gd name="T19" fmla="*/ 319 h 348"/>
                <a:gd name="T20" fmla="*/ 188 w 202"/>
                <a:gd name="T21" fmla="*/ 276 h 348"/>
                <a:gd name="T22" fmla="*/ 202 w 202"/>
                <a:gd name="T23" fmla="*/ 203 h 348"/>
                <a:gd name="T24" fmla="*/ 202 w 202"/>
                <a:gd name="T25" fmla="*/ 0 h 3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348"/>
                <a:gd name="T41" fmla="*/ 202 w 202"/>
                <a:gd name="T42" fmla="*/ 348 h 3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348">
                  <a:moveTo>
                    <a:pt x="202" y="0"/>
                  </a:moveTo>
                  <a:lnTo>
                    <a:pt x="159" y="29"/>
                  </a:lnTo>
                  <a:lnTo>
                    <a:pt x="101" y="44"/>
                  </a:lnTo>
                  <a:lnTo>
                    <a:pt x="58" y="29"/>
                  </a:lnTo>
                  <a:lnTo>
                    <a:pt x="0" y="0"/>
                  </a:lnTo>
                  <a:lnTo>
                    <a:pt x="0" y="203"/>
                  </a:lnTo>
                  <a:lnTo>
                    <a:pt x="29" y="276"/>
                  </a:lnTo>
                  <a:lnTo>
                    <a:pt x="58" y="319"/>
                  </a:lnTo>
                  <a:lnTo>
                    <a:pt x="101" y="348"/>
                  </a:lnTo>
                  <a:lnTo>
                    <a:pt x="159" y="319"/>
                  </a:lnTo>
                  <a:lnTo>
                    <a:pt x="188" y="276"/>
                  </a:lnTo>
                  <a:lnTo>
                    <a:pt x="202" y="203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153"/>
          <p:cNvSpPr txBox="1">
            <a:spLocks noChangeArrowheads="1"/>
          </p:cNvSpPr>
          <p:nvPr/>
        </p:nvSpPr>
        <p:spPr bwMode="auto">
          <a:xfrm>
            <a:off x="5715000" y="1285875"/>
            <a:ext cx="31432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实现组合逻辑函数：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180975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/>
              <a:t>将函数写为</a:t>
            </a:r>
            <a:r>
              <a:rPr lang="zh-CN" altLang="en-US" sz="2000" b="1" dirty="0">
                <a:solidFill>
                  <a:srgbClr val="FF0000"/>
                </a:solidFill>
              </a:rPr>
              <a:t>最简与或</a:t>
            </a:r>
            <a:r>
              <a:rPr lang="zh-CN" altLang="en-US" sz="2000" b="1" dirty="0"/>
              <a:t>形式，将对应的与项相或即可。</a:t>
            </a:r>
          </a:p>
        </p:txBody>
      </p:sp>
      <p:sp>
        <p:nvSpPr>
          <p:cNvPr id="217" name="Text Box 156"/>
          <p:cNvSpPr txBox="1">
            <a:spLocks noChangeArrowheads="1"/>
          </p:cNvSpPr>
          <p:nvPr/>
        </p:nvSpPr>
        <p:spPr bwMode="auto">
          <a:xfrm>
            <a:off x="5715000" y="4071938"/>
            <a:ext cx="2714625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缺点：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indent="180975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制造工艺相对复杂。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218" name="Text Box 155"/>
          <p:cNvSpPr txBox="1">
            <a:spLocks noChangeArrowheads="1"/>
          </p:cNvSpPr>
          <p:nvPr/>
        </p:nvSpPr>
        <p:spPr bwMode="auto">
          <a:xfrm>
            <a:off x="5715000" y="3429000"/>
            <a:ext cx="309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容量＝与门数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或门数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7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15" grpId="0"/>
      <p:bldP spid="217" grpId="0"/>
      <p:bldP spid="2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5"/>
          <p:cNvSpPr txBox="1">
            <a:spLocks noChangeArrowheads="1"/>
          </p:cNvSpPr>
          <p:nvPr/>
        </p:nvSpPr>
        <p:spPr bwMode="auto">
          <a:xfrm>
            <a:off x="214313" y="142875"/>
            <a:ext cx="7242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例：试用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位二进制码到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码的转换。</a:t>
            </a:r>
          </a:p>
        </p:txBody>
      </p:sp>
      <p:grpSp>
        <p:nvGrpSpPr>
          <p:cNvPr id="2" name="组合 210"/>
          <p:cNvGrpSpPr>
            <a:grpSpLocks/>
          </p:cNvGrpSpPr>
          <p:nvPr/>
        </p:nvGrpSpPr>
        <p:grpSpPr bwMode="auto">
          <a:xfrm>
            <a:off x="3471863" y="857250"/>
            <a:ext cx="5457825" cy="4660900"/>
            <a:chOff x="3203575" y="1268413"/>
            <a:chExt cx="5457825" cy="4660917"/>
          </a:xfrm>
        </p:grpSpPr>
        <p:sp>
          <p:nvSpPr>
            <p:cNvPr id="38920" name="Line 3"/>
            <p:cNvSpPr>
              <a:spLocks noChangeShapeType="1"/>
            </p:cNvSpPr>
            <p:nvPr/>
          </p:nvSpPr>
          <p:spPr bwMode="auto">
            <a:xfrm>
              <a:off x="3494088" y="1774825"/>
              <a:ext cx="246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Line 4"/>
            <p:cNvSpPr>
              <a:spLocks noChangeShapeType="1"/>
            </p:cNvSpPr>
            <p:nvPr/>
          </p:nvSpPr>
          <p:spPr bwMode="auto">
            <a:xfrm>
              <a:off x="3740150" y="1652588"/>
              <a:ext cx="31940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2" name="Line 5"/>
            <p:cNvSpPr>
              <a:spLocks noChangeShapeType="1"/>
            </p:cNvSpPr>
            <p:nvPr/>
          </p:nvSpPr>
          <p:spPr bwMode="auto">
            <a:xfrm>
              <a:off x="3894138" y="1868488"/>
              <a:ext cx="3040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6"/>
            <p:cNvSpPr>
              <a:spLocks noChangeShapeType="1"/>
            </p:cNvSpPr>
            <p:nvPr/>
          </p:nvSpPr>
          <p:spPr bwMode="auto">
            <a:xfrm flipV="1">
              <a:off x="4170363" y="1606550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Line 7"/>
            <p:cNvSpPr>
              <a:spLocks noChangeShapeType="1"/>
            </p:cNvSpPr>
            <p:nvPr/>
          </p:nvSpPr>
          <p:spPr bwMode="auto">
            <a:xfrm flipH="1" flipV="1">
              <a:off x="4170363" y="1606550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Freeform 8"/>
            <p:cNvSpPr>
              <a:spLocks/>
            </p:cNvSpPr>
            <p:nvPr/>
          </p:nvSpPr>
          <p:spPr bwMode="auto">
            <a:xfrm>
              <a:off x="3740150" y="1652588"/>
              <a:ext cx="215900" cy="230188"/>
            </a:xfrm>
            <a:custGeom>
              <a:avLst/>
              <a:gdLst>
                <a:gd name="T0" fmla="*/ 0 w 136"/>
                <a:gd name="T1" fmla="*/ 2147483647 h 145"/>
                <a:gd name="T2" fmla="*/ 0 w 136"/>
                <a:gd name="T3" fmla="*/ 0 h 145"/>
                <a:gd name="T4" fmla="*/ 2147483647 w 136"/>
                <a:gd name="T5" fmla="*/ 2147483647 h 145"/>
                <a:gd name="T6" fmla="*/ 0 w 136"/>
                <a:gd name="T7" fmla="*/ 2147483647 h 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45"/>
                <a:gd name="T14" fmla="*/ 136 w 136"/>
                <a:gd name="T15" fmla="*/ 145 h 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45">
                  <a:moveTo>
                    <a:pt x="0" y="145"/>
                  </a:moveTo>
                  <a:lnTo>
                    <a:pt x="0" y="0"/>
                  </a:lnTo>
                  <a:lnTo>
                    <a:pt x="136" y="6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9"/>
            <p:cNvSpPr>
              <a:spLocks/>
            </p:cNvSpPr>
            <p:nvPr/>
          </p:nvSpPr>
          <p:spPr bwMode="auto">
            <a:xfrm>
              <a:off x="3832225" y="1822450"/>
              <a:ext cx="61913" cy="76200"/>
            </a:xfrm>
            <a:custGeom>
              <a:avLst/>
              <a:gdLst>
                <a:gd name="T0" fmla="*/ 2147483647 w 39"/>
                <a:gd name="T1" fmla="*/ 0 h 48"/>
                <a:gd name="T2" fmla="*/ 0 w 39"/>
                <a:gd name="T3" fmla="*/ 2147483647 h 48"/>
                <a:gd name="T4" fmla="*/ 0 w 39"/>
                <a:gd name="T5" fmla="*/ 2147483647 h 48"/>
                <a:gd name="T6" fmla="*/ 2147483647 w 39"/>
                <a:gd name="T7" fmla="*/ 2147483647 h 48"/>
                <a:gd name="T8" fmla="*/ 2147483647 w 39"/>
                <a:gd name="T9" fmla="*/ 2147483647 h 48"/>
                <a:gd name="T10" fmla="*/ 2147483647 w 39"/>
                <a:gd name="T11" fmla="*/ 2147483647 h 48"/>
                <a:gd name="T12" fmla="*/ 2147483647 w 39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8"/>
                <a:gd name="T23" fmla="*/ 39 w 39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8">
                  <a:moveTo>
                    <a:pt x="20" y="0"/>
                  </a:moveTo>
                  <a:lnTo>
                    <a:pt x="0" y="9"/>
                  </a:lnTo>
                  <a:lnTo>
                    <a:pt x="0" y="38"/>
                  </a:lnTo>
                  <a:lnTo>
                    <a:pt x="20" y="48"/>
                  </a:lnTo>
                  <a:lnTo>
                    <a:pt x="39" y="38"/>
                  </a:lnTo>
                  <a:lnTo>
                    <a:pt x="3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0"/>
            <p:cNvSpPr>
              <a:spLocks noChangeShapeType="1"/>
            </p:cNvSpPr>
            <p:nvPr/>
          </p:nvSpPr>
          <p:spPr bwMode="auto">
            <a:xfrm>
              <a:off x="3494088" y="2206625"/>
              <a:ext cx="246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1"/>
            <p:cNvSpPr>
              <a:spLocks noChangeShapeType="1"/>
            </p:cNvSpPr>
            <p:nvPr/>
          </p:nvSpPr>
          <p:spPr bwMode="auto">
            <a:xfrm>
              <a:off x="3740150" y="2082800"/>
              <a:ext cx="31940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>
              <a:off x="3894138" y="2298700"/>
              <a:ext cx="3040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Freeform 13"/>
            <p:cNvSpPr>
              <a:spLocks/>
            </p:cNvSpPr>
            <p:nvPr/>
          </p:nvSpPr>
          <p:spPr bwMode="auto">
            <a:xfrm>
              <a:off x="3740150" y="2082800"/>
              <a:ext cx="215900" cy="230188"/>
            </a:xfrm>
            <a:custGeom>
              <a:avLst/>
              <a:gdLst>
                <a:gd name="T0" fmla="*/ 0 w 136"/>
                <a:gd name="T1" fmla="*/ 2147483647 h 145"/>
                <a:gd name="T2" fmla="*/ 0 w 136"/>
                <a:gd name="T3" fmla="*/ 0 h 145"/>
                <a:gd name="T4" fmla="*/ 2147483647 w 136"/>
                <a:gd name="T5" fmla="*/ 2147483647 h 145"/>
                <a:gd name="T6" fmla="*/ 0 w 136"/>
                <a:gd name="T7" fmla="*/ 2147483647 h 1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45"/>
                <a:gd name="T14" fmla="*/ 136 w 136"/>
                <a:gd name="T15" fmla="*/ 145 h 1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45">
                  <a:moveTo>
                    <a:pt x="0" y="145"/>
                  </a:moveTo>
                  <a:lnTo>
                    <a:pt x="0" y="0"/>
                  </a:lnTo>
                  <a:lnTo>
                    <a:pt x="136" y="68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Freeform 14"/>
            <p:cNvSpPr>
              <a:spLocks/>
            </p:cNvSpPr>
            <p:nvPr/>
          </p:nvSpPr>
          <p:spPr bwMode="auto">
            <a:xfrm>
              <a:off x="3832225" y="2252663"/>
              <a:ext cx="61913" cy="76200"/>
            </a:xfrm>
            <a:custGeom>
              <a:avLst/>
              <a:gdLst>
                <a:gd name="T0" fmla="*/ 2147483647 w 39"/>
                <a:gd name="T1" fmla="*/ 0 h 48"/>
                <a:gd name="T2" fmla="*/ 0 w 39"/>
                <a:gd name="T3" fmla="*/ 2147483647 h 48"/>
                <a:gd name="T4" fmla="*/ 0 w 39"/>
                <a:gd name="T5" fmla="*/ 2147483647 h 48"/>
                <a:gd name="T6" fmla="*/ 2147483647 w 39"/>
                <a:gd name="T7" fmla="*/ 2147483647 h 48"/>
                <a:gd name="T8" fmla="*/ 2147483647 w 39"/>
                <a:gd name="T9" fmla="*/ 2147483647 h 48"/>
                <a:gd name="T10" fmla="*/ 2147483647 w 39"/>
                <a:gd name="T11" fmla="*/ 2147483647 h 48"/>
                <a:gd name="T12" fmla="*/ 2147483647 w 39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8"/>
                <a:gd name="T23" fmla="*/ 39 w 39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8">
                  <a:moveTo>
                    <a:pt x="20" y="0"/>
                  </a:moveTo>
                  <a:lnTo>
                    <a:pt x="0" y="9"/>
                  </a:lnTo>
                  <a:lnTo>
                    <a:pt x="0" y="29"/>
                  </a:lnTo>
                  <a:lnTo>
                    <a:pt x="20" y="48"/>
                  </a:lnTo>
                  <a:lnTo>
                    <a:pt x="39" y="29"/>
                  </a:lnTo>
                  <a:lnTo>
                    <a:pt x="3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15"/>
            <p:cNvSpPr>
              <a:spLocks noChangeShapeType="1"/>
            </p:cNvSpPr>
            <p:nvPr/>
          </p:nvSpPr>
          <p:spPr bwMode="auto">
            <a:xfrm>
              <a:off x="3494088" y="2636838"/>
              <a:ext cx="246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16"/>
            <p:cNvSpPr>
              <a:spLocks noChangeShapeType="1"/>
            </p:cNvSpPr>
            <p:nvPr/>
          </p:nvSpPr>
          <p:spPr bwMode="auto">
            <a:xfrm>
              <a:off x="3802063" y="2528888"/>
              <a:ext cx="3132138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7"/>
            <p:cNvSpPr>
              <a:spLocks noChangeShapeType="1"/>
            </p:cNvSpPr>
            <p:nvPr/>
          </p:nvSpPr>
          <p:spPr bwMode="auto">
            <a:xfrm>
              <a:off x="3894138" y="2744788"/>
              <a:ext cx="3040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Freeform 18"/>
            <p:cNvSpPr>
              <a:spLocks/>
            </p:cNvSpPr>
            <p:nvPr/>
          </p:nvSpPr>
          <p:spPr bwMode="auto">
            <a:xfrm>
              <a:off x="3740150" y="2513013"/>
              <a:ext cx="215900" cy="246063"/>
            </a:xfrm>
            <a:custGeom>
              <a:avLst/>
              <a:gdLst>
                <a:gd name="T0" fmla="*/ 0 w 136"/>
                <a:gd name="T1" fmla="*/ 2147483647 h 155"/>
                <a:gd name="T2" fmla="*/ 0 w 136"/>
                <a:gd name="T3" fmla="*/ 0 h 155"/>
                <a:gd name="T4" fmla="*/ 2147483647 w 136"/>
                <a:gd name="T5" fmla="*/ 2147483647 h 155"/>
                <a:gd name="T6" fmla="*/ 0 w 136"/>
                <a:gd name="T7" fmla="*/ 2147483647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55"/>
                <a:gd name="T14" fmla="*/ 136 w 1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55">
                  <a:moveTo>
                    <a:pt x="0" y="155"/>
                  </a:moveTo>
                  <a:lnTo>
                    <a:pt x="0" y="0"/>
                  </a:lnTo>
                  <a:lnTo>
                    <a:pt x="136" y="78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Freeform 19"/>
            <p:cNvSpPr>
              <a:spLocks/>
            </p:cNvSpPr>
            <p:nvPr/>
          </p:nvSpPr>
          <p:spPr bwMode="auto">
            <a:xfrm>
              <a:off x="3832225" y="2698750"/>
              <a:ext cx="61913" cy="60325"/>
            </a:xfrm>
            <a:custGeom>
              <a:avLst/>
              <a:gdLst>
                <a:gd name="T0" fmla="*/ 2147483647 w 39"/>
                <a:gd name="T1" fmla="*/ 0 h 38"/>
                <a:gd name="T2" fmla="*/ 0 w 39"/>
                <a:gd name="T3" fmla="*/ 2147483647 h 38"/>
                <a:gd name="T4" fmla="*/ 0 w 39"/>
                <a:gd name="T5" fmla="*/ 2147483647 h 38"/>
                <a:gd name="T6" fmla="*/ 2147483647 w 39"/>
                <a:gd name="T7" fmla="*/ 2147483647 h 38"/>
                <a:gd name="T8" fmla="*/ 2147483647 w 39"/>
                <a:gd name="T9" fmla="*/ 2147483647 h 38"/>
                <a:gd name="T10" fmla="*/ 2147483647 w 39"/>
                <a:gd name="T11" fmla="*/ 2147483647 h 38"/>
                <a:gd name="T12" fmla="*/ 2147483647 w 39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38"/>
                <a:gd name="T23" fmla="*/ 39 w 39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38">
                  <a:moveTo>
                    <a:pt x="20" y="0"/>
                  </a:moveTo>
                  <a:lnTo>
                    <a:pt x="0" y="9"/>
                  </a:lnTo>
                  <a:lnTo>
                    <a:pt x="0" y="29"/>
                  </a:lnTo>
                  <a:lnTo>
                    <a:pt x="20" y="38"/>
                  </a:lnTo>
                  <a:lnTo>
                    <a:pt x="39" y="29"/>
                  </a:lnTo>
                  <a:lnTo>
                    <a:pt x="3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20"/>
            <p:cNvSpPr>
              <a:spLocks noChangeShapeType="1"/>
            </p:cNvSpPr>
            <p:nvPr/>
          </p:nvSpPr>
          <p:spPr bwMode="auto">
            <a:xfrm>
              <a:off x="3494088" y="3082925"/>
              <a:ext cx="24606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21"/>
            <p:cNvSpPr>
              <a:spLocks noChangeShapeType="1"/>
            </p:cNvSpPr>
            <p:nvPr/>
          </p:nvSpPr>
          <p:spPr bwMode="auto">
            <a:xfrm>
              <a:off x="3740150" y="2959100"/>
              <a:ext cx="319405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22"/>
            <p:cNvSpPr>
              <a:spLocks noChangeShapeType="1"/>
            </p:cNvSpPr>
            <p:nvPr/>
          </p:nvSpPr>
          <p:spPr bwMode="auto">
            <a:xfrm>
              <a:off x="3848100" y="3175000"/>
              <a:ext cx="30861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Freeform 23"/>
            <p:cNvSpPr>
              <a:spLocks/>
            </p:cNvSpPr>
            <p:nvPr/>
          </p:nvSpPr>
          <p:spPr bwMode="auto">
            <a:xfrm>
              <a:off x="3740150" y="2959100"/>
              <a:ext cx="215900" cy="231775"/>
            </a:xfrm>
            <a:custGeom>
              <a:avLst/>
              <a:gdLst>
                <a:gd name="T0" fmla="*/ 0 w 136"/>
                <a:gd name="T1" fmla="*/ 2147483647 h 146"/>
                <a:gd name="T2" fmla="*/ 0 w 136"/>
                <a:gd name="T3" fmla="*/ 0 h 146"/>
                <a:gd name="T4" fmla="*/ 2147483647 w 136"/>
                <a:gd name="T5" fmla="*/ 2147483647 h 146"/>
                <a:gd name="T6" fmla="*/ 0 w 136"/>
                <a:gd name="T7" fmla="*/ 2147483647 h 1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46"/>
                <a:gd name="T14" fmla="*/ 136 w 136"/>
                <a:gd name="T15" fmla="*/ 146 h 1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46">
                  <a:moveTo>
                    <a:pt x="0" y="146"/>
                  </a:moveTo>
                  <a:lnTo>
                    <a:pt x="0" y="0"/>
                  </a:lnTo>
                  <a:lnTo>
                    <a:pt x="136" y="6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24"/>
            <p:cNvSpPr>
              <a:spLocks/>
            </p:cNvSpPr>
            <p:nvPr/>
          </p:nvSpPr>
          <p:spPr bwMode="auto">
            <a:xfrm>
              <a:off x="3832225" y="3128963"/>
              <a:ext cx="61913" cy="76200"/>
            </a:xfrm>
            <a:custGeom>
              <a:avLst/>
              <a:gdLst>
                <a:gd name="T0" fmla="*/ 2147483647 w 39"/>
                <a:gd name="T1" fmla="*/ 0 h 48"/>
                <a:gd name="T2" fmla="*/ 0 w 39"/>
                <a:gd name="T3" fmla="*/ 2147483647 h 48"/>
                <a:gd name="T4" fmla="*/ 0 w 39"/>
                <a:gd name="T5" fmla="*/ 2147483647 h 48"/>
                <a:gd name="T6" fmla="*/ 2147483647 w 39"/>
                <a:gd name="T7" fmla="*/ 2147483647 h 48"/>
                <a:gd name="T8" fmla="*/ 2147483647 w 39"/>
                <a:gd name="T9" fmla="*/ 2147483647 h 48"/>
                <a:gd name="T10" fmla="*/ 2147483647 w 39"/>
                <a:gd name="T11" fmla="*/ 2147483647 h 48"/>
                <a:gd name="T12" fmla="*/ 2147483647 w 39"/>
                <a:gd name="T13" fmla="*/ 0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8"/>
                <a:gd name="T23" fmla="*/ 39 w 39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8">
                  <a:moveTo>
                    <a:pt x="20" y="0"/>
                  </a:moveTo>
                  <a:lnTo>
                    <a:pt x="0" y="9"/>
                  </a:lnTo>
                  <a:lnTo>
                    <a:pt x="0" y="39"/>
                  </a:lnTo>
                  <a:lnTo>
                    <a:pt x="20" y="48"/>
                  </a:lnTo>
                  <a:lnTo>
                    <a:pt x="39" y="39"/>
                  </a:lnTo>
                  <a:lnTo>
                    <a:pt x="39" y="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25"/>
            <p:cNvSpPr>
              <a:spLocks noChangeShapeType="1"/>
            </p:cNvSpPr>
            <p:nvPr/>
          </p:nvSpPr>
          <p:spPr bwMode="auto">
            <a:xfrm>
              <a:off x="4216400" y="1268413"/>
              <a:ext cx="1588" cy="2214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Line 26"/>
            <p:cNvSpPr>
              <a:spLocks noChangeShapeType="1"/>
            </p:cNvSpPr>
            <p:nvPr/>
          </p:nvSpPr>
          <p:spPr bwMode="auto">
            <a:xfrm>
              <a:off x="4646613" y="1268413"/>
              <a:ext cx="1588" cy="2214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27"/>
            <p:cNvSpPr>
              <a:spLocks noChangeShapeType="1"/>
            </p:cNvSpPr>
            <p:nvPr/>
          </p:nvSpPr>
          <p:spPr bwMode="auto">
            <a:xfrm>
              <a:off x="5091113" y="1268413"/>
              <a:ext cx="1588" cy="22145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28"/>
            <p:cNvSpPr>
              <a:spLocks noChangeShapeType="1"/>
            </p:cNvSpPr>
            <p:nvPr/>
          </p:nvSpPr>
          <p:spPr bwMode="auto">
            <a:xfrm>
              <a:off x="5521325" y="1284288"/>
              <a:ext cx="1588" cy="2198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29"/>
            <p:cNvSpPr>
              <a:spLocks noChangeShapeType="1"/>
            </p:cNvSpPr>
            <p:nvPr/>
          </p:nvSpPr>
          <p:spPr bwMode="auto">
            <a:xfrm>
              <a:off x="5951538" y="1268413"/>
              <a:ext cx="1588" cy="2198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30"/>
            <p:cNvSpPr>
              <a:spLocks noChangeShapeType="1"/>
            </p:cNvSpPr>
            <p:nvPr/>
          </p:nvSpPr>
          <p:spPr bwMode="auto">
            <a:xfrm>
              <a:off x="6396038" y="1268413"/>
              <a:ext cx="1588" cy="21986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Line 31"/>
            <p:cNvSpPr>
              <a:spLocks noChangeShapeType="1"/>
            </p:cNvSpPr>
            <p:nvPr/>
          </p:nvSpPr>
          <p:spPr bwMode="auto">
            <a:xfrm>
              <a:off x="6826250" y="1314450"/>
              <a:ext cx="1588" cy="2152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Freeform 32"/>
            <p:cNvSpPr>
              <a:spLocks/>
            </p:cNvSpPr>
            <p:nvPr/>
          </p:nvSpPr>
          <p:spPr bwMode="auto">
            <a:xfrm>
              <a:off x="4048125" y="3482975"/>
              <a:ext cx="336550" cy="338138"/>
            </a:xfrm>
            <a:custGeom>
              <a:avLst/>
              <a:gdLst>
                <a:gd name="T0" fmla="*/ 0 w 212"/>
                <a:gd name="T1" fmla="*/ 2147483647 h 213"/>
                <a:gd name="T2" fmla="*/ 0 w 212"/>
                <a:gd name="T3" fmla="*/ 0 h 213"/>
                <a:gd name="T4" fmla="*/ 2147483647 w 212"/>
                <a:gd name="T5" fmla="*/ 0 h 213"/>
                <a:gd name="T6" fmla="*/ 2147483647 w 212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13"/>
                <a:gd name="T14" fmla="*/ 212 w 212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13">
                  <a:moveTo>
                    <a:pt x="0" y="213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Freeform 33"/>
            <p:cNvSpPr>
              <a:spLocks/>
            </p:cNvSpPr>
            <p:nvPr/>
          </p:nvSpPr>
          <p:spPr bwMode="auto">
            <a:xfrm>
              <a:off x="4048125" y="3821113"/>
              <a:ext cx="336550" cy="138113"/>
            </a:xfrm>
            <a:custGeom>
              <a:avLst/>
              <a:gdLst>
                <a:gd name="T0" fmla="*/ 0 w 212"/>
                <a:gd name="T1" fmla="*/ 0 h 87"/>
                <a:gd name="T2" fmla="*/ 2147483647 w 212"/>
                <a:gd name="T3" fmla="*/ 2147483647 h 87"/>
                <a:gd name="T4" fmla="*/ 2147483647 w 212"/>
                <a:gd name="T5" fmla="*/ 2147483647 h 87"/>
                <a:gd name="T6" fmla="*/ 2147483647 w 212"/>
                <a:gd name="T7" fmla="*/ 2147483647 h 87"/>
                <a:gd name="T8" fmla="*/ 2147483647 w 212"/>
                <a:gd name="T9" fmla="*/ 2147483647 h 87"/>
                <a:gd name="T10" fmla="*/ 2147483647 w 212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2"/>
                <a:gd name="T19" fmla="*/ 0 h 87"/>
                <a:gd name="T20" fmla="*/ 212 w 212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2" h="87">
                  <a:moveTo>
                    <a:pt x="0" y="0"/>
                  </a:moveTo>
                  <a:lnTo>
                    <a:pt x="29" y="48"/>
                  </a:lnTo>
                  <a:lnTo>
                    <a:pt x="77" y="87"/>
                  </a:lnTo>
                  <a:lnTo>
                    <a:pt x="135" y="87"/>
                  </a:lnTo>
                  <a:lnTo>
                    <a:pt x="193" y="48"/>
                  </a:lnTo>
                  <a:lnTo>
                    <a:pt x="21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Freeform 34"/>
            <p:cNvSpPr>
              <a:spLocks/>
            </p:cNvSpPr>
            <p:nvPr/>
          </p:nvSpPr>
          <p:spPr bwMode="auto">
            <a:xfrm>
              <a:off x="4476750" y="3482975"/>
              <a:ext cx="354013" cy="338138"/>
            </a:xfrm>
            <a:custGeom>
              <a:avLst/>
              <a:gdLst>
                <a:gd name="T0" fmla="*/ 0 w 223"/>
                <a:gd name="T1" fmla="*/ 2147483647 h 213"/>
                <a:gd name="T2" fmla="*/ 0 w 223"/>
                <a:gd name="T3" fmla="*/ 0 h 213"/>
                <a:gd name="T4" fmla="*/ 2147483647 w 223"/>
                <a:gd name="T5" fmla="*/ 0 h 213"/>
                <a:gd name="T6" fmla="*/ 2147483647 w 223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3"/>
                <a:gd name="T14" fmla="*/ 223 w 22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3">
                  <a:moveTo>
                    <a:pt x="0" y="213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223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Freeform 35"/>
            <p:cNvSpPr>
              <a:spLocks/>
            </p:cNvSpPr>
            <p:nvPr/>
          </p:nvSpPr>
          <p:spPr bwMode="auto">
            <a:xfrm>
              <a:off x="4476750" y="3821113"/>
              <a:ext cx="354013" cy="138113"/>
            </a:xfrm>
            <a:custGeom>
              <a:avLst/>
              <a:gdLst>
                <a:gd name="T0" fmla="*/ 0 w 223"/>
                <a:gd name="T1" fmla="*/ 0 h 87"/>
                <a:gd name="T2" fmla="*/ 2147483647 w 223"/>
                <a:gd name="T3" fmla="*/ 2147483647 h 87"/>
                <a:gd name="T4" fmla="*/ 2147483647 w 223"/>
                <a:gd name="T5" fmla="*/ 2147483647 h 87"/>
                <a:gd name="T6" fmla="*/ 2147483647 w 223"/>
                <a:gd name="T7" fmla="*/ 2147483647 h 87"/>
                <a:gd name="T8" fmla="*/ 2147483647 w 223"/>
                <a:gd name="T9" fmla="*/ 2147483647 h 87"/>
                <a:gd name="T10" fmla="*/ 2147483647 w 223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3"/>
                <a:gd name="T19" fmla="*/ 0 h 87"/>
                <a:gd name="T20" fmla="*/ 223 w 223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3" h="87">
                  <a:moveTo>
                    <a:pt x="0" y="0"/>
                  </a:moveTo>
                  <a:lnTo>
                    <a:pt x="29" y="48"/>
                  </a:lnTo>
                  <a:lnTo>
                    <a:pt x="78" y="87"/>
                  </a:lnTo>
                  <a:lnTo>
                    <a:pt x="145" y="87"/>
                  </a:lnTo>
                  <a:lnTo>
                    <a:pt x="194" y="48"/>
                  </a:ln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36"/>
            <p:cNvSpPr>
              <a:spLocks/>
            </p:cNvSpPr>
            <p:nvPr/>
          </p:nvSpPr>
          <p:spPr bwMode="auto">
            <a:xfrm>
              <a:off x="4906963" y="3482975"/>
              <a:ext cx="354013" cy="338138"/>
            </a:xfrm>
            <a:custGeom>
              <a:avLst/>
              <a:gdLst>
                <a:gd name="T0" fmla="*/ 0 w 223"/>
                <a:gd name="T1" fmla="*/ 2147483647 h 213"/>
                <a:gd name="T2" fmla="*/ 0 w 223"/>
                <a:gd name="T3" fmla="*/ 0 h 213"/>
                <a:gd name="T4" fmla="*/ 2147483647 w 223"/>
                <a:gd name="T5" fmla="*/ 0 h 213"/>
                <a:gd name="T6" fmla="*/ 2147483647 w 223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3"/>
                <a:gd name="T14" fmla="*/ 223 w 22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3">
                  <a:moveTo>
                    <a:pt x="0" y="213"/>
                  </a:moveTo>
                  <a:lnTo>
                    <a:pt x="0" y="0"/>
                  </a:lnTo>
                  <a:lnTo>
                    <a:pt x="223" y="0"/>
                  </a:lnTo>
                  <a:lnTo>
                    <a:pt x="223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Freeform 37"/>
            <p:cNvSpPr>
              <a:spLocks/>
            </p:cNvSpPr>
            <p:nvPr/>
          </p:nvSpPr>
          <p:spPr bwMode="auto">
            <a:xfrm>
              <a:off x="4906963" y="3821113"/>
              <a:ext cx="354013" cy="138113"/>
            </a:xfrm>
            <a:custGeom>
              <a:avLst/>
              <a:gdLst>
                <a:gd name="T0" fmla="*/ 0 w 223"/>
                <a:gd name="T1" fmla="*/ 0 h 87"/>
                <a:gd name="T2" fmla="*/ 2147483647 w 223"/>
                <a:gd name="T3" fmla="*/ 2147483647 h 87"/>
                <a:gd name="T4" fmla="*/ 2147483647 w 223"/>
                <a:gd name="T5" fmla="*/ 2147483647 h 87"/>
                <a:gd name="T6" fmla="*/ 2147483647 w 223"/>
                <a:gd name="T7" fmla="*/ 2147483647 h 87"/>
                <a:gd name="T8" fmla="*/ 2147483647 w 223"/>
                <a:gd name="T9" fmla="*/ 2147483647 h 87"/>
                <a:gd name="T10" fmla="*/ 2147483647 w 223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3"/>
                <a:gd name="T19" fmla="*/ 0 h 87"/>
                <a:gd name="T20" fmla="*/ 223 w 223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3" h="87">
                  <a:moveTo>
                    <a:pt x="0" y="0"/>
                  </a:moveTo>
                  <a:lnTo>
                    <a:pt x="29" y="48"/>
                  </a:lnTo>
                  <a:lnTo>
                    <a:pt x="87" y="87"/>
                  </a:lnTo>
                  <a:lnTo>
                    <a:pt x="145" y="87"/>
                  </a:lnTo>
                  <a:lnTo>
                    <a:pt x="194" y="48"/>
                  </a:lnTo>
                  <a:lnTo>
                    <a:pt x="22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38"/>
            <p:cNvSpPr>
              <a:spLocks/>
            </p:cNvSpPr>
            <p:nvPr/>
          </p:nvSpPr>
          <p:spPr bwMode="auto">
            <a:xfrm>
              <a:off x="5781675" y="3482975"/>
              <a:ext cx="338138" cy="338138"/>
            </a:xfrm>
            <a:custGeom>
              <a:avLst/>
              <a:gdLst>
                <a:gd name="T0" fmla="*/ 0 w 213"/>
                <a:gd name="T1" fmla="*/ 2147483647 h 213"/>
                <a:gd name="T2" fmla="*/ 0 w 213"/>
                <a:gd name="T3" fmla="*/ 0 h 213"/>
                <a:gd name="T4" fmla="*/ 2147483647 w 213"/>
                <a:gd name="T5" fmla="*/ 0 h 213"/>
                <a:gd name="T6" fmla="*/ 2147483647 w 213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213"/>
                <a:gd name="T14" fmla="*/ 213 w 213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213">
                  <a:moveTo>
                    <a:pt x="0" y="213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Freeform 39"/>
            <p:cNvSpPr>
              <a:spLocks/>
            </p:cNvSpPr>
            <p:nvPr/>
          </p:nvSpPr>
          <p:spPr bwMode="auto">
            <a:xfrm>
              <a:off x="5781675" y="3821113"/>
              <a:ext cx="338138" cy="138113"/>
            </a:xfrm>
            <a:custGeom>
              <a:avLst/>
              <a:gdLst>
                <a:gd name="T0" fmla="*/ 0 w 213"/>
                <a:gd name="T1" fmla="*/ 0 h 87"/>
                <a:gd name="T2" fmla="*/ 2147483647 w 213"/>
                <a:gd name="T3" fmla="*/ 2147483647 h 87"/>
                <a:gd name="T4" fmla="*/ 2147483647 w 213"/>
                <a:gd name="T5" fmla="*/ 2147483647 h 87"/>
                <a:gd name="T6" fmla="*/ 2147483647 w 213"/>
                <a:gd name="T7" fmla="*/ 2147483647 h 87"/>
                <a:gd name="T8" fmla="*/ 2147483647 w 213"/>
                <a:gd name="T9" fmla="*/ 2147483647 h 87"/>
                <a:gd name="T10" fmla="*/ 2147483647 w 213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3"/>
                <a:gd name="T19" fmla="*/ 0 h 87"/>
                <a:gd name="T20" fmla="*/ 213 w 213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3" h="87">
                  <a:moveTo>
                    <a:pt x="0" y="0"/>
                  </a:moveTo>
                  <a:lnTo>
                    <a:pt x="20" y="48"/>
                  </a:lnTo>
                  <a:lnTo>
                    <a:pt x="78" y="87"/>
                  </a:lnTo>
                  <a:lnTo>
                    <a:pt x="136" y="87"/>
                  </a:lnTo>
                  <a:lnTo>
                    <a:pt x="194" y="48"/>
                  </a:lnTo>
                  <a:lnTo>
                    <a:pt x="213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Freeform 40"/>
            <p:cNvSpPr>
              <a:spLocks/>
            </p:cNvSpPr>
            <p:nvPr/>
          </p:nvSpPr>
          <p:spPr bwMode="auto">
            <a:xfrm>
              <a:off x="6211888" y="3482975"/>
              <a:ext cx="352425" cy="338138"/>
            </a:xfrm>
            <a:custGeom>
              <a:avLst/>
              <a:gdLst>
                <a:gd name="T0" fmla="*/ 0 w 222"/>
                <a:gd name="T1" fmla="*/ 2147483647 h 213"/>
                <a:gd name="T2" fmla="*/ 0 w 222"/>
                <a:gd name="T3" fmla="*/ 0 h 213"/>
                <a:gd name="T4" fmla="*/ 2147483647 w 222"/>
                <a:gd name="T5" fmla="*/ 0 h 213"/>
                <a:gd name="T6" fmla="*/ 2147483647 w 222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213"/>
                <a:gd name="T14" fmla="*/ 222 w 222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213">
                  <a:moveTo>
                    <a:pt x="0" y="213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222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Freeform 41"/>
            <p:cNvSpPr>
              <a:spLocks/>
            </p:cNvSpPr>
            <p:nvPr/>
          </p:nvSpPr>
          <p:spPr bwMode="auto">
            <a:xfrm>
              <a:off x="6211888" y="3821113"/>
              <a:ext cx="352425" cy="138113"/>
            </a:xfrm>
            <a:custGeom>
              <a:avLst/>
              <a:gdLst>
                <a:gd name="T0" fmla="*/ 0 w 222"/>
                <a:gd name="T1" fmla="*/ 0 h 87"/>
                <a:gd name="T2" fmla="*/ 2147483647 w 222"/>
                <a:gd name="T3" fmla="*/ 2147483647 h 87"/>
                <a:gd name="T4" fmla="*/ 2147483647 w 222"/>
                <a:gd name="T5" fmla="*/ 2147483647 h 87"/>
                <a:gd name="T6" fmla="*/ 2147483647 w 222"/>
                <a:gd name="T7" fmla="*/ 2147483647 h 87"/>
                <a:gd name="T8" fmla="*/ 2147483647 w 222"/>
                <a:gd name="T9" fmla="*/ 2147483647 h 87"/>
                <a:gd name="T10" fmla="*/ 2147483647 w 222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"/>
                <a:gd name="T19" fmla="*/ 0 h 87"/>
                <a:gd name="T20" fmla="*/ 222 w 222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" h="87">
                  <a:moveTo>
                    <a:pt x="0" y="0"/>
                  </a:moveTo>
                  <a:lnTo>
                    <a:pt x="29" y="48"/>
                  </a:lnTo>
                  <a:lnTo>
                    <a:pt x="77" y="87"/>
                  </a:lnTo>
                  <a:lnTo>
                    <a:pt x="145" y="87"/>
                  </a:lnTo>
                  <a:lnTo>
                    <a:pt x="193" y="48"/>
                  </a:lnTo>
                  <a:lnTo>
                    <a:pt x="22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Freeform 42"/>
            <p:cNvSpPr>
              <a:spLocks/>
            </p:cNvSpPr>
            <p:nvPr/>
          </p:nvSpPr>
          <p:spPr bwMode="auto">
            <a:xfrm>
              <a:off x="6657975" y="3482975"/>
              <a:ext cx="352425" cy="338138"/>
            </a:xfrm>
            <a:custGeom>
              <a:avLst/>
              <a:gdLst>
                <a:gd name="T0" fmla="*/ 0 w 222"/>
                <a:gd name="T1" fmla="*/ 2147483647 h 213"/>
                <a:gd name="T2" fmla="*/ 0 w 222"/>
                <a:gd name="T3" fmla="*/ 0 h 213"/>
                <a:gd name="T4" fmla="*/ 2147483647 w 222"/>
                <a:gd name="T5" fmla="*/ 0 h 213"/>
                <a:gd name="T6" fmla="*/ 2147483647 w 222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2"/>
                <a:gd name="T13" fmla="*/ 0 h 213"/>
                <a:gd name="T14" fmla="*/ 222 w 222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2" h="213">
                  <a:moveTo>
                    <a:pt x="0" y="213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222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Freeform 43"/>
            <p:cNvSpPr>
              <a:spLocks/>
            </p:cNvSpPr>
            <p:nvPr/>
          </p:nvSpPr>
          <p:spPr bwMode="auto">
            <a:xfrm>
              <a:off x="6657975" y="3821113"/>
              <a:ext cx="352425" cy="138113"/>
            </a:xfrm>
            <a:custGeom>
              <a:avLst/>
              <a:gdLst>
                <a:gd name="T0" fmla="*/ 0 w 222"/>
                <a:gd name="T1" fmla="*/ 0 h 87"/>
                <a:gd name="T2" fmla="*/ 2147483647 w 222"/>
                <a:gd name="T3" fmla="*/ 2147483647 h 87"/>
                <a:gd name="T4" fmla="*/ 2147483647 w 222"/>
                <a:gd name="T5" fmla="*/ 2147483647 h 87"/>
                <a:gd name="T6" fmla="*/ 2147483647 w 222"/>
                <a:gd name="T7" fmla="*/ 2147483647 h 87"/>
                <a:gd name="T8" fmla="*/ 2147483647 w 222"/>
                <a:gd name="T9" fmla="*/ 2147483647 h 87"/>
                <a:gd name="T10" fmla="*/ 2147483647 w 222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2"/>
                <a:gd name="T19" fmla="*/ 0 h 87"/>
                <a:gd name="T20" fmla="*/ 222 w 222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2" h="87">
                  <a:moveTo>
                    <a:pt x="0" y="0"/>
                  </a:moveTo>
                  <a:lnTo>
                    <a:pt x="29" y="48"/>
                  </a:lnTo>
                  <a:lnTo>
                    <a:pt x="77" y="87"/>
                  </a:lnTo>
                  <a:lnTo>
                    <a:pt x="145" y="87"/>
                  </a:lnTo>
                  <a:lnTo>
                    <a:pt x="193" y="48"/>
                  </a:lnTo>
                  <a:lnTo>
                    <a:pt x="22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Freeform 44"/>
            <p:cNvSpPr>
              <a:spLocks/>
            </p:cNvSpPr>
            <p:nvPr/>
          </p:nvSpPr>
          <p:spPr bwMode="auto">
            <a:xfrm>
              <a:off x="5353050" y="3482975"/>
              <a:ext cx="336550" cy="338138"/>
            </a:xfrm>
            <a:custGeom>
              <a:avLst/>
              <a:gdLst>
                <a:gd name="T0" fmla="*/ 0 w 212"/>
                <a:gd name="T1" fmla="*/ 2147483647 h 213"/>
                <a:gd name="T2" fmla="*/ 0 w 212"/>
                <a:gd name="T3" fmla="*/ 0 h 213"/>
                <a:gd name="T4" fmla="*/ 2147483647 w 212"/>
                <a:gd name="T5" fmla="*/ 0 h 213"/>
                <a:gd name="T6" fmla="*/ 2147483647 w 212"/>
                <a:gd name="T7" fmla="*/ 2147483647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2"/>
                <a:gd name="T13" fmla="*/ 0 h 213"/>
                <a:gd name="T14" fmla="*/ 212 w 212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2" h="213">
                  <a:moveTo>
                    <a:pt x="0" y="213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1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Freeform 45"/>
            <p:cNvSpPr>
              <a:spLocks/>
            </p:cNvSpPr>
            <p:nvPr/>
          </p:nvSpPr>
          <p:spPr bwMode="auto">
            <a:xfrm>
              <a:off x="5353050" y="3821113"/>
              <a:ext cx="336550" cy="138113"/>
            </a:xfrm>
            <a:custGeom>
              <a:avLst/>
              <a:gdLst>
                <a:gd name="T0" fmla="*/ 0 w 212"/>
                <a:gd name="T1" fmla="*/ 0 h 87"/>
                <a:gd name="T2" fmla="*/ 2147483647 w 212"/>
                <a:gd name="T3" fmla="*/ 2147483647 h 87"/>
                <a:gd name="T4" fmla="*/ 2147483647 w 212"/>
                <a:gd name="T5" fmla="*/ 2147483647 h 87"/>
                <a:gd name="T6" fmla="*/ 2147483647 w 212"/>
                <a:gd name="T7" fmla="*/ 2147483647 h 87"/>
                <a:gd name="T8" fmla="*/ 2147483647 w 212"/>
                <a:gd name="T9" fmla="*/ 2147483647 h 87"/>
                <a:gd name="T10" fmla="*/ 2147483647 w 212"/>
                <a:gd name="T11" fmla="*/ 0 h 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2"/>
                <a:gd name="T19" fmla="*/ 0 h 87"/>
                <a:gd name="T20" fmla="*/ 212 w 212"/>
                <a:gd name="T21" fmla="*/ 87 h 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2" h="87">
                  <a:moveTo>
                    <a:pt x="0" y="0"/>
                  </a:moveTo>
                  <a:lnTo>
                    <a:pt x="29" y="48"/>
                  </a:lnTo>
                  <a:lnTo>
                    <a:pt x="77" y="87"/>
                  </a:lnTo>
                  <a:lnTo>
                    <a:pt x="135" y="87"/>
                  </a:lnTo>
                  <a:lnTo>
                    <a:pt x="193" y="48"/>
                  </a:lnTo>
                  <a:lnTo>
                    <a:pt x="21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46"/>
            <p:cNvSpPr>
              <a:spLocks noChangeShapeType="1"/>
            </p:cNvSpPr>
            <p:nvPr/>
          </p:nvSpPr>
          <p:spPr bwMode="auto">
            <a:xfrm>
              <a:off x="3633788" y="4543425"/>
              <a:ext cx="38068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Freeform 47"/>
            <p:cNvSpPr>
              <a:spLocks/>
            </p:cNvSpPr>
            <p:nvPr/>
          </p:nvSpPr>
          <p:spPr bwMode="auto">
            <a:xfrm>
              <a:off x="7378700" y="4389438"/>
              <a:ext cx="61913" cy="292100"/>
            </a:xfrm>
            <a:custGeom>
              <a:avLst/>
              <a:gdLst>
                <a:gd name="T0" fmla="*/ 0 w 39"/>
                <a:gd name="T1" fmla="*/ 2147483647 h 184"/>
                <a:gd name="T2" fmla="*/ 2147483647 w 39"/>
                <a:gd name="T3" fmla="*/ 2147483647 h 184"/>
                <a:gd name="T4" fmla="*/ 2147483647 w 39"/>
                <a:gd name="T5" fmla="*/ 2147483647 h 184"/>
                <a:gd name="T6" fmla="*/ 2147483647 w 39"/>
                <a:gd name="T7" fmla="*/ 2147483647 h 184"/>
                <a:gd name="T8" fmla="*/ 0 w 39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84"/>
                <a:gd name="T17" fmla="*/ 39 w 3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84">
                  <a:moveTo>
                    <a:pt x="0" y="184"/>
                  </a:moveTo>
                  <a:lnTo>
                    <a:pt x="29" y="145"/>
                  </a:lnTo>
                  <a:lnTo>
                    <a:pt x="39" y="97"/>
                  </a:lnTo>
                  <a:lnTo>
                    <a:pt x="29" y="4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48"/>
            <p:cNvSpPr>
              <a:spLocks noChangeShapeType="1"/>
            </p:cNvSpPr>
            <p:nvPr/>
          </p:nvSpPr>
          <p:spPr bwMode="auto">
            <a:xfrm>
              <a:off x="7378700" y="46815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6" name="Line 49"/>
            <p:cNvSpPr>
              <a:spLocks noChangeShapeType="1"/>
            </p:cNvSpPr>
            <p:nvPr/>
          </p:nvSpPr>
          <p:spPr bwMode="auto">
            <a:xfrm>
              <a:off x="7378700" y="43894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Freeform 50"/>
            <p:cNvSpPr>
              <a:spLocks/>
            </p:cNvSpPr>
            <p:nvPr/>
          </p:nvSpPr>
          <p:spPr bwMode="auto">
            <a:xfrm>
              <a:off x="7516813" y="4543425"/>
              <a:ext cx="214313" cy="138113"/>
            </a:xfrm>
            <a:custGeom>
              <a:avLst/>
              <a:gdLst>
                <a:gd name="T0" fmla="*/ 0 w 135"/>
                <a:gd name="T1" fmla="*/ 2147483647 h 87"/>
                <a:gd name="T2" fmla="*/ 2147483647 w 135"/>
                <a:gd name="T3" fmla="*/ 2147483647 h 87"/>
                <a:gd name="T4" fmla="*/ 2147483647 w 135"/>
                <a:gd name="T5" fmla="*/ 2147483647 h 87"/>
                <a:gd name="T6" fmla="*/ 2147483647 w 135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87"/>
                <a:gd name="T14" fmla="*/ 135 w 135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87">
                  <a:moveTo>
                    <a:pt x="0" y="87"/>
                  </a:moveTo>
                  <a:lnTo>
                    <a:pt x="58" y="77"/>
                  </a:lnTo>
                  <a:lnTo>
                    <a:pt x="106" y="48"/>
                  </a:lnTo>
                  <a:lnTo>
                    <a:pt x="1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Freeform 51"/>
            <p:cNvSpPr>
              <a:spLocks/>
            </p:cNvSpPr>
            <p:nvPr/>
          </p:nvSpPr>
          <p:spPr bwMode="auto">
            <a:xfrm>
              <a:off x="7516813" y="4389438"/>
              <a:ext cx="214313" cy="153988"/>
            </a:xfrm>
            <a:custGeom>
              <a:avLst/>
              <a:gdLst>
                <a:gd name="T0" fmla="*/ 0 w 135"/>
                <a:gd name="T1" fmla="*/ 0 h 97"/>
                <a:gd name="T2" fmla="*/ 2147483647 w 135"/>
                <a:gd name="T3" fmla="*/ 2147483647 h 97"/>
                <a:gd name="T4" fmla="*/ 2147483647 w 135"/>
                <a:gd name="T5" fmla="*/ 2147483647 h 97"/>
                <a:gd name="T6" fmla="*/ 2147483647 w 135"/>
                <a:gd name="T7" fmla="*/ 2147483647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97"/>
                <a:gd name="T14" fmla="*/ 135 w 135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97">
                  <a:moveTo>
                    <a:pt x="0" y="0"/>
                  </a:moveTo>
                  <a:lnTo>
                    <a:pt x="58" y="10"/>
                  </a:lnTo>
                  <a:lnTo>
                    <a:pt x="106" y="48"/>
                  </a:lnTo>
                  <a:lnTo>
                    <a:pt x="135" y="9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Line 52"/>
            <p:cNvSpPr>
              <a:spLocks noChangeShapeType="1"/>
            </p:cNvSpPr>
            <p:nvPr/>
          </p:nvSpPr>
          <p:spPr bwMode="auto">
            <a:xfrm>
              <a:off x="7731125" y="4543425"/>
              <a:ext cx="6604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0" name="Line 53"/>
            <p:cNvSpPr>
              <a:spLocks noChangeShapeType="1"/>
            </p:cNvSpPr>
            <p:nvPr/>
          </p:nvSpPr>
          <p:spPr bwMode="auto">
            <a:xfrm>
              <a:off x="3633788" y="4911725"/>
              <a:ext cx="38068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1" name="Freeform 54"/>
            <p:cNvSpPr>
              <a:spLocks/>
            </p:cNvSpPr>
            <p:nvPr/>
          </p:nvSpPr>
          <p:spPr bwMode="auto">
            <a:xfrm>
              <a:off x="7378700" y="4757738"/>
              <a:ext cx="61913" cy="292100"/>
            </a:xfrm>
            <a:custGeom>
              <a:avLst/>
              <a:gdLst>
                <a:gd name="T0" fmla="*/ 0 w 39"/>
                <a:gd name="T1" fmla="*/ 2147483647 h 184"/>
                <a:gd name="T2" fmla="*/ 2147483647 w 39"/>
                <a:gd name="T3" fmla="*/ 2147483647 h 184"/>
                <a:gd name="T4" fmla="*/ 2147483647 w 39"/>
                <a:gd name="T5" fmla="*/ 2147483647 h 184"/>
                <a:gd name="T6" fmla="*/ 2147483647 w 39"/>
                <a:gd name="T7" fmla="*/ 2147483647 h 184"/>
                <a:gd name="T8" fmla="*/ 0 w 39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84"/>
                <a:gd name="T17" fmla="*/ 39 w 3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84">
                  <a:moveTo>
                    <a:pt x="0" y="184"/>
                  </a:moveTo>
                  <a:lnTo>
                    <a:pt x="29" y="146"/>
                  </a:lnTo>
                  <a:lnTo>
                    <a:pt x="39" y="88"/>
                  </a:lnTo>
                  <a:lnTo>
                    <a:pt x="29" y="3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Line 55"/>
            <p:cNvSpPr>
              <a:spLocks noChangeShapeType="1"/>
            </p:cNvSpPr>
            <p:nvPr/>
          </p:nvSpPr>
          <p:spPr bwMode="auto">
            <a:xfrm>
              <a:off x="7378700" y="50498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56"/>
            <p:cNvSpPr>
              <a:spLocks noChangeShapeType="1"/>
            </p:cNvSpPr>
            <p:nvPr/>
          </p:nvSpPr>
          <p:spPr bwMode="auto">
            <a:xfrm>
              <a:off x="7378700" y="47577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Freeform 57"/>
            <p:cNvSpPr>
              <a:spLocks/>
            </p:cNvSpPr>
            <p:nvPr/>
          </p:nvSpPr>
          <p:spPr bwMode="auto">
            <a:xfrm>
              <a:off x="7516813" y="4897438"/>
              <a:ext cx="214313" cy="152400"/>
            </a:xfrm>
            <a:custGeom>
              <a:avLst/>
              <a:gdLst>
                <a:gd name="T0" fmla="*/ 0 w 135"/>
                <a:gd name="T1" fmla="*/ 2147483647 h 96"/>
                <a:gd name="T2" fmla="*/ 2147483647 w 135"/>
                <a:gd name="T3" fmla="*/ 2147483647 h 96"/>
                <a:gd name="T4" fmla="*/ 2147483647 w 135"/>
                <a:gd name="T5" fmla="*/ 2147483647 h 96"/>
                <a:gd name="T6" fmla="*/ 2147483647 w 135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96"/>
                <a:gd name="T14" fmla="*/ 135 w 135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96">
                  <a:moveTo>
                    <a:pt x="0" y="96"/>
                  </a:moveTo>
                  <a:lnTo>
                    <a:pt x="58" y="87"/>
                  </a:lnTo>
                  <a:lnTo>
                    <a:pt x="106" y="58"/>
                  </a:lnTo>
                  <a:lnTo>
                    <a:pt x="1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Freeform 58"/>
            <p:cNvSpPr>
              <a:spLocks/>
            </p:cNvSpPr>
            <p:nvPr/>
          </p:nvSpPr>
          <p:spPr bwMode="auto">
            <a:xfrm>
              <a:off x="7516813" y="4757738"/>
              <a:ext cx="214313" cy="139700"/>
            </a:xfrm>
            <a:custGeom>
              <a:avLst/>
              <a:gdLst>
                <a:gd name="T0" fmla="*/ 0 w 135"/>
                <a:gd name="T1" fmla="*/ 0 h 88"/>
                <a:gd name="T2" fmla="*/ 2147483647 w 135"/>
                <a:gd name="T3" fmla="*/ 2147483647 h 88"/>
                <a:gd name="T4" fmla="*/ 2147483647 w 135"/>
                <a:gd name="T5" fmla="*/ 2147483647 h 88"/>
                <a:gd name="T6" fmla="*/ 2147483647 w 135"/>
                <a:gd name="T7" fmla="*/ 2147483647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88"/>
                <a:gd name="T14" fmla="*/ 135 w 135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88">
                  <a:moveTo>
                    <a:pt x="0" y="0"/>
                  </a:moveTo>
                  <a:lnTo>
                    <a:pt x="58" y="10"/>
                  </a:lnTo>
                  <a:lnTo>
                    <a:pt x="106" y="39"/>
                  </a:lnTo>
                  <a:lnTo>
                    <a:pt x="135" y="8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59"/>
            <p:cNvSpPr>
              <a:spLocks noChangeShapeType="1"/>
            </p:cNvSpPr>
            <p:nvPr/>
          </p:nvSpPr>
          <p:spPr bwMode="auto">
            <a:xfrm>
              <a:off x="7731125" y="4911725"/>
              <a:ext cx="660400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Line 60"/>
            <p:cNvSpPr>
              <a:spLocks noChangeShapeType="1"/>
            </p:cNvSpPr>
            <p:nvPr/>
          </p:nvSpPr>
          <p:spPr bwMode="auto">
            <a:xfrm>
              <a:off x="3633788" y="5265738"/>
              <a:ext cx="38068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Freeform 61"/>
            <p:cNvSpPr>
              <a:spLocks/>
            </p:cNvSpPr>
            <p:nvPr/>
          </p:nvSpPr>
          <p:spPr bwMode="auto">
            <a:xfrm>
              <a:off x="7378700" y="5127625"/>
              <a:ext cx="61913" cy="276225"/>
            </a:xfrm>
            <a:custGeom>
              <a:avLst/>
              <a:gdLst>
                <a:gd name="T0" fmla="*/ 0 w 39"/>
                <a:gd name="T1" fmla="*/ 2147483647 h 174"/>
                <a:gd name="T2" fmla="*/ 2147483647 w 39"/>
                <a:gd name="T3" fmla="*/ 2147483647 h 174"/>
                <a:gd name="T4" fmla="*/ 2147483647 w 39"/>
                <a:gd name="T5" fmla="*/ 2147483647 h 174"/>
                <a:gd name="T6" fmla="*/ 2147483647 w 39"/>
                <a:gd name="T7" fmla="*/ 2147483647 h 174"/>
                <a:gd name="T8" fmla="*/ 0 w 39"/>
                <a:gd name="T9" fmla="*/ 0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74"/>
                <a:gd name="T17" fmla="*/ 39 w 39"/>
                <a:gd name="T18" fmla="*/ 174 h 1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74">
                  <a:moveTo>
                    <a:pt x="0" y="174"/>
                  </a:moveTo>
                  <a:lnTo>
                    <a:pt x="29" y="135"/>
                  </a:lnTo>
                  <a:lnTo>
                    <a:pt x="39" y="87"/>
                  </a:lnTo>
                  <a:lnTo>
                    <a:pt x="29" y="39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9" name="Line 62"/>
            <p:cNvSpPr>
              <a:spLocks noChangeShapeType="1"/>
            </p:cNvSpPr>
            <p:nvPr/>
          </p:nvSpPr>
          <p:spPr bwMode="auto">
            <a:xfrm>
              <a:off x="7378700" y="5403850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0" name="Line 63"/>
            <p:cNvSpPr>
              <a:spLocks noChangeShapeType="1"/>
            </p:cNvSpPr>
            <p:nvPr/>
          </p:nvSpPr>
          <p:spPr bwMode="auto">
            <a:xfrm>
              <a:off x="7378700" y="5127625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Freeform 64"/>
            <p:cNvSpPr>
              <a:spLocks/>
            </p:cNvSpPr>
            <p:nvPr/>
          </p:nvSpPr>
          <p:spPr bwMode="auto">
            <a:xfrm>
              <a:off x="7516813" y="5265738"/>
              <a:ext cx="214313" cy="138113"/>
            </a:xfrm>
            <a:custGeom>
              <a:avLst/>
              <a:gdLst>
                <a:gd name="T0" fmla="*/ 0 w 135"/>
                <a:gd name="T1" fmla="*/ 2147483647 h 87"/>
                <a:gd name="T2" fmla="*/ 2147483647 w 135"/>
                <a:gd name="T3" fmla="*/ 2147483647 h 87"/>
                <a:gd name="T4" fmla="*/ 2147483647 w 135"/>
                <a:gd name="T5" fmla="*/ 2147483647 h 87"/>
                <a:gd name="T6" fmla="*/ 2147483647 w 135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87"/>
                <a:gd name="T14" fmla="*/ 135 w 135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87">
                  <a:moveTo>
                    <a:pt x="0" y="87"/>
                  </a:moveTo>
                  <a:lnTo>
                    <a:pt x="58" y="87"/>
                  </a:lnTo>
                  <a:lnTo>
                    <a:pt x="106" y="48"/>
                  </a:lnTo>
                  <a:lnTo>
                    <a:pt x="1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2" name="Freeform 65"/>
            <p:cNvSpPr>
              <a:spLocks/>
            </p:cNvSpPr>
            <p:nvPr/>
          </p:nvSpPr>
          <p:spPr bwMode="auto">
            <a:xfrm>
              <a:off x="7516813" y="5127625"/>
              <a:ext cx="214313" cy="138113"/>
            </a:xfrm>
            <a:custGeom>
              <a:avLst/>
              <a:gdLst>
                <a:gd name="T0" fmla="*/ 0 w 135"/>
                <a:gd name="T1" fmla="*/ 0 h 87"/>
                <a:gd name="T2" fmla="*/ 2147483647 w 135"/>
                <a:gd name="T3" fmla="*/ 0 h 87"/>
                <a:gd name="T4" fmla="*/ 2147483647 w 135"/>
                <a:gd name="T5" fmla="*/ 2147483647 h 87"/>
                <a:gd name="T6" fmla="*/ 2147483647 w 135"/>
                <a:gd name="T7" fmla="*/ 2147483647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87"/>
                <a:gd name="T14" fmla="*/ 135 w 135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87">
                  <a:moveTo>
                    <a:pt x="0" y="0"/>
                  </a:moveTo>
                  <a:lnTo>
                    <a:pt x="58" y="0"/>
                  </a:lnTo>
                  <a:lnTo>
                    <a:pt x="106" y="39"/>
                  </a:lnTo>
                  <a:lnTo>
                    <a:pt x="135" y="8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3" name="Line 66"/>
            <p:cNvSpPr>
              <a:spLocks noChangeShapeType="1"/>
            </p:cNvSpPr>
            <p:nvPr/>
          </p:nvSpPr>
          <p:spPr bwMode="auto">
            <a:xfrm>
              <a:off x="3633788" y="5634038"/>
              <a:ext cx="38068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Freeform 67"/>
            <p:cNvSpPr>
              <a:spLocks/>
            </p:cNvSpPr>
            <p:nvPr/>
          </p:nvSpPr>
          <p:spPr bwMode="auto">
            <a:xfrm>
              <a:off x="7378700" y="5481638"/>
              <a:ext cx="61913" cy="292100"/>
            </a:xfrm>
            <a:custGeom>
              <a:avLst/>
              <a:gdLst>
                <a:gd name="T0" fmla="*/ 0 w 39"/>
                <a:gd name="T1" fmla="*/ 2147483647 h 184"/>
                <a:gd name="T2" fmla="*/ 2147483647 w 39"/>
                <a:gd name="T3" fmla="*/ 2147483647 h 184"/>
                <a:gd name="T4" fmla="*/ 2147483647 w 39"/>
                <a:gd name="T5" fmla="*/ 2147483647 h 184"/>
                <a:gd name="T6" fmla="*/ 2147483647 w 39"/>
                <a:gd name="T7" fmla="*/ 2147483647 h 184"/>
                <a:gd name="T8" fmla="*/ 0 w 39"/>
                <a:gd name="T9" fmla="*/ 0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84"/>
                <a:gd name="T17" fmla="*/ 39 w 39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84">
                  <a:moveTo>
                    <a:pt x="0" y="184"/>
                  </a:moveTo>
                  <a:lnTo>
                    <a:pt x="29" y="145"/>
                  </a:lnTo>
                  <a:lnTo>
                    <a:pt x="39" y="96"/>
                  </a:lnTo>
                  <a:lnTo>
                    <a:pt x="29" y="38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68"/>
            <p:cNvSpPr>
              <a:spLocks noChangeShapeType="1"/>
            </p:cNvSpPr>
            <p:nvPr/>
          </p:nvSpPr>
          <p:spPr bwMode="auto">
            <a:xfrm>
              <a:off x="7378700" y="57737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69"/>
            <p:cNvSpPr>
              <a:spLocks noChangeShapeType="1"/>
            </p:cNvSpPr>
            <p:nvPr/>
          </p:nvSpPr>
          <p:spPr bwMode="auto">
            <a:xfrm>
              <a:off x="7378700" y="5481638"/>
              <a:ext cx="138113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Freeform 70"/>
            <p:cNvSpPr>
              <a:spLocks/>
            </p:cNvSpPr>
            <p:nvPr/>
          </p:nvSpPr>
          <p:spPr bwMode="auto">
            <a:xfrm>
              <a:off x="7516813" y="5634038"/>
              <a:ext cx="214313" cy="139700"/>
            </a:xfrm>
            <a:custGeom>
              <a:avLst/>
              <a:gdLst>
                <a:gd name="T0" fmla="*/ 0 w 135"/>
                <a:gd name="T1" fmla="*/ 2147483647 h 88"/>
                <a:gd name="T2" fmla="*/ 2147483647 w 135"/>
                <a:gd name="T3" fmla="*/ 2147483647 h 88"/>
                <a:gd name="T4" fmla="*/ 2147483647 w 135"/>
                <a:gd name="T5" fmla="*/ 2147483647 h 88"/>
                <a:gd name="T6" fmla="*/ 2147483647 w 135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88"/>
                <a:gd name="T14" fmla="*/ 135 w 135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88">
                  <a:moveTo>
                    <a:pt x="0" y="88"/>
                  </a:moveTo>
                  <a:lnTo>
                    <a:pt x="58" y="78"/>
                  </a:lnTo>
                  <a:lnTo>
                    <a:pt x="106" y="49"/>
                  </a:lnTo>
                  <a:lnTo>
                    <a:pt x="135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Freeform 71"/>
            <p:cNvSpPr>
              <a:spLocks/>
            </p:cNvSpPr>
            <p:nvPr/>
          </p:nvSpPr>
          <p:spPr bwMode="auto">
            <a:xfrm>
              <a:off x="7516813" y="5481638"/>
              <a:ext cx="214313" cy="152400"/>
            </a:xfrm>
            <a:custGeom>
              <a:avLst/>
              <a:gdLst>
                <a:gd name="T0" fmla="*/ 0 w 135"/>
                <a:gd name="T1" fmla="*/ 0 h 96"/>
                <a:gd name="T2" fmla="*/ 2147483647 w 135"/>
                <a:gd name="T3" fmla="*/ 2147483647 h 96"/>
                <a:gd name="T4" fmla="*/ 2147483647 w 135"/>
                <a:gd name="T5" fmla="*/ 2147483647 h 96"/>
                <a:gd name="T6" fmla="*/ 2147483647 w 135"/>
                <a:gd name="T7" fmla="*/ 2147483647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5"/>
                <a:gd name="T13" fmla="*/ 0 h 96"/>
                <a:gd name="T14" fmla="*/ 135 w 135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5" h="96">
                  <a:moveTo>
                    <a:pt x="0" y="0"/>
                  </a:moveTo>
                  <a:lnTo>
                    <a:pt x="58" y="9"/>
                  </a:lnTo>
                  <a:lnTo>
                    <a:pt x="106" y="38"/>
                  </a:lnTo>
                  <a:lnTo>
                    <a:pt x="135" y="9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9" name="Line 72"/>
            <p:cNvSpPr>
              <a:spLocks noChangeShapeType="1"/>
            </p:cNvSpPr>
            <p:nvPr/>
          </p:nvSpPr>
          <p:spPr bwMode="auto">
            <a:xfrm>
              <a:off x="4216400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Line 73"/>
            <p:cNvSpPr>
              <a:spLocks noChangeShapeType="1"/>
            </p:cNvSpPr>
            <p:nvPr/>
          </p:nvSpPr>
          <p:spPr bwMode="auto">
            <a:xfrm>
              <a:off x="4646613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74"/>
            <p:cNvSpPr>
              <a:spLocks noChangeShapeType="1"/>
            </p:cNvSpPr>
            <p:nvPr/>
          </p:nvSpPr>
          <p:spPr bwMode="auto">
            <a:xfrm>
              <a:off x="5091113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2" name="Line 75"/>
            <p:cNvSpPr>
              <a:spLocks noChangeShapeType="1"/>
            </p:cNvSpPr>
            <p:nvPr/>
          </p:nvSpPr>
          <p:spPr bwMode="auto">
            <a:xfrm>
              <a:off x="5521325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76"/>
            <p:cNvSpPr>
              <a:spLocks noChangeShapeType="1"/>
            </p:cNvSpPr>
            <p:nvPr/>
          </p:nvSpPr>
          <p:spPr bwMode="auto">
            <a:xfrm>
              <a:off x="5981700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77"/>
            <p:cNvSpPr>
              <a:spLocks noChangeShapeType="1"/>
            </p:cNvSpPr>
            <p:nvPr/>
          </p:nvSpPr>
          <p:spPr bwMode="auto">
            <a:xfrm>
              <a:off x="6396038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Line 78"/>
            <p:cNvSpPr>
              <a:spLocks noChangeShapeType="1"/>
            </p:cNvSpPr>
            <p:nvPr/>
          </p:nvSpPr>
          <p:spPr bwMode="auto">
            <a:xfrm>
              <a:off x="6826250" y="3959225"/>
              <a:ext cx="1588" cy="18907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6" name="Rectangle 79"/>
            <p:cNvSpPr>
              <a:spLocks noChangeArrowheads="1"/>
            </p:cNvSpPr>
            <p:nvPr/>
          </p:nvSpPr>
          <p:spPr bwMode="auto">
            <a:xfrm>
              <a:off x="7302500" y="1836738"/>
              <a:ext cx="204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</a:p>
          </p:txBody>
        </p:sp>
        <p:sp>
          <p:nvSpPr>
            <p:cNvPr id="38997" name="Rectangle 80"/>
            <p:cNvSpPr>
              <a:spLocks noChangeArrowheads="1"/>
            </p:cNvSpPr>
            <p:nvPr/>
          </p:nvSpPr>
          <p:spPr bwMode="auto">
            <a:xfrm>
              <a:off x="7312025" y="2082800"/>
              <a:ext cx="204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阵</a:t>
              </a:r>
            </a:p>
          </p:txBody>
        </p:sp>
        <p:sp>
          <p:nvSpPr>
            <p:cNvPr id="38998" name="Rectangle 81"/>
            <p:cNvSpPr>
              <a:spLocks noChangeArrowheads="1"/>
            </p:cNvSpPr>
            <p:nvPr/>
          </p:nvSpPr>
          <p:spPr bwMode="auto">
            <a:xfrm>
              <a:off x="7302500" y="2328863"/>
              <a:ext cx="204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</a:p>
          </p:txBody>
        </p:sp>
        <p:sp>
          <p:nvSpPr>
            <p:cNvPr id="38999" name="Rectangle 141"/>
            <p:cNvSpPr>
              <a:spLocks noChangeArrowheads="1"/>
            </p:cNvSpPr>
            <p:nvPr/>
          </p:nvSpPr>
          <p:spPr bwMode="auto">
            <a:xfrm>
              <a:off x="3309938" y="4741863"/>
              <a:ext cx="2067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或</a:t>
              </a:r>
            </a:p>
          </p:txBody>
        </p:sp>
        <p:sp>
          <p:nvSpPr>
            <p:cNvPr id="39000" name="Rectangle 142"/>
            <p:cNvSpPr>
              <a:spLocks noChangeArrowheads="1"/>
            </p:cNvSpPr>
            <p:nvPr/>
          </p:nvSpPr>
          <p:spPr bwMode="auto">
            <a:xfrm>
              <a:off x="3309938" y="4987925"/>
              <a:ext cx="2067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阵</a:t>
              </a:r>
            </a:p>
          </p:txBody>
        </p:sp>
        <p:sp>
          <p:nvSpPr>
            <p:cNvPr id="39001" name="Rectangle 143"/>
            <p:cNvSpPr>
              <a:spLocks noChangeArrowheads="1"/>
            </p:cNvSpPr>
            <p:nvPr/>
          </p:nvSpPr>
          <p:spPr bwMode="auto">
            <a:xfrm>
              <a:off x="3309938" y="5233988"/>
              <a:ext cx="20678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列</a:t>
              </a:r>
            </a:p>
          </p:txBody>
        </p:sp>
        <p:sp>
          <p:nvSpPr>
            <p:cNvPr id="39002" name="Line 144"/>
            <p:cNvSpPr>
              <a:spLocks noChangeShapeType="1"/>
            </p:cNvSpPr>
            <p:nvPr/>
          </p:nvSpPr>
          <p:spPr bwMode="auto">
            <a:xfrm>
              <a:off x="7747000" y="5265738"/>
              <a:ext cx="6445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Line 145"/>
            <p:cNvSpPr>
              <a:spLocks noChangeShapeType="1"/>
            </p:cNvSpPr>
            <p:nvPr/>
          </p:nvSpPr>
          <p:spPr bwMode="auto">
            <a:xfrm>
              <a:off x="7747000" y="5634038"/>
              <a:ext cx="644525" cy="1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Rectangle 146"/>
            <p:cNvSpPr>
              <a:spLocks noChangeArrowheads="1"/>
            </p:cNvSpPr>
            <p:nvPr/>
          </p:nvSpPr>
          <p:spPr bwMode="auto">
            <a:xfrm>
              <a:off x="3203575" y="1668463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05" name="Rectangle 147"/>
            <p:cNvSpPr>
              <a:spLocks noChangeArrowheads="1"/>
            </p:cNvSpPr>
            <p:nvPr/>
          </p:nvSpPr>
          <p:spPr bwMode="auto">
            <a:xfrm>
              <a:off x="3325813" y="1774825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06" name="Rectangle 148"/>
            <p:cNvSpPr>
              <a:spLocks noChangeArrowheads="1"/>
            </p:cNvSpPr>
            <p:nvPr/>
          </p:nvSpPr>
          <p:spPr bwMode="auto">
            <a:xfrm>
              <a:off x="3203575" y="2098675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07" name="Rectangle 149"/>
            <p:cNvSpPr>
              <a:spLocks noChangeArrowheads="1"/>
            </p:cNvSpPr>
            <p:nvPr/>
          </p:nvSpPr>
          <p:spPr bwMode="auto">
            <a:xfrm>
              <a:off x="3325813" y="2190750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08" name="Rectangle 150"/>
            <p:cNvSpPr>
              <a:spLocks noChangeArrowheads="1"/>
            </p:cNvSpPr>
            <p:nvPr/>
          </p:nvSpPr>
          <p:spPr bwMode="auto">
            <a:xfrm>
              <a:off x="3203575" y="2514600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09" name="Rectangle 151"/>
            <p:cNvSpPr>
              <a:spLocks noChangeArrowheads="1"/>
            </p:cNvSpPr>
            <p:nvPr/>
          </p:nvSpPr>
          <p:spPr bwMode="auto">
            <a:xfrm>
              <a:off x="3325813" y="260508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0" name="Rectangle 152"/>
            <p:cNvSpPr>
              <a:spLocks noChangeArrowheads="1"/>
            </p:cNvSpPr>
            <p:nvPr/>
          </p:nvSpPr>
          <p:spPr bwMode="auto">
            <a:xfrm>
              <a:off x="3203575" y="2944813"/>
              <a:ext cx="1349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1" name="Rectangle 153"/>
            <p:cNvSpPr>
              <a:spLocks noChangeArrowheads="1"/>
            </p:cNvSpPr>
            <p:nvPr/>
          </p:nvSpPr>
          <p:spPr bwMode="auto">
            <a:xfrm>
              <a:off x="3325813" y="3051175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2" name="Rectangle 154"/>
            <p:cNvSpPr>
              <a:spLocks noChangeArrowheads="1"/>
            </p:cNvSpPr>
            <p:nvPr/>
          </p:nvSpPr>
          <p:spPr bwMode="auto">
            <a:xfrm>
              <a:off x="8453438" y="4451350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3" name="Rectangle 155"/>
            <p:cNvSpPr>
              <a:spLocks noChangeArrowheads="1"/>
            </p:cNvSpPr>
            <p:nvPr/>
          </p:nvSpPr>
          <p:spPr bwMode="auto">
            <a:xfrm>
              <a:off x="8591550" y="4557713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4" name="Rectangle 156"/>
            <p:cNvSpPr>
              <a:spLocks noChangeArrowheads="1"/>
            </p:cNvSpPr>
            <p:nvPr/>
          </p:nvSpPr>
          <p:spPr bwMode="auto">
            <a:xfrm>
              <a:off x="8453438" y="4759325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5" name="Rectangle 157"/>
            <p:cNvSpPr>
              <a:spLocks noChangeArrowheads="1"/>
            </p:cNvSpPr>
            <p:nvPr/>
          </p:nvSpPr>
          <p:spPr bwMode="auto">
            <a:xfrm>
              <a:off x="8591550" y="4865688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6" name="Rectangle 158"/>
            <p:cNvSpPr>
              <a:spLocks noChangeArrowheads="1"/>
            </p:cNvSpPr>
            <p:nvPr/>
          </p:nvSpPr>
          <p:spPr bwMode="auto">
            <a:xfrm>
              <a:off x="8453438" y="5127625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7" name="Rectangle 159"/>
            <p:cNvSpPr>
              <a:spLocks noChangeArrowheads="1"/>
            </p:cNvSpPr>
            <p:nvPr/>
          </p:nvSpPr>
          <p:spPr bwMode="auto">
            <a:xfrm>
              <a:off x="8591550" y="5219700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8" name="Rectangle 160"/>
            <p:cNvSpPr>
              <a:spLocks noChangeArrowheads="1"/>
            </p:cNvSpPr>
            <p:nvPr/>
          </p:nvSpPr>
          <p:spPr bwMode="auto">
            <a:xfrm>
              <a:off x="8453438" y="5481638"/>
              <a:ext cx="146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19" name="Rectangle 161"/>
            <p:cNvSpPr>
              <a:spLocks noChangeArrowheads="1"/>
            </p:cNvSpPr>
            <p:nvPr/>
          </p:nvSpPr>
          <p:spPr bwMode="auto">
            <a:xfrm>
              <a:off x="8591550" y="5588000"/>
              <a:ext cx="69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1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20" name="Line 162"/>
            <p:cNvSpPr>
              <a:spLocks noChangeShapeType="1"/>
            </p:cNvSpPr>
            <p:nvPr/>
          </p:nvSpPr>
          <p:spPr bwMode="auto">
            <a:xfrm flipV="1">
              <a:off x="4600575" y="2236788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1" name="Line 163"/>
            <p:cNvSpPr>
              <a:spLocks noChangeShapeType="1"/>
            </p:cNvSpPr>
            <p:nvPr/>
          </p:nvSpPr>
          <p:spPr bwMode="auto">
            <a:xfrm flipH="1" flipV="1">
              <a:off x="4600575" y="2236788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2" name="Line 164"/>
            <p:cNvSpPr>
              <a:spLocks noChangeShapeType="1"/>
            </p:cNvSpPr>
            <p:nvPr/>
          </p:nvSpPr>
          <p:spPr bwMode="auto">
            <a:xfrm flipV="1">
              <a:off x="4600575" y="1606550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3" name="Line 165"/>
            <p:cNvSpPr>
              <a:spLocks noChangeShapeType="1"/>
            </p:cNvSpPr>
            <p:nvPr/>
          </p:nvSpPr>
          <p:spPr bwMode="auto">
            <a:xfrm flipH="1" flipV="1">
              <a:off x="4600575" y="1606550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Line 166"/>
            <p:cNvSpPr>
              <a:spLocks noChangeShapeType="1"/>
            </p:cNvSpPr>
            <p:nvPr/>
          </p:nvSpPr>
          <p:spPr bwMode="auto">
            <a:xfrm flipV="1">
              <a:off x="5029200" y="1822450"/>
              <a:ext cx="107950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Line 167"/>
            <p:cNvSpPr>
              <a:spLocks noChangeShapeType="1"/>
            </p:cNvSpPr>
            <p:nvPr/>
          </p:nvSpPr>
          <p:spPr bwMode="auto">
            <a:xfrm flipH="1" flipV="1">
              <a:off x="5029200" y="1822450"/>
              <a:ext cx="107950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Line 168"/>
            <p:cNvSpPr>
              <a:spLocks noChangeShapeType="1"/>
            </p:cNvSpPr>
            <p:nvPr/>
          </p:nvSpPr>
          <p:spPr bwMode="auto">
            <a:xfrm flipV="1">
              <a:off x="5029200" y="2020888"/>
              <a:ext cx="107950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Line 169"/>
            <p:cNvSpPr>
              <a:spLocks noChangeShapeType="1"/>
            </p:cNvSpPr>
            <p:nvPr/>
          </p:nvSpPr>
          <p:spPr bwMode="auto">
            <a:xfrm flipH="1" flipV="1">
              <a:off x="5029200" y="2020888"/>
              <a:ext cx="107950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8" name="Line 170"/>
            <p:cNvSpPr>
              <a:spLocks noChangeShapeType="1"/>
            </p:cNvSpPr>
            <p:nvPr/>
          </p:nvSpPr>
          <p:spPr bwMode="auto">
            <a:xfrm flipV="1">
              <a:off x="5475288" y="2020888"/>
              <a:ext cx="92075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Line 171"/>
            <p:cNvSpPr>
              <a:spLocks noChangeShapeType="1"/>
            </p:cNvSpPr>
            <p:nvPr/>
          </p:nvSpPr>
          <p:spPr bwMode="auto">
            <a:xfrm flipH="1" flipV="1">
              <a:off x="5475288" y="2020888"/>
              <a:ext cx="92075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0" name="Line 172"/>
            <p:cNvSpPr>
              <a:spLocks noChangeShapeType="1"/>
            </p:cNvSpPr>
            <p:nvPr/>
          </p:nvSpPr>
          <p:spPr bwMode="auto">
            <a:xfrm flipV="1">
              <a:off x="5475288" y="26987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1" name="Line 173"/>
            <p:cNvSpPr>
              <a:spLocks noChangeShapeType="1"/>
            </p:cNvSpPr>
            <p:nvPr/>
          </p:nvSpPr>
          <p:spPr bwMode="auto">
            <a:xfrm flipH="1" flipV="1">
              <a:off x="5475288" y="26987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2" name="Line 174"/>
            <p:cNvSpPr>
              <a:spLocks noChangeShapeType="1"/>
            </p:cNvSpPr>
            <p:nvPr/>
          </p:nvSpPr>
          <p:spPr bwMode="auto">
            <a:xfrm flipV="1">
              <a:off x="5905500" y="2236788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Line 175"/>
            <p:cNvSpPr>
              <a:spLocks noChangeShapeType="1"/>
            </p:cNvSpPr>
            <p:nvPr/>
          </p:nvSpPr>
          <p:spPr bwMode="auto">
            <a:xfrm flipH="1" flipV="1">
              <a:off x="5905500" y="2236788"/>
              <a:ext cx="106363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4" name="Line 176"/>
            <p:cNvSpPr>
              <a:spLocks noChangeShapeType="1"/>
            </p:cNvSpPr>
            <p:nvPr/>
          </p:nvSpPr>
          <p:spPr bwMode="auto">
            <a:xfrm flipV="1">
              <a:off x="5905500" y="2482850"/>
              <a:ext cx="106363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5" name="Line 177"/>
            <p:cNvSpPr>
              <a:spLocks noChangeShapeType="1"/>
            </p:cNvSpPr>
            <p:nvPr/>
          </p:nvSpPr>
          <p:spPr bwMode="auto">
            <a:xfrm flipH="1" flipV="1">
              <a:off x="5905500" y="2482850"/>
              <a:ext cx="106363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Line 178"/>
            <p:cNvSpPr>
              <a:spLocks noChangeShapeType="1"/>
            </p:cNvSpPr>
            <p:nvPr/>
          </p:nvSpPr>
          <p:spPr bwMode="auto">
            <a:xfrm flipV="1">
              <a:off x="6350000" y="24828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7" name="Line 179"/>
            <p:cNvSpPr>
              <a:spLocks noChangeShapeType="1"/>
            </p:cNvSpPr>
            <p:nvPr/>
          </p:nvSpPr>
          <p:spPr bwMode="auto">
            <a:xfrm flipH="1" flipV="1">
              <a:off x="6350000" y="24828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Line 180"/>
            <p:cNvSpPr>
              <a:spLocks noChangeShapeType="1"/>
            </p:cNvSpPr>
            <p:nvPr/>
          </p:nvSpPr>
          <p:spPr bwMode="auto">
            <a:xfrm flipV="1">
              <a:off x="6350000" y="312896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Line 181"/>
            <p:cNvSpPr>
              <a:spLocks noChangeShapeType="1"/>
            </p:cNvSpPr>
            <p:nvPr/>
          </p:nvSpPr>
          <p:spPr bwMode="auto">
            <a:xfrm flipH="1" flipV="1">
              <a:off x="6350000" y="312896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0" name="Line 182"/>
            <p:cNvSpPr>
              <a:spLocks noChangeShapeType="1"/>
            </p:cNvSpPr>
            <p:nvPr/>
          </p:nvSpPr>
          <p:spPr bwMode="auto">
            <a:xfrm flipV="1">
              <a:off x="6780213" y="26987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1" name="Line 183"/>
            <p:cNvSpPr>
              <a:spLocks noChangeShapeType="1"/>
            </p:cNvSpPr>
            <p:nvPr/>
          </p:nvSpPr>
          <p:spPr bwMode="auto">
            <a:xfrm flipH="1" flipV="1">
              <a:off x="6780213" y="269875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2" name="Line 184"/>
            <p:cNvSpPr>
              <a:spLocks noChangeShapeType="1"/>
            </p:cNvSpPr>
            <p:nvPr/>
          </p:nvSpPr>
          <p:spPr bwMode="auto">
            <a:xfrm flipV="1">
              <a:off x="6780213" y="291306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3" name="Line 185"/>
            <p:cNvSpPr>
              <a:spLocks noChangeShapeType="1"/>
            </p:cNvSpPr>
            <p:nvPr/>
          </p:nvSpPr>
          <p:spPr bwMode="auto">
            <a:xfrm flipH="1" flipV="1">
              <a:off x="6780213" y="291306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4" name="Line 186"/>
            <p:cNvSpPr>
              <a:spLocks noChangeShapeType="1"/>
            </p:cNvSpPr>
            <p:nvPr/>
          </p:nvSpPr>
          <p:spPr bwMode="auto">
            <a:xfrm flipV="1">
              <a:off x="4170363" y="4511675"/>
              <a:ext cx="92075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5" name="Line 187"/>
            <p:cNvSpPr>
              <a:spLocks noChangeShapeType="1"/>
            </p:cNvSpPr>
            <p:nvPr/>
          </p:nvSpPr>
          <p:spPr bwMode="auto">
            <a:xfrm flipH="1" flipV="1">
              <a:off x="4170363" y="4511675"/>
              <a:ext cx="92075" cy="936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6" name="Line 188"/>
            <p:cNvSpPr>
              <a:spLocks noChangeShapeType="1"/>
            </p:cNvSpPr>
            <p:nvPr/>
          </p:nvSpPr>
          <p:spPr bwMode="auto">
            <a:xfrm flipV="1">
              <a:off x="4600575" y="4851400"/>
              <a:ext cx="106363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7" name="Line 189"/>
            <p:cNvSpPr>
              <a:spLocks noChangeShapeType="1"/>
            </p:cNvSpPr>
            <p:nvPr/>
          </p:nvSpPr>
          <p:spPr bwMode="auto">
            <a:xfrm flipH="1" flipV="1">
              <a:off x="4600575" y="4851400"/>
              <a:ext cx="106363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8" name="Line 190"/>
            <p:cNvSpPr>
              <a:spLocks noChangeShapeType="1"/>
            </p:cNvSpPr>
            <p:nvPr/>
          </p:nvSpPr>
          <p:spPr bwMode="auto">
            <a:xfrm flipV="1">
              <a:off x="5029200" y="4851400"/>
              <a:ext cx="107950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49" name="Line 191"/>
            <p:cNvSpPr>
              <a:spLocks noChangeShapeType="1"/>
            </p:cNvSpPr>
            <p:nvPr/>
          </p:nvSpPr>
          <p:spPr bwMode="auto">
            <a:xfrm flipH="1" flipV="1">
              <a:off x="5029200" y="4851400"/>
              <a:ext cx="107950" cy="106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0" name="Line 192"/>
            <p:cNvSpPr>
              <a:spLocks noChangeShapeType="1"/>
            </p:cNvSpPr>
            <p:nvPr/>
          </p:nvSpPr>
          <p:spPr bwMode="auto">
            <a:xfrm flipV="1">
              <a:off x="5475288" y="521970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1" name="Line 193"/>
            <p:cNvSpPr>
              <a:spLocks noChangeShapeType="1"/>
            </p:cNvSpPr>
            <p:nvPr/>
          </p:nvSpPr>
          <p:spPr bwMode="auto">
            <a:xfrm flipH="1" flipV="1">
              <a:off x="5475288" y="521970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2" name="Line 194"/>
            <p:cNvSpPr>
              <a:spLocks noChangeShapeType="1"/>
            </p:cNvSpPr>
            <p:nvPr/>
          </p:nvSpPr>
          <p:spPr bwMode="auto">
            <a:xfrm flipV="1">
              <a:off x="5935663" y="521970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3" name="Line 195"/>
            <p:cNvSpPr>
              <a:spLocks noChangeShapeType="1"/>
            </p:cNvSpPr>
            <p:nvPr/>
          </p:nvSpPr>
          <p:spPr bwMode="auto">
            <a:xfrm flipH="1" flipV="1">
              <a:off x="5935663" y="5219700"/>
              <a:ext cx="92075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4" name="Line 196"/>
            <p:cNvSpPr>
              <a:spLocks noChangeShapeType="1"/>
            </p:cNvSpPr>
            <p:nvPr/>
          </p:nvSpPr>
          <p:spPr bwMode="auto">
            <a:xfrm flipV="1">
              <a:off x="6350000" y="557371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5" name="Line 197"/>
            <p:cNvSpPr>
              <a:spLocks noChangeShapeType="1"/>
            </p:cNvSpPr>
            <p:nvPr/>
          </p:nvSpPr>
          <p:spPr bwMode="auto">
            <a:xfrm flipH="1" flipV="1">
              <a:off x="6350000" y="557371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6" name="Line 198"/>
            <p:cNvSpPr>
              <a:spLocks noChangeShapeType="1"/>
            </p:cNvSpPr>
            <p:nvPr/>
          </p:nvSpPr>
          <p:spPr bwMode="auto">
            <a:xfrm flipV="1">
              <a:off x="6780213" y="557371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57" name="Line 199"/>
            <p:cNvSpPr>
              <a:spLocks noChangeShapeType="1"/>
            </p:cNvSpPr>
            <p:nvPr/>
          </p:nvSpPr>
          <p:spPr bwMode="auto">
            <a:xfrm flipH="1" flipV="1">
              <a:off x="6780213" y="5573713"/>
              <a:ext cx="92075" cy="1079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4071937" y="1500189"/>
              <a:ext cx="2928938" cy="185738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4071937" y="4357699"/>
              <a:ext cx="2928938" cy="1571631"/>
            </a:xfrm>
            <a:prstGeom prst="rect">
              <a:avLst/>
            </a:prstGeom>
            <a:noFill/>
            <a:ln>
              <a:solidFill>
                <a:srgbClr val="0066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212"/>
          <p:cNvGrpSpPr>
            <a:grpSpLocks/>
          </p:cNvGrpSpPr>
          <p:nvPr/>
        </p:nvGrpSpPr>
        <p:grpSpPr bwMode="auto">
          <a:xfrm>
            <a:off x="500063" y="928688"/>
            <a:ext cx="2714625" cy="2486025"/>
            <a:chOff x="500034" y="928670"/>
            <a:chExt cx="2714644" cy="2486372"/>
          </a:xfrm>
        </p:grpSpPr>
        <p:graphicFrame>
          <p:nvGraphicFramePr>
            <p:cNvPr id="38918" name="Object 2"/>
            <p:cNvGraphicFramePr>
              <a:graphicFrameLocks noChangeAspect="1"/>
            </p:cNvGraphicFramePr>
            <p:nvPr/>
          </p:nvGraphicFramePr>
          <p:xfrm>
            <a:off x="1071538" y="1803373"/>
            <a:ext cx="2020886" cy="1611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1" name="公式" r:id="rId3" imgW="1181096" imgH="923953" progId="Equation.3">
                    <p:embed/>
                  </p:oleObj>
                </mc:Choice>
                <mc:Fallback>
                  <p:oleObj name="公式" r:id="rId3" imgW="1181096" imgH="92395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1803373"/>
                          <a:ext cx="2020886" cy="1611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Text Box 210"/>
            <p:cNvSpPr txBox="1">
              <a:spLocks noChangeArrowheads="1"/>
            </p:cNvSpPr>
            <p:nvPr/>
          </p:nvSpPr>
          <p:spPr bwMode="auto">
            <a:xfrm>
              <a:off x="500034" y="928670"/>
              <a:ext cx="271464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2925" indent="-542925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200" b="1">
                  <a:solidFill>
                    <a:srgbClr val="0000FF"/>
                  </a:solidFill>
                </a:rPr>
                <a:t>解：利用卡诺图化简得最简与或式：</a:t>
              </a:r>
            </a:p>
          </p:txBody>
        </p:sp>
      </p:grpSp>
      <p:sp>
        <p:nvSpPr>
          <p:cNvPr id="214" name="矩形 213"/>
          <p:cNvSpPr>
            <a:spLocks noChangeArrowheads="1"/>
          </p:cNvSpPr>
          <p:nvPr/>
        </p:nvSpPr>
        <p:spPr bwMode="auto">
          <a:xfrm>
            <a:off x="4500563" y="574357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逻辑门的利用效率提高。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70"/>
          <p:cNvSpPr txBox="1">
            <a:spLocks noChangeArrowheads="1"/>
          </p:cNvSpPr>
          <p:nvPr/>
        </p:nvSpPr>
        <p:spPr bwMode="auto">
          <a:xfrm>
            <a:off x="500063" y="285750"/>
            <a:ext cx="82153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的与或阵列只能构成组合逻辑电路，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若在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PLA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中加入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则可构成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时序型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，实现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时序逻辑电路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pSp>
        <p:nvGrpSpPr>
          <p:cNvPr id="2" name="组合 66"/>
          <p:cNvGrpSpPr>
            <a:grpSpLocks/>
          </p:cNvGrpSpPr>
          <p:nvPr/>
        </p:nvGrpSpPr>
        <p:grpSpPr bwMode="auto">
          <a:xfrm>
            <a:off x="1428750" y="1357313"/>
            <a:ext cx="6230938" cy="4041775"/>
            <a:chOff x="1246188" y="1916113"/>
            <a:chExt cx="6230793" cy="4041789"/>
          </a:xfrm>
        </p:grpSpPr>
        <p:sp>
          <p:nvSpPr>
            <p:cNvPr id="39940" name="Text Box 2"/>
            <p:cNvSpPr txBox="1">
              <a:spLocks noChangeArrowheads="1"/>
            </p:cNvSpPr>
            <p:nvPr/>
          </p:nvSpPr>
          <p:spPr bwMode="auto">
            <a:xfrm>
              <a:off x="2857488" y="5500702"/>
              <a:ext cx="3624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时序型</a:t>
              </a: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PLA</a:t>
              </a: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基本结构图 </a:t>
              </a:r>
            </a:p>
          </p:txBody>
        </p:sp>
        <p:sp>
          <p:nvSpPr>
            <p:cNvPr id="39941" name="Rectangle 7"/>
            <p:cNvSpPr>
              <a:spLocks noChangeArrowheads="1"/>
            </p:cNvSpPr>
            <p:nvPr/>
          </p:nvSpPr>
          <p:spPr bwMode="auto">
            <a:xfrm>
              <a:off x="2251076" y="2089151"/>
              <a:ext cx="1525588" cy="119538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2641601" y="2574926"/>
              <a:ext cx="8127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1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43" name="Rectangle 9"/>
            <p:cNvSpPr>
              <a:spLocks noChangeArrowheads="1"/>
            </p:cNvSpPr>
            <p:nvPr/>
          </p:nvSpPr>
          <p:spPr bwMode="auto">
            <a:xfrm>
              <a:off x="2251076" y="4013201"/>
              <a:ext cx="1525588" cy="1195388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44" name="Rectangle 10"/>
            <p:cNvSpPr>
              <a:spLocks noChangeArrowheads="1"/>
            </p:cNvSpPr>
            <p:nvPr/>
          </p:nvSpPr>
          <p:spPr bwMode="auto">
            <a:xfrm>
              <a:off x="2641601" y="4498976"/>
              <a:ext cx="8127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1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45" name="Line 11"/>
            <p:cNvSpPr>
              <a:spLocks noChangeShapeType="1"/>
            </p:cNvSpPr>
            <p:nvPr/>
          </p:nvSpPr>
          <p:spPr bwMode="auto">
            <a:xfrm>
              <a:off x="1581151" y="2262188"/>
              <a:ext cx="66992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6" name="Line 12"/>
            <p:cNvSpPr>
              <a:spLocks noChangeShapeType="1"/>
            </p:cNvSpPr>
            <p:nvPr/>
          </p:nvSpPr>
          <p:spPr bwMode="auto">
            <a:xfrm>
              <a:off x="1581151" y="3197226"/>
              <a:ext cx="669925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2381251" y="3284538"/>
              <a:ext cx="1588" cy="7286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3646488" y="3284538"/>
              <a:ext cx="0" cy="7286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2586038" y="3284538"/>
              <a:ext cx="1588" cy="7286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Rectangle 16"/>
            <p:cNvSpPr>
              <a:spLocks noChangeArrowheads="1"/>
            </p:cNvSpPr>
            <p:nvPr/>
          </p:nvSpPr>
          <p:spPr bwMode="auto">
            <a:xfrm rot="10800000">
              <a:off x="1848211" y="254669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1" name="Rectangle 17"/>
            <p:cNvSpPr>
              <a:spLocks noChangeArrowheads="1"/>
            </p:cNvSpPr>
            <p:nvPr/>
          </p:nvSpPr>
          <p:spPr bwMode="auto">
            <a:xfrm rot="10800000">
              <a:off x="1848211" y="2702268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2" name="Rectangle 18"/>
            <p:cNvSpPr>
              <a:spLocks noChangeArrowheads="1"/>
            </p:cNvSpPr>
            <p:nvPr/>
          </p:nvSpPr>
          <p:spPr bwMode="auto">
            <a:xfrm rot="10800000">
              <a:off x="1848211" y="237524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3" name="Rectangle 19"/>
            <p:cNvSpPr>
              <a:spLocks noChangeArrowheads="1"/>
            </p:cNvSpPr>
            <p:nvPr/>
          </p:nvSpPr>
          <p:spPr bwMode="auto">
            <a:xfrm rot="-5400000">
              <a:off x="3094399" y="3599206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4" name="Rectangle 20"/>
            <p:cNvSpPr>
              <a:spLocks noChangeArrowheads="1"/>
            </p:cNvSpPr>
            <p:nvPr/>
          </p:nvSpPr>
          <p:spPr bwMode="auto">
            <a:xfrm rot="-5400000">
              <a:off x="2907074" y="360079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5" name="Rectangle 21"/>
            <p:cNvSpPr>
              <a:spLocks noChangeArrowheads="1"/>
            </p:cNvSpPr>
            <p:nvPr/>
          </p:nvSpPr>
          <p:spPr bwMode="auto">
            <a:xfrm rot="-5400000">
              <a:off x="3316649" y="3599206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6" name="Rectangle 22"/>
            <p:cNvSpPr>
              <a:spLocks noChangeArrowheads="1"/>
            </p:cNvSpPr>
            <p:nvPr/>
          </p:nvSpPr>
          <p:spPr bwMode="auto">
            <a:xfrm>
              <a:off x="1246188" y="2124076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7" name="Rectangle 23"/>
            <p:cNvSpPr>
              <a:spLocks noChangeArrowheads="1"/>
            </p:cNvSpPr>
            <p:nvPr/>
          </p:nvSpPr>
          <p:spPr bwMode="auto">
            <a:xfrm>
              <a:off x="1395413" y="2228851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8" name="Rectangle 24"/>
            <p:cNvSpPr>
              <a:spLocks noChangeArrowheads="1"/>
            </p:cNvSpPr>
            <p:nvPr/>
          </p:nvSpPr>
          <p:spPr bwMode="auto">
            <a:xfrm>
              <a:off x="1246188" y="3006726"/>
              <a:ext cx="17953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59" name="Rectangle 25"/>
            <p:cNvSpPr>
              <a:spLocks noChangeArrowheads="1"/>
            </p:cNvSpPr>
            <p:nvPr/>
          </p:nvSpPr>
          <p:spPr bwMode="auto">
            <a:xfrm>
              <a:off x="1395413" y="3146426"/>
              <a:ext cx="1074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0" name="Line 26"/>
            <p:cNvSpPr>
              <a:spLocks noChangeShapeType="1"/>
            </p:cNvSpPr>
            <p:nvPr/>
          </p:nvSpPr>
          <p:spPr bwMode="auto">
            <a:xfrm>
              <a:off x="3795713" y="4098926"/>
              <a:ext cx="649288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27"/>
            <p:cNvSpPr>
              <a:spLocks noChangeShapeType="1"/>
            </p:cNvSpPr>
            <p:nvPr/>
          </p:nvSpPr>
          <p:spPr bwMode="auto">
            <a:xfrm>
              <a:off x="3776663" y="4464051"/>
              <a:ext cx="668338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28"/>
            <p:cNvSpPr>
              <a:spLocks noChangeShapeType="1"/>
            </p:cNvSpPr>
            <p:nvPr/>
          </p:nvSpPr>
          <p:spPr bwMode="auto">
            <a:xfrm>
              <a:off x="3776663" y="4792663"/>
              <a:ext cx="3346450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3" name="Line 29"/>
            <p:cNvSpPr>
              <a:spLocks noChangeShapeType="1"/>
            </p:cNvSpPr>
            <p:nvPr/>
          </p:nvSpPr>
          <p:spPr bwMode="auto">
            <a:xfrm>
              <a:off x="3795713" y="5121276"/>
              <a:ext cx="3327400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Rectangle 30"/>
            <p:cNvSpPr>
              <a:spLocks noChangeArrowheads="1"/>
            </p:cNvSpPr>
            <p:nvPr/>
          </p:nvSpPr>
          <p:spPr bwMode="auto">
            <a:xfrm>
              <a:off x="4451373" y="3995738"/>
              <a:ext cx="1785950" cy="622300"/>
            </a:xfrm>
            <a:prstGeom prst="rect">
              <a:avLst/>
            </a:prstGeom>
            <a:solidFill>
              <a:srgbClr val="FFFFFF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5" name="Rectangle 31"/>
            <p:cNvSpPr>
              <a:spLocks noChangeArrowheads="1"/>
            </p:cNvSpPr>
            <p:nvPr/>
          </p:nvSpPr>
          <p:spPr bwMode="auto">
            <a:xfrm>
              <a:off x="4967288" y="4186238"/>
              <a:ext cx="812723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1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6" name="Rectangle 32"/>
            <p:cNvSpPr>
              <a:spLocks noChangeArrowheads="1"/>
            </p:cNvSpPr>
            <p:nvPr/>
          </p:nvSpPr>
          <p:spPr bwMode="auto">
            <a:xfrm rot="10800000">
              <a:off x="6466249" y="4054818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7" name="Rectangle 33"/>
            <p:cNvSpPr>
              <a:spLocks noChangeArrowheads="1"/>
            </p:cNvSpPr>
            <p:nvPr/>
          </p:nvSpPr>
          <p:spPr bwMode="auto">
            <a:xfrm rot="10800000">
              <a:off x="6466249" y="4161181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8" name="Rectangle 35"/>
            <p:cNvSpPr>
              <a:spLocks noChangeArrowheads="1"/>
            </p:cNvSpPr>
            <p:nvPr/>
          </p:nvSpPr>
          <p:spPr bwMode="auto">
            <a:xfrm>
              <a:off x="6527801" y="486251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69" name="Rectangle 36"/>
            <p:cNvSpPr>
              <a:spLocks noChangeArrowheads="1"/>
            </p:cNvSpPr>
            <p:nvPr/>
          </p:nvSpPr>
          <p:spPr bwMode="auto">
            <a:xfrm>
              <a:off x="6527801" y="479266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0" name="Rectangle 38"/>
            <p:cNvSpPr>
              <a:spLocks noChangeArrowheads="1"/>
            </p:cNvSpPr>
            <p:nvPr/>
          </p:nvSpPr>
          <p:spPr bwMode="auto">
            <a:xfrm>
              <a:off x="7216776" y="4689476"/>
              <a:ext cx="16511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1" name="Rectangle 39"/>
            <p:cNvSpPr>
              <a:spLocks noChangeArrowheads="1"/>
            </p:cNvSpPr>
            <p:nvPr/>
          </p:nvSpPr>
          <p:spPr bwMode="auto">
            <a:xfrm>
              <a:off x="7346951" y="4792663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2" name="Rectangle 40"/>
            <p:cNvSpPr>
              <a:spLocks noChangeArrowheads="1"/>
            </p:cNvSpPr>
            <p:nvPr/>
          </p:nvSpPr>
          <p:spPr bwMode="auto">
            <a:xfrm>
              <a:off x="7199313" y="4983163"/>
              <a:ext cx="16511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3" name="Rectangle 41"/>
            <p:cNvSpPr>
              <a:spLocks noChangeArrowheads="1"/>
            </p:cNvSpPr>
            <p:nvPr/>
          </p:nvSpPr>
          <p:spPr bwMode="auto">
            <a:xfrm>
              <a:off x="7327901" y="5138738"/>
              <a:ext cx="14908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en-US" altLang="zh-CN" sz="16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4" name="Freeform 42"/>
            <p:cNvSpPr>
              <a:spLocks/>
            </p:cNvSpPr>
            <p:nvPr/>
          </p:nvSpPr>
          <p:spPr bwMode="auto">
            <a:xfrm>
              <a:off x="3776663" y="2262188"/>
              <a:ext cx="3365500" cy="2201863"/>
            </a:xfrm>
            <a:custGeom>
              <a:avLst/>
              <a:gdLst>
                <a:gd name="T0" fmla="*/ 0 w 2369"/>
                <a:gd name="T1" fmla="*/ 0 h 1664"/>
                <a:gd name="T2" fmla="*/ 2147483647 w 2369"/>
                <a:gd name="T3" fmla="*/ 0 h 1664"/>
                <a:gd name="T4" fmla="*/ 2147483647 w 2369"/>
                <a:gd name="T5" fmla="*/ 2147483647 h 1664"/>
                <a:gd name="T6" fmla="*/ 2147483647 w 2369"/>
                <a:gd name="T7" fmla="*/ 2147483647 h 16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9"/>
                <a:gd name="T13" fmla="*/ 0 h 1664"/>
                <a:gd name="T14" fmla="*/ 2369 w 2369"/>
                <a:gd name="T15" fmla="*/ 1664 h 16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9" h="1664">
                  <a:moveTo>
                    <a:pt x="0" y="0"/>
                  </a:moveTo>
                  <a:lnTo>
                    <a:pt x="2369" y="0"/>
                  </a:lnTo>
                  <a:lnTo>
                    <a:pt x="2369" y="1664"/>
                  </a:lnTo>
                  <a:lnTo>
                    <a:pt x="1741" y="166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Freeform 43"/>
            <p:cNvSpPr>
              <a:spLocks/>
            </p:cNvSpPr>
            <p:nvPr/>
          </p:nvSpPr>
          <p:spPr bwMode="auto">
            <a:xfrm>
              <a:off x="3776663" y="3078163"/>
              <a:ext cx="2882900" cy="1020763"/>
            </a:xfrm>
            <a:custGeom>
              <a:avLst/>
              <a:gdLst>
                <a:gd name="T0" fmla="*/ 0 w 2029"/>
                <a:gd name="T1" fmla="*/ 0 h 772"/>
                <a:gd name="T2" fmla="*/ 2147483647 w 2029"/>
                <a:gd name="T3" fmla="*/ 0 h 772"/>
                <a:gd name="T4" fmla="*/ 2147483647 w 2029"/>
                <a:gd name="T5" fmla="*/ 2147483647 h 772"/>
                <a:gd name="T6" fmla="*/ 2147483647 w 2029"/>
                <a:gd name="T7" fmla="*/ 2147483647 h 7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9"/>
                <a:gd name="T13" fmla="*/ 0 h 772"/>
                <a:gd name="T14" fmla="*/ 2029 w 2029"/>
                <a:gd name="T15" fmla="*/ 772 h 7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9" h="772">
                  <a:moveTo>
                    <a:pt x="0" y="0"/>
                  </a:moveTo>
                  <a:lnTo>
                    <a:pt x="2029" y="0"/>
                  </a:lnTo>
                  <a:lnTo>
                    <a:pt x="2029" y="772"/>
                  </a:lnTo>
                  <a:lnTo>
                    <a:pt x="1741" y="77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Rectangle 44"/>
            <p:cNvSpPr>
              <a:spLocks noChangeArrowheads="1"/>
            </p:cNvSpPr>
            <p:nvPr/>
          </p:nvSpPr>
          <p:spPr bwMode="auto">
            <a:xfrm>
              <a:off x="3905251" y="3736976"/>
              <a:ext cx="238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altLang="zh-CN" sz="1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7" name="Rectangle 45"/>
            <p:cNvSpPr>
              <a:spLocks noChangeArrowheads="1"/>
            </p:cNvSpPr>
            <p:nvPr/>
          </p:nvSpPr>
          <p:spPr bwMode="auto">
            <a:xfrm>
              <a:off x="4092576" y="3857626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8" name="Rectangle 46"/>
            <p:cNvSpPr>
              <a:spLocks noChangeArrowheads="1"/>
            </p:cNvSpPr>
            <p:nvPr/>
          </p:nvSpPr>
          <p:spPr bwMode="auto">
            <a:xfrm>
              <a:off x="3925888" y="4481513"/>
              <a:ext cx="23884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W</a:t>
              </a:r>
              <a:endParaRPr lang="en-US" altLang="zh-CN" sz="1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79" name="Rectangle 47"/>
            <p:cNvSpPr>
              <a:spLocks noChangeArrowheads="1"/>
            </p:cNvSpPr>
            <p:nvPr/>
          </p:nvSpPr>
          <p:spPr bwMode="auto">
            <a:xfrm>
              <a:off x="4110038" y="4572008"/>
              <a:ext cx="5238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altLang="zh-CN" sz="1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0" name="Rectangle 48"/>
            <p:cNvSpPr>
              <a:spLocks noChangeArrowheads="1"/>
            </p:cNvSpPr>
            <p:nvPr/>
          </p:nvSpPr>
          <p:spPr bwMode="auto">
            <a:xfrm>
              <a:off x="4092576" y="1916113"/>
              <a:ext cx="1920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1" name="Rectangle 49"/>
            <p:cNvSpPr>
              <a:spLocks noChangeArrowheads="1"/>
            </p:cNvSpPr>
            <p:nvPr/>
          </p:nvSpPr>
          <p:spPr bwMode="auto">
            <a:xfrm>
              <a:off x="4259263" y="2071688"/>
              <a:ext cx="9618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2" name="Rectangle 50"/>
            <p:cNvSpPr>
              <a:spLocks noChangeArrowheads="1"/>
            </p:cNvSpPr>
            <p:nvPr/>
          </p:nvSpPr>
          <p:spPr bwMode="auto">
            <a:xfrm>
              <a:off x="4092576" y="2714620"/>
              <a:ext cx="1920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3" name="Rectangle 51"/>
            <p:cNvSpPr>
              <a:spLocks noChangeArrowheads="1"/>
            </p:cNvSpPr>
            <p:nvPr/>
          </p:nvSpPr>
          <p:spPr bwMode="auto">
            <a:xfrm>
              <a:off x="4259263" y="2886076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4" name="Rectangle 52"/>
            <p:cNvSpPr>
              <a:spLocks noChangeArrowheads="1"/>
            </p:cNvSpPr>
            <p:nvPr/>
          </p:nvSpPr>
          <p:spPr bwMode="auto">
            <a:xfrm rot="10800000">
              <a:off x="4043724" y="4072281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5" name="Rectangle 53"/>
            <p:cNvSpPr>
              <a:spLocks noChangeArrowheads="1"/>
            </p:cNvSpPr>
            <p:nvPr/>
          </p:nvSpPr>
          <p:spPr bwMode="auto">
            <a:xfrm rot="10800000">
              <a:off x="4043724" y="4178643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6" name="Rectangle 54"/>
            <p:cNvSpPr>
              <a:spLocks noChangeArrowheads="1"/>
            </p:cNvSpPr>
            <p:nvPr/>
          </p:nvSpPr>
          <p:spPr bwMode="auto">
            <a:xfrm rot="10800000">
              <a:off x="4043724" y="3967506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87" name="Freeform 56"/>
            <p:cNvSpPr>
              <a:spLocks/>
            </p:cNvSpPr>
            <p:nvPr/>
          </p:nvSpPr>
          <p:spPr bwMode="auto">
            <a:xfrm>
              <a:off x="2009776" y="2211388"/>
              <a:ext cx="241300" cy="85725"/>
            </a:xfrm>
            <a:custGeom>
              <a:avLst/>
              <a:gdLst>
                <a:gd name="T0" fmla="*/ 0 w 170"/>
                <a:gd name="T1" fmla="*/ 2147483647 h 65"/>
                <a:gd name="T2" fmla="*/ 2147483647 w 170"/>
                <a:gd name="T3" fmla="*/ 2147483647 h 65"/>
                <a:gd name="T4" fmla="*/ 0 w 170"/>
                <a:gd name="T5" fmla="*/ 0 h 65"/>
                <a:gd name="T6" fmla="*/ 2147483647 w 170"/>
                <a:gd name="T7" fmla="*/ 2147483647 h 65"/>
                <a:gd name="T8" fmla="*/ 0 w 170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5"/>
                <a:gd name="T17" fmla="*/ 170 w 17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5">
                  <a:moveTo>
                    <a:pt x="0" y="65"/>
                  </a:moveTo>
                  <a:lnTo>
                    <a:pt x="39" y="39"/>
                  </a:lnTo>
                  <a:lnTo>
                    <a:pt x="0" y="0"/>
                  </a:lnTo>
                  <a:lnTo>
                    <a:pt x="170" y="3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57"/>
            <p:cNvSpPr>
              <a:spLocks/>
            </p:cNvSpPr>
            <p:nvPr/>
          </p:nvSpPr>
          <p:spPr bwMode="auto">
            <a:xfrm>
              <a:off x="1990726" y="3146426"/>
              <a:ext cx="241300" cy="104775"/>
            </a:xfrm>
            <a:custGeom>
              <a:avLst/>
              <a:gdLst>
                <a:gd name="T0" fmla="*/ 0 w 170"/>
                <a:gd name="T1" fmla="*/ 2147483647 h 79"/>
                <a:gd name="T2" fmla="*/ 2147483647 w 170"/>
                <a:gd name="T3" fmla="*/ 2147483647 h 79"/>
                <a:gd name="T4" fmla="*/ 0 w 170"/>
                <a:gd name="T5" fmla="*/ 0 h 79"/>
                <a:gd name="T6" fmla="*/ 2147483647 w 170"/>
                <a:gd name="T7" fmla="*/ 2147483647 h 79"/>
                <a:gd name="T8" fmla="*/ 0 w 170"/>
                <a:gd name="T9" fmla="*/ 2147483647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79"/>
                <a:gd name="T17" fmla="*/ 170 w 170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79">
                  <a:moveTo>
                    <a:pt x="0" y="79"/>
                  </a:moveTo>
                  <a:lnTo>
                    <a:pt x="39" y="39"/>
                  </a:lnTo>
                  <a:lnTo>
                    <a:pt x="0" y="0"/>
                  </a:lnTo>
                  <a:lnTo>
                    <a:pt x="170" y="3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9" name="Freeform 58"/>
            <p:cNvSpPr>
              <a:spLocks/>
            </p:cNvSpPr>
            <p:nvPr/>
          </p:nvSpPr>
          <p:spPr bwMode="auto">
            <a:xfrm>
              <a:off x="3776663" y="2211388"/>
              <a:ext cx="241300" cy="85725"/>
            </a:xfrm>
            <a:custGeom>
              <a:avLst/>
              <a:gdLst>
                <a:gd name="T0" fmla="*/ 2147483647 w 170"/>
                <a:gd name="T1" fmla="*/ 2147483647 h 65"/>
                <a:gd name="T2" fmla="*/ 2147483647 w 170"/>
                <a:gd name="T3" fmla="*/ 2147483647 h 65"/>
                <a:gd name="T4" fmla="*/ 2147483647 w 170"/>
                <a:gd name="T5" fmla="*/ 0 h 65"/>
                <a:gd name="T6" fmla="*/ 0 w 170"/>
                <a:gd name="T7" fmla="*/ 2147483647 h 65"/>
                <a:gd name="T8" fmla="*/ 2147483647 w 170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5"/>
                <a:gd name="T17" fmla="*/ 170 w 170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5">
                  <a:moveTo>
                    <a:pt x="170" y="65"/>
                  </a:moveTo>
                  <a:lnTo>
                    <a:pt x="131" y="39"/>
                  </a:lnTo>
                  <a:lnTo>
                    <a:pt x="170" y="0"/>
                  </a:lnTo>
                  <a:lnTo>
                    <a:pt x="0" y="39"/>
                  </a:lnTo>
                  <a:lnTo>
                    <a:pt x="170" y="6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Freeform 59"/>
            <p:cNvSpPr>
              <a:spLocks/>
            </p:cNvSpPr>
            <p:nvPr/>
          </p:nvSpPr>
          <p:spPr bwMode="auto">
            <a:xfrm>
              <a:off x="3776663" y="3041651"/>
              <a:ext cx="241300" cy="87313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2147483647 w 170"/>
                <a:gd name="T5" fmla="*/ 0 h 66"/>
                <a:gd name="T6" fmla="*/ 0 w 170"/>
                <a:gd name="T7" fmla="*/ 2147483647 h 66"/>
                <a:gd name="T8" fmla="*/ 2147483647 w 170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66"/>
                <a:gd name="T17" fmla="*/ 170 w 170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66">
                  <a:moveTo>
                    <a:pt x="170" y="66"/>
                  </a:moveTo>
                  <a:lnTo>
                    <a:pt x="131" y="27"/>
                  </a:lnTo>
                  <a:lnTo>
                    <a:pt x="170" y="0"/>
                  </a:lnTo>
                  <a:lnTo>
                    <a:pt x="0" y="27"/>
                  </a:lnTo>
                  <a:lnTo>
                    <a:pt x="17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60"/>
            <p:cNvSpPr>
              <a:spLocks/>
            </p:cNvSpPr>
            <p:nvPr/>
          </p:nvSpPr>
          <p:spPr bwMode="auto">
            <a:xfrm>
              <a:off x="3590926" y="3787776"/>
              <a:ext cx="109538" cy="225425"/>
            </a:xfrm>
            <a:custGeom>
              <a:avLst/>
              <a:gdLst>
                <a:gd name="T0" fmla="*/ 2147483647 w 78"/>
                <a:gd name="T1" fmla="*/ 0 h 170"/>
                <a:gd name="T2" fmla="*/ 2147483647 w 78"/>
                <a:gd name="T3" fmla="*/ 2147483647 h 170"/>
                <a:gd name="T4" fmla="*/ 0 w 78"/>
                <a:gd name="T5" fmla="*/ 0 h 170"/>
                <a:gd name="T6" fmla="*/ 2147483647 w 78"/>
                <a:gd name="T7" fmla="*/ 2147483647 h 170"/>
                <a:gd name="T8" fmla="*/ 2147483647 w 78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170"/>
                <a:gd name="T17" fmla="*/ 78 w 78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170">
                  <a:moveTo>
                    <a:pt x="78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Freeform 61"/>
            <p:cNvSpPr>
              <a:spLocks/>
            </p:cNvSpPr>
            <p:nvPr/>
          </p:nvSpPr>
          <p:spPr bwMode="auto">
            <a:xfrm>
              <a:off x="2549526" y="3787776"/>
              <a:ext cx="92075" cy="225425"/>
            </a:xfrm>
            <a:custGeom>
              <a:avLst/>
              <a:gdLst>
                <a:gd name="T0" fmla="*/ 2147483647 w 65"/>
                <a:gd name="T1" fmla="*/ 0 h 170"/>
                <a:gd name="T2" fmla="*/ 2147483647 w 65"/>
                <a:gd name="T3" fmla="*/ 2147483647 h 170"/>
                <a:gd name="T4" fmla="*/ 0 w 65"/>
                <a:gd name="T5" fmla="*/ 0 h 170"/>
                <a:gd name="T6" fmla="*/ 2147483647 w 65"/>
                <a:gd name="T7" fmla="*/ 2147483647 h 170"/>
                <a:gd name="T8" fmla="*/ 2147483647 w 65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70"/>
                <a:gd name="T17" fmla="*/ 65 w 6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70">
                  <a:moveTo>
                    <a:pt x="65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Freeform 62"/>
            <p:cNvSpPr>
              <a:spLocks/>
            </p:cNvSpPr>
            <p:nvPr/>
          </p:nvSpPr>
          <p:spPr bwMode="auto">
            <a:xfrm>
              <a:off x="2325688" y="3787776"/>
              <a:ext cx="92075" cy="225425"/>
            </a:xfrm>
            <a:custGeom>
              <a:avLst/>
              <a:gdLst>
                <a:gd name="T0" fmla="*/ 2147483647 w 65"/>
                <a:gd name="T1" fmla="*/ 0 h 170"/>
                <a:gd name="T2" fmla="*/ 2147483647 w 65"/>
                <a:gd name="T3" fmla="*/ 2147483647 h 170"/>
                <a:gd name="T4" fmla="*/ 0 w 65"/>
                <a:gd name="T5" fmla="*/ 0 h 170"/>
                <a:gd name="T6" fmla="*/ 2147483647 w 65"/>
                <a:gd name="T7" fmla="*/ 2147483647 h 170"/>
                <a:gd name="T8" fmla="*/ 2147483647 w 65"/>
                <a:gd name="T9" fmla="*/ 0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"/>
                <a:gd name="T16" fmla="*/ 0 h 170"/>
                <a:gd name="T17" fmla="*/ 65 w 65"/>
                <a:gd name="T18" fmla="*/ 170 h 1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" h="170">
                  <a:moveTo>
                    <a:pt x="65" y="0"/>
                  </a:moveTo>
                  <a:lnTo>
                    <a:pt x="39" y="26"/>
                  </a:lnTo>
                  <a:lnTo>
                    <a:pt x="0" y="0"/>
                  </a:lnTo>
                  <a:lnTo>
                    <a:pt x="39" y="17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Freeform 63"/>
            <p:cNvSpPr>
              <a:spLocks/>
            </p:cNvSpPr>
            <p:nvPr/>
          </p:nvSpPr>
          <p:spPr bwMode="auto">
            <a:xfrm>
              <a:off x="6900863" y="4757738"/>
              <a:ext cx="222250" cy="87313"/>
            </a:xfrm>
            <a:custGeom>
              <a:avLst/>
              <a:gdLst>
                <a:gd name="T0" fmla="*/ 0 w 157"/>
                <a:gd name="T1" fmla="*/ 2147483647 h 66"/>
                <a:gd name="T2" fmla="*/ 2147483647 w 157"/>
                <a:gd name="T3" fmla="*/ 2147483647 h 66"/>
                <a:gd name="T4" fmla="*/ 0 w 157"/>
                <a:gd name="T5" fmla="*/ 0 h 66"/>
                <a:gd name="T6" fmla="*/ 2147483647 w 157"/>
                <a:gd name="T7" fmla="*/ 2147483647 h 66"/>
                <a:gd name="T8" fmla="*/ 0 w 157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6"/>
                  </a:lnTo>
                  <a:lnTo>
                    <a:pt x="0" y="0"/>
                  </a:lnTo>
                  <a:lnTo>
                    <a:pt x="157" y="2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Freeform 64"/>
            <p:cNvSpPr>
              <a:spLocks/>
            </p:cNvSpPr>
            <p:nvPr/>
          </p:nvSpPr>
          <p:spPr bwMode="auto">
            <a:xfrm>
              <a:off x="4222751" y="4427538"/>
              <a:ext cx="222250" cy="87313"/>
            </a:xfrm>
            <a:custGeom>
              <a:avLst/>
              <a:gdLst>
                <a:gd name="T0" fmla="*/ 0 w 157"/>
                <a:gd name="T1" fmla="*/ 2147483647 h 66"/>
                <a:gd name="T2" fmla="*/ 2147483647 w 157"/>
                <a:gd name="T3" fmla="*/ 2147483647 h 66"/>
                <a:gd name="T4" fmla="*/ 0 w 157"/>
                <a:gd name="T5" fmla="*/ 0 h 66"/>
                <a:gd name="T6" fmla="*/ 2147483647 w 157"/>
                <a:gd name="T7" fmla="*/ 2147483647 h 66"/>
                <a:gd name="T8" fmla="*/ 0 w 157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7"/>
                  </a:lnTo>
                  <a:lnTo>
                    <a:pt x="0" y="0"/>
                  </a:lnTo>
                  <a:lnTo>
                    <a:pt x="157" y="2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Freeform 65"/>
            <p:cNvSpPr>
              <a:spLocks/>
            </p:cNvSpPr>
            <p:nvPr/>
          </p:nvSpPr>
          <p:spPr bwMode="auto">
            <a:xfrm>
              <a:off x="6900863" y="5086351"/>
              <a:ext cx="222250" cy="87313"/>
            </a:xfrm>
            <a:custGeom>
              <a:avLst/>
              <a:gdLst>
                <a:gd name="T0" fmla="*/ 0 w 157"/>
                <a:gd name="T1" fmla="*/ 2147483647 h 66"/>
                <a:gd name="T2" fmla="*/ 2147483647 w 157"/>
                <a:gd name="T3" fmla="*/ 2147483647 h 66"/>
                <a:gd name="T4" fmla="*/ 0 w 157"/>
                <a:gd name="T5" fmla="*/ 0 h 66"/>
                <a:gd name="T6" fmla="*/ 2147483647 w 157"/>
                <a:gd name="T7" fmla="*/ 2147483647 h 66"/>
                <a:gd name="T8" fmla="*/ 0 w 157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6"/>
                  </a:lnTo>
                  <a:lnTo>
                    <a:pt x="0" y="0"/>
                  </a:lnTo>
                  <a:lnTo>
                    <a:pt x="157" y="2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Rectangle 66"/>
            <p:cNvSpPr>
              <a:spLocks noChangeArrowheads="1"/>
            </p:cNvSpPr>
            <p:nvPr/>
          </p:nvSpPr>
          <p:spPr bwMode="auto">
            <a:xfrm rot="10800000">
              <a:off x="4272324" y="2389531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98" name="Rectangle 67"/>
            <p:cNvSpPr>
              <a:spLocks noChangeArrowheads="1"/>
            </p:cNvSpPr>
            <p:nvPr/>
          </p:nvSpPr>
          <p:spPr bwMode="auto">
            <a:xfrm rot="10800000">
              <a:off x="4272324" y="2545106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99" name="Rectangle 68"/>
            <p:cNvSpPr>
              <a:spLocks noChangeArrowheads="1"/>
            </p:cNvSpPr>
            <p:nvPr/>
          </p:nvSpPr>
          <p:spPr bwMode="auto">
            <a:xfrm rot="10800000">
              <a:off x="4272324" y="2218081"/>
              <a:ext cx="89768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100" b="1">
                  <a:latin typeface="Times New Roman" pitchFamily="18" charset="0"/>
                  <a:cs typeface="Times New Roman" pitchFamily="18" charset="0"/>
                </a:rPr>
                <a:t>·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00" name="Freeform 71"/>
            <p:cNvSpPr>
              <a:spLocks/>
            </p:cNvSpPr>
            <p:nvPr/>
          </p:nvSpPr>
          <p:spPr bwMode="auto">
            <a:xfrm>
              <a:off x="4211638" y="4064001"/>
              <a:ext cx="222250" cy="87313"/>
            </a:xfrm>
            <a:custGeom>
              <a:avLst/>
              <a:gdLst>
                <a:gd name="T0" fmla="*/ 0 w 157"/>
                <a:gd name="T1" fmla="*/ 2147483647 h 66"/>
                <a:gd name="T2" fmla="*/ 2147483647 w 157"/>
                <a:gd name="T3" fmla="*/ 2147483647 h 66"/>
                <a:gd name="T4" fmla="*/ 0 w 157"/>
                <a:gd name="T5" fmla="*/ 0 h 66"/>
                <a:gd name="T6" fmla="*/ 2147483647 w 157"/>
                <a:gd name="T7" fmla="*/ 2147483647 h 66"/>
                <a:gd name="T8" fmla="*/ 0 w 157"/>
                <a:gd name="T9" fmla="*/ 2147483647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7"/>
                <a:gd name="T16" fmla="*/ 0 h 66"/>
                <a:gd name="T17" fmla="*/ 157 w 157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7" h="66">
                  <a:moveTo>
                    <a:pt x="0" y="66"/>
                  </a:moveTo>
                  <a:lnTo>
                    <a:pt x="26" y="27"/>
                  </a:lnTo>
                  <a:lnTo>
                    <a:pt x="0" y="0"/>
                  </a:lnTo>
                  <a:lnTo>
                    <a:pt x="157" y="27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7"/>
          <p:cNvSpPr txBox="1">
            <a:spLocks noChangeArrowheads="1"/>
          </p:cNvSpPr>
          <p:nvPr/>
        </p:nvSpPr>
        <p:spPr bwMode="auto">
          <a:xfrm>
            <a:off x="357188" y="214313"/>
            <a:ext cx="417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三、可编程阵列逻辑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 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928688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基本结构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5643563" y="714375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功能特点</a:t>
            </a:r>
          </a:p>
        </p:txBody>
      </p:sp>
      <p:grpSp>
        <p:nvGrpSpPr>
          <p:cNvPr id="2" name="组合 163"/>
          <p:cNvGrpSpPr>
            <a:grpSpLocks/>
          </p:cNvGrpSpPr>
          <p:nvPr/>
        </p:nvGrpSpPr>
        <p:grpSpPr bwMode="auto">
          <a:xfrm>
            <a:off x="500063" y="1357313"/>
            <a:ext cx="4662487" cy="4975225"/>
            <a:chOff x="846138" y="1484313"/>
            <a:chExt cx="4662487" cy="4975225"/>
          </a:xfrm>
        </p:grpSpPr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3057525" y="2460117"/>
              <a:ext cx="417512" cy="439799"/>
            </a:xfrm>
            <a:custGeom>
              <a:avLst/>
              <a:gdLst>
                <a:gd name="T0" fmla="*/ 2147483647 w 263"/>
                <a:gd name="T1" fmla="*/ 0 h 288"/>
                <a:gd name="T2" fmla="*/ 0 w 263"/>
                <a:gd name="T3" fmla="*/ 0 h 288"/>
                <a:gd name="T4" fmla="*/ 0 w 263"/>
                <a:gd name="T5" fmla="*/ 2147483647 h 288"/>
                <a:gd name="T6" fmla="*/ 2147483647 w 263"/>
                <a:gd name="T7" fmla="*/ 2147483647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88"/>
                <a:gd name="T14" fmla="*/ 263 w 263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88">
                  <a:moveTo>
                    <a:pt x="263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63" y="28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auto">
            <a:xfrm>
              <a:off x="3475038" y="2460117"/>
              <a:ext cx="160337" cy="439799"/>
            </a:xfrm>
            <a:custGeom>
              <a:avLst/>
              <a:gdLst>
                <a:gd name="T0" fmla="*/ 0 w 101"/>
                <a:gd name="T1" fmla="*/ 2147483647 h 288"/>
                <a:gd name="T2" fmla="*/ 2147483647 w 101"/>
                <a:gd name="T3" fmla="*/ 2147483647 h 288"/>
                <a:gd name="T4" fmla="*/ 2147483647 w 101"/>
                <a:gd name="T5" fmla="*/ 2147483647 h 288"/>
                <a:gd name="T6" fmla="*/ 2147483647 w 101"/>
                <a:gd name="T7" fmla="*/ 2147483647 h 288"/>
                <a:gd name="T8" fmla="*/ 2147483647 w 101"/>
                <a:gd name="T9" fmla="*/ 2147483647 h 288"/>
                <a:gd name="T10" fmla="*/ 2147483647 w 101"/>
                <a:gd name="T11" fmla="*/ 2147483647 h 288"/>
                <a:gd name="T12" fmla="*/ 2147483647 w 101"/>
                <a:gd name="T13" fmla="*/ 2147483647 h 288"/>
                <a:gd name="T14" fmla="*/ 0 w 101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88"/>
                <a:gd name="T26" fmla="*/ 101 w 101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88">
                  <a:moveTo>
                    <a:pt x="0" y="288"/>
                  </a:moveTo>
                  <a:lnTo>
                    <a:pt x="51" y="250"/>
                  </a:lnTo>
                  <a:lnTo>
                    <a:pt x="88" y="200"/>
                  </a:lnTo>
                  <a:lnTo>
                    <a:pt x="101" y="162"/>
                  </a:lnTo>
                  <a:lnTo>
                    <a:pt x="101" y="125"/>
                  </a:lnTo>
                  <a:lnTo>
                    <a:pt x="88" y="87"/>
                  </a:lnTo>
                  <a:lnTo>
                    <a:pt x="51" y="3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auto">
            <a:xfrm>
              <a:off x="3057525" y="3550452"/>
              <a:ext cx="417512" cy="439799"/>
            </a:xfrm>
            <a:custGeom>
              <a:avLst/>
              <a:gdLst>
                <a:gd name="T0" fmla="*/ 2147483647 w 263"/>
                <a:gd name="T1" fmla="*/ 0 h 288"/>
                <a:gd name="T2" fmla="*/ 0 w 263"/>
                <a:gd name="T3" fmla="*/ 0 h 288"/>
                <a:gd name="T4" fmla="*/ 0 w 263"/>
                <a:gd name="T5" fmla="*/ 2147483647 h 288"/>
                <a:gd name="T6" fmla="*/ 2147483647 w 263"/>
                <a:gd name="T7" fmla="*/ 2147483647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88"/>
                <a:gd name="T14" fmla="*/ 263 w 263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88">
                  <a:moveTo>
                    <a:pt x="263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63" y="28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auto">
            <a:xfrm>
              <a:off x="3475038" y="3550452"/>
              <a:ext cx="160337" cy="439799"/>
            </a:xfrm>
            <a:custGeom>
              <a:avLst/>
              <a:gdLst>
                <a:gd name="T0" fmla="*/ 0 w 101"/>
                <a:gd name="T1" fmla="*/ 2147483647 h 288"/>
                <a:gd name="T2" fmla="*/ 2147483647 w 101"/>
                <a:gd name="T3" fmla="*/ 2147483647 h 288"/>
                <a:gd name="T4" fmla="*/ 2147483647 w 101"/>
                <a:gd name="T5" fmla="*/ 2147483647 h 288"/>
                <a:gd name="T6" fmla="*/ 2147483647 w 101"/>
                <a:gd name="T7" fmla="*/ 2147483647 h 288"/>
                <a:gd name="T8" fmla="*/ 2147483647 w 101"/>
                <a:gd name="T9" fmla="*/ 2147483647 h 288"/>
                <a:gd name="T10" fmla="*/ 2147483647 w 101"/>
                <a:gd name="T11" fmla="*/ 2147483647 h 288"/>
                <a:gd name="T12" fmla="*/ 2147483647 w 101"/>
                <a:gd name="T13" fmla="*/ 2147483647 h 288"/>
                <a:gd name="T14" fmla="*/ 0 w 101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88"/>
                <a:gd name="T26" fmla="*/ 101 w 101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88">
                  <a:moveTo>
                    <a:pt x="0" y="288"/>
                  </a:moveTo>
                  <a:lnTo>
                    <a:pt x="51" y="238"/>
                  </a:lnTo>
                  <a:lnTo>
                    <a:pt x="88" y="200"/>
                  </a:lnTo>
                  <a:lnTo>
                    <a:pt x="101" y="163"/>
                  </a:lnTo>
                  <a:lnTo>
                    <a:pt x="101" y="125"/>
                  </a:lnTo>
                  <a:lnTo>
                    <a:pt x="88" y="75"/>
                  </a:lnTo>
                  <a:lnTo>
                    <a:pt x="51" y="3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auto">
            <a:xfrm>
              <a:off x="3057525" y="4084929"/>
              <a:ext cx="417512" cy="441326"/>
            </a:xfrm>
            <a:custGeom>
              <a:avLst/>
              <a:gdLst>
                <a:gd name="T0" fmla="*/ 2147483647 w 263"/>
                <a:gd name="T1" fmla="*/ 0 h 289"/>
                <a:gd name="T2" fmla="*/ 0 w 263"/>
                <a:gd name="T3" fmla="*/ 0 h 289"/>
                <a:gd name="T4" fmla="*/ 0 w 263"/>
                <a:gd name="T5" fmla="*/ 2147483647 h 289"/>
                <a:gd name="T6" fmla="*/ 2147483647 w 263"/>
                <a:gd name="T7" fmla="*/ 2147483647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89"/>
                <a:gd name="T14" fmla="*/ 263 w 26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89">
                  <a:moveTo>
                    <a:pt x="263" y="0"/>
                  </a:moveTo>
                  <a:lnTo>
                    <a:pt x="0" y="0"/>
                  </a:lnTo>
                  <a:lnTo>
                    <a:pt x="0" y="289"/>
                  </a:lnTo>
                  <a:lnTo>
                    <a:pt x="263" y="289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auto">
            <a:xfrm>
              <a:off x="3475038" y="4084929"/>
              <a:ext cx="160337" cy="441326"/>
            </a:xfrm>
            <a:custGeom>
              <a:avLst/>
              <a:gdLst>
                <a:gd name="T0" fmla="*/ 0 w 101"/>
                <a:gd name="T1" fmla="*/ 2147483647 h 289"/>
                <a:gd name="T2" fmla="*/ 2147483647 w 101"/>
                <a:gd name="T3" fmla="*/ 2147483647 h 289"/>
                <a:gd name="T4" fmla="*/ 2147483647 w 101"/>
                <a:gd name="T5" fmla="*/ 2147483647 h 289"/>
                <a:gd name="T6" fmla="*/ 2147483647 w 101"/>
                <a:gd name="T7" fmla="*/ 2147483647 h 289"/>
                <a:gd name="T8" fmla="*/ 2147483647 w 101"/>
                <a:gd name="T9" fmla="*/ 2147483647 h 289"/>
                <a:gd name="T10" fmla="*/ 2147483647 w 101"/>
                <a:gd name="T11" fmla="*/ 2147483647 h 289"/>
                <a:gd name="T12" fmla="*/ 2147483647 w 101"/>
                <a:gd name="T13" fmla="*/ 2147483647 h 289"/>
                <a:gd name="T14" fmla="*/ 0 w 101"/>
                <a:gd name="T15" fmla="*/ 0 h 2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89"/>
                <a:gd name="T26" fmla="*/ 101 w 101"/>
                <a:gd name="T27" fmla="*/ 289 h 2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89">
                  <a:moveTo>
                    <a:pt x="0" y="289"/>
                  </a:moveTo>
                  <a:lnTo>
                    <a:pt x="51" y="251"/>
                  </a:lnTo>
                  <a:lnTo>
                    <a:pt x="88" y="201"/>
                  </a:lnTo>
                  <a:lnTo>
                    <a:pt x="101" y="163"/>
                  </a:lnTo>
                  <a:lnTo>
                    <a:pt x="101" y="126"/>
                  </a:lnTo>
                  <a:lnTo>
                    <a:pt x="88" y="88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3057525" y="4640786"/>
              <a:ext cx="417512" cy="419947"/>
            </a:xfrm>
            <a:custGeom>
              <a:avLst/>
              <a:gdLst>
                <a:gd name="T0" fmla="*/ 2147483647 w 263"/>
                <a:gd name="T1" fmla="*/ 0 h 275"/>
                <a:gd name="T2" fmla="*/ 0 w 263"/>
                <a:gd name="T3" fmla="*/ 0 h 275"/>
                <a:gd name="T4" fmla="*/ 0 w 263"/>
                <a:gd name="T5" fmla="*/ 2147483647 h 275"/>
                <a:gd name="T6" fmla="*/ 2147483647 w 263"/>
                <a:gd name="T7" fmla="*/ 2147483647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75"/>
                <a:gd name="T14" fmla="*/ 263 w 263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75">
                  <a:moveTo>
                    <a:pt x="263" y="0"/>
                  </a:moveTo>
                  <a:lnTo>
                    <a:pt x="0" y="0"/>
                  </a:lnTo>
                  <a:lnTo>
                    <a:pt x="0" y="275"/>
                  </a:lnTo>
                  <a:lnTo>
                    <a:pt x="263" y="2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3475038" y="4640786"/>
              <a:ext cx="160337" cy="419947"/>
            </a:xfrm>
            <a:custGeom>
              <a:avLst/>
              <a:gdLst>
                <a:gd name="T0" fmla="*/ 0 w 101"/>
                <a:gd name="T1" fmla="*/ 2147483647 h 275"/>
                <a:gd name="T2" fmla="*/ 2147483647 w 101"/>
                <a:gd name="T3" fmla="*/ 2147483647 h 275"/>
                <a:gd name="T4" fmla="*/ 2147483647 w 101"/>
                <a:gd name="T5" fmla="*/ 2147483647 h 275"/>
                <a:gd name="T6" fmla="*/ 2147483647 w 101"/>
                <a:gd name="T7" fmla="*/ 2147483647 h 275"/>
                <a:gd name="T8" fmla="*/ 2147483647 w 101"/>
                <a:gd name="T9" fmla="*/ 2147483647 h 275"/>
                <a:gd name="T10" fmla="*/ 2147483647 w 101"/>
                <a:gd name="T11" fmla="*/ 2147483647 h 275"/>
                <a:gd name="T12" fmla="*/ 2147483647 w 101"/>
                <a:gd name="T13" fmla="*/ 2147483647 h 275"/>
                <a:gd name="T14" fmla="*/ 0 w 101"/>
                <a:gd name="T15" fmla="*/ 0 h 2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75"/>
                <a:gd name="T26" fmla="*/ 101 w 101"/>
                <a:gd name="T27" fmla="*/ 275 h 2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75">
                  <a:moveTo>
                    <a:pt x="0" y="275"/>
                  </a:moveTo>
                  <a:lnTo>
                    <a:pt x="51" y="238"/>
                  </a:lnTo>
                  <a:lnTo>
                    <a:pt x="88" y="200"/>
                  </a:lnTo>
                  <a:lnTo>
                    <a:pt x="101" y="163"/>
                  </a:lnTo>
                  <a:lnTo>
                    <a:pt x="101" y="112"/>
                  </a:lnTo>
                  <a:lnTo>
                    <a:pt x="88" y="75"/>
                  </a:lnTo>
                  <a:lnTo>
                    <a:pt x="51" y="3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3057525" y="5176791"/>
              <a:ext cx="417512" cy="439799"/>
            </a:xfrm>
            <a:custGeom>
              <a:avLst/>
              <a:gdLst>
                <a:gd name="T0" fmla="*/ 2147483647 w 263"/>
                <a:gd name="T1" fmla="*/ 0 h 288"/>
                <a:gd name="T2" fmla="*/ 0 w 263"/>
                <a:gd name="T3" fmla="*/ 0 h 288"/>
                <a:gd name="T4" fmla="*/ 0 w 263"/>
                <a:gd name="T5" fmla="*/ 2147483647 h 288"/>
                <a:gd name="T6" fmla="*/ 2147483647 w 263"/>
                <a:gd name="T7" fmla="*/ 2147483647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88"/>
                <a:gd name="T14" fmla="*/ 263 w 263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88">
                  <a:moveTo>
                    <a:pt x="263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63" y="288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auto">
            <a:xfrm>
              <a:off x="3475038" y="5176791"/>
              <a:ext cx="160337" cy="439799"/>
            </a:xfrm>
            <a:custGeom>
              <a:avLst/>
              <a:gdLst>
                <a:gd name="T0" fmla="*/ 0 w 101"/>
                <a:gd name="T1" fmla="*/ 2147483647 h 288"/>
                <a:gd name="T2" fmla="*/ 2147483647 w 101"/>
                <a:gd name="T3" fmla="*/ 2147483647 h 288"/>
                <a:gd name="T4" fmla="*/ 2147483647 w 101"/>
                <a:gd name="T5" fmla="*/ 2147483647 h 288"/>
                <a:gd name="T6" fmla="*/ 2147483647 w 101"/>
                <a:gd name="T7" fmla="*/ 2147483647 h 288"/>
                <a:gd name="T8" fmla="*/ 2147483647 w 101"/>
                <a:gd name="T9" fmla="*/ 2147483647 h 288"/>
                <a:gd name="T10" fmla="*/ 2147483647 w 101"/>
                <a:gd name="T11" fmla="*/ 2147483647 h 288"/>
                <a:gd name="T12" fmla="*/ 2147483647 w 101"/>
                <a:gd name="T13" fmla="*/ 2147483647 h 288"/>
                <a:gd name="T14" fmla="*/ 0 w 101"/>
                <a:gd name="T15" fmla="*/ 0 h 2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88"/>
                <a:gd name="T26" fmla="*/ 101 w 101"/>
                <a:gd name="T27" fmla="*/ 288 h 2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88">
                  <a:moveTo>
                    <a:pt x="0" y="288"/>
                  </a:moveTo>
                  <a:lnTo>
                    <a:pt x="51" y="238"/>
                  </a:lnTo>
                  <a:lnTo>
                    <a:pt x="88" y="200"/>
                  </a:lnTo>
                  <a:lnTo>
                    <a:pt x="101" y="162"/>
                  </a:lnTo>
                  <a:lnTo>
                    <a:pt x="101" y="125"/>
                  </a:lnTo>
                  <a:lnTo>
                    <a:pt x="88" y="75"/>
                  </a:lnTo>
                  <a:lnTo>
                    <a:pt x="51" y="3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1123950" y="1484313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266825" y="1598844"/>
              <a:ext cx="897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1701800" y="1484313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3" name="Rectangle 23"/>
            <p:cNvSpPr>
              <a:spLocks noChangeArrowheads="1"/>
            </p:cNvSpPr>
            <p:nvPr/>
          </p:nvSpPr>
          <p:spPr bwMode="auto">
            <a:xfrm>
              <a:off x="1844675" y="1598844"/>
              <a:ext cx="897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4" name="Rectangle 24"/>
            <p:cNvSpPr>
              <a:spLocks noChangeArrowheads="1"/>
            </p:cNvSpPr>
            <p:nvPr/>
          </p:nvSpPr>
          <p:spPr bwMode="auto">
            <a:xfrm>
              <a:off x="2260600" y="1484313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5" name="Rectangle 25"/>
            <p:cNvSpPr>
              <a:spLocks noChangeArrowheads="1"/>
            </p:cNvSpPr>
            <p:nvPr/>
          </p:nvSpPr>
          <p:spPr bwMode="auto">
            <a:xfrm>
              <a:off x="2403475" y="1598844"/>
              <a:ext cx="897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H="1">
              <a:off x="846138" y="2689179"/>
              <a:ext cx="2211387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3057525" y="3014447"/>
              <a:ext cx="417512" cy="419947"/>
            </a:xfrm>
            <a:custGeom>
              <a:avLst/>
              <a:gdLst>
                <a:gd name="T0" fmla="*/ 2147483647 w 263"/>
                <a:gd name="T1" fmla="*/ 0 h 275"/>
                <a:gd name="T2" fmla="*/ 0 w 263"/>
                <a:gd name="T3" fmla="*/ 0 h 275"/>
                <a:gd name="T4" fmla="*/ 0 w 263"/>
                <a:gd name="T5" fmla="*/ 2147483647 h 275"/>
                <a:gd name="T6" fmla="*/ 2147483647 w 263"/>
                <a:gd name="T7" fmla="*/ 2147483647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3"/>
                <a:gd name="T13" fmla="*/ 0 h 275"/>
                <a:gd name="T14" fmla="*/ 263 w 263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3" h="275">
                  <a:moveTo>
                    <a:pt x="263" y="0"/>
                  </a:moveTo>
                  <a:lnTo>
                    <a:pt x="0" y="0"/>
                  </a:lnTo>
                  <a:lnTo>
                    <a:pt x="0" y="275"/>
                  </a:lnTo>
                  <a:lnTo>
                    <a:pt x="263" y="27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3475038" y="3014447"/>
              <a:ext cx="160337" cy="419947"/>
            </a:xfrm>
            <a:custGeom>
              <a:avLst/>
              <a:gdLst>
                <a:gd name="T0" fmla="*/ 0 w 101"/>
                <a:gd name="T1" fmla="*/ 2147483647 h 275"/>
                <a:gd name="T2" fmla="*/ 2147483647 w 101"/>
                <a:gd name="T3" fmla="*/ 2147483647 h 275"/>
                <a:gd name="T4" fmla="*/ 2147483647 w 101"/>
                <a:gd name="T5" fmla="*/ 2147483647 h 275"/>
                <a:gd name="T6" fmla="*/ 2147483647 w 101"/>
                <a:gd name="T7" fmla="*/ 2147483647 h 275"/>
                <a:gd name="T8" fmla="*/ 2147483647 w 101"/>
                <a:gd name="T9" fmla="*/ 2147483647 h 275"/>
                <a:gd name="T10" fmla="*/ 2147483647 w 101"/>
                <a:gd name="T11" fmla="*/ 2147483647 h 275"/>
                <a:gd name="T12" fmla="*/ 2147483647 w 101"/>
                <a:gd name="T13" fmla="*/ 2147483647 h 275"/>
                <a:gd name="T14" fmla="*/ 0 w 101"/>
                <a:gd name="T15" fmla="*/ 0 h 2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"/>
                <a:gd name="T25" fmla="*/ 0 h 275"/>
                <a:gd name="T26" fmla="*/ 101 w 101"/>
                <a:gd name="T27" fmla="*/ 275 h 2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" h="275">
                  <a:moveTo>
                    <a:pt x="0" y="275"/>
                  </a:moveTo>
                  <a:lnTo>
                    <a:pt x="51" y="238"/>
                  </a:lnTo>
                  <a:lnTo>
                    <a:pt x="88" y="200"/>
                  </a:lnTo>
                  <a:lnTo>
                    <a:pt x="101" y="163"/>
                  </a:lnTo>
                  <a:lnTo>
                    <a:pt x="101" y="113"/>
                  </a:lnTo>
                  <a:lnTo>
                    <a:pt x="88" y="75"/>
                  </a:lnTo>
                  <a:lnTo>
                    <a:pt x="51" y="37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H="1">
              <a:off x="3635375" y="2689179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3635375" y="3225184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H="1">
              <a:off x="3635375" y="3779513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H="1">
              <a:off x="3635375" y="4315518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H="1">
              <a:off x="3635375" y="4851523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846138" y="5405853"/>
              <a:ext cx="21907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H="1">
              <a:off x="3635375" y="5405853"/>
              <a:ext cx="1873250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2359025" y="1827906"/>
              <a:ext cx="1587" cy="3069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Freeform 39"/>
            <p:cNvSpPr>
              <a:spLocks/>
            </p:cNvSpPr>
            <p:nvPr/>
          </p:nvSpPr>
          <p:spPr bwMode="auto">
            <a:xfrm>
              <a:off x="2220913" y="2153174"/>
              <a:ext cx="298450" cy="268766"/>
            </a:xfrm>
            <a:custGeom>
              <a:avLst/>
              <a:gdLst>
                <a:gd name="T0" fmla="*/ 2147483647 w 188"/>
                <a:gd name="T1" fmla="*/ 0 h 176"/>
                <a:gd name="T2" fmla="*/ 0 w 188"/>
                <a:gd name="T3" fmla="*/ 0 h 176"/>
                <a:gd name="T4" fmla="*/ 2147483647 w 188"/>
                <a:gd name="T5" fmla="*/ 2147483647 h 176"/>
                <a:gd name="T6" fmla="*/ 2147483647 w 188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"/>
                <a:gd name="T13" fmla="*/ 0 h 176"/>
                <a:gd name="T14" fmla="*/ 188 w 188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" h="176">
                  <a:moveTo>
                    <a:pt x="188" y="0"/>
                  </a:moveTo>
                  <a:lnTo>
                    <a:pt x="0" y="0"/>
                  </a:lnTo>
                  <a:lnTo>
                    <a:pt x="100" y="17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41"/>
            <p:cNvSpPr>
              <a:spLocks noChangeShapeType="1"/>
            </p:cNvSpPr>
            <p:nvPr/>
          </p:nvSpPr>
          <p:spPr bwMode="auto">
            <a:xfrm>
              <a:off x="1801813" y="1827906"/>
              <a:ext cx="1587" cy="30694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Freeform 44"/>
            <p:cNvSpPr>
              <a:spLocks/>
            </p:cNvSpPr>
            <p:nvPr/>
          </p:nvSpPr>
          <p:spPr bwMode="auto">
            <a:xfrm>
              <a:off x="1643063" y="2153174"/>
              <a:ext cx="317500" cy="268766"/>
            </a:xfrm>
            <a:custGeom>
              <a:avLst/>
              <a:gdLst>
                <a:gd name="T0" fmla="*/ 2147483647 w 200"/>
                <a:gd name="T1" fmla="*/ 0 h 176"/>
                <a:gd name="T2" fmla="*/ 0 w 200"/>
                <a:gd name="T3" fmla="*/ 0 h 176"/>
                <a:gd name="T4" fmla="*/ 2147483647 w 200"/>
                <a:gd name="T5" fmla="*/ 2147483647 h 176"/>
                <a:gd name="T6" fmla="*/ 2147483647 w 200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0"/>
                <a:gd name="T13" fmla="*/ 0 h 176"/>
                <a:gd name="T14" fmla="*/ 200 w 20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0" h="176">
                  <a:moveTo>
                    <a:pt x="200" y="0"/>
                  </a:moveTo>
                  <a:lnTo>
                    <a:pt x="0" y="0"/>
                  </a:lnTo>
                  <a:lnTo>
                    <a:pt x="100" y="176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0" name="Line 46"/>
            <p:cNvSpPr>
              <a:spLocks noChangeShapeType="1"/>
            </p:cNvSpPr>
            <p:nvPr/>
          </p:nvSpPr>
          <p:spPr bwMode="auto">
            <a:xfrm flipH="1">
              <a:off x="846138" y="3225184"/>
              <a:ext cx="2211387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Line 47"/>
            <p:cNvSpPr>
              <a:spLocks noChangeShapeType="1"/>
            </p:cNvSpPr>
            <p:nvPr/>
          </p:nvSpPr>
          <p:spPr bwMode="auto">
            <a:xfrm flipH="1">
              <a:off x="846138" y="3779513"/>
              <a:ext cx="2211387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Line 48"/>
            <p:cNvSpPr>
              <a:spLocks noChangeShapeType="1"/>
            </p:cNvSpPr>
            <p:nvPr/>
          </p:nvSpPr>
          <p:spPr bwMode="auto">
            <a:xfrm flipH="1">
              <a:off x="846138" y="4315518"/>
              <a:ext cx="2211387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Line 49"/>
            <p:cNvSpPr>
              <a:spLocks noChangeShapeType="1"/>
            </p:cNvSpPr>
            <p:nvPr/>
          </p:nvSpPr>
          <p:spPr bwMode="auto">
            <a:xfrm flipH="1">
              <a:off x="846138" y="4851523"/>
              <a:ext cx="2211387" cy="152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4" name="Line 60"/>
            <p:cNvSpPr>
              <a:spLocks noChangeShapeType="1"/>
            </p:cNvSpPr>
            <p:nvPr/>
          </p:nvSpPr>
          <p:spPr bwMode="auto">
            <a:xfrm>
              <a:off x="4611688" y="2287557"/>
              <a:ext cx="1587" cy="334735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5" name="Line 61"/>
            <p:cNvSpPr>
              <a:spLocks noChangeShapeType="1"/>
            </p:cNvSpPr>
            <p:nvPr/>
          </p:nvSpPr>
          <p:spPr bwMode="auto">
            <a:xfrm>
              <a:off x="5168900" y="2229528"/>
              <a:ext cx="1587" cy="34053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6" name="Freeform 62"/>
            <p:cNvSpPr>
              <a:spLocks/>
            </p:cNvSpPr>
            <p:nvPr/>
          </p:nvSpPr>
          <p:spPr bwMode="auto">
            <a:xfrm>
              <a:off x="4432300" y="5540236"/>
              <a:ext cx="377825" cy="94679"/>
            </a:xfrm>
            <a:custGeom>
              <a:avLst/>
              <a:gdLst>
                <a:gd name="T0" fmla="*/ 0 w 238"/>
                <a:gd name="T1" fmla="*/ 0 h 62"/>
                <a:gd name="T2" fmla="*/ 2147483647 w 238"/>
                <a:gd name="T3" fmla="*/ 2147483647 h 62"/>
                <a:gd name="T4" fmla="*/ 2147483647 w 238"/>
                <a:gd name="T5" fmla="*/ 2147483647 h 62"/>
                <a:gd name="T6" fmla="*/ 2147483647 w 238"/>
                <a:gd name="T7" fmla="*/ 2147483647 h 62"/>
                <a:gd name="T8" fmla="*/ 2147483647 w 23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62"/>
                <a:gd name="T17" fmla="*/ 238 w 23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62">
                  <a:moveTo>
                    <a:pt x="0" y="0"/>
                  </a:moveTo>
                  <a:lnTo>
                    <a:pt x="50" y="37"/>
                  </a:lnTo>
                  <a:lnTo>
                    <a:pt x="113" y="62"/>
                  </a:lnTo>
                  <a:lnTo>
                    <a:pt x="176" y="37"/>
                  </a:lnTo>
                  <a:lnTo>
                    <a:pt x="23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63"/>
            <p:cNvSpPr>
              <a:spLocks noChangeShapeType="1"/>
            </p:cNvSpPr>
            <p:nvPr/>
          </p:nvSpPr>
          <p:spPr bwMode="auto">
            <a:xfrm>
              <a:off x="4432300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Line 64"/>
            <p:cNvSpPr>
              <a:spLocks noChangeShapeType="1"/>
            </p:cNvSpPr>
            <p:nvPr/>
          </p:nvSpPr>
          <p:spPr bwMode="auto">
            <a:xfrm>
              <a:off x="4810125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9" name="Freeform 65"/>
            <p:cNvSpPr>
              <a:spLocks/>
            </p:cNvSpPr>
            <p:nvPr/>
          </p:nvSpPr>
          <p:spPr bwMode="auto">
            <a:xfrm>
              <a:off x="4432300" y="5711269"/>
              <a:ext cx="179387" cy="268766"/>
            </a:xfrm>
            <a:custGeom>
              <a:avLst/>
              <a:gdLst>
                <a:gd name="T0" fmla="*/ 0 w 113"/>
                <a:gd name="T1" fmla="*/ 0 h 176"/>
                <a:gd name="T2" fmla="*/ 2147483647 w 113"/>
                <a:gd name="T3" fmla="*/ 2147483647 h 176"/>
                <a:gd name="T4" fmla="*/ 2147483647 w 113"/>
                <a:gd name="T5" fmla="*/ 2147483647 h 176"/>
                <a:gd name="T6" fmla="*/ 2147483647 w 113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76"/>
                <a:gd name="T14" fmla="*/ 113 w 113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76">
                  <a:moveTo>
                    <a:pt x="0" y="0"/>
                  </a:moveTo>
                  <a:lnTo>
                    <a:pt x="12" y="75"/>
                  </a:lnTo>
                  <a:lnTo>
                    <a:pt x="50" y="138"/>
                  </a:lnTo>
                  <a:lnTo>
                    <a:pt x="113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0" name="Freeform 66"/>
            <p:cNvSpPr>
              <a:spLocks/>
            </p:cNvSpPr>
            <p:nvPr/>
          </p:nvSpPr>
          <p:spPr bwMode="auto">
            <a:xfrm>
              <a:off x="4611688" y="5711269"/>
              <a:ext cx="198437" cy="268766"/>
            </a:xfrm>
            <a:custGeom>
              <a:avLst/>
              <a:gdLst>
                <a:gd name="T0" fmla="*/ 2147483647 w 125"/>
                <a:gd name="T1" fmla="*/ 0 h 176"/>
                <a:gd name="T2" fmla="*/ 2147483647 w 125"/>
                <a:gd name="T3" fmla="*/ 2147483647 h 176"/>
                <a:gd name="T4" fmla="*/ 2147483647 w 125"/>
                <a:gd name="T5" fmla="*/ 2147483647 h 176"/>
                <a:gd name="T6" fmla="*/ 0 w 125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76"/>
                <a:gd name="T14" fmla="*/ 125 w 125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76">
                  <a:moveTo>
                    <a:pt x="125" y="0"/>
                  </a:moveTo>
                  <a:lnTo>
                    <a:pt x="113" y="75"/>
                  </a:lnTo>
                  <a:lnTo>
                    <a:pt x="63" y="138"/>
                  </a:lnTo>
                  <a:lnTo>
                    <a:pt x="0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Freeform 67"/>
            <p:cNvSpPr>
              <a:spLocks/>
            </p:cNvSpPr>
            <p:nvPr/>
          </p:nvSpPr>
          <p:spPr bwMode="auto">
            <a:xfrm>
              <a:off x="4989513" y="5540236"/>
              <a:ext cx="379412" cy="94679"/>
            </a:xfrm>
            <a:custGeom>
              <a:avLst/>
              <a:gdLst>
                <a:gd name="T0" fmla="*/ 0 w 239"/>
                <a:gd name="T1" fmla="*/ 0 h 62"/>
                <a:gd name="T2" fmla="*/ 2147483647 w 239"/>
                <a:gd name="T3" fmla="*/ 2147483647 h 62"/>
                <a:gd name="T4" fmla="*/ 2147483647 w 239"/>
                <a:gd name="T5" fmla="*/ 2147483647 h 62"/>
                <a:gd name="T6" fmla="*/ 2147483647 w 239"/>
                <a:gd name="T7" fmla="*/ 2147483647 h 62"/>
                <a:gd name="T8" fmla="*/ 2147483647 w 239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9"/>
                <a:gd name="T16" fmla="*/ 0 h 62"/>
                <a:gd name="T17" fmla="*/ 239 w 23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9" h="62">
                  <a:moveTo>
                    <a:pt x="0" y="0"/>
                  </a:moveTo>
                  <a:lnTo>
                    <a:pt x="51" y="37"/>
                  </a:lnTo>
                  <a:lnTo>
                    <a:pt x="113" y="62"/>
                  </a:lnTo>
                  <a:lnTo>
                    <a:pt x="189" y="37"/>
                  </a:lnTo>
                  <a:lnTo>
                    <a:pt x="239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2" name="Line 68"/>
            <p:cNvSpPr>
              <a:spLocks noChangeShapeType="1"/>
            </p:cNvSpPr>
            <p:nvPr/>
          </p:nvSpPr>
          <p:spPr bwMode="auto">
            <a:xfrm>
              <a:off x="4989513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Line 69"/>
            <p:cNvSpPr>
              <a:spLocks noChangeShapeType="1"/>
            </p:cNvSpPr>
            <p:nvPr/>
          </p:nvSpPr>
          <p:spPr bwMode="auto">
            <a:xfrm>
              <a:off x="5368925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4" name="Freeform 70"/>
            <p:cNvSpPr>
              <a:spLocks/>
            </p:cNvSpPr>
            <p:nvPr/>
          </p:nvSpPr>
          <p:spPr bwMode="auto">
            <a:xfrm>
              <a:off x="4989513" y="5711269"/>
              <a:ext cx="179387" cy="268766"/>
            </a:xfrm>
            <a:custGeom>
              <a:avLst/>
              <a:gdLst>
                <a:gd name="T0" fmla="*/ 0 w 113"/>
                <a:gd name="T1" fmla="*/ 0 h 176"/>
                <a:gd name="T2" fmla="*/ 2147483647 w 113"/>
                <a:gd name="T3" fmla="*/ 2147483647 h 176"/>
                <a:gd name="T4" fmla="*/ 2147483647 w 113"/>
                <a:gd name="T5" fmla="*/ 2147483647 h 176"/>
                <a:gd name="T6" fmla="*/ 2147483647 w 113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76"/>
                <a:gd name="T14" fmla="*/ 113 w 113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76">
                  <a:moveTo>
                    <a:pt x="0" y="0"/>
                  </a:moveTo>
                  <a:lnTo>
                    <a:pt x="13" y="75"/>
                  </a:lnTo>
                  <a:lnTo>
                    <a:pt x="51" y="138"/>
                  </a:lnTo>
                  <a:lnTo>
                    <a:pt x="113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5" name="Freeform 71"/>
            <p:cNvSpPr>
              <a:spLocks/>
            </p:cNvSpPr>
            <p:nvPr/>
          </p:nvSpPr>
          <p:spPr bwMode="auto">
            <a:xfrm>
              <a:off x="5168900" y="5711269"/>
              <a:ext cx="200025" cy="268766"/>
            </a:xfrm>
            <a:custGeom>
              <a:avLst/>
              <a:gdLst>
                <a:gd name="T0" fmla="*/ 2147483647 w 126"/>
                <a:gd name="T1" fmla="*/ 0 h 176"/>
                <a:gd name="T2" fmla="*/ 2147483647 w 126"/>
                <a:gd name="T3" fmla="*/ 2147483647 h 176"/>
                <a:gd name="T4" fmla="*/ 2147483647 w 126"/>
                <a:gd name="T5" fmla="*/ 2147483647 h 176"/>
                <a:gd name="T6" fmla="*/ 0 w 126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"/>
                <a:gd name="T13" fmla="*/ 0 h 176"/>
                <a:gd name="T14" fmla="*/ 126 w 126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" h="176">
                  <a:moveTo>
                    <a:pt x="126" y="0"/>
                  </a:moveTo>
                  <a:lnTo>
                    <a:pt x="113" y="75"/>
                  </a:lnTo>
                  <a:lnTo>
                    <a:pt x="76" y="138"/>
                  </a:lnTo>
                  <a:lnTo>
                    <a:pt x="0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6" name="Line 72"/>
            <p:cNvSpPr>
              <a:spLocks noChangeShapeType="1"/>
            </p:cNvSpPr>
            <p:nvPr/>
          </p:nvSpPr>
          <p:spPr bwMode="auto">
            <a:xfrm>
              <a:off x="4611688" y="5980035"/>
              <a:ext cx="1587" cy="15270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7" name="Line 73"/>
            <p:cNvSpPr>
              <a:spLocks noChangeShapeType="1"/>
            </p:cNvSpPr>
            <p:nvPr/>
          </p:nvSpPr>
          <p:spPr bwMode="auto">
            <a:xfrm>
              <a:off x="5168900" y="5980035"/>
              <a:ext cx="1587" cy="15270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8" name="Rectangle 74"/>
            <p:cNvSpPr>
              <a:spLocks noChangeArrowheads="1"/>
            </p:cNvSpPr>
            <p:nvPr/>
          </p:nvSpPr>
          <p:spPr bwMode="auto">
            <a:xfrm>
              <a:off x="5029200" y="6132743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19" name="Rectangle 75"/>
            <p:cNvSpPr>
              <a:spLocks noChangeArrowheads="1"/>
            </p:cNvSpPr>
            <p:nvPr/>
          </p:nvSpPr>
          <p:spPr bwMode="auto">
            <a:xfrm>
              <a:off x="5208588" y="6247274"/>
              <a:ext cx="88900" cy="21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1600"/>
            </a:p>
          </p:txBody>
        </p:sp>
        <p:sp>
          <p:nvSpPr>
            <p:cNvPr id="41020" name="Rectangle 76"/>
            <p:cNvSpPr>
              <a:spLocks noChangeArrowheads="1"/>
            </p:cNvSpPr>
            <p:nvPr/>
          </p:nvSpPr>
          <p:spPr bwMode="auto">
            <a:xfrm>
              <a:off x="4511675" y="6132743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1" name="Rectangle 77"/>
            <p:cNvSpPr>
              <a:spLocks noChangeArrowheads="1"/>
            </p:cNvSpPr>
            <p:nvPr/>
          </p:nvSpPr>
          <p:spPr bwMode="auto">
            <a:xfrm>
              <a:off x="4691063" y="6247274"/>
              <a:ext cx="88900" cy="21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41022" name="Rectangle 78"/>
            <p:cNvSpPr>
              <a:spLocks noChangeArrowheads="1"/>
            </p:cNvSpPr>
            <p:nvPr/>
          </p:nvSpPr>
          <p:spPr bwMode="auto">
            <a:xfrm>
              <a:off x="3854450" y="6132743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3" name="Rectangle 79"/>
            <p:cNvSpPr>
              <a:spLocks noChangeArrowheads="1"/>
            </p:cNvSpPr>
            <p:nvPr/>
          </p:nvSpPr>
          <p:spPr bwMode="auto">
            <a:xfrm>
              <a:off x="4033838" y="6247274"/>
              <a:ext cx="88900" cy="21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41024" name="Rectangle 80"/>
            <p:cNvSpPr>
              <a:spLocks noChangeArrowheads="1"/>
            </p:cNvSpPr>
            <p:nvPr/>
          </p:nvSpPr>
          <p:spPr bwMode="auto">
            <a:xfrm>
              <a:off x="4054475" y="1637021"/>
              <a:ext cx="7742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5" name="Rectangle 81"/>
            <p:cNvSpPr>
              <a:spLocks noChangeArrowheads="1"/>
            </p:cNvSpPr>
            <p:nvPr/>
          </p:nvSpPr>
          <p:spPr bwMode="auto">
            <a:xfrm>
              <a:off x="3933825" y="1942437"/>
              <a:ext cx="1022350" cy="305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（固定）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6" name="Rectangle 82"/>
            <p:cNvSpPr>
              <a:spLocks noChangeArrowheads="1"/>
            </p:cNvSpPr>
            <p:nvPr/>
          </p:nvSpPr>
          <p:spPr bwMode="auto">
            <a:xfrm>
              <a:off x="1398588" y="5787623"/>
              <a:ext cx="77425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7" name="Rectangle 83"/>
            <p:cNvSpPr>
              <a:spLocks noChangeArrowheads="1"/>
            </p:cNvSpPr>
            <p:nvPr/>
          </p:nvSpPr>
          <p:spPr bwMode="auto">
            <a:xfrm>
              <a:off x="1163638" y="6094566"/>
              <a:ext cx="12904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（可编程）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28" name="Line 85"/>
            <p:cNvSpPr>
              <a:spLocks noChangeShapeType="1"/>
            </p:cNvSpPr>
            <p:nvPr/>
          </p:nvSpPr>
          <p:spPr bwMode="auto">
            <a:xfrm>
              <a:off x="1244600" y="1847758"/>
              <a:ext cx="1587" cy="30541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Freeform 90"/>
            <p:cNvSpPr>
              <a:spLocks/>
            </p:cNvSpPr>
            <p:nvPr/>
          </p:nvSpPr>
          <p:spPr bwMode="auto">
            <a:xfrm>
              <a:off x="1084263" y="2153174"/>
              <a:ext cx="319087" cy="268766"/>
            </a:xfrm>
            <a:custGeom>
              <a:avLst/>
              <a:gdLst>
                <a:gd name="T0" fmla="*/ 2147483647 w 201"/>
                <a:gd name="T1" fmla="*/ 0 h 176"/>
                <a:gd name="T2" fmla="*/ 0 w 201"/>
                <a:gd name="T3" fmla="*/ 0 h 176"/>
                <a:gd name="T4" fmla="*/ 2147483647 w 201"/>
                <a:gd name="T5" fmla="*/ 2147483647 h 176"/>
                <a:gd name="T6" fmla="*/ 2147483647 w 201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"/>
                <a:gd name="T13" fmla="*/ 0 h 176"/>
                <a:gd name="T14" fmla="*/ 201 w 201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" h="176">
                  <a:moveTo>
                    <a:pt x="201" y="0"/>
                  </a:moveTo>
                  <a:lnTo>
                    <a:pt x="0" y="0"/>
                  </a:lnTo>
                  <a:lnTo>
                    <a:pt x="101" y="176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30" name="Group 166"/>
            <p:cNvGrpSpPr>
              <a:grpSpLocks/>
            </p:cNvGrpSpPr>
            <p:nvPr/>
          </p:nvGrpSpPr>
          <p:grpSpPr bwMode="auto">
            <a:xfrm>
              <a:off x="1308100" y="2173026"/>
              <a:ext cx="119062" cy="3538243"/>
              <a:chOff x="1136" y="1177"/>
              <a:chExt cx="75" cy="2317"/>
            </a:xfrm>
          </p:grpSpPr>
          <p:sp>
            <p:nvSpPr>
              <p:cNvPr id="41115" name="Line 86"/>
              <p:cNvSpPr>
                <a:spLocks noChangeShapeType="1"/>
              </p:cNvSpPr>
              <p:nvPr/>
            </p:nvSpPr>
            <p:spPr bwMode="auto">
              <a:xfrm>
                <a:off x="1174" y="1177"/>
                <a:ext cx="1" cy="231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6" name="Line 88"/>
              <p:cNvSpPr>
                <a:spLocks noChangeShapeType="1"/>
              </p:cNvSpPr>
              <p:nvPr/>
            </p:nvSpPr>
            <p:spPr bwMode="auto">
              <a:xfrm flipH="1">
                <a:off x="1136" y="1477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7" name="Line 89"/>
              <p:cNvSpPr>
                <a:spLocks noChangeShapeType="1"/>
              </p:cNvSpPr>
              <p:nvPr/>
            </p:nvSpPr>
            <p:spPr bwMode="auto">
              <a:xfrm flipH="1" flipV="1">
                <a:off x="1136" y="1477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8" name="Line 94"/>
              <p:cNvSpPr>
                <a:spLocks noChangeShapeType="1"/>
              </p:cNvSpPr>
              <p:nvPr/>
            </p:nvSpPr>
            <p:spPr bwMode="auto">
              <a:xfrm flipH="1">
                <a:off x="1136" y="1828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9" name="Line 95"/>
              <p:cNvSpPr>
                <a:spLocks noChangeShapeType="1"/>
              </p:cNvSpPr>
              <p:nvPr/>
            </p:nvSpPr>
            <p:spPr bwMode="auto">
              <a:xfrm flipH="1" flipV="1">
                <a:off x="1136" y="1828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0" name="Line 98"/>
              <p:cNvSpPr>
                <a:spLocks noChangeShapeType="1"/>
              </p:cNvSpPr>
              <p:nvPr/>
            </p:nvSpPr>
            <p:spPr bwMode="auto">
              <a:xfrm flipH="1">
                <a:off x="1136" y="2179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1" name="Line 99"/>
              <p:cNvSpPr>
                <a:spLocks noChangeShapeType="1"/>
              </p:cNvSpPr>
              <p:nvPr/>
            </p:nvSpPr>
            <p:spPr bwMode="auto">
              <a:xfrm flipH="1" flipV="1">
                <a:off x="1136" y="2179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2" name="Line 102"/>
              <p:cNvSpPr>
                <a:spLocks noChangeShapeType="1"/>
              </p:cNvSpPr>
              <p:nvPr/>
            </p:nvSpPr>
            <p:spPr bwMode="auto">
              <a:xfrm flipH="1">
                <a:off x="1136" y="2542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3" name="Line 103"/>
              <p:cNvSpPr>
                <a:spLocks noChangeShapeType="1"/>
              </p:cNvSpPr>
              <p:nvPr/>
            </p:nvSpPr>
            <p:spPr bwMode="auto">
              <a:xfrm flipH="1" flipV="1">
                <a:off x="1136" y="2542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4" name="Line 106"/>
              <p:cNvSpPr>
                <a:spLocks noChangeShapeType="1"/>
              </p:cNvSpPr>
              <p:nvPr/>
            </p:nvSpPr>
            <p:spPr bwMode="auto">
              <a:xfrm flipH="1">
                <a:off x="1136" y="2893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5" name="Line 107"/>
              <p:cNvSpPr>
                <a:spLocks noChangeShapeType="1"/>
              </p:cNvSpPr>
              <p:nvPr/>
            </p:nvSpPr>
            <p:spPr bwMode="auto">
              <a:xfrm flipH="1" flipV="1">
                <a:off x="1136" y="2893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6" name="Line 110"/>
              <p:cNvSpPr>
                <a:spLocks noChangeShapeType="1"/>
              </p:cNvSpPr>
              <p:nvPr/>
            </p:nvSpPr>
            <p:spPr bwMode="auto">
              <a:xfrm flipH="1">
                <a:off x="1136" y="3244"/>
                <a:ext cx="75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7" name="Line 111"/>
              <p:cNvSpPr>
                <a:spLocks noChangeShapeType="1"/>
              </p:cNvSpPr>
              <p:nvPr/>
            </p:nvSpPr>
            <p:spPr bwMode="auto">
              <a:xfrm flipH="1" flipV="1">
                <a:off x="1136" y="3244"/>
                <a:ext cx="75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31" name="Line 114"/>
            <p:cNvSpPr>
              <a:spLocks noChangeShapeType="1"/>
            </p:cNvSpPr>
            <p:nvPr/>
          </p:nvSpPr>
          <p:spPr bwMode="auto">
            <a:xfrm>
              <a:off x="3994150" y="2229528"/>
              <a:ext cx="1587" cy="34053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Freeform 115"/>
            <p:cNvSpPr>
              <a:spLocks/>
            </p:cNvSpPr>
            <p:nvPr/>
          </p:nvSpPr>
          <p:spPr bwMode="auto">
            <a:xfrm>
              <a:off x="3814763" y="5540236"/>
              <a:ext cx="377825" cy="94679"/>
            </a:xfrm>
            <a:custGeom>
              <a:avLst/>
              <a:gdLst>
                <a:gd name="T0" fmla="*/ 0 w 238"/>
                <a:gd name="T1" fmla="*/ 0 h 62"/>
                <a:gd name="T2" fmla="*/ 2147483647 w 238"/>
                <a:gd name="T3" fmla="*/ 2147483647 h 62"/>
                <a:gd name="T4" fmla="*/ 2147483647 w 238"/>
                <a:gd name="T5" fmla="*/ 2147483647 h 62"/>
                <a:gd name="T6" fmla="*/ 2147483647 w 238"/>
                <a:gd name="T7" fmla="*/ 2147483647 h 62"/>
                <a:gd name="T8" fmla="*/ 2147483647 w 238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62"/>
                <a:gd name="T17" fmla="*/ 238 w 238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62">
                  <a:moveTo>
                    <a:pt x="0" y="0"/>
                  </a:moveTo>
                  <a:lnTo>
                    <a:pt x="63" y="37"/>
                  </a:lnTo>
                  <a:lnTo>
                    <a:pt x="125" y="62"/>
                  </a:lnTo>
                  <a:lnTo>
                    <a:pt x="188" y="37"/>
                  </a:lnTo>
                  <a:lnTo>
                    <a:pt x="238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3" name="Line 116"/>
            <p:cNvSpPr>
              <a:spLocks noChangeShapeType="1"/>
            </p:cNvSpPr>
            <p:nvPr/>
          </p:nvSpPr>
          <p:spPr bwMode="auto">
            <a:xfrm>
              <a:off x="3814763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4" name="Line 117"/>
            <p:cNvSpPr>
              <a:spLocks noChangeShapeType="1"/>
            </p:cNvSpPr>
            <p:nvPr/>
          </p:nvSpPr>
          <p:spPr bwMode="auto">
            <a:xfrm>
              <a:off x="4192588" y="5540236"/>
              <a:ext cx="1587" cy="17103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5" name="Freeform 118"/>
            <p:cNvSpPr>
              <a:spLocks/>
            </p:cNvSpPr>
            <p:nvPr/>
          </p:nvSpPr>
          <p:spPr bwMode="auto">
            <a:xfrm>
              <a:off x="3814763" y="5711269"/>
              <a:ext cx="198437" cy="268766"/>
            </a:xfrm>
            <a:custGeom>
              <a:avLst/>
              <a:gdLst>
                <a:gd name="T0" fmla="*/ 0 w 125"/>
                <a:gd name="T1" fmla="*/ 0 h 176"/>
                <a:gd name="T2" fmla="*/ 2147483647 w 125"/>
                <a:gd name="T3" fmla="*/ 2147483647 h 176"/>
                <a:gd name="T4" fmla="*/ 2147483647 w 125"/>
                <a:gd name="T5" fmla="*/ 2147483647 h 176"/>
                <a:gd name="T6" fmla="*/ 2147483647 w 125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176"/>
                <a:gd name="T14" fmla="*/ 125 w 125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176">
                  <a:moveTo>
                    <a:pt x="0" y="0"/>
                  </a:moveTo>
                  <a:lnTo>
                    <a:pt x="12" y="75"/>
                  </a:lnTo>
                  <a:lnTo>
                    <a:pt x="63" y="138"/>
                  </a:lnTo>
                  <a:lnTo>
                    <a:pt x="125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6" name="Freeform 119"/>
            <p:cNvSpPr>
              <a:spLocks/>
            </p:cNvSpPr>
            <p:nvPr/>
          </p:nvSpPr>
          <p:spPr bwMode="auto">
            <a:xfrm>
              <a:off x="4013200" y="5711269"/>
              <a:ext cx="179387" cy="268766"/>
            </a:xfrm>
            <a:custGeom>
              <a:avLst/>
              <a:gdLst>
                <a:gd name="T0" fmla="*/ 2147483647 w 113"/>
                <a:gd name="T1" fmla="*/ 0 h 176"/>
                <a:gd name="T2" fmla="*/ 2147483647 w 113"/>
                <a:gd name="T3" fmla="*/ 2147483647 h 176"/>
                <a:gd name="T4" fmla="*/ 2147483647 w 113"/>
                <a:gd name="T5" fmla="*/ 2147483647 h 176"/>
                <a:gd name="T6" fmla="*/ 0 w 113"/>
                <a:gd name="T7" fmla="*/ 2147483647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"/>
                <a:gd name="T13" fmla="*/ 0 h 176"/>
                <a:gd name="T14" fmla="*/ 113 w 113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" h="176">
                  <a:moveTo>
                    <a:pt x="113" y="0"/>
                  </a:moveTo>
                  <a:lnTo>
                    <a:pt x="101" y="75"/>
                  </a:lnTo>
                  <a:lnTo>
                    <a:pt x="63" y="138"/>
                  </a:lnTo>
                  <a:lnTo>
                    <a:pt x="0" y="17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7" name="Line 120"/>
            <p:cNvSpPr>
              <a:spLocks noChangeShapeType="1"/>
            </p:cNvSpPr>
            <p:nvPr/>
          </p:nvSpPr>
          <p:spPr bwMode="auto">
            <a:xfrm>
              <a:off x="3994150" y="5980035"/>
              <a:ext cx="1587" cy="15270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38" name="Group 168"/>
            <p:cNvGrpSpPr>
              <a:grpSpLocks/>
            </p:cNvGrpSpPr>
            <p:nvPr/>
          </p:nvGrpSpPr>
          <p:grpSpPr bwMode="auto">
            <a:xfrm>
              <a:off x="1866900" y="2191351"/>
              <a:ext cx="138112" cy="3519918"/>
              <a:chOff x="1488" y="1189"/>
              <a:chExt cx="87" cy="2305"/>
            </a:xfrm>
          </p:grpSpPr>
          <p:sp>
            <p:nvSpPr>
              <p:cNvPr id="41102" name="Line 42"/>
              <p:cNvSpPr>
                <a:spLocks noChangeShapeType="1"/>
              </p:cNvSpPr>
              <p:nvPr/>
            </p:nvSpPr>
            <p:spPr bwMode="auto">
              <a:xfrm>
                <a:off x="1525" y="1189"/>
                <a:ext cx="1" cy="230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3" name="Line 50"/>
              <p:cNvSpPr>
                <a:spLocks noChangeShapeType="1"/>
              </p:cNvSpPr>
              <p:nvPr/>
            </p:nvSpPr>
            <p:spPr bwMode="auto">
              <a:xfrm flipH="1">
                <a:off x="1488" y="1477"/>
                <a:ext cx="87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4" name="Line 51"/>
              <p:cNvSpPr>
                <a:spLocks noChangeShapeType="1"/>
              </p:cNvSpPr>
              <p:nvPr/>
            </p:nvSpPr>
            <p:spPr bwMode="auto">
              <a:xfrm flipH="1" flipV="1">
                <a:off x="1488" y="1477"/>
                <a:ext cx="87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5" name="Line 52"/>
              <p:cNvSpPr>
                <a:spLocks noChangeShapeType="1"/>
              </p:cNvSpPr>
              <p:nvPr/>
            </p:nvSpPr>
            <p:spPr bwMode="auto">
              <a:xfrm flipH="1">
                <a:off x="1488" y="3244"/>
                <a:ext cx="87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6" name="Line 53"/>
              <p:cNvSpPr>
                <a:spLocks noChangeShapeType="1"/>
              </p:cNvSpPr>
              <p:nvPr/>
            </p:nvSpPr>
            <p:spPr bwMode="auto">
              <a:xfrm flipH="1" flipV="1">
                <a:off x="1488" y="3244"/>
                <a:ext cx="87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7" name="Line 121"/>
              <p:cNvSpPr>
                <a:spLocks noChangeShapeType="1"/>
              </p:cNvSpPr>
              <p:nvPr/>
            </p:nvSpPr>
            <p:spPr bwMode="auto">
              <a:xfrm flipH="1">
                <a:off x="1488" y="1828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8" name="Line 122"/>
              <p:cNvSpPr>
                <a:spLocks noChangeShapeType="1"/>
              </p:cNvSpPr>
              <p:nvPr/>
            </p:nvSpPr>
            <p:spPr bwMode="auto">
              <a:xfrm flipH="1" flipV="1">
                <a:off x="1488" y="1828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9" name="Line 123"/>
              <p:cNvSpPr>
                <a:spLocks noChangeShapeType="1"/>
              </p:cNvSpPr>
              <p:nvPr/>
            </p:nvSpPr>
            <p:spPr bwMode="auto">
              <a:xfrm flipH="1">
                <a:off x="1488" y="2179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0" name="Line 124"/>
              <p:cNvSpPr>
                <a:spLocks noChangeShapeType="1"/>
              </p:cNvSpPr>
              <p:nvPr/>
            </p:nvSpPr>
            <p:spPr bwMode="auto">
              <a:xfrm flipH="1" flipV="1">
                <a:off x="1488" y="2179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1" name="Line 125"/>
              <p:cNvSpPr>
                <a:spLocks noChangeShapeType="1"/>
              </p:cNvSpPr>
              <p:nvPr/>
            </p:nvSpPr>
            <p:spPr bwMode="auto">
              <a:xfrm flipH="1">
                <a:off x="1488" y="2542"/>
                <a:ext cx="87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2" name="Line 126"/>
              <p:cNvSpPr>
                <a:spLocks noChangeShapeType="1"/>
              </p:cNvSpPr>
              <p:nvPr/>
            </p:nvSpPr>
            <p:spPr bwMode="auto">
              <a:xfrm flipH="1" flipV="1">
                <a:off x="1488" y="2542"/>
                <a:ext cx="87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3" name="Line 127"/>
              <p:cNvSpPr>
                <a:spLocks noChangeShapeType="1"/>
              </p:cNvSpPr>
              <p:nvPr/>
            </p:nvSpPr>
            <p:spPr bwMode="auto">
              <a:xfrm flipH="1">
                <a:off x="1488" y="2893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4" name="Line 128"/>
              <p:cNvSpPr>
                <a:spLocks noChangeShapeType="1"/>
              </p:cNvSpPr>
              <p:nvPr/>
            </p:nvSpPr>
            <p:spPr bwMode="auto">
              <a:xfrm flipH="1" flipV="1">
                <a:off x="1488" y="2893"/>
                <a:ext cx="87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39" name="Group 167"/>
            <p:cNvGrpSpPr>
              <a:grpSpLocks/>
            </p:cNvGrpSpPr>
            <p:nvPr/>
          </p:nvGrpSpPr>
          <p:grpSpPr bwMode="auto">
            <a:xfrm>
              <a:off x="2424113" y="2173026"/>
              <a:ext cx="139700" cy="3538243"/>
              <a:chOff x="1839" y="1177"/>
              <a:chExt cx="88" cy="2317"/>
            </a:xfrm>
          </p:grpSpPr>
          <p:sp>
            <p:nvSpPr>
              <p:cNvPr id="41089" name="Line 37"/>
              <p:cNvSpPr>
                <a:spLocks noChangeShapeType="1"/>
              </p:cNvSpPr>
              <p:nvPr/>
            </p:nvSpPr>
            <p:spPr bwMode="auto">
              <a:xfrm>
                <a:off x="1889" y="1177"/>
                <a:ext cx="1" cy="231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0" name="Line 56"/>
              <p:cNvSpPr>
                <a:spLocks noChangeShapeType="1"/>
              </p:cNvSpPr>
              <p:nvPr/>
            </p:nvSpPr>
            <p:spPr bwMode="auto">
              <a:xfrm flipH="1">
                <a:off x="1839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1" name="Line 57"/>
              <p:cNvSpPr>
                <a:spLocks noChangeShapeType="1"/>
              </p:cNvSpPr>
              <p:nvPr/>
            </p:nvSpPr>
            <p:spPr bwMode="auto">
              <a:xfrm flipH="1" flipV="1">
                <a:off x="1839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2" name="Line 139"/>
              <p:cNvSpPr>
                <a:spLocks noChangeShapeType="1"/>
              </p:cNvSpPr>
              <p:nvPr/>
            </p:nvSpPr>
            <p:spPr bwMode="auto">
              <a:xfrm flipH="1">
                <a:off x="1839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3" name="Line 140"/>
              <p:cNvSpPr>
                <a:spLocks noChangeShapeType="1"/>
              </p:cNvSpPr>
              <p:nvPr/>
            </p:nvSpPr>
            <p:spPr bwMode="auto">
              <a:xfrm flipH="1" flipV="1">
                <a:off x="1839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4" name="Line 143"/>
              <p:cNvSpPr>
                <a:spLocks noChangeShapeType="1"/>
              </p:cNvSpPr>
              <p:nvPr/>
            </p:nvSpPr>
            <p:spPr bwMode="auto">
              <a:xfrm flipH="1">
                <a:off x="1839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5" name="Line 144"/>
              <p:cNvSpPr>
                <a:spLocks noChangeShapeType="1"/>
              </p:cNvSpPr>
              <p:nvPr/>
            </p:nvSpPr>
            <p:spPr bwMode="auto">
              <a:xfrm flipH="1" flipV="1">
                <a:off x="1839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6" name="Line 145"/>
              <p:cNvSpPr>
                <a:spLocks noChangeShapeType="1"/>
              </p:cNvSpPr>
              <p:nvPr/>
            </p:nvSpPr>
            <p:spPr bwMode="auto">
              <a:xfrm flipH="1">
                <a:off x="1839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7" name="Line 146"/>
              <p:cNvSpPr>
                <a:spLocks noChangeShapeType="1"/>
              </p:cNvSpPr>
              <p:nvPr/>
            </p:nvSpPr>
            <p:spPr bwMode="auto">
              <a:xfrm flipH="1" flipV="1">
                <a:off x="1839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8" name="Line 147"/>
              <p:cNvSpPr>
                <a:spLocks noChangeShapeType="1"/>
              </p:cNvSpPr>
              <p:nvPr/>
            </p:nvSpPr>
            <p:spPr bwMode="auto">
              <a:xfrm flipH="1">
                <a:off x="1839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99" name="Line 148"/>
              <p:cNvSpPr>
                <a:spLocks noChangeShapeType="1"/>
              </p:cNvSpPr>
              <p:nvPr/>
            </p:nvSpPr>
            <p:spPr bwMode="auto">
              <a:xfrm flipH="1" flipV="1">
                <a:off x="1839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0" name="Line 149"/>
              <p:cNvSpPr>
                <a:spLocks noChangeShapeType="1"/>
              </p:cNvSpPr>
              <p:nvPr/>
            </p:nvSpPr>
            <p:spPr bwMode="auto">
              <a:xfrm flipH="1">
                <a:off x="1839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1" name="Line 150"/>
              <p:cNvSpPr>
                <a:spLocks noChangeShapeType="1"/>
              </p:cNvSpPr>
              <p:nvPr/>
            </p:nvSpPr>
            <p:spPr bwMode="auto">
              <a:xfrm flipH="1" flipV="1">
                <a:off x="1839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40" name="Group 169"/>
            <p:cNvGrpSpPr>
              <a:grpSpLocks/>
            </p:cNvGrpSpPr>
            <p:nvPr/>
          </p:nvGrpSpPr>
          <p:grpSpPr bwMode="auto">
            <a:xfrm>
              <a:off x="1089025" y="2267705"/>
              <a:ext cx="1255712" cy="3443564"/>
              <a:chOff x="1312" y="1239"/>
              <a:chExt cx="791" cy="2255"/>
            </a:xfrm>
          </p:grpSpPr>
          <p:sp>
            <p:nvSpPr>
              <p:cNvPr id="41047" name="Line 38"/>
              <p:cNvSpPr>
                <a:spLocks noChangeShapeType="1"/>
              </p:cNvSpPr>
              <p:nvPr/>
            </p:nvSpPr>
            <p:spPr bwMode="auto">
              <a:xfrm>
                <a:off x="2065" y="1289"/>
                <a:ext cx="1" cy="220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8" name="Freeform 40"/>
              <p:cNvSpPr>
                <a:spLocks/>
              </p:cNvSpPr>
              <p:nvPr/>
            </p:nvSpPr>
            <p:spPr bwMode="auto">
              <a:xfrm>
                <a:off x="2015" y="1239"/>
                <a:ext cx="62" cy="50"/>
              </a:xfrm>
              <a:custGeom>
                <a:avLst/>
                <a:gdLst>
                  <a:gd name="T0" fmla="*/ 0 w 62"/>
                  <a:gd name="T1" fmla="*/ 25 h 50"/>
                  <a:gd name="T2" fmla="*/ 25 w 62"/>
                  <a:gd name="T3" fmla="*/ 0 h 50"/>
                  <a:gd name="T4" fmla="*/ 50 w 62"/>
                  <a:gd name="T5" fmla="*/ 0 h 50"/>
                  <a:gd name="T6" fmla="*/ 62 w 62"/>
                  <a:gd name="T7" fmla="*/ 25 h 50"/>
                  <a:gd name="T8" fmla="*/ 50 w 62"/>
                  <a:gd name="T9" fmla="*/ 50 h 50"/>
                  <a:gd name="T10" fmla="*/ 25 w 62"/>
                  <a:gd name="T11" fmla="*/ 50 h 50"/>
                  <a:gd name="T12" fmla="*/ 0 w 62"/>
                  <a:gd name="T13" fmla="*/ 25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0"/>
                  <a:gd name="T23" fmla="*/ 62 w 6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0">
                    <a:moveTo>
                      <a:pt x="0" y="25"/>
                    </a:moveTo>
                    <a:lnTo>
                      <a:pt x="25" y="0"/>
                    </a:lnTo>
                    <a:lnTo>
                      <a:pt x="50" y="0"/>
                    </a:lnTo>
                    <a:lnTo>
                      <a:pt x="62" y="25"/>
                    </a:lnTo>
                    <a:lnTo>
                      <a:pt x="50" y="50"/>
                    </a:lnTo>
                    <a:lnTo>
                      <a:pt x="25" y="5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49" name="Line 43"/>
              <p:cNvSpPr>
                <a:spLocks noChangeShapeType="1"/>
              </p:cNvSpPr>
              <p:nvPr/>
            </p:nvSpPr>
            <p:spPr bwMode="auto">
              <a:xfrm>
                <a:off x="1701" y="1302"/>
                <a:ext cx="1" cy="219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0" name="Freeform 45"/>
              <p:cNvSpPr>
                <a:spLocks/>
              </p:cNvSpPr>
              <p:nvPr/>
            </p:nvSpPr>
            <p:spPr bwMode="auto">
              <a:xfrm>
                <a:off x="1651" y="1239"/>
                <a:ext cx="62" cy="50"/>
              </a:xfrm>
              <a:custGeom>
                <a:avLst/>
                <a:gdLst>
                  <a:gd name="T0" fmla="*/ 0 w 62"/>
                  <a:gd name="T1" fmla="*/ 25 h 50"/>
                  <a:gd name="T2" fmla="*/ 25 w 62"/>
                  <a:gd name="T3" fmla="*/ 0 h 50"/>
                  <a:gd name="T4" fmla="*/ 50 w 62"/>
                  <a:gd name="T5" fmla="*/ 0 h 50"/>
                  <a:gd name="T6" fmla="*/ 62 w 62"/>
                  <a:gd name="T7" fmla="*/ 25 h 50"/>
                  <a:gd name="T8" fmla="*/ 50 w 62"/>
                  <a:gd name="T9" fmla="*/ 50 h 50"/>
                  <a:gd name="T10" fmla="*/ 25 w 62"/>
                  <a:gd name="T11" fmla="*/ 50 h 50"/>
                  <a:gd name="T12" fmla="*/ 0 w 62"/>
                  <a:gd name="T13" fmla="*/ 25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50"/>
                  <a:gd name="T23" fmla="*/ 62 w 62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50">
                    <a:moveTo>
                      <a:pt x="0" y="25"/>
                    </a:moveTo>
                    <a:lnTo>
                      <a:pt x="25" y="0"/>
                    </a:lnTo>
                    <a:lnTo>
                      <a:pt x="50" y="0"/>
                    </a:lnTo>
                    <a:lnTo>
                      <a:pt x="62" y="25"/>
                    </a:lnTo>
                    <a:lnTo>
                      <a:pt x="50" y="50"/>
                    </a:lnTo>
                    <a:lnTo>
                      <a:pt x="25" y="5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1" name="Line 54"/>
              <p:cNvSpPr>
                <a:spLocks noChangeShapeType="1"/>
              </p:cNvSpPr>
              <p:nvPr/>
            </p:nvSpPr>
            <p:spPr bwMode="auto">
              <a:xfrm flipH="1">
                <a:off x="1663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2" name="Line 55"/>
              <p:cNvSpPr>
                <a:spLocks noChangeShapeType="1"/>
              </p:cNvSpPr>
              <p:nvPr/>
            </p:nvSpPr>
            <p:spPr bwMode="auto">
              <a:xfrm flipH="1" flipV="1">
                <a:off x="1663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3" name="Line 58"/>
              <p:cNvSpPr>
                <a:spLocks noChangeShapeType="1"/>
              </p:cNvSpPr>
              <p:nvPr/>
            </p:nvSpPr>
            <p:spPr bwMode="auto">
              <a:xfrm flipH="1">
                <a:off x="2015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4" name="Line 59"/>
              <p:cNvSpPr>
                <a:spLocks noChangeShapeType="1"/>
              </p:cNvSpPr>
              <p:nvPr/>
            </p:nvSpPr>
            <p:spPr bwMode="auto">
              <a:xfrm flipH="1" flipV="1">
                <a:off x="2015" y="3244"/>
                <a:ext cx="88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5" name="Line 87"/>
              <p:cNvSpPr>
                <a:spLocks noChangeShapeType="1"/>
              </p:cNvSpPr>
              <p:nvPr/>
            </p:nvSpPr>
            <p:spPr bwMode="auto">
              <a:xfrm>
                <a:off x="1349" y="1289"/>
                <a:ext cx="1" cy="220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6" name="Freeform 91"/>
              <p:cNvSpPr>
                <a:spLocks/>
              </p:cNvSpPr>
              <p:nvPr/>
            </p:nvSpPr>
            <p:spPr bwMode="auto">
              <a:xfrm>
                <a:off x="1312" y="1239"/>
                <a:ext cx="50" cy="50"/>
              </a:xfrm>
              <a:custGeom>
                <a:avLst/>
                <a:gdLst>
                  <a:gd name="T0" fmla="*/ 0 w 50"/>
                  <a:gd name="T1" fmla="*/ 25 h 50"/>
                  <a:gd name="T2" fmla="*/ 12 w 50"/>
                  <a:gd name="T3" fmla="*/ 0 h 50"/>
                  <a:gd name="T4" fmla="*/ 37 w 50"/>
                  <a:gd name="T5" fmla="*/ 0 h 50"/>
                  <a:gd name="T6" fmla="*/ 50 w 50"/>
                  <a:gd name="T7" fmla="*/ 25 h 50"/>
                  <a:gd name="T8" fmla="*/ 37 w 50"/>
                  <a:gd name="T9" fmla="*/ 50 h 50"/>
                  <a:gd name="T10" fmla="*/ 12 w 50"/>
                  <a:gd name="T11" fmla="*/ 50 h 50"/>
                  <a:gd name="T12" fmla="*/ 0 w 50"/>
                  <a:gd name="T13" fmla="*/ 25 h 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0"/>
                  <a:gd name="T22" fmla="*/ 0 h 50"/>
                  <a:gd name="T23" fmla="*/ 50 w 50"/>
                  <a:gd name="T24" fmla="*/ 50 h 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0" h="50">
                    <a:moveTo>
                      <a:pt x="0" y="25"/>
                    </a:moveTo>
                    <a:lnTo>
                      <a:pt x="12" y="0"/>
                    </a:lnTo>
                    <a:lnTo>
                      <a:pt x="37" y="0"/>
                    </a:lnTo>
                    <a:lnTo>
                      <a:pt x="50" y="25"/>
                    </a:lnTo>
                    <a:lnTo>
                      <a:pt x="37" y="50"/>
                    </a:lnTo>
                    <a:lnTo>
                      <a:pt x="12" y="50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FFFFF"/>
              </a:solidFill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7" name="Line 92"/>
              <p:cNvSpPr>
                <a:spLocks noChangeShapeType="1"/>
              </p:cNvSpPr>
              <p:nvPr/>
            </p:nvSpPr>
            <p:spPr bwMode="auto">
              <a:xfrm flipH="1">
                <a:off x="1312" y="1477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8" name="Line 93"/>
              <p:cNvSpPr>
                <a:spLocks noChangeShapeType="1"/>
              </p:cNvSpPr>
              <p:nvPr/>
            </p:nvSpPr>
            <p:spPr bwMode="auto">
              <a:xfrm flipH="1" flipV="1">
                <a:off x="1312" y="1477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59" name="Line 96"/>
              <p:cNvSpPr>
                <a:spLocks noChangeShapeType="1"/>
              </p:cNvSpPr>
              <p:nvPr/>
            </p:nvSpPr>
            <p:spPr bwMode="auto">
              <a:xfrm flipH="1">
                <a:off x="1312" y="1828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0" name="Line 97"/>
              <p:cNvSpPr>
                <a:spLocks noChangeShapeType="1"/>
              </p:cNvSpPr>
              <p:nvPr/>
            </p:nvSpPr>
            <p:spPr bwMode="auto">
              <a:xfrm flipH="1" flipV="1">
                <a:off x="1312" y="1828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1" name="Line 100"/>
              <p:cNvSpPr>
                <a:spLocks noChangeShapeType="1"/>
              </p:cNvSpPr>
              <p:nvPr/>
            </p:nvSpPr>
            <p:spPr bwMode="auto">
              <a:xfrm flipH="1">
                <a:off x="1312" y="2179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2" name="Line 101"/>
              <p:cNvSpPr>
                <a:spLocks noChangeShapeType="1"/>
              </p:cNvSpPr>
              <p:nvPr/>
            </p:nvSpPr>
            <p:spPr bwMode="auto">
              <a:xfrm flipH="1" flipV="1">
                <a:off x="1312" y="2179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3" name="Line 104"/>
              <p:cNvSpPr>
                <a:spLocks noChangeShapeType="1"/>
              </p:cNvSpPr>
              <p:nvPr/>
            </p:nvSpPr>
            <p:spPr bwMode="auto">
              <a:xfrm flipH="1">
                <a:off x="1312" y="2542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4" name="Line 105"/>
              <p:cNvSpPr>
                <a:spLocks noChangeShapeType="1"/>
              </p:cNvSpPr>
              <p:nvPr/>
            </p:nvSpPr>
            <p:spPr bwMode="auto">
              <a:xfrm flipH="1" flipV="1">
                <a:off x="1312" y="2542"/>
                <a:ext cx="75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5" name="Line 108"/>
              <p:cNvSpPr>
                <a:spLocks noChangeShapeType="1"/>
              </p:cNvSpPr>
              <p:nvPr/>
            </p:nvSpPr>
            <p:spPr bwMode="auto">
              <a:xfrm flipH="1">
                <a:off x="1312" y="2893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6" name="Line 109"/>
              <p:cNvSpPr>
                <a:spLocks noChangeShapeType="1"/>
              </p:cNvSpPr>
              <p:nvPr/>
            </p:nvSpPr>
            <p:spPr bwMode="auto">
              <a:xfrm flipH="1" flipV="1">
                <a:off x="1312" y="2893"/>
                <a:ext cx="75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7" name="Line 112"/>
              <p:cNvSpPr>
                <a:spLocks noChangeShapeType="1"/>
              </p:cNvSpPr>
              <p:nvPr/>
            </p:nvSpPr>
            <p:spPr bwMode="auto">
              <a:xfrm flipH="1">
                <a:off x="1312" y="3244"/>
                <a:ext cx="75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8" name="Line 113"/>
              <p:cNvSpPr>
                <a:spLocks noChangeShapeType="1"/>
              </p:cNvSpPr>
              <p:nvPr/>
            </p:nvSpPr>
            <p:spPr bwMode="auto">
              <a:xfrm flipH="1" flipV="1">
                <a:off x="1312" y="3244"/>
                <a:ext cx="75" cy="8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9" name="Line 129"/>
              <p:cNvSpPr>
                <a:spLocks noChangeShapeType="1"/>
              </p:cNvSpPr>
              <p:nvPr/>
            </p:nvSpPr>
            <p:spPr bwMode="auto">
              <a:xfrm flipH="1">
                <a:off x="1663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0" name="Line 130"/>
              <p:cNvSpPr>
                <a:spLocks noChangeShapeType="1"/>
              </p:cNvSpPr>
              <p:nvPr/>
            </p:nvSpPr>
            <p:spPr bwMode="auto">
              <a:xfrm flipH="1" flipV="1">
                <a:off x="1663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1" name="Line 131"/>
              <p:cNvSpPr>
                <a:spLocks noChangeShapeType="1"/>
              </p:cNvSpPr>
              <p:nvPr/>
            </p:nvSpPr>
            <p:spPr bwMode="auto">
              <a:xfrm flipH="1">
                <a:off x="1663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2" name="Line 132"/>
              <p:cNvSpPr>
                <a:spLocks noChangeShapeType="1"/>
              </p:cNvSpPr>
              <p:nvPr/>
            </p:nvSpPr>
            <p:spPr bwMode="auto">
              <a:xfrm flipH="1" flipV="1">
                <a:off x="1663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3" name="Line 133"/>
              <p:cNvSpPr>
                <a:spLocks noChangeShapeType="1"/>
              </p:cNvSpPr>
              <p:nvPr/>
            </p:nvSpPr>
            <p:spPr bwMode="auto">
              <a:xfrm flipH="1">
                <a:off x="1663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4" name="Line 134"/>
              <p:cNvSpPr>
                <a:spLocks noChangeShapeType="1"/>
              </p:cNvSpPr>
              <p:nvPr/>
            </p:nvSpPr>
            <p:spPr bwMode="auto">
              <a:xfrm flipH="1" flipV="1">
                <a:off x="1663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5" name="Line 135"/>
              <p:cNvSpPr>
                <a:spLocks noChangeShapeType="1"/>
              </p:cNvSpPr>
              <p:nvPr/>
            </p:nvSpPr>
            <p:spPr bwMode="auto">
              <a:xfrm flipH="1">
                <a:off x="1663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6" name="Line 136"/>
              <p:cNvSpPr>
                <a:spLocks noChangeShapeType="1"/>
              </p:cNvSpPr>
              <p:nvPr/>
            </p:nvSpPr>
            <p:spPr bwMode="auto">
              <a:xfrm flipH="1" flipV="1">
                <a:off x="1663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7" name="Line 137"/>
              <p:cNvSpPr>
                <a:spLocks noChangeShapeType="1"/>
              </p:cNvSpPr>
              <p:nvPr/>
            </p:nvSpPr>
            <p:spPr bwMode="auto">
              <a:xfrm flipH="1">
                <a:off x="1663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8" name="Line 138"/>
              <p:cNvSpPr>
                <a:spLocks noChangeShapeType="1"/>
              </p:cNvSpPr>
              <p:nvPr/>
            </p:nvSpPr>
            <p:spPr bwMode="auto">
              <a:xfrm flipH="1" flipV="1">
                <a:off x="1663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79" name="Line 141"/>
              <p:cNvSpPr>
                <a:spLocks noChangeShapeType="1"/>
              </p:cNvSpPr>
              <p:nvPr/>
            </p:nvSpPr>
            <p:spPr bwMode="auto">
              <a:xfrm flipH="1">
                <a:off x="2015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0" name="Line 142"/>
              <p:cNvSpPr>
                <a:spLocks noChangeShapeType="1"/>
              </p:cNvSpPr>
              <p:nvPr/>
            </p:nvSpPr>
            <p:spPr bwMode="auto">
              <a:xfrm flipH="1" flipV="1">
                <a:off x="2015" y="1477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1" name="Line 151"/>
              <p:cNvSpPr>
                <a:spLocks noChangeShapeType="1"/>
              </p:cNvSpPr>
              <p:nvPr/>
            </p:nvSpPr>
            <p:spPr bwMode="auto">
              <a:xfrm flipH="1">
                <a:off x="2015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2" name="Line 152"/>
              <p:cNvSpPr>
                <a:spLocks noChangeShapeType="1"/>
              </p:cNvSpPr>
              <p:nvPr/>
            </p:nvSpPr>
            <p:spPr bwMode="auto">
              <a:xfrm flipH="1" flipV="1">
                <a:off x="2015" y="1828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3" name="Line 153"/>
              <p:cNvSpPr>
                <a:spLocks noChangeShapeType="1"/>
              </p:cNvSpPr>
              <p:nvPr/>
            </p:nvSpPr>
            <p:spPr bwMode="auto">
              <a:xfrm flipH="1">
                <a:off x="2015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4" name="Line 154"/>
              <p:cNvSpPr>
                <a:spLocks noChangeShapeType="1"/>
              </p:cNvSpPr>
              <p:nvPr/>
            </p:nvSpPr>
            <p:spPr bwMode="auto">
              <a:xfrm flipH="1" flipV="1">
                <a:off x="2015" y="2179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5" name="Line 155"/>
              <p:cNvSpPr>
                <a:spLocks noChangeShapeType="1"/>
              </p:cNvSpPr>
              <p:nvPr/>
            </p:nvSpPr>
            <p:spPr bwMode="auto">
              <a:xfrm flipH="1">
                <a:off x="2015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6" name="Line 156"/>
              <p:cNvSpPr>
                <a:spLocks noChangeShapeType="1"/>
              </p:cNvSpPr>
              <p:nvPr/>
            </p:nvSpPr>
            <p:spPr bwMode="auto">
              <a:xfrm flipH="1" flipV="1">
                <a:off x="2015" y="2542"/>
                <a:ext cx="88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7" name="Line 157"/>
              <p:cNvSpPr>
                <a:spLocks noChangeShapeType="1"/>
              </p:cNvSpPr>
              <p:nvPr/>
            </p:nvSpPr>
            <p:spPr bwMode="auto">
              <a:xfrm flipH="1">
                <a:off x="2015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88" name="Line 158"/>
              <p:cNvSpPr>
                <a:spLocks noChangeShapeType="1"/>
              </p:cNvSpPr>
              <p:nvPr/>
            </p:nvSpPr>
            <p:spPr bwMode="auto">
              <a:xfrm flipH="1" flipV="1">
                <a:off x="2015" y="2893"/>
                <a:ext cx="88" cy="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41" name="Freeform 159"/>
            <p:cNvSpPr>
              <a:spLocks/>
            </p:cNvSpPr>
            <p:nvPr/>
          </p:nvSpPr>
          <p:spPr bwMode="auto">
            <a:xfrm>
              <a:off x="3954463" y="2631150"/>
              <a:ext cx="98425" cy="76354"/>
            </a:xfrm>
            <a:custGeom>
              <a:avLst/>
              <a:gdLst>
                <a:gd name="T0" fmla="*/ 0 w 62"/>
                <a:gd name="T1" fmla="*/ 2147483647 h 50"/>
                <a:gd name="T2" fmla="*/ 2147483647 w 62"/>
                <a:gd name="T3" fmla="*/ 0 h 50"/>
                <a:gd name="T4" fmla="*/ 2147483647 w 62"/>
                <a:gd name="T5" fmla="*/ 0 h 50"/>
                <a:gd name="T6" fmla="*/ 2147483647 w 62"/>
                <a:gd name="T7" fmla="*/ 2147483647 h 50"/>
                <a:gd name="T8" fmla="*/ 2147483647 w 62"/>
                <a:gd name="T9" fmla="*/ 2147483647 h 50"/>
                <a:gd name="T10" fmla="*/ 2147483647 w 62"/>
                <a:gd name="T11" fmla="*/ 2147483647 h 50"/>
                <a:gd name="T12" fmla="*/ 0 w 62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50"/>
                <a:gd name="T23" fmla="*/ 62 w 62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50">
                  <a:moveTo>
                    <a:pt x="0" y="25"/>
                  </a:moveTo>
                  <a:lnTo>
                    <a:pt x="12" y="0"/>
                  </a:lnTo>
                  <a:lnTo>
                    <a:pt x="50" y="0"/>
                  </a:lnTo>
                  <a:lnTo>
                    <a:pt x="62" y="25"/>
                  </a:lnTo>
                  <a:lnTo>
                    <a:pt x="50" y="50"/>
                  </a:lnTo>
                  <a:lnTo>
                    <a:pt x="12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Freeform 160"/>
            <p:cNvSpPr>
              <a:spLocks/>
            </p:cNvSpPr>
            <p:nvPr/>
          </p:nvSpPr>
          <p:spPr bwMode="auto">
            <a:xfrm>
              <a:off x="3954463" y="3187007"/>
              <a:ext cx="98425" cy="76354"/>
            </a:xfrm>
            <a:custGeom>
              <a:avLst/>
              <a:gdLst>
                <a:gd name="T0" fmla="*/ 0 w 62"/>
                <a:gd name="T1" fmla="*/ 2147483647 h 50"/>
                <a:gd name="T2" fmla="*/ 2147483647 w 62"/>
                <a:gd name="T3" fmla="*/ 0 h 50"/>
                <a:gd name="T4" fmla="*/ 2147483647 w 62"/>
                <a:gd name="T5" fmla="*/ 0 h 50"/>
                <a:gd name="T6" fmla="*/ 2147483647 w 62"/>
                <a:gd name="T7" fmla="*/ 2147483647 h 50"/>
                <a:gd name="T8" fmla="*/ 2147483647 w 62"/>
                <a:gd name="T9" fmla="*/ 2147483647 h 50"/>
                <a:gd name="T10" fmla="*/ 2147483647 w 62"/>
                <a:gd name="T11" fmla="*/ 2147483647 h 50"/>
                <a:gd name="T12" fmla="*/ 0 w 62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50"/>
                <a:gd name="T23" fmla="*/ 62 w 62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50">
                  <a:moveTo>
                    <a:pt x="0" y="25"/>
                  </a:moveTo>
                  <a:lnTo>
                    <a:pt x="12" y="0"/>
                  </a:lnTo>
                  <a:lnTo>
                    <a:pt x="50" y="0"/>
                  </a:lnTo>
                  <a:lnTo>
                    <a:pt x="62" y="25"/>
                  </a:lnTo>
                  <a:lnTo>
                    <a:pt x="50" y="50"/>
                  </a:lnTo>
                  <a:lnTo>
                    <a:pt x="12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3" name="Freeform 161"/>
            <p:cNvSpPr>
              <a:spLocks/>
            </p:cNvSpPr>
            <p:nvPr/>
          </p:nvSpPr>
          <p:spPr bwMode="auto">
            <a:xfrm>
              <a:off x="5129213" y="4831671"/>
              <a:ext cx="100012" cy="76354"/>
            </a:xfrm>
            <a:custGeom>
              <a:avLst/>
              <a:gdLst>
                <a:gd name="T0" fmla="*/ 0 w 63"/>
                <a:gd name="T1" fmla="*/ 2147483647 h 50"/>
                <a:gd name="T2" fmla="*/ 2147483647 w 63"/>
                <a:gd name="T3" fmla="*/ 0 h 50"/>
                <a:gd name="T4" fmla="*/ 2147483647 w 63"/>
                <a:gd name="T5" fmla="*/ 0 h 50"/>
                <a:gd name="T6" fmla="*/ 2147483647 w 63"/>
                <a:gd name="T7" fmla="*/ 2147483647 h 50"/>
                <a:gd name="T8" fmla="*/ 2147483647 w 63"/>
                <a:gd name="T9" fmla="*/ 2147483647 h 50"/>
                <a:gd name="T10" fmla="*/ 2147483647 w 63"/>
                <a:gd name="T11" fmla="*/ 2147483647 h 50"/>
                <a:gd name="T12" fmla="*/ 0 w 63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50"/>
                <a:gd name="T23" fmla="*/ 63 w 63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50">
                  <a:moveTo>
                    <a:pt x="0" y="25"/>
                  </a:moveTo>
                  <a:lnTo>
                    <a:pt x="13" y="0"/>
                  </a:lnTo>
                  <a:lnTo>
                    <a:pt x="50" y="0"/>
                  </a:lnTo>
                  <a:lnTo>
                    <a:pt x="63" y="25"/>
                  </a:lnTo>
                  <a:lnTo>
                    <a:pt x="50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4" name="Freeform 162"/>
            <p:cNvSpPr>
              <a:spLocks/>
            </p:cNvSpPr>
            <p:nvPr/>
          </p:nvSpPr>
          <p:spPr bwMode="auto">
            <a:xfrm>
              <a:off x="5129213" y="5386001"/>
              <a:ext cx="100012" cy="76354"/>
            </a:xfrm>
            <a:custGeom>
              <a:avLst/>
              <a:gdLst>
                <a:gd name="T0" fmla="*/ 0 w 63"/>
                <a:gd name="T1" fmla="*/ 2147483647 h 50"/>
                <a:gd name="T2" fmla="*/ 2147483647 w 63"/>
                <a:gd name="T3" fmla="*/ 0 h 50"/>
                <a:gd name="T4" fmla="*/ 2147483647 w 63"/>
                <a:gd name="T5" fmla="*/ 0 h 50"/>
                <a:gd name="T6" fmla="*/ 2147483647 w 63"/>
                <a:gd name="T7" fmla="*/ 2147483647 h 50"/>
                <a:gd name="T8" fmla="*/ 2147483647 w 63"/>
                <a:gd name="T9" fmla="*/ 2147483647 h 50"/>
                <a:gd name="T10" fmla="*/ 2147483647 w 63"/>
                <a:gd name="T11" fmla="*/ 2147483647 h 50"/>
                <a:gd name="T12" fmla="*/ 0 w 63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50"/>
                <a:gd name="T23" fmla="*/ 63 w 63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50">
                  <a:moveTo>
                    <a:pt x="0" y="25"/>
                  </a:moveTo>
                  <a:lnTo>
                    <a:pt x="13" y="0"/>
                  </a:lnTo>
                  <a:lnTo>
                    <a:pt x="50" y="0"/>
                  </a:lnTo>
                  <a:lnTo>
                    <a:pt x="63" y="25"/>
                  </a:lnTo>
                  <a:lnTo>
                    <a:pt x="50" y="50"/>
                  </a:lnTo>
                  <a:lnTo>
                    <a:pt x="13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5" name="Freeform 163"/>
            <p:cNvSpPr>
              <a:spLocks/>
            </p:cNvSpPr>
            <p:nvPr/>
          </p:nvSpPr>
          <p:spPr bwMode="auto">
            <a:xfrm>
              <a:off x="4572000" y="3721484"/>
              <a:ext cx="79375" cy="77881"/>
            </a:xfrm>
            <a:custGeom>
              <a:avLst/>
              <a:gdLst>
                <a:gd name="T0" fmla="*/ 0 w 50"/>
                <a:gd name="T1" fmla="*/ 2147483647 h 51"/>
                <a:gd name="T2" fmla="*/ 2147483647 w 50"/>
                <a:gd name="T3" fmla="*/ 0 h 51"/>
                <a:gd name="T4" fmla="*/ 2147483647 w 50"/>
                <a:gd name="T5" fmla="*/ 0 h 51"/>
                <a:gd name="T6" fmla="*/ 2147483647 w 50"/>
                <a:gd name="T7" fmla="*/ 2147483647 h 51"/>
                <a:gd name="T8" fmla="*/ 2147483647 w 50"/>
                <a:gd name="T9" fmla="*/ 2147483647 h 51"/>
                <a:gd name="T10" fmla="*/ 2147483647 w 50"/>
                <a:gd name="T11" fmla="*/ 2147483647 h 51"/>
                <a:gd name="T12" fmla="*/ 0 w 50"/>
                <a:gd name="T13" fmla="*/ 2147483647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25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50" y="25"/>
                  </a:lnTo>
                  <a:lnTo>
                    <a:pt x="37" y="51"/>
                  </a:lnTo>
                  <a:lnTo>
                    <a:pt x="12" y="5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6" name="Freeform 164"/>
            <p:cNvSpPr>
              <a:spLocks/>
            </p:cNvSpPr>
            <p:nvPr/>
          </p:nvSpPr>
          <p:spPr bwMode="auto">
            <a:xfrm>
              <a:off x="4572000" y="4277341"/>
              <a:ext cx="79375" cy="76354"/>
            </a:xfrm>
            <a:custGeom>
              <a:avLst/>
              <a:gdLst>
                <a:gd name="T0" fmla="*/ 0 w 50"/>
                <a:gd name="T1" fmla="*/ 2147483647 h 50"/>
                <a:gd name="T2" fmla="*/ 2147483647 w 50"/>
                <a:gd name="T3" fmla="*/ 0 h 50"/>
                <a:gd name="T4" fmla="*/ 2147483647 w 50"/>
                <a:gd name="T5" fmla="*/ 0 h 50"/>
                <a:gd name="T6" fmla="*/ 2147483647 w 50"/>
                <a:gd name="T7" fmla="*/ 2147483647 h 50"/>
                <a:gd name="T8" fmla="*/ 2147483647 w 50"/>
                <a:gd name="T9" fmla="*/ 2147483647 h 50"/>
                <a:gd name="T10" fmla="*/ 2147483647 w 50"/>
                <a:gd name="T11" fmla="*/ 2147483647 h 50"/>
                <a:gd name="T12" fmla="*/ 0 w 50"/>
                <a:gd name="T13" fmla="*/ 2147483647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0"/>
                <a:gd name="T23" fmla="*/ 50 w 50"/>
                <a:gd name="T24" fmla="*/ 50 h 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0">
                  <a:moveTo>
                    <a:pt x="0" y="25"/>
                  </a:moveTo>
                  <a:lnTo>
                    <a:pt x="12" y="0"/>
                  </a:lnTo>
                  <a:lnTo>
                    <a:pt x="37" y="0"/>
                  </a:lnTo>
                  <a:lnTo>
                    <a:pt x="50" y="25"/>
                  </a:lnTo>
                  <a:lnTo>
                    <a:pt x="37" y="50"/>
                  </a:lnTo>
                  <a:lnTo>
                    <a:pt x="12" y="5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Text Box 153"/>
          <p:cNvSpPr txBox="1">
            <a:spLocks noChangeArrowheads="1"/>
          </p:cNvSpPr>
          <p:nvPr/>
        </p:nvSpPr>
        <p:spPr bwMode="auto">
          <a:xfrm>
            <a:off x="5715000" y="1285875"/>
            <a:ext cx="314325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实现组合逻辑函数：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180975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/>
              <a:t>将函数写为</a:t>
            </a:r>
            <a:r>
              <a:rPr lang="zh-CN" altLang="en-US" sz="2000" b="1" dirty="0">
                <a:solidFill>
                  <a:srgbClr val="FF0000"/>
                </a:solidFill>
              </a:rPr>
              <a:t>最简与或</a:t>
            </a:r>
            <a:r>
              <a:rPr lang="zh-CN" altLang="en-US" sz="2000" b="1" dirty="0"/>
              <a:t>形式，将对应的与项相或即可。</a:t>
            </a:r>
          </a:p>
        </p:txBody>
      </p:sp>
      <p:sp>
        <p:nvSpPr>
          <p:cNvPr id="166" name="Text Box 155"/>
          <p:cNvSpPr txBox="1">
            <a:spLocks noChangeArrowheads="1"/>
          </p:cNvSpPr>
          <p:nvPr/>
        </p:nvSpPr>
        <p:spPr bwMode="auto">
          <a:xfrm>
            <a:off x="5715000" y="3429000"/>
            <a:ext cx="314325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容量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180975">
              <a:spcBef>
                <a:spcPct val="50000"/>
              </a:spcBef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或门数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或门输入端数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 Box 156"/>
          <p:cNvSpPr txBox="1">
            <a:spLocks noChangeArrowheads="1"/>
          </p:cNvSpPr>
          <p:nvPr/>
        </p:nvSpPr>
        <p:spPr bwMode="auto">
          <a:xfrm>
            <a:off x="5715000" y="4567238"/>
            <a:ext cx="3214688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缺点：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indent="180975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tx2"/>
                </a:solidFill>
              </a:rPr>
              <a:t>输出包含的乘积项受限。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5" grpId="0"/>
      <p:bldP spid="166" grpId="0"/>
      <p:bldP spid="1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5"/>
          <p:cNvSpPr txBox="1">
            <a:spLocks noChangeArrowheads="1"/>
          </p:cNvSpPr>
          <p:nvPr/>
        </p:nvSpPr>
        <p:spPr bwMode="auto">
          <a:xfrm>
            <a:off x="357188" y="285750"/>
            <a:ext cx="500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例：试用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实现下列逻辑函数。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285875" y="928688"/>
          <a:ext cx="31686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8" name="公式" r:id="rId3" imgW="1895482" imgH="447647" progId="Equation.3">
                  <p:embed/>
                </p:oleObj>
              </mc:Choice>
              <mc:Fallback>
                <p:oleObj name="公式" r:id="rId3" imgW="1895482" imgH="4476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28688"/>
                        <a:ext cx="31686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31913" y="2851150"/>
          <a:ext cx="24431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9" name="公式" r:id="rId5" imgW="1266746" imgH="428540" progId="Equation.3">
                  <p:embed/>
                </p:oleObj>
              </mc:Choice>
              <mc:Fallback>
                <p:oleObj name="公式" r:id="rId5" imgW="1266746" imgH="4285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1150"/>
                        <a:ext cx="24431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1"/>
          <p:cNvSpPr txBox="1">
            <a:spLocks noChangeArrowheads="1"/>
          </p:cNvSpPr>
          <p:nvPr/>
        </p:nvSpPr>
        <p:spPr bwMode="auto">
          <a:xfrm>
            <a:off x="612775" y="2276475"/>
            <a:ext cx="388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解：化简得最简与或式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072063" y="928688"/>
            <a:ext cx="3473450" cy="4098925"/>
            <a:chOff x="2869" y="845"/>
            <a:chExt cx="2188" cy="2524"/>
          </a:xfrm>
        </p:grpSpPr>
        <p:sp>
          <p:nvSpPr>
            <p:cNvPr id="41991" name="Freeform 2"/>
            <p:cNvSpPr>
              <a:spLocks/>
            </p:cNvSpPr>
            <p:nvPr/>
          </p:nvSpPr>
          <p:spPr bwMode="auto">
            <a:xfrm>
              <a:off x="3070" y="1239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Freeform 3"/>
            <p:cNvSpPr>
              <a:spLocks/>
            </p:cNvSpPr>
            <p:nvPr/>
          </p:nvSpPr>
          <p:spPr bwMode="auto">
            <a:xfrm>
              <a:off x="3062" y="1341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4"/>
            <p:cNvSpPr>
              <a:spLocks noChangeShapeType="1"/>
            </p:cNvSpPr>
            <p:nvPr/>
          </p:nvSpPr>
          <p:spPr bwMode="auto">
            <a:xfrm>
              <a:off x="3171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Freeform 5"/>
            <p:cNvSpPr>
              <a:spLocks/>
            </p:cNvSpPr>
            <p:nvPr/>
          </p:nvSpPr>
          <p:spPr bwMode="auto">
            <a:xfrm>
              <a:off x="3342" y="1239"/>
              <a:ext cx="202" cy="191"/>
            </a:xfrm>
            <a:custGeom>
              <a:avLst/>
              <a:gdLst>
                <a:gd name="T0" fmla="*/ 0 w 193"/>
                <a:gd name="T1" fmla="*/ 0 h 206"/>
                <a:gd name="T2" fmla="*/ 304 w 193"/>
                <a:gd name="T3" fmla="*/ 0 h 206"/>
                <a:gd name="T4" fmla="*/ 151 w 193"/>
                <a:gd name="T5" fmla="*/ 96 h 206"/>
                <a:gd name="T6" fmla="*/ 0 w 193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"/>
                <a:gd name="T13" fmla="*/ 0 h 206"/>
                <a:gd name="T14" fmla="*/ 193 w 193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" h="206">
                  <a:moveTo>
                    <a:pt x="0" y="0"/>
                  </a:moveTo>
                  <a:lnTo>
                    <a:pt x="193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Freeform 6"/>
            <p:cNvSpPr>
              <a:spLocks/>
            </p:cNvSpPr>
            <p:nvPr/>
          </p:nvSpPr>
          <p:spPr bwMode="auto">
            <a:xfrm>
              <a:off x="3335" y="1341"/>
              <a:ext cx="72" cy="51"/>
            </a:xfrm>
            <a:custGeom>
              <a:avLst/>
              <a:gdLst>
                <a:gd name="T0" fmla="*/ 0 w 69"/>
                <a:gd name="T1" fmla="*/ 14 h 55"/>
                <a:gd name="T2" fmla="*/ 24 w 69"/>
                <a:gd name="T3" fmla="*/ 0 h 55"/>
                <a:gd name="T4" fmla="*/ 83 w 69"/>
                <a:gd name="T5" fmla="*/ 0 h 55"/>
                <a:gd name="T6" fmla="*/ 105 w 69"/>
                <a:gd name="T7" fmla="*/ 14 h 55"/>
                <a:gd name="T8" fmla="*/ 83 w 69"/>
                <a:gd name="T9" fmla="*/ 26 h 55"/>
                <a:gd name="T10" fmla="*/ 24 w 69"/>
                <a:gd name="T11" fmla="*/ 26 h 55"/>
                <a:gd name="T12" fmla="*/ 0 w 69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55"/>
                <a:gd name="T23" fmla="*/ 69 w 69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55">
                  <a:moveTo>
                    <a:pt x="0" y="28"/>
                  </a:moveTo>
                  <a:lnTo>
                    <a:pt x="14" y="0"/>
                  </a:lnTo>
                  <a:lnTo>
                    <a:pt x="55" y="0"/>
                  </a:lnTo>
                  <a:lnTo>
                    <a:pt x="69" y="28"/>
                  </a:lnTo>
                  <a:lnTo>
                    <a:pt x="55" y="55"/>
                  </a:lnTo>
                  <a:lnTo>
                    <a:pt x="14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7"/>
            <p:cNvSpPr>
              <a:spLocks noChangeShapeType="1"/>
            </p:cNvSpPr>
            <p:nvPr/>
          </p:nvSpPr>
          <p:spPr bwMode="auto">
            <a:xfrm>
              <a:off x="3443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Freeform 8"/>
            <p:cNvSpPr>
              <a:spLocks/>
            </p:cNvSpPr>
            <p:nvPr/>
          </p:nvSpPr>
          <p:spPr bwMode="auto">
            <a:xfrm>
              <a:off x="3616" y="1239"/>
              <a:ext cx="201" cy="191"/>
            </a:xfrm>
            <a:custGeom>
              <a:avLst/>
              <a:gdLst>
                <a:gd name="T0" fmla="*/ 0 w 192"/>
                <a:gd name="T1" fmla="*/ 0 h 206"/>
                <a:gd name="T2" fmla="*/ 303 w 192"/>
                <a:gd name="T3" fmla="*/ 0 h 206"/>
                <a:gd name="T4" fmla="*/ 153 w 192"/>
                <a:gd name="T5" fmla="*/ 96 h 206"/>
                <a:gd name="T6" fmla="*/ 0 w 192"/>
                <a:gd name="T7" fmla="*/ 0 h 2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206"/>
                <a:gd name="T14" fmla="*/ 192 w 192"/>
                <a:gd name="T15" fmla="*/ 206 h 2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206">
                  <a:moveTo>
                    <a:pt x="0" y="0"/>
                  </a:moveTo>
                  <a:lnTo>
                    <a:pt x="192" y="0"/>
                  </a:lnTo>
                  <a:lnTo>
                    <a:pt x="96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998" name="Group 9"/>
            <p:cNvGrpSpPr>
              <a:grpSpLocks/>
            </p:cNvGrpSpPr>
            <p:nvPr/>
          </p:nvGrpSpPr>
          <p:grpSpPr bwMode="auto">
            <a:xfrm>
              <a:off x="3105" y="1381"/>
              <a:ext cx="533" cy="1356"/>
              <a:chOff x="1529" y="1303"/>
              <a:chExt cx="533" cy="1742"/>
            </a:xfrm>
          </p:grpSpPr>
          <p:sp>
            <p:nvSpPr>
              <p:cNvPr id="42073" name="Line 10"/>
              <p:cNvSpPr>
                <a:spLocks noChangeShapeType="1"/>
              </p:cNvSpPr>
              <p:nvPr/>
            </p:nvSpPr>
            <p:spPr bwMode="auto">
              <a:xfrm>
                <a:off x="1529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4" name="Line 11"/>
              <p:cNvSpPr>
                <a:spLocks noChangeShapeType="1"/>
              </p:cNvSpPr>
              <p:nvPr/>
            </p:nvSpPr>
            <p:spPr bwMode="auto">
              <a:xfrm>
                <a:off x="1802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5" name="Line 12"/>
              <p:cNvSpPr>
                <a:spLocks noChangeShapeType="1"/>
              </p:cNvSpPr>
              <p:nvPr/>
            </p:nvSpPr>
            <p:spPr bwMode="auto">
              <a:xfrm>
                <a:off x="2061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999" name="Group 13"/>
            <p:cNvGrpSpPr>
              <a:grpSpLocks/>
            </p:cNvGrpSpPr>
            <p:nvPr/>
          </p:nvGrpSpPr>
          <p:grpSpPr bwMode="auto">
            <a:xfrm>
              <a:off x="3254" y="1282"/>
              <a:ext cx="548" cy="1447"/>
              <a:chOff x="1385" y="1303"/>
              <a:chExt cx="548" cy="1742"/>
            </a:xfrm>
          </p:grpSpPr>
          <p:sp>
            <p:nvSpPr>
              <p:cNvPr id="42070" name="Line 14"/>
              <p:cNvSpPr>
                <a:spLocks noChangeShapeType="1"/>
              </p:cNvSpPr>
              <p:nvPr/>
            </p:nvSpPr>
            <p:spPr bwMode="auto">
              <a:xfrm>
                <a:off x="1385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1" name="Line 15"/>
              <p:cNvSpPr>
                <a:spLocks noChangeShapeType="1"/>
              </p:cNvSpPr>
              <p:nvPr/>
            </p:nvSpPr>
            <p:spPr bwMode="auto">
              <a:xfrm>
                <a:off x="1659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72" name="Line 16"/>
              <p:cNvSpPr>
                <a:spLocks noChangeShapeType="1"/>
              </p:cNvSpPr>
              <p:nvPr/>
            </p:nvSpPr>
            <p:spPr bwMode="auto">
              <a:xfrm>
                <a:off x="1932" y="1303"/>
                <a:ext cx="1" cy="17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00" name="Freeform 17"/>
            <p:cNvSpPr>
              <a:spLocks/>
            </p:cNvSpPr>
            <p:nvPr/>
          </p:nvSpPr>
          <p:spPr bwMode="auto">
            <a:xfrm>
              <a:off x="3609" y="1341"/>
              <a:ext cx="71" cy="51"/>
            </a:xfrm>
            <a:custGeom>
              <a:avLst/>
              <a:gdLst>
                <a:gd name="T0" fmla="*/ 0 w 68"/>
                <a:gd name="T1" fmla="*/ 14 h 55"/>
                <a:gd name="T2" fmla="*/ 23 w 68"/>
                <a:gd name="T3" fmla="*/ 0 h 55"/>
                <a:gd name="T4" fmla="*/ 82 w 68"/>
                <a:gd name="T5" fmla="*/ 0 h 55"/>
                <a:gd name="T6" fmla="*/ 104 w 68"/>
                <a:gd name="T7" fmla="*/ 14 h 55"/>
                <a:gd name="T8" fmla="*/ 82 w 68"/>
                <a:gd name="T9" fmla="*/ 26 h 55"/>
                <a:gd name="T10" fmla="*/ 23 w 68"/>
                <a:gd name="T11" fmla="*/ 26 h 55"/>
                <a:gd name="T12" fmla="*/ 0 w 68"/>
                <a:gd name="T13" fmla="*/ 14 h 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55"/>
                <a:gd name="T23" fmla="*/ 68 w 68"/>
                <a:gd name="T24" fmla="*/ 55 h 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55">
                  <a:moveTo>
                    <a:pt x="0" y="28"/>
                  </a:moveTo>
                  <a:lnTo>
                    <a:pt x="13" y="0"/>
                  </a:lnTo>
                  <a:lnTo>
                    <a:pt x="54" y="0"/>
                  </a:lnTo>
                  <a:lnTo>
                    <a:pt x="68" y="28"/>
                  </a:lnTo>
                  <a:lnTo>
                    <a:pt x="54" y="55"/>
                  </a:lnTo>
                  <a:lnTo>
                    <a:pt x="13" y="55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18"/>
            <p:cNvSpPr>
              <a:spLocks noChangeShapeType="1"/>
            </p:cNvSpPr>
            <p:nvPr/>
          </p:nvSpPr>
          <p:spPr bwMode="auto">
            <a:xfrm>
              <a:off x="3716" y="1061"/>
              <a:ext cx="1" cy="1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19"/>
            <p:cNvSpPr>
              <a:spLocks noChangeShapeType="1"/>
            </p:cNvSpPr>
            <p:nvPr/>
          </p:nvSpPr>
          <p:spPr bwMode="auto">
            <a:xfrm>
              <a:off x="2869" y="1545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Freeform 21"/>
            <p:cNvSpPr>
              <a:spLocks/>
            </p:cNvSpPr>
            <p:nvPr/>
          </p:nvSpPr>
          <p:spPr bwMode="auto">
            <a:xfrm>
              <a:off x="4018" y="1468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22"/>
            <p:cNvSpPr>
              <a:spLocks noChangeShapeType="1"/>
            </p:cNvSpPr>
            <p:nvPr/>
          </p:nvSpPr>
          <p:spPr bwMode="auto">
            <a:xfrm>
              <a:off x="2869" y="1735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Freeform 24"/>
            <p:cNvSpPr>
              <a:spLocks/>
            </p:cNvSpPr>
            <p:nvPr/>
          </p:nvSpPr>
          <p:spPr bwMode="auto">
            <a:xfrm>
              <a:off x="4018" y="1659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13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5"/>
            <p:cNvSpPr>
              <a:spLocks noChangeShapeType="1"/>
            </p:cNvSpPr>
            <p:nvPr/>
          </p:nvSpPr>
          <p:spPr bwMode="auto">
            <a:xfrm>
              <a:off x="2869" y="1939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Freeform 27"/>
            <p:cNvSpPr>
              <a:spLocks/>
            </p:cNvSpPr>
            <p:nvPr/>
          </p:nvSpPr>
          <p:spPr bwMode="auto">
            <a:xfrm>
              <a:off x="4018" y="1862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65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38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8"/>
            <p:cNvSpPr>
              <a:spLocks noChangeShapeType="1"/>
            </p:cNvSpPr>
            <p:nvPr/>
          </p:nvSpPr>
          <p:spPr bwMode="auto">
            <a:xfrm>
              <a:off x="2869" y="2129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Freeform 30"/>
            <p:cNvSpPr>
              <a:spLocks/>
            </p:cNvSpPr>
            <p:nvPr/>
          </p:nvSpPr>
          <p:spPr bwMode="auto">
            <a:xfrm>
              <a:off x="4018" y="2053"/>
              <a:ext cx="273" cy="153"/>
            </a:xfrm>
            <a:custGeom>
              <a:avLst/>
              <a:gdLst>
                <a:gd name="T0" fmla="*/ 0 w 261"/>
                <a:gd name="T1" fmla="*/ 0 h 165"/>
                <a:gd name="T2" fmla="*/ 0 w 261"/>
                <a:gd name="T3" fmla="*/ 77 h 165"/>
                <a:gd name="T4" fmla="*/ 259 w 261"/>
                <a:gd name="T5" fmla="*/ 77 h 165"/>
                <a:gd name="T6" fmla="*/ 346 w 261"/>
                <a:gd name="T7" fmla="*/ 71 h 165"/>
                <a:gd name="T8" fmla="*/ 409 w 261"/>
                <a:gd name="T9" fmla="*/ 52 h 165"/>
                <a:gd name="T10" fmla="*/ 409 w 261"/>
                <a:gd name="T11" fmla="*/ 26 h 165"/>
                <a:gd name="T12" fmla="*/ 346 w 261"/>
                <a:gd name="T13" fmla="*/ 6 h 165"/>
                <a:gd name="T14" fmla="*/ 259 w 261"/>
                <a:gd name="T15" fmla="*/ 0 h 165"/>
                <a:gd name="T16" fmla="*/ 0 w 261"/>
                <a:gd name="T17" fmla="*/ 0 h 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5"/>
                <a:gd name="T29" fmla="*/ 261 w 261"/>
                <a:gd name="T30" fmla="*/ 165 h 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5">
                  <a:moveTo>
                    <a:pt x="0" y="0"/>
                  </a:moveTo>
                  <a:lnTo>
                    <a:pt x="0" y="165"/>
                  </a:lnTo>
                  <a:lnTo>
                    <a:pt x="165" y="165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55"/>
                  </a:lnTo>
                  <a:lnTo>
                    <a:pt x="220" y="14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31"/>
            <p:cNvSpPr>
              <a:spLocks noChangeShapeType="1"/>
            </p:cNvSpPr>
            <p:nvPr/>
          </p:nvSpPr>
          <p:spPr bwMode="auto">
            <a:xfrm>
              <a:off x="2869" y="2320"/>
              <a:ext cx="11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11" name="Group 100"/>
            <p:cNvGrpSpPr>
              <a:grpSpLocks/>
            </p:cNvGrpSpPr>
            <p:nvPr/>
          </p:nvGrpSpPr>
          <p:grpSpPr bwMode="auto">
            <a:xfrm>
              <a:off x="4291" y="1545"/>
              <a:ext cx="766" cy="776"/>
              <a:chOff x="4291" y="1545"/>
              <a:chExt cx="948" cy="776"/>
            </a:xfrm>
          </p:grpSpPr>
          <p:sp>
            <p:nvSpPr>
              <p:cNvPr id="42065" name="Line 20"/>
              <p:cNvSpPr>
                <a:spLocks noChangeShapeType="1"/>
              </p:cNvSpPr>
              <p:nvPr/>
            </p:nvSpPr>
            <p:spPr bwMode="auto">
              <a:xfrm>
                <a:off x="4291" y="1545"/>
                <a:ext cx="94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6" name="Line 23"/>
              <p:cNvSpPr>
                <a:spLocks noChangeShapeType="1"/>
              </p:cNvSpPr>
              <p:nvPr/>
            </p:nvSpPr>
            <p:spPr bwMode="auto">
              <a:xfrm>
                <a:off x="4291" y="1735"/>
                <a:ext cx="94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7" name="Line 26"/>
              <p:cNvSpPr>
                <a:spLocks noChangeShapeType="1"/>
              </p:cNvSpPr>
              <p:nvPr/>
            </p:nvSpPr>
            <p:spPr bwMode="auto">
              <a:xfrm>
                <a:off x="4291" y="1939"/>
                <a:ext cx="94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8" name="Line 29"/>
              <p:cNvSpPr>
                <a:spLocks noChangeShapeType="1"/>
              </p:cNvSpPr>
              <p:nvPr/>
            </p:nvSpPr>
            <p:spPr bwMode="auto">
              <a:xfrm>
                <a:off x="4291" y="2129"/>
                <a:ext cx="94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9" name="Line 32"/>
              <p:cNvSpPr>
                <a:spLocks noChangeShapeType="1"/>
              </p:cNvSpPr>
              <p:nvPr/>
            </p:nvSpPr>
            <p:spPr bwMode="auto">
              <a:xfrm>
                <a:off x="4291" y="2320"/>
                <a:ext cx="948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2" name="Freeform 33"/>
            <p:cNvSpPr>
              <a:spLocks/>
            </p:cNvSpPr>
            <p:nvPr/>
          </p:nvSpPr>
          <p:spPr bwMode="auto">
            <a:xfrm>
              <a:off x="4018" y="2244"/>
              <a:ext cx="273" cy="152"/>
            </a:xfrm>
            <a:custGeom>
              <a:avLst/>
              <a:gdLst>
                <a:gd name="T0" fmla="*/ 0 w 261"/>
                <a:gd name="T1" fmla="*/ 0 h 164"/>
                <a:gd name="T2" fmla="*/ 0 w 261"/>
                <a:gd name="T3" fmla="*/ 76 h 164"/>
                <a:gd name="T4" fmla="*/ 259 w 261"/>
                <a:gd name="T5" fmla="*/ 76 h 164"/>
                <a:gd name="T6" fmla="*/ 346 w 261"/>
                <a:gd name="T7" fmla="*/ 70 h 164"/>
                <a:gd name="T8" fmla="*/ 409 w 261"/>
                <a:gd name="T9" fmla="*/ 52 h 164"/>
                <a:gd name="T10" fmla="*/ 409 w 261"/>
                <a:gd name="T11" fmla="*/ 32 h 164"/>
                <a:gd name="T12" fmla="*/ 346 w 261"/>
                <a:gd name="T13" fmla="*/ 13 h 164"/>
                <a:gd name="T14" fmla="*/ 259 w 261"/>
                <a:gd name="T15" fmla="*/ 0 h 164"/>
                <a:gd name="T16" fmla="*/ 0 w 261"/>
                <a:gd name="T17" fmla="*/ 0 h 1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1"/>
                <a:gd name="T28" fmla="*/ 0 h 164"/>
                <a:gd name="T29" fmla="*/ 261 w 261"/>
                <a:gd name="T30" fmla="*/ 164 h 1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1" h="164">
                  <a:moveTo>
                    <a:pt x="0" y="0"/>
                  </a:moveTo>
                  <a:lnTo>
                    <a:pt x="0" y="164"/>
                  </a:lnTo>
                  <a:lnTo>
                    <a:pt x="165" y="164"/>
                  </a:lnTo>
                  <a:lnTo>
                    <a:pt x="220" y="151"/>
                  </a:lnTo>
                  <a:lnTo>
                    <a:pt x="261" y="110"/>
                  </a:lnTo>
                  <a:lnTo>
                    <a:pt x="261" y="68"/>
                  </a:lnTo>
                  <a:lnTo>
                    <a:pt x="220" y="27"/>
                  </a:lnTo>
                  <a:lnTo>
                    <a:pt x="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13" name="Group 99"/>
            <p:cNvGrpSpPr>
              <a:grpSpLocks/>
            </p:cNvGrpSpPr>
            <p:nvPr/>
          </p:nvGrpSpPr>
          <p:grpSpPr bwMode="auto">
            <a:xfrm>
              <a:off x="4492" y="1303"/>
              <a:ext cx="245" cy="1311"/>
              <a:chOff x="4492" y="1303"/>
              <a:chExt cx="245" cy="1767"/>
            </a:xfrm>
          </p:grpSpPr>
          <p:sp>
            <p:nvSpPr>
              <p:cNvPr id="42063" name="Line 34"/>
              <p:cNvSpPr>
                <a:spLocks noChangeShapeType="1"/>
              </p:cNvSpPr>
              <p:nvPr/>
            </p:nvSpPr>
            <p:spPr bwMode="auto">
              <a:xfrm>
                <a:off x="4492" y="1303"/>
                <a:ext cx="1" cy="176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4" name="Line 35"/>
              <p:cNvSpPr>
                <a:spLocks noChangeShapeType="1"/>
              </p:cNvSpPr>
              <p:nvPr/>
            </p:nvSpPr>
            <p:spPr bwMode="auto">
              <a:xfrm>
                <a:off x="4736" y="1303"/>
                <a:ext cx="1" cy="176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4" name="Rectangle 39"/>
            <p:cNvSpPr>
              <a:spLocks noChangeArrowheads="1"/>
            </p:cNvSpPr>
            <p:nvPr/>
          </p:nvSpPr>
          <p:spPr bwMode="auto">
            <a:xfrm>
              <a:off x="3184" y="2781"/>
              <a:ext cx="5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5" name="Rectangle 46"/>
            <p:cNvSpPr>
              <a:spLocks noChangeArrowheads="1"/>
            </p:cNvSpPr>
            <p:nvPr/>
          </p:nvSpPr>
          <p:spPr bwMode="auto">
            <a:xfrm>
              <a:off x="4332" y="1026"/>
              <a:ext cx="5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2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6" name="Rectangle 47"/>
            <p:cNvSpPr>
              <a:spLocks noChangeArrowheads="1"/>
            </p:cNvSpPr>
            <p:nvPr/>
          </p:nvSpPr>
          <p:spPr bwMode="auto">
            <a:xfrm>
              <a:off x="3113" y="845"/>
              <a:ext cx="11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7" name="Rectangle 48"/>
            <p:cNvSpPr>
              <a:spLocks noChangeArrowheads="1"/>
            </p:cNvSpPr>
            <p:nvPr/>
          </p:nvSpPr>
          <p:spPr bwMode="auto">
            <a:xfrm>
              <a:off x="3368" y="845"/>
              <a:ext cx="11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18" name="Rectangle 49"/>
            <p:cNvSpPr>
              <a:spLocks noChangeArrowheads="1"/>
            </p:cNvSpPr>
            <p:nvPr/>
          </p:nvSpPr>
          <p:spPr bwMode="auto">
            <a:xfrm>
              <a:off x="3645" y="845"/>
              <a:ext cx="11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019" name="Group 98"/>
            <p:cNvGrpSpPr>
              <a:grpSpLocks/>
            </p:cNvGrpSpPr>
            <p:nvPr/>
          </p:nvGrpSpPr>
          <p:grpSpPr bwMode="auto">
            <a:xfrm>
              <a:off x="4392" y="2568"/>
              <a:ext cx="462" cy="801"/>
              <a:chOff x="4392" y="3045"/>
              <a:chExt cx="462" cy="801"/>
            </a:xfrm>
          </p:grpSpPr>
          <p:sp>
            <p:nvSpPr>
              <p:cNvPr id="42055" name="Line 40"/>
              <p:cNvSpPr>
                <a:spLocks noChangeShapeType="1"/>
              </p:cNvSpPr>
              <p:nvPr/>
            </p:nvSpPr>
            <p:spPr bwMode="auto">
              <a:xfrm>
                <a:off x="4492" y="3349"/>
                <a:ext cx="1" cy="2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6" name="Line 41"/>
              <p:cNvSpPr>
                <a:spLocks noChangeShapeType="1"/>
              </p:cNvSpPr>
              <p:nvPr/>
            </p:nvSpPr>
            <p:spPr bwMode="auto">
              <a:xfrm>
                <a:off x="4736" y="3349"/>
                <a:ext cx="1" cy="24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7" name="Rectangle 42"/>
              <p:cNvSpPr>
                <a:spLocks noChangeArrowheads="1"/>
              </p:cNvSpPr>
              <p:nvPr/>
            </p:nvSpPr>
            <p:spPr bwMode="auto">
              <a:xfrm>
                <a:off x="4392" y="3603"/>
                <a:ext cx="108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58" name="Rectangle 43"/>
              <p:cNvSpPr>
                <a:spLocks noChangeArrowheads="1"/>
              </p:cNvSpPr>
              <p:nvPr/>
            </p:nvSpPr>
            <p:spPr bwMode="auto">
              <a:xfrm>
                <a:off x="4521" y="3705"/>
                <a:ext cx="6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59" name="Rectangle 44"/>
              <p:cNvSpPr>
                <a:spLocks noChangeArrowheads="1"/>
              </p:cNvSpPr>
              <p:nvPr/>
            </p:nvSpPr>
            <p:spPr bwMode="auto">
              <a:xfrm>
                <a:off x="4665" y="3603"/>
                <a:ext cx="109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60" name="Rectangle 45"/>
              <p:cNvSpPr>
                <a:spLocks noChangeArrowheads="1"/>
              </p:cNvSpPr>
              <p:nvPr/>
            </p:nvSpPr>
            <p:spPr bwMode="auto">
              <a:xfrm>
                <a:off x="4794" y="3705"/>
                <a:ext cx="6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61" name="Freeform 51"/>
              <p:cNvSpPr>
                <a:spLocks/>
              </p:cNvSpPr>
              <p:nvPr/>
            </p:nvSpPr>
            <p:spPr bwMode="auto">
              <a:xfrm>
                <a:off x="4636" y="3045"/>
                <a:ext cx="201" cy="304"/>
              </a:xfrm>
              <a:custGeom>
                <a:avLst/>
                <a:gdLst>
                  <a:gd name="T0" fmla="*/ 303 w 192"/>
                  <a:gd name="T1" fmla="*/ 0 h 329"/>
                  <a:gd name="T2" fmla="*/ 216 w 192"/>
                  <a:gd name="T3" fmla="*/ 13 h 329"/>
                  <a:gd name="T4" fmla="*/ 153 w 192"/>
                  <a:gd name="T5" fmla="*/ 18 h 329"/>
                  <a:gd name="T6" fmla="*/ 64 w 192"/>
                  <a:gd name="T7" fmla="*/ 13 h 329"/>
                  <a:gd name="T8" fmla="*/ 0 w 192"/>
                  <a:gd name="T9" fmla="*/ 0 h 329"/>
                  <a:gd name="T10" fmla="*/ 0 w 192"/>
                  <a:gd name="T11" fmla="*/ 87 h 329"/>
                  <a:gd name="T12" fmla="*/ 24 w 192"/>
                  <a:gd name="T13" fmla="*/ 118 h 329"/>
                  <a:gd name="T14" fmla="*/ 64 w 192"/>
                  <a:gd name="T15" fmla="*/ 138 h 329"/>
                  <a:gd name="T16" fmla="*/ 153 w 192"/>
                  <a:gd name="T17" fmla="*/ 150 h 329"/>
                  <a:gd name="T18" fmla="*/ 216 w 192"/>
                  <a:gd name="T19" fmla="*/ 138 h 329"/>
                  <a:gd name="T20" fmla="*/ 261 w 192"/>
                  <a:gd name="T21" fmla="*/ 118 h 329"/>
                  <a:gd name="T22" fmla="*/ 303 w 192"/>
                  <a:gd name="T23" fmla="*/ 87 h 329"/>
                  <a:gd name="T24" fmla="*/ 303 w 192"/>
                  <a:gd name="T25" fmla="*/ 0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329"/>
                  <a:gd name="T41" fmla="*/ 192 w 192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329">
                    <a:moveTo>
                      <a:pt x="192" y="0"/>
                    </a:moveTo>
                    <a:lnTo>
                      <a:pt x="137" y="27"/>
                    </a:lnTo>
                    <a:lnTo>
                      <a:pt x="96" y="41"/>
                    </a:lnTo>
                    <a:lnTo>
                      <a:pt x="41" y="27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14" y="260"/>
                    </a:lnTo>
                    <a:lnTo>
                      <a:pt x="41" y="302"/>
                    </a:lnTo>
                    <a:lnTo>
                      <a:pt x="96" y="329"/>
                    </a:lnTo>
                    <a:lnTo>
                      <a:pt x="137" y="302"/>
                    </a:lnTo>
                    <a:lnTo>
                      <a:pt x="165" y="260"/>
                    </a:lnTo>
                    <a:lnTo>
                      <a:pt x="192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2" name="Freeform 52"/>
              <p:cNvSpPr>
                <a:spLocks/>
              </p:cNvSpPr>
              <p:nvPr/>
            </p:nvSpPr>
            <p:spPr bwMode="auto">
              <a:xfrm>
                <a:off x="4396" y="3051"/>
                <a:ext cx="201" cy="304"/>
              </a:xfrm>
              <a:custGeom>
                <a:avLst/>
                <a:gdLst>
                  <a:gd name="T0" fmla="*/ 303 w 192"/>
                  <a:gd name="T1" fmla="*/ 0 h 329"/>
                  <a:gd name="T2" fmla="*/ 216 w 192"/>
                  <a:gd name="T3" fmla="*/ 13 h 329"/>
                  <a:gd name="T4" fmla="*/ 153 w 192"/>
                  <a:gd name="T5" fmla="*/ 18 h 329"/>
                  <a:gd name="T6" fmla="*/ 64 w 192"/>
                  <a:gd name="T7" fmla="*/ 13 h 329"/>
                  <a:gd name="T8" fmla="*/ 0 w 192"/>
                  <a:gd name="T9" fmla="*/ 0 h 329"/>
                  <a:gd name="T10" fmla="*/ 0 w 192"/>
                  <a:gd name="T11" fmla="*/ 87 h 329"/>
                  <a:gd name="T12" fmla="*/ 24 w 192"/>
                  <a:gd name="T13" fmla="*/ 118 h 329"/>
                  <a:gd name="T14" fmla="*/ 64 w 192"/>
                  <a:gd name="T15" fmla="*/ 138 h 329"/>
                  <a:gd name="T16" fmla="*/ 153 w 192"/>
                  <a:gd name="T17" fmla="*/ 150 h 329"/>
                  <a:gd name="T18" fmla="*/ 216 w 192"/>
                  <a:gd name="T19" fmla="*/ 138 h 329"/>
                  <a:gd name="T20" fmla="*/ 261 w 192"/>
                  <a:gd name="T21" fmla="*/ 118 h 329"/>
                  <a:gd name="T22" fmla="*/ 303 w 192"/>
                  <a:gd name="T23" fmla="*/ 87 h 329"/>
                  <a:gd name="T24" fmla="*/ 303 w 192"/>
                  <a:gd name="T25" fmla="*/ 0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329"/>
                  <a:gd name="T41" fmla="*/ 192 w 192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329">
                    <a:moveTo>
                      <a:pt x="192" y="0"/>
                    </a:moveTo>
                    <a:lnTo>
                      <a:pt x="137" y="27"/>
                    </a:lnTo>
                    <a:lnTo>
                      <a:pt x="96" y="41"/>
                    </a:lnTo>
                    <a:lnTo>
                      <a:pt x="41" y="27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14" y="260"/>
                    </a:lnTo>
                    <a:lnTo>
                      <a:pt x="41" y="302"/>
                    </a:lnTo>
                    <a:lnTo>
                      <a:pt x="96" y="329"/>
                    </a:lnTo>
                    <a:lnTo>
                      <a:pt x="137" y="302"/>
                    </a:lnTo>
                    <a:lnTo>
                      <a:pt x="165" y="260"/>
                    </a:lnTo>
                    <a:lnTo>
                      <a:pt x="192" y="19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20" name="Oval 53"/>
            <p:cNvSpPr>
              <a:spLocks noChangeArrowheads="1"/>
            </p:cNvSpPr>
            <p:nvPr/>
          </p:nvSpPr>
          <p:spPr bwMode="auto">
            <a:xfrm>
              <a:off x="4468" y="1707"/>
              <a:ext cx="45" cy="4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21" name="Oval 54"/>
            <p:cNvSpPr>
              <a:spLocks noChangeArrowheads="1"/>
            </p:cNvSpPr>
            <p:nvPr/>
          </p:nvSpPr>
          <p:spPr bwMode="auto">
            <a:xfrm>
              <a:off x="4465" y="1520"/>
              <a:ext cx="45" cy="4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022" name="Group 62"/>
            <p:cNvGrpSpPr>
              <a:grpSpLocks/>
            </p:cNvGrpSpPr>
            <p:nvPr/>
          </p:nvGrpSpPr>
          <p:grpSpPr bwMode="auto">
            <a:xfrm>
              <a:off x="3069" y="1509"/>
              <a:ext cx="73" cy="63"/>
              <a:chOff x="2980" y="2295"/>
              <a:chExt cx="73" cy="63"/>
            </a:xfrm>
          </p:grpSpPr>
          <p:sp>
            <p:nvSpPr>
              <p:cNvPr id="42053" name="Line 63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4" name="Line 64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3" name="Group 65"/>
            <p:cNvGrpSpPr>
              <a:grpSpLocks/>
            </p:cNvGrpSpPr>
            <p:nvPr/>
          </p:nvGrpSpPr>
          <p:grpSpPr bwMode="auto">
            <a:xfrm>
              <a:off x="3495" y="1509"/>
              <a:ext cx="73" cy="63"/>
              <a:chOff x="2980" y="2295"/>
              <a:chExt cx="73" cy="63"/>
            </a:xfrm>
          </p:grpSpPr>
          <p:sp>
            <p:nvSpPr>
              <p:cNvPr id="42051" name="Line 66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2" name="Line 67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4" name="Group 68"/>
            <p:cNvGrpSpPr>
              <a:grpSpLocks/>
            </p:cNvGrpSpPr>
            <p:nvPr/>
          </p:nvGrpSpPr>
          <p:grpSpPr bwMode="auto">
            <a:xfrm>
              <a:off x="3213" y="1697"/>
              <a:ext cx="73" cy="63"/>
              <a:chOff x="2980" y="2295"/>
              <a:chExt cx="73" cy="63"/>
            </a:xfrm>
          </p:grpSpPr>
          <p:sp>
            <p:nvSpPr>
              <p:cNvPr id="42049" name="Line 69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50" name="Line 70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5" name="Group 71"/>
            <p:cNvGrpSpPr>
              <a:grpSpLocks/>
            </p:cNvGrpSpPr>
            <p:nvPr/>
          </p:nvGrpSpPr>
          <p:grpSpPr bwMode="auto">
            <a:xfrm>
              <a:off x="3598" y="1697"/>
              <a:ext cx="73" cy="63"/>
              <a:chOff x="2980" y="2295"/>
              <a:chExt cx="73" cy="63"/>
            </a:xfrm>
          </p:grpSpPr>
          <p:sp>
            <p:nvSpPr>
              <p:cNvPr id="42047" name="Line 72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8" name="Line 73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6" name="Group 74"/>
            <p:cNvGrpSpPr>
              <a:grpSpLocks/>
            </p:cNvGrpSpPr>
            <p:nvPr/>
          </p:nvGrpSpPr>
          <p:grpSpPr bwMode="auto">
            <a:xfrm>
              <a:off x="3215" y="1900"/>
              <a:ext cx="73" cy="63"/>
              <a:chOff x="2980" y="2295"/>
              <a:chExt cx="73" cy="63"/>
            </a:xfrm>
          </p:grpSpPr>
          <p:sp>
            <p:nvSpPr>
              <p:cNvPr id="42045" name="Line 75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6" name="Line 76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7" name="Group 77"/>
            <p:cNvGrpSpPr>
              <a:grpSpLocks/>
            </p:cNvGrpSpPr>
            <p:nvPr/>
          </p:nvGrpSpPr>
          <p:grpSpPr bwMode="auto">
            <a:xfrm>
              <a:off x="3343" y="1900"/>
              <a:ext cx="73" cy="63"/>
              <a:chOff x="2980" y="2295"/>
              <a:chExt cx="73" cy="63"/>
            </a:xfrm>
          </p:grpSpPr>
          <p:sp>
            <p:nvSpPr>
              <p:cNvPr id="42043" name="Line 78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4" name="Line 79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8" name="Group 80"/>
            <p:cNvGrpSpPr>
              <a:grpSpLocks/>
            </p:cNvGrpSpPr>
            <p:nvPr/>
          </p:nvGrpSpPr>
          <p:grpSpPr bwMode="auto">
            <a:xfrm>
              <a:off x="3495" y="2097"/>
              <a:ext cx="73" cy="63"/>
              <a:chOff x="2980" y="2295"/>
              <a:chExt cx="73" cy="63"/>
            </a:xfrm>
          </p:grpSpPr>
          <p:sp>
            <p:nvSpPr>
              <p:cNvPr id="42041" name="Line 81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2" name="Line 82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9" name="Group 83"/>
            <p:cNvGrpSpPr>
              <a:grpSpLocks/>
            </p:cNvGrpSpPr>
            <p:nvPr/>
          </p:nvGrpSpPr>
          <p:grpSpPr bwMode="auto">
            <a:xfrm>
              <a:off x="3599" y="2092"/>
              <a:ext cx="73" cy="63"/>
              <a:chOff x="2980" y="2295"/>
              <a:chExt cx="73" cy="63"/>
            </a:xfrm>
          </p:grpSpPr>
          <p:sp>
            <p:nvSpPr>
              <p:cNvPr id="42039" name="Line 84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0" name="Line 85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30" name="Group 86"/>
            <p:cNvGrpSpPr>
              <a:grpSpLocks/>
            </p:cNvGrpSpPr>
            <p:nvPr/>
          </p:nvGrpSpPr>
          <p:grpSpPr bwMode="auto">
            <a:xfrm>
              <a:off x="3768" y="2286"/>
              <a:ext cx="73" cy="63"/>
              <a:chOff x="2980" y="2295"/>
              <a:chExt cx="73" cy="63"/>
            </a:xfrm>
          </p:grpSpPr>
          <p:sp>
            <p:nvSpPr>
              <p:cNvPr id="42037" name="Line 87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8" name="Line 88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31" name="Group 89"/>
            <p:cNvGrpSpPr>
              <a:grpSpLocks/>
            </p:cNvGrpSpPr>
            <p:nvPr/>
          </p:nvGrpSpPr>
          <p:grpSpPr bwMode="auto">
            <a:xfrm>
              <a:off x="3069" y="2284"/>
              <a:ext cx="73" cy="63"/>
              <a:chOff x="2980" y="2295"/>
              <a:chExt cx="73" cy="63"/>
            </a:xfrm>
          </p:grpSpPr>
          <p:sp>
            <p:nvSpPr>
              <p:cNvPr id="42035" name="Line 90"/>
              <p:cNvSpPr>
                <a:spLocks noChangeShapeType="1"/>
              </p:cNvSpPr>
              <p:nvPr/>
            </p:nvSpPr>
            <p:spPr bwMode="auto">
              <a:xfrm flipH="1"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36" name="Line 91"/>
              <p:cNvSpPr>
                <a:spLocks noChangeShapeType="1"/>
              </p:cNvSpPr>
              <p:nvPr/>
            </p:nvSpPr>
            <p:spPr bwMode="auto">
              <a:xfrm flipV="1">
                <a:off x="2980" y="2295"/>
                <a:ext cx="73" cy="63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2" name="Oval 95"/>
            <p:cNvSpPr>
              <a:spLocks noChangeArrowheads="1"/>
            </p:cNvSpPr>
            <p:nvPr/>
          </p:nvSpPr>
          <p:spPr bwMode="auto">
            <a:xfrm>
              <a:off x="4711" y="1910"/>
              <a:ext cx="45" cy="4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33" name="Oval 96"/>
            <p:cNvSpPr>
              <a:spLocks noChangeArrowheads="1"/>
            </p:cNvSpPr>
            <p:nvPr/>
          </p:nvSpPr>
          <p:spPr bwMode="auto">
            <a:xfrm>
              <a:off x="4716" y="2107"/>
              <a:ext cx="45" cy="4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34" name="Oval 97"/>
            <p:cNvSpPr>
              <a:spLocks noChangeArrowheads="1"/>
            </p:cNvSpPr>
            <p:nvPr/>
          </p:nvSpPr>
          <p:spPr bwMode="auto">
            <a:xfrm>
              <a:off x="4716" y="2296"/>
              <a:ext cx="45" cy="4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1"/>
          <p:cNvSpPr txBox="1">
            <a:spLocks noChangeArrowheads="1"/>
          </p:cNvSpPr>
          <p:nvPr/>
        </p:nvSpPr>
        <p:spPr bwMode="auto">
          <a:xfrm>
            <a:off x="857250" y="71438"/>
            <a:ext cx="298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按制造工艺来分</a:t>
            </a:r>
          </a:p>
        </p:txBody>
      </p:sp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071563" y="528638"/>
            <a:ext cx="3446462" cy="1185862"/>
            <a:chOff x="3411544" y="357166"/>
            <a:chExt cx="3446472" cy="1185928"/>
          </a:xfrm>
        </p:grpSpPr>
        <p:sp>
          <p:nvSpPr>
            <p:cNvPr id="15376" name="Text Box 32"/>
            <p:cNvSpPr txBox="1">
              <a:spLocks noChangeArrowheads="1"/>
            </p:cNvSpPr>
            <p:nvPr/>
          </p:nvSpPr>
          <p:spPr bwMode="auto">
            <a:xfrm>
              <a:off x="3411544" y="785794"/>
              <a:ext cx="208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半导体存储器</a:t>
              </a:r>
            </a:p>
          </p:txBody>
        </p:sp>
        <p:sp>
          <p:nvSpPr>
            <p:cNvPr id="15377" name="AutoShape 33"/>
            <p:cNvSpPr>
              <a:spLocks/>
            </p:cNvSpPr>
            <p:nvPr/>
          </p:nvSpPr>
          <p:spPr bwMode="auto">
            <a:xfrm>
              <a:off x="5214942" y="571480"/>
              <a:ext cx="214314" cy="785818"/>
            </a:xfrm>
            <a:prstGeom prst="leftBrace">
              <a:avLst>
                <a:gd name="adj1" fmla="val 46292"/>
                <a:gd name="adj2" fmla="val 5000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8" name="Text Box 34"/>
            <p:cNvSpPr txBox="1">
              <a:spLocks noChangeArrowheads="1"/>
            </p:cNvSpPr>
            <p:nvPr/>
          </p:nvSpPr>
          <p:spPr bwMode="auto">
            <a:xfrm>
              <a:off x="5429256" y="357166"/>
              <a:ext cx="11493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双极型</a:t>
              </a:r>
            </a:p>
          </p:txBody>
        </p:sp>
        <p:sp>
          <p:nvSpPr>
            <p:cNvPr id="15379" name="Text Box 35"/>
            <p:cNvSpPr txBox="1">
              <a:spLocks noChangeArrowheads="1"/>
            </p:cNvSpPr>
            <p:nvPr/>
          </p:nvSpPr>
          <p:spPr bwMode="auto">
            <a:xfrm>
              <a:off x="5454646" y="1142984"/>
              <a:ext cx="140337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kumimoji="1" lang="zh-CN" altLang="en-US" sz="2000" b="1">
                  <a:latin typeface="Times New Roman" pitchFamily="18" charset="0"/>
                  <a:cs typeface="Times New Roman" pitchFamily="18" charset="0"/>
                </a:rPr>
                <a:t>型</a:t>
              </a: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3400" y="1714500"/>
            <a:ext cx="2967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存储器的基本操作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857250" y="2247900"/>
            <a:ext cx="6429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写操作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--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即把信息存入存储器的过程。</a:t>
            </a: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857250" y="2790825"/>
            <a:ext cx="678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读操作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--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即从存储器中取出信息的过程。</a:t>
            </a: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33400" y="3286125"/>
            <a:ext cx="2967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存储器的技术指标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32"/>
          <p:cNvGrpSpPr>
            <a:grpSpLocks/>
          </p:cNvGrpSpPr>
          <p:nvPr/>
        </p:nvGrpSpPr>
        <p:grpSpPr bwMode="auto">
          <a:xfrm>
            <a:off x="785813" y="3748088"/>
            <a:ext cx="7889875" cy="1214437"/>
            <a:chOff x="785786" y="4071942"/>
            <a:chExt cx="7890698" cy="1214457"/>
          </a:xfrm>
        </p:grpSpPr>
        <p:sp>
          <p:nvSpPr>
            <p:cNvPr id="15374" name="Text Box 43"/>
            <p:cNvSpPr txBox="1">
              <a:spLocks noChangeArrowheads="1"/>
            </p:cNvSpPr>
            <p:nvPr/>
          </p:nvSpPr>
          <p:spPr bwMode="auto">
            <a:xfrm>
              <a:off x="785786" y="4455392"/>
              <a:ext cx="7890698" cy="83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2865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存储器能存放二值信息的多少。单位是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位（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bit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字节（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Byte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1Byte = 8bit 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。</a:t>
              </a:r>
              <a:endParaRPr kumimoji="1"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5" name="矩形 30"/>
            <p:cNvSpPr>
              <a:spLocks noChangeArrowheads="1"/>
            </p:cNvSpPr>
            <p:nvPr/>
          </p:nvSpPr>
          <p:spPr bwMode="auto">
            <a:xfrm>
              <a:off x="848884" y="4071942"/>
              <a:ext cx="1651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存储容量</a:t>
              </a:r>
              <a:endParaRPr lang="zh-CN" alt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785813" y="5467350"/>
            <a:ext cx="7786687" cy="1176338"/>
            <a:chOff x="785786" y="5369549"/>
            <a:chExt cx="7786742" cy="1176464"/>
          </a:xfrm>
        </p:grpSpPr>
        <p:sp>
          <p:nvSpPr>
            <p:cNvPr id="15372" name="Text Box 44"/>
            <p:cNvSpPr txBox="1">
              <a:spLocks noChangeArrowheads="1"/>
            </p:cNvSpPr>
            <p:nvPr/>
          </p:nvSpPr>
          <p:spPr bwMode="auto">
            <a:xfrm>
              <a:off x="785786" y="5715016"/>
              <a:ext cx="77867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62865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存储器读出（或写入）数据的时间。一般用读（或写）周期来表示。</a:t>
              </a:r>
            </a:p>
          </p:txBody>
        </p:sp>
        <p:sp>
          <p:nvSpPr>
            <p:cNvPr id="15373" name="矩形 31"/>
            <p:cNvSpPr>
              <a:spLocks noChangeArrowheads="1"/>
            </p:cNvSpPr>
            <p:nvPr/>
          </p:nvSpPr>
          <p:spPr bwMode="auto">
            <a:xfrm>
              <a:off x="857224" y="5369549"/>
              <a:ext cx="16514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存储时间</a:t>
              </a:r>
              <a:endParaRPr lang="zh-CN" altLang="en-US"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428750" y="4967288"/>
            <a:ext cx="7358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如：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1Kb = 2</a:t>
            </a:r>
            <a:r>
              <a:rPr kumimoji="1" lang="en-US" altLang="zh-CN" sz="2400" b="1" baseline="30000"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 ，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1MB =</a:t>
            </a:r>
            <a:r>
              <a:rPr kumimoji="1" lang="en-US" altLang="zh-CN" sz="2400" b="1" u="sng">
                <a:latin typeface="Times New Roman" pitchFamily="18" charset="0"/>
                <a:cs typeface="Times New Roman" pitchFamily="18" charset="0"/>
              </a:rPr>
              <a:t>1K</a:t>
            </a:r>
            <a:r>
              <a:rPr lang="en-US" altLang="zh-CN" sz="2400" b="1" u="sng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 b="1" u="sng">
                <a:latin typeface="Times New Roman" pitchFamily="18" charset="0"/>
                <a:cs typeface="Times New Roman" pitchFamily="18" charset="0"/>
              </a:rPr>
              <a:t>1K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 = 2</a:t>
            </a:r>
            <a:r>
              <a:rPr kumimoji="1" lang="en-US" altLang="zh-CN" sz="2400" b="1" baseline="30000">
                <a:latin typeface="Times New Roman" pitchFamily="18" charset="0"/>
                <a:cs typeface="Times New Roman" pitchFamily="18" charset="0"/>
              </a:rPr>
              <a:t>20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B = 8Mb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5371" name="矩形 4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7"/>
          <p:cNvSpPr txBox="1">
            <a:spLocks noChangeArrowheads="1"/>
          </p:cNvSpPr>
          <p:nvPr/>
        </p:nvSpPr>
        <p:spPr bwMode="auto">
          <a:xfrm>
            <a:off x="428625" y="214313"/>
            <a:ext cx="3167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PAL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的四种输出结构</a:t>
            </a:r>
          </a:p>
        </p:txBody>
      </p:sp>
      <p:sp>
        <p:nvSpPr>
          <p:cNvPr id="3" name="Rectangle 71"/>
          <p:cNvSpPr>
            <a:spLocks noChangeArrowheads="1"/>
          </p:cNvSpPr>
          <p:nvPr/>
        </p:nvSpPr>
        <p:spPr bwMode="auto">
          <a:xfrm>
            <a:off x="642938" y="714375"/>
            <a:ext cx="235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专用输出结构</a:t>
            </a:r>
          </a:p>
        </p:txBody>
      </p:sp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1179513" y="1419225"/>
            <a:ext cx="7178675" cy="2225675"/>
            <a:chOff x="1030288" y="3500438"/>
            <a:chExt cx="7178675" cy="2226542"/>
          </a:xfrm>
        </p:grpSpPr>
        <p:grpSp>
          <p:nvGrpSpPr>
            <p:cNvPr id="43016" name="组合 67"/>
            <p:cNvGrpSpPr>
              <a:grpSpLocks/>
            </p:cNvGrpSpPr>
            <p:nvPr/>
          </p:nvGrpSpPr>
          <p:grpSpPr bwMode="auto">
            <a:xfrm>
              <a:off x="1030288" y="3500438"/>
              <a:ext cx="7178675" cy="2154237"/>
              <a:chOff x="1030288" y="3500438"/>
              <a:chExt cx="7178675" cy="2154237"/>
            </a:xfrm>
          </p:grpSpPr>
          <p:sp>
            <p:nvSpPr>
              <p:cNvPr id="43019" name="Freeform 9"/>
              <p:cNvSpPr>
                <a:spLocks/>
              </p:cNvSpPr>
              <p:nvPr/>
            </p:nvSpPr>
            <p:spPr bwMode="auto">
              <a:xfrm>
                <a:off x="3665538" y="3767138"/>
                <a:ext cx="1927225" cy="266700"/>
              </a:xfrm>
              <a:custGeom>
                <a:avLst/>
                <a:gdLst>
                  <a:gd name="T0" fmla="*/ 2147483647 w 1214"/>
                  <a:gd name="T1" fmla="*/ 2147483647 h 168"/>
                  <a:gd name="T2" fmla="*/ 2147483647 w 1214"/>
                  <a:gd name="T3" fmla="*/ 2147483647 h 168"/>
                  <a:gd name="T4" fmla="*/ 2147483647 w 1214"/>
                  <a:gd name="T5" fmla="*/ 2147483647 h 168"/>
                  <a:gd name="T6" fmla="*/ 2147483647 w 1214"/>
                  <a:gd name="T7" fmla="*/ 2147483647 h 168"/>
                  <a:gd name="T8" fmla="*/ 2147483647 w 1214"/>
                  <a:gd name="T9" fmla="*/ 2147483647 h 168"/>
                  <a:gd name="T10" fmla="*/ 2147483647 w 1214"/>
                  <a:gd name="T11" fmla="*/ 2147483647 h 168"/>
                  <a:gd name="T12" fmla="*/ 2147483647 w 1214"/>
                  <a:gd name="T13" fmla="*/ 2147483647 h 168"/>
                  <a:gd name="T14" fmla="*/ 2147483647 w 1214"/>
                  <a:gd name="T15" fmla="*/ 2147483647 h 168"/>
                  <a:gd name="T16" fmla="*/ 2147483647 w 1214"/>
                  <a:gd name="T17" fmla="*/ 2147483647 h 168"/>
                  <a:gd name="T18" fmla="*/ 2147483647 w 1214"/>
                  <a:gd name="T19" fmla="*/ 2147483647 h 168"/>
                  <a:gd name="T20" fmla="*/ 2147483647 w 1214"/>
                  <a:gd name="T21" fmla="*/ 2147483647 h 168"/>
                  <a:gd name="T22" fmla="*/ 0 w 1214"/>
                  <a:gd name="T23" fmla="*/ 0 h 1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14"/>
                  <a:gd name="T37" fmla="*/ 0 h 168"/>
                  <a:gd name="T38" fmla="*/ 1214 w 1214"/>
                  <a:gd name="T39" fmla="*/ 168 h 16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14" h="168">
                    <a:moveTo>
                      <a:pt x="1214" y="168"/>
                    </a:moveTo>
                    <a:lnTo>
                      <a:pt x="1142" y="132"/>
                    </a:lnTo>
                    <a:lnTo>
                      <a:pt x="1046" y="108"/>
                    </a:lnTo>
                    <a:lnTo>
                      <a:pt x="914" y="96"/>
                    </a:lnTo>
                    <a:lnTo>
                      <a:pt x="781" y="84"/>
                    </a:lnTo>
                    <a:lnTo>
                      <a:pt x="637" y="72"/>
                    </a:lnTo>
                    <a:lnTo>
                      <a:pt x="493" y="60"/>
                    </a:lnTo>
                    <a:lnTo>
                      <a:pt x="349" y="60"/>
                    </a:lnTo>
                    <a:lnTo>
                      <a:pt x="228" y="48"/>
                    </a:lnTo>
                    <a:lnTo>
                      <a:pt x="120" y="48"/>
                    </a:lnTo>
                    <a:lnTo>
                      <a:pt x="48" y="24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0" name="Freeform 10"/>
              <p:cNvSpPr>
                <a:spLocks/>
              </p:cNvSpPr>
              <p:nvPr/>
            </p:nvSpPr>
            <p:spPr bwMode="auto">
              <a:xfrm>
                <a:off x="1985963" y="3767138"/>
                <a:ext cx="1679575" cy="266700"/>
              </a:xfrm>
              <a:custGeom>
                <a:avLst/>
                <a:gdLst>
                  <a:gd name="T0" fmla="*/ 0 w 1058"/>
                  <a:gd name="T1" fmla="*/ 2147483647 h 168"/>
                  <a:gd name="T2" fmla="*/ 2147483647 w 1058"/>
                  <a:gd name="T3" fmla="*/ 2147483647 h 168"/>
                  <a:gd name="T4" fmla="*/ 2147483647 w 1058"/>
                  <a:gd name="T5" fmla="*/ 2147483647 h 168"/>
                  <a:gd name="T6" fmla="*/ 2147483647 w 1058"/>
                  <a:gd name="T7" fmla="*/ 2147483647 h 168"/>
                  <a:gd name="T8" fmla="*/ 2147483647 w 1058"/>
                  <a:gd name="T9" fmla="*/ 2147483647 h 168"/>
                  <a:gd name="T10" fmla="*/ 2147483647 w 1058"/>
                  <a:gd name="T11" fmla="*/ 2147483647 h 168"/>
                  <a:gd name="T12" fmla="*/ 2147483647 w 1058"/>
                  <a:gd name="T13" fmla="*/ 2147483647 h 168"/>
                  <a:gd name="T14" fmla="*/ 2147483647 w 1058"/>
                  <a:gd name="T15" fmla="*/ 2147483647 h 168"/>
                  <a:gd name="T16" fmla="*/ 2147483647 w 1058"/>
                  <a:gd name="T17" fmla="*/ 2147483647 h 168"/>
                  <a:gd name="T18" fmla="*/ 2147483647 w 1058"/>
                  <a:gd name="T19" fmla="*/ 2147483647 h 168"/>
                  <a:gd name="T20" fmla="*/ 2147483647 w 1058"/>
                  <a:gd name="T21" fmla="*/ 0 h 1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058"/>
                  <a:gd name="T34" fmla="*/ 0 h 168"/>
                  <a:gd name="T35" fmla="*/ 1058 w 1058"/>
                  <a:gd name="T36" fmla="*/ 168 h 1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058" h="168">
                    <a:moveTo>
                      <a:pt x="0" y="168"/>
                    </a:moveTo>
                    <a:lnTo>
                      <a:pt x="72" y="132"/>
                    </a:lnTo>
                    <a:lnTo>
                      <a:pt x="168" y="108"/>
                    </a:lnTo>
                    <a:lnTo>
                      <a:pt x="288" y="84"/>
                    </a:lnTo>
                    <a:lnTo>
                      <a:pt x="433" y="72"/>
                    </a:lnTo>
                    <a:lnTo>
                      <a:pt x="565" y="72"/>
                    </a:lnTo>
                    <a:lnTo>
                      <a:pt x="709" y="60"/>
                    </a:lnTo>
                    <a:lnTo>
                      <a:pt x="829" y="60"/>
                    </a:lnTo>
                    <a:lnTo>
                      <a:pt x="938" y="48"/>
                    </a:lnTo>
                    <a:lnTo>
                      <a:pt x="1022" y="24"/>
                    </a:lnTo>
                    <a:lnTo>
                      <a:pt x="105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1" name="Rectangle 11"/>
              <p:cNvSpPr>
                <a:spLocks noChangeArrowheads="1"/>
              </p:cNvSpPr>
              <p:nvPr/>
            </p:nvSpPr>
            <p:spPr bwMode="auto">
              <a:xfrm>
                <a:off x="3436938" y="3500438"/>
                <a:ext cx="77425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00"/>
                    </a:solidFill>
                    <a:latin typeface="宋体" pitchFamily="2" charset="-122"/>
                  </a:rPr>
                  <a:t>输入行</a:t>
                </a:r>
                <a:endParaRPr lang="zh-CN" altLang="en-US" sz="1600" b="1"/>
              </a:p>
            </p:txBody>
          </p:sp>
          <p:sp>
            <p:nvSpPr>
              <p:cNvPr id="43022" name="Line 12"/>
              <p:cNvSpPr>
                <a:spLocks noChangeShapeType="1"/>
              </p:cNvSpPr>
              <p:nvPr/>
            </p:nvSpPr>
            <p:spPr bwMode="auto">
              <a:xfrm>
                <a:off x="1793876" y="4452938"/>
                <a:ext cx="429577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3" name="Line 13"/>
              <p:cNvSpPr>
                <a:spLocks noChangeShapeType="1"/>
              </p:cNvSpPr>
              <p:nvPr/>
            </p:nvSpPr>
            <p:spPr bwMode="auto">
              <a:xfrm>
                <a:off x="1812926" y="4529138"/>
                <a:ext cx="42767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4" name="Line 14"/>
              <p:cNvSpPr>
                <a:spLocks noChangeShapeType="1"/>
              </p:cNvSpPr>
              <p:nvPr/>
            </p:nvSpPr>
            <p:spPr bwMode="auto">
              <a:xfrm>
                <a:off x="1793876" y="4624388"/>
                <a:ext cx="429577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5" name="Line 15"/>
              <p:cNvSpPr>
                <a:spLocks noChangeShapeType="1"/>
              </p:cNvSpPr>
              <p:nvPr/>
            </p:nvSpPr>
            <p:spPr bwMode="auto">
              <a:xfrm>
                <a:off x="1793876" y="4719638"/>
                <a:ext cx="429577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6" name="Freeform 16"/>
              <p:cNvSpPr>
                <a:spLocks/>
              </p:cNvSpPr>
              <p:nvPr/>
            </p:nvSpPr>
            <p:spPr bwMode="auto">
              <a:xfrm>
                <a:off x="6089651" y="4395788"/>
                <a:ext cx="114300" cy="76200"/>
              </a:xfrm>
              <a:custGeom>
                <a:avLst/>
                <a:gdLst>
                  <a:gd name="T0" fmla="*/ 2147483647 w 72"/>
                  <a:gd name="T1" fmla="*/ 0 h 48"/>
                  <a:gd name="T2" fmla="*/ 0 w 72"/>
                  <a:gd name="T3" fmla="*/ 0 h 48"/>
                  <a:gd name="T4" fmla="*/ 0 w 72"/>
                  <a:gd name="T5" fmla="*/ 2147483647 h 48"/>
                  <a:gd name="T6" fmla="*/ 2147483647 w 72"/>
                  <a:gd name="T7" fmla="*/ 214748364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Freeform 17"/>
              <p:cNvSpPr>
                <a:spLocks/>
              </p:cNvSpPr>
              <p:nvPr/>
            </p:nvSpPr>
            <p:spPr bwMode="auto">
              <a:xfrm>
                <a:off x="6203951" y="4395788"/>
                <a:ext cx="38100" cy="76200"/>
              </a:xfrm>
              <a:custGeom>
                <a:avLst/>
                <a:gdLst>
                  <a:gd name="T0" fmla="*/ 0 w 24"/>
                  <a:gd name="T1" fmla="*/ 2147483647 h 48"/>
                  <a:gd name="T2" fmla="*/ 2147483647 w 24"/>
                  <a:gd name="T3" fmla="*/ 2147483647 h 48"/>
                  <a:gd name="T4" fmla="*/ 2147483647 w 24"/>
                  <a:gd name="T5" fmla="*/ 2147483647 h 48"/>
                  <a:gd name="T6" fmla="*/ 2147483647 w 24"/>
                  <a:gd name="T7" fmla="*/ 2147483647 h 48"/>
                  <a:gd name="T8" fmla="*/ 2147483647 w 24"/>
                  <a:gd name="T9" fmla="*/ 2147483647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Freeform 18"/>
              <p:cNvSpPr>
                <a:spLocks/>
              </p:cNvSpPr>
              <p:nvPr/>
            </p:nvSpPr>
            <p:spPr bwMode="auto">
              <a:xfrm>
                <a:off x="6089651" y="4491038"/>
                <a:ext cx="114300" cy="76200"/>
              </a:xfrm>
              <a:custGeom>
                <a:avLst/>
                <a:gdLst>
                  <a:gd name="T0" fmla="*/ 2147483647 w 72"/>
                  <a:gd name="T1" fmla="*/ 0 h 48"/>
                  <a:gd name="T2" fmla="*/ 0 w 72"/>
                  <a:gd name="T3" fmla="*/ 0 h 48"/>
                  <a:gd name="T4" fmla="*/ 0 w 72"/>
                  <a:gd name="T5" fmla="*/ 2147483647 h 48"/>
                  <a:gd name="T6" fmla="*/ 2147483647 w 72"/>
                  <a:gd name="T7" fmla="*/ 214748364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9" name="Freeform 19"/>
              <p:cNvSpPr>
                <a:spLocks/>
              </p:cNvSpPr>
              <p:nvPr/>
            </p:nvSpPr>
            <p:spPr bwMode="auto">
              <a:xfrm>
                <a:off x="6203951" y="4491038"/>
                <a:ext cx="38100" cy="76200"/>
              </a:xfrm>
              <a:custGeom>
                <a:avLst/>
                <a:gdLst>
                  <a:gd name="T0" fmla="*/ 0 w 24"/>
                  <a:gd name="T1" fmla="*/ 2147483647 h 48"/>
                  <a:gd name="T2" fmla="*/ 2147483647 w 24"/>
                  <a:gd name="T3" fmla="*/ 2147483647 h 48"/>
                  <a:gd name="T4" fmla="*/ 2147483647 w 24"/>
                  <a:gd name="T5" fmla="*/ 2147483647 h 48"/>
                  <a:gd name="T6" fmla="*/ 2147483647 w 24"/>
                  <a:gd name="T7" fmla="*/ 2147483647 h 48"/>
                  <a:gd name="T8" fmla="*/ 2147483647 w 24"/>
                  <a:gd name="T9" fmla="*/ 2147483647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0" name="Freeform 20"/>
              <p:cNvSpPr>
                <a:spLocks/>
              </p:cNvSpPr>
              <p:nvPr/>
            </p:nvSpPr>
            <p:spPr bwMode="auto">
              <a:xfrm>
                <a:off x="6089651" y="4586288"/>
                <a:ext cx="114300" cy="76200"/>
              </a:xfrm>
              <a:custGeom>
                <a:avLst/>
                <a:gdLst>
                  <a:gd name="T0" fmla="*/ 2147483647 w 72"/>
                  <a:gd name="T1" fmla="*/ 0 h 48"/>
                  <a:gd name="T2" fmla="*/ 0 w 72"/>
                  <a:gd name="T3" fmla="*/ 0 h 48"/>
                  <a:gd name="T4" fmla="*/ 0 w 72"/>
                  <a:gd name="T5" fmla="*/ 2147483647 h 48"/>
                  <a:gd name="T6" fmla="*/ 2147483647 w 72"/>
                  <a:gd name="T7" fmla="*/ 214748364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1" name="Freeform 21"/>
              <p:cNvSpPr>
                <a:spLocks/>
              </p:cNvSpPr>
              <p:nvPr/>
            </p:nvSpPr>
            <p:spPr bwMode="auto">
              <a:xfrm>
                <a:off x="6203951" y="4586288"/>
                <a:ext cx="38100" cy="76200"/>
              </a:xfrm>
              <a:custGeom>
                <a:avLst/>
                <a:gdLst>
                  <a:gd name="T0" fmla="*/ 0 w 24"/>
                  <a:gd name="T1" fmla="*/ 2147483647 h 48"/>
                  <a:gd name="T2" fmla="*/ 2147483647 w 24"/>
                  <a:gd name="T3" fmla="*/ 2147483647 h 48"/>
                  <a:gd name="T4" fmla="*/ 2147483647 w 24"/>
                  <a:gd name="T5" fmla="*/ 2147483647 h 48"/>
                  <a:gd name="T6" fmla="*/ 2147483647 w 24"/>
                  <a:gd name="T7" fmla="*/ 2147483647 h 48"/>
                  <a:gd name="T8" fmla="*/ 2147483647 w 24"/>
                  <a:gd name="T9" fmla="*/ 0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2" name="Freeform 22"/>
              <p:cNvSpPr>
                <a:spLocks/>
              </p:cNvSpPr>
              <p:nvPr/>
            </p:nvSpPr>
            <p:spPr bwMode="auto">
              <a:xfrm>
                <a:off x="6089651" y="4643438"/>
                <a:ext cx="114300" cy="76200"/>
              </a:xfrm>
              <a:custGeom>
                <a:avLst/>
                <a:gdLst>
                  <a:gd name="T0" fmla="*/ 2147483647 w 72"/>
                  <a:gd name="T1" fmla="*/ 0 h 48"/>
                  <a:gd name="T2" fmla="*/ 0 w 72"/>
                  <a:gd name="T3" fmla="*/ 0 h 48"/>
                  <a:gd name="T4" fmla="*/ 0 w 72"/>
                  <a:gd name="T5" fmla="*/ 2147483647 h 48"/>
                  <a:gd name="T6" fmla="*/ 2147483647 w 72"/>
                  <a:gd name="T7" fmla="*/ 2147483647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3" name="Freeform 23"/>
              <p:cNvSpPr>
                <a:spLocks/>
              </p:cNvSpPr>
              <p:nvPr/>
            </p:nvSpPr>
            <p:spPr bwMode="auto">
              <a:xfrm>
                <a:off x="6203951" y="4643438"/>
                <a:ext cx="38100" cy="76200"/>
              </a:xfrm>
              <a:custGeom>
                <a:avLst/>
                <a:gdLst>
                  <a:gd name="T0" fmla="*/ 0 w 24"/>
                  <a:gd name="T1" fmla="*/ 2147483647 h 48"/>
                  <a:gd name="T2" fmla="*/ 2147483647 w 24"/>
                  <a:gd name="T3" fmla="*/ 2147483647 h 48"/>
                  <a:gd name="T4" fmla="*/ 2147483647 w 24"/>
                  <a:gd name="T5" fmla="*/ 2147483647 h 48"/>
                  <a:gd name="T6" fmla="*/ 2147483647 w 24"/>
                  <a:gd name="T7" fmla="*/ 2147483647 h 48"/>
                  <a:gd name="T8" fmla="*/ 2147483647 w 24"/>
                  <a:gd name="T9" fmla="*/ 2147483647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4" name="Line 24"/>
              <p:cNvSpPr>
                <a:spLocks noChangeShapeType="1"/>
              </p:cNvSpPr>
              <p:nvPr/>
            </p:nvSpPr>
            <p:spPr bwMode="auto">
              <a:xfrm>
                <a:off x="6261101" y="4452938"/>
                <a:ext cx="2873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5" name="Line 25"/>
              <p:cNvSpPr>
                <a:spLocks noChangeShapeType="1"/>
              </p:cNvSpPr>
              <p:nvPr/>
            </p:nvSpPr>
            <p:spPr bwMode="auto">
              <a:xfrm>
                <a:off x="6261101" y="4529138"/>
                <a:ext cx="2873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6" name="Line 26"/>
              <p:cNvSpPr>
                <a:spLocks noChangeShapeType="1"/>
              </p:cNvSpPr>
              <p:nvPr/>
            </p:nvSpPr>
            <p:spPr bwMode="auto">
              <a:xfrm>
                <a:off x="6261101" y="4624388"/>
                <a:ext cx="2873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7" name="Line 27"/>
              <p:cNvSpPr>
                <a:spLocks noChangeShapeType="1"/>
              </p:cNvSpPr>
              <p:nvPr/>
            </p:nvSpPr>
            <p:spPr bwMode="auto">
              <a:xfrm>
                <a:off x="6261101" y="4700588"/>
                <a:ext cx="2873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Line 28"/>
              <p:cNvSpPr>
                <a:spLocks noChangeShapeType="1"/>
              </p:cNvSpPr>
              <p:nvPr/>
            </p:nvSpPr>
            <p:spPr bwMode="auto">
              <a:xfrm>
                <a:off x="7100888" y="4567238"/>
                <a:ext cx="68738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Rectangle 29"/>
              <p:cNvSpPr>
                <a:spLocks noChangeArrowheads="1"/>
              </p:cNvSpPr>
              <p:nvPr/>
            </p:nvSpPr>
            <p:spPr bwMode="auto">
              <a:xfrm>
                <a:off x="7997826" y="4452938"/>
                <a:ext cx="18415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O</a:t>
                </a:r>
                <a:endParaRPr lang="en-US" altLang="zh-CN" sz="1600" b="1"/>
              </a:p>
            </p:txBody>
          </p:sp>
          <p:sp>
            <p:nvSpPr>
              <p:cNvPr id="43040" name="Line 30"/>
              <p:cNvSpPr>
                <a:spLocks noChangeShapeType="1"/>
              </p:cNvSpPr>
              <p:nvPr/>
            </p:nvSpPr>
            <p:spPr bwMode="auto">
              <a:xfrm flipH="1">
                <a:off x="8018463" y="4471988"/>
                <a:ext cx="19050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Line 31"/>
              <p:cNvSpPr>
                <a:spLocks noChangeShapeType="1"/>
              </p:cNvSpPr>
              <p:nvPr/>
            </p:nvSpPr>
            <p:spPr bwMode="auto">
              <a:xfrm>
                <a:off x="1203326" y="5311775"/>
                <a:ext cx="2857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Line 32"/>
              <p:cNvSpPr>
                <a:spLocks noChangeShapeType="1"/>
              </p:cNvSpPr>
              <p:nvPr/>
            </p:nvSpPr>
            <p:spPr bwMode="auto">
              <a:xfrm>
                <a:off x="1527176" y="5178425"/>
                <a:ext cx="103028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Line 33"/>
              <p:cNvSpPr>
                <a:spLocks noChangeShapeType="1"/>
              </p:cNvSpPr>
              <p:nvPr/>
            </p:nvSpPr>
            <p:spPr bwMode="auto">
              <a:xfrm>
                <a:off x="1660526" y="5445125"/>
                <a:ext cx="99218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34"/>
              <p:cNvSpPr>
                <a:spLocks/>
              </p:cNvSpPr>
              <p:nvPr/>
            </p:nvSpPr>
            <p:spPr bwMode="auto">
              <a:xfrm>
                <a:off x="1489076" y="5159375"/>
                <a:ext cx="266700" cy="304800"/>
              </a:xfrm>
              <a:custGeom>
                <a:avLst/>
                <a:gdLst>
                  <a:gd name="T0" fmla="*/ 0 w 168"/>
                  <a:gd name="T1" fmla="*/ 2147483647 h 192"/>
                  <a:gd name="T2" fmla="*/ 0 w 168"/>
                  <a:gd name="T3" fmla="*/ 0 h 192"/>
                  <a:gd name="T4" fmla="*/ 2147483647 w 168"/>
                  <a:gd name="T5" fmla="*/ 2147483647 h 192"/>
                  <a:gd name="T6" fmla="*/ 0 w 168"/>
                  <a:gd name="T7" fmla="*/ 2147483647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192"/>
                  <a:gd name="T14" fmla="*/ 168 w 16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68" y="96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35"/>
              <p:cNvSpPr>
                <a:spLocks/>
              </p:cNvSpPr>
              <p:nvPr/>
            </p:nvSpPr>
            <p:spPr bwMode="auto">
              <a:xfrm>
                <a:off x="1603376" y="5387975"/>
                <a:ext cx="76200" cy="76200"/>
              </a:xfrm>
              <a:custGeom>
                <a:avLst/>
                <a:gdLst>
                  <a:gd name="T0" fmla="*/ 2147483647 w 48"/>
                  <a:gd name="T1" fmla="*/ 0 h 48"/>
                  <a:gd name="T2" fmla="*/ 0 w 48"/>
                  <a:gd name="T3" fmla="*/ 2147483647 h 48"/>
                  <a:gd name="T4" fmla="*/ 0 w 48"/>
                  <a:gd name="T5" fmla="*/ 2147483647 h 48"/>
                  <a:gd name="T6" fmla="*/ 2147483647 w 48"/>
                  <a:gd name="T7" fmla="*/ 2147483647 h 48"/>
                  <a:gd name="T8" fmla="*/ 2147483647 w 48"/>
                  <a:gd name="T9" fmla="*/ 2147483647 h 48"/>
                  <a:gd name="T10" fmla="*/ 2147483647 w 48"/>
                  <a:gd name="T11" fmla="*/ 2147483647 h 48"/>
                  <a:gd name="T12" fmla="*/ 2147483647 w 48"/>
                  <a:gd name="T13" fmla="*/ 0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8"/>
                  <a:gd name="T23" fmla="*/ 48 w 48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8">
                    <a:moveTo>
                      <a:pt x="24" y="0"/>
                    </a:moveTo>
                    <a:lnTo>
                      <a:pt x="0" y="12"/>
                    </a:lnTo>
                    <a:lnTo>
                      <a:pt x="0" y="36"/>
                    </a:lnTo>
                    <a:lnTo>
                      <a:pt x="24" y="48"/>
                    </a:lnTo>
                    <a:lnTo>
                      <a:pt x="48" y="36"/>
                    </a:lnTo>
                    <a:lnTo>
                      <a:pt x="4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Rectangle 36"/>
              <p:cNvSpPr>
                <a:spLocks noChangeArrowheads="1"/>
              </p:cNvSpPr>
              <p:nvPr/>
            </p:nvSpPr>
            <p:spPr bwMode="auto">
              <a:xfrm>
                <a:off x="1030288" y="5143512"/>
                <a:ext cx="9938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1600" b="1"/>
              </a:p>
            </p:txBody>
          </p:sp>
          <p:sp>
            <p:nvSpPr>
              <p:cNvPr id="43047" name="Line 37"/>
              <p:cNvSpPr>
                <a:spLocks noChangeShapeType="1"/>
              </p:cNvSpPr>
              <p:nvPr/>
            </p:nvSpPr>
            <p:spPr bwMode="auto">
              <a:xfrm>
                <a:off x="202406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Line 38"/>
              <p:cNvSpPr>
                <a:spLocks noChangeShapeType="1"/>
              </p:cNvSpPr>
              <p:nvPr/>
            </p:nvSpPr>
            <p:spPr bwMode="auto">
              <a:xfrm>
                <a:off x="21193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39"/>
              <p:cNvSpPr>
                <a:spLocks noChangeShapeType="1"/>
              </p:cNvSpPr>
              <p:nvPr/>
            </p:nvSpPr>
            <p:spPr bwMode="auto">
              <a:xfrm>
                <a:off x="21955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40"/>
              <p:cNvSpPr>
                <a:spLocks noChangeShapeType="1"/>
              </p:cNvSpPr>
              <p:nvPr/>
            </p:nvSpPr>
            <p:spPr bwMode="auto">
              <a:xfrm>
                <a:off x="229076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41"/>
              <p:cNvSpPr>
                <a:spLocks noChangeShapeType="1"/>
              </p:cNvSpPr>
              <p:nvPr/>
            </p:nvSpPr>
            <p:spPr bwMode="auto">
              <a:xfrm>
                <a:off x="255746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42"/>
              <p:cNvSpPr>
                <a:spLocks noChangeShapeType="1"/>
              </p:cNvSpPr>
              <p:nvPr/>
            </p:nvSpPr>
            <p:spPr bwMode="auto">
              <a:xfrm>
                <a:off x="26527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43"/>
              <p:cNvSpPr>
                <a:spLocks noChangeShapeType="1"/>
              </p:cNvSpPr>
              <p:nvPr/>
            </p:nvSpPr>
            <p:spPr bwMode="auto">
              <a:xfrm>
                <a:off x="2749551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44"/>
              <p:cNvSpPr>
                <a:spLocks noChangeShapeType="1"/>
              </p:cNvSpPr>
              <p:nvPr/>
            </p:nvSpPr>
            <p:spPr bwMode="auto">
              <a:xfrm>
                <a:off x="2825751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45"/>
              <p:cNvSpPr>
                <a:spLocks noChangeShapeType="1"/>
              </p:cNvSpPr>
              <p:nvPr/>
            </p:nvSpPr>
            <p:spPr bwMode="auto">
              <a:xfrm>
                <a:off x="3111501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46"/>
              <p:cNvSpPr>
                <a:spLocks noChangeShapeType="1"/>
              </p:cNvSpPr>
              <p:nvPr/>
            </p:nvSpPr>
            <p:spPr bwMode="auto">
              <a:xfrm>
                <a:off x="3187701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47"/>
              <p:cNvSpPr>
                <a:spLocks noChangeShapeType="1"/>
              </p:cNvSpPr>
              <p:nvPr/>
            </p:nvSpPr>
            <p:spPr bwMode="auto">
              <a:xfrm>
                <a:off x="3551238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48"/>
              <p:cNvSpPr>
                <a:spLocks noChangeShapeType="1"/>
              </p:cNvSpPr>
              <p:nvPr/>
            </p:nvSpPr>
            <p:spPr bwMode="auto">
              <a:xfrm>
                <a:off x="3646488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9" name="Line 49"/>
              <p:cNvSpPr>
                <a:spLocks noChangeShapeType="1"/>
              </p:cNvSpPr>
              <p:nvPr/>
            </p:nvSpPr>
            <p:spPr bwMode="auto">
              <a:xfrm>
                <a:off x="4008438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0" name="Line 50"/>
              <p:cNvSpPr>
                <a:spLocks noChangeShapeType="1"/>
              </p:cNvSpPr>
              <p:nvPr/>
            </p:nvSpPr>
            <p:spPr bwMode="auto">
              <a:xfrm>
                <a:off x="4103688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1" name="Line 51"/>
              <p:cNvSpPr>
                <a:spLocks noChangeShapeType="1"/>
              </p:cNvSpPr>
              <p:nvPr/>
            </p:nvSpPr>
            <p:spPr bwMode="auto">
              <a:xfrm>
                <a:off x="4448176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2" name="Line 52"/>
              <p:cNvSpPr>
                <a:spLocks noChangeShapeType="1"/>
              </p:cNvSpPr>
              <p:nvPr/>
            </p:nvSpPr>
            <p:spPr bwMode="auto">
              <a:xfrm>
                <a:off x="4733926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3" name="Line 53"/>
              <p:cNvSpPr>
                <a:spLocks noChangeShapeType="1"/>
              </p:cNvSpPr>
              <p:nvPr/>
            </p:nvSpPr>
            <p:spPr bwMode="auto">
              <a:xfrm>
                <a:off x="4810126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4" name="Line 54"/>
              <p:cNvSpPr>
                <a:spLocks noChangeShapeType="1"/>
              </p:cNvSpPr>
              <p:nvPr/>
            </p:nvSpPr>
            <p:spPr bwMode="auto">
              <a:xfrm>
                <a:off x="4905376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Line 55"/>
              <p:cNvSpPr>
                <a:spLocks noChangeShapeType="1"/>
              </p:cNvSpPr>
              <p:nvPr/>
            </p:nvSpPr>
            <p:spPr bwMode="auto">
              <a:xfrm>
                <a:off x="50022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6" name="Line 56"/>
              <p:cNvSpPr>
                <a:spLocks noChangeShapeType="1"/>
              </p:cNvSpPr>
              <p:nvPr/>
            </p:nvSpPr>
            <p:spPr bwMode="auto">
              <a:xfrm>
                <a:off x="52689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57"/>
              <p:cNvSpPr>
                <a:spLocks noChangeShapeType="1"/>
              </p:cNvSpPr>
              <p:nvPr/>
            </p:nvSpPr>
            <p:spPr bwMode="auto">
              <a:xfrm>
                <a:off x="536416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58"/>
              <p:cNvSpPr>
                <a:spLocks noChangeShapeType="1"/>
              </p:cNvSpPr>
              <p:nvPr/>
            </p:nvSpPr>
            <p:spPr bwMode="auto">
              <a:xfrm>
                <a:off x="544036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59"/>
              <p:cNvSpPr>
                <a:spLocks noChangeShapeType="1"/>
              </p:cNvSpPr>
              <p:nvPr/>
            </p:nvSpPr>
            <p:spPr bwMode="auto">
              <a:xfrm>
                <a:off x="5535613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60"/>
              <p:cNvSpPr>
                <a:spLocks noChangeShapeType="1"/>
              </p:cNvSpPr>
              <p:nvPr/>
            </p:nvSpPr>
            <p:spPr bwMode="auto">
              <a:xfrm>
                <a:off x="4543426" y="4090988"/>
                <a:ext cx="1588" cy="15636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Freeform 61"/>
              <p:cNvSpPr>
                <a:spLocks/>
              </p:cNvSpPr>
              <p:nvPr/>
            </p:nvSpPr>
            <p:spPr bwMode="auto">
              <a:xfrm>
                <a:off x="6529388" y="4395788"/>
                <a:ext cx="38100" cy="361950"/>
              </a:xfrm>
              <a:custGeom>
                <a:avLst/>
                <a:gdLst>
                  <a:gd name="T0" fmla="*/ 0 w 24"/>
                  <a:gd name="T1" fmla="*/ 2147483647 h 228"/>
                  <a:gd name="T2" fmla="*/ 2147483647 w 24"/>
                  <a:gd name="T3" fmla="*/ 2147483647 h 228"/>
                  <a:gd name="T4" fmla="*/ 0 w 24"/>
                  <a:gd name="T5" fmla="*/ 0 h 228"/>
                  <a:gd name="T6" fmla="*/ 0 60000 65536"/>
                  <a:gd name="T7" fmla="*/ 0 60000 65536"/>
                  <a:gd name="T8" fmla="*/ 0 60000 65536"/>
                  <a:gd name="T9" fmla="*/ 0 w 24"/>
                  <a:gd name="T10" fmla="*/ 0 h 228"/>
                  <a:gd name="T11" fmla="*/ 24 w 24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" h="228">
                    <a:moveTo>
                      <a:pt x="0" y="228"/>
                    </a:moveTo>
                    <a:lnTo>
                      <a:pt x="24" y="12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62"/>
              <p:cNvSpPr>
                <a:spLocks noChangeShapeType="1"/>
              </p:cNvSpPr>
              <p:nvPr/>
            </p:nvSpPr>
            <p:spPr bwMode="auto">
              <a:xfrm>
                <a:off x="6529388" y="4757738"/>
                <a:ext cx="19050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63"/>
              <p:cNvSpPr>
                <a:spLocks noChangeShapeType="1"/>
              </p:cNvSpPr>
              <p:nvPr/>
            </p:nvSpPr>
            <p:spPr bwMode="auto">
              <a:xfrm>
                <a:off x="6529388" y="4395788"/>
                <a:ext cx="19050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Freeform 64"/>
              <p:cNvSpPr>
                <a:spLocks/>
              </p:cNvSpPr>
              <p:nvPr/>
            </p:nvSpPr>
            <p:spPr bwMode="auto">
              <a:xfrm>
                <a:off x="6719888" y="4586288"/>
                <a:ext cx="266700" cy="171450"/>
              </a:xfrm>
              <a:custGeom>
                <a:avLst/>
                <a:gdLst>
                  <a:gd name="T0" fmla="*/ 0 w 168"/>
                  <a:gd name="T1" fmla="*/ 2147483647 h 108"/>
                  <a:gd name="T2" fmla="*/ 2147483647 w 168"/>
                  <a:gd name="T3" fmla="*/ 2147483647 h 108"/>
                  <a:gd name="T4" fmla="*/ 2147483647 w 168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108"/>
                  <a:gd name="T11" fmla="*/ 168 w 168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108">
                    <a:moveTo>
                      <a:pt x="0" y="108"/>
                    </a:moveTo>
                    <a:lnTo>
                      <a:pt x="96" y="72"/>
                    </a:lnTo>
                    <a:lnTo>
                      <a:pt x="16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Freeform 65"/>
              <p:cNvSpPr>
                <a:spLocks/>
              </p:cNvSpPr>
              <p:nvPr/>
            </p:nvSpPr>
            <p:spPr bwMode="auto">
              <a:xfrm>
                <a:off x="6719888" y="4395788"/>
                <a:ext cx="266700" cy="190500"/>
              </a:xfrm>
              <a:custGeom>
                <a:avLst/>
                <a:gdLst>
                  <a:gd name="T0" fmla="*/ 0 w 168"/>
                  <a:gd name="T1" fmla="*/ 0 h 120"/>
                  <a:gd name="T2" fmla="*/ 2147483647 w 168"/>
                  <a:gd name="T3" fmla="*/ 2147483647 h 120"/>
                  <a:gd name="T4" fmla="*/ 2147483647 w 168"/>
                  <a:gd name="T5" fmla="*/ 2147483647 h 120"/>
                  <a:gd name="T6" fmla="*/ 2147483647 w 168"/>
                  <a:gd name="T7" fmla="*/ 2147483647 h 1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120"/>
                  <a:gd name="T14" fmla="*/ 168 w 168"/>
                  <a:gd name="T15" fmla="*/ 120 h 1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120">
                    <a:moveTo>
                      <a:pt x="0" y="0"/>
                    </a:moveTo>
                    <a:lnTo>
                      <a:pt x="60" y="24"/>
                    </a:lnTo>
                    <a:lnTo>
                      <a:pt x="120" y="60"/>
                    </a:lnTo>
                    <a:lnTo>
                      <a:pt x="168" y="12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Freeform 66"/>
              <p:cNvSpPr>
                <a:spLocks/>
              </p:cNvSpPr>
              <p:nvPr/>
            </p:nvSpPr>
            <p:spPr bwMode="auto">
              <a:xfrm>
                <a:off x="6510338" y="4757738"/>
                <a:ext cx="19050" cy="190500"/>
              </a:xfrm>
              <a:custGeom>
                <a:avLst/>
                <a:gdLst>
                  <a:gd name="T0" fmla="*/ 2147483647 w 12"/>
                  <a:gd name="T1" fmla="*/ 0 h 120"/>
                  <a:gd name="T2" fmla="*/ 0 w 12"/>
                  <a:gd name="T3" fmla="*/ 2147483647 h 120"/>
                  <a:gd name="T4" fmla="*/ 2147483647 w 12"/>
                  <a:gd name="T5" fmla="*/ 2147483647 h 120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20"/>
                  <a:gd name="T11" fmla="*/ 12 w 1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20">
                    <a:moveTo>
                      <a:pt x="12" y="0"/>
                    </a:moveTo>
                    <a:lnTo>
                      <a:pt x="0" y="60"/>
                    </a:lnTo>
                    <a:lnTo>
                      <a:pt x="12" y="12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7" name="Freeform 67"/>
              <p:cNvSpPr>
                <a:spLocks/>
              </p:cNvSpPr>
              <p:nvPr/>
            </p:nvSpPr>
            <p:spPr bwMode="auto">
              <a:xfrm>
                <a:off x="6510338" y="4205288"/>
                <a:ext cx="19050" cy="190500"/>
              </a:xfrm>
              <a:custGeom>
                <a:avLst/>
                <a:gdLst>
                  <a:gd name="T0" fmla="*/ 2147483647 w 12"/>
                  <a:gd name="T1" fmla="*/ 0 h 120"/>
                  <a:gd name="T2" fmla="*/ 0 w 12"/>
                  <a:gd name="T3" fmla="*/ 2147483647 h 120"/>
                  <a:gd name="T4" fmla="*/ 2147483647 w 12"/>
                  <a:gd name="T5" fmla="*/ 2147483647 h 120"/>
                  <a:gd name="T6" fmla="*/ 0 60000 65536"/>
                  <a:gd name="T7" fmla="*/ 0 60000 65536"/>
                  <a:gd name="T8" fmla="*/ 0 60000 65536"/>
                  <a:gd name="T9" fmla="*/ 0 w 12"/>
                  <a:gd name="T10" fmla="*/ 0 h 120"/>
                  <a:gd name="T11" fmla="*/ 12 w 12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" h="120">
                    <a:moveTo>
                      <a:pt x="12" y="0"/>
                    </a:moveTo>
                    <a:lnTo>
                      <a:pt x="0" y="60"/>
                    </a:lnTo>
                    <a:lnTo>
                      <a:pt x="12" y="12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8" name="Freeform 68"/>
              <p:cNvSpPr>
                <a:spLocks/>
              </p:cNvSpPr>
              <p:nvPr/>
            </p:nvSpPr>
            <p:spPr bwMode="auto">
              <a:xfrm>
                <a:off x="2519363" y="5140325"/>
                <a:ext cx="95250" cy="76200"/>
              </a:xfrm>
              <a:custGeom>
                <a:avLst/>
                <a:gdLst>
                  <a:gd name="T0" fmla="*/ 0 w 60"/>
                  <a:gd name="T1" fmla="*/ 2147483647 h 48"/>
                  <a:gd name="T2" fmla="*/ 2147483647 w 60"/>
                  <a:gd name="T3" fmla="*/ 0 h 48"/>
                  <a:gd name="T4" fmla="*/ 2147483647 w 60"/>
                  <a:gd name="T5" fmla="*/ 0 h 48"/>
                  <a:gd name="T6" fmla="*/ 2147483647 w 60"/>
                  <a:gd name="T7" fmla="*/ 2147483647 h 48"/>
                  <a:gd name="T8" fmla="*/ 2147483647 w 60"/>
                  <a:gd name="T9" fmla="*/ 2147483647 h 48"/>
                  <a:gd name="T10" fmla="*/ 2147483647 w 60"/>
                  <a:gd name="T11" fmla="*/ 2147483647 h 48"/>
                  <a:gd name="T12" fmla="*/ 0 w 60"/>
                  <a:gd name="T13" fmla="*/ 2147483647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60" y="24"/>
                    </a:lnTo>
                    <a:lnTo>
                      <a:pt x="36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9" name="Freeform 69"/>
              <p:cNvSpPr>
                <a:spLocks/>
              </p:cNvSpPr>
              <p:nvPr/>
            </p:nvSpPr>
            <p:spPr bwMode="auto">
              <a:xfrm>
                <a:off x="2614613" y="5407025"/>
                <a:ext cx="77788" cy="76200"/>
              </a:xfrm>
              <a:custGeom>
                <a:avLst/>
                <a:gdLst>
                  <a:gd name="T0" fmla="*/ 0 w 49"/>
                  <a:gd name="T1" fmla="*/ 2147483647 h 48"/>
                  <a:gd name="T2" fmla="*/ 2147483647 w 49"/>
                  <a:gd name="T3" fmla="*/ 0 h 48"/>
                  <a:gd name="T4" fmla="*/ 2147483647 w 49"/>
                  <a:gd name="T5" fmla="*/ 0 h 48"/>
                  <a:gd name="T6" fmla="*/ 2147483647 w 49"/>
                  <a:gd name="T7" fmla="*/ 2147483647 h 48"/>
                  <a:gd name="T8" fmla="*/ 2147483647 w 49"/>
                  <a:gd name="T9" fmla="*/ 2147483647 h 48"/>
                  <a:gd name="T10" fmla="*/ 2147483647 w 49"/>
                  <a:gd name="T11" fmla="*/ 2147483647 h 48"/>
                  <a:gd name="T12" fmla="*/ 0 w 49"/>
                  <a:gd name="T13" fmla="*/ 2147483647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8"/>
                  <a:gd name="T23" fmla="*/ 49 w 49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8">
                    <a:moveTo>
                      <a:pt x="0" y="24"/>
                    </a:moveTo>
                    <a:lnTo>
                      <a:pt x="12" y="0"/>
                    </a:lnTo>
                    <a:lnTo>
                      <a:pt x="37" y="0"/>
                    </a:lnTo>
                    <a:lnTo>
                      <a:pt x="49" y="24"/>
                    </a:lnTo>
                    <a:lnTo>
                      <a:pt x="37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0" name="Freeform 70"/>
              <p:cNvSpPr>
                <a:spLocks/>
              </p:cNvSpPr>
              <p:nvPr/>
            </p:nvSpPr>
            <p:spPr bwMode="auto">
              <a:xfrm>
                <a:off x="6986588" y="4548188"/>
                <a:ext cx="76200" cy="76200"/>
              </a:xfrm>
              <a:custGeom>
                <a:avLst/>
                <a:gdLst>
                  <a:gd name="T0" fmla="*/ 0 w 48"/>
                  <a:gd name="T1" fmla="*/ 2147483647 h 48"/>
                  <a:gd name="T2" fmla="*/ 2147483647 w 48"/>
                  <a:gd name="T3" fmla="*/ 0 h 48"/>
                  <a:gd name="T4" fmla="*/ 2147483647 w 48"/>
                  <a:gd name="T5" fmla="*/ 0 h 48"/>
                  <a:gd name="T6" fmla="*/ 2147483647 w 48"/>
                  <a:gd name="T7" fmla="*/ 2147483647 h 48"/>
                  <a:gd name="T8" fmla="*/ 2147483647 w 48"/>
                  <a:gd name="T9" fmla="*/ 2147483647 h 48"/>
                  <a:gd name="T10" fmla="*/ 2147483647 w 48"/>
                  <a:gd name="T11" fmla="*/ 2147483647 h 48"/>
                  <a:gd name="T12" fmla="*/ 0 w 48"/>
                  <a:gd name="T13" fmla="*/ 2147483647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48"/>
                  <a:gd name="T23" fmla="*/ 48 w 48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48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48" y="24"/>
                    </a:lnTo>
                    <a:lnTo>
                      <a:pt x="36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1928813" y="4286557"/>
              <a:ext cx="3929062" cy="144042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18" name="矩形 69"/>
            <p:cNvSpPr>
              <a:spLocks noChangeArrowheads="1"/>
            </p:cNvSpPr>
            <p:nvPr/>
          </p:nvSpPr>
          <p:spPr bwMode="auto">
            <a:xfrm>
              <a:off x="5851509" y="5072074"/>
              <a:ext cx="1191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800"/>
            </a:p>
          </p:txBody>
        </p:sp>
      </p:grp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928688" y="5357813"/>
            <a:ext cx="7929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目前常用的产品有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PAL10H8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PAL10L8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PAL16C1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000125" y="3957638"/>
            <a:ext cx="7500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这种结构的输出端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只能作输出用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，不能作输入用。因电路中不含触发器，所以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只能实现组合逻辑电路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。输出端可以是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或门、或非门，或者互补输出结构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2" grpId="0"/>
      <p:bldP spid="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67"/>
          <p:cNvSpPr>
            <a:spLocks noChangeArrowheads="1"/>
          </p:cNvSpPr>
          <p:nvPr/>
        </p:nvSpPr>
        <p:spPr bwMode="auto">
          <a:xfrm>
            <a:off x="500063" y="285750"/>
            <a:ext cx="4649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可编程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输出结构</a:t>
            </a:r>
          </a:p>
        </p:txBody>
      </p:sp>
      <p:grpSp>
        <p:nvGrpSpPr>
          <p:cNvPr id="2" name="组合 91"/>
          <p:cNvGrpSpPr>
            <a:grpSpLocks/>
          </p:cNvGrpSpPr>
          <p:nvPr/>
        </p:nvGrpSpPr>
        <p:grpSpPr bwMode="auto">
          <a:xfrm>
            <a:off x="357188" y="981075"/>
            <a:ext cx="8286750" cy="1714500"/>
            <a:chOff x="357158" y="2571744"/>
            <a:chExt cx="8286808" cy="1714512"/>
          </a:xfrm>
        </p:grpSpPr>
        <p:grpSp>
          <p:nvGrpSpPr>
            <p:cNvPr id="44040" name="Group 171"/>
            <p:cNvGrpSpPr>
              <a:grpSpLocks/>
            </p:cNvGrpSpPr>
            <p:nvPr/>
          </p:nvGrpSpPr>
          <p:grpSpPr bwMode="auto">
            <a:xfrm>
              <a:off x="822353" y="2571744"/>
              <a:ext cx="7821613" cy="1677987"/>
              <a:chOff x="649" y="2415"/>
              <a:chExt cx="4927" cy="1057"/>
            </a:xfrm>
          </p:grpSpPr>
          <p:sp>
            <p:nvSpPr>
              <p:cNvPr id="44043" name="Line 41"/>
              <p:cNvSpPr>
                <a:spLocks noChangeShapeType="1"/>
              </p:cNvSpPr>
              <p:nvPr/>
            </p:nvSpPr>
            <p:spPr bwMode="auto">
              <a:xfrm>
                <a:off x="1130" y="2539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4" name="Line 42"/>
              <p:cNvSpPr>
                <a:spLocks noChangeShapeType="1"/>
              </p:cNvSpPr>
              <p:nvPr/>
            </p:nvSpPr>
            <p:spPr bwMode="auto">
              <a:xfrm>
                <a:off x="1142" y="2727"/>
                <a:ext cx="26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5" name="Line 43"/>
              <p:cNvSpPr>
                <a:spLocks noChangeShapeType="1"/>
              </p:cNvSpPr>
              <p:nvPr/>
            </p:nvSpPr>
            <p:spPr bwMode="auto">
              <a:xfrm>
                <a:off x="1130" y="2787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6" name="Line 44"/>
              <p:cNvSpPr>
                <a:spLocks noChangeShapeType="1"/>
              </p:cNvSpPr>
              <p:nvPr/>
            </p:nvSpPr>
            <p:spPr bwMode="auto">
              <a:xfrm>
                <a:off x="1130" y="2835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7" name="Freeform 45"/>
              <p:cNvSpPr>
                <a:spLocks/>
              </p:cNvSpPr>
              <p:nvPr/>
            </p:nvSpPr>
            <p:spPr bwMode="auto">
              <a:xfrm>
                <a:off x="3836" y="2523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8" name="Freeform 46"/>
              <p:cNvSpPr>
                <a:spLocks/>
              </p:cNvSpPr>
              <p:nvPr/>
            </p:nvSpPr>
            <p:spPr bwMode="auto">
              <a:xfrm>
                <a:off x="3908" y="2523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36 h 48"/>
                  <a:gd name="T4" fmla="*/ 24 w 24"/>
                  <a:gd name="T5" fmla="*/ 24 h 48"/>
                  <a:gd name="T6" fmla="*/ 24 w 24"/>
                  <a:gd name="T7" fmla="*/ 12 h 48"/>
                  <a:gd name="T8" fmla="*/ 12 w 24"/>
                  <a:gd name="T9" fmla="*/ 12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49" name="Freeform 47"/>
              <p:cNvSpPr>
                <a:spLocks/>
              </p:cNvSpPr>
              <p:nvPr/>
            </p:nvSpPr>
            <p:spPr bwMode="auto">
              <a:xfrm>
                <a:off x="3836" y="2691"/>
                <a:ext cx="72" cy="60"/>
              </a:xfrm>
              <a:custGeom>
                <a:avLst/>
                <a:gdLst>
                  <a:gd name="T0" fmla="*/ 72 w 72"/>
                  <a:gd name="T1" fmla="*/ 0 h 60"/>
                  <a:gd name="T2" fmla="*/ 0 w 72"/>
                  <a:gd name="T3" fmla="*/ 0 h 60"/>
                  <a:gd name="T4" fmla="*/ 0 w 72"/>
                  <a:gd name="T5" fmla="*/ 60 h 60"/>
                  <a:gd name="T6" fmla="*/ 72 w 7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60"/>
                  <a:gd name="T14" fmla="*/ 72 w 7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60">
                    <a:moveTo>
                      <a:pt x="72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7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0" name="Freeform 48"/>
              <p:cNvSpPr>
                <a:spLocks/>
              </p:cNvSpPr>
              <p:nvPr/>
            </p:nvSpPr>
            <p:spPr bwMode="auto">
              <a:xfrm>
                <a:off x="3908" y="2691"/>
                <a:ext cx="24" cy="60"/>
              </a:xfrm>
              <a:custGeom>
                <a:avLst/>
                <a:gdLst>
                  <a:gd name="T0" fmla="*/ 0 w 24"/>
                  <a:gd name="T1" fmla="*/ 60 h 60"/>
                  <a:gd name="T2" fmla="*/ 12 w 24"/>
                  <a:gd name="T3" fmla="*/ 48 h 60"/>
                  <a:gd name="T4" fmla="*/ 24 w 24"/>
                  <a:gd name="T5" fmla="*/ 36 h 60"/>
                  <a:gd name="T6" fmla="*/ 24 w 24"/>
                  <a:gd name="T7" fmla="*/ 24 h 60"/>
                  <a:gd name="T8" fmla="*/ 12 w 24"/>
                  <a:gd name="T9" fmla="*/ 12 h 60"/>
                  <a:gd name="T10" fmla="*/ 0 w 24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60"/>
                  <a:gd name="T20" fmla="*/ 24 w 24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60">
                    <a:moveTo>
                      <a:pt x="0" y="60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1" name="Freeform 49"/>
              <p:cNvSpPr>
                <a:spLocks/>
              </p:cNvSpPr>
              <p:nvPr/>
            </p:nvSpPr>
            <p:spPr bwMode="auto">
              <a:xfrm>
                <a:off x="3836" y="2751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2" name="Freeform 50"/>
              <p:cNvSpPr>
                <a:spLocks/>
              </p:cNvSpPr>
              <p:nvPr/>
            </p:nvSpPr>
            <p:spPr bwMode="auto">
              <a:xfrm>
                <a:off x="3908" y="2751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48 h 48"/>
                  <a:gd name="T4" fmla="*/ 24 w 24"/>
                  <a:gd name="T5" fmla="*/ 36 h 48"/>
                  <a:gd name="T6" fmla="*/ 24 w 24"/>
                  <a:gd name="T7" fmla="*/ 24 h 48"/>
                  <a:gd name="T8" fmla="*/ 12 w 24"/>
                  <a:gd name="T9" fmla="*/ 12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3" name="Freeform 51"/>
              <p:cNvSpPr>
                <a:spLocks/>
              </p:cNvSpPr>
              <p:nvPr/>
            </p:nvSpPr>
            <p:spPr bwMode="auto">
              <a:xfrm>
                <a:off x="3836" y="2799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4" name="Freeform 52"/>
              <p:cNvSpPr>
                <a:spLocks/>
              </p:cNvSpPr>
              <p:nvPr/>
            </p:nvSpPr>
            <p:spPr bwMode="auto">
              <a:xfrm>
                <a:off x="3908" y="2799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36 h 48"/>
                  <a:gd name="T4" fmla="*/ 24 w 24"/>
                  <a:gd name="T5" fmla="*/ 24 h 48"/>
                  <a:gd name="T6" fmla="*/ 24 w 24"/>
                  <a:gd name="T7" fmla="*/ 24 h 48"/>
                  <a:gd name="T8" fmla="*/ 12 w 24"/>
                  <a:gd name="T9" fmla="*/ 12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5" name="Line 53"/>
              <p:cNvSpPr>
                <a:spLocks noChangeShapeType="1"/>
              </p:cNvSpPr>
              <p:nvPr/>
            </p:nvSpPr>
            <p:spPr bwMode="auto">
              <a:xfrm>
                <a:off x="3944" y="2539"/>
                <a:ext cx="74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6" name="Line 54"/>
              <p:cNvSpPr>
                <a:spLocks noChangeShapeType="1"/>
              </p:cNvSpPr>
              <p:nvPr/>
            </p:nvSpPr>
            <p:spPr bwMode="auto">
              <a:xfrm>
                <a:off x="3944" y="2727"/>
                <a:ext cx="18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7" name="Line 55"/>
              <p:cNvSpPr>
                <a:spLocks noChangeShapeType="1"/>
              </p:cNvSpPr>
              <p:nvPr/>
            </p:nvSpPr>
            <p:spPr bwMode="auto">
              <a:xfrm>
                <a:off x="3944" y="2763"/>
                <a:ext cx="16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8" name="Line 56"/>
              <p:cNvSpPr>
                <a:spLocks noChangeShapeType="1"/>
              </p:cNvSpPr>
              <p:nvPr/>
            </p:nvSpPr>
            <p:spPr bwMode="auto">
              <a:xfrm>
                <a:off x="3944" y="2823"/>
                <a:ext cx="1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9" name="Line 57"/>
              <p:cNvSpPr>
                <a:spLocks noChangeShapeType="1"/>
              </p:cNvSpPr>
              <p:nvPr/>
            </p:nvSpPr>
            <p:spPr bwMode="auto">
              <a:xfrm>
                <a:off x="4389" y="2883"/>
                <a:ext cx="87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0" name="Line 61"/>
              <p:cNvSpPr>
                <a:spLocks noChangeShapeType="1"/>
              </p:cNvSpPr>
              <p:nvPr/>
            </p:nvSpPr>
            <p:spPr bwMode="auto">
              <a:xfrm>
                <a:off x="1130" y="2883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62"/>
              <p:cNvSpPr>
                <a:spLocks noChangeShapeType="1"/>
              </p:cNvSpPr>
              <p:nvPr/>
            </p:nvSpPr>
            <p:spPr bwMode="auto">
              <a:xfrm>
                <a:off x="1142" y="2943"/>
                <a:ext cx="269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2" name="Line 63"/>
              <p:cNvSpPr>
                <a:spLocks noChangeShapeType="1"/>
              </p:cNvSpPr>
              <p:nvPr/>
            </p:nvSpPr>
            <p:spPr bwMode="auto">
              <a:xfrm>
                <a:off x="1130" y="2991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3" name="Line 64"/>
              <p:cNvSpPr>
                <a:spLocks noChangeShapeType="1"/>
              </p:cNvSpPr>
              <p:nvPr/>
            </p:nvSpPr>
            <p:spPr bwMode="auto">
              <a:xfrm>
                <a:off x="1130" y="3051"/>
                <a:ext cx="27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Freeform 65"/>
              <p:cNvSpPr>
                <a:spLocks/>
              </p:cNvSpPr>
              <p:nvPr/>
            </p:nvSpPr>
            <p:spPr bwMode="auto">
              <a:xfrm>
                <a:off x="3836" y="2847"/>
                <a:ext cx="72" cy="60"/>
              </a:xfrm>
              <a:custGeom>
                <a:avLst/>
                <a:gdLst>
                  <a:gd name="T0" fmla="*/ 72 w 72"/>
                  <a:gd name="T1" fmla="*/ 0 h 60"/>
                  <a:gd name="T2" fmla="*/ 0 w 72"/>
                  <a:gd name="T3" fmla="*/ 0 h 60"/>
                  <a:gd name="T4" fmla="*/ 0 w 72"/>
                  <a:gd name="T5" fmla="*/ 60 h 60"/>
                  <a:gd name="T6" fmla="*/ 72 w 7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60"/>
                  <a:gd name="T14" fmla="*/ 72 w 7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60">
                    <a:moveTo>
                      <a:pt x="72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7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Freeform 66"/>
              <p:cNvSpPr>
                <a:spLocks/>
              </p:cNvSpPr>
              <p:nvPr/>
            </p:nvSpPr>
            <p:spPr bwMode="auto">
              <a:xfrm>
                <a:off x="3908" y="2847"/>
                <a:ext cx="24" cy="60"/>
              </a:xfrm>
              <a:custGeom>
                <a:avLst/>
                <a:gdLst>
                  <a:gd name="T0" fmla="*/ 0 w 24"/>
                  <a:gd name="T1" fmla="*/ 60 h 60"/>
                  <a:gd name="T2" fmla="*/ 12 w 24"/>
                  <a:gd name="T3" fmla="*/ 48 h 60"/>
                  <a:gd name="T4" fmla="*/ 24 w 24"/>
                  <a:gd name="T5" fmla="*/ 36 h 60"/>
                  <a:gd name="T6" fmla="*/ 24 w 24"/>
                  <a:gd name="T7" fmla="*/ 24 h 60"/>
                  <a:gd name="T8" fmla="*/ 12 w 24"/>
                  <a:gd name="T9" fmla="*/ 12 h 60"/>
                  <a:gd name="T10" fmla="*/ 0 w 24"/>
                  <a:gd name="T11" fmla="*/ 0 h 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60"/>
                  <a:gd name="T20" fmla="*/ 24 w 24"/>
                  <a:gd name="T21" fmla="*/ 60 h 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60">
                    <a:moveTo>
                      <a:pt x="0" y="60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Freeform 67"/>
              <p:cNvSpPr>
                <a:spLocks/>
              </p:cNvSpPr>
              <p:nvPr/>
            </p:nvSpPr>
            <p:spPr bwMode="auto">
              <a:xfrm>
                <a:off x="3836" y="2907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Freeform 68"/>
              <p:cNvSpPr>
                <a:spLocks/>
              </p:cNvSpPr>
              <p:nvPr/>
            </p:nvSpPr>
            <p:spPr bwMode="auto">
              <a:xfrm>
                <a:off x="3908" y="2907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48 h 48"/>
                  <a:gd name="T4" fmla="*/ 24 w 24"/>
                  <a:gd name="T5" fmla="*/ 36 h 48"/>
                  <a:gd name="T6" fmla="*/ 24 w 24"/>
                  <a:gd name="T7" fmla="*/ 24 h 48"/>
                  <a:gd name="T8" fmla="*/ 12 w 24"/>
                  <a:gd name="T9" fmla="*/ 12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48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8" name="Freeform 69"/>
              <p:cNvSpPr>
                <a:spLocks/>
              </p:cNvSpPr>
              <p:nvPr/>
            </p:nvSpPr>
            <p:spPr bwMode="auto">
              <a:xfrm>
                <a:off x="3836" y="2967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9" name="Freeform 70"/>
              <p:cNvSpPr>
                <a:spLocks/>
              </p:cNvSpPr>
              <p:nvPr/>
            </p:nvSpPr>
            <p:spPr bwMode="auto">
              <a:xfrm>
                <a:off x="3908" y="2967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36 h 48"/>
                  <a:gd name="T4" fmla="*/ 24 w 24"/>
                  <a:gd name="T5" fmla="*/ 24 h 48"/>
                  <a:gd name="T6" fmla="*/ 24 w 24"/>
                  <a:gd name="T7" fmla="*/ 24 h 48"/>
                  <a:gd name="T8" fmla="*/ 12 w 24"/>
                  <a:gd name="T9" fmla="*/ 12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12" y="12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Freeform 71"/>
              <p:cNvSpPr>
                <a:spLocks/>
              </p:cNvSpPr>
              <p:nvPr/>
            </p:nvSpPr>
            <p:spPr bwMode="auto">
              <a:xfrm>
                <a:off x="3836" y="3015"/>
                <a:ext cx="72" cy="48"/>
              </a:xfrm>
              <a:custGeom>
                <a:avLst/>
                <a:gdLst>
                  <a:gd name="T0" fmla="*/ 72 w 72"/>
                  <a:gd name="T1" fmla="*/ 0 h 48"/>
                  <a:gd name="T2" fmla="*/ 0 w 72"/>
                  <a:gd name="T3" fmla="*/ 0 h 48"/>
                  <a:gd name="T4" fmla="*/ 0 w 72"/>
                  <a:gd name="T5" fmla="*/ 48 h 48"/>
                  <a:gd name="T6" fmla="*/ 72 w 72"/>
                  <a:gd name="T7" fmla="*/ 48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2"/>
                  <a:gd name="T13" fmla="*/ 0 h 48"/>
                  <a:gd name="T14" fmla="*/ 72 w 72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2" h="48">
                    <a:moveTo>
                      <a:pt x="72" y="0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72" y="48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1" name="Freeform 72"/>
              <p:cNvSpPr>
                <a:spLocks/>
              </p:cNvSpPr>
              <p:nvPr/>
            </p:nvSpPr>
            <p:spPr bwMode="auto">
              <a:xfrm>
                <a:off x="3908" y="3015"/>
                <a:ext cx="24" cy="48"/>
              </a:xfrm>
              <a:custGeom>
                <a:avLst/>
                <a:gdLst>
                  <a:gd name="T0" fmla="*/ 0 w 24"/>
                  <a:gd name="T1" fmla="*/ 48 h 48"/>
                  <a:gd name="T2" fmla="*/ 12 w 24"/>
                  <a:gd name="T3" fmla="*/ 36 h 48"/>
                  <a:gd name="T4" fmla="*/ 24 w 24"/>
                  <a:gd name="T5" fmla="*/ 24 h 48"/>
                  <a:gd name="T6" fmla="*/ 24 w 24"/>
                  <a:gd name="T7" fmla="*/ 12 h 48"/>
                  <a:gd name="T8" fmla="*/ 12 w 24"/>
                  <a:gd name="T9" fmla="*/ 0 h 48"/>
                  <a:gd name="T10" fmla="*/ 0 w 24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48"/>
                  <a:gd name="T20" fmla="*/ 24 w 24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48">
                    <a:moveTo>
                      <a:pt x="0" y="48"/>
                    </a:moveTo>
                    <a:lnTo>
                      <a:pt x="12" y="36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1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2" name="Line 73"/>
              <p:cNvSpPr>
                <a:spLocks noChangeShapeType="1"/>
              </p:cNvSpPr>
              <p:nvPr/>
            </p:nvSpPr>
            <p:spPr bwMode="auto">
              <a:xfrm>
                <a:off x="3944" y="2883"/>
                <a:ext cx="22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74"/>
              <p:cNvSpPr>
                <a:spLocks noChangeShapeType="1"/>
              </p:cNvSpPr>
              <p:nvPr/>
            </p:nvSpPr>
            <p:spPr bwMode="auto">
              <a:xfrm>
                <a:off x="3944" y="2943"/>
                <a:ext cx="1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4" name="Line 75"/>
              <p:cNvSpPr>
                <a:spLocks noChangeShapeType="1"/>
              </p:cNvSpPr>
              <p:nvPr/>
            </p:nvSpPr>
            <p:spPr bwMode="auto">
              <a:xfrm>
                <a:off x="3944" y="2991"/>
                <a:ext cx="16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5" name="Line 76"/>
              <p:cNvSpPr>
                <a:spLocks noChangeShapeType="1"/>
              </p:cNvSpPr>
              <p:nvPr/>
            </p:nvSpPr>
            <p:spPr bwMode="auto">
              <a:xfrm>
                <a:off x="3944" y="3039"/>
                <a:ext cx="18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6" name="Line 100"/>
              <p:cNvSpPr>
                <a:spLocks noChangeShapeType="1"/>
              </p:cNvSpPr>
              <p:nvPr/>
            </p:nvSpPr>
            <p:spPr bwMode="auto">
              <a:xfrm>
                <a:off x="758" y="3291"/>
                <a:ext cx="18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7" name="Line 101"/>
              <p:cNvSpPr>
                <a:spLocks noChangeShapeType="1"/>
              </p:cNvSpPr>
              <p:nvPr/>
            </p:nvSpPr>
            <p:spPr bwMode="auto">
              <a:xfrm>
                <a:off x="962" y="3207"/>
                <a:ext cx="64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8" name="Line 102"/>
              <p:cNvSpPr>
                <a:spLocks noChangeShapeType="1"/>
              </p:cNvSpPr>
              <p:nvPr/>
            </p:nvSpPr>
            <p:spPr bwMode="auto">
              <a:xfrm>
                <a:off x="1046" y="3376"/>
                <a:ext cx="62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9" name="Freeform 103"/>
              <p:cNvSpPr>
                <a:spLocks/>
              </p:cNvSpPr>
              <p:nvPr/>
            </p:nvSpPr>
            <p:spPr bwMode="auto">
              <a:xfrm>
                <a:off x="938" y="3195"/>
                <a:ext cx="168" cy="181"/>
              </a:xfrm>
              <a:custGeom>
                <a:avLst/>
                <a:gdLst>
                  <a:gd name="T0" fmla="*/ 0 w 168"/>
                  <a:gd name="T1" fmla="*/ 181 h 181"/>
                  <a:gd name="T2" fmla="*/ 0 w 168"/>
                  <a:gd name="T3" fmla="*/ 0 h 181"/>
                  <a:gd name="T4" fmla="*/ 168 w 168"/>
                  <a:gd name="T5" fmla="*/ 84 h 181"/>
                  <a:gd name="T6" fmla="*/ 0 w 168"/>
                  <a:gd name="T7" fmla="*/ 181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181"/>
                  <a:gd name="T14" fmla="*/ 168 w 168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181">
                    <a:moveTo>
                      <a:pt x="0" y="181"/>
                    </a:moveTo>
                    <a:lnTo>
                      <a:pt x="0" y="0"/>
                    </a:lnTo>
                    <a:lnTo>
                      <a:pt x="168" y="84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0" name="Freeform 104"/>
              <p:cNvSpPr>
                <a:spLocks/>
              </p:cNvSpPr>
              <p:nvPr/>
            </p:nvSpPr>
            <p:spPr bwMode="auto">
              <a:xfrm>
                <a:off x="1010" y="3328"/>
                <a:ext cx="48" cy="60"/>
              </a:xfrm>
              <a:custGeom>
                <a:avLst/>
                <a:gdLst>
                  <a:gd name="T0" fmla="*/ 24 w 48"/>
                  <a:gd name="T1" fmla="*/ 0 h 60"/>
                  <a:gd name="T2" fmla="*/ 0 w 48"/>
                  <a:gd name="T3" fmla="*/ 12 h 60"/>
                  <a:gd name="T4" fmla="*/ 0 w 48"/>
                  <a:gd name="T5" fmla="*/ 48 h 60"/>
                  <a:gd name="T6" fmla="*/ 24 w 48"/>
                  <a:gd name="T7" fmla="*/ 60 h 60"/>
                  <a:gd name="T8" fmla="*/ 48 w 48"/>
                  <a:gd name="T9" fmla="*/ 48 h 60"/>
                  <a:gd name="T10" fmla="*/ 48 w 48"/>
                  <a:gd name="T11" fmla="*/ 12 h 60"/>
                  <a:gd name="T12" fmla="*/ 24 w 48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60"/>
                  <a:gd name="T23" fmla="*/ 48 w 48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60">
                    <a:moveTo>
                      <a:pt x="24" y="0"/>
                    </a:moveTo>
                    <a:lnTo>
                      <a:pt x="0" y="12"/>
                    </a:lnTo>
                    <a:lnTo>
                      <a:pt x="0" y="48"/>
                    </a:lnTo>
                    <a:lnTo>
                      <a:pt x="24" y="60"/>
                    </a:lnTo>
                    <a:lnTo>
                      <a:pt x="48" y="48"/>
                    </a:lnTo>
                    <a:lnTo>
                      <a:pt x="48" y="1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Rectangle 105"/>
              <p:cNvSpPr>
                <a:spLocks noChangeArrowheads="1"/>
              </p:cNvSpPr>
              <p:nvPr/>
            </p:nvSpPr>
            <p:spPr bwMode="auto">
              <a:xfrm>
                <a:off x="649" y="3208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1600"/>
              </a:p>
            </p:txBody>
          </p:sp>
          <p:sp>
            <p:nvSpPr>
              <p:cNvPr id="44082" name="Freeform 106"/>
              <p:cNvSpPr>
                <a:spLocks/>
              </p:cNvSpPr>
              <p:nvPr/>
            </p:nvSpPr>
            <p:spPr bwMode="auto">
              <a:xfrm>
                <a:off x="1587" y="3183"/>
                <a:ext cx="60" cy="48"/>
              </a:xfrm>
              <a:custGeom>
                <a:avLst/>
                <a:gdLst>
                  <a:gd name="T0" fmla="*/ 0 w 60"/>
                  <a:gd name="T1" fmla="*/ 24 h 48"/>
                  <a:gd name="T2" fmla="*/ 12 w 60"/>
                  <a:gd name="T3" fmla="*/ 0 h 48"/>
                  <a:gd name="T4" fmla="*/ 36 w 60"/>
                  <a:gd name="T5" fmla="*/ 0 h 48"/>
                  <a:gd name="T6" fmla="*/ 60 w 60"/>
                  <a:gd name="T7" fmla="*/ 24 h 48"/>
                  <a:gd name="T8" fmla="*/ 36 w 60"/>
                  <a:gd name="T9" fmla="*/ 48 h 48"/>
                  <a:gd name="T10" fmla="*/ 12 w 60"/>
                  <a:gd name="T11" fmla="*/ 48 h 48"/>
                  <a:gd name="T12" fmla="*/ 0 w 60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60" y="24"/>
                    </a:lnTo>
                    <a:lnTo>
                      <a:pt x="36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Freeform 107"/>
              <p:cNvSpPr>
                <a:spLocks/>
              </p:cNvSpPr>
              <p:nvPr/>
            </p:nvSpPr>
            <p:spPr bwMode="auto">
              <a:xfrm>
                <a:off x="1647" y="3352"/>
                <a:ext cx="49" cy="48"/>
              </a:xfrm>
              <a:custGeom>
                <a:avLst/>
                <a:gdLst>
                  <a:gd name="T0" fmla="*/ 0 w 49"/>
                  <a:gd name="T1" fmla="*/ 24 h 48"/>
                  <a:gd name="T2" fmla="*/ 12 w 49"/>
                  <a:gd name="T3" fmla="*/ 0 h 48"/>
                  <a:gd name="T4" fmla="*/ 37 w 49"/>
                  <a:gd name="T5" fmla="*/ 0 h 48"/>
                  <a:gd name="T6" fmla="*/ 49 w 49"/>
                  <a:gd name="T7" fmla="*/ 24 h 48"/>
                  <a:gd name="T8" fmla="*/ 37 w 49"/>
                  <a:gd name="T9" fmla="*/ 48 h 48"/>
                  <a:gd name="T10" fmla="*/ 12 w 49"/>
                  <a:gd name="T11" fmla="*/ 48 h 48"/>
                  <a:gd name="T12" fmla="*/ 0 w 49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9"/>
                  <a:gd name="T22" fmla="*/ 0 h 48"/>
                  <a:gd name="T23" fmla="*/ 49 w 49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9" h="48">
                    <a:moveTo>
                      <a:pt x="0" y="24"/>
                    </a:moveTo>
                    <a:lnTo>
                      <a:pt x="12" y="0"/>
                    </a:lnTo>
                    <a:lnTo>
                      <a:pt x="37" y="0"/>
                    </a:lnTo>
                    <a:lnTo>
                      <a:pt x="49" y="24"/>
                    </a:lnTo>
                    <a:lnTo>
                      <a:pt x="37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4" name="Line 108"/>
              <p:cNvSpPr>
                <a:spLocks noChangeShapeType="1"/>
              </p:cNvSpPr>
              <p:nvPr/>
            </p:nvSpPr>
            <p:spPr bwMode="auto">
              <a:xfrm>
                <a:off x="1275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5" name="Line 109"/>
              <p:cNvSpPr>
                <a:spLocks noChangeShapeType="1"/>
              </p:cNvSpPr>
              <p:nvPr/>
            </p:nvSpPr>
            <p:spPr bwMode="auto">
              <a:xfrm>
                <a:off x="1335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6" name="Line 110"/>
              <p:cNvSpPr>
                <a:spLocks noChangeShapeType="1"/>
              </p:cNvSpPr>
              <p:nvPr/>
            </p:nvSpPr>
            <p:spPr bwMode="auto">
              <a:xfrm>
                <a:off x="1383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Line 111"/>
              <p:cNvSpPr>
                <a:spLocks noChangeShapeType="1"/>
              </p:cNvSpPr>
              <p:nvPr/>
            </p:nvSpPr>
            <p:spPr bwMode="auto">
              <a:xfrm>
                <a:off x="1443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8" name="Line 112"/>
              <p:cNvSpPr>
                <a:spLocks noChangeShapeType="1"/>
              </p:cNvSpPr>
              <p:nvPr/>
            </p:nvSpPr>
            <p:spPr bwMode="auto">
              <a:xfrm>
                <a:off x="1611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9" name="Line 113"/>
              <p:cNvSpPr>
                <a:spLocks noChangeShapeType="1"/>
              </p:cNvSpPr>
              <p:nvPr/>
            </p:nvSpPr>
            <p:spPr bwMode="auto">
              <a:xfrm>
                <a:off x="1671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0" name="Line 114"/>
              <p:cNvSpPr>
                <a:spLocks noChangeShapeType="1"/>
              </p:cNvSpPr>
              <p:nvPr/>
            </p:nvSpPr>
            <p:spPr bwMode="auto">
              <a:xfrm>
                <a:off x="1732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1" name="Line 115"/>
              <p:cNvSpPr>
                <a:spLocks noChangeShapeType="1"/>
              </p:cNvSpPr>
              <p:nvPr/>
            </p:nvSpPr>
            <p:spPr bwMode="auto">
              <a:xfrm>
                <a:off x="1780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2" name="Line 116"/>
              <p:cNvSpPr>
                <a:spLocks noChangeShapeType="1"/>
              </p:cNvSpPr>
              <p:nvPr/>
            </p:nvSpPr>
            <p:spPr bwMode="auto">
              <a:xfrm>
                <a:off x="1960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3" name="Line 117"/>
              <p:cNvSpPr>
                <a:spLocks noChangeShapeType="1"/>
              </p:cNvSpPr>
              <p:nvPr/>
            </p:nvSpPr>
            <p:spPr bwMode="auto">
              <a:xfrm>
                <a:off x="2008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4" name="Line 118"/>
              <p:cNvSpPr>
                <a:spLocks noChangeShapeType="1"/>
              </p:cNvSpPr>
              <p:nvPr/>
            </p:nvSpPr>
            <p:spPr bwMode="auto">
              <a:xfrm>
                <a:off x="2237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5" name="Line 119"/>
              <p:cNvSpPr>
                <a:spLocks noChangeShapeType="1"/>
              </p:cNvSpPr>
              <p:nvPr/>
            </p:nvSpPr>
            <p:spPr bwMode="auto">
              <a:xfrm>
                <a:off x="2297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6" name="Line 120"/>
              <p:cNvSpPr>
                <a:spLocks noChangeShapeType="1"/>
              </p:cNvSpPr>
              <p:nvPr/>
            </p:nvSpPr>
            <p:spPr bwMode="auto">
              <a:xfrm>
                <a:off x="2525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7" name="Line 121"/>
              <p:cNvSpPr>
                <a:spLocks noChangeShapeType="1"/>
              </p:cNvSpPr>
              <p:nvPr/>
            </p:nvSpPr>
            <p:spPr bwMode="auto">
              <a:xfrm>
                <a:off x="2585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8" name="Line 122"/>
              <p:cNvSpPr>
                <a:spLocks noChangeShapeType="1"/>
              </p:cNvSpPr>
              <p:nvPr/>
            </p:nvSpPr>
            <p:spPr bwMode="auto">
              <a:xfrm>
                <a:off x="2802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99" name="Line 123"/>
              <p:cNvSpPr>
                <a:spLocks noChangeShapeType="1"/>
              </p:cNvSpPr>
              <p:nvPr/>
            </p:nvSpPr>
            <p:spPr bwMode="auto">
              <a:xfrm>
                <a:off x="2982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0" name="Line 124"/>
              <p:cNvSpPr>
                <a:spLocks noChangeShapeType="1"/>
              </p:cNvSpPr>
              <p:nvPr/>
            </p:nvSpPr>
            <p:spPr bwMode="auto">
              <a:xfrm>
                <a:off x="3030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1" name="Line 125"/>
              <p:cNvSpPr>
                <a:spLocks noChangeShapeType="1"/>
              </p:cNvSpPr>
              <p:nvPr/>
            </p:nvSpPr>
            <p:spPr bwMode="auto">
              <a:xfrm>
                <a:off x="3090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2" name="Line 126"/>
              <p:cNvSpPr>
                <a:spLocks noChangeShapeType="1"/>
              </p:cNvSpPr>
              <p:nvPr/>
            </p:nvSpPr>
            <p:spPr bwMode="auto">
              <a:xfrm>
                <a:off x="3151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Line 127"/>
              <p:cNvSpPr>
                <a:spLocks noChangeShapeType="1"/>
              </p:cNvSpPr>
              <p:nvPr/>
            </p:nvSpPr>
            <p:spPr bwMode="auto">
              <a:xfrm>
                <a:off x="3319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4" name="Line 128"/>
              <p:cNvSpPr>
                <a:spLocks noChangeShapeType="1"/>
              </p:cNvSpPr>
              <p:nvPr/>
            </p:nvSpPr>
            <p:spPr bwMode="auto">
              <a:xfrm>
                <a:off x="3379" y="2427"/>
                <a:ext cx="1" cy="10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5" name="Line 129"/>
              <p:cNvSpPr>
                <a:spLocks noChangeShapeType="1"/>
              </p:cNvSpPr>
              <p:nvPr/>
            </p:nvSpPr>
            <p:spPr bwMode="auto">
              <a:xfrm>
                <a:off x="3427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6" name="Line 130"/>
              <p:cNvSpPr>
                <a:spLocks noChangeShapeType="1"/>
              </p:cNvSpPr>
              <p:nvPr/>
            </p:nvSpPr>
            <p:spPr bwMode="auto">
              <a:xfrm>
                <a:off x="3487" y="2415"/>
                <a:ext cx="1" cy="10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Line 131"/>
              <p:cNvSpPr>
                <a:spLocks noChangeShapeType="1"/>
              </p:cNvSpPr>
              <p:nvPr/>
            </p:nvSpPr>
            <p:spPr bwMode="auto">
              <a:xfrm flipH="1">
                <a:off x="4694" y="2539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8" name="Freeform 132"/>
              <p:cNvSpPr>
                <a:spLocks/>
              </p:cNvSpPr>
              <p:nvPr/>
            </p:nvSpPr>
            <p:spPr bwMode="auto">
              <a:xfrm>
                <a:off x="4582" y="2751"/>
                <a:ext cx="252" cy="264"/>
              </a:xfrm>
              <a:custGeom>
                <a:avLst/>
                <a:gdLst>
                  <a:gd name="T0" fmla="*/ 0 w 252"/>
                  <a:gd name="T1" fmla="*/ 264 h 264"/>
                  <a:gd name="T2" fmla="*/ 0 w 252"/>
                  <a:gd name="T3" fmla="*/ 0 h 264"/>
                  <a:gd name="T4" fmla="*/ 252 w 252"/>
                  <a:gd name="T5" fmla="*/ 132 h 264"/>
                  <a:gd name="T6" fmla="*/ 0 w 252"/>
                  <a:gd name="T7" fmla="*/ 264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2"/>
                  <a:gd name="T13" fmla="*/ 0 h 264"/>
                  <a:gd name="T14" fmla="*/ 252 w 25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2" h="264">
                    <a:moveTo>
                      <a:pt x="0" y="264"/>
                    </a:moveTo>
                    <a:lnTo>
                      <a:pt x="0" y="0"/>
                    </a:lnTo>
                    <a:lnTo>
                      <a:pt x="252" y="132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Line 133"/>
              <p:cNvSpPr>
                <a:spLocks noChangeShapeType="1"/>
              </p:cNvSpPr>
              <p:nvPr/>
            </p:nvSpPr>
            <p:spPr bwMode="auto">
              <a:xfrm flipH="1">
                <a:off x="4545" y="3291"/>
                <a:ext cx="45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0" name="Line 134"/>
              <p:cNvSpPr>
                <a:spLocks noChangeShapeType="1"/>
              </p:cNvSpPr>
              <p:nvPr/>
            </p:nvSpPr>
            <p:spPr bwMode="auto">
              <a:xfrm flipH="1">
                <a:off x="1732" y="3207"/>
                <a:ext cx="2789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1" name="Line 135"/>
              <p:cNvSpPr>
                <a:spLocks noChangeShapeType="1"/>
              </p:cNvSpPr>
              <p:nvPr/>
            </p:nvSpPr>
            <p:spPr bwMode="auto">
              <a:xfrm flipH="1">
                <a:off x="1792" y="3376"/>
                <a:ext cx="262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2" name="Freeform 136"/>
              <p:cNvSpPr>
                <a:spLocks/>
              </p:cNvSpPr>
              <p:nvPr/>
            </p:nvSpPr>
            <p:spPr bwMode="auto">
              <a:xfrm>
                <a:off x="4377" y="3195"/>
                <a:ext cx="168" cy="181"/>
              </a:xfrm>
              <a:custGeom>
                <a:avLst/>
                <a:gdLst>
                  <a:gd name="T0" fmla="*/ 168 w 168"/>
                  <a:gd name="T1" fmla="*/ 181 h 181"/>
                  <a:gd name="T2" fmla="*/ 168 w 168"/>
                  <a:gd name="T3" fmla="*/ 0 h 181"/>
                  <a:gd name="T4" fmla="*/ 0 w 168"/>
                  <a:gd name="T5" fmla="*/ 84 h 181"/>
                  <a:gd name="T6" fmla="*/ 168 w 168"/>
                  <a:gd name="T7" fmla="*/ 181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181"/>
                  <a:gd name="T14" fmla="*/ 168 w 168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181">
                    <a:moveTo>
                      <a:pt x="168" y="181"/>
                    </a:moveTo>
                    <a:lnTo>
                      <a:pt x="168" y="0"/>
                    </a:lnTo>
                    <a:lnTo>
                      <a:pt x="0" y="84"/>
                    </a:lnTo>
                    <a:lnTo>
                      <a:pt x="168" y="181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3" name="Freeform 137"/>
              <p:cNvSpPr>
                <a:spLocks/>
              </p:cNvSpPr>
              <p:nvPr/>
            </p:nvSpPr>
            <p:spPr bwMode="auto">
              <a:xfrm>
                <a:off x="4413" y="3328"/>
                <a:ext cx="60" cy="60"/>
              </a:xfrm>
              <a:custGeom>
                <a:avLst/>
                <a:gdLst>
                  <a:gd name="T0" fmla="*/ 36 w 60"/>
                  <a:gd name="T1" fmla="*/ 0 h 60"/>
                  <a:gd name="T2" fmla="*/ 60 w 60"/>
                  <a:gd name="T3" fmla="*/ 12 h 60"/>
                  <a:gd name="T4" fmla="*/ 60 w 60"/>
                  <a:gd name="T5" fmla="*/ 48 h 60"/>
                  <a:gd name="T6" fmla="*/ 36 w 60"/>
                  <a:gd name="T7" fmla="*/ 60 h 60"/>
                  <a:gd name="T8" fmla="*/ 0 w 60"/>
                  <a:gd name="T9" fmla="*/ 48 h 60"/>
                  <a:gd name="T10" fmla="*/ 0 w 60"/>
                  <a:gd name="T11" fmla="*/ 12 h 60"/>
                  <a:gd name="T12" fmla="*/ 36 w 60"/>
                  <a:gd name="T13" fmla="*/ 0 h 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60"/>
                  <a:gd name="T23" fmla="*/ 60 w 60"/>
                  <a:gd name="T24" fmla="*/ 60 h 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60">
                    <a:moveTo>
                      <a:pt x="36" y="0"/>
                    </a:moveTo>
                    <a:lnTo>
                      <a:pt x="60" y="12"/>
                    </a:lnTo>
                    <a:lnTo>
                      <a:pt x="60" y="48"/>
                    </a:lnTo>
                    <a:lnTo>
                      <a:pt x="36" y="60"/>
                    </a:lnTo>
                    <a:lnTo>
                      <a:pt x="0" y="48"/>
                    </a:lnTo>
                    <a:lnTo>
                      <a:pt x="0" y="1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4" name="Line 138"/>
              <p:cNvSpPr>
                <a:spLocks noChangeShapeType="1"/>
              </p:cNvSpPr>
              <p:nvPr/>
            </p:nvSpPr>
            <p:spPr bwMode="auto">
              <a:xfrm>
                <a:off x="5002" y="2883"/>
                <a:ext cx="1" cy="4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5" name="Rectangle 139"/>
              <p:cNvSpPr>
                <a:spLocks noChangeArrowheads="1"/>
              </p:cNvSpPr>
              <p:nvPr/>
            </p:nvSpPr>
            <p:spPr bwMode="auto">
              <a:xfrm>
                <a:off x="5363" y="2787"/>
                <a:ext cx="21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</a:rPr>
                  <a:t>I/O</a:t>
                </a:r>
                <a:endParaRPr lang="en-US" altLang="zh-CN" sz="1600"/>
              </a:p>
            </p:txBody>
          </p:sp>
          <p:sp>
            <p:nvSpPr>
              <p:cNvPr id="44116" name="Freeform 150"/>
              <p:cNvSpPr>
                <a:spLocks/>
              </p:cNvSpPr>
              <p:nvPr/>
            </p:nvSpPr>
            <p:spPr bwMode="auto">
              <a:xfrm>
                <a:off x="4113" y="2763"/>
                <a:ext cx="60" cy="228"/>
              </a:xfrm>
              <a:custGeom>
                <a:avLst/>
                <a:gdLst>
                  <a:gd name="T0" fmla="*/ 0 w 60"/>
                  <a:gd name="T1" fmla="*/ 228 h 228"/>
                  <a:gd name="T2" fmla="*/ 48 w 60"/>
                  <a:gd name="T3" fmla="*/ 180 h 228"/>
                  <a:gd name="T4" fmla="*/ 60 w 60"/>
                  <a:gd name="T5" fmla="*/ 120 h 228"/>
                  <a:gd name="T6" fmla="*/ 48 w 60"/>
                  <a:gd name="T7" fmla="*/ 60 h 228"/>
                  <a:gd name="T8" fmla="*/ 0 w 60"/>
                  <a:gd name="T9" fmla="*/ 0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228"/>
                  <a:gd name="T17" fmla="*/ 60 w 60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228">
                    <a:moveTo>
                      <a:pt x="0" y="228"/>
                    </a:moveTo>
                    <a:lnTo>
                      <a:pt x="48" y="180"/>
                    </a:lnTo>
                    <a:lnTo>
                      <a:pt x="60" y="120"/>
                    </a:lnTo>
                    <a:lnTo>
                      <a:pt x="48" y="6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7" name="Line 151"/>
              <p:cNvSpPr>
                <a:spLocks noChangeShapeType="1"/>
              </p:cNvSpPr>
              <p:nvPr/>
            </p:nvSpPr>
            <p:spPr bwMode="auto">
              <a:xfrm>
                <a:off x="4113" y="2991"/>
                <a:ext cx="1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152"/>
              <p:cNvSpPr>
                <a:spLocks noChangeShapeType="1"/>
              </p:cNvSpPr>
              <p:nvPr/>
            </p:nvSpPr>
            <p:spPr bwMode="auto">
              <a:xfrm>
                <a:off x="4113" y="2763"/>
                <a:ext cx="120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9" name="Freeform 153"/>
              <p:cNvSpPr>
                <a:spLocks/>
              </p:cNvSpPr>
              <p:nvPr/>
            </p:nvSpPr>
            <p:spPr bwMode="auto">
              <a:xfrm>
                <a:off x="4233" y="2883"/>
                <a:ext cx="168" cy="108"/>
              </a:xfrm>
              <a:custGeom>
                <a:avLst/>
                <a:gdLst>
                  <a:gd name="T0" fmla="*/ 0 w 168"/>
                  <a:gd name="T1" fmla="*/ 108 h 108"/>
                  <a:gd name="T2" fmla="*/ 96 w 168"/>
                  <a:gd name="T3" fmla="*/ 72 h 108"/>
                  <a:gd name="T4" fmla="*/ 168 w 168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108"/>
                  <a:gd name="T11" fmla="*/ 168 w 168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108">
                    <a:moveTo>
                      <a:pt x="0" y="108"/>
                    </a:moveTo>
                    <a:lnTo>
                      <a:pt x="96" y="72"/>
                    </a:lnTo>
                    <a:lnTo>
                      <a:pt x="16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Freeform 154"/>
              <p:cNvSpPr>
                <a:spLocks/>
              </p:cNvSpPr>
              <p:nvPr/>
            </p:nvSpPr>
            <p:spPr bwMode="auto">
              <a:xfrm>
                <a:off x="4233" y="2763"/>
                <a:ext cx="168" cy="120"/>
              </a:xfrm>
              <a:custGeom>
                <a:avLst/>
                <a:gdLst>
                  <a:gd name="T0" fmla="*/ 0 w 168"/>
                  <a:gd name="T1" fmla="*/ 0 h 120"/>
                  <a:gd name="T2" fmla="*/ 60 w 168"/>
                  <a:gd name="T3" fmla="*/ 24 h 120"/>
                  <a:gd name="T4" fmla="*/ 120 w 168"/>
                  <a:gd name="T5" fmla="*/ 60 h 120"/>
                  <a:gd name="T6" fmla="*/ 168 w 168"/>
                  <a:gd name="T7" fmla="*/ 120 h 1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120"/>
                  <a:gd name="T14" fmla="*/ 168 w 168"/>
                  <a:gd name="T15" fmla="*/ 120 h 1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120">
                    <a:moveTo>
                      <a:pt x="0" y="0"/>
                    </a:moveTo>
                    <a:lnTo>
                      <a:pt x="60" y="24"/>
                    </a:lnTo>
                    <a:lnTo>
                      <a:pt x="120" y="60"/>
                    </a:lnTo>
                    <a:lnTo>
                      <a:pt x="168" y="12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1" name="Freeform 155"/>
              <p:cNvSpPr>
                <a:spLocks/>
              </p:cNvSpPr>
              <p:nvPr/>
            </p:nvSpPr>
            <p:spPr bwMode="auto">
              <a:xfrm>
                <a:off x="4113" y="2991"/>
                <a:ext cx="24" cy="72"/>
              </a:xfrm>
              <a:custGeom>
                <a:avLst/>
                <a:gdLst>
                  <a:gd name="T0" fmla="*/ 0 w 24"/>
                  <a:gd name="T1" fmla="*/ 0 h 72"/>
                  <a:gd name="T2" fmla="*/ 24 w 24"/>
                  <a:gd name="T3" fmla="*/ 24 h 72"/>
                  <a:gd name="T4" fmla="*/ 24 w 24"/>
                  <a:gd name="T5" fmla="*/ 60 h 72"/>
                  <a:gd name="T6" fmla="*/ 0 w 24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"/>
                  <a:gd name="T13" fmla="*/ 0 h 72"/>
                  <a:gd name="T14" fmla="*/ 24 w 24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" h="72">
                    <a:moveTo>
                      <a:pt x="0" y="0"/>
                    </a:moveTo>
                    <a:lnTo>
                      <a:pt x="24" y="24"/>
                    </a:lnTo>
                    <a:lnTo>
                      <a:pt x="24" y="60"/>
                    </a:lnTo>
                    <a:lnTo>
                      <a:pt x="0" y="7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2" name="Freeform 156"/>
              <p:cNvSpPr>
                <a:spLocks/>
              </p:cNvSpPr>
              <p:nvPr/>
            </p:nvSpPr>
            <p:spPr bwMode="auto">
              <a:xfrm>
                <a:off x="4113" y="2691"/>
                <a:ext cx="24" cy="72"/>
              </a:xfrm>
              <a:custGeom>
                <a:avLst/>
                <a:gdLst>
                  <a:gd name="T0" fmla="*/ 0 w 24"/>
                  <a:gd name="T1" fmla="*/ 0 h 72"/>
                  <a:gd name="T2" fmla="*/ 24 w 24"/>
                  <a:gd name="T3" fmla="*/ 24 h 72"/>
                  <a:gd name="T4" fmla="*/ 24 w 24"/>
                  <a:gd name="T5" fmla="*/ 60 h 72"/>
                  <a:gd name="T6" fmla="*/ 0 w 24"/>
                  <a:gd name="T7" fmla="*/ 72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"/>
                  <a:gd name="T13" fmla="*/ 0 h 72"/>
                  <a:gd name="T14" fmla="*/ 24 w 24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" h="72">
                    <a:moveTo>
                      <a:pt x="0" y="0"/>
                    </a:moveTo>
                    <a:lnTo>
                      <a:pt x="24" y="24"/>
                    </a:lnTo>
                    <a:lnTo>
                      <a:pt x="24" y="60"/>
                    </a:lnTo>
                    <a:lnTo>
                      <a:pt x="0" y="7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3" name="Freeform 160"/>
              <p:cNvSpPr>
                <a:spLocks/>
              </p:cNvSpPr>
              <p:nvPr/>
            </p:nvSpPr>
            <p:spPr bwMode="auto">
              <a:xfrm>
                <a:off x="1696" y="3183"/>
                <a:ext cx="60" cy="48"/>
              </a:xfrm>
              <a:custGeom>
                <a:avLst/>
                <a:gdLst>
                  <a:gd name="T0" fmla="*/ 0 w 60"/>
                  <a:gd name="T1" fmla="*/ 24 h 48"/>
                  <a:gd name="T2" fmla="*/ 12 w 60"/>
                  <a:gd name="T3" fmla="*/ 0 h 48"/>
                  <a:gd name="T4" fmla="*/ 48 w 60"/>
                  <a:gd name="T5" fmla="*/ 0 h 48"/>
                  <a:gd name="T6" fmla="*/ 60 w 60"/>
                  <a:gd name="T7" fmla="*/ 24 h 48"/>
                  <a:gd name="T8" fmla="*/ 48 w 60"/>
                  <a:gd name="T9" fmla="*/ 48 h 48"/>
                  <a:gd name="T10" fmla="*/ 12 w 60"/>
                  <a:gd name="T11" fmla="*/ 48 h 48"/>
                  <a:gd name="T12" fmla="*/ 0 w 60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48" y="0"/>
                    </a:lnTo>
                    <a:lnTo>
                      <a:pt x="60" y="24"/>
                    </a:lnTo>
                    <a:lnTo>
                      <a:pt x="48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4" name="Freeform 161"/>
              <p:cNvSpPr>
                <a:spLocks/>
              </p:cNvSpPr>
              <p:nvPr/>
            </p:nvSpPr>
            <p:spPr bwMode="auto">
              <a:xfrm>
                <a:off x="1756" y="3352"/>
                <a:ext cx="60" cy="48"/>
              </a:xfrm>
              <a:custGeom>
                <a:avLst/>
                <a:gdLst>
                  <a:gd name="T0" fmla="*/ 0 w 60"/>
                  <a:gd name="T1" fmla="*/ 24 h 48"/>
                  <a:gd name="T2" fmla="*/ 12 w 60"/>
                  <a:gd name="T3" fmla="*/ 0 h 48"/>
                  <a:gd name="T4" fmla="*/ 48 w 60"/>
                  <a:gd name="T5" fmla="*/ 0 h 48"/>
                  <a:gd name="T6" fmla="*/ 60 w 60"/>
                  <a:gd name="T7" fmla="*/ 24 h 48"/>
                  <a:gd name="T8" fmla="*/ 48 w 60"/>
                  <a:gd name="T9" fmla="*/ 48 h 48"/>
                  <a:gd name="T10" fmla="*/ 12 w 60"/>
                  <a:gd name="T11" fmla="*/ 48 h 48"/>
                  <a:gd name="T12" fmla="*/ 0 w 60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48" y="0"/>
                    </a:lnTo>
                    <a:lnTo>
                      <a:pt x="60" y="24"/>
                    </a:lnTo>
                    <a:lnTo>
                      <a:pt x="48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5" name="Freeform 162"/>
              <p:cNvSpPr>
                <a:spLocks/>
              </p:cNvSpPr>
              <p:nvPr/>
            </p:nvSpPr>
            <p:spPr bwMode="auto">
              <a:xfrm>
                <a:off x="4822" y="2859"/>
                <a:ext cx="60" cy="48"/>
              </a:xfrm>
              <a:custGeom>
                <a:avLst/>
                <a:gdLst>
                  <a:gd name="T0" fmla="*/ 0 w 60"/>
                  <a:gd name="T1" fmla="*/ 24 h 48"/>
                  <a:gd name="T2" fmla="*/ 12 w 60"/>
                  <a:gd name="T3" fmla="*/ 0 h 48"/>
                  <a:gd name="T4" fmla="*/ 48 w 60"/>
                  <a:gd name="T5" fmla="*/ 0 h 48"/>
                  <a:gd name="T6" fmla="*/ 60 w 60"/>
                  <a:gd name="T7" fmla="*/ 24 h 48"/>
                  <a:gd name="T8" fmla="*/ 48 w 60"/>
                  <a:gd name="T9" fmla="*/ 48 h 48"/>
                  <a:gd name="T10" fmla="*/ 12 w 60"/>
                  <a:gd name="T11" fmla="*/ 48 h 48"/>
                  <a:gd name="T12" fmla="*/ 0 w 60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48" y="0"/>
                    </a:lnTo>
                    <a:lnTo>
                      <a:pt x="60" y="24"/>
                    </a:lnTo>
                    <a:lnTo>
                      <a:pt x="48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6" name="Freeform 163"/>
              <p:cNvSpPr>
                <a:spLocks/>
              </p:cNvSpPr>
              <p:nvPr/>
            </p:nvSpPr>
            <p:spPr bwMode="auto">
              <a:xfrm>
                <a:off x="4966" y="2859"/>
                <a:ext cx="60" cy="48"/>
              </a:xfrm>
              <a:custGeom>
                <a:avLst/>
                <a:gdLst>
                  <a:gd name="T0" fmla="*/ 0 w 60"/>
                  <a:gd name="T1" fmla="*/ 24 h 48"/>
                  <a:gd name="T2" fmla="*/ 12 w 60"/>
                  <a:gd name="T3" fmla="*/ 0 h 48"/>
                  <a:gd name="T4" fmla="*/ 36 w 60"/>
                  <a:gd name="T5" fmla="*/ 0 h 48"/>
                  <a:gd name="T6" fmla="*/ 60 w 60"/>
                  <a:gd name="T7" fmla="*/ 24 h 48"/>
                  <a:gd name="T8" fmla="*/ 36 w 60"/>
                  <a:gd name="T9" fmla="*/ 48 h 48"/>
                  <a:gd name="T10" fmla="*/ 12 w 60"/>
                  <a:gd name="T11" fmla="*/ 48 h 48"/>
                  <a:gd name="T12" fmla="*/ 0 w 60"/>
                  <a:gd name="T13" fmla="*/ 24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"/>
                  <a:gd name="T22" fmla="*/ 0 h 48"/>
                  <a:gd name="T23" fmla="*/ 60 w 60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" h="48">
                    <a:moveTo>
                      <a:pt x="0" y="24"/>
                    </a:moveTo>
                    <a:lnTo>
                      <a:pt x="12" y="0"/>
                    </a:lnTo>
                    <a:lnTo>
                      <a:pt x="36" y="0"/>
                    </a:lnTo>
                    <a:lnTo>
                      <a:pt x="60" y="24"/>
                    </a:lnTo>
                    <a:lnTo>
                      <a:pt x="36" y="48"/>
                    </a:lnTo>
                    <a:lnTo>
                      <a:pt x="12" y="48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7" name="Text Box 170"/>
              <p:cNvSpPr txBox="1">
                <a:spLocks noChangeArrowheads="1"/>
              </p:cNvSpPr>
              <p:nvPr/>
            </p:nvSpPr>
            <p:spPr bwMode="auto">
              <a:xfrm>
                <a:off x="4649" y="2542"/>
                <a:ext cx="45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C00000"/>
                    </a:solidFill>
                    <a:latin typeface="Times New Roman" pitchFamily="18" charset="0"/>
                  </a:rPr>
                  <a:t>OE</a:t>
                </a:r>
              </a:p>
            </p:txBody>
          </p:sp>
        </p:grpSp>
        <p:sp>
          <p:nvSpPr>
            <p:cNvPr id="90" name="矩形 89"/>
            <p:cNvSpPr/>
            <p:nvPr/>
          </p:nvSpPr>
          <p:spPr>
            <a:xfrm>
              <a:off x="1571603" y="2928935"/>
              <a:ext cx="3929091" cy="135732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042" name="矩形 90"/>
            <p:cNvSpPr>
              <a:spLocks noChangeArrowheads="1"/>
            </p:cNvSpPr>
            <p:nvPr/>
          </p:nvSpPr>
          <p:spPr bwMode="auto">
            <a:xfrm>
              <a:off x="357158" y="2928934"/>
              <a:ext cx="1191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800"/>
            </a:p>
          </p:txBody>
        </p:sp>
      </p:grpSp>
      <p:sp>
        <p:nvSpPr>
          <p:cNvPr id="93" name="Text Box 172"/>
          <p:cNvSpPr txBox="1">
            <a:spLocks noChangeArrowheads="1"/>
          </p:cNvSpPr>
          <p:nvPr/>
        </p:nvSpPr>
        <p:spPr bwMode="auto">
          <a:xfrm>
            <a:off x="1143000" y="2852738"/>
            <a:ext cx="66960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OE=0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时，三态输出呈高阻态，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引脚作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输入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使用；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OE=1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时，三态门选通，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引脚作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使用。</a:t>
            </a:r>
          </a:p>
        </p:txBody>
      </p:sp>
      <p:sp>
        <p:nvSpPr>
          <p:cNvPr id="94" name="Rectangle 169"/>
          <p:cNvSpPr>
            <a:spLocks noChangeArrowheads="1"/>
          </p:cNvSpPr>
          <p:nvPr/>
        </p:nvSpPr>
        <p:spPr bwMode="auto">
          <a:xfrm>
            <a:off x="825500" y="5467350"/>
            <a:ext cx="7461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目前常用的产品有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PAL16L8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PAL20L10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</p:txBody>
      </p:sp>
      <p:sp>
        <p:nvSpPr>
          <p:cNvPr id="96" name="Rectangle 168"/>
          <p:cNvSpPr>
            <a:spLocks noChangeArrowheads="1"/>
          </p:cNvSpPr>
          <p:nvPr/>
        </p:nvSpPr>
        <p:spPr bwMode="auto">
          <a:xfrm>
            <a:off x="863600" y="3789363"/>
            <a:ext cx="75009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这种结构的或门输出经过三态输出缓冲器，可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直接送往输出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，也可再经互补输出的缓冲器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反馈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到与阵列输入。即它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既可作为输出用，也可作为输入用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。用于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实现复杂的组合逻辑电路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28625" y="214313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寄存器输出结构</a:t>
            </a:r>
          </a:p>
        </p:txBody>
      </p:sp>
      <p:grpSp>
        <p:nvGrpSpPr>
          <p:cNvPr id="2" name="组合 119"/>
          <p:cNvGrpSpPr>
            <a:grpSpLocks/>
          </p:cNvGrpSpPr>
          <p:nvPr/>
        </p:nvGrpSpPr>
        <p:grpSpPr bwMode="auto">
          <a:xfrm>
            <a:off x="714375" y="3065463"/>
            <a:ext cx="7754938" cy="2308225"/>
            <a:chOff x="714348" y="638153"/>
            <a:chExt cx="7755020" cy="2308324"/>
          </a:xfrm>
        </p:grpSpPr>
        <p:sp>
          <p:nvSpPr>
            <p:cNvPr id="45175" name="Rectangle 6"/>
            <p:cNvSpPr>
              <a:spLocks noChangeArrowheads="1"/>
            </p:cNvSpPr>
            <p:nvPr/>
          </p:nvSpPr>
          <p:spPr bwMode="auto">
            <a:xfrm>
              <a:off x="714348" y="638153"/>
              <a:ext cx="775502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这种结构的输出端有一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触发器。在时钟的上升沿先将或门输出寄存在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触发器的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端，当使能信号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OE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有效时，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端的信号经三态缓冲器反相后输出，输出为低电平有效。触发器的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输出还可以通过缓冲器反馈送至与阵列的输入端。 因而这种结构的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PAL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能记忆原来的状态，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实现时序逻辑电路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45176" name="Line 115"/>
            <p:cNvSpPr>
              <a:spLocks noChangeShapeType="1"/>
            </p:cNvSpPr>
            <p:nvPr/>
          </p:nvSpPr>
          <p:spPr bwMode="auto">
            <a:xfrm>
              <a:off x="7696222" y="1104884"/>
              <a:ext cx="2889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7" name="Line 116"/>
            <p:cNvSpPr>
              <a:spLocks noChangeShapeType="1"/>
            </p:cNvSpPr>
            <p:nvPr/>
          </p:nvSpPr>
          <p:spPr bwMode="auto">
            <a:xfrm>
              <a:off x="3748082" y="1824026"/>
              <a:ext cx="1698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828675" y="5429250"/>
            <a:ext cx="617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目前常用的产品有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PAL16R4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PAL16R8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</p:txBody>
      </p:sp>
      <p:grpSp>
        <p:nvGrpSpPr>
          <p:cNvPr id="3" name="组合 120"/>
          <p:cNvGrpSpPr>
            <a:grpSpLocks/>
          </p:cNvGrpSpPr>
          <p:nvPr/>
        </p:nvGrpSpPr>
        <p:grpSpPr bwMode="auto">
          <a:xfrm>
            <a:off x="714375" y="836613"/>
            <a:ext cx="7799388" cy="2084387"/>
            <a:chOff x="714348" y="3286124"/>
            <a:chExt cx="7799388" cy="2083844"/>
          </a:xfrm>
        </p:grpSpPr>
        <p:grpSp>
          <p:nvGrpSpPr>
            <p:cNvPr id="45063" name="Group 121"/>
            <p:cNvGrpSpPr>
              <a:grpSpLocks/>
            </p:cNvGrpSpPr>
            <p:nvPr/>
          </p:nvGrpSpPr>
          <p:grpSpPr bwMode="auto">
            <a:xfrm>
              <a:off x="714348" y="3286124"/>
              <a:ext cx="7799388" cy="1843088"/>
              <a:chOff x="340" y="1933"/>
              <a:chExt cx="4913" cy="1161"/>
            </a:xfrm>
          </p:grpSpPr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>
                <a:off x="763" y="2228"/>
                <a:ext cx="237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763" y="2292"/>
                <a:ext cx="237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763" y="2344"/>
                <a:ext cx="236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>
                <a:off x="763" y="2376"/>
                <a:ext cx="237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0" name="Freeform 14"/>
              <p:cNvSpPr>
                <a:spLocks/>
              </p:cNvSpPr>
              <p:nvPr/>
            </p:nvSpPr>
            <p:spPr bwMode="auto">
              <a:xfrm>
                <a:off x="3141" y="2218"/>
                <a:ext cx="63" cy="42"/>
              </a:xfrm>
              <a:custGeom>
                <a:avLst/>
                <a:gdLst>
                  <a:gd name="T0" fmla="*/ 63 w 63"/>
                  <a:gd name="T1" fmla="*/ 0 h 42"/>
                  <a:gd name="T2" fmla="*/ 0 w 63"/>
                  <a:gd name="T3" fmla="*/ 0 h 42"/>
                  <a:gd name="T4" fmla="*/ 0 w 63"/>
                  <a:gd name="T5" fmla="*/ 42 h 42"/>
                  <a:gd name="T6" fmla="*/ 63 w 63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2"/>
                  <a:gd name="T14" fmla="*/ 63 w 63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2">
                    <a:moveTo>
                      <a:pt x="63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63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1" name="Freeform 15"/>
              <p:cNvSpPr>
                <a:spLocks/>
              </p:cNvSpPr>
              <p:nvPr/>
            </p:nvSpPr>
            <p:spPr bwMode="auto">
              <a:xfrm>
                <a:off x="3204" y="2218"/>
                <a:ext cx="21" cy="42"/>
              </a:xfrm>
              <a:custGeom>
                <a:avLst/>
                <a:gdLst>
                  <a:gd name="T0" fmla="*/ 0 w 21"/>
                  <a:gd name="T1" fmla="*/ 42 h 42"/>
                  <a:gd name="T2" fmla="*/ 11 w 21"/>
                  <a:gd name="T3" fmla="*/ 31 h 42"/>
                  <a:gd name="T4" fmla="*/ 21 w 21"/>
                  <a:gd name="T5" fmla="*/ 21 h 42"/>
                  <a:gd name="T6" fmla="*/ 21 w 21"/>
                  <a:gd name="T7" fmla="*/ 10 h 42"/>
                  <a:gd name="T8" fmla="*/ 11 w 21"/>
                  <a:gd name="T9" fmla="*/ 10 h 42"/>
                  <a:gd name="T10" fmla="*/ 0 w 21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2"/>
                  <a:gd name="T20" fmla="*/ 21 w 2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2">
                    <a:moveTo>
                      <a:pt x="0" y="42"/>
                    </a:moveTo>
                    <a:lnTo>
                      <a:pt x="11" y="31"/>
                    </a:lnTo>
                    <a:lnTo>
                      <a:pt x="21" y="21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2" name="Freeform 16"/>
              <p:cNvSpPr>
                <a:spLocks/>
              </p:cNvSpPr>
              <p:nvPr/>
            </p:nvSpPr>
            <p:spPr bwMode="auto">
              <a:xfrm>
                <a:off x="3141" y="2260"/>
                <a:ext cx="63" cy="53"/>
              </a:xfrm>
              <a:custGeom>
                <a:avLst/>
                <a:gdLst>
                  <a:gd name="T0" fmla="*/ 63 w 63"/>
                  <a:gd name="T1" fmla="*/ 0 h 53"/>
                  <a:gd name="T2" fmla="*/ 0 w 63"/>
                  <a:gd name="T3" fmla="*/ 0 h 53"/>
                  <a:gd name="T4" fmla="*/ 0 w 63"/>
                  <a:gd name="T5" fmla="*/ 53 h 53"/>
                  <a:gd name="T6" fmla="*/ 63 w 63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53"/>
                  <a:gd name="T14" fmla="*/ 63 w 63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53">
                    <a:moveTo>
                      <a:pt x="63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63" y="5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3" name="Freeform 17"/>
              <p:cNvSpPr>
                <a:spLocks/>
              </p:cNvSpPr>
              <p:nvPr/>
            </p:nvSpPr>
            <p:spPr bwMode="auto">
              <a:xfrm>
                <a:off x="3204" y="2260"/>
                <a:ext cx="21" cy="53"/>
              </a:xfrm>
              <a:custGeom>
                <a:avLst/>
                <a:gdLst>
                  <a:gd name="T0" fmla="*/ 0 w 21"/>
                  <a:gd name="T1" fmla="*/ 53 h 53"/>
                  <a:gd name="T2" fmla="*/ 11 w 21"/>
                  <a:gd name="T3" fmla="*/ 42 h 53"/>
                  <a:gd name="T4" fmla="*/ 21 w 21"/>
                  <a:gd name="T5" fmla="*/ 32 h 53"/>
                  <a:gd name="T6" fmla="*/ 21 w 21"/>
                  <a:gd name="T7" fmla="*/ 21 h 53"/>
                  <a:gd name="T8" fmla="*/ 11 w 21"/>
                  <a:gd name="T9" fmla="*/ 11 h 53"/>
                  <a:gd name="T10" fmla="*/ 0 w 21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53"/>
                  <a:gd name="T20" fmla="*/ 21 w 21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53">
                    <a:moveTo>
                      <a:pt x="0" y="53"/>
                    </a:moveTo>
                    <a:lnTo>
                      <a:pt x="11" y="42"/>
                    </a:lnTo>
                    <a:lnTo>
                      <a:pt x="21" y="32"/>
                    </a:lnTo>
                    <a:lnTo>
                      <a:pt x="21" y="21"/>
                    </a:lnTo>
                    <a:lnTo>
                      <a:pt x="11" y="1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4" name="Freeform 18"/>
              <p:cNvSpPr>
                <a:spLocks/>
              </p:cNvSpPr>
              <p:nvPr/>
            </p:nvSpPr>
            <p:spPr bwMode="auto">
              <a:xfrm>
                <a:off x="3141" y="2313"/>
                <a:ext cx="63" cy="42"/>
              </a:xfrm>
              <a:custGeom>
                <a:avLst/>
                <a:gdLst>
                  <a:gd name="T0" fmla="*/ 63 w 63"/>
                  <a:gd name="T1" fmla="*/ 0 h 42"/>
                  <a:gd name="T2" fmla="*/ 0 w 63"/>
                  <a:gd name="T3" fmla="*/ 0 h 42"/>
                  <a:gd name="T4" fmla="*/ 0 w 63"/>
                  <a:gd name="T5" fmla="*/ 42 h 42"/>
                  <a:gd name="T6" fmla="*/ 63 w 63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2"/>
                  <a:gd name="T14" fmla="*/ 63 w 63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2">
                    <a:moveTo>
                      <a:pt x="63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63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5" name="Freeform 19"/>
              <p:cNvSpPr>
                <a:spLocks/>
              </p:cNvSpPr>
              <p:nvPr/>
            </p:nvSpPr>
            <p:spPr bwMode="auto">
              <a:xfrm>
                <a:off x="3204" y="2313"/>
                <a:ext cx="21" cy="42"/>
              </a:xfrm>
              <a:custGeom>
                <a:avLst/>
                <a:gdLst>
                  <a:gd name="T0" fmla="*/ 0 w 21"/>
                  <a:gd name="T1" fmla="*/ 42 h 42"/>
                  <a:gd name="T2" fmla="*/ 11 w 21"/>
                  <a:gd name="T3" fmla="*/ 42 h 42"/>
                  <a:gd name="T4" fmla="*/ 21 w 21"/>
                  <a:gd name="T5" fmla="*/ 31 h 42"/>
                  <a:gd name="T6" fmla="*/ 21 w 21"/>
                  <a:gd name="T7" fmla="*/ 21 h 42"/>
                  <a:gd name="T8" fmla="*/ 11 w 21"/>
                  <a:gd name="T9" fmla="*/ 10 h 42"/>
                  <a:gd name="T10" fmla="*/ 0 w 21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2"/>
                  <a:gd name="T20" fmla="*/ 21 w 2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2">
                    <a:moveTo>
                      <a:pt x="0" y="42"/>
                    </a:moveTo>
                    <a:lnTo>
                      <a:pt x="11" y="42"/>
                    </a:lnTo>
                    <a:lnTo>
                      <a:pt x="21" y="31"/>
                    </a:lnTo>
                    <a:lnTo>
                      <a:pt x="21" y="21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6" name="Freeform 20"/>
              <p:cNvSpPr>
                <a:spLocks/>
              </p:cNvSpPr>
              <p:nvPr/>
            </p:nvSpPr>
            <p:spPr bwMode="auto">
              <a:xfrm>
                <a:off x="3141" y="2355"/>
                <a:ext cx="63" cy="42"/>
              </a:xfrm>
              <a:custGeom>
                <a:avLst/>
                <a:gdLst>
                  <a:gd name="T0" fmla="*/ 63 w 63"/>
                  <a:gd name="T1" fmla="*/ 0 h 42"/>
                  <a:gd name="T2" fmla="*/ 0 w 63"/>
                  <a:gd name="T3" fmla="*/ 0 h 42"/>
                  <a:gd name="T4" fmla="*/ 0 w 63"/>
                  <a:gd name="T5" fmla="*/ 42 h 42"/>
                  <a:gd name="T6" fmla="*/ 63 w 63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2"/>
                  <a:gd name="T14" fmla="*/ 63 w 63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2">
                    <a:moveTo>
                      <a:pt x="63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63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7" name="Freeform 21"/>
              <p:cNvSpPr>
                <a:spLocks/>
              </p:cNvSpPr>
              <p:nvPr/>
            </p:nvSpPr>
            <p:spPr bwMode="auto">
              <a:xfrm>
                <a:off x="3204" y="2355"/>
                <a:ext cx="21" cy="42"/>
              </a:xfrm>
              <a:custGeom>
                <a:avLst/>
                <a:gdLst>
                  <a:gd name="T0" fmla="*/ 0 w 21"/>
                  <a:gd name="T1" fmla="*/ 42 h 42"/>
                  <a:gd name="T2" fmla="*/ 11 w 21"/>
                  <a:gd name="T3" fmla="*/ 32 h 42"/>
                  <a:gd name="T4" fmla="*/ 21 w 21"/>
                  <a:gd name="T5" fmla="*/ 21 h 42"/>
                  <a:gd name="T6" fmla="*/ 21 w 21"/>
                  <a:gd name="T7" fmla="*/ 21 h 42"/>
                  <a:gd name="T8" fmla="*/ 11 w 21"/>
                  <a:gd name="T9" fmla="*/ 10 h 42"/>
                  <a:gd name="T10" fmla="*/ 0 w 21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2"/>
                  <a:gd name="T20" fmla="*/ 21 w 2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2">
                    <a:moveTo>
                      <a:pt x="0" y="42"/>
                    </a:moveTo>
                    <a:lnTo>
                      <a:pt x="11" y="32"/>
                    </a:lnTo>
                    <a:lnTo>
                      <a:pt x="21" y="21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8" name="Line 22"/>
              <p:cNvSpPr>
                <a:spLocks noChangeShapeType="1"/>
              </p:cNvSpPr>
              <p:nvPr/>
            </p:nvSpPr>
            <p:spPr bwMode="auto">
              <a:xfrm>
                <a:off x="3236" y="2292"/>
                <a:ext cx="15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9" name="Line 23"/>
              <p:cNvSpPr>
                <a:spLocks noChangeShapeType="1"/>
              </p:cNvSpPr>
              <p:nvPr/>
            </p:nvSpPr>
            <p:spPr bwMode="auto">
              <a:xfrm>
                <a:off x="3236" y="2344"/>
                <a:ext cx="14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0" name="Line 24"/>
              <p:cNvSpPr>
                <a:spLocks noChangeShapeType="1"/>
              </p:cNvSpPr>
              <p:nvPr/>
            </p:nvSpPr>
            <p:spPr bwMode="auto">
              <a:xfrm>
                <a:off x="3236" y="2376"/>
                <a:ext cx="1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1" name="Line 25"/>
              <p:cNvSpPr>
                <a:spLocks noChangeShapeType="1"/>
              </p:cNvSpPr>
              <p:nvPr/>
            </p:nvSpPr>
            <p:spPr bwMode="auto">
              <a:xfrm>
                <a:off x="3627" y="2418"/>
                <a:ext cx="149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2" name="Line 26"/>
              <p:cNvSpPr>
                <a:spLocks noChangeShapeType="1"/>
              </p:cNvSpPr>
              <p:nvPr/>
            </p:nvSpPr>
            <p:spPr bwMode="auto">
              <a:xfrm>
                <a:off x="763" y="2429"/>
                <a:ext cx="237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3" name="Line 27"/>
              <p:cNvSpPr>
                <a:spLocks noChangeShapeType="1"/>
              </p:cNvSpPr>
              <p:nvPr/>
            </p:nvSpPr>
            <p:spPr bwMode="auto">
              <a:xfrm>
                <a:off x="763" y="2471"/>
                <a:ext cx="237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4" name="Line 28"/>
              <p:cNvSpPr>
                <a:spLocks noChangeShapeType="1"/>
              </p:cNvSpPr>
              <p:nvPr/>
            </p:nvSpPr>
            <p:spPr bwMode="auto">
              <a:xfrm>
                <a:off x="763" y="2524"/>
                <a:ext cx="236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5" name="Line 29"/>
              <p:cNvSpPr>
                <a:spLocks noChangeShapeType="1"/>
              </p:cNvSpPr>
              <p:nvPr/>
            </p:nvSpPr>
            <p:spPr bwMode="auto">
              <a:xfrm>
                <a:off x="763" y="2566"/>
                <a:ext cx="236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6" name="Freeform 30"/>
              <p:cNvSpPr>
                <a:spLocks/>
              </p:cNvSpPr>
              <p:nvPr/>
            </p:nvSpPr>
            <p:spPr bwMode="auto">
              <a:xfrm>
                <a:off x="3141" y="2397"/>
                <a:ext cx="63" cy="42"/>
              </a:xfrm>
              <a:custGeom>
                <a:avLst/>
                <a:gdLst>
                  <a:gd name="T0" fmla="*/ 63 w 63"/>
                  <a:gd name="T1" fmla="*/ 0 h 42"/>
                  <a:gd name="T2" fmla="*/ 0 w 63"/>
                  <a:gd name="T3" fmla="*/ 0 h 42"/>
                  <a:gd name="T4" fmla="*/ 0 w 63"/>
                  <a:gd name="T5" fmla="*/ 42 h 42"/>
                  <a:gd name="T6" fmla="*/ 63 w 63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2"/>
                  <a:gd name="T14" fmla="*/ 63 w 63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2">
                    <a:moveTo>
                      <a:pt x="63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63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7" name="Freeform 31"/>
              <p:cNvSpPr>
                <a:spLocks/>
              </p:cNvSpPr>
              <p:nvPr/>
            </p:nvSpPr>
            <p:spPr bwMode="auto">
              <a:xfrm>
                <a:off x="3204" y="2397"/>
                <a:ext cx="21" cy="42"/>
              </a:xfrm>
              <a:custGeom>
                <a:avLst/>
                <a:gdLst>
                  <a:gd name="T0" fmla="*/ 0 w 21"/>
                  <a:gd name="T1" fmla="*/ 42 h 42"/>
                  <a:gd name="T2" fmla="*/ 11 w 21"/>
                  <a:gd name="T3" fmla="*/ 32 h 42"/>
                  <a:gd name="T4" fmla="*/ 21 w 21"/>
                  <a:gd name="T5" fmla="*/ 21 h 42"/>
                  <a:gd name="T6" fmla="*/ 21 w 21"/>
                  <a:gd name="T7" fmla="*/ 21 h 42"/>
                  <a:gd name="T8" fmla="*/ 11 w 21"/>
                  <a:gd name="T9" fmla="*/ 11 h 42"/>
                  <a:gd name="T10" fmla="*/ 0 w 21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2"/>
                  <a:gd name="T20" fmla="*/ 21 w 2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2">
                    <a:moveTo>
                      <a:pt x="0" y="42"/>
                    </a:moveTo>
                    <a:lnTo>
                      <a:pt x="11" y="32"/>
                    </a:lnTo>
                    <a:lnTo>
                      <a:pt x="21" y="21"/>
                    </a:lnTo>
                    <a:lnTo>
                      <a:pt x="11" y="1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8" name="Freeform 32"/>
              <p:cNvSpPr>
                <a:spLocks/>
              </p:cNvSpPr>
              <p:nvPr/>
            </p:nvSpPr>
            <p:spPr bwMode="auto">
              <a:xfrm>
                <a:off x="3141" y="2450"/>
                <a:ext cx="63" cy="42"/>
              </a:xfrm>
              <a:custGeom>
                <a:avLst/>
                <a:gdLst>
                  <a:gd name="T0" fmla="*/ 63 w 63"/>
                  <a:gd name="T1" fmla="*/ 0 h 42"/>
                  <a:gd name="T2" fmla="*/ 0 w 63"/>
                  <a:gd name="T3" fmla="*/ 0 h 42"/>
                  <a:gd name="T4" fmla="*/ 0 w 63"/>
                  <a:gd name="T5" fmla="*/ 42 h 42"/>
                  <a:gd name="T6" fmla="*/ 63 w 63"/>
                  <a:gd name="T7" fmla="*/ 42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2"/>
                  <a:gd name="T14" fmla="*/ 63 w 63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2">
                    <a:moveTo>
                      <a:pt x="63" y="0"/>
                    </a:moveTo>
                    <a:lnTo>
                      <a:pt x="0" y="0"/>
                    </a:lnTo>
                    <a:lnTo>
                      <a:pt x="0" y="42"/>
                    </a:lnTo>
                    <a:lnTo>
                      <a:pt x="63" y="42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89" name="Freeform 33"/>
              <p:cNvSpPr>
                <a:spLocks/>
              </p:cNvSpPr>
              <p:nvPr/>
            </p:nvSpPr>
            <p:spPr bwMode="auto">
              <a:xfrm>
                <a:off x="3204" y="2450"/>
                <a:ext cx="21" cy="42"/>
              </a:xfrm>
              <a:custGeom>
                <a:avLst/>
                <a:gdLst>
                  <a:gd name="T0" fmla="*/ 0 w 21"/>
                  <a:gd name="T1" fmla="*/ 42 h 42"/>
                  <a:gd name="T2" fmla="*/ 11 w 21"/>
                  <a:gd name="T3" fmla="*/ 32 h 42"/>
                  <a:gd name="T4" fmla="*/ 21 w 21"/>
                  <a:gd name="T5" fmla="*/ 21 h 42"/>
                  <a:gd name="T6" fmla="*/ 21 w 21"/>
                  <a:gd name="T7" fmla="*/ 10 h 42"/>
                  <a:gd name="T8" fmla="*/ 11 w 21"/>
                  <a:gd name="T9" fmla="*/ 0 h 42"/>
                  <a:gd name="T10" fmla="*/ 0 w 21"/>
                  <a:gd name="T11" fmla="*/ 0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2"/>
                  <a:gd name="T20" fmla="*/ 21 w 21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2">
                    <a:moveTo>
                      <a:pt x="0" y="42"/>
                    </a:moveTo>
                    <a:lnTo>
                      <a:pt x="11" y="32"/>
                    </a:lnTo>
                    <a:lnTo>
                      <a:pt x="21" y="21"/>
                    </a:lnTo>
                    <a:lnTo>
                      <a:pt x="21" y="10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0" name="Freeform 34"/>
              <p:cNvSpPr>
                <a:spLocks/>
              </p:cNvSpPr>
              <p:nvPr/>
            </p:nvSpPr>
            <p:spPr bwMode="auto">
              <a:xfrm>
                <a:off x="3141" y="2492"/>
                <a:ext cx="63" cy="53"/>
              </a:xfrm>
              <a:custGeom>
                <a:avLst/>
                <a:gdLst>
                  <a:gd name="T0" fmla="*/ 63 w 63"/>
                  <a:gd name="T1" fmla="*/ 0 h 53"/>
                  <a:gd name="T2" fmla="*/ 0 w 63"/>
                  <a:gd name="T3" fmla="*/ 0 h 53"/>
                  <a:gd name="T4" fmla="*/ 0 w 63"/>
                  <a:gd name="T5" fmla="*/ 53 h 53"/>
                  <a:gd name="T6" fmla="*/ 63 w 63"/>
                  <a:gd name="T7" fmla="*/ 53 h 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53"/>
                  <a:gd name="T14" fmla="*/ 63 w 63"/>
                  <a:gd name="T15" fmla="*/ 53 h 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53">
                    <a:moveTo>
                      <a:pt x="63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63" y="5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1" name="Freeform 35"/>
              <p:cNvSpPr>
                <a:spLocks/>
              </p:cNvSpPr>
              <p:nvPr/>
            </p:nvSpPr>
            <p:spPr bwMode="auto">
              <a:xfrm>
                <a:off x="3204" y="2492"/>
                <a:ext cx="21" cy="53"/>
              </a:xfrm>
              <a:custGeom>
                <a:avLst/>
                <a:gdLst>
                  <a:gd name="T0" fmla="*/ 0 w 21"/>
                  <a:gd name="T1" fmla="*/ 53 h 53"/>
                  <a:gd name="T2" fmla="*/ 11 w 21"/>
                  <a:gd name="T3" fmla="*/ 42 h 53"/>
                  <a:gd name="T4" fmla="*/ 21 w 21"/>
                  <a:gd name="T5" fmla="*/ 32 h 53"/>
                  <a:gd name="T6" fmla="*/ 21 w 21"/>
                  <a:gd name="T7" fmla="*/ 21 h 53"/>
                  <a:gd name="T8" fmla="*/ 11 w 21"/>
                  <a:gd name="T9" fmla="*/ 11 h 53"/>
                  <a:gd name="T10" fmla="*/ 0 w 21"/>
                  <a:gd name="T11" fmla="*/ 0 h 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53"/>
                  <a:gd name="T20" fmla="*/ 21 w 21"/>
                  <a:gd name="T21" fmla="*/ 53 h 5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53">
                    <a:moveTo>
                      <a:pt x="0" y="53"/>
                    </a:moveTo>
                    <a:lnTo>
                      <a:pt x="11" y="42"/>
                    </a:lnTo>
                    <a:lnTo>
                      <a:pt x="21" y="32"/>
                    </a:lnTo>
                    <a:lnTo>
                      <a:pt x="21" y="21"/>
                    </a:lnTo>
                    <a:lnTo>
                      <a:pt x="11" y="1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2" name="Freeform 36"/>
              <p:cNvSpPr>
                <a:spLocks/>
              </p:cNvSpPr>
              <p:nvPr/>
            </p:nvSpPr>
            <p:spPr bwMode="auto">
              <a:xfrm>
                <a:off x="3141" y="2534"/>
                <a:ext cx="63" cy="43"/>
              </a:xfrm>
              <a:custGeom>
                <a:avLst/>
                <a:gdLst>
                  <a:gd name="T0" fmla="*/ 63 w 63"/>
                  <a:gd name="T1" fmla="*/ 0 h 43"/>
                  <a:gd name="T2" fmla="*/ 0 w 63"/>
                  <a:gd name="T3" fmla="*/ 0 h 43"/>
                  <a:gd name="T4" fmla="*/ 0 w 63"/>
                  <a:gd name="T5" fmla="*/ 43 h 43"/>
                  <a:gd name="T6" fmla="*/ 63 w 63"/>
                  <a:gd name="T7" fmla="*/ 43 h 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43"/>
                  <a:gd name="T14" fmla="*/ 63 w 63"/>
                  <a:gd name="T15" fmla="*/ 43 h 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43">
                    <a:moveTo>
                      <a:pt x="63" y="0"/>
                    </a:moveTo>
                    <a:lnTo>
                      <a:pt x="0" y="0"/>
                    </a:lnTo>
                    <a:lnTo>
                      <a:pt x="0" y="43"/>
                    </a:lnTo>
                    <a:lnTo>
                      <a:pt x="63" y="43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3" name="Freeform 37"/>
              <p:cNvSpPr>
                <a:spLocks/>
              </p:cNvSpPr>
              <p:nvPr/>
            </p:nvSpPr>
            <p:spPr bwMode="auto">
              <a:xfrm>
                <a:off x="3204" y="2534"/>
                <a:ext cx="21" cy="43"/>
              </a:xfrm>
              <a:custGeom>
                <a:avLst/>
                <a:gdLst>
                  <a:gd name="T0" fmla="*/ 0 w 21"/>
                  <a:gd name="T1" fmla="*/ 43 h 43"/>
                  <a:gd name="T2" fmla="*/ 11 w 21"/>
                  <a:gd name="T3" fmla="*/ 32 h 43"/>
                  <a:gd name="T4" fmla="*/ 21 w 21"/>
                  <a:gd name="T5" fmla="*/ 21 h 43"/>
                  <a:gd name="T6" fmla="*/ 21 w 21"/>
                  <a:gd name="T7" fmla="*/ 21 h 43"/>
                  <a:gd name="T8" fmla="*/ 11 w 21"/>
                  <a:gd name="T9" fmla="*/ 11 h 43"/>
                  <a:gd name="T10" fmla="*/ 0 w 21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3"/>
                  <a:gd name="T20" fmla="*/ 21 w 21"/>
                  <a:gd name="T21" fmla="*/ 43 h 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3">
                    <a:moveTo>
                      <a:pt x="0" y="43"/>
                    </a:moveTo>
                    <a:lnTo>
                      <a:pt x="11" y="32"/>
                    </a:lnTo>
                    <a:lnTo>
                      <a:pt x="21" y="21"/>
                    </a:lnTo>
                    <a:lnTo>
                      <a:pt x="11" y="1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4" name="Line 38"/>
              <p:cNvSpPr>
                <a:spLocks noChangeShapeType="1"/>
              </p:cNvSpPr>
              <p:nvPr/>
            </p:nvSpPr>
            <p:spPr bwMode="auto">
              <a:xfrm>
                <a:off x="3236" y="2429"/>
                <a:ext cx="17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5" name="Line 39"/>
              <p:cNvSpPr>
                <a:spLocks noChangeShapeType="1"/>
              </p:cNvSpPr>
              <p:nvPr/>
            </p:nvSpPr>
            <p:spPr bwMode="auto">
              <a:xfrm>
                <a:off x="3236" y="2471"/>
                <a:ext cx="1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6" name="Line 40"/>
              <p:cNvSpPr>
                <a:spLocks noChangeShapeType="1"/>
              </p:cNvSpPr>
              <p:nvPr/>
            </p:nvSpPr>
            <p:spPr bwMode="auto">
              <a:xfrm>
                <a:off x="3236" y="2524"/>
                <a:ext cx="14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7" name="Line 41"/>
              <p:cNvSpPr>
                <a:spLocks noChangeShapeType="1"/>
              </p:cNvSpPr>
              <p:nvPr/>
            </p:nvSpPr>
            <p:spPr bwMode="auto">
              <a:xfrm>
                <a:off x="3236" y="2555"/>
                <a:ext cx="169" cy="1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8" name="Line 42"/>
              <p:cNvSpPr>
                <a:spLocks noChangeShapeType="1"/>
              </p:cNvSpPr>
              <p:nvPr/>
            </p:nvSpPr>
            <p:spPr bwMode="auto">
              <a:xfrm>
                <a:off x="435" y="2904"/>
                <a:ext cx="14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99" name="Line 43"/>
              <p:cNvSpPr>
                <a:spLocks noChangeShapeType="1"/>
              </p:cNvSpPr>
              <p:nvPr/>
            </p:nvSpPr>
            <p:spPr bwMode="auto">
              <a:xfrm>
                <a:off x="615" y="2830"/>
                <a:ext cx="102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0" name="Line 44"/>
              <p:cNvSpPr>
                <a:spLocks noChangeShapeType="1"/>
              </p:cNvSpPr>
              <p:nvPr/>
            </p:nvSpPr>
            <p:spPr bwMode="auto">
              <a:xfrm>
                <a:off x="689" y="2977"/>
                <a:ext cx="100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1" name="Freeform 45"/>
              <p:cNvSpPr>
                <a:spLocks/>
              </p:cNvSpPr>
              <p:nvPr/>
            </p:nvSpPr>
            <p:spPr bwMode="auto">
              <a:xfrm>
                <a:off x="583" y="2819"/>
                <a:ext cx="158" cy="158"/>
              </a:xfrm>
              <a:custGeom>
                <a:avLst/>
                <a:gdLst>
                  <a:gd name="T0" fmla="*/ 0 w 158"/>
                  <a:gd name="T1" fmla="*/ 158 h 158"/>
                  <a:gd name="T2" fmla="*/ 0 w 158"/>
                  <a:gd name="T3" fmla="*/ 0 h 158"/>
                  <a:gd name="T4" fmla="*/ 158 w 158"/>
                  <a:gd name="T5" fmla="*/ 74 h 158"/>
                  <a:gd name="T6" fmla="*/ 0 w 158"/>
                  <a:gd name="T7" fmla="*/ 15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58"/>
                  <a:gd name="T14" fmla="*/ 158 w 158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58">
                    <a:moveTo>
                      <a:pt x="0" y="158"/>
                    </a:moveTo>
                    <a:lnTo>
                      <a:pt x="0" y="0"/>
                    </a:lnTo>
                    <a:lnTo>
                      <a:pt x="158" y="74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2" name="Freeform 46"/>
              <p:cNvSpPr>
                <a:spLocks/>
              </p:cNvSpPr>
              <p:nvPr/>
            </p:nvSpPr>
            <p:spPr bwMode="auto">
              <a:xfrm>
                <a:off x="657" y="2935"/>
                <a:ext cx="42" cy="53"/>
              </a:xfrm>
              <a:custGeom>
                <a:avLst/>
                <a:gdLst>
                  <a:gd name="T0" fmla="*/ 21 w 42"/>
                  <a:gd name="T1" fmla="*/ 0 h 53"/>
                  <a:gd name="T2" fmla="*/ 0 w 42"/>
                  <a:gd name="T3" fmla="*/ 11 h 53"/>
                  <a:gd name="T4" fmla="*/ 0 w 42"/>
                  <a:gd name="T5" fmla="*/ 42 h 53"/>
                  <a:gd name="T6" fmla="*/ 21 w 42"/>
                  <a:gd name="T7" fmla="*/ 53 h 53"/>
                  <a:gd name="T8" fmla="*/ 42 w 42"/>
                  <a:gd name="T9" fmla="*/ 42 h 53"/>
                  <a:gd name="T10" fmla="*/ 42 w 42"/>
                  <a:gd name="T11" fmla="*/ 11 h 53"/>
                  <a:gd name="T12" fmla="*/ 21 w 4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53"/>
                  <a:gd name="T23" fmla="*/ 42 w 4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53">
                    <a:moveTo>
                      <a:pt x="21" y="0"/>
                    </a:moveTo>
                    <a:lnTo>
                      <a:pt x="0" y="11"/>
                    </a:lnTo>
                    <a:lnTo>
                      <a:pt x="0" y="42"/>
                    </a:lnTo>
                    <a:lnTo>
                      <a:pt x="21" y="53"/>
                    </a:lnTo>
                    <a:lnTo>
                      <a:pt x="42" y="42"/>
                    </a:lnTo>
                    <a:lnTo>
                      <a:pt x="42" y="1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3" name="Rectangle 47"/>
              <p:cNvSpPr>
                <a:spLocks noChangeArrowheads="1"/>
              </p:cNvSpPr>
              <p:nvPr/>
            </p:nvSpPr>
            <p:spPr bwMode="auto">
              <a:xfrm>
                <a:off x="340" y="2829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1600"/>
              </a:p>
            </p:txBody>
          </p:sp>
          <p:sp>
            <p:nvSpPr>
              <p:cNvPr id="45104" name="Line 48"/>
              <p:cNvSpPr>
                <a:spLocks noChangeShapeType="1"/>
              </p:cNvSpPr>
              <p:nvPr/>
            </p:nvSpPr>
            <p:spPr bwMode="auto">
              <a:xfrm>
                <a:off x="889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5" name="Line 49"/>
              <p:cNvSpPr>
                <a:spLocks noChangeShapeType="1"/>
              </p:cNvSpPr>
              <p:nvPr/>
            </p:nvSpPr>
            <p:spPr bwMode="auto">
              <a:xfrm>
                <a:off x="942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6" name="Line 50"/>
              <p:cNvSpPr>
                <a:spLocks noChangeShapeType="1"/>
              </p:cNvSpPr>
              <p:nvPr/>
            </p:nvSpPr>
            <p:spPr bwMode="auto">
              <a:xfrm>
                <a:off x="985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>
                <a:off x="1037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8" name="Line 52"/>
              <p:cNvSpPr>
                <a:spLocks noChangeShapeType="1"/>
              </p:cNvSpPr>
              <p:nvPr/>
            </p:nvSpPr>
            <p:spPr bwMode="auto">
              <a:xfrm>
                <a:off x="1143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9" name="Line 53"/>
              <p:cNvSpPr>
                <a:spLocks noChangeShapeType="1"/>
              </p:cNvSpPr>
              <p:nvPr/>
            </p:nvSpPr>
            <p:spPr bwMode="auto">
              <a:xfrm>
                <a:off x="1196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0" name="Line 54"/>
              <p:cNvSpPr>
                <a:spLocks noChangeShapeType="1"/>
              </p:cNvSpPr>
              <p:nvPr/>
            </p:nvSpPr>
            <p:spPr bwMode="auto">
              <a:xfrm>
                <a:off x="1238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1" name="Line 55"/>
              <p:cNvSpPr>
                <a:spLocks noChangeShapeType="1"/>
              </p:cNvSpPr>
              <p:nvPr/>
            </p:nvSpPr>
            <p:spPr bwMode="auto">
              <a:xfrm>
                <a:off x="1291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2" name="Line 56"/>
              <p:cNvSpPr>
                <a:spLocks noChangeShapeType="1"/>
              </p:cNvSpPr>
              <p:nvPr/>
            </p:nvSpPr>
            <p:spPr bwMode="auto">
              <a:xfrm>
                <a:off x="1386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3" name="Line 57"/>
              <p:cNvSpPr>
                <a:spLocks noChangeShapeType="1"/>
              </p:cNvSpPr>
              <p:nvPr/>
            </p:nvSpPr>
            <p:spPr bwMode="auto">
              <a:xfrm>
                <a:off x="1439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4" name="Line 58"/>
              <p:cNvSpPr>
                <a:spLocks noChangeShapeType="1"/>
              </p:cNvSpPr>
              <p:nvPr/>
            </p:nvSpPr>
            <p:spPr bwMode="auto">
              <a:xfrm>
                <a:off x="1693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5" name="Line 59"/>
              <p:cNvSpPr>
                <a:spLocks noChangeShapeType="1"/>
              </p:cNvSpPr>
              <p:nvPr/>
            </p:nvSpPr>
            <p:spPr bwMode="auto">
              <a:xfrm>
                <a:off x="1640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" name="Line 60"/>
              <p:cNvSpPr>
                <a:spLocks noChangeShapeType="1"/>
              </p:cNvSpPr>
              <p:nvPr/>
            </p:nvSpPr>
            <p:spPr bwMode="auto">
              <a:xfrm>
                <a:off x="1946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" name="Line 61"/>
              <p:cNvSpPr>
                <a:spLocks noChangeShapeType="1"/>
              </p:cNvSpPr>
              <p:nvPr/>
            </p:nvSpPr>
            <p:spPr bwMode="auto">
              <a:xfrm>
                <a:off x="1893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8" name="Line 62"/>
              <p:cNvSpPr>
                <a:spLocks noChangeShapeType="1"/>
              </p:cNvSpPr>
              <p:nvPr/>
            </p:nvSpPr>
            <p:spPr bwMode="auto">
              <a:xfrm>
                <a:off x="2041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9" name="Line 63"/>
              <p:cNvSpPr>
                <a:spLocks noChangeShapeType="1"/>
              </p:cNvSpPr>
              <p:nvPr/>
            </p:nvSpPr>
            <p:spPr bwMode="auto">
              <a:xfrm>
                <a:off x="2137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0" name="Line 64"/>
              <p:cNvSpPr>
                <a:spLocks noChangeShapeType="1"/>
              </p:cNvSpPr>
              <p:nvPr/>
            </p:nvSpPr>
            <p:spPr bwMode="auto">
              <a:xfrm>
                <a:off x="2189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1" name="Line 65"/>
              <p:cNvSpPr>
                <a:spLocks noChangeShapeType="1"/>
              </p:cNvSpPr>
              <p:nvPr/>
            </p:nvSpPr>
            <p:spPr bwMode="auto">
              <a:xfrm>
                <a:off x="2242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2" name="Line 66"/>
              <p:cNvSpPr>
                <a:spLocks noChangeShapeType="1"/>
              </p:cNvSpPr>
              <p:nvPr/>
            </p:nvSpPr>
            <p:spPr bwMode="auto">
              <a:xfrm>
                <a:off x="2285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3" name="Line 67"/>
              <p:cNvSpPr>
                <a:spLocks noChangeShapeType="1"/>
              </p:cNvSpPr>
              <p:nvPr/>
            </p:nvSpPr>
            <p:spPr bwMode="auto">
              <a:xfrm>
                <a:off x="2390" y="2017"/>
                <a:ext cx="1" cy="10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4" name="Line 68"/>
              <p:cNvSpPr>
                <a:spLocks noChangeShapeType="1"/>
              </p:cNvSpPr>
              <p:nvPr/>
            </p:nvSpPr>
            <p:spPr bwMode="auto">
              <a:xfrm>
                <a:off x="2443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5" name="Line 69"/>
              <p:cNvSpPr>
                <a:spLocks noChangeShapeType="1"/>
              </p:cNvSpPr>
              <p:nvPr/>
            </p:nvSpPr>
            <p:spPr bwMode="auto">
              <a:xfrm>
                <a:off x="2485" y="2017"/>
                <a:ext cx="1" cy="10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6" name="Line 70"/>
              <p:cNvSpPr>
                <a:spLocks noChangeShapeType="1"/>
              </p:cNvSpPr>
              <p:nvPr/>
            </p:nvSpPr>
            <p:spPr bwMode="auto">
              <a:xfrm>
                <a:off x="2538" y="2017"/>
                <a:ext cx="1" cy="106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7" name="Freeform 71"/>
              <p:cNvSpPr>
                <a:spLocks/>
              </p:cNvSpPr>
              <p:nvPr/>
            </p:nvSpPr>
            <p:spPr bwMode="auto">
              <a:xfrm>
                <a:off x="4673" y="2302"/>
                <a:ext cx="222" cy="232"/>
              </a:xfrm>
              <a:custGeom>
                <a:avLst/>
                <a:gdLst>
                  <a:gd name="T0" fmla="*/ 0 w 222"/>
                  <a:gd name="T1" fmla="*/ 232 h 232"/>
                  <a:gd name="T2" fmla="*/ 0 w 222"/>
                  <a:gd name="T3" fmla="*/ 0 h 232"/>
                  <a:gd name="T4" fmla="*/ 222 w 222"/>
                  <a:gd name="T5" fmla="*/ 116 h 232"/>
                  <a:gd name="T6" fmla="*/ 0 w 222"/>
                  <a:gd name="T7" fmla="*/ 232 h 2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"/>
                  <a:gd name="T13" fmla="*/ 0 h 232"/>
                  <a:gd name="T14" fmla="*/ 222 w 222"/>
                  <a:gd name="T15" fmla="*/ 232 h 2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" h="232">
                    <a:moveTo>
                      <a:pt x="0" y="232"/>
                    </a:moveTo>
                    <a:lnTo>
                      <a:pt x="0" y="0"/>
                    </a:lnTo>
                    <a:lnTo>
                      <a:pt x="222" y="116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8" name="Line 72"/>
              <p:cNvSpPr>
                <a:spLocks noChangeShapeType="1"/>
              </p:cNvSpPr>
              <p:nvPr/>
            </p:nvSpPr>
            <p:spPr bwMode="auto">
              <a:xfrm flipH="1">
                <a:off x="1746" y="2830"/>
                <a:ext cx="181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29" name="Line 73"/>
              <p:cNvSpPr>
                <a:spLocks noChangeShapeType="1"/>
              </p:cNvSpPr>
              <p:nvPr/>
            </p:nvSpPr>
            <p:spPr bwMode="auto">
              <a:xfrm flipH="1">
                <a:off x="1788" y="2977"/>
                <a:ext cx="168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0" name="Freeform 74"/>
              <p:cNvSpPr>
                <a:spLocks/>
              </p:cNvSpPr>
              <p:nvPr/>
            </p:nvSpPr>
            <p:spPr bwMode="auto">
              <a:xfrm>
                <a:off x="3447" y="2819"/>
                <a:ext cx="148" cy="158"/>
              </a:xfrm>
              <a:custGeom>
                <a:avLst/>
                <a:gdLst>
                  <a:gd name="T0" fmla="*/ 148 w 148"/>
                  <a:gd name="T1" fmla="*/ 158 h 158"/>
                  <a:gd name="T2" fmla="*/ 148 w 148"/>
                  <a:gd name="T3" fmla="*/ 0 h 158"/>
                  <a:gd name="T4" fmla="*/ 0 w 148"/>
                  <a:gd name="T5" fmla="*/ 74 h 158"/>
                  <a:gd name="T6" fmla="*/ 148 w 148"/>
                  <a:gd name="T7" fmla="*/ 158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158"/>
                  <a:gd name="T14" fmla="*/ 148 w 148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158">
                    <a:moveTo>
                      <a:pt x="148" y="158"/>
                    </a:moveTo>
                    <a:lnTo>
                      <a:pt x="148" y="0"/>
                    </a:lnTo>
                    <a:lnTo>
                      <a:pt x="0" y="74"/>
                    </a:lnTo>
                    <a:lnTo>
                      <a:pt x="148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1" name="Freeform 75"/>
              <p:cNvSpPr>
                <a:spLocks/>
              </p:cNvSpPr>
              <p:nvPr/>
            </p:nvSpPr>
            <p:spPr bwMode="auto">
              <a:xfrm>
                <a:off x="3479" y="2935"/>
                <a:ext cx="42" cy="53"/>
              </a:xfrm>
              <a:custGeom>
                <a:avLst/>
                <a:gdLst>
                  <a:gd name="T0" fmla="*/ 21 w 42"/>
                  <a:gd name="T1" fmla="*/ 0 h 53"/>
                  <a:gd name="T2" fmla="*/ 42 w 42"/>
                  <a:gd name="T3" fmla="*/ 11 h 53"/>
                  <a:gd name="T4" fmla="*/ 42 w 42"/>
                  <a:gd name="T5" fmla="*/ 42 h 53"/>
                  <a:gd name="T6" fmla="*/ 21 w 42"/>
                  <a:gd name="T7" fmla="*/ 53 h 53"/>
                  <a:gd name="T8" fmla="*/ 0 w 42"/>
                  <a:gd name="T9" fmla="*/ 42 h 53"/>
                  <a:gd name="T10" fmla="*/ 0 w 42"/>
                  <a:gd name="T11" fmla="*/ 11 h 53"/>
                  <a:gd name="T12" fmla="*/ 21 w 42"/>
                  <a:gd name="T13" fmla="*/ 0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53"/>
                  <a:gd name="T23" fmla="*/ 42 w 4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53">
                    <a:moveTo>
                      <a:pt x="21" y="0"/>
                    </a:moveTo>
                    <a:lnTo>
                      <a:pt x="42" y="11"/>
                    </a:lnTo>
                    <a:lnTo>
                      <a:pt x="42" y="42"/>
                    </a:lnTo>
                    <a:lnTo>
                      <a:pt x="21" y="53"/>
                    </a:lnTo>
                    <a:lnTo>
                      <a:pt x="0" y="42"/>
                    </a:lnTo>
                    <a:lnTo>
                      <a:pt x="0" y="1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2" name="Line 76"/>
              <p:cNvSpPr>
                <a:spLocks noChangeShapeType="1"/>
              </p:cNvSpPr>
              <p:nvPr/>
            </p:nvSpPr>
            <p:spPr bwMode="auto">
              <a:xfrm>
                <a:off x="3764" y="2144"/>
                <a:ext cx="1" cy="89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3" name="Line 77"/>
              <p:cNvSpPr>
                <a:spLocks noChangeShapeType="1"/>
              </p:cNvSpPr>
              <p:nvPr/>
            </p:nvSpPr>
            <p:spPr bwMode="auto">
              <a:xfrm>
                <a:off x="3236" y="2228"/>
                <a:ext cx="15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4" name="Rectangle 78"/>
              <p:cNvSpPr>
                <a:spLocks noChangeArrowheads="1"/>
              </p:cNvSpPr>
              <p:nvPr/>
            </p:nvSpPr>
            <p:spPr bwMode="auto">
              <a:xfrm>
                <a:off x="3891" y="2207"/>
                <a:ext cx="497" cy="623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45135" name="Freeform 79"/>
              <p:cNvSpPr>
                <a:spLocks/>
              </p:cNvSpPr>
              <p:nvPr/>
            </p:nvSpPr>
            <p:spPr bwMode="auto">
              <a:xfrm>
                <a:off x="3902" y="2629"/>
                <a:ext cx="52" cy="74"/>
              </a:xfrm>
              <a:custGeom>
                <a:avLst/>
                <a:gdLst>
                  <a:gd name="T0" fmla="*/ 0 w 52"/>
                  <a:gd name="T1" fmla="*/ 0 h 74"/>
                  <a:gd name="T2" fmla="*/ 52 w 52"/>
                  <a:gd name="T3" fmla="*/ 42 h 74"/>
                  <a:gd name="T4" fmla="*/ 0 w 52"/>
                  <a:gd name="T5" fmla="*/ 74 h 74"/>
                  <a:gd name="T6" fmla="*/ 0 60000 65536"/>
                  <a:gd name="T7" fmla="*/ 0 60000 65536"/>
                  <a:gd name="T8" fmla="*/ 0 60000 65536"/>
                  <a:gd name="T9" fmla="*/ 0 w 52"/>
                  <a:gd name="T10" fmla="*/ 0 h 74"/>
                  <a:gd name="T11" fmla="*/ 52 w 52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" h="74">
                    <a:moveTo>
                      <a:pt x="0" y="0"/>
                    </a:moveTo>
                    <a:lnTo>
                      <a:pt x="52" y="42"/>
                    </a:lnTo>
                    <a:lnTo>
                      <a:pt x="0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6" name="Rectangle 80"/>
              <p:cNvSpPr>
                <a:spLocks noChangeArrowheads="1"/>
              </p:cNvSpPr>
              <p:nvPr/>
            </p:nvSpPr>
            <p:spPr bwMode="auto">
              <a:xfrm>
                <a:off x="4250" y="2333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/>
              </a:p>
            </p:txBody>
          </p:sp>
          <p:sp>
            <p:nvSpPr>
              <p:cNvPr id="45137" name="Rectangle 81"/>
              <p:cNvSpPr>
                <a:spLocks noChangeArrowheads="1"/>
              </p:cNvSpPr>
              <p:nvPr/>
            </p:nvSpPr>
            <p:spPr bwMode="auto">
              <a:xfrm>
                <a:off x="4250" y="2587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/>
              </a:p>
            </p:txBody>
          </p:sp>
          <p:sp>
            <p:nvSpPr>
              <p:cNvPr id="45138" name="Line 82"/>
              <p:cNvSpPr>
                <a:spLocks noChangeShapeType="1"/>
              </p:cNvSpPr>
              <p:nvPr/>
            </p:nvSpPr>
            <p:spPr bwMode="auto">
              <a:xfrm flipH="1">
                <a:off x="4240" y="2587"/>
                <a:ext cx="11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39" name="Rectangle 83"/>
              <p:cNvSpPr>
                <a:spLocks noChangeArrowheads="1"/>
              </p:cNvSpPr>
              <p:nvPr/>
            </p:nvSpPr>
            <p:spPr bwMode="auto">
              <a:xfrm>
                <a:off x="3933" y="2323"/>
                <a:ext cx="21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1D</a:t>
                </a:r>
                <a:endParaRPr lang="en-US" altLang="zh-CN" sz="1600"/>
              </a:p>
            </p:txBody>
          </p:sp>
          <p:sp>
            <p:nvSpPr>
              <p:cNvPr id="45140" name="Freeform 84"/>
              <p:cNvSpPr>
                <a:spLocks/>
              </p:cNvSpPr>
              <p:nvPr/>
            </p:nvSpPr>
            <p:spPr bwMode="auto">
              <a:xfrm>
                <a:off x="3595" y="2693"/>
                <a:ext cx="898" cy="200"/>
              </a:xfrm>
              <a:custGeom>
                <a:avLst/>
                <a:gdLst>
                  <a:gd name="T0" fmla="*/ 793 w 898"/>
                  <a:gd name="T1" fmla="*/ 0 h 200"/>
                  <a:gd name="T2" fmla="*/ 898 w 898"/>
                  <a:gd name="T3" fmla="*/ 0 h 200"/>
                  <a:gd name="T4" fmla="*/ 898 w 898"/>
                  <a:gd name="T5" fmla="*/ 200 h 200"/>
                  <a:gd name="T6" fmla="*/ 0 w 898"/>
                  <a:gd name="T7" fmla="*/ 200 h 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8"/>
                  <a:gd name="T13" fmla="*/ 0 h 200"/>
                  <a:gd name="T14" fmla="*/ 898 w 898"/>
                  <a:gd name="T15" fmla="*/ 200 h 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8" h="200">
                    <a:moveTo>
                      <a:pt x="793" y="0"/>
                    </a:moveTo>
                    <a:lnTo>
                      <a:pt x="898" y="0"/>
                    </a:lnTo>
                    <a:lnTo>
                      <a:pt x="898" y="200"/>
                    </a:lnTo>
                    <a:lnTo>
                      <a:pt x="0" y="20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1" name="Line 85"/>
              <p:cNvSpPr>
                <a:spLocks noChangeShapeType="1"/>
              </p:cNvSpPr>
              <p:nvPr/>
            </p:nvSpPr>
            <p:spPr bwMode="auto">
              <a:xfrm>
                <a:off x="3764" y="2671"/>
                <a:ext cx="12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2" name="Line 86"/>
              <p:cNvSpPr>
                <a:spLocks noChangeShapeType="1"/>
              </p:cNvSpPr>
              <p:nvPr/>
            </p:nvSpPr>
            <p:spPr bwMode="auto">
              <a:xfrm>
                <a:off x="4567" y="2102"/>
                <a:ext cx="1" cy="93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3" name="Freeform 87"/>
              <p:cNvSpPr>
                <a:spLocks/>
              </p:cNvSpPr>
              <p:nvPr/>
            </p:nvSpPr>
            <p:spPr bwMode="auto">
              <a:xfrm>
                <a:off x="4567" y="2197"/>
                <a:ext cx="254" cy="179"/>
              </a:xfrm>
              <a:custGeom>
                <a:avLst/>
                <a:gdLst>
                  <a:gd name="T0" fmla="*/ 0 w 254"/>
                  <a:gd name="T1" fmla="*/ 0 h 179"/>
                  <a:gd name="T2" fmla="*/ 254 w 254"/>
                  <a:gd name="T3" fmla="*/ 0 h 179"/>
                  <a:gd name="T4" fmla="*/ 254 w 254"/>
                  <a:gd name="T5" fmla="*/ 179 h 179"/>
                  <a:gd name="T6" fmla="*/ 0 60000 65536"/>
                  <a:gd name="T7" fmla="*/ 0 60000 65536"/>
                  <a:gd name="T8" fmla="*/ 0 60000 65536"/>
                  <a:gd name="T9" fmla="*/ 0 w 254"/>
                  <a:gd name="T10" fmla="*/ 0 h 179"/>
                  <a:gd name="T11" fmla="*/ 254 w 254"/>
                  <a:gd name="T12" fmla="*/ 179 h 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4" h="179">
                    <a:moveTo>
                      <a:pt x="0" y="0"/>
                    </a:moveTo>
                    <a:lnTo>
                      <a:pt x="254" y="0"/>
                    </a:lnTo>
                    <a:lnTo>
                      <a:pt x="254" y="17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4" name="Rectangle 88"/>
              <p:cNvSpPr>
                <a:spLocks noChangeArrowheads="1"/>
              </p:cNvSpPr>
              <p:nvPr/>
            </p:nvSpPr>
            <p:spPr bwMode="auto">
              <a:xfrm>
                <a:off x="5148" y="2365"/>
                <a:ext cx="9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45" name="Line 89"/>
              <p:cNvSpPr>
                <a:spLocks noChangeShapeType="1"/>
              </p:cNvSpPr>
              <p:nvPr/>
            </p:nvSpPr>
            <p:spPr bwMode="auto">
              <a:xfrm flipH="1">
                <a:off x="5158" y="2365"/>
                <a:ext cx="9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6" name="Rectangle 90"/>
              <p:cNvSpPr>
                <a:spLocks noChangeArrowheads="1"/>
              </p:cNvSpPr>
              <p:nvPr/>
            </p:nvSpPr>
            <p:spPr bwMode="auto">
              <a:xfrm>
                <a:off x="3627" y="1965"/>
                <a:ext cx="272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700">
                    <a:solidFill>
                      <a:srgbClr val="000000"/>
                    </a:solidFill>
                    <a:latin typeface="宋体" pitchFamily="2" charset="-122"/>
                  </a:rPr>
                  <a:t>时钟</a:t>
                </a:r>
                <a:endParaRPr lang="zh-CN" altLang="en-US" sz="1600"/>
              </a:p>
            </p:txBody>
          </p:sp>
          <p:sp>
            <p:nvSpPr>
              <p:cNvPr id="45147" name="Rectangle 91"/>
              <p:cNvSpPr>
                <a:spLocks noChangeArrowheads="1"/>
              </p:cNvSpPr>
              <p:nvPr/>
            </p:nvSpPr>
            <p:spPr bwMode="auto">
              <a:xfrm>
                <a:off x="4472" y="1933"/>
                <a:ext cx="18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latin typeface="Times New Roman" pitchFamily="18" charset="0"/>
                  </a:rPr>
                  <a:t>OE</a:t>
                </a:r>
                <a:endParaRPr lang="en-US" altLang="zh-CN" sz="1600"/>
              </a:p>
            </p:txBody>
          </p:sp>
          <p:sp>
            <p:nvSpPr>
              <p:cNvPr id="45148" name="Line 92"/>
              <p:cNvSpPr>
                <a:spLocks noChangeShapeType="1"/>
              </p:cNvSpPr>
              <p:nvPr/>
            </p:nvSpPr>
            <p:spPr bwMode="auto">
              <a:xfrm>
                <a:off x="1492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9" name="Line 93"/>
              <p:cNvSpPr>
                <a:spLocks noChangeShapeType="1"/>
              </p:cNvSpPr>
              <p:nvPr/>
            </p:nvSpPr>
            <p:spPr bwMode="auto">
              <a:xfrm>
                <a:off x="1545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0" name="Line 94"/>
              <p:cNvSpPr>
                <a:spLocks noChangeShapeType="1"/>
              </p:cNvSpPr>
              <p:nvPr/>
            </p:nvSpPr>
            <p:spPr bwMode="auto">
              <a:xfrm>
                <a:off x="1746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1" name="Line 95"/>
              <p:cNvSpPr>
                <a:spLocks noChangeShapeType="1"/>
              </p:cNvSpPr>
              <p:nvPr/>
            </p:nvSpPr>
            <p:spPr bwMode="auto">
              <a:xfrm>
                <a:off x="1798" y="2017"/>
                <a:ext cx="1" cy="107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2" name="Line 96"/>
              <p:cNvSpPr>
                <a:spLocks noChangeShapeType="1"/>
              </p:cNvSpPr>
              <p:nvPr/>
            </p:nvSpPr>
            <p:spPr bwMode="auto">
              <a:xfrm>
                <a:off x="1999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3" name="Line 97"/>
              <p:cNvSpPr>
                <a:spLocks noChangeShapeType="1"/>
              </p:cNvSpPr>
              <p:nvPr/>
            </p:nvSpPr>
            <p:spPr bwMode="auto">
              <a:xfrm>
                <a:off x="2644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4" name="Line 98"/>
              <p:cNvSpPr>
                <a:spLocks noChangeShapeType="1"/>
              </p:cNvSpPr>
              <p:nvPr/>
            </p:nvSpPr>
            <p:spPr bwMode="auto">
              <a:xfrm>
                <a:off x="2686" y="2007"/>
                <a:ext cx="1" cy="10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5" name="Line 99"/>
              <p:cNvSpPr>
                <a:spLocks noChangeShapeType="1"/>
              </p:cNvSpPr>
              <p:nvPr/>
            </p:nvSpPr>
            <p:spPr bwMode="auto">
              <a:xfrm>
                <a:off x="2739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6" name="Line 100"/>
              <p:cNvSpPr>
                <a:spLocks noChangeShapeType="1"/>
              </p:cNvSpPr>
              <p:nvPr/>
            </p:nvSpPr>
            <p:spPr bwMode="auto">
              <a:xfrm>
                <a:off x="2792" y="2007"/>
                <a:ext cx="1" cy="106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7" name="Freeform 101"/>
              <p:cNvSpPr>
                <a:spLocks/>
              </p:cNvSpPr>
              <p:nvPr/>
            </p:nvSpPr>
            <p:spPr bwMode="auto">
              <a:xfrm>
                <a:off x="3373" y="2323"/>
                <a:ext cx="53" cy="201"/>
              </a:xfrm>
              <a:custGeom>
                <a:avLst/>
                <a:gdLst>
                  <a:gd name="T0" fmla="*/ 0 w 53"/>
                  <a:gd name="T1" fmla="*/ 201 h 201"/>
                  <a:gd name="T2" fmla="*/ 32 w 53"/>
                  <a:gd name="T3" fmla="*/ 159 h 201"/>
                  <a:gd name="T4" fmla="*/ 53 w 53"/>
                  <a:gd name="T5" fmla="*/ 95 h 201"/>
                  <a:gd name="T6" fmla="*/ 32 w 53"/>
                  <a:gd name="T7" fmla="*/ 42 h 201"/>
                  <a:gd name="T8" fmla="*/ 0 w 53"/>
                  <a:gd name="T9" fmla="*/ 0 h 2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201"/>
                  <a:gd name="T17" fmla="*/ 53 w 53"/>
                  <a:gd name="T18" fmla="*/ 201 h 2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201">
                    <a:moveTo>
                      <a:pt x="0" y="201"/>
                    </a:moveTo>
                    <a:lnTo>
                      <a:pt x="32" y="159"/>
                    </a:lnTo>
                    <a:lnTo>
                      <a:pt x="53" y="95"/>
                    </a:lnTo>
                    <a:lnTo>
                      <a:pt x="32" y="42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8" name="Line 102"/>
              <p:cNvSpPr>
                <a:spLocks noChangeShapeType="1"/>
              </p:cNvSpPr>
              <p:nvPr/>
            </p:nvSpPr>
            <p:spPr bwMode="auto">
              <a:xfrm>
                <a:off x="3373" y="2524"/>
                <a:ext cx="9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9" name="Line 103"/>
              <p:cNvSpPr>
                <a:spLocks noChangeShapeType="1"/>
              </p:cNvSpPr>
              <p:nvPr/>
            </p:nvSpPr>
            <p:spPr bwMode="auto">
              <a:xfrm>
                <a:off x="3373" y="2323"/>
                <a:ext cx="9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0" name="Freeform 104"/>
              <p:cNvSpPr>
                <a:spLocks/>
              </p:cNvSpPr>
              <p:nvPr/>
            </p:nvSpPr>
            <p:spPr bwMode="auto">
              <a:xfrm>
                <a:off x="3468" y="2418"/>
                <a:ext cx="159" cy="106"/>
              </a:xfrm>
              <a:custGeom>
                <a:avLst/>
                <a:gdLst>
                  <a:gd name="T0" fmla="*/ 0 w 159"/>
                  <a:gd name="T1" fmla="*/ 106 h 106"/>
                  <a:gd name="T2" fmla="*/ 95 w 159"/>
                  <a:gd name="T3" fmla="*/ 74 h 106"/>
                  <a:gd name="T4" fmla="*/ 159 w 159"/>
                  <a:gd name="T5" fmla="*/ 0 h 106"/>
                  <a:gd name="T6" fmla="*/ 0 60000 65536"/>
                  <a:gd name="T7" fmla="*/ 0 60000 65536"/>
                  <a:gd name="T8" fmla="*/ 0 60000 65536"/>
                  <a:gd name="T9" fmla="*/ 0 w 159"/>
                  <a:gd name="T10" fmla="*/ 0 h 106"/>
                  <a:gd name="T11" fmla="*/ 159 w 159"/>
                  <a:gd name="T12" fmla="*/ 106 h 1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9" h="106">
                    <a:moveTo>
                      <a:pt x="0" y="106"/>
                    </a:moveTo>
                    <a:lnTo>
                      <a:pt x="95" y="74"/>
                    </a:lnTo>
                    <a:lnTo>
                      <a:pt x="159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1" name="Freeform 105"/>
              <p:cNvSpPr>
                <a:spLocks/>
              </p:cNvSpPr>
              <p:nvPr/>
            </p:nvSpPr>
            <p:spPr bwMode="auto">
              <a:xfrm>
                <a:off x="3468" y="2323"/>
                <a:ext cx="159" cy="95"/>
              </a:xfrm>
              <a:custGeom>
                <a:avLst/>
                <a:gdLst>
                  <a:gd name="T0" fmla="*/ 0 w 159"/>
                  <a:gd name="T1" fmla="*/ 0 h 95"/>
                  <a:gd name="T2" fmla="*/ 64 w 159"/>
                  <a:gd name="T3" fmla="*/ 11 h 95"/>
                  <a:gd name="T4" fmla="*/ 116 w 159"/>
                  <a:gd name="T5" fmla="*/ 53 h 95"/>
                  <a:gd name="T6" fmla="*/ 159 w 159"/>
                  <a:gd name="T7" fmla="*/ 9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9"/>
                  <a:gd name="T13" fmla="*/ 0 h 95"/>
                  <a:gd name="T14" fmla="*/ 159 w 159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9" h="95">
                    <a:moveTo>
                      <a:pt x="0" y="0"/>
                    </a:moveTo>
                    <a:lnTo>
                      <a:pt x="64" y="11"/>
                    </a:lnTo>
                    <a:lnTo>
                      <a:pt x="116" y="53"/>
                    </a:lnTo>
                    <a:lnTo>
                      <a:pt x="159" y="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2" name="Freeform 106"/>
              <p:cNvSpPr>
                <a:spLocks/>
              </p:cNvSpPr>
              <p:nvPr/>
            </p:nvSpPr>
            <p:spPr bwMode="auto">
              <a:xfrm>
                <a:off x="3373" y="2524"/>
                <a:ext cx="32" cy="126"/>
              </a:xfrm>
              <a:custGeom>
                <a:avLst/>
                <a:gdLst>
                  <a:gd name="T0" fmla="*/ 0 w 32"/>
                  <a:gd name="T1" fmla="*/ 0 h 126"/>
                  <a:gd name="T2" fmla="*/ 32 w 32"/>
                  <a:gd name="T3" fmla="*/ 31 h 126"/>
                  <a:gd name="T4" fmla="*/ 32 w 32"/>
                  <a:gd name="T5" fmla="*/ 84 h 126"/>
                  <a:gd name="T6" fmla="*/ 0 w 32"/>
                  <a:gd name="T7" fmla="*/ 126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126"/>
                  <a:gd name="T14" fmla="*/ 32 w 32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126">
                    <a:moveTo>
                      <a:pt x="0" y="0"/>
                    </a:moveTo>
                    <a:lnTo>
                      <a:pt x="32" y="31"/>
                    </a:lnTo>
                    <a:lnTo>
                      <a:pt x="32" y="84"/>
                    </a:lnTo>
                    <a:lnTo>
                      <a:pt x="0" y="12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3" name="Freeform 107"/>
              <p:cNvSpPr>
                <a:spLocks/>
              </p:cNvSpPr>
              <p:nvPr/>
            </p:nvSpPr>
            <p:spPr bwMode="auto">
              <a:xfrm>
                <a:off x="3373" y="2197"/>
                <a:ext cx="32" cy="126"/>
              </a:xfrm>
              <a:custGeom>
                <a:avLst/>
                <a:gdLst>
                  <a:gd name="T0" fmla="*/ 0 w 32"/>
                  <a:gd name="T1" fmla="*/ 0 h 126"/>
                  <a:gd name="T2" fmla="*/ 32 w 32"/>
                  <a:gd name="T3" fmla="*/ 42 h 126"/>
                  <a:gd name="T4" fmla="*/ 32 w 32"/>
                  <a:gd name="T5" fmla="*/ 84 h 126"/>
                  <a:gd name="T6" fmla="*/ 0 w 32"/>
                  <a:gd name="T7" fmla="*/ 126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"/>
                  <a:gd name="T13" fmla="*/ 0 h 126"/>
                  <a:gd name="T14" fmla="*/ 32 w 32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" h="126">
                    <a:moveTo>
                      <a:pt x="0" y="0"/>
                    </a:moveTo>
                    <a:lnTo>
                      <a:pt x="32" y="42"/>
                    </a:lnTo>
                    <a:lnTo>
                      <a:pt x="32" y="84"/>
                    </a:lnTo>
                    <a:lnTo>
                      <a:pt x="0" y="126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4" name="Freeform 108"/>
              <p:cNvSpPr>
                <a:spLocks/>
              </p:cNvSpPr>
              <p:nvPr/>
            </p:nvSpPr>
            <p:spPr bwMode="auto">
              <a:xfrm>
                <a:off x="1619" y="2809"/>
                <a:ext cx="42" cy="42"/>
              </a:xfrm>
              <a:custGeom>
                <a:avLst/>
                <a:gdLst>
                  <a:gd name="T0" fmla="*/ 0 w 42"/>
                  <a:gd name="T1" fmla="*/ 21 h 42"/>
                  <a:gd name="T2" fmla="*/ 10 w 42"/>
                  <a:gd name="T3" fmla="*/ 0 h 42"/>
                  <a:gd name="T4" fmla="*/ 31 w 42"/>
                  <a:gd name="T5" fmla="*/ 0 h 42"/>
                  <a:gd name="T6" fmla="*/ 42 w 42"/>
                  <a:gd name="T7" fmla="*/ 21 h 42"/>
                  <a:gd name="T8" fmla="*/ 31 w 42"/>
                  <a:gd name="T9" fmla="*/ 42 h 42"/>
                  <a:gd name="T10" fmla="*/ 10 w 42"/>
                  <a:gd name="T11" fmla="*/ 42 h 42"/>
                  <a:gd name="T12" fmla="*/ 0 w 42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2"/>
                  <a:gd name="T23" fmla="*/ 42 w 42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2">
                    <a:moveTo>
                      <a:pt x="0" y="21"/>
                    </a:moveTo>
                    <a:lnTo>
                      <a:pt x="10" y="0"/>
                    </a:lnTo>
                    <a:lnTo>
                      <a:pt x="31" y="0"/>
                    </a:lnTo>
                    <a:lnTo>
                      <a:pt x="42" y="21"/>
                    </a:lnTo>
                    <a:lnTo>
                      <a:pt x="31" y="42"/>
                    </a:lnTo>
                    <a:lnTo>
                      <a:pt x="1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5" name="Freeform 109"/>
              <p:cNvSpPr>
                <a:spLocks/>
              </p:cNvSpPr>
              <p:nvPr/>
            </p:nvSpPr>
            <p:spPr bwMode="auto">
              <a:xfrm>
                <a:off x="1661" y="2956"/>
                <a:ext cx="53" cy="43"/>
              </a:xfrm>
              <a:custGeom>
                <a:avLst/>
                <a:gdLst>
                  <a:gd name="T0" fmla="*/ 0 w 53"/>
                  <a:gd name="T1" fmla="*/ 21 h 43"/>
                  <a:gd name="T2" fmla="*/ 21 w 53"/>
                  <a:gd name="T3" fmla="*/ 0 h 43"/>
                  <a:gd name="T4" fmla="*/ 42 w 53"/>
                  <a:gd name="T5" fmla="*/ 0 h 43"/>
                  <a:gd name="T6" fmla="*/ 53 w 53"/>
                  <a:gd name="T7" fmla="*/ 21 h 43"/>
                  <a:gd name="T8" fmla="*/ 42 w 53"/>
                  <a:gd name="T9" fmla="*/ 43 h 43"/>
                  <a:gd name="T10" fmla="*/ 21 w 53"/>
                  <a:gd name="T11" fmla="*/ 43 h 43"/>
                  <a:gd name="T12" fmla="*/ 0 w 53"/>
                  <a:gd name="T13" fmla="*/ 21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3"/>
                  <a:gd name="T23" fmla="*/ 53 w 53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3">
                    <a:moveTo>
                      <a:pt x="0" y="21"/>
                    </a:moveTo>
                    <a:lnTo>
                      <a:pt x="21" y="0"/>
                    </a:lnTo>
                    <a:lnTo>
                      <a:pt x="42" y="0"/>
                    </a:lnTo>
                    <a:lnTo>
                      <a:pt x="53" y="21"/>
                    </a:lnTo>
                    <a:lnTo>
                      <a:pt x="42" y="43"/>
                    </a:lnTo>
                    <a:lnTo>
                      <a:pt x="21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6" name="Freeform 110"/>
              <p:cNvSpPr>
                <a:spLocks/>
              </p:cNvSpPr>
              <p:nvPr/>
            </p:nvSpPr>
            <p:spPr bwMode="auto">
              <a:xfrm>
                <a:off x="1714" y="2809"/>
                <a:ext cx="53" cy="42"/>
              </a:xfrm>
              <a:custGeom>
                <a:avLst/>
                <a:gdLst>
                  <a:gd name="T0" fmla="*/ 0 w 53"/>
                  <a:gd name="T1" fmla="*/ 21 h 42"/>
                  <a:gd name="T2" fmla="*/ 10 w 53"/>
                  <a:gd name="T3" fmla="*/ 0 h 42"/>
                  <a:gd name="T4" fmla="*/ 42 w 53"/>
                  <a:gd name="T5" fmla="*/ 0 h 42"/>
                  <a:gd name="T6" fmla="*/ 53 w 53"/>
                  <a:gd name="T7" fmla="*/ 21 h 42"/>
                  <a:gd name="T8" fmla="*/ 42 w 53"/>
                  <a:gd name="T9" fmla="*/ 42 h 42"/>
                  <a:gd name="T10" fmla="*/ 10 w 53"/>
                  <a:gd name="T11" fmla="*/ 42 h 42"/>
                  <a:gd name="T12" fmla="*/ 0 w 53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10" y="0"/>
                    </a:lnTo>
                    <a:lnTo>
                      <a:pt x="42" y="0"/>
                    </a:lnTo>
                    <a:lnTo>
                      <a:pt x="53" y="21"/>
                    </a:lnTo>
                    <a:lnTo>
                      <a:pt x="42" y="42"/>
                    </a:lnTo>
                    <a:lnTo>
                      <a:pt x="1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7" name="Freeform 111"/>
              <p:cNvSpPr>
                <a:spLocks/>
              </p:cNvSpPr>
              <p:nvPr/>
            </p:nvSpPr>
            <p:spPr bwMode="auto">
              <a:xfrm>
                <a:off x="1767" y="2956"/>
                <a:ext cx="52" cy="43"/>
              </a:xfrm>
              <a:custGeom>
                <a:avLst/>
                <a:gdLst>
                  <a:gd name="T0" fmla="*/ 0 w 52"/>
                  <a:gd name="T1" fmla="*/ 21 h 43"/>
                  <a:gd name="T2" fmla="*/ 10 w 52"/>
                  <a:gd name="T3" fmla="*/ 0 h 43"/>
                  <a:gd name="T4" fmla="*/ 31 w 52"/>
                  <a:gd name="T5" fmla="*/ 0 h 43"/>
                  <a:gd name="T6" fmla="*/ 52 w 52"/>
                  <a:gd name="T7" fmla="*/ 21 h 43"/>
                  <a:gd name="T8" fmla="*/ 31 w 52"/>
                  <a:gd name="T9" fmla="*/ 43 h 43"/>
                  <a:gd name="T10" fmla="*/ 10 w 52"/>
                  <a:gd name="T11" fmla="*/ 43 h 43"/>
                  <a:gd name="T12" fmla="*/ 0 w 52"/>
                  <a:gd name="T13" fmla="*/ 21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43"/>
                  <a:gd name="T23" fmla="*/ 52 w 5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43">
                    <a:moveTo>
                      <a:pt x="0" y="21"/>
                    </a:moveTo>
                    <a:lnTo>
                      <a:pt x="10" y="0"/>
                    </a:lnTo>
                    <a:lnTo>
                      <a:pt x="31" y="0"/>
                    </a:lnTo>
                    <a:lnTo>
                      <a:pt x="52" y="21"/>
                    </a:lnTo>
                    <a:lnTo>
                      <a:pt x="31" y="43"/>
                    </a:lnTo>
                    <a:lnTo>
                      <a:pt x="10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8" name="Freeform 112"/>
              <p:cNvSpPr>
                <a:spLocks/>
              </p:cNvSpPr>
              <p:nvPr/>
            </p:nvSpPr>
            <p:spPr bwMode="auto">
              <a:xfrm>
                <a:off x="3743" y="2650"/>
                <a:ext cx="42" cy="43"/>
              </a:xfrm>
              <a:custGeom>
                <a:avLst/>
                <a:gdLst>
                  <a:gd name="T0" fmla="*/ 0 w 42"/>
                  <a:gd name="T1" fmla="*/ 21 h 43"/>
                  <a:gd name="T2" fmla="*/ 11 w 42"/>
                  <a:gd name="T3" fmla="*/ 0 h 43"/>
                  <a:gd name="T4" fmla="*/ 32 w 42"/>
                  <a:gd name="T5" fmla="*/ 0 h 43"/>
                  <a:gd name="T6" fmla="*/ 42 w 42"/>
                  <a:gd name="T7" fmla="*/ 21 h 43"/>
                  <a:gd name="T8" fmla="*/ 32 w 42"/>
                  <a:gd name="T9" fmla="*/ 43 h 43"/>
                  <a:gd name="T10" fmla="*/ 11 w 42"/>
                  <a:gd name="T11" fmla="*/ 43 h 43"/>
                  <a:gd name="T12" fmla="*/ 0 w 42"/>
                  <a:gd name="T13" fmla="*/ 21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3"/>
                  <a:gd name="T23" fmla="*/ 42 w 42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3">
                    <a:moveTo>
                      <a:pt x="0" y="21"/>
                    </a:moveTo>
                    <a:lnTo>
                      <a:pt x="11" y="0"/>
                    </a:lnTo>
                    <a:lnTo>
                      <a:pt x="32" y="0"/>
                    </a:lnTo>
                    <a:lnTo>
                      <a:pt x="42" y="21"/>
                    </a:lnTo>
                    <a:lnTo>
                      <a:pt x="32" y="43"/>
                    </a:lnTo>
                    <a:lnTo>
                      <a:pt x="11" y="4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69" name="Freeform 113"/>
              <p:cNvSpPr>
                <a:spLocks/>
              </p:cNvSpPr>
              <p:nvPr/>
            </p:nvSpPr>
            <p:spPr bwMode="auto">
              <a:xfrm>
                <a:off x="4536" y="2186"/>
                <a:ext cx="53" cy="42"/>
              </a:xfrm>
              <a:custGeom>
                <a:avLst/>
                <a:gdLst>
                  <a:gd name="T0" fmla="*/ 0 w 53"/>
                  <a:gd name="T1" fmla="*/ 21 h 42"/>
                  <a:gd name="T2" fmla="*/ 10 w 53"/>
                  <a:gd name="T3" fmla="*/ 0 h 42"/>
                  <a:gd name="T4" fmla="*/ 42 w 53"/>
                  <a:gd name="T5" fmla="*/ 0 h 42"/>
                  <a:gd name="T6" fmla="*/ 53 w 53"/>
                  <a:gd name="T7" fmla="*/ 21 h 42"/>
                  <a:gd name="T8" fmla="*/ 42 w 53"/>
                  <a:gd name="T9" fmla="*/ 42 h 42"/>
                  <a:gd name="T10" fmla="*/ 10 w 53"/>
                  <a:gd name="T11" fmla="*/ 42 h 42"/>
                  <a:gd name="T12" fmla="*/ 0 w 53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10" y="0"/>
                    </a:lnTo>
                    <a:lnTo>
                      <a:pt x="42" y="0"/>
                    </a:lnTo>
                    <a:lnTo>
                      <a:pt x="53" y="21"/>
                    </a:lnTo>
                    <a:lnTo>
                      <a:pt x="42" y="42"/>
                    </a:lnTo>
                    <a:lnTo>
                      <a:pt x="10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0" name="Freeform 114"/>
              <p:cNvSpPr>
                <a:spLocks/>
              </p:cNvSpPr>
              <p:nvPr/>
            </p:nvSpPr>
            <p:spPr bwMode="auto">
              <a:xfrm>
                <a:off x="4884" y="2408"/>
                <a:ext cx="53" cy="42"/>
              </a:xfrm>
              <a:custGeom>
                <a:avLst/>
                <a:gdLst>
                  <a:gd name="T0" fmla="*/ 0 w 53"/>
                  <a:gd name="T1" fmla="*/ 21 h 42"/>
                  <a:gd name="T2" fmla="*/ 11 w 53"/>
                  <a:gd name="T3" fmla="*/ 0 h 42"/>
                  <a:gd name="T4" fmla="*/ 43 w 53"/>
                  <a:gd name="T5" fmla="*/ 0 h 42"/>
                  <a:gd name="T6" fmla="*/ 53 w 53"/>
                  <a:gd name="T7" fmla="*/ 21 h 42"/>
                  <a:gd name="T8" fmla="*/ 43 w 53"/>
                  <a:gd name="T9" fmla="*/ 42 h 42"/>
                  <a:gd name="T10" fmla="*/ 11 w 53"/>
                  <a:gd name="T11" fmla="*/ 42 h 42"/>
                  <a:gd name="T12" fmla="*/ 0 w 53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11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1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1" name="Freeform 117"/>
              <p:cNvSpPr>
                <a:spLocks/>
              </p:cNvSpPr>
              <p:nvPr/>
            </p:nvSpPr>
            <p:spPr bwMode="auto">
              <a:xfrm>
                <a:off x="4385" y="2668"/>
                <a:ext cx="53" cy="42"/>
              </a:xfrm>
              <a:custGeom>
                <a:avLst/>
                <a:gdLst>
                  <a:gd name="T0" fmla="*/ 0 w 53"/>
                  <a:gd name="T1" fmla="*/ 21 h 42"/>
                  <a:gd name="T2" fmla="*/ 11 w 53"/>
                  <a:gd name="T3" fmla="*/ 0 h 42"/>
                  <a:gd name="T4" fmla="*/ 43 w 53"/>
                  <a:gd name="T5" fmla="*/ 0 h 42"/>
                  <a:gd name="T6" fmla="*/ 53 w 53"/>
                  <a:gd name="T7" fmla="*/ 21 h 42"/>
                  <a:gd name="T8" fmla="*/ 43 w 53"/>
                  <a:gd name="T9" fmla="*/ 42 h 42"/>
                  <a:gd name="T10" fmla="*/ 11 w 53"/>
                  <a:gd name="T11" fmla="*/ 42 h 42"/>
                  <a:gd name="T12" fmla="*/ 0 w 53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11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1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2" name="Rectangle 118"/>
              <p:cNvSpPr>
                <a:spLocks noChangeArrowheads="1"/>
              </p:cNvSpPr>
              <p:nvPr/>
            </p:nvSpPr>
            <p:spPr bwMode="auto">
              <a:xfrm>
                <a:off x="3953" y="2576"/>
                <a:ext cx="16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C1</a:t>
                </a:r>
                <a:endParaRPr lang="en-US" altLang="zh-CN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173" name="Freeform 119"/>
              <p:cNvSpPr>
                <a:spLocks/>
              </p:cNvSpPr>
              <p:nvPr/>
            </p:nvSpPr>
            <p:spPr bwMode="auto">
              <a:xfrm>
                <a:off x="4799" y="2339"/>
                <a:ext cx="53" cy="42"/>
              </a:xfrm>
              <a:custGeom>
                <a:avLst/>
                <a:gdLst>
                  <a:gd name="T0" fmla="*/ 0 w 53"/>
                  <a:gd name="T1" fmla="*/ 21 h 42"/>
                  <a:gd name="T2" fmla="*/ 11 w 53"/>
                  <a:gd name="T3" fmla="*/ 0 h 42"/>
                  <a:gd name="T4" fmla="*/ 43 w 53"/>
                  <a:gd name="T5" fmla="*/ 0 h 42"/>
                  <a:gd name="T6" fmla="*/ 53 w 53"/>
                  <a:gd name="T7" fmla="*/ 21 h 42"/>
                  <a:gd name="T8" fmla="*/ 43 w 53"/>
                  <a:gd name="T9" fmla="*/ 42 h 42"/>
                  <a:gd name="T10" fmla="*/ 11 w 53"/>
                  <a:gd name="T11" fmla="*/ 42 h 42"/>
                  <a:gd name="T12" fmla="*/ 0 w 53"/>
                  <a:gd name="T13" fmla="*/ 2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11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1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4" name="Line 120"/>
              <p:cNvSpPr>
                <a:spLocks noChangeShapeType="1"/>
              </p:cNvSpPr>
              <p:nvPr/>
            </p:nvSpPr>
            <p:spPr bwMode="auto">
              <a:xfrm>
                <a:off x="4505" y="194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1357286" y="3643218"/>
              <a:ext cx="3571875" cy="165850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065" name="矩形 116"/>
            <p:cNvSpPr>
              <a:spLocks noChangeArrowheads="1"/>
            </p:cNvSpPr>
            <p:nvPr/>
          </p:nvSpPr>
          <p:spPr bwMode="auto">
            <a:xfrm>
              <a:off x="4929190" y="5000636"/>
              <a:ext cx="1191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800"/>
            </a:p>
          </p:txBody>
        </p:sp>
      </p:grp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49"/>
          <p:cNvSpPr>
            <a:spLocks noChangeArrowheads="1"/>
          </p:cNvSpPr>
          <p:nvPr/>
        </p:nvSpPr>
        <p:spPr bwMode="auto">
          <a:xfrm>
            <a:off x="571500" y="214313"/>
            <a:ext cx="3071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④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异或输出结构</a:t>
            </a:r>
          </a:p>
        </p:txBody>
      </p:sp>
      <p:sp>
        <p:nvSpPr>
          <p:cNvPr id="3" name="Rectangle 250"/>
          <p:cNvSpPr>
            <a:spLocks noChangeArrowheads="1"/>
          </p:cNvSpPr>
          <p:nvPr/>
        </p:nvSpPr>
        <p:spPr bwMode="auto">
          <a:xfrm>
            <a:off x="865188" y="3227388"/>
            <a:ext cx="75644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这种结构的输出部分有两个或门，它们的输出经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异或门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进行异或运算后再经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触发器和三态缓冲器输出。这种结构不仅便于对与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或逻辑阵列输出的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函数求反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，还可以实现对寄存器状态进行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保持操作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0" name="Rectangle 251"/>
          <p:cNvSpPr>
            <a:spLocks noChangeArrowheads="1"/>
          </p:cNvSpPr>
          <p:nvPr/>
        </p:nvSpPr>
        <p:spPr bwMode="auto">
          <a:xfrm>
            <a:off x="928688" y="4929188"/>
            <a:ext cx="748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目前常用的产品有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PAL20X4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PAL20X8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</p:txBody>
      </p:sp>
      <p:grpSp>
        <p:nvGrpSpPr>
          <p:cNvPr id="2" name="组合 118"/>
          <p:cNvGrpSpPr>
            <a:grpSpLocks/>
          </p:cNvGrpSpPr>
          <p:nvPr/>
        </p:nvGrpSpPr>
        <p:grpSpPr bwMode="auto">
          <a:xfrm>
            <a:off x="442913" y="765175"/>
            <a:ext cx="8053387" cy="2251075"/>
            <a:chOff x="442913" y="2320935"/>
            <a:chExt cx="8053387" cy="2251073"/>
          </a:xfrm>
        </p:grpSpPr>
        <p:grpSp>
          <p:nvGrpSpPr>
            <p:cNvPr id="46087" name="Group 260"/>
            <p:cNvGrpSpPr>
              <a:grpSpLocks/>
            </p:cNvGrpSpPr>
            <p:nvPr/>
          </p:nvGrpSpPr>
          <p:grpSpPr bwMode="auto">
            <a:xfrm>
              <a:off x="442913" y="2320935"/>
              <a:ext cx="8053387" cy="2052559"/>
              <a:chOff x="295" y="1888"/>
              <a:chExt cx="5073" cy="1127"/>
            </a:xfrm>
          </p:grpSpPr>
          <p:sp>
            <p:nvSpPr>
              <p:cNvPr id="46090" name="Line 91"/>
              <p:cNvSpPr>
                <a:spLocks noChangeShapeType="1"/>
              </p:cNvSpPr>
              <p:nvPr/>
            </p:nvSpPr>
            <p:spPr bwMode="auto">
              <a:xfrm>
                <a:off x="676" y="2217"/>
                <a:ext cx="254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1" name="Line 92"/>
              <p:cNvSpPr>
                <a:spLocks noChangeShapeType="1"/>
              </p:cNvSpPr>
              <p:nvPr/>
            </p:nvSpPr>
            <p:spPr bwMode="auto">
              <a:xfrm>
                <a:off x="665" y="2292"/>
                <a:ext cx="255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93"/>
              <p:cNvSpPr>
                <a:spLocks noChangeShapeType="1"/>
              </p:cNvSpPr>
              <p:nvPr/>
            </p:nvSpPr>
            <p:spPr bwMode="auto">
              <a:xfrm>
                <a:off x="3931" y="2369"/>
                <a:ext cx="1300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94"/>
              <p:cNvSpPr>
                <a:spLocks noChangeShapeType="1"/>
              </p:cNvSpPr>
              <p:nvPr/>
            </p:nvSpPr>
            <p:spPr bwMode="auto">
              <a:xfrm>
                <a:off x="338" y="2818"/>
                <a:ext cx="15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Line 95"/>
              <p:cNvSpPr>
                <a:spLocks noChangeShapeType="1"/>
              </p:cNvSpPr>
              <p:nvPr/>
            </p:nvSpPr>
            <p:spPr bwMode="auto">
              <a:xfrm>
                <a:off x="517" y="2741"/>
                <a:ext cx="1469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5" name="Line 96"/>
              <p:cNvSpPr>
                <a:spLocks noChangeShapeType="1"/>
              </p:cNvSpPr>
              <p:nvPr/>
            </p:nvSpPr>
            <p:spPr bwMode="auto">
              <a:xfrm>
                <a:off x="602" y="2894"/>
                <a:ext cx="143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6" name="Freeform 97"/>
              <p:cNvSpPr>
                <a:spLocks/>
              </p:cNvSpPr>
              <p:nvPr/>
            </p:nvSpPr>
            <p:spPr bwMode="auto">
              <a:xfrm>
                <a:off x="496" y="2731"/>
                <a:ext cx="148" cy="163"/>
              </a:xfrm>
              <a:custGeom>
                <a:avLst/>
                <a:gdLst>
                  <a:gd name="T0" fmla="*/ 0 w 148"/>
                  <a:gd name="T1" fmla="*/ 215 h 158"/>
                  <a:gd name="T2" fmla="*/ 0 w 148"/>
                  <a:gd name="T3" fmla="*/ 0 h 158"/>
                  <a:gd name="T4" fmla="*/ 148 w 148"/>
                  <a:gd name="T5" fmla="*/ 100 h 158"/>
                  <a:gd name="T6" fmla="*/ 0 w 148"/>
                  <a:gd name="T7" fmla="*/ 215 h 15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158"/>
                  <a:gd name="T14" fmla="*/ 148 w 148"/>
                  <a:gd name="T15" fmla="*/ 158 h 15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158">
                    <a:moveTo>
                      <a:pt x="0" y="158"/>
                    </a:moveTo>
                    <a:lnTo>
                      <a:pt x="0" y="0"/>
                    </a:lnTo>
                    <a:lnTo>
                      <a:pt x="148" y="73"/>
                    </a:lnTo>
                    <a:lnTo>
                      <a:pt x="0" y="158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7" name="Freeform 98"/>
              <p:cNvSpPr>
                <a:spLocks/>
              </p:cNvSpPr>
              <p:nvPr/>
            </p:nvSpPr>
            <p:spPr bwMode="auto">
              <a:xfrm>
                <a:off x="560" y="2851"/>
                <a:ext cx="42" cy="54"/>
              </a:xfrm>
              <a:custGeom>
                <a:avLst/>
                <a:gdLst>
                  <a:gd name="T0" fmla="*/ 21 w 42"/>
                  <a:gd name="T1" fmla="*/ 0 h 52"/>
                  <a:gd name="T2" fmla="*/ 0 w 42"/>
                  <a:gd name="T3" fmla="*/ 10 h 52"/>
                  <a:gd name="T4" fmla="*/ 0 w 42"/>
                  <a:gd name="T5" fmla="*/ 62 h 52"/>
                  <a:gd name="T6" fmla="*/ 21 w 42"/>
                  <a:gd name="T7" fmla="*/ 75 h 52"/>
                  <a:gd name="T8" fmla="*/ 42 w 42"/>
                  <a:gd name="T9" fmla="*/ 62 h 52"/>
                  <a:gd name="T10" fmla="*/ 42 w 42"/>
                  <a:gd name="T11" fmla="*/ 10 h 52"/>
                  <a:gd name="T12" fmla="*/ 21 w 42"/>
                  <a:gd name="T13" fmla="*/ 0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52"/>
                  <a:gd name="T23" fmla="*/ 42 w 42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52">
                    <a:moveTo>
                      <a:pt x="21" y="0"/>
                    </a:moveTo>
                    <a:lnTo>
                      <a:pt x="0" y="10"/>
                    </a:lnTo>
                    <a:lnTo>
                      <a:pt x="0" y="42"/>
                    </a:lnTo>
                    <a:lnTo>
                      <a:pt x="21" y="52"/>
                    </a:lnTo>
                    <a:lnTo>
                      <a:pt x="42" y="42"/>
                    </a:lnTo>
                    <a:lnTo>
                      <a:pt x="42" y="1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8" name="Rectangle 99"/>
              <p:cNvSpPr>
                <a:spLocks noChangeArrowheads="1"/>
              </p:cNvSpPr>
              <p:nvPr/>
            </p:nvSpPr>
            <p:spPr bwMode="auto">
              <a:xfrm>
                <a:off x="295" y="2732"/>
                <a:ext cx="45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1600"/>
              </a:p>
            </p:txBody>
          </p:sp>
          <p:sp>
            <p:nvSpPr>
              <p:cNvPr id="46099" name="Line 100"/>
              <p:cNvSpPr>
                <a:spLocks noChangeShapeType="1"/>
              </p:cNvSpPr>
              <p:nvPr/>
            </p:nvSpPr>
            <p:spPr bwMode="auto">
              <a:xfrm flipH="1">
                <a:off x="2082" y="2731"/>
                <a:ext cx="13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0" name="Line 101"/>
              <p:cNvSpPr>
                <a:spLocks noChangeShapeType="1"/>
              </p:cNvSpPr>
              <p:nvPr/>
            </p:nvSpPr>
            <p:spPr bwMode="auto">
              <a:xfrm flipH="1">
                <a:off x="2134" y="2894"/>
                <a:ext cx="1248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1" name="Freeform 102"/>
              <p:cNvSpPr>
                <a:spLocks/>
              </p:cNvSpPr>
              <p:nvPr/>
            </p:nvSpPr>
            <p:spPr bwMode="auto">
              <a:xfrm>
                <a:off x="3329" y="2719"/>
                <a:ext cx="158" cy="175"/>
              </a:xfrm>
              <a:custGeom>
                <a:avLst/>
                <a:gdLst>
                  <a:gd name="T0" fmla="*/ 158 w 158"/>
                  <a:gd name="T1" fmla="*/ 239 h 169"/>
                  <a:gd name="T2" fmla="*/ 158 w 158"/>
                  <a:gd name="T3" fmla="*/ 0 h 169"/>
                  <a:gd name="T4" fmla="*/ 0 w 158"/>
                  <a:gd name="T5" fmla="*/ 119 h 169"/>
                  <a:gd name="T6" fmla="*/ 158 w 158"/>
                  <a:gd name="T7" fmla="*/ 239 h 1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8"/>
                  <a:gd name="T13" fmla="*/ 0 h 169"/>
                  <a:gd name="T14" fmla="*/ 158 w 158"/>
                  <a:gd name="T15" fmla="*/ 169 h 1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8" h="169">
                    <a:moveTo>
                      <a:pt x="158" y="169"/>
                    </a:moveTo>
                    <a:lnTo>
                      <a:pt x="158" y="0"/>
                    </a:lnTo>
                    <a:lnTo>
                      <a:pt x="0" y="84"/>
                    </a:lnTo>
                    <a:lnTo>
                      <a:pt x="158" y="169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2" name="Freeform 103"/>
              <p:cNvSpPr>
                <a:spLocks/>
              </p:cNvSpPr>
              <p:nvPr/>
            </p:nvSpPr>
            <p:spPr bwMode="auto">
              <a:xfrm>
                <a:off x="3371" y="2851"/>
                <a:ext cx="42" cy="43"/>
              </a:xfrm>
              <a:custGeom>
                <a:avLst/>
                <a:gdLst>
                  <a:gd name="T0" fmla="*/ 21 w 42"/>
                  <a:gd name="T1" fmla="*/ 0 h 42"/>
                  <a:gd name="T2" fmla="*/ 42 w 42"/>
                  <a:gd name="T3" fmla="*/ 10 h 42"/>
                  <a:gd name="T4" fmla="*/ 42 w 42"/>
                  <a:gd name="T5" fmla="*/ 41 h 42"/>
                  <a:gd name="T6" fmla="*/ 21 w 42"/>
                  <a:gd name="T7" fmla="*/ 52 h 42"/>
                  <a:gd name="T8" fmla="*/ 0 w 42"/>
                  <a:gd name="T9" fmla="*/ 41 h 42"/>
                  <a:gd name="T10" fmla="*/ 0 w 42"/>
                  <a:gd name="T11" fmla="*/ 10 h 42"/>
                  <a:gd name="T12" fmla="*/ 21 w 42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42"/>
                  <a:gd name="T23" fmla="*/ 42 w 42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42">
                    <a:moveTo>
                      <a:pt x="21" y="0"/>
                    </a:moveTo>
                    <a:lnTo>
                      <a:pt x="42" y="10"/>
                    </a:lnTo>
                    <a:lnTo>
                      <a:pt x="42" y="31"/>
                    </a:lnTo>
                    <a:lnTo>
                      <a:pt x="21" y="42"/>
                    </a:lnTo>
                    <a:lnTo>
                      <a:pt x="0" y="31"/>
                    </a:lnTo>
                    <a:lnTo>
                      <a:pt x="0" y="1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3" name="Line 104"/>
              <p:cNvSpPr>
                <a:spLocks noChangeShapeType="1"/>
              </p:cNvSpPr>
              <p:nvPr/>
            </p:nvSpPr>
            <p:spPr bwMode="auto">
              <a:xfrm>
                <a:off x="4005" y="2085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4" name="Rectangle 105"/>
              <p:cNvSpPr>
                <a:spLocks noChangeArrowheads="1"/>
              </p:cNvSpPr>
              <p:nvPr/>
            </p:nvSpPr>
            <p:spPr bwMode="auto">
              <a:xfrm>
                <a:off x="4111" y="2128"/>
                <a:ext cx="497" cy="646"/>
              </a:xfrm>
              <a:prstGeom prst="rect">
                <a:avLst/>
              </a:prstGeom>
              <a:solidFill>
                <a:srgbClr val="FFFFFF"/>
              </a:solidFill>
              <a:ln w="174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600"/>
              </a:p>
            </p:txBody>
          </p:sp>
          <p:sp>
            <p:nvSpPr>
              <p:cNvPr id="46105" name="Freeform 106"/>
              <p:cNvSpPr>
                <a:spLocks/>
              </p:cNvSpPr>
              <p:nvPr/>
            </p:nvSpPr>
            <p:spPr bwMode="auto">
              <a:xfrm>
                <a:off x="4111" y="2556"/>
                <a:ext cx="53" cy="87"/>
              </a:xfrm>
              <a:custGeom>
                <a:avLst/>
                <a:gdLst>
                  <a:gd name="T0" fmla="*/ 0 w 53"/>
                  <a:gd name="T1" fmla="*/ 0 h 84"/>
                  <a:gd name="T2" fmla="*/ 53 w 53"/>
                  <a:gd name="T3" fmla="*/ 62 h 84"/>
                  <a:gd name="T4" fmla="*/ 0 w 53"/>
                  <a:gd name="T5" fmla="*/ 119 h 84"/>
                  <a:gd name="T6" fmla="*/ 0 60000 65536"/>
                  <a:gd name="T7" fmla="*/ 0 60000 65536"/>
                  <a:gd name="T8" fmla="*/ 0 60000 65536"/>
                  <a:gd name="T9" fmla="*/ 0 w 53"/>
                  <a:gd name="T10" fmla="*/ 0 h 84"/>
                  <a:gd name="T11" fmla="*/ 53 w 53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3" h="84">
                    <a:moveTo>
                      <a:pt x="0" y="0"/>
                    </a:moveTo>
                    <a:lnTo>
                      <a:pt x="53" y="42"/>
                    </a:lnTo>
                    <a:lnTo>
                      <a:pt x="0" y="8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6" name="Rectangle 107"/>
              <p:cNvSpPr>
                <a:spLocks noChangeArrowheads="1"/>
              </p:cNvSpPr>
              <p:nvPr/>
            </p:nvSpPr>
            <p:spPr bwMode="auto">
              <a:xfrm>
                <a:off x="4460" y="2249"/>
                <a:ext cx="9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/>
              </a:p>
            </p:txBody>
          </p:sp>
          <p:sp>
            <p:nvSpPr>
              <p:cNvPr id="46107" name="Rectangle 108"/>
              <p:cNvSpPr>
                <a:spLocks noChangeArrowheads="1"/>
              </p:cNvSpPr>
              <p:nvPr/>
            </p:nvSpPr>
            <p:spPr bwMode="auto">
              <a:xfrm>
                <a:off x="4470" y="2522"/>
                <a:ext cx="9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/>
              </a:p>
            </p:txBody>
          </p:sp>
          <p:sp>
            <p:nvSpPr>
              <p:cNvPr id="46108" name="Line 109"/>
              <p:cNvSpPr>
                <a:spLocks noChangeShapeType="1"/>
              </p:cNvSpPr>
              <p:nvPr/>
            </p:nvSpPr>
            <p:spPr bwMode="auto">
              <a:xfrm flipH="1">
                <a:off x="4460" y="2534"/>
                <a:ext cx="10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9" name="Rectangle 110"/>
              <p:cNvSpPr>
                <a:spLocks noChangeArrowheads="1"/>
              </p:cNvSpPr>
              <p:nvPr/>
            </p:nvSpPr>
            <p:spPr bwMode="auto">
              <a:xfrm>
                <a:off x="4142" y="2249"/>
                <a:ext cx="1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1D</a:t>
                </a:r>
                <a:endParaRPr lang="en-US" altLang="zh-CN" sz="1600"/>
              </a:p>
            </p:txBody>
          </p:sp>
          <p:sp>
            <p:nvSpPr>
              <p:cNvPr id="46110" name="Freeform 111"/>
              <p:cNvSpPr>
                <a:spLocks/>
              </p:cNvSpPr>
              <p:nvPr/>
            </p:nvSpPr>
            <p:spPr bwMode="auto">
              <a:xfrm>
                <a:off x="3487" y="2609"/>
                <a:ext cx="1184" cy="197"/>
              </a:xfrm>
              <a:custGeom>
                <a:avLst/>
                <a:gdLst>
                  <a:gd name="T0" fmla="*/ 1121 w 1184"/>
                  <a:gd name="T1" fmla="*/ 0 h 190"/>
                  <a:gd name="T2" fmla="*/ 1184 w 1184"/>
                  <a:gd name="T3" fmla="*/ 0 h 190"/>
                  <a:gd name="T4" fmla="*/ 1184 w 1184"/>
                  <a:gd name="T5" fmla="*/ 273 h 190"/>
                  <a:gd name="T6" fmla="*/ 0 w 1184"/>
                  <a:gd name="T7" fmla="*/ 273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84"/>
                  <a:gd name="T13" fmla="*/ 0 h 190"/>
                  <a:gd name="T14" fmla="*/ 1184 w 11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84" h="190">
                    <a:moveTo>
                      <a:pt x="1121" y="0"/>
                    </a:moveTo>
                    <a:lnTo>
                      <a:pt x="1184" y="0"/>
                    </a:lnTo>
                    <a:lnTo>
                      <a:pt x="1184" y="190"/>
                    </a:lnTo>
                    <a:lnTo>
                      <a:pt x="0" y="19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1" name="Line 112"/>
              <p:cNvSpPr>
                <a:spLocks noChangeShapeType="1"/>
              </p:cNvSpPr>
              <p:nvPr/>
            </p:nvSpPr>
            <p:spPr bwMode="auto">
              <a:xfrm>
                <a:off x="4005" y="2609"/>
                <a:ext cx="106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2" name="Line 113"/>
              <p:cNvSpPr>
                <a:spLocks noChangeShapeType="1"/>
              </p:cNvSpPr>
              <p:nvPr/>
            </p:nvSpPr>
            <p:spPr bwMode="auto">
              <a:xfrm>
                <a:off x="4755" y="2041"/>
                <a:ext cx="1" cy="974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3" name="Freeform 114"/>
              <p:cNvSpPr>
                <a:spLocks/>
              </p:cNvSpPr>
              <p:nvPr/>
            </p:nvSpPr>
            <p:spPr bwMode="auto">
              <a:xfrm>
                <a:off x="4755" y="2140"/>
                <a:ext cx="222" cy="185"/>
              </a:xfrm>
              <a:custGeom>
                <a:avLst/>
                <a:gdLst>
                  <a:gd name="T0" fmla="*/ 0 w 222"/>
                  <a:gd name="T1" fmla="*/ 0 h 179"/>
                  <a:gd name="T2" fmla="*/ 222 w 222"/>
                  <a:gd name="T3" fmla="*/ 0 h 179"/>
                  <a:gd name="T4" fmla="*/ 222 w 222"/>
                  <a:gd name="T5" fmla="*/ 249 h 179"/>
                  <a:gd name="T6" fmla="*/ 0 60000 65536"/>
                  <a:gd name="T7" fmla="*/ 0 60000 65536"/>
                  <a:gd name="T8" fmla="*/ 0 60000 65536"/>
                  <a:gd name="T9" fmla="*/ 0 w 222"/>
                  <a:gd name="T10" fmla="*/ 0 h 179"/>
                  <a:gd name="T11" fmla="*/ 222 w 222"/>
                  <a:gd name="T12" fmla="*/ 179 h 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" h="179">
                    <a:moveTo>
                      <a:pt x="0" y="0"/>
                    </a:moveTo>
                    <a:lnTo>
                      <a:pt x="222" y="0"/>
                    </a:lnTo>
                    <a:lnTo>
                      <a:pt x="222" y="179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4" name="Line 118"/>
              <p:cNvSpPr>
                <a:spLocks noChangeShapeType="1"/>
              </p:cNvSpPr>
              <p:nvPr/>
            </p:nvSpPr>
            <p:spPr bwMode="auto">
              <a:xfrm>
                <a:off x="665" y="2446"/>
                <a:ext cx="254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5" name="Line 119"/>
              <p:cNvSpPr>
                <a:spLocks noChangeShapeType="1"/>
              </p:cNvSpPr>
              <p:nvPr/>
            </p:nvSpPr>
            <p:spPr bwMode="auto">
              <a:xfrm>
                <a:off x="665" y="2522"/>
                <a:ext cx="2547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Line 120"/>
              <p:cNvSpPr>
                <a:spLocks noChangeShapeType="1"/>
              </p:cNvSpPr>
              <p:nvPr/>
            </p:nvSpPr>
            <p:spPr bwMode="auto">
              <a:xfrm>
                <a:off x="3318" y="2217"/>
                <a:ext cx="8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7" name="Line 121"/>
              <p:cNvSpPr>
                <a:spLocks noChangeShapeType="1"/>
              </p:cNvSpPr>
              <p:nvPr/>
            </p:nvSpPr>
            <p:spPr bwMode="auto">
              <a:xfrm>
                <a:off x="3318" y="2292"/>
                <a:ext cx="8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8" name="Line 122"/>
              <p:cNvSpPr>
                <a:spLocks noChangeShapeType="1"/>
              </p:cNvSpPr>
              <p:nvPr/>
            </p:nvSpPr>
            <p:spPr bwMode="auto">
              <a:xfrm>
                <a:off x="3318" y="2446"/>
                <a:ext cx="9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9" name="Line 123"/>
              <p:cNvSpPr>
                <a:spLocks noChangeShapeType="1"/>
              </p:cNvSpPr>
              <p:nvPr/>
            </p:nvSpPr>
            <p:spPr bwMode="auto">
              <a:xfrm>
                <a:off x="3318" y="2522"/>
                <a:ext cx="8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0" name="Freeform 124"/>
              <p:cNvSpPr>
                <a:spLocks/>
              </p:cNvSpPr>
              <p:nvPr/>
            </p:nvSpPr>
            <p:spPr bwMode="auto">
              <a:xfrm>
                <a:off x="3371" y="2162"/>
                <a:ext cx="53" cy="185"/>
              </a:xfrm>
              <a:custGeom>
                <a:avLst/>
                <a:gdLst>
                  <a:gd name="T0" fmla="*/ 0 w 53"/>
                  <a:gd name="T1" fmla="*/ 249 h 179"/>
                  <a:gd name="T2" fmla="*/ 42 w 53"/>
                  <a:gd name="T3" fmla="*/ 191 h 179"/>
                  <a:gd name="T4" fmla="*/ 53 w 53"/>
                  <a:gd name="T5" fmla="*/ 131 h 179"/>
                  <a:gd name="T6" fmla="*/ 42 w 53"/>
                  <a:gd name="T7" fmla="*/ 59 h 179"/>
                  <a:gd name="T8" fmla="*/ 0 w 53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79"/>
                  <a:gd name="T17" fmla="*/ 53 w 53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79">
                    <a:moveTo>
                      <a:pt x="0" y="179"/>
                    </a:moveTo>
                    <a:lnTo>
                      <a:pt x="42" y="137"/>
                    </a:lnTo>
                    <a:lnTo>
                      <a:pt x="53" y="95"/>
                    </a:lnTo>
                    <a:lnTo>
                      <a:pt x="42" y="42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1" name="Line 125"/>
              <p:cNvSpPr>
                <a:spLocks noChangeShapeType="1"/>
              </p:cNvSpPr>
              <p:nvPr/>
            </p:nvSpPr>
            <p:spPr bwMode="auto">
              <a:xfrm>
                <a:off x="3371" y="2347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2" name="Line 126"/>
              <p:cNvSpPr>
                <a:spLocks noChangeShapeType="1"/>
              </p:cNvSpPr>
              <p:nvPr/>
            </p:nvSpPr>
            <p:spPr bwMode="auto">
              <a:xfrm>
                <a:off x="3371" y="2162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3" name="Freeform 127"/>
              <p:cNvSpPr>
                <a:spLocks/>
              </p:cNvSpPr>
              <p:nvPr/>
            </p:nvSpPr>
            <p:spPr bwMode="auto">
              <a:xfrm>
                <a:off x="3445" y="2260"/>
                <a:ext cx="116" cy="87"/>
              </a:xfrm>
              <a:custGeom>
                <a:avLst/>
                <a:gdLst>
                  <a:gd name="T0" fmla="*/ 0 w 116"/>
                  <a:gd name="T1" fmla="*/ 119 h 84"/>
                  <a:gd name="T2" fmla="*/ 74 w 116"/>
                  <a:gd name="T3" fmla="*/ 74 h 84"/>
                  <a:gd name="T4" fmla="*/ 116 w 116"/>
                  <a:gd name="T5" fmla="*/ 0 h 84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84"/>
                  <a:gd name="T11" fmla="*/ 116 w 116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84">
                    <a:moveTo>
                      <a:pt x="0" y="84"/>
                    </a:moveTo>
                    <a:lnTo>
                      <a:pt x="74" y="53"/>
                    </a:lnTo>
                    <a:lnTo>
                      <a:pt x="11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4" name="Freeform 128"/>
              <p:cNvSpPr>
                <a:spLocks/>
              </p:cNvSpPr>
              <p:nvPr/>
            </p:nvSpPr>
            <p:spPr bwMode="auto">
              <a:xfrm>
                <a:off x="3445" y="2162"/>
                <a:ext cx="116" cy="98"/>
              </a:xfrm>
              <a:custGeom>
                <a:avLst/>
                <a:gdLst>
                  <a:gd name="T0" fmla="*/ 0 w 116"/>
                  <a:gd name="T1" fmla="*/ 0 h 95"/>
                  <a:gd name="T2" fmla="*/ 53 w 116"/>
                  <a:gd name="T3" fmla="*/ 31 h 95"/>
                  <a:gd name="T4" fmla="*/ 95 w 116"/>
                  <a:gd name="T5" fmla="*/ 56 h 95"/>
                  <a:gd name="T6" fmla="*/ 116 w 116"/>
                  <a:gd name="T7" fmla="*/ 129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95"/>
                  <a:gd name="T14" fmla="*/ 116 w 116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95">
                    <a:moveTo>
                      <a:pt x="0" y="0"/>
                    </a:moveTo>
                    <a:lnTo>
                      <a:pt x="53" y="21"/>
                    </a:lnTo>
                    <a:lnTo>
                      <a:pt x="95" y="42"/>
                    </a:lnTo>
                    <a:lnTo>
                      <a:pt x="116" y="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5" name="Freeform 129"/>
              <p:cNvSpPr>
                <a:spLocks/>
              </p:cNvSpPr>
              <p:nvPr/>
            </p:nvSpPr>
            <p:spPr bwMode="auto">
              <a:xfrm>
                <a:off x="3551" y="2270"/>
                <a:ext cx="190" cy="77"/>
              </a:xfrm>
              <a:custGeom>
                <a:avLst/>
                <a:gdLst>
                  <a:gd name="T0" fmla="*/ 0 w 190"/>
                  <a:gd name="T1" fmla="*/ 0 h 74"/>
                  <a:gd name="T2" fmla="*/ 95 w 190"/>
                  <a:gd name="T3" fmla="*/ 0 h 74"/>
                  <a:gd name="T4" fmla="*/ 95 w 190"/>
                  <a:gd name="T5" fmla="*/ 109 h 74"/>
                  <a:gd name="T6" fmla="*/ 190 w 190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0"/>
                  <a:gd name="T13" fmla="*/ 0 h 74"/>
                  <a:gd name="T14" fmla="*/ 190 w 190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0" h="74">
                    <a:moveTo>
                      <a:pt x="0" y="0"/>
                    </a:moveTo>
                    <a:lnTo>
                      <a:pt x="95" y="0"/>
                    </a:lnTo>
                    <a:lnTo>
                      <a:pt x="95" y="74"/>
                    </a:lnTo>
                    <a:lnTo>
                      <a:pt x="190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6" name="Freeform 130"/>
              <p:cNvSpPr>
                <a:spLocks/>
              </p:cNvSpPr>
              <p:nvPr/>
            </p:nvSpPr>
            <p:spPr bwMode="auto">
              <a:xfrm>
                <a:off x="3561" y="2402"/>
                <a:ext cx="180" cy="77"/>
              </a:xfrm>
              <a:custGeom>
                <a:avLst/>
                <a:gdLst>
                  <a:gd name="T0" fmla="*/ 0 w 180"/>
                  <a:gd name="T1" fmla="*/ 109 h 74"/>
                  <a:gd name="T2" fmla="*/ 95 w 180"/>
                  <a:gd name="T3" fmla="*/ 109 h 74"/>
                  <a:gd name="T4" fmla="*/ 95 w 180"/>
                  <a:gd name="T5" fmla="*/ 0 h 74"/>
                  <a:gd name="T6" fmla="*/ 180 w 180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"/>
                  <a:gd name="T13" fmla="*/ 0 h 74"/>
                  <a:gd name="T14" fmla="*/ 180 w 180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" h="74">
                    <a:moveTo>
                      <a:pt x="0" y="74"/>
                    </a:moveTo>
                    <a:lnTo>
                      <a:pt x="95" y="74"/>
                    </a:lnTo>
                    <a:lnTo>
                      <a:pt x="95" y="0"/>
                    </a:lnTo>
                    <a:lnTo>
                      <a:pt x="18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7" name="Freeform 131"/>
              <p:cNvSpPr>
                <a:spLocks/>
              </p:cNvSpPr>
              <p:nvPr/>
            </p:nvSpPr>
            <p:spPr bwMode="auto">
              <a:xfrm>
                <a:off x="3741" y="2292"/>
                <a:ext cx="53" cy="154"/>
              </a:xfrm>
              <a:custGeom>
                <a:avLst/>
                <a:gdLst>
                  <a:gd name="T0" fmla="*/ 0 w 53"/>
                  <a:gd name="T1" fmla="*/ 220 h 148"/>
                  <a:gd name="T2" fmla="*/ 42 w 53"/>
                  <a:gd name="T3" fmla="*/ 189 h 148"/>
                  <a:gd name="T4" fmla="*/ 53 w 53"/>
                  <a:gd name="T5" fmla="*/ 109 h 148"/>
                  <a:gd name="T6" fmla="*/ 42 w 53"/>
                  <a:gd name="T7" fmla="*/ 47 h 148"/>
                  <a:gd name="T8" fmla="*/ 0 w 53"/>
                  <a:gd name="T9" fmla="*/ 0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48"/>
                  <a:gd name="T17" fmla="*/ 53 w 53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48">
                    <a:moveTo>
                      <a:pt x="0" y="148"/>
                    </a:moveTo>
                    <a:lnTo>
                      <a:pt x="42" y="127"/>
                    </a:lnTo>
                    <a:lnTo>
                      <a:pt x="53" y="74"/>
                    </a:lnTo>
                    <a:lnTo>
                      <a:pt x="42" y="32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8" name="Line 132"/>
              <p:cNvSpPr>
                <a:spLocks noChangeShapeType="1"/>
              </p:cNvSpPr>
              <p:nvPr/>
            </p:nvSpPr>
            <p:spPr bwMode="auto">
              <a:xfrm>
                <a:off x="3741" y="2446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29" name="Line 133"/>
              <p:cNvSpPr>
                <a:spLocks noChangeShapeType="1"/>
              </p:cNvSpPr>
              <p:nvPr/>
            </p:nvSpPr>
            <p:spPr bwMode="auto">
              <a:xfrm>
                <a:off x="3741" y="2292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0" name="Freeform 134"/>
              <p:cNvSpPr>
                <a:spLocks/>
              </p:cNvSpPr>
              <p:nvPr/>
            </p:nvSpPr>
            <p:spPr bwMode="auto">
              <a:xfrm>
                <a:off x="3815" y="2369"/>
                <a:ext cx="116" cy="77"/>
              </a:xfrm>
              <a:custGeom>
                <a:avLst/>
                <a:gdLst>
                  <a:gd name="T0" fmla="*/ 0 w 116"/>
                  <a:gd name="T1" fmla="*/ 109 h 74"/>
                  <a:gd name="T2" fmla="*/ 74 w 116"/>
                  <a:gd name="T3" fmla="*/ 78 h 74"/>
                  <a:gd name="T4" fmla="*/ 116 w 116"/>
                  <a:gd name="T5" fmla="*/ 0 h 74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74"/>
                  <a:gd name="T11" fmla="*/ 116 w 116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74">
                    <a:moveTo>
                      <a:pt x="0" y="74"/>
                    </a:moveTo>
                    <a:lnTo>
                      <a:pt x="74" y="53"/>
                    </a:lnTo>
                    <a:lnTo>
                      <a:pt x="11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1" name="Freeform 135"/>
              <p:cNvSpPr>
                <a:spLocks/>
              </p:cNvSpPr>
              <p:nvPr/>
            </p:nvSpPr>
            <p:spPr bwMode="auto">
              <a:xfrm>
                <a:off x="3815" y="2292"/>
                <a:ext cx="116" cy="77"/>
              </a:xfrm>
              <a:custGeom>
                <a:avLst/>
                <a:gdLst>
                  <a:gd name="T0" fmla="*/ 0 w 116"/>
                  <a:gd name="T1" fmla="*/ 0 h 74"/>
                  <a:gd name="T2" fmla="*/ 53 w 116"/>
                  <a:gd name="T3" fmla="*/ 11 h 74"/>
                  <a:gd name="T4" fmla="*/ 95 w 116"/>
                  <a:gd name="T5" fmla="*/ 47 h 74"/>
                  <a:gd name="T6" fmla="*/ 116 w 116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74"/>
                  <a:gd name="T14" fmla="*/ 116 w 11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74">
                    <a:moveTo>
                      <a:pt x="0" y="0"/>
                    </a:moveTo>
                    <a:lnTo>
                      <a:pt x="53" y="11"/>
                    </a:lnTo>
                    <a:lnTo>
                      <a:pt x="95" y="32"/>
                    </a:lnTo>
                    <a:lnTo>
                      <a:pt x="116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2" name="Freeform 136"/>
              <p:cNvSpPr>
                <a:spLocks/>
              </p:cNvSpPr>
              <p:nvPr/>
            </p:nvSpPr>
            <p:spPr bwMode="auto">
              <a:xfrm>
                <a:off x="3709" y="2292"/>
                <a:ext cx="42" cy="154"/>
              </a:xfrm>
              <a:custGeom>
                <a:avLst/>
                <a:gdLst>
                  <a:gd name="T0" fmla="*/ 0 w 42"/>
                  <a:gd name="T1" fmla="*/ 220 h 148"/>
                  <a:gd name="T2" fmla="*/ 32 w 42"/>
                  <a:gd name="T3" fmla="*/ 189 h 148"/>
                  <a:gd name="T4" fmla="*/ 42 w 42"/>
                  <a:gd name="T5" fmla="*/ 109 h 148"/>
                  <a:gd name="T6" fmla="*/ 32 w 42"/>
                  <a:gd name="T7" fmla="*/ 47 h 148"/>
                  <a:gd name="T8" fmla="*/ 0 w 42"/>
                  <a:gd name="T9" fmla="*/ 0 h 1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"/>
                  <a:gd name="T16" fmla="*/ 0 h 148"/>
                  <a:gd name="T17" fmla="*/ 42 w 42"/>
                  <a:gd name="T18" fmla="*/ 148 h 1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" h="148">
                    <a:moveTo>
                      <a:pt x="0" y="148"/>
                    </a:moveTo>
                    <a:lnTo>
                      <a:pt x="32" y="127"/>
                    </a:lnTo>
                    <a:lnTo>
                      <a:pt x="42" y="74"/>
                    </a:lnTo>
                    <a:lnTo>
                      <a:pt x="32" y="32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3" name="Line 137"/>
              <p:cNvSpPr>
                <a:spLocks noChangeShapeType="1"/>
              </p:cNvSpPr>
              <p:nvPr/>
            </p:nvSpPr>
            <p:spPr bwMode="auto">
              <a:xfrm>
                <a:off x="739" y="2052"/>
                <a:ext cx="1" cy="94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4" name="Line 138"/>
              <p:cNvSpPr>
                <a:spLocks noChangeShapeType="1"/>
              </p:cNvSpPr>
              <p:nvPr/>
            </p:nvSpPr>
            <p:spPr bwMode="auto">
              <a:xfrm>
                <a:off x="792" y="2052"/>
                <a:ext cx="1" cy="94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5" name="Line 139"/>
              <p:cNvSpPr>
                <a:spLocks noChangeShapeType="1"/>
              </p:cNvSpPr>
              <p:nvPr/>
            </p:nvSpPr>
            <p:spPr bwMode="auto">
              <a:xfrm>
                <a:off x="834" y="2052"/>
                <a:ext cx="1" cy="94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6" name="Line 140"/>
              <p:cNvSpPr>
                <a:spLocks noChangeShapeType="1"/>
              </p:cNvSpPr>
              <p:nvPr/>
            </p:nvSpPr>
            <p:spPr bwMode="auto">
              <a:xfrm>
                <a:off x="887" y="2052"/>
                <a:ext cx="1" cy="94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Line 141"/>
              <p:cNvSpPr>
                <a:spLocks noChangeShapeType="1"/>
              </p:cNvSpPr>
              <p:nvPr/>
            </p:nvSpPr>
            <p:spPr bwMode="auto">
              <a:xfrm>
                <a:off x="993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8" name="Line 142"/>
              <p:cNvSpPr>
                <a:spLocks noChangeShapeType="1"/>
              </p:cNvSpPr>
              <p:nvPr/>
            </p:nvSpPr>
            <p:spPr bwMode="auto">
              <a:xfrm>
                <a:off x="1035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Line 143"/>
              <p:cNvSpPr>
                <a:spLocks noChangeShapeType="1"/>
              </p:cNvSpPr>
              <p:nvPr/>
            </p:nvSpPr>
            <p:spPr bwMode="auto">
              <a:xfrm>
                <a:off x="1088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0" name="Line 144"/>
              <p:cNvSpPr>
                <a:spLocks noChangeShapeType="1"/>
              </p:cNvSpPr>
              <p:nvPr/>
            </p:nvSpPr>
            <p:spPr bwMode="auto">
              <a:xfrm>
                <a:off x="1141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1" name="Line 145"/>
              <p:cNvSpPr>
                <a:spLocks noChangeShapeType="1"/>
              </p:cNvSpPr>
              <p:nvPr/>
            </p:nvSpPr>
            <p:spPr bwMode="auto">
              <a:xfrm>
                <a:off x="1236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2" name="Line 146"/>
              <p:cNvSpPr>
                <a:spLocks noChangeShapeType="1"/>
              </p:cNvSpPr>
              <p:nvPr/>
            </p:nvSpPr>
            <p:spPr bwMode="auto">
              <a:xfrm>
                <a:off x="1289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Line 147"/>
              <p:cNvSpPr>
                <a:spLocks noChangeShapeType="1"/>
              </p:cNvSpPr>
              <p:nvPr/>
            </p:nvSpPr>
            <p:spPr bwMode="auto">
              <a:xfrm>
                <a:off x="1342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4" name="Line 148"/>
              <p:cNvSpPr>
                <a:spLocks noChangeShapeType="1"/>
              </p:cNvSpPr>
              <p:nvPr/>
            </p:nvSpPr>
            <p:spPr bwMode="auto">
              <a:xfrm>
                <a:off x="1384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5" name="Line 149"/>
              <p:cNvSpPr>
                <a:spLocks noChangeShapeType="1"/>
              </p:cNvSpPr>
              <p:nvPr/>
            </p:nvSpPr>
            <p:spPr bwMode="auto">
              <a:xfrm>
                <a:off x="1490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6" name="Line 150"/>
              <p:cNvSpPr>
                <a:spLocks noChangeShapeType="1"/>
              </p:cNvSpPr>
              <p:nvPr/>
            </p:nvSpPr>
            <p:spPr bwMode="auto">
              <a:xfrm>
                <a:off x="1543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Line 151"/>
              <p:cNvSpPr>
                <a:spLocks noChangeShapeType="1"/>
              </p:cNvSpPr>
              <p:nvPr/>
            </p:nvSpPr>
            <p:spPr bwMode="auto">
              <a:xfrm>
                <a:off x="1585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8" name="Line 152"/>
              <p:cNvSpPr>
                <a:spLocks noChangeShapeType="1"/>
              </p:cNvSpPr>
              <p:nvPr/>
            </p:nvSpPr>
            <p:spPr bwMode="auto">
              <a:xfrm>
                <a:off x="1638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9" name="Line 153"/>
              <p:cNvSpPr>
                <a:spLocks noChangeShapeType="1"/>
              </p:cNvSpPr>
              <p:nvPr/>
            </p:nvSpPr>
            <p:spPr bwMode="auto">
              <a:xfrm>
                <a:off x="1733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0" name="Line 154"/>
              <p:cNvSpPr>
                <a:spLocks noChangeShapeType="1"/>
              </p:cNvSpPr>
              <p:nvPr/>
            </p:nvSpPr>
            <p:spPr bwMode="auto">
              <a:xfrm>
                <a:off x="1786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1" name="Line 155"/>
              <p:cNvSpPr>
                <a:spLocks noChangeShapeType="1"/>
              </p:cNvSpPr>
              <p:nvPr/>
            </p:nvSpPr>
            <p:spPr bwMode="auto">
              <a:xfrm>
                <a:off x="1838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2" name="Line 156"/>
              <p:cNvSpPr>
                <a:spLocks noChangeShapeType="1"/>
              </p:cNvSpPr>
              <p:nvPr/>
            </p:nvSpPr>
            <p:spPr bwMode="auto">
              <a:xfrm>
                <a:off x="1891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3" name="Line 157"/>
              <p:cNvSpPr>
                <a:spLocks noChangeShapeType="1"/>
              </p:cNvSpPr>
              <p:nvPr/>
            </p:nvSpPr>
            <p:spPr bwMode="auto">
              <a:xfrm>
                <a:off x="1986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4" name="Line 158"/>
              <p:cNvSpPr>
                <a:spLocks noChangeShapeType="1"/>
              </p:cNvSpPr>
              <p:nvPr/>
            </p:nvSpPr>
            <p:spPr bwMode="auto">
              <a:xfrm>
                <a:off x="2039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5" name="Line 159"/>
              <p:cNvSpPr>
                <a:spLocks noChangeShapeType="1"/>
              </p:cNvSpPr>
              <p:nvPr/>
            </p:nvSpPr>
            <p:spPr bwMode="auto">
              <a:xfrm>
                <a:off x="2092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6" name="Line 160"/>
              <p:cNvSpPr>
                <a:spLocks noChangeShapeType="1"/>
              </p:cNvSpPr>
              <p:nvPr/>
            </p:nvSpPr>
            <p:spPr bwMode="auto">
              <a:xfrm>
                <a:off x="2134" y="2063"/>
                <a:ext cx="1" cy="929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7" name="Line 161"/>
              <p:cNvSpPr>
                <a:spLocks noChangeShapeType="1"/>
              </p:cNvSpPr>
              <p:nvPr/>
            </p:nvSpPr>
            <p:spPr bwMode="auto">
              <a:xfrm>
                <a:off x="2240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8" name="Line 162"/>
              <p:cNvSpPr>
                <a:spLocks noChangeShapeType="1"/>
              </p:cNvSpPr>
              <p:nvPr/>
            </p:nvSpPr>
            <p:spPr bwMode="auto">
              <a:xfrm>
                <a:off x="2282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59" name="Line 163"/>
              <p:cNvSpPr>
                <a:spLocks noChangeShapeType="1"/>
              </p:cNvSpPr>
              <p:nvPr/>
            </p:nvSpPr>
            <p:spPr bwMode="auto">
              <a:xfrm>
                <a:off x="2335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0" name="Line 164"/>
              <p:cNvSpPr>
                <a:spLocks noChangeShapeType="1"/>
              </p:cNvSpPr>
              <p:nvPr/>
            </p:nvSpPr>
            <p:spPr bwMode="auto">
              <a:xfrm>
                <a:off x="2388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1" name="Line 165"/>
              <p:cNvSpPr>
                <a:spLocks noChangeShapeType="1"/>
              </p:cNvSpPr>
              <p:nvPr/>
            </p:nvSpPr>
            <p:spPr bwMode="auto">
              <a:xfrm>
                <a:off x="2483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2" name="Line 166"/>
              <p:cNvSpPr>
                <a:spLocks noChangeShapeType="1"/>
              </p:cNvSpPr>
              <p:nvPr/>
            </p:nvSpPr>
            <p:spPr bwMode="auto">
              <a:xfrm>
                <a:off x="2536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3" name="Line 167"/>
              <p:cNvSpPr>
                <a:spLocks noChangeShapeType="1"/>
              </p:cNvSpPr>
              <p:nvPr/>
            </p:nvSpPr>
            <p:spPr bwMode="auto">
              <a:xfrm>
                <a:off x="2589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4" name="Line 168"/>
              <p:cNvSpPr>
                <a:spLocks noChangeShapeType="1"/>
              </p:cNvSpPr>
              <p:nvPr/>
            </p:nvSpPr>
            <p:spPr bwMode="auto">
              <a:xfrm>
                <a:off x="2631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5" name="Line 169"/>
              <p:cNvSpPr>
                <a:spLocks noChangeShapeType="1"/>
              </p:cNvSpPr>
              <p:nvPr/>
            </p:nvSpPr>
            <p:spPr bwMode="auto">
              <a:xfrm>
                <a:off x="2737" y="2052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6" name="Line 170"/>
              <p:cNvSpPr>
                <a:spLocks noChangeShapeType="1"/>
              </p:cNvSpPr>
              <p:nvPr/>
            </p:nvSpPr>
            <p:spPr bwMode="auto">
              <a:xfrm>
                <a:off x="2790" y="2052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7" name="Line 171"/>
              <p:cNvSpPr>
                <a:spLocks noChangeShapeType="1"/>
              </p:cNvSpPr>
              <p:nvPr/>
            </p:nvSpPr>
            <p:spPr bwMode="auto">
              <a:xfrm>
                <a:off x="2832" y="2052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8" name="Line 172"/>
              <p:cNvSpPr>
                <a:spLocks noChangeShapeType="1"/>
              </p:cNvSpPr>
              <p:nvPr/>
            </p:nvSpPr>
            <p:spPr bwMode="auto">
              <a:xfrm>
                <a:off x="2885" y="2052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69" name="Rectangle 175"/>
              <p:cNvSpPr>
                <a:spLocks noChangeArrowheads="1"/>
              </p:cNvSpPr>
              <p:nvPr/>
            </p:nvSpPr>
            <p:spPr bwMode="auto">
              <a:xfrm>
                <a:off x="3868" y="1943"/>
                <a:ext cx="272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700">
                    <a:solidFill>
                      <a:srgbClr val="000000"/>
                    </a:solidFill>
                    <a:latin typeface="宋体" pitchFamily="2" charset="-122"/>
                  </a:rPr>
                  <a:t>时钟</a:t>
                </a:r>
                <a:endParaRPr lang="zh-CN" altLang="en-US" sz="1600"/>
              </a:p>
            </p:txBody>
          </p:sp>
          <p:sp>
            <p:nvSpPr>
              <p:cNvPr id="46170" name="Rectangle 176"/>
              <p:cNvSpPr>
                <a:spLocks noChangeArrowheads="1"/>
              </p:cNvSpPr>
              <p:nvPr/>
            </p:nvSpPr>
            <p:spPr bwMode="auto">
              <a:xfrm>
                <a:off x="4681" y="1888"/>
                <a:ext cx="18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latin typeface="Times New Roman" pitchFamily="18" charset="0"/>
                  </a:rPr>
                  <a:t>OE</a:t>
                </a:r>
                <a:endParaRPr lang="en-US" altLang="zh-CN" sz="1600"/>
              </a:p>
            </p:txBody>
          </p:sp>
          <p:sp>
            <p:nvSpPr>
              <p:cNvPr id="46171" name="Line 177"/>
              <p:cNvSpPr>
                <a:spLocks noChangeShapeType="1"/>
              </p:cNvSpPr>
              <p:nvPr/>
            </p:nvSpPr>
            <p:spPr bwMode="auto">
              <a:xfrm>
                <a:off x="2980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2" name="Line 178"/>
              <p:cNvSpPr>
                <a:spLocks noChangeShapeType="1"/>
              </p:cNvSpPr>
              <p:nvPr/>
            </p:nvSpPr>
            <p:spPr bwMode="auto">
              <a:xfrm>
                <a:off x="3033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3" name="Line 179"/>
              <p:cNvSpPr>
                <a:spLocks noChangeShapeType="1"/>
              </p:cNvSpPr>
              <p:nvPr/>
            </p:nvSpPr>
            <p:spPr bwMode="auto">
              <a:xfrm>
                <a:off x="3086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4" name="Line 180"/>
              <p:cNvSpPr>
                <a:spLocks noChangeShapeType="1"/>
              </p:cNvSpPr>
              <p:nvPr/>
            </p:nvSpPr>
            <p:spPr bwMode="auto">
              <a:xfrm>
                <a:off x="3128" y="2063"/>
                <a:ext cx="1" cy="93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5" name="Rectangle 204"/>
              <p:cNvSpPr>
                <a:spLocks noChangeArrowheads="1"/>
              </p:cNvSpPr>
              <p:nvPr/>
            </p:nvSpPr>
            <p:spPr bwMode="auto">
              <a:xfrm>
                <a:off x="5252" y="2314"/>
                <a:ext cx="9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Q</a:t>
                </a:r>
                <a:endParaRPr lang="en-US" altLang="zh-CN" sz="1600"/>
              </a:p>
            </p:txBody>
          </p:sp>
          <p:sp>
            <p:nvSpPr>
              <p:cNvPr id="46176" name="Line 205"/>
              <p:cNvSpPr>
                <a:spLocks noChangeShapeType="1"/>
              </p:cNvSpPr>
              <p:nvPr/>
            </p:nvSpPr>
            <p:spPr bwMode="auto">
              <a:xfrm flipH="1">
                <a:off x="5273" y="2315"/>
                <a:ext cx="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7" name="Freeform 214"/>
              <p:cNvSpPr>
                <a:spLocks/>
              </p:cNvSpPr>
              <p:nvPr/>
            </p:nvSpPr>
            <p:spPr bwMode="auto">
              <a:xfrm>
                <a:off x="3223" y="2183"/>
                <a:ext cx="63" cy="77"/>
              </a:xfrm>
              <a:custGeom>
                <a:avLst/>
                <a:gdLst>
                  <a:gd name="T0" fmla="*/ 63 w 63"/>
                  <a:gd name="T1" fmla="*/ 0 h 74"/>
                  <a:gd name="T2" fmla="*/ 0 w 63"/>
                  <a:gd name="T3" fmla="*/ 0 h 74"/>
                  <a:gd name="T4" fmla="*/ 0 w 63"/>
                  <a:gd name="T5" fmla="*/ 109 h 74"/>
                  <a:gd name="T6" fmla="*/ 63 w 63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4"/>
                  <a:gd name="T14" fmla="*/ 63 w 6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4">
                    <a:moveTo>
                      <a:pt x="63" y="0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63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8" name="Freeform 215"/>
              <p:cNvSpPr>
                <a:spLocks/>
              </p:cNvSpPr>
              <p:nvPr/>
            </p:nvSpPr>
            <p:spPr bwMode="auto">
              <a:xfrm>
                <a:off x="3286" y="2183"/>
                <a:ext cx="22" cy="77"/>
              </a:xfrm>
              <a:custGeom>
                <a:avLst/>
                <a:gdLst>
                  <a:gd name="T0" fmla="*/ 0 w 22"/>
                  <a:gd name="T1" fmla="*/ 109 h 74"/>
                  <a:gd name="T2" fmla="*/ 11 w 22"/>
                  <a:gd name="T3" fmla="*/ 78 h 74"/>
                  <a:gd name="T4" fmla="*/ 22 w 22"/>
                  <a:gd name="T5" fmla="*/ 62 h 74"/>
                  <a:gd name="T6" fmla="*/ 22 w 22"/>
                  <a:gd name="T7" fmla="*/ 47 h 74"/>
                  <a:gd name="T8" fmla="*/ 11 w 22"/>
                  <a:gd name="T9" fmla="*/ 11 h 74"/>
                  <a:gd name="T10" fmla="*/ 0 w 22"/>
                  <a:gd name="T11" fmla="*/ 0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74"/>
                  <a:gd name="T20" fmla="*/ 22 w 22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74">
                    <a:moveTo>
                      <a:pt x="0" y="74"/>
                    </a:moveTo>
                    <a:lnTo>
                      <a:pt x="11" y="53"/>
                    </a:lnTo>
                    <a:lnTo>
                      <a:pt x="22" y="42"/>
                    </a:lnTo>
                    <a:lnTo>
                      <a:pt x="22" y="32"/>
                    </a:lnTo>
                    <a:lnTo>
                      <a:pt x="11" y="1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9" name="Freeform 216"/>
              <p:cNvSpPr>
                <a:spLocks/>
              </p:cNvSpPr>
              <p:nvPr/>
            </p:nvSpPr>
            <p:spPr bwMode="auto">
              <a:xfrm>
                <a:off x="3223" y="2260"/>
                <a:ext cx="63" cy="77"/>
              </a:xfrm>
              <a:custGeom>
                <a:avLst/>
                <a:gdLst>
                  <a:gd name="T0" fmla="*/ 63 w 63"/>
                  <a:gd name="T1" fmla="*/ 0 h 74"/>
                  <a:gd name="T2" fmla="*/ 0 w 63"/>
                  <a:gd name="T3" fmla="*/ 0 h 74"/>
                  <a:gd name="T4" fmla="*/ 0 w 63"/>
                  <a:gd name="T5" fmla="*/ 109 h 74"/>
                  <a:gd name="T6" fmla="*/ 63 w 63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4"/>
                  <a:gd name="T14" fmla="*/ 63 w 6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4">
                    <a:moveTo>
                      <a:pt x="63" y="0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63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0" name="Freeform 217"/>
              <p:cNvSpPr>
                <a:spLocks/>
              </p:cNvSpPr>
              <p:nvPr/>
            </p:nvSpPr>
            <p:spPr bwMode="auto">
              <a:xfrm>
                <a:off x="3286" y="2260"/>
                <a:ext cx="22" cy="77"/>
              </a:xfrm>
              <a:custGeom>
                <a:avLst/>
                <a:gdLst>
                  <a:gd name="T0" fmla="*/ 0 w 22"/>
                  <a:gd name="T1" fmla="*/ 109 h 74"/>
                  <a:gd name="T2" fmla="*/ 11 w 22"/>
                  <a:gd name="T3" fmla="*/ 78 h 74"/>
                  <a:gd name="T4" fmla="*/ 22 w 22"/>
                  <a:gd name="T5" fmla="*/ 62 h 74"/>
                  <a:gd name="T6" fmla="*/ 22 w 22"/>
                  <a:gd name="T7" fmla="*/ 45 h 74"/>
                  <a:gd name="T8" fmla="*/ 11 w 22"/>
                  <a:gd name="T9" fmla="*/ 10 h 74"/>
                  <a:gd name="T10" fmla="*/ 0 w 22"/>
                  <a:gd name="T11" fmla="*/ 0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74"/>
                  <a:gd name="T20" fmla="*/ 22 w 22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74">
                    <a:moveTo>
                      <a:pt x="0" y="74"/>
                    </a:moveTo>
                    <a:lnTo>
                      <a:pt x="11" y="53"/>
                    </a:lnTo>
                    <a:lnTo>
                      <a:pt x="22" y="42"/>
                    </a:lnTo>
                    <a:lnTo>
                      <a:pt x="22" y="31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1" name="Freeform 220"/>
              <p:cNvSpPr>
                <a:spLocks/>
              </p:cNvSpPr>
              <p:nvPr/>
            </p:nvSpPr>
            <p:spPr bwMode="auto">
              <a:xfrm>
                <a:off x="3371" y="2380"/>
                <a:ext cx="53" cy="186"/>
              </a:xfrm>
              <a:custGeom>
                <a:avLst/>
                <a:gdLst>
                  <a:gd name="T0" fmla="*/ 0 w 53"/>
                  <a:gd name="T1" fmla="*/ 263 h 179"/>
                  <a:gd name="T2" fmla="*/ 32 w 53"/>
                  <a:gd name="T3" fmla="*/ 201 h 179"/>
                  <a:gd name="T4" fmla="*/ 53 w 53"/>
                  <a:gd name="T5" fmla="*/ 139 h 179"/>
                  <a:gd name="T6" fmla="*/ 32 w 53"/>
                  <a:gd name="T7" fmla="*/ 62 h 179"/>
                  <a:gd name="T8" fmla="*/ 0 w 53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"/>
                  <a:gd name="T16" fmla="*/ 0 h 179"/>
                  <a:gd name="T17" fmla="*/ 53 w 53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" h="179">
                    <a:moveTo>
                      <a:pt x="0" y="179"/>
                    </a:moveTo>
                    <a:lnTo>
                      <a:pt x="32" y="137"/>
                    </a:lnTo>
                    <a:lnTo>
                      <a:pt x="53" y="95"/>
                    </a:lnTo>
                    <a:lnTo>
                      <a:pt x="32" y="42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2" name="Line 221"/>
              <p:cNvSpPr>
                <a:spLocks noChangeShapeType="1"/>
              </p:cNvSpPr>
              <p:nvPr/>
            </p:nvSpPr>
            <p:spPr bwMode="auto">
              <a:xfrm>
                <a:off x="3371" y="2566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" name="Line 222"/>
              <p:cNvSpPr>
                <a:spLocks noChangeShapeType="1"/>
              </p:cNvSpPr>
              <p:nvPr/>
            </p:nvSpPr>
            <p:spPr bwMode="auto">
              <a:xfrm>
                <a:off x="3371" y="2380"/>
                <a:ext cx="74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4" name="Freeform 223"/>
              <p:cNvSpPr>
                <a:spLocks/>
              </p:cNvSpPr>
              <p:nvPr/>
            </p:nvSpPr>
            <p:spPr bwMode="auto">
              <a:xfrm>
                <a:off x="3445" y="2479"/>
                <a:ext cx="116" cy="87"/>
              </a:xfrm>
              <a:custGeom>
                <a:avLst/>
                <a:gdLst>
                  <a:gd name="T0" fmla="*/ 0 w 116"/>
                  <a:gd name="T1" fmla="*/ 119 h 84"/>
                  <a:gd name="T2" fmla="*/ 63 w 116"/>
                  <a:gd name="T3" fmla="*/ 74 h 84"/>
                  <a:gd name="T4" fmla="*/ 116 w 116"/>
                  <a:gd name="T5" fmla="*/ 0 h 84"/>
                  <a:gd name="T6" fmla="*/ 0 60000 65536"/>
                  <a:gd name="T7" fmla="*/ 0 60000 65536"/>
                  <a:gd name="T8" fmla="*/ 0 60000 65536"/>
                  <a:gd name="T9" fmla="*/ 0 w 116"/>
                  <a:gd name="T10" fmla="*/ 0 h 84"/>
                  <a:gd name="T11" fmla="*/ 116 w 116"/>
                  <a:gd name="T12" fmla="*/ 84 h 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6" h="84">
                    <a:moveTo>
                      <a:pt x="0" y="84"/>
                    </a:moveTo>
                    <a:lnTo>
                      <a:pt x="63" y="53"/>
                    </a:lnTo>
                    <a:lnTo>
                      <a:pt x="116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5" name="Freeform 224"/>
              <p:cNvSpPr>
                <a:spLocks/>
              </p:cNvSpPr>
              <p:nvPr/>
            </p:nvSpPr>
            <p:spPr bwMode="auto">
              <a:xfrm>
                <a:off x="3445" y="2380"/>
                <a:ext cx="116" cy="99"/>
              </a:xfrm>
              <a:custGeom>
                <a:avLst/>
                <a:gdLst>
                  <a:gd name="T0" fmla="*/ 0 w 116"/>
                  <a:gd name="T1" fmla="*/ 0 h 95"/>
                  <a:gd name="T2" fmla="*/ 53 w 116"/>
                  <a:gd name="T3" fmla="*/ 31 h 95"/>
                  <a:gd name="T4" fmla="*/ 84 w 116"/>
                  <a:gd name="T5" fmla="*/ 79 h 95"/>
                  <a:gd name="T6" fmla="*/ 116 w 116"/>
                  <a:gd name="T7" fmla="*/ 144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95"/>
                  <a:gd name="T14" fmla="*/ 116 w 116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95">
                    <a:moveTo>
                      <a:pt x="0" y="0"/>
                    </a:moveTo>
                    <a:lnTo>
                      <a:pt x="53" y="21"/>
                    </a:lnTo>
                    <a:lnTo>
                      <a:pt x="84" y="53"/>
                    </a:lnTo>
                    <a:lnTo>
                      <a:pt x="116" y="9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6" name="Freeform 225"/>
              <p:cNvSpPr>
                <a:spLocks/>
              </p:cNvSpPr>
              <p:nvPr/>
            </p:nvSpPr>
            <p:spPr bwMode="auto">
              <a:xfrm>
                <a:off x="3223" y="2402"/>
                <a:ext cx="63" cy="77"/>
              </a:xfrm>
              <a:custGeom>
                <a:avLst/>
                <a:gdLst>
                  <a:gd name="T0" fmla="*/ 63 w 63"/>
                  <a:gd name="T1" fmla="*/ 0 h 74"/>
                  <a:gd name="T2" fmla="*/ 0 w 63"/>
                  <a:gd name="T3" fmla="*/ 0 h 74"/>
                  <a:gd name="T4" fmla="*/ 0 w 63"/>
                  <a:gd name="T5" fmla="*/ 109 h 74"/>
                  <a:gd name="T6" fmla="*/ 63 w 63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4"/>
                  <a:gd name="T14" fmla="*/ 63 w 6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4">
                    <a:moveTo>
                      <a:pt x="63" y="0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63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7" name="Freeform 226"/>
              <p:cNvSpPr>
                <a:spLocks/>
              </p:cNvSpPr>
              <p:nvPr/>
            </p:nvSpPr>
            <p:spPr bwMode="auto">
              <a:xfrm>
                <a:off x="3286" y="2402"/>
                <a:ext cx="22" cy="77"/>
              </a:xfrm>
              <a:custGeom>
                <a:avLst/>
                <a:gdLst>
                  <a:gd name="T0" fmla="*/ 0 w 22"/>
                  <a:gd name="T1" fmla="*/ 109 h 74"/>
                  <a:gd name="T2" fmla="*/ 11 w 22"/>
                  <a:gd name="T3" fmla="*/ 95 h 74"/>
                  <a:gd name="T4" fmla="*/ 22 w 22"/>
                  <a:gd name="T5" fmla="*/ 62 h 74"/>
                  <a:gd name="T6" fmla="*/ 22 w 22"/>
                  <a:gd name="T7" fmla="*/ 47 h 74"/>
                  <a:gd name="T8" fmla="*/ 11 w 22"/>
                  <a:gd name="T9" fmla="*/ 31 h 74"/>
                  <a:gd name="T10" fmla="*/ 0 w 22"/>
                  <a:gd name="T11" fmla="*/ 0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74"/>
                  <a:gd name="T20" fmla="*/ 22 w 22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74">
                    <a:moveTo>
                      <a:pt x="0" y="74"/>
                    </a:moveTo>
                    <a:lnTo>
                      <a:pt x="11" y="63"/>
                    </a:lnTo>
                    <a:lnTo>
                      <a:pt x="22" y="42"/>
                    </a:lnTo>
                    <a:lnTo>
                      <a:pt x="22" y="32"/>
                    </a:lnTo>
                    <a:lnTo>
                      <a:pt x="11" y="2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8" name="Freeform 227"/>
              <p:cNvSpPr>
                <a:spLocks/>
              </p:cNvSpPr>
              <p:nvPr/>
            </p:nvSpPr>
            <p:spPr bwMode="auto">
              <a:xfrm>
                <a:off x="3223" y="2479"/>
                <a:ext cx="63" cy="77"/>
              </a:xfrm>
              <a:custGeom>
                <a:avLst/>
                <a:gdLst>
                  <a:gd name="T0" fmla="*/ 63 w 63"/>
                  <a:gd name="T1" fmla="*/ 0 h 74"/>
                  <a:gd name="T2" fmla="*/ 0 w 63"/>
                  <a:gd name="T3" fmla="*/ 0 h 74"/>
                  <a:gd name="T4" fmla="*/ 0 w 63"/>
                  <a:gd name="T5" fmla="*/ 109 h 74"/>
                  <a:gd name="T6" fmla="*/ 63 w 63"/>
                  <a:gd name="T7" fmla="*/ 109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"/>
                  <a:gd name="T13" fmla="*/ 0 h 74"/>
                  <a:gd name="T14" fmla="*/ 63 w 63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" h="74">
                    <a:moveTo>
                      <a:pt x="63" y="0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63" y="74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9" name="Freeform 228"/>
              <p:cNvSpPr>
                <a:spLocks/>
              </p:cNvSpPr>
              <p:nvPr/>
            </p:nvSpPr>
            <p:spPr bwMode="auto">
              <a:xfrm>
                <a:off x="3286" y="2479"/>
                <a:ext cx="22" cy="77"/>
              </a:xfrm>
              <a:custGeom>
                <a:avLst/>
                <a:gdLst>
                  <a:gd name="T0" fmla="*/ 0 w 22"/>
                  <a:gd name="T1" fmla="*/ 109 h 74"/>
                  <a:gd name="T2" fmla="*/ 11 w 22"/>
                  <a:gd name="T3" fmla="*/ 95 h 74"/>
                  <a:gd name="T4" fmla="*/ 22 w 22"/>
                  <a:gd name="T5" fmla="*/ 62 h 74"/>
                  <a:gd name="T6" fmla="*/ 22 w 22"/>
                  <a:gd name="T7" fmla="*/ 45 h 74"/>
                  <a:gd name="T8" fmla="*/ 11 w 22"/>
                  <a:gd name="T9" fmla="*/ 31 h 74"/>
                  <a:gd name="T10" fmla="*/ 0 w 22"/>
                  <a:gd name="T11" fmla="*/ 0 h 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74"/>
                  <a:gd name="T20" fmla="*/ 22 w 22"/>
                  <a:gd name="T21" fmla="*/ 74 h 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74">
                    <a:moveTo>
                      <a:pt x="0" y="74"/>
                    </a:moveTo>
                    <a:lnTo>
                      <a:pt x="11" y="63"/>
                    </a:lnTo>
                    <a:lnTo>
                      <a:pt x="22" y="42"/>
                    </a:lnTo>
                    <a:lnTo>
                      <a:pt x="22" y="31"/>
                    </a:lnTo>
                    <a:lnTo>
                      <a:pt x="11" y="21"/>
                    </a:lnTo>
                    <a:lnTo>
                      <a:pt x="0" y="0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0" name="Freeform 238"/>
              <p:cNvSpPr>
                <a:spLocks/>
              </p:cNvSpPr>
              <p:nvPr/>
            </p:nvSpPr>
            <p:spPr bwMode="auto">
              <a:xfrm>
                <a:off x="1955" y="2708"/>
                <a:ext cx="53" cy="44"/>
              </a:xfrm>
              <a:custGeom>
                <a:avLst/>
                <a:gdLst>
                  <a:gd name="T0" fmla="*/ 0 w 53"/>
                  <a:gd name="T1" fmla="*/ 32 h 43"/>
                  <a:gd name="T2" fmla="*/ 21 w 53"/>
                  <a:gd name="T3" fmla="*/ 0 h 43"/>
                  <a:gd name="T4" fmla="*/ 42 w 53"/>
                  <a:gd name="T5" fmla="*/ 0 h 43"/>
                  <a:gd name="T6" fmla="*/ 53 w 53"/>
                  <a:gd name="T7" fmla="*/ 32 h 43"/>
                  <a:gd name="T8" fmla="*/ 42 w 53"/>
                  <a:gd name="T9" fmla="*/ 53 h 43"/>
                  <a:gd name="T10" fmla="*/ 21 w 53"/>
                  <a:gd name="T11" fmla="*/ 53 h 43"/>
                  <a:gd name="T12" fmla="*/ 0 w 53"/>
                  <a:gd name="T13" fmla="*/ 32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3"/>
                  <a:gd name="T23" fmla="*/ 53 w 53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3">
                    <a:moveTo>
                      <a:pt x="0" y="22"/>
                    </a:moveTo>
                    <a:lnTo>
                      <a:pt x="21" y="0"/>
                    </a:lnTo>
                    <a:lnTo>
                      <a:pt x="42" y="0"/>
                    </a:lnTo>
                    <a:lnTo>
                      <a:pt x="53" y="22"/>
                    </a:lnTo>
                    <a:lnTo>
                      <a:pt x="42" y="43"/>
                    </a:lnTo>
                    <a:lnTo>
                      <a:pt x="21" y="4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1" name="Freeform 239"/>
              <p:cNvSpPr>
                <a:spLocks/>
              </p:cNvSpPr>
              <p:nvPr/>
            </p:nvSpPr>
            <p:spPr bwMode="auto">
              <a:xfrm>
                <a:off x="2008" y="2861"/>
                <a:ext cx="52" cy="55"/>
              </a:xfrm>
              <a:custGeom>
                <a:avLst/>
                <a:gdLst>
                  <a:gd name="T0" fmla="*/ 0 w 52"/>
                  <a:gd name="T1" fmla="*/ 31 h 53"/>
                  <a:gd name="T2" fmla="*/ 10 w 52"/>
                  <a:gd name="T3" fmla="*/ 0 h 53"/>
                  <a:gd name="T4" fmla="*/ 42 w 52"/>
                  <a:gd name="T5" fmla="*/ 0 h 53"/>
                  <a:gd name="T6" fmla="*/ 52 w 52"/>
                  <a:gd name="T7" fmla="*/ 31 h 53"/>
                  <a:gd name="T8" fmla="*/ 42 w 52"/>
                  <a:gd name="T9" fmla="*/ 76 h 53"/>
                  <a:gd name="T10" fmla="*/ 10 w 52"/>
                  <a:gd name="T11" fmla="*/ 76 h 53"/>
                  <a:gd name="T12" fmla="*/ 0 w 52"/>
                  <a:gd name="T13" fmla="*/ 31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53"/>
                  <a:gd name="T23" fmla="*/ 52 w 5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53">
                    <a:moveTo>
                      <a:pt x="0" y="21"/>
                    </a:moveTo>
                    <a:lnTo>
                      <a:pt x="10" y="0"/>
                    </a:lnTo>
                    <a:lnTo>
                      <a:pt x="42" y="0"/>
                    </a:lnTo>
                    <a:lnTo>
                      <a:pt x="52" y="21"/>
                    </a:lnTo>
                    <a:lnTo>
                      <a:pt x="42" y="53"/>
                    </a:lnTo>
                    <a:lnTo>
                      <a:pt x="10" y="5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2" name="Freeform 240"/>
              <p:cNvSpPr>
                <a:spLocks/>
              </p:cNvSpPr>
              <p:nvPr/>
            </p:nvSpPr>
            <p:spPr bwMode="auto">
              <a:xfrm>
                <a:off x="2060" y="2708"/>
                <a:ext cx="53" cy="44"/>
              </a:xfrm>
              <a:custGeom>
                <a:avLst/>
                <a:gdLst>
                  <a:gd name="T0" fmla="*/ 0 w 53"/>
                  <a:gd name="T1" fmla="*/ 32 h 43"/>
                  <a:gd name="T2" fmla="*/ 11 w 53"/>
                  <a:gd name="T3" fmla="*/ 0 h 43"/>
                  <a:gd name="T4" fmla="*/ 32 w 53"/>
                  <a:gd name="T5" fmla="*/ 0 h 43"/>
                  <a:gd name="T6" fmla="*/ 53 w 53"/>
                  <a:gd name="T7" fmla="*/ 32 h 43"/>
                  <a:gd name="T8" fmla="*/ 32 w 53"/>
                  <a:gd name="T9" fmla="*/ 53 h 43"/>
                  <a:gd name="T10" fmla="*/ 11 w 53"/>
                  <a:gd name="T11" fmla="*/ 53 h 43"/>
                  <a:gd name="T12" fmla="*/ 0 w 53"/>
                  <a:gd name="T13" fmla="*/ 32 h 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3"/>
                  <a:gd name="T23" fmla="*/ 53 w 53"/>
                  <a:gd name="T24" fmla="*/ 43 h 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3">
                    <a:moveTo>
                      <a:pt x="0" y="22"/>
                    </a:moveTo>
                    <a:lnTo>
                      <a:pt x="11" y="0"/>
                    </a:lnTo>
                    <a:lnTo>
                      <a:pt x="32" y="0"/>
                    </a:lnTo>
                    <a:lnTo>
                      <a:pt x="53" y="22"/>
                    </a:lnTo>
                    <a:lnTo>
                      <a:pt x="32" y="43"/>
                    </a:lnTo>
                    <a:lnTo>
                      <a:pt x="11" y="43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3" name="Freeform 241"/>
              <p:cNvSpPr>
                <a:spLocks/>
              </p:cNvSpPr>
              <p:nvPr/>
            </p:nvSpPr>
            <p:spPr bwMode="auto">
              <a:xfrm>
                <a:off x="2113" y="2861"/>
                <a:ext cx="43" cy="55"/>
              </a:xfrm>
              <a:custGeom>
                <a:avLst/>
                <a:gdLst>
                  <a:gd name="T0" fmla="*/ 0 w 43"/>
                  <a:gd name="T1" fmla="*/ 31 h 53"/>
                  <a:gd name="T2" fmla="*/ 11 w 43"/>
                  <a:gd name="T3" fmla="*/ 0 h 53"/>
                  <a:gd name="T4" fmla="*/ 32 w 43"/>
                  <a:gd name="T5" fmla="*/ 0 h 53"/>
                  <a:gd name="T6" fmla="*/ 43 w 43"/>
                  <a:gd name="T7" fmla="*/ 31 h 53"/>
                  <a:gd name="T8" fmla="*/ 32 w 43"/>
                  <a:gd name="T9" fmla="*/ 76 h 53"/>
                  <a:gd name="T10" fmla="*/ 11 w 43"/>
                  <a:gd name="T11" fmla="*/ 76 h 53"/>
                  <a:gd name="T12" fmla="*/ 0 w 43"/>
                  <a:gd name="T13" fmla="*/ 31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53"/>
                  <a:gd name="T23" fmla="*/ 43 w 43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53">
                    <a:moveTo>
                      <a:pt x="0" y="21"/>
                    </a:moveTo>
                    <a:lnTo>
                      <a:pt x="11" y="0"/>
                    </a:lnTo>
                    <a:lnTo>
                      <a:pt x="32" y="0"/>
                    </a:lnTo>
                    <a:lnTo>
                      <a:pt x="43" y="21"/>
                    </a:lnTo>
                    <a:lnTo>
                      <a:pt x="32" y="53"/>
                    </a:lnTo>
                    <a:lnTo>
                      <a:pt x="11" y="5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4" name="Freeform 242"/>
              <p:cNvSpPr>
                <a:spLocks/>
              </p:cNvSpPr>
              <p:nvPr/>
            </p:nvSpPr>
            <p:spPr bwMode="auto">
              <a:xfrm>
                <a:off x="3984" y="2577"/>
                <a:ext cx="42" cy="55"/>
              </a:xfrm>
              <a:custGeom>
                <a:avLst/>
                <a:gdLst>
                  <a:gd name="T0" fmla="*/ 0 w 42"/>
                  <a:gd name="T1" fmla="*/ 42 h 53"/>
                  <a:gd name="T2" fmla="*/ 11 w 42"/>
                  <a:gd name="T3" fmla="*/ 0 h 53"/>
                  <a:gd name="T4" fmla="*/ 32 w 42"/>
                  <a:gd name="T5" fmla="*/ 0 h 53"/>
                  <a:gd name="T6" fmla="*/ 42 w 42"/>
                  <a:gd name="T7" fmla="*/ 42 h 53"/>
                  <a:gd name="T8" fmla="*/ 32 w 42"/>
                  <a:gd name="T9" fmla="*/ 76 h 53"/>
                  <a:gd name="T10" fmla="*/ 11 w 42"/>
                  <a:gd name="T11" fmla="*/ 76 h 53"/>
                  <a:gd name="T12" fmla="*/ 0 w 42"/>
                  <a:gd name="T13" fmla="*/ 42 h 5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"/>
                  <a:gd name="T22" fmla="*/ 0 h 53"/>
                  <a:gd name="T23" fmla="*/ 42 w 42"/>
                  <a:gd name="T24" fmla="*/ 53 h 5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2" h="53">
                    <a:moveTo>
                      <a:pt x="0" y="31"/>
                    </a:moveTo>
                    <a:lnTo>
                      <a:pt x="11" y="0"/>
                    </a:lnTo>
                    <a:lnTo>
                      <a:pt x="32" y="0"/>
                    </a:lnTo>
                    <a:lnTo>
                      <a:pt x="42" y="31"/>
                    </a:lnTo>
                    <a:lnTo>
                      <a:pt x="32" y="53"/>
                    </a:lnTo>
                    <a:lnTo>
                      <a:pt x="11" y="5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5" name="Freeform 243"/>
              <p:cNvSpPr>
                <a:spLocks/>
              </p:cNvSpPr>
              <p:nvPr/>
            </p:nvSpPr>
            <p:spPr bwMode="auto">
              <a:xfrm>
                <a:off x="4734" y="2118"/>
                <a:ext cx="43" cy="44"/>
              </a:xfrm>
              <a:custGeom>
                <a:avLst/>
                <a:gdLst>
                  <a:gd name="T0" fmla="*/ 0 w 43"/>
                  <a:gd name="T1" fmla="*/ 31 h 42"/>
                  <a:gd name="T2" fmla="*/ 11 w 43"/>
                  <a:gd name="T3" fmla="*/ 0 h 42"/>
                  <a:gd name="T4" fmla="*/ 32 w 43"/>
                  <a:gd name="T5" fmla="*/ 0 h 42"/>
                  <a:gd name="T6" fmla="*/ 43 w 43"/>
                  <a:gd name="T7" fmla="*/ 31 h 42"/>
                  <a:gd name="T8" fmla="*/ 32 w 43"/>
                  <a:gd name="T9" fmla="*/ 66 h 42"/>
                  <a:gd name="T10" fmla="*/ 11 w 43"/>
                  <a:gd name="T11" fmla="*/ 66 h 42"/>
                  <a:gd name="T12" fmla="*/ 0 w 43"/>
                  <a:gd name="T13" fmla="*/ 3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42"/>
                  <a:gd name="T23" fmla="*/ 43 w 4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42">
                    <a:moveTo>
                      <a:pt x="0" y="21"/>
                    </a:moveTo>
                    <a:lnTo>
                      <a:pt x="11" y="0"/>
                    </a:lnTo>
                    <a:lnTo>
                      <a:pt x="32" y="0"/>
                    </a:lnTo>
                    <a:lnTo>
                      <a:pt x="43" y="21"/>
                    </a:lnTo>
                    <a:lnTo>
                      <a:pt x="32" y="42"/>
                    </a:lnTo>
                    <a:lnTo>
                      <a:pt x="11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6" name="Freeform 244"/>
              <p:cNvSpPr>
                <a:spLocks/>
              </p:cNvSpPr>
              <p:nvPr/>
            </p:nvSpPr>
            <p:spPr bwMode="auto">
              <a:xfrm>
                <a:off x="4851" y="2238"/>
                <a:ext cx="222" cy="251"/>
              </a:xfrm>
              <a:custGeom>
                <a:avLst/>
                <a:gdLst>
                  <a:gd name="T0" fmla="*/ 0 w 222"/>
                  <a:gd name="T1" fmla="*/ 348 h 242"/>
                  <a:gd name="T2" fmla="*/ 0 w 222"/>
                  <a:gd name="T3" fmla="*/ 0 h 242"/>
                  <a:gd name="T4" fmla="*/ 222 w 222"/>
                  <a:gd name="T5" fmla="*/ 182 h 242"/>
                  <a:gd name="T6" fmla="*/ 0 w 222"/>
                  <a:gd name="T7" fmla="*/ 348 h 2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2"/>
                  <a:gd name="T13" fmla="*/ 0 h 242"/>
                  <a:gd name="T14" fmla="*/ 222 w 222"/>
                  <a:gd name="T15" fmla="*/ 242 h 2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2" h="242">
                    <a:moveTo>
                      <a:pt x="0" y="242"/>
                    </a:moveTo>
                    <a:lnTo>
                      <a:pt x="0" y="0"/>
                    </a:lnTo>
                    <a:lnTo>
                      <a:pt x="222" y="126"/>
                    </a:lnTo>
                    <a:lnTo>
                      <a:pt x="0" y="242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7" name="Freeform 245"/>
              <p:cNvSpPr>
                <a:spLocks/>
              </p:cNvSpPr>
              <p:nvPr/>
            </p:nvSpPr>
            <p:spPr bwMode="auto">
              <a:xfrm>
                <a:off x="5051" y="2347"/>
                <a:ext cx="53" cy="44"/>
              </a:xfrm>
              <a:custGeom>
                <a:avLst/>
                <a:gdLst>
                  <a:gd name="T0" fmla="*/ 0 w 53"/>
                  <a:gd name="T1" fmla="*/ 31 h 42"/>
                  <a:gd name="T2" fmla="*/ 22 w 53"/>
                  <a:gd name="T3" fmla="*/ 0 h 42"/>
                  <a:gd name="T4" fmla="*/ 43 w 53"/>
                  <a:gd name="T5" fmla="*/ 0 h 42"/>
                  <a:gd name="T6" fmla="*/ 53 w 53"/>
                  <a:gd name="T7" fmla="*/ 31 h 42"/>
                  <a:gd name="T8" fmla="*/ 43 w 53"/>
                  <a:gd name="T9" fmla="*/ 66 h 42"/>
                  <a:gd name="T10" fmla="*/ 22 w 53"/>
                  <a:gd name="T11" fmla="*/ 66 h 42"/>
                  <a:gd name="T12" fmla="*/ 0 w 53"/>
                  <a:gd name="T13" fmla="*/ 3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22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22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8" name="Line 252"/>
              <p:cNvSpPr>
                <a:spLocks noChangeShapeType="1"/>
              </p:cNvSpPr>
              <p:nvPr/>
            </p:nvSpPr>
            <p:spPr bwMode="auto">
              <a:xfrm>
                <a:off x="4718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9" name="Freeform 253"/>
              <p:cNvSpPr>
                <a:spLocks/>
              </p:cNvSpPr>
              <p:nvPr/>
            </p:nvSpPr>
            <p:spPr bwMode="auto">
              <a:xfrm>
                <a:off x="4951" y="2267"/>
                <a:ext cx="53" cy="44"/>
              </a:xfrm>
              <a:custGeom>
                <a:avLst/>
                <a:gdLst>
                  <a:gd name="T0" fmla="*/ 0 w 53"/>
                  <a:gd name="T1" fmla="*/ 31 h 42"/>
                  <a:gd name="T2" fmla="*/ 22 w 53"/>
                  <a:gd name="T3" fmla="*/ 0 h 42"/>
                  <a:gd name="T4" fmla="*/ 43 w 53"/>
                  <a:gd name="T5" fmla="*/ 0 h 42"/>
                  <a:gd name="T6" fmla="*/ 53 w 53"/>
                  <a:gd name="T7" fmla="*/ 31 h 42"/>
                  <a:gd name="T8" fmla="*/ 43 w 53"/>
                  <a:gd name="T9" fmla="*/ 66 h 42"/>
                  <a:gd name="T10" fmla="*/ 22 w 53"/>
                  <a:gd name="T11" fmla="*/ 66 h 42"/>
                  <a:gd name="T12" fmla="*/ 0 w 53"/>
                  <a:gd name="T13" fmla="*/ 3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22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22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0" name="Freeform 254"/>
              <p:cNvSpPr>
                <a:spLocks/>
              </p:cNvSpPr>
              <p:nvPr/>
            </p:nvSpPr>
            <p:spPr bwMode="auto">
              <a:xfrm>
                <a:off x="4604" y="2586"/>
                <a:ext cx="53" cy="44"/>
              </a:xfrm>
              <a:custGeom>
                <a:avLst/>
                <a:gdLst>
                  <a:gd name="T0" fmla="*/ 0 w 53"/>
                  <a:gd name="T1" fmla="*/ 31 h 42"/>
                  <a:gd name="T2" fmla="*/ 22 w 53"/>
                  <a:gd name="T3" fmla="*/ 0 h 42"/>
                  <a:gd name="T4" fmla="*/ 43 w 53"/>
                  <a:gd name="T5" fmla="*/ 0 h 42"/>
                  <a:gd name="T6" fmla="*/ 53 w 53"/>
                  <a:gd name="T7" fmla="*/ 31 h 42"/>
                  <a:gd name="T8" fmla="*/ 43 w 53"/>
                  <a:gd name="T9" fmla="*/ 66 h 42"/>
                  <a:gd name="T10" fmla="*/ 22 w 53"/>
                  <a:gd name="T11" fmla="*/ 66 h 42"/>
                  <a:gd name="T12" fmla="*/ 0 w 53"/>
                  <a:gd name="T13" fmla="*/ 31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3"/>
                  <a:gd name="T22" fmla="*/ 0 h 42"/>
                  <a:gd name="T23" fmla="*/ 53 w 53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3" h="42">
                    <a:moveTo>
                      <a:pt x="0" y="21"/>
                    </a:moveTo>
                    <a:lnTo>
                      <a:pt x="22" y="0"/>
                    </a:lnTo>
                    <a:lnTo>
                      <a:pt x="43" y="0"/>
                    </a:lnTo>
                    <a:lnTo>
                      <a:pt x="53" y="21"/>
                    </a:lnTo>
                    <a:lnTo>
                      <a:pt x="43" y="42"/>
                    </a:lnTo>
                    <a:lnTo>
                      <a:pt x="22" y="4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01" name="Rectangle 255"/>
              <p:cNvSpPr>
                <a:spLocks noChangeArrowheads="1"/>
              </p:cNvSpPr>
              <p:nvPr/>
            </p:nvSpPr>
            <p:spPr bwMode="auto">
              <a:xfrm>
                <a:off x="4166" y="2521"/>
                <a:ext cx="1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C1</a:t>
                </a:r>
                <a:endParaRPr lang="en-US" altLang="zh-CN" sz="1600"/>
              </a:p>
            </p:txBody>
          </p:sp>
        </p:grpSp>
        <p:sp>
          <p:nvSpPr>
            <p:cNvPr id="123" name="矩形 122"/>
            <p:cNvSpPr/>
            <p:nvPr/>
          </p:nvSpPr>
          <p:spPr>
            <a:xfrm>
              <a:off x="1000125" y="2571760"/>
              <a:ext cx="4000500" cy="178593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089" name="矩形 117"/>
            <p:cNvSpPr>
              <a:spLocks noChangeArrowheads="1"/>
            </p:cNvSpPr>
            <p:nvPr/>
          </p:nvSpPr>
          <p:spPr bwMode="auto">
            <a:xfrm>
              <a:off x="5000628" y="4202676"/>
              <a:ext cx="1191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kumimoji="1" lang="zh-CN" altLang="en-US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或阵列</a:t>
              </a:r>
              <a:endParaRPr lang="zh-CN" altLang="en-US" sz="1800"/>
            </a:p>
          </p:txBody>
        </p:sp>
      </p:grp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6"/>
          <p:cNvSpPr txBox="1">
            <a:spLocks noChangeArrowheads="1"/>
          </p:cNvSpPr>
          <p:nvPr/>
        </p:nvSpPr>
        <p:spPr bwMode="auto">
          <a:xfrm>
            <a:off x="500063" y="214313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四、通用阵列逻辑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GAL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857250" y="714375"/>
            <a:ext cx="270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GAL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器件的特点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57250" y="1228725"/>
            <a:ext cx="7429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GAL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是在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的基础上发展起来的，具有和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相同的与或阵列，即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可编程的与阵列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固定的或阵列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57250" y="2214563"/>
            <a:ext cx="7429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采用了电擦除、电可编程的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工艺制作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，可以用电信号擦除并反复编程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上百次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857250" y="3157538"/>
            <a:ext cx="7500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GAL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器件的输出端设置了可编程的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输出逻辑宏单元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OLMC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Output Logic Macro Cell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），通过编程可以将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OLMC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设置成不同的输出方式。</a:t>
            </a:r>
            <a:endParaRPr lang="zh-CN" altLang="en-US" sz="2400" b="1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57250" y="4443413"/>
            <a:ext cx="7500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同一型号的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GAL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器件可以实现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器件所有的各种输出电路工作模式，即取代了大部分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PAL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器件， 因此称为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通用可编程逻辑器件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zh-CN" altLang="en-US" sz="2400" b="1"/>
          </a:p>
        </p:txBody>
      </p:sp>
      <p:sp>
        <p:nvSpPr>
          <p:cNvPr id="10" name="Rectangle 251"/>
          <p:cNvSpPr>
            <a:spLocks noChangeArrowheads="1"/>
          </p:cNvSpPr>
          <p:nvPr/>
        </p:nvSpPr>
        <p:spPr bwMode="auto">
          <a:xfrm>
            <a:off x="714375" y="5715000"/>
            <a:ext cx="8143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目前常用的产品有 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GAL16V8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GAL20V8 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</a:rPr>
              <a:t>、</a:t>
            </a:r>
            <a:r>
              <a:rPr kumimoji="1" lang="en-US" altLang="zh-CN" sz="2400" b="1">
                <a:solidFill>
                  <a:srgbClr val="006600"/>
                </a:solidFill>
                <a:latin typeface="Times New Roman" pitchFamily="18" charset="0"/>
              </a:rPr>
              <a:t>ispGAL16Z8</a:t>
            </a:r>
            <a:r>
              <a:rPr kumimoji="1" lang="zh-CN" altLang="en-US" sz="24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等。</a:t>
            </a:r>
          </a:p>
        </p:txBody>
      </p:sp>
      <p:sp>
        <p:nvSpPr>
          <p:cNvPr id="47113" name="Text Box 6"/>
          <p:cNvSpPr txBox="1">
            <a:spLocks noChangeArrowheads="1"/>
          </p:cNvSpPr>
          <p:nvPr/>
        </p:nvSpPr>
        <p:spPr bwMode="auto">
          <a:xfrm>
            <a:off x="5921375" y="79375"/>
            <a:ext cx="311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§7.3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低密度可编程逻辑器件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42875"/>
            <a:ext cx="4941888" cy="657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14313"/>
            <a:ext cx="38782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10275" y="6386513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</a:rPr>
              <a:t>输出方式可编程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357563"/>
            <a:ext cx="3879850" cy="302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57188" y="285750"/>
            <a:ext cx="3714750" cy="6357938"/>
            <a:chOff x="357158" y="285728"/>
            <a:chExt cx="3714776" cy="6357982"/>
          </a:xfrm>
        </p:grpSpPr>
        <p:sp>
          <p:nvSpPr>
            <p:cNvPr id="8" name="圆角矩形标注 7"/>
            <p:cNvSpPr/>
            <p:nvPr/>
          </p:nvSpPr>
          <p:spPr>
            <a:xfrm>
              <a:off x="3428991" y="285728"/>
              <a:ext cx="642943" cy="6357982"/>
            </a:xfrm>
            <a:prstGeom prst="wedgeRoundRectCallout">
              <a:avLst>
                <a:gd name="adj1" fmla="val -220521"/>
                <a:gd name="adj2" fmla="val -3754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137" name="矩形 8"/>
            <p:cNvSpPr>
              <a:spLocks noChangeArrowheads="1"/>
            </p:cNvSpPr>
            <p:nvPr/>
          </p:nvSpPr>
          <p:spPr bwMode="auto">
            <a:xfrm>
              <a:off x="357158" y="3238499"/>
              <a:ext cx="3097323" cy="784254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一旦确定某种输出模式后，</a:t>
              </a:r>
              <a:endParaRPr kumimoji="1"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所有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OLMC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都工作在该模式下。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3175"/>
            <a:ext cx="8843962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6"/>
          <p:cNvSpPr txBox="1">
            <a:spLocks noChangeArrowheads="1"/>
          </p:cNvSpPr>
          <p:nvPr/>
        </p:nvSpPr>
        <p:spPr bwMode="auto">
          <a:xfrm>
            <a:off x="285750" y="71438"/>
            <a:ext cx="7072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4375" y="690563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CPLD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的基本结构</a:t>
            </a:r>
            <a:endParaRPr kumimoji="1" lang="en-US" altLang="zh-CN" sz="28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85875"/>
            <a:ext cx="7767638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2436813" y="1285875"/>
            <a:ext cx="3706812" cy="2428875"/>
            <a:chOff x="2437172" y="1285860"/>
            <a:chExt cx="3706464" cy="2428892"/>
          </a:xfrm>
        </p:grpSpPr>
        <p:sp>
          <p:nvSpPr>
            <p:cNvPr id="8" name="圆角矩形标注 7"/>
            <p:cNvSpPr/>
            <p:nvPr/>
          </p:nvSpPr>
          <p:spPr>
            <a:xfrm>
              <a:off x="3072112" y="2500307"/>
              <a:ext cx="1214323" cy="1214445"/>
            </a:xfrm>
            <a:prstGeom prst="wedgeRoundRectCallout">
              <a:avLst>
                <a:gd name="adj1" fmla="val 51323"/>
                <a:gd name="adj2" fmla="val -80244"/>
                <a:gd name="adj3" fmla="val 16667"/>
              </a:avLst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5" name="矩形 8"/>
            <p:cNvSpPr>
              <a:spLocks noChangeArrowheads="1"/>
            </p:cNvSpPr>
            <p:nvPr/>
          </p:nvSpPr>
          <p:spPr bwMode="auto">
            <a:xfrm>
              <a:off x="2437172" y="1285860"/>
              <a:ext cx="3706464" cy="83099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宏单元就是通用逻辑模块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GLB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kumimoji="1"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多个宏单元构成一个逻辑阵列快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LAB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3786188" y="1285875"/>
            <a:ext cx="4256087" cy="5214938"/>
            <a:chOff x="3786182" y="1285860"/>
            <a:chExt cx="4256293" cy="5214974"/>
          </a:xfrm>
        </p:grpSpPr>
        <p:sp>
          <p:nvSpPr>
            <p:cNvPr id="10" name="圆角矩形标注 9"/>
            <p:cNvSpPr/>
            <p:nvPr/>
          </p:nvSpPr>
          <p:spPr>
            <a:xfrm>
              <a:off x="4500592" y="2428868"/>
              <a:ext cx="785850" cy="4071966"/>
            </a:xfrm>
            <a:prstGeom prst="wedgeRoundRectCallout">
              <a:avLst>
                <a:gd name="adj1" fmla="val 129505"/>
                <a:gd name="adj2" fmla="val -57830"/>
                <a:gd name="adj3" fmla="val 16667"/>
              </a:avLst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3" name="矩形 10"/>
            <p:cNvSpPr>
              <a:spLocks noChangeArrowheads="1"/>
            </p:cNvSpPr>
            <p:nvPr/>
          </p:nvSpPr>
          <p:spPr bwMode="auto">
            <a:xfrm>
              <a:off x="3786182" y="1285860"/>
              <a:ext cx="4256293" cy="830997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可编程内连线矩阵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PIA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kumimoji="1"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提供宏单元之间以及与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I/O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之间的互连网络。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1865313" y="2428875"/>
            <a:ext cx="3635375" cy="3962400"/>
            <a:chOff x="1864762" y="2428868"/>
            <a:chExt cx="3635932" cy="3962127"/>
          </a:xfrm>
        </p:grpSpPr>
        <p:sp>
          <p:nvSpPr>
            <p:cNvPr id="12" name="圆角矩形标注 11"/>
            <p:cNvSpPr/>
            <p:nvPr/>
          </p:nvSpPr>
          <p:spPr>
            <a:xfrm>
              <a:off x="1999720" y="2428868"/>
              <a:ext cx="785933" cy="3357332"/>
            </a:xfrm>
            <a:prstGeom prst="wedgeRoundRectCallout">
              <a:avLst>
                <a:gd name="adj1" fmla="val 169504"/>
                <a:gd name="adj2" fmla="val 53942"/>
                <a:gd name="adj3" fmla="val 16667"/>
              </a:avLst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161" name="矩形 14"/>
            <p:cNvSpPr>
              <a:spLocks noChangeArrowheads="1"/>
            </p:cNvSpPr>
            <p:nvPr/>
          </p:nvSpPr>
          <p:spPr bwMode="auto">
            <a:xfrm>
              <a:off x="1864762" y="5929330"/>
              <a:ext cx="3635932" cy="461665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内部信号与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I/O</a:t>
              </a: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引脚 之间的接口部分。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14375"/>
            <a:ext cx="7924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矩形 2"/>
          <p:cNvSpPr>
            <a:spLocks noChangeArrowheads="1"/>
          </p:cNvSpPr>
          <p:nvPr/>
        </p:nvSpPr>
        <p:spPr bwMode="auto">
          <a:xfrm>
            <a:off x="504825" y="214313"/>
            <a:ext cx="2995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宏单元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GLB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57188" y="5845175"/>
            <a:ext cx="8458200" cy="798513"/>
            <a:chOff x="428596" y="5845750"/>
            <a:chExt cx="8458200" cy="797960"/>
          </a:xfrm>
        </p:grpSpPr>
        <p:pic>
          <p:nvPicPr>
            <p:cNvPr id="5018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5917188"/>
              <a:ext cx="84582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圆角矩形 5"/>
            <p:cNvSpPr/>
            <p:nvPr/>
          </p:nvSpPr>
          <p:spPr>
            <a:xfrm>
              <a:off x="428596" y="5845750"/>
              <a:ext cx="3714750" cy="42832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84" name="矩形 6"/>
            <p:cNvSpPr>
              <a:spLocks noChangeArrowheads="1"/>
            </p:cNvSpPr>
            <p:nvPr/>
          </p:nvSpPr>
          <p:spPr bwMode="auto">
            <a:xfrm>
              <a:off x="1928794" y="627437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GAL</a:t>
              </a:r>
              <a:endParaRPr lang="zh-CN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410046" y="5845750"/>
              <a:ext cx="4429125" cy="428328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186" name="矩形 8"/>
            <p:cNvSpPr>
              <a:spLocks noChangeArrowheads="1"/>
            </p:cNvSpPr>
            <p:nvPr/>
          </p:nvSpPr>
          <p:spPr bwMode="auto">
            <a:xfrm>
              <a:off x="6215074" y="6274378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GLB</a:t>
              </a:r>
              <a:endParaRPr lang="zh-CN" altLang="en-US" sz="1800"/>
            </a:p>
          </p:txBody>
        </p:sp>
      </p:grpSp>
      <p:sp>
        <p:nvSpPr>
          <p:cNvPr id="50181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2"/>
          <p:cNvSpPr>
            <a:spLocks noChangeArrowheads="1"/>
          </p:cNvSpPr>
          <p:nvPr/>
        </p:nvSpPr>
        <p:spPr bwMode="auto">
          <a:xfrm>
            <a:off x="428625" y="214313"/>
            <a:ext cx="403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可编程内连矩阵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的结构</a:t>
            </a:r>
            <a:endParaRPr lang="zh-CN" alt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28688"/>
            <a:ext cx="7262813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5429250"/>
            <a:ext cx="7670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504825" y="214313"/>
            <a:ext cx="2790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控制块的结构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857250"/>
            <a:ext cx="5434012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8"/>
          <p:cNvSpPr txBox="1">
            <a:spLocks noChangeArrowheads="1"/>
          </p:cNvSpPr>
          <p:nvPr/>
        </p:nvSpPr>
        <p:spPr bwMode="auto">
          <a:xfrm>
            <a:off x="285750" y="71438"/>
            <a:ext cx="5399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二、掩膜只读存储器（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MROM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33450" y="1471613"/>
            <a:ext cx="692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存储的数据不会因断电而消失，具有非易失性。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928688" y="1000125"/>
            <a:ext cx="5184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只能读出，不能写入；</a:t>
            </a:r>
          </a:p>
        </p:txBody>
      </p:sp>
      <p:sp>
        <p:nvSpPr>
          <p:cNvPr id="6" name="矩形 5"/>
          <p:cNvSpPr/>
          <p:nvPr/>
        </p:nvSpPr>
        <p:spPr>
          <a:xfrm>
            <a:off x="928688" y="571500"/>
            <a:ext cx="1651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功能特点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42938" y="2043113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1. MROM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的基本结构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39800" y="2500313"/>
            <a:ext cx="77041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MROM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主要由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地址译码器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存储矩阵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输出缓冲器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三部分组成。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3500438"/>
            <a:ext cx="6677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矩形 9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6"/>
          <p:cNvSpPr txBox="1">
            <a:spLocks noChangeArrowheads="1"/>
          </p:cNvSpPr>
          <p:nvPr/>
        </p:nvSpPr>
        <p:spPr bwMode="auto">
          <a:xfrm>
            <a:off x="357188" y="142875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基本结构</a:t>
            </a:r>
            <a:endParaRPr kumimoji="1" lang="en-US" altLang="zh-CN" sz="28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8625" y="6699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86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是由许多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独立的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可编程逻辑模块组成，用户可通过编程将这些模块连接成所需要的数字系统。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857250" y="1714500"/>
            <a:ext cx="7786688" cy="1330325"/>
            <a:chOff x="928662" y="1714488"/>
            <a:chExt cx="7786742" cy="1331063"/>
          </a:xfrm>
        </p:grpSpPr>
        <p:sp>
          <p:nvSpPr>
            <p:cNvPr id="53260" name="矩形 4"/>
            <p:cNvSpPr>
              <a:spLocks noChangeArrowheads="1"/>
            </p:cNvSpPr>
            <p:nvPr/>
          </p:nvSpPr>
          <p:spPr bwMode="auto">
            <a:xfrm>
              <a:off x="928662" y="1714488"/>
              <a:ext cx="68772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可配置逻辑块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CLB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Confiqurable Logic Block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61" name="矩形 7"/>
            <p:cNvSpPr>
              <a:spLocks noChangeArrowheads="1"/>
            </p:cNvSpPr>
            <p:nvPr/>
          </p:nvSpPr>
          <p:spPr bwMode="auto">
            <a:xfrm>
              <a:off x="1142976" y="2214554"/>
              <a:ext cx="75724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CLB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是实现用户功能的基本单元，它们通常规则地排列成一个阵列，散布于整个芯片。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812800" y="3252788"/>
            <a:ext cx="7902575" cy="1319212"/>
            <a:chOff x="884564" y="3253087"/>
            <a:chExt cx="7902278" cy="1318921"/>
          </a:xfrm>
        </p:grpSpPr>
        <p:sp>
          <p:nvSpPr>
            <p:cNvPr id="53258" name="矩形 5"/>
            <p:cNvSpPr>
              <a:spLocks noChangeArrowheads="1"/>
            </p:cNvSpPr>
            <p:nvPr/>
          </p:nvSpPr>
          <p:spPr bwMode="auto">
            <a:xfrm>
              <a:off x="884564" y="3253087"/>
              <a:ext cx="4810966" cy="46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输入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输出模块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IOB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I/O Block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9" name="矩形 8"/>
            <p:cNvSpPr>
              <a:spLocks noChangeArrowheads="1"/>
            </p:cNvSpPr>
            <p:nvPr/>
          </p:nvSpPr>
          <p:spPr bwMode="auto">
            <a:xfrm>
              <a:off x="1214414" y="3741011"/>
              <a:ext cx="757242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IOB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主要完成芯片上逻辑与外部封装脚的接口，它通常排列在芯片的四周。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857250" y="4695825"/>
            <a:ext cx="7786688" cy="1662113"/>
            <a:chOff x="928662" y="4695964"/>
            <a:chExt cx="7786742" cy="1661994"/>
          </a:xfrm>
        </p:grpSpPr>
        <p:sp>
          <p:nvSpPr>
            <p:cNvPr id="53256" name="矩形 6"/>
            <p:cNvSpPr>
              <a:spLocks noChangeArrowheads="1"/>
            </p:cNvSpPr>
            <p:nvPr/>
          </p:nvSpPr>
          <p:spPr bwMode="auto">
            <a:xfrm>
              <a:off x="928662" y="4695964"/>
              <a:ext cx="66437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互连资源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IR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Interconnect Resource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57" name="矩形 9"/>
            <p:cNvSpPr>
              <a:spLocks noChangeArrowheads="1"/>
            </p:cNvSpPr>
            <p:nvPr/>
          </p:nvSpPr>
          <p:spPr bwMode="auto">
            <a:xfrm>
              <a:off x="1214414" y="5157629"/>
              <a:ext cx="750099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IR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包括各种长度的连线线段和一些可编程连接开关， 它们将各个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CLB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之间或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CLB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、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IOB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之间以及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IOB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之间连接起来，构成特定功能的电路。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组合 245"/>
          <p:cNvGrpSpPr>
            <a:grpSpLocks/>
          </p:cNvGrpSpPr>
          <p:nvPr/>
        </p:nvGrpSpPr>
        <p:grpSpPr bwMode="auto">
          <a:xfrm>
            <a:off x="714375" y="1027113"/>
            <a:ext cx="7812088" cy="5135562"/>
            <a:chOff x="539750" y="1027113"/>
            <a:chExt cx="7812088" cy="5135562"/>
          </a:xfrm>
        </p:grpSpPr>
        <p:sp>
          <p:nvSpPr>
            <p:cNvPr id="54277" name="Rectangle 8"/>
            <p:cNvSpPr>
              <a:spLocks noChangeArrowheads="1"/>
            </p:cNvSpPr>
            <p:nvPr/>
          </p:nvSpPr>
          <p:spPr bwMode="auto">
            <a:xfrm>
              <a:off x="539750" y="3490913"/>
              <a:ext cx="13922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可编程输入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输出模块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78" name="Rectangle 16"/>
            <p:cNvSpPr>
              <a:spLocks noChangeArrowheads="1"/>
            </p:cNvSpPr>
            <p:nvPr/>
          </p:nvSpPr>
          <p:spPr bwMode="auto">
            <a:xfrm>
              <a:off x="4214813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79" name="Rectangle 17"/>
            <p:cNvSpPr>
              <a:spLocks noChangeArrowheads="1"/>
            </p:cNvSpPr>
            <p:nvPr/>
          </p:nvSpPr>
          <p:spPr bwMode="auto">
            <a:xfrm>
              <a:off x="4541838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0" name="Rectangle 18"/>
            <p:cNvSpPr>
              <a:spLocks noChangeArrowheads="1"/>
            </p:cNvSpPr>
            <p:nvPr/>
          </p:nvSpPr>
          <p:spPr bwMode="auto">
            <a:xfrm>
              <a:off x="5041900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1" name="Rectangle 19"/>
            <p:cNvSpPr>
              <a:spLocks noChangeArrowheads="1"/>
            </p:cNvSpPr>
            <p:nvPr/>
          </p:nvSpPr>
          <p:spPr bwMode="auto">
            <a:xfrm>
              <a:off x="5349875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2" name="Rectangle 20"/>
            <p:cNvSpPr>
              <a:spLocks noChangeArrowheads="1"/>
            </p:cNvSpPr>
            <p:nvPr/>
          </p:nvSpPr>
          <p:spPr bwMode="auto">
            <a:xfrm>
              <a:off x="5849938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3" name="Rectangle 21"/>
            <p:cNvSpPr>
              <a:spLocks noChangeArrowheads="1"/>
            </p:cNvSpPr>
            <p:nvPr/>
          </p:nvSpPr>
          <p:spPr bwMode="auto">
            <a:xfrm>
              <a:off x="6176963" y="1296988"/>
              <a:ext cx="231775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4" name="Rectangle 22"/>
            <p:cNvSpPr>
              <a:spLocks noChangeArrowheads="1"/>
            </p:cNvSpPr>
            <p:nvPr/>
          </p:nvSpPr>
          <p:spPr bwMode="auto">
            <a:xfrm>
              <a:off x="1154113" y="1624013"/>
              <a:ext cx="1533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可配置逻辑块</a:t>
              </a:r>
            </a:p>
          </p:txBody>
        </p:sp>
        <p:sp>
          <p:nvSpPr>
            <p:cNvPr id="54285" name="Rectangle 23"/>
            <p:cNvSpPr>
              <a:spLocks noChangeArrowheads="1"/>
            </p:cNvSpPr>
            <p:nvPr/>
          </p:nvSpPr>
          <p:spPr bwMode="auto">
            <a:xfrm>
              <a:off x="3136900" y="1931988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6" name="Rectangle 24"/>
            <p:cNvSpPr>
              <a:spLocks noChangeArrowheads="1"/>
            </p:cNvSpPr>
            <p:nvPr/>
          </p:nvSpPr>
          <p:spPr bwMode="auto">
            <a:xfrm>
              <a:off x="3944938" y="1931988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7" name="Rectangle 25"/>
            <p:cNvSpPr>
              <a:spLocks noChangeArrowheads="1"/>
            </p:cNvSpPr>
            <p:nvPr/>
          </p:nvSpPr>
          <p:spPr bwMode="auto">
            <a:xfrm>
              <a:off x="4772025" y="1931988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8" name="Rectangle 26"/>
            <p:cNvSpPr>
              <a:spLocks noChangeArrowheads="1"/>
            </p:cNvSpPr>
            <p:nvPr/>
          </p:nvSpPr>
          <p:spPr bwMode="auto">
            <a:xfrm>
              <a:off x="5580063" y="1931988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9" name="Rectangle 27"/>
            <p:cNvSpPr>
              <a:spLocks noChangeArrowheads="1"/>
            </p:cNvSpPr>
            <p:nvPr/>
          </p:nvSpPr>
          <p:spPr bwMode="auto">
            <a:xfrm>
              <a:off x="6408738" y="1931988"/>
              <a:ext cx="268288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0" name="Rectangle 28"/>
            <p:cNvSpPr>
              <a:spLocks noChangeArrowheads="1"/>
            </p:cNvSpPr>
            <p:nvPr/>
          </p:nvSpPr>
          <p:spPr bwMode="auto">
            <a:xfrm>
              <a:off x="3136900" y="2759075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1" name="Rectangle 29"/>
            <p:cNvSpPr>
              <a:spLocks noChangeArrowheads="1"/>
            </p:cNvSpPr>
            <p:nvPr/>
          </p:nvSpPr>
          <p:spPr bwMode="auto">
            <a:xfrm>
              <a:off x="3944938" y="2759075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2" name="Rectangle 30"/>
            <p:cNvSpPr>
              <a:spLocks noChangeArrowheads="1"/>
            </p:cNvSpPr>
            <p:nvPr/>
          </p:nvSpPr>
          <p:spPr bwMode="auto">
            <a:xfrm>
              <a:off x="4772025" y="2759075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3" name="Rectangle 31"/>
            <p:cNvSpPr>
              <a:spLocks noChangeArrowheads="1"/>
            </p:cNvSpPr>
            <p:nvPr/>
          </p:nvSpPr>
          <p:spPr bwMode="auto">
            <a:xfrm>
              <a:off x="5580063" y="2759075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4" name="Rectangle 32"/>
            <p:cNvSpPr>
              <a:spLocks noChangeArrowheads="1"/>
            </p:cNvSpPr>
            <p:nvPr/>
          </p:nvSpPr>
          <p:spPr bwMode="auto">
            <a:xfrm>
              <a:off x="6408738" y="2759075"/>
              <a:ext cx="268288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5" name="Rectangle 33"/>
            <p:cNvSpPr>
              <a:spLocks noChangeArrowheads="1"/>
            </p:cNvSpPr>
            <p:nvPr/>
          </p:nvSpPr>
          <p:spPr bwMode="auto">
            <a:xfrm>
              <a:off x="3136900" y="3565525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6" name="Rectangle 34"/>
            <p:cNvSpPr>
              <a:spLocks noChangeArrowheads="1"/>
            </p:cNvSpPr>
            <p:nvPr/>
          </p:nvSpPr>
          <p:spPr bwMode="auto">
            <a:xfrm>
              <a:off x="3944938" y="3565525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7" name="Rectangle 35"/>
            <p:cNvSpPr>
              <a:spLocks noChangeArrowheads="1"/>
            </p:cNvSpPr>
            <p:nvPr/>
          </p:nvSpPr>
          <p:spPr bwMode="auto">
            <a:xfrm>
              <a:off x="4772025" y="3565525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8" name="Rectangle 36"/>
            <p:cNvSpPr>
              <a:spLocks noChangeArrowheads="1"/>
            </p:cNvSpPr>
            <p:nvPr/>
          </p:nvSpPr>
          <p:spPr bwMode="auto">
            <a:xfrm>
              <a:off x="5580063" y="3565525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9" name="Rectangle 37"/>
            <p:cNvSpPr>
              <a:spLocks noChangeArrowheads="1"/>
            </p:cNvSpPr>
            <p:nvPr/>
          </p:nvSpPr>
          <p:spPr bwMode="auto">
            <a:xfrm>
              <a:off x="6408738" y="3565525"/>
              <a:ext cx="268288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0" name="Rectangle 38"/>
            <p:cNvSpPr>
              <a:spLocks noChangeArrowheads="1"/>
            </p:cNvSpPr>
            <p:nvPr/>
          </p:nvSpPr>
          <p:spPr bwMode="auto">
            <a:xfrm>
              <a:off x="3136900" y="4394200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1" name="Rectangle 39"/>
            <p:cNvSpPr>
              <a:spLocks noChangeArrowheads="1"/>
            </p:cNvSpPr>
            <p:nvPr/>
          </p:nvSpPr>
          <p:spPr bwMode="auto">
            <a:xfrm>
              <a:off x="3944938" y="4394200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2" name="Rectangle 40"/>
            <p:cNvSpPr>
              <a:spLocks noChangeArrowheads="1"/>
            </p:cNvSpPr>
            <p:nvPr/>
          </p:nvSpPr>
          <p:spPr bwMode="auto">
            <a:xfrm>
              <a:off x="4772025" y="4394200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3" name="Rectangle 41"/>
            <p:cNvSpPr>
              <a:spLocks noChangeArrowheads="1"/>
            </p:cNvSpPr>
            <p:nvPr/>
          </p:nvSpPr>
          <p:spPr bwMode="auto">
            <a:xfrm>
              <a:off x="5580063" y="4394200"/>
              <a:ext cx="269875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4" name="Rectangle 42"/>
            <p:cNvSpPr>
              <a:spLocks noChangeArrowheads="1"/>
            </p:cNvSpPr>
            <p:nvPr/>
          </p:nvSpPr>
          <p:spPr bwMode="auto">
            <a:xfrm>
              <a:off x="6408738" y="4394200"/>
              <a:ext cx="268288" cy="2682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5" name="Rectangle 43"/>
            <p:cNvSpPr>
              <a:spLocks noChangeArrowheads="1"/>
            </p:cNvSpPr>
            <p:nvPr/>
          </p:nvSpPr>
          <p:spPr bwMode="auto">
            <a:xfrm>
              <a:off x="3136900" y="5200650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6" name="Rectangle 44"/>
            <p:cNvSpPr>
              <a:spLocks noChangeArrowheads="1"/>
            </p:cNvSpPr>
            <p:nvPr/>
          </p:nvSpPr>
          <p:spPr bwMode="auto">
            <a:xfrm>
              <a:off x="3944938" y="5200650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7" name="Rectangle 45"/>
            <p:cNvSpPr>
              <a:spLocks noChangeArrowheads="1"/>
            </p:cNvSpPr>
            <p:nvPr/>
          </p:nvSpPr>
          <p:spPr bwMode="auto">
            <a:xfrm>
              <a:off x="4772025" y="5200650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8" name="Rectangle 46"/>
            <p:cNvSpPr>
              <a:spLocks noChangeArrowheads="1"/>
            </p:cNvSpPr>
            <p:nvPr/>
          </p:nvSpPr>
          <p:spPr bwMode="auto">
            <a:xfrm>
              <a:off x="5580063" y="5200650"/>
              <a:ext cx="269875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09" name="Rectangle 47"/>
            <p:cNvSpPr>
              <a:spLocks noChangeArrowheads="1"/>
            </p:cNvSpPr>
            <p:nvPr/>
          </p:nvSpPr>
          <p:spPr bwMode="auto">
            <a:xfrm>
              <a:off x="6408738" y="5200650"/>
              <a:ext cx="268288" cy="2698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0" name="Rectangle 48"/>
            <p:cNvSpPr>
              <a:spLocks noChangeArrowheads="1"/>
            </p:cNvSpPr>
            <p:nvPr/>
          </p:nvSpPr>
          <p:spPr bwMode="auto">
            <a:xfrm>
              <a:off x="6985000" y="2527300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1" name="Rectangle 49"/>
            <p:cNvSpPr>
              <a:spLocks noChangeArrowheads="1"/>
            </p:cNvSpPr>
            <p:nvPr/>
          </p:nvSpPr>
          <p:spPr bwMode="auto">
            <a:xfrm>
              <a:off x="6985000" y="2200275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2" name="Rectangle 50"/>
            <p:cNvSpPr>
              <a:spLocks noChangeArrowheads="1"/>
            </p:cNvSpPr>
            <p:nvPr/>
          </p:nvSpPr>
          <p:spPr bwMode="auto">
            <a:xfrm>
              <a:off x="6985000" y="3335338"/>
              <a:ext cx="423863" cy="2301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3" name="Rectangle 51"/>
            <p:cNvSpPr>
              <a:spLocks noChangeArrowheads="1"/>
            </p:cNvSpPr>
            <p:nvPr/>
          </p:nvSpPr>
          <p:spPr bwMode="auto">
            <a:xfrm>
              <a:off x="6985000" y="3027363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4" name="Rectangle 52"/>
            <p:cNvSpPr>
              <a:spLocks noChangeArrowheads="1"/>
            </p:cNvSpPr>
            <p:nvPr/>
          </p:nvSpPr>
          <p:spPr bwMode="auto">
            <a:xfrm>
              <a:off x="6985000" y="4162425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5" name="Rectangle 53"/>
            <p:cNvSpPr>
              <a:spLocks noChangeArrowheads="1"/>
            </p:cNvSpPr>
            <p:nvPr/>
          </p:nvSpPr>
          <p:spPr bwMode="auto">
            <a:xfrm>
              <a:off x="6985000" y="3835400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6" name="Rectangle 54"/>
            <p:cNvSpPr>
              <a:spLocks noChangeArrowheads="1"/>
            </p:cNvSpPr>
            <p:nvPr/>
          </p:nvSpPr>
          <p:spPr bwMode="auto">
            <a:xfrm>
              <a:off x="6985000" y="4989513"/>
              <a:ext cx="423863" cy="2111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7" name="Rectangle 55"/>
            <p:cNvSpPr>
              <a:spLocks noChangeArrowheads="1"/>
            </p:cNvSpPr>
            <p:nvPr/>
          </p:nvSpPr>
          <p:spPr bwMode="auto">
            <a:xfrm>
              <a:off x="6985000" y="4662488"/>
              <a:ext cx="42386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8" name="Rectangle 56"/>
            <p:cNvSpPr>
              <a:spLocks noChangeArrowheads="1"/>
            </p:cNvSpPr>
            <p:nvPr/>
          </p:nvSpPr>
          <p:spPr bwMode="auto">
            <a:xfrm>
              <a:off x="3444875" y="2259013"/>
              <a:ext cx="403225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19" name="Rectangle 58"/>
            <p:cNvSpPr>
              <a:spLocks noChangeArrowheads="1"/>
            </p:cNvSpPr>
            <p:nvPr/>
          </p:nvSpPr>
          <p:spPr bwMode="auto">
            <a:xfrm>
              <a:off x="4271963" y="2259013"/>
              <a:ext cx="404813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0" name="Rectangle 59"/>
            <p:cNvSpPr>
              <a:spLocks noChangeArrowheads="1"/>
            </p:cNvSpPr>
            <p:nvPr/>
          </p:nvSpPr>
          <p:spPr bwMode="auto">
            <a:xfrm>
              <a:off x="5080000" y="2259013"/>
              <a:ext cx="404813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1" name="Rectangle 60"/>
            <p:cNvSpPr>
              <a:spLocks noChangeArrowheads="1"/>
            </p:cNvSpPr>
            <p:nvPr/>
          </p:nvSpPr>
          <p:spPr bwMode="auto">
            <a:xfrm>
              <a:off x="5907088" y="2259013"/>
              <a:ext cx="404813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2" name="Rectangle 61"/>
            <p:cNvSpPr>
              <a:spLocks noChangeArrowheads="1"/>
            </p:cNvSpPr>
            <p:nvPr/>
          </p:nvSpPr>
          <p:spPr bwMode="auto">
            <a:xfrm>
              <a:off x="3444875" y="3065463"/>
              <a:ext cx="403225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3" name="Rectangle 62"/>
            <p:cNvSpPr>
              <a:spLocks noChangeArrowheads="1"/>
            </p:cNvSpPr>
            <p:nvPr/>
          </p:nvSpPr>
          <p:spPr bwMode="auto">
            <a:xfrm>
              <a:off x="4271963" y="3065463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4" name="Rectangle 63"/>
            <p:cNvSpPr>
              <a:spLocks noChangeArrowheads="1"/>
            </p:cNvSpPr>
            <p:nvPr/>
          </p:nvSpPr>
          <p:spPr bwMode="auto">
            <a:xfrm>
              <a:off x="5080000" y="3065463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5" name="Rectangle 64"/>
            <p:cNvSpPr>
              <a:spLocks noChangeArrowheads="1"/>
            </p:cNvSpPr>
            <p:nvPr/>
          </p:nvSpPr>
          <p:spPr bwMode="auto">
            <a:xfrm>
              <a:off x="5907088" y="3065463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6" name="Rectangle 65"/>
            <p:cNvSpPr>
              <a:spLocks noChangeArrowheads="1"/>
            </p:cNvSpPr>
            <p:nvPr/>
          </p:nvSpPr>
          <p:spPr bwMode="auto">
            <a:xfrm>
              <a:off x="3444875" y="3892550"/>
              <a:ext cx="403225" cy="40481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7" name="Rectangle 66"/>
            <p:cNvSpPr>
              <a:spLocks noChangeArrowheads="1"/>
            </p:cNvSpPr>
            <p:nvPr/>
          </p:nvSpPr>
          <p:spPr bwMode="auto">
            <a:xfrm>
              <a:off x="4271963" y="3892550"/>
              <a:ext cx="404813" cy="40481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8" name="Rectangle 67"/>
            <p:cNvSpPr>
              <a:spLocks noChangeArrowheads="1"/>
            </p:cNvSpPr>
            <p:nvPr/>
          </p:nvSpPr>
          <p:spPr bwMode="auto">
            <a:xfrm>
              <a:off x="5080000" y="3892550"/>
              <a:ext cx="404813" cy="40481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29" name="Rectangle 68"/>
            <p:cNvSpPr>
              <a:spLocks noChangeArrowheads="1"/>
            </p:cNvSpPr>
            <p:nvPr/>
          </p:nvSpPr>
          <p:spPr bwMode="auto">
            <a:xfrm>
              <a:off x="5907088" y="3892550"/>
              <a:ext cx="404813" cy="40481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0" name="Rectangle 69"/>
            <p:cNvSpPr>
              <a:spLocks noChangeArrowheads="1"/>
            </p:cNvSpPr>
            <p:nvPr/>
          </p:nvSpPr>
          <p:spPr bwMode="auto">
            <a:xfrm>
              <a:off x="3444875" y="4700588"/>
              <a:ext cx="403225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1" name="Rectangle 70"/>
            <p:cNvSpPr>
              <a:spLocks noChangeArrowheads="1"/>
            </p:cNvSpPr>
            <p:nvPr/>
          </p:nvSpPr>
          <p:spPr bwMode="auto">
            <a:xfrm>
              <a:off x="4271963" y="4700588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2" name="Rectangle 71"/>
            <p:cNvSpPr>
              <a:spLocks noChangeArrowheads="1"/>
            </p:cNvSpPr>
            <p:nvPr/>
          </p:nvSpPr>
          <p:spPr bwMode="auto">
            <a:xfrm>
              <a:off x="5080000" y="4700588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3" name="Rectangle 72"/>
            <p:cNvSpPr>
              <a:spLocks noChangeArrowheads="1"/>
            </p:cNvSpPr>
            <p:nvPr/>
          </p:nvSpPr>
          <p:spPr bwMode="auto">
            <a:xfrm>
              <a:off x="5907088" y="4700588"/>
              <a:ext cx="404813" cy="42386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34" name="Line 73"/>
            <p:cNvSpPr>
              <a:spLocks noChangeShapeType="1"/>
            </p:cNvSpPr>
            <p:nvPr/>
          </p:nvSpPr>
          <p:spPr bwMode="auto">
            <a:xfrm>
              <a:off x="33480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Line 74"/>
            <p:cNvSpPr>
              <a:spLocks noChangeShapeType="1"/>
            </p:cNvSpPr>
            <p:nvPr/>
          </p:nvSpPr>
          <p:spPr bwMode="auto">
            <a:xfrm>
              <a:off x="3213100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Line 75"/>
            <p:cNvSpPr>
              <a:spLocks noChangeShapeType="1"/>
            </p:cNvSpPr>
            <p:nvPr/>
          </p:nvSpPr>
          <p:spPr bwMode="auto">
            <a:xfrm>
              <a:off x="32718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76"/>
            <p:cNvSpPr>
              <a:spLocks noChangeShapeType="1"/>
            </p:cNvSpPr>
            <p:nvPr/>
          </p:nvSpPr>
          <p:spPr bwMode="auto">
            <a:xfrm>
              <a:off x="33099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8" name="Line 77"/>
            <p:cNvSpPr>
              <a:spLocks noChangeShapeType="1"/>
            </p:cNvSpPr>
            <p:nvPr/>
          </p:nvSpPr>
          <p:spPr bwMode="auto">
            <a:xfrm>
              <a:off x="417512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9" name="Line 78"/>
            <p:cNvSpPr>
              <a:spLocks noChangeShapeType="1"/>
            </p:cNvSpPr>
            <p:nvPr/>
          </p:nvSpPr>
          <p:spPr bwMode="auto">
            <a:xfrm>
              <a:off x="404177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0" name="Line 79"/>
            <p:cNvSpPr>
              <a:spLocks noChangeShapeType="1"/>
            </p:cNvSpPr>
            <p:nvPr/>
          </p:nvSpPr>
          <p:spPr bwMode="auto">
            <a:xfrm>
              <a:off x="407987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Line 80"/>
            <p:cNvSpPr>
              <a:spLocks noChangeShapeType="1"/>
            </p:cNvSpPr>
            <p:nvPr/>
          </p:nvSpPr>
          <p:spPr bwMode="auto">
            <a:xfrm>
              <a:off x="411797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Line 81"/>
            <p:cNvSpPr>
              <a:spLocks noChangeShapeType="1"/>
            </p:cNvSpPr>
            <p:nvPr/>
          </p:nvSpPr>
          <p:spPr bwMode="auto">
            <a:xfrm>
              <a:off x="4984750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Line 82"/>
            <p:cNvSpPr>
              <a:spLocks noChangeShapeType="1"/>
            </p:cNvSpPr>
            <p:nvPr/>
          </p:nvSpPr>
          <p:spPr bwMode="auto">
            <a:xfrm>
              <a:off x="4849813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83"/>
            <p:cNvSpPr>
              <a:spLocks noChangeShapeType="1"/>
            </p:cNvSpPr>
            <p:nvPr/>
          </p:nvSpPr>
          <p:spPr bwMode="auto">
            <a:xfrm>
              <a:off x="4906963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Line 84"/>
            <p:cNvSpPr>
              <a:spLocks noChangeShapeType="1"/>
            </p:cNvSpPr>
            <p:nvPr/>
          </p:nvSpPr>
          <p:spPr bwMode="auto">
            <a:xfrm>
              <a:off x="4945063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6" name="Line 85"/>
            <p:cNvSpPr>
              <a:spLocks noChangeShapeType="1"/>
            </p:cNvSpPr>
            <p:nvPr/>
          </p:nvSpPr>
          <p:spPr bwMode="auto">
            <a:xfrm>
              <a:off x="58118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7" name="Line 86"/>
            <p:cNvSpPr>
              <a:spLocks noChangeShapeType="1"/>
            </p:cNvSpPr>
            <p:nvPr/>
          </p:nvSpPr>
          <p:spPr bwMode="auto">
            <a:xfrm>
              <a:off x="5676900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Line 87"/>
            <p:cNvSpPr>
              <a:spLocks noChangeShapeType="1"/>
            </p:cNvSpPr>
            <p:nvPr/>
          </p:nvSpPr>
          <p:spPr bwMode="auto">
            <a:xfrm>
              <a:off x="5715000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9" name="Line 88"/>
            <p:cNvSpPr>
              <a:spLocks noChangeShapeType="1"/>
            </p:cNvSpPr>
            <p:nvPr/>
          </p:nvSpPr>
          <p:spPr bwMode="auto">
            <a:xfrm>
              <a:off x="57737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0" name="Line 89"/>
            <p:cNvSpPr>
              <a:spLocks noChangeShapeType="1"/>
            </p:cNvSpPr>
            <p:nvPr/>
          </p:nvSpPr>
          <p:spPr bwMode="auto">
            <a:xfrm>
              <a:off x="661987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1" name="Line 90"/>
            <p:cNvSpPr>
              <a:spLocks noChangeShapeType="1"/>
            </p:cNvSpPr>
            <p:nvPr/>
          </p:nvSpPr>
          <p:spPr bwMode="auto">
            <a:xfrm>
              <a:off x="648493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2" name="Line 91"/>
            <p:cNvSpPr>
              <a:spLocks noChangeShapeType="1"/>
            </p:cNvSpPr>
            <p:nvPr/>
          </p:nvSpPr>
          <p:spPr bwMode="auto">
            <a:xfrm>
              <a:off x="6542088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3" name="Line 92"/>
            <p:cNvSpPr>
              <a:spLocks noChangeShapeType="1"/>
            </p:cNvSpPr>
            <p:nvPr/>
          </p:nvSpPr>
          <p:spPr bwMode="auto">
            <a:xfrm>
              <a:off x="6581775" y="2200275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4" name="Line 93"/>
            <p:cNvSpPr>
              <a:spLocks noChangeShapeType="1"/>
            </p:cNvSpPr>
            <p:nvPr/>
          </p:nvSpPr>
          <p:spPr bwMode="auto">
            <a:xfrm>
              <a:off x="33480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5" name="Line 94"/>
            <p:cNvSpPr>
              <a:spLocks noChangeShapeType="1"/>
            </p:cNvSpPr>
            <p:nvPr/>
          </p:nvSpPr>
          <p:spPr bwMode="auto">
            <a:xfrm>
              <a:off x="3213100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6" name="Line 95"/>
            <p:cNvSpPr>
              <a:spLocks noChangeShapeType="1"/>
            </p:cNvSpPr>
            <p:nvPr/>
          </p:nvSpPr>
          <p:spPr bwMode="auto">
            <a:xfrm>
              <a:off x="32718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7" name="Line 96"/>
            <p:cNvSpPr>
              <a:spLocks noChangeShapeType="1"/>
            </p:cNvSpPr>
            <p:nvPr/>
          </p:nvSpPr>
          <p:spPr bwMode="auto">
            <a:xfrm>
              <a:off x="33099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8" name="Line 97"/>
            <p:cNvSpPr>
              <a:spLocks noChangeShapeType="1"/>
            </p:cNvSpPr>
            <p:nvPr/>
          </p:nvSpPr>
          <p:spPr bwMode="auto">
            <a:xfrm>
              <a:off x="417512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9" name="Line 98"/>
            <p:cNvSpPr>
              <a:spLocks noChangeShapeType="1"/>
            </p:cNvSpPr>
            <p:nvPr/>
          </p:nvSpPr>
          <p:spPr bwMode="auto">
            <a:xfrm>
              <a:off x="404177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0" name="Line 99"/>
            <p:cNvSpPr>
              <a:spLocks noChangeShapeType="1"/>
            </p:cNvSpPr>
            <p:nvPr/>
          </p:nvSpPr>
          <p:spPr bwMode="auto">
            <a:xfrm>
              <a:off x="407987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1" name="Line 100"/>
            <p:cNvSpPr>
              <a:spLocks noChangeShapeType="1"/>
            </p:cNvSpPr>
            <p:nvPr/>
          </p:nvSpPr>
          <p:spPr bwMode="auto">
            <a:xfrm>
              <a:off x="411797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2" name="Line 101"/>
            <p:cNvSpPr>
              <a:spLocks noChangeShapeType="1"/>
            </p:cNvSpPr>
            <p:nvPr/>
          </p:nvSpPr>
          <p:spPr bwMode="auto">
            <a:xfrm>
              <a:off x="4984750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3" name="Line 102"/>
            <p:cNvSpPr>
              <a:spLocks noChangeShapeType="1"/>
            </p:cNvSpPr>
            <p:nvPr/>
          </p:nvSpPr>
          <p:spPr bwMode="auto">
            <a:xfrm>
              <a:off x="4849813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4" name="Line 103"/>
            <p:cNvSpPr>
              <a:spLocks noChangeShapeType="1"/>
            </p:cNvSpPr>
            <p:nvPr/>
          </p:nvSpPr>
          <p:spPr bwMode="auto">
            <a:xfrm>
              <a:off x="4906963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5" name="Line 104"/>
            <p:cNvSpPr>
              <a:spLocks noChangeShapeType="1"/>
            </p:cNvSpPr>
            <p:nvPr/>
          </p:nvSpPr>
          <p:spPr bwMode="auto">
            <a:xfrm>
              <a:off x="4945063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6" name="Line 105"/>
            <p:cNvSpPr>
              <a:spLocks noChangeShapeType="1"/>
            </p:cNvSpPr>
            <p:nvPr/>
          </p:nvSpPr>
          <p:spPr bwMode="auto">
            <a:xfrm>
              <a:off x="58118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7" name="Line 106"/>
            <p:cNvSpPr>
              <a:spLocks noChangeShapeType="1"/>
            </p:cNvSpPr>
            <p:nvPr/>
          </p:nvSpPr>
          <p:spPr bwMode="auto">
            <a:xfrm>
              <a:off x="5676900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8" name="Line 107"/>
            <p:cNvSpPr>
              <a:spLocks noChangeShapeType="1"/>
            </p:cNvSpPr>
            <p:nvPr/>
          </p:nvSpPr>
          <p:spPr bwMode="auto">
            <a:xfrm>
              <a:off x="5715000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9" name="Line 108"/>
            <p:cNvSpPr>
              <a:spLocks noChangeShapeType="1"/>
            </p:cNvSpPr>
            <p:nvPr/>
          </p:nvSpPr>
          <p:spPr bwMode="auto">
            <a:xfrm>
              <a:off x="57737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0" name="Line 109"/>
            <p:cNvSpPr>
              <a:spLocks noChangeShapeType="1"/>
            </p:cNvSpPr>
            <p:nvPr/>
          </p:nvSpPr>
          <p:spPr bwMode="auto">
            <a:xfrm>
              <a:off x="661987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1" name="Line 110"/>
            <p:cNvSpPr>
              <a:spLocks noChangeShapeType="1"/>
            </p:cNvSpPr>
            <p:nvPr/>
          </p:nvSpPr>
          <p:spPr bwMode="auto">
            <a:xfrm>
              <a:off x="648493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2" name="Line 111"/>
            <p:cNvSpPr>
              <a:spLocks noChangeShapeType="1"/>
            </p:cNvSpPr>
            <p:nvPr/>
          </p:nvSpPr>
          <p:spPr bwMode="auto">
            <a:xfrm>
              <a:off x="6542088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3" name="Line 112"/>
            <p:cNvSpPr>
              <a:spLocks noChangeShapeType="1"/>
            </p:cNvSpPr>
            <p:nvPr/>
          </p:nvSpPr>
          <p:spPr bwMode="auto">
            <a:xfrm>
              <a:off x="6581775" y="3027363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4" name="Line 113"/>
            <p:cNvSpPr>
              <a:spLocks noChangeShapeType="1"/>
            </p:cNvSpPr>
            <p:nvPr/>
          </p:nvSpPr>
          <p:spPr bwMode="auto">
            <a:xfrm>
              <a:off x="33480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5" name="Line 114"/>
            <p:cNvSpPr>
              <a:spLocks noChangeShapeType="1"/>
            </p:cNvSpPr>
            <p:nvPr/>
          </p:nvSpPr>
          <p:spPr bwMode="auto">
            <a:xfrm>
              <a:off x="3213100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6" name="Line 115"/>
            <p:cNvSpPr>
              <a:spLocks noChangeShapeType="1"/>
            </p:cNvSpPr>
            <p:nvPr/>
          </p:nvSpPr>
          <p:spPr bwMode="auto">
            <a:xfrm>
              <a:off x="32718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7" name="Line 116"/>
            <p:cNvSpPr>
              <a:spLocks noChangeShapeType="1"/>
            </p:cNvSpPr>
            <p:nvPr/>
          </p:nvSpPr>
          <p:spPr bwMode="auto">
            <a:xfrm>
              <a:off x="33099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8" name="Line 117"/>
            <p:cNvSpPr>
              <a:spLocks noChangeShapeType="1"/>
            </p:cNvSpPr>
            <p:nvPr/>
          </p:nvSpPr>
          <p:spPr bwMode="auto">
            <a:xfrm>
              <a:off x="417512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79" name="Line 118"/>
            <p:cNvSpPr>
              <a:spLocks noChangeShapeType="1"/>
            </p:cNvSpPr>
            <p:nvPr/>
          </p:nvSpPr>
          <p:spPr bwMode="auto">
            <a:xfrm>
              <a:off x="404177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0" name="Line 119"/>
            <p:cNvSpPr>
              <a:spLocks noChangeShapeType="1"/>
            </p:cNvSpPr>
            <p:nvPr/>
          </p:nvSpPr>
          <p:spPr bwMode="auto">
            <a:xfrm>
              <a:off x="407987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1" name="Line 120"/>
            <p:cNvSpPr>
              <a:spLocks noChangeShapeType="1"/>
            </p:cNvSpPr>
            <p:nvPr/>
          </p:nvSpPr>
          <p:spPr bwMode="auto">
            <a:xfrm>
              <a:off x="411797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2" name="Line 121"/>
            <p:cNvSpPr>
              <a:spLocks noChangeShapeType="1"/>
            </p:cNvSpPr>
            <p:nvPr/>
          </p:nvSpPr>
          <p:spPr bwMode="auto">
            <a:xfrm>
              <a:off x="4984750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3" name="Line 122"/>
            <p:cNvSpPr>
              <a:spLocks noChangeShapeType="1"/>
            </p:cNvSpPr>
            <p:nvPr/>
          </p:nvSpPr>
          <p:spPr bwMode="auto">
            <a:xfrm>
              <a:off x="4849813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4" name="Line 123"/>
            <p:cNvSpPr>
              <a:spLocks noChangeShapeType="1"/>
            </p:cNvSpPr>
            <p:nvPr/>
          </p:nvSpPr>
          <p:spPr bwMode="auto">
            <a:xfrm>
              <a:off x="4906963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5" name="Line 124"/>
            <p:cNvSpPr>
              <a:spLocks noChangeShapeType="1"/>
            </p:cNvSpPr>
            <p:nvPr/>
          </p:nvSpPr>
          <p:spPr bwMode="auto">
            <a:xfrm>
              <a:off x="4945063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6" name="Line 125"/>
            <p:cNvSpPr>
              <a:spLocks noChangeShapeType="1"/>
            </p:cNvSpPr>
            <p:nvPr/>
          </p:nvSpPr>
          <p:spPr bwMode="auto">
            <a:xfrm>
              <a:off x="58118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Line 126"/>
            <p:cNvSpPr>
              <a:spLocks noChangeShapeType="1"/>
            </p:cNvSpPr>
            <p:nvPr/>
          </p:nvSpPr>
          <p:spPr bwMode="auto">
            <a:xfrm>
              <a:off x="5676900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8" name="Line 127"/>
            <p:cNvSpPr>
              <a:spLocks noChangeShapeType="1"/>
            </p:cNvSpPr>
            <p:nvPr/>
          </p:nvSpPr>
          <p:spPr bwMode="auto">
            <a:xfrm>
              <a:off x="5715000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9" name="Line 128"/>
            <p:cNvSpPr>
              <a:spLocks noChangeShapeType="1"/>
            </p:cNvSpPr>
            <p:nvPr/>
          </p:nvSpPr>
          <p:spPr bwMode="auto">
            <a:xfrm>
              <a:off x="57737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0" name="Line 129"/>
            <p:cNvSpPr>
              <a:spLocks noChangeShapeType="1"/>
            </p:cNvSpPr>
            <p:nvPr/>
          </p:nvSpPr>
          <p:spPr bwMode="auto">
            <a:xfrm>
              <a:off x="661987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1" name="Line 130"/>
            <p:cNvSpPr>
              <a:spLocks noChangeShapeType="1"/>
            </p:cNvSpPr>
            <p:nvPr/>
          </p:nvSpPr>
          <p:spPr bwMode="auto">
            <a:xfrm>
              <a:off x="648493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2" name="Line 131"/>
            <p:cNvSpPr>
              <a:spLocks noChangeShapeType="1"/>
            </p:cNvSpPr>
            <p:nvPr/>
          </p:nvSpPr>
          <p:spPr bwMode="auto">
            <a:xfrm>
              <a:off x="6542088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3" name="Line 132"/>
            <p:cNvSpPr>
              <a:spLocks noChangeShapeType="1"/>
            </p:cNvSpPr>
            <p:nvPr/>
          </p:nvSpPr>
          <p:spPr bwMode="auto">
            <a:xfrm>
              <a:off x="6581775" y="3835400"/>
              <a:ext cx="1588" cy="558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4" name="Line 133"/>
            <p:cNvSpPr>
              <a:spLocks noChangeShapeType="1"/>
            </p:cNvSpPr>
            <p:nvPr/>
          </p:nvSpPr>
          <p:spPr bwMode="auto">
            <a:xfrm>
              <a:off x="33480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5" name="Line 134"/>
            <p:cNvSpPr>
              <a:spLocks noChangeShapeType="1"/>
            </p:cNvSpPr>
            <p:nvPr/>
          </p:nvSpPr>
          <p:spPr bwMode="auto">
            <a:xfrm>
              <a:off x="3213100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6" name="Line 135"/>
            <p:cNvSpPr>
              <a:spLocks noChangeShapeType="1"/>
            </p:cNvSpPr>
            <p:nvPr/>
          </p:nvSpPr>
          <p:spPr bwMode="auto">
            <a:xfrm>
              <a:off x="32718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7" name="Line 136"/>
            <p:cNvSpPr>
              <a:spLocks noChangeShapeType="1"/>
            </p:cNvSpPr>
            <p:nvPr/>
          </p:nvSpPr>
          <p:spPr bwMode="auto">
            <a:xfrm>
              <a:off x="33099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8" name="Line 137"/>
            <p:cNvSpPr>
              <a:spLocks noChangeShapeType="1"/>
            </p:cNvSpPr>
            <p:nvPr/>
          </p:nvSpPr>
          <p:spPr bwMode="auto">
            <a:xfrm>
              <a:off x="417512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9" name="Line 138"/>
            <p:cNvSpPr>
              <a:spLocks noChangeShapeType="1"/>
            </p:cNvSpPr>
            <p:nvPr/>
          </p:nvSpPr>
          <p:spPr bwMode="auto">
            <a:xfrm>
              <a:off x="404177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0" name="Line 139"/>
            <p:cNvSpPr>
              <a:spLocks noChangeShapeType="1"/>
            </p:cNvSpPr>
            <p:nvPr/>
          </p:nvSpPr>
          <p:spPr bwMode="auto">
            <a:xfrm>
              <a:off x="407987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1" name="Line 140"/>
            <p:cNvSpPr>
              <a:spLocks noChangeShapeType="1"/>
            </p:cNvSpPr>
            <p:nvPr/>
          </p:nvSpPr>
          <p:spPr bwMode="auto">
            <a:xfrm>
              <a:off x="411797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2" name="Line 141"/>
            <p:cNvSpPr>
              <a:spLocks noChangeShapeType="1"/>
            </p:cNvSpPr>
            <p:nvPr/>
          </p:nvSpPr>
          <p:spPr bwMode="auto">
            <a:xfrm>
              <a:off x="4984750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3" name="Line 142"/>
            <p:cNvSpPr>
              <a:spLocks noChangeShapeType="1"/>
            </p:cNvSpPr>
            <p:nvPr/>
          </p:nvSpPr>
          <p:spPr bwMode="auto">
            <a:xfrm>
              <a:off x="4849813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4" name="Line 143"/>
            <p:cNvSpPr>
              <a:spLocks noChangeShapeType="1"/>
            </p:cNvSpPr>
            <p:nvPr/>
          </p:nvSpPr>
          <p:spPr bwMode="auto">
            <a:xfrm>
              <a:off x="4906963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5" name="Line 144"/>
            <p:cNvSpPr>
              <a:spLocks noChangeShapeType="1"/>
            </p:cNvSpPr>
            <p:nvPr/>
          </p:nvSpPr>
          <p:spPr bwMode="auto">
            <a:xfrm>
              <a:off x="4945063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6" name="Line 145"/>
            <p:cNvSpPr>
              <a:spLocks noChangeShapeType="1"/>
            </p:cNvSpPr>
            <p:nvPr/>
          </p:nvSpPr>
          <p:spPr bwMode="auto">
            <a:xfrm>
              <a:off x="58118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7" name="Line 146"/>
            <p:cNvSpPr>
              <a:spLocks noChangeShapeType="1"/>
            </p:cNvSpPr>
            <p:nvPr/>
          </p:nvSpPr>
          <p:spPr bwMode="auto">
            <a:xfrm>
              <a:off x="5676900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8" name="Line 147"/>
            <p:cNvSpPr>
              <a:spLocks noChangeShapeType="1"/>
            </p:cNvSpPr>
            <p:nvPr/>
          </p:nvSpPr>
          <p:spPr bwMode="auto">
            <a:xfrm>
              <a:off x="5715000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9" name="Line 148"/>
            <p:cNvSpPr>
              <a:spLocks noChangeShapeType="1"/>
            </p:cNvSpPr>
            <p:nvPr/>
          </p:nvSpPr>
          <p:spPr bwMode="auto">
            <a:xfrm>
              <a:off x="57737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0" name="Line 149"/>
            <p:cNvSpPr>
              <a:spLocks noChangeShapeType="1"/>
            </p:cNvSpPr>
            <p:nvPr/>
          </p:nvSpPr>
          <p:spPr bwMode="auto">
            <a:xfrm>
              <a:off x="661987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1" name="Line 150"/>
            <p:cNvSpPr>
              <a:spLocks noChangeShapeType="1"/>
            </p:cNvSpPr>
            <p:nvPr/>
          </p:nvSpPr>
          <p:spPr bwMode="auto">
            <a:xfrm>
              <a:off x="648493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2" name="Line 151"/>
            <p:cNvSpPr>
              <a:spLocks noChangeShapeType="1"/>
            </p:cNvSpPr>
            <p:nvPr/>
          </p:nvSpPr>
          <p:spPr bwMode="auto">
            <a:xfrm>
              <a:off x="6542088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3" name="Line 152"/>
            <p:cNvSpPr>
              <a:spLocks noChangeShapeType="1"/>
            </p:cNvSpPr>
            <p:nvPr/>
          </p:nvSpPr>
          <p:spPr bwMode="auto">
            <a:xfrm>
              <a:off x="6581775" y="4662488"/>
              <a:ext cx="1588" cy="5381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4" name="Line 153"/>
            <p:cNvSpPr>
              <a:spLocks noChangeShapeType="1"/>
            </p:cNvSpPr>
            <p:nvPr/>
          </p:nvSpPr>
          <p:spPr bwMode="auto">
            <a:xfrm>
              <a:off x="3406775" y="20272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5" name="Line 154"/>
            <p:cNvSpPr>
              <a:spLocks noChangeShapeType="1"/>
            </p:cNvSpPr>
            <p:nvPr/>
          </p:nvSpPr>
          <p:spPr bwMode="auto">
            <a:xfrm>
              <a:off x="3406775" y="21621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6" name="Line 155"/>
            <p:cNvSpPr>
              <a:spLocks noChangeShapeType="1"/>
            </p:cNvSpPr>
            <p:nvPr/>
          </p:nvSpPr>
          <p:spPr bwMode="auto">
            <a:xfrm>
              <a:off x="3406775" y="21240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7" name="Line 156"/>
            <p:cNvSpPr>
              <a:spLocks noChangeShapeType="1"/>
            </p:cNvSpPr>
            <p:nvPr/>
          </p:nvSpPr>
          <p:spPr bwMode="auto">
            <a:xfrm>
              <a:off x="3406775" y="20653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8" name="Line 157"/>
            <p:cNvSpPr>
              <a:spLocks noChangeShapeType="1"/>
            </p:cNvSpPr>
            <p:nvPr/>
          </p:nvSpPr>
          <p:spPr bwMode="auto">
            <a:xfrm>
              <a:off x="4214813" y="202723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9" name="Line 158"/>
            <p:cNvSpPr>
              <a:spLocks noChangeShapeType="1"/>
            </p:cNvSpPr>
            <p:nvPr/>
          </p:nvSpPr>
          <p:spPr bwMode="auto">
            <a:xfrm>
              <a:off x="4214813" y="216217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0" name="Line 159"/>
            <p:cNvSpPr>
              <a:spLocks noChangeShapeType="1"/>
            </p:cNvSpPr>
            <p:nvPr/>
          </p:nvSpPr>
          <p:spPr bwMode="auto">
            <a:xfrm>
              <a:off x="4214813" y="212407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1" name="Line 160"/>
            <p:cNvSpPr>
              <a:spLocks noChangeShapeType="1"/>
            </p:cNvSpPr>
            <p:nvPr/>
          </p:nvSpPr>
          <p:spPr bwMode="auto">
            <a:xfrm>
              <a:off x="4214813" y="206533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2" name="Line 161"/>
            <p:cNvSpPr>
              <a:spLocks noChangeShapeType="1"/>
            </p:cNvSpPr>
            <p:nvPr/>
          </p:nvSpPr>
          <p:spPr bwMode="auto">
            <a:xfrm>
              <a:off x="5041900" y="20272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3" name="Line 162"/>
            <p:cNvSpPr>
              <a:spLocks noChangeShapeType="1"/>
            </p:cNvSpPr>
            <p:nvPr/>
          </p:nvSpPr>
          <p:spPr bwMode="auto">
            <a:xfrm>
              <a:off x="5041900" y="21621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4" name="Line 163"/>
            <p:cNvSpPr>
              <a:spLocks noChangeShapeType="1"/>
            </p:cNvSpPr>
            <p:nvPr/>
          </p:nvSpPr>
          <p:spPr bwMode="auto">
            <a:xfrm>
              <a:off x="5041900" y="21240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5" name="Line 164"/>
            <p:cNvSpPr>
              <a:spLocks noChangeShapeType="1"/>
            </p:cNvSpPr>
            <p:nvPr/>
          </p:nvSpPr>
          <p:spPr bwMode="auto">
            <a:xfrm>
              <a:off x="5041900" y="20653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6" name="Line 165"/>
            <p:cNvSpPr>
              <a:spLocks noChangeShapeType="1"/>
            </p:cNvSpPr>
            <p:nvPr/>
          </p:nvSpPr>
          <p:spPr bwMode="auto">
            <a:xfrm>
              <a:off x="5849938" y="202723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7" name="Line 166"/>
            <p:cNvSpPr>
              <a:spLocks noChangeShapeType="1"/>
            </p:cNvSpPr>
            <p:nvPr/>
          </p:nvSpPr>
          <p:spPr bwMode="auto">
            <a:xfrm>
              <a:off x="5849938" y="216217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8" name="Line 167"/>
            <p:cNvSpPr>
              <a:spLocks noChangeShapeType="1"/>
            </p:cNvSpPr>
            <p:nvPr/>
          </p:nvSpPr>
          <p:spPr bwMode="auto">
            <a:xfrm>
              <a:off x="5849938" y="212407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29" name="Line 168"/>
            <p:cNvSpPr>
              <a:spLocks noChangeShapeType="1"/>
            </p:cNvSpPr>
            <p:nvPr/>
          </p:nvSpPr>
          <p:spPr bwMode="auto">
            <a:xfrm>
              <a:off x="5849938" y="206533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0" name="Line 169"/>
            <p:cNvSpPr>
              <a:spLocks noChangeShapeType="1"/>
            </p:cNvSpPr>
            <p:nvPr/>
          </p:nvSpPr>
          <p:spPr bwMode="auto">
            <a:xfrm>
              <a:off x="3406775" y="28352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1" name="Line 170"/>
            <p:cNvSpPr>
              <a:spLocks noChangeShapeType="1"/>
            </p:cNvSpPr>
            <p:nvPr/>
          </p:nvSpPr>
          <p:spPr bwMode="auto">
            <a:xfrm>
              <a:off x="3406775" y="29892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2" name="Line 171"/>
            <p:cNvSpPr>
              <a:spLocks noChangeShapeType="1"/>
            </p:cNvSpPr>
            <p:nvPr/>
          </p:nvSpPr>
          <p:spPr bwMode="auto">
            <a:xfrm>
              <a:off x="3406775" y="293211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3" name="Line 172"/>
            <p:cNvSpPr>
              <a:spLocks noChangeShapeType="1"/>
            </p:cNvSpPr>
            <p:nvPr/>
          </p:nvSpPr>
          <p:spPr bwMode="auto">
            <a:xfrm>
              <a:off x="3406775" y="28924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4" name="Line 173"/>
            <p:cNvSpPr>
              <a:spLocks noChangeShapeType="1"/>
            </p:cNvSpPr>
            <p:nvPr/>
          </p:nvSpPr>
          <p:spPr bwMode="auto">
            <a:xfrm>
              <a:off x="4214813" y="283527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5" name="Line 174"/>
            <p:cNvSpPr>
              <a:spLocks noChangeShapeType="1"/>
            </p:cNvSpPr>
            <p:nvPr/>
          </p:nvSpPr>
          <p:spPr bwMode="auto">
            <a:xfrm>
              <a:off x="4214813" y="2989263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6" name="Line 175"/>
            <p:cNvSpPr>
              <a:spLocks noChangeShapeType="1"/>
            </p:cNvSpPr>
            <p:nvPr/>
          </p:nvSpPr>
          <p:spPr bwMode="auto">
            <a:xfrm>
              <a:off x="4214813" y="2932113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7" name="Line 176"/>
            <p:cNvSpPr>
              <a:spLocks noChangeShapeType="1"/>
            </p:cNvSpPr>
            <p:nvPr/>
          </p:nvSpPr>
          <p:spPr bwMode="auto">
            <a:xfrm>
              <a:off x="4214813" y="289242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8" name="Line 177"/>
            <p:cNvSpPr>
              <a:spLocks noChangeShapeType="1"/>
            </p:cNvSpPr>
            <p:nvPr/>
          </p:nvSpPr>
          <p:spPr bwMode="auto">
            <a:xfrm>
              <a:off x="5041900" y="283527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39" name="Line 178"/>
            <p:cNvSpPr>
              <a:spLocks noChangeShapeType="1"/>
            </p:cNvSpPr>
            <p:nvPr/>
          </p:nvSpPr>
          <p:spPr bwMode="auto">
            <a:xfrm>
              <a:off x="5041900" y="29892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0" name="Line 179"/>
            <p:cNvSpPr>
              <a:spLocks noChangeShapeType="1"/>
            </p:cNvSpPr>
            <p:nvPr/>
          </p:nvSpPr>
          <p:spPr bwMode="auto">
            <a:xfrm>
              <a:off x="5041900" y="293211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1" name="Line 180"/>
            <p:cNvSpPr>
              <a:spLocks noChangeShapeType="1"/>
            </p:cNvSpPr>
            <p:nvPr/>
          </p:nvSpPr>
          <p:spPr bwMode="auto">
            <a:xfrm>
              <a:off x="5041900" y="28924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2" name="Line 181"/>
            <p:cNvSpPr>
              <a:spLocks noChangeShapeType="1"/>
            </p:cNvSpPr>
            <p:nvPr/>
          </p:nvSpPr>
          <p:spPr bwMode="auto">
            <a:xfrm>
              <a:off x="5849938" y="283527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3" name="Line 182"/>
            <p:cNvSpPr>
              <a:spLocks noChangeShapeType="1"/>
            </p:cNvSpPr>
            <p:nvPr/>
          </p:nvSpPr>
          <p:spPr bwMode="auto">
            <a:xfrm>
              <a:off x="5849938" y="2989263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4" name="Line 183"/>
            <p:cNvSpPr>
              <a:spLocks noChangeShapeType="1"/>
            </p:cNvSpPr>
            <p:nvPr/>
          </p:nvSpPr>
          <p:spPr bwMode="auto">
            <a:xfrm>
              <a:off x="5849938" y="2932113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5" name="Line 184"/>
            <p:cNvSpPr>
              <a:spLocks noChangeShapeType="1"/>
            </p:cNvSpPr>
            <p:nvPr/>
          </p:nvSpPr>
          <p:spPr bwMode="auto">
            <a:xfrm>
              <a:off x="5849938" y="289242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6" name="Line 185"/>
            <p:cNvSpPr>
              <a:spLocks noChangeShapeType="1"/>
            </p:cNvSpPr>
            <p:nvPr/>
          </p:nvSpPr>
          <p:spPr bwMode="auto">
            <a:xfrm>
              <a:off x="3406775" y="36623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7" name="Line 186"/>
            <p:cNvSpPr>
              <a:spLocks noChangeShapeType="1"/>
            </p:cNvSpPr>
            <p:nvPr/>
          </p:nvSpPr>
          <p:spPr bwMode="auto">
            <a:xfrm>
              <a:off x="3406775" y="379730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8" name="Line 187"/>
            <p:cNvSpPr>
              <a:spLocks noChangeShapeType="1"/>
            </p:cNvSpPr>
            <p:nvPr/>
          </p:nvSpPr>
          <p:spPr bwMode="auto">
            <a:xfrm>
              <a:off x="3406775" y="375920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49" name="Line 188"/>
            <p:cNvSpPr>
              <a:spLocks noChangeShapeType="1"/>
            </p:cNvSpPr>
            <p:nvPr/>
          </p:nvSpPr>
          <p:spPr bwMode="auto">
            <a:xfrm>
              <a:off x="3406775" y="37004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0" name="Line 189"/>
            <p:cNvSpPr>
              <a:spLocks noChangeShapeType="1"/>
            </p:cNvSpPr>
            <p:nvPr/>
          </p:nvSpPr>
          <p:spPr bwMode="auto">
            <a:xfrm>
              <a:off x="4214813" y="3662363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1" name="Line 190"/>
            <p:cNvSpPr>
              <a:spLocks noChangeShapeType="1"/>
            </p:cNvSpPr>
            <p:nvPr/>
          </p:nvSpPr>
          <p:spPr bwMode="auto">
            <a:xfrm>
              <a:off x="4214813" y="3797300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2" name="Line 191"/>
            <p:cNvSpPr>
              <a:spLocks noChangeShapeType="1"/>
            </p:cNvSpPr>
            <p:nvPr/>
          </p:nvSpPr>
          <p:spPr bwMode="auto">
            <a:xfrm>
              <a:off x="4214813" y="3759200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3" name="Line 192"/>
            <p:cNvSpPr>
              <a:spLocks noChangeShapeType="1"/>
            </p:cNvSpPr>
            <p:nvPr/>
          </p:nvSpPr>
          <p:spPr bwMode="auto">
            <a:xfrm>
              <a:off x="4214813" y="3700463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4" name="Line 193"/>
            <p:cNvSpPr>
              <a:spLocks noChangeShapeType="1"/>
            </p:cNvSpPr>
            <p:nvPr/>
          </p:nvSpPr>
          <p:spPr bwMode="auto">
            <a:xfrm>
              <a:off x="5041900" y="36623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5" name="Line 194"/>
            <p:cNvSpPr>
              <a:spLocks noChangeShapeType="1"/>
            </p:cNvSpPr>
            <p:nvPr/>
          </p:nvSpPr>
          <p:spPr bwMode="auto">
            <a:xfrm>
              <a:off x="5041900" y="379730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6" name="Line 195"/>
            <p:cNvSpPr>
              <a:spLocks noChangeShapeType="1"/>
            </p:cNvSpPr>
            <p:nvPr/>
          </p:nvSpPr>
          <p:spPr bwMode="auto">
            <a:xfrm>
              <a:off x="5041900" y="375920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7" name="Line 196"/>
            <p:cNvSpPr>
              <a:spLocks noChangeShapeType="1"/>
            </p:cNvSpPr>
            <p:nvPr/>
          </p:nvSpPr>
          <p:spPr bwMode="auto">
            <a:xfrm>
              <a:off x="5041900" y="3700463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8" name="Line 197"/>
            <p:cNvSpPr>
              <a:spLocks noChangeShapeType="1"/>
            </p:cNvSpPr>
            <p:nvPr/>
          </p:nvSpPr>
          <p:spPr bwMode="auto">
            <a:xfrm>
              <a:off x="5849938" y="3662363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59" name="Line 198"/>
            <p:cNvSpPr>
              <a:spLocks noChangeShapeType="1"/>
            </p:cNvSpPr>
            <p:nvPr/>
          </p:nvSpPr>
          <p:spPr bwMode="auto">
            <a:xfrm>
              <a:off x="5849938" y="3797300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0" name="Line 199"/>
            <p:cNvSpPr>
              <a:spLocks noChangeShapeType="1"/>
            </p:cNvSpPr>
            <p:nvPr/>
          </p:nvSpPr>
          <p:spPr bwMode="auto">
            <a:xfrm>
              <a:off x="5849938" y="3759200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1" name="Line 200"/>
            <p:cNvSpPr>
              <a:spLocks noChangeShapeType="1"/>
            </p:cNvSpPr>
            <p:nvPr/>
          </p:nvSpPr>
          <p:spPr bwMode="auto">
            <a:xfrm>
              <a:off x="5849938" y="3700463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2" name="Line 201"/>
            <p:cNvSpPr>
              <a:spLocks noChangeShapeType="1"/>
            </p:cNvSpPr>
            <p:nvPr/>
          </p:nvSpPr>
          <p:spPr bwMode="auto">
            <a:xfrm>
              <a:off x="3406775" y="448945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3" name="Line 202"/>
            <p:cNvSpPr>
              <a:spLocks noChangeShapeType="1"/>
            </p:cNvSpPr>
            <p:nvPr/>
          </p:nvSpPr>
          <p:spPr bwMode="auto">
            <a:xfrm>
              <a:off x="3406775" y="46243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4" name="Line 203"/>
            <p:cNvSpPr>
              <a:spLocks noChangeShapeType="1"/>
            </p:cNvSpPr>
            <p:nvPr/>
          </p:nvSpPr>
          <p:spPr bwMode="auto">
            <a:xfrm>
              <a:off x="3406775" y="45672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5" name="Line 204"/>
            <p:cNvSpPr>
              <a:spLocks noChangeShapeType="1"/>
            </p:cNvSpPr>
            <p:nvPr/>
          </p:nvSpPr>
          <p:spPr bwMode="auto">
            <a:xfrm>
              <a:off x="3406775" y="452755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6" name="Line 205"/>
            <p:cNvSpPr>
              <a:spLocks noChangeShapeType="1"/>
            </p:cNvSpPr>
            <p:nvPr/>
          </p:nvSpPr>
          <p:spPr bwMode="auto">
            <a:xfrm>
              <a:off x="4214813" y="4489450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7" name="Line 206"/>
            <p:cNvSpPr>
              <a:spLocks noChangeShapeType="1"/>
            </p:cNvSpPr>
            <p:nvPr/>
          </p:nvSpPr>
          <p:spPr bwMode="auto">
            <a:xfrm>
              <a:off x="4214813" y="462438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8" name="Line 207"/>
            <p:cNvSpPr>
              <a:spLocks noChangeShapeType="1"/>
            </p:cNvSpPr>
            <p:nvPr/>
          </p:nvSpPr>
          <p:spPr bwMode="auto">
            <a:xfrm>
              <a:off x="4214813" y="456723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69" name="Line 209"/>
            <p:cNvSpPr>
              <a:spLocks noChangeShapeType="1"/>
            </p:cNvSpPr>
            <p:nvPr/>
          </p:nvSpPr>
          <p:spPr bwMode="auto">
            <a:xfrm>
              <a:off x="4214813" y="4527550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0" name="Line 210"/>
            <p:cNvSpPr>
              <a:spLocks noChangeShapeType="1"/>
            </p:cNvSpPr>
            <p:nvPr/>
          </p:nvSpPr>
          <p:spPr bwMode="auto">
            <a:xfrm>
              <a:off x="5041900" y="448945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1" name="Line 211"/>
            <p:cNvSpPr>
              <a:spLocks noChangeShapeType="1"/>
            </p:cNvSpPr>
            <p:nvPr/>
          </p:nvSpPr>
          <p:spPr bwMode="auto">
            <a:xfrm>
              <a:off x="5041900" y="46243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2" name="Line 212"/>
            <p:cNvSpPr>
              <a:spLocks noChangeShapeType="1"/>
            </p:cNvSpPr>
            <p:nvPr/>
          </p:nvSpPr>
          <p:spPr bwMode="auto">
            <a:xfrm>
              <a:off x="5041900" y="456723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3" name="Line 213"/>
            <p:cNvSpPr>
              <a:spLocks noChangeShapeType="1"/>
            </p:cNvSpPr>
            <p:nvPr/>
          </p:nvSpPr>
          <p:spPr bwMode="auto">
            <a:xfrm>
              <a:off x="5041900" y="4527550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4" name="Line 214"/>
            <p:cNvSpPr>
              <a:spLocks noChangeShapeType="1"/>
            </p:cNvSpPr>
            <p:nvPr/>
          </p:nvSpPr>
          <p:spPr bwMode="auto">
            <a:xfrm>
              <a:off x="5849938" y="4489450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5" name="Line 215"/>
            <p:cNvSpPr>
              <a:spLocks noChangeShapeType="1"/>
            </p:cNvSpPr>
            <p:nvPr/>
          </p:nvSpPr>
          <p:spPr bwMode="auto">
            <a:xfrm>
              <a:off x="5849938" y="462438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6" name="Line 216"/>
            <p:cNvSpPr>
              <a:spLocks noChangeShapeType="1"/>
            </p:cNvSpPr>
            <p:nvPr/>
          </p:nvSpPr>
          <p:spPr bwMode="auto">
            <a:xfrm>
              <a:off x="5849938" y="456723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7" name="Line 217"/>
            <p:cNvSpPr>
              <a:spLocks noChangeShapeType="1"/>
            </p:cNvSpPr>
            <p:nvPr/>
          </p:nvSpPr>
          <p:spPr bwMode="auto">
            <a:xfrm>
              <a:off x="5849938" y="4527550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8" name="Line 218"/>
            <p:cNvSpPr>
              <a:spLocks noChangeShapeType="1"/>
            </p:cNvSpPr>
            <p:nvPr/>
          </p:nvSpPr>
          <p:spPr bwMode="auto">
            <a:xfrm>
              <a:off x="3406775" y="52974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79" name="Line 219"/>
            <p:cNvSpPr>
              <a:spLocks noChangeShapeType="1"/>
            </p:cNvSpPr>
            <p:nvPr/>
          </p:nvSpPr>
          <p:spPr bwMode="auto">
            <a:xfrm>
              <a:off x="3406775" y="54324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0" name="Line 220"/>
            <p:cNvSpPr>
              <a:spLocks noChangeShapeType="1"/>
            </p:cNvSpPr>
            <p:nvPr/>
          </p:nvSpPr>
          <p:spPr bwMode="auto">
            <a:xfrm>
              <a:off x="3406775" y="53943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1" name="Line 221"/>
            <p:cNvSpPr>
              <a:spLocks noChangeShapeType="1"/>
            </p:cNvSpPr>
            <p:nvPr/>
          </p:nvSpPr>
          <p:spPr bwMode="auto">
            <a:xfrm>
              <a:off x="3406775" y="53355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2" name="Line 222"/>
            <p:cNvSpPr>
              <a:spLocks noChangeShapeType="1"/>
            </p:cNvSpPr>
            <p:nvPr/>
          </p:nvSpPr>
          <p:spPr bwMode="auto">
            <a:xfrm>
              <a:off x="4214813" y="529748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3" name="Line 223"/>
            <p:cNvSpPr>
              <a:spLocks noChangeShapeType="1"/>
            </p:cNvSpPr>
            <p:nvPr/>
          </p:nvSpPr>
          <p:spPr bwMode="auto">
            <a:xfrm>
              <a:off x="4214813" y="543242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4" name="Line 224"/>
            <p:cNvSpPr>
              <a:spLocks noChangeShapeType="1"/>
            </p:cNvSpPr>
            <p:nvPr/>
          </p:nvSpPr>
          <p:spPr bwMode="auto">
            <a:xfrm>
              <a:off x="4214813" y="5394325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5" name="Line 225"/>
            <p:cNvSpPr>
              <a:spLocks noChangeShapeType="1"/>
            </p:cNvSpPr>
            <p:nvPr/>
          </p:nvSpPr>
          <p:spPr bwMode="auto">
            <a:xfrm>
              <a:off x="4214813" y="5335588"/>
              <a:ext cx="55721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6" name="Line 226"/>
            <p:cNvSpPr>
              <a:spLocks noChangeShapeType="1"/>
            </p:cNvSpPr>
            <p:nvPr/>
          </p:nvSpPr>
          <p:spPr bwMode="auto">
            <a:xfrm>
              <a:off x="5041900" y="52974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7" name="Line 227"/>
            <p:cNvSpPr>
              <a:spLocks noChangeShapeType="1"/>
            </p:cNvSpPr>
            <p:nvPr/>
          </p:nvSpPr>
          <p:spPr bwMode="auto">
            <a:xfrm>
              <a:off x="5041900" y="54324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8" name="Line 228"/>
            <p:cNvSpPr>
              <a:spLocks noChangeShapeType="1"/>
            </p:cNvSpPr>
            <p:nvPr/>
          </p:nvSpPr>
          <p:spPr bwMode="auto">
            <a:xfrm>
              <a:off x="5041900" y="5394325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89" name="Line 229"/>
            <p:cNvSpPr>
              <a:spLocks noChangeShapeType="1"/>
            </p:cNvSpPr>
            <p:nvPr/>
          </p:nvSpPr>
          <p:spPr bwMode="auto">
            <a:xfrm>
              <a:off x="5041900" y="5335588"/>
              <a:ext cx="538163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90" name="Line 230"/>
            <p:cNvSpPr>
              <a:spLocks noChangeShapeType="1"/>
            </p:cNvSpPr>
            <p:nvPr/>
          </p:nvSpPr>
          <p:spPr bwMode="auto">
            <a:xfrm>
              <a:off x="5849938" y="529748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91" name="Line 231"/>
            <p:cNvSpPr>
              <a:spLocks noChangeShapeType="1"/>
            </p:cNvSpPr>
            <p:nvPr/>
          </p:nvSpPr>
          <p:spPr bwMode="auto">
            <a:xfrm>
              <a:off x="5849938" y="543242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92" name="Line 232"/>
            <p:cNvSpPr>
              <a:spLocks noChangeShapeType="1"/>
            </p:cNvSpPr>
            <p:nvPr/>
          </p:nvSpPr>
          <p:spPr bwMode="auto">
            <a:xfrm>
              <a:off x="5849938" y="5394325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93" name="Line 233"/>
            <p:cNvSpPr>
              <a:spLocks noChangeShapeType="1"/>
            </p:cNvSpPr>
            <p:nvPr/>
          </p:nvSpPr>
          <p:spPr bwMode="auto">
            <a:xfrm>
              <a:off x="5849938" y="5335588"/>
              <a:ext cx="558800" cy="15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94" name="Rectangle 234"/>
            <p:cNvSpPr>
              <a:spLocks noChangeArrowheads="1"/>
            </p:cNvSpPr>
            <p:nvPr/>
          </p:nvSpPr>
          <p:spPr bwMode="auto">
            <a:xfrm>
              <a:off x="2520950" y="2527300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95" name="Rectangle 235"/>
            <p:cNvSpPr>
              <a:spLocks noChangeArrowheads="1"/>
            </p:cNvSpPr>
            <p:nvPr/>
          </p:nvSpPr>
          <p:spPr bwMode="auto">
            <a:xfrm>
              <a:off x="2520950" y="2200275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96" name="Rectangle 236"/>
            <p:cNvSpPr>
              <a:spLocks noChangeArrowheads="1"/>
            </p:cNvSpPr>
            <p:nvPr/>
          </p:nvSpPr>
          <p:spPr bwMode="auto">
            <a:xfrm>
              <a:off x="2520950" y="3335338"/>
              <a:ext cx="404813" cy="23018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97" name="Rectangle 237"/>
            <p:cNvSpPr>
              <a:spLocks noChangeArrowheads="1"/>
            </p:cNvSpPr>
            <p:nvPr/>
          </p:nvSpPr>
          <p:spPr bwMode="auto">
            <a:xfrm>
              <a:off x="2520950" y="3027363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98" name="Rectangle 238"/>
            <p:cNvSpPr>
              <a:spLocks noChangeArrowheads="1"/>
            </p:cNvSpPr>
            <p:nvPr/>
          </p:nvSpPr>
          <p:spPr bwMode="auto">
            <a:xfrm>
              <a:off x="2520950" y="4162425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99" name="Rectangle 239"/>
            <p:cNvSpPr>
              <a:spLocks noChangeArrowheads="1"/>
            </p:cNvSpPr>
            <p:nvPr/>
          </p:nvSpPr>
          <p:spPr bwMode="auto">
            <a:xfrm>
              <a:off x="2520950" y="3835400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0" name="Rectangle 240"/>
            <p:cNvSpPr>
              <a:spLocks noChangeArrowheads="1"/>
            </p:cNvSpPr>
            <p:nvPr/>
          </p:nvSpPr>
          <p:spPr bwMode="auto">
            <a:xfrm>
              <a:off x="2520950" y="4989513"/>
              <a:ext cx="404813" cy="2111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1" name="Rectangle 241"/>
            <p:cNvSpPr>
              <a:spLocks noChangeArrowheads="1"/>
            </p:cNvSpPr>
            <p:nvPr/>
          </p:nvSpPr>
          <p:spPr bwMode="auto">
            <a:xfrm>
              <a:off x="2520950" y="4662488"/>
              <a:ext cx="404813" cy="23177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2" name="Rectangle 242"/>
            <p:cNvSpPr>
              <a:spLocks noChangeArrowheads="1"/>
            </p:cNvSpPr>
            <p:nvPr/>
          </p:nvSpPr>
          <p:spPr bwMode="auto">
            <a:xfrm>
              <a:off x="3714750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3" name="Rectangle 243"/>
            <p:cNvSpPr>
              <a:spLocks noChangeArrowheads="1"/>
            </p:cNvSpPr>
            <p:nvPr/>
          </p:nvSpPr>
          <p:spPr bwMode="auto">
            <a:xfrm>
              <a:off x="3406775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4" name="Rectangle 244"/>
            <p:cNvSpPr>
              <a:spLocks noChangeArrowheads="1"/>
            </p:cNvSpPr>
            <p:nvPr/>
          </p:nvSpPr>
          <p:spPr bwMode="auto">
            <a:xfrm>
              <a:off x="4541838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5" name="Rectangle 245"/>
            <p:cNvSpPr>
              <a:spLocks noChangeArrowheads="1"/>
            </p:cNvSpPr>
            <p:nvPr/>
          </p:nvSpPr>
          <p:spPr bwMode="auto">
            <a:xfrm>
              <a:off x="4214813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6" name="Rectangle 246"/>
            <p:cNvSpPr>
              <a:spLocks noChangeArrowheads="1"/>
            </p:cNvSpPr>
            <p:nvPr/>
          </p:nvSpPr>
          <p:spPr bwMode="auto">
            <a:xfrm>
              <a:off x="5349875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7" name="Rectangle 247"/>
            <p:cNvSpPr>
              <a:spLocks noChangeArrowheads="1"/>
            </p:cNvSpPr>
            <p:nvPr/>
          </p:nvSpPr>
          <p:spPr bwMode="auto">
            <a:xfrm>
              <a:off x="5041900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8" name="Rectangle 248"/>
            <p:cNvSpPr>
              <a:spLocks noChangeArrowheads="1"/>
            </p:cNvSpPr>
            <p:nvPr/>
          </p:nvSpPr>
          <p:spPr bwMode="auto">
            <a:xfrm>
              <a:off x="6176963" y="5759450"/>
              <a:ext cx="231775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09" name="Rectangle 249"/>
            <p:cNvSpPr>
              <a:spLocks noChangeArrowheads="1"/>
            </p:cNvSpPr>
            <p:nvPr/>
          </p:nvSpPr>
          <p:spPr bwMode="auto">
            <a:xfrm>
              <a:off x="5849938" y="5759450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0" name="Line 250"/>
            <p:cNvSpPr>
              <a:spLocks noChangeShapeType="1"/>
            </p:cNvSpPr>
            <p:nvPr/>
          </p:nvSpPr>
          <p:spPr bwMode="auto">
            <a:xfrm>
              <a:off x="2039938" y="1931988"/>
              <a:ext cx="1481138" cy="5000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11" name="Line 251"/>
            <p:cNvSpPr>
              <a:spLocks noChangeShapeType="1"/>
            </p:cNvSpPr>
            <p:nvPr/>
          </p:nvSpPr>
          <p:spPr bwMode="auto">
            <a:xfrm>
              <a:off x="1800225" y="3976688"/>
              <a:ext cx="711200" cy="268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12" name="Rectangle 253"/>
            <p:cNvSpPr>
              <a:spLocks noChangeArrowheads="1"/>
            </p:cNvSpPr>
            <p:nvPr/>
          </p:nvSpPr>
          <p:spPr bwMode="auto">
            <a:xfrm>
              <a:off x="6562725" y="1027113"/>
              <a:ext cx="17891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可编程互连资源</a:t>
              </a: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3" name="Line 254"/>
            <p:cNvSpPr>
              <a:spLocks noChangeShapeType="1"/>
            </p:cNvSpPr>
            <p:nvPr/>
          </p:nvSpPr>
          <p:spPr bwMode="auto">
            <a:xfrm flipV="1">
              <a:off x="6484938" y="1296988"/>
              <a:ext cx="731838" cy="768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14" name="Rectangle 258"/>
            <p:cNvSpPr>
              <a:spLocks noChangeArrowheads="1"/>
            </p:cNvSpPr>
            <p:nvPr/>
          </p:nvSpPr>
          <p:spPr bwMode="auto">
            <a:xfrm>
              <a:off x="3457575" y="2347913"/>
              <a:ext cx="13811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5" name="Rectangle 259"/>
            <p:cNvSpPr>
              <a:spLocks noChangeArrowheads="1"/>
            </p:cNvSpPr>
            <p:nvPr/>
          </p:nvSpPr>
          <p:spPr bwMode="auto">
            <a:xfrm>
              <a:off x="3590925" y="2347913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L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6" name="Rectangle 260"/>
            <p:cNvSpPr>
              <a:spLocks noChangeArrowheads="1"/>
            </p:cNvSpPr>
            <p:nvPr/>
          </p:nvSpPr>
          <p:spPr bwMode="auto">
            <a:xfrm>
              <a:off x="3687763" y="2347913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5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7" name="Rectangle 9"/>
            <p:cNvSpPr>
              <a:spLocks noChangeArrowheads="1"/>
            </p:cNvSpPr>
            <p:nvPr/>
          </p:nvSpPr>
          <p:spPr bwMode="auto">
            <a:xfrm>
              <a:off x="2546350" y="4138613"/>
              <a:ext cx="3730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IOB</a:t>
              </a:r>
            </a:p>
          </p:txBody>
        </p:sp>
        <p:sp>
          <p:nvSpPr>
            <p:cNvPr id="54518" name="Rectangle 261"/>
            <p:cNvSpPr>
              <a:spLocks noChangeArrowheads="1"/>
            </p:cNvSpPr>
            <p:nvPr/>
          </p:nvSpPr>
          <p:spPr bwMode="auto">
            <a:xfrm>
              <a:off x="3406775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19" name="Rectangle 262"/>
            <p:cNvSpPr>
              <a:spLocks noChangeArrowheads="1"/>
            </p:cNvSpPr>
            <p:nvPr/>
          </p:nvSpPr>
          <p:spPr bwMode="auto">
            <a:xfrm>
              <a:off x="3733800" y="1296988"/>
              <a:ext cx="230188" cy="40322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275" name="矩形 246"/>
          <p:cNvSpPr>
            <a:spLocks noChangeArrowheads="1"/>
          </p:cNvSpPr>
          <p:nvPr/>
        </p:nvSpPr>
        <p:spPr bwMode="auto">
          <a:xfrm>
            <a:off x="500063" y="285750"/>
            <a:ext cx="326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结构示意图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62013"/>
            <a:ext cx="83439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矩形 2"/>
          <p:cNvSpPr>
            <a:spLocks noChangeArrowheads="1"/>
          </p:cNvSpPr>
          <p:nvPr/>
        </p:nvSpPr>
        <p:spPr bwMode="auto">
          <a:xfrm>
            <a:off x="500063" y="285750"/>
            <a:ext cx="326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结构示意图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5795963" y="76200"/>
            <a:ext cx="321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§7.4 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高密度可编程逻辑器件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6"/>
          <p:cNvSpPr txBox="1">
            <a:spLocks noChangeArrowheads="1"/>
          </p:cNvSpPr>
          <p:nvPr/>
        </p:nvSpPr>
        <p:spPr bwMode="auto">
          <a:xfrm>
            <a:off x="285750" y="71438"/>
            <a:ext cx="857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36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36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642938" y="785813"/>
            <a:ext cx="60721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一、传统的数字电路设计流程</a:t>
            </a:r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1368425" y="1989138"/>
            <a:ext cx="705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第一步：设计电路，画出实现逻辑函数的逻辑图。 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836738" y="2444750"/>
          <a:ext cx="5688012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Visio" r:id="rId3" imgW="4132707" imgH="1389507" progId="Visio.Drawing.11">
                  <p:embed/>
                </p:oleObj>
              </mc:Choice>
              <mc:Fallback>
                <p:oleObj name="Visio" r:id="rId3" imgW="4132707" imgH="138950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444750"/>
                        <a:ext cx="5688012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1357313" y="4456113"/>
            <a:ext cx="721518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第二步：选择相应的逻辑元器件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，通过各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逻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just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           辑门的正确连接，实现相应的逻辑功能。</a:t>
            </a: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1357313" y="5572125"/>
            <a:ext cx="705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第三步：进行电路的实际调试与测试。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357313" y="1390650"/>
            <a:ext cx="6726237" cy="466725"/>
            <a:chOff x="1357290" y="1319198"/>
            <a:chExt cx="6726273" cy="466728"/>
          </a:xfrm>
        </p:grpSpPr>
        <p:sp>
          <p:nvSpPr>
            <p:cNvPr id="56329" name="Text Box 14"/>
            <p:cNvSpPr txBox="1">
              <a:spLocks noChangeArrowheads="1"/>
            </p:cNvSpPr>
            <p:nvPr/>
          </p:nvSpPr>
          <p:spPr bwMode="auto">
            <a:xfrm>
              <a:off x="1357290" y="1324261"/>
              <a:ext cx="5357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例：设计一个逻辑电路实现逻辑函数 </a:t>
              </a:r>
            </a:p>
          </p:txBody>
        </p:sp>
        <p:graphicFrame>
          <p:nvGraphicFramePr>
            <p:cNvPr id="56330" name="Object 3"/>
            <p:cNvGraphicFramePr>
              <a:graphicFrameLocks noChangeAspect="1"/>
            </p:cNvGraphicFramePr>
            <p:nvPr/>
          </p:nvGraphicFramePr>
          <p:xfrm>
            <a:off x="6448438" y="1319198"/>
            <a:ext cx="163512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4" name="公式" r:id="rId5" imgW="888614" imgH="215806" progId="Equation.3">
                    <p:embed/>
                  </p:oleObj>
                </mc:Choice>
                <mc:Fallback>
                  <p:oleObj name="公式" r:id="rId5" imgW="888614" imgH="21580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8438" y="1319198"/>
                          <a:ext cx="1635125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组合 6"/>
          <p:cNvGrpSpPr>
            <a:grpSpLocks/>
          </p:cNvGrpSpPr>
          <p:nvPr/>
        </p:nvGrpSpPr>
        <p:grpSpPr bwMode="auto">
          <a:xfrm>
            <a:off x="1042988" y="115888"/>
            <a:ext cx="4973637" cy="1400175"/>
            <a:chOff x="1547664" y="357188"/>
            <a:chExt cx="4973786" cy="1400175"/>
          </a:xfrm>
        </p:grpSpPr>
        <p:graphicFrame>
          <p:nvGraphicFramePr>
            <p:cNvPr id="57363" name="Object 3"/>
            <p:cNvGraphicFramePr>
              <a:graphicFrameLocks noChangeAspect="1"/>
            </p:cNvGraphicFramePr>
            <p:nvPr/>
          </p:nvGraphicFramePr>
          <p:xfrm>
            <a:off x="2357438" y="357188"/>
            <a:ext cx="4164012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6" name="Visio" r:id="rId3" imgW="4132707" imgH="1389507" progId="Visio.Drawing.11">
                    <p:embed/>
                  </p:oleObj>
                </mc:Choice>
                <mc:Fallback>
                  <p:oleObj name="Visio" r:id="rId3" imgW="4132707" imgH="1389507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38" y="357188"/>
                          <a:ext cx="4164012" cy="1400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矩形 5"/>
            <p:cNvSpPr>
              <a:spLocks noChangeArrowheads="1"/>
            </p:cNvSpPr>
            <p:nvPr/>
          </p:nvSpPr>
          <p:spPr bwMode="auto">
            <a:xfrm>
              <a:off x="1547664" y="620688"/>
              <a:ext cx="1217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逻辑电路</a:t>
              </a:r>
              <a:endParaRPr lang="zh-CN" altLang="en-US" sz="2000"/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971550" y="836613"/>
            <a:ext cx="7777163" cy="5918200"/>
            <a:chOff x="971600" y="836712"/>
            <a:chExt cx="7776864" cy="5918795"/>
          </a:xfrm>
        </p:grpSpPr>
        <p:grpSp>
          <p:nvGrpSpPr>
            <p:cNvPr id="57349" name="组合 17"/>
            <p:cNvGrpSpPr>
              <a:grpSpLocks/>
            </p:cNvGrpSpPr>
            <p:nvPr/>
          </p:nvGrpSpPr>
          <p:grpSpPr bwMode="auto">
            <a:xfrm>
              <a:off x="971600" y="1556792"/>
              <a:ext cx="7776864" cy="5198715"/>
              <a:chOff x="971600" y="1556792"/>
              <a:chExt cx="7776864" cy="5198715"/>
            </a:xfrm>
          </p:grpSpPr>
          <p:grpSp>
            <p:nvGrpSpPr>
              <p:cNvPr id="57351" name="组合 11"/>
              <p:cNvGrpSpPr>
                <a:grpSpLocks/>
              </p:cNvGrpSpPr>
              <p:nvPr/>
            </p:nvGrpSpPr>
            <p:grpSpPr bwMode="auto">
              <a:xfrm>
                <a:off x="971600" y="1556792"/>
                <a:ext cx="7776864" cy="5184576"/>
                <a:chOff x="971600" y="1556792"/>
                <a:chExt cx="7776864" cy="5184576"/>
              </a:xfrm>
            </p:grpSpPr>
            <p:grpSp>
              <p:nvGrpSpPr>
                <p:cNvPr id="57357" name="组合 7"/>
                <p:cNvGrpSpPr>
                  <a:grpSpLocks/>
                </p:cNvGrpSpPr>
                <p:nvPr/>
              </p:nvGrpSpPr>
              <p:grpSpPr bwMode="auto">
                <a:xfrm>
                  <a:off x="971600" y="1556792"/>
                  <a:ext cx="5976664" cy="5184576"/>
                  <a:chOff x="1475656" y="1556792"/>
                  <a:chExt cx="5976664" cy="5184576"/>
                </a:xfrm>
              </p:grpSpPr>
              <p:sp>
                <p:nvSpPr>
                  <p:cNvPr id="4" name="矩形 3"/>
                  <p:cNvSpPr/>
                  <p:nvPr/>
                </p:nvSpPr>
                <p:spPr>
                  <a:xfrm>
                    <a:off x="1475656" y="1989353"/>
                    <a:ext cx="5976708" cy="4751865"/>
                  </a:xfrm>
                  <a:prstGeom prst="rect">
                    <a:avLst/>
                  </a:prstGeom>
                  <a:noFill/>
                  <a:ln>
                    <a:solidFill>
                      <a:srgbClr val="006600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7362" name="矩形 4"/>
                  <p:cNvSpPr>
                    <a:spLocks noChangeArrowheads="1"/>
                  </p:cNvSpPr>
                  <p:nvPr/>
                </p:nvSpPr>
                <p:spPr bwMode="auto">
                  <a:xfrm>
                    <a:off x="1547664" y="1556792"/>
                    <a:ext cx="121700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物理连接</a:t>
                    </a:r>
                    <a:endParaRPr lang="zh-CN" altLang="en-US" sz="2000"/>
                  </a:p>
                </p:txBody>
              </p:sp>
            </p:grpSp>
            <p:grpSp>
              <p:nvGrpSpPr>
                <p:cNvPr id="57358" name="组合 10"/>
                <p:cNvGrpSpPr>
                  <a:grpSpLocks/>
                </p:cNvGrpSpPr>
                <p:nvPr/>
              </p:nvGrpSpPr>
              <p:grpSpPr bwMode="auto">
                <a:xfrm>
                  <a:off x="7236296" y="2348880"/>
                  <a:ext cx="1512168" cy="1080120"/>
                  <a:chOff x="7236296" y="2348880"/>
                  <a:chExt cx="1512168" cy="1080120"/>
                </a:xfrm>
              </p:grpSpPr>
              <p:sp>
                <p:nvSpPr>
                  <p:cNvPr id="10" name="椭圆形标注 9"/>
                  <p:cNvSpPr/>
                  <p:nvPr/>
                </p:nvSpPr>
                <p:spPr>
                  <a:xfrm>
                    <a:off x="7235634" y="2364041"/>
                    <a:ext cx="1512830" cy="1065320"/>
                  </a:xfrm>
                  <a:prstGeom prst="wedgeEllipseCallout">
                    <a:avLst>
                      <a:gd name="adj1" fmla="val -69523"/>
                      <a:gd name="adj2" fmla="val 82290"/>
                    </a:avLst>
                  </a:prstGeom>
                  <a:solidFill>
                    <a:srgbClr val="FFFF00"/>
                  </a:solidFill>
                  <a:ln w="12700">
                    <a:solidFill>
                      <a:srgbClr val="0066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57360" name="矩形 8"/>
                  <p:cNvSpPr>
                    <a:spLocks noChangeArrowheads="1"/>
                  </p:cNvSpPr>
                  <p:nvPr/>
                </p:nvSpPr>
                <p:spPr bwMode="auto">
                  <a:xfrm>
                    <a:off x="7524328" y="2505090"/>
                    <a:ext cx="958917" cy="70788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>
                        <a:solidFill>
                          <a:srgbClr val="0066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面包板</a:t>
                    </a:r>
                    <a:endParaRPr lang="en-US" altLang="zh-CN" sz="2000" b="1">
                      <a:solidFill>
                        <a:srgbClr val="0066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000" b="1">
                        <a:solidFill>
                          <a:srgbClr val="0066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或</a:t>
                    </a:r>
                    <a:r>
                      <a:rPr lang="en-US" altLang="zh-CN" sz="2000" b="1">
                        <a:solidFill>
                          <a:srgbClr val="0066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PCB</a:t>
                    </a:r>
                    <a:endParaRPr lang="zh-CN" altLang="en-US" sz="2000">
                      <a:solidFill>
                        <a:srgbClr val="006600"/>
                      </a:solidFill>
                    </a:endParaRPr>
                  </a:p>
                </p:txBody>
              </p:sp>
            </p:grpSp>
          </p:grpSp>
          <p:pic>
            <p:nvPicPr>
              <p:cNvPr id="5735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0749" y="2012590"/>
                <a:ext cx="5334000" cy="4686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53" name="矩形 13"/>
              <p:cNvSpPr>
                <a:spLocks noChangeArrowheads="1"/>
              </p:cNvSpPr>
              <p:nvPr/>
            </p:nvSpPr>
            <p:spPr bwMode="auto">
              <a:xfrm>
                <a:off x="1043608" y="2168481"/>
                <a:ext cx="33214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1600">
                  <a:solidFill>
                    <a:srgbClr val="7030A0"/>
                  </a:solidFill>
                </a:endParaRPr>
              </a:p>
            </p:txBody>
          </p:sp>
          <p:sp>
            <p:nvSpPr>
              <p:cNvPr id="57354" name="矩形 14"/>
              <p:cNvSpPr>
                <a:spLocks noChangeArrowheads="1"/>
              </p:cNvSpPr>
              <p:nvPr/>
            </p:nvSpPr>
            <p:spPr bwMode="auto">
              <a:xfrm>
                <a:off x="1067358" y="4062175"/>
                <a:ext cx="32092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en-US" sz="1600">
                  <a:solidFill>
                    <a:srgbClr val="7030A0"/>
                  </a:solidFill>
                </a:endParaRPr>
              </a:p>
            </p:txBody>
          </p:sp>
          <p:sp>
            <p:nvSpPr>
              <p:cNvPr id="57355" name="矩形 15"/>
              <p:cNvSpPr>
                <a:spLocks noChangeArrowheads="1"/>
              </p:cNvSpPr>
              <p:nvPr/>
            </p:nvSpPr>
            <p:spPr bwMode="auto">
              <a:xfrm>
                <a:off x="1067358" y="4362840"/>
                <a:ext cx="33214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zh-CN" altLang="en-US" sz="1600">
                  <a:solidFill>
                    <a:srgbClr val="7030A0"/>
                  </a:solidFill>
                </a:endParaRPr>
              </a:p>
            </p:txBody>
          </p:sp>
          <p:sp>
            <p:nvSpPr>
              <p:cNvPr id="57356" name="矩形 16"/>
              <p:cNvSpPr>
                <a:spLocks noChangeArrowheads="1"/>
              </p:cNvSpPr>
              <p:nvPr/>
            </p:nvSpPr>
            <p:spPr bwMode="auto">
              <a:xfrm>
                <a:off x="6228184" y="6416953"/>
                <a:ext cx="33214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右箭头 18"/>
            <p:cNvSpPr/>
            <p:nvPr/>
          </p:nvSpPr>
          <p:spPr>
            <a:xfrm rot="5400000">
              <a:off x="1295387" y="1017730"/>
              <a:ext cx="720797" cy="358761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4913313" y="71438"/>
            <a:ext cx="407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18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1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8313" y="115888"/>
            <a:ext cx="34559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二、</a:t>
            </a:r>
            <a:r>
              <a:rPr lang="en-US" altLang="zh-CN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PLD</a:t>
            </a: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的设计流程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80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622300" algn="just"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首先根据设计要求写出相应的逻辑表达式，在计算机上利用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PLD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软件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通过原理图输入方式或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硬件描述语言（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HDL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输入方式输入逻辑设计描述，经计算机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仿真验证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后，下载到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PLD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器件中。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6" name="Rectangle 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7" name="Rectangle 1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8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58379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pic>
        <p:nvPicPr>
          <p:cNvPr id="923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1629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1" name="Text Box 6"/>
          <p:cNvSpPr txBox="1">
            <a:spLocks noChangeArrowheads="1"/>
          </p:cNvSpPr>
          <p:nvPr/>
        </p:nvSpPr>
        <p:spPr bwMode="auto">
          <a:xfrm>
            <a:off x="4913313" y="71438"/>
            <a:ext cx="407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18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1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2"/>
          <p:cNvSpPr>
            <a:spLocks noChangeArrowheads="1"/>
          </p:cNvSpPr>
          <p:nvPr/>
        </p:nvSpPr>
        <p:spPr bwMode="auto">
          <a:xfrm>
            <a:off x="395288" y="188913"/>
            <a:ext cx="59769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三、传统的电子设计与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设计比较</a:t>
            </a:r>
            <a:endParaRPr lang="zh-CN" altLang="en-US" sz="2800" b="1">
              <a:solidFill>
                <a:srgbClr val="006600"/>
              </a:solidFill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59395" name="Line 15"/>
          <p:cNvSpPr>
            <a:spLocks noChangeShapeType="1"/>
          </p:cNvSpPr>
          <p:nvPr/>
        </p:nvSpPr>
        <p:spPr bwMode="auto">
          <a:xfrm rot="5400000">
            <a:off x="1620044" y="3788569"/>
            <a:ext cx="5614988" cy="0"/>
          </a:xfrm>
          <a:prstGeom prst="line">
            <a:avLst/>
          </a:prstGeom>
          <a:noFill/>
          <a:ln w="38100">
            <a:solidFill>
              <a:srgbClr val="0066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4500563" y="908050"/>
            <a:ext cx="3240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设计的特点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4679950" y="1427163"/>
            <a:ext cx="4033838" cy="3897312"/>
            <a:chOff x="4679554" y="1427292"/>
            <a:chExt cx="4033837" cy="3897753"/>
          </a:xfrm>
        </p:grpSpPr>
        <p:sp>
          <p:nvSpPr>
            <p:cNvPr id="59403" name="Text Box 13"/>
            <p:cNvSpPr txBox="1">
              <a:spLocks noChangeArrowheads="1"/>
            </p:cNvSpPr>
            <p:nvPr/>
          </p:nvSpPr>
          <p:spPr bwMode="auto">
            <a:xfrm>
              <a:off x="4716016" y="1427292"/>
              <a:ext cx="392397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zh-CN" altLang="en-US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自顶向下的设计方法</a:t>
              </a:r>
              <a:r>
                <a:rPr lang="zh-CN" altLang="en-US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，采用硬件描述语言作为设计输入。用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HDL</a:t>
              </a:r>
              <a:r>
                <a:rPr lang="zh-CN" altLang="en-US" sz="24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对数字电子系统进行抽象与功能描述。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59404" name="Object 3"/>
            <p:cNvGraphicFramePr>
              <a:graphicFrameLocks noChangeAspect="1"/>
            </p:cNvGraphicFramePr>
            <p:nvPr/>
          </p:nvGraphicFramePr>
          <p:xfrm>
            <a:off x="4679554" y="3501008"/>
            <a:ext cx="4033837" cy="182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7" name="Visio" r:id="rId3" imgW="3097416" imgH="1399718" progId="Visio.Drawing.11">
                    <p:embed/>
                  </p:oleObj>
                </mc:Choice>
                <mc:Fallback>
                  <p:oleObj name="Visio" r:id="rId3" imgW="3097416" imgH="1399718" progId="Visio.Drawing.11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9554" y="3501008"/>
                          <a:ext cx="4033837" cy="1824037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11"/>
          <p:cNvGrpSpPr>
            <a:grpSpLocks/>
          </p:cNvGrpSpPr>
          <p:nvPr/>
        </p:nvGrpSpPr>
        <p:grpSpPr bwMode="auto">
          <a:xfrm>
            <a:off x="684213" y="1412875"/>
            <a:ext cx="3600450" cy="4875213"/>
            <a:chOff x="683842" y="1412776"/>
            <a:chExt cx="3600400" cy="4875882"/>
          </a:xfrm>
        </p:grpSpPr>
        <p:sp>
          <p:nvSpPr>
            <p:cNvPr id="59401" name="Text Box 19"/>
            <p:cNvSpPr txBox="1">
              <a:spLocks noChangeArrowheads="1"/>
            </p:cNvSpPr>
            <p:nvPr/>
          </p:nvSpPr>
          <p:spPr bwMode="auto">
            <a:xfrm>
              <a:off x="683842" y="1412776"/>
              <a:ext cx="360040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zh-CN" alt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自底向上的设计方法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，在这个设计过程中的任一时刻，最底层目标器件的更换都可能需要重新开始设计。</a:t>
              </a:r>
            </a:p>
          </p:txBody>
        </p:sp>
        <p:graphicFrame>
          <p:nvGraphicFramePr>
            <p:cNvPr id="59402" name="Object 4"/>
            <p:cNvGraphicFramePr>
              <a:graphicFrameLocks noChangeAspect="1"/>
            </p:cNvGraphicFramePr>
            <p:nvPr/>
          </p:nvGraphicFramePr>
          <p:xfrm>
            <a:off x="827858" y="3501008"/>
            <a:ext cx="3311525" cy="278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8" name="Visio" r:id="rId5" imgW="6976986" imgH="5869762" progId="Visio.Drawing.11">
                    <p:embed/>
                  </p:oleObj>
                </mc:Choice>
                <mc:Fallback>
                  <p:oleObj name="Visio" r:id="rId5" imgW="6976986" imgH="5869762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858" y="3501008"/>
                          <a:ext cx="3311525" cy="278765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9750" y="908050"/>
            <a:ext cx="3817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</a:rPr>
              <a:t>传统电子设计方法的特点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5048250" y="6411913"/>
            <a:ext cx="407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18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1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Rectangle 2"/>
          <p:cNvGraphicFramePr>
            <a:graphicFrameLocks/>
          </p:cNvGraphicFramePr>
          <p:nvPr/>
        </p:nvGraphicFramePr>
        <p:xfrm>
          <a:off x="1524000" y="1576388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76388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95288" y="188913"/>
            <a:ext cx="56165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6600"/>
                </a:solidFill>
              </a:rPr>
              <a:t> </a:t>
            </a:r>
            <a:r>
              <a:rPr lang="zh-CN" altLang="en-US" sz="2800" b="1">
                <a:solidFill>
                  <a:srgbClr val="006600"/>
                </a:solidFill>
              </a:rPr>
              <a:t>四、可编程逻辑器件的开发环境</a:t>
            </a:r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611188" y="765175"/>
            <a:ext cx="79200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223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生产商都有自己的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软件包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，它将开发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器件的各个功能模块集成在同一个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设计环境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中，便于使用者开发其公司的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产品。</a:t>
            </a: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205038"/>
            <a:ext cx="695325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4945063" y="6308725"/>
            <a:ext cx="4068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18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1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Rectangle 2"/>
          <p:cNvGraphicFramePr>
            <a:graphicFrameLocks/>
          </p:cNvGraphicFramePr>
          <p:nvPr/>
        </p:nvGraphicFramePr>
        <p:xfrm>
          <a:off x="1524000" y="1576388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76388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1187450" y="158750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器件具体编程步骤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771525"/>
            <a:ext cx="6808787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4913313" y="71438"/>
            <a:ext cx="407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§7.5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用</a:t>
            </a:r>
            <a:r>
              <a:rPr lang="zh-CN" altLang="en-US" sz="1800" b="1">
                <a:solidFill>
                  <a:srgbClr val="FF0066"/>
                </a:solidFill>
                <a:ea typeface="楷体_GB2312" pitchFamily="49" charset="-122"/>
                <a:cs typeface="Times New Roman" pitchFamily="18" charset="0"/>
              </a:rPr>
              <a:t>可编程逻辑器件设计数字系统</a:t>
            </a:r>
            <a:endParaRPr lang="zh-CN" altLang="en-US" sz="1800" b="1">
              <a:solidFill>
                <a:srgbClr val="FF0066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971550" y="908050"/>
            <a:ext cx="6408738" cy="4968875"/>
            <a:chOff x="971550" y="1268760"/>
            <a:chExt cx="6408738" cy="4968875"/>
          </a:xfrm>
        </p:grpSpPr>
        <p:pic>
          <p:nvPicPr>
            <p:cNvPr id="62469" name="Picture 9" descr="DE2_500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1268760"/>
              <a:ext cx="6408738" cy="496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470" name="Rectangle 4"/>
            <p:cNvSpPr>
              <a:spLocks noChangeArrowheads="1"/>
            </p:cNvSpPr>
            <p:nvPr/>
          </p:nvSpPr>
          <p:spPr bwMode="auto">
            <a:xfrm>
              <a:off x="1331020" y="5559623"/>
              <a:ext cx="33849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ALTERA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公司的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DE2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开发板 </a:t>
              </a:r>
            </a:p>
          </p:txBody>
        </p:sp>
      </p:grp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6084888" y="4652963"/>
            <a:ext cx="2376487" cy="576262"/>
          </a:xfrm>
          <a:prstGeom prst="wedgeRoundRectCallout">
            <a:avLst>
              <a:gd name="adj1" fmla="val -88972"/>
              <a:gd name="adj2" fmla="val -221185"/>
              <a:gd name="adj3" fmla="val 16667"/>
            </a:avLst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器件 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187450" y="158750"/>
            <a:ext cx="5616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539750" y="71438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二极管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ROM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676275"/>
            <a:ext cx="47244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1714500" y="3214688"/>
            <a:ext cx="2884488" cy="642937"/>
            <a:chOff x="1714480" y="3214686"/>
            <a:chExt cx="2884257" cy="642942"/>
          </a:xfrm>
        </p:grpSpPr>
        <p:sp>
          <p:nvSpPr>
            <p:cNvPr id="13" name="椭圆 12"/>
            <p:cNvSpPr/>
            <p:nvPr/>
          </p:nvSpPr>
          <p:spPr>
            <a:xfrm>
              <a:off x="1714480" y="3429000"/>
              <a:ext cx="2142953" cy="42862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矩形 15"/>
            <p:cNvSpPr>
              <a:spLocks noChangeArrowheads="1"/>
            </p:cNvSpPr>
            <p:nvPr/>
          </p:nvSpPr>
          <p:spPr bwMode="auto">
            <a:xfrm>
              <a:off x="4000496" y="3214686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字线</a:t>
              </a:r>
              <a:endParaRPr lang="zh-CN" altLang="en-US" sz="1600">
                <a:solidFill>
                  <a:srgbClr val="C00000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3786002" y="3429000"/>
              <a:ext cx="285727" cy="14287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571875" y="3857625"/>
            <a:ext cx="955675" cy="2624138"/>
            <a:chOff x="3571868" y="3857628"/>
            <a:chExt cx="955431" cy="2624570"/>
          </a:xfrm>
        </p:grpSpPr>
        <p:sp>
          <p:nvSpPr>
            <p:cNvPr id="20" name="椭圆 19"/>
            <p:cNvSpPr/>
            <p:nvPr/>
          </p:nvSpPr>
          <p:spPr>
            <a:xfrm rot="5400000">
              <a:off x="2714387" y="4715109"/>
              <a:ext cx="2143478" cy="428516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 rot="16200000" flipH="1">
              <a:off x="3857501" y="5929701"/>
              <a:ext cx="214347" cy="21425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3" name="矩形 22"/>
            <p:cNvSpPr>
              <a:spLocks noChangeArrowheads="1"/>
            </p:cNvSpPr>
            <p:nvPr/>
          </p:nvSpPr>
          <p:spPr bwMode="auto">
            <a:xfrm>
              <a:off x="3929058" y="6143644"/>
              <a:ext cx="5982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位线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组合 28"/>
          <p:cNvGrpSpPr>
            <a:grpSpLocks/>
          </p:cNvGrpSpPr>
          <p:nvPr/>
        </p:nvGrpSpPr>
        <p:grpSpPr bwMode="auto">
          <a:xfrm>
            <a:off x="3481388" y="1285875"/>
            <a:ext cx="5124450" cy="1847850"/>
            <a:chOff x="3481380" y="1285860"/>
            <a:chExt cx="5124463" cy="1847850"/>
          </a:xfrm>
        </p:grpSpPr>
        <p:pic>
          <p:nvPicPr>
            <p:cNvPr id="17419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1285860"/>
              <a:ext cx="324802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直接箭头连接符 25"/>
            <p:cNvCxnSpPr/>
            <p:nvPr/>
          </p:nvCxnSpPr>
          <p:spPr>
            <a:xfrm>
              <a:off x="3481380" y="2143110"/>
              <a:ext cx="1785942" cy="3571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3857625" y="3714750"/>
            <a:ext cx="4829175" cy="2124075"/>
            <a:chOff x="3857620" y="3714752"/>
            <a:chExt cx="4829186" cy="2124075"/>
          </a:xfrm>
        </p:grpSpPr>
        <p:pic>
          <p:nvPicPr>
            <p:cNvPr id="1741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6" y="3714752"/>
              <a:ext cx="325755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直接箭头连接符 26"/>
            <p:cNvCxnSpPr/>
            <p:nvPr/>
          </p:nvCxnSpPr>
          <p:spPr>
            <a:xfrm flipV="1">
              <a:off x="3857620" y="4438652"/>
              <a:ext cx="1571629" cy="7858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6" name="矩形 18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6"/>
          <p:cNvSpPr txBox="1">
            <a:spLocks noChangeArrowheads="1"/>
          </p:cNvSpPr>
          <p:nvPr/>
        </p:nvSpPr>
        <p:spPr bwMode="auto">
          <a:xfrm>
            <a:off x="285750" y="71438"/>
            <a:ext cx="8572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§7.6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硬件描述语言（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HDL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）简介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5288" y="836613"/>
            <a:ext cx="770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HDL</a:t>
            </a:r>
            <a:r>
              <a:rPr lang="zh-CN" altLang="en-US" sz="2400" b="1"/>
              <a:t>（</a:t>
            </a:r>
            <a:r>
              <a:rPr lang="en-US" altLang="zh-CN" sz="2400" b="1"/>
              <a:t>Hardware Description Language</a:t>
            </a:r>
            <a:r>
              <a:rPr lang="zh-CN" altLang="en-US" sz="2400" b="1"/>
              <a:t>），是一种用形式化方法来描述数字电路和系统，</a:t>
            </a:r>
            <a:r>
              <a:rPr lang="zh-CN" altLang="en-US" sz="2400" b="1">
                <a:solidFill>
                  <a:srgbClr val="FF7C80"/>
                </a:solidFill>
              </a:rPr>
              <a:t>具有时间概念的</a:t>
            </a:r>
            <a:r>
              <a:rPr lang="zh-CN" altLang="en-US" sz="2400" b="1">
                <a:solidFill>
                  <a:srgbClr val="0070C0"/>
                </a:solidFill>
              </a:rPr>
              <a:t>并行</a:t>
            </a:r>
            <a:r>
              <a:rPr lang="zh-CN" altLang="en-US" sz="2400" b="1"/>
              <a:t>编程语言。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6225" y="2157413"/>
            <a:ext cx="256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华文宋体" pitchFamily="2" charset="-122"/>
                <a:ea typeface="华文宋体" pitchFamily="2" charset="-122"/>
              </a:rPr>
              <a:t>一、</a:t>
            </a:r>
            <a:r>
              <a:rPr kumimoji="1" lang="en-US" altLang="zh-CN" sz="2800" b="1">
                <a:solidFill>
                  <a:srgbClr val="006600"/>
                </a:solidFill>
                <a:latin typeface="华文宋体" pitchFamily="2" charset="-122"/>
                <a:ea typeface="华文宋体" pitchFamily="2" charset="-122"/>
              </a:rPr>
              <a:t> </a:t>
            </a:r>
            <a:r>
              <a:rPr kumimoji="1" lang="zh-CN" altLang="en-US" sz="2400" b="1">
                <a:solidFill>
                  <a:srgbClr val="006600"/>
                </a:solidFill>
                <a:latin typeface="Tahoma" pitchFamily="34" charset="0"/>
              </a:rPr>
              <a:t>常见的</a:t>
            </a:r>
            <a:r>
              <a:rPr kumimoji="1" lang="en-US" altLang="zh-CN" sz="2400" b="1">
                <a:solidFill>
                  <a:srgbClr val="006600"/>
                </a:solidFill>
                <a:latin typeface="Tahoma" pitchFamily="34" charset="0"/>
              </a:rPr>
              <a:t>HDL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19113" y="2924175"/>
            <a:ext cx="8013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Verilog HDL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IEEE1364-1995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</a:t>
            </a:r>
          </a:p>
          <a:p>
            <a:pPr>
              <a:defRPr/>
            </a:pP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VHDL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－－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VHSIC HDL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IEEE1076-1987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</a:t>
            </a:r>
          </a:p>
          <a:p>
            <a:pPr>
              <a:defRPr/>
            </a:pP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AHDL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－－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Altera HDL</a:t>
            </a:r>
          </a:p>
          <a:p>
            <a:pPr>
              <a:defRPr/>
            </a:pPr>
            <a:endParaRPr kumimoji="1"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 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ABEL HDL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－－（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Lattice 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）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Advanced Boolean  Equation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AD113-9897-4242-8348-348B53BF17E7}" type="slidenum">
              <a:rPr lang="en-US" altLang="zh-CN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smtClean="0"/>
          </a:p>
        </p:txBody>
      </p:sp>
      <p:graphicFrame>
        <p:nvGraphicFramePr>
          <p:cNvPr id="4" name="Group 120"/>
          <p:cNvGraphicFramePr>
            <a:graphicFrameLocks noGrp="1"/>
          </p:cNvGraphicFramePr>
          <p:nvPr/>
        </p:nvGraphicFramePr>
        <p:xfrm>
          <a:off x="996950" y="1196975"/>
          <a:ext cx="7080250" cy="4999038"/>
        </p:xfrm>
        <a:graphic>
          <a:graphicData uri="http://schemas.openxmlformats.org/drawingml/2006/table">
            <a:tbl>
              <a:tblPr/>
              <a:tblGrid>
                <a:gridCol w="1862138"/>
                <a:gridCol w="1941512"/>
                <a:gridCol w="3276600"/>
              </a:tblGrid>
              <a:tr h="457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Verilog HDL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VHDL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5332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成为</a:t>
                      </a:r>
                      <a:r>
                        <a:rPr kumimoji="1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IEEE标准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1995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1987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语法结构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</a:t>
                      </a: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VHDL简单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语法结构比较严格，模块风格</a:t>
                      </a: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比较清晰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42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学习难易程度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容易掌握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较难掌握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建模能力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门级开关电路描述方面很强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系统级抽象能力较强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618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测试激励模块容易编写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适合由多人合作完成的特大型项目（一百万门以上）。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较多的第三方工具的支持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0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√</a:t>
                      </a:r>
                      <a:r>
                        <a:rPr kumimoji="1" lang="zh-CN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仿真工具比较好用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80000"/>
                        <a:buFont typeface="Wingdings" pitchFamily="2" charset="2"/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9900"/>
                        </a:buClr>
                        <a:defRPr kumimoji="1" sz="20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" name="WordArt 121"/>
          <p:cNvSpPr>
            <a:spLocks noChangeArrowheads="1" noChangeShapeType="1" noTextEdit="1"/>
          </p:cNvSpPr>
          <p:nvPr/>
        </p:nvSpPr>
        <p:spPr bwMode="auto">
          <a:xfrm>
            <a:off x="187745" y="332656"/>
            <a:ext cx="4991100" cy="57429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66667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>
              <a:defRPr/>
            </a:pPr>
            <a:r>
              <a:rPr lang="en-US" altLang="zh-CN" sz="32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83904" scaled="1"/>
                </a:gradFill>
                <a:latin typeface="宋体"/>
                <a:ea typeface="宋体"/>
              </a:rPr>
              <a:t>Verilog HDL </a:t>
            </a:r>
            <a:r>
              <a:rPr lang="zh-CN" altLang="en-US" sz="32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83904" scaled="1"/>
                </a:gradFill>
                <a:latin typeface="宋体"/>
                <a:ea typeface="宋体"/>
              </a:rPr>
              <a:t>与</a:t>
            </a:r>
            <a:r>
              <a:rPr lang="en-US" altLang="zh-CN" sz="32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83904" scaled="1"/>
                </a:gradFill>
                <a:latin typeface="宋体"/>
                <a:ea typeface="宋体"/>
              </a:rPr>
              <a:t>VHDL</a:t>
            </a:r>
            <a:r>
              <a:rPr lang="zh-CN" altLang="en-US" sz="32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083904" scaled="1"/>
                </a:gradFill>
                <a:latin typeface="宋体"/>
                <a:ea typeface="宋体"/>
              </a:rPr>
              <a:t>的比较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107950" y="260350"/>
            <a:ext cx="8424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600"/>
                </a:solidFill>
              </a:rPr>
              <a:t>四、用</a:t>
            </a:r>
            <a:r>
              <a:rPr lang="en-US" altLang="zh-CN" sz="2400" b="1">
                <a:solidFill>
                  <a:srgbClr val="006600"/>
                </a:solidFill>
              </a:rPr>
              <a:t>HDL</a:t>
            </a:r>
            <a:r>
              <a:rPr lang="zh-CN" altLang="en-US" sz="2400" b="1">
                <a:solidFill>
                  <a:srgbClr val="006600"/>
                </a:solidFill>
              </a:rPr>
              <a:t>语言实现二选一多路选择器</a:t>
            </a:r>
          </a:p>
        </p:txBody>
      </p:sp>
      <p:sp>
        <p:nvSpPr>
          <p:cNvPr id="3" name="Rectangle 43"/>
          <p:cNvSpPr>
            <a:spLocks noChangeArrowheads="1"/>
          </p:cNvSpPr>
          <p:nvPr/>
        </p:nvSpPr>
        <p:spPr bwMode="auto">
          <a:xfrm>
            <a:off x="250825" y="1700213"/>
            <a:ext cx="43465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module mu</a:t>
            </a:r>
            <a:r>
              <a:rPr lang="en-US" altLang="zh-CN" sz="2400"/>
              <a:t>x21</a:t>
            </a:r>
            <a:r>
              <a:rPr lang="zh-CN" altLang="zh-CN" sz="2400"/>
              <a:t> (</a:t>
            </a:r>
            <a:r>
              <a:rPr lang="en-US" altLang="zh-CN" sz="2400"/>
              <a:t>out, </a:t>
            </a:r>
            <a:r>
              <a:rPr lang="zh-CN" altLang="zh-CN" sz="2400"/>
              <a:t>a, b, </a:t>
            </a:r>
            <a:r>
              <a:rPr lang="en-US" altLang="zh-CN" sz="2400"/>
              <a:t>sel</a:t>
            </a:r>
            <a:r>
              <a:rPr lang="zh-CN" altLang="zh-CN" sz="2400"/>
              <a:t>);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input </a:t>
            </a:r>
            <a:r>
              <a:rPr lang="en-US" altLang="zh-CN" sz="2400"/>
              <a:t>a,b,sel;</a:t>
            </a:r>
            <a:endParaRPr lang="zh-CN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output </a:t>
            </a:r>
            <a:r>
              <a:rPr lang="en-US" altLang="zh-CN" sz="2400"/>
              <a:t>out</a:t>
            </a:r>
            <a:r>
              <a:rPr lang="zh-CN" altLang="zh-CN" sz="2400"/>
              <a:t>;</a:t>
            </a:r>
            <a:r>
              <a:rPr lang="en-US" altLang="zh-CN" sz="24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reg out;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always @(</a:t>
            </a:r>
            <a:r>
              <a:rPr lang="en-US" altLang="zh-CN" sz="2400"/>
              <a:t>sel</a:t>
            </a:r>
            <a:r>
              <a:rPr lang="zh-CN" altLang="zh-CN" sz="2400"/>
              <a:t> or </a:t>
            </a:r>
            <a:r>
              <a:rPr lang="en-US" altLang="zh-CN" sz="2400"/>
              <a:t>a or b</a:t>
            </a:r>
            <a:r>
              <a:rPr lang="zh-CN" altLang="zh-CN" sz="2400"/>
              <a:t>)</a:t>
            </a:r>
            <a:r>
              <a:rPr lang="en-US" altLang="zh-CN" sz="2400"/>
              <a:t>  begin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/>
              <a:t>if (</a:t>
            </a:r>
            <a:r>
              <a:rPr lang="en-US" altLang="zh-CN" sz="2400"/>
              <a:t>!sel</a:t>
            </a:r>
            <a:r>
              <a:rPr lang="zh-CN" altLang="zh-CN" sz="2400"/>
              <a:t>)</a:t>
            </a:r>
            <a:endParaRPr lang="en-US" altLang="zh-CN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out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  out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endmodule</a:t>
            </a: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107950" y="8112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</a:t>
            </a:r>
            <a:r>
              <a:rPr lang="zh-CN" altLang="en-US" sz="2400"/>
              <a:t>用</a:t>
            </a:r>
            <a:r>
              <a:rPr lang="en-US" altLang="zh-CN" sz="2400"/>
              <a:t>Verilog</a:t>
            </a:r>
            <a:r>
              <a:rPr lang="zh-CN" altLang="en-US" sz="2400"/>
              <a:t>来实现</a:t>
            </a:r>
            <a:r>
              <a:rPr lang="en-US" altLang="zh-CN" sz="2400"/>
              <a:t>—</a:t>
            </a:r>
            <a:r>
              <a:rPr lang="zh-CN" altLang="en-US" sz="2400"/>
              <a:t>行为描述</a:t>
            </a:r>
          </a:p>
        </p:txBody>
      </p:sp>
      <p:grpSp>
        <p:nvGrpSpPr>
          <p:cNvPr id="65541" name="Group 44"/>
          <p:cNvGrpSpPr>
            <a:grpSpLocks/>
          </p:cNvGrpSpPr>
          <p:nvPr/>
        </p:nvGrpSpPr>
        <p:grpSpPr bwMode="auto">
          <a:xfrm>
            <a:off x="6443663" y="2276475"/>
            <a:ext cx="2173287" cy="1528763"/>
            <a:chOff x="4059" y="1434"/>
            <a:chExt cx="1369" cy="963"/>
          </a:xfrm>
        </p:grpSpPr>
        <p:sp>
          <p:nvSpPr>
            <p:cNvPr id="65556" name="Text Box 8"/>
            <p:cNvSpPr txBox="1">
              <a:spLocks noChangeArrowheads="1"/>
            </p:cNvSpPr>
            <p:nvPr/>
          </p:nvSpPr>
          <p:spPr bwMode="auto">
            <a:xfrm rot="-5400000">
              <a:off x="5031" y="1568"/>
              <a:ext cx="385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65557" name="Line 10"/>
            <p:cNvSpPr>
              <a:spLocks noChangeShapeType="1"/>
            </p:cNvSpPr>
            <p:nvPr/>
          </p:nvSpPr>
          <p:spPr bwMode="auto">
            <a:xfrm>
              <a:off x="4183" y="1677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5558" name="Line 11"/>
            <p:cNvSpPr>
              <a:spLocks noChangeShapeType="1"/>
            </p:cNvSpPr>
            <p:nvPr/>
          </p:nvSpPr>
          <p:spPr bwMode="auto">
            <a:xfrm>
              <a:off x="4214" y="1962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5559" name="Line 12"/>
            <p:cNvSpPr>
              <a:spLocks noChangeShapeType="1"/>
            </p:cNvSpPr>
            <p:nvPr/>
          </p:nvSpPr>
          <p:spPr bwMode="auto">
            <a:xfrm>
              <a:off x="4625" y="2041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5560" name="Line 13"/>
            <p:cNvSpPr>
              <a:spLocks noChangeShapeType="1"/>
            </p:cNvSpPr>
            <p:nvPr/>
          </p:nvSpPr>
          <p:spPr bwMode="auto">
            <a:xfrm>
              <a:off x="4783" y="177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5561" name="Text Box 14"/>
            <p:cNvSpPr txBox="1">
              <a:spLocks noChangeArrowheads="1"/>
            </p:cNvSpPr>
            <p:nvPr/>
          </p:nvSpPr>
          <p:spPr bwMode="auto">
            <a:xfrm rot="-5400000">
              <a:off x="4020" y="1571"/>
              <a:ext cx="26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5562" name="Text Box 15"/>
            <p:cNvSpPr txBox="1">
              <a:spLocks noChangeArrowheads="1"/>
            </p:cNvSpPr>
            <p:nvPr/>
          </p:nvSpPr>
          <p:spPr bwMode="auto">
            <a:xfrm rot="-5400000">
              <a:off x="3997" y="1889"/>
              <a:ext cx="26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5563" name="Text Box 16"/>
            <p:cNvSpPr txBox="1">
              <a:spLocks noChangeArrowheads="1"/>
            </p:cNvSpPr>
            <p:nvPr/>
          </p:nvSpPr>
          <p:spPr bwMode="auto">
            <a:xfrm rot="-5400000">
              <a:off x="4770" y="2063"/>
              <a:ext cx="26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sel</a:t>
              </a:r>
            </a:p>
          </p:txBody>
        </p:sp>
        <p:sp>
          <p:nvSpPr>
            <p:cNvPr id="65564" name="AutoShape 17"/>
            <p:cNvSpPr>
              <a:spLocks noChangeArrowheads="1"/>
            </p:cNvSpPr>
            <p:nvPr/>
          </p:nvSpPr>
          <p:spPr bwMode="auto">
            <a:xfrm rot="16200000" flipH="1">
              <a:off x="4239" y="1639"/>
              <a:ext cx="757" cy="3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08 w 21600"/>
                <a:gd name="T13" fmla="*/ 4731 h 21600"/>
                <a:gd name="T14" fmla="*/ 16892 w 21600"/>
                <a:gd name="T15" fmla="*/ 168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19" y="21600"/>
                  </a:lnTo>
                  <a:lnTo>
                    <a:pt x="1578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6659563" y="4292600"/>
            <a:ext cx="1439862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6083300" y="4579938"/>
            <a:ext cx="576263" cy="792162"/>
            <a:chOff x="3560" y="2704"/>
            <a:chExt cx="363" cy="499"/>
          </a:xfrm>
        </p:grpSpPr>
        <p:sp>
          <p:nvSpPr>
            <p:cNvPr id="65553" name="Line 29"/>
            <p:cNvSpPr>
              <a:spLocks noChangeShapeType="1"/>
            </p:cNvSpPr>
            <p:nvPr/>
          </p:nvSpPr>
          <p:spPr bwMode="auto">
            <a:xfrm>
              <a:off x="3560" y="270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30"/>
            <p:cNvSpPr>
              <a:spLocks noChangeShapeType="1"/>
            </p:cNvSpPr>
            <p:nvPr/>
          </p:nvSpPr>
          <p:spPr bwMode="auto">
            <a:xfrm>
              <a:off x="3560" y="296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Line 31"/>
            <p:cNvSpPr>
              <a:spLocks noChangeShapeType="1"/>
            </p:cNvSpPr>
            <p:nvPr/>
          </p:nvSpPr>
          <p:spPr bwMode="auto">
            <a:xfrm>
              <a:off x="3560" y="320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8099425" y="5011738"/>
            <a:ext cx="576263" cy="15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804025" y="4795838"/>
            <a:ext cx="11525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mux21</a:t>
            </a:r>
          </a:p>
        </p:txBody>
      </p:sp>
      <p:sp>
        <p:nvSpPr>
          <p:cNvPr id="23" name="AutoShape 35"/>
          <p:cNvSpPr>
            <a:spLocks noChangeArrowheads="1"/>
          </p:cNvSpPr>
          <p:nvPr/>
        </p:nvSpPr>
        <p:spPr bwMode="auto">
          <a:xfrm>
            <a:off x="755650" y="1052513"/>
            <a:ext cx="1439863" cy="576262"/>
          </a:xfrm>
          <a:prstGeom prst="wedgeRectCallout">
            <a:avLst>
              <a:gd name="adj1" fmla="val -47463"/>
              <a:gd name="adj2" fmla="val 7919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关键词</a:t>
            </a:r>
          </a:p>
        </p:txBody>
      </p:sp>
      <p:sp>
        <p:nvSpPr>
          <p:cNvPr id="24" name="AutoShape 36"/>
          <p:cNvSpPr>
            <a:spLocks noChangeArrowheads="1"/>
          </p:cNvSpPr>
          <p:nvPr/>
        </p:nvSpPr>
        <p:spPr bwMode="auto">
          <a:xfrm>
            <a:off x="2700338" y="2133600"/>
            <a:ext cx="2808287" cy="576263"/>
          </a:xfrm>
          <a:prstGeom prst="wedgeRectCallout">
            <a:avLst>
              <a:gd name="adj1" fmla="val -81431"/>
              <a:gd name="adj2" fmla="val 18870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输入输出声明</a:t>
            </a:r>
          </a:p>
        </p:txBody>
      </p:sp>
      <p:sp>
        <p:nvSpPr>
          <p:cNvPr id="25" name="AutoShape 39"/>
          <p:cNvSpPr>
            <a:spLocks noChangeArrowheads="1"/>
          </p:cNvSpPr>
          <p:nvPr/>
        </p:nvSpPr>
        <p:spPr bwMode="auto">
          <a:xfrm>
            <a:off x="2916238" y="4437063"/>
            <a:ext cx="2735262" cy="1296987"/>
          </a:xfrm>
          <a:prstGeom prst="wedgeRectCallout">
            <a:avLst>
              <a:gd name="adj1" fmla="val -69037"/>
              <a:gd name="adj2" fmla="val -6306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功能定义部分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定义输入如何影响输出</a:t>
            </a:r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>
            <a:off x="2484438" y="2708275"/>
            <a:ext cx="3527425" cy="576263"/>
          </a:xfrm>
          <a:prstGeom prst="wedgeRectCallout">
            <a:avLst>
              <a:gd name="adj1" fmla="val -75384"/>
              <a:gd name="adj2" fmla="val 4269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类型定义</a:t>
            </a:r>
            <a:r>
              <a:rPr lang="en-US" altLang="zh-CN" sz="2400"/>
              <a:t>(</a:t>
            </a:r>
            <a:r>
              <a:rPr lang="zh-CN" altLang="en-US" sz="2400"/>
              <a:t>内部变量声明</a:t>
            </a:r>
            <a:r>
              <a:rPr lang="en-US" altLang="zh-CN" sz="2400"/>
              <a:t>)</a:t>
            </a:r>
          </a:p>
        </p:txBody>
      </p:sp>
      <p:sp>
        <p:nvSpPr>
          <p:cNvPr id="27" name="AutoShape 41"/>
          <p:cNvSpPr>
            <a:spLocks noChangeArrowheads="1"/>
          </p:cNvSpPr>
          <p:nvPr/>
        </p:nvSpPr>
        <p:spPr bwMode="auto">
          <a:xfrm>
            <a:off x="2843213" y="692150"/>
            <a:ext cx="1439862" cy="576263"/>
          </a:xfrm>
          <a:prstGeom prst="wedgeRectCallout">
            <a:avLst>
              <a:gd name="adj1" fmla="val -86824"/>
              <a:gd name="adj2" fmla="val 12851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模块名</a:t>
            </a:r>
          </a:p>
        </p:txBody>
      </p:sp>
      <p:sp>
        <p:nvSpPr>
          <p:cNvPr id="28" name="AutoShape 42"/>
          <p:cNvSpPr>
            <a:spLocks noChangeArrowheads="1"/>
          </p:cNvSpPr>
          <p:nvPr/>
        </p:nvSpPr>
        <p:spPr bwMode="auto">
          <a:xfrm>
            <a:off x="5508625" y="1196975"/>
            <a:ext cx="1584325" cy="576263"/>
          </a:xfrm>
          <a:prstGeom prst="wedgeRectCallout">
            <a:avLst>
              <a:gd name="adj1" fmla="val -111824"/>
              <a:gd name="adj2" fmla="val 45315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端口声明</a:t>
            </a:r>
          </a:p>
        </p:txBody>
      </p:sp>
      <p:sp>
        <p:nvSpPr>
          <p:cNvPr id="65552" name="Text Box 6"/>
          <p:cNvSpPr txBox="1">
            <a:spLocks noChangeArrowheads="1"/>
          </p:cNvSpPr>
          <p:nvPr/>
        </p:nvSpPr>
        <p:spPr bwMode="auto">
          <a:xfrm>
            <a:off x="5434013" y="6354763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§7.6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硬件描述语言（</a:t>
            </a: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HDL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>
            <a:off x="3059113" y="2205038"/>
            <a:ext cx="2808287" cy="576262"/>
          </a:xfrm>
          <a:prstGeom prst="wedgeRectCallout">
            <a:avLst>
              <a:gd name="adj1" fmla="val -81431"/>
              <a:gd name="adj2" fmla="val 18870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输入输出声明</a:t>
            </a:r>
          </a:p>
        </p:txBody>
      </p:sp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3492500" y="5949950"/>
            <a:ext cx="2232025" cy="504825"/>
          </a:xfrm>
          <a:prstGeom prst="wedgeRectCallout">
            <a:avLst>
              <a:gd name="adj1" fmla="val -76389"/>
              <a:gd name="adj2" fmla="val -96856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功能定义部分</a:t>
            </a:r>
          </a:p>
        </p:txBody>
      </p:sp>
      <p:sp>
        <p:nvSpPr>
          <p:cNvPr id="6" name="AutoShape 33"/>
          <p:cNvSpPr>
            <a:spLocks noChangeArrowheads="1"/>
          </p:cNvSpPr>
          <p:nvPr/>
        </p:nvSpPr>
        <p:spPr bwMode="auto">
          <a:xfrm>
            <a:off x="5076825" y="1052513"/>
            <a:ext cx="1584325" cy="576262"/>
          </a:xfrm>
          <a:prstGeom prst="wedgeRectCallout">
            <a:avLst>
              <a:gd name="adj1" fmla="val -84569"/>
              <a:gd name="adj2" fmla="val 107852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端口声明</a:t>
            </a: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/>
        </p:nvGraphicFramePr>
        <p:xfrm>
          <a:off x="5651500" y="4552950"/>
          <a:ext cx="3024188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SmartDraw" r:id="rId3" imgW="4218432" imgH="2749296" progId="SmartDraw.2">
                  <p:embed/>
                </p:oleObj>
              </mc:Choice>
              <mc:Fallback>
                <p:oleObj name="SmartDraw" r:id="rId3" imgW="4218432" imgH="2749296" progId="SmartDraw.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552950"/>
                        <a:ext cx="3024188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468313" y="1700213"/>
            <a:ext cx="42481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400"/>
              <a:t>module mu</a:t>
            </a:r>
            <a:r>
              <a:rPr lang="en-US" altLang="zh-CN" sz="2400"/>
              <a:t>x21</a:t>
            </a:r>
            <a:r>
              <a:rPr lang="zh-CN" altLang="zh-CN" sz="2400"/>
              <a:t> (</a:t>
            </a:r>
            <a:r>
              <a:rPr lang="en-US" altLang="zh-CN" sz="2400"/>
              <a:t>out, </a:t>
            </a:r>
            <a:r>
              <a:rPr lang="zh-CN" altLang="zh-CN" sz="2400"/>
              <a:t>a, b, </a:t>
            </a:r>
            <a:r>
              <a:rPr lang="en-US" altLang="zh-CN" sz="2400"/>
              <a:t>sel</a:t>
            </a:r>
            <a:r>
              <a:rPr lang="zh-CN" altLang="zh-CN" sz="2400"/>
              <a:t>);</a:t>
            </a:r>
            <a:endParaRPr lang="en-US" altLang="zh-CN" sz="2400"/>
          </a:p>
          <a:p>
            <a:pPr>
              <a:defRPr/>
            </a:pPr>
            <a:r>
              <a:rPr lang="zh-CN" altLang="zh-CN" sz="2400"/>
              <a:t>input </a:t>
            </a:r>
            <a:r>
              <a:rPr lang="en-US" altLang="zh-CN" sz="2400"/>
              <a:t>a,b,sel;</a:t>
            </a:r>
            <a:endParaRPr lang="zh-CN" altLang="zh-CN" sz="2400"/>
          </a:p>
          <a:p>
            <a:pPr>
              <a:defRPr/>
            </a:pPr>
            <a:r>
              <a:rPr lang="zh-CN" altLang="zh-CN" sz="2400"/>
              <a:t>output </a:t>
            </a:r>
            <a:r>
              <a:rPr lang="en-US" altLang="zh-CN" sz="2400"/>
              <a:t>out</a:t>
            </a:r>
            <a:r>
              <a:rPr lang="zh-CN" altLang="zh-CN" sz="2400"/>
              <a:t>;</a:t>
            </a:r>
            <a:endParaRPr lang="en-US" altLang="zh-CN" sz="2400"/>
          </a:p>
          <a:p>
            <a:pPr>
              <a:defRPr/>
            </a:pPr>
            <a:endParaRPr lang="en-US" altLang="zh-CN" sz="2400"/>
          </a:p>
          <a:p>
            <a:pPr>
              <a:defRPr/>
            </a:pPr>
            <a:r>
              <a:rPr lang="en-US" altLang="zh-CN" sz="2400"/>
              <a:t>wire nsel; wire sela; wire selb;</a:t>
            </a:r>
          </a:p>
          <a:p>
            <a:pPr>
              <a:defRPr/>
            </a:pPr>
            <a:endParaRPr lang="en-US" altLang="zh-CN" sz="2400"/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not u1  (nsel, sel)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and u2 (sela, a, nsel)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and u3 (selb, b, sel)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or   u4 (out, sela, selb)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  <a:endParaRPr lang="zh-CN" altLang="en-US" sz="2400"/>
          </a:p>
          <a:p>
            <a:pPr>
              <a:defRPr/>
            </a:pPr>
            <a:endParaRPr lang="zh-CN" altLang="en-US" sz="2400"/>
          </a:p>
          <a:p>
            <a:pPr>
              <a:defRPr/>
            </a:pPr>
            <a:r>
              <a:rPr lang="en-US" altLang="zh-CN" sz="2400"/>
              <a:t>endmodule</a:t>
            </a:r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4859338" y="3573463"/>
            <a:ext cx="3527425" cy="576262"/>
          </a:xfrm>
          <a:prstGeom prst="wedgeRectCallout">
            <a:avLst>
              <a:gd name="adj1" fmla="val -68454"/>
              <a:gd name="adj2" fmla="val -72037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类型定义</a:t>
            </a:r>
            <a:r>
              <a:rPr lang="en-US" altLang="zh-CN" sz="2400"/>
              <a:t>(</a:t>
            </a:r>
            <a:r>
              <a:rPr lang="zh-CN" altLang="en-US" sz="2400"/>
              <a:t>内部变量声明</a:t>
            </a:r>
            <a:r>
              <a:rPr lang="en-US" altLang="zh-CN" sz="2400"/>
              <a:t>)</a:t>
            </a:r>
          </a:p>
        </p:txBody>
      </p:sp>
      <p:grpSp>
        <p:nvGrpSpPr>
          <p:cNvPr id="66568" name="Group 39"/>
          <p:cNvGrpSpPr>
            <a:grpSpLocks/>
          </p:cNvGrpSpPr>
          <p:nvPr/>
        </p:nvGrpSpPr>
        <p:grpSpPr bwMode="auto">
          <a:xfrm>
            <a:off x="6372225" y="1773238"/>
            <a:ext cx="2173288" cy="1528762"/>
            <a:chOff x="4059" y="1434"/>
            <a:chExt cx="1369" cy="963"/>
          </a:xfrm>
        </p:grpSpPr>
        <p:sp>
          <p:nvSpPr>
            <p:cNvPr id="66571" name="Text Box 40"/>
            <p:cNvSpPr txBox="1">
              <a:spLocks noChangeArrowheads="1"/>
            </p:cNvSpPr>
            <p:nvPr/>
          </p:nvSpPr>
          <p:spPr bwMode="auto">
            <a:xfrm rot="-5400000">
              <a:off x="5031" y="1568"/>
              <a:ext cx="385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out</a:t>
              </a:r>
            </a:p>
          </p:txBody>
        </p:sp>
        <p:sp>
          <p:nvSpPr>
            <p:cNvPr id="66572" name="Line 41"/>
            <p:cNvSpPr>
              <a:spLocks noChangeShapeType="1"/>
            </p:cNvSpPr>
            <p:nvPr/>
          </p:nvSpPr>
          <p:spPr bwMode="auto">
            <a:xfrm>
              <a:off x="4183" y="1677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6573" name="Line 42"/>
            <p:cNvSpPr>
              <a:spLocks noChangeShapeType="1"/>
            </p:cNvSpPr>
            <p:nvPr/>
          </p:nvSpPr>
          <p:spPr bwMode="auto">
            <a:xfrm>
              <a:off x="4214" y="1962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6574" name="Line 43"/>
            <p:cNvSpPr>
              <a:spLocks noChangeShapeType="1"/>
            </p:cNvSpPr>
            <p:nvPr/>
          </p:nvSpPr>
          <p:spPr bwMode="auto">
            <a:xfrm>
              <a:off x="4625" y="2041"/>
              <a:ext cx="0" cy="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6575" name="Line 44"/>
            <p:cNvSpPr>
              <a:spLocks noChangeShapeType="1"/>
            </p:cNvSpPr>
            <p:nvPr/>
          </p:nvSpPr>
          <p:spPr bwMode="auto">
            <a:xfrm>
              <a:off x="4783" y="1779"/>
              <a:ext cx="2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6576" name="Text Box 45"/>
            <p:cNvSpPr txBox="1">
              <a:spLocks noChangeArrowheads="1"/>
            </p:cNvSpPr>
            <p:nvPr/>
          </p:nvSpPr>
          <p:spPr bwMode="auto">
            <a:xfrm rot="-5400000">
              <a:off x="4020" y="1571"/>
              <a:ext cx="26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6577" name="Text Box 46"/>
            <p:cNvSpPr txBox="1">
              <a:spLocks noChangeArrowheads="1"/>
            </p:cNvSpPr>
            <p:nvPr/>
          </p:nvSpPr>
          <p:spPr bwMode="auto">
            <a:xfrm rot="-5400000">
              <a:off x="3997" y="1889"/>
              <a:ext cx="269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6578" name="Text Box 47"/>
            <p:cNvSpPr txBox="1">
              <a:spLocks noChangeArrowheads="1"/>
            </p:cNvSpPr>
            <p:nvPr/>
          </p:nvSpPr>
          <p:spPr bwMode="auto">
            <a:xfrm rot="-5400000">
              <a:off x="4770" y="2063"/>
              <a:ext cx="269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FontTx/>
                <a:buNone/>
              </a:pPr>
              <a:r>
                <a:rPr lang="en-US" altLang="zh-CN" sz="2800">
                  <a:latin typeface="Times New Roman" pitchFamily="18" charset="0"/>
                </a:rPr>
                <a:t>sel</a:t>
              </a:r>
            </a:p>
          </p:txBody>
        </p:sp>
        <p:sp>
          <p:nvSpPr>
            <p:cNvPr id="66579" name="AutoShape 48"/>
            <p:cNvSpPr>
              <a:spLocks noChangeArrowheads="1"/>
            </p:cNvSpPr>
            <p:nvPr/>
          </p:nvSpPr>
          <p:spPr bwMode="auto">
            <a:xfrm rot="16200000" flipH="1">
              <a:off x="4239" y="1639"/>
              <a:ext cx="757" cy="34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708 w 21600"/>
                <a:gd name="T13" fmla="*/ 4731 h 21600"/>
                <a:gd name="T14" fmla="*/ 16892 w 21600"/>
                <a:gd name="T15" fmla="*/ 168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819" y="21600"/>
                  </a:lnTo>
                  <a:lnTo>
                    <a:pt x="1578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81320" dir="2319588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66569" name="Rectangle 6"/>
          <p:cNvSpPr>
            <a:spLocks noChangeArrowheads="1"/>
          </p:cNvSpPr>
          <p:nvPr/>
        </p:nvSpPr>
        <p:spPr bwMode="auto">
          <a:xfrm>
            <a:off x="395288" y="354013"/>
            <a:ext cx="8424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2.</a:t>
            </a:r>
            <a:r>
              <a:rPr lang="zh-CN" altLang="en-US" sz="2400"/>
              <a:t>用</a:t>
            </a:r>
            <a:r>
              <a:rPr lang="en-US" altLang="zh-CN" sz="2400"/>
              <a:t>Verilog</a:t>
            </a:r>
            <a:r>
              <a:rPr lang="zh-CN" altLang="en-US" sz="2400"/>
              <a:t>来实现</a:t>
            </a:r>
            <a:r>
              <a:rPr lang="en-US" altLang="zh-CN" sz="2400"/>
              <a:t>—</a:t>
            </a:r>
            <a:r>
              <a:rPr lang="zh-CN" altLang="en-US" sz="2400"/>
              <a:t>结构描述</a:t>
            </a:r>
          </a:p>
        </p:txBody>
      </p:sp>
      <p:sp>
        <p:nvSpPr>
          <p:cNvPr id="66570" name="Text Box 6"/>
          <p:cNvSpPr txBox="1">
            <a:spLocks noChangeArrowheads="1"/>
          </p:cNvSpPr>
          <p:nvPr/>
        </p:nvSpPr>
        <p:spPr bwMode="auto">
          <a:xfrm>
            <a:off x="5434013" y="169863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§7.6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硬件描述语言（</a:t>
            </a: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HDL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build="p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E8F0B906-BF3C-4988-B2D6-16EF8DFF1C40}" type="slidenum">
              <a:rPr lang="en-US" altLang="zh-CN" sz="1400" smtClean="0"/>
              <a:pPr algn="l"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650875"/>
            <a:ext cx="7772400" cy="27781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kern="0" dirty="0" smtClean="0"/>
              <a:t>entity mux is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begin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port( in1, in2, </a:t>
            </a:r>
            <a:r>
              <a:rPr lang="en-US" altLang="zh-CN" sz="2400" kern="0" dirty="0" err="1" smtClean="0"/>
              <a:t>sel</a:t>
            </a:r>
            <a:r>
              <a:rPr lang="en-US" altLang="zh-CN" sz="2400" kern="0" dirty="0" smtClean="0"/>
              <a:t> :  in  bit 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kern="0" dirty="0" smtClean="0"/>
              <a:t>	</a:t>
            </a:r>
            <a:r>
              <a:rPr lang="en-US" altLang="zh-CN" sz="2400" kern="0" dirty="0"/>
              <a:t> </a:t>
            </a:r>
            <a:r>
              <a:rPr lang="en-US" altLang="zh-CN" sz="2400" kern="0" dirty="0" smtClean="0"/>
              <a:t>                  out1:  out  bit 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kern="0" dirty="0" smtClean="0"/>
              <a:t>		    generic( delay := 5ns );</a:t>
            </a:r>
            <a:endParaRPr lang="en-US" altLang="zh-CN" sz="2400" kern="0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2400" kern="0" dirty="0" smtClean="0"/>
              <a:t>   end;</a:t>
            </a:r>
          </a:p>
          <a:p>
            <a:pPr>
              <a:defRPr/>
            </a:pPr>
            <a:endParaRPr lang="en-US" altLang="zh-CN" kern="0" dirty="0"/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867400" y="1371600"/>
          <a:ext cx="30416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name="Picture" r:id="rId3" imgW="2171700" imgH="1600200" progId="Word.Picture.8">
                  <p:embed/>
                </p:oleObj>
              </mc:Choice>
              <mc:Fallback>
                <p:oleObj name="Picture" r:id="rId3" imgW="2171700" imgH="1600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30416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3429000"/>
            <a:ext cx="7772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5000"/>
              <a:buFont typeface="Wingdings" pitchFamily="2" charset="2"/>
              <a:buChar char="Ø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85000"/>
              <a:buFont typeface="Symbol" pitchFamily="18" charset="2"/>
              <a:buChar char="ª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architecture </a:t>
            </a:r>
            <a:r>
              <a:rPr lang="en-US" altLang="zh-CN" b="0" kern="0" dirty="0" err="1" smtClean="0">
                <a:solidFill>
                  <a:srgbClr val="000000"/>
                </a:solidFill>
                <a:ea typeface="黑体"/>
              </a:rPr>
              <a:t>muxbh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of 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mux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is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	begin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	   if </a:t>
            </a:r>
            <a:r>
              <a:rPr lang="en-US" altLang="zh-CN" b="0" kern="0" dirty="0" err="1" smtClean="0">
                <a:solidFill>
                  <a:srgbClr val="000000"/>
                </a:solidFill>
                <a:ea typeface="黑体"/>
              </a:rPr>
              <a:t>sel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 = ‘1’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then 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out1 &lt;= in1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after 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delay</a:t>
            </a:r>
            <a:endParaRPr lang="en-US" altLang="zh-CN" kern="0" dirty="0" smtClean="0">
              <a:solidFill>
                <a:srgbClr val="000000"/>
              </a:solidFill>
              <a:ea typeface="黑体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	   else 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out1 &lt;= in2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after </a:t>
            </a:r>
            <a:r>
              <a:rPr lang="en-US" altLang="zh-CN" b="0" kern="0" dirty="0" smtClean="0">
                <a:solidFill>
                  <a:srgbClr val="000000"/>
                </a:solidFill>
                <a:ea typeface="黑体"/>
              </a:rPr>
              <a:t>delay</a:t>
            </a: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ea typeface="黑体"/>
              </a:rPr>
              <a:t>   end;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282575" y="117475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3.</a:t>
            </a:r>
            <a:r>
              <a:rPr lang="zh-CN" altLang="en-US" sz="2400"/>
              <a:t>用</a:t>
            </a:r>
            <a:r>
              <a:rPr lang="en-US" altLang="zh-CN" sz="2400"/>
              <a:t>VHDL</a:t>
            </a:r>
            <a:r>
              <a:rPr lang="zh-CN" altLang="en-US" sz="2400"/>
              <a:t>来实现</a:t>
            </a:r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2943225" y="422275"/>
            <a:ext cx="4221163" cy="457200"/>
          </a:xfrm>
          <a:prstGeom prst="wedgeRectCallout">
            <a:avLst>
              <a:gd name="adj1" fmla="val -89208"/>
              <a:gd name="adj2" fmla="val 37708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实体声明（电路的接口信息）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6011863" y="3500438"/>
            <a:ext cx="2863850" cy="885825"/>
          </a:xfrm>
          <a:prstGeom prst="wedgeRectCallout">
            <a:avLst>
              <a:gd name="adj1" fmla="val -90597"/>
              <a:gd name="adj2" fmla="val -30505"/>
            </a:avLst>
          </a:prstGeom>
          <a:solidFill>
            <a:srgbClr val="AE8D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结构体声明（电路的行为或结构）</a:t>
            </a:r>
          </a:p>
        </p:txBody>
      </p:sp>
      <p:sp>
        <p:nvSpPr>
          <p:cNvPr id="67593" name="Text Box 6"/>
          <p:cNvSpPr txBox="1">
            <a:spLocks noChangeArrowheads="1"/>
          </p:cNvSpPr>
          <p:nvPr/>
        </p:nvSpPr>
        <p:spPr bwMode="auto">
          <a:xfrm>
            <a:off x="5434013" y="6354763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§7.6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硬件描述语言（</a:t>
            </a: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HDL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5519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6600"/>
                </a:solidFill>
              </a:rPr>
              <a:t>五、</a:t>
            </a:r>
            <a:r>
              <a:rPr lang="en-US" altLang="zh-CN">
                <a:solidFill>
                  <a:srgbClr val="006600"/>
                </a:solidFill>
              </a:rPr>
              <a:t>HDL</a:t>
            </a:r>
            <a:r>
              <a:rPr lang="zh-CN" altLang="en-US">
                <a:solidFill>
                  <a:srgbClr val="006600"/>
                </a:solidFill>
              </a:rPr>
              <a:t>建模的两种描述方式</a:t>
            </a:r>
          </a:p>
        </p:txBody>
      </p:sp>
      <p:sp>
        <p:nvSpPr>
          <p:cNvPr id="68611" name="Text Box 6"/>
          <p:cNvSpPr txBox="1">
            <a:spLocks noChangeArrowheads="1"/>
          </p:cNvSpPr>
          <p:nvPr/>
        </p:nvSpPr>
        <p:spPr bwMode="auto">
          <a:xfrm>
            <a:off x="876300" y="1196975"/>
            <a:ext cx="74882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itchFamily="18" charset="0"/>
              </a:rPr>
              <a:t>使用</a:t>
            </a:r>
            <a:r>
              <a:rPr lang="en-US" altLang="zh-CN" sz="2800">
                <a:latin typeface="Times New Roman" pitchFamily="18" charset="0"/>
              </a:rPr>
              <a:t>HDL</a:t>
            </a:r>
            <a:r>
              <a:rPr lang="zh-CN" altLang="en-US" sz="2800">
                <a:latin typeface="Times New Roman" pitchFamily="18" charset="0"/>
              </a:rPr>
              <a:t>语言为硬件建模有</a:t>
            </a:r>
            <a:r>
              <a:rPr lang="zh-CN" altLang="en-US" sz="2800">
                <a:solidFill>
                  <a:srgbClr val="CC3300"/>
                </a:solidFill>
                <a:latin typeface="Times New Roman" pitchFamily="18" charset="0"/>
              </a:rPr>
              <a:t>两种描述方式</a:t>
            </a:r>
            <a:r>
              <a:rPr lang="zh-CN" altLang="en-US" sz="2800">
                <a:latin typeface="Times New Roman" pitchFamily="18" charset="0"/>
              </a:rPr>
              <a:t>：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116013" y="2060575"/>
            <a:ext cx="5761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行为描述方式</a:t>
            </a:r>
            <a:r>
              <a:rPr lang="en-US" altLang="zh-CN" sz="2400" b="1">
                <a:latin typeface="Times New Roman" pitchFamily="18" charset="0"/>
              </a:rPr>
              <a:t>behavior description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63713" y="2582863"/>
            <a:ext cx="576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叙述所设计电路的行为方式，功能方式。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63713" y="3735388"/>
            <a:ext cx="576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使用现有的功能去搭建更复杂的功能模块。  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16013" y="3122613"/>
            <a:ext cx="576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（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结构描述方式</a:t>
            </a:r>
            <a:r>
              <a:rPr lang="en-US" altLang="zh-CN" sz="2400" b="1">
                <a:latin typeface="Times New Roman" pitchFamily="18" charset="0"/>
              </a:rPr>
              <a:t>structure description</a:t>
            </a: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5434013" y="6354763"/>
            <a:ext cx="3638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§7.6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硬件描述语言（</a:t>
            </a:r>
            <a:r>
              <a:rPr lang="en-US" altLang="zh-CN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HDL</a:t>
            </a:r>
            <a:r>
              <a:rPr lang="zh-CN" altLang="en-US" sz="18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539750" y="1341438"/>
            <a:ext cx="79200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了解半导体存储器的基本概念如分类、性能指标等。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了解半导体存储器的基本结构。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的分类和特点。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了解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HDL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语言。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掌握低密度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的基本结构。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第七章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982913" y="142875"/>
            <a:ext cx="247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ROM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的数据表 </a:t>
            </a:r>
          </a:p>
        </p:txBody>
      </p:sp>
      <p:graphicFrame>
        <p:nvGraphicFramePr>
          <p:cNvPr id="3" name="Group 31"/>
          <p:cNvGraphicFramePr>
            <a:graphicFrameLocks noGrp="1"/>
          </p:cNvGraphicFramePr>
          <p:nvPr/>
        </p:nvGraphicFramePr>
        <p:xfrm>
          <a:off x="2109788" y="609600"/>
          <a:ext cx="4176712" cy="2286000"/>
        </p:xfrm>
        <a:graphic>
          <a:graphicData uri="http://schemas.openxmlformats.org/drawingml/2006/table">
            <a:tbl>
              <a:tblPr/>
              <a:tblGrid>
                <a:gridCol w="1182687"/>
                <a:gridCol w="2994025"/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地 址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  据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   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     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0           1          0          1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1           0          1          1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0           1          0          0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1           1          1          0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468313" y="3573463"/>
            <a:ext cx="403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C00000"/>
                </a:solidFill>
              </a:rPr>
              <a:t>地址译码器实现地址码的</a:t>
            </a:r>
            <a:r>
              <a:rPr lang="zh-CN" altLang="en-US" sz="2000" b="1">
                <a:solidFill>
                  <a:srgbClr val="0000FF"/>
                </a:solidFill>
              </a:rPr>
              <a:t>与运算</a:t>
            </a:r>
            <a:r>
              <a:rPr lang="zh-CN" altLang="en-US" sz="2000" b="1">
                <a:solidFill>
                  <a:srgbClr val="C00000"/>
                </a:solidFill>
              </a:rPr>
              <a:t>，每条字线对应一个最小项。</a:t>
            </a: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4900613" y="3603625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000" b="1">
                <a:solidFill>
                  <a:srgbClr val="006600"/>
                </a:solidFill>
              </a:rPr>
              <a:t>存储矩阵实现字线的</a:t>
            </a:r>
            <a:r>
              <a:rPr lang="zh-CN" altLang="en-US" sz="2000" b="1">
                <a:solidFill>
                  <a:srgbClr val="FF0000"/>
                </a:solidFill>
              </a:rPr>
              <a:t>或运算</a:t>
            </a:r>
            <a:r>
              <a:rPr lang="zh-CN" altLang="en-US" sz="2000" b="1"/>
              <a:t>。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28688" y="4292600"/>
            <a:ext cx="2085975" cy="2089150"/>
            <a:chOff x="884" y="2704"/>
            <a:chExt cx="1314" cy="1316"/>
          </a:xfrm>
        </p:grpSpPr>
        <p:graphicFrame>
          <p:nvGraphicFramePr>
            <p:cNvPr id="18456" name="Object 3"/>
            <p:cNvGraphicFramePr>
              <a:graphicFrameLocks noChangeAspect="1"/>
            </p:cNvGraphicFramePr>
            <p:nvPr/>
          </p:nvGraphicFramePr>
          <p:xfrm>
            <a:off x="1111" y="2704"/>
            <a:ext cx="1087" cy="1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0" name="公式" r:id="rId3" imgW="695292" imgH="923953" progId="Equation.3">
                    <p:embed/>
                  </p:oleObj>
                </mc:Choice>
                <mc:Fallback>
                  <p:oleObj name="公式" r:id="rId3" imgW="695292" imgH="92395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704"/>
                          <a:ext cx="1087" cy="1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AutoShape 35"/>
            <p:cNvSpPr>
              <a:spLocks/>
            </p:cNvSpPr>
            <p:nvPr/>
          </p:nvSpPr>
          <p:spPr bwMode="auto">
            <a:xfrm>
              <a:off x="884" y="2840"/>
              <a:ext cx="182" cy="1089"/>
            </a:xfrm>
            <a:prstGeom prst="leftBrace">
              <a:avLst>
                <a:gd name="adj1" fmla="val 49863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5357813" y="4379913"/>
            <a:ext cx="2963862" cy="1978025"/>
            <a:chOff x="4997455" y="4379913"/>
            <a:chExt cx="2963854" cy="1978025"/>
          </a:xfrm>
        </p:grpSpPr>
        <p:graphicFrame>
          <p:nvGraphicFramePr>
            <p:cNvPr id="18454" name="Object 2"/>
            <p:cNvGraphicFramePr>
              <a:graphicFrameLocks noChangeAspect="1"/>
            </p:cNvGraphicFramePr>
            <p:nvPr/>
          </p:nvGraphicFramePr>
          <p:xfrm>
            <a:off x="5321296" y="4379913"/>
            <a:ext cx="2640013" cy="197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1" name="公式" r:id="rId5" imgW="1130300" imgH="914400" progId="Equation.3">
                    <p:embed/>
                  </p:oleObj>
                </mc:Choice>
                <mc:Fallback>
                  <p:oleObj name="公式" r:id="rId5" imgW="113030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296" y="4379913"/>
                          <a:ext cx="2640013" cy="197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AutoShape 35"/>
            <p:cNvSpPr>
              <a:spLocks/>
            </p:cNvSpPr>
            <p:nvPr/>
          </p:nvSpPr>
          <p:spPr bwMode="auto">
            <a:xfrm>
              <a:off x="4997455" y="4486294"/>
              <a:ext cx="288925" cy="1728788"/>
            </a:xfrm>
            <a:prstGeom prst="leftBrace">
              <a:avLst>
                <a:gd name="adj1" fmla="val 49863"/>
                <a:gd name="adj2" fmla="val 50000"/>
              </a:avLst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chemeClr val="tx2"/>
                </a:solidFill>
              </a:endParaRPr>
            </a:p>
          </p:txBody>
        </p:sp>
      </p:grpSp>
      <p:sp>
        <p:nvSpPr>
          <p:cNvPr id="18453" name="矩形 11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8"/>
          <p:cNvSpPr txBox="1">
            <a:spLocks noChangeArrowheads="1"/>
          </p:cNvSpPr>
          <p:nvPr/>
        </p:nvSpPr>
        <p:spPr bwMode="auto">
          <a:xfrm>
            <a:off x="285750" y="123825"/>
            <a:ext cx="671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三、可编程的只读存储器（</a:t>
            </a:r>
            <a:r>
              <a:rPr kumimoji="1"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800" b="1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1500" y="642938"/>
            <a:ext cx="2360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熔丝型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1000125" y="1428750"/>
            <a:ext cx="2143125" cy="2816225"/>
            <a:chOff x="1000100" y="1428735"/>
            <a:chExt cx="2143140" cy="2816861"/>
          </a:xfrm>
        </p:grpSpPr>
        <p:pic>
          <p:nvPicPr>
            <p:cNvPr id="194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428735"/>
              <a:ext cx="2143140" cy="238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矩形 4"/>
            <p:cNvSpPr>
              <a:spLocks noChangeArrowheads="1"/>
            </p:cNvSpPr>
            <p:nvPr/>
          </p:nvSpPr>
          <p:spPr bwMode="auto">
            <a:xfrm>
              <a:off x="1559921" y="3876264"/>
              <a:ext cx="11144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存储单元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214438"/>
            <a:ext cx="4602163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928688" y="4429125"/>
            <a:ext cx="3535362" cy="962025"/>
            <a:chOff x="928662" y="4429132"/>
            <a:chExt cx="3534942" cy="961731"/>
          </a:xfrm>
        </p:grpSpPr>
        <p:sp>
          <p:nvSpPr>
            <p:cNvPr id="8" name="矩形 7"/>
            <p:cNvSpPr/>
            <p:nvPr/>
          </p:nvSpPr>
          <p:spPr>
            <a:xfrm>
              <a:off x="928662" y="4429132"/>
              <a:ext cx="1650804" cy="4618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n"/>
                <a:defRPr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功能特点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28662" y="4929042"/>
              <a:ext cx="3534942" cy="461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一次性可编程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---OTP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。</a:t>
              </a:r>
            </a:p>
          </p:txBody>
        </p:sp>
      </p:grpSp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428625" y="214313"/>
            <a:ext cx="5051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紫外线擦除型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EPROM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" y="714375"/>
            <a:ext cx="165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存储部件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857250" y="1231900"/>
            <a:ext cx="2428875" cy="1924050"/>
            <a:chOff x="857224" y="1231158"/>
            <a:chExt cx="2428892" cy="1924232"/>
          </a:xfrm>
        </p:grpSpPr>
        <p:pic>
          <p:nvPicPr>
            <p:cNvPr id="2049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1231158"/>
              <a:ext cx="2428892" cy="141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2" name="矩形 5"/>
            <p:cNvSpPr>
              <a:spLocks noChangeArrowheads="1"/>
            </p:cNvSpPr>
            <p:nvPr/>
          </p:nvSpPr>
          <p:spPr bwMode="auto">
            <a:xfrm>
              <a:off x="1214414" y="2786058"/>
              <a:ext cx="1872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叠栅注入</a:t>
              </a:r>
              <a:r>
                <a:rPr lang="en-US" altLang="zh-CN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MOS</a:t>
              </a:r>
              <a:r>
                <a:rPr lang="zh-CN" altLang="en-US" sz="1800" b="1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管</a:t>
              </a:r>
              <a:endParaRPr lang="zh-CN" altLang="en-US" sz="1800">
                <a:solidFill>
                  <a:srgbClr val="7030A0"/>
                </a:solidFill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500" y="3929063"/>
            <a:ext cx="3929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通过紫外线照射而被擦除，可重复擦除上万次。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357313"/>
            <a:ext cx="4143375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706938" y="714375"/>
            <a:ext cx="165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存储结构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3563" y="3429000"/>
            <a:ext cx="1651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功能特点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71500" y="4813300"/>
            <a:ext cx="3929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</a:rPr>
              <a:t>离线擦除和写入，并需专用设备。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20490" name="矩形 12"/>
          <p:cNvSpPr>
            <a:spLocks noChangeArrowheads="1"/>
          </p:cNvSpPr>
          <p:nvPr/>
        </p:nvSpPr>
        <p:spPr bwMode="auto">
          <a:xfrm>
            <a:off x="7019925" y="71438"/>
            <a:ext cx="2041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§7.1  </a:t>
            </a:r>
            <a:r>
              <a:rPr lang="zh-CN" altLang="en-US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半导体存储器</a:t>
            </a:r>
            <a:r>
              <a:rPr lang="zh-CN" altLang="en-US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8625"/>
            <a:ext cx="7272338" cy="592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22088</TotalTime>
  <Words>3158</Words>
  <Application>Microsoft Office PowerPoint</Application>
  <PresentationFormat>全屏显示(4:3)</PresentationFormat>
  <Paragraphs>602</Paragraphs>
  <Slides>56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默认设计模板</vt:lpstr>
      <vt:lpstr>暗香扑面</vt:lpstr>
      <vt:lpstr>公式</vt:lpstr>
      <vt:lpstr>工作表</vt:lpstr>
      <vt:lpstr>Visio</vt:lpstr>
      <vt:lpstr>SmartDraw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</dc:creator>
  <cp:lastModifiedBy>sdf</cp:lastModifiedBy>
  <cp:revision>1673</cp:revision>
  <dcterms:created xsi:type="dcterms:W3CDTF">1601-01-01T00:00:00Z</dcterms:created>
  <dcterms:modified xsi:type="dcterms:W3CDTF">2017-12-21T00:31:45Z</dcterms:modified>
</cp:coreProperties>
</file>