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  <p:sldMasterId id="2147485285" r:id="rId2"/>
    <p:sldMasterId id="2147485361" r:id="rId3"/>
    <p:sldMasterId id="2147485373" r:id="rId4"/>
    <p:sldMasterId id="2147485397" r:id="rId5"/>
  </p:sldMasterIdLst>
  <p:notesMasterIdLst>
    <p:notesMasterId r:id="rId38"/>
  </p:notesMasterIdLst>
  <p:handoutMasterIdLst>
    <p:handoutMasterId r:id="rId39"/>
  </p:handoutMasterIdLst>
  <p:sldIdLst>
    <p:sldId id="280" r:id="rId6"/>
    <p:sldId id="278" r:id="rId7"/>
    <p:sldId id="299" r:id="rId8"/>
    <p:sldId id="334" r:id="rId9"/>
    <p:sldId id="335" r:id="rId10"/>
    <p:sldId id="336" r:id="rId11"/>
    <p:sldId id="300" r:id="rId12"/>
    <p:sldId id="301" r:id="rId13"/>
    <p:sldId id="302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23" r:id="rId22"/>
    <p:sldId id="311" r:id="rId23"/>
    <p:sldId id="315" r:id="rId24"/>
    <p:sldId id="326" r:id="rId25"/>
    <p:sldId id="313" r:id="rId26"/>
    <p:sldId id="314" r:id="rId27"/>
    <p:sldId id="316" r:id="rId28"/>
    <p:sldId id="324" r:id="rId29"/>
    <p:sldId id="327" r:id="rId30"/>
    <p:sldId id="318" r:id="rId31"/>
    <p:sldId id="330" r:id="rId32"/>
    <p:sldId id="337" r:id="rId33"/>
    <p:sldId id="321" r:id="rId34"/>
    <p:sldId id="322" r:id="rId35"/>
    <p:sldId id="338" r:id="rId36"/>
    <p:sldId id="333" r:id="rId37"/>
  </p:sldIdLst>
  <p:sldSz cx="9144000" cy="6858000" type="screen4x3"/>
  <p:notesSz cx="6761163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FFCC"/>
    <a:srgbClr val="FFFFFF"/>
    <a:srgbClr val="CC3300"/>
    <a:srgbClr val="FF3399"/>
    <a:srgbClr val="CC99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0" autoAdjust="0"/>
    <p:restoredTop sz="90221" autoAdjust="0"/>
  </p:normalViewPr>
  <p:slideViewPr>
    <p:cSldViewPr>
      <p:cViewPr>
        <p:scale>
          <a:sx n="64" d="100"/>
          <a:sy n="64" d="100"/>
        </p:scale>
        <p:origin x="-181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32925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038F0C81-DC7C-45AE-B06F-72C9BEA8B1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555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FDA142E-8626-4F92-87C4-03119C4EF463}" type="datetimeFigureOut">
              <a:rPr lang="zh-CN" altLang="en-US"/>
              <a:pPr>
                <a:defRPr/>
              </a:pPr>
              <a:t>2017/11/20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275" y="4718050"/>
            <a:ext cx="5408613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050" y="9432925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BC94663-1500-42D8-A8C9-BF8A69725E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59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脉冲周期</a:t>
            </a:r>
            <a:r>
              <a:rPr lang="en-US" altLang="zh-CN" smtClean="0"/>
              <a:t>T-</a:t>
            </a:r>
            <a:r>
              <a:rPr lang="zh-CN" altLang="en-US" smtClean="0"/>
              <a:t>周期重复的脉冲序列中，两个相邻脉冲之间的时间间隔。有时也用其倒数频率</a:t>
            </a:r>
            <a:r>
              <a:rPr lang="en-US" altLang="zh-CN" smtClean="0"/>
              <a:t>f</a:t>
            </a:r>
            <a:r>
              <a:rPr lang="zh-CN" altLang="en-US" smtClean="0"/>
              <a:t>来表示。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脉冲幅度</a:t>
            </a:r>
            <a:r>
              <a:rPr lang="en-US" altLang="zh-CN" smtClean="0"/>
              <a:t>Vm-</a:t>
            </a:r>
            <a:r>
              <a:rPr lang="zh-CN" altLang="en-US" smtClean="0"/>
              <a:t>脉冲电压的最大变化幅度。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脉冲宽度</a:t>
            </a:r>
            <a:r>
              <a:rPr lang="en-US" altLang="zh-CN" smtClean="0"/>
              <a:t>tW-</a:t>
            </a:r>
            <a:r>
              <a:rPr lang="zh-CN" altLang="en-US" smtClean="0"/>
              <a:t>从脉冲前沿到达</a:t>
            </a:r>
            <a:r>
              <a:rPr lang="en-US" altLang="zh-CN" smtClean="0"/>
              <a:t>0.5vM</a:t>
            </a:r>
            <a:r>
              <a:rPr lang="zh-CN" altLang="en-US" smtClean="0"/>
              <a:t>起，到脉冲到达后沿</a:t>
            </a:r>
            <a:r>
              <a:rPr lang="en-US" altLang="zh-CN" smtClean="0"/>
              <a:t>0.5vM</a:t>
            </a:r>
            <a:r>
              <a:rPr lang="zh-CN" altLang="en-US" smtClean="0"/>
              <a:t>为止的一段时间。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上升时间</a:t>
            </a:r>
            <a:r>
              <a:rPr lang="en-US" altLang="zh-CN" smtClean="0"/>
              <a:t>-</a:t>
            </a:r>
            <a:r>
              <a:rPr lang="zh-CN" altLang="en-US" smtClean="0"/>
              <a:t>脉冲上升沿从</a:t>
            </a:r>
            <a:r>
              <a:rPr lang="en-US" altLang="zh-CN" smtClean="0"/>
              <a:t>0.1</a:t>
            </a:r>
            <a:r>
              <a:rPr lang="zh-CN" altLang="en-US" smtClean="0"/>
              <a:t>到</a:t>
            </a:r>
            <a:r>
              <a:rPr lang="en-US" altLang="zh-CN" smtClean="0"/>
              <a:t>0.9vM</a:t>
            </a:r>
            <a:r>
              <a:rPr lang="zh-CN" altLang="en-US" smtClean="0"/>
              <a:t>所需要的时间。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下降时间</a:t>
            </a:r>
            <a:r>
              <a:rPr lang="en-US" altLang="zh-CN" smtClean="0"/>
              <a:t>-</a:t>
            </a:r>
            <a:r>
              <a:rPr lang="zh-CN" altLang="en-US" smtClean="0"/>
              <a:t>脉冲下降沿从</a:t>
            </a:r>
            <a:r>
              <a:rPr lang="en-US" altLang="zh-CN" smtClean="0"/>
              <a:t>0.9</a:t>
            </a:r>
            <a:r>
              <a:rPr lang="zh-CN" altLang="en-US" smtClean="0"/>
              <a:t>到</a:t>
            </a:r>
            <a:r>
              <a:rPr lang="en-US" altLang="zh-CN" smtClean="0"/>
              <a:t>0.1</a:t>
            </a:r>
            <a:r>
              <a:rPr lang="zh-CN" altLang="en-US" smtClean="0"/>
              <a:t>所需要的时间。</a:t>
            </a:r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FD0677-8E06-483C-9B78-F56543B2CB66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反相变换：输入和输出的高低电平是反相的 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利用施密特触发器状态转换过程的正反馈作用，可以将边沿变化缓慢的周期性信号变换为边沿很陡的矩形脉冲。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同相变换：输入和输出的高低电平时同相的</a:t>
            </a: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4E80748-240E-417A-9800-028E6738F303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E665B9-F8F9-4BFD-A56A-C7E89E23AE0B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E8C365C-6EF6-4EE2-A638-AD1A1C1B9817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如果没有触发信号时</a:t>
            </a:r>
            <a:r>
              <a:rPr lang="en-US" altLang="zh-CN" smtClean="0"/>
              <a:t>Vi</a:t>
            </a:r>
            <a:r>
              <a:rPr lang="zh-CN" altLang="en-US" smtClean="0"/>
              <a:t>处于高电平，那么稳态时这个电路一定处于</a:t>
            </a:r>
            <a:r>
              <a:rPr lang="en-US" altLang="zh-CN" smtClean="0"/>
              <a:t>Vc1=Vc2=1</a:t>
            </a:r>
            <a:r>
              <a:rPr lang="zh-CN" altLang="en-US" smtClean="0"/>
              <a:t>、</a:t>
            </a:r>
            <a:r>
              <a:rPr lang="en-US" altLang="zh-CN" smtClean="0"/>
              <a:t>Q=0</a:t>
            </a:r>
            <a:r>
              <a:rPr lang="zh-CN" altLang="en-US" smtClean="0"/>
              <a:t>，</a:t>
            </a:r>
            <a:r>
              <a:rPr lang="en-US" altLang="zh-CN" smtClean="0"/>
              <a:t>Vo=0</a:t>
            </a:r>
            <a:r>
              <a:rPr lang="zh-CN" altLang="en-US" smtClean="0"/>
              <a:t>的状态。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假设通电后</a:t>
            </a:r>
            <a:r>
              <a:rPr lang="en-US" altLang="zh-CN" smtClean="0"/>
              <a:t>Q=0</a:t>
            </a:r>
            <a:r>
              <a:rPr lang="zh-CN" altLang="en-US" smtClean="0"/>
              <a:t>，则</a:t>
            </a:r>
            <a:r>
              <a:rPr lang="en-US" altLang="zh-CN" smtClean="0"/>
              <a:t>TD</a:t>
            </a:r>
            <a:r>
              <a:rPr lang="zh-CN" altLang="en-US" smtClean="0"/>
              <a:t>导通，</a:t>
            </a:r>
            <a:r>
              <a:rPr lang="en-US" altLang="zh-CN" smtClean="0"/>
              <a:t>Vc</a:t>
            </a:r>
            <a:r>
              <a:rPr lang="zh-CN" altLang="en-US" smtClean="0"/>
              <a:t>约等于</a:t>
            </a:r>
            <a:r>
              <a:rPr lang="en-US" altLang="zh-CN" smtClean="0"/>
              <a:t>0</a:t>
            </a:r>
            <a:r>
              <a:rPr lang="zh-CN" altLang="en-US" smtClean="0"/>
              <a:t>，</a:t>
            </a:r>
            <a:r>
              <a:rPr lang="en-US" altLang="zh-CN" smtClean="0"/>
              <a:t>Vo=0.</a:t>
            </a:r>
          </a:p>
          <a:p>
            <a:pPr eaLnBrk="1" hangingPunct="1"/>
            <a:r>
              <a:rPr lang="zh-CN" altLang="en-US" smtClean="0"/>
              <a:t>通电后</a:t>
            </a:r>
            <a:r>
              <a:rPr lang="en-US" altLang="zh-CN" smtClean="0"/>
              <a:t>Q=1</a:t>
            </a:r>
            <a:r>
              <a:rPr lang="zh-CN" altLang="en-US" smtClean="0"/>
              <a:t>，</a:t>
            </a:r>
            <a:r>
              <a:rPr lang="en-US" altLang="zh-CN" smtClean="0"/>
              <a:t>TD</a:t>
            </a:r>
            <a:r>
              <a:rPr lang="zh-CN" altLang="en-US" smtClean="0"/>
              <a:t>一定截止，电源</a:t>
            </a:r>
            <a:r>
              <a:rPr lang="en-US" altLang="zh-CN" smtClean="0"/>
              <a:t>VCC</a:t>
            </a:r>
            <a:r>
              <a:rPr lang="zh-CN" altLang="en-US" smtClean="0"/>
              <a:t>便经过电阻向电容</a:t>
            </a:r>
            <a:r>
              <a:rPr lang="en-US" altLang="zh-CN" smtClean="0"/>
              <a:t>C</a:t>
            </a:r>
            <a:r>
              <a:rPr lang="zh-CN" altLang="en-US" smtClean="0"/>
              <a:t>充电。当冲到</a:t>
            </a:r>
            <a:r>
              <a:rPr lang="en-US" altLang="zh-CN" smtClean="0"/>
              <a:t>Vc</a:t>
            </a:r>
            <a:r>
              <a:rPr lang="zh-CN" altLang="en-US" smtClean="0"/>
              <a:t>等于三分之二</a:t>
            </a:r>
            <a:r>
              <a:rPr lang="en-US" altLang="zh-CN" smtClean="0"/>
              <a:t>VCC</a:t>
            </a:r>
            <a:r>
              <a:rPr lang="zh-CN" altLang="en-US" smtClean="0"/>
              <a:t>时，</a:t>
            </a:r>
            <a:r>
              <a:rPr lang="en-US" altLang="zh-CN" smtClean="0"/>
              <a:t>Vc1</a:t>
            </a:r>
            <a:r>
              <a:rPr lang="zh-CN" altLang="en-US" smtClean="0"/>
              <a:t>变为</a:t>
            </a:r>
            <a:r>
              <a:rPr lang="en-US" altLang="zh-CN" smtClean="0"/>
              <a:t>0</a:t>
            </a:r>
            <a:r>
              <a:rPr lang="zh-CN" altLang="en-US" smtClean="0"/>
              <a:t>，</a:t>
            </a:r>
            <a:r>
              <a:rPr lang="en-US" altLang="zh-CN" smtClean="0"/>
              <a:t>Q</a:t>
            </a:r>
            <a:r>
              <a:rPr lang="zh-CN" altLang="en-US" smtClean="0"/>
              <a:t>为</a:t>
            </a:r>
            <a:r>
              <a:rPr lang="en-US" altLang="zh-CN" smtClean="0"/>
              <a:t>0</a:t>
            </a:r>
            <a:r>
              <a:rPr lang="zh-CN" altLang="en-US" smtClean="0"/>
              <a:t>。同时，</a:t>
            </a:r>
            <a:r>
              <a:rPr lang="en-US" altLang="zh-CN" smtClean="0"/>
              <a:t>TD</a:t>
            </a:r>
            <a:r>
              <a:rPr lang="zh-CN" altLang="en-US" smtClean="0"/>
              <a:t>导通，电容</a:t>
            </a:r>
            <a:r>
              <a:rPr lang="en-US" altLang="zh-CN" smtClean="0"/>
              <a:t>C</a:t>
            </a:r>
            <a:r>
              <a:rPr lang="zh-CN" altLang="en-US" smtClean="0"/>
              <a:t>经过</a:t>
            </a:r>
            <a:r>
              <a:rPr lang="en-US" altLang="zh-CN" smtClean="0"/>
              <a:t>TD</a:t>
            </a:r>
            <a:r>
              <a:rPr lang="zh-CN" altLang="en-US" smtClean="0"/>
              <a:t>快速放电，，使</a:t>
            </a:r>
            <a:r>
              <a:rPr lang="en-US" altLang="zh-CN" smtClean="0"/>
              <a:t>Vc</a:t>
            </a:r>
            <a:r>
              <a:rPr lang="zh-CN" altLang="en-US" smtClean="0"/>
              <a:t>约等于</a:t>
            </a:r>
            <a:r>
              <a:rPr lang="en-US" altLang="zh-CN" smtClean="0"/>
              <a:t>0.</a:t>
            </a:r>
          </a:p>
          <a:p>
            <a:pPr eaLnBrk="1" hangingPunct="1"/>
            <a:r>
              <a:rPr lang="zh-CN" altLang="en-US" smtClean="0"/>
              <a:t>此后由于</a:t>
            </a:r>
            <a:r>
              <a:rPr lang="en-US" altLang="zh-CN" smtClean="0">
                <a:solidFill>
                  <a:srgbClr val="000000"/>
                </a:solidFill>
              </a:rPr>
              <a:t>Vc1=Vc2=1</a:t>
            </a:r>
            <a:r>
              <a:rPr lang="zh-CN" altLang="en-US" smtClean="0">
                <a:solidFill>
                  <a:srgbClr val="000000"/>
                </a:solidFill>
              </a:rPr>
              <a:t>，</a:t>
            </a:r>
            <a:r>
              <a:rPr lang="en-US" altLang="zh-CN" smtClean="0">
                <a:solidFill>
                  <a:srgbClr val="000000"/>
                </a:solidFill>
              </a:rPr>
              <a:t>Q</a:t>
            </a:r>
            <a:r>
              <a:rPr lang="zh-CN" altLang="en-US" smtClean="0">
                <a:solidFill>
                  <a:srgbClr val="000000"/>
                </a:solidFill>
              </a:rPr>
              <a:t>保持</a:t>
            </a:r>
            <a:r>
              <a:rPr lang="en-US" altLang="zh-CN" smtClean="0">
                <a:solidFill>
                  <a:srgbClr val="000000"/>
                </a:solidFill>
              </a:rPr>
              <a:t>0</a:t>
            </a:r>
            <a:r>
              <a:rPr lang="zh-CN" altLang="en-US" smtClean="0">
                <a:solidFill>
                  <a:srgbClr val="000000"/>
                </a:solidFill>
              </a:rPr>
              <a:t>状态不变，输出</a:t>
            </a:r>
            <a:r>
              <a:rPr lang="en-US" altLang="zh-CN" smtClean="0">
                <a:solidFill>
                  <a:srgbClr val="000000"/>
                </a:solidFill>
              </a:rPr>
              <a:t>Vo</a:t>
            </a:r>
            <a:r>
              <a:rPr lang="zh-CN" altLang="en-US" smtClean="0">
                <a:solidFill>
                  <a:srgbClr val="000000"/>
                </a:solidFill>
              </a:rPr>
              <a:t>也稳定的保持在</a:t>
            </a:r>
            <a:r>
              <a:rPr lang="en-US" altLang="zh-CN" smtClean="0">
                <a:solidFill>
                  <a:srgbClr val="000000"/>
                </a:solidFill>
              </a:rPr>
              <a:t>0.</a:t>
            </a: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7F4A0A1-FB22-4825-8660-3BC557F5E989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A0A2C-3A82-4AAC-98AF-28A5A59BE4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04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ECB74-F817-4872-8F14-C7BE30439B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53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5918D-DA06-4003-A645-B34533B2FD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9398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1B4ED-DC92-4EF9-928B-3780C17CAF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216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73025" y="6400800"/>
            <a:ext cx="32004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825" y="6400800"/>
            <a:ext cx="37338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3CD27-02FF-4F60-A288-B2D8F9D175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770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8670F-12EB-4919-9523-E84000C4C8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2009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A1CE4-71B4-440E-98DF-BA6FE68C91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120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D3EF3-4053-4BC5-AEE6-F8855FCE48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120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D1A29-F5DC-4CC4-9759-3C1FCAB912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874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2AB5B-8CF6-4BD4-A0AD-665F797F88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0361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86063" y="1054100"/>
            <a:ext cx="5903912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F1C55-36F1-4682-830B-CA034C321A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096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09AC2-1EC5-4485-8861-3EEC51B58A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266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A554A-6811-431D-9C95-11A0EE6C67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876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3BE0C-8601-4435-A0CD-BBB3D66273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981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BEC6B-06F6-49B7-8277-E7275FCCBA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6860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fld id="{64AE314B-044E-4A84-81A7-D6E7F39C89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6000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fld id="{00AB50E9-3569-406D-A0F5-1D8B24AE1D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870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fld id="{C88BAB60-2BFC-4DB0-B0DD-9913856B34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2378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fld id="{69CDA499-D54A-4E2A-B712-130E6445A4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5604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fld id="{BDA899BB-EB5F-4F4F-A708-327EB88A4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051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fld id="{6407F31D-0D09-465E-BD43-58AF431A36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7048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fld id="{259F237B-691E-4FC5-9F40-ED21021605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569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D8545-AE0B-431C-80E6-9AF1231DBB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35939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fld id="{63ED3299-48FE-4A98-8C3B-117C9CEBAB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599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fld id="{30591914-9FA6-4AAA-8A30-3A969C2564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22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fld id="{CC83A361-1579-4AB9-ADB6-589E70AF68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8451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fld id="{BE158A96-3C49-43CD-A793-8532F773C9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091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fld id="{690EFA5F-9369-456A-962D-F9D6603E8D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5229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fld id="{2F5DD75F-7CE9-4015-9A61-C115C97C76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4866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fld id="{D1A139E5-6F36-4870-B7EF-ECED67C04E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4218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fld id="{B2E8A09A-3EAE-4C3D-9B1A-DB3B8D2E14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099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fld id="{ACECBE34-51CC-4897-ACA9-CE18B913E1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0158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fld id="{38916721-6EF3-4C7A-83C9-8C72024FF3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87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A790C-EAD9-4505-988C-859335446C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62979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fld id="{824988C6-3C35-454F-B635-342B727B83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21242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fld id="{BE60DB3E-21A7-4951-A1DB-6BBCB4EC78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2166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fld id="{CA3A5548-AC62-4476-AEE6-30516A7EBD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6665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fld id="{B9819435-9CED-4961-8523-7058885805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4067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fld id="{41B10528-6D8E-4D8A-8986-1019471C61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2405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fld id="{EF8CB987-B875-428A-9926-8F71235B4B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05215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fld id="{B0F6CAD9-2CE5-4A84-97A7-E439DCF98E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2501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fld id="{B172C3C4-9C3E-4CD2-85E2-A3C51A80A7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7037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fld id="{5F27832A-98BF-4219-BC20-EA27F67AE5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8405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fld id="{2D06FB80-C471-4DFB-B69C-8DB81A76FD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39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9354A-52CB-4AF6-B019-4A5EC0A1E4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16806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fld id="{2A44E878-5E71-4DFA-8FCA-9AFCDBE5B8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6229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fld id="{FC2C0587-66D6-440A-A378-AA437A6F70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48757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fld id="{51C7F9A7-72FC-4229-82D6-6DAAFEEFA8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3403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fld id="{DA02A67D-E621-4935-A841-5F9CAAC6AE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91719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fld id="{53CBAADE-E522-4FDE-B634-57271F63CC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936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charset="0"/>
              </a:defRPr>
            </a:lvl1pPr>
          </a:lstStyle>
          <a:p>
            <a:pPr>
              <a:defRPr/>
            </a:pPr>
            <a:fld id="{A81B7969-71B5-4BD9-B04D-DC0694B5A7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3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E3ED6-7EA6-4ADB-A57D-C8C265CEBD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829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9E119-C6A0-4C87-921C-B90543A67C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42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19A32-0CB3-41B8-982E-8137703AE6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90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B9795-8DF2-4454-8B54-633232D325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36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7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7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7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61229CB-2216-40A2-9DA5-B52232E4C8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44" r:id="rId1"/>
    <p:sldLayoutId id="2147485845" r:id="rId2"/>
    <p:sldLayoutId id="2147485846" r:id="rId3"/>
    <p:sldLayoutId id="2147485847" r:id="rId4"/>
    <p:sldLayoutId id="2147485848" r:id="rId5"/>
    <p:sldLayoutId id="2147485849" r:id="rId6"/>
    <p:sldLayoutId id="2147485850" r:id="rId7"/>
    <p:sldLayoutId id="2147485851" r:id="rId8"/>
    <p:sldLayoutId id="2147485852" r:id="rId9"/>
    <p:sldLayoutId id="2147485853" r:id="rId10"/>
    <p:sldLayoutId id="21474858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613"/>
            <a:ext cx="9144000" cy="17938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4C2F7A51-0495-4158-A802-4BC5300CE0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56" r:id="rId1"/>
    <p:sldLayoutId id="2147485857" r:id="rId2"/>
    <p:sldLayoutId id="2147485858" r:id="rId3"/>
    <p:sldLayoutId id="2147485859" r:id="rId4"/>
    <p:sldLayoutId id="2147485860" r:id="rId5"/>
    <p:sldLayoutId id="2147485861" r:id="rId6"/>
    <p:sldLayoutId id="2147485862" r:id="rId7"/>
    <p:sldLayoutId id="2147485863" r:id="rId8"/>
    <p:sldLayoutId id="2147485864" r:id="rId9"/>
    <p:sldLayoutId id="2147485865" r:id="rId10"/>
    <p:sldLayoutId id="21474858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7284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5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6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65D777E-5104-4D89-8227-6239AF08CA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66" r:id="rId1"/>
    <p:sldLayoutId id="2147485867" r:id="rId2"/>
    <p:sldLayoutId id="2147485868" r:id="rId3"/>
    <p:sldLayoutId id="2147485869" r:id="rId4"/>
    <p:sldLayoutId id="2147485870" r:id="rId5"/>
    <p:sldLayoutId id="2147485871" r:id="rId6"/>
    <p:sldLayoutId id="2147485872" r:id="rId7"/>
    <p:sldLayoutId id="2147485873" r:id="rId8"/>
    <p:sldLayoutId id="2147485874" r:id="rId9"/>
    <p:sldLayoutId id="2147485875" r:id="rId10"/>
    <p:sldLayoutId id="21474858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7284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5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6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25D66A1-5CA3-41F4-AE32-D1EA332FE5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77" r:id="rId1"/>
    <p:sldLayoutId id="2147485878" r:id="rId2"/>
    <p:sldLayoutId id="2147485879" r:id="rId3"/>
    <p:sldLayoutId id="2147485880" r:id="rId4"/>
    <p:sldLayoutId id="2147485881" r:id="rId5"/>
    <p:sldLayoutId id="2147485882" r:id="rId6"/>
    <p:sldLayoutId id="2147485883" r:id="rId7"/>
    <p:sldLayoutId id="2147485884" r:id="rId8"/>
    <p:sldLayoutId id="2147485885" r:id="rId9"/>
    <p:sldLayoutId id="2147485886" r:id="rId10"/>
    <p:sldLayoutId id="21474858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7284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5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6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ADBA17-08C7-427C-9730-C40C0AD14E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88" r:id="rId1"/>
    <p:sldLayoutId id="2147485889" r:id="rId2"/>
    <p:sldLayoutId id="2147485890" r:id="rId3"/>
    <p:sldLayoutId id="2147485891" r:id="rId4"/>
    <p:sldLayoutId id="2147485892" r:id="rId5"/>
    <p:sldLayoutId id="2147485893" r:id="rId6"/>
    <p:sldLayoutId id="2147485894" r:id="rId7"/>
    <p:sldLayoutId id="2147485895" r:id="rId8"/>
    <p:sldLayoutId id="2147485896" r:id="rId9"/>
    <p:sldLayoutId id="2147485897" r:id="rId10"/>
    <p:sldLayoutId id="21474858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44.png"/><Relationship Id="rId7" Type="http://schemas.openxmlformats.org/officeDocument/2006/relationships/image" Target="../media/image4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41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43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27.bin"/><Relationship Id="rId18" Type="http://schemas.openxmlformats.org/officeDocument/2006/relationships/oleObject" Target="../embeddings/oleObject30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49.wmf"/><Relationship Id="rId17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.bin"/><Relationship Id="rId20" Type="http://schemas.openxmlformats.org/officeDocument/2006/relationships/image" Target="../media/image53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50.wmf"/><Relationship Id="rId10" Type="http://schemas.openxmlformats.org/officeDocument/2006/relationships/image" Target="../media/image48.wmf"/><Relationship Id="rId19" Type="http://schemas.openxmlformats.org/officeDocument/2006/relationships/image" Target="../media/image52.e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5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60.wmf"/><Relationship Id="rId3" Type="http://schemas.openxmlformats.org/officeDocument/2006/relationships/oleObject" Target="../embeddings/oleObject33.bin"/><Relationship Id="rId7" Type="http://schemas.openxmlformats.org/officeDocument/2006/relationships/image" Target="../media/image8.png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7.wmf"/><Relationship Id="rId11" Type="http://schemas.openxmlformats.org/officeDocument/2006/relationships/image" Target="../media/image59.wmf"/><Relationship Id="rId5" Type="http://schemas.openxmlformats.org/officeDocument/2006/relationships/oleObject" Target="../embeddings/oleObject34.bin"/><Relationship Id="rId15" Type="http://schemas.openxmlformats.org/officeDocument/2006/relationships/image" Target="../media/image62.png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56.wmf"/><Relationship Id="rId9" Type="http://schemas.openxmlformats.org/officeDocument/2006/relationships/image" Target="../media/image58.wmf"/><Relationship Id="rId1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7.png"/><Relationship Id="rId5" Type="http://schemas.openxmlformats.org/officeDocument/2006/relationships/image" Target="../media/image65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6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4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75.png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81.emf"/><Relationship Id="rId3" Type="http://schemas.openxmlformats.org/officeDocument/2006/relationships/image" Target="../media/image82.png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80.emf"/><Relationship Id="rId5" Type="http://schemas.openxmlformats.org/officeDocument/2006/relationships/image" Target="../media/image77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79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22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7"/>
          <p:cNvSpPr>
            <a:spLocks noChangeArrowheads="1"/>
          </p:cNvSpPr>
          <p:nvPr/>
        </p:nvSpPr>
        <p:spPr bwMode="auto">
          <a:xfrm>
            <a:off x="611188" y="1004888"/>
            <a:ext cx="6697662" cy="911225"/>
          </a:xfrm>
          <a:prstGeom prst="roundRect">
            <a:avLst>
              <a:gd name="adj" fmla="val 2507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marL="914400" indent="-9144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  <a:latin typeface="Arial" pitchFamily="34" charset="0"/>
              </a:rPr>
              <a:t> </a:t>
            </a:r>
            <a:r>
              <a:rPr lang="zh-CN" altLang="en-US" sz="4800" b="1">
                <a:solidFill>
                  <a:srgbClr val="FF0066"/>
                </a:solidFill>
                <a:latin typeface="Arial" pitchFamily="34" charset="0"/>
                <a:ea typeface="楷体_GB2312" pitchFamily="49" charset="-122"/>
              </a:rPr>
              <a:t>数字逻辑设计</a:t>
            </a:r>
            <a:endParaRPr lang="en-US" altLang="zh-CN" sz="4800" b="1">
              <a:solidFill>
                <a:srgbClr val="FF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0179" name="矩形 4"/>
          <p:cNvSpPr>
            <a:spLocks noChangeArrowheads="1"/>
          </p:cNvSpPr>
          <p:nvPr/>
        </p:nvSpPr>
        <p:spPr bwMode="auto">
          <a:xfrm>
            <a:off x="1000125" y="3643313"/>
            <a:ext cx="750093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4400" b="1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z="4400" b="1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章 脉冲波形的产生与整形</a:t>
            </a:r>
            <a:endParaRPr lang="zh-CN" altLang="en-US" sz="4400" b="1">
              <a:latin typeface="Arial" pitchFamily="34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1"/>
          <p:cNvGrpSpPr>
            <a:grpSpLocks/>
          </p:cNvGrpSpPr>
          <p:nvPr/>
        </p:nvGrpSpPr>
        <p:grpSpPr bwMode="auto">
          <a:xfrm>
            <a:off x="5715000" y="5072063"/>
            <a:ext cx="1144588" cy="1403350"/>
            <a:chOff x="5715008" y="5072074"/>
            <a:chExt cx="1144596" cy="1404000"/>
          </a:xfrm>
        </p:grpSpPr>
        <p:cxnSp>
          <p:nvCxnSpPr>
            <p:cNvPr id="49" name="直接连接符 48"/>
            <p:cNvCxnSpPr/>
            <p:nvPr/>
          </p:nvCxnSpPr>
          <p:spPr>
            <a:xfrm rot="5400000">
              <a:off x="6156810" y="5773280"/>
              <a:ext cx="1404000" cy="1588"/>
            </a:xfrm>
            <a:prstGeom prst="line">
              <a:avLst/>
            </a:prstGeom>
            <a:ln w="25400">
              <a:solidFill>
                <a:srgbClr val="00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5400000">
              <a:off x="5013802" y="5773280"/>
              <a:ext cx="1404000" cy="1588"/>
            </a:xfrm>
            <a:prstGeom prst="line">
              <a:avLst/>
            </a:prstGeom>
            <a:ln w="25400">
              <a:solidFill>
                <a:srgbClr val="00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36" name="矩形 50"/>
            <p:cNvSpPr>
              <a:spLocks noChangeArrowheads="1"/>
            </p:cNvSpPr>
            <p:nvPr/>
          </p:nvSpPr>
          <p:spPr bwMode="auto">
            <a:xfrm>
              <a:off x="6072198" y="6000768"/>
              <a:ext cx="4523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kumimoji="1" lang="en-US" altLang="zh-CN" sz="2400" b="1" i="1" baseline="-2500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W</a:t>
              </a:r>
              <a:endParaRPr lang="zh-CN" altLang="en-US" sz="2400" b="1" i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9395" name="矩形 1"/>
          <p:cNvSpPr>
            <a:spLocks noChangeArrowheads="1"/>
          </p:cNvSpPr>
          <p:nvPr/>
        </p:nvSpPr>
        <p:spPr bwMode="auto">
          <a:xfrm>
            <a:off x="430213" y="142875"/>
            <a:ext cx="30702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四、单稳态触发器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714375" y="681038"/>
            <a:ext cx="173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工作特点</a:t>
            </a:r>
            <a:endParaRPr lang="zh-CN" altLang="en-US" sz="2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28688" y="1143000"/>
            <a:ext cx="6429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电路有</a:t>
            </a: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稳态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暂稳态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两个不同的工作状态。</a:t>
            </a:r>
            <a:endParaRPr lang="zh-CN" altLang="en-US" sz="24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28688" y="1643063"/>
            <a:ext cx="7643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在外界触发脉冲作用下，能从稳态翻转到暂稳态，暂稳态维持一段时间以后，电路能</a:t>
            </a: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自动返回稳态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928688" y="2428875"/>
            <a:ext cx="7572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暂稳态维持时间的长短取决于电路自身参数，</a:t>
            </a: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与外界触发脉冲无关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4830763" y="3286125"/>
            <a:ext cx="3455987" cy="1514475"/>
            <a:chOff x="4831504" y="3500438"/>
            <a:chExt cx="3455272" cy="151460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5215600" y="4829286"/>
              <a:ext cx="2856909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16200000" flipV="1">
              <a:off x="4640083" y="4253769"/>
              <a:ext cx="11510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32" name="Text Box 11"/>
            <p:cNvSpPr txBox="1">
              <a:spLocks noChangeAspect="1" noChangeArrowheads="1"/>
            </p:cNvSpPr>
            <p:nvPr/>
          </p:nvSpPr>
          <p:spPr bwMode="auto">
            <a:xfrm>
              <a:off x="8031578" y="4614928"/>
              <a:ext cx="2551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59433" name="Text Box 11"/>
            <p:cNvSpPr txBox="1">
              <a:spLocks noChangeAspect="1" noChangeArrowheads="1"/>
            </p:cNvSpPr>
            <p:nvPr/>
          </p:nvSpPr>
          <p:spPr bwMode="auto">
            <a:xfrm>
              <a:off x="4831504" y="3500438"/>
              <a:ext cx="3658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</p:grpSp>
      <p:grpSp>
        <p:nvGrpSpPr>
          <p:cNvPr id="8" name="组合 15"/>
          <p:cNvGrpSpPr>
            <a:grpSpLocks/>
          </p:cNvGrpSpPr>
          <p:nvPr/>
        </p:nvGrpSpPr>
        <p:grpSpPr bwMode="auto">
          <a:xfrm>
            <a:off x="4830763" y="4700588"/>
            <a:ext cx="3455987" cy="1514475"/>
            <a:chOff x="4831504" y="3500438"/>
            <a:chExt cx="3455272" cy="1514600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5215600" y="4829285"/>
              <a:ext cx="285690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16200000" flipV="1">
              <a:off x="4640083" y="4253769"/>
              <a:ext cx="11510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28" name="Text Box 11"/>
            <p:cNvSpPr txBox="1">
              <a:spLocks noChangeAspect="1" noChangeArrowheads="1"/>
            </p:cNvSpPr>
            <p:nvPr/>
          </p:nvSpPr>
          <p:spPr bwMode="auto">
            <a:xfrm>
              <a:off x="8031578" y="4614928"/>
              <a:ext cx="2551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59429" name="Text Box 11"/>
            <p:cNvSpPr txBox="1">
              <a:spLocks noChangeAspect="1" noChangeArrowheads="1"/>
            </p:cNvSpPr>
            <p:nvPr/>
          </p:nvSpPr>
          <p:spPr bwMode="auto">
            <a:xfrm>
              <a:off x="4831504" y="3500438"/>
              <a:ext cx="3834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5214938" y="3929063"/>
            <a:ext cx="503237" cy="1587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45"/>
          <p:cNvGrpSpPr>
            <a:grpSpLocks/>
          </p:cNvGrpSpPr>
          <p:nvPr/>
        </p:nvGrpSpPr>
        <p:grpSpPr bwMode="auto">
          <a:xfrm>
            <a:off x="5711825" y="3929063"/>
            <a:ext cx="2003425" cy="642937"/>
            <a:chOff x="5711074" y="3929066"/>
            <a:chExt cx="2004198" cy="64294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6211330" y="3929066"/>
              <a:ext cx="1503942" cy="1587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711074" y="4570421"/>
              <a:ext cx="503432" cy="1587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5893829" y="4249743"/>
              <a:ext cx="642942" cy="1588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 flipV="1">
            <a:off x="5214938" y="5999163"/>
            <a:ext cx="503237" cy="15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5711825" y="5357813"/>
            <a:ext cx="1150938" cy="15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6200000" flipV="1">
            <a:off x="5394325" y="5678488"/>
            <a:ext cx="642937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7"/>
          <p:cNvGrpSpPr>
            <a:grpSpLocks/>
          </p:cNvGrpSpPr>
          <p:nvPr/>
        </p:nvGrpSpPr>
        <p:grpSpPr bwMode="auto">
          <a:xfrm>
            <a:off x="6850063" y="5357813"/>
            <a:ext cx="936625" cy="642937"/>
            <a:chOff x="6850710" y="5357826"/>
            <a:chExt cx="936000" cy="642942"/>
          </a:xfrm>
        </p:grpSpPr>
        <p:cxnSp>
          <p:nvCxnSpPr>
            <p:cNvPr id="32" name="直接连接符 31"/>
            <p:cNvCxnSpPr/>
            <p:nvPr/>
          </p:nvCxnSpPr>
          <p:spPr>
            <a:xfrm flipV="1">
              <a:off x="6850710" y="5999181"/>
              <a:ext cx="936000" cy="158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16200000" flipV="1">
              <a:off x="6536378" y="5678504"/>
              <a:ext cx="642942" cy="158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44"/>
          <p:cNvGrpSpPr>
            <a:grpSpLocks/>
          </p:cNvGrpSpPr>
          <p:nvPr/>
        </p:nvGrpSpPr>
        <p:grpSpPr bwMode="auto">
          <a:xfrm>
            <a:off x="5715000" y="3929063"/>
            <a:ext cx="1588" cy="642937"/>
            <a:chOff x="5715008" y="3929066"/>
            <a:chExt cx="1588" cy="642942"/>
          </a:xfrm>
        </p:grpSpPr>
        <p:cxnSp>
          <p:nvCxnSpPr>
            <p:cNvPr id="25" name="直接连接符 24"/>
            <p:cNvCxnSpPr/>
            <p:nvPr/>
          </p:nvCxnSpPr>
          <p:spPr>
            <a:xfrm rot="5400000">
              <a:off x="5518156" y="4125918"/>
              <a:ext cx="395290" cy="1588"/>
            </a:xfrm>
            <a:prstGeom prst="line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>
              <a:off x="5394331" y="4249744"/>
              <a:ext cx="642942" cy="1588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矩形 36"/>
          <p:cNvSpPr/>
          <p:nvPr/>
        </p:nvSpPr>
        <p:spPr>
          <a:xfrm>
            <a:off x="5164138" y="5676900"/>
            <a:ext cx="598487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稳态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组合 43"/>
          <p:cNvGrpSpPr>
            <a:grpSpLocks/>
          </p:cNvGrpSpPr>
          <p:nvPr/>
        </p:nvGrpSpPr>
        <p:grpSpPr bwMode="auto">
          <a:xfrm>
            <a:off x="1214438" y="3571875"/>
            <a:ext cx="3170237" cy="1000125"/>
            <a:chOff x="1214414" y="3786190"/>
            <a:chExt cx="3169520" cy="1000132"/>
          </a:xfrm>
        </p:grpSpPr>
        <p:sp>
          <p:nvSpPr>
            <p:cNvPr id="38" name="矩形 37"/>
            <p:cNvSpPr/>
            <p:nvPr/>
          </p:nvSpPr>
          <p:spPr>
            <a:xfrm>
              <a:off x="1995287" y="3786190"/>
              <a:ext cx="1571270" cy="1000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414" name="矩形 38"/>
            <p:cNvSpPr>
              <a:spLocks noChangeArrowheads="1"/>
            </p:cNvSpPr>
            <p:nvPr/>
          </p:nvSpPr>
          <p:spPr bwMode="auto">
            <a:xfrm>
              <a:off x="2351802" y="3929066"/>
              <a:ext cx="88197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单稳态</a:t>
              </a:r>
              <a:endParaRPr lang="en-US" altLang="zh-CN" sz="1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触发器</a:t>
              </a:r>
              <a:endParaRPr lang="zh-CN" altLang="en-US" sz="180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1274725" y="4286257"/>
              <a:ext cx="720562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566557" y="4286257"/>
              <a:ext cx="718974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17" name="Text Box 11"/>
            <p:cNvSpPr txBox="1">
              <a:spLocks noChangeAspect="1" noChangeArrowheads="1"/>
            </p:cNvSpPr>
            <p:nvPr/>
          </p:nvSpPr>
          <p:spPr bwMode="auto">
            <a:xfrm>
              <a:off x="1214414" y="3857628"/>
              <a:ext cx="3658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59418" name="Text Box 11"/>
            <p:cNvSpPr txBox="1">
              <a:spLocks noChangeAspect="1" noChangeArrowheads="1"/>
            </p:cNvSpPr>
            <p:nvPr/>
          </p:nvSpPr>
          <p:spPr bwMode="auto">
            <a:xfrm>
              <a:off x="4000496" y="3857628"/>
              <a:ext cx="3834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</p:grpSp>
      <p:sp>
        <p:nvSpPr>
          <p:cNvPr id="47" name="矩形 46"/>
          <p:cNvSpPr/>
          <p:nvPr/>
        </p:nvSpPr>
        <p:spPr>
          <a:xfrm>
            <a:off x="5910263" y="5000625"/>
            <a:ext cx="804862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暂稳态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412" name="Rectangle 90"/>
          <p:cNvSpPr>
            <a:spLocks noChangeArrowheads="1"/>
          </p:cNvSpPr>
          <p:nvPr/>
        </p:nvSpPr>
        <p:spPr bwMode="auto">
          <a:xfrm>
            <a:off x="7726363" y="142875"/>
            <a:ext cx="1343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§8.1 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概述</a:t>
            </a:r>
            <a:r>
              <a:rPr lang="zh-CN" altLang="en-US" sz="1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37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88" y="71438"/>
            <a:ext cx="32766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单稳态触发器的应用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57188" y="538163"/>
            <a:ext cx="2889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）脉冲整形</a:t>
            </a:r>
          </a:p>
        </p:txBody>
      </p:sp>
      <p:sp>
        <p:nvSpPr>
          <p:cNvPr id="56" name="矩形 55"/>
          <p:cNvSpPr>
            <a:spLocks noChangeArrowheads="1"/>
          </p:cNvSpPr>
          <p:nvPr/>
        </p:nvSpPr>
        <p:spPr bwMode="auto">
          <a:xfrm>
            <a:off x="642938" y="1071563"/>
            <a:ext cx="8001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286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单稳态触发器能够把输入的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不规则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脉冲信号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，整形为具有一定幅度和一定宽度的标准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矩形脉冲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的幅度取决于单稳态电路输出的高、低电平，宽度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决定于电路元件的参数。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组合 56"/>
          <p:cNvGrpSpPr>
            <a:grpSpLocks/>
          </p:cNvGrpSpPr>
          <p:nvPr/>
        </p:nvGrpSpPr>
        <p:grpSpPr bwMode="auto">
          <a:xfrm>
            <a:off x="2714625" y="2786063"/>
            <a:ext cx="3170238" cy="1000125"/>
            <a:chOff x="1214414" y="3786190"/>
            <a:chExt cx="3169520" cy="1000132"/>
          </a:xfrm>
        </p:grpSpPr>
        <p:sp>
          <p:nvSpPr>
            <p:cNvPr id="58" name="矩形 57"/>
            <p:cNvSpPr/>
            <p:nvPr/>
          </p:nvSpPr>
          <p:spPr>
            <a:xfrm>
              <a:off x="1995287" y="3786190"/>
              <a:ext cx="1571269" cy="1000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425" name="矩形 58"/>
            <p:cNvSpPr>
              <a:spLocks noChangeArrowheads="1"/>
            </p:cNvSpPr>
            <p:nvPr/>
          </p:nvSpPr>
          <p:spPr bwMode="auto">
            <a:xfrm>
              <a:off x="2351802" y="3929066"/>
              <a:ext cx="88197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单稳态</a:t>
              </a:r>
              <a:endParaRPr lang="en-US" altLang="zh-CN" sz="1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触发器</a:t>
              </a:r>
              <a:endParaRPr lang="zh-CN" altLang="en-US" sz="180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1274725" y="4286255"/>
              <a:ext cx="72056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3566556" y="4286255"/>
              <a:ext cx="718975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28" name="Text Box 11"/>
            <p:cNvSpPr txBox="1">
              <a:spLocks noChangeAspect="1" noChangeArrowheads="1"/>
            </p:cNvSpPr>
            <p:nvPr/>
          </p:nvSpPr>
          <p:spPr bwMode="auto">
            <a:xfrm>
              <a:off x="1214414" y="3857628"/>
              <a:ext cx="3658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60429" name="Text Box 11"/>
            <p:cNvSpPr txBox="1">
              <a:spLocks noChangeAspect="1" noChangeArrowheads="1"/>
            </p:cNvSpPr>
            <p:nvPr/>
          </p:nvSpPr>
          <p:spPr bwMode="auto">
            <a:xfrm>
              <a:off x="4000496" y="3857628"/>
              <a:ext cx="3834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</p:grp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000500"/>
            <a:ext cx="5715000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Rectangle 90"/>
          <p:cNvSpPr>
            <a:spLocks noChangeArrowheads="1"/>
          </p:cNvSpPr>
          <p:nvPr/>
        </p:nvSpPr>
        <p:spPr bwMode="auto">
          <a:xfrm>
            <a:off x="7726363" y="142875"/>
            <a:ext cx="1343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§8.1 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概述</a:t>
            </a:r>
            <a:r>
              <a:rPr lang="zh-CN" altLang="en-US" sz="1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5"/>
          <p:cNvSpPr txBox="1">
            <a:spLocks noChangeArrowheads="1"/>
          </p:cNvSpPr>
          <p:nvPr/>
        </p:nvSpPr>
        <p:spPr bwMode="auto">
          <a:xfrm>
            <a:off x="500063" y="142875"/>
            <a:ext cx="2746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）脉冲延时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71500" y="598488"/>
            <a:ext cx="80724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7143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脉冲延时电路一般要用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两个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单稳态触发器完成。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延时时间为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W1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，它决定于第一级单稳态触发器的定时元件。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600200" y="3143250"/>
          <a:ext cx="5972175" cy="335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9" name="工作表" r:id="rId3" imgW="3667049" imgH="2409749" progId="Excel.Sheet.8">
                  <p:embed/>
                </p:oleObj>
              </mc:Choice>
              <mc:Fallback>
                <p:oleObj name="工作表" r:id="rId3" imgW="3667049" imgH="2409749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143250"/>
                        <a:ext cx="5972175" cy="335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417763" y="1643063"/>
            <a:ext cx="4011612" cy="1739900"/>
            <a:chOff x="541" y="1616"/>
            <a:chExt cx="2171" cy="901"/>
          </a:xfrm>
        </p:grpSpPr>
        <p:grpSp>
          <p:nvGrpSpPr>
            <p:cNvPr id="61447" name="Group 8"/>
            <p:cNvGrpSpPr>
              <a:grpSpLocks/>
            </p:cNvGrpSpPr>
            <p:nvPr/>
          </p:nvGrpSpPr>
          <p:grpSpPr bwMode="auto">
            <a:xfrm>
              <a:off x="648" y="1733"/>
              <a:ext cx="1889" cy="470"/>
              <a:chOff x="431" y="1616"/>
              <a:chExt cx="2584" cy="544"/>
            </a:xfrm>
          </p:grpSpPr>
          <p:grpSp>
            <p:nvGrpSpPr>
              <p:cNvPr id="61454" name="Group 9"/>
              <p:cNvGrpSpPr>
                <a:grpSpLocks/>
              </p:cNvGrpSpPr>
              <p:nvPr/>
            </p:nvGrpSpPr>
            <p:grpSpPr bwMode="auto">
              <a:xfrm>
                <a:off x="431" y="1616"/>
                <a:ext cx="1224" cy="544"/>
                <a:chOff x="431" y="1616"/>
                <a:chExt cx="1224" cy="544"/>
              </a:xfrm>
            </p:grpSpPr>
            <p:sp>
              <p:nvSpPr>
                <p:cNvPr id="61463" name="Rectangle 10"/>
                <p:cNvSpPr>
                  <a:spLocks noChangeArrowheads="1"/>
                </p:cNvSpPr>
                <p:nvPr/>
              </p:nvSpPr>
              <p:spPr bwMode="auto">
                <a:xfrm>
                  <a:off x="657" y="1616"/>
                  <a:ext cx="772" cy="544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grpSp>
              <p:nvGrpSpPr>
                <p:cNvPr id="61464" name="Group 11"/>
                <p:cNvGrpSpPr>
                  <a:grpSpLocks/>
                </p:cNvGrpSpPr>
                <p:nvPr/>
              </p:nvGrpSpPr>
              <p:grpSpPr bwMode="auto">
                <a:xfrm>
                  <a:off x="839" y="1752"/>
                  <a:ext cx="461" cy="182"/>
                  <a:chOff x="703" y="2704"/>
                  <a:chExt cx="461" cy="182"/>
                </a:xfrm>
              </p:grpSpPr>
              <p:cxnSp>
                <p:nvCxnSpPr>
                  <p:cNvPr id="61467" name="AutoShape 12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703" y="2704"/>
                    <a:ext cx="317" cy="182"/>
                  </a:xfrm>
                  <a:prstGeom prst="bentConnector3">
                    <a:avLst>
                      <a:gd name="adj1" fmla="val 49843"/>
                    </a:avLst>
                  </a:prstGeom>
                  <a:noFill/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1468" name="AutoShape 13"/>
                  <p:cNvCxnSpPr>
                    <a:cxnSpLocks noChangeShapeType="1"/>
                  </p:cNvCxnSpPr>
                  <p:nvPr/>
                </p:nvCxnSpPr>
                <p:spPr bwMode="auto">
                  <a:xfrm rot="10800000">
                    <a:off x="892" y="2704"/>
                    <a:ext cx="272" cy="182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61465" name="Line 14"/>
                <p:cNvSpPr>
                  <a:spLocks noChangeShapeType="1"/>
                </p:cNvSpPr>
                <p:nvPr/>
              </p:nvSpPr>
              <p:spPr bwMode="auto">
                <a:xfrm>
                  <a:off x="431" y="1888"/>
                  <a:ext cx="226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466" name="Line 15"/>
                <p:cNvSpPr>
                  <a:spLocks noChangeShapeType="1"/>
                </p:cNvSpPr>
                <p:nvPr/>
              </p:nvSpPr>
              <p:spPr bwMode="auto">
                <a:xfrm>
                  <a:off x="1429" y="1797"/>
                  <a:ext cx="226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455" name="Oval 16"/>
              <p:cNvSpPr>
                <a:spLocks noChangeAspect="1" noChangeArrowheads="1"/>
              </p:cNvSpPr>
              <p:nvPr/>
            </p:nvSpPr>
            <p:spPr bwMode="auto">
              <a:xfrm>
                <a:off x="1429" y="1976"/>
                <a:ext cx="48" cy="4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/>
              </a:p>
            </p:txBody>
          </p:sp>
          <p:cxnSp>
            <p:nvCxnSpPr>
              <p:cNvPr id="61456" name="AutoShape 17"/>
              <p:cNvCxnSpPr>
                <a:cxnSpLocks noChangeShapeType="1"/>
                <a:stCxn id="61455" idx="6"/>
              </p:cNvCxnSpPr>
              <p:nvPr/>
            </p:nvCxnSpPr>
            <p:spPr bwMode="auto">
              <a:xfrm flipV="1">
                <a:off x="1485" y="1888"/>
                <a:ext cx="533" cy="112"/>
              </a:xfrm>
              <a:prstGeom prst="bentConnector3">
                <a:avLst>
                  <a:gd name="adj1" fmla="val 49157"/>
                </a:avLst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1457" name="Group 18"/>
              <p:cNvGrpSpPr>
                <a:grpSpLocks/>
              </p:cNvGrpSpPr>
              <p:nvPr/>
            </p:nvGrpSpPr>
            <p:grpSpPr bwMode="auto">
              <a:xfrm>
                <a:off x="2017" y="1616"/>
                <a:ext cx="998" cy="544"/>
                <a:chOff x="2017" y="1752"/>
                <a:chExt cx="998" cy="544"/>
              </a:xfrm>
            </p:grpSpPr>
            <p:sp>
              <p:nvSpPr>
                <p:cNvPr id="61458" name="Rectangle 19"/>
                <p:cNvSpPr>
                  <a:spLocks noChangeArrowheads="1"/>
                </p:cNvSpPr>
                <p:nvPr/>
              </p:nvSpPr>
              <p:spPr bwMode="auto">
                <a:xfrm>
                  <a:off x="2017" y="1752"/>
                  <a:ext cx="772" cy="544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grpSp>
              <p:nvGrpSpPr>
                <p:cNvPr id="61459" name="Group 20"/>
                <p:cNvGrpSpPr>
                  <a:grpSpLocks/>
                </p:cNvGrpSpPr>
                <p:nvPr/>
              </p:nvGrpSpPr>
              <p:grpSpPr bwMode="auto">
                <a:xfrm>
                  <a:off x="2199" y="1888"/>
                  <a:ext cx="461" cy="182"/>
                  <a:chOff x="703" y="2704"/>
                  <a:chExt cx="461" cy="182"/>
                </a:xfrm>
              </p:grpSpPr>
              <p:cxnSp>
                <p:nvCxnSpPr>
                  <p:cNvPr id="61461" name="AutoShape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703" y="2704"/>
                    <a:ext cx="317" cy="182"/>
                  </a:xfrm>
                  <a:prstGeom prst="bentConnector3">
                    <a:avLst>
                      <a:gd name="adj1" fmla="val 49843"/>
                    </a:avLst>
                  </a:prstGeom>
                  <a:noFill/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1462" name="AutoShape 22"/>
                  <p:cNvCxnSpPr>
                    <a:cxnSpLocks noChangeShapeType="1"/>
                  </p:cNvCxnSpPr>
                  <p:nvPr/>
                </p:nvCxnSpPr>
                <p:spPr bwMode="auto">
                  <a:xfrm rot="10800000">
                    <a:off x="892" y="2704"/>
                    <a:ext cx="272" cy="182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61460" name="Line 23"/>
                <p:cNvSpPr>
                  <a:spLocks noChangeShapeType="1"/>
                </p:cNvSpPr>
                <p:nvPr/>
              </p:nvSpPr>
              <p:spPr bwMode="auto">
                <a:xfrm>
                  <a:off x="2789" y="1933"/>
                  <a:ext cx="226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1448" name="Text Box 24"/>
            <p:cNvSpPr txBox="1">
              <a:spLocks noChangeArrowheads="1"/>
            </p:cNvSpPr>
            <p:nvPr/>
          </p:nvSpPr>
          <p:spPr bwMode="auto">
            <a:xfrm>
              <a:off x="541" y="1678"/>
              <a:ext cx="2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61449" name="Text Box 25"/>
            <p:cNvSpPr txBox="1">
              <a:spLocks noChangeArrowheads="1"/>
            </p:cNvSpPr>
            <p:nvPr/>
          </p:nvSpPr>
          <p:spPr bwMode="auto">
            <a:xfrm>
              <a:off x="2404" y="161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1450" name="Text Box 26"/>
            <p:cNvSpPr txBox="1">
              <a:spLocks noChangeArrowheads="1"/>
            </p:cNvSpPr>
            <p:nvPr/>
          </p:nvSpPr>
          <p:spPr bwMode="auto">
            <a:xfrm>
              <a:off x="703" y="2229"/>
              <a:ext cx="8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Times New Roman" pitchFamily="18" charset="0"/>
                </a:rPr>
                <a:t>（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itchFamily="18" charset="0"/>
                </a:rPr>
                <a:t>W1</a:t>
              </a:r>
              <a:r>
                <a:rPr lang="zh-CN" altLang="en-US" sz="1600">
                  <a:solidFill>
                    <a:srgbClr val="000000"/>
                  </a:solidFill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61451" name="Text Box 27"/>
            <p:cNvSpPr txBox="1">
              <a:spLocks noChangeArrowheads="1"/>
            </p:cNvSpPr>
            <p:nvPr/>
          </p:nvSpPr>
          <p:spPr bwMode="auto">
            <a:xfrm>
              <a:off x="1685" y="2203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Times New Roman" pitchFamily="18" charset="0"/>
                </a:rPr>
                <a:t>（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itchFamily="18" charset="0"/>
                </a:rPr>
                <a:t>W2</a:t>
              </a:r>
              <a:r>
                <a:rPr lang="zh-CN" altLang="en-US" sz="1600">
                  <a:solidFill>
                    <a:srgbClr val="000000"/>
                  </a:solidFill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61452" name="Text Box 28"/>
            <p:cNvSpPr txBox="1">
              <a:spLocks noChangeArrowheads="1"/>
            </p:cNvSpPr>
            <p:nvPr/>
          </p:nvSpPr>
          <p:spPr bwMode="auto">
            <a:xfrm>
              <a:off x="1400" y="2075"/>
              <a:ext cx="1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600" i="1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61453" name="Object 3"/>
            <p:cNvGraphicFramePr>
              <a:graphicFrameLocks noChangeAspect="1"/>
            </p:cNvGraphicFramePr>
            <p:nvPr/>
          </p:nvGraphicFramePr>
          <p:xfrm>
            <a:off x="1443" y="2086"/>
            <a:ext cx="115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0" name="公式" r:id="rId5" imgW="139579" imgH="164957" progId="Equation.3">
                    <p:embed/>
                  </p:oleObj>
                </mc:Choice>
                <mc:Fallback>
                  <p:oleObj name="公式" r:id="rId5" imgW="139579" imgH="164957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3" y="2086"/>
                          <a:ext cx="115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46" name="Rectangle 90"/>
          <p:cNvSpPr>
            <a:spLocks noChangeArrowheads="1"/>
          </p:cNvSpPr>
          <p:nvPr/>
        </p:nvSpPr>
        <p:spPr bwMode="auto">
          <a:xfrm>
            <a:off x="7726363" y="142875"/>
            <a:ext cx="1343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§8.1 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概述</a:t>
            </a:r>
            <a:r>
              <a:rPr lang="zh-CN" altLang="en-US" sz="1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6"/>
          <p:cNvSpPr txBox="1">
            <a:spLocks noChangeArrowheads="1"/>
          </p:cNvSpPr>
          <p:nvPr/>
        </p:nvSpPr>
        <p:spPr bwMode="auto">
          <a:xfrm>
            <a:off x="285750" y="214313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）定时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28625" y="714375"/>
            <a:ext cx="82153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223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由于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单稳触发器可产生宽度为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的矩形脉冲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，利用这个矩形脉冲去控制某电路使它在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的时间内动作或不动作，这就是单稳态触发器的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定时作用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。定时时间为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，可通过调节定时元件来调节定时时间。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614613"/>
            <a:ext cx="3643312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8" y="2643188"/>
            <a:ext cx="42005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Rectangle 90"/>
          <p:cNvSpPr>
            <a:spLocks noChangeArrowheads="1"/>
          </p:cNvSpPr>
          <p:nvPr/>
        </p:nvSpPr>
        <p:spPr bwMode="auto">
          <a:xfrm>
            <a:off x="7726363" y="142875"/>
            <a:ext cx="1343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§8.1 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概述</a:t>
            </a:r>
            <a:r>
              <a:rPr lang="zh-CN" altLang="en-US" sz="1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1157288" y="714375"/>
            <a:ext cx="727233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多谐振荡器是一种常用的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脉冲信号产生电路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884238" y="1273175"/>
            <a:ext cx="2401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工作特点</a:t>
            </a:r>
          </a:p>
        </p:txBody>
      </p:sp>
      <p:sp>
        <p:nvSpPr>
          <p:cNvPr id="63492" name="矩形 4"/>
          <p:cNvSpPr>
            <a:spLocks noChangeArrowheads="1"/>
          </p:cNvSpPr>
          <p:nvPr/>
        </p:nvSpPr>
        <p:spPr bwMode="auto">
          <a:xfrm>
            <a:off x="433388" y="142875"/>
            <a:ext cx="2709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宋体" pitchFamily="2" charset="-122"/>
              </a:rPr>
              <a:t>五、多谐振荡器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28688" y="1714500"/>
            <a:ext cx="4125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无稳态，具有</a:t>
            </a: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两个暂稳态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928688" y="2241550"/>
            <a:ext cx="7429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自激振荡器－－在接通电源后，不需外加触发信号，便能</a:t>
            </a: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自动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产生矩形脉冲。</a:t>
            </a:r>
            <a:endParaRPr lang="zh-CN" altLang="en-US" sz="24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28688" y="3098800"/>
            <a:ext cx="75009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矩形波中除基波外，还含有丰富的高次谐波－－称为</a:t>
            </a: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多谐振荡器。</a:t>
            </a:r>
            <a:endParaRPr lang="zh-CN" altLang="en-US" sz="240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组合 32"/>
          <p:cNvGrpSpPr>
            <a:grpSpLocks/>
          </p:cNvGrpSpPr>
          <p:nvPr/>
        </p:nvGrpSpPr>
        <p:grpSpPr bwMode="auto">
          <a:xfrm>
            <a:off x="2143125" y="4429125"/>
            <a:ext cx="4786313" cy="1514475"/>
            <a:chOff x="2143108" y="4429132"/>
            <a:chExt cx="4786346" cy="1514600"/>
          </a:xfrm>
        </p:grpSpPr>
        <p:grpSp>
          <p:nvGrpSpPr>
            <p:cNvPr id="63498" name="组合 8"/>
            <p:cNvGrpSpPr>
              <a:grpSpLocks/>
            </p:cNvGrpSpPr>
            <p:nvPr/>
          </p:nvGrpSpPr>
          <p:grpSpPr bwMode="auto">
            <a:xfrm>
              <a:off x="2143108" y="4429132"/>
              <a:ext cx="4786346" cy="1514600"/>
              <a:chOff x="4831504" y="3500438"/>
              <a:chExt cx="4786346" cy="1514600"/>
            </a:xfrm>
          </p:grpSpPr>
          <p:cxnSp>
            <p:nvCxnSpPr>
              <p:cNvPr id="10" name="直接箭头连接符 9"/>
              <p:cNvCxnSpPr/>
              <p:nvPr/>
            </p:nvCxnSpPr>
            <p:spPr>
              <a:xfrm>
                <a:off x="5215682" y="4856275"/>
                <a:ext cx="417515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 rot="16200000" flipV="1">
                <a:off x="4621908" y="4264089"/>
                <a:ext cx="118754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514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9362652" y="4614928"/>
                <a:ext cx="2551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latin typeface="Times New Roman" pitchFamily="18" charset="0"/>
                    <a:cs typeface="Times New Roman" pitchFamily="18" charset="0"/>
                  </a:rPr>
                  <a:t>t</a:t>
                </a:r>
              </a:p>
            </p:txBody>
          </p:sp>
          <p:sp>
            <p:nvSpPr>
              <p:cNvPr id="63515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4831504" y="3500438"/>
                <a:ext cx="38343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000" b="1" baseline="-25000">
                    <a:latin typeface="Times New Roman" pitchFamily="18" charset="0"/>
                    <a:cs typeface="Times New Roman" pitchFamily="18" charset="0"/>
                  </a:rPr>
                  <a:t>o</a:t>
                </a:r>
              </a:p>
            </p:txBody>
          </p:sp>
        </p:grpSp>
        <p:cxnSp>
          <p:nvCxnSpPr>
            <p:cNvPr id="14" name="直接连接符 13"/>
            <p:cNvCxnSpPr/>
            <p:nvPr/>
          </p:nvCxnSpPr>
          <p:spPr>
            <a:xfrm flipV="1">
              <a:off x="2527286" y="5727814"/>
              <a:ext cx="719143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3241666" y="5086411"/>
              <a:ext cx="863606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2920964" y="5407113"/>
              <a:ext cx="642991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6200000" flipV="1">
              <a:off x="3778220" y="5407113"/>
              <a:ext cx="642991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2455848" y="5405526"/>
              <a:ext cx="804868" cy="338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暂稳态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41666" y="4729195"/>
              <a:ext cx="804869" cy="338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暂稳态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4090984" y="5727814"/>
              <a:ext cx="72073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4805364" y="5086411"/>
              <a:ext cx="865193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200000" flipV="1">
              <a:off x="4484663" y="5407113"/>
              <a:ext cx="642991" cy="158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V="1">
              <a:off x="5341919" y="5407113"/>
              <a:ext cx="642991" cy="158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4019546" y="5405526"/>
              <a:ext cx="804869" cy="338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暂稳态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805364" y="4729195"/>
              <a:ext cx="804868" cy="338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暂稳态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flipV="1">
              <a:off x="5664207" y="5727814"/>
              <a:ext cx="72073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497" name="Rectangle 90"/>
          <p:cNvSpPr>
            <a:spLocks noChangeArrowheads="1"/>
          </p:cNvSpPr>
          <p:nvPr/>
        </p:nvSpPr>
        <p:spPr bwMode="auto">
          <a:xfrm>
            <a:off x="7726363" y="142875"/>
            <a:ext cx="1343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§8.1 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概述</a:t>
            </a:r>
            <a:r>
              <a:rPr lang="zh-CN" altLang="en-US" sz="1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矩形 1"/>
          <p:cNvSpPr>
            <a:spLocks noChangeArrowheads="1"/>
          </p:cNvSpPr>
          <p:nvPr/>
        </p:nvSpPr>
        <p:spPr bwMode="auto">
          <a:xfrm>
            <a:off x="357188" y="214313"/>
            <a:ext cx="3895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石英晶体多谐振荡器简介</a:t>
            </a:r>
            <a:endParaRPr lang="zh-CN" altLang="en-US" sz="2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42938" y="714375"/>
            <a:ext cx="8001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223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多谐振荡器可以由多种电路结构实现，但往往存在</a:t>
            </a:r>
            <a:r>
              <a:rPr lang="zh-CN" altLang="en-US" sz="2400" b="1">
                <a:solidFill>
                  <a:srgbClr val="C00000"/>
                </a:solidFill>
                <a:latin typeface="宋体" pitchFamily="2" charset="-122"/>
              </a:rPr>
              <a:t>频率稳定性差</a:t>
            </a:r>
            <a:r>
              <a:rPr lang="zh-CN" altLang="en-US" sz="2400" b="1">
                <a:latin typeface="宋体" pitchFamily="2" charset="-122"/>
              </a:rPr>
              <a:t>的弱点。在振荡电路中加入</a:t>
            </a:r>
            <a:r>
              <a:rPr kumimoji="1" lang="zh-CN" altLang="en-US" sz="2400" b="1">
                <a:latin typeface="宋体" pitchFamily="2" charset="-122"/>
              </a:rPr>
              <a:t>石英晶体 ，可以起到</a:t>
            </a:r>
            <a:r>
              <a:rPr kumimoji="1" lang="zh-CN" altLang="en-US" sz="2400" b="1">
                <a:solidFill>
                  <a:srgbClr val="C00000"/>
                </a:solidFill>
                <a:latin typeface="宋体" pitchFamily="2" charset="-122"/>
              </a:rPr>
              <a:t>稳频</a:t>
            </a:r>
            <a:r>
              <a:rPr kumimoji="1" lang="zh-CN" altLang="en-US" sz="2400" b="1">
                <a:latin typeface="宋体" pitchFamily="2" charset="-122"/>
              </a:rPr>
              <a:t>的作用，称为石英晶体振荡器。</a:t>
            </a:r>
            <a:endParaRPr lang="zh-CN" altLang="en-US" sz="2400"/>
          </a:p>
        </p:txBody>
      </p:sp>
      <p:grpSp>
        <p:nvGrpSpPr>
          <p:cNvPr id="2" name="组合 26"/>
          <p:cNvGrpSpPr>
            <a:grpSpLocks/>
          </p:cNvGrpSpPr>
          <p:nvPr/>
        </p:nvGrpSpPr>
        <p:grpSpPr bwMode="auto">
          <a:xfrm>
            <a:off x="285750" y="2336800"/>
            <a:ext cx="4598988" cy="3800475"/>
            <a:chOff x="285720" y="2470139"/>
            <a:chExt cx="4598995" cy="3800568"/>
          </a:xfrm>
        </p:grpSpPr>
        <p:grpSp>
          <p:nvGrpSpPr>
            <p:cNvPr id="64520" name="Group 12"/>
            <p:cNvGrpSpPr>
              <a:grpSpLocks/>
            </p:cNvGrpSpPr>
            <p:nvPr/>
          </p:nvGrpSpPr>
          <p:grpSpPr bwMode="auto">
            <a:xfrm>
              <a:off x="1036638" y="3441708"/>
              <a:ext cx="609600" cy="1201738"/>
              <a:chOff x="2707" y="359"/>
              <a:chExt cx="384" cy="757"/>
            </a:xfrm>
          </p:grpSpPr>
          <p:sp>
            <p:nvSpPr>
              <p:cNvPr id="64534" name="Line 13"/>
              <p:cNvSpPr>
                <a:spLocks noChangeShapeType="1"/>
              </p:cNvSpPr>
              <p:nvPr/>
            </p:nvSpPr>
            <p:spPr bwMode="auto">
              <a:xfrm>
                <a:off x="2707" y="641"/>
                <a:ext cx="384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5" name="Line 14"/>
              <p:cNvSpPr>
                <a:spLocks noChangeShapeType="1"/>
              </p:cNvSpPr>
              <p:nvPr/>
            </p:nvSpPr>
            <p:spPr bwMode="auto">
              <a:xfrm flipV="1">
                <a:off x="2899" y="409"/>
                <a:ext cx="1" cy="23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6" name="Line 15"/>
              <p:cNvSpPr>
                <a:spLocks noChangeShapeType="1"/>
              </p:cNvSpPr>
              <p:nvPr/>
            </p:nvSpPr>
            <p:spPr bwMode="auto">
              <a:xfrm>
                <a:off x="2707" y="833"/>
                <a:ext cx="384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7" name="Rectangle 16"/>
              <p:cNvSpPr>
                <a:spLocks noChangeArrowheads="1"/>
              </p:cNvSpPr>
              <p:nvPr/>
            </p:nvSpPr>
            <p:spPr bwMode="auto">
              <a:xfrm>
                <a:off x="2707" y="692"/>
                <a:ext cx="384" cy="91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/>
              </a:p>
            </p:txBody>
          </p:sp>
          <p:sp>
            <p:nvSpPr>
              <p:cNvPr id="64538" name="Line 17"/>
              <p:cNvSpPr>
                <a:spLocks noChangeShapeType="1"/>
              </p:cNvSpPr>
              <p:nvPr/>
            </p:nvSpPr>
            <p:spPr bwMode="auto">
              <a:xfrm flipV="1">
                <a:off x="2899" y="833"/>
                <a:ext cx="1" cy="24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9" name="Freeform 18"/>
              <p:cNvSpPr>
                <a:spLocks/>
              </p:cNvSpPr>
              <p:nvPr/>
            </p:nvSpPr>
            <p:spPr bwMode="auto">
              <a:xfrm>
                <a:off x="2879" y="359"/>
                <a:ext cx="40" cy="40"/>
              </a:xfrm>
              <a:custGeom>
                <a:avLst/>
                <a:gdLst>
                  <a:gd name="T0" fmla="*/ 0 w 40"/>
                  <a:gd name="T1" fmla="*/ 20 h 40"/>
                  <a:gd name="T2" fmla="*/ 10 w 40"/>
                  <a:gd name="T3" fmla="*/ 0 h 40"/>
                  <a:gd name="T4" fmla="*/ 30 w 40"/>
                  <a:gd name="T5" fmla="*/ 0 h 40"/>
                  <a:gd name="T6" fmla="*/ 40 w 40"/>
                  <a:gd name="T7" fmla="*/ 20 h 40"/>
                  <a:gd name="T8" fmla="*/ 30 w 40"/>
                  <a:gd name="T9" fmla="*/ 40 h 40"/>
                  <a:gd name="T10" fmla="*/ 10 w 40"/>
                  <a:gd name="T11" fmla="*/ 40 h 40"/>
                  <a:gd name="T12" fmla="*/ 0 w 40"/>
                  <a:gd name="T13" fmla="*/ 20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40"/>
                  <a:gd name="T23" fmla="*/ 40 w 40"/>
                  <a:gd name="T24" fmla="*/ 40 h 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40">
                    <a:moveTo>
                      <a:pt x="0" y="20"/>
                    </a:moveTo>
                    <a:lnTo>
                      <a:pt x="10" y="0"/>
                    </a:lnTo>
                    <a:lnTo>
                      <a:pt x="30" y="0"/>
                    </a:lnTo>
                    <a:lnTo>
                      <a:pt x="40" y="20"/>
                    </a:lnTo>
                    <a:lnTo>
                      <a:pt x="30" y="40"/>
                    </a:lnTo>
                    <a:lnTo>
                      <a:pt x="1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40" name="Freeform 19"/>
              <p:cNvSpPr>
                <a:spLocks/>
              </p:cNvSpPr>
              <p:nvPr/>
            </p:nvSpPr>
            <p:spPr bwMode="auto">
              <a:xfrm>
                <a:off x="2879" y="1076"/>
                <a:ext cx="40" cy="40"/>
              </a:xfrm>
              <a:custGeom>
                <a:avLst/>
                <a:gdLst>
                  <a:gd name="T0" fmla="*/ 0 w 40"/>
                  <a:gd name="T1" fmla="*/ 20 h 40"/>
                  <a:gd name="T2" fmla="*/ 10 w 40"/>
                  <a:gd name="T3" fmla="*/ 0 h 40"/>
                  <a:gd name="T4" fmla="*/ 30 w 40"/>
                  <a:gd name="T5" fmla="*/ 0 h 40"/>
                  <a:gd name="T6" fmla="*/ 40 w 40"/>
                  <a:gd name="T7" fmla="*/ 20 h 40"/>
                  <a:gd name="T8" fmla="*/ 30 w 40"/>
                  <a:gd name="T9" fmla="*/ 40 h 40"/>
                  <a:gd name="T10" fmla="*/ 10 w 40"/>
                  <a:gd name="T11" fmla="*/ 40 h 40"/>
                  <a:gd name="T12" fmla="*/ 0 w 40"/>
                  <a:gd name="T13" fmla="*/ 20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40"/>
                  <a:gd name="T23" fmla="*/ 40 w 40"/>
                  <a:gd name="T24" fmla="*/ 40 h 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40">
                    <a:moveTo>
                      <a:pt x="0" y="20"/>
                    </a:moveTo>
                    <a:lnTo>
                      <a:pt x="10" y="0"/>
                    </a:lnTo>
                    <a:lnTo>
                      <a:pt x="30" y="0"/>
                    </a:lnTo>
                    <a:lnTo>
                      <a:pt x="40" y="20"/>
                    </a:lnTo>
                    <a:lnTo>
                      <a:pt x="30" y="40"/>
                    </a:lnTo>
                    <a:lnTo>
                      <a:pt x="1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4521" name="Group 20"/>
            <p:cNvGrpSpPr>
              <a:grpSpLocks/>
            </p:cNvGrpSpPr>
            <p:nvPr/>
          </p:nvGrpSpPr>
          <p:grpSpPr bwMode="auto">
            <a:xfrm>
              <a:off x="2238375" y="2470139"/>
              <a:ext cx="2117725" cy="3157538"/>
              <a:chOff x="2322" y="1470"/>
              <a:chExt cx="1560" cy="1989"/>
            </a:xfrm>
          </p:grpSpPr>
          <p:sp>
            <p:nvSpPr>
              <p:cNvPr id="64523" name="Line 21"/>
              <p:cNvSpPr>
                <a:spLocks noChangeShapeType="1"/>
              </p:cNvSpPr>
              <p:nvPr/>
            </p:nvSpPr>
            <p:spPr bwMode="auto">
              <a:xfrm>
                <a:off x="2322" y="2499"/>
                <a:ext cx="1528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24" name="Line 22"/>
              <p:cNvSpPr>
                <a:spLocks noChangeShapeType="1"/>
              </p:cNvSpPr>
              <p:nvPr/>
            </p:nvSpPr>
            <p:spPr bwMode="auto">
              <a:xfrm flipV="1">
                <a:off x="2514" y="1550"/>
                <a:ext cx="1" cy="1909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25" name="Freeform 23"/>
              <p:cNvSpPr>
                <a:spLocks/>
              </p:cNvSpPr>
              <p:nvPr/>
            </p:nvSpPr>
            <p:spPr bwMode="auto">
              <a:xfrm>
                <a:off x="2808" y="1641"/>
                <a:ext cx="567" cy="1727"/>
              </a:xfrm>
              <a:custGeom>
                <a:avLst/>
                <a:gdLst>
                  <a:gd name="T0" fmla="*/ 567 w 567"/>
                  <a:gd name="T1" fmla="*/ 0 h 1727"/>
                  <a:gd name="T2" fmla="*/ 567 w 567"/>
                  <a:gd name="T3" fmla="*/ 111 h 1727"/>
                  <a:gd name="T4" fmla="*/ 556 w 567"/>
                  <a:gd name="T5" fmla="*/ 212 h 1727"/>
                  <a:gd name="T6" fmla="*/ 536 w 567"/>
                  <a:gd name="T7" fmla="*/ 313 h 1727"/>
                  <a:gd name="T8" fmla="*/ 516 w 567"/>
                  <a:gd name="T9" fmla="*/ 414 h 1727"/>
                  <a:gd name="T10" fmla="*/ 475 w 567"/>
                  <a:gd name="T11" fmla="*/ 505 h 1727"/>
                  <a:gd name="T12" fmla="*/ 445 w 567"/>
                  <a:gd name="T13" fmla="*/ 596 h 1727"/>
                  <a:gd name="T14" fmla="*/ 395 w 567"/>
                  <a:gd name="T15" fmla="*/ 687 h 1727"/>
                  <a:gd name="T16" fmla="*/ 344 w 567"/>
                  <a:gd name="T17" fmla="*/ 778 h 1727"/>
                  <a:gd name="T18" fmla="*/ 283 w 567"/>
                  <a:gd name="T19" fmla="*/ 858 h 1727"/>
                  <a:gd name="T20" fmla="*/ 222 w 567"/>
                  <a:gd name="T21" fmla="*/ 949 h 1727"/>
                  <a:gd name="T22" fmla="*/ 172 w 567"/>
                  <a:gd name="T23" fmla="*/ 1040 h 1727"/>
                  <a:gd name="T24" fmla="*/ 121 w 567"/>
                  <a:gd name="T25" fmla="*/ 1131 h 1727"/>
                  <a:gd name="T26" fmla="*/ 81 w 567"/>
                  <a:gd name="T27" fmla="*/ 1222 h 1727"/>
                  <a:gd name="T28" fmla="*/ 50 w 567"/>
                  <a:gd name="T29" fmla="*/ 1313 h 1727"/>
                  <a:gd name="T30" fmla="*/ 30 w 567"/>
                  <a:gd name="T31" fmla="*/ 1414 h 1727"/>
                  <a:gd name="T32" fmla="*/ 10 w 567"/>
                  <a:gd name="T33" fmla="*/ 1515 h 1727"/>
                  <a:gd name="T34" fmla="*/ 0 w 567"/>
                  <a:gd name="T35" fmla="*/ 1616 h 1727"/>
                  <a:gd name="T36" fmla="*/ 0 w 567"/>
                  <a:gd name="T37" fmla="*/ 1727 h 172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67"/>
                  <a:gd name="T58" fmla="*/ 0 h 1727"/>
                  <a:gd name="T59" fmla="*/ 567 w 567"/>
                  <a:gd name="T60" fmla="*/ 1727 h 172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67" h="1727">
                    <a:moveTo>
                      <a:pt x="567" y="0"/>
                    </a:moveTo>
                    <a:lnTo>
                      <a:pt x="567" y="111"/>
                    </a:lnTo>
                    <a:lnTo>
                      <a:pt x="556" y="212"/>
                    </a:lnTo>
                    <a:lnTo>
                      <a:pt x="536" y="313"/>
                    </a:lnTo>
                    <a:lnTo>
                      <a:pt x="516" y="414"/>
                    </a:lnTo>
                    <a:lnTo>
                      <a:pt x="475" y="505"/>
                    </a:lnTo>
                    <a:lnTo>
                      <a:pt x="445" y="596"/>
                    </a:lnTo>
                    <a:lnTo>
                      <a:pt x="395" y="687"/>
                    </a:lnTo>
                    <a:lnTo>
                      <a:pt x="344" y="778"/>
                    </a:lnTo>
                    <a:lnTo>
                      <a:pt x="283" y="858"/>
                    </a:lnTo>
                    <a:lnTo>
                      <a:pt x="222" y="949"/>
                    </a:lnTo>
                    <a:lnTo>
                      <a:pt x="172" y="1040"/>
                    </a:lnTo>
                    <a:lnTo>
                      <a:pt x="121" y="1131"/>
                    </a:lnTo>
                    <a:lnTo>
                      <a:pt x="81" y="1222"/>
                    </a:lnTo>
                    <a:lnTo>
                      <a:pt x="50" y="1313"/>
                    </a:lnTo>
                    <a:lnTo>
                      <a:pt x="30" y="1414"/>
                    </a:lnTo>
                    <a:lnTo>
                      <a:pt x="10" y="1515"/>
                    </a:lnTo>
                    <a:lnTo>
                      <a:pt x="0" y="1616"/>
                    </a:lnTo>
                    <a:lnTo>
                      <a:pt x="0" y="1727"/>
                    </a:lnTo>
                  </a:path>
                </a:pathLst>
              </a:cu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26" name="Line 24"/>
              <p:cNvSpPr>
                <a:spLocks noChangeShapeType="1"/>
              </p:cNvSpPr>
              <p:nvPr/>
            </p:nvSpPr>
            <p:spPr bwMode="auto">
              <a:xfrm flipV="1">
                <a:off x="3091" y="1641"/>
                <a:ext cx="1" cy="172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27" name="Rectangle 25"/>
              <p:cNvSpPr>
                <a:spLocks noChangeArrowheads="1"/>
              </p:cNvSpPr>
              <p:nvPr/>
            </p:nvSpPr>
            <p:spPr bwMode="auto">
              <a:xfrm>
                <a:off x="2605" y="1470"/>
                <a:ext cx="9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1600"/>
              </a:p>
            </p:txBody>
          </p:sp>
          <p:sp>
            <p:nvSpPr>
              <p:cNvPr id="64528" name="Rectangle 26"/>
              <p:cNvSpPr>
                <a:spLocks noChangeArrowheads="1"/>
              </p:cNvSpPr>
              <p:nvPr/>
            </p:nvSpPr>
            <p:spPr bwMode="auto">
              <a:xfrm>
                <a:off x="2393" y="2520"/>
                <a:ext cx="7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1600"/>
              </a:p>
            </p:txBody>
          </p:sp>
          <p:sp>
            <p:nvSpPr>
              <p:cNvPr id="64529" name="Rectangle 27"/>
              <p:cNvSpPr>
                <a:spLocks noChangeArrowheads="1"/>
              </p:cNvSpPr>
              <p:nvPr/>
            </p:nvSpPr>
            <p:spPr bwMode="auto">
              <a:xfrm>
                <a:off x="3142" y="2520"/>
                <a:ext cx="5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i="1">
                    <a:solidFill>
                      <a:srgbClr val="FF0000"/>
                    </a:solidFill>
                    <a:latin typeface="Times New Roman" pitchFamily="18" charset="0"/>
                  </a:rPr>
                  <a:t>f</a:t>
                </a:r>
                <a:endParaRPr lang="en-US" altLang="zh-CN" sz="16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64530" name="Rectangle 28"/>
              <p:cNvSpPr>
                <a:spLocks noChangeArrowheads="1"/>
              </p:cNvSpPr>
              <p:nvPr/>
            </p:nvSpPr>
            <p:spPr bwMode="auto">
              <a:xfrm>
                <a:off x="3199" y="2579"/>
                <a:ext cx="52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100" b="1">
                    <a:solidFill>
                      <a:srgbClr val="FF0000"/>
                    </a:solidFill>
                    <a:latin typeface="Times New Roman" pitchFamily="18" charset="0"/>
                  </a:rPr>
                  <a:t>0</a:t>
                </a:r>
                <a:endParaRPr lang="en-US" altLang="zh-CN" sz="16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64531" name="Rectangle 29"/>
              <p:cNvSpPr>
                <a:spLocks noChangeArrowheads="1"/>
              </p:cNvSpPr>
              <p:nvPr/>
            </p:nvSpPr>
            <p:spPr bwMode="auto">
              <a:xfrm>
                <a:off x="3840" y="2520"/>
                <a:ext cx="42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f</a:t>
                </a:r>
                <a:endParaRPr lang="en-US" altLang="zh-CN" sz="1600"/>
              </a:p>
            </p:txBody>
          </p:sp>
          <p:sp>
            <p:nvSpPr>
              <p:cNvPr id="64532" name="Freeform 30"/>
              <p:cNvSpPr>
                <a:spLocks/>
              </p:cNvSpPr>
              <p:nvPr/>
            </p:nvSpPr>
            <p:spPr bwMode="auto">
              <a:xfrm>
                <a:off x="3729" y="2479"/>
                <a:ext cx="121" cy="51"/>
              </a:xfrm>
              <a:custGeom>
                <a:avLst/>
                <a:gdLst>
                  <a:gd name="T0" fmla="*/ 0 w 121"/>
                  <a:gd name="T1" fmla="*/ 0 h 51"/>
                  <a:gd name="T2" fmla="*/ 20 w 121"/>
                  <a:gd name="T3" fmla="*/ 20 h 51"/>
                  <a:gd name="T4" fmla="*/ 0 w 121"/>
                  <a:gd name="T5" fmla="*/ 51 h 51"/>
                  <a:gd name="T6" fmla="*/ 121 w 121"/>
                  <a:gd name="T7" fmla="*/ 20 h 51"/>
                  <a:gd name="T8" fmla="*/ 0 w 121"/>
                  <a:gd name="T9" fmla="*/ 0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51"/>
                  <a:gd name="T17" fmla="*/ 121 w 121"/>
                  <a:gd name="T18" fmla="*/ 51 h 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51">
                    <a:moveTo>
                      <a:pt x="0" y="0"/>
                    </a:moveTo>
                    <a:lnTo>
                      <a:pt x="20" y="20"/>
                    </a:lnTo>
                    <a:lnTo>
                      <a:pt x="0" y="51"/>
                    </a:lnTo>
                    <a:lnTo>
                      <a:pt x="121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3" name="Freeform 31"/>
              <p:cNvSpPr>
                <a:spLocks/>
              </p:cNvSpPr>
              <p:nvPr/>
            </p:nvSpPr>
            <p:spPr bwMode="auto">
              <a:xfrm>
                <a:off x="2494" y="1550"/>
                <a:ext cx="51" cy="121"/>
              </a:xfrm>
              <a:custGeom>
                <a:avLst/>
                <a:gdLst>
                  <a:gd name="T0" fmla="*/ 51 w 51"/>
                  <a:gd name="T1" fmla="*/ 121 h 121"/>
                  <a:gd name="T2" fmla="*/ 20 w 51"/>
                  <a:gd name="T3" fmla="*/ 101 h 121"/>
                  <a:gd name="T4" fmla="*/ 0 w 51"/>
                  <a:gd name="T5" fmla="*/ 121 h 121"/>
                  <a:gd name="T6" fmla="*/ 20 w 51"/>
                  <a:gd name="T7" fmla="*/ 0 h 121"/>
                  <a:gd name="T8" fmla="*/ 51 w 51"/>
                  <a:gd name="T9" fmla="*/ 121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"/>
                  <a:gd name="T16" fmla="*/ 0 h 121"/>
                  <a:gd name="T17" fmla="*/ 51 w 51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" h="121">
                    <a:moveTo>
                      <a:pt x="51" y="121"/>
                    </a:moveTo>
                    <a:lnTo>
                      <a:pt x="20" y="101"/>
                    </a:lnTo>
                    <a:lnTo>
                      <a:pt x="0" y="121"/>
                    </a:lnTo>
                    <a:lnTo>
                      <a:pt x="20" y="0"/>
                    </a:lnTo>
                    <a:lnTo>
                      <a:pt x="51" y="121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285720" y="5870597"/>
              <a:ext cx="459899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chemeClr val="tx2"/>
                  </a:solidFill>
                </a:rPr>
                <a:t>石英晶体的符号和电抗频率特性</a:t>
              </a:r>
            </a:p>
          </p:txBody>
        </p:sp>
      </p:grp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4643438" y="4349750"/>
            <a:ext cx="4071937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6700" indent="-2667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只与晶体的材料、几何形状和尺寸大小有关， 而与电路中的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zh-CN" alt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数值无关。</a:t>
            </a:r>
          </a:p>
          <a:p>
            <a:pPr indent="266700">
              <a:lnSpc>
                <a:spcPct val="110000"/>
              </a:lnSpc>
              <a:spcBef>
                <a:spcPct val="20000"/>
              </a:spcBef>
              <a:defRPr/>
            </a:pPr>
            <a:r>
              <a:rPr kumimoji="1" lang="zh-CN" alt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－－输出频率稳态性很高。</a:t>
            </a: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4643438" y="2286000"/>
            <a:ext cx="3960812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6700" indent="-266700" algn="just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当频率为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谐振频率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时，石英晶体的等效阻抗最小，信号最容易通过，而其它频率信号均被衰减掉。</a:t>
            </a:r>
          </a:p>
          <a:p>
            <a:pPr indent="266700" algn="just">
              <a:lnSpc>
                <a:spcPct val="120000"/>
              </a:lnSpc>
              <a:defRPr/>
            </a:pPr>
            <a:r>
              <a:rPr kumimoji="1" lang="zh-CN" alt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－－晶体的选频特性极好。</a:t>
            </a:r>
          </a:p>
        </p:txBody>
      </p:sp>
      <p:sp>
        <p:nvSpPr>
          <p:cNvPr id="64519" name="Rectangle 90"/>
          <p:cNvSpPr>
            <a:spLocks noChangeArrowheads="1"/>
          </p:cNvSpPr>
          <p:nvPr/>
        </p:nvSpPr>
        <p:spPr bwMode="auto">
          <a:xfrm>
            <a:off x="7726363" y="142875"/>
            <a:ext cx="1343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§8.1 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概述</a:t>
            </a:r>
            <a:r>
              <a:rPr lang="zh-CN" altLang="en-US" sz="1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90"/>
          <p:cNvSpPr>
            <a:spLocks noChangeArrowheads="1"/>
          </p:cNvSpPr>
          <p:nvPr/>
        </p:nvSpPr>
        <p:spPr bwMode="auto">
          <a:xfrm>
            <a:off x="214313" y="142875"/>
            <a:ext cx="5507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§8.2 </a:t>
            </a:r>
            <a:r>
              <a:rPr lang="zh-CN" altLang="en-US" sz="36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6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555</a:t>
            </a:r>
            <a:r>
              <a:rPr lang="zh-CN" altLang="en-US" sz="36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定时器及其应用 </a:t>
            </a: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571500" y="852488"/>
            <a:ext cx="8072438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622300" algn="just">
              <a:lnSpc>
                <a:spcPct val="110000"/>
              </a:lnSpc>
              <a:spcBef>
                <a:spcPct val="200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555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定时器是一种多用途的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数字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—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模拟混合集成电路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kumimoji="1"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因为其内部有</a:t>
            </a:r>
            <a:r>
              <a:rPr kumimoji="1"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kumimoji="1"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个精密的</a:t>
            </a:r>
            <a:r>
              <a:rPr kumimoji="1"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5KΩ</a:t>
            </a:r>
            <a:r>
              <a:rPr kumimoji="1"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电阻而得名。</a:t>
            </a:r>
            <a:endParaRPr kumimoji="1" lang="zh-CN" altLang="en-US" sz="2400" b="1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714375" y="4143375"/>
            <a:ext cx="6813550" cy="1928813"/>
            <a:chOff x="714348" y="4000504"/>
            <a:chExt cx="6813562" cy="1928826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714348" y="4681547"/>
              <a:ext cx="1422403" cy="461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400" b="1" dirty="0">
                  <a:solidFill>
                    <a:srgbClr val="C00000"/>
                  </a:solidFill>
                  <a:latin typeface="+mn-ea"/>
                  <a:ea typeface="+mn-ea"/>
                  <a:cs typeface="Times New Roman" pitchFamily="18" charset="0"/>
                </a:rPr>
                <a:t>实际应用</a:t>
              </a:r>
            </a:p>
          </p:txBody>
        </p:sp>
        <p:sp>
          <p:nvSpPr>
            <p:cNvPr id="9" name="AutoShape 13"/>
            <p:cNvSpPr>
              <a:spLocks/>
            </p:cNvSpPr>
            <p:nvPr/>
          </p:nvSpPr>
          <p:spPr bwMode="auto">
            <a:xfrm>
              <a:off x="2138339" y="4229106"/>
              <a:ext cx="290513" cy="1414473"/>
            </a:xfrm>
            <a:prstGeom prst="leftBrace">
              <a:avLst>
                <a:gd name="adj1" fmla="val 37661"/>
                <a:gd name="adj2" fmla="val 50000"/>
              </a:avLst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400">
                <a:solidFill>
                  <a:srgbClr val="C00000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2527276" y="4000504"/>
              <a:ext cx="4778383" cy="476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defRPr/>
              </a:pPr>
              <a:r>
                <a:rPr lang="zh-CN" altLang="en-US" sz="2400" b="1" dirty="0">
                  <a:solidFill>
                    <a:srgbClr val="C00000"/>
                  </a:solidFill>
                  <a:latin typeface="+mn-ea"/>
                  <a:ea typeface="+mn-ea"/>
                  <a:cs typeface="Times New Roman" pitchFamily="18" charset="0"/>
                </a:rPr>
                <a:t>构成施密特触发器</a:t>
              </a: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2500289" y="4708534"/>
              <a:ext cx="4999046" cy="434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defRPr/>
              </a:pPr>
              <a:r>
                <a:rPr lang="zh-CN" altLang="en-US" sz="2400" b="1" dirty="0">
                  <a:solidFill>
                    <a:srgbClr val="C00000"/>
                  </a:solidFill>
                  <a:latin typeface="+mn-ea"/>
                  <a:ea typeface="+mn-ea"/>
                  <a:cs typeface="Times New Roman" pitchFamily="18" charset="0"/>
                </a:rPr>
                <a:t>构成单稳态触发器</a:t>
              </a: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2539976" y="5373701"/>
              <a:ext cx="4987934" cy="555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defRPr/>
              </a:pPr>
              <a:r>
                <a:rPr lang="zh-CN" altLang="en-US" sz="2400" b="1" dirty="0">
                  <a:solidFill>
                    <a:srgbClr val="C00000"/>
                  </a:solidFill>
                  <a:latin typeface="+mn-ea"/>
                  <a:ea typeface="+mn-ea"/>
                  <a:cs typeface="Times New Roman" pitchFamily="18" charset="0"/>
                </a:rPr>
                <a:t>构成多谐振荡器</a:t>
              </a:r>
            </a:p>
          </p:txBody>
        </p:sp>
      </p:grpSp>
      <p:grpSp>
        <p:nvGrpSpPr>
          <p:cNvPr id="4" name="组合 13"/>
          <p:cNvGrpSpPr>
            <a:grpSpLocks/>
          </p:cNvGrpSpPr>
          <p:nvPr/>
        </p:nvGrpSpPr>
        <p:grpSpPr bwMode="auto">
          <a:xfrm>
            <a:off x="714375" y="2109788"/>
            <a:ext cx="8286750" cy="1533525"/>
            <a:chOff x="714072" y="1967203"/>
            <a:chExt cx="8287084" cy="1533235"/>
          </a:xfrm>
        </p:grpSpPr>
        <p:sp>
          <p:nvSpPr>
            <p:cNvPr id="65542" name="矩形 4"/>
            <p:cNvSpPr>
              <a:spLocks noChangeArrowheads="1"/>
            </p:cNvSpPr>
            <p:nvPr/>
          </p:nvSpPr>
          <p:spPr bwMode="auto">
            <a:xfrm>
              <a:off x="714072" y="2455269"/>
              <a:ext cx="14221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产品型号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  <p:sp>
          <p:nvSpPr>
            <p:cNvPr id="65543" name="矩形 5"/>
            <p:cNvSpPr>
              <a:spLocks noChangeArrowheads="1"/>
            </p:cNvSpPr>
            <p:nvPr/>
          </p:nvSpPr>
          <p:spPr bwMode="auto">
            <a:xfrm>
              <a:off x="2500298" y="1967203"/>
              <a:ext cx="59089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双极型产品：最后数码为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555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</a:rPr>
                <a:t>如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5G555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</a:rPr>
                <a:t>。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  <p:sp>
          <p:nvSpPr>
            <p:cNvPr id="65544" name="矩形 6"/>
            <p:cNvSpPr>
              <a:spLocks noChangeArrowheads="1"/>
            </p:cNvSpPr>
            <p:nvPr/>
          </p:nvSpPr>
          <p:spPr bwMode="auto">
            <a:xfrm>
              <a:off x="2503865" y="3038773"/>
              <a:ext cx="649729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CMOS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型产品：最后数码为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7555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，如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CC7555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</a:rPr>
                <a:t>。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  <p:sp>
          <p:nvSpPr>
            <p:cNvPr id="13" name="AutoShape 13"/>
            <p:cNvSpPr>
              <a:spLocks/>
            </p:cNvSpPr>
            <p:nvPr/>
          </p:nvSpPr>
          <p:spPr bwMode="auto">
            <a:xfrm>
              <a:off x="2142880" y="2214806"/>
              <a:ext cx="285762" cy="1012633"/>
            </a:xfrm>
            <a:prstGeom prst="leftBrace">
              <a:avLst>
                <a:gd name="adj1" fmla="val 37661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400">
                <a:latin typeface="+mn-ea"/>
                <a:ea typeface="+mn-ea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88" y="4365625"/>
            <a:ext cx="2220912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42913"/>
            <a:ext cx="7058025" cy="348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4"/>
          <p:cNvGrpSpPr>
            <a:grpSpLocks/>
          </p:cNvGrpSpPr>
          <p:nvPr/>
        </p:nvGrpSpPr>
        <p:grpSpPr bwMode="auto">
          <a:xfrm>
            <a:off x="1643063" y="1362075"/>
            <a:ext cx="5886450" cy="4781550"/>
            <a:chOff x="1643063" y="1362075"/>
            <a:chExt cx="5886450" cy="4781550"/>
          </a:xfrm>
        </p:grpSpPr>
        <p:pic>
          <p:nvPicPr>
            <p:cNvPr id="67623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3063" y="1362075"/>
              <a:ext cx="5886450" cy="478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7624" name="组合 40"/>
            <p:cNvGrpSpPr>
              <a:grpSpLocks/>
            </p:cNvGrpSpPr>
            <p:nvPr/>
          </p:nvGrpSpPr>
          <p:grpSpPr bwMode="auto">
            <a:xfrm>
              <a:off x="3929058" y="3876264"/>
              <a:ext cx="298480" cy="338554"/>
              <a:chOff x="6000760" y="2786058"/>
              <a:chExt cx="298480" cy="338554"/>
            </a:xfrm>
          </p:grpSpPr>
          <p:sp>
            <p:nvSpPr>
              <p:cNvPr id="67628" name="矩形 37"/>
              <p:cNvSpPr>
                <a:spLocks noChangeArrowheads="1"/>
              </p:cNvSpPr>
              <p:nvPr/>
            </p:nvSpPr>
            <p:spPr bwMode="auto">
              <a:xfrm>
                <a:off x="6000760" y="2786058"/>
                <a:ext cx="2984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zh-CN" altLang="en-US" sz="16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6057915" y="2834094"/>
                <a:ext cx="179387" cy="1588"/>
              </a:xfrm>
              <a:prstGeom prst="line">
                <a:avLst/>
              </a:prstGeom>
              <a:ln w="2540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625" name="组合 41"/>
            <p:cNvGrpSpPr>
              <a:grpSpLocks/>
            </p:cNvGrpSpPr>
            <p:nvPr/>
          </p:nvGrpSpPr>
          <p:grpSpPr bwMode="auto">
            <a:xfrm>
              <a:off x="3929058" y="3071810"/>
              <a:ext cx="332142" cy="338554"/>
              <a:chOff x="6000760" y="2786058"/>
              <a:chExt cx="332142" cy="338554"/>
            </a:xfrm>
          </p:grpSpPr>
          <p:sp>
            <p:nvSpPr>
              <p:cNvPr id="67626" name="矩形 42"/>
              <p:cNvSpPr>
                <a:spLocks noChangeArrowheads="1"/>
              </p:cNvSpPr>
              <p:nvPr/>
            </p:nvSpPr>
            <p:spPr bwMode="auto">
              <a:xfrm>
                <a:off x="6000760" y="2786058"/>
                <a:ext cx="33214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endParaRPr lang="zh-CN" altLang="en-US" sz="16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6057915" y="2833686"/>
                <a:ext cx="179387" cy="1587"/>
              </a:xfrm>
              <a:prstGeom prst="line">
                <a:avLst/>
              </a:prstGeom>
              <a:ln w="2540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矩形 2"/>
          <p:cNvSpPr/>
          <p:nvPr/>
        </p:nvSpPr>
        <p:spPr>
          <a:xfrm>
            <a:off x="150813" y="98425"/>
            <a:ext cx="6134100" cy="6524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2800" b="1" kern="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一、</a:t>
            </a:r>
            <a:r>
              <a:rPr lang="en-US" altLang="zh-CN" sz="2800" b="1" kern="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555</a:t>
            </a:r>
            <a:r>
              <a:rPr lang="zh-CN" altLang="en-US" sz="2800" b="1" kern="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定时器的电路结构与引脚功能</a:t>
            </a:r>
            <a:endParaRPr lang="en-US" altLang="zh-CN" sz="2800" b="1" kern="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组合 11"/>
          <p:cNvGrpSpPr>
            <a:grpSpLocks/>
          </p:cNvGrpSpPr>
          <p:nvPr/>
        </p:nvGrpSpPr>
        <p:grpSpPr bwMode="auto">
          <a:xfrm>
            <a:off x="3643313" y="857250"/>
            <a:ext cx="3929062" cy="1785938"/>
            <a:chOff x="3643306" y="857232"/>
            <a:chExt cx="3929090" cy="1785950"/>
          </a:xfrm>
        </p:grpSpPr>
        <p:sp>
          <p:nvSpPr>
            <p:cNvPr id="10" name="圆角矩形标注 9"/>
            <p:cNvSpPr/>
            <p:nvPr/>
          </p:nvSpPr>
          <p:spPr>
            <a:xfrm>
              <a:off x="3643306" y="928670"/>
              <a:ext cx="3786214" cy="1714512"/>
            </a:xfrm>
            <a:prstGeom prst="wedgeRoundRectCallout">
              <a:avLst>
                <a:gd name="adj1" fmla="val -49948"/>
                <a:gd name="adj2" fmla="val 63611"/>
                <a:gd name="adj3" fmla="val 16667"/>
              </a:avLst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857620" y="857232"/>
              <a:ext cx="3714776" cy="17542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  <a:buFont typeface="Wingdings" pitchFamily="2" charset="2"/>
                <a:buChar char="n"/>
                <a:defRPr/>
              </a:pPr>
              <a:r>
                <a:rPr lang="zh-CN" altLang="en-US" sz="1800" b="1" kern="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电压比较器</a:t>
              </a:r>
              <a:endParaRPr lang="en-US" altLang="zh-CN" sz="18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  <a:buFont typeface="Wingdings" pitchFamily="2" charset="2"/>
                <a:buChar char="Ø"/>
                <a:defRPr/>
              </a:pPr>
              <a:r>
                <a:rPr lang="zh-CN" altLang="en-US" sz="1800" b="1" kern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输入阻抗高，输入电流≈</a:t>
              </a:r>
              <a:r>
                <a:rPr lang="en-US" altLang="zh-CN" sz="1800" b="1" kern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zh-CN" altLang="en-US" sz="1800" b="1" kern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。</a:t>
              </a:r>
              <a:endParaRPr lang="en-US" altLang="zh-CN" sz="1800" b="1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indent="180975">
                <a:lnSpc>
                  <a:spcPct val="150000"/>
                </a:lnSpc>
                <a:spcBef>
                  <a:spcPts val="0"/>
                </a:spcBef>
                <a:buFont typeface="Wingdings" pitchFamily="2" charset="2"/>
                <a:buChar char="Ø"/>
                <a:defRPr/>
              </a:pPr>
              <a:r>
                <a:rPr lang="en-US" altLang="zh-CN" sz="1800" b="1" kern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V+</a:t>
              </a:r>
              <a:r>
                <a:rPr lang="zh-CN" altLang="en-US" sz="1800" b="1" kern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＞</a:t>
              </a:r>
              <a:r>
                <a:rPr lang="en-US" altLang="zh-CN" sz="1800" b="1" kern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V-</a:t>
              </a:r>
              <a:r>
                <a:rPr lang="zh-CN" altLang="en-US" sz="1800" b="1" kern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，输出为高电平“</a:t>
              </a:r>
              <a:r>
                <a:rPr lang="en-US" altLang="zh-CN" sz="1800" b="1" kern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1”</a:t>
              </a:r>
              <a:r>
                <a:rPr lang="zh-CN" altLang="en-US" sz="1800" b="1" kern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；</a:t>
              </a:r>
              <a:endParaRPr lang="en-US" altLang="zh-CN" sz="1800" b="1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indent="180975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en-US" altLang="zh-CN" sz="1800" b="1" kern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V+</a:t>
              </a:r>
              <a:r>
                <a:rPr lang="zh-CN" altLang="en-US" sz="1800" b="1" kern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＜</a:t>
              </a:r>
              <a:r>
                <a:rPr lang="en-US" altLang="zh-CN" sz="1800" b="1" kern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V-</a:t>
              </a:r>
              <a:r>
                <a:rPr lang="zh-CN" altLang="en-US" sz="1800" b="1" kern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，输出为低电平“</a:t>
              </a:r>
              <a:r>
                <a:rPr lang="en-US" altLang="zh-CN" sz="1800" b="1" kern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0”</a:t>
              </a:r>
              <a:r>
                <a:rPr lang="zh-CN" altLang="en-US" sz="1800" b="1" kern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。</a:t>
              </a:r>
              <a:endParaRPr lang="en-US" altLang="zh-CN" sz="1800" b="1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组合 46"/>
          <p:cNvGrpSpPr>
            <a:grpSpLocks/>
          </p:cNvGrpSpPr>
          <p:nvPr/>
        </p:nvGrpSpPr>
        <p:grpSpPr bwMode="auto">
          <a:xfrm>
            <a:off x="2571750" y="1857375"/>
            <a:ext cx="6429375" cy="4714875"/>
            <a:chOff x="2571736" y="1857364"/>
            <a:chExt cx="6429420" cy="4714908"/>
          </a:xfrm>
        </p:grpSpPr>
        <p:grpSp>
          <p:nvGrpSpPr>
            <p:cNvPr id="67609" name="组合 34"/>
            <p:cNvGrpSpPr>
              <a:grpSpLocks/>
            </p:cNvGrpSpPr>
            <p:nvPr/>
          </p:nvGrpSpPr>
          <p:grpSpPr bwMode="auto">
            <a:xfrm>
              <a:off x="3500430" y="4143380"/>
              <a:ext cx="5500726" cy="2428892"/>
              <a:chOff x="1142976" y="3929066"/>
              <a:chExt cx="5500726" cy="2428892"/>
            </a:xfrm>
          </p:grpSpPr>
          <p:sp>
            <p:nvSpPr>
              <p:cNvPr id="36" name="圆角矩形标注 35"/>
              <p:cNvSpPr/>
              <p:nvPr/>
            </p:nvSpPr>
            <p:spPr>
              <a:xfrm>
                <a:off x="1142976" y="3929066"/>
                <a:ext cx="5429288" cy="2428892"/>
              </a:xfrm>
              <a:prstGeom prst="wedgeRoundRectCallout">
                <a:avLst>
                  <a:gd name="adj1" fmla="val -52715"/>
                  <a:gd name="adj2" fmla="val -69721"/>
                  <a:gd name="adj3" fmla="val 16667"/>
                </a:avLst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/>
              </a:p>
            </p:txBody>
          </p:sp>
          <p:sp>
            <p:nvSpPr>
              <p:cNvPr id="67612" name="Text Box 124"/>
              <p:cNvSpPr txBox="1">
                <a:spLocks noChangeArrowheads="1"/>
              </p:cNvSpPr>
              <p:nvPr/>
            </p:nvSpPr>
            <p:spPr bwMode="auto">
              <a:xfrm>
                <a:off x="1158861" y="4071942"/>
                <a:ext cx="141287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Wingdings" pitchFamily="2" charset="2"/>
                  <a:buChar char="n"/>
                </a:pPr>
                <a:r>
                  <a:rPr kumimoji="1" lang="zh-CN" altLang="en-US" sz="18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分压器</a:t>
                </a:r>
              </a:p>
            </p:txBody>
          </p:sp>
          <p:grpSp>
            <p:nvGrpSpPr>
              <p:cNvPr id="67613" name="Group 134"/>
              <p:cNvGrpSpPr>
                <a:grpSpLocks/>
              </p:cNvGrpSpPr>
              <p:nvPr/>
            </p:nvGrpSpPr>
            <p:grpSpPr bwMode="auto">
              <a:xfrm>
                <a:off x="1187450" y="4513283"/>
                <a:ext cx="5384800" cy="558801"/>
                <a:chOff x="793" y="3106"/>
                <a:chExt cx="3392" cy="352"/>
              </a:xfrm>
            </p:grpSpPr>
            <p:sp>
              <p:nvSpPr>
                <p:cNvPr id="67618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793" y="3158"/>
                  <a:ext cx="3392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 typeface="Wingdings" pitchFamily="2" charset="2"/>
                    <a:buChar char="Ø"/>
                  </a:pPr>
                  <a:r>
                    <a:rPr lang="en-US" altLang="zh-CN" sz="1800" b="1">
                      <a:solidFill>
                        <a:srgbClr val="0000FF"/>
                      </a:solidFill>
                      <a:latin typeface="Times New Roman" pitchFamily="18" charset="0"/>
                      <a:cs typeface="Times New Roman" pitchFamily="18" charset="0"/>
                    </a:rPr>
                    <a:t>5</a:t>
                  </a:r>
                  <a:r>
                    <a:rPr lang="zh-CN" altLang="en-US" sz="1800" b="1">
                      <a:solidFill>
                        <a:srgbClr val="0000FF"/>
                      </a:solidFill>
                      <a:latin typeface="Times New Roman" pitchFamily="18" charset="0"/>
                      <a:cs typeface="Times New Roman" pitchFamily="18" charset="0"/>
                    </a:rPr>
                    <a:t>脚悬空时，                     ，                     ；</a:t>
                  </a:r>
                </a:p>
              </p:txBody>
            </p:sp>
            <p:graphicFrame>
              <p:nvGraphicFramePr>
                <p:cNvPr id="67619" name="Object 14"/>
                <p:cNvGraphicFramePr>
                  <a:graphicFrameLocks noChangeAspect="1"/>
                </p:cNvGraphicFramePr>
                <p:nvPr/>
              </p:nvGraphicFramePr>
              <p:xfrm>
                <a:off x="1710" y="3121"/>
                <a:ext cx="770" cy="3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7630" name="公式" r:id="rId4" imgW="647830" imgH="323725" progId="Equation.3">
                        <p:embed/>
                      </p:oleObj>
                    </mc:Choice>
                    <mc:Fallback>
                      <p:oleObj name="公式" r:id="rId4" imgW="647830" imgH="323725" progId="Equation.3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10" y="3121"/>
                              <a:ext cx="770" cy="3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7620" name="Object 15"/>
                <p:cNvGraphicFramePr>
                  <a:graphicFrameLocks noChangeAspect="1"/>
                </p:cNvGraphicFramePr>
                <p:nvPr/>
              </p:nvGraphicFramePr>
              <p:xfrm>
                <a:off x="2565" y="3106"/>
                <a:ext cx="800" cy="3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7631" name="公式" r:id="rId6" imgW="647830" imgH="323725" progId="Equation.3">
                        <p:embed/>
                      </p:oleObj>
                    </mc:Choice>
                    <mc:Fallback>
                      <p:oleObj name="公式" r:id="rId6" imgW="647830" imgH="323725" progId="Equation.3">
                        <p:embed/>
                        <p:pic>
                          <p:nvPicPr>
                            <p:cNvPr id="0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65" y="3106"/>
                              <a:ext cx="800" cy="3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67614" name="组合 10"/>
              <p:cNvGrpSpPr>
                <a:grpSpLocks/>
              </p:cNvGrpSpPr>
              <p:nvPr/>
            </p:nvGrpSpPr>
            <p:grpSpPr bwMode="auto">
              <a:xfrm>
                <a:off x="1187450" y="5072074"/>
                <a:ext cx="5456252" cy="551194"/>
                <a:chOff x="1187450" y="5105412"/>
                <a:chExt cx="5456252" cy="551194"/>
              </a:xfrm>
            </p:grpSpPr>
            <p:graphicFrame>
              <p:nvGraphicFramePr>
                <p:cNvPr id="67616" name="Object 16"/>
                <p:cNvGraphicFramePr>
                  <a:graphicFrameLocks noChangeAspect="1"/>
                </p:cNvGraphicFramePr>
                <p:nvPr/>
              </p:nvGraphicFramePr>
              <p:xfrm>
                <a:off x="4000496" y="5105412"/>
                <a:ext cx="2357454" cy="5511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7632" name="公式" r:id="rId8" imgW="1447865" imgH="323725" progId="Equation.3">
                        <p:embed/>
                      </p:oleObj>
                    </mc:Choice>
                    <mc:Fallback>
                      <p:oleObj name="公式" r:id="rId8" imgW="1447865" imgH="323725" progId="Equation.3">
                        <p:embed/>
                        <p:pic>
                          <p:nvPicPr>
                            <p:cNvPr id="0" name="Object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00496" y="5105412"/>
                              <a:ext cx="2357454" cy="55119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7617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1187450" y="5178426"/>
                  <a:ext cx="545625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 typeface="Wingdings" pitchFamily="2" charset="2"/>
                    <a:buChar char="Ø"/>
                  </a:pPr>
                  <a:r>
                    <a:rPr lang="en-US" altLang="zh-CN" sz="1800" b="1">
                      <a:solidFill>
                        <a:srgbClr val="0000FF"/>
                      </a:solidFill>
                      <a:latin typeface="Times New Roman" pitchFamily="18" charset="0"/>
                      <a:cs typeface="Times New Roman" pitchFamily="18" charset="0"/>
                    </a:rPr>
                    <a:t>5</a:t>
                  </a:r>
                  <a:r>
                    <a:rPr lang="zh-CN" altLang="en-US" sz="1800" b="1">
                      <a:solidFill>
                        <a:srgbClr val="0000FF"/>
                      </a:solidFill>
                      <a:latin typeface="Times New Roman" pitchFamily="18" charset="0"/>
                      <a:cs typeface="Times New Roman" pitchFamily="18" charset="0"/>
                    </a:rPr>
                    <a:t>脚外接控制电压</a:t>
                  </a:r>
                  <a:r>
                    <a:rPr lang="en-US" altLang="zh-CN" sz="1800" b="1">
                      <a:solidFill>
                        <a:srgbClr val="0000FF"/>
                      </a:solidFill>
                      <a:latin typeface="Times New Roman" pitchFamily="18" charset="0"/>
                      <a:cs typeface="Times New Roman" pitchFamily="18" charset="0"/>
                    </a:rPr>
                    <a:t>V</a:t>
                  </a:r>
                  <a:r>
                    <a:rPr lang="en-US" altLang="zh-CN" sz="1800" b="1" baseline="-25000">
                      <a:solidFill>
                        <a:srgbClr val="0000FF"/>
                      </a:solidFill>
                      <a:latin typeface="Times New Roman" pitchFamily="18" charset="0"/>
                      <a:cs typeface="Times New Roman" pitchFamily="18" charset="0"/>
                    </a:rPr>
                    <a:t>CO</a:t>
                  </a:r>
                  <a:r>
                    <a:rPr lang="zh-CN" altLang="en-US" sz="1800" b="1">
                      <a:solidFill>
                        <a:srgbClr val="0000FF"/>
                      </a:solidFill>
                      <a:latin typeface="Times New Roman" pitchFamily="18" charset="0"/>
                      <a:cs typeface="Times New Roman" pitchFamily="18" charset="0"/>
                    </a:rPr>
                    <a:t>时，                                        。</a:t>
                  </a:r>
                </a:p>
              </p:txBody>
            </p:sp>
          </p:grpSp>
          <p:sp>
            <p:nvSpPr>
              <p:cNvPr id="67615" name="Text Box 135"/>
              <p:cNvSpPr txBox="1">
                <a:spLocks noChangeArrowheads="1"/>
              </p:cNvSpPr>
              <p:nvPr/>
            </p:nvSpPr>
            <p:spPr bwMode="auto">
              <a:xfrm>
                <a:off x="1214440" y="5643578"/>
                <a:ext cx="5357824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180975" indent="-180975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Wingdings" pitchFamily="2" charset="2"/>
                  <a:buChar char="Ø"/>
                </a:pPr>
                <a:r>
                  <a:rPr lang="zh-CN" altLang="en-US" sz="1800" b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当</a:t>
                </a:r>
                <a:r>
                  <a:rPr lang="en-US" altLang="zh-CN" sz="1800" b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zh-CN" altLang="en-US" sz="1800" b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脚不加控制电压时，通常经过一个</a:t>
                </a:r>
                <a:r>
                  <a:rPr lang="en-US" altLang="zh-CN" sz="1800" b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0.01µF</a:t>
                </a:r>
                <a:r>
                  <a:rPr lang="zh-CN" altLang="en-US" sz="1800" b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的电容接地，以抑制干扰。</a:t>
                </a:r>
              </a:p>
            </p:txBody>
          </p:sp>
        </p:grpSp>
        <p:sp>
          <p:nvSpPr>
            <p:cNvPr id="46" name="椭圆 45"/>
            <p:cNvSpPr/>
            <p:nvPr/>
          </p:nvSpPr>
          <p:spPr>
            <a:xfrm>
              <a:off x="2571736" y="1857364"/>
              <a:ext cx="785819" cy="371477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3" name="组合 51"/>
          <p:cNvGrpSpPr>
            <a:grpSpLocks/>
          </p:cNvGrpSpPr>
          <p:nvPr/>
        </p:nvGrpSpPr>
        <p:grpSpPr bwMode="auto">
          <a:xfrm>
            <a:off x="4143375" y="2428875"/>
            <a:ext cx="3429000" cy="2214563"/>
            <a:chOff x="4143372" y="2428868"/>
            <a:chExt cx="3429024" cy="2214578"/>
          </a:xfrm>
        </p:grpSpPr>
        <p:sp>
          <p:nvSpPr>
            <p:cNvPr id="48" name="矩形 47"/>
            <p:cNvSpPr/>
            <p:nvPr/>
          </p:nvSpPr>
          <p:spPr>
            <a:xfrm>
              <a:off x="4143372" y="2428868"/>
              <a:ext cx="1000132" cy="221457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0" name="圆角矩形标注 49"/>
            <p:cNvSpPr/>
            <p:nvPr/>
          </p:nvSpPr>
          <p:spPr>
            <a:xfrm>
              <a:off x="5500695" y="2500306"/>
              <a:ext cx="2071701" cy="500065"/>
            </a:xfrm>
            <a:prstGeom prst="wedgeRoundRectCallout">
              <a:avLst>
                <a:gd name="adj1" fmla="val -67428"/>
                <a:gd name="adj2" fmla="val 137897"/>
                <a:gd name="adj3" fmla="val 16667"/>
              </a:avLst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67608" name="矩形 50"/>
            <p:cNvSpPr>
              <a:spLocks noChangeArrowheads="1"/>
            </p:cNvSpPr>
            <p:nvPr/>
          </p:nvSpPr>
          <p:spPr bwMode="auto">
            <a:xfrm>
              <a:off x="5614600" y="2571744"/>
              <a:ext cx="18149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n"/>
              </a:pPr>
              <a:r>
                <a:rPr kumimoji="1" lang="zh-CN" altLang="en-US" sz="1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基本</a:t>
              </a:r>
              <a:r>
                <a:rPr kumimoji="1" lang="en-US" altLang="zh-CN" sz="1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RS</a:t>
              </a:r>
              <a:r>
                <a:rPr kumimoji="1" lang="zh-CN" altLang="en-US" sz="1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触发器</a:t>
              </a:r>
            </a:p>
          </p:txBody>
        </p:sp>
      </p:grpSp>
      <p:grpSp>
        <p:nvGrpSpPr>
          <p:cNvPr id="14" name="组合 52"/>
          <p:cNvGrpSpPr>
            <a:grpSpLocks/>
          </p:cNvGrpSpPr>
          <p:nvPr/>
        </p:nvGrpSpPr>
        <p:grpSpPr bwMode="auto">
          <a:xfrm>
            <a:off x="4071938" y="4286250"/>
            <a:ext cx="2071687" cy="500063"/>
            <a:chOff x="6000760" y="1643050"/>
            <a:chExt cx="2071702" cy="500066"/>
          </a:xfrm>
        </p:grpSpPr>
        <p:sp>
          <p:nvSpPr>
            <p:cNvPr id="54" name="圆角矩形标注 53"/>
            <p:cNvSpPr/>
            <p:nvPr/>
          </p:nvSpPr>
          <p:spPr>
            <a:xfrm>
              <a:off x="6000760" y="1643050"/>
              <a:ext cx="2071702" cy="500066"/>
            </a:xfrm>
            <a:prstGeom prst="wedgeRoundRectCallout">
              <a:avLst>
                <a:gd name="adj1" fmla="val -67428"/>
                <a:gd name="adj2" fmla="val 137897"/>
                <a:gd name="adj3" fmla="val 16667"/>
              </a:avLst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67605" name="矩形 54"/>
            <p:cNvSpPr>
              <a:spLocks noChangeArrowheads="1"/>
            </p:cNvSpPr>
            <p:nvPr/>
          </p:nvSpPr>
          <p:spPr bwMode="auto">
            <a:xfrm>
              <a:off x="6266742" y="1714488"/>
              <a:ext cx="15199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n"/>
              </a:pPr>
              <a:r>
                <a:rPr kumimoji="1" lang="zh-CN" altLang="en-US" sz="1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放电三极管</a:t>
              </a:r>
            </a:p>
          </p:txBody>
        </p:sp>
      </p:grpSp>
      <p:grpSp>
        <p:nvGrpSpPr>
          <p:cNvPr id="15" name="组合 55"/>
          <p:cNvGrpSpPr>
            <a:grpSpLocks/>
          </p:cNvGrpSpPr>
          <p:nvPr/>
        </p:nvGrpSpPr>
        <p:grpSpPr bwMode="auto">
          <a:xfrm>
            <a:off x="3786188" y="4357688"/>
            <a:ext cx="2071687" cy="500062"/>
            <a:chOff x="5143504" y="1571612"/>
            <a:chExt cx="2071702" cy="500066"/>
          </a:xfrm>
        </p:grpSpPr>
        <p:sp>
          <p:nvSpPr>
            <p:cNvPr id="57" name="圆角矩形标注 56"/>
            <p:cNvSpPr/>
            <p:nvPr/>
          </p:nvSpPr>
          <p:spPr>
            <a:xfrm>
              <a:off x="5143504" y="1571612"/>
              <a:ext cx="2071702" cy="500066"/>
            </a:xfrm>
            <a:prstGeom prst="wedgeRoundRectCallout">
              <a:avLst>
                <a:gd name="adj1" fmla="val 65445"/>
                <a:gd name="adj2" fmla="val -134482"/>
                <a:gd name="adj3" fmla="val 16667"/>
              </a:avLst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67603" name="矩形 57"/>
            <p:cNvSpPr>
              <a:spLocks noChangeArrowheads="1"/>
            </p:cNvSpPr>
            <p:nvPr/>
          </p:nvSpPr>
          <p:spPr bwMode="auto">
            <a:xfrm>
              <a:off x="5429256" y="1643050"/>
              <a:ext cx="15199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n"/>
              </a:pPr>
              <a:r>
                <a:rPr kumimoji="1" lang="zh-CN" altLang="en-US" sz="1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输出缓冲器</a:t>
              </a:r>
            </a:p>
          </p:txBody>
        </p:sp>
      </p:grpSp>
      <p:sp>
        <p:nvSpPr>
          <p:cNvPr id="59" name="AutoShape 32"/>
          <p:cNvSpPr>
            <a:spLocks noChangeArrowheads="1"/>
          </p:cNvSpPr>
          <p:nvPr/>
        </p:nvSpPr>
        <p:spPr bwMode="auto">
          <a:xfrm>
            <a:off x="785813" y="1128713"/>
            <a:ext cx="1298575" cy="442912"/>
          </a:xfrm>
          <a:prstGeom prst="wedgeRectCallout">
            <a:avLst>
              <a:gd name="adj1" fmla="val 122616"/>
              <a:gd name="adj2" fmla="val 76852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/>
              <a:t>电源端</a:t>
            </a:r>
          </a:p>
        </p:txBody>
      </p:sp>
      <p:sp>
        <p:nvSpPr>
          <p:cNvPr id="60" name="AutoShape 34"/>
          <p:cNvSpPr>
            <a:spLocks noChangeArrowheads="1"/>
          </p:cNvSpPr>
          <p:nvPr/>
        </p:nvSpPr>
        <p:spPr bwMode="auto">
          <a:xfrm>
            <a:off x="328613" y="2012950"/>
            <a:ext cx="1763712" cy="487363"/>
          </a:xfrm>
          <a:prstGeom prst="wedgeRectCallout">
            <a:avLst>
              <a:gd name="adj1" fmla="val 58370"/>
              <a:gd name="adj2" fmla="val 115838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/>
              <a:t>电压控制端</a:t>
            </a:r>
          </a:p>
        </p:txBody>
      </p:sp>
      <p:sp>
        <p:nvSpPr>
          <p:cNvPr id="61" name="AutoShape 17"/>
          <p:cNvSpPr>
            <a:spLocks noChangeArrowheads="1"/>
          </p:cNvSpPr>
          <p:nvPr/>
        </p:nvSpPr>
        <p:spPr bwMode="auto">
          <a:xfrm>
            <a:off x="642938" y="3354388"/>
            <a:ext cx="1223962" cy="431800"/>
          </a:xfrm>
          <a:prstGeom prst="wedgeRectCallout">
            <a:avLst>
              <a:gd name="adj1" fmla="val 78926"/>
              <a:gd name="adj2" fmla="val -73898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/>
              <a:t>阈值端</a:t>
            </a:r>
          </a:p>
        </p:txBody>
      </p:sp>
      <p:sp>
        <p:nvSpPr>
          <p:cNvPr id="62" name="AutoShape 18"/>
          <p:cNvSpPr>
            <a:spLocks noChangeArrowheads="1"/>
          </p:cNvSpPr>
          <p:nvPr/>
        </p:nvSpPr>
        <p:spPr bwMode="auto">
          <a:xfrm>
            <a:off x="633413" y="4286250"/>
            <a:ext cx="1223962" cy="428625"/>
          </a:xfrm>
          <a:prstGeom prst="wedgeRectCallout">
            <a:avLst>
              <a:gd name="adj1" fmla="val 83593"/>
              <a:gd name="adj2" fmla="val -126338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/>
              <a:t>触发端</a:t>
            </a:r>
          </a:p>
        </p:txBody>
      </p:sp>
      <p:sp>
        <p:nvSpPr>
          <p:cNvPr id="63" name="AutoShape 19"/>
          <p:cNvSpPr>
            <a:spLocks noChangeArrowheads="1"/>
          </p:cNvSpPr>
          <p:nvPr/>
        </p:nvSpPr>
        <p:spPr bwMode="auto">
          <a:xfrm>
            <a:off x="714375" y="5429250"/>
            <a:ext cx="1152525" cy="431800"/>
          </a:xfrm>
          <a:prstGeom prst="wedgeRectCallout">
            <a:avLst>
              <a:gd name="adj1" fmla="val 88426"/>
              <a:gd name="adj2" fmla="val -137866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/>
              <a:t>放电端</a:t>
            </a:r>
          </a:p>
        </p:txBody>
      </p:sp>
      <p:sp>
        <p:nvSpPr>
          <p:cNvPr id="64" name="AutoShape 33"/>
          <p:cNvSpPr>
            <a:spLocks noChangeArrowheads="1"/>
          </p:cNvSpPr>
          <p:nvPr/>
        </p:nvSpPr>
        <p:spPr bwMode="auto">
          <a:xfrm>
            <a:off x="714375" y="6000750"/>
            <a:ext cx="1298575" cy="428625"/>
          </a:xfrm>
          <a:prstGeom prst="wedgeRectCallout">
            <a:avLst>
              <a:gd name="adj1" fmla="val 129583"/>
              <a:gd name="adj2" fmla="val -74875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/>
              <a:t>接地端</a:t>
            </a:r>
          </a:p>
        </p:txBody>
      </p:sp>
      <p:sp>
        <p:nvSpPr>
          <p:cNvPr id="65" name="AutoShape 16"/>
          <p:cNvSpPr>
            <a:spLocks noChangeArrowheads="1"/>
          </p:cNvSpPr>
          <p:nvPr/>
        </p:nvSpPr>
        <p:spPr bwMode="auto">
          <a:xfrm>
            <a:off x="5072063" y="1214438"/>
            <a:ext cx="1298575" cy="423862"/>
          </a:xfrm>
          <a:prstGeom prst="wedgeRectCallout">
            <a:avLst>
              <a:gd name="adj1" fmla="val -114185"/>
              <a:gd name="adj2" fmla="val 63764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/>
              <a:t>清零端</a:t>
            </a:r>
          </a:p>
        </p:txBody>
      </p:sp>
      <p:sp>
        <p:nvSpPr>
          <p:cNvPr id="66" name="AutoShape 31"/>
          <p:cNvSpPr>
            <a:spLocks noChangeArrowheads="1"/>
          </p:cNvSpPr>
          <p:nvPr/>
        </p:nvSpPr>
        <p:spPr bwMode="auto">
          <a:xfrm>
            <a:off x="7024688" y="4391025"/>
            <a:ext cx="1298575" cy="466725"/>
          </a:xfrm>
          <a:prstGeom prst="wedgeRectCallout">
            <a:avLst>
              <a:gd name="adj1" fmla="val -45968"/>
              <a:gd name="adj2" fmla="val -170296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/>
              <a:t>输出端</a:t>
            </a:r>
          </a:p>
        </p:txBody>
      </p:sp>
      <p:sp>
        <p:nvSpPr>
          <p:cNvPr id="67601" name="Rectangle 90"/>
          <p:cNvSpPr>
            <a:spLocks noChangeArrowheads="1"/>
          </p:cNvSpPr>
          <p:nvPr/>
        </p:nvSpPr>
        <p:spPr bwMode="auto">
          <a:xfrm>
            <a:off x="6394450" y="55563"/>
            <a:ext cx="2851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§8.2 </a:t>
            </a:r>
            <a:r>
              <a:rPr lang="zh-CN" altLang="en-US" sz="1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555</a:t>
            </a:r>
            <a:r>
              <a:rPr lang="zh-CN" altLang="en-US" sz="1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定时器及其应用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625" y="0"/>
            <a:ext cx="4330700" cy="6524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2800" b="1" kern="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二、</a:t>
            </a:r>
            <a:r>
              <a:rPr lang="en-US" altLang="zh-CN" sz="2800" b="1" kern="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555</a:t>
            </a:r>
            <a:r>
              <a:rPr lang="zh-CN" altLang="en-US" sz="2800" b="1" kern="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定时器的基本功能</a:t>
            </a:r>
            <a:endParaRPr lang="en-US" altLang="zh-CN" sz="2800" b="1" kern="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组合 66"/>
          <p:cNvGrpSpPr>
            <a:grpSpLocks/>
          </p:cNvGrpSpPr>
          <p:nvPr/>
        </p:nvGrpSpPr>
        <p:grpSpPr bwMode="auto">
          <a:xfrm>
            <a:off x="4959350" y="4443413"/>
            <a:ext cx="1214438" cy="628650"/>
            <a:chOff x="5429151" y="4899026"/>
            <a:chExt cx="1214418" cy="628650"/>
          </a:xfrm>
        </p:grpSpPr>
        <p:sp>
          <p:nvSpPr>
            <p:cNvPr id="68718" name="Rectangle 62"/>
            <p:cNvSpPr>
              <a:spLocks noChangeArrowheads="1"/>
            </p:cNvSpPr>
            <p:nvPr/>
          </p:nvSpPr>
          <p:spPr bwMode="auto">
            <a:xfrm>
              <a:off x="6032376" y="4899026"/>
              <a:ext cx="611193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600" b="1">
                  <a:solidFill>
                    <a:srgbClr val="006600"/>
                  </a:solidFill>
                  <a:latin typeface="宋体" pitchFamily="2" charset="-122"/>
                </a:rPr>
                <a:t>导通</a:t>
              </a:r>
              <a:endParaRPr kumimoji="1" lang="zh-CN" altLang="en-US" sz="1600" b="1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68719" name="Rectangle 61"/>
            <p:cNvSpPr>
              <a:spLocks noChangeArrowheads="1"/>
            </p:cNvSpPr>
            <p:nvPr/>
          </p:nvSpPr>
          <p:spPr bwMode="auto">
            <a:xfrm>
              <a:off x="5429151" y="4899026"/>
              <a:ext cx="460353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grpSp>
        <p:nvGrpSpPr>
          <p:cNvPr id="4" name="组合 73"/>
          <p:cNvGrpSpPr>
            <a:grpSpLocks/>
          </p:cNvGrpSpPr>
          <p:nvPr/>
        </p:nvGrpSpPr>
        <p:grpSpPr bwMode="auto">
          <a:xfrm>
            <a:off x="4968875" y="4891088"/>
            <a:ext cx="1238250" cy="633412"/>
            <a:chOff x="5405362" y="5322891"/>
            <a:chExt cx="1238207" cy="633413"/>
          </a:xfrm>
        </p:grpSpPr>
        <p:sp>
          <p:nvSpPr>
            <p:cNvPr id="68716" name="Rectangle 67"/>
            <p:cNvSpPr>
              <a:spLocks noChangeArrowheads="1"/>
            </p:cNvSpPr>
            <p:nvPr/>
          </p:nvSpPr>
          <p:spPr bwMode="auto">
            <a:xfrm>
              <a:off x="6032376" y="5327654"/>
              <a:ext cx="611193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600" b="1">
                  <a:solidFill>
                    <a:srgbClr val="006600"/>
                  </a:solidFill>
                  <a:latin typeface="宋体" pitchFamily="2" charset="-122"/>
                </a:rPr>
                <a:t>截止</a:t>
              </a:r>
              <a:endParaRPr kumimoji="1" lang="zh-CN" altLang="en-US" sz="1600" b="1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68717" name="Rectangle 66"/>
            <p:cNvSpPr>
              <a:spLocks noChangeArrowheads="1"/>
            </p:cNvSpPr>
            <p:nvPr/>
          </p:nvSpPr>
          <p:spPr bwMode="auto">
            <a:xfrm>
              <a:off x="5405362" y="5322891"/>
              <a:ext cx="460353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5" name="组合 77"/>
          <p:cNvGrpSpPr>
            <a:grpSpLocks/>
          </p:cNvGrpSpPr>
          <p:nvPr/>
        </p:nvGrpSpPr>
        <p:grpSpPr bwMode="auto">
          <a:xfrm>
            <a:off x="1349375" y="4872038"/>
            <a:ext cx="2324100" cy="628650"/>
            <a:chOff x="1785938" y="5303838"/>
            <a:chExt cx="2323963" cy="628650"/>
          </a:xfrm>
        </p:grpSpPr>
        <p:sp>
          <p:nvSpPr>
            <p:cNvPr id="68713" name="Rectangle 63"/>
            <p:cNvSpPr>
              <a:spLocks noChangeArrowheads="1"/>
            </p:cNvSpPr>
            <p:nvPr/>
          </p:nvSpPr>
          <p:spPr bwMode="auto">
            <a:xfrm>
              <a:off x="1785938" y="5303838"/>
              <a:ext cx="468312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>
                  <a:latin typeface="宋体" pitchFamily="2" charset="-122"/>
                </a:rPr>
                <a:t>1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graphicFrame>
          <p:nvGraphicFramePr>
            <p:cNvPr id="68714" name="Object 10"/>
            <p:cNvGraphicFramePr>
              <a:graphicFrameLocks noChangeAspect="1"/>
            </p:cNvGraphicFramePr>
            <p:nvPr/>
          </p:nvGraphicFramePr>
          <p:xfrm>
            <a:off x="2323951" y="5405425"/>
            <a:ext cx="835025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20" name="公式" r:id="rId3" imgW="482391" imgH="393529" progId="Equation.3">
                    <p:embed/>
                  </p:oleObj>
                </mc:Choice>
                <mc:Fallback>
                  <p:oleObj name="公式" r:id="rId3" imgW="482391" imgH="393529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3951" y="5405425"/>
                          <a:ext cx="835025" cy="407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15" name="Object 14"/>
            <p:cNvGraphicFramePr>
              <a:graphicFrameLocks noChangeAspect="1"/>
            </p:cNvGraphicFramePr>
            <p:nvPr/>
          </p:nvGraphicFramePr>
          <p:xfrm>
            <a:off x="3328851" y="5405425"/>
            <a:ext cx="781050" cy="43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21" name="公式" r:id="rId5" imgW="482391" imgH="393529" progId="Equation.3">
                    <p:embed/>
                  </p:oleObj>
                </mc:Choice>
                <mc:Fallback>
                  <p:oleObj name="公式" r:id="rId5" imgW="482391" imgH="393529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8851" y="5405425"/>
                          <a:ext cx="781050" cy="433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4" name="Rectangle 54"/>
          <p:cNvSpPr>
            <a:spLocks noChangeArrowheads="1"/>
          </p:cNvSpPr>
          <p:nvPr/>
        </p:nvSpPr>
        <p:spPr bwMode="auto">
          <a:xfrm>
            <a:off x="3857625" y="5000625"/>
            <a:ext cx="92868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1600" b="1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1" lang="en-US" altLang="zh-CN" sz="1600" b="1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kumimoji="1" lang="en-US" altLang="zh-CN" sz="1600" b="1">
              <a:solidFill>
                <a:srgbClr val="FF3399"/>
              </a:solidFill>
              <a:latin typeface="Times New Roman" pitchFamily="18" charset="0"/>
            </a:endParaRPr>
          </a:p>
        </p:txBody>
      </p:sp>
      <p:grpSp>
        <p:nvGrpSpPr>
          <p:cNvPr id="6" name="组合 87"/>
          <p:cNvGrpSpPr>
            <a:grpSpLocks/>
          </p:cNvGrpSpPr>
          <p:nvPr/>
        </p:nvGrpSpPr>
        <p:grpSpPr bwMode="auto">
          <a:xfrm>
            <a:off x="1316038" y="4443413"/>
            <a:ext cx="3470275" cy="628650"/>
            <a:chOff x="1315966" y="4443428"/>
            <a:chExt cx="3470348" cy="628650"/>
          </a:xfrm>
        </p:grpSpPr>
        <p:grpSp>
          <p:nvGrpSpPr>
            <p:cNvPr id="68708" name="组合 69"/>
            <p:cNvGrpSpPr>
              <a:grpSpLocks/>
            </p:cNvGrpSpPr>
            <p:nvPr/>
          </p:nvGrpSpPr>
          <p:grpSpPr bwMode="auto">
            <a:xfrm>
              <a:off x="1315966" y="4443428"/>
              <a:ext cx="2321025" cy="628650"/>
              <a:chOff x="1785896" y="4899026"/>
              <a:chExt cx="2321025" cy="628650"/>
            </a:xfrm>
          </p:grpSpPr>
          <p:sp>
            <p:nvSpPr>
              <p:cNvPr id="68710" name="Rectangle 60"/>
              <p:cNvSpPr>
                <a:spLocks noChangeArrowheads="1"/>
              </p:cNvSpPr>
              <p:nvPr/>
            </p:nvSpPr>
            <p:spPr bwMode="auto">
              <a:xfrm>
                <a:off x="3357554" y="4899026"/>
                <a:ext cx="749367" cy="628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342900" indent="-3429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fontAlgn="ctr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 b="1">
                    <a:latin typeface="宋体" pitchFamily="2" charset="-122"/>
                  </a:rPr>
                  <a:t>×</a:t>
                </a:r>
                <a:endParaRPr kumimoji="1" lang="en-US" altLang="zh-CN" sz="1600" b="1">
                  <a:latin typeface="Times New Roman" pitchFamily="18" charset="0"/>
                </a:endParaRPr>
              </a:p>
            </p:txBody>
          </p:sp>
          <p:sp>
            <p:nvSpPr>
              <p:cNvPr id="68711" name="Rectangle 59"/>
              <p:cNvSpPr>
                <a:spLocks noChangeArrowheads="1"/>
              </p:cNvSpPr>
              <p:nvPr/>
            </p:nvSpPr>
            <p:spPr bwMode="auto">
              <a:xfrm>
                <a:off x="2397092" y="4899026"/>
                <a:ext cx="817586" cy="628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342900" indent="-3429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fontAlgn="ctr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 b="1">
                    <a:latin typeface="宋体" pitchFamily="2" charset="-122"/>
                  </a:rPr>
                  <a:t>×</a:t>
                </a:r>
                <a:endParaRPr kumimoji="1" lang="en-US" altLang="zh-CN" sz="1600" b="1">
                  <a:latin typeface="Times New Roman" pitchFamily="18" charset="0"/>
                </a:endParaRPr>
              </a:p>
            </p:txBody>
          </p:sp>
          <p:sp>
            <p:nvSpPr>
              <p:cNvPr id="68712" name="Rectangle 58"/>
              <p:cNvSpPr>
                <a:spLocks noChangeArrowheads="1"/>
              </p:cNvSpPr>
              <p:nvPr/>
            </p:nvSpPr>
            <p:spPr bwMode="auto">
              <a:xfrm>
                <a:off x="1785896" y="4899026"/>
                <a:ext cx="539758" cy="628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342900" indent="-3429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fontAlgn="ctr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68709" name="Rectangle 60"/>
            <p:cNvSpPr>
              <a:spLocks noChangeArrowheads="1"/>
            </p:cNvSpPr>
            <p:nvPr/>
          </p:nvSpPr>
          <p:spPr bwMode="auto">
            <a:xfrm>
              <a:off x="3857620" y="4586300"/>
              <a:ext cx="928694" cy="342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>
                  <a:latin typeface="宋体" pitchFamily="2" charset="-122"/>
                </a:rPr>
                <a:t>×</a:t>
              </a:r>
              <a:r>
                <a:rPr kumimoji="1" lang="zh-CN" altLang="en-US" sz="1600" b="1">
                  <a:latin typeface="宋体" pitchFamily="2" charset="-122"/>
                </a:rPr>
                <a:t>  </a:t>
              </a:r>
              <a:r>
                <a:rPr kumimoji="1" lang="en-US" altLang="zh-CN" sz="1600" b="1">
                  <a:latin typeface="宋体" pitchFamily="2" charset="-122"/>
                </a:rPr>
                <a:t>×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</p:grpSp>
      <p:grpSp>
        <p:nvGrpSpPr>
          <p:cNvPr id="9" name="组合 91"/>
          <p:cNvGrpSpPr>
            <a:grpSpLocks/>
          </p:cNvGrpSpPr>
          <p:nvPr/>
        </p:nvGrpSpPr>
        <p:grpSpPr bwMode="auto">
          <a:xfrm>
            <a:off x="1357313" y="5295900"/>
            <a:ext cx="2286000" cy="628650"/>
            <a:chOff x="1785938" y="5722938"/>
            <a:chExt cx="2285891" cy="628650"/>
          </a:xfrm>
        </p:grpSpPr>
        <p:sp>
          <p:nvSpPr>
            <p:cNvPr id="68705" name="Rectangle 68"/>
            <p:cNvSpPr>
              <a:spLocks noChangeArrowheads="1"/>
            </p:cNvSpPr>
            <p:nvPr/>
          </p:nvSpPr>
          <p:spPr bwMode="auto">
            <a:xfrm>
              <a:off x="1785938" y="5722938"/>
              <a:ext cx="468312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>
                  <a:latin typeface="宋体" pitchFamily="2" charset="-122"/>
                </a:rPr>
                <a:t>1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graphicFrame>
          <p:nvGraphicFramePr>
            <p:cNvPr id="68706" name="Object 9"/>
            <p:cNvGraphicFramePr>
              <a:graphicFrameLocks noChangeAspect="1"/>
            </p:cNvGraphicFramePr>
            <p:nvPr/>
          </p:nvGraphicFramePr>
          <p:xfrm>
            <a:off x="2357318" y="5862630"/>
            <a:ext cx="815994" cy="3990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22" name="公式" r:id="rId7" imgW="482391" imgH="393529" progId="Equation.3">
                    <p:embed/>
                  </p:oleObj>
                </mc:Choice>
                <mc:Fallback>
                  <p:oleObj name="公式" r:id="rId7" imgW="482391" imgH="393529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7318" y="5862630"/>
                          <a:ext cx="815994" cy="3990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07" name="Object 13"/>
            <p:cNvGraphicFramePr>
              <a:graphicFrameLocks noChangeAspect="1"/>
            </p:cNvGraphicFramePr>
            <p:nvPr/>
          </p:nvGraphicFramePr>
          <p:xfrm>
            <a:off x="3355867" y="5845169"/>
            <a:ext cx="715962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23" name="公式" r:id="rId9" imgW="482391" imgH="393529" progId="Equation.3">
                    <p:embed/>
                  </p:oleObj>
                </mc:Choice>
                <mc:Fallback>
                  <p:oleObj name="公式" r:id="rId9" imgW="482391" imgH="393529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5867" y="5845169"/>
                          <a:ext cx="715962" cy="404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5"/>
          <p:cNvGrpSpPr>
            <a:grpSpLocks/>
          </p:cNvGrpSpPr>
          <p:nvPr/>
        </p:nvGrpSpPr>
        <p:grpSpPr bwMode="auto">
          <a:xfrm>
            <a:off x="4857750" y="5300663"/>
            <a:ext cx="1317625" cy="628650"/>
            <a:chOff x="5286277" y="6184910"/>
            <a:chExt cx="1317590" cy="628650"/>
          </a:xfrm>
        </p:grpSpPr>
        <p:sp>
          <p:nvSpPr>
            <p:cNvPr id="68703" name="Rectangle 77"/>
            <p:cNvSpPr>
              <a:spLocks noChangeArrowheads="1"/>
            </p:cNvSpPr>
            <p:nvPr/>
          </p:nvSpPr>
          <p:spPr bwMode="auto">
            <a:xfrm>
              <a:off x="5992674" y="6184910"/>
              <a:ext cx="611193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600" b="1">
                  <a:solidFill>
                    <a:srgbClr val="006600"/>
                  </a:solidFill>
                  <a:latin typeface="宋体" pitchFamily="2" charset="-122"/>
                </a:rPr>
                <a:t>不变</a:t>
              </a:r>
              <a:endParaRPr kumimoji="1" lang="zh-CN" altLang="en-US" sz="1600" b="1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68704" name="Rectangle 76"/>
            <p:cNvSpPr>
              <a:spLocks noChangeArrowheads="1"/>
            </p:cNvSpPr>
            <p:nvPr/>
          </p:nvSpPr>
          <p:spPr bwMode="auto">
            <a:xfrm>
              <a:off x="5286277" y="6184910"/>
              <a:ext cx="642927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6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不变</a:t>
              </a:r>
            </a:p>
          </p:txBody>
        </p:sp>
      </p:grpSp>
      <p:sp>
        <p:nvSpPr>
          <p:cNvPr id="99" name="Rectangle 54"/>
          <p:cNvSpPr>
            <a:spLocks noChangeArrowheads="1"/>
          </p:cNvSpPr>
          <p:nvPr/>
        </p:nvSpPr>
        <p:spPr bwMode="auto">
          <a:xfrm>
            <a:off x="3857625" y="5429250"/>
            <a:ext cx="92868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1600" b="1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1" lang="en-US" altLang="zh-CN" sz="1600" b="1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1" lang="en-US" altLang="zh-CN" sz="1600" b="1">
              <a:solidFill>
                <a:srgbClr val="FF3399"/>
              </a:solidFill>
              <a:latin typeface="Times New Roman" pitchFamily="18" charset="0"/>
            </a:endParaRPr>
          </a:p>
        </p:txBody>
      </p:sp>
      <p:grpSp>
        <p:nvGrpSpPr>
          <p:cNvPr id="11" name="组合 99"/>
          <p:cNvGrpSpPr>
            <a:grpSpLocks/>
          </p:cNvGrpSpPr>
          <p:nvPr/>
        </p:nvGrpSpPr>
        <p:grpSpPr bwMode="auto">
          <a:xfrm>
            <a:off x="1357313" y="5729288"/>
            <a:ext cx="2286000" cy="628650"/>
            <a:chOff x="1785938" y="5722938"/>
            <a:chExt cx="2285891" cy="628650"/>
          </a:xfrm>
        </p:grpSpPr>
        <p:sp>
          <p:nvSpPr>
            <p:cNvPr id="68700" name="Rectangle 68"/>
            <p:cNvSpPr>
              <a:spLocks noChangeArrowheads="1"/>
            </p:cNvSpPr>
            <p:nvPr/>
          </p:nvSpPr>
          <p:spPr bwMode="auto">
            <a:xfrm>
              <a:off x="1785938" y="5722938"/>
              <a:ext cx="468312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>
                  <a:latin typeface="宋体" pitchFamily="2" charset="-122"/>
                </a:rPr>
                <a:t>1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graphicFrame>
          <p:nvGraphicFramePr>
            <p:cNvPr id="68701" name="Object 54"/>
            <p:cNvGraphicFramePr>
              <a:graphicFrameLocks noChangeAspect="1"/>
            </p:cNvGraphicFramePr>
            <p:nvPr/>
          </p:nvGraphicFramePr>
          <p:xfrm>
            <a:off x="2357318" y="5862630"/>
            <a:ext cx="815994" cy="3990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24" name="公式" r:id="rId11" imgW="482391" imgH="393529" progId="Equation.3">
                    <p:embed/>
                  </p:oleObj>
                </mc:Choice>
                <mc:Fallback>
                  <p:oleObj name="公式" r:id="rId11" imgW="482391" imgH="393529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7318" y="5862630"/>
                          <a:ext cx="815994" cy="3990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02" name="Object 55"/>
            <p:cNvGraphicFramePr>
              <a:graphicFrameLocks noChangeAspect="1"/>
            </p:cNvGraphicFramePr>
            <p:nvPr/>
          </p:nvGraphicFramePr>
          <p:xfrm>
            <a:off x="3355867" y="5845169"/>
            <a:ext cx="715962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25" name="公式" r:id="rId13" imgW="482391" imgH="393529" progId="Equation.3">
                    <p:embed/>
                  </p:oleObj>
                </mc:Choice>
                <mc:Fallback>
                  <p:oleObj name="公式" r:id="rId13" imgW="482391" imgH="393529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5867" y="5845169"/>
                          <a:ext cx="715962" cy="404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" name="Rectangle 54"/>
          <p:cNvSpPr>
            <a:spLocks noChangeArrowheads="1"/>
          </p:cNvSpPr>
          <p:nvPr/>
        </p:nvSpPr>
        <p:spPr bwMode="auto">
          <a:xfrm>
            <a:off x="3857625" y="5857875"/>
            <a:ext cx="92868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en-US" sz="1600" b="1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1" lang="en-US" altLang="zh-CN" sz="1600" b="1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1" lang="en-US" altLang="zh-CN" sz="1600" b="1">
              <a:solidFill>
                <a:srgbClr val="FF3399"/>
              </a:solidFill>
              <a:latin typeface="Times New Roman" pitchFamily="18" charset="0"/>
            </a:endParaRPr>
          </a:p>
        </p:txBody>
      </p:sp>
      <p:grpSp>
        <p:nvGrpSpPr>
          <p:cNvPr id="12" name="组合 104"/>
          <p:cNvGrpSpPr>
            <a:grpSpLocks/>
          </p:cNvGrpSpPr>
          <p:nvPr/>
        </p:nvGrpSpPr>
        <p:grpSpPr bwMode="auto">
          <a:xfrm>
            <a:off x="4957763" y="5729288"/>
            <a:ext cx="1214437" cy="628650"/>
            <a:chOff x="5429151" y="4899026"/>
            <a:chExt cx="1214418" cy="628650"/>
          </a:xfrm>
        </p:grpSpPr>
        <p:sp>
          <p:nvSpPr>
            <p:cNvPr id="68698" name="Rectangle 62"/>
            <p:cNvSpPr>
              <a:spLocks noChangeArrowheads="1"/>
            </p:cNvSpPr>
            <p:nvPr/>
          </p:nvSpPr>
          <p:spPr bwMode="auto">
            <a:xfrm>
              <a:off x="6032376" y="4899026"/>
              <a:ext cx="611193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600" b="1">
                  <a:solidFill>
                    <a:srgbClr val="006600"/>
                  </a:solidFill>
                  <a:latin typeface="宋体" pitchFamily="2" charset="-122"/>
                </a:rPr>
                <a:t>导通</a:t>
              </a:r>
              <a:endParaRPr kumimoji="1" lang="zh-CN" altLang="en-US" sz="1600" b="1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68699" name="Rectangle 61"/>
            <p:cNvSpPr>
              <a:spLocks noChangeArrowheads="1"/>
            </p:cNvSpPr>
            <p:nvPr/>
          </p:nvSpPr>
          <p:spPr bwMode="auto">
            <a:xfrm>
              <a:off x="5429151" y="4899026"/>
              <a:ext cx="460353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grpSp>
        <p:nvGrpSpPr>
          <p:cNvPr id="13" name="组合 107"/>
          <p:cNvGrpSpPr>
            <a:grpSpLocks/>
          </p:cNvGrpSpPr>
          <p:nvPr/>
        </p:nvGrpSpPr>
        <p:grpSpPr bwMode="auto">
          <a:xfrm>
            <a:off x="1357313" y="6157913"/>
            <a:ext cx="2286000" cy="628650"/>
            <a:chOff x="1785938" y="5722938"/>
            <a:chExt cx="2285891" cy="628650"/>
          </a:xfrm>
        </p:grpSpPr>
        <p:sp>
          <p:nvSpPr>
            <p:cNvPr id="68695" name="Rectangle 68"/>
            <p:cNvSpPr>
              <a:spLocks noChangeArrowheads="1"/>
            </p:cNvSpPr>
            <p:nvPr/>
          </p:nvSpPr>
          <p:spPr bwMode="auto">
            <a:xfrm>
              <a:off x="1785938" y="5722938"/>
              <a:ext cx="468312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>
                  <a:latin typeface="宋体" pitchFamily="2" charset="-122"/>
                </a:rPr>
                <a:t>1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graphicFrame>
          <p:nvGraphicFramePr>
            <p:cNvPr id="68696" name="Object 56"/>
            <p:cNvGraphicFramePr>
              <a:graphicFrameLocks noChangeAspect="1"/>
            </p:cNvGraphicFramePr>
            <p:nvPr/>
          </p:nvGraphicFramePr>
          <p:xfrm>
            <a:off x="2357318" y="5862630"/>
            <a:ext cx="815994" cy="3990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26" name="公式" r:id="rId14" imgW="482391" imgH="393529" progId="Equation.3">
                    <p:embed/>
                  </p:oleObj>
                </mc:Choice>
                <mc:Fallback>
                  <p:oleObj name="公式" r:id="rId14" imgW="482391" imgH="393529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7318" y="5862630"/>
                          <a:ext cx="815994" cy="3990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97" name="Object 57"/>
            <p:cNvGraphicFramePr>
              <a:graphicFrameLocks noChangeAspect="1"/>
            </p:cNvGraphicFramePr>
            <p:nvPr/>
          </p:nvGraphicFramePr>
          <p:xfrm>
            <a:off x="3355867" y="5845169"/>
            <a:ext cx="715962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27" name="公式" r:id="rId16" imgW="482391" imgH="393529" progId="Equation.3">
                    <p:embed/>
                  </p:oleObj>
                </mc:Choice>
                <mc:Fallback>
                  <p:oleObj name="公式" r:id="rId16" imgW="482391" imgH="393529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5867" y="5845169"/>
                          <a:ext cx="715962" cy="404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" name="Rectangle 54"/>
          <p:cNvSpPr>
            <a:spLocks noChangeArrowheads="1"/>
          </p:cNvSpPr>
          <p:nvPr/>
        </p:nvSpPr>
        <p:spPr bwMode="auto">
          <a:xfrm>
            <a:off x="3857625" y="6286500"/>
            <a:ext cx="92868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en-US" sz="1600" b="1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1" lang="en-US" altLang="zh-CN" sz="1600" b="1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kumimoji="1" lang="en-US" altLang="zh-CN" sz="1600" b="1">
              <a:solidFill>
                <a:srgbClr val="FF3399"/>
              </a:solidFill>
              <a:latin typeface="Times New Roman" pitchFamily="18" charset="0"/>
            </a:endParaRPr>
          </a:p>
        </p:txBody>
      </p:sp>
      <p:grpSp>
        <p:nvGrpSpPr>
          <p:cNvPr id="14" name="组合 112"/>
          <p:cNvGrpSpPr>
            <a:grpSpLocks/>
          </p:cNvGrpSpPr>
          <p:nvPr/>
        </p:nvGrpSpPr>
        <p:grpSpPr bwMode="auto">
          <a:xfrm>
            <a:off x="4976813" y="6153150"/>
            <a:ext cx="1238250" cy="633413"/>
            <a:chOff x="5405362" y="5322891"/>
            <a:chExt cx="1238207" cy="633413"/>
          </a:xfrm>
        </p:grpSpPr>
        <p:sp>
          <p:nvSpPr>
            <p:cNvPr id="68693" name="Rectangle 67"/>
            <p:cNvSpPr>
              <a:spLocks noChangeArrowheads="1"/>
            </p:cNvSpPr>
            <p:nvPr/>
          </p:nvSpPr>
          <p:spPr bwMode="auto">
            <a:xfrm>
              <a:off x="6032376" y="5327654"/>
              <a:ext cx="611193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600" b="1">
                  <a:solidFill>
                    <a:srgbClr val="006600"/>
                  </a:solidFill>
                  <a:latin typeface="宋体" pitchFamily="2" charset="-122"/>
                </a:rPr>
                <a:t>截止</a:t>
              </a:r>
              <a:endParaRPr kumimoji="1" lang="zh-CN" altLang="en-US" sz="1600" b="1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68694" name="Rectangle 66"/>
            <p:cNvSpPr>
              <a:spLocks noChangeArrowheads="1"/>
            </p:cNvSpPr>
            <p:nvPr/>
          </p:nvSpPr>
          <p:spPr bwMode="auto">
            <a:xfrm>
              <a:off x="5405362" y="5322891"/>
              <a:ext cx="460353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15" name="组合 154"/>
          <p:cNvGrpSpPr>
            <a:grpSpLocks/>
          </p:cNvGrpSpPr>
          <p:nvPr/>
        </p:nvGrpSpPr>
        <p:grpSpPr bwMode="auto">
          <a:xfrm>
            <a:off x="5788025" y="1143000"/>
            <a:ext cx="2355850" cy="2000250"/>
            <a:chOff x="5787952" y="1142984"/>
            <a:chExt cx="2355948" cy="2000264"/>
          </a:xfrm>
        </p:grpSpPr>
        <p:grpSp>
          <p:nvGrpSpPr>
            <p:cNvPr id="68661" name="组合 150"/>
            <p:cNvGrpSpPr>
              <a:grpSpLocks/>
            </p:cNvGrpSpPr>
            <p:nvPr/>
          </p:nvGrpSpPr>
          <p:grpSpPr bwMode="auto">
            <a:xfrm>
              <a:off x="5787952" y="1142984"/>
              <a:ext cx="2355948" cy="2000264"/>
              <a:chOff x="5929322" y="1100121"/>
              <a:chExt cx="2355948" cy="2000264"/>
            </a:xfrm>
          </p:grpSpPr>
          <p:sp>
            <p:nvSpPr>
              <p:cNvPr id="116" name="矩形 115"/>
              <p:cNvSpPr/>
              <p:nvPr/>
            </p:nvSpPr>
            <p:spPr>
              <a:xfrm>
                <a:off x="6357965" y="1100121"/>
                <a:ext cx="1500250" cy="20002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68665" name="组合 119"/>
              <p:cNvGrpSpPr>
                <a:grpSpLocks/>
              </p:cNvGrpSpPr>
              <p:nvPr/>
            </p:nvGrpSpPr>
            <p:grpSpPr bwMode="auto">
              <a:xfrm>
                <a:off x="5929322" y="1142984"/>
                <a:ext cx="430134" cy="338554"/>
                <a:chOff x="5929322" y="1214422"/>
                <a:chExt cx="430134" cy="338554"/>
              </a:xfrm>
            </p:grpSpPr>
            <p:cxnSp>
              <p:nvCxnSpPr>
                <p:cNvPr id="118" name="直接连接符 117"/>
                <p:cNvCxnSpPr/>
                <p:nvPr/>
              </p:nvCxnSpPr>
              <p:spPr>
                <a:xfrm>
                  <a:off x="5929322" y="1500174"/>
                  <a:ext cx="428643" cy="158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692" name="矩形 118"/>
                <p:cNvSpPr>
                  <a:spLocks noChangeArrowheads="1"/>
                </p:cNvSpPr>
                <p:nvPr/>
              </p:nvSpPr>
              <p:spPr bwMode="auto">
                <a:xfrm>
                  <a:off x="6072198" y="1214422"/>
                  <a:ext cx="287258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marL="342900" indent="-342900"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600" b="1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68666" name="组合 121"/>
              <p:cNvGrpSpPr>
                <a:grpSpLocks/>
              </p:cNvGrpSpPr>
              <p:nvPr/>
            </p:nvGrpSpPr>
            <p:grpSpPr bwMode="auto">
              <a:xfrm>
                <a:off x="5929322" y="1590248"/>
                <a:ext cx="430135" cy="338554"/>
                <a:chOff x="5929322" y="1214422"/>
                <a:chExt cx="430135" cy="338554"/>
              </a:xfrm>
            </p:grpSpPr>
            <p:cxnSp>
              <p:nvCxnSpPr>
                <p:cNvPr id="123" name="直接连接符 122"/>
                <p:cNvCxnSpPr/>
                <p:nvPr/>
              </p:nvCxnSpPr>
              <p:spPr>
                <a:xfrm>
                  <a:off x="5929322" y="1500588"/>
                  <a:ext cx="428643" cy="158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690" name="矩形 123"/>
                <p:cNvSpPr>
                  <a:spLocks noChangeArrowheads="1"/>
                </p:cNvSpPr>
                <p:nvPr/>
              </p:nvSpPr>
              <p:spPr bwMode="auto">
                <a:xfrm>
                  <a:off x="6072198" y="1214422"/>
                  <a:ext cx="287259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marL="342900" indent="-342900"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600" b="1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68667" name="组合 124"/>
              <p:cNvGrpSpPr>
                <a:grpSpLocks/>
              </p:cNvGrpSpPr>
              <p:nvPr/>
            </p:nvGrpSpPr>
            <p:grpSpPr bwMode="auto">
              <a:xfrm>
                <a:off x="5929322" y="2018876"/>
                <a:ext cx="430135" cy="338554"/>
                <a:chOff x="5929322" y="1214422"/>
                <a:chExt cx="430135" cy="338554"/>
              </a:xfrm>
            </p:grpSpPr>
            <p:cxnSp>
              <p:nvCxnSpPr>
                <p:cNvPr id="126" name="直接连接符 125"/>
                <p:cNvCxnSpPr/>
                <p:nvPr/>
              </p:nvCxnSpPr>
              <p:spPr>
                <a:xfrm>
                  <a:off x="5929322" y="1500588"/>
                  <a:ext cx="428643" cy="158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688" name="矩形 126"/>
                <p:cNvSpPr>
                  <a:spLocks noChangeArrowheads="1"/>
                </p:cNvSpPr>
                <p:nvPr/>
              </p:nvSpPr>
              <p:spPr bwMode="auto">
                <a:xfrm>
                  <a:off x="6072198" y="1214422"/>
                  <a:ext cx="287259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marL="342900" indent="-342900"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600" b="1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68668" name="组合 127"/>
              <p:cNvGrpSpPr>
                <a:grpSpLocks/>
              </p:cNvGrpSpPr>
              <p:nvPr/>
            </p:nvGrpSpPr>
            <p:grpSpPr bwMode="auto">
              <a:xfrm>
                <a:off x="5929322" y="2447504"/>
                <a:ext cx="430135" cy="338554"/>
                <a:chOff x="5929322" y="1214422"/>
                <a:chExt cx="430135" cy="338554"/>
              </a:xfrm>
            </p:grpSpPr>
            <p:cxnSp>
              <p:nvCxnSpPr>
                <p:cNvPr id="129" name="直接连接符 128"/>
                <p:cNvCxnSpPr/>
                <p:nvPr/>
              </p:nvCxnSpPr>
              <p:spPr>
                <a:xfrm>
                  <a:off x="5929322" y="1500588"/>
                  <a:ext cx="428643" cy="158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686" name="矩形 129"/>
                <p:cNvSpPr>
                  <a:spLocks noChangeArrowheads="1"/>
                </p:cNvSpPr>
                <p:nvPr/>
              </p:nvSpPr>
              <p:spPr bwMode="auto">
                <a:xfrm>
                  <a:off x="6072198" y="1214422"/>
                  <a:ext cx="287259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marL="342900" indent="-342900"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600" b="1"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</a:p>
              </p:txBody>
            </p:sp>
          </p:grpSp>
          <p:cxnSp>
            <p:nvCxnSpPr>
              <p:cNvPr id="132" name="直接连接符 131"/>
              <p:cNvCxnSpPr/>
              <p:nvPr/>
            </p:nvCxnSpPr>
            <p:spPr>
              <a:xfrm>
                <a:off x="7856627" y="1428736"/>
                <a:ext cx="428643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670" name="矩形 132"/>
              <p:cNvSpPr>
                <a:spLocks noChangeArrowheads="1"/>
              </p:cNvSpPr>
              <p:nvPr/>
            </p:nvSpPr>
            <p:spPr bwMode="auto">
              <a:xfrm>
                <a:off x="7858148" y="1142984"/>
                <a:ext cx="28725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fontAlgn="ctr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8</a:t>
                </a:r>
              </a:p>
            </p:txBody>
          </p:sp>
          <p:cxnSp>
            <p:nvCxnSpPr>
              <p:cNvPr id="135" name="直接连接符 134"/>
              <p:cNvCxnSpPr/>
              <p:nvPr/>
            </p:nvCxnSpPr>
            <p:spPr>
              <a:xfrm>
                <a:off x="7856627" y="1876414"/>
                <a:ext cx="428643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672" name="矩形 135"/>
              <p:cNvSpPr>
                <a:spLocks noChangeArrowheads="1"/>
              </p:cNvSpPr>
              <p:nvPr/>
            </p:nvSpPr>
            <p:spPr bwMode="auto">
              <a:xfrm>
                <a:off x="7858148" y="1590248"/>
                <a:ext cx="28725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fontAlgn="ctr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7</a:t>
                </a:r>
              </a:p>
            </p:txBody>
          </p:sp>
          <p:cxnSp>
            <p:nvCxnSpPr>
              <p:cNvPr id="138" name="直接连接符 137"/>
              <p:cNvCxnSpPr/>
              <p:nvPr/>
            </p:nvCxnSpPr>
            <p:spPr>
              <a:xfrm>
                <a:off x="7856627" y="2305042"/>
                <a:ext cx="428643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674" name="矩形 138"/>
              <p:cNvSpPr>
                <a:spLocks noChangeArrowheads="1"/>
              </p:cNvSpPr>
              <p:nvPr/>
            </p:nvSpPr>
            <p:spPr bwMode="auto">
              <a:xfrm>
                <a:off x="7858148" y="2018876"/>
                <a:ext cx="28725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fontAlgn="ctr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6</a:t>
                </a:r>
              </a:p>
            </p:txBody>
          </p:sp>
          <p:cxnSp>
            <p:nvCxnSpPr>
              <p:cNvPr id="141" name="直接连接符 140"/>
              <p:cNvCxnSpPr/>
              <p:nvPr/>
            </p:nvCxnSpPr>
            <p:spPr>
              <a:xfrm>
                <a:off x="7856627" y="2733670"/>
                <a:ext cx="428643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676" name="矩形 141"/>
              <p:cNvSpPr>
                <a:spLocks noChangeArrowheads="1"/>
              </p:cNvSpPr>
              <p:nvPr/>
            </p:nvSpPr>
            <p:spPr bwMode="auto">
              <a:xfrm>
                <a:off x="7858148" y="2447504"/>
                <a:ext cx="28725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fontAlgn="ctr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68677" name="矩形 142"/>
              <p:cNvSpPr>
                <a:spLocks noChangeArrowheads="1"/>
              </p:cNvSpPr>
              <p:nvPr/>
            </p:nvSpPr>
            <p:spPr bwMode="auto">
              <a:xfrm>
                <a:off x="6357950" y="1261633"/>
                <a:ext cx="63992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fontAlgn="ctr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GND</a:t>
                </a:r>
                <a:endParaRPr kumimoji="1" lang="en-US" altLang="zh-CN" sz="1600" b="1">
                  <a:latin typeface="Times New Roman" pitchFamily="18" charset="0"/>
                </a:endParaRPr>
              </a:p>
            </p:txBody>
          </p:sp>
          <p:sp>
            <p:nvSpPr>
              <p:cNvPr id="68678" name="矩形 143"/>
              <p:cNvSpPr>
                <a:spLocks noChangeArrowheads="1"/>
              </p:cNvSpPr>
              <p:nvPr/>
            </p:nvSpPr>
            <p:spPr bwMode="auto">
              <a:xfrm>
                <a:off x="7327233" y="1242997"/>
                <a:ext cx="53091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r" eaLnBrk="1" fontAlgn="ctr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kumimoji="1" lang="en-US" altLang="zh-CN" sz="1600" b="1" baseline="-25000">
                    <a:latin typeface="Times New Roman" pitchFamily="18" charset="0"/>
                    <a:cs typeface="Times New Roman" pitchFamily="18" charset="0"/>
                  </a:rPr>
                  <a:t>CC</a:t>
                </a:r>
                <a:endParaRPr kumimoji="1" lang="en-US" altLang="zh-CN" sz="1600" b="1" baseline="-25000">
                  <a:latin typeface="Times New Roman" pitchFamily="18" charset="0"/>
                </a:endParaRPr>
              </a:p>
            </p:txBody>
          </p:sp>
          <p:sp>
            <p:nvSpPr>
              <p:cNvPr id="68679" name="矩形 144"/>
              <p:cNvSpPr>
                <a:spLocks noChangeArrowheads="1"/>
              </p:cNvSpPr>
              <p:nvPr/>
            </p:nvSpPr>
            <p:spPr bwMode="auto">
              <a:xfrm>
                <a:off x="6357950" y="1690261"/>
                <a:ext cx="46839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fontAlgn="ctr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TR</a:t>
                </a:r>
                <a:endParaRPr kumimoji="1" lang="en-US" altLang="zh-CN" sz="1600" b="1">
                  <a:latin typeface="Times New Roman" pitchFamily="18" charset="0"/>
                </a:endParaRPr>
              </a:p>
            </p:txBody>
          </p:sp>
          <p:sp>
            <p:nvSpPr>
              <p:cNvPr id="68680" name="矩形 145"/>
              <p:cNvSpPr>
                <a:spLocks noChangeArrowheads="1"/>
              </p:cNvSpPr>
              <p:nvPr/>
            </p:nvSpPr>
            <p:spPr bwMode="auto">
              <a:xfrm>
                <a:off x="6357950" y="2118889"/>
                <a:ext cx="43383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fontAlgn="ctr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kumimoji="1" lang="en-US" altLang="zh-CN" sz="1600" b="1" baseline="-2500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kumimoji="1" lang="en-US" altLang="zh-CN" sz="1600" b="1" baseline="-25000">
                  <a:latin typeface="Times New Roman" pitchFamily="18" charset="0"/>
                </a:endParaRPr>
              </a:p>
            </p:txBody>
          </p:sp>
          <p:sp>
            <p:nvSpPr>
              <p:cNvPr id="68681" name="矩形 146"/>
              <p:cNvSpPr>
                <a:spLocks noChangeArrowheads="1"/>
              </p:cNvSpPr>
              <p:nvPr/>
            </p:nvSpPr>
            <p:spPr bwMode="auto">
              <a:xfrm>
                <a:off x="6357950" y="2547517"/>
                <a:ext cx="43152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fontAlgn="ctr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kumimoji="1" lang="en-US" altLang="zh-CN" sz="1600" b="1" baseline="-25000"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kumimoji="1" lang="en-US" altLang="zh-CN" sz="1600" b="1" baseline="-25000">
                  <a:latin typeface="Times New Roman" pitchFamily="18" charset="0"/>
                </a:endParaRPr>
              </a:p>
            </p:txBody>
          </p:sp>
          <p:sp>
            <p:nvSpPr>
              <p:cNvPr id="68682" name="矩形 147"/>
              <p:cNvSpPr>
                <a:spLocks noChangeArrowheads="1"/>
              </p:cNvSpPr>
              <p:nvPr/>
            </p:nvSpPr>
            <p:spPr bwMode="auto">
              <a:xfrm>
                <a:off x="7358082" y="2547517"/>
                <a:ext cx="53732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r" eaLnBrk="1" fontAlgn="ctr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kumimoji="1" lang="en-US" altLang="zh-CN" sz="1600" b="1" baseline="-25000">
                    <a:latin typeface="Times New Roman" pitchFamily="18" charset="0"/>
                    <a:cs typeface="Times New Roman" pitchFamily="18" charset="0"/>
                  </a:rPr>
                  <a:t>CO</a:t>
                </a:r>
                <a:endParaRPr kumimoji="1" lang="en-US" altLang="zh-CN" sz="1600" b="1" baseline="-25000">
                  <a:latin typeface="Times New Roman" pitchFamily="18" charset="0"/>
                </a:endParaRPr>
              </a:p>
            </p:txBody>
          </p:sp>
          <p:sp>
            <p:nvSpPr>
              <p:cNvPr id="68683" name="矩形 148"/>
              <p:cNvSpPr>
                <a:spLocks noChangeArrowheads="1"/>
              </p:cNvSpPr>
              <p:nvPr/>
            </p:nvSpPr>
            <p:spPr bwMode="auto">
              <a:xfrm>
                <a:off x="7376926" y="2118889"/>
                <a:ext cx="4812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r" eaLnBrk="1" fontAlgn="ctr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TH</a:t>
                </a:r>
                <a:endParaRPr kumimoji="1" lang="en-US" altLang="zh-CN" sz="1600" b="1">
                  <a:latin typeface="Times New Roman" pitchFamily="18" charset="0"/>
                </a:endParaRPr>
              </a:p>
            </p:txBody>
          </p:sp>
          <p:sp>
            <p:nvSpPr>
              <p:cNvPr id="68684" name="矩形 149"/>
              <p:cNvSpPr>
                <a:spLocks noChangeArrowheads="1"/>
              </p:cNvSpPr>
              <p:nvPr/>
            </p:nvSpPr>
            <p:spPr bwMode="auto">
              <a:xfrm>
                <a:off x="7184572" y="1690261"/>
                <a:ext cx="67358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r" eaLnBrk="1" fontAlgn="ctr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DISC</a:t>
                </a:r>
                <a:endParaRPr kumimoji="1" lang="en-US" altLang="zh-CN" sz="1600" b="1">
                  <a:latin typeface="Times New Roman" pitchFamily="18" charset="0"/>
                </a:endParaRPr>
              </a:p>
            </p:txBody>
          </p:sp>
        </p:grpSp>
        <p:cxnSp>
          <p:nvCxnSpPr>
            <p:cNvPr id="153" name="直接连接符 152"/>
            <p:cNvCxnSpPr/>
            <p:nvPr/>
          </p:nvCxnSpPr>
          <p:spPr>
            <a:xfrm flipV="1">
              <a:off x="6286448" y="1785927"/>
              <a:ext cx="2873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 flipV="1">
              <a:off x="6286448" y="2643183"/>
              <a:ext cx="2524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109"/>
          <p:cNvGrpSpPr>
            <a:grpSpLocks/>
          </p:cNvGrpSpPr>
          <p:nvPr/>
        </p:nvGrpSpPr>
        <p:grpSpPr bwMode="auto">
          <a:xfrm>
            <a:off x="357188" y="3814763"/>
            <a:ext cx="5838825" cy="2900362"/>
            <a:chOff x="357188" y="3814765"/>
            <a:chExt cx="5838825" cy="2900360"/>
          </a:xfrm>
        </p:grpSpPr>
        <p:grpSp>
          <p:nvGrpSpPr>
            <p:cNvPr id="68629" name="组合 86"/>
            <p:cNvGrpSpPr>
              <a:grpSpLocks/>
            </p:cNvGrpSpPr>
            <p:nvPr/>
          </p:nvGrpSpPr>
          <p:grpSpPr bwMode="auto">
            <a:xfrm>
              <a:off x="357188" y="3816350"/>
              <a:ext cx="5838825" cy="2898775"/>
              <a:chOff x="357158" y="3816357"/>
              <a:chExt cx="5838866" cy="2898790"/>
            </a:xfrm>
          </p:grpSpPr>
          <p:grpSp>
            <p:nvGrpSpPr>
              <p:cNvPr id="68631" name="组合 65"/>
              <p:cNvGrpSpPr>
                <a:grpSpLocks/>
              </p:cNvGrpSpPr>
              <p:nvPr/>
            </p:nvGrpSpPr>
            <p:grpSpPr bwMode="auto">
              <a:xfrm>
                <a:off x="357158" y="3816357"/>
                <a:ext cx="5835650" cy="2897819"/>
                <a:chOff x="827088" y="4244981"/>
                <a:chExt cx="5835650" cy="2897819"/>
              </a:xfrm>
            </p:grpSpPr>
            <p:sp>
              <p:nvSpPr>
                <p:cNvPr id="58" name="Rectangle 70"/>
                <p:cNvSpPr>
                  <a:spLocks noChangeArrowheads="1"/>
                </p:cNvSpPr>
                <p:nvPr/>
              </p:nvSpPr>
              <p:spPr bwMode="auto">
                <a:xfrm>
                  <a:off x="3822721" y="6378593"/>
                  <a:ext cx="1498611" cy="6286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None/>
                    <a:defRPr/>
                  </a:pPr>
                  <a:endParaRPr lang="zh-CN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59" name="Rectangle 69"/>
                <p:cNvSpPr>
                  <a:spLocks noChangeArrowheads="1"/>
                </p:cNvSpPr>
                <p:nvPr/>
              </p:nvSpPr>
              <p:spPr bwMode="auto">
                <a:xfrm>
                  <a:off x="2325699" y="6378593"/>
                  <a:ext cx="1497023" cy="6286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None/>
                    <a:defRPr/>
                  </a:pPr>
                  <a:endParaRPr lang="zh-CN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63" name="Rectangle 65"/>
                <p:cNvSpPr>
                  <a:spLocks noChangeArrowheads="1"/>
                </p:cNvSpPr>
                <p:nvPr/>
              </p:nvSpPr>
              <p:spPr bwMode="auto">
                <a:xfrm>
                  <a:off x="3822721" y="5749940"/>
                  <a:ext cx="1498611" cy="6286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None/>
                    <a:defRPr/>
                  </a:pPr>
                  <a:endParaRPr lang="zh-CN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64" name="Rectangle 64"/>
                <p:cNvSpPr>
                  <a:spLocks noChangeArrowheads="1"/>
                </p:cNvSpPr>
                <p:nvPr/>
              </p:nvSpPr>
              <p:spPr bwMode="auto">
                <a:xfrm>
                  <a:off x="2325699" y="5749940"/>
                  <a:ext cx="1497023" cy="6286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marL="342900" indent="-342900" algn="ctr" fontAlgn="ctr">
                    <a:defRPr/>
                  </a:pPr>
                  <a:endParaRPr kumimoji="1" lang="zh-CN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68639" name="Line 163"/>
                <p:cNvSpPr>
                  <a:spLocks noChangeShapeType="1"/>
                </p:cNvSpPr>
                <p:nvPr/>
              </p:nvSpPr>
              <p:spPr bwMode="auto">
                <a:xfrm>
                  <a:off x="5321198" y="4256085"/>
                  <a:ext cx="0" cy="2880000"/>
                </a:xfrm>
                <a:prstGeom prst="line">
                  <a:avLst/>
                </a:prstGeom>
                <a:noFill/>
                <a:ln w="38100" cmpd="dbl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40" name="Line 168"/>
                <p:cNvSpPr>
                  <a:spLocks noChangeShapeType="1"/>
                </p:cNvSpPr>
                <p:nvPr/>
              </p:nvSpPr>
              <p:spPr bwMode="auto">
                <a:xfrm>
                  <a:off x="2325654" y="4622800"/>
                  <a:ext cx="0" cy="25200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41" name="Line 170"/>
                <p:cNvSpPr>
                  <a:spLocks noChangeShapeType="1"/>
                </p:cNvSpPr>
                <p:nvPr/>
              </p:nvSpPr>
              <p:spPr bwMode="auto">
                <a:xfrm>
                  <a:off x="3214678" y="4622800"/>
                  <a:ext cx="0" cy="25200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42" name="Line 174"/>
                <p:cNvSpPr>
                  <a:spLocks noChangeShapeType="1"/>
                </p:cNvSpPr>
                <p:nvPr/>
              </p:nvSpPr>
              <p:spPr bwMode="auto">
                <a:xfrm>
                  <a:off x="6000642" y="4622800"/>
                  <a:ext cx="0" cy="25200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43" name="Line 187"/>
                <p:cNvSpPr>
                  <a:spLocks noChangeShapeType="1"/>
                </p:cNvSpPr>
                <p:nvPr/>
              </p:nvSpPr>
              <p:spPr bwMode="auto">
                <a:xfrm>
                  <a:off x="1721326" y="5399092"/>
                  <a:ext cx="493188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44" name="Line 198"/>
                <p:cNvSpPr>
                  <a:spLocks noChangeShapeType="1"/>
                </p:cNvSpPr>
                <p:nvPr/>
              </p:nvSpPr>
              <p:spPr bwMode="auto">
                <a:xfrm>
                  <a:off x="1721326" y="5827720"/>
                  <a:ext cx="493188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45" name="Line 80"/>
                <p:cNvSpPr>
                  <a:spLocks noChangeShapeType="1"/>
                </p:cNvSpPr>
                <p:nvPr/>
              </p:nvSpPr>
              <p:spPr bwMode="auto">
                <a:xfrm>
                  <a:off x="1714460" y="4265610"/>
                  <a:ext cx="0" cy="284400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46" name="Line 81"/>
                <p:cNvSpPr>
                  <a:spLocks noChangeShapeType="1"/>
                </p:cNvSpPr>
                <p:nvPr/>
              </p:nvSpPr>
              <p:spPr bwMode="auto">
                <a:xfrm>
                  <a:off x="6662619" y="4265610"/>
                  <a:ext cx="0" cy="284400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47" name="Line 209"/>
                <p:cNvSpPr>
                  <a:spLocks noChangeShapeType="1"/>
                </p:cNvSpPr>
                <p:nvPr/>
              </p:nvSpPr>
              <p:spPr bwMode="auto">
                <a:xfrm>
                  <a:off x="1721207" y="6256348"/>
                  <a:ext cx="493188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48" name="Line 79"/>
                <p:cNvSpPr>
                  <a:spLocks noChangeShapeType="1"/>
                </p:cNvSpPr>
                <p:nvPr/>
              </p:nvSpPr>
              <p:spPr bwMode="auto">
                <a:xfrm>
                  <a:off x="1730851" y="7124722"/>
                  <a:ext cx="4931887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8649" name="组合 49"/>
                <p:cNvGrpSpPr>
                  <a:grpSpLocks/>
                </p:cNvGrpSpPr>
                <p:nvPr/>
              </p:nvGrpSpPr>
              <p:grpSpPr bwMode="auto">
                <a:xfrm>
                  <a:off x="827088" y="4244981"/>
                  <a:ext cx="5826125" cy="876297"/>
                  <a:chOff x="827088" y="4244981"/>
                  <a:chExt cx="5826125" cy="876297"/>
                </a:xfrm>
              </p:grpSpPr>
              <p:sp>
                <p:nvSpPr>
                  <p:cNvPr id="68650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6113500" y="4503740"/>
                    <a:ext cx="468320" cy="6175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marL="342900" indent="-342900"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fontAlgn="ctr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1" lang="en-US" altLang="zh-CN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VT</a:t>
                    </a:r>
                    <a:endParaRPr kumimoji="1" lang="en-US" altLang="zh-CN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8651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5399120" y="4503740"/>
                    <a:ext cx="531790" cy="6175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marL="342900" indent="-342900"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fontAlgn="ctr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1" lang="en-US" altLang="zh-CN" sz="1600" b="1" i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u</a:t>
                    </a:r>
                    <a:r>
                      <a:rPr kumimoji="1" lang="en-US" altLang="zh-CN" sz="1600" b="1" baseline="-3000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O</a:t>
                    </a:r>
                    <a:endParaRPr kumimoji="1" lang="en-US" altLang="zh-CN" sz="1600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8652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357554" y="4503740"/>
                    <a:ext cx="677929" cy="6175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marL="342900" indent="-342900"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fontAlgn="ctr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1" lang="en-US" altLang="zh-CN" sz="1600" b="1" i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v</a:t>
                    </a:r>
                    <a:r>
                      <a:rPr kumimoji="1" lang="en-US" altLang="zh-CN" sz="1600" b="1" baseline="-3000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i2</a:t>
                    </a:r>
                    <a:endParaRPr kumimoji="1" lang="en-US" altLang="zh-CN" sz="1600" b="1">
                      <a:solidFill>
                        <a:srgbClr val="0000FF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8653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2468530" y="4503740"/>
                    <a:ext cx="674710" cy="6175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marL="342900" indent="-342900"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fontAlgn="ctr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1" lang="en-US" altLang="zh-CN" sz="1600" b="1" i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v</a:t>
                    </a:r>
                    <a:r>
                      <a:rPr kumimoji="1" lang="en-US" altLang="zh-CN" sz="1600" b="1" baseline="-3000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i1</a:t>
                    </a:r>
                    <a:endParaRPr kumimoji="1" lang="en-US" altLang="zh-CN" sz="1600" b="1">
                      <a:solidFill>
                        <a:srgbClr val="0000FF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75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827088" y="4503747"/>
                    <a:ext cx="1498611" cy="6175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None/>
                      <a:defRPr/>
                    </a:pPr>
                    <a:endParaRPr lang="zh-CN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68655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464071" y="4244981"/>
                    <a:ext cx="1036625" cy="39846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marL="342900" indent="-342900"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fontAlgn="ctr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1" lang="zh-CN" altLang="en-US" sz="1600" b="1">
                        <a:solidFill>
                          <a:srgbClr val="FF0000"/>
                        </a:solidFill>
                        <a:latin typeface="宋体" pitchFamily="2" charset="-122"/>
                      </a:rPr>
                      <a:t>输出</a:t>
                    </a:r>
                    <a:endParaRPr kumimoji="1" lang="zh-CN" altLang="en-US" sz="1600" b="1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8656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2357422" y="4244981"/>
                    <a:ext cx="928734" cy="39846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None/>
                    </a:pPr>
                    <a:r>
                      <a:rPr lang="zh-CN" altLang="en-US" sz="1600" b="1">
                        <a:solidFill>
                          <a:srgbClr val="0000FF"/>
                        </a:solidFill>
                      </a:rPr>
                      <a:t>输入</a:t>
                    </a:r>
                  </a:p>
                </p:txBody>
              </p:sp>
              <p:sp>
                <p:nvSpPr>
                  <p:cNvPr id="68657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1721326" y="4256085"/>
                    <a:ext cx="4931887" cy="0"/>
                  </a:xfrm>
                  <a:prstGeom prst="line">
                    <a:avLst/>
                  </a:prstGeom>
                  <a:noFill/>
                  <a:ln w="25400" cap="sq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658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1721326" y="4613275"/>
                    <a:ext cx="493188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659" name="Line 176"/>
                  <p:cNvSpPr>
                    <a:spLocks noChangeShapeType="1"/>
                  </p:cNvSpPr>
                  <p:nvPr/>
                </p:nvSpPr>
                <p:spPr bwMode="auto">
                  <a:xfrm>
                    <a:off x="1721326" y="4970464"/>
                    <a:ext cx="493188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68660" name="Object 15"/>
                  <p:cNvGraphicFramePr>
                    <a:graphicFrameLocks noChangeAspect="1"/>
                  </p:cNvGraphicFramePr>
                  <p:nvPr/>
                </p:nvGraphicFramePr>
                <p:xfrm>
                  <a:off x="1928794" y="4662151"/>
                  <a:ext cx="285720" cy="30038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8728" name="公式" r:id="rId18" imgW="241097" imgH="241097" progId="Equation.3">
                          <p:embed/>
                        </p:oleObj>
                      </mc:Choice>
                      <mc:Fallback>
                        <p:oleObj name="公式" r:id="rId18" imgW="241097" imgH="241097" progId="Equation.3">
                          <p:embed/>
                          <p:pic>
                            <p:nvPicPr>
                              <p:cNvPr id="0" name="Object 1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28794" y="4662151"/>
                                <a:ext cx="285720" cy="30038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68632" name="Line 170"/>
              <p:cNvSpPr>
                <a:spLocks noChangeShapeType="1"/>
              </p:cNvSpPr>
              <p:nvPr/>
            </p:nvSpPr>
            <p:spPr bwMode="auto">
              <a:xfrm flipH="1">
                <a:off x="3699161" y="3830122"/>
                <a:ext cx="0" cy="28850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33" name="Rectangle 54"/>
              <p:cNvSpPr>
                <a:spLocks noChangeArrowheads="1"/>
              </p:cNvSpPr>
              <p:nvPr/>
            </p:nvSpPr>
            <p:spPr bwMode="auto">
              <a:xfrm>
                <a:off x="3857620" y="4168780"/>
                <a:ext cx="928694" cy="403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342900" indent="-3429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fontAlgn="ctr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 b="1" i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kumimoji="1" lang="en-US" altLang="zh-CN" sz="1600" b="1" baseline="-3000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C1</a:t>
                </a:r>
                <a:r>
                  <a:rPr kumimoji="1" lang="zh-CN" altLang="en-US" sz="1600" b="1" baseline="-3000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   </a:t>
                </a:r>
                <a:r>
                  <a:rPr kumimoji="1" lang="en-US" altLang="zh-CN" sz="1600" b="1" i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kumimoji="1" lang="en-US" altLang="zh-CN" sz="1600" b="1" baseline="-3000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C2</a:t>
                </a:r>
                <a:endParaRPr kumimoji="1" lang="en-US" altLang="zh-CN" sz="1600" b="1">
                  <a:solidFill>
                    <a:srgbClr val="7030A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8634" name="Line 209"/>
              <p:cNvSpPr>
                <a:spLocks noChangeShapeType="1"/>
              </p:cNvSpPr>
              <p:nvPr/>
            </p:nvSpPr>
            <p:spPr bwMode="auto">
              <a:xfrm>
                <a:off x="1264137" y="6267470"/>
                <a:ext cx="49318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630" name="Rectangle 51"/>
            <p:cNvSpPr>
              <a:spLocks noChangeArrowheads="1"/>
            </p:cNvSpPr>
            <p:nvPr/>
          </p:nvSpPr>
          <p:spPr bwMode="auto">
            <a:xfrm>
              <a:off x="3714744" y="3814765"/>
              <a:ext cx="1108056" cy="398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>
                  <a:solidFill>
                    <a:srgbClr val="00206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RS</a:t>
              </a:r>
              <a:r>
                <a:rPr kumimoji="1" lang="zh-CN" altLang="en-US" sz="1600" b="1">
                  <a:solidFill>
                    <a:srgbClr val="00206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触发器</a:t>
              </a:r>
            </a:p>
          </p:txBody>
        </p:sp>
      </p:grpSp>
      <p:pic>
        <p:nvPicPr>
          <p:cNvPr id="5229" name="Picture 10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571500"/>
            <a:ext cx="38290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8" name="Rectangle 90"/>
          <p:cNvSpPr>
            <a:spLocks noChangeArrowheads="1"/>
          </p:cNvSpPr>
          <p:nvPr/>
        </p:nvSpPr>
        <p:spPr bwMode="auto">
          <a:xfrm>
            <a:off x="6394450" y="55563"/>
            <a:ext cx="2851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§8.2 </a:t>
            </a:r>
            <a:r>
              <a:rPr lang="zh-CN" altLang="en-US" sz="1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555</a:t>
            </a:r>
            <a:r>
              <a:rPr lang="zh-CN" altLang="en-US" sz="1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定时器及其应用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99" grpId="0"/>
      <p:bldP spid="104" grpId="0"/>
      <p:bldP spid="1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90"/>
          <p:cNvSpPr>
            <a:spLocks noChangeArrowheads="1"/>
          </p:cNvSpPr>
          <p:nvPr/>
        </p:nvSpPr>
        <p:spPr bwMode="auto">
          <a:xfrm>
            <a:off x="214313" y="46038"/>
            <a:ext cx="2497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§8.1  </a:t>
            </a:r>
            <a:r>
              <a:rPr lang="zh-CN" altLang="en-US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概述</a:t>
            </a:r>
            <a:r>
              <a:rPr lang="zh-CN" altLang="en-US" sz="36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7411" name="矩形 16"/>
          <p:cNvSpPr>
            <a:spLocks noChangeArrowheads="1"/>
          </p:cNvSpPr>
          <p:nvPr/>
        </p:nvSpPr>
        <p:spPr bwMode="auto">
          <a:xfrm>
            <a:off x="642938" y="2714625"/>
            <a:ext cx="4151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FF00"/>
              </a:buClr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</a:rPr>
              <a:t>二、矩形脉冲的主要参数</a:t>
            </a:r>
          </a:p>
        </p:txBody>
      </p:sp>
      <p:sp>
        <p:nvSpPr>
          <p:cNvPr id="19" name="矩形 18"/>
          <p:cNvSpPr/>
          <p:nvPr/>
        </p:nvSpPr>
        <p:spPr>
          <a:xfrm>
            <a:off x="635000" y="714375"/>
            <a:ext cx="41513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indent="-609600">
              <a:spcBef>
                <a:spcPct val="40000"/>
              </a:spcBef>
              <a:buClr>
                <a:srgbClr val="00FF00"/>
              </a:buClr>
              <a:defRPr/>
            </a:pPr>
            <a:r>
              <a:rPr lang="zh-CN" altLang="en-US" sz="2800" b="1" kern="0" dirty="0">
                <a:solidFill>
                  <a:srgbClr val="006600"/>
                </a:solidFill>
                <a:latin typeface="Arial" charset="0"/>
              </a:rPr>
              <a:t>一、获取矩形脉冲的方法</a:t>
            </a:r>
          </a:p>
        </p:txBody>
      </p:sp>
      <p:sp>
        <p:nvSpPr>
          <p:cNvPr id="20" name="矩形 19"/>
          <p:cNvSpPr/>
          <p:nvPr/>
        </p:nvSpPr>
        <p:spPr>
          <a:xfrm>
            <a:off x="1071563" y="1214438"/>
            <a:ext cx="3214687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Arial" charset="0"/>
              </a:rPr>
              <a:t>脉冲波形发生电路。</a:t>
            </a:r>
            <a:endParaRPr lang="en-US" altLang="zh-CN" sz="2400" b="1" kern="0" dirty="0">
              <a:latin typeface="Arial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71563" y="1714500"/>
            <a:ext cx="3071812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Arial" charset="0"/>
              </a:rPr>
              <a:t>脉冲波形整形电路。</a:t>
            </a:r>
            <a:endParaRPr lang="en-US" altLang="zh-CN" sz="2400" b="1" kern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71938" y="1714500"/>
            <a:ext cx="4572000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latin typeface="Arial" charset="0"/>
              </a:rPr>
              <a:t>利用整形电路把周期性变化的波形变换为符合要求的矩形脉冲。</a:t>
            </a:r>
            <a:endParaRPr lang="zh-CN" altLang="en-US" sz="2400" dirty="0">
              <a:latin typeface="Arial" charset="0"/>
            </a:endParaRPr>
          </a:p>
        </p:txBody>
      </p:sp>
      <p:pic>
        <p:nvPicPr>
          <p:cNvPr id="174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3500438"/>
            <a:ext cx="6143625" cy="25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4786313" y="3000375"/>
            <a:ext cx="1582737" cy="428625"/>
            <a:chOff x="4786314" y="3000372"/>
            <a:chExt cx="1582738" cy="428628"/>
          </a:xfrm>
        </p:grpSpPr>
        <p:sp>
          <p:nvSpPr>
            <p:cNvPr id="11" name="圆角矩形标注 10"/>
            <p:cNvSpPr/>
            <p:nvPr/>
          </p:nvSpPr>
          <p:spPr>
            <a:xfrm>
              <a:off x="4786314" y="3000372"/>
              <a:ext cx="1428751" cy="428628"/>
            </a:xfrm>
            <a:prstGeom prst="wedgeRoundRectCallout">
              <a:avLst>
                <a:gd name="adj1" fmla="val -79500"/>
                <a:gd name="adj2" fmla="val 126944"/>
                <a:gd name="adj3" fmla="val 16667"/>
              </a:avLst>
            </a:prstGeom>
            <a:solidFill>
              <a:srgbClr val="FFFFCC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1227" name="Text Box 139"/>
            <p:cNvSpPr txBox="1">
              <a:spLocks noChangeArrowheads="1"/>
            </p:cNvSpPr>
            <p:nvPr/>
          </p:nvSpPr>
          <p:spPr bwMode="auto">
            <a:xfrm>
              <a:off x="4929190" y="3000372"/>
              <a:ext cx="14398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FF0000"/>
                  </a:solidFill>
                  <a:latin typeface="宋体" pitchFamily="2" charset="-122"/>
                </a:rPr>
                <a:t>脉冲周期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4056063" y="1214438"/>
            <a:ext cx="2659062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latin typeface="Arial" charset="0"/>
              </a:rPr>
              <a:t>称为多谐振荡器。</a:t>
            </a:r>
            <a:endParaRPr lang="zh-CN" altLang="en-US" sz="2400" dirty="0">
              <a:latin typeface="Arial" charset="0"/>
            </a:endParaRPr>
          </a:p>
        </p:txBody>
      </p:sp>
      <p:grpSp>
        <p:nvGrpSpPr>
          <p:cNvPr id="3" name="组合 12"/>
          <p:cNvGrpSpPr>
            <a:grpSpLocks/>
          </p:cNvGrpSpPr>
          <p:nvPr/>
        </p:nvGrpSpPr>
        <p:grpSpPr bwMode="auto">
          <a:xfrm>
            <a:off x="4000500" y="3338513"/>
            <a:ext cx="1582738" cy="428625"/>
            <a:chOff x="4786314" y="3000372"/>
            <a:chExt cx="1582738" cy="428628"/>
          </a:xfrm>
        </p:grpSpPr>
        <p:sp>
          <p:nvSpPr>
            <p:cNvPr id="14" name="圆角矩形标注 13"/>
            <p:cNvSpPr/>
            <p:nvPr/>
          </p:nvSpPr>
          <p:spPr>
            <a:xfrm>
              <a:off x="4786314" y="3000372"/>
              <a:ext cx="1428750" cy="428628"/>
            </a:xfrm>
            <a:prstGeom prst="wedgeRoundRectCallout">
              <a:avLst>
                <a:gd name="adj1" fmla="val -79500"/>
                <a:gd name="adj2" fmla="val 126944"/>
                <a:gd name="adj3" fmla="val 16667"/>
              </a:avLst>
            </a:prstGeom>
            <a:solidFill>
              <a:srgbClr val="FFFFCC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1225" name="Text Box 139"/>
            <p:cNvSpPr txBox="1">
              <a:spLocks noChangeArrowheads="1"/>
            </p:cNvSpPr>
            <p:nvPr/>
          </p:nvSpPr>
          <p:spPr bwMode="auto">
            <a:xfrm>
              <a:off x="4929190" y="3000372"/>
              <a:ext cx="14398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FF0000"/>
                  </a:solidFill>
                  <a:latin typeface="宋体" pitchFamily="2" charset="-122"/>
                </a:rPr>
                <a:t>脉冲宽度</a:t>
              </a:r>
            </a:p>
          </p:txBody>
        </p:sp>
      </p:grpSp>
      <p:grpSp>
        <p:nvGrpSpPr>
          <p:cNvPr id="4" name="组合 15"/>
          <p:cNvGrpSpPr>
            <a:grpSpLocks/>
          </p:cNvGrpSpPr>
          <p:nvPr/>
        </p:nvGrpSpPr>
        <p:grpSpPr bwMode="auto">
          <a:xfrm>
            <a:off x="5091113" y="4071938"/>
            <a:ext cx="1582737" cy="428625"/>
            <a:chOff x="4786314" y="3000372"/>
            <a:chExt cx="1582738" cy="428628"/>
          </a:xfrm>
        </p:grpSpPr>
        <p:sp>
          <p:nvSpPr>
            <p:cNvPr id="17" name="圆角矩形标注 16"/>
            <p:cNvSpPr/>
            <p:nvPr/>
          </p:nvSpPr>
          <p:spPr>
            <a:xfrm>
              <a:off x="4786314" y="3000372"/>
              <a:ext cx="1428751" cy="428628"/>
            </a:xfrm>
            <a:prstGeom prst="wedgeRoundRectCallout">
              <a:avLst>
                <a:gd name="adj1" fmla="val -79500"/>
                <a:gd name="adj2" fmla="val 126944"/>
                <a:gd name="adj3" fmla="val 16667"/>
              </a:avLst>
            </a:prstGeom>
            <a:solidFill>
              <a:srgbClr val="FFFFCC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1223" name="Text Box 139"/>
            <p:cNvSpPr txBox="1">
              <a:spLocks noChangeArrowheads="1"/>
            </p:cNvSpPr>
            <p:nvPr/>
          </p:nvSpPr>
          <p:spPr bwMode="auto">
            <a:xfrm>
              <a:off x="4929190" y="3000372"/>
              <a:ext cx="14398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FF0000"/>
                  </a:solidFill>
                  <a:latin typeface="宋体" pitchFamily="2" charset="-122"/>
                </a:rPr>
                <a:t>脉冲幅度</a:t>
              </a:r>
            </a:p>
          </p:txBody>
        </p:sp>
      </p:grpSp>
      <p:grpSp>
        <p:nvGrpSpPr>
          <p:cNvPr id="5" name="组合 22"/>
          <p:cNvGrpSpPr>
            <a:grpSpLocks/>
          </p:cNvGrpSpPr>
          <p:nvPr/>
        </p:nvGrpSpPr>
        <p:grpSpPr bwMode="auto">
          <a:xfrm>
            <a:off x="3143250" y="4929188"/>
            <a:ext cx="1582738" cy="428625"/>
            <a:chOff x="4786314" y="3000372"/>
            <a:chExt cx="1582738" cy="428628"/>
          </a:xfrm>
        </p:grpSpPr>
        <p:sp>
          <p:nvSpPr>
            <p:cNvPr id="24" name="圆角矩形标注 23"/>
            <p:cNvSpPr/>
            <p:nvPr/>
          </p:nvSpPr>
          <p:spPr>
            <a:xfrm>
              <a:off x="4786314" y="3000372"/>
              <a:ext cx="1428750" cy="428628"/>
            </a:xfrm>
            <a:prstGeom prst="wedgeRoundRectCallout">
              <a:avLst>
                <a:gd name="adj1" fmla="val -79500"/>
                <a:gd name="adj2" fmla="val 126944"/>
                <a:gd name="adj3" fmla="val 16667"/>
              </a:avLst>
            </a:prstGeom>
            <a:solidFill>
              <a:srgbClr val="FFFFCC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1221" name="Text Box 139"/>
            <p:cNvSpPr txBox="1">
              <a:spLocks noChangeArrowheads="1"/>
            </p:cNvSpPr>
            <p:nvPr/>
          </p:nvSpPr>
          <p:spPr bwMode="auto">
            <a:xfrm>
              <a:off x="4929190" y="3000372"/>
              <a:ext cx="14398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FF0000"/>
                  </a:solidFill>
                  <a:latin typeface="宋体" pitchFamily="2" charset="-122"/>
                </a:rPr>
                <a:t>上升时间</a:t>
              </a:r>
            </a:p>
          </p:txBody>
        </p:sp>
      </p:grpSp>
      <p:grpSp>
        <p:nvGrpSpPr>
          <p:cNvPr id="6" name="组合 25"/>
          <p:cNvGrpSpPr>
            <a:grpSpLocks/>
          </p:cNvGrpSpPr>
          <p:nvPr/>
        </p:nvGrpSpPr>
        <p:grpSpPr bwMode="auto">
          <a:xfrm>
            <a:off x="4429125" y="4929188"/>
            <a:ext cx="1582738" cy="428625"/>
            <a:chOff x="4786314" y="3000372"/>
            <a:chExt cx="1582738" cy="428628"/>
          </a:xfrm>
        </p:grpSpPr>
        <p:sp>
          <p:nvSpPr>
            <p:cNvPr id="27" name="圆角矩形标注 26"/>
            <p:cNvSpPr/>
            <p:nvPr/>
          </p:nvSpPr>
          <p:spPr>
            <a:xfrm>
              <a:off x="4786314" y="3000372"/>
              <a:ext cx="1428750" cy="428628"/>
            </a:xfrm>
            <a:prstGeom prst="wedgeRoundRectCallout">
              <a:avLst>
                <a:gd name="adj1" fmla="val -79500"/>
                <a:gd name="adj2" fmla="val 126944"/>
                <a:gd name="adj3" fmla="val 16667"/>
              </a:avLst>
            </a:prstGeom>
            <a:solidFill>
              <a:srgbClr val="FFFFCC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1219" name="Text Box 139"/>
            <p:cNvSpPr txBox="1">
              <a:spLocks noChangeArrowheads="1"/>
            </p:cNvSpPr>
            <p:nvPr/>
          </p:nvSpPr>
          <p:spPr bwMode="auto">
            <a:xfrm>
              <a:off x="4929190" y="3000372"/>
              <a:ext cx="14398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FF0000"/>
                  </a:solidFill>
                  <a:latin typeface="宋体" pitchFamily="2" charset="-122"/>
                </a:rPr>
                <a:t>下降时间</a:t>
              </a:r>
            </a:p>
          </p:txBody>
        </p:sp>
      </p:grpSp>
      <p:grpSp>
        <p:nvGrpSpPr>
          <p:cNvPr id="7" name="组合 29"/>
          <p:cNvGrpSpPr>
            <a:grpSpLocks/>
          </p:cNvGrpSpPr>
          <p:nvPr/>
        </p:nvGrpSpPr>
        <p:grpSpPr bwMode="auto">
          <a:xfrm>
            <a:off x="3178175" y="6143625"/>
            <a:ext cx="2393950" cy="400050"/>
            <a:chOff x="2500298" y="6286520"/>
            <a:chExt cx="2393960" cy="400110"/>
          </a:xfrm>
        </p:grpSpPr>
        <p:sp>
          <p:nvSpPr>
            <p:cNvPr id="51216" name="矩形 28"/>
            <p:cNvSpPr>
              <a:spLocks noChangeArrowheads="1"/>
            </p:cNvSpPr>
            <p:nvPr/>
          </p:nvSpPr>
          <p:spPr bwMode="auto">
            <a:xfrm>
              <a:off x="2500298" y="6286520"/>
              <a:ext cx="13628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>
                  <a:srgbClr val="C00000"/>
                </a:buClr>
                <a:buFont typeface="Wingdings" pitchFamily="2" charset="2"/>
                <a:buChar char="n"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占空比  </a:t>
              </a:r>
              <a:r>
                <a:rPr lang="en-US" altLang="zh-CN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:</a:t>
              </a:r>
              <a:endParaRPr lang="zh-CN" altLang="en-US" sz="20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51217" name="Object 9"/>
            <p:cNvGraphicFramePr>
              <a:graphicFrameLocks noChangeAspect="1"/>
            </p:cNvGraphicFramePr>
            <p:nvPr/>
          </p:nvGraphicFramePr>
          <p:xfrm>
            <a:off x="3948108" y="6310333"/>
            <a:ext cx="94615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8" name="公式" r:id="rId5" imgW="504898" imgH="133475" progId="Equation.3">
                    <p:embed/>
                  </p:oleObj>
                </mc:Choice>
                <mc:Fallback>
                  <p:oleObj name="公式" r:id="rId5" imgW="504898" imgH="13347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8108" y="6310333"/>
                          <a:ext cx="946150" cy="334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9" grpId="0"/>
      <p:bldP spid="20" grpId="0"/>
      <p:bldP spid="21" grpId="0"/>
      <p:bldP spid="22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65"/>
          <p:cNvSpPr>
            <a:spLocks noChangeArrowheads="1"/>
          </p:cNvSpPr>
          <p:nvPr/>
        </p:nvSpPr>
        <p:spPr bwMode="auto">
          <a:xfrm>
            <a:off x="2316163" y="1028700"/>
            <a:ext cx="609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FF0000"/>
                </a:solidFill>
                <a:latin typeface="宋体" pitchFamily="2" charset="-122"/>
              </a:rPr>
              <a:t>    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69635" name="Rectangle 566"/>
          <p:cNvSpPr>
            <a:spLocks noChangeArrowheads="1"/>
          </p:cNvSpPr>
          <p:nvPr/>
        </p:nvSpPr>
        <p:spPr bwMode="auto">
          <a:xfrm>
            <a:off x="811213" y="4221163"/>
            <a:ext cx="8429625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72265" name="Rectangle 585"/>
          <p:cNvSpPr>
            <a:spLocks noChangeArrowheads="1"/>
          </p:cNvSpPr>
          <p:nvPr/>
        </p:nvSpPr>
        <p:spPr bwMode="auto">
          <a:xfrm>
            <a:off x="457200" y="838200"/>
            <a:ext cx="8153400" cy="363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>
                <a:solidFill>
                  <a:srgbClr val="FF3300"/>
                </a:solidFill>
              </a:rPr>
              <a:t>从</a:t>
            </a:r>
            <a:r>
              <a:rPr lang="en-US" altLang="zh-CN" sz="3600" b="1">
                <a:solidFill>
                  <a:srgbClr val="FF3300"/>
                </a:solidFill>
              </a:rPr>
              <a:t>555</a:t>
            </a:r>
            <a:r>
              <a:rPr lang="zh-CN" altLang="en-US" sz="3600" b="1">
                <a:solidFill>
                  <a:srgbClr val="FF3300"/>
                </a:solidFill>
              </a:rPr>
              <a:t>定时器的功能表可以看出：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800" b="1">
                <a:solidFill>
                  <a:srgbClr val="000000"/>
                </a:solidFill>
              </a:rPr>
              <a:t>555</a:t>
            </a:r>
            <a:r>
              <a:rPr lang="zh-CN" altLang="en-US" sz="2800" b="1">
                <a:solidFill>
                  <a:srgbClr val="000000"/>
                </a:solidFill>
              </a:rPr>
              <a:t>定时器有两个阈值电平，分别是</a:t>
            </a:r>
            <a:r>
              <a:rPr lang="en-US" altLang="zh-CN" sz="2800" b="1">
                <a:solidFill>
                  <a:srgbClr val="FF0000"/>
                </a:solidFill>
              </a:rPr>
              <a:t>1/3V</a:t>
            </a:r>
            <a:r>
              <a:rPr lang="en-US" altLang="zh-CN" sz="1400" b="1">
                <a:solidFill>
                  <a:srgbClr val="FF0000"/>
                </a:solidFill>
              </a:rPr>
              <a:t>CC</a:t>
            </a:r>
            <a:r>
              <a:rPr lang="zh-CN" altLang="en-US" sz="2800" b="1">
                <a:solidFill>
                  <a:srgbClr val="000000"/>
                </a:solidFill>
              </a:rPr>
              <a:t>和</a:t>
            </a:r>
            <a:r>
              <a:rPr lang="en-US" altLang="zh-CN" sz="2800" b="1">
                <a:solidFill>
                  <a:srgbClr val="FF0000"/>
                </a:solidFill>
              </a:rPr>
              <a:t>2/3V</a:t>
            </a:r>
            <a:r>
              <a:rPr lang="en-US" altLang="zh-CN" sz="1400" b="1">
                <a:solidFill>
                  <a:srgbClr val="FF0000"/>
                </a:solidFill>
              </a:rPr>
              <a:t>CC</a:t>
            </a:r>
            <a:r>
              <a:rPr lang="zh-CN" altLang="en-US" sz="2800" b="1">
                <a:solidFill>
                  <a:srgbClr val="000000"/>
                </a:solidFill>
              </a:rPr>
              <a:t>；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2. </a:t>
            </a:r>
            <a:r>
              <a:rPr lang="zh-CN" altLang="en-US" sz="2800" b="1">
                <a:solidFill>
                  <a:srgbClr val="000000"/>
                </a:solidFill>
              </a:rPr>
              <a:t>输出端为</a:t>
            </a:r>
            <a:r>
              <a:rPr lang="zh-CN" altLang="en-US" sz="2800" b="1">
                <a:solidFill>
                  <a:srgbClr val="FF0000"/>
                </a:solidFill>
              </a:rPr>
              <a:t>低电平</a:t>
            </a:r>
            <a:r>
              <a:rPr lang="zh-CN" altLang="en-US" sz="2800" b="1">
                <a:solidFill>
                  <a:srgbClr val="000000"/>
                </a:solidFill>
              </a:rPr>
              <a:t>时三极管</a:t>
            </a:r>
            <a:r>
              <a:rPr lang="en-US" altLang="zh-CN" sz="2800" b="1">
                <a:solidFill>
                  <a:srgbClr val="FF0000"/>
                </a:solidFill>
              </a:rPr>
              <a:t>T</a:t>
            </a:r>
            <a:r>
              <a:rPr lang="en-US" altLang="zh-CN" sz="1800" b="1">
                <a:solidFill>
                  <a:srgbClr val="FF0000"/>
                </a:solidFill>
              </a:rPr>
              <a:t>D</a:t>
            </a:r>
            <a:r>
              <a:rPr lang="zh-CN" altLang="en-US" sz="2800" b="1">
                <a:solidFill>
                  <a:srgbClr val="FF0000"/>
                </a:solidFill>
              </a:rPr>
              <a:t>导通</a:t>
            </a:r>
            <a:r>
              <a:rPr lang="zh-CN" altLang="en-US" sz="2800" b="1">
                <a:solidFill>
                  <a:srgbClr val="000000"/>
                </a:solidFill>
              </a:rPr>
              <a:t>， </a:t>
            </a:r>
            <a:r>
              <a:rPr lang="en-US" altLang="zh-CN" sz="2800" b="1">
                <a:solidFill>
                  <a:srgbClr val="000000"/>
                </a:solidFill>
              </a:rPr>
              <a:t>7</a:t>
            </a:r>
            <a:r>
              <a:rPr lang="zh-CN" altLang="en-US" sz="2800" b="1">
                <a:solidFill>
                  <a:srgbClr val="000000"/>
                </a:solidFill>
              </a:rPr>
              <a:t>脚输出低电平；输出端为</a:t>
            </a:r>
            <a:r>
              <a:rPr lang="zh-CN" altLang="en-US" sz="2800" b="1">
                <a:solidFill>
                  <a:srgbClr val="FF0000"/>
                </a:solidFill>
              </a:rPr>
              <a:t>高电平</a:t>
            </a:r>
            <a:r>
              <a:rPr lang="zh-CN" altLang="en-US" sz="2800" b="1">
                <a:solidFill>
                  <a:srgbClr val="000000"/>
                </a:solidFill>
              </a:rPr>
              <a:t>时三极管</a:t>
            </a:r>
            <a:r>
              <a:rPr lang="en-US" altLang="zh-CN" sz="2800" b="1">
                <a:solidFill>
                  <a:srgbClr val="FF0000"/>
                </a:solidFill>
              </a:rPr>
              <a:t>T</a:t>
            </a:r>
            <a:r>
              <a:rPr lang="en-US" altLang="zh-CN" sz="1800" b="1">
                <a:solidFill>
                  <a:srgbClr val="FF0000"/>
                </a:solidFill>
              </a:rPr>
              <a:t>D</a:t>
            </a:r>
            <a:r>
              <a:rPr lang="zh-CN" altLang="en-US" sz="2800" b="1">
                <a:solidFill>
                  <a:srgbClr val="FF0000"/>
                </a:solidFill>
              </a:rPr>
              <a:t>截止</a:t>
            </a:r>
            <a:r>
              <a:rPr lang="zh-CN" altLang="en-US" sz="2800" b="1">
                <a:solidFill>
                  <a:srgbClr val="000000"/>
                </a:solidFill>
              </a:rPr>
              <a:t>， 如果</a:t>
            </a:r>
            <a:r>
              <a:rPr lang="en-US" altLang="zh-CN" sz="2800" b="1">
                <a:solidFill>
                  <a:srgbClr val="000000"/>
                </a:solidFill>
              </a:rPr>
              <a:t>7</a:t>
            </a:r>
            <a:r>
              <a:rPr lang="zh-CN" altLang="en-US" sz="2800" b="1">
                <a:solidFill>
                  <a:srgbClr val="000000"/>
                </a:solidFill>
              </a:rPr>
              <a:t>脚接一个上拉电阻， </a:t>
            </a:r>
            <a:r>
              <a:rPr lang="en-US" altLang="zh-CN" sz="2800" b="1">
                <a:solidFill>
                  <a:srgbClr val="000000"/>
                </a:solidFill>
              </a:rPr>
              <a:t>7</a:t>
            </a:r>
            <a:r>
              <a:rPr lang="zh-CN" altLang="en-US" sz="2800" b="1">
                <a:solidFill>
                  <a:srgbClr val="000000"/>
                </a:solidFill>
              </a:rPr>
              <a:t>脚输出为高电平。所以当</a:t>
            </a:r>
            <a:r>
              <a:rPr lang="en-US" altLang="zh-CN" sz="2800" b="1">
                <a:solidFill>
                  <a:srgbClr val="000000"/>
                </a:solidFill>
              </a:rPr>
              <a:t>7</a:t>
            </a:r>
            <a:r>
              <a:rPr lang="zh-CN" altLang="en-US" sz="2800" b="1">
                <a:solidFill>
                  <a:srgbClr val="000000"/>
                </a:solidFill>
              </a:rPr>
              <a:t>脚接一个上拉电阻时，输出状态与</a:t>
            </a:r>
            <a:r>
              <a:rPr lang="en-US" altLang="zh-CN" sz="2800" b="1">
                <a:solidFill>
                  <a:srgbClr val="000000"/>
                </a:solidFill>
              </a:rPr>
              <a:t>3</a:t>
            </a:r>
            <a:r>
              <a:rPr lang="zh-CN" altLang="en-US" sz="2800" b="1">
                <a:solidFill>
                  <a:srgbClr val="000000"/>
                </a:solidFill>
              </a:rPr>
              <a:t>脚相同。</a:t>
            </a:r>
            <a:r>
              <a:rPr lang="zh-CN" altLang="en-US" sz="2800">
                <a:solidFill>
                  <a:srgbClr val="CC00FF"/>
                </a:solidFill>
              </a:rPr>
              <a:t> </a:t>
            </a:r>
          </a:p>
        </p:txBody>
      </p:sp>
      <p:sp>
        <p:nvSpPr>
          <p:cNvPr id="69637" name="Rectangle 90"/>
          <p:cNvSpPr>
            <a:spLocks noChangeArrowheads="1"/>
          </p:cNvSpPr>
          <p:nvPr/>
        </p:nvSpPr>
        <p:spPr bwMode="auto">
          <a:xfrm>
            <a:off x="6394450" y="55563"/>
            <a:ext cx="2851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solidFill>
                  <a:srgbClr val="FF3399"/>
                </a:solidFill>
                <a:ea typeface="楷体_GB2312" pitchFamily="49" charset="-122"/>
                <a:cs typeface="Times New Roman" pitchFamily="18" charset="0"/>
              </a:rPr>
              <a:t>§8.2 </a:t>
            </a:r>
            <a:r>
              <a:rPr kumimoji="0" lang="zh-CN" altLang="en-US" sz="1800" b="1">
                <a:solidFill>
                  <a:srgbClr val="FF3399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1800" b="1">
                <a:solidFill>
                  <a:srgbClr val="FF3399"/>
                </a:solidFill>
                <a:ea typeface="楷体_GB2312" pitchFamily="49" charset="-122"/>
                <a:cs typeface="Times New Roman" pitchFamily="18" charset="0"/>
              </a:rPr>
              <a:t>555</a:t>
            </a:r>
            <a:r>
              <a:rPr kumimoji="0" lang="zh-CN" altLang="en-US" sz="1800" b="1">
                <a:solidFill>
                  <a:srgbClr val="FF3399"/>
                </a:solidFill>
                <a:ea typeface="楷体_GB2312" pitchFamily="49" charset="-122"/>
                <a:cs typeface="Times New Roman" pitchFamily="18" charset="0"/>
              </a:rPr>
              <a:t>定时器及其应用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6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3"/>
          <p:cNvSpPr txBox="1">
            <a:spLocks noChangeArrowheads="1"/>
          </p:cNvSpPr>
          <p:nvPr/>
        </p:nvSpPr>
        <p:spPr bwMode="auto">
          <a:xfrm>
            <a:off x="357188" y="71438"/>
            <a:ext cx="489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三、脉冲产生电路的暂态分析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71563" y="642938"/>
            <a:ext cx="7651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脉冲波形产生与整形电路多是由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RC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充放电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电路构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成的。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96925" y="4581525"/>
            <a:ext cx="7561263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7675" indent="-4476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①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开关闭合的一瞬间，电容器上电压不能突变，满足开关定理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(0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(0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② 充电暂态过程结束后，流过电容器的电流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(∞)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，即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电容器相当于开路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grpSp>
        <p:nvGrpSpPr>
          <p:cNvPr id="2" name="组合 80"/>
          <p:cNvGrpSpPr>
            <a:grpSpLocks/>
          </p:cNvGrpSpPr>
          <p:nvPr/>
        </p:nvGrpSpPr>
        <p:grpSpPr bwMode="auto">
          <a:xfrm>
            <a:off x="1000125" y="1430338"/>
            <a:ext cx="2581275" cy="2713037"/>
            <a:chOff x="1000100" y="1571612"/>
            <a:chExt cx="2581299" cy="2713051"/>
          </a:xfrm>
        </p:grpSpPr>
        <p:grpSp>
          <p:nvGrpSpPr>
            <p:cNvPr id="70675" name="Group 44"/>
            <p:cNvGrpSpPr>
              <a:grpSpLocks/>
            </p:cNvGrpSpPr>
            <p:nvPr/>
          </p:nvGrpSpPr>
          <p:grpSpPr bwMode="auto">
            <a:xfrm>
              <a:off x="1371120" y="1923668"/>
              <a:ext cx="2210279" cy="2360995"/>
              <a:chOff x="1966" y="1388"/>
              <a:chExt cx="1556" cy="2183"/>
            </a:xfrm>
          </p:grpSpPr>
          <p:sp>
            <p:nvSpPr>
              <p:cNvPr id="70681" name="Line 45"/>
              <p:cNvSpPr>
                <a:spLocks noChangeShapeType="1"/>
              </p:cNvSpPr>
              <p:nvPr/>
            </p:nvSpPr>
            <p:spPr bwMode="auto">
              <a:xfrm>
                <a:off x="2198" y="1553"/>
                <a:ext cx="1258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82" name="Line 46"/>
              <p:cNvSpPr>
                <a:spLocks noChangeShapeType="1"/>
              </p:cNvSpPr>
              <p:nvPr/>
            </p:nvSpPr>
            <p:spPr bwMode="auto">
              <a:xfrm flipH="1">
                <a:off x="2744" y="1553"/>
                <a:ext cx="149" cy="1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83" name="Line 47"/>
              <p:cNvSpPr>
                <a:spLocks noChangeShapeType="1"/>
              </p:cNvSpPr>
              <p:nvPr/>
            </p:nvSpPr>
            <p:spPr bwMode="auto">
              <a:xfrm>
                <a:off x="2893" y="1388"/>
                <a:ext cx="1" cy="33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84" name="Line 48"/>
              <p:cNvSpPr>
                <a:spLocks noChangeShapeType="1"/>
              </p:cNvSpPr>
              <p:nvPr/>
            </p:nvSpPr>
            <p:spPr bwMode="auto">
              <a:xfrm>
                <a:off x="2744" y="1388"/>
                <a:ext cx="1" cy="33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85" name="Line 49"/>
              <p:cNvSpPr>
                <a:spLocks noChangeShapeType="1"/>
              </p:cNvSpPr>
              <p:nvPr/>
            </p:nvSpPr>
            <p:spPr bwMode="auto">
              <a:xfrm>
                <a:off x="3456" y="1553"/>
                <a:ext cx="1" cy="1719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86" name="Line 50"/>
              <p:cNvSpPr>
                <a:spLocks noChangeShapeType="1"/>
              </p:cNvSpPr>
              <p:nvPr/>
            </p:nvSpPr>
            <p:spPr bwMode="auto">
              <a:xfrm>
                <a:off x="3456" y="2165"/>
                <a:ext cx="1" cy="397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87" name="Rectangle 51"/>
              <p:cNvSpPr>
                <a:spLocks noChangeArrowheads="1"/>
              </p:cNvSpPr>
              <p:nvPr/>
            </p:nvSpPr>
            <p:spPr bwMode="auto">
              <a:xfrm>
                <a:off x="3373" y="2165"/>
                <a:ext cx="149" cy="397"/>
              </a:xfrm>
              <a:prstGeom prst="rect">
                <a:avLst/>
              </a:prstGeom>
              <a:solidFill>
                <a:srgbClr val="FFFFFF"/>
              </a:solidFill>
              <a:ln w="269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688" name="Line 52"/>
              <p:cNvSpPr>
                <a:spLocks noChangeShapeType="1"/>
              </p:cNvSpPr>
              <p:nvPr/>
            </p:nvSpPr>
            <p:spPr bwMode="auto">
              <a:xfrm>
                <a:off x="2198" y="3272"/>
                <a:ext cx="1258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89" name="Line 53"/>
              <p:cNvSpPr>
                <a:spLocks noChangeShapeType="1"/>
              </p:cNvSpPr>
              <p:nvPr/>
            </p:nvSpPr>
            <p:spPr bwMode="auto">
              <a:xfrm>
                <a:off x="2198" y="1553"/>
                <a:ext cx="1" cy="612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90" name="Line 54"/>
              <p:cNvSpPr>
                <a:spLocks noChangeShapeType="1"/>
              </p:cNvSpPr>
              <p:nvPr/>
            </p:nvSpPr>
            <p:spPr bwMode="auto">
              <a:xfrm>
                <a:off x="2198" y="2479"/>
                <a:ext cx="1" cy="109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91" name="Line 55"/>
              <p:cNvSpPr>
                <a:spLocks noChangeShapeType="1"/>
              </p:cNvSpPr>
              <p:nvPr/>
            </p:nvSpPr>
            <p:spPr bwMode="auto">
              <a:xfrm flipV="1">
                <a:off x="2198" y="2644"/>
                <a:ext cx="1" cy="116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92" name="Line 56"/>
              <p:cNvSpPr>
                <a:spLocks noChangeShapeType="1"/>
              </p:cNvSpPr>
              <p:nvPr/>
            </p:nvSpPr>
            <p:spPr bwMode="auto">
              <a:xfrm>
                <a:off x="2082" y="2760"/>
                <a:ext cx="232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93" name="Line 57"/>
              <p:cNvSpPr>
                <a:spLocks noChangeShapeType="1"/>
              </p:cNvSpPr>
              <p:nvPr/>
            </p:nvSpPr>
            <p:spPr bwMode="auto">
              <a:xfrm>
                <a:off x="1966" y="2644"/>
                <a:ext cx="464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94" name="Line 58"/>
              <p:cNvSpPr>
                <a:spLocks noChangeShapeType="1"/>
              </p:cNvSpPr>
              <p:nvPr/>
            </p:nvSpPr>
            <p:spPr bwMode="auto">
              <a:xfrm>
                <a:off x="2033" y="2165"/>
                <a:ext cx="165" cy="314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95" name="Freeform 59"/>
              <p:cNvSpPr>
                <a:spLocks/>
              </p:cNvSpPr>
              <p:nvPr/>
            </p:nvSpPr>
            <p:spPr bwMode="auto">
              <a:xfrm>
                <a:off x="2165" y="3239"/>
                <a:ext cx="66" cy="67"/>
              </a:xfrm>
              <a:custGeom>
                <a:avLst/>
                <a:gdLst>
                  <a:gd name="T0" fmla="*/ 0 w 66"/>
                  <a:gd name="T1" fmla="*/ 33 h 67"/>
                  <a:gd name="T2" fmla="*/ 17 w 66"/>
                  <a:gd name="T3" fmla="*/ 0 h 67"/>
                  <a:gd name="T4" fmla="*/ 50 w 66"/>
                  <a:gd name="T5" fmla="*/ 0 h 67"/>
                  <a:gd name="T6" fmla="*/ 66 w 66"/>
                  <a:gd name="T7" fmla="*/ 33 h 67"/>
                  <a:gd name="T8" fmla="*/ 50 w 66"/>
                  <a:gd name="T9" fmla="*/ 67 h 67"/>
                  <a:gd name="T10" fmla="*/ 17 w 66"/>
                  <a:gd name="T11" fmla="*/ 67 h 67"/>
                  <a:gd name="T12" fmla="*/ 0 w 66"/>
                  <a:gd name="T13" fmla="*/ 33 h 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6"/>
                  <a:gd name="T22" fmla="*/ 0 h 67"/>
                  <a:gd name="T23" fmla="*/ 66 w 66"/>
                  <a:gd name="T24" fmla="*/ 67 h 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6" h="67">
                    <a:moveTo>
                      <a:pt x="0" y="33"/>
                    </a:moveTo>
                    <a:lnTo>
                      <a:pt x="17" y="0"/>
                    </a:lnTo>
                    <a:lnTo>
                      <a:pt x="50" y="0"/>
                    </a:lnTo>
                    <a:lnTo>
                      <a:pt x="66" y="33"/>
                    </a:lnTo>
                    <a:lnTo>
                      <a:pt x="50" y="67"/>
                    </a:lnTo>
                    <a:lnTo>
                      <a:pt x="17" y="67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000000"/>
              </a:solidFill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96" name="Line 60"/>
              <p:cNvSpPr>
                <a:spLocks noChangeShapeType="1"/>
              </p:cNvSpPr>
              <p:nvPr/>
            </p:nvSpPr>
            <p:spPr bwMode="auto">
              <a:xfrm flipH="1">
                <a:off x="2198" y="1868"/>
                <a:ext cx="315" cy="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97" name="Line 61"/>
              <p:cNvSpPr>
                <a:spLocks noChangeShapeType="1"/>
              </p:cNvSpPr>
              <p:nvPr/>
            </p:nvSpPr>
            <p:spPr bwMode="auto">
              <a:xfrm flipH="1">
                <a:off x="3142" y="1868"/>
                <a:ext cx="314" cy="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med" len="med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98" name="Rectangle 62"/>
              <p:cNvSpPr>
                <a:spLocks noChangeArrowheads="1"/>
              </p:cNvSpPr>
              <p:nvPr/>
            </p:nvSpPr>
            <p:spPr bwMode="auto">
              <a:xfrm>
                <a:off x="2602" y="1736"/>
                <a:ext cx="0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699" name="Line 70"/>
              <p:cNvSpPr>
                <a:spLocks noChangeShapeType="1"/>
              </p:cNvSpPr>
              <p:nvPr/>
            </p:nvSpPr>
            <p:spPr bwMode="auto">
              <a:xfrm>
                <a:off x="2082" y="3570"/>
                <a:ext cx="232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0676" name="矩形 75"/>
            <p:cNvSpPr>
              <a:spLocks noChangeArrowheads="1"/>
            </p:cNvSpPr>
            <p:nvPr/>
          </p:nvSpPr>
          <p:spPr bwMode="auto">
            <a:xfrm>
              <a:off x="2428860" y="1571612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1800"/>
            </a:p>
          </p:txBody>
        </p:sp>
        <p:sp>
          <p:nvSpPr>
            <p:cNvPr id="70677" name="矩形 76"/>
            <p:cNvSpPr>
              <a:spLocks noChangeArrowheads="1"/>
            </p:cNvSpPr>
            <p:nvPr/>
          </p:nvSpPr>
          <p:spPr bwMode="auto">
            <a:xfrm>
              <a:off x="2214546" y="2285992"/>
              <a:ext cx="8210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kumimoji="1" lang="en-US" altLang="zh-CN" sz="1800" b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 </a:t>
              </a:r>
              <a:r>
                <a:rPr kumimoji="1" lang="en-US" altLang="zh-CN" sz="1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 </a:t>
              </a:r>
              <a:r>
                <a:rPr kumimoji="1" lang="en-US" altLang="zh-CN" sz="18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 </a:t>
              </a:r>
              <a:r>
                <a:rPr kumimoji="1" lang="en-US" altLang="zh-CN" sz="1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0678" name="矩形 77"/>
            <p:cNvSpPr>
              <a:spLocks noChangeArrowheads="1"/>
            </p:cNvSpPr>
            <p:nvPr/>
          </p:nvSpPr>
          <p:spPr bwMode="auto">
            <a:xfrm>
              <a:off x="3000364" y="278605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>
                  <a:latin typeface="Times New Roman" pitchFamily="18" charset="0"/>
                  <a:cs typeface="Times New Roman" pitchFamily="18" charset="0"/>
                </a:rPr>
                <a:t>R</a:t>
              </a:r>
              <a:endParaRPr lang="zh-CN" altLang="en-US" sz="1800"/>
            </a:p>
          </p:txBody>
        </p:sp>
        <p:sp>
          <p:nvSpPr>
            <p:cNvPr id="70679" name="矩形 78"/>
            <p:cNvSpPr>
              <a:spLocks noChangeArrowheads="1"/>
            </p:cNvSpPr>
            <p:nvPr/>
          </p:nvSpPr>
          <p:spPr bwMode="auto">
            <a:xfrm>
              <a:off x="1714480" y="271462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>
                  <a:latin typeface="Times New Roman" pitchFamily="18" charset="0"/>
                  <a:cs typeface="Times New Roman" pitchFamily="18" charset="0"/>
                </a:rPr>
                <a:t>S</a:t>
              </a:r>
              <a:endParaRPr lang="zh-CN" altLang="en-US" sz="1800"/>
            </a:p>
          </p:txBody>
        </p:sp>
        <p:sp>
          <p:nvSpPr>
            <p:cNvPr id="70680" name="矩形 79"/>
            <p:cNvSpPr>
              <a:spLocks noChangeArrowheads="1"/>
            </p:cNvSpPr>
            <p:nvPr/>
          </p:nvSpPr>
          <p:spPr bwMode="auto">
            <a:xfrm>
              <a:off x="1000100" y="3214686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1800"/>
            </a:p>
          </p:txBody>
        </p:sp>
      </p:grpSp>
      <p:grpSp>
        <p:nvGrpSpPr>
          <p:cNvPr id="6" name="组合 41"/>
          <p:cNvGrpSpPr>
            <a:grpSpLocks/>
          </p:cNvGrpSpPr>
          <p:nvPr/>
        </p:nvGrpSpPr>
        <p:grpSpPr bwMode="auto">
          <a:xfrm>
            <a:off x="4286250" y="1500188"/>
            <a:ext cx="3963988" cy="2441575"/>
            <a:chOff x="4286250" y="1500188"/>
            <a:chExt cx="3963988" cy="2441575"/>
          </a:xfrm>
        </p:grpSpPr>
        <p:grpSp>
          <p:nvGrpSpPr>
            <p:cNvPr id="70664" name="组合 83"/>
            <p:cNvGrpSpPr>
              <a:grpSpLocks/>
            </p:cNvGrpSpPr>
            <p:nvPr/>
          </p:nvGrpSpPr>
          <p:grpSpPr bwMode="auto">
            <a:xfrm>
              <a:off x="4786313" y="1500188"/>
              <a:ext cx="3463925" cy="2441575"/>
              <a:chOff x="4786314" y="1500174"/>
              <a:chExt cx="3463496" cy="2441034"/>
            </a:xfrm>
          </p:grpSpPr>
          <p:sp>
            <p:nvSpPr>
              <p:cNvPr id="70666" name="Line 7"/>
              <p:cNvSpPr>
                <a:spLocks noChangeShapeType="1"/>
              </p:cNvSpPr>
              <p:nvPr/>
            </p:nvSpPr>
            <p:spPr bwMode="auto">
              <a:xfrm>
                <a:off x="5124450" y="3759201"/>
                <a:ext cx="2905125" cy="158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67" name="Line 8"/>
              <p:cNvSpPr>
                <a:spLocks noChangeShapeType="1"/>
              </p:cNvSpPr>
              <p:nvPr/>
            </p:nvSpPr>
            <p:spPr bwMode="auto">
              <a:xfrm flipV="1">
                <a:off x="5124450" y="1876426"/>
                <a:ext cx="1588" cy="188277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68" name="Line 10"/>
              <p:cNvSpPr>
                <a:spLocks noChangeShapeType="1"/>
              </p:cNvSpPr>
              <p:nvPr/>
            </p:nvSpPr>
            <p:spPr bwMode="auto">
              <a:xfrm>
                <a:off x="5124450" y="2381243"/>
                <a:ext cx="2520000" cy="0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69" name="Rectangle 29"/>
              <p:cNvSpPr>
                <a:spLocks noChangeArrowheads="1"/>
              </p:cNvSpPr>
              <p:nvPr/>
            </p:nvSpPr>
            <p:spPr bwMode="auto">
              <a:xfrm>
                <a:off x="4857752" y="3643314"/>
                <a:ext cx="21431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altLang="zh-CN" sz="1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670" name="矩形 72"/>
              <p:cNvSpPr>
                <a:spLocks noChangeArrowheads="1"/>
              </p:cNvSpPr>
              <p:nvPr/>
            </p:nvSpPr>
            <p:spPr bwMode="auto">
              <a:xfrm>
                <a:off x="4786314" y="1500174"/>
                <a:ext cx="8210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800" b="1" i="1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kumimoji="1" lang="en-US" altLang="zh-CN" sz="1800" b="1" baseline="-25000">
                    <a:latin typeface="Times New Roman" pitchFamily="18" charset="0"/>
                    <a:cs typeface="Times New Roman" pitchFamily="18" charset="0"/>
                  </a:rPr>
                  <a:t>C </a:t>
                </a:r>
                <a:r>
                  <a:rPr kumimoji="1" lang="en-US" altLang="zh-CN" sz="1800" b="1">
                    <a:latin typeface="Times New Roman" pitchFamily="18" charset="0"/>
                    <a:cs typeface="Times New Roman" pitchFamily="18" charset="0"/>
                  </a:rPr>
                  <a:t>( </a:t>
                </a:r>
                <a:r>
                  <a:rPr kumimoji="1" lang="en-US" altLang="zh-CN" sz="1800" b="1" i="1">
                    <a:latin typeface="Times New Roman" pitchFamily="18" charset="0"/>
                    <a:cs typeface="Times New Roman" pitchFamily="18" charset="0"/>
                  </a:rPr>
                  <a:t>t </a:t>
                </a:r>
                <a:r>
                  <a:rPr kumimoji="1" lang="en-US" altLang="zh-CN" sz="1800" b="1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zh-CN" altLang="en-US" sz="1800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5133933" y="2419132"/>
                <a:ext cx="2476193" cy="999903"/>
              </a:xfrm>
              <a:custGeom>
                <a:avLst/>
                <a:gdLst>
                  <a:gd name="connsiteX0" fmla="*/ 0 w 2476500"/>
                  <a:gd name="connsiteY0" fmla="*/ 1000125 h 1000125"/>
                  <a:gd name="connsiteX1" fmla="*/ 1076325 w 2476500"/>
                  <a:gd name="connsiteY1" fmla="*/ 209550 h 1000125"/>
                  <a:gd name="connsiteX2" fmla="*/ 2476500 w 2476500"/>
                  <a:gd name="connsiteY2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76500" h="1000125">
                    <a:moveTo>
                      <a:pt x="0" y="1000125"/>
                    </a:moveTo>
                    <a:cubicBezTo>
                      <a:pt x="331787" y="688181"/>
                      <a:pt x="663575" y="376238"/>
                      <a:pt x="1076325" y="209550"/>
                    </a:cubicBezTo>
                    <a:cubicBezTo>
                      <a:pt x="1489075" y="42863"/>
                      <a:pt x="1982787" y="21431"/>
                      <a:pt x="2476500" y="0"/>
                    </a:cubicBezTo>
                  </a:path>
                </a:pathLst>
              </a:cu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0672" name="矩形 74"/>
              <p:cNvSpPr>
                <a:spLocks noChangeArrowheads="1"/>
              </p:cNvSpPr>
              <p:nvPr/>
            </p:nvSpPr>
            <p:spPr bwMode="auto">
              <a:xfrm>
                <a:off x="8001024" y="357187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800" b="1" i="1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zh-CN" altLang="en-US" sz="1800" i="1"/>
              </a:p>
            </p:txBody>
          </p:sp>
          <p:sp>
            <p:nvSpPr>
              <p:cNvPr id="70673" name="矩形 81"/>
              <p:cNvSpPr>
                <a:spLocks noChangeArrowheads="1"/>
              </p:cNvSpPr>
              <p:nvPr/>
            </p:nvSpPr>
            <p:spPr bwMode="auto">
              <a:xfrm>
                <a:off x="4786314" y="2205029"/>
                <a:ext cx="33855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800" b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endParaRPr lang="zh-CN" altLang="en-US" sz="1800" baseline="-25000">
                  <a:solidFill>
                    <a:srgbClr val="7030A0"/>
                  </a:solidFill>
                </a:endParaRPr>
              </a:p>
            </p:txBody>
          </p:sp>
          <p:sp>
            <p:nvSpPr>
              <p:cNvPr id="70674" name="矩形 82"/>
              <p:cNvSpPr>
                <a:spLocks noChangeArrowheads="1"/>
              </p:cNvSpPr>
              <p:nvPr/>
            </p:nvSpPr>
            <p:spPr bwMode="auto">
              <a:xfrm>
                <a:off x="7215206" y="2000240"/>
                <a:ext cx="92204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800" b="1" i="1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kumimoji="1" lang="en-US" altLang="zh-CN" sz="1800" b="1" baseline="-2500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C </a:t>
                </a:r>
                <a:r>
                  <a:rPr kumimoji="1" lang="en-US" altLang="zh-CN" sz="1800" b="1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( </a:t>
                </a:r>
                <a:r>
                  <a:rPr kumimoji="1" lang="en-US" altLang="zh-CN" sz="1800" b="1" i="1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∞ </a:t>
                </a:r>
                <a:r>
                  <a:rPr kumimoji="1" lang="en-US" altLang="zh-CN" sz="1800" b="1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zh-CN" altLang="en-US" sz="1800" b="1">
                  <a:solidFill>
                    <a:srgbClr val="006600"/>
                  </a:solidFill>
                </a:endParaRPr>
              </a:p>
            </p:txBody>
          </p:sp>
        </p:grpSp>
        <p:sp>
          <p:nvSpPr>
            <p:cNvPr id="70665" name="矩形 84"/>
            <p:cNvSpPr>
              <a:spLocks noChangeArrowheads="1"/>
            </p:cNvSpPr>
            <p:nvPr/>
          </p:nvSpPr>
          <p:spPr bwMode="auto">
            <a:xfrm>
              <a:off x="4286250" y="3214688"/>
              <a:ext cx="8731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kumimoji="1" lang="en-US" altLang="zh-CN" sz="1800" b="1" baseline="-25000">
                  <a:latin typeface="Times New Roman" pitchFamily="18" charset="0"/>
                  <a:cs typeface="Times New Roman" pitchFamily="18" charset="0"/>
                </a:rPr>
                <a:t>C </a:t>
              </a:r>
              <a:r>
                <a:rPr kumimoji="1" lang="en-US" altLang="zh-CN" sz="1800" b="1">
                  <a:latin typeface="Times New Roman" pitchFamily="18" charset="0"/>
                  <a:cs typeface="Times New Roman" pitchFamily="18" charset="0"/>
                </a:rPr>
                <a:t>( 0</a:t>
              </a:r>
              <a:r>
                <a:rPr kumimoji="1" lang="en-US" altLang="zh-CN" sz="1800" b="1" i="1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1800" b="1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1800"/>
            </a:p>
          </p:txBody>
        </p:sp>
      </p:grpSp>
      <p:sp>
        <p:nvSpPr>
          <p:cNvPr id="70663" name="Rectangle 90"/>
          <p:cNvSpPr>
            <a:spLocks noChangeArrowheads="1"/>
          </p:cNvSpPr>
          <p:nvPr/>
        </p:nvSpPr>
        <p:spPr bwMode="auto">
          <a:xfrm>
            <a:off x="6394450" y="55563"/>
            <a:ext cx="2851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§8.2 </a:t>
            </a:r>
            <a:r>
              <a:rPr lang="zh-CN" altLang="en-US" sz="1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555</a:t>
            </a:r>
            <a:r>
              <a:rPr lang="zh-CN" altLang="en-US" sz="1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定时器及其应用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2057400" y="1497013"/>
          <a:ext cx="44688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3" name="公式" r:id="rId3" imgW="2181345" imgH="190523" progId="Equation.3">
                  <p:embed/>
                </p:oleObj>
              </mc:Choice>
              <mc:Fallback>
                <p:oleObj name="公式" r:id="rId3" imgW="2181345" imgH="19052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497013"/>
                        <a:ext cx="446881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42938" y="2214563"/>
            <a:ext cx="77152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④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令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(t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，则从暂态过程的起始值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(0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变到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所经历的时间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altLang="zh-CN" sz="2400" b="1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可用下式计算：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141913" y="4357688"/>
          <a:ext cx="335438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4" name="公式" r:id="rId5" imgW="1581250" imgH="390599" progId="Equation.3">
                  <p:embed/>
                </p:oleObj>
              </mc:Choice>
              <mc:Fallback>
                <p:oleObj name="公式" r:id="rId5" imgW="1581250" imgH="39059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4357688"/>
                        <a:ext cx="3354387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642938" y="428625"/>
            <a:ext cx="7675562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7675" indent="-4476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③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电路的时间常数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τ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RC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τ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决定了暂态时间的长短。根据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三要素公式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，可以得到电压随时间变化的方程为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kumimoji="1" lang="zh-CN" altLang="en-US" sz="24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组合 74"/>
          <p:cNvGrpSpPr>
            <a:grpSpLocks/>
          </p:cNvGrpSpPr>
          <p:nvPr/>
        </p:nvGrpSpPr>
        <p:grpSpPr bwMode="auto">
          <a:xfrm>
            <a:off x="893763" y="3429000"/>
            <a:ext cx="3963987" cy="2441575"/>
            <a:chOff x="608438" y="3429000"/>
            <a:chExt cx="3963562" cy="2441034"/>
          </a:xfrm>
        </p:grpSpPr>
        <p:cxnSp>
          <p:nvCxnSpPr>
            <p:cNvPr id="74" name="直接连接符 73"/>
            <p:cNvCxnSpPr/>
            <p:nvPr/>
          </p:nvCxnSpPr>
          <p:spPr>
            <a:xfrm>
              <a:off x="1457659" y="5428807"/>
              <a:ext cx="900016" cy="0"/>
            </a:xfrm>
            <a:prstGeom prst="line">
              <a:avLst/>
            </a:prstGeom>
            <a:ln w="19050">
              <a:solidFill>
                <a:srgbClr val="0000F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689" name="组合 58"/>
            <p:cNvGrpSpPr>
              <a:grpSpLocks/>
            </p:cNvGrpSpPr>
            <p:nvPr/>
          </p:nvGrpSpPr>
          <p:grpSpPr bwMode="auto">
            <a:xfrm>
              <a:off x="1108504" y="3429000"/>
              <a:ext cx="3463496" cy="2441034"/>
              <a:chOff x="4786314" y="1500174"/>
              <a:chExt cx="3463496" cy="2441034"/>
            </a:xfrm>
          </p:grpSpPr>
          <p:sp>
            <p:nvSpPr>
              <p:cNvPr id="71694" name="Line 7"/>
              <p:cNvSpPr>
                <a:spLocks noChangeShapeType="1"/>
              </p:cNvSpPr>
              <p:nvPr/>
            </p:nvSpPr>
            <p:spPr bwMode="auto">
              <a:xfrm>
                <a:off x="5124450" y="3759201"/>
                <a:ext cx="2905125" cy="158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695" name="Line 8"/>
              <p:cNvSpPr>
                <a:spLocks noChangeShapeType="1"/>
              </p:cNvSpPr>
              <p:nvPr/>
            </p:nvSpPr>
            <p:spPr bwMode="auto">
              <a:xfrm flipV="1">
                <a:off x="5124450" y="1876426"/>
                <a:ext cx="1588" cy="188277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696" name="Line 10"/>
              <p:cNvSpPr>
                <a:spLocks noChangeShapeType="1"/>
              </p:cNvSpPr>
              <p:nvPr/>
            </p:nvSpPr>
            <p:spPr bwMode="auto">
              <a:xfrm>
                <a:off x="5124450" y="2381243"/>
                <a:ext cx="2520000" cy="0"/>
              </a:xfrm>
              <a:prstGeom prst="line">
                <a:avLst/>
              </a:prstGeom>
              <a:noFill/>
              <a:ln w="22225">
                <a:solidFill>
                  <a:srgbClr val="0066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697" name="Rectangle 29"/>
              <p:cNvSpPr>
                <a:spLocks noChangeArrowheads="1"/>
              </p:cNvSpPr>
              <p:nvPr/>
            </p:nvSpPr>
            <p:spPr bwMode="auto">
              <a:xfrm>
                <a:off x="4857752" y="3643314"/>
                <a:ext cx="21431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altLang="zh-CN" sz="1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698" name="矩形 63"/>
              <p:cNvSpPr>
                <a:spLocks noChangeArrowheads="1"/>
              </p:cNvSpPr>
              <p:nvPr/>
            </p:nvSpPr>
            <p:spPr bwMode="auto">
              <a:xfrm>
                <a:off x="4786314" y="1500174"/>
                <a:ext cx="8210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800" b="1" i="1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kumimoji="1" lang="en-US" altLang="zh-CN" sz="1800" b="1" baseline="-25000">
                    <a:latin typeface="Times New Roman" pitchFamily="18" charset="0"/>
                    <a:cs typeface="Times New Roman" pitchFamily="18" charset="0"/>
                  </a:rPr>
                  <a:t>C </a:t>
                </a:r>
                <a:r>
                  <a:rPr kumimoji="1" lang="en-US" altLang="zh-CN" sz="1800" b="1">
                    <a:latin typeface="Times New Roman" pitchFamily="18" charset="0"/>
                    <a:cs typeface="Times New Roman" pitchFamily="18" charset="0"/>
                  </a:rPr>
                  <a:t>( </a:t>
                </a:r>
                <a:r>
                  <a:rPr kumimoji="1" lang="en-US" altLang="zh-CN" sz="1800" b="1" i="1">
                    <a:latin typeface="Times New Roman" pitchFamily="18" charset="0"/>
                    <a:cs typeface="Times New Roman" pitchFamily="18" charset="0"/>
                  </a:rPr>
                  <a:t>t </a:t>
                </a:r>
                <a:r>
                  <a:rPr kumimoji="1" lang="en-US" altLang="zh-CN" sz="1800" b="1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zh-CN" altLang="en-US" sz="1800"/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>
                <a:off x="5133882" y="2419133"/>
                <a:ext cx="2476235" cy="999903"/>
              </a:xfrm>
              <a:custGeom>
                <a:avLst/>
                <a:gdLst>
                  <a:gd name="connsiteX0" fmla="*/ 0 w 2476500"/>
                  <a:gd name="connsiteY0" fmla="*/ 1000125 h 1000125"/>
                  <a:gd name="connsiteX1" fmla="*/ 1076325 w 2476500"/>
                  <a:gd name="connsiteY1" fmla="*/ 209550 h 1000125"/>
                  <a:gd name="connsiteX2" fmla="*/ 2476500 w 2476500"/>
                  <a:gd name="connsiteY2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76500" h="1000125">
                    <a:moveTo>
                      <a:pt x="0" y="1000125"/>
                    </a:moveTo>
                    <a:cubicBezTo>
                      <a:pt x="331787" y="688181"/>
                      <a:pt x="663575" y="376238"/>
                      <a:pt x="1076325" y="209550"/>
                    </a:cubicBezTo>
                    <a:cubicBezTo>
                      <a:pt x="1489075" y="42863"/>
                      <a:pt x="1982787" y="21431"/>
                      <a:pt x="2476500" y="0"/>
                    </a:cubicBezTo>
                  </a:path>
                </a:pathLst>
              </a:cu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1700" name="矩形 65"/>
              <p:cNvSpPr>
                <a:spLocks noChangeArrowheads="1"/>
              </p:cNvSpPr>
              <p:nvPr/>
            </p:nvSpPr>
            <p:spPr bwMode="auto">
              <a:xfrm>
                <a:off x="8001024" y="357187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800" b="1" i="1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zh-CN" altLang="en-US" sz="1800" i="1"/>
              </a:p>
            </p:txBody>
          </p:sp>
          <p:sp>
            <p:nvSpPr>
              <p:cNvPr id="71701" name="矩形 66"/>
              <p:cNvSpPr>
                <a:spLocks noChangeArrowheads="1"/>
              </p:cNvSpPr>
              <p:nvPr/>
            </p:nvSpPr>
            <p:spPr bwMode="auto">
              <a:xfrm>
                <a:off x="4786314" y="2205029"/>
                <a:ext cx="33855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800" b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endParaRPr lang="zh-CN" altLang="en-US" sz="1800" baseline="-25000">
                  <a:solidFill>
                    <a:srgbClr val="7030A0"/>
                  </a:solidFill>
                </a:endParaRPr>
              </a:p>
            </p:txBody>
          </p:sp>
          <p:sp>
            <p:nvSpPr>
              <p:cNvPr id="71702" name="矩形 67"/>
              <p:cNvSpPr>
                <a:spLocks noChangeArrowheads="1"/>
              </p:cNvSpPr>
              <p:nvPr/>
            </p:nvSpPr>
            <p:spPr bwMode="auto">
              <a:xfrm>
                <a:off x="7215206" y="2000240"/>
                <a:ext cx="92204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800" b="1" i="1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kumimoji="1" lang="en-US" altLang="zh-CN" sz="1800" b="1" baseline="-2500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C </a:t>
                </a:r>
                <a:r>
                  <a:rPr kumimoji="1" lang="en-US" altLang="zh-CN" sz="1800" b="1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( </a:t>
                </a:r>
                <a:r>
                  <a:rPr kumimoji="1" lang="en-US" altLang="zh-CN" sz="1800" b="1" i="1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∞ </a:t>
                </a:r>
                <a:r>
                  <a:rPr kumimoji="1" lang="en-US" altLang="zh-CN" sz="1800" b="1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zh-CN" altLang="en-US" sz="1800" b="1">
                  <a:solidFill>
                    <a:srgbClr val="006600"/>
                  </a:solidFill>
                </a:endParaRPr>
              </a:p>
            </p:txBody>
          </p:sp>
        </p:grpSp>
        <p:sp>
          <p:nvSpPr>
            <p:cNvPr id="71690" name="矩形 68"/>
            <p:cNvSpPr>
              <a:spLocks noChangeArrowheads="1"/>
            </p:cNvSpPr>
            <p:nvPr/>
          </p:nvSpPr>
          <p:spPr bwMode="auto">
            <a:xfrm>
              <a:off x="608438" y="5143512"/>
              <a:ext cx="8723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kumimoji="1" lang="en-US" altLang="zh-CN" sz="1800" b="1" baseline="-25000">
                  <a:latin typeface="Times New Roman" pitchFamily="18" charset="0"/>
                  <a:cs typeface="Times New Roman" pitchFamily="18" charset="0"/>
                </a:rPr>
                <a:t>C </a:t>
              </a:r>
              <a:r>
                <a:rPr kumimoji="1" lang="en-US" altLang="zh-CN" sz="1800" b="1">
                  <a:latin typeface="Times New Roman" pitchFamily="18" charset="0"/>
                  <a:cs typeface="Times New Roman" pitchFamily="18" charset="0"/>
                </a:rPr>
                <a:t>( 0</a:t>
              </a:r>
              <a:r>
                <a:rPr kumimoji="1" lang="en-US" altLang="zh-CN" sz="1800" b="1" i="1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1800" b="1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1800"/>
            </a:p>
          </p:txBody>
        </p:sp>
        <p:sp>
          <p:nvSpPr>
            <p:cNvPr id="71691" name="Line 10"/>
            <p:cNvSpPr>
              <a:spLocks noChangeShapeType="1"/>
            </p:cNvSpPr>
            <p:nvPr/>
          </p:nvSpPr>
          <p:spPr bwMode="auto">
            <a:xfrm>
              <a:off x="1428728" y="4643446"/>
              <a:ext cx="936000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Line 10"/>
            <p:cNvSpPr>
              <a:spLocks noChangeShapeType="1"/>
            </p:cNvSpPr>
            <p:nvPr/>
          </p:nvSpPr>
          <p:spPr bwMode="auto">
            <a:xfrm rot="5400000">
              <a:off x="1835422" y="5158140"/>
              <a:ext cx="1044000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矩形 71"/>
            <p:cNvSpPr>
              <a:spLocks noChangeArrowheads="1"/>
            </p:cNvSpPr>
            <p:nvPr/>
          </p:nvSpPr>
          <p:spPr bwMode="auto">
            <a:xfrm>
              <a:off x="1714480" y="5214950"/>
              <a:ext cx="38504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kumimoji="1" lang="en-US" altLang="zh-CN" sz="1800" b="1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W</a:t>
              </a:r>
              <a:endParaRPr lang="zh-CN" altLang="en-US" sz="1800"/>
            </a:p>
          </p:txBody>
        </p:sp>
      </p:grpSp>
      <p:sp>
        <p:nvSpPr>
          <p:cNvPr id="71687" name="Rectangle 90"/>
          <p:cNvSpPr>
            <a:spLocks noChangeArrowheads="1"/>
          </p:cNvSpPr>
          <p:nvPr/>
        </p:nvSpPr>
        <p:spPr bwMode="auto">
          <a:xfrm>
            <a:off x="6394450" y="55563"/>
            <a:ext cx="2851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§8.2 </a:t>
            </a:r>
            <a:r>
              <a:rPr lang="zh-CN" altLang="en-US" sz="1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555</a:t>
            </a:r>
            <a:r>
              <a:rPr lang="zh-CN" altLang="en-US" sz="1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定时器及其应用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8"/>
          <p:cNvGrpSpPr>
            <a:grpSpLocks/>
          </p:cNvGrpSpPr>
          <p:nvPr/>
        </p:nvGrpSpPr>
        <p:grpSpPr bwMode="auto">
          <a:xfrm>
            <a:off x="785813" y="4071938"/>
            <a:ext cx="3562350" cy="2551112"/>
            <a:chOff x="785757" y="4071942"/>
            <a:chExt cx="3562126" cy="2551128"/>
          </a:xfrm>
        </p:grpSpPr>
        <p:grpSp>
          <p:nvGrpSpPr>
            <p:cNvPr id="72740" name="组合 87"/>
            <p:cNvGrpSpPr>
              <a:grpSpLocks/>
            </p:cNvGrpSpPr>
            <p:nvPr/>
          </p:nvGrpSpPr>
          <p:grpSpPr bwMode="auto">
            <a:xfrm>
              <a:off x="785757" y="4071942"/>
              <a:ext cx="3562126" cy="2551128"/>
              <a:chOff x="1142976" y="4071942"/>
              <a:chExt cx="3562126" cy="2551128"/>
            </a:xfrm>
          </p:grpSpPr>
          <p:grpSp>
            <p:nvGrpSpPr>
              <p:cNvPr id="72743" name="组合 42"/>
              <p:cNvGrpSpPr>
                <a:grpSpLocks/>
              </p:cNvGrpSpPr>
              <p:nvPr/>
            </p:nvGrpSpPr>
            <p:grpSpPr bwMode="auto">
              <a:xfrm>
                <a:off x="1142976" y="4071942"/>
                <a:ext cx="3562126" cy="2512933"/>
                <a:chOff x="4540627" y="1857364"/>
                <a:chExt cx="3561701" cy="2512393"/>
              </a:xfrm>
            </p:grpSpPr>
            <p:cxnSp>
              <p:nvCxnSpPr>
                <p:cNvPr id="63" name="直接箭头连接符 62"/>
                <p:cNvCxnSpPr/>
                <p:nvPr/>
              </p:nvCxnSpPr>
              <p:spPr>
                <a:xfrm>
                  <a:off x="5112023" y="4000042"/>
                  <a:ext cx="2856979" cy="158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箭头连接符 63"/>
                <p:cNvCxnSpPr/>
                <p:nvPr/>
              </p:nvCxnSpPr>
              <p:spPr>
                <a:xfrm rot="5400000" flipH="1" flipV="1">
                  <a:off x="4138295" y="3021552"/>
                  <a:ext cx="196015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748" name="Text Box 1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540627" y="1857364"/>
                  <a:ext cx="59503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 i="1">
                      <a:latin typeface="Times New Roman" pitchFamily="18" charset="0"/>
                      <a:cs typeface="Times New Roman" pitchFamily="18" charset="0"/>
                    </a:rPr>
                    <a:t>v</a:t>
                  </a:r>
                  <a:r>
                    <a:rPr lang="en-US" altLang="zh-CN" sz="1800" b="1" baseline="-25000">
                      <a:latin typeface="Times New Roman" pitchFamily="18" charset="0"/>
                      <a:cs typeface="Times New Roman" pitchFamily="18" charset="0"/>
                    </a:rPr>
                    <a:t>o</a:t>
                  </a:r>
                  <a:r>
                    <a:rPr lang="en-US" altLang="zh-CN" sz="1800" b="1">
                      <a:latin typeface="Times New Roman" pitchFamily="18" charset="0"/>
                      <a:cs typeface="Times New Roman" pitchFamily="18" charset="0"/>
                    </a:rPr>
                    <a:t>/V</a:t>
                  </a:r>
                  <a:endParaRPr lang="en-US" altLang="zh-CN" sz="1800" b="1" baseline="-25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2749" name="Text Box 1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541023" y="4000504"/>
                  <a:ext cx="561305" cy="3692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 i="1">
                      <a:latin typeface="Times New Roman" pitchFamily="18" charset="0"/>
                      <a:cs typeface="Times New Roman" pitchFamily="18" charset="0"/>
                    </a:rPr>
                    <a:t>v</a:t>
                  </a:r>
                  <a:r>
                    <a:rPr lang="en-US" altLang="zh-CN" sz="1800" b="1" i="1" baseline="-25000"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  <a:r>
                    <a:rPr lang="en-US" altLang="zh-CN" sz="1800" b="1">
                      <a:latin typeface="Times New Roman" pitchFamily="18" charset="0"/>
                      <a:cs typeface="Times New Roman" pitchFamily="18" charset="0"/>
                    </a:rPr>
                    <a:t>/V</a:t>
                  </a:r>
                  <a:endParaRPr lang="en-US" altLang="zh-CN" sz="1800" b="1" baseline="-25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aphicFrame>
            <p:nvGraphicFramePr>
              <p:cNvPr id="72744" name="Object 10"/>
              <p:cNvGraphicFramePr>
                <a:graphicFrameLocks noChangeAspect="1"/>
              </p:cNvGraphicFramePr>
              <p:nvPr/>
            </p:nvGraphicFramePr>
            <p:xfrm>
              <a:off x="3219445" y="6215082"/>
              <a:ext cx="638175" cy="4079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50" name="公式" r:id="rId3" imgW="368140" imgH="393529" progId="Equation.3">
                      <p:embed/>
                    </p:oleObj>
                  </mc:Choice>
                  <mc:Fallback>
                    <p:oleObj name="公式" r:id="rId3" imgW="368140" imgH="393529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9445" y="6215082"/>
                            <a:ext cx="638175" cy="4079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745" name="Object 43"/>
              <p:cNvGraphicFramePr>
                <a:graphicFrameLocks noChangeAspect="1"/>
              </p:cNvGraphicFramePr>
              <p:nvPr/>
            </p:nvGraphicFramePr>
            <p:xfrm>
              <a:off x="2152650" y="6215062"/>
              <a:ext cx="617538" cy="4079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51" name="公式" r:id="rId5" imgW="355292" imgH="393359" progId="Equation.3">
                      <p:embed/>
                    </p:oleObj>
                  </mc:Choice>
                  <mc:Fallback>
                    <p:oleObj name="公式" r:id="rId5" imgW="355292" imgH="393359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2650" y="6215062"/>
                            <a:ext cx="617538" cy="4079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97" name="直接连接符 96"/>
            <p:cNvCxnSpPr/>
            <p:nvPr/>
          </p:nvCxnSpPr>
          <p:spPr>
            <a:xfrm rot="5400000">
              <a:off x="1072218" y="5357031"/>
              <a:ext cx="1857387" cy="1588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rot="5400000">
              <a:off x="2143713" y="5357031"/>
              <a:ext cx="1857387" cy="1587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404813" y="0"/>
            <a:ext cx="3608387" cy="6524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2800" b="1" kern="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四、</a:t>
            </a:r>
            <a:r>
              <a:rPr lang="en-US" altLang="zh-CN" sz="2800" b="1" kern="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555</a:t>
            </a:r>
            <a:r>
              <a:rPr lang="zh-CN" altLang="en-US" sz="2800" b="1" kern="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定时器的应用</a:t>
            </a:r>
            <a:endParaRPr lang="en-US" altLang="zh-CN" sz="2800" b="1" kern="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2000" y="500063"/>
            <a:ext cx="46672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555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定时器构成施密特触发器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" name="Picture 3" descr="10-2-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5" t="923" r="43414" b="83517"/>
          <a:stretch>
            <a:fillRect/>
          </a:stretch>
        </p:blipFill>
        <p:spPr bwMode="auto">
          <a:xfrm>
            <a:off x="3286125" y="4144963"/>
            <a:ext cx="865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00"/>
          <p:cNvGrpSpPr>
            <a:grpSpLocks/>
          </p:cNvGrpSpPr>
          <p:nvPr/>
        </p:nvGrpSpPr>
        <p:grpSpPr bwMode="auto">
          <a:xfrm>
            <a:off x="3071813" y="4776788"/>
            <a:ext cx="785812" cy="1358900"/>
            <a:chOff x="3071757" y="4786317"/>
            <a:chExt cx="785813" cy="1358900"/>
          </a:xfrm>
        </p:grpSpPr>
        <p:cxnSp>
          <p:nvCxnSpPr>
            <p:cNvPr id="71" name="直接连接符 70"/>
            <p:cNvCxnSpPr/>
            <p:nvPr/>
          </p:nvCxnSpPr>
          <p:spPr bwMode="auto">
            <a:xfrm>
              <a:off x="3071757" y="6143629"/>
              <a:ext cx="785813" cy="1588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 bwMode="auto">
            <a:xfrm rot="5400000">
              <a:off x="2393895" y="5464179"/>
              <a:ext cx="1357312" cy="1587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 bwMode="auto">
            <a:xfrm rot="5400000">
              <a:off x="2786801" y="5285585"/>
              <a:ext cx="571500" cy="1587"/>
            </a:xfrm>
            <a:prstGeom prst="line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113"/>
          <p:cNvGrpSpPr>
            <a:grpSpLocks/>
          </p:cNvGrpSpPr>
          <p:nvPr/>
        </p:nvGrpSpPr>
        <p:grpSpPr bwMode="auto">
          <a:xfrm>
            <a:off x="4429125" y="4429125"/>
            <a:ext cx="3829050" cy="571500"/>
            <a:chOff x="4429124" y="4429132"/>
            <a:chExt cx="3828464" cy="571504"/>
          </a:xfrm>
        </p:grpSpPr>
        <p:sp>
          <p:nvSpPr>
            <p:cNvPr id="72735" name="矩形 88"/>
            <p:cNvSpPr>
              <a:spLocks noChangeArrowheads="1"/>
            </p:cNvSpPr>
            <p:nvPr/>
          </p:nvSpPr>
          <p:spPr bwMode="auto">
            <a:xfrm>
              <a:off x="4429124" y="4500570"/>
              <a:ext cx="20794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n"/>
              </a:pPr>
              <a:r>
                <a:rPr lang="zh-CN" altLang="en-US" sz="2000" b="1">
                  <a:solidFill>
                    <a:srgbClr val="006600"/>
                  </a:solidFill>
                </a:rPr>
                <a:t>正向阈值电压 </a:t>
              </a:r>
              <a:r>
                <a:rPr lang="en-US" altLang="zh-CN" sz="20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:</a:t>
              </a:r>
              <a:endParaRPr lang="zh-CN" altLang="en-US" sz="2000">
                <a:solidFill>
                  <a:srgbClr val="006600"/>
                </a:solidFill>
              </a:endParaRPr>
            </a:p>
          </p:txBody>
        </p:sp>
        <p:graphicFrame>
          <p:nvGraphicFramePr>
            <p:cNvPr id="72736" name="Object 44"/>
            <p:cNvGraphicFramePr>
              <a:graphicFrameLocks noChangeAspect="1"/>
            </p:cNvGraphicFramePr>
            <p:nvPr/>
          </p:nvGraphicFramePr>
          <p:xfrm>
            <a:off x="6500826" y="4429132"/>
            <a:ext cx="1756762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2" name="公式" r:id="rId8" imgW="723586" imgH="393529" progId="Equation.3">
                    <p:embed/>
                  </p:oleObj>
                </mc:Choice>
                <mc:Fallback>
                  <p:oleObj name="公式" r:id="rId8" imgW="723586" imgH="393529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0826" y="4429132"/>
                          <a:ext cx="1756762" cy="571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114"/>
          <p:cNvGrpSpPr>
            <a:grpSpLocks/>
          </p:cNvGrpSpPr>
          <p:nvPr/>
        </p:nvGrpSpPr>
        <p:grpSpPr bwMode="auto">
          <a:xfrm>
            <a:off x="4429125" y="5072063"/>
            <a:ext cx="3813175" cy="571500"/>
            <a:chOff x="4429124" y="5072078"/>
            <a:chExt cx="3813172" cy="571500"/>
          </a:xfrm>
        </p:grpSpPr>
        <p:sp>
          <p:nvSpPr>
            <p:cNvPr id="72733" name="矩形 90"/>
            <p:cNvSpPr>
              <a:spLocks noChangeArrowheads="1"/>
            </p:cNvSpPr>
            <p:nvPr/>
          </p:nvSpPr>
          <p:spPr bwMode="auto">
            <a:xfrm>
              <a:off x="4429124" y="5143527"/>
              <a:ext cx="20794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n"/>
              </a:pPr>
              <a:r>
                <a:rPr lang="zh-CN" altLang="en-US" sz="2000" b="1">
                  <a:solidFill>
                    <a:srgbClr val="006600"/>
                  </a:solidFill>
                </a:rPr>
                <a:t>负向阈值电压 </a:t>
              </a:r>
              <a:r>
                <a:rPr lang="en-US" altLang="zh-CN" sz="20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:</a:t>
              </a:r>
              <a:endParaRPr lang="zh-CN" altLang="en-US" sz="2000">
                <a:solidFill>
                  <a:srgbClr val="006600"/>
                </a:solidFill>
              </a:endParaRPr>
            </a:p>
          </p:txBody>
        </p:sp>
        <p:graphicFrame>
          <p:nvGraphicFramePr>
            <p:cNvPr id="72734" name="Object 45"/>
            <p:cNvGraphicFramePr>
              <a:graphicFrameLocks noChangeAspect="1"/>
            </p:cNvGraphicFramePr>
            <p:nvPr/>
          </p:nvGraphicFramePr>
          <p:xfrm>
            <a:off x="6516684" y="5072078"/>
            <a:ext cx="1725612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3" name="公式" r:id="rId10" imgW="710891" imgH="393529" progId="Equation.3">
                    <p:embed/>
                  </p:oleObj>
                </mc:Choice>
                <mc:Fallback>
                  <p:oleObj name="公式" r:id="rId10" imgW="710891" imgH="393529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6684" y="5072078"/>
                          <a:ext cx="1725612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115"/>
          <p:cNvGrpSpPr>
            <a:grpSpLocks/>
          </p:cNvGrpSpPr>
          <p:nvPr/>
        </p:nvGrpSpPr>
        <p:grpSpPr bwMode="auto">
          <a:xfrm>
            <a:off x="4429125" y="5643563"/>
            <a:ext cx="4572000" cy="571500"/>
            <a:chOff x="4429124" y="5643578"/>
            <a:chExt cx="4572032" cy="571500"/>
          </a:xfrm>
        </p:grpSpPr>
        <p:sp>
          <p:nvSpPr>
            <p:cNvPr id="72731" name="矩形 92"/>
            <p:cNvSpPr>
              <a:spLocks noChangeArrowheads="1"/>
            </p:cNvSpPr>
            <p:nvPr/>
          </p:nvSpPr>
          <p:spPr bwMode="auto">
            <a:xfrm>
              <a:off x="4429124" y="5743534"/>
              <a:ext cx="37147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n"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回差电压：</a:t>
              </a:r>
              <a:r>
                <a:rPr lang="el-GR" altLang="zh-CN" sz="2000" b="1" i="1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 V</a:t>
              </a:r>
              <a:r>
                <a:rPr lang="en-US" altLang="zh-CN" sz="2000" b="1" i="1" baseline="-2500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zh-CN" altLang="en-US" sz="2000" b="1" i="1" baseline="-2500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i="1" baseline="-25000">
                  <a:latin typeface="Times New Roman" pitchFamily="18" charset="0"/>
                  <a:cs typeface="Times New Roman" pitchFamily="18" charset="0"/>
                </a:rPr>
                <a:t>T+</a:t>
              </a:r>
              <a:r>
                <a:rPr lang="zh-CN" altLang="en-US" sz="2000" b="1" i="1" baseline="-2500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zh-CN" altLang="en-US" sz="2000" b="1" i="1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i="1" baseline="-2500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zh-CN" altLang="en-US" sz="20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b="1" i="1" baseline="-25000">
                  <a:latin typeface="Times New Roman" pitchFamily="18" charset="0"/>
                  <a:cs typeface="Times New Roman" pitchFamily="18" charset="0"/>
                </a:rPr>
                <a:t>-</a:t>
              </a:r>
              <a:endParaRPr lang="zh-CN" altLang="en-US" sz="2000" b="1" i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72732" name="Object 46"/>
            <p:cNvGraphicFramePr>
              <a:graphicFrameLocks noChangeAspect="1"/>
            </p:cNvGraphicFramePr>
            <p:nvPr/>
          </p:nvGraphicFramePr>
          <p:xfrm>
            <a:off x="7831169" y="5643578"/>
            <a:ext cx="1169987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4" name="公式" r:id="rId12" imgW="482391" imgH="393529" progId="Equation.3">
                    <p:embed/>
                  </p:oleObj>
                </mc:Choice>
                <mc:Fallback>
                  <p:oleObj name="公式" r:id="rId12" imgW="482391" imgH="393529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31169" y="5643578"/>
                          <a:ext cx="1169987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00" name="直接连接符 99"/>
          <p:cNvCxnSpPr/>
          <p:nvPr/>
        </p:nvCxnSpPr>
        <p:spPr bwMode="auto">
          <a:xfrm>
            <a:off x="1995488" y="4784725"/>
            <a:ext cx="1079500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 bwMode="auto">
          <a:xfrm>
            <a:off x="2000250" y="6134100"/>
            <a:ext cx="10795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8"/>
          <p:cNvGrpSpPr>
            <a:grpSpLocks/>
          </p:cNvGrpSpPr>
          <p:nvPr/>
        </p:nvGrpSpPr>
        <p:grpSpPr bwMode="auto">
          <a:xfrm>
            <a:off x="785813" y="4605338"/>
            <a:ext cx="1219200" cy="338137"/>
            <a:chOff x="785786" y="4605346"/>
            <a:chExt cx="1219504" cy="338554"/>
          </a:xfrm>
        </p:grpSpPr>
        <p:cxnSp>
          <p:nvCxnSpPr>
            <p:cNvPr id="70" name="直接连接符 69"/>
            <p:cNvCxnSpPr/>
            <p:nvPr/>
          </p:nvCxnSpPr>
          <p:spPr bwMode="auto">
            <a:xfrm>
              <a:off x="1357428" y="4784954"/>
              <a:ext cx="647862" cy="159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30" name="矩形 103"/>
            <p:cNvSpPr>
              <a:spLocks noChangeArrowheads="1"/>
            </p:cNvSpPr>
            <p:nvPr/>
          </p:nvSpPr>
          <p:spPr bwMode="auto">
            <a:xfrm>
              <a:off x="785786" y="4605346"/>
              <a:ext cx="5396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kumimoji="1" lang="en-US" altLang="zh-CN" sz="1600" b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OH</a:t>
              </a:r>
              <a:endParaRPr lang="zh-CN" altLang="en-US" sz="1600"/>
            </a:p>
          </p:txBody>
        </p:sp>
      </p:grpSp>
      <p:grpSp>
        <p:nvGrpSpPr>
          <p:cNvPr id="12" name="组合 107"/>
          <p:cNvGrpSpPr>
            <a:grpSpLocks/>
          </p:cNvGrpSpPr>
          <p:nvPr/>
        </p:nvGrpSpPr>
        <p:grpSpPr bwMode="auto">
          <a:xfrm>
            <a:off x="785813" y="5948363"/>
            <a:ext cx="3078162" cy="338137"/>
            <a:chOff x="785786" y="6348952"/>
            <a:chExt cx="3078016" cy="338554"/>
          </a:xfrm>
        </p:grpSpPr>
        <p:sp>
          <p:nvSpPr>
            <p:cNvPr id="72725" name="矩形 104"/>
            <p:cNvSpPr>
              <a:spLocks noChangeArrowheads="1"/>
            </p:cNvSpPr>
            <p:nvPr/>
          </p:nvSpPr>
          <p:spPr bwMode="auto">
            <a:xfrm>
              <a:off x="785786" y="6348952"/>
              <a:ext cx="52520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kumimoji="1" lang="en-US" altLang="zh-CN" sz="1600" b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OL</a:t>
              </a:r>
              <a:endParaRPr lang="zh-CN" altLang="en-US" sz="1600"/>
            </a:p>
          </p:txBody>
        </p:sp>
        <p:grpSp>
          <p:nvGrpSpPr>
            <p:cNvPr id="72726" name="组合 106"/>
            <p:cNvGrpSpPr>
              <a:grpSpLocks/>
            </p:cNvGrpSpPr>
            <p:nvPr/>
          </p:nvGrpSpPr>
          <p:grpSpPr bwMode="auto">
            <a:xfrm>
              <a:off x="1357259" y="6531244"/>
              <a:ext cx="2506543" cy="486"/>
              <a:chOff x="1357259" y="6531244"/>
              <a:chExt cx="2506543" cy="486"/>
            </a:xfrm>
          </p:grpSpPr>
          <p:cxnSp>
            <p:nvCxnSpPr>
              <p:cNvPr id="79" name="直接连接符 78"/>
              <p:cNvCxnSpPr/>
              <p:nvPr/>
            </p:nvCxnSpPr>
            <p:spPr bwMode="auto">
              <a:xfrm>
                <a:off x="3071678" y="6531740"/>
                <a:ext cx="792124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 bwMode="auto">
              <a:xfrm>
                <a:off x="1357259" y="6531740"/>
                <a:ext cx="1692195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组合 109"/>
          <p:cNvGrpSpPr>
            <a:grpSpLocks/>
          </p:cNvGrpSpPr>
          <p:nvPr/>
        </p:nvGrpSpPr>
        <p:grpSpPr bwMode="auto">
          <a:xfrm>
            <a:off x="1357313" y="4786313"/>
            <a:ext cx="644525" cy="1357312"/>
            <a:chOff x="1357290" y="4776807"/>
            <a:chExt cx="644525" cy="1357312"/>
          </a:xfrm>
        </p:grpSpPr>
        <p:cxnSp>
          <p:nvCxnSpPr>
            <p:cNvPr id="111" name="直接连接符 110"/>
            <p:cNvCxnSpPr/>
            <p:nvPr/>
          </p:nvCxnSpPr>
          <p:spPr bwMode="auto">
            <a:xfrm rot="5400000">
              <a:off x="1322365" y="5454669"/>
              <a:ext cx="1357312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auto">
            <a:xfrm rot="16200000" flipV="1">
              <a:off x="1715271" y="5633263"/>
              <a:ext cx="571500" cy="1588"/>
            </a:xfrm>
            <a:prstGeom prst="line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 bwMode="auto">
            <a:xfrm>
              <a:off x="1357290" y="4776807"/>
              <a:ext cx="642937" cy="158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710" name="Picture 3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000125"/>
            <a:ext cx="3313113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20" name="Picture 4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962025"/>
            <a:ext cx="50482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21" name="Rectangle 90"/>
          <p:cNvSpPr>
            <a:spLocks noChangeArrowheads="1"/>
          </p:cNvSpPr>
          <p:nvPr/>
        </p:nvSpPr>
        <p:spPr bwMode="auto">
          <a:xfrm>
            <a:off x="6394450" y="55563"/>
            <a:ext cx="2851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§8.2 </a:t>
            </a:r>
            <a:r>
              <a:rPr lang="zh-CN" altLang="en-US" sz="1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555</a:t>
            </a:r>
            <a:r>
              <a:rPr lang="zh-CN" altLang="en-US" sz="1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定时器及其应用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2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567"/>
          <p:cNvSpPr txBox="1">
            <a:spLocks noChangeArrowheads="1"/>
          </p:cNvSpPr>
          <p:nvPr/>
        </p:nvSpPr>
        <p:spPr bwMode="auto">
          <a:xfrm>
            <a:off x="323850" y="296863"/>
            <a:ext cx="77771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  </a:t>
            </a:r>
            <a:r>
              <a:rPr lang="zh-CN" altLang="en-US" sz="2400" b="1">
                <a:solidFill>
                  <a:srgbClr val="000000"/>
                </a:solidFill>
              </a:rPr>
              <a:t>例：</a:t>
            </a:r>
            <a:r>
              <a:rPr lang="en-US" altLang="zh-CN" sz="2400" b="1">
                <a:solidFill>
                  <a:srgbClr val="000000"/>
                </a:solidFill>
              </a:rPr>
              <a:t> 555</a:t>
            </a:r>
            <a:r>
              <a:rPr lang="zh-CN" altLang="en-US" sz="2400" b="1">
                <a:solidFill>
                  <a:srgbClr val="000000"/>
                </a:solidFill>
              </a:rPr>
              <a:t>构成的施密特触发器的输入波形如下图所示，试画出其输出波形。</a:t>
            </a:r>
          </a:p>
        </p:txBody>
      </p:sp>
      <p:sp>
        <p:nvSpPr>
          <p:cNvPr id="73731" name="Line 568"/>
          <p:cNvSpPr>
            <a:spLocks noChangeShapeType="1"/>
          </p:cNvSpPr>
          <p:nvPr/>
        </p:nvSpPr>
        <p:spPr bwMode="auto">
          <a:xfrm flipV="1">
            <a:off x="1789113" y="1295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2" name="Line 569"/>
          <p:cNvSpPr>
            <a:spLocks noChangeShapeType="1"/>
          </p:cNvSpPr>
          <p:nvPr/>
        </p:nvSpPr>
        <p:spPr bwMode="auto">
          <a:xfrm>
            <a:off x="1789113" y="2743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3" name="Line 570"/>
          <p:cNvSpPr>
            <a:spLocks noChangeShapeType="1"/>
          </p:cNvSpPr>
          <p:nvPr/>
        </p:nvSpPr>
        <p:spPr bwMode="auto">
          <a:xfrm flipV="1">
            <a:off x="1789113" y="3048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4" name="Line 571"/>
          <p:cNvSpPr>
            <a:spLocks noChangeShapeType="1"/>
          </p:cNvSpPr>
          <p:nvPr/>
        </p:nvSpPr>
        <p:spPr bwMode="auto">
          <a:xfrm>
            <a:off x="1789113" y="4038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40" name="Line 572"/>
          <p:cNvSpPr>
            <a:spLocks noChangeShapeType="1"/>
          </p:cNvSpPr>
          <p:nvPr/>
        </p:nvSpPr>
        <p:spPr bwMode="auto">
          <a:xfrm>
            <a:off x="1789113" y="1676400"/>
            <a:ext cx="3352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6" name="Text Box 573"/>
          <p:cNvSpPr txBox="1">
            <a:spLocks noChangeArrowheads="1"/>
          </p:cNvSpPr>
          <p:nvPr/>
        </p:nvSpPr>
        <p:spPr bwMode="auto">
          <a:xfrm>
            <a:off x="1395413" y="1306513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</a:rPr>
              <a:t>u</a:t>
            </a:r>
            <a:r>
              <a:rPr lang="en-US" altLang="zh-CN" sz="2400" baseline="-18000">
                <a:solidFill>
                  <a:srgbClr val="000000"/>
                </a:solidFill>
              </a:rPr>
              <a:t>i</a:t>
            </a:r>
            <a:endParaRPr lang="en-US" altLang="zh-CN" sz="2400" i="1">
              <a:solidFill>
                <a:srgbClr val="000000"/>
              </a:solidFill>
            </a:endParaRPr>
          </a:p>
        </p:txBody>
      </p:sp>
      <p:sp>
        <p:nvSpPr>
          <p:cNvPr id="73737" name="Text Box 574"/>
          <p:cNvSpPr txBox="1">
            <a:spLocks noChangeArrowheads="1"/>
          </p:cNvSpPr>
          <p:nvPr/>
        </p:nvSpPr>
        <p:spPr bwMode="auto">
          <a:xfrm>
            <a:off x="1452563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3738" name="Text Box 575"/>
          <p:cNvSpPr txBox="1">
            <a:spLocks noChangeArrowheads="1"/>
          </p:cNvSpPr>
          <p:nvPr/>
        </p:nvSpPr>
        <p:spPr bwMode="auto">
          <a:xfrm>
            <a:off x="1484313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3739" name="Text Box 576"/>
          <p:cNvSpPr txBox="1">
            <a:spLocks noChangeArrowheads="1"/>
          </p:cNvSpPr>
          <p:nvPr/>
        </p:nvSpPr>
        <p:spPr bwMode="auto">
          <a:xfrm>
            <a:off x="1331913" y="2819400"/>
            <a:ext cx="48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</a:rPr>
              <a:t>u</a:t>
            </a:r>
            <a:r>
              <a:rPr lang="en-US" altLang="zh-CN" sz="2400" baseline="-18000">
                <a:solidFill>
                  <a:srgbClr val="000000"/>
                </a:solidFill>
              </a:rPr>
              <a:t>O</a:t>
            </a:r>
            <a:endParaRPr lang="en-US" altLang="zh-CN" sz="2400" i="1">
              <a:solidFill>
                <a:srgbClr val="000000"/>
              </a:solidFill>
            </a:endParaRPr>
          </a:p>
        </p:txBody>
      </p:sp>
      <p:sp>
        <p:nvSpPr>
          <p:cNvPr id="73740" name="Text Box 577"/>
          <p:cNvSpPr txBox="1">
            <a:spLocks noChangeArrowheads="1"/>
          </p:cNvSpPr>
          <p:nvPr/>
        </p:nvSpPr>
        <p:spPr bwMode="auto">
          <a:xfrm>
            <a:off x="5964238" y="25146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</a:rPr>
              <a:t>t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73741" name="Text Box 578"/>
          <p:cNvSpPr txBox="1">
            <a:spLocks noChangeArrowheads="1"/>
          </p:cNvSpPr>
          <p:nvPr/>
        </p:nvSpPr>
        <p:spPr bwMode="auto">
          <a:xfrm>
            <a:off x="5980113" y="38100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</a:rPr>
              <a:t>t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84547" name="Text Box 579"/>
          <p:cNvSpPr txBox="1">
            <a:spLocks noChangeArrowheads="1"/>
          </p:cNvSpPr>
          <p:nvPr/>
        </p:nvSpPr>
        <p:spPr bwMode="auto">
          <a:xfrm>
            <a:off x="5180013" y="1447800"/>
            <a:ext cx="102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2</a:t>
            </a:r>
            <a:r>
              <a:rPr lang="en-US" altLang="zh-CN" sz="2400" i="1">
                <a:solidFill>
                  <a:srgbClr val="FF0000"/>
                </a:solidFill>
              </a:rPr>
              <a:t>V</a:t>
            </a:r>
            <a:r>
              <a:rPr lang="en-US" altLang="zh-CN" sz="2400" baseline="-18000">
                <a:solidFill>
                  <a:srgbClr val="FF0000"/>
                </a:solidFill>
              </a:rPr>
              <a:t>CC</a:t>
            </a:r>
            <a:r>
              <a:rPr lang="en-US" altLang="zh-CN" sz="2400">
                <a:solidFill>
                  <a:srgbClr val="FF0000"/>
                </a:solidFill>
              </a:rPr>
              <a:t>/3</a:t>
            </a:r>
          </a:p>
        </p:txBody>
      </p:sp>
      <p:sp>
        <p:nvSpPr>
          <p:cNvPr id="84548" name="Line 580"/>
          <p:cNvSpPr>
            <a:spLocks noChangeShapeType="1"/>
          </p:cNvSpPr>
          <p:nvPr/>
        </p:nvSpPr>
        <p:spPr bwMode="auto">
          <a:xfrm>
            <a:off x="1789113" y="2209800"/>
            <a:ext cx="3352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49" name="Text Box 581"/>
          <p:cNvSpPr txBox="1">
            <a:spLocks noChangeArrowheads="1"/>
          </p:cNvSpPr>
          <p:nvPr/>
        </p:nvSpPr>
        <p:spPr bwMode="auto">
          <a:xfrm>
            <a:off x="5218113" y="1981200"/>
            <a:ext cx="102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en-US" altLang="zh-CN" sz="2400" i="1">
                <a:solidFill>
                  <a:srgbClr val="FF0000"/>
                </a:solidFill>
              </a:rPr>
              <a:t>V</a:t>
            </a:r>
            <a:r>
              <a:rPr lang="en-US" altLang="zh-CN" sz="2400" baseline="-18000">
                <a:solidFill>
                  <a:srgbClr val="FF0000"/>
                </a:solidFill>
              </a:rPr>
              <a:t>CC</a:t>
            </a:r>
            <a:r>
              <a:rPr lang="en-US" altLang="zh-CN" sz="2400">
                <a:solidFill>
                  <a:srgbClr val="FF0000"/>
                </a:solidFill>
              </a:rPr>
              <a:t>/3</a:t>
            </a:r>
          </a:p>
        </p:txBody>
      </p:sp>
      <p:sp>
        <p:nvSpPr>
          <p:cNvPr id="84552" name="Line 584"/>
          <p:cNvSpPr>
            <a:spLocks noChangeShapeType="1"/>
          </p:cNvSpPr>
          <p:nvPr/>
        </p:nvSpPr>
        <p:spPr bwMode="auto">
          <a:xfrm>
            <a:off x="1789113" y="3352800"/>
            <a:ext cx="533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53" name="Line 585"/>
          <p:cNvSpPr>
            <a:spLocks noChangeShapeType="1"/>
          </p:cNvSpPr>
          <p:nvPr/>
        </p:nvSpPr>
        <p:spPr bwMode="auto">
          <a:xfrm>
            <a:off x="2322513" y="1524000"/>
            <a:ext cx="0" cy="17526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54" name="Line 586"/>
          <p:cNvSpPr>
            <a:spLocks noChangeShapeType="1"/>
          </p:cNvSpPr>
          <p:nvPr/>
        </p:nvSpPr>
        <p:spPr bwMode="auto">
          <a:xfrm>
            <a:off x="2322513" y="3352800"/>
            <a:ext cx="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55" name="Line 587"/>
          <p:cNvSpPr>
            <a:spLocks noChangeShapeType="1"/>
          </p:cNvSpPr>
          <p:nvPr/>
        </p:nvSpPr>
        <p:spPr bwMode="auto">
          <a:xfrm>
            <a:off x="2322513" y="3962400"/>
            <a:ext cx="533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56" name="Line 588"/>
          <p:cNvSpPr>
            <a:spLocks noChangeShapeType="1"/>
          </p:cNvSpPr>
          <p:nvPr/>
        </p:nvSpPr>
        <p:spPr bwMode="auto">
          <a:xfrm>
            <a:off x="2855913" y="1752600"/>
            <a:ext cx="0" cy="17526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57" name="Line 589"/>
          <p:cNvSpPr>
            <a:spLocks noChangeShapeType="1"/>
          </p:cNvSpPr>
          <p:nvPr/>
        </p:nvSpPr>
        <p:spPr bwMode="auto">
          <a:xfrm>
            <a:off x="2855913" y="3352800"/>
            <a:ext cx="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58" name="Line 590"/>
          <p:cNvSpPr>
            <a:spLocks noChangeShapeType="1"/>
          </p:cNvSpPr>
          <p:nvPr/>
        </p:nvSpPr>
        <p:spPr bwMode="auto">
          <a:xfrm>
            <a:off x="2855913" y="3352800"/>
            <a:ext cx="76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60" name="Line 592"/>
          <p:cNvSpPr>
            <a:spLocks noChangeShapeType="1"/>
          </p:cNvSpPr>
          <p:nvPr/>
        </p:nvSpPr>
        <p:spPr bwMode="auto">
          <a:xfrm>
            <a:off x="3617913" y="1600200"/>
            <a:ext cx="0" cy="17526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61" name="Line 593"/>
          <p:cNvSpPr>
            <a:spLocks noChangeShapeType="1"/>
          </p:cNvSpPr>
          <p:nvPr/>
        </p:nvSpPr>
        <p:spPr bwMode="auto">
          <a:xfrm>
            <a:off x="3617913" y="3352800"/>
            <a:ext cx="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62" name="Line 594"/>
          <p:cNvSpPr>
            <a:spLocks noChangeShapeType="1"/>
          </p:cNvSpPr>
          <p:nvPr/>
        </p:nvSpPr>
        <p:spPr bwMode="auto">
          <a:xfrm>
            <a:off x="3617913" y="3962400"/>
            <a:ext cx="533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64" name="Line 596"/>
          <p:cNvSpPr>
            <a:spLocks noChangeShapeType="1"/>
          </p:cNvSpPr>
          <p:nvPr/>
        </p:nvSpPr>
        <p:spPr bwMode="auto">
          <a:xfrm>
            <a:off x="4151313" y="3352800"/>
            <a:ext cx="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65" name="Line 597"/>
          <p:cNvSpPr>
            <a:spLocks noChangeShapeType="1"/>
          </p:cNvSpPr>
          <p:nvPr/>
        </p:nvSpPr>
        <p:spPr bwMode="auto">
          <a:xfrm>
            <a:off x="4151313" y="3352800"/>
            <a:ext cx="76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4577" name="Group 609"/>
          <p:cNvGrpSpPr>
            <a:grpSpLocks/>
          </p:cNvGrpSpPr>
          <p:nvPr/>
        </p:nvGrpSpPr>
        <p:grpSpPr bwMode="auto">
          <a:xfrm>
            <a:off x="1789113" y="1371600"/>
            <a:ext cx="3276600" cy="1371600"/>
            <a:chOff x="2592" y="864"/>
            <a:chExt cx="2064" cy="864"/>
          </a:xfrm>
        </p:grpSpPr>
        <p:sp>
          <p:nvSpPr>
            <p:cNvPr id="73763" name="Line 582"/>
            <p:cNvSpPr>
              <a:spLocks noChangeShapeType="1"/>
            </p:cNvSpPr>
            <p:nvPr/>
          </p:nvSpPr>
          <p:spPr bwMode="auto">
            <a:xfrm flipV="1">
              <a:off x="2592" y="864"/>
              <a:ext cx="432" cy="8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4" name="Line 583"/>
            <p:cNvSpPr>
              <a:spLocks noChangeShapeType="1"/>
            </p:cNvSpPr>
            <p:nvPr/>
          </p:nvSpPr>
          <p:spPr bwMode="auto">
            <a:xfrm>
              <a:off x="3024" y="864"/>
              <a:ext cx="384" cy="8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5" name="Line 591"/>
            <p:cNvSpPr>
              <a:spLocks noChangeShapeType="1"/>
            </p:cNvSpPr>
            <p:nvPr/>
          </p:nvSpPr>
          <p:spPr bwMode="auto">
            <a:xfrm flipV="1">
              <a:off x="3408" y="864"/>
              <a:ext cx="432" cy="8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6" name="Line 595"/>
            <p:cNvSpPr>
              <a:spLocks noChangeShapeType="1"/>
            </p:cNvSpPr>
            <p:nvPr/>
          </p:nvSpPr>
          <p:spPr bwMode="auto">
            <a:xfrm>
              <a:off x="3840" y="864"/>
              <a:ext cx="384" cy="8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7" name="Line 598"/>
            <p:cNvSpPr>
              <a:spLocks noChangeShapeType="1"/>
            </p:cNvSpPr>
            <p:nvPr/>
          </p:nvSpPr>
          <p:spPr bwMode="auto">
            <a:xfrm flipV="1">
              <a:off x="4224" y="864"/>
              <a:ext cx="432" cy="8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567" name="Line 599"/>
          <p:cNvSpPr>
            <a:spLocks noChangeShapeType="1"/>
          </p:cNvSpPr>
          <p:nvPr/>
        </p:nvSpPr>
        <p:spPr bwMode="auto">
          <a:xfrm>
            <a:off x="4151313" y="1752600"/>
            <a:ext cx="0" cy="17526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68" name="Line 600"/>
          <p:cNvSpPr>
            <a:spLocks noChangeShapeType="1"/>
          </p:cNvSpPr>
          <p:nvPr/>
        </p:nvSpPr>
        <p:spPr bwMode="auto">
          <a:xfrm>
            <a:off x="4913313" y="1600200"/>
            <a:ext cx="0" cy="17526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69" name="Line 601"/>
          <p:cNvSpPr>
            <a:spLocks noChangeShapeType="1"/>
          </p:cNvSpPr>
          <p:nvPr/>
        </p:nvSpPr>
        <p:spPr bwMode="auto">
          <a:xfrm>
            <a:off x="4913313" y="3352800"/>
            <a:ext cx="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70" name="Line 602"/>
          <p:cNvSpPr>
            <a:spLocks noChangeShapeType="1"/>
          </p:cNvSpPr>
          <p:nvPr/>
        </p:nvSpPr>
        <p:spPr bwMode="auto">
          <a:xfrm>
            <a:off x="4913313" y="3962400"/>
            <a:ext cx="533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72" name="Text Box 604"/>
          <p:cNvSpPr txBox="1">
            <a:spLocks noChangeArrowheads="1"/>
          </p:cNvSpPr>
          <p:nvPr/>
        </p:nvSpPr>
        <p:spPr bwMode="auto">
          <a:xfrm>
            <a:off x="531813" y="4652963"/>
            <a:ext cx="80010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</a:t>
            </a:r>
            <a:r>
              <a:rPr lang="zh-CN" altLang="en-US" sz="2400" b="1">
                <a:solidFill>
                  <a:srgbClr val="000000"/>
                </a:solidFill>
              </a:rPr>
              <a:t>施密特触发器的主要用于对输入波形的整形。上图表示的是将三角波整形为方波</a:t>
            </a:r>
            <a:r>
              <a:rPr lang="en-US" altLang="zh-CN" sz="2400" b="1">
                <a:solidFill>
                  <a:srgbClr val="000000"/>
                </a:solidFill>
              </a:rPr>
              <a:t>,</a:t>
            </a:r>
            <a:r>
              <a:rPr lang="zh-CN" altLang="en-US" sz="2400" b="1">
                <a:solidFill>
                  <a:srgbClr val="000000"/>
                </a:solidFill>
              </a:rPr>
              <a:t>其它形状的输入波形也可以整形为方波。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4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4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4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4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40" grpId="0" animBg="1"/>
      <p:bldP spid="84547" grpId="0" autoUpdateAnimBg="0"/>
      <p:bldP spid="84548" grpId="0" animBg="1"/>
      <p:bldP spid="84549" grpId="0" autoUpdateAnimBg="0"/>
      <p:bldP spid="84552" grpId="0" animBg="1"/>
      <p:bldP spid="84553" grpId="0" animBg="1"/>
      <p:bldP spid="84554" grpId="0" animBg="1"/>
      <p:bldP spid="84555" grpId="0" animBg="1"/>
      <p:bldP spid="84556" grpId="0" animBg="1"/>
      <p:bldP spid="84557" grpId="0" animBg="1"/>
      <p:bldP spid="84558" grpId="0" animBg="1"/>
      <p:bldP spid="84560" grpId="0" animBg="1"/>
      <p:bldP spid="84561" grpId="0" animBg="1"/>
      <p:bldP spid="84562" grpId="0" animBg="1"/>
      <p:bldP spid="84564" grpId="0" animBg="1"/>
      <p:bldP spid="84565" grpId="0" animBg="1"/>
      <p:bldP spid="84567" grpId="0" animBg="1"/>
      <p:bldP spid="84568" grpId="0" animBg="1"/>
      <p:bldP spid="84569" grpId="0" animBg="1"/>
      <p:bldP spid="84570" grpId="0" animBg="1"/>
      <p:bldP spid="8457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68413"/>
            <a:ext cx="2663825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850" y="188913"/>
            <a:ext cx="7920038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Arial" charset="0"/>
              </a:rPr>
              <a:t>练习：由</a:t>
            </a:r>
            <a:r>
              <a:rPr lang="en-US" altLang="zh-CN" sz="2400" b="1" dirty="0">
                <a:latin typeface="Arial" charset="0"/>
              </a:rPr>
              <a:t>555</a:t>
            </a:r>
            <a:r>
              <a:rPr lang="zh-CN" altLang="en-US" sz="2400" b="1" dirty="0">
                <a:latin typeface="Arial" charset="0"/>
              </a:rPr>
              <a:t>定时器构成的电路如图所示，</a:t>
            </a:r>
            <a:r>
              <a:rPr lang="zh-CN" altLang="zh-CN" sz="2400" b="1" kern="100" dirty="0">
                <a:latin typeface="Times New Roman"/>
                <a:ea typeface="宋体"/>
                <a:cs typeface="Times New Roman"/>
              </a:rPr>
              <a:t>如果输入为</a:t>
            </a:r>
            <a:r>
              <a:rPr lang="zh-CN" altLang="en-US" sz="2400" b="1" kern="100" dirty="0">
                <a:latin typeface="Times New Roman"/>
                <a:ea typeface="宋体"/>
                <a:cs typeface="Times New Roman"/>
              </a:rPr>
              <a:t>下图所示</a:t>
            </a:r>
            <a:r>
              <a:rPr lang="zh-CN" altLang="zh-CN" sz="2400" b="1" kern="100" dirty="0">
                <a:latin typeface="Times New Roman"/>
                <a:ea typeface="宋体"/>
                <a:cs typeface="Times New Roman"/>
              </a:rPr>
              <a:t>的波形，画出对应输</a:t>
            </a:r>
            <a:r>
              <a:rPr lang="zh-CN" altLang="en-US" sz="2400" b="1" kern="100" dirty="0">
                <a:latin typeface="Times New Roman"/>
                <a:ea typeface="宋体"/>
                <a:cs typeface="Times New Roman"/>
              </a:rPr>
              <a:t>出</a:t>
            </a:r>
            <a:r>
              <a:rPr lang="zh-CN" altLang="zh-CN" sz="2400" b="1" kern="100" dirty="0">
                <a:latin typeface="Times New Roman"/>
                <a:ea typeface="宋体"/>
                <a:cs typeface="Times New Roman"/>
              </a:rPr>
              <a:t>的波形</a:t>
            </a:r>
            <a:endParaRPr lang="zh-CN" altLang="en-US" sz="2400" b="1" dirty="0">
              <a:latin typeface="Arial" charset="0"/>
            </a:endParaRPr>
          </a:p>
        </p:txBody>
      </p:sp>
      <p:pic>
        <p:nvPicPr>
          <p:cNvPr id="747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58913"/>
            <a:ext cx="4032250" cy="260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直接连接符 93"/>
          <p:cNvCxnSpPr/>
          <p:nvPr/>
        </p:nvCxnSpPr>
        <p:spPr bwMode="auto">
          <a:xfrm rot="5400000">
            <a:off x="174625" y="5135563"/>
            <a:ext cx="2843213" cy="1587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 bwMode="auto">
          <a:xfrm rot="5400000">
            <a:off x="1216025" y="5135563"/>
            <a:ext cx="2843213" cy="1587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 bwMode="auto">
          <a:xfrm rot="5400000">
            <a:off x="1846262" y="5135563"/>
            <a:ext cx="2843213" cy="158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71500" y="71438"/>
            <a:ext cx="46672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555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定时器构成单稳态触发器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881063" y="3529013"/>
            <a:ext cx="3455987" cy="1082675"/>
            <a:chOff x="4831504" y="3932232"/>
            <a:chExt cx="3455272" cy="1082806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5215600" y="4829278"/>
              <a:ext cx="285690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rot="16200000" flipV="1">
              <a:off x="4855193" y="4468872"/>
              <a:ext cx="7208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43" name="Text Box 11"/>
            <p:cNvSpPr txBox="1">
              <a:spLocks noChangeAspect="1" noChangeArrowheads="1"/>
            </p:cNvSpPr>
            <p:nvPr/>
          </p:nvSpPr>
          <p:spPr bwMode="auto">
            <a:xfrm>
              <a:off x="8031578" y="4614928"/>
              <a:ext cx="2551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75844" name="Text Box 11"/>
            <p:cNvSpPr txBox="1">
              <a:spLocks noChangeAspect="1" noChangeArrowheads="1"/>
            </p:cNvSpPr>
            <p:nvPr/>
          </p:nvSpPr>
          <p:spPr bwMode="auto">
            <a:xfrm>
              <a:off x="4831504" y="3932232"/>
              <a:ext cx="346498" cy="400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i="1" baseline="-2500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sz="2000" b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组合 15"/>
          <p:cNvGrpSpPr>
            <a:grpSpLocks/>
          </p:cNvGrpSpPr>
          <p:nvPr/>
        </p:nvGrpSpPr>
        <p:grpSpPr bwMode="auto">
          <a:xfrm>
            <a:off x="881063" y="5500688"/>
            <a:ext cx="3455987" cy="1114425"/>
            <a:chOff x="4831504" y="3900489"/>
            <a:chExt cx="3455272" cy="1114549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5215600" y="4829279"/>
              <a:ext cx="285690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rot="16200000" flipV="1">
              <a:off x="4855196" y="4468877"/>
              <a:ext cx="7208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39" name="Text Box 11"/>
            <p:cNvSpPr txBox="1">
              <a:spLocks noChangeAspect="1" noChangeArrowheads="1"/>
            </p:cNvSpPr>
            <p:nvPr/>
          </p:nvSpPr>
          <p:spPr bwMode="auto">
            <a:xfrm>
              <a:off x="8031578" y="4614928"/>
              <a:ext cx="2551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75840" name="Text Box 11"/>
            <p:cNvSpPr txBox="1">
              <a:spLocks noChangeAspect="1" noChangeArrowheads="1"/>
            </p:cNvSpPr>
            <p:nvPr/>
          </p:nvSpPr>
          <p:spPr bwMode="auto">
            <a:xfrm>
              <a:off x="4831504" y="3900489"/>
              <a:ext cx="3834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</p:grpSp>
      <p:cxnSp>
        <p:nvCxnSpPr>
          <p:cNvPr id="20" name="直接连接符 19"/>
          <p:cNvCxnSpPr/>
          <p:nvPr/>
        </p:nvCxnSpPr>
        <p:spPr>
          <a:xfrm flipV="1">
            <a:off x="1265238" y="6381750"/>
            <a:ext cx="32385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595438" y="5957888"/>
            <a:ext cx="647700" cy="15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16200000" flipV="1">
            <a:off x="1380332" y="6166644"/>
            <a:ext cx="431800" cy="15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881063" y="4529138"/>
            <a:ext cx="3455987" cy="1052512"/>
            <a:chOff x="4831504" y="3962374"/>
            <a:chExt cx="3455272" cy="1052664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5215600" y="4829274"/>
              <a:ext cx="2856909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rot="16200000" flipV="1">
              <a:off x="4855184" y="4468860"/>
              <a:ext cx="7208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35" name="Text Box 11"/>
            <p:cNvSpPr txBox="1">
              <a:spLocks noChangeAspect="1" noChangeArrowheads="1"/>
            </p:cNvSpPr>
            <p:nvPr/>
          </p:nvSpPr>
          <p:spPr bwMode="auto">
            <a:xfrm>
              <a:off x="8031578" y="4614928"/>
              <a:ext cx="2551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75836" name="Text Box 11"/>
            <p:cNvSpPr txBox="1">
              <a:spLocks noChangeAspect="1" noChangeArrowheads="1"/>
            </p:cNvSpPr>
            <p:nvPr/>
          </p:nvSpPr>
          <p:spPr bwMode="auto">
            <a:xfrm>
              <a:off x="4831504" y="3962374"/>
              <a:ext cx="373743" cy="400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</p:grpSp>
      <p:cxnSp>
        <p:nvCxnSpPr>
          <p:cNvPr id="51" name="直接连接符 50"/>
          <p:cNvCxnSpPr/>
          <p:nvPr/>
        </p:nvCxnSpPr>
        <p:spPr>
          <a:xfrm>
            <a:off x="1268413" y="5357813"/>
            <a:ext cx="327025" cy="0"/>
          </a:xfrm>
          <a:prstGeom prst="line">
            <a:avLst/>
          </a:prstGeom>
          <a:ln w="254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任意多边形 55"/>
          <p:cNvSpPr/>
          <p:nvPr/>
        </p:nvSpPr>
        <p:spPr>
          <a:xfrm>
            <a:off x="1590675" y="4894263"/>
            <a:ext cx="638175" cy="468312"/>
          </a:xfrm>
          <a:custGeom>
            <a:avLst/>
            <a:gdLst>
              <a:gd name="connsiteX0" fmla="*/ 0 w 638175"/>
              <a:gd name="connsiteY0" fmla="*/ 485775 h 485775"/>
              <a:gd name="connsiteX1" fmla="*/ 276225 w 638175"/>
              <a:gd name="connsiteY1" fmla="*/ 133350 h 485775"/>
              <a:gd name="connsiteX2" fmla="*/ 638175 w 638175"/>
              <a:gd name="connsiteY2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485775">
                <a:moveTo>
                  <a:pt x="0" y="485775"/>
                </a:moveTo>
                <a:cubicBezTo>
                  <a:pt x="84931" y="350044"/>
                  <a:pt x="169862" y="214313"/>
                  <a:pt x="276225" y="133350"/>
                </a:cubicBezTo>
                <a:cubicBezTo>
                  <a:pt x="382588" y="52387"/>
                  <a:pt x="510381" y="26193"/>
                  <a:pt x="638175" y="0"/>
                </a:cubicBezTo>
              </a:path>
            </a:pathLst>
          </a:custGeom>
          <a:ln w="254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>
            <a:off x="2220913" y="4889500"/>
            <a:ext cx="88900" cy="468313"/>
          </a:xfrm>
          <a:custGeom>
            <a:avLst/>
            <a:gdLst>
              <a:gd name="connsiteX0" fmla="*/ 7937 w 227012"/>
              <a:gd name="connsiteY0" fmla="*/ 0 h 561975"/>
              <a:gd name="connsiteX1" fmla="*/ 36512 w 227012"/>
              <a:gd name="connsiteY1" fmla="*/ 352425 h 561975"/>
              <a:gd name="connsiteX2" fmla="*/ 227012 w 227012"/>
              <a:gd name="connsiteY2" fmla="*/ 561975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012" h="561975">
                <a:moveTo>
                  <a:pt x="7937" y="0"/>
                </a:moveTo>
                <a:cubicBezTo>
                  <a:pt x="3968" y="129381"/>
                  <a:pt x="0" y="258763"/>
                  <a:pt x="36512" y="352425"/>
                </a:cubicBezTo>
                <a:cubicBezTo>
                  <a:pt x="73024" y="446087"/>
                  <a:pt x="150018" y="504031"/>
                  <a:pt x="227012" y="561975"/>
                </a:cubicBezTo>
              </a:path>
            </a:pathLst>
          </a:custGeom>
          <a:ln w="254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>
            <a:off x="2309813" y="5357813"/>
            <a:ext cx="327025" cy="0"/>
          </a:xfrm>
          <a:prstGeom prst="line">
            <a:avLst/>
          </a:prstGeom>
          <a:ln w="254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 bwMode="auto">
          <a:xfrm rot="5400000">
            <a:off x="806450" y="5135563"/>
            <a:ext cx="2843213" cy="158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95"/>
          <p:cNvGrpSpPr>
            <a:grpSpLocks/>
          </p:cNvGrpSpPr>
          <p:nvPr/>
        </p:nvGrpSpPr>
        <p:grpSpPr bwMode="auto">
          <a:xfrm>
            <a:off x="2633663" y="4894263"/>
            <a:ext cx="1033462" cy="473075"/>
            <a:chOff x="2824170" y="4894600"/>
            <a:chExt cx="1033450" cy="472751"/>
          </a:xfrm>
        </p:grpSpPr>
        <p:grpSp>
          <p:nvGrpSpPr>
            <p:cNvPr id="75829" name="组合 62"/>
            <p:cNvGrpSpPr>
              <a:grpSpLocks/>
            </p:cNvGrpSpPr>
            <p:nvPr/>
          </p:nvGrpSpPr>
          <p:grpSpPr bwMode="auto">
            <a:xfrm>
              <a:off x="2824170" y="4894600"/>
              <a:ext cx="709598" cy="472751"/>
              <a:chOff x="2790832" y="4885075"/>
              <a:chExt cx="709598" cy="472751"/>
            </a:xfrm>
          </p:grpSpPr>
          <p:sp>
            <p:nvSpPr>
              <p:cNvPr id="61" name="任意多边形 60"/>
              <p:cNvSpPr/>
              <p:nvPr/>
            </p:nvSpPr>
            <p:spPr>
              <a:xfrm>
                <a:off x="2790832" y="4885075"/>
                <a:ext cx="638168" cy="467991"/>
              </a:xfrm>
              <a:custGeom>
                <a:avLst/>
                <a:gdLst>
                  <a:gd name="connsiteX0" fmla="*/ 0 w 638175"/>
                  <a:gd name="connsiteY0" fmla="*/ 485775 h 485775"/>
                  <a:gd name="connsiteX1" fmla="*/ 276225 w 638175"/>
                  <a:gd name="connsiteY1" fmla="*/ 133350 h 485775"/>
                  <a:gd name="connsiteX2" fmla="*/ 638175 w 638175"/>
                  <a:gd name="connsiteY2" fmla="*/ 0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8175" h="485775">
                    <a:moveTo>
                      <a:pt x="0" y="485775"/>
                    </a:moveTo>
                    <a:cubicBezTo>
                      <a:pt x="84931" y="350044"/>
                      <a:pt x="169862" y="214313"/>
                      <a:pt x="276225" y="133350"/>
                    </a:cubicBezTo>
                    <a:cubicBezTo>
                      <a:pt x="382588" y="52387"/>
                      <a:pt x="510381" y="26193"/>
                      <a:pt x="638175" y="0"/>
                    </a:cubicBezTo>
                  </a:path>
                </a:pathLst>
              </a:custGeom>
              <a:ln w="25400">
                <a:solidFill>
                  <a:srgbClr val="FF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3411537" y="4889834"/>
                <a:ext cx="88899" cy="467992"/>
              </a:xfrm>
              <a:custGeom>
                <a:avLst/>
                <a:gdLst>
                  <a:gd name="connsiteX0" fmla="*/ 7937 w 227012"/>
                  <a:gd name="connsiteY0" fmla="*/ 0 h 561975"/>
                  <a:gd name="connsiteX1" fmla="*/ 36512 w 227012"/>
                  <a:gd name="connsiteY1" fmla="*/ 352425 h 561975"/>
                  <a:gd name="connsiteX2" fmla="*/ 227012 w 227012"/>
                  <a:gd name="connsiteY2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7012" h="561975">
                    <a:moveTo>
                      <a:pt x="7937" y="0"/>
                    </a:moveTo>
                    <a:cubicBezTo>
                      <a:pt x="3968" y="129381"/>
                      <a:pt x="0" y="258763"/>
                      <a:pt x="36512" y="352425"/>
                    </a:cubicBezTo>
                    <a:cubicBezTo>
                      <a:pt x="73024" y="446087"/>
                      <a:pt x="150018" y="504031"/>
                      <a:pt x="227012" y="561975"/>
                    </a:cubicBezTo>
                  </a:path>
                </a:pathLst>
              </a:custGeom>
              <a:ln w="25400">
                <a:solidFill>
                  <a:srgbClr val="FF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64" name="直接连接符 63"/>
            <p:cNvCxnSpPr/>
            <p:nvPr/>
          </p:nvCxnSpPr>
          <p:spPr>
            <a:xfrm>
              <a:off x="3530599" y="5357833"/>
              <a:ext cx="327021" cy="0"/>
            </a:xfrm>
            <a:prstGeom prst="line">
              <a:avLst/>
            </a:prstGeom>
            <a:ln w="25400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直接连接符 64"/>
          <p:cNvCxnSpPr/>
          <p:nvPr/>
        </p:nvCxnSpPr>
        <p:spPr>
          <a:xfrm rot="16200000" flipV="1">
            <a:off x="2012157" y="6169819"/>
            <a:ext cx="431800" cy="15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 bwMode="auto">
          <a:xfrm flipV="1">
            <a:off x="2238375" y="6381750"/>
            <a:ext cx="395288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85"/>
          <p:cNvGrpSpPr>
            <a:grpSpLocks/>
          </p:cNvGrpSpPr>
          <p:nvPr/>
        </p:nvGrpSpPr>
        <p:grpSpPr bwMode="auto">
          <a:xfrm>
            <a:off x="1265238" y="3938588"/>
            <a:ext cx="2363787" cy="442912"/>
            <a:chOff x="1455713" y="3939288"/>
            <a:chExt cx="2363280" cy="442218"/>
          </a:xfrm>
        </p:grpSpPr>
        <p:cxnSp>
          <p:nvCxnSpPr>
            <p:cNvPr id="74" name="直接连接符 73"/>
            <p:cNvCxnSpPr/>
            <p:nvPr/>
          </p:nvCxnSpPr>
          <p:spPr bwMode="auto">
            <a:xfrm rot="5400000">
              <a:off x="2614631" y="4156434"/>
              <a:ext cx="431123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818" name="组合 83"/>
            <p:cNvGrpSpPr>
              <a:grpSpLocks/>
            </p:cNvGrpSpPr>
            <p:nvPr/>
          </p:nvGrpSpPr>
          <p:grpSpPr bwMode="auto">
            <a:xfrm>
              <a:off x="1455713" y="3939288"/>
              <a:ext cx="1377639" cy="440828"/>
              <a:chOff x="1455713" y="3939288"/>
              <a:chExt cx="1377639" cy="440828"/>
            </a:xfrm>
          </p:grpSpPr>
          <p:cxnSp>
            <p:nvCxnSpPr>
              <p:cNvPr id="28" name="直接连接符 27"/>
              <p:cNvCxnSpPr/>
              <p:nvPr/>
            </p:nvCxnSpPr>
            <p:spPr bwMode="auto">
              <a:xfrm rot="5400000">
                <a:off x="1575041" y="4154850"/>
                <a:ext cx="431123" cy="0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455713" y="3948798"/>
                <a:ext cx="326955" cy="0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 bwMode="auto">
              <a:xfrm>
                <a:off x="2004870" y="3948798"/>
                <a:ext cx="828497" cy="1585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 bwMode="auto">
              <a:xfrm>
                <a:off x="1789016" y="4368826"/>
                <a:ext cx="217440" cy="1586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 bwMode="auto">
              <a:xfrm rot="5400000">
                <a:off x="1791689" y="4163566"/>
                <a:ext cx="431123" cy="1588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 bwMode="auto">
              <a:xfrm rot="5400000">
                <a:off x="1658255" y="4081146"/>
                <a:ext cx="264696" cy="0"/>
              </a:xfrm>
              <a:prstGeom prst="line">
                <a:avLst/>
              </a:prstGeom>
              <a:ln w="25400">
                <a:solidFill>
                  <a:srgbClr val="0000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接连接符 69"/>
            <p:cNvCxnSpPr/>
            <p:nvPr/>
          </p:nvCxnSpPr>
          <p:spPr bwMode="auto">
            <a:xfrm>
              <a:off x="3027001" y="3950383"/>
              <a:ext cx="791992" cy="158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 bwMode="auto">
            <a:xfrm>
              <a:off x="2828605" y="4370411"/>
              <a:ext cx="217441" cy="1585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 bwMode="auto">
            <a:xfrm rot="5400000">
              <a:off x="2823343" y="4165150"/>
              <a:ext cx="431123" cy="1588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 bwMode="auto">
            <a:xfrm rot="5400000">
              <a:off x="2697844" y="4082732"/>
              <a:ext cx="264698" cy="0"/>
            </a:xfrm>
            <a:prstGeom prst="line">
              <a:avLst/>
            </a:prstGeom>
            <a:ln w="25400">
              <a:solidFill>
                <a:srgbClr val="0000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96"/>
          <p:cNvGrpSpPr>
            <a:grpSpLocks/>
          </p:cNvGrpSpPr>
          <p:nvPr/>
        </p:nvGrpSpPr>
        <p:grpSpPr bwMode="auto">
          <a:xfrm>
            <a:off x="2628900" y="5951538"/>
            <a:ext cx="1038225" cy="438150"/>
            <a:chOff x="2819388" y="5951361"/>
            <a:chExt cx="1038942" cy="438334"/>
          </a:xfrm>
        </p:grpSpPr>
        <p:cxnSp>
          <p:nvCxnSpPr>
            <p:cNvPr id="25" name="直接连接符 24"/>
            <p:cNvCxnSpPr/>
            <p:nvPr/>
          </p:nvCxnSpPr>
          <p:spPr bwMode="auto">
            <a:xfrm rot="16200000" flipV="1">
              <a:off x="2608958" y="6166557"/>
              <a:ext cx="431981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V="1">
              <a:off x="2819388" y="5956125"/>
              <a:ext cx="648147" cy="1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rot="16200000" flipV="1">
              <a:off x="3245985" y="6172910"/>
              <a:ext cx="431981" cy="1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 bwMode="auto">
            <a:xfrm flipV="1">
              <a:off x="3462770" y="6384930"/>
              <a:ext cx="395560" cy="1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94"/>
          <p:cNvGrpSpPr>
            <a:grpSpLocks/>
          </p:cNvGrpSpPr>
          <p:nvPr/>
        </p:nvGrpSpPr>
        <p:grpSpPr bwMode="auto">
          <a:xfrm>
            <a:off x="1281113" y="4660900"/>
            <a:ext cx="3100387" cy="411163"/>
            <a:chOff x="1471591" y="4661686"/>
            <a:chExt cx="3100410" cy="410388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1471591" y="4886686"/>
              <a:ext cx="2447943" cy="1585"/>
            </a:xfrm>
            <a:prstGeom prst="line">
              <a:avLst/>
            </a:prstGeom>
            <a:ln w="12700">
              <a:solidFill>
                <a:srgbClr val="00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5812" name="Object 3"/>
            <p:cNvGraphicFramePr>
              <a:graphicFrameLocks noChangeAspect="1"/>
            </p:cNvGraphicFramePr>
            <p:nvPr/>
          </p:nvGraphicFramePr>
          <p:xfrm>
            <a:off x="3929059" y="4661686"/>
            <a:ext cx="642942" cy="410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45" name="公式" r:id="rId4" imgW="368140" imgH="393529" progId="Equation.3">
                    <p:embed/>
                  </p:oleObj>
                </mc:Choice>
                <mc:Fallback>
                  <p:oleObj name="公式" r:id="rId4" imgW="368140" imgH="393529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9059" y="4661686"/>
                          <a:ext cx="642942" cy="410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合 97"/>
          <p:cNvGrpSpPr>
            <a:grpSpLocks/>
          </p:cNvGrpSpPr>
          <p:nvPr/>
        </p:nvGrpSpPr>
        <p:grpSpPr bwMode="auto">
          <a:xfrm>
            <a:off x="1595438" y="6015038"/>
            <a:ext cx="647700" cy="369887"/>
            <a:chOff x="1785918" y="6015056"/>
            <a:chExt cx="648000" cy="369332"/>
          </a:xfrm>
        </p:grpSpPr>
        <p:cxnSp>
          <p:nvCxnSpPr>
            <p:cNvPr id="82" name="直接连接符 81"/>
            <p:cNvCxnSpPr/>
            <p:nvPr/>
          </p:nvCxnSpPr>
          <p:spPr>
            <a:xfrm flipV="1">
              <a:off x="1785918" y="6213195"/>
              <a:ext cx="648000" cy="1586"/>
            </a:xfrm>
            <a:prstGeom prst="line">
              <a:avLst/>
            </a:prstGeom>
            <a:ln w="1270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10" name="矩形 50"/>
            <p:cNvSpPr>
              <a:spLocks noChangeArrowheads="1"/>
            </p:cNvSpPr>
            <p:nvPr/>
          </p:nvSpPr>
          <p:spPr bwMode="auto">
            <a:xfrm>
              <a:off x="1919269" y="6015056"/>
              <a:ext cx="38504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 i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kumimoji="1" lang="en-US" altLang="zh-CN" sz="1800" b="1" i="1" baseline="-2500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W</a:t>
              </a:r>
              <a:endParaRPr lang="zh-CN" altLang="en-US" sz="1800" b="1" i="1" baseline="-250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5428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642938"/>
            <a:ext cx="30003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500063"/>
            <a:ext cx="45624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组合 110"/>
          <p:cNvGrpSpPr>
            <a:grpSpLocks/>
          </p:cNvGrpSpPr>
          <p:nvPr/>
        </p:nvGrpSpPr>
        <p:grpSpPr bwMode="auto">
          <a:xfrm>
            <a:off x="5000625" y="4000500"/>
            <a:ext cx="3078163" cy="785813"/>
            <a:chOff x="5357818" y="4143380"/>
            <a:chExt cx="3078087" cy="785818"/>
          </a:xfrm>
        </p:grpSpPr>
        <p:sp>
          <p:nvSpPr>
            <p:cNvPr id="109" name="矩形 108"/>
            <p:cNvSpPr/>
            <p:nvPr/>
          </p:nvSpPr>
          <p:spPr>
            <a:xfrm>
              <a:off x="5357818" y="4143380"/>
              <a:ext cx="3078087" cy="4000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n"/>
                <a:defRPr/>
              </a:pPr>
              <a:r>
                <a:rPr lang="zh-CN" altLang="en-US" sz="2000" b="1" kern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电路的稳态      </a:t>
              </a:r>
              <a:r>
                <a:rPr lang="en-US" altLang="zh-CN" sz="2000" b="1" kern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---</a:t>
              </a:r>
              <a:r>
                <a:rPr lang="zh-CN" altLang="en-US" sz="2000" b="1" kern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“</a:t>
              </a:r>
              <a:r>
                <a:rPr lang="en-US" altLang="zh-CN" sz="2000" b="1" kern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0”</a:t>
              </a:r>
              <a:r>
                <a:rPr lang="zh-CN" altLang="en-US" sz="2000" b="1" kern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。</a:t>
              </a:r>
              <a:endParaRPr lang="zh-CN" altLang="en-US" sz="2000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526089" y="4529145"/>
              <a:ext cx="2889179" cy="4000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kern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电路的暂稳态  </a:t>
              </a:r>
              <a:r>
                <a:rPr lang="en-US" altLang="zh-CN" sz="2000" b="1" kern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---</a:t>
              </a:r>
              <a:r>
                <a:rPr lang="zh-CN" altLang="en-US" sz="2000" b="1" kern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“</a:t>
              </a:r>
              <a:r>
                <a:rPr lang="en-US" altLang="zh-CN" sz="2000" b="1" kern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1”</a:t>
              </a:r>
              <a:r>
                <a:rPr lang="zh-CN" altLang="en-US" sz="2000" b="1" kern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。</a:t>
              </a:r>
              <a:endParaRPr lang="zh-CN" altLang="en-US" sz="200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26" name="组合 112"/>
          <p:cNvGrpSpPr>
            <a:grpSpLocks/>
          </p:cNvGrpSpPr>
          <p:nvPr/>
        </p:nvGrpSpPr>
        <p:grpSpPr bwMode="auto">
          <a:xfrm>
            <a:off x="5000625" y="4886325"/>
            <a:ext cx="3059113" cy="1614488"/>
            <a:chOff x="5000628" y="4886278"/>
            <a:chExt cx="3059114" cy="1614556"/>
          </a:xfrm>
        </p:grpSpPr>
        <p:graphicFrame>
          <p:nvGraphicFramePr>
            <p:cNvPr id="75805" name="Object 13"/>
            <p:cNvGraphicFramePr>
              <a:graphicFrameLocks noChangeAspect="1"/>
            </p:cNvGraphicFramePr>
            <p:nvPr/>
          </p:nvGraphicFramePr>
          <p:xfrm>
            <a:off x="5214942" y="5362597"/>
            <a:ext cx="2844800" cy="1138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46" name="公式" r:id="rId8" imgW="1581250" imgH="590675" progId="Equation.3">
                    <p:embed/>
                  </p:oleObj>
                </mc:Choice>
                <mc:Fallback>
                  <p:oleObj name="公式" r:id="rId8" imgW="1581250" imgH="59067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4942" y="5362597"/>
                          <a:ext cx="2844800" cy="1138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" name="矩形 111"/>
            <p:cNvSpPr/>
            <p:nvPr/>
          </p:nvSpPr>
          <p:spPr>
            <a:xfrm>
              <a:off x="5000628" y="4886278"/>
              <a:ext cx="1924051" cy="4000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n"/>
                <a:defRPr/>
              </a:pPr>
              <a:r>
                <a:rPr lang="zh-CN" altLang="en-US" sz="2000" b="1" kern="0" dirty="0">
                  <a:solidFill>
                    <a:srgbClr val="CC3300"/>
                  </a:solidFill>
                  <a:latin typeface="Times New Roman" pitchFamily="18" charset="0"/>
                  <a:cs typeface="Times New Roman" pitchFamily="18" charset="0"/>
                </a:rPr>
                <a:t>输出脉冲宽度</a:t>
              </a:r>
              <a:endParaRPr lang="zh-CN" altLang="en-US" sz="2000" dirty="0">
                <a:solidFill>
                  <a:srgbClr val="CC3300"/>
                </a:solidFill>
                <a:latin typeface="Arial" charset="0"/>
              </a:endParaRPr>
            </a:p>
          </p:txBody>
        </p:sp>
      </p:grpSp>
      <p:sp>
        <p:nvSpPr>
          <p:cNvPr id="75804" name="Rectangle 90"/>
          <p:cNvSpPr>
            <a:spLocks noChangeArrowheads="1"/>
          </p:cNvSpPr>
          <p:nvPr/>
        </p:nvSpPr>
        <p:spPr bwMode="auto">
          <a:xfrm>
            <a:off x="6394450" y="55563"/>
            <a:ext cx="2851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§8.2 </a:t>
            </a:r>
            <a:r>
              <a:rPr lang="zh-CN" altLang="en-US" sz="1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555</a:t>
            </a:r>
            <a:r>
              <a:rPr lang="zh-CN" altLang="en-US" sz="1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定时器及其应用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421" name="Picture 69" descr="555-3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990600"/>
            <a:ext cx="5029200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  <a:ea typeface="幼圆" pitchFamily="49" charset="-122"/>
              </a:rPr>
              <a:t>◇</a:t>
            </a:r>
            <a:r>
              <a:rPr lang="zh-CN" altLang="en-US" sz="2400" b="1">
                <a:solidFill>
                  <a:srgbClr val="0000CC"/>
                </a:solidFill>
                <a:ea typeface="幼圆" pitchFamily="49" charset="-122"/>
              </a:rPr>
              <a:t>单稳态触发器的应用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52400" y="9906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幼圆" pitchFamily="49" charset="-122"/>
              </a:rPr>
              <a:t>★</a:t>
            </a:r>
            <a:r>
              <a:rPr lang="zh-CN" altLang="en-US" sz="2400" b="1">
                <a:solidFill>
                  <a:srgbClr val="0000FF"/>
                </a:solidFill>
                <a:ea typeface="幼圆" pitchFamily="49" charset="-122"/>
              </a:rPr>
              <a:t>可重复触发的单稳态触发器：</a:t>
            </a:r>
          </a:p>
        </p:txBody>
      </p:sp>
      <p:sp>
        <p:nvSpPr>
          <p:cNvPr id="76805" name="Freeform 7"/>
          <p:cNvSpPr>
            <a:spLocks/>
          </p:cNvSpPr>
          <p:nvPr/>
        </p:nvSpPr>
        <p:spPr bwMode="auto">
          <a:xfrm>
            <a:off x="3255963" y="3468688"/>
            <a:ext cx="114300" cy="112712"/>
          </a:xfrm>
          <a:custGeom>
            <a:avLst/>
            <a:gdLst>
              <a:gd name="T0" fmla="*/ 2147483647 w 72"/>
              <a:gd name="T1" fmla="*/ 2147483647 h 71"/>
              <a:gd name="T2" fmla="*/ 2147483647 w 72"/>
              <a:gd name="T3" fmla="*/ 0 h 71"/>
              <a:gd name="T4" fmla="*/ 2147483647 w 72"/>
              <a:gd name="T5" fmla="*/ 0 h 71"/>
              <a:gd name="T6" fmla="*/ 2147483647 w 72"/>
              <a:gd name="T7" fmla="*/ 2147483647 h 71"/>
              <a:gd name="T8" fmla="*/ 2147483647 w 72"/>
              <a:gd name="T9" fmla="*/ 2147483647 h 71"/>
              <a:gd name="T10" fmla="*/ 0 w 72"/>
              <a:gd name="T11" fmla="*/ 2147483647 h 71"/>
              <a:gd name="T12" fmla="*/ 2147483647 w 72"/>
              <a:gd name="T13" fmla="*/ 2147483647 h 71"/>
              <a:gd name="T14" fmla="*/ 2147483647 w 72"/>
              <a:gd name="T15" fmla="*/ 2147483647 h 71"/>
              <a:gd name="T16" fmla="*/ 2147483647 w 72"/>
              <a:gd name="T17" fmla="*/ 2147483647 h 71"/>
              <a:gd name="T18" fmla="*/ 2147483647 w 72"/>
              <a:gd name="T19" fmla="*/ 2147483647 h 71"/>
              <a:gd name="T20" fmla="*/ 2147483647 w 72"/>
              <a:gd name="T21" fmla="*/ 2147483647 h 71"/>
              <a:gd name="T22" fmla="*/ 2147483647 w 72"/>
              <a:gd name="T23" fmla="*/ 2147483647 h 71"/>
              <a:gd name="T24" fmla="*/ 2147483647 w 72"/>
              <a:gd name="T25" fmla="*/ 2147483647 h 71"/>
              <a:gd name="T26" fmla="*/ 2147483647 w 72"/>
              <a:gd name="T27" fmla="*/ 2147483647 h 71"/>
              <a:gd name="T28" fmla="*/ 2147483647 w 72"/>
              <a:gd name="T29" fmla="*/ 2147483647 h 7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72" h="71">
                <a:moveTo>
                  <a:pt x="58" y="6"/>
                </a:moveTo>
                <a:lnTo>
                  <a:pt x="44" y="0"/>
                </a:lnTo>
                <a:lnTo>
                  <a:pt x="27" y="0"/>
                </a:lnTo>
                <a:lnTo>
                  <a:pt x="14" y="6"/>
                </a:lnTo>
                <a:lnTo>
                  <a:pt x="2" y="20"/>
                </a:lnTo>
                <a:lnTo>
                  <a:pt x="0" y="35"/>
                </a:lnTo>
                <a:lnTo>
                  <a:pt x="2" y="51"/>
                </a:lnTo>
                <a:lnTo>
                  <a:pt x="14" y="63"/>
                </a:lnTo>
                <a:lnTo>
                  <a:pt x="27" y="71"/>
                </a:lnTo>
                <a:lnTo>
                  <a:pt x="44" y="71"/>
                </a:lnTo>
                <a:lnTo>
                  <a:pt x="58" y="63"/>
                </a:lnTo>
                <a:lnTo>
                  <a:pt x="67" y="51"/>
                </a:lnTo>
                <a:lnTo>
                  <a:pt x="72" y="35"/>
                </a:lnTo>
                <a:lnTo>
                  <a:pt x="67" y="20"/>
                </a:lnTo>
                <a:lnTo>
                  <a:pt x="5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6" name="Freeform 9"/>
          <p:cNvSpPr>
            <a:spLocks/>
          </p:cNvSpPr>
          <p:nvPr/>
        </p:nvSpPr>
        <p:spPr bwMode="auto">
          <a:xfrm>
            <a:off x="725488" y="3810000"/>
            <a:ext cx="112712" cy="111125"/>
          </a:xfrm>
          <a:custGeom>
            <a:avLst/>
            <a:gdLst>
              <a:gd name="T0" fmla="*/ 2147483647 w 71"/>
              <a:gd name="T1" fmla="*/ 2147483647 h 70"/>
              <a:gd name="T2" fmla="*/ 2147483647 w 71"/>
              <a:gd name="T3" fmla="*/ 2147483647 h 70"/>
              <a:gd name="T4" fmla="*/ 2147483647 w 71"/>
              <a:gd name="T5" fmla="*/ 0 h 70"/>
              <a:gd name="T6" fmla="*/ 2147483647 w 71"/>
              <a:gd name="T7" fmla="*/ 0 h 70"/>
              <a:gd name="T8" fmla="*/ 2147483647 w 71"/>
              <a:gd name="T9" fmla="*/ 2147483647 h 70"/>
              <a:gd name="T10" fmla="*/ 2147483647 w 71"/>
              <a:gd name="T11" fmla="*/ 2147483647 h 70"/>
              <a:gd name="T12" fmla="*/ 0 w 71"/>
              <a:gd name="T13" fmla="*/ 2147483647 h 70"/>
              <a:gd name="T14" fmla="*/ 2147483647 w 71"/>
              <a:gd name="T15" fmla="*/ 2147483647 h 70"/>
              <a:gd name="T16" fmla="*/ 2147483647 w 71"/>
              <a:gd name="T17" fmla="*/ 2147483647 h 70"/>
              <a:gd name="T18" fmla="*/ 2147483647 w 71"/>
              <a:gd name="T19" fmla="*/ 2147483647 h 70"/>
              <a:gd name="T20" fmla="*/ 2147483647 w 71"/>
              <a:gd name="T21" fmla="*/ 2147483647 h 70"/>
              <a:gd name="T22" fmla="*/ 2147483647 w 71"/>
              <a:gd name="T23" fmla="*/ 2147483647 h 70"/>
              <a:gd name="T24" fmla="*/ 2147483647 w 71"/>
              <a:gd name="T25" fmla="*/ 2147483647 h 70"/>
              <a:gd name="T26" fmla="*/ 2147483647 w 71"/>
              <a:gd name="T27" fmla="*/ 2147483647 h 70"/>
              <a:gd name="T28" fmla="*/ 2147483647 w 71"/>
              <a:gd name="T29" fmla="*/ 2147483647 h 70"/>
              <a:gd name="T30" fmla="*/ 2147483647 w 71"/>
              <a:gd name="T31" fmla="*/ 2147483647 h 7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1" h="70">
                <a:moveTo>
                  <a:pt x="67" y="19"/>
                </a:moveTo>
                <a:lnTo>
                  <a:pt x="57" y="8"/>
                </a:lnTo>
                <a:lnTo>
                  <a:pt x="43" y="0"/>
                </a:lnTo>
                <a:lnTo>
                  <a:pt x="28" y="0"/>
                </a:lnTo>
                <a:lnTo>
                  <a:pt x="14" y="8"/>
                </a:lnTo>
                <a:lnTo>
                  <a:pt x="2" y="19"/>
                </a:lnTo>
                <a:lnTo>
                  <a:pt x="0" y="37"/>
                </a:lnTo>
                <a:lnTo>
                  <a:pt x="2" y="51"/>
                </a:lnTo>
                <a:lnTo>
                  <a:pt x="14" y="62"/>
                </a:lnTo>
                <a:lnTo>
                  <a:pt x="28" y="70"/>
                </a:lnTo>
                <a:lnTo>
                  <a:pt x="43" y="70"/>
                </a:lnTo>
                <a:lnTo>
                  <a:pt x="57" y="62"/>
                </a:lnTo>
                <a:lnTo>
                  <a:pt x="67" y="51"/>
                </a:lnTo>
                <a:lnTo>
                  <a:pt x="70" y="43"/>
                </a:lnTo>
                <a:lnTo>
                  <a:pt x="71" y="37"/>
                </a:lnTo>
                <a:lnTo>
                  <a:pt x="6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0420" name="Group 68"/>
          <p:cNvGrpSpPr>
            <a:grpSpLocks/>
          </p:cNvGrpSpPr>
          <p:nvPr/>
        </p:nvGrpSpPr>
        <p:grpSpPr bwMode="auto">
          <a:xfrm>
            <a:off x="111125" y="2286000"/>
            <a:ext cx="3630613" cy="2478088"/>
            <a:chOff x="70" y="1440"/>
            <a:chExt cx="2287" cy="1561"/>
          </a:xfrm>
        </p:grpSpPr>
        <p:grpSp>
          <p:nvGrpSpPr>
            <p:cNvPr id="76822" name="Group 67"/>
            <p:cNvGrpSpPr>
              <a:grpSpLocks/>
            </p:cNvGrpSpPr>
            <p:nvPr/>
          </p:nvGrpSpPr>
          <p:grpSpPr bwMode="auto">
            <a:xfrm>
              <a:off x="70" y="1440"/>
              <a:ext cx="2287" cy="1561"/>
              <a:chOff x="70" y="1447"/>
              <a:chExt cx="2287" cy="1561"/>
            </a:xfrm>
          </p:grpSpPr>
          <p:sp>
            <p:nvSpPr>
              <p:cNvPr id="76825" name="Line 25"/>
              <p:cNvSpPr>
                <a:spLocks noChangeShapeType="1"/>
              </p:cNvSpPr>
              <p:nvPr/>
            </p:nvSpPr>
            <p:spPr bwMode="auto">
              <a:xfrm flipV="1">
                <a:off x="823" y="2827"/>
                <a:ext cx="1" cy="157"/>
              </a:xfrm>
              <a:prstGeom prst="line">
                <a:avLst/>
              </a:prstGeom>
              <a:noFill/>
              <a:ln w="14288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26" name="Rectangle 36"/>
              <p:cNvSpPr>
                <a:spLocks noChangeArrowheads="1"/>
              </p:cNvSpPr>
              <p:nvPr/>
            </p:nvSpPr>
            <p:spPr bwMode="auto">
              <a:xfrm>
                <a:off x="2166" y="1447"/>
                <a:ext cx="7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i="1">
                    <a:solidFill>
                      <a:srgbClr val="000000"/>
                    </a:solidFill>
                  </a:rPr>
                  <a:t>V</a:t>
                </a:r>
                <a:endParaRPr lang="en-US" altLang="zh-CN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6827" name="Group 66"/>
              <p:cNvGrpSpPr>
                <a:grpSpLocks/>
              </p:cNvGrpSpPr>
              <p:nvPr/>
            </p:nvGrpSpPr>
            <p:grpSpPr bwMode="auto">
              <a:xfrm>
                <a:off x="70" y="1468"/>
                <a:ext cx="2287" cy="1540"/>
                <a:chOff x="70" y="1468"/>
                <a:chExt cx="2287" cy="1540"/>
              </a:xfrm>
            </p:grpSpPr>
            <p:grpSp>
              <p:nvGrpSpPr>
                <p:cNvPr id="76829" name="Group 65"/>
                <p:cNvGrpSpPr>
                  <a:grpSpLocks/>
                </p:cNvGrpSpPr>
                <p:nvPr/>
              </p:nvGrpSpPr>
              <p:grpSpPr bwMode="auto">
                <a:xfrm>
                  <a:off x="70" y="1468"/>
                  <a:ext cx="2287" cy="1540"/>
                  <a:chOff x="70" y="1468"/>
                  <a:chExt cx="2287" cy="1540"/>
                </a:xfrm>
              </p:grpSpPr>
              <p:sp>
                <p:nvSpPr>
                  <p:cNvPr id="76835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1133" y="1802"/>
                    <a:ext cx="672" cy="911"/>
                  </a:xfrm>
                  <a:prstGeom prst="rect">
                    <a:avLst/>
                  </a:prstGeom>
                  <a:solidFill>
                    <a:srgbClr val="FFCC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6836" name="Freeform 8"/>
                  <p:cNvSpPr>
                    <a:spLocks/>
                  </p:cNvSpPr>
                  <p:nvPr/>
                </p:nvSpPr>
                <p:spPr bwMode="auto">
                  <a:xfrm>
                    <a:off x="779" y="1838"/>
                    <a:ext cx="90" cy="224"/>
                  </a:xfrm>
                  <a:custGeom>
                    <a:avLst/>
                    <a:gdLst>
                      <a:gd name="T0" fmla="*/ 44 w 90"/>
                      <a:gd name="T1" fmla="*/ 0 h 224"/>
                      <a:gd name="T2" fmla="*/ 0 w 90"/>
                      <a:gd name="T3" fmla="*/ 0 h 224"/>
                      <a:gd name="T4" fmla="*/ 0 w 90"/>
                      <a:gd name="T5" fmla="*/ 224 h 224"/>
                      <a:gd name="T6" fmla="*/ 90 w 90"/>
                      <a:gd name="T7" fmla="*/ 224 h 224"/>
                      <a:gd name="T8" fmla="*/ 90 w 90"/>
                      <a:gd name="T9" fmla="*/ 0 h 224"/>
                      <a:gd name="T10" fmla="*/ 44 w 90"/>
                      <a:gd name="T11" fmla="*/ 0 h 22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90" h="224">
                        <a:moveTo>
                          <a:pt x="44" y="0"/>
                        </a:moveTo>
                        <a:lnTo>
                          <a:pt x="0" y="0"/>
                        </a:lnTo>
                        <a:lnTo>
                          <a:pt x="0" y="224"/>
                        </a:lnTo>
                        <a:lnTo>
                          <a:pt x="90" y="224"/>
                        </a:lnTo>
                        <a:lnTo>
                          <a:pt x="90" y="0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solidFill>
                    <a:srgbClr val="FF99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37" name="Line 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27" y="2443"/>
                    <a:ext cx="606" cy="1"/>
                  </a:xfrm>
                  <a:prstGeom prst="line">
                    <a:avLst/>
                  </a:prstGeom>
                  <a:noFill/>
                  <a:ln w="1428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38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02" y="1502"/>
                    <a:ext cx="1" cy="286"/>
                  </a:xfrm>
                  <a:prstGeom prst="line">
                    <a:avLst/>
                  </a:prstGeom>
                  <a:noFill/>
                  <a:ln w="1428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39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602" y="1502"/>
                    <a:ext cx="449" cy="1"/>
                  </a:xfrm>
                  <a:prstGeom prst="line">
                    <a:avLst/>
                  </a:prstGeom>
                  <a:noFill/>
                  <a:ln w="1428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40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335" y="1502"/>
                    <a:ext cx="1" cy="286"/>
                  </a:xfrm>
                  <a:prstGeom prst="line">
                    <a:avLst/>
                  </a:prstGeom>
                  <a:noFill/>
                  <a:ln w="1428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41" name="Freeform 14"/>
                  <p:cNvSpPr>
                    <a:spLocks/>
                  </p:cNvSpPr>
                  <p:nvPr/>
                </p:nvSpPr>
                <p:spPr bwMode="auto">
                  <a:xfrm>
                    <a:off x="2051" y="1468"/>
                    <a:ext cx="72" cy="71"/>
                  </a:xfrm>
                  <a:custGeom>
                    <a:avLst/>
                    <a:gdLst>
                      <a:gd name="T0" fmla="*/ 0 w 72"/>
                      <a:gd name="T1" fmla="*/ 34 h 71"/>
                      <a:gd name="T2" fmla="*/ 2 w 72"/>
                      <a:gd name="T3" fmla="*/ 49 h 71"/>
                      <a:gd name="T4" fmla="*/ 14 w 72"/>
                      <a:gd name="T5" fmla="*/ 63 h 71"/>
                      <a:gd name="T6" fmla="*/ 27 w 72"/>
                      <a:gd name="T7" fmla="*/ 71 h 71"/>
                      <a:gd name="T8" fmla="*/ 44 w 72"/>
                      <a:gd name="T9" fmla="*/ 71 h 71"/>
                      <a:gd name="T10" fmla="*/ 58 w 72"/>
                      <a:gd name="T11" fmla="*/ 63 h 71"/>
                      <a:gd name="T12" fmla="*/ 67 w 72"/>
                      <a:gd name="T13" fmla="*/ 49 h 71"/>
                      <a:gd name="T14" fmla="*/ 72 w 72"/>
                      <a:gd name="T15" fmla="*/ 34 h 71"/>
                      <a:gd name="T16" fmla="*/ 67 w 72"/>
                      <a:gd name="T17" fmla="*/ 20 h 71"/>
                      <a:gd name="T18" fmla="*/ 58 w 72"/>
                      <a:gd name="T19" fmla="*/ 6 h 71"/>
                      <a:gd name="T20" fmla="*/ 44 w 72"/>
                      <a:gd name="T21" fmla="*/ 0 h 71"/>
                      <a:gd name="T22" fmla="*/ 27 w 72"/>
                      <a:gd name="T23" fmla="*/ 0 h 71"/>
                      <a:gd name="T24" fmla="*/ 14 w 72"/>
                      <a:gd name="T25" fmla="*/ 6 h 71"/>
                      <a:gd name="T26" fmla="*/ 2 w 72"/>
                      <a:gd name="T27" fmla="*/ 20 h 71"/>
                      <a:gd name="T28" fmla="*/ 0 w 72"/>
                      <a:gd name="T29" fmla="*/ 34 h 71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72" h="71">
                        <a:moveTo>
                          <a:pt x="0" y="34"/>
                        </a:moveTo>
                        <a:lnTo>
                          <a:pt x="2" y="49"/>
                        </a:lnTo>
                        <a:lnTo>
                          <a:pt x="14" y="63"/>
                        </a:lnTo>
                        <a:lnTo>
                          <a:pt x="27" y="71"/>
                        </a:lnTo>
                        <a:lnTo>
                          <a:pt x="44" y="71"/>
                        </a:lnTo>
                        <a:lnTo>
                          <a:pt x="58" y="63"/>
                        </a:lnTo>
                        <a:lnTo>
                          <a:pt x="67" y="49"/>
                        </a:lnTo>
                        <a:lnTo>
                          <a:pt x="72" y="34"/>
                        </a:lnTo>
                        <a:lnTo>
                          <a:pt x="67" y="20"/>
                        </a:lnTo>
                        <a:lnTo>
                          <a:pt x="58" y="6"/>
                        </a:lnTo>
                        <a:lnTo>
                          <a:pt x="44" y="0"/>
                        </a:lnTo>
                        <a:lnTo>
                          <a:pt x="27" y="0"/>
                        </a:lnTo>
                        <a:lnTo>
                          <a:pt x="14" y="6"/>
                        </a:lnTo>
                        <a:lnTo>
                          <a:pt x="2" y="20"/>
                        </a:lnTo>
                        <a:lnTo>
                          <a:pt x="0" y="34"/>
                        </a:lnTo>
                      </a:path>
                    </a:pathLst>
                  </a:custGeom>
                  <a:noFill/>
                  <a:ln w="142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42" name="Freeform 16"/>
                  <p:cNvSpPr>
                    <a:spLocks/>
                  </p:cNvSpPr>
                  <p:nvPr/>
                </p:nvSpPr>
                <p:spPr bwMode="auto">
                  <a:xfrm>
                    <a:off x="1805" y="2470"/>
                    <a:ext cx="223" cy="312"/>
                  </a:xfrm>
                  <a:custGeom>
                    <a:avLst/>
                    <a:gdLst>
                      <a:gd name="T0" fmla="*/ 223 w 223"/>
                      <a:gd name="T1" fmla="*/ 312 h 312"/>
                      <a:gd name="T2" fmla="*/ 223 w 223"/>
                      <a:gd name="T3" fmla="*/ 0 h 312"/>
                      <a:gd name="T4" fmla="*/ 0 w 223"/>
                      <a:gd name="T5" fmla="*/ 0 h 31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23" h="312">
                        <a:moveTo>
                          <a:pt x="223" y="312"/>
                        </a:moveTo>
                        <a:lnTo>
                          <a:pt x="223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2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43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05" y="2220"/>
                    <a:ext cx="246" cy="1"/>
                  </a:xfrm>
                  <a:prstGeom prst="line">
                    <a:avLst/>
                  </a:prstGeom>
                  <a:noFill/>
                  <a:ln w="1428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44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35" y="1502"/>
                    <a:ext cx="267" cy="1"/>
                  </a:xfrm>
                  <a:prstGeom prst="line">
                    <a:avLst/>
                  </a:prstGeom>
                  <a:noFill/>
                  <a:ln w="1428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45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16" y="2327"/>
                    <a:ext cx="310" cy="1"/>
                  </a:xfrm>
                  <a:prstGeom prst="line">
                    <a:avLst/>
                  </a:prstGeom>
                  <a:noFill/>
                  <a:ln w="1428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46" name="Freeform 21"/>
                  <p:cNvSpPr>
                    <a:spLocks/>
                  </p:cNvSpPr>
                  <p:nvPr/>
                </p:nvSpPr>
                <p:spPr bwMode="auto">
                  <a:xfrm>
                    <a:off x="169" y="2762"/>
                    <a:ext cx="71" cy="70"/>
                  </a:xfrm>
                  <a:custGeom>
                    <a:avLst/>
                    <a:gdLst>
                      <a:gd name="T0" fmla="*/ 70 w 71"/>
                      <a:gd name="T1" fmla="*/ 43 h 70"/>
                      <a:gd name="T2" fmla="*/ 71 w 71"/>
                      <a:gd name="T3" fmla="*/ 37 h 70"/>
                      <a:gd name="T4" fmla="*/ 67 w 71"/>
                      <a:gd name="T5" fmla="*/ 19 h 70"/>
                      <a:gd name="T6" fmla="*/ 57 w 71"/>
                      <a:gd name="T7" fmla="*/ 8 h 70"/>
                      <a:gd name="T8" fmla="*/ 43 w 71"/>
                      <a:gd name="T9" fmla="*/ 0 h 70"/>
                      <a:gd name="T10" fmla="*/ 28 w 71"/>
                      <a:gd name="T11" fmla="*/ 0 h 70"/>
                      <a:gd name="T12" fmla="*/ 14 w 71"/>
                      <a:gd name="T13" fmla="*/ 8 h 70"/>
                      <a:gd name="T14" fmla="*/ 2 w 71"/>
                      <a:gd name="T15" fmla="*/ 19 h 70"/>
                      <a:gd name="T16" fmla="*/ 0 w 71"/>
                      <a:gd name="T17" fmla="*/ 37 h 70"/>
                      <a:gd name="T18" fmla="*/ 2 w 71"/>
                      <a:gd name="T19" fmla="*/ 51 h 70"/>
                      <a:gd name="T20" fmla="*/ 14 w 71"/>
                      <a:gd name="T21" fmla="*/ 62 h 70"/>
                      <a:gd name="T22" fmla="*/ 28 w 71"/>
                      <a:gd name="T23" fmla="*/ 70 h 70"/>
                      <a:gd name="T24" fmla="*/ 43 w 71"/>
                      <a:gd name="T25" fmla="*/ 70 h 70"/>
                      <a:gd name="T26" fmla="*/ 57 w 71"/>
                      <a:gd name="T27" fmla="*/ 62 h 70"/>
                      <a:gd name="T28" fmla="*/ 67 w 71"/>
                      <a:gd name="T29" fmla="*/ 51 h 70"/>
                      <a:gd name="T30" fmla="*/ 70 w 71"/>
                      <a:gd name="T31" fmla="*/ 43 h 70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71" h="70">
                        <a:moveTo>
                          <a:pt x="70" y="43"/>
                        </a:moveTo>
                        <a:lnTo>
                          <a:pt x="71" y="37"/>
                        </a:lnTo>
                        <a:lnTo>
                          <a:pt x="67" y="19"/>
                        </a:lnTo>
                        <a:lnTo>
                          <a:pt x="57" y="8"/>
                        </a:lnTo>
                        <a:lnTo>
                          <a:pt x="43" y="0"/>
                        </a:lnTo>
                        <a:lnTo>
                          <a:pt x="28" y="0"/>
                        </a:lnTo>
                        <a:lnTo>
                          <a:pt x="14" y="8"/>
                        </a:lnTo>
                        <a:lnTo>
                          <a:pt x="2" y="19"/>
                        </a:lnTo>
                        <a:lnTo>
                          <a:pt x="0" y="37"/>
                        </a:lnTo>
                        <a:lnTo>
                          <a:pt x="2" y="51"/>
                        </a:lnTo>
                        <a:lnTo>
                          <a:pt x="14" y="62"/>
                        </a:lnTo>
                        <a:lnTo>
                          <a:pt x="28" y="70"/>
                        </a:lnTo>
                        <a:lnTo>
                          <a:pt x="43" y="70"/>
                        </a:lnTo>
                        <a:lnTo>
                          <a:pt x="57" y="62"/>
                        </a:lnTo>
                        <a:lnTo>
                          <a:pt x="67" y="51"/>
                        </a:lnTo>
                        <a:lnTo>
                          <a:pt x="70" y="43"/>
                        </a:lnTo>
                      </a:path>
                    </a:pathLst>
                  </a:custGeom>
                  <a:noFill/>
                  <a:ln w="142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47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447" y="2713"/>
                    <a:ext cx="1" cy="294"/>
                  </a:xfrm>
                  <a:prstGeom prst="line">
                    <a:avLst/>
                  </a:prstGeom>
                  <a:noFill/>
                  <a:ln w="1428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48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823" y="1502"/>
                    <a:ext cx="512" cy="1"/>
                  </a:xfrm>
                  <a:prstGeom prst="line">
                    <a:avLst/>
                  </a:prstGeom>
                  <a:noFill/>
                  <a:ln w="1428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49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028" y="2827"/>
                    <a:ext cx="1" cy="180"/>
                  </a:xfrm>
                  <a:prstGeom prst="line">
                    <a:avLst/>
                  </a:prstGeom>
                  <a:noFill/>
                  <a:ln w="1428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50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3" y="2062"/>
                    <a:ext cx="1" cy="720"/>
                  </a:xfrm>
                  <a:prstGeom prst="line">
                    <a:avLst/>
                  </a:prstGeom>
                  <a:noFill/>
                  <a:ln w="14288">
                    <a:solidFill>
                      <a:srgbClr val="CC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51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3" y="1502"/>
                    <a:ext cx="1" cy="336"/>
                  </a:xfrm>
                  <a:prstGeom prst="line">
                    <a:avLst/>
                  </a:prstGeom>
                  <a:noFill/>
                  <a:ln w="14288">
                    <a:solidFill>
                      <a:srgbClr val="CC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52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66" y="2827"/>
                    <a:ext cx="133" cy="1"/>
                  </a:xfrm>
                  <a:prstGeom prst="line">
                    <a:avLst/>
                  </a:prstGeom>
                  <a:noFill/>
                  <a:ln w="238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53" name="Line 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66" y="2782"/>
                    <a:ext cx="133" cy="1"/>
                  </a:xfrm>
                  <a:prstGeom prst="line">
                    <a:avLst/>
                  </a:prstGeom>
                  <a:noFill/>
                  <a:ln w="238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54" name="Line 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56" y="2782"/>
                    <a:ext cx="136" cy="1"/>
                  </a:xfrm>
                  <a:prstGeom prst="line">
                    <a:avLst/>
                  </a:prstGeom>
                  <a:noFill/>
                  <a:ln w="23813">
                    <a:solidFill>
                      <a:srgbClr val="CC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55" name="Line 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56" y="2827"/>
                    <a:ext cx="136" cy="1"/>
                  </a:xfrm>
                  <a:prstGeom prst="line">
                    <a:avLst/>
                  </a:prstGeom>
                  <a:noFill/>
                  <a:ln w="23813">
                    <a:solidFill>
                      <a:srgbClr val="CC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56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66" y="3007"/>
                    <a:ext cx="133" cy="1"/>
                  </a:xfrm>
                  <a:prstGeom prst="line">
                    <a:avLst/>
                  </a:prstGeom>
                  <a:noFill/>
                  <a:ln w="444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57" name="Line 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56" y="3007"/>
                    <a:ext cx="136" cy="1"/>
                  </a:xfrm>
                  <a:prstGeom prst="line">
                    <a:avLst/>
                  </a:prstGeom>
                  <a:noFill/>
                  <a:ln w="444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58" name="Line 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85" y="3007"/>
                    <a:ext cx="132" cy="1"/>
                  </a:xfrm>
                  <a:prstGeom prst="line">
                    <a:avLst/>
                  </a:prstGeom>
                  <a:noFill/>
                  <a:ln w="444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59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251" y="1522"/>
                    <a:ext cx="106" cy="9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000">
                        <a:solidFill>
                          <a:srgbClr val="000000"/>
                        </a:solidFill>
                      </a:rPr>
                      <a:t>CC</a:t>
                    </a:r>
                    <a:endParaRPr lang="en-US" altLang="zh-CN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6860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726"/>
                    <a:ext cx="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600">
                        <a:solidFill>
                          <a:srgbClr val="000000"/>
                        </a:solidFill>
                      </a:rPr>
                      <a:t>C</a:t>
                    </a:r>
                    <a:endParaRPr lang="en-US" altLang="zh-CN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6861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2166" y="2726"/>
                    <a:ext cx="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600">
                        <a:solidFill>
                          <a:srgbClr val="000000"/>
                        </a:solidFill>
                      </a:rPr>
                      <a:t>C</a:t>
                    </a:r>
                    <a:endParaRPr lang="en-US" altLang="zh-CN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6862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1427" y="2558"/>
                    <a:ext cx="60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500">
                        <a:solidFill>
                          <a:srgbClr val="000000"/>
                        </a:solidFill>
                      </a:rPr>
                      <a:t>1</a:t>
                    </a:r>
                    <a:endParaRPr lang="en-US" altLang="zh-CN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6863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182" y="2397"/>
                    <a:ext cx="60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500">
                        <a:solidFill>
                          <a:srgbClr val="000000"/>
                        </a:solidFill>
                      </a:rPr>
                      <a:t>2</a:t>
                    </a:r>
                    <a:endParaRPr lang="en-US" altLang="zh-CN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6864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1701" y="2152"/>
                    <a:ext cx="60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500">
                        <a:solidFill>
                          <a:srgbClr val="000000"/>
                        </a:solidFill>
                      </a:rPr>
                      <a:t>3</a:t>
                    </a:r>
                    <a:endParaRPr lang="en-US" altLang="zh-CN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6865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684" y="2398"/>
                    <a:ext cx="60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500">
                        <a:solidFill>
                          <a:srgbClr val="000000"/>
                        </a:solidFill>
                      </a:rPr>
                      <a:t>5</a:t>
                    </a:r>
                    <a:endParaRPr lang="en-US" altLang="zh-CN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6866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1174" y="2257"/>
                    <a:ext cx="60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500">
                        <a:solidFill>
                          <a:srgbClr val="000000"/>
                        </a:solidFill>
                      </a:rPr>
                      <a:t>6</a:t>
                    </a:r>
                    <a:endParaRPr lang="en-US" altLang="zh-CN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6867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1181" y="2085"/>
                    <a:ext cx="60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500">
                        <a:solidFill>
                          <a:srgbClr val="000000"/>
                        </a:solidFill>
                      </a:rPr>
                      <a:t>7</a:t>
                    </a:r>
                    <a:endParaRPr lang="en-US" altLang="zh-CN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6868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1351" y="2010"/>
                    <a:ext cx="228" cy="18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900" b="1">
                        <a:solidFill>
                          <a:srgbClr val="000000"/>
                        </a:solidFill>
                      </a:rPr>
                      <a:t>555</a:t>
                    </a:r>
                    <a:endParaRPr lang="en-US" altLang="zh-CN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6869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823" y="2152"/>
                    <a:ext cx="310" cy="1"/>
                  </a:xfrm>
                  <a:prstGeom prst="line">
                    <a:avLst/>
                  </a:prstGeom>
                  <a:noFill/>
                  <a:ln w="1428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70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640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71" name="Line 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76" y="2640"/>
                    <a:ext cx="144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72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784"/>
                    <a:ext cx="144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73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720" y="2640"/>
                    <a:ext cx="9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74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720" y="2880"/>
                    <a:ext cx="9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75" name="Line 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0" y="2784"/>
                    <a:ext cx="33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76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4" y="2448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77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84" y="2448"/>
                    <a:ext cx="14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76878" name="Object 63"/>
                  <p:cNvGraphicFramePr>
                    <a:graphicFrameLocks noChangeAspect="1"/>
                  </p:cNvGraphicFramePr>
                  <p:nvPr/>
                </p:nvGraphicFramePr>
                <p:xfrm>
                  <a:off x="70" y="2496"/>
                  <a:ext cx="170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6880" name="Equation" r:id="rId4" imgW="152268" imgH="215713" progId="Equation.3">
                          <p:embed/>
                        </p:oleObj>
                      </mc:Choice>
                      <mc:Fallback>
                        <p:oleObj name="Equation" r:id="rId4" imgW="152268" imgH="215713" progId="Equation.3">
                          <p:embed/>
                          <p:pic>
                            <p:nvPicPr>
                              <p:cNvPr id="0" name="Object 6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0" y="2496"/>
                                <a:ext cx="170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76879" name="Object 64"/>
                  <p:cNvGraphicFramePr>
                    <a:graphicFrameLocks noChangeAspect="1"/>
                  </p:cNvGraphicFramePr>
                  <p:nvPr/>
                </p:nvGraphicFramePr>
                <p:xfrm>
                  <a:off x="2063" y="1991"/>
                  <a:ext cx="193" cy="26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6881" name="VISIO" r:id="rId6" imgW="170404" imgH="234305" progId="Visio.Drawing.6">
                          <p:embed/>
                        </p:oleObj>
                      </mc:Choice>
                      <mc:Fallback>
                        <p:oleObj name="VISIO" r:id="rId6" imgW="170404" imgH="234305" progId="Visio.Drawing.6">
                          <p:embed/>
                          <p:pic>
                            <p:nvPicPr>
                              <p:cNvPr id="0" name="Object 6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063" y="1991"/>
                                <a:ext cx="193" cy="26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76830" name="Freeform 5"/>
                <p:cNvSpPr>
                  <a:spLocks/>
                </p:cNvSpPr>
                <p:nvPr/>
              </p:nvSpPr>
              <p:spPr bwMode="auto">
                <a:xfrm>
                  <a:off x="2051" y="1468"/>
                  <a:ext cx="72" cy="71"/>
                </a:xfrm>
                <a:custGeom>
                  <a:avLst/>
                  <a:gdLst>
                    <a:gd name="T0" fmla="*/ 44 w 72"/>
                    <a:gd name="T1" fmla="*/ 0 h 71"/>
                    <a:gd name="T2" fmla="*/ 27 w 72"/>
                    <a:gd name="T3" fmla="*/ 0 h 71"/>
                    <a:gd name="T4" fmla="*/ 14 w 72"/>
                    <a:gd name="T5" fmla="*/ 6 h 71"/>
                    <a:gd name="T6" fmla="*/ 2 w 72"/>
                    <a:gd name="T7" fmla="*/ 20 h 71"/>
                    <a:gd name="T8" fmla="*/ 0 w 72"/>
                    <a:gd name="T9" fmla="*/ 34 h 71"/>
                    <a:gd name="T10" fmla="*/ 2 w 72"/>
                    <a:gd name="T11" fmla="*/ 49 h 71"/>
                    <a:gd name="T12" fmla="*/ 14 w 72"/>
                    <a:gd name="T13" fmla="*/ 63 h 71"/>
                    <a:gd name="T14" fmla="*/ 27 w 72"/>
                    <a:gd name="T15" fmla="*/ 71 h 71"/>
                    <a:gd name="T16" fmla="*/ 44 w 72"/>
                    <a:gd name="T17" fmla="*/ 71 h 71"/>
                    <a:gd name="T18" fmla="*/ 58 w 72"/>
                    <a:gd name="T19" fmla="*/ 63 h 71"/>
                    <a:gd name="T20" fmla="*/ 67 w 72"/>
                    <a:gd name="T21" fmla="*/ 49 h 71"/>
                    <a:gd name="T22" fmla="*/ 72 w 72"/>
                    <a:gd name="T23" fmla="*/ 34 h 71"/>
                    <a:gd name="T24" fmla="*/ 67 w 72"/>
                    <a:gd name="T25" fmla="*/ 20 h 71"/>
                    <a:gd name="T26" fmla="*/ 58 w 72"/>
                    <a:gd name="T27" fmla="*/ 6 h 71"/>
                    <a:gd name="T28" fmla="*/ 44 w 72"/>
                    <a:gd name="T29" fmla="*/ 0 h 7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72" h="71">
                      <a:moveTo>
                        <a:pt x="44" y="0"/>
                      </a:moveTo>
                      <a:lnTo>
                        <a:pt x="27" y="0"/>
                      </a:lnTo>
                      <a:lnTo>
                        <a:pt x="14" y="6"/>
                      </a:lnTo>
                      <a:lnTo>
                        <a:pt x="2" y="20"/>
                      </a:lnTo>
                      <a:lnTo>
                        <a:pt x="0" y="34"/>
                      </a:lnTo>
                      <a:lnTo>
                        <a:pt x="2" y="49"/>
                      </a:lnTo>
                      <a:lnTo>
                        <a:pt x="14" y="63"/>
                      </a:lnTo>
                      <a:lnTo>
                        <a:pt x="27" y="71"/>
                      </a:lnTo>
                      <a:lnTo>
                        <a:pt x="44" y="71"/>
                      </a:lnTo>
                      <a:lnTo>
                        <a:pt x="58" y="63"/>
                      </a:lnTo>
                      <a:lnTo>
                        <a:pt x="67" y="49"/>
                      </a:lnTo>
                      <a:lnTo>
                        <a:pt x="72" y="34"/>
                      </a:lnTo>
                      <a:lnTo>
                        <a:pt x="67" y="20"/>
                      </a:lnTo>
                      <a:lnTo>
                        <a:pt x="58" y="6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831" name="Freeform 15"/>
                <p:cNvSpPr>
                  <a:spLocks/>
                </p:cNvSpPr>
                <p:nvPr/>
              </p:nvSpPr>
              <p:spPr bwMode="auto">
                <a:xfrm>
                  <a:off x="2051" y="2185"/>
                  <a:ext cx="72" cy="71"/>
                </a:xfrm>
                <a:custGeom>
                  <a:avLst/>
                  <a:gdLst>
                    <a:gd name="T0" fmla="*/ 0 w 72"/>
                    <a:gd name="T1" fmla="*/ 35 h 71"/>
                    <a:gd name="T2" fmla="*/ 2 w 72"/>
                    <a:gd name="T3" fmla="*/ 51 h 71"/>
                    <a:gd name="T4" fmla="*/ 14 w 72"/>
                    <a:gd name="T5" fmla="*/ 63 h 71"/>
                    <a:gd name="T6" fmla="*/ 27 w 72"/>
                    <a:gd name="T7" fmla="*/ 71 h 71"/>
                    <a:gd name="T8" fmla="*/ 44 w 72"/>
                    <a:gd name="T9" fmla="*/ 71 h 71"/>
                    <a:gd name="T10" fmla="*/ 58 w 72"/>
                    <a:gd name="T11" fmla="*/ 63 h 71"/>
                    <a:gd name="T12" fmla="*/ 67 w 72"/>
                    <a:gd name="T13" fmla="*/ 51 h 71"/>
                    <a:gd name="T14" fmla="*/ 72 w 72"/>
                    <a:gd name="T15" fmla="*/ 35 h 71"/>
                    <a:gd name="T16" fmla="*/ 67 w 72"/>
                    <a:gd name="T17" fmla="*/ 20 h 71"/>
                    <a:gd name="T18" fmla="*/ 58 w 72"/>
                    <a:gd name="T19" fmla="*/ 6 h 71"/>
                    <a:gd name="T20" fmla="*/ 44 w 72"/>
                    <a:gd name="T21" fmla="*/ 0 h 71"/>
                    <a:gd name="T22" fmla="*/ 27 w 72"/>
                    <a:gd name="T23" fmla="*/ 0 h 71"/>
                    <a:gd name="T24" fmla="*/ 14 w 72"/>
                    <a:gd name="T25" fmla="*/ 6 h 71"/>
                    <a:gd name="T26" fmla="*/ 2 w 72"/>
                    <a:gd name="T27" fmla="*/ 20 h 71"/>
                    <a:gd name="T28" fmla="*/ 0 w 72"/>
                    <a:gd name="T29" fmla="*/ 35 h 7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72" h="71">
                      <a:moveTo>
                        <a:pt x="0" y="35"/>
                      </a:moveTo>
                      <a:lnTo>
                        <a:pt x="2" y="51"/>
                      </a:lnTo>
                      <a:lnTo>
                        <a:pt x="14" y="63"/>
                      </a:lnTo>
                      <a:lnTo>
                        <a:pt x="27" y="71"/>
                      </a:lnTo>
                      <a:lnTo>
                        <a:pt x="44" y="71"/>
                      </a:lnTo>
                      <a:lnTo>
                        <a:pt x="58" y="63"/>
                      </a:lnTo>
                      <a:lnTo>
                        <a:pt x="67" y="51"/>
                      </a:lnTo>
                      <a:lnTo>
                        <a:pt x="72" y="35"/>
                      </a:lnTo>
                      <a:lnTo>
                        <a:pt x="67" y="20"/>
                      </a:lnTo>
                      <a:lnTo>
                        <a:pt x="58" y="6"/>
                      </a:lnTo>
                      <a:lnTo>
                        <a:pt x="44" y="0"/>
                      </a:lnTo>
                      <a:lnTo>
                        <a:pt x="27" y="0"/>
                      </a:lnTo>
                      <a:lnTo>
                        <a:pt x="14" y="6"/>
                      </a:lnTo>
                      <a:lnTo>
                        <a:pt x="2" y="20"/>
                      </a:lnTo>
                      <a:lnTo>
                        <a:pt x="0" y="35"/>
                      </a:lnTo>
                    </a:path>
                  </a:pathLst>
                </a:custGeom>
                <a:noFill/>
                <a:ln w="142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832" name="Rectangle 38"/>
                <p:cNvSpPr>
                  <a:spLocks noChangeArrowheads="1"/>
                </p:cNvSpPr>
                <p:nvPr/>
              </p:nvSpPr>
              <p:spPr bwMode="auto">
                <a:xfrm>
                  <a:off x="620" y="1875"/>
                  <a:ext cx="8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600">
                      <a:solidFill>
                        <a:srgbClr val="000000"/>
                      </a:solidFill>
                    </a:rPr>
                    <a:t>R</a:t>
                  </a:r>
                  <a:endParaRPr lang="en-US" altLang="zh-CN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833" name="Rectangle 44"/>
                <p:cNvSpPr>
                  <a:spLocks noChangeArrowheads="1"/>
                </p:cNvSpPr>
                <p:nvPr/>
              </p:nvSpPr>
              <p:spPr bwMode="auto">
                <a:xfrm>
                  <a:off x="1283" y="1816"/>
                  <a:ext cx="60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500">
                      <a:solidFill>
                        <a:srgbClr val="000000"/>
                      </a:solidFill>
                    </a:rPr>
                    <a:t>4</a:t>
                  </a:r>
                  <a:endParaRPr lang="en-US" altLang="zh-CN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834" name="Rectangle 48"/>
                <p:cNvSpPr>
                  <a:spLocks noChangeArrowheads="1"/>
                </p:cNvSpPr>
                <p:nvPr/>
              </p:nvSpPr>
              <p:spPr bwMode="auto">
                <a:xfrm>
                  <a:off x="1549" y="1816"/>
                  <a:ext cx="60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500">
                      <a:solidFill>
                        <a:srgbClr val="000000"/>
                      </a:solidFill>
                    </a:rPr>
                    <a:t>8</a:t>
                  </a:r>
                  <a:endParaRPr lang="en-US" altLang="zh-CN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6828" name="Rectangle 50"/>
              <p:cNvSpPr>
                <a:spLocks noChangeArrowheads="1"/>
              </p:cNvSpPr>
              <p:nvPr/>
            </p:nvSpPr>
            <p:spPr bwMode="auto">
              <a:xfrm>
                <a:off x="2251" y="2804"/>
                <a:ext cx="4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</a:rPr>
                  <a:t>5</a:t>
                </a:r>
                <a:endParaRPr lang="en-US" altLang="zh-CN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6823" name="Freeform 19"/>
            <p:cNvSpPr>
              <a:spLocks/>
            </p:cNvSpPr>
            <p:nvPr/>
          </p:nvSpPr>
          <p:spPr bwMode="auto">
            <a:xfrm>
              <a:off x="779" y="1838"/>
              <a:ext cx="90" cy="224"/>
            </a:xfrm>
            <a:custGeom>
              <a:avLst/>
              <a:gdLst>
                <a:gd name="T0" fmla="*/ 44 w 90"/>
                <a:gd name="T1" fmla="*/ 0 h 224"/>
                <a:gd name="T2" fmla="*/ 90 w 90"/>
                <a:gd name="T3" fmla="*/ 0 h 224"/>
                <a:gd name="T4" fmla="*/ 90 w 90"/>
                <a:gd name="T5" fmla="*/ 224 h 224"/>
                <a:gd name="T6" fmla="*/ 0 w 90"/>
                <a:gd name="T7" fmla="*/ 224 h 224"/>
                <a:gd name="T8" fmla="*/ 0 w 90"/>
                <a:gd name="T9" fmla="*/ 0 h 224"/>
                <a:gd name="T10" fmla="*/ 44 w 90"/>
                <a:gd name="T11" fmla="*/ 0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0" h="224">
                  <a:moveTo>
                    <a:pt x="44" y="0"/>
                  </a:moveTo>
                  <a:lnTo>
                    <a:pt x="90" y="0"/>
                  </a:lnTo>
                  <a:lnTo>
                    <a:pt x="90" y="224"/>
                  </a:lnTo>
                  <a:lnTo>
                    <a:pt x="0" y="224"/>
                  </a:ln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4" name="Rectangle 29"/>
            <p:cNvSpPr>
              <a:spLocks noChangeArrowheads="1"/>
            </p:cNvSpPr>
            <p:nvPr/>
          </p:nvSpPr>
          <p:spPr bwMode="auto">
            <a:xfrm>
              <a:off x="1133" y="1802"/>
              <a:ext cx="672" cy="911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100422" name="Text Box 70"/>
          <p:cNvSpPr txBox="1">
            <a:spLocks noChangeArrowheads="1"/>
          </p:cNvSpPr>
          <p:nvPr/>
        </p:nvSpPr>
        <p:spPr bwMode="auto">
          <a:xfrm>
            <a:off x="152400" y="5410200"/>
            <a:ext cx="816451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0099"/>
                </a:solidFill>
                <a:ea typeface="楷体_GB2312" pitchFamily="49" charset="-122"/>
              </a:rPr>
              <a:t>     电容</a:t>
            </a:r>
            <a:r>
              <a:rPr lang="en-US" altLang="zh-CN" sz="2400" b="1">
                <a:solidFill>
                  <a:srgbClr val="000099"/>
                </a:solidFill>
                <a:ea typeface="楷体_GB2312" pitchFamily="49" charset="-122"/>
              </a:rPr>
              <a:t>C</a:t>
            </a:r>
            <a:r>
              <a:rPr lang="zh-CN" altLang="en-US" sz="2400" b="1">
                <a:solidFill>
                  <a:srgbClr val="000099"/>
                </a:solidFill>
                <a:ea typeface="楷体_GB2312" pitchFamily="49" charset="-122"/>
              </a:rPr>
              <a:t>经三极管放电，可作为失落脉冲检出电路，对机器的转速或人体的心律（呼吸）进行监视，当机器的转速降到一定限度或人体的心律不齐时就发出报警信号。</a:t>
            </a:r>
          </a:p>
        </p:txBody>
      </p:sp>
      <p:sp>
        <p:nvSpPr>
          <p:cNvPr id="100423" name="Text Box 71"/>
          <p:cNvSpPr txBox="1">
            <a:spLocks noChangeArrowheads="1"/>
          </p:cNvSpPr>
          <p:nvPr/>
        </p:nvSpPr>
        <p:spPr bwMode="auto">
          <a:xfrm>
            <a:off x="152400" y="50292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创艺简魏碑" pitchFamily="2" charset="-122"/>
              </a:rPr>
              <a:t>该电路有何作用？</a:t>
            </a:r>
          </a:p>
        </p:txBody>
      </p:sp>
      <p:sp>
        <p:nvSpPr>
          <p:cNvPr id="76810" name="Rectangle 73"/>
          <p:cNvSpPr>
            <a:spLocks noChangeArrowheads="1"/>
          </p:cNvSpPr>
          <p:nvPr/>
        </p:nvSpPr>
        <p:spPr bwMode="auto">
          <a:xfrm>
            <a:off x="6781800" y="914400"/>
            <a:ext cx="10668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76811" name="Rectangle 74"/>
          <p:cNvSpPr>
            <a:spLocks noChangeArrowheads="1"/>
          </p:cNvSpPr>
          <p:nvPr/>
        </p:nvSpPr>
        <p:spPr bwMode="auto">
          <a:xfrm>
            <a:off x="7696200" y="4953000"/>
            <a:ext cx="685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100432" name="Group 80"/>
          <p:cNvGrpSpPr>
            <a:grpSpLocks/>
          </p:cNvGrpSpPr>
          <p:nvPr/>
        </p:nvGrpSpPr>
        <p:grpSpPr bwMode="auto">
          <a:xfrm>
            <a:off x="6477000" y="914400"/>
            <a:ext cx="1219200" cy="685800"/>
            <a:chOff x="4080" y="576"/>
            <a:chExt cx="768" cy="432"/>
          </a:xfrm>
        </p:grpSpPr>
        <p:sp>
          <p:nvSpPr>
            <p:cNvPr id="76820" name="Text Box 75"/>
            <p:cNvSpPr txBox="1">
              <a:spLocks noChangeArrowheads="1"/>
            </p:cNvSpPr>
            <p:nvPr/>
          </p:nvSpPr>
          <p:spPr bwMode="auto">
            <a:xfrm>
              <a:off x="4080" y="576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失落脉冲</a:t>
              </a:r>
            </a:p>
          </p:txBody>
        </p:sp>
        <p:sp>
          <p:nvSpPr>
            <p:cNvPr id="76821" name="AutoShape 76"/>
            <p:cNvSpPr>
              <a:spLocks noChangeArrowheads="1"/>
            </p:cNvSpPr>
            <p:nvPr/>
          </p:nvSpPr>
          <p:spPr bwMode="auto">
            <a:xfrm>
              <a:off x="4512" y="816"/>
              <a:ext cx="48" cy="192"/>
            </a:xfrm>
            <a:prstGeom prst="down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100431" name="Group 79"/>
          <p:cNvGrpSpPr>
            <a:grpSpLocks/>
          </p:cNvGrpSpPr>
          <p:nvPr/>
        </p:nvGrpSpPr>
        <p:grpSpPr bwMode="auto">
          <a:xfrm>
            <a:off x="7620000" y="4953000"/>
            <a:ext cx="1066800" cy="549275"/>
            <a:chOff x="4800" y="3120"/>
            <a:chExt cx="672" cy="346"/>
          </a:xfrm>
        </p:grpSpPr>
        <p:sp>
          <p:nvSpPr>
            <p:cNvPr id="76818" name="Text Box 77"/>
            <p:cNvSpPr txBox="1">
              <a:spLocks noChangeArrowheads="1"/>
            </p:cNvSpPr>
            <p:nvPr/>
          </p:nvSpPr>
          <p:spPr bwMode="auto">
            <a:xfrm>
              <a:off x="4800" y="3216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报警！！</a:t>
              </a:r>
            </a:p>
          </p:txBody>
        </p:sp>
        <p:sp>
          <p:nvSpPr>
            <p:cNvPr id="76819" name="AutoShape 78"/>
            <p:cNvSpPr>
              <a:spLocks noChangeArrowheads="1"/>
            </p:cNvSpPr>
            <p:nvPr/>
          </p:nvSpPr>
          <p:spPr bwMode="auto">
            <a:xfrm>
              <a:off x="4944" y="3120"/>
              <a:ext cx="48" cy="144"/>
            </a:xfrm>
            <a:prstGeom prst="up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100435" name="Group 83"/>
          <p:cNvGrpSpPr>
            <a:grpSpLocks/>
          </p:cNvGrpSpPr>
          <p:nvPr/>
        </p:nvGrpSpPr>
        <p:grpSpPr bwMode="auto">
          <a:xfrm>
            <a:off x="152400" y="3200400"/>
            <a:ext cx="914400" cy="914400"/>
            <a:chOff x="96" y="2016"/>
            <a:chExt cx="576" cy="576"/>
          </a:xfrm>
        </p:grpSpPr>
        <p:sp>
          <p:nvSpPr>
            <p:cNvPr id="76816" name="Text Box 81"/>
            <p:cNvSpPr txBox="1">
              <a:spLocks noChangeArrowheads="1"/>
            </p:cNvSpPr>
            <p:nvPr/>
          </p:nvSpPr>
          <p:spPr bwMode="auto">
            <a:xfrm>
              <a:off x="96" y="2016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PNP</a:t>
              </a:r>
              <a:r>
                <a:rPr lang="zh-CN" altLang="en-US" sz="1800" b="1">
                  <a:solidFill>
                    <a:srgbClr val="FF0000"/>
                  </a:solidFill>
                </a:rPr>
                <a:t>管</a:t>
              </a:r>
            </a:p>
          </p:txBody>
        </p:sp>
        <p:sp>
          <p:nvSpPr>
            <p:cNvPr id="76817" name="Line 82"/>
            <p:cNvSpPr>
              <a:spLocks noChangeShapeType="1"/>
            </p:cNvSpPr>
            <p:nvPr/>
          </p:nvSpPr>
          <p:spPr bwMode="auto">
            <a:xfrm>
              <a:off x="384" y="2256"/>
              <a:ext cx="240" cy="336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815" name="Rectangle 90"/>
          <p:cNvSpPr>
            <a:spLocks noChangeArrowheads="1"/>
          </p:cNvSpPr>
          <p:nvPr/>
        </p:nvSpPr>
        <p:spPr bwMode="auto">
          <a:xfrm>
            <a:off x="6394450" y="55563"/>
            <a:ext cx="2851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solidFill>
                  <a:srgbClr val="FF3399"/>
                </a:solidFill>
                <a:ea typeface="楷体_GB2312" pitchFamily="49" charset="-122"/>
                <a:cs typeface="Times New Roman" pitchFamily="18" charset="0"/>
              </a:rPr>
              <a:t>§8.2 </a:t>
            </a:r>
            <a:r>
              <a:rPr kumimoji="0" lang="zh-CN" altLang="en-US" sz="1800" b="1">
                <a:solidFill>
                  <a:srgbClr val="FF3399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1800" b="1">
                <a:solidFill>
                  <a:srgbClr val="FF3399"/>
                </a:solidFill>
                <a:ea typeface="楷体_GB2312" pitchFamily="49" charset="-122"/>
                <a:cs typeface="Times New Roman" pitchFamily="18" charset="0"/>
              </a:rPr>
              <a:t>555</a:t>
            </a:r>
            <a:r>
              <a:rPr kumimoji="0" lang="zh-CN" altLang="en-US" sz="1800" b="1">
                <a:solidFill>
                  <a:srgbClr val="FF3399"/>
                </a:solidFill>
                <a:ea typeface="楷体_GB2312" pitchFamily="49" charset="-122"/>
                <a:cs typeface="Times New Roman" pitchFamily="18" charset="0"/>
              </a:rPr>
              <a:t>定时器及其应用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004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utoUpdateAnimBg="0"/>
      <p:bldP spid="100355" grpId="0" autoUpdateAnimBg="0"/>
      <p:bldP spid="100422" grpId="0" autoUpdateAnimBg="0"/>
      <p:bldP spid="10042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1916113"/>
            <a:ext cx="3740150" cy="350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827" name="TextBox 1"/>
          <p:cNvSpPr txBox="1">
            <a:spLocks noChangeArrowheads="1"/>
          </p:cNvSpPr>
          <p:nvPr/>
        </p:nvSpPr>
        <p:spPr bwMode="auto">
          <a:xfrm>
            <a:off x="323850" y="260350"/>
            <a:ext cx="8351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Arial" pitchFamily="34" charset="0"/>
              </a:rPr>
              <a:t>练习：</a:t>
            </a:r>
            <a:r>
              <a:rPr kumimoji="0" lang="zh-CN" altLang="zh-CN" sz="2400">
                <a:latin typeface="Arial" pitchFamily="34" charset="0"/>
              </a:rPr>
              <a:t>用集成电路定时器</a:t>
            </a:r>
            <a:r>
              <a:rPr kumimoji="0" lang="en-US" altLang="zh-CN" sz="2400">
                <a:latin typeface="Arial" pitchFamily="34" charset="0"/>
              </a:rPr>
              <a:t>555</a:t>
            </a:r>
            <a:r>
              <a:rPr kumimoji="0" lang="zh-CN" altLang="zh-CN" sz="2400">
                <a:latin typeface="Arial" pitchFamily="34" charset="0"/>
              </a:rPr>
              <a:t>构成的电路和输入波形</a:t>
            </a:r>
            <a:r>
              <a:rPr kumimoji="0" lang="en-US" altLang="zh-CN" sz="2400">
                <a:latin typeface="Arial" pitchFamily="34" charset="0"/>
              </a:rPr>
              <a:t>V</a:t>
            </a:r>
            <a:r>
              <a:rPr kumimoji="0" lang="en-US" altLang="zh-CN" sz="2400" baseline="-25000">
                <a:latin typeface="Arial" pitchFamily="34" charset="0"/>
              </a:rPr>
              <a:t>I</a:t>
            </a:r>
            <a:r>
              <a:rPr kumimoji="0" lang="zh-CN" altLang="zh-CN" sz="2400">
                <a:latin typeface="Arial" pitchFamily="34" charset="0"/>
              </a:rPr>
              <a:t>如图所示，试画出所对应的电容上电压</a:t>
            </a:r>
            <a:r>
              <a:rPr kumimoji="0" lang="en-US" altLang="zh-CN" sz="2400">
                <a:latin typeface="Arial" pitchFamily="34" charset="0"/>
              </a:rPr>
              <a:t>V</a:t>
            </a:r>
            <a:r>
              <a:rPr kumimoji="0" lang="en-US" altLang="zh-CN" sz="2400" baseline="-25000">
                <a:latin typeface="Arial" pitchFamily="34" charset="0"/>
              </a:rPr>
              <a:t>C</a:t>
            </a:r>
            <a:r>
              <a:rPr kumimoji="0" lang="zh-CN" altLang="zh-CN" sz="2400">
                <a:latin typeface="Arial" pitchFamily="34" charset="0"/>
              </a:rPr>
              <a:t>和输出电压</a:t>
            </a:r>
            <a:r>
              <a:rPr kumimoji="0" lang="en-US" altLang="zh-CN" sz="2400">
                <a:latin typeface="Arial" pitchFamily="34" charset="0"/>
              </a:rPr>
              <a:t>V</a:t>
            </a:r>
            <a:r>
              <a:rPr kumimoji="0" lang="en-US" altLang="zh-CN" sz="2400" baseline="-25000">
                <a:latin typeface="Arial" pitchFamily="34" charset="0"/>
              </a:rPr>
              <a:t>O</a:t>
            </a:r>
            <a:r>
              <a:rPr kumimoji="0" lang="zh-CN" altLang="zh-CN" sz="2400">
                <a:latin typeface="Arial" pitchFamily="34" charset="0"/>
              </a:rPr>
              <a:t>的工作波形</a:t>
            </a:r>
            <a:r>
              <a:rPr kumimoji="0" lang="zh-CN" altLang="en-US" sz="2400">
                <a:latin typeface="Arial" pitchFamily="34" charset="0"/>
              </a:rPr>
              <a:t>，并</a:t>
            </a:r>
            <a:r>
              <a:rPr kumimoji="0" lang="zh-CN" altLang="zh-CN" sz="2400">
                <a:latin typeface="Arial" pitchFamily="34" charset="0"/>
              </a:rPr>
              <a:t>求暂稳宽度</a:t>
            </a:r>
            <a:r>
              <a:rPr kumimoji="0" lang="en-US" altLang="zh-CN" sz="2400">
                <a:latin typeface="Arial" pitchFamily="34" charset="0"/>
              </a:rPr>
              <a:t>t</a:t>
            </a:r>
            <a:r>
              <a:rPr kumimoji="0" lang="en-US" altLang="zh-CN" sz="2400" baseline="-25000">
                <a:latin typeface="Arial" pitchFamily="34" charset="0"/>
              </a:rPr>
              <a:t>W   </a:t>
            </a:r>
            <a:endParaRPr kumimoji="0" lang="zh-CN" altLang="zh-CN" sz="2400">
              <a:latin typeface="Arial" pitchFamily="34" charset="0"/>
            </a:endParaRPr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0" y="2349500"/>
            <a:ext cx="4106863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 bwMode="auto">
          <a:xfrm rot="5400000">
            <a:off x="1704181" y="5168107"/>
            <a:ext cx="2447925" cy="158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 bwMode="auto">
          <a:xfrm rot="5400000">
            <a:off x="1955006" y="5260182"/>
            <a:ext cx="2663825" cy="1588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 bwMode="auto">
          <a:xfrm rot="5400000">
            <a:off x="2755106" y="5168107"/>
            <a:ext cx="2447925" cy="158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 bwMode="auto">
          <a:xfrm rot="5400000">
            <a:off x="3005931" y="5260182"/>
            <a:ext cx="2663825" cy="1588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71500" y="71438"/>
            <a:ext cx="435768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555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定时器构成多谐振荡器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642938"/>
            <a:ext cx="3067050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571500"/>
            <a:ext cx="42672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75"/>
          <p:cNvGrpSpPr>
            <a:grpSpLocks/>
          </p:cNvGrpSpPr>
          <p:nvPr/>
        </p:nvGrpSpPr>
        <p:grpSpPr bwMode="auto">
          <a:xfrm>
            <a:off x="2101850" y="5529263"/>
            <a:ext cx="828675" cy="614362"/>
            <a:chOff x="2102050" y="5529311"/>
            <a:chExt cx="828000" cy="614333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2102050" y="5529311"/>
              <a:ext cx="828000" cy="158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2621297" y="5836478"/>
              <a:ext cx="612746" cy="158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任意多边形 18"/>
          <p:cNvSpPr/>
          <p:nvPr/>
        </p:nvSpPr>
        <p:spPr>
          <a:xfrm>
            <a:off x="2095500" y="4133850"/>
            <a:ext cx="857250" cy="828675"/>
          </a:xfrm>
          <a:custGeom>
            <a:avLst/>
            <a:gdLst>
              <a:gd name="connsiteX0" fmla="*/ 0 w 638175"/>
              <a:gd name="connsiteY0" fmla="*/ 485775 h 485775"/>
              <a:gd name="connsiteX1" fmla="*/ 276225 w 638175"/>
              <a:gd name="connsiteY1" fmla="*/ 133350 h 485775"/>
              <a:gd name="connsiteX2" fmla="*/ 638175 w 638175"/>
              <a:gd name="connsiteY2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485775">
                <a:moveTo>
                  <a:pt x="0" y="485775"/>
                </a:moveTo>
                <a:cubicBezTo>
                  <a:pt x="84931" y="350044"/>
                  <a:pt x="169862" y="214313"/>
                  <a:pt x="276225" y="133350"/>
                </a:cubicBezTo>
                <a:cubicBezTo>
                  <a:pt x="382588" y="52387"/>
                  <a:pt x="510381" y="26193"/>
                  <a:pt x="638175" y="0"/>
                </a:cubicBezTo>
              </a:path>
            </a:pathLst>
          </a:custGeom>
          <a:ln w="254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2919413" y="4138613"/>
            <a:ext cx="360362" cy="431800"/>
          </a:xfrm>
          <a:custGeom>
            <a:avLst/>
            <a:gdLst>
              <a:gd name="connsiteX0" fmla="*/ 7937 w 227012"/>
              <a:gd name="connsiteY0" fmla="*/ 0 h 561975"/>
              <a:gd name="connsiteX1" fmla="*/ 36512 w 227012"/>
              <a:gd name="connsiteY1" fmla="*/ 352425 h 561975"/>
              <a:gd name="connsiteX2" fmla="*/ 227012 w 227012"/>
              <a:gd name="connsiteY2" fmla="*/ 561975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012" h="561975">
                <a:moveTo>
                  <a:pt x="7937" y="0"/>
                </a:moveTo>
                <a:cubicBezTo>
                  <a:pt x="3968" y="129381"/>
                  <a:pt x="0" y="258763"/>
                  <a:pt x="36512" y="352425"/>
                </a:cubicBezTo>
                <a:cubicBezTo>
                  <a:pt x="73024" y="446087"/>
                  <a:pt x="150018" y="504031"/>
                  <a:pt x="227012" y="561975"/>
                </a:cubicBezTo>
              </a:path>
            </a:pathLst>
          </a:custGeom>
          <a:ln w="254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" name="组合 76"/>
          <p:cNvGrpSpPr>
            <a:grpSpLocks/>
          </p:cNvGrpSpPr>
          <p:nvPr/>
        </p:nvGrpSpPr>
        <p:grpSpPr bwMode="auto">
          <a:xfrm>
            <a:off x="2928938" y="5535613"/>
            <a:ext cx="360362" cy="611187"/>
            <a:chOff x="2928926" y="5535016"/>
            <a:chExt cx="360000" cy="612000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2928926" y="6143837"/>
              <a:ext cx="360000" cy="159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16200000" flipV="1">
              <a:off x="2980547" y="5840223"/>
              <a:ext cx="612000" cy="158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33"/>
          <p:cNvGrpSpPr>
            <a:grpSpLocks/>
          </p:cNvGrpSpPr>
          <p:nvPr/>
        </p:nvGrpSpPr>
        <p:grpSpPr bwMode="auto">
          <a:xfrm>
            <a:off x="2114550" y="3903663"/>
            <a:ext cx="4314825" cy="411162"/>
            <a:chOff x="1471591" y="4661686"/>
            <a:chExt cx="4314855" cy="410388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1471591" y="4886687"/>
              <a:ext cx="3600475" cy="1584"/>
            </a:xfrm>
            <a:prstGeom prst="line">
              <a:avLst/>
            </a:prstGeom>
            <a:ln w="12700">
              <a:solidFill>
                <a:srgbClr val="00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8907" name="Object 3"/>
            <p:cNvGraphicFramePr>
              <a:graphicFrameLocks noChangeAspect="1"/>
            </p:cNvGraphicFramePr>
            <p:nvPr/>
          </p:nvGraphicFramePr>
          <p:xfrm>
            <a:off x="5143504" y="4661686"/>
            <a:ext cx="642942" cy="410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12" name="公式" r:id="rId5" imgW="368140" imgH="393529" progId="Equation.3">
                    <p:embed/>
                  </p:oleObj>
                </mc:Choice>
                <mc:Fallback>
                  <p:oleObj name="公式" r:id="rId5" imgW="368140" imgH="393529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3504" y="4661686"/>
                          <a:ext cx="642942" cy="410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36"/>
          <p:cNvGrpSpPr>
            <a:grpSpLocks/>
          </p:cNvGrpSpPr>
          <p:nvPr/>
        </p:nvGrpSpPr>
        <p:grpSpPr bwMode="auto">
          <a:xfrm>
            <a:off x="3286125" y="5672138"/>
            <a:ext cx="684213" cy="338137"/>
            <a:chOff x="1785918" y="6043631"/>
            <a:chExt cx="684000" cy="338554"/>
          </a:xfrm>
        </p:grpSpPr>
        <p:cxnSp>
          <p:nvCxnSpPr>
            <p:cNvPr id="38" name="直接连接符 37"/>
            <p:cNvCxnSpPr/>
            <p:nvPr/>
          </p:nvCxnSpPr>
          <p:spPr>
            <a:xfrm flipV="1">
              <a:off x="1785918" y="6213702"/>
              <a:ext cx="684000" cy="1590"/>
            </a:xfrm>
            <a:prstGeom prst="line">
              <a:avLst/>
            </a:prstGeom>
            <a:ln w="1270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905" name="矩形 50"/>
            <p:cNvSpPr>
              <a:spLocks noChangeArrowheads="1"/>
            </p:cNvSpPr>
            <p:nvPr/>
          </p:nvSpPr>
          <p:spPr bwMode="auto">
            <a:xfrm>
              <a:off x="1947844" y="6043631"/>
              <a:ext cx="378630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 i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kumimoji="1" lang="en-US" altLang="zh-CN" sz="1600" b="1" i="1" baseline="-2500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1600" b="1" i="1" baseline="-250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" name="组合 67"/>
          <p:cNvGrpSpPr>
            <a:grpSpLocks/>
          </p:cNvGrpSpPr>
          <p:nvPr/>
        </p:nvGrpSpPr>
        <p:grpSpPr bwMode="auto">
          <a:xfrm>
            <a:off x="1714500" y="3743325"/>
            <a:ext cx="4857750" cy="1409700"/>
            <a:chOff x="1714468" y="3743269"/>
            <a:chExt cx="4857796" cy="1410160"/>
          </a:xfrm>
        </p:grpSpPr>
        <p:grpSp>
          <p:nvGrpSpPr>
            <p:cNvPr id="78898" name="组合 14"/>
            <p:cNvGrpSpPr>
              <a:grpSpLocks/>
            </p:cNvGrpSpPr>
            <p:nvPr/>
          </p:nvGrpSpPr>
          <p:grpSpPr bwMode="auto">
            <a:xfrm>
              <a:off x="1714468" y="3743269"/>
              <a:ext cx="4857796" cy="1409802"/>
              <a:chOff x="4831508" y="3605122"/>
              <a:chExt cx="4856808" cy="1409919"/>
            </a:xfrm>
          </p:grpSpPr>
          <p:cxnSp>
            <p:nvCxnSpPr>
              <p:cNvPr id="14" name="直接箭头连接符 13"/>
              <p:cNvCxnSpPr/>
              <p:nvPr/>
            </p:nvCxnSpPr>
            <p:spPr>
              <a:xfrm>
                <a:off x="5215609" y="4829586"/>
                <a:ext cx="4210821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rot="16200000" flipV="1">
                <a:off x="4675638" y="4289615"/>
                <a:ext cx="107994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902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9433117" y="4614931"/>
                <a:ext cx="25519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latin typeface="Times New Roman" pitchFamily="18" charset="0"/>
                    <a:cs typeface="Times New Roman" pitchFamily="18" charset="0"/>
                  </a:rPr>
                  <a:t>t</a:t>
                </a:r>
              </a:p>
            </p:txBody>
          </p:sp>
          <p:sp>
            <p:nvSpPr>
              <p:cNvPr id="78903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4831508" y="3605122"/>
                <a:ext cx="373743" cy="400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000" b="1" baseline="-2500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</p:grpSp>
        <p:sp>
          <p:nvSpPr>
            <p:cNvPr id="78899" name="Text Box 11"/>
            <p:cNvSpPr txBox="1">
              <a:spLocks noChangeAspect="1" noChangeArrowheads="1"/>
            </p:cNvSpPr>
            <p:nvPr/>
          </p:nvSpPr>
          <p:spPr bwMode="auto">
            <a:xfrm>
              <a:off x="1857355" y="4814875"/>
              <a:ext cx="287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1600" b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组合 68"/>
          <p:cNvGrpSpPr>
            <a:grpSpLocks/>
          </p:cNvGrpSpPr>
          <p:nvPr/>
        </p:nvGrpSpPr>
        <p:grpSpPr bwMode="auto">
          <a:xfrm>
            <a:off x="1714500" y="5000625"/>
            <a:ext cx="4857750" cy="1428750"/>
            <a:chOff x="1714468" y="5000636"/>
            <a:chExt cx="4857795" cy="1428760"/>
          </a:xfrm>
        </p:grpSpPr>
        <p:grpSp>
          <p:nvGrpSpPr>
            <p:cNvPr id="78892" name="组合 15"/>
            <p:cNvGrpSpPr>
              <a:grpSpLocks/>
            </p:cNvGrpSpPr>
            <p:nvPr/>
          </p:nvGrpSpPr>
          <p:grpSpPr bwMode="auto">
            <a:xfrm>
              <a:off x="1714468" y="5000636"/>
              <a:ext cx="4857795" cy="1428760"/>
              <a:chOff x="4831504" y="3829040"/>
              <a:chExt cx="4856803" cy="1428880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5215604" y="5070578"/>
                <a:ext cx="4210817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 rot="16200000" flipV="1">
                <a:off x="4675805" y="4532367"/>
                <a:ext cx="107959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896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9433108" y="4857810"/>
                <a:ext cx="25519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latin typeface="Times New Roman" pitchFamily="18" charset="0"/>
                    <a:cs typeface="Times New Roman" pitchFamily="18" charset="0"/>
                  </a:rPr>
                  <a:t>t</a:t>
                </a:r>
              </a:p>
            </p:txBody>
          </p:sp>
          <p:sp>
            <p:nvSpPr>
              <p:cNvPr id="78897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4831504" y="3829040"/>
                <a:ext cx="38343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000" b="1" baseline="-25000">
                    <a:latin typeface="Times New Roman" pitchFamily="18" charset="0"/>
                    <a:cs typeface="Times New Roman" pitchFamily="18" charset="0"/>
                  </a:rPr>
                  <a:t>o</a:t>
                </a:r>
              </a:p>
            </p:txBody>
          </p:sp>
        </p:grpSp>
        <p:sp>
          <p:nvSpPr>
            <p:cNvPr id="78893" name="Text Box 11"/>
            <p:cNvSpPr txBox="1">
              <a:spLocks noChangeAspect="1" noChangeArrowheads="1"/>
            </p:cNvSpPr>
            <p:nvPr/>
          </p:nvSpPr>
          <p:spPr bwMode="auto">
            <a:xfrm>
              <a:off x="1855849" y="6090842"/>
              <a:ext cx="287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1600" b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组合 41"/>
          <p:cNvGrpSpPr>
            <a:grpSpLocks/>
          </p:cNvGrpSpPr>
          <p:nvPr/>
        </p:nvGrpSpPr>
        <p:grpSpPr bwMode="auto">
          <a:xfrm>
            <a:off x="2114550" y="4332288"/>
            <a:ext cx="4303713" cy="411162"/>
            <a:chOff x="1471591" y="4660925"/>
            <a:chExt cx="4303732" cy="411162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1471591" y="4886350"/>
              <a:ext cx="3600466" cy="1587"/>
            </a:xfrm>
            <a:prstGeom prst="line">
              <a:avLst/>
            </a:prstGeom>
            <a:ln w="12700">
              <a:solidFill>
                <a:srgbClr val="00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8891" name="Object 4"/>
            <p:cNvGraphicFramePr>
              <a:graphicFrameLocks noChangeAspect="1"/>
            </p:cNvGraphicFramePr>
            <p:nvPr/>
          </p:nvGraphicFramePr>
          <p:xfrm>
            <a:off x="5154610" y="4660925"/>
            <a:ext cx="620713" cy="41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13" name="公式" r:id="rId7" imgW="355292" imgH="393359" progId="Equation.3">
                    <p:embed/>
                  </p:oleObj>
                </mc:Choice>
                <mc:Fallback>
                  <p:oleObj name="公式" r:id="rId7" imgW="355292" imgH="393359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4610" y="4660925"/>
                          <a:ext cx="620713" cy="411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任意多边形 44"/>
          <p:cNvSpPr/>
          <p:nvPr/>
        </p:nvSpPr>
        <p:spPr>
          <a:xfrm>
            <a:off x="3286125" y="4130675"/>
            <a:ext cx="684213" cy="431800"/>
          </a:xfrm>
          <a:custGeom>
            <a:avLst/>
            <a:gdLst>
              <a:gd name="connsiteX0" fmla="*/ 0 w 638175"/>
              <a:gd name="connsiteY0" fmla="*/ 485775 h 485775"/>
              <a:gd name="connsiteX1" fmla="*/ 276225 w 638175"/>
              <a:gd name="connsiteY1" fmla="*/ 133350 h 485775"/>
              <a:gd name="connsiteX2" fmla="*/ 638175 w 638175"/>
              <a:gd name="connsiteY2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485775">
                <a:moveTo>
                  <a:pt x="0" y="485775"/>
                </a:moveTo>
                <a:cubicBezTo>
                  <a:pt x="84931" y="350044"/>
                  <a:pt x="169862" y="214313"/>
                  <a:pt x="276225" y="133350"/>
                </a:cubicBezTo>
                <a:cubicBezTo>
                  <a:pt x="382588" y="52387"/>
                  <a:pt x="510381" y="26193"/>
                  <a:pt x="638175" y="0"/>
                </a:cubicBezTo>
              </a:path>
            </a:pathLst>
          </a:custGeom>
          <a:ln w="254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3962400" y="4129088"/>
            <a:ext cx="395288" cy="431800"/>
          </a:xfrm>
          <a:custGeom>
            <a:avLst/>
            <a:gdLst>
              <a:gd name="connsiteX0" fmla="*/ 7937 w 227012"/>
              <a:gd name="connsiteY0" fmla="*/ 0 h 561975"/>
              <a:gd name="connsiteX1" fmla="*/ 36512 w 227012"/>
              <a:gd name="connsiteY1" fmla="*/ 352425 h 561975"/>
              <a:gd name="connsiteX2" fmla="*/ 227012 w 227012"/>
              <a:gd name="connsiteY2" fmla="*/ 561975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012" h="561975">
                <a:moveTo>
                  <a:pt x="7937" y="0"/>
                </a:moveTo>
                <a:cubicBezTo>
                  <a:pt x="3968" y="129381"/>
                  <a:pt x="0" y="258763"/>
                  <a:pt x="36512" y="352425"/>
                </a:cubicBezTo>
                <a:cubicBezTo>
                  <a:pt x="73024" y="446087"/>
                  <a:pt x="150018" y="504031"/>
                  <a:pt x="227012" y="561975"/>
                </a:cubicBezTo>
              </a:path>
            </a:pathLst>
          </a:custGeom>
          <a:ln w="254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2" name="组合 77"/>
          <p:cNvGrpSpPr>
            <a:grpSpLocks/>
          </p:cNvGrpSpPr>
          <p:nvPr/>
        </p:nvGrpSpPr>
        <p:grpSpPr bwMode="auto">
          <a:xfrm>
            <a:off x="3286125" y="5524500"/>
            <a:ext cx="692150" cy="612775"/>
            <a:chOff x="3286116" y="5524516"/>
            <a:chExt cx="692520" cy="612000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3286116" y="5529273"/>
              <a:ext cx="684579" cy="158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16200000" flipV="1">
              <a:off x="3671842" y="5829722"/>
              <a:ext cx="612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78"/>
          <p:cNvGrpSpPr>
            <a:grpSpLocks/>
          </p:cNvGrpSpPr>
          <p:nvPr/>
        </p:nvGrpSpPr>
        <p:grpSpPr bwMode="auto">
          <a:xfrm>
            <a:off x="3978275" y="5527675"/>
            <a:ext cx="360363" cy="612775"/>
            <a:chOff x="3978636" y="5527888"/>
            <a:chExt cx="360000" cy="612000"/>
          </a:xfrm>
        </p:grpSpPr>
        <p:cxnSp>
          <p:nvCxnSpPr>
            <p:cNvPr id="57" name="直接连接符 56"/>
            <p:cNvCxnSpPr/>
            <p:nvPr/>
          </p:nvCxnSpPr>
          <p:spPr>
            <a:xfrm flipV="1">
              <a:off x="3978636" y="6136717"/>
              <a:ext cx="360000" cy="158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16200000" flipV="1">
              <a:off x="4030257" y="5833095"/>
              <a:ext cx="612000" cy="158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79"/>
          <p:cNvGrpSpPr>
            <a:grpSpLocks/>
          </p:cNvGrpSpPr>
          <p:nvPr/>
        </p:nvGrpSpPr>
        <p:grpSpPr bwMode="auto">
          <a:xfrm>
            <a:off x="4333875" y="3929063"/>
            <a:ext cx="1343025" cy="2463800"/>
            <a:chOff x="4333577" y="3929066"/>
            <a:chExt cx="1342621" cy="2463768"/>
          </a:xfrm>
        </p:grpSpPr>
        <p:cxnSp>
          <p:nvCxnSpPr>
            <p:cNvPr id="66" name="直接连接符 65"/>
            <p:cNvCxnSpPr/>
            <p:nvPr/>
          </p:nvCxnSpPr>
          <p:spPr bwMode="auto">
            <a:xfrm rot="5400000">
              <a:off x="3802365" y="5168094"/>
              <a:ext cx="2447893" cy="1588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 bwMode="auto">
            <a:xfrm rot="5400000">
              <a:off x="4170555" y="5152219"/>
              <a:ext cx="2447893" cy="1588"/>
            </a:xfrm>
            <a:prstGeom prst="line">
              <a:avLst/>
            </a:prstGeom>
            <a:ln w="1270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任意多边形 47"/>
            <p:cNvSpPr/>
            <p:nvPr/>
          </p:nvSpPr>
          <p:spPr>
            <a:xfrm>
              <a:off x="4333577" y="4130675"/>
              <a:ext cx="684007" cy="431794"/>
            </a:xfrm>
            <a:custGeom>
              <a:avLst/>
              <a:gdLst>
                <a:gd name="connsiteX0" fmla="*/ 0 w 638175"/>
                <a:gd name="connsiteY0" fmla="*/ 485775 h 485775"/>
                <a:gd name="connsiteX1" fmla="*/ 276225 w 638175"/>
                <a:gd name="connsiteY1" fmla="*/ 133350 h 485775"/>
                <a:gd name="connsiteX2" fmla="*/ 638175 w 638175"/>
                <a:gd name="connsiteY2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8175" h="485775">
                  <a:moveTo>
                    <a:pt x="0" y="485775"/>
                  </a:moveTo>
                  <a:cubicBezTo>
                    <a:pt x="84931" y="350044"/>
                    <a:pt x="169862" y="214313"/>
                    <a:pt x="276225" y="133350"/>
                  </a:cubicBezTo>
                  <a:cubicBezTo>
                    <a:pt x="382588" y="52387"/>
                    <a:pt x="510381" y="26193"/>
                    <a:pt x="638175" y="0"/>
                  </a:cubicBezTo>
                </a:path>
              </a:pathLst>
            </a:custGeom>
            <a:ln w="25400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5017584" y="4129088"/>
              <a:ext cx="358667" cy="431794"/>
            </a:xfrm>
            <a:custGeom>
              <a:avLst/>
              <a:gdLst>
                <a:gd name="connsiteX0" fmla="*/ 7937 w 227012"/>
                <a:gd name="connsiteY0" fmla="*/ 0 h 561975"/>
                <a:gd name="connsiteX1" fmla="*/ 36512 w 227012"/>
                <a:gd name="connsiteY1" fmla="*/ 352425 h 561975"/>
                <a:gd name="connsiteX2" fmla="*/ 227012 w 227012"/>
                <a:gd name="connsiteY2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012" h="561975">
                  <a:moveTo>
                    <a:pt x="7937" y="0"/>
                  </a:moveTo>
                  <a:cubicBezTo>
                    <a:pt x="3968" y="129381"/>
                    <a:pt x="0" y="258763"/>
                    <a:pt x="36512" y="352425"/>
                  </a:cubicBezTo>
                  <a:cubicBezTo>
                    <a:pt x="73024" y="446087"/>
                    <a:pt x="150018" y="504031"/>
                    <a:pt x="227012" y="561975"/>
                  </a:cubicBezTo>
                </a:path>
              </a:pathLst>
            </a:custGeom>
            <a:ln w="25400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5385773" y="4333873"/>
              <a:ext cx="285664" cy="236535"/>
            </a:xfrm>
            <a:custGeom>
              <a:avLst/>
              <a:gdLst>
                <a:gd name="connsiteX0" fmla="*/ 0 w 638175"/>
                <a:gd name="connsiteY0" fmla="*/ 485775 h 485775"/>
                <a:gd name="connsiteX1" fmla="*/ 276225 w 638175"/>
                <a:gd name="connsiteY1" fmla="*/ 133350 h 485775"/>
                <a:gd name="connsiteX2" fmla="*/ 638175 w 638175"/>
                <a:gd name="connsiteY2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8175" h="485775">
                  <a:moveTo>
                    <a:pt x="0" y="485775"/>
                  </a:moveTo>
                  <a:cubicBezTo>
                    <a:pt x="84931" y="350044"/>
                    <a:pt x="169862" y="214313"/>
                    <a:pt x="276225" y="133350"/>
                  </a:cubicBezTo>
                  <a:cubicBezTo>
                    <a:pt x="382588" y="52387"/>
                    <a:pt x="510381" y="26193"/>
                    <a:pt x="638175" y="0"/>
                  </a:cubicBezTo>
                </a:path>
              </a:pathLst>
            </a:custGeom>
            <a:ln w="25400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 flipV="1">
              <a:off x="4338339" y="5524482"/>
              <a:ext cx="684006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5031867" y="6132487"/>
              <a:ext cx="358667" cy="158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16200000" flipV="1">
              <a:off x="4724690" y="5825311"/>
              <a:ext cx="612767" cy="158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16200000" flipV="1">
              <a:off x="5083357" y="5828486"/>
              <a:ext cx="612767" cy="158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5388947" y="5522895"/>
              <a:ext cx="287251" cy="158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矩形 50"/>
          <p:cNvSpPr>
            <a:spLocks noChangeArrowheads="1"/>
          </p:cNvSpPr>
          <p:nvPr/>
        </p:nvSpPr>
        <p:spPr bwMode="auto">
          <a:xfrm>
            <a:off x="3978275" y="5672138"/>
            <a:ext cx="379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altLang="zh-CN" sz="1600" b="1" i="1" baseline="-250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1600" b="1" i="1" baseline="-250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" name="组合 72"/>
          <p:cNvGrpSpPr>
            <a:grpSpLocks/>
          </p:cNvGrpSpPr>
          <p:nvPr/>
        </p:nvGrpSpPr>
        <p:grpSpPr bwMode="auto">
          <a:xfrm>
            <a:off x="3286125" y="6386513"/>
            <a:ext cx="1044575" cy="400050"/>
            <a:chOff x="1571604" y="6043631"/>
            <a:chExt cx="1044000" cy="400110"/>
          </a:xfrm>
        </p:grpSpPr>
        <p:cxnSp>
          <p:nvCxnSpPr>
            <p:cNvPr id="74" name="直接连接符 73"/>
            <p:cNvCxnSpPr/>
            <p:nvPr/>
          </p:nvCxnSpPr>
          <p:spPr>
            <a:xfrm flipV="1">
              <a:off x="1571604" y="6213518"/>
              <a:ext cx="1044000" cy="1588"/>
            </a:xfrm>
            <a:prstGeom prst="line">
              <a:avLst/>
            </a:prstGeom>
            <a:ln w="1270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75" name="矩形 50"/>
            <p:cNvSpPr>
              <a:spLocks noChangeArrowheads="1"/>
            </p:cNvSpPr>
            <p:nvPr/>
          </p:nvSpPr>
          <p:spPr bwMode="auto">
            <a:xfrm>
              <a:off x="1947844" y="6043631"/>
              <a:ext cx="341760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 i="1">
                  <a:solidFill>
                    <a:srgbClr val="CC33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CN" altLang="en-US" sz="2000" b="1" i="1" baseline="-2500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8873" name="Rectangle 90"/>
          <p:cNvSpPr>
            <a:spLocks noChangeArrowheads="1"/>
          </p:cNvSpPr>
          <p:nvPr/>
        </p:nvSpPr>
        <p:spPr bwMode="auto">
          <a:xfrm>
            <a:off x="6394450" y="55563"/>
            <a:ext cx="2851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§8.2 </a:t>
            </a:r>
            <a:r>
              <a:rPr lang="zh-CN" altLang="en-US" sz="1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555</a:t>
            </a:r>
            <a:r>
              <a:rPr lang="zh-CN" altLang="en-US" sz="1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定时器及其应用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矩形 1"/>
          <p:cNvSpPr>
            <a:spLocks noChangeArrowheads="1"/>
          </p:cNvSpPr>
          <p:nvPr/>
        </p:nvSpPr>
        <p:spPr bwMode="auto">
          <a:xfrm>
            <a:off x="428625" y="142875"/>
            <a:ext cx="7397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宋体" pitchFamily="2" charset="-122"/>
              </a:rPr>
              <a:t>三、施密特触发器</a:t>
            </a:r>
            <a:r>
              <a:rPr lang="zh-CN" altLang="en-US" sz="2800" b="1">
                <a:solidFill>
                  <a:srgbClr val="006600"/>
                </a:solidFill>
              </a:rPr>
              <a:t>（一种特殊的数字传输门）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82625" y="681038"/>
            <a:ext cx="1889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itchFamily="2" charset="-122"/>
              </a:rPr>
              <a:t>1. </a:t>
            </a:r>
            <a:r>
              <a:rPr lang="zh-CN" altLang="en-US" sz="2400" b="1">
                <a:solidFill>
                  <a:srgbClr val="FF0000"/>
                </a:solidFill>
                <a:latin typeface="宋体" pitchFamily="2" charset="-122"/>
              </a:rPr>
              <a:t>工作特点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57250" y="1090613"/>
            <a:ext cx="2579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0000FF"/>
                </a:solidFill>
                <a:latin typeface="宋体" pitchFamily="2" charset="-122"/>
              </a:rPr>
              <a:t>有两个阈值电压</a:t>
            </a:r>
            <a:endParaRPr lang="zh-CN" altLang="en-US" sz="2400">
              <a:solidFill>
                <a:srgbClr val="0000FF"/>
              </a:solidFill>
            </a:endParaRPr>
          </a:p>
        </p:txBody>
      </p:sp>
      <p:pic>
        <p:nvPicPr>
          <p:cNvPr id="10" name="Picture 3" descr="10-2-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5" t="923" r="43414" b="83517"/>
          <a:stretch>
            <a:fillRect/>
          </a:stretch>
        </p:blipFill>
        <p:spPr bwMode="auto">
          <a:xfrm>
            <a:off x="7112000" y="1716088"/>
            <a:ext cx="865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1397000" y="1643063"/>
            <a:ext cx="2500313" cy="2624137"/>
            <a:chOff x="1500166" y="1857364"/>
            <a:chExt cx="2500330" cy="2624140"/>
          </a:xfrm>
        </p:grpSpPr>
        <p:grpSp>
          <p:nvGrpSpPr>
            <p:cNvPr id="52255" name="Group 23"/>
            <p:cNvGrpSpPr>
              <a:grpSpLocks/>
            </p:cNvGrpSpPr>
            <p:nvPr/>
          </p:nvGrpSpPr>
          <p:grpSpPr bwMode="auto">
            <a:xfrm>
              <a:off x="1500166" y="1857364"/>
              <a:ext cx="2430455" cy="2624140"/>
              <a:chOff x="158" y="862"/>
              <a:chExt cx="2251" cy="1653"/>
            </a:xfrm>
          </p:grpSpPr>
          <p:grpSp>
            <p:nvGrpSpPr>
              <p:cNvPr id="52257" name="Group 9"/>
              <p:cNvGrpSpPr>
                <a:grpSpLocks noChangeAspect="1"/>
              </p:cNvGrpSpPr>
              <p:nvPr/>
            </p:nvGrpSpPr>
            <p:grpSpPr bwMode="auto">
              <a:xfrm>
                <a:off x="158" y="862"/>
                <a:ext cx="2251" cy="1653"/>
                <a:chOff x="1067" y="1202"/>
                <a:chExt cx="1551" cy="1327"/>
              </a:xfrm>
            </p:grpSpPr>
            <p:graphicFrame>
              <p:nvGraphicFramePr>
                <p:cNvPr id="52259" name="Object 3"/>
                <p:cNvGraphicFramePr>
                  <a:graphicFrameLocks noChangeAspect="1"/>
                </p:cNvGraphicFramePr>
                <p:nvPr/>
              </p:nvGraphicFramePr>
              <p:xfrm>
                <a:off x="1067" y="1202"/>
                <a:ext cx="1551" cy="12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2261" name="Image" r:id="rId4" imgW="15961905" imgH="12609524" progId="Photoshop.Image.8">
                        <p:embed/>
                      </p:oleObj>
                    </mc:Choice>
                    <mc:Fallback>
                      <p:oleObj name="Image" r:id="rId4" imgW="15961905" imgH="12609524" progId="Photoshop.Image.8">
                        <p:embed/>
                        <p:pic>
                          <p:nvPicPr>
                            <p:cNvPr id="0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67" y="1202"/>
                              <a:ext cx="1551" cy="12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 algn="ctr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2260" name="Text Box 1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890" y="2358"/>
                  <a:ext cx="270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600" b="1">
                      <a:latin typeface="Times New Roman" pitchFamily="18" charset="0"/>
                      <a:cs typeface="Times New Roman" pitchFamily="18" charset="0"/>
                    </a:rPr>
                    <a:t>V</a:t>
                  </a:r>
                  <a:r>
                    <a:rPr lang="en-US" altLang="zh-CN" sz="1600" b="1" baseline="-25000">
                      <a:latin typeface="Times New Roman" pitchFamily="18" charset="0"/>
                      <a:cs typeface="Times New Roman" pitchFamily="18" charset="0"/>
                    </a:rPr>
                    <a:t>T</a:t>
                  </a:r>
                </a:p>
              </p:txBody>
            </p:sp>
          </p:grpSp>
          <p:pic>
            <p:nvPicPr>
              <p:cNvPr id="52258" name="Picture 8" descr="图片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24" t="77206" r="62680" b="3108"/>
              <a:stretch>
                <a:fillRect/>
              </a:stretch>
            </p:blipFill>
            <p:spPr bwMode="auto">
              <a:xfrm>
                <a:off x="1655" y="866"/>
                <a:ext cx="744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2256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802" y="2000240"/>
              <a:ext cx="928694" cy="586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42"/>
          <p:cNvGrpSpPr>
            <a:grpSpLocks/>
          </p:cNvGrpSpPr>
          <p:nvPr/>
        </p:nvGrpSpPr>
        <p:grpSpPr bwMode="auto">
          <a:xfrm>
            <a:off x="4540250" y="1643063"/>
            <a:ext cx="3578225" cy="2513012"/>
            <a:chOff x="4540627" y="1857364"/>
            <a:chExt cx="3577798" cy="2512472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5112059" y="4000028"/>
              <a:ext cx="2857159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rot="5400000" flipH="1" flipV="1">
              <a:off x="4138338" y="3021545"/>
              <a:ext cx="19601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53" name="Text Box 11"/>
            <p:cNvSpPr txBox="1">
              <a:spLocks noChangeAspect="1" noChangeArrowheads="1"/>
            </p:cNvSpPr>
            <p:nvPr/>
          </p:nvSpPr>
          <p:spPr bwMode="auto">
            <a:xfrm>
              <a:off x="4540627" y="1857364"/>
              <a:ext cx="5950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1800" b="1" baseline="-25000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CN" sz="1800" b="1">
                  <a:latin typeface="Times New Roman" pitchFamily="18" charset="0"/>
                  <a:cs typeface="Times New Roman" pitchFamily="18" charset="0"/>
                </a:rPr>
                <a:t>/V</a:t>
              </a:r>
              <a:endParaRPr lang="en-US" altLang="zh-CN" sz="1800" b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54" name="Text Box 11"/>
            <p:cNvSpPr txBox="1">
              <a:spLocks noChangeAspect="1" noChangeArrowheads="1"/>
            </p:cNvSpPr>
            <p:nvPr/>
          </p:nvSpPr>
          <p:spPr bwMode="auto">
            <a:xfrm>
              <a:off x="7541023" y="4000504"/>
              <a:ext cx="5774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1800" b="1" baseline="-2500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800" b="1">
                  <a:latin typeface="Times New Roman" pitchFamily="18" charset="0"/>
                  <a:cs typeface="Times New Roman" pitchFamily="18" charset="0"/>
                </a:rPr>
                <a:t>/V</a:t>
              </a:r>
              <a:endParaRPr lang="en-US" altLang="zh-CN" sz="1800" b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组合 40"/>
          <p:cNvGrpSpPr>
            <a:grpSpLocks/>
          </p:cNvGrpSpPr>
          <p:nvPr/>
        </p:nvGrpSpPr>
        <p:grpSpPr bwMode="auto">
          <a:xfrm>
            <a:off x="5111750" y="2357438"/>
            <a:ext cx="2500313" cy="1766887"/>
            <a:chOff x="5112131" y="2571744"/>
            <a:chExt cx="2500330" cy="1767314"/>
          </a:xfrm>
        </p:grpSpPr>
        <p:grpSp>
          <p:nvGrpSpPr>
            <p:cNvPr id="52245" name="组合 27"/>
            <p:cNvGrpSpPr>
              <a:grpSpLocks/>
            </p:cNvGrpSpPr>
            <p:nvPr/>
          </p:nvGrpSpPr>
          <p:grpSpPr bwMode="auto">
            <a:xfrm>
              <a:off x="5112131" y="2571744"/>
              <a:ext cx="2500330" cy="1358910"/>
              <a:chOff x="5214942" y="2571744"/>
              <a:chExt cx="2500330" cy="1358910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5214942" y="2571744"/>
                <a:ext cx="1714512" cy="1587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6929454" y="3929384"/>
                <a:ext cx="785818" cy="1588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rot="5400000">
                <a:off x="6251428" y="3249770"/>
                <a:ext cx="1357640" cy="1588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rot="5400000">
                <a:off x="6644429" y="3071133"/>
                <a:ext cx="571638" cy="1588"/>
              </a:xfrm>
              <a:prstGeom prst="line">
                <a:avLst/>
              </a:prstGeom>
              <a:ln w="25400">
                <a:solidFill>
                  <a:srgbClr val="0000FF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246" name="Text Box 11"/>
            <p:cNvSpPr txBox="1">
              <a:spLocks noChangeAspect="1" noChangeArrowheads="1"/>
            </p:cNvSpPr>
            <p:nvPr/>
          </p:nvSpPr>
          <p:spPr bwMode="auto">
            <a:xfrm>
              <a:off x="6683767" y="4000504"/>
              <a:ext cx="5020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1600" b="1" baseline="-25000">
                  <a:latin typeface="Times New Roman" pitchFamily="18" charset="0"/>
                  <a:cs typeface="Times New Roman" pitchFamily="18" charset="0"/>
                </a:rPr>
                <a:t>T+</a:t>
              </a:r>
            </a:p>
          </p:txBody>
        </p:sp>
      </p:grpSp>
      <p:grpSp>
        <p:nvGrpSpPr>
          <p:cNvPr id="11" name="组合 41"/>
          <p:cNvGrpSpPr>
            <a:grpSpLocks/>
          </p:cNvGrpSpPr>
          <p:nvPr/>
        </p:nvGrpSpPr>
        <p:grpSpPr bwMode="auto">
          <a:xfrm>
            <a:off x="5111750" y="2357438"/>
            <a:ext cx="2500313" cy="1766887"/>
            <a:chOff x="5112131" y="2571744"/>
            <a:chExt cx="2500330" cy="1767314"/>
          </a:xfrm>
        </p:grpSpPr>
        <p:grpSp>
          <p:nvGrpSpPr>
            <p:cNvPr id="52239" name="组合 32"/>
            <p:cNvGrpSpPr>
              <a:grpSpLocks/>
            </p:cNvGrpSpPr>
            <p:nvPr/>
          </p:nvGrpSpPr>
          <p:grpSpPr bwMode="auto">
            <a:xfrm>
              <a:off x="5112131" y="2571744"/>
              <a:ext cx="2500330" cy="1357322"/>
              <a:chOff x="5214942" y="2571744"/>
              <a:chExt cx="2500330" cy="1357322"/>
            </a:xfrm>
          </p:grpSpPr>
          <p:cxnSp>
            <p:nvCxnSpPr>
              <p:cNvPr id="26" name="直接连接符 25"/>
              <p:cNvCxnSpPr/>
              <p:nvPr/>
            </p:nvCxnSpPr>
            <p:spPr>
              <a:xfrm rot="5400000">
                <a:off x="5179858" y="3249770"/>
                <a:ext cx="1357640" cy="1587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rot="16200000" flipV="1">
                <a:off x="5572859" y="3428407"/>
                <a:ext cx="571638" cy="1587"/>
              </a:xfrm>
              <a:prstGeom prst="line">
                <a:avLst/>
              </a:prstGeom>
              <a:ln w="254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5857884" y="3929384"/>
                <a:ext cx="1857388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5214942" y="2571744"/>
                <a:ext cx="642942" cy="1587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240" name="Text Box 11"/>
            <p:cNvSpPr txBox="1">
              <a:spLocks noChangeAspect="1" noChangeArrowheads="1"/>
            </p:cNvSpPr>
            <p:nvPr/>
          </p:nvSpPr>
          <p:spPr bwMode="auto">
            <a:xfrm>
              <a:off x="5612197" y="4000504"/>
              <a:ext cx="4995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1600" b="1" baseline="-25000">
                  <a:latin typeface="Times New Roman" pitchFamily="18" charset="0"/>
                  <a:cs typeface="Times New Roman" pitchFamily="18" charset="0"/>
                </a:rPr>
                <a:t>T -</a:t>
              </a:r>
            </a:p>
          </p:txBody>
        </p:sp>
      </p:grp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896938" y="4357688"/>
            <a:ext cx="75009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输入从低电平上升的过程中，输出发生状态转换时对应的输入电平，称为</a:t>
            </a:r>
            <a:r>
              <a:rPr lang="zh-CN" altLang="en-US" sz="2400" b="1">
                <a:solidFill>
                  <a:srgbClr val="FF0000"/>
                </a:solidFill>
              </a:rPr>
              <a:t>正向阈值电压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(V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T+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896938" y="5214938"/>
            <a:ext cx="75009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输入从高电平下降的过程中，输出发生状态转换时对应的输入电平，称为</a:t>
            </a:r>
            <a:r>
              <a:rPr lang="zh-CN" altLang="en-US" sz="2400" b="1">
                <a:solidFill>
                  <a:srgbClr val="FF0000"/>
                </a:solidFill>
              </a:rPr>
              <a:t>负向阈值电压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为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(V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3492500" y="1090613"/>
            <a:ext cx="1889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宋体" pitchFamily="2" charset="-122"/>
              </a:rPr>
              <a:t>---</a:t>
            </a:r>
            <a:r>
              <a:rPr lang="zh-CN" altLang="en-US" sz="2400" b="1">
                <a:solidFill>
                  <a:srgbClr val="C00000"/>
                </a:solidFill>
                <a:latin typeface="宋体" pitchFamily="2" charset="-122"/>
              </a:rPr>
              <a:t>滞回特性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2214563" y="6143625"/>
            <a:ext cx="4429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回差电压：</a:t>
            </a:r>
            <a:r>
              <a:rPr lang="el-GR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zh-CN" sz="2400" b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T+</a:t>
            </a:r>
            <a:r>
              <a:rPr lang="zh-CN" altLang="en-US" sz="2400" b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zh-CN" altLang="en-US" sz="24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38" name="Rectangle 90"/>
          <p:cNvSpPr>
            <a:spLocks noChangeArrowheads="1"/>
          </p:cNvSpPr>
          <p:nvPr/>
        </p:nvSpPr>
        <p:spPr bwMode="auto">
          <a:xfrm>
            <a:off x="7726363" y="142875"/>
            <a:ext cx="1343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§8.1 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概述</a:t>
            </a:r>
            <a:r>
              <a:rPr lang="zh-CN" altLang="en-US" sz="1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39" grpId="0"/>
      <p:bldP spid="40" grpId="0"/>
      <p:bldP spid="44" grpId="0"/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720725"/>
            <a:ext cx="4027488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5" name="Text Box 7"/>
          <p:cNvSpPr txBox="1">
            <a:spLocks noChangeArrowheads="1"/>
          </p:cNvSpPr>
          <p:nvPr/>
        </p:nvSpPr>
        <p:spPr bwMode="auto">
          <a:xfrm>
            <a:off x="285750" y="142875"/>
            <a:ext cx="4286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多谐振荡器的参数计算</a:t>
            </a:r>
          </a:p>
        </p:txBody>
      </p:sp>
      <p:sp>
        <p:nvSpPr>
          <p:cNvPr id="63" name="Rectangle 8"/>
          <p:cNvSpPr>
            <a:spLocks noChangeArrowheads="1"/>
          </p:cNvSpPr>
          <p:nvPr/>
        </p:nvSpPr>
        <p:spPr bwMode="auto">
          <a:xfrm>
            <a:off x="642938" y="3354388"/>
            <a:ext cx="32400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①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电容充电时间</a:t>
            </a:r>
            <a:r>
              <a:rPr lang="en-US" altLang="zh-CN" sz="24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1060450" y="3984625"/>
          <a:ext cx="3368675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6" name="公式" r:id="rId4" imgW="2222500" imgH="1460500" progId="Equation.3">
                  <p:embed/>
                </p:oleObj>
              </mc:Choice>
              <mc:Fallback>
                <p:oleObj name="公式" r:id="rId4" imgW="2222500" imgH="146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3984625"/>
                        <a:ext cx="3368675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195"/>
          <p:cNvSpPr>
            <a:spLocks noChangeArrowheads="1"/>
          </p:cNvSpPr>
          <p:nvPr/>
        </p:nvSpPr>
        <p:spPr bwMode="auto">
          <a:xfrm>
            <a:off x="5072063" y="428625"/>
            <a:ext cx="324008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②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电容放电时间</a:t>
            </a:r>
            <a:r>
              <a:rPr lang="en-US" altLang="zh-CN" sz="24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4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5500688" y="928688"/>
          <a:ext cx="2347912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7" name="公式" r:id="rId6" imgW="1548728" imgH="1459866" progId="Equation.3">
                  <p:embed/>
                </p:oleObj>
              </mc:Choice>
              <mc:Fallback>
                <p:oleObj name="公式" r:id="rId6" imgW="1548728" imgH="145986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928688"/>
                        <a:ext cx="2347912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7"/>
          <p:cNvGraphicFramePr>
            <a:graphicFrameLocks noChangeAspect="1"/>
          </p:cNvGraphicFramePr>
          <p:nvPr/>
        </p:nvGraphicFramePr>
        <p:xfrm>
          <a:off x="5500688" y="3975100"/>
          <a:ext cx="2857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8" name="公式" r:id="rId8" imgW="1800285" imgH="152309" progId="Equation.3">
                  <p:embed/>
                </p:oleObj>
              </mc:Choice>
              <mc:Fallback>
                <p:oleObj name="公式" r:id="rId8" imgW="1800285" imgH="15230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3975100"/>
                        <a:ext cx="2857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197"/>
          <p:cNvSpPr>
            <a:spLocks noChangeArrowheads="1"/>
          </p:cNvSpPr>
          <p:nvPr/>
        </p:nvSpPr>
        <p:spPr bwMode="auto">
          <a:xfrm>
            <a:off x="5072063" y="3354388"/>
            <a:ext cx="39290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③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振荡周期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与振荡频率 </a:t>
            </a:r>
            <a:r>
              <a:rPr lang="en-US" altLang="zh-CN" sz="24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sz="2400" b="1" i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5500688" y="4357688"/>
          <a:ext cx="2316162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9" name="公式" r:id="rId10" imgW="1543062" imgH="381045" progId="Equation.3">
                  <p:embed/>
                </p:oleObj>
              </mc:Choice>
              <mc:Fallback>
                <p:oleObj name="公式" r:id="rId10" imgW="1543062" imgH="38104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4357688"/>
                        <a:ext cx="2316162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9"/>
          <p:cNvGraphicFramePr>
            <a:graphicFrameLocks noChangeAspect="1"/>
          </p:cNvGraphicFramePr>
          <p:nvPr/>
        </p:nvGraphicFramePr>
        <p:xfrm>
          <a:off x="5572125" y="5724525"/>
          <a:ext cx="2757488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0" name="公式" r:id="rId12" imgW="1600071" imgH="361939" progId="Equation.3">
                  <p:embed/>
                </p:oleObj>
              </mc:Choice>
              <mc:Fallback>
                <p:oleObj name="公式" r:id="rId12" imgW="1600071" imgH="36193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5724525"/>
                        <a:ext cx="2757488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5072063" y="5211763"/>
            <a:ext cx="32400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④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输出波形占空比 </a:t>
            </a:r>
            <a:r>
              <a:rPr lang="en-US" altLang="zh-CN" sz="24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en-US" sz="2400" b="1" i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885" name="Rectangle 90"/>
          <p:cNvSpPr>
            <a:spLocks noChangeArrowheads="1"/>
          </p:cNvSpPr>
          <p:nvPr/>
        </p:nvSpPr>
        <p:spPr bwMode="auto">
          <a:xfrm>
            <a:off x="6394450" y="55563"/>
            <a:ext cx="2851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§8.2 </a:t>
            </a:r>
            <a:r>
              <a:rPr lang="zh-CN" altLang="en-US" sz="1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555</a:t>
            </a:r>
            <a:r>
              <a:rPr lang="zh-CN" altLang="en-US" sz="1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定时器及其应用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/>
      <p:bldP spid="68" grpId="0"/>
      <p:bldP spid="7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2924175"/>
            <a:ext cx="5545138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899" name="TextBox 1"/>
          <p:cNvSpPr txBox="1">
            <a:spLocks noChangeArrowheads="1"/>
          </p:cNvSpPr>
          <p:nvPr/>
        </p:nvSpPr>
        <p:spPr bwMode="auto">
          <a:xfrm>
            <a:off x="468313" y="260350"/>
            <a:ext cx="80645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练习：</a:t>
            </a:r>
            <a:r>
              <a:rPr lang="zh-CN" altLang="zh-CN" sz="2400"/>
              <a:t>图示为一个防盗报警电路，</a:t>
            </a:r>
            <a:r>
              <a:rPr lang="en-US" altLang="zh-CN" sz="2400"/>
              <a:t>a</a:t>
            </a:r>
            <a:r>
              <a:rPr lang="zh-CN" altLang="zh-CN" sz="2400"/>
              <a:t>、</a:t>
            </a:r>
            <a:r>
              <a:rPr lang="en-US" altLang="zh-CN" sz="2400"/>
              <a:t>b</a:t>
            </a:r>
            <a:r>
              <a:rPr lang="zh-CN" altLang="zh-CN" sz="2400"/>
              <a:t>两端被一细铜丝接通，此铜丝置于小偷必经之处。当小偷闯入室内将铜丝碰断后，扬声器即发出报警声（扬声器电压为</a:t>
            </a:r>
            <a:r>
              <a:rPr lang="en-US" altLang="zh-CN" sz="2400"/>
              <a:t>1.2V</a:t>
            </a:r>
            <a:r>
              <a:rPr lang="zh-CN" altLang="zh-CN" sz="2400"/>
              <a:t>，通过电流为</a:t>
            </a:r>
            <a:r>
              <a:rPr lang="en-US" altLang="zh-CN" sz="2400"/>
              <a:t>40mA</a:t>
            </a:r>
            <a:r>
              <a:rPr lang="zh-CN" altLang="zh-CN" sz="2400"/>
              <a:t>）。（</a:t>
            </a:r>
            <a:r>
              <a:rPr lang="en-US" altLang="zh-CN" sz="2400"/>
              <a:t>1</a:t>
            </a:r>
            <a:r>
              <a:rPr lang="zh-CN" altLang="zh-CN" sz="2400"/>
              <a:t>）试问</a:t>
            </a:r>
            <a:r>
              <a:rPr lang="en-US" altLang="zh-CN" sz="2400"/>
              <a:t>555</a:t>
            </a:r>
            <a:r>
              <a:rPr lang="zh-CN" altLang="zh-CN" sz="2400"/>
              <a:t>定时器接成何种电路？（</a:t>
            </a:r>
            <a:r>
              <a:rPr lang="en-US" altLang="zh-CN" sz="2400"/>
              <a:t>2</a:t>
            </a:r>
            <a:r>
              <a:rPr lang="zh-CN" altLang="zh-CN" sz="2400"/>
              <a:t>）简要说明该报警电路的工作原理。（</a:t>
            </a:r>
            <a:r>
              <a:rPr lang="en-US" altLang="zh-CN" sz="2400"/>
              <a:t>3</a:t>
            </a:r>
            <a:r>
              <a:rPr lang="zh-CN" altLang="zh-CN" sz="2400"/>
              <a:t>）如何改变报警声的音调？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47813" y="1447800"/>
            <a:ext cx="6911975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熟练掌握单稳态触发器、施密特触发器和多谐振荡器的工作特点，了解其应用。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正确理解</a:t>
            </a:r>
            <a:r>
              <a:rPr lang="en-US" altLang="zh-CN" sz="2400" b="1" kern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555</a:t>
            </a:r>
            <a:r>
              <a:rPr lang="zh-CN" altLang="en-US" sz="2400" b="1" kern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定时器的电路结构与引脚功能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重点掌握由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555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定时器构成的单稳态、施密特触发器及</a:t>
            </a:r>
            <a:r>
              <a:rPr lang="zh-CN" altLang="en-US" sz="24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多谐振荡器的输出波形图及一些参数的计算。</a:t>
            </a:r>
            <a:endParaRPr lang="zh-CN" altLang="en-US" sz="24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1601788" y="549275"/>
            <a:ext cx="5184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>
                <a:solidFill>
                  <a:srgbClr val="7030A0"/>
                </a:solidFill>
                <a:latin typeface="宋体" pitchFamily="2" charset="-122"/>
              </a:rPr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692150"/>
            <a:ext cx="7153275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51" name="矩形 2"/>
          <p:cNvSpPr>
            <a:spLocks noChangeArrowheads="1"/>
          </p:cNvSpPr>
          <p:nvPr/>
        </p:nvSpPr>
        <p:spPr bwMode="auto">
          <a:xfrm>
            <a:off x="250825" y="198438"/>
            <a:ext cx="6049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itchFamily="2" charset="-122"/>
              </a:rPr>
              <a:t>2.</a:t>
            </a:r>
            <a:r>
              <a:rPr lang="zh-CN" altLang="en-US" sz="2400" b="1">
                <a:solidFill>
                  <a:srgbClr val="FF0000"/>
                </a:solidFill>
                <a:latin typeface="宋体" pitchFamily="2" charset="-122"/>
              </a:rPr>
              <a:t>门电路构成的施密特触发器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4079875"/>
            <a:ext cx="6261100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3" y="2420938"/>
            <a:ext cx="6762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900613"/>
            <a:ext cx="51816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80"/>
          <p:cNvGrpSpPr>
            <a:grpSpLocks/>
          </p:cNvGrpSpPr>
          <p:nvPr/>
        </p:nvGrpSpPr>
        <p:grpSpPr bwMode="auto">
          <a:xfrm>
            <a:off x="6262688" y="642938"/>
            <a:ext cx="2736850" cy="2054225"/>
            <a:chOff x="3979" y="12"/>
            <a:chExt cx="1724" cy="1294"/>
          </a:xfrm>
        </p:grpSpPr>
        <p:sp>
          <p:nvSpPr>
            <p:cNvPr id="54312" name="Rectangle 81"/>
            <p:cNvSpPr>
              <a:spLocks noChangeArrowheads="1"/>
            </p:cNvSpPr>
            <p:nvPr/>
          </p:nvSpPr>
          <p:spPr bwMode="auto">
            <a:xfrm>
              <a:off x="3992" y="12"/>
              <a:ext cx="2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13" name="Freeform 82"/>
            <p:cNvSpPr>
              <a:spLocks/>
            </p:cNvSpPr>
            <p:nvPr/>
          </p:nvSpPr>
          <p:spPr bwMode="auto">
            <a:xfrm>
              <a:off x="4356" y="21"/>
              <a:ext cx="21" cy="79"/>
            </a:xfrm>
            <a:custGeom>
              <a:avLst/>
              <a:gdLst>
                <a:gd name="T0" fmla="*/ 10 w 43"/>
                <a:gd name="T1" fmla="*/ 37 h 170"/>
                <a:gd name="T2" fmla="*/ 0 w 43"/>
                <a:gd name="T3" fmla="*/ 37 h 170"/>
                <a:gd name="T4" fmla="*/ 5 w 43"/>
                <a:gd name="T5" fmla="*/ 0 h 170"/>
                <a:gd name="T6" fmla="*/ 10 w 43"/>
                <a:gd name="T7" fmla="*/ 37 h 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" h="170">
                  <a:moveTo>
                    <a:pt x="43" y="170"/>
                  </a:moveTo>
                  <a:lnTo>
                    <a:pt x="0" y="170"/>
                  </a:lnTo>
                  <a:lnTo>
                    <a:pt x="22" y="0"/>
                  </a:lnTo>
                  <a:lnTo>
                    <a:pt x="43" y="17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4" name="Line 83"/>
            <p:cNvSpPr>
              <a:spLocks noChangeShapeType="1"/>
            </p:cNvSpPr>
            <p:nvPr/>
          </p:nvSpPr>
          <p:spPr bwMode="auto">
            <a:xfrm>
              <a:off x="4368" y="80"/>
              <a:ext cx="1" cy="10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5" name="Line 84"/>
            <p:cNvSpPr>
              <a:spLocks noChangeShapeType="1"/>
            </p:cNvSpPr>
            <p:nvPr/>
          </p:nvSpPr>
          <p:spPr bwMode="auto">
            <a:xfrm>
              <a:off x="4370" y="1160"/>
              <a:ext cx="117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6" name="Freeform 85"/>
            <p:cNvSpPr>
              <a:spLocks/>
            </p:cNvSpPr>
            <p:nvPr/>
          </p:nvSpPr>
          <p:spPr bwMode="auto">
            <a:xfrm>
              <a:off x="5532" y="1150"/>
              <a:ext cx="76" cy="20"/>
            </a:xfrm>
            <a:custGeom>
              <a:avLst/>
              <a:gdLst>
                <a:gd name="T0" fmla="*/ 0 w 170"/>
                <a:gd name="T1" fmla="*/ 0 h 43"/>
                <a:gd name="T2" fmla="*/ 0 w 170"/>
                <a:gd name="T3" fmla="*/ 9 h 43"/>
                <a:gd name="T4" fmla="*/ 34 w 170"/>
                <a:gd name="T5" fmla="*/ 5 h 43"/>
                <a:gd name="T6" fmla="*/ 0 w 170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0" h="43">
                  <a:moveTo>
                    <a:pt x="0" y="0"/>
                  </a:moveTo>
                  <a:lnTo>
                    <a:pt x="0" y="43"/>
                  </a:lnTo>
                  <a:lnTo>
                    <a:pt x="17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7" name="Line 86"/>
            <p:cNvSpPr>
              <a:spLocks noChangeShapeType="1"/>
            </p:cNvSpPr>
            <p:nvPr/>
          </p:nvSpPr>
          <p:spPr bwMode="auto">
            <a:xfrm>
              <a:off x="4369" y="972"/>
              <a:ext cx="2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8" name="Line 87"/>
            <p:cNvSpPr>
              <a:spLocks noChangeShapeType="1"/>
            </p:cNvSpPr>
            <p:nvPr/>
          </p:nvSpPr>
          <p:spPr bwMode="auto">
            <a:xfrm>
              <a:off x="4369" y="408"/>
              <a:ext cx="2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9" name="Line 88"/>
            <p:cNvSpPr>
              <a:spLocks noChangeShapeType="1"/>
            </p:cNvSpPr>
            <p:nvPr/>
          </p:nvSpPr>
          <p:spPr bwMode="auto">
            <a:xfrm>
              <a:off x="4369" y="603"/>
              <a:ext cx="2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0" name="Line 89"/>
            <p:cNvSpPr>
              <a:spLocks noChangeShapeType="1"/>
            </p:cNvSpPr>
            <p:nvPr/>
          </p:nvSpPr>
          <p:spPr bwMode="auto">
            <a:xfrm>
              <a:off x="4369" y="798"/>
              <a:ext cx="2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321" name="Group 90"/>
            <p:cNvGrpSpPr>
              <a:grpSpLocks/>
            </p:cNvGrpSpPr>
            <p:nvPr/>
          </p:nvGrpSpPr>
          <p:grpSpPr bwMode="auto">
            <a:xfrm>
              <a:off x="4559" y="187"/>
              <a:ext cx="4" cy="973"/>
              <a:chOff x="3633" y="2846"/>
              <a:chExt cx="5" cy="1049"/>
            </a:xfrm>
          </p:grpSpPr>
          <p:sp>
            <p:nvSpPr>
              <p:cNvPr id="54423" name="Freeform 91"/>
              <p:cNvSpPr>
                <a:spLocks/>
              </p:cNvSpPr>
              <p:nvPr/>
            </p:nvSpPr>
            <p:spPr bwMode="auto">
              <a:xfrm>
                <a:off x="3633" y="3868"/>
                <a:ext cx="5" cy="27"/>
              </a:xfrm>
              <a:custGeom>
                <a:avLst/>
                <a:gdLst>
                  <a:gd name="T0" fmla="*/ 0 w 11"/>
                  <a:gd name="T1" fmla="*/ 13 h 54"/>
                  <a:gd name="T2" fmla="*/ 0 w 11"/>
                  <a:gd name="T3" fmla="*/ 13 h 54"/>
                  <a:gd name="T4" fmla="*/ 0 w 11"/>
                  <a:gd name="T5" fmla="*/ 13 h 54"/>
                  <a:gd name="T6" fmla="*/ 1 w 11"/>
                  <a:gd name="T7" fmla="*/ 14 h 54"/>
                  <a:gd name="T8" fmla="*/ 1 w 11"/>
                  <a:gd name="T9" fmla="*/ 14 h 54"/>
                  <a:gd name="T10" fmla="*/ 1 w 11"/>
                  <a:gd name="T11" fmla="*/ 13 h 54"/>
                  <a:gd name="T12" fmla="*/ 2 w 11"/>
                  <a:gd name="T13" fmla="*/ 13 h 54"/>
                  <a:gd name="T14" fmla="*/ 2 w 11"/>
                  <a:gd name="T15" fmla="*/ 13 h 54"/>
                  <a:gd name="T16" fmla="*/ 2 w 11"/>
                  <a:gd name="T17" fmla="*/ 13 h 54"/>
                  <a:gd name="T18" fmla="*/ 2 w 11"/>
                  <a:gd name="T19" fmla="*/ 2 h 54"/>
                  <a:gd name="T20" fmla="*/ 2 w 11"/>
                  <a:gd name="T21" fmla="*/ 1 h 54"/>
                  <a:gd name="T22" fmla="*/ 1 w 11"/>
                  <a:gd name="T23" fmla="*/ 1 h 54"/>
                  <a:gd name="T24" fmla="*/ 1 w 11"/>
                  <a:gd name="T25" fmla="*/ 0 h 54"/>
                  <a:gd name="T26" fmla="*/ 1 w 11"/>
                  <a:gd name="T27" fmla="*/ 0 h 54"/>
                  <a:gd name="T28" fmla="*/ 0 w 11"/>
                  <a:gd name="T29" fmla="*/ 1 h 54"/>
                  <a:gd name="T30" fmla="*/ 0 w 11"/>
                  <a:gd name="T31" fmla="*/ 1 h 54"/>
                  <a:gd name="T32" fmla="*/ 0 w 11"/>
                  <a:gd name="T33" fmla="*/ 2 h 54"/>
                  <a:gd name="T34" fmla="*/ 0 w 11"/>
                  <a:gd name="T35" fmla="*/ 2 h 54"/>
                  <a:gd name="T36" fmla="*/ 0 w 11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54">
                    <a:moveTo>
                      <a:pt x="0" y="51"/>
                    </a:moveTo>
                    <a:lnTo>
                      <a:pt x="2" y="51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1"/>
                    </a:lnTo>
                    <a:lnTo>
                      <a:pt x="11" y="49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24" name="Freeform 92"/>
              <p:cNvSpPr>
                <a:spLocks/>
              </p:cNvSpPr>
              <p:nvPr/>
            </p:nvSpPr>
            <p:spPr bwMode="auto">
              <a:xfrm>
                <a:off x="3633" y="3830"/>
                <a:ext cx="5" cy="27"/>
              </a:xfrm>
              <a:custGeom>
                <a:avLst/>
                <a:gdLst>
                  <a:gd name="T0" fmla="*/ 0 w 11"/>
                  <a:gd name="T1" fmla="*/ 12 h 55"/>
                  <a:gd name="T2" fmla="*/ 0 w 11"/>
                  <a:gd name="T3" fmla="*/ 12 h 55"/>
                  <a:gd name="T4" fmla="*/ 0 w 11"/>
                  <a:gd name="T5" fmla="*/ 13 h 55"/>
                  <a:gd name="T6" fmla="*/ 1 w 11"/>
                  <a:gd name="T7" fmla="*/ 13 h 55"/>
                  <a:gd name="T8" fmla="*/ 1 w 11"/>
                  <a:gd name="T9" fmla="*/ 13 h 55"/>
                  <a:gd name="T10" fmla="*/ 1 w 11"/>
                  <a:gd name="T11" fmla="*/ 13 h 55"/>
                  <a:gd name="T12" fmla="*/ 2 w 11"/>
                  <a:gd name="T13" fmla="*/ 12 h 55"/>
                  <a:gd name="T14" fmla="*/ 2 w 11"/>
                  <a:gd name="T15" fmla="*/ 12 h 55"/>
                  <a:gd name="T16" fmla="*/ 2 w 11"/>
                  <a:gd name="T17" fmla="*/ 12 h 55"/>
                  <a:gd name="T18" fmla="*/ 2 w 11"/>
                  <a:gd name="T19" fmla="*/ 1 h 55"/>
                  <a:gd name="T20" fmla="*/ 2 w 11"/>
                  <a:gd name="T21" fmla="*/ 1 h 55"/>
                  <a:gd name="T22" fmla="*/ 1 w 11"/>
                  <a:gd name="T23" fmla="*/ 0 h 55"/>
                  <a:gd name="T24" fmla="*/ 1 w 11"/>
                  <a:gd name="T25" fmla="*/ 0 h 55"/>
                  <a:gd name="T26" fmla="*/ 1 w 11"/>
                  <a:gd name="T27" fmla="*/ 0 h 55"/>
                  <a:gd name="T28" fmla="*/ 0 w 11"/>
                  <a:gd name="T29" fmla="*/ 0 h 55"/>
                  <a:gd name="T30" fmla="*/ 0 w 11"/>
                  <a:gd name="T31" fmla="*/ 1 h 55"/>
                  <a:gd name="T32" fmla="*/ 0 w 11"/>
                  <a:gd name="T33" fmla="*/ 1 h 55"/>
                  <a:gd name="T34" fmla="*/ 0 w 11"/>
                  <a:gd name="T35" fmla="*/ 2 h 55"/>
                  <a:gd name="T36" fmla="*/ 0 w 11"/>
                  <a:gd name="T37" fmla="*/ 12 h 5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55">
                    <a:moveTo>
                      <a:pt x="0" y="51"/>
                    </a:moveTo>
                    <a:lnTo>
                      <a:pt x="2" y="51"/>
                    </a:lnTo>
                    <a:lnTo>
                      <a:pt x="3" y="53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9" y="51"/>
                    </a:lnTo>
                    <a:lnTo>
                      <a:pt x="11" y="49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25" name="Freeform 93"/>
              <p:cNvSpPr>
                <a:spLocks/>
              </p:cNvSpPr>
              <p:nvPr/>
            </p:nvSpPr>
            <p:spPr bwMode="auto">
              <a:xfrm>
                <a:off x="3633" y="3792"/>
                <a:ext cx="5" cy="27"/>
              </a:xfrm>
              <a:custGeom>
                <a:avLst/>
                <a:gdLst>
                  <a:gd name="T0" fmla="*/ 0 w 11"/>
                  <a:gd name="T1" fmla="*/ 13 h 54"/>
                  <a:gd name="T2" fmla="*/ 0 w 11"/>
                  <a:gd name="T3" fmla="*/ 13 h 54"/>
                  <a:gd name="T4" fmla="*/ 0 w 11"/>
                  <a:gd name="T5" fmla="*/ 13 h 54"/>
                  <a:gd name="T6" fmla="*/ 1 w 11"/>
                  <a:gd name="T7" fmla="*/ 14 h 54"/>
                  <a:gd name="T8" fmla="*/ 1 w 11"/>
                  <a:gd name="T9" fmla="*/ 14 h 54"/>
                  <a:gd name="T10" fmla="*/ 1 w 11"/>
                  <a:gd name="T11" fmla="*/ 13 h 54"/>
                  <a:gd name="T12" fmla="*/ 2 w 11"/>
                  <a:gd name="T13" fmla="*/ 13 h 54"/>
                  <a:gd name="T14" fmla="*/ 2 w 11"/>
                  <a:gd name="T15" fmla="*/ 12 h 54"/>
                  <a:gd name="T16" fmla="*/ 2 w 11"/>
                  <a:gd name="T17" fmla="*/ 12 h 54"/>
                  <a:gd name="T18" fmla="*/ 2 w 11"/>
                  <a:gd name="T19" fmla="*/ 2 h 54"/>
                  <a:gd name="T20" fmla="*/ 2 w 11"/>
                  <a:gd name="T21" fmla="*/ 1 h 54"/>
                  <a:gd name="T22" fmla="*/ 1 w 11"/>
                  <a:gd name="T23" fmla="*/ 1 h 54"/>
                  <a:gd name="T24" fmla="*/ 1 w 11"/>
                  <a:gd name="T25" fmla="*/ 0 h 54"/>
                  <a:gd name="T26" fmla="*/ 1 w 11"/>
                  <a:gd name="T27" fmla="*/ 0 h 54"/>
                  <a:gd name="T28" fmla="*/ 0 w 11"/>
                  <a:gd name="T29" fmla="*/ 1 h 54"/>
                  <a:gd name="T30" fmla="*/ 0 w 11"/>
                  <a:gd name="T31" fmla="*/ 1 h 54"/>
                  <a:gd name="T32" fmla="*/ 0 w 11"/>
                  <a:gd name="T33" fmla="*/ 2 h 54"/>
                  <a:gd name="T34" fmla="*/ 0 w 11"/>
                  <a:gd name="T35" fmla="*/ 2 h 54"/>
                  <a:gd name="T36" fmla="*/ 0 w 11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54">
                    <a:moveTo>
                      <a:pt x="0" y="50"/>
                    </a:moveTo>
                    <a:lnTo>
                      <a:pt x="2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0"/>
                    </a:lnTo>
                    <a:lnTo>
                      <a:pt x="11" y="48"/>
                    </a:lnTo>
                    <a:lnTo>
                      <a:pt x="11" y="5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26" name="Freeform 94"/>
              <p:cNvSpPr>
                <a:spLocks/>
              </p:cNvSpPr>
              <p:nvPr/>
            </p:nvSpPr>
            <p:spPr bwMode="auto">
              <a:xfrm>
                <a:off x="3633" y="3754"/>
                <a:ext cx="5" cy="27"/>
              </a:xfrm>
              <a:custGeom>
                <a:avLst/>
                <a:gdLst>
                  <a:gd name="T0" fmla="*/ 0 w 11"/>
                  <a:gd name="T1" fmla="*/ 13 h 54"/>
                  <a:gd name="T2" fmla="*/ 0 w 11"/>
                  <a:gd name="T3" fmla="*/ 13 h 54"/>
                  <a:gd name="T4" fmla="*/ 0 w 11"/>
                  <a:gd name="T5" fmla="*/ 13 h 54"/>
                  <a:gd name="T6" fmla="*/ 1 w 11"/>
                  <a:gd name="T7" fmla="*/ 14 h 54"/>
                  <a:gd name="T8" fmla="*/ 1 w 11"/>
                  <a:gd name="T9" fmla="*/ 14 h 54"/>
                  <a:gd name="T10" fmla="*/ 1 w 11"/>
                  <a:gd name="T11" fmla="*/ 13 h 54"/>
                  <a:gd name="T12" fmla="*/ 2 w 11"/>
                  <a:gd name="T13" fmla="*/ 13 h 54"/>
                  <a:gd name="T14" fmla="*/ 2 w 11"/>
                  <a:gd name="T15" fmla="*/ 13 h 54"/>
                  <a:gd name="T16" fmla="*/ 2 w 11"/>
                  <a:gd name="T17" fmla="*/ 13 h 54"/>
                  <a:gd name="T18" fmla="*/ 2 w 11"/>
                  <a:gd name="T19" fmla="*/ 2 h 54"/>
                  <a:gd name="T20" fmla="*/ 2 w 11"/>
                  <a:gd name="T21" fmla="*/ 1 h 54"/>
                  <a:gd name="T22" fmla="*/ 1 w 11"/>
                  <a:gd name="T23" fmla="*/ 1 h 54"/>
                  <a:gd name="T24" fmla="*/ 1 w 11"/>
                  <a:gd name="T25" fmla="*/ 0 h 54"/>
                  <a:gd name="T26" fmla="*/ 1 w 11"/>
                  <a:gd name="T27" fmla="*/ 0 h 54"/>
                  <a:gd name="T28" fmla="*/ 0 w 11"/>
                  <a:gd name="T29" fmla="*/ 1 h 54"/>
                  <a:gd name="T30" fmla="*/ 0 w 11"/>
                  <a:gd name="T31" fmla="*/ 1 h 54"/>
                  <a:gd name="T32" fmla="*/ 0 w 11"/>
                  <a:gd name="T33" fmla="*/ 2 h 54"/>
                  <a:gd name="T34" fmla="*/ 0 w 11"/>
                  <a:gd name="T35" fmla="*/ 2 h 54"/>
                  <a:gd name="T36" fmla="*/ 0 w 11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54">
                    <a:moveTo>
                      <a:pt x="0" y="51"/>
                    </a:moveTo>
                    <a:lnTo>
                      <a:pt x="2" y="51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1"/>
                    </a:lnTo>
                    <a:lnTo>
                      <a:pt x="11" y="49"/>
                    </a:lnTo>
                    <a:lnTo>
                      <a:pt x="11" y="5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27" name="Freeform 95"/>
              <p:cNvSpPr>
                <a:spLocks/>
              </p:cNvSpPr>
              <p:nvPr/>
            </p:nvSpPr>
            <p:spPr bwMode="auto">
              <a:xfrm>
                <a:off x="3633" y="3716"/>
                <a:ext cx="5" cy="27"/>
              </a:xfrm>
              <a:custGeom>
                <a:avLst/>
                <a:gdLst>
                  <a:gd name="T0" fmla="*/ 0 w 11"/>
                  <a:gd name="T1" fmla="*/ 13 h 54"/>
                  <a:gd name="T2" fmla="*/ 0 w 11"/>
                  <a:gd name="T3" fmla="*/ 13 h 54"/>
                  <a:gd name="T4" fmla="*/ 0 w 11"/>
                  <a:gd name="T5" fmla="*/ 14 h 54"/>
                  <a:gd name="T6" fmla="*/ 1 w 11"/>
                  <a:gd name="T7" fmla="*/ 14 h 54"/>
                  <a:gd name="T8" fmla="*/ 1 w 11"/>
                  <a:gd name="T9" fmla="*/ 14 h 54"/>
                  <a:gd name="T10" fmla="*/ 1 w 11"/>
                  <a:gd name="T11" fmla="*/ 14 h 54"/>
                  <a:gd name="T12" fmla="*/ 2 w 11"/>
                  <a:gd name="T13" fmla="*/ 13 h 54"/>
                  <a:gd name="T14" fmla="*/ 2 w 11"/>
                  <a:gd name="T15" fmla="*/ 13 h 54"/>
                  <a:gd name="T16" fmla="*/ 2 w 11"/>
                  <a:gd name="T17" fmla="*/ 13 h 54"/>
                  <a:gd name="T18" fmla="*/ 2 w 11"/>
                  <a:gd name="T19" fmla="*/ 2 h 54"/>
                  <a:gd name="T20" fmla="*/ 2 w 11"/>
                  <a:gd name="T21" fmla="*/ 1 h 54"/>
                  <a:gd name="T22" fmla="*/ 1 w 11"/>
                  <a:gd name="T23" fmla="*/ 1 h 54"/>
                  <a:gd name="T24" fmla="*/ 1 w 11"/>
                  <a:gd name="T25" fmla="*/ 0 h 54"/>
                  <a:gd name="T26" fmla="*/ 1 w 11"/>
                  <a:gd name="T27" fmla="*/ 0 h 54"/>
                  <a:gd name="T28" fmla="*/ 0 w 11"/>
                  <a:gd name="T29" fmla="*/ 1 h 54"/>
                  <a:gd name="T30" fmla="*/ 0 w 11"/>
                  <a:gd name="T31" fmla="*/ 1 h 54"/>
                  <a:gd name="T32" fmla="*/ 0 w 11"/>
                  <a:gd name="T33" fmla="*/ 2 h 54"/>
                  <a:gd name="T34" fmla="*/ 0 w 11"/>
                  <a:gd name="T35" fmla="*/ 2 h 54"/>
                  <a:gd name="T36" fmla="*/ 0 w 11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54">
                    <a:moveTo>
                      <a:pt x="0" y="51"/>
                    </a:moveTo>
                    <a:lnTo>
                      <a:pt x="2" y="51"/>
                    </a:lnTo>
                    <a:lnTo>
                      <a:pt x="3" y="53"/>
                    </a:lnTo>
                    <a:lnTo>
                      <a:pt x="5" y="54"/>
                    </a:lnTo>
                    <a:lnTo>
                      <a:pt x="7" y="53"/>
                    </a:lnTo>
                    <a:lnTo>
                      <a:pt x="9" y="51"/>
                    </a:lnTo>
                    <a:lnTo>
                      <a:pt x="11" y="49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28" name="Freeform 96"/>
              <p:cNvSpPr>
                <a:spLocks/>
              </p:cNvSpPr>
              <p:nvPr/>
            </p:nvSpPr>
            <p:spPr bwMode="auto">
              <a:xfrm>
                <a:off x="3633" y="3678"/>
                <a:ext cx="5" cy="27"/>
              </a:xfrm>
              <a:custGeom>
                <a:avLst/>
                <a:gdLst>
                  <a:gd name="T0" fmla="*/ 0 w 11"/>
                  <a:gd name="T1" fmla="*/ 13 h 54"/>
                  <a:gd name="T2" fmla="*/ 0 w 11"/>
                  <a:gd name="T3" fmla="*/ 13 h 54"/>
                  <a:gd name="T4" fmla="*/ 0 w 11"/>
                  <a:gd name="T5" fmla="*/ 13 h 54"/>
                  <a:gd name="T6" fmla="*/ 1 w 11"/>
                  <a:gd name="T7" fmla="*/ 14 h 54"/>
                  <a:gd name="T8" fmla="*/ 1 w 11"/>
                  <a:gd name="T9" fmla="*/ 14 h 54"/>
                  <a:gd name="T10" fmla="*/ 1 w 11"/>
                  <a:gd name="T11" fmla="*/ 13 h 54"/>
                  <a:gd name="T12" fmla="*/ 2 w 11"/>
                  <a:gd name="T13" fmla="*/ 13 h 54"/>
                  <a:gd name="T14" fmla="*/ 2 w 11"/>
                  <a:gd name="T15" fmla="*/ 12 h 54"/>
                  <a:gd name="T16" fmla="*/ 2 w 11"/>
                  <a:gd name="T17" fmla="*/ 12 h 54"/>
                  <a:gd name="T18" fmla="*/ 2 w 11"/>
                  <a:gd name="T19" fmla="*/ 2 h 54"/>
                  <a:gd name="T20" fmla="*/ 2 w 11"/>
                  <a:gd name="T21" fmla="*/ 1 h 54"/>
                  <a:gd name="T22" fmla="*/ 1 w 11"/>
                  <a:gd name="T23" fmla="*/ 1 h 54"/>
                  <a:gd name="T24" fmla="*/ 1 w 11"/>
                  <a:gd name="T25" fmla="*/ 0 h 54"/>
                  <a:gd name="T26" fmla="*/ 1 w 11"/>
                  <a:gd name="T27" fmla="*/ 0 h 54"/>
                  <a:gd name="T28" fmla="*/ 0 w 11"/>
                  <a:gd name="T29" fmla="*/ 1 h 54"/>
                  <a:gd name="T30" fmla="*/ 0 w 11"/>
                  <a:gd name="T31" fmla="*/ 1 h 54"/>
                  <a:gd name="T32" fmla="*/ 0 w 11"/>
                  <a:gd name="T33" fmla="*/ 2 h 54"/>
                  <a:gd name="T34" fmla="*/ 0 w 11"/>
                  <a:gd name="T35" fmla="*/ 2 h 54"/>
                  <a:gd name="T36" fmla="*/ 0 w 11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54">
                    <a:moveTo>
                      <a:pt x="0" y="50"/>
                    </a:moveTo>
                    <a:lnTo>
                      <a:pt x="2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0"/>
                    </a:lnTo>
                    <a:lnTo>
                      <a:pt x="11" y="48"/>
                    </a:lnTo>
                    <a:lnTo>
                      <a:pt x="11" y="5"/>
                    </a:lnTo>
                    <a:lnTo>
                      <a:pt x="9" y="3"/>
                    </a:lnTo>
                    <a:lnTo>
                      <a:pt x="7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29" name="Freeform 97"/>
              <p:cNvSpPr>
                <a:spLocks/>
              </p:cNvSpPr>
              <p:nvPr/>
            </p:nvSpPr>
            <p:spPr bwMode="auto">
              <a:xfrm>
                <a:off x="3633" y="3640"/>
                <a:ext cx="5" cy="28"/>
              </a:xfrm>
              <a:custGeom>
                <a:avLst/>
                <a:gdLst>
                  <a:gd name="T0" fmla="*/ 0 w 11"/>
                  <a:gd name="T1" fmla="*/ 13 h 54"/>
                  <a:gd name="T2" fmla="*/ 0 w 11"/>
                  <a:gd name="T3" fmla="*/ 13 h 54"/>
                  <a:gd name="T4" fmla="*/ 0 w 11"/>
                  <a:gd name="T5" fmla="*/ 14 h 54"/>
                  <a:gd name="T6" fmla="*/ 1 w 11"/>
                  <a:gd name="T7" fmla="*/ 15 h 54"/>
                  <a:gd name="T8" fmla="*/ 1 w 11"/>
                  <a:gd name="T9" fmla="*/ 15 h 54"/>
                  <a:gd name="T10" fmla="*/ 1 w 11"/>
                  <a:gd name="T11" fmla="*/ 14 h 54"/>
                  <a:gd name="T12" fmla="*/ 2 w 11"/>
                  <a:gd name="T13" fmla="*/ 13 h 54"/>
                  <a:gd name="T14" fmla="*/ 2 w 11"/>
                  <a:gd name="T15" fmla="*/ 13 h 54"/>
                  <a:gd name="T16" fmla="*/ 2 w 11"/>
                  <a:gd name="T17" fmla="*/ 13 h 54"/>
                  <a:gd name="T18" fmla="*/ 2 w 11"/>
                  <a:gd name="T19" fmla="*/ 2 h 54"/>
                  <a:gd name="T20" fmla="*/ 2 w 11"/>
                  <a:gd name="T21" fmla="*/ 1 h 54"/>
                  <a:gd name="T22" fmla="*/ 1 w 11"/>
                  <a:gd name="T23" fmla="*/ 1 h 54"/>
                  <a:gd name="T24" fmla="*/ 1 w 11"/>
                  <a:gd name="T25" fmla="*/ 0 h 54"/>
                  <a:gd name="T26" fmla="*/ 1 w 11"/>
                  <a:gd name="T27" fmla="*/ 0 h 54"/>
                  <a:gd name="T28" fmla="*/ 0 w 11"/>
                  <a:gd name="T29" fmla="*/ 1 h 54"/>
                  <a:gd name="T30" fmla="*/ 0 w 11"/>
                  <a:gd name="T31" fmla="*/ 1 h 54"/>
                  <a:gd name="T32" fmla="*/ 0 w 11"/>
                  <a:gd name="T33" fmla="*/ 2 h 54"/>
                  <a:gd name="T34" fmla="*/ 0 w 11"/>
                  <a:gd name="T35" fmla="*/ 2 h 54"/>
                  <a:gd name="T36" fmla="*/ 0 w 11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54">
                    <a:moveTo>
                      <a:pt x="0" y="50"/>
                    </a:moveTo>
                    <a:lnTo>
                      <a:pt x="2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0"/>
                    </a:lnTo>
                    <a:lnTo>
                      <a:pt x="11" y="49"/>
                    </a:lnTo>
                    <a:lnTo>
                      <a:pt x="11" y="5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30" name="Freeform 98"/>
              <p:cNvSpPr>
                <a:spLocks/>
              </p:cNvSpPr>
              <p:nvPr/>
            </p:nvSpPr>
            <p:spPr bwMode="auto">
              <a:xfrm>
                <a:off x="3633" y="3603"/>
                <a:ext cx="5" cy="27"/>
              </a:xfrm>
              <a:custGeom>
                <a:avLst/>
                <a:gdLst>
                  <a:gd name="T0" fmla="*/ 0 w 11"/>
                  <a:gd name="T1" fmla="*/ 13 h 54"/>
                  <a:gd name="T2" fmla="*/ 0 w 11"/>
                  <a:gd name="T3" fmla="*/ 13 h 54"/>
                  <a:gd name="T4" fmla="*/ 0 w 11"/>
                  <a:gd name="T5" fmla="*/ 14 h 54"/>
                  <a:gd name="T6" fmla="*/ 1 w 11"/>
                  <a:gd name="T7" fmla="*/ 14 h 54"/>
                  <a:gd name="T8" fmla="*/ 1 w 11"/>
                  <a:gd name="T9" fmla="*/ 14 h 54"/>
                  <a:gd name="T10" fmla="*/ 1 w 11"/>
                  <a:gd name="T11" fmla="*/ 14 h 54"/>
                  <a:gd name="T12" fmla="*/ 2 w 11"/>
                  <a:gd name="T13" fmla="*/ 13 h 54"/>
                  <a:gd name="T14" fmla="*/ 2 w 11"/>
                  <a:gd name="T15" fmla="*/ 13 h 54"/>
                  <a:gd name="T16" fmla="*/ 2 w 11"/>
                  <a:gd name="T17" fmla="*/ 13 h 54"/>
                  <a:gd name="T18" fmla="*/ 2 w 11"/>
                  <a:gd name="T19" fmla="*/ 2 h 54"/>
                  <a:gd name="T20" fmla="*/ 2 w 11"/>
                  <a:gd name="T21" fmla="*/ 1 h 54"/>
                  <a:gd name="T22" fmla="*/ 1 w 11"/>
                  <a:gd name="T23" fmla="*/ 1 h 54"/>
                  <a:gd name="T24" fmla="*/ 1 w 11"/>
                  <a:gd name="T25" fmla="*/ 0 h 54"/>
                  <a:gd name="T26" fmla="*/ 1 w 11"/>
                  <a:gd name="T27" fmla="*/ 0 h 54"/>
                  <a:gd name="T28" fmla="*/ 0 w 11"/>
                  <a:gd name="T29" fmla="*/ 1 h 54"/>
                  <a:gd name="T30" fmla="*/ 0 w 11"/>
                  <a:gd name="T31" fmla="*/ 1 h 54"/>
                  <a:gd name="T32" fmla="*/ 0 w 11"/>
                  <a:gd name="T33" fmla="*/ 2 h 54"/>
                  <a:gd name="T34" fmla="*/ 0 w 11"/>
                  <a:gd name="T35" fmla="*/ 2 h 54"/>
                  <a:gd name="T36" fmla="*/ 0 w 11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54">
                    <a:moveTo>
                      <a:pt x="0" y="51"/>
                    </a:moveTo>
                    <a:lnTo>
                      <a:pt x="2" y="51"/>
                    </a:lnTo>
                    <a:lnTo>
                      <a:pt x="3" y="53"/>
                    </a:lnTo>
                    <a:lnTo>
                      <a:pt x="5" y="54"/>
                    </a:lnTo>
                    <a:lnTo>
                      <a:pt x="7" y="53"/>
                    </a:lnTo>
                    <a:lnTo>
                      <a:pt x="9" y="51"/>
                    </a:lnTo>
                    <a:lnTo>
                      <a:pt x="11" y="49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31" name="Freeform 99"/>
              <p:cNvSpPr>
                <a:spLocks/>
              </p:cNvSpPr>
              <p:nvPr/>
            </p:nvSpPr>
            <p:spPr bwMode="auto">
              <a:xfrm>
                <a:off x="3633" y="3565"/>
                <a:ext cx="5" cy="27"/>
              </a:xfrm>
              <a:custGeom>
                <a:avLst/>
                <a:gdLst>
                  <a:gd name="T0" fmla="*/ 0 w 11"/>
                  <a:gd name="T1" fmla="*/ 13 h 54"/>
                  <a:gd name="T2" fmla="*/ 0 w 11"/>
                  <a:gd name="T3" fmla="*/ 13 h 54"/>
                  <a:gd name="T4" fmla="*/ 0 w 11"/>
                  <a:gd name="T5" fmla="*/ 13 h 54"/>
                  <a:gd name="T6" fmla="*/ 1 w 11"/>
                  <a:gd name="T7" fmla="*/ 14 h 54"/>
                  <a:gd name="T8" fmla="*/ 1 w 11"/>
                  <a:gd name="T9" fmla="*/ 14 h 54"/>
                  <a:gd name="T10" fmla="*/ 1 w 11"/>
                  <a:gd name="T11" fmla="*/ 13 h 54"/>
                  <a:gd name="T12" fmla="*/ 2 w 11"/>
                  <a:gd name="T13" fmla="*/ 13 h 54"/>
                  <a:gd name="T14" fmla="*/ 2 w 11"/>
                  <a:gd name="T15" fmla="*/ 12 h 54"/>
                  <a:gd name="T16" fmla="*/ 2 w 11"/>
                  <a:gd name="T17" fmla="*/ 12 h 54"/>
                  <a:gd name="T18" fmla="*/ 2 w 11"/>
                  <a:gd name="T19" fmla="*/ 2 h 54"/>
                  <a:gd name="T20" fmla="*/ 2 w 11"/>
                  <a:gd name="T21" fmla="*/ 1 h 54"/>
                  <a:gd name="T22" fmla="*/ 1 w 11"/>
                  <a:gd name="T23" fmla="*/ 1 h 54"/>
                  <a:gd name="T24" fmla="*/ 1 w 11"/>
                  <a:gd name="T25" fmla="*/ 0 h 54"/>
                  <a:gd name="T26" fmla="*/ 1 w 11"/>
                  <a:gd name="T27" fmla="*/ 0 h 54"/>
                  <a:gd name="T28" fmla="*/ 0 w 11"/>
                  <a:gd name="T29" fmla="*/ 1 h 54"/>
                  <a:gd name="T30" fmla="*/ 0 w 11"/>
                  <a:gd name="T31" fmla="*/ 1 h 54"/>
                  <a:gd name="T32" fmla="*/ 0 w 11"/>
                  <a:gd name="T33" fmla="*/ 2 h 54"/>
                  <a:gd name="T34" fmla="*/ 0 w 11"/>
                  <a:gd name="T35" fmla="*/ 2 h 54"/>
                  <a:gd name="T36" fmla="*/ 0 w 11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54">
                    <a:moveTo>
                      <a:pt x="0" y="50"/>
                    </a:moveTo>
                    <a:lnTo>
                      <a:pt x="2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0"/>
                    </a:lnTo>
                    <a:lnTo>
                      <a:pt x="11" y="48"/>
                    </a:lnTo>
                    <a:lnTo>
                      <a:pt x="11" y="5"/>
                    </a:lnTo>
                    <a:lnTo>
                      <a:pt x="9" y="3"/>
                    </a:lnTo>
                    <a:lnTo>
                      <a:pt x="7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32" name="Freeform 100"/>
              <p:cNvSpPr>
                <a:spLocks/>
              </p:cNvSpPr>
              <p:nvPr/>
            </p:nvSpPr>
            <p:spPr bwMode="auto">
              <a:xfrm>
                <a:off x="3633" y="3527"/>
                <a:ext cx="5" cy="27"/>
              </a:xfrm>
              <a:custGeom>
                <a:avLst/>
                <a:gdLst>
                  <a:gd name="T0" fmla="*/ 0 w 11"/>
                  <a:gd name="T1" fmla="*/ 13 h 54"/>
                  <a:gd name="T2" fmla="*/ 0 w 11"/>
                  <a:gd name="T3" fmla="*/ 13 h 54"/>
                  <a:gd name="T4" fmla="*/ 0 w 11"/>
                  <a:gd name="T5" fmla="*/ 13 h 54"/>
                  <a:gd name="T6" fmla="*/ 1 w 11"/>
                  <a:gd name="T7" fmla="*/ 14 h 54"/>
                  <a:gd name="T8" fmla="*/ 1 w 11"/>
                  <a:gd name="T9" fmla="*/ 14 h 54"/>
                  <a:gd name="T10" fmla="*/ 1 w 11"/>
                  <a:gd name="T11" fmla="*/ 13 h 54"/>
                  <a:gd name="T12" fmla="*/ 2 w 11"/>
                  <a:gd name="T13" fmla="*/ 13 h 54"/>
                  <a:gd name="T14" fmla="*/ 2 w 11"/>
                  <a:gd name="T15" fmla="*/ 13 h 54"/>
                  <a:gd name="T16" fmla="*/ 2 w 11"/>
                  <a:gd name="T17" fmla="*/ 13 h 54"/>
                  <a:gd name="T18" fmla="*/ 2 w 11"/>
                  <a:gd name="T19" fmla="*/ 2 h 54"/>
                  <a:gd name="T20" fmla="*/ 2 w 11"/>
                  <a:gd name="T21" fmla="*/ 1 h 54"/>
                  <a:gd name="T22" fmla="*/ 1 w 11"/>
                  <a:gd name="T23" fmla="*/ 1 h 54"/>
                  <a:gd name="T24" fmla="*/ 1 w 11"/>
                  <a:gd name="T25" fmla="*/ 0 h 54"/>
                  <a:gd name="T26" fmla="*/ 1 w 11"/>
                  <a:gd name="T27" fmla="*/ 0 h 54"/>
                  <a:gd name="T28" fmla="*/ 0 w 11"/>
                  <a:gd name="T29" fmla="*/ 1 h 54"/>
                  <a:gd name="T30" fmla="*/ 0 w 11"/>
                  <a:gd name="T31" fmla="*/ 1 h 54"/>
                  <a:gd name="T32" fmla="*/ 0 w 11"/>
                  <a:gd name="T33" fmla="*/ 2 h 54"/>
                  <a:gd name="T34" fmla="*/ 0 w 11"/>
                  <a:gd name="T35" fmla="*/ 2 h 54"/>
                  <a:gd name="T36" fmla="*/ 0 w 11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54">
                    <a:moveTo>
                      <a:pt x="0" y="50"/>
                    </a:moveTo>
                    <a:lnTo>
                      <a:pt x="2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0"/>
                    </a:lnTo>
                    <a:lnTo>
                      <a:pt x="11" y="49"/>
                    </a:lnTo>
                    <a:lnTo>
                      <a:pt x="11" y="5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33" name="Freeform 101"/>
              <p:cNvSpPr>
                <a:spLocks/>
              </p:cNvSpPr>
              <p:nvPr/>
            </p:nvSpPr>
            <p:spPr bwMode="auto">
              <a:xfrm>
                <a:off x="3633" y="3489"/>
                <a:ext cx="5" cy="27"/>
              </a:xfrm>
              <a:custGeom>
                <a:avLst/>
                <a:gdLst>
                  <a:gd name="T0" fmla="*/ 0 w 11"/>
                  <a:gd name="T1" fmla="*/ 13 h 54"/>
                  <a:gd name="T2" fmla="*/ 0 w 11"/>
                  <a:gd name="T3" fmla="*/ 13 h 54"/>
                  <a:gd name="T4" fmla="*/ 0 w 11"/>
                  <a:gd name="T5" fmla="*/ 13 h 54"/>
                  <a:gd name="T6" fmla="*/ 1 w 11"/>
                  <a:gd name="T7" fmla="*/ 14 h 54"/>
                  <a:gd name="T8" fmla="*/ 1 w 11"/>
                  <a:gd name="T9" fmla="*/ 14 h 54"/>
                  <a:gd name="T10" fmla="*/ 1 w 11"/>
                  <a:gd name="T11" fmla="*/ 13 h 54"/>
                  <a:gd name="T12" fmla="*/ 2 w 11"/>
                  <a:gd name="T13" fmla="*/ 13 h 54"/>
                  <a:gd name="T14" fmla="*/ 2 w 11"/>
                  <a:gd name="T15" fmla="*/ 13 h 54"/>
                  <a:gd name="T16" fmla="*/ 2 w 11"/>
                  <a:gd name="T17" fmla="*/ 13 h 54"/>
                  <a:gd name="T18" fmla="*/ 2 w 11"/>
                  <a:gd name="T19" fmla="*/ 2 h 54"/>
                  <a:gd name="T20" fmla="*/ 2 w 11"/>
                  <a:gd name="T21" fmla="*/ 1 h 54"/>
                  <a:gd name="T22" fmla="*/ 1 w 11"/>
                  <a:gd name="T23" fmla="*/ 1 h 54"/>
                  <a:gd name="T24" fmla="*/ 1 w 11"/>
                  <a:gd name="T25" fmla="*/ 0 h 54"/>
                  <a:gd name="T26" fmla="*/ 1 w 11"/>
                  <a:gd name="T27" fmla="*/ 0 h 54"/>
                  <a:gd name="T28" fmla="*/ 0 w 11"/>
                  <a:gd name="T29" fmla="*/ 1 h 54"/>
                  <a:gd name="T30" fmla="*/ 0 w 11"/>
                  <a:gd name="T31" fmla="*/ 1 h 54"/>
                  <a:gd name="T32" fmla="*/ 0 w 11"/>
                  <a:gd name="T33" fmla="*/ 2 h 54"/>
                  <a:gd name="T34" fmla="*/ 0 w 11"/>
                  <a:gd name="T35" fmla="*/ 2 h 54"/>
                  <a:gd name="T36" fmla="*/ 0 w 11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54">
                    <a:moveTo>
                      <a:pt x="0" y="51"/>
                    </a:moveTo>
                    <a:lnTo>
                      <a:pt x="2" y="51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1"/>
                    </a:lnTo>
                    <a:lnTo>
                      <a:pt x="11" y="49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34" name="Freeform 102"/>
              <p:cNvSpPr>
                <a:spLocks/>
              </p:cNvSpPr>
              <p:nvPr/>
            </p:nvSpPr>
            <p:spPr bwMode="auto">
              <a:xfrm>
                <a:off x="3633" y="3451"/>
                <a:ext cx="5" cy="27"/>
              </a:xfrm>
              <a:custGeom>
                <a:avLst/>
                <a:gdLst>
                  <a:gd name="T0" fmla="*/ 0 w 11"/>
                  <a:gd name="T1" fmla="*/ 13 h 54"/>
                  <a:gd name="T2" fmla="*/ 0 w 11"/>
                  <a:gd name="T3" fmla="*/ 13 h 54"/>
                  <a:gd name="T4" fmla="*/ 0 w 11"/>
                  <a:gd name="T5" fmla="*/ 13 h 54"/>
                  <a:gd name="T6" fmla="*/ 1 w 11"/>
                  <a:gd name="T7" fmla="*/ 14 h 54"/>
                  <a:gd name="T8" fmla="*/ 1 w 11"/>
                  <a:gd name="T9" fmla="*/ 14 h 54"/>
                  <a:gd name="T10" fmla="*/ 1 w 11"/>
                  <a:gd name="T11" fmla="*/ 13 h 54"/>
                  <a:gd name="T12" fmla="*/ 2 w 11"/>
                  <a:gd name="T13" fmla="*/ 13 h 54"/>
                  <a:gd name="T14" fmla="*/ 2 w 11"/>
                  <a:gd name="T15" fmla="*/ 12 h 54"/>
                  <a:gd name="T16" fmla="*/ 2 w 11"/>
                  <a:gd name="T17" fmla="*/ 12 h 54"/>
                  <a:gd name="T18" fmla="*/ 2 w 11"/>
                  <a:gd name="T19" fmla="*/ 2 h 54"/>
                  <a:gd name="T20" fmla="*/ 2 w 11"/>
                  <a:gd name="T21" fmla="*/ 1 h 54"/>
                  <a:gd name="T22" fmla="*/ 1 w 11"/>
                  <a:gd name="T23" fmla="*/ 1 h 54"/>
                  <a:gd name="T24" fmla="*/ 1 w 11"/>
                  <a:gd name="T25" fmla="*/ 0 h 54"/>
                  <a:gd name="T26" fmla="*/ 1 w 11"/>
                  <a:gd name="T27" fmla="*/ 0 h 54"/>
                  <a:gd name="T28" fmla="*/ 0 w 11"/>
                  <a:gd name="T29" fmla="*/ 1 h 54"/>
                  <a:gd name="T30" fmla="*/ 0 w 11"/>
                  <a:gd name="T31" fmla="*/ 1 h 54"/>
                  <a:gd name="T32" fmla="*/ 0 w 11"/>
                  <a:gd name="T33" fmla="*/ 2 h 54"/>
                  <a:gd name="T34" fmla="*/ 0 w 11"/>
                  <a:gd name="T35" fmla="*/ 2 h 54"/>
                  <a:gd name="T36" fmla="*/ 0 w 11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54">
                    <a:moveTo>
                      <a:pt x="0" y="50"/>
                    </a:moveTo>
                    <a:lnTo>
                      <a:pt x="2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0"/>
                    </a:lnTo>
                    <a:lnTo>
                      <a:pt x="11" y="48"/>
                    </a:lnTo>
                    <a:lnTo>
                      <a:pt x="11" y="5"/>
                    </a:lnTo>
                    <a:lnTo>
                      <a:pt x="9" y="3"/>
                    </a:lnTo>
                    <a:lnTo>
                      <a:pt x="7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35" name="Freeform 103"/>
              <p:cNvSpPr>
                <a:spLocks/>
              </p:cNvSpPr>
              <p:nvPr/>
            </p:nvSpPr>
            <p:spPr bwMode="auto">
              <a:xfrm>
                <a:off x="3633" y="3413"/>
                <a:ext cx="5" cy="27"/>
              </a:xfrm>
              <a:custGeom>
                <a:avLst/>
                <a:gdLst>
                  <a:gd name="T0" fmla="*/ 0 w 11"/>
                  <a:gd name="T1" fmla="*/ 13 h 54"/>
                  <a:gd name="T2" fmla="*/ 0 w 11"/>
                  <a:gd name="T3" fmla="*/ 13 h 54"/>
                  <a:gd name="T4" fmla="*/ 0 w 11"/>
                  <a:gd name="T5" fmla="*/ 13 h 54"/>
                  <a:gd name="T6" fmla="*/ 1 w 11"/>
                  <a:gd name="T7" fmla="*/ 14 h 54"/>
                  <a:gd name="T8" fmla="*/ 1 w 11"/>
                  <a:gd name="T9" fmla="*/ 14 h 54"/>
                  <a:gd name="T10" fmla="*/ 1 w 11"/>
                  <a:gd name="T11" fmla="*/ 13 h 54"/>
                  <a:gd name="T12" fmla="*/ 2 w 11"/>
                  <a:gd name="T13" fmla="*/ 13 h 54"/>
                  <a:gd name="T14" fmla="*/ 2 w 11"/>
                  <a:gd name="T15" fmla="*/ 12 h 54"/>
                  <a:gd name="T16" fmla="*/ 2 w 11"/>
                  <a:gd name="T17" fmla="*/ 12 h 54"/>
                  <a:gd name="T18" fmla="*/ 2 w 11"/>
                  <a:gd name="T19" fmla="*/ 2 h 54"/>
                  <a:gd name="T20" fmla="*/ 2 w 11"/>
                  <a:gd name="T21" fmla="*/ 1 h 54"/>
                  <a:gd name="T22" fmla="*/ 1 w 11"/>
                  <a:gd name="T23" fmla="*/ 1 h 54"/>
                  <a:gd name="T24" fmla="*/ 1 w 11"/>
                  <a:gd name="T25" fmla="*/ 0 h 54"/>
                  <a:gd name="T26" fmla="*/ 1 w 11"/>
                  <a:gd name="T27" fmla="*/ 0 h 54"/>
                  <a:gd name="T28" fmla="*/ 0 w 11"/>
                  <a:gd name="T29" fmla="*/ 1 h 54"/>
                  <a:gd name="T30" fmla="*/ 0 w 11"/>
                  <a:gd name="T31" fmla="*/ 1 h 54"/>
                  <a:gd name="T32" fmla="*/ 0 w 11"/>
                  <a:gd name="T33" fmla="*/ 2 h 54"/>
                  <a:gd name="T34" fmla="*/ 0 w 11"/>
                  <a:gd name="T35" fmla="*/ 2 h 54"/>
                  <a:gd name="T36" fmla="*/ 0 w 11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54">
                    <a:moveTo>
                      <a:pt x="0" y="50"/>
                    </a:moveTo>
                    <a:lnTo>
                      <a:pt x="2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0"/>
                    </a:lnTo>
                    <a:lnTo>
                      <a:pt x="11" y="48"/>
                    </a:lnTo>
                    <a:lnTo>
                      <a:pt x="11" y="5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36" name="Freeform 104"/>
              <p:cNvSpPr>
                <a:spLocks/>
              </p:cNvSpPr>
              <p:nvPr/>
            </p:nvSpPr>
            <p:spPr bwMode="auto">
              <a:xfrm>
                <a:off x="3633" y="3376"/>
                <a:ext cx="5" cy="27"/>
              </a:xfrm>
              <a:custGeom>
                <a:avLst/>
                <a:gdLst>
                  <a:gd name="T0" fmla="*/ 0 w 11"/>
                  <a:gd name="T1" fmla="*/ 13 h 54"/>
                  <a:gd name="T2" fmla="*/ 0 w 11"/>
                  <a:gd name="T3" fmla="*/ 13 h 54"/>
                  <a:gd name="T4" fmla="*/ 0 w 11"/>
                  <a:gd name="T5" fmla="*/ 13 h 54"/>
                  <a:gd name="T6" fmla="*/ 1 w 11"/>
                  <a:gd name="T7" fmla="*/ 14 h 54"/>
                  <a:gd name="T8" fmla="*/ 1 w 11"/>
                  <a:gd name="T9" fmla="*/ 14 h 54"/>
                  <a:gd name="T10" fmla="*/ 1 w 11"/>
                  <a:gd name="T11" fmla="*/ 13 h 54"/>
                  <a:gd name="T12" fmla="*/ 2 w 11"/>
                  <a:gd name="T13" fmla="*/ 13 h 54"/>
                  <a:gd name="T14" fmla="*/ 2 w 11"/>
                  <a:gd name="T15" fmla="*/ 13 h 54"/>
                  <a:gd name="T16" fmla="*/ 2 w 11"/>
                  <a:gd name="T17" fmla="*/ 13 h 54"/>
                  <a:gd name="T18" fmla="*/ 2 w 11"/>
                  <a:gd name="T19" fmla="*/ 2 h 54"/>
                  <a:gd name="T20" fmla="*/ 2 w 11"/>
                  <a:gd name="T21" fmla="*/ 1 h 54"/>
                  <a:gd name="T22" fmla="*/ 1 w 11"/>
                  <a:gd name="T23" fmla="*/ 1 h 54"/>
                  <a:gd name="T24" fmla="*/ 1 w 11"/>
                  <a:gd name="T25" fmla="*/ 0 h 54"/>
                  <a:gd name="T26" fmla="*/ 1 w 11"/>
                  <a:gd name="T27" fmla="*/ 0 h 54"/>
                  <a:gd name="T28" fmla="*/ 0 w 11"/>
                  <a:gd name="T29" fmla="*/ 1 h 54"/>
                  <a:gd name="T30" fmla="*/ 0 w 11"/>
                  <a:gd name="T31" fmla="*/ 1 h 54"/>
                  <a:gd name="T32" fmla="*/ 0 w 11"/>
                  <a:gd name="T33" fmla="*/ 2 h 54"/>
                  <a:gd name="T34" fmla="*/ 0 w 11"/>
                  <a:gd name="T35" fmla="*/ 2 h 54"/>
                  <a:gd name="T36" fmla="*/ 0 w 11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54">
                    <a:moveTo>
                      <a:pt x="0" y="51"/>
                    </a:moveTo>
                    <a:lnTo>
                      <a:pt x="2" y="51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1"/>
                    </a:lnTo>
                    <a:lnTo>
                      <a:pt x="11" y="49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37" name="Freeform 105"/>
              <p:cNvSpPr>
                <a:spLocks/>
              </p:cNvSpPr>
              <p:nvPr/>
            </p:nvSpPr>
            <p:spPr bwMode="auto">
              <a:xfrm>
                <a:off x="3633" y="3338"/>
                <a:ext cx="5" cy="27"/>
              </a:xfrm>
              <a:custGeom>
                <a:avLst/>
                <a:gdLst>
                  <a:gd name="T0" fmla="*/ 0 w 11"/>
                  <a:gd name="T1" fmla="*/ 13 h 54"/>
                  <a:gd name="T2" fmla="*/ 0 w 11"/>
                  <a:gd name="T3" fmla="*/ 13 h 54"/>
                  <a:gd name="T4" fmla="*/ 0 w 11"/>
                  <a:gd name="T5" fmla="*/ 14 h 54"/>
                  <a:gd name="T6" fmla="*/ 1 w 11"/>
                  <a:gd name="T7" fmla="*/ 14 h 54"/>
                  <a:gd name="T8" fmla="*/ 1 w 11"/>
                  <a:gd name="T9" fmla="*/ 14 h 54"/>
                  <a:gd name="T10" fmla="*/ 1 w 11"/>
                  <a:gd name="T11" fmla="*/ 14 h 54"/>
                  <a:gd name="T12" fmla="*/ 2 w 11"/>
                  <a:gd name="T13" fmla="*/ 13 h 54"/>
                  <a:gd name="T14" fmla="*/ 2 w 11"/>
                  <a:gd name="T15" fmla="*/ 13 h 54"/>
                  <a:gd name="T16" fmla="*/ 2 w 11"/>
                  <a:gd name="T17" fmla="*/ 13 h 54"/>
                  <a:gd name="T18" fmla="*/ 2 w 11"/>
                  <a:gd name="T19" fmla="*/ 2 h 54"/>
                  <a:gd name="T20" fmla="*/ 2 w 11"/>
                  <a:gd name="T21" fmla="*/ 1 h 54"/>
                  <a:gd name="T22" fmla="*/ 1 w 11"/>
                  <a:gd name="T23" fmla="*/ 1 h 54"/>
                  <a:gd name="T24" fmla="*/ 1 w 11"/>
                  <a:gd name="T25" fmla="*/ 0 h 54"/>
                  <a:gd name="T26" fmla="*/ 1 w 11"/>
                  <a:gd name="T27" fmla="*/ 0 h 54"/>
                  <a:gd name="T28" fmla="*/ 0 w 11"/>
                  <a:gd name="T29" fmla="*/ 1 h 54"/>
                  <a:gd name="T30" fmla="*/ 0 w 11"/>
                  <a:gd name="T31" fmla="*/ 1 h 54"/>
                  <a:gd name="T32" fmla="*/ 0 w 11"/>
                  <a:gd name="T33" fmla="*/ 2 h 54"/>
                  <a:gd name="T34" fmla="*/ 0 w 11"/>
                  <a:gd name="T35" fmla="*/ 2 h 54"/>
                  <a:gd name="T36" fmla="*/ 0 w 11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54">
                    <a:moveTo>
                      <a:pt x="0" y="51"/>
                    </a:moveTo>
                    <a:lnTo>
                      <a:pt x="2" y="51"/>
                    </a:lnTo>
                    <a:lnTo>
                      <a:pt x="3" y="53"/>
                    </a:lnTo>
                    <a:lnTo>
                      <a:pt x="5" y="54"/>
                    </a:lnTo>
                    <a:lnTo>
                      <a:pt x="7" y="53"/>
                    </a:lnTo>
                    <a:lnTo>
                      <a:pt x="9" y="51"/>
                    </a:lnTo>
                    <a:lnTo>
                      <a:pt x="11" y="49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38" name="Freeform 106"/>
              <p:cNvSpPr>
                <a:spLocks/>
              </p:cNvSpPr>
              <p:nvPr/>
            </p:nvSpPr>
            <p:spPr bwMode="auto">
              <a:xfrm>
                <a:off x="3633" y="3300"/>
                <a:ext cx="5" cy="27"/>
              </a:xfrm>
              <a:custGeom>
                <a:avLst/>
                <a:gdLst>
                  <a:gd name="T0" fmla="*/ 0 w 11"/>
                  <a:gd name="T1" fmla="*/ 13 h 54"/>
                  <a:gd name="T2" fmla="*/ 0 w 11"/>
                  <a:gd name="T3" fmla="*/ 13 h 54"/>
                  <a:gd name="T4" fmla="*/ 0 w 11"/>
                  <a:gd name="T5" fmla="*/ 13 h 54"/>
                  <a:gd name="T6" fmla="*/ 1 w 11"/>
                  <a:gd name="T7" fmla="*/ 14 h 54"/>
                  <a:gd name="T8" fmla="*/ 1 w 11"/>
                  <a:gd name="T9" fmla="*/ 14 h 54"/>
                  <a:gd name="T10" fmla="*/ 1 w 11"/>
                  <a:gd name="T11" fmla="*/ 13 h 54"/>
                  <a:gd name="T12" fmla="*/ 2 w 11"/>
                  <a:gd name="T13" fmla="*/ 13 h 54"/>
                  <a:gd name="T14" fmla="*/ 2 w 11"/>
                  <a:gd name="T15" fmla="*/ 12 h 54"/>
                  <a:gd name="T16" fmla="*/ 2 w 11"/>
                  <a:gd name="T17" fmla="*/ 12 h 54"/>
                  <a:gd name="T18" fmla="*/ 2 w 11"/>
                  <a:gd name="T19" fmla="*/ 2 h 54"/>
                  <a:gd name="T20" fmla="*/ 2 w 11"/>
                  <a:gd name="T21" fmla="*/ 1 h 54"/>
                  <a:gd name="T22" fmla="*/ 1 w 11"/>
                  <a:gd name="T23" fmla="*/ 1 h 54"/>
                  <a:gd name="T24" fmla="*/ 1 w 11"/>
                  <a:gd name="T25" fmla="*/ 0 h 54"/>
                  <a:gd name="T26" fmla="*/ 1 w 11"/>
                  <a:gd name="T27" fmla="*/ 0 h 54"/>
                  <a:gd name="T28" fmla="*/ 0 w 11"/>
                  <a:gd name="T29" fmla="*/ 1 h 54"/>
                  <a:gd name="T30" fmla="*/ 0 w 11"/>
                  <a:gd name="T31" fmla="*/ 1 h 54"/>
                  <a:gd name="T32" fmla="*/ 0 w 11"/>
                  <a:gd name="T33" fmla="*/ 2 h 54"/>
                  <a:gd name="T34" fmla="*/ 0 w 11"/>
                  <a:gd name="T35" fmla="*/ 2 h 54"/>
                  <a:gd name="T36" fmla="*/ 0 w 11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54">
                    <a:moveTo>
                      <a:pt x="0" y="50"/>
                    </a:moveTo>
                    <a:lnTo>
                      <a:pt x="2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0"/>
                    </a:lnTo>
                    <a:lnTo>
                      <a:pt x="11" y="48"/>
                    </a:lnTo>
                    <a:lnTo>
                      <a:pt x="11" y="5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39" name="Freeform 107"/>
              <p:cNvSpPr>
                <a:spLocks/>
              </p:cNvSpPr>
              <p:nvPr/>
            </p:nvSpPr>
            <p:spPr bwMode="auto">
              <a:xfrm>
                <a:off x="3633" y="3262"/>
                <a:ext cx="5" cy="27"/>
              </a:xfrm>
              <a:custGeom>
                <a:avLst/>
                <a:gdLst>
                  <a:gd name="T0" fmla="*/ 0 w 11"/>
                  <a:gd name="T1" fmla="*/ 13 h 54"/>
                  <a:gd name="T2" fmla="*/ 0 w 11"/>
                  <a:gd name="T3" fmla="*/ 13 h 54"/>
                  <a:gd name="T4" fmla="*/ 0 w 11"/>
                  <a:gd name="T5" fmla="*/ 13 h 54"/>
                  <a:gd name="T6" fmla="*/ 1 w 11"/>
                  <a:gd name="T7" fmla="*/ 14 h 54"/>
                  <a:gd name="T8" fmla="*/ 1 w 11"/>
                  <a:gd name="T9" fmla="*/ 14 h 54"/>
                  <a:gd name="T10" fmla="*/ 1 w 11"/>
                  <a:gd name="T11" fmla="*/ 13 h 54"/>
                  <a:gd name="T12" fmla="*/ 2 w 11"/>
                  <a:gd name="T13" fmla="*/ 13 h 54"/>
                  <a:gd name="T14" fmla="*/ 2 w 11"/>
                  <a:gd name="T15" fmla="*/ 13 h 54"/>
                  <a:gd name="T16" fmla="*/ 2 w 11"/>
                  <a:gd name="T17" fmla="*/ 13 h 54"/>
                  <a:gd name="T18" fmla="*/ 2 w 11"/>
                  <a:gd name="T19" fmla="*/ 2 h 54"/>
                  <a:gd name="T20" fmla="*/ 2 w 11"/>
                  <a:gd name="T21" fmla="*/ 1 h 54"/>
                  <a:gd name="T22" fmla="*/ 1 w 11"/>
                  <a:gd name="T23" fmla="*/ 1 h 54"/>
                  <a:gd name="T24" fmla="*/ 1 w 11"/>
                  <a:gd name="T25" fmla="*/ 0 h 54"/>
                  <a:gd name="T26" fmla="*/ 1 w 11"/>
                  <a:gd name="T27" fmla="*/ 0 h 54"/>
                  <a:gd name="T28" fmla="*/ 0 w 11"/>
                  <a:gd name="T29" fmla="*/ 1 h 54"/>
                  <a:gd name="T30" fmla="*/ 0 w 11"/>
                  <a:gd name="T31" fmla="*/ 1 h 54"/>
                  <a:gd name="T32" fmla="*/ 0 w 11"/>
                  <a:gd name="T33" fmla="*/ 2 h 54"/>
                  <a:gd name="T34" fmla="*/ 0 w 11"/>
                  <a:gd name="T35" fmla="*/ 2 h 54"/>
                  <a:gd name="T36" fmla="*/ 0 w 11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54">
                    <a:moveTo>
                      <a:pt x="0" y="50"/>
                    </a:moveTo>
                    <a:lnTo>
                      <a:pt x="2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0"/>
                    </a:lnTo>
                    <a:lnTo>
                      <a:pt x="11" y="49"/>
                    </a:lnTo>
                    <a:lnTo>
                      <a:pt x="11" y="5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40" name="Freeform 108"/>
              <p:cNvSpPr>
                <a:spLocks/>
              </p:cNvSpPr>
              <p:nvPr/>
            </p:nvSpPr>
            <p:spPr bwMode="auto">
              <a:xfrm>
                <a:off x="3633" y="3224"/>
                <a:ext cx="5" cy="27"/>
              </a:xfrm>
              <a:custGeom>
                <a:avLst/>
                <a:gdLst>
                  <a:gd name="T0" fmla="*/ 0 w 11"/>
                  <a:gd name="T1" fmla="*/ 13 h 54"/>
                  <a:gd name="T2" fmla="*/ 0 w 11"/>
                  <a:gd name="T3" fmla="*/ 13 h 54"/>
                  <a:gd name="T4" fmla="*/ 0 w 11"/>
                  <a:gd name="T5" fmla="*/ 14 h 54"/>
                  <a:gd name="T6" fmla="*/ 1 w 11"/>
                  <a:gd name="T7" fmla="*/ 14 h 54"/>
                  <a:gd name="T8" fmla="*/ 1 w 11"/>
                  <a:gd name="T9" fmla="*/ 14 h 54"/>
                  <a:gd name="T10" fmla="*/ 1 w 11"/>
                  <a:gd name="T11" fmla="*/ 14 h 54"/>
                  <a:gd name="T12" fmla="*/ 2 w 11"/>
                  <a:gd name="T13" fmla="*/ 13 h 54"/>
                  <a:gd name="T14" fmla="*/ 2 w 11"/>
                  <a:gd name="T15" fmla="*/ 13 h 54"/>
                  <a:gd name="T16" fmla="*/ 2 w 11"/>
                  <a:gd name="T17" fmla="*/ 13 h 54"/>
                  <a:gd name="T18" fmla="*/ 2 w 11"/>
                  <a:gd name="T19" fmla="*/ 2 h 54"/>
                  <a:gd name="T20" fmla="*/ 2 w 11"/>
                  <a:gd name="T21" fmla="*/ 1 h 54"/>
                  <a:gd name="T22" fmla="*/ 1 w 11"/>
                  <a:gd name="T23" fmla="*/ 1 h 54"/>
                  <a:gd name="T24" fmla="*/ 1 w 11"/>
                  <a:gd name="T25" fmla="*/ 0 h 54"/>
                  <a:gd name="T26" fmla="*/ 1 w 11"/>
                  <a:gd name="T27" fmla="*/ 0 h 54"/>
                  <a:gd name="T28" fmla="*/ 0 w 11"/>
                  <a:gd name="T29" fmla="*/ 1 h 54"/>
                  <a:gd name="T30" fmla="*/ 0 w 11"/>
                  <a:gd name="T31" fmla="*/ 1 h 54"/>
                  <a:gd name="T32" fmla="*/ 0 w 11"/>
                  <a:gd name="T33" fmla="*/ 2 h 54"/>
                  <a:gd name="T34" fmla="*/ 0 w 11"/>
                  <a:gd name="T35" fmla="*/ 2 h 54"/>
                  <a:gd name="T36" fmla="*/ 0 w 11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54">
                    <a:moveTo>
                      <a:pt x="0" y="51"/>
                    </a:moveTo>
                    <a:lnTo>
                      <a:pt x="2" y="51"/>
                    </a:lnTo>
                    <a:lnTo>
                      <a:pt x="3" y="53"/>
                    </a:lnTo>
                    <a:lnTo>
                      <a:pt x="5" y="54"/>
                    </a:lnTo>
                    <a:lnTo>
                      <a:pt x="7" y="53"/>
                    </a:lnTo>
                    <a:lnTo>
                      <a:pt x="9" y="51"/>
                    </a:lnTo>
                    <a:lnTo>
                      <a:pt x="11" y="49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41" name="Freeform 109"/>
              <p:cNvSpPr>
                <a:spLocks/>
              </p:cNvSpPr>
              <p:nvPr/>
            </p:nvSpPr>
            <p:spPr bwMode="auto">
              <a:xfrm>
                <a:off x="3633" y="3186"/>
                <a:ext cx="5" cy="27"/>
              </a:xfrm>
              <a:custGeom>
                <a:avLst/>
                <a:gdLst>
                  <a:gd name="T0" fmla="*/ 0 w 11"/>
                  <a:gd name="T1" fmla="*/ 13 h 54"/>
                  <a:gd name="T2" fmla="*/ 0 w 11"/>
                  <a:gd name="T3" fmla="*/ 13 h 54"/>
                  <a:gd name="T4" fmla="*/ 0 w 11"/>
                  <a:gd name="T5" fmla="*/ 13 h 54"/>
                  <a:gd name="T6" fmla="*/ 1 w 11"/>
                  <a:gd name="T7" fmla="*/ 14 h 54"/>
                  <a:gd name="T8" fmla="*/ 1 w 11"/>
                  <a:gd name="T9" fmla="*/ 14 h 54"/>
                  <a:gd name="T10" fmla="*/ 1 w 11"/>
                  <a:gd name="T11" fmla="*/ 13 h 54"/>
                  <a:gd name="T12" fmla="*/ 2 w 11"/>
                  <a:gd name="T13" fmla="*/ 13 h 54"/>
                  <a:gd name="T14" fmla="*/ 2 w 11"/>
                  <a:gd name="T15" fmla="*/ 12 h 54"/>
                  <a:gd name="T16" fmla="*/ 2 w 11"/>
                  <a:gd name="T17" fmla="*/ 12 h 54"/>
                  <a:gd name="T18" fmla="*/ 2 w 11"/>
                  <a:gd name="T19" fmla="*/ 2 h 54"/>
                  <a:gd name="T20" fmla="*/ 2 w 11"/>
                  <a:gd name="T21" fmla="*/ 1 h 54"/>
                  <a:gd name="T22" fmla="*/ 1 w 11"/>
                  <a:gd name="T23" fmla="*/ 1 h 54"/>
                  <a:gd name="T24" fmla="*/ 1 w 11"/>
                  <a:gd name="T25" fmla="*/ 0 h 54"/>
                  <a:gd name="T26" fmla="*/ 1 w 11"/>
                  <a:gd name="T27" fmla="*/ 0 h 54"/>
                  <a:gd name="T28" fmla="*/ 0 w 11"/>
                  <a:gd name="T29" fmla="*/ 1 h 54"/>
                  <a:gd name="T30" fmla="*/ 0 w 11"/>
                  <a:gd name="T31" fmla="*/ 1 h 54"/>
                  <a:gd name="T32" fmla="*/ 0 w 11"/>
                  <a:gd name="T33" fmla="*/ 2 h 54"/>
                  <a:gd name="T34" fmla="*/ 0 w 11"/>
                  <a:gd name="T35" fmla="*/ 2 h 54"/>
                  <a:gd name="T36" fmla="*/ 0 w 11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54">
                    <a:moveTo>
                      <a:pt x="0" y="50"/>
                    </a:moveTo>
                    <a:lnTo>
                      <a:pt x="2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0"/>
                    </a:lnTo>
                    <a:lnTo>
                      <a:pt x="11" y="48"/>
                    </a:lnTo>
                    <a:lnTo>
                      <a:pt x="11" y="5"/>
                    </a:lnTo>
                    <a:lnTo>
                      <a:pt x="9" y="3"/>
                    </a:lnTo>
                    <a:lnTo>
                      <a:pt x="7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42" name="Freeform 110"/>
              <p:cNvSpPr>
                <a:spLocks/>
              </p:cNvSpPr>
              <p:nvPr/>
            </p:nvSpPr>
            <p:spPr bwMode="auto">
              <a:xfrm>
                <a:off x="3633" y="3148"/>
                <a:ext cx="5" cy="27"/>
              </a:xfrm>
              <a:custGeom>
                <a:avLst/>
                <a:gdLst>
                  <a:gd name="T0" fmla="*/ 0 w 11"/>
                  <a:gd name="T1" fmla="*/ 13 h 54"/>
                  <a:gd name="T2" fmla="*/ 0 w 11"/>
                  <a:gd name="T3" fmla="*/ 13 h 54"/>
                  <a:gd name="T4" fmla="*/ 0 w 11"/>
                  <a:gd name="T5" fmla="*/ 13 h 54"/>
                  <a:gd name="T6" fmla="*/ 1 w 11"/>
                  <a:gd name="T7" fmla="*/ 14 h 54"/>
                  <a:gd name="T8" fmla="*/ 1 w 11"/>
                  <a:gd name="T9" fmla="*/ 14 h 54"/>
                  <a:gd name="T10" fmla="*/ 1 w 11"/>
                  <a:gd name="T11" fmla="*/ 13 h 54"/>
                  <a:gd name="T12" fmla="*/ 2 w 11"/>
                  <a:gd name="T13" fmla="*/ 13 h 54"/>
                  <a:gd name="T14" fmla="*/ 2 w 11"/>
                  <a:gd name="T15" fmla="*/ 13 h 54"/>
                  <a:gd name="T16" fmla="*/ 2 w 11"/>
                  <a:gd name="T17" fmla="*/ 13 h 54"/>
                  <a:gd name="T18" fmla="*/ 2 w 11"/>
                  <a:gd name="T19" fmla="*/ 2 h 54"/>
                  <a:gd name="T20" fmla="*/ 2 w 11"/>
                  <a:gd name="T21" fmla="*/ 1 h 54"/>
                  <a:gd name="T22" fmla="*/ 1 w 11"/>
                  <a:gd name="T23" fmla="*/ 1 h 54"/>
                  <a:gd name="T24" fmla="*/ 1 w 11"/>
                  <a:gd name="T25" fmla="*/ 0 h 54"/>
                  <a:gd name="T26" fmla="*/ 1 w 11"/>
                  <a:gd name="T27" fmla="*/ 0 h 54"/>
                  <a:gd name="T28" fmla="*/ 0 w 11"/>
                  <a:gd name="T29" fmla="*/ 1 h 54"/>
                  <a:gd name="T30" fmla="*/ 0 w 11"/>
                  <a:gd name="T31" fmla="*/ 1 h 54"/>
                  <a:gd name="T32" fmla="*/ 0 w 11"/>
                  <a:gd name="T33" fmla="*/ 2 h 54"/>
                  <a:gd name="T34" fmla="*/ 0 w 11"/>
                  <a:gd name="T35" fmla="*/ 2 h 54"/>
                  <a:gd name="T36" fmla="*/ 0 w 11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54">
                    <a:moveTo>
                      <a:pt x="0" y="50"/>
                    </a:moveTo>
                    <a:lnTo>
                      <a:pt x="2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0"/>
                    </a:lnTo>
                    <a:lnTo>
                      <a:pt x="11" y="49"/>
                    </a:lnTo>
                    <a:lnTo>
                      <a:pt x="11" y="5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43" name="Freeform 111"/>
              <p:cNvSpPr>
                <a:spLocks/>
              </p:cNvSpPr>
              <p:nvPr/>
            </p:nvSpPr>
            <p:spPr bwMode="auto">
              <a:xfrm>
                <a:off x="3633" y="3111"/>
                <a:ext cx="5" cy="27"/>
              </a:xfrm>
              <a:custGeom>
                <a:avLst/>
                <a:gdLst>
                  <a:gd name="T0" fmla="*/ 0 w 11"/>
                  <a:gd name="T1" fmla="*/ 13 h 54"/>
                  <a:gd name="T2" fmla="*/ 0 w 11"/>
                  <a:gd name="T3" fmla="*/ 13 h 54"/>
                  <a:gd name="T4" fmla="*/ 0 w 11"/>
                  <a:gd name="T5" fmla="*/ 13 h 54"/>
                  <a:gd name="T6" fmla="*/ 1 w 11"/>
                  <a:gd name="T7" fmla="*/ 14 h 54"/>
                  <a:gd name="T8" fmla="*/ 1 w 11"/>
                  <a:gd name="T9" fmla="*/ 14 h 54"/>
                  <a:gd name="T10" fmla="*/ 1 w 11"/>
                  <a:gd name="T11" fmla="*/ 13 h 54"/>
                  <a:gd name="T12" fmla="*/ 2 w 11"/>
                  <a:gd name="T13" fmla="*/ 13 h 54"/>
                  <a:gd name="T14" fmla="*/ 2 w 11"/>
                  <a:gd name="T15" fmla="*/ 13 h 54"/>
                  <a:gd name="T16" fmla="*/ 2 w 11"/>
                  <a:gd name="T17" fmla="*/ 13 h 54"/>
                  <a:gd name="T18" fmla="*/ 2 w 11"/>
                  <a:gd name="T19" fmla="*/ 2 h 54"/>
                  <a:gd name="T20" fmla="*/ 2 w 11"/>
                  <a:gd name="T21" fmla="*/ 1 h 54"/>
                  <a:gd name="T22" fmla="*/ 1 w 11"/>
                  <a:gd name="T23" fmla="*/ 1 h 54"/>
                  <a:gd name="T24" fmla="*/ 1 w 11"/>
                  <a:gd name="T25" fmla="*/ 0 h 54"/>
                  <a:gd name="T26" fmla="*/ 1 w 11"/>
                  <a:gd name="T27" fmla="*/ 0 h 54"/>
                  <a:gd name="T28" fmla="*/ 0 w 11"/>
                  <a:gd name="T29" fmla="*/ 1 h 54"/>
                  <a:gd name="T30" fmla="*/ 0 w 11"/>
                  <a:gd name="T31" fmla="*/ 1 h 54"/>
                  <a:gd name="T32" fmla="*/ 0 w 11"/>
                  <a:gd name="T33" fmla="*/ 2 h 54"/>
                  <a:gd name="T34" fmla="*/ 0 w 11"/>
                  <a:gd name="T35" fmla="*/ 2 h 54"/>
                  <a:gd name="T36" fmla="*/ 0 w 11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54">
                    <a:moveTo>
                      <a:pt x="0" y="51"/>
                    </a:moveTo>
                    <a:lnTo>
                      <a:pt x="2" y="51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1"/>
                    </a:lnTo>
                    <a:lnTo>
                      <a:pt x="11" y="49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44" name="Freeform 112"/>
              <p:cNvSpPr>
                <a:spLocks/>
              </p:cNvSpPr>
              <p:nvPr/>
            </p:nvSpPr>
            <p:spPr bwMode="auto">
              <a:xfrm>
                <a:off x="3633" y="3073"/>
                <a:ext cx="5" cy="27"/>
              </a:xfrm>
              <a:custGeom>
                <a:avLst/>
                <a:gdLst>
                  <a:gd name="T0" fmla="*/ 0 w 11"/>
                  <a:gd name="T1" fmla="*/ 13 h 54"/>
                  <a:gd name="T2" fmla="*/ 0 w 11"/>
                  <a:gd name="T3" fmla="*/ 13 h 54"/>
                  <a:gd name="T4" fmla="*/ 0 w 11"/>
                  <a:gd name="T5" fmla="*/ 13 h 54"/>
                  <a:gd name="T6" fmla="*/ 1 w 11"/>
                  <a:gd name="T7" fmla="*/ 14 h 54"/>
                  <a:gd name="T8" fmla="*/ 1 w 11"/>
                  <a:gd name="T9" fmla="*/ 14 h 54"/>
                  <a:gd name="T10" fmla="*/ 1 w 11"/>
                  <a:gd name="T11" fmla="*/ 13 h 54"/>
                  <a:gd name="T12" fmla="*/ 2 w 11"/>
                  <a:gd name="T13" fmla="*/ 13 h 54"/>
                  <a:gd name="T14" fmla="*/ 2 w 11"/>
                  <a:gd name="T15" fmla="*/ 12 h 54"/>
                  <a:gd name="T16" fmla="*/ 2 w 11"/>
                  <a:gd name="T17" fmla="*/ 12 h 54"/>
                  <a:gd name="T18" fmla="*/ 2 w 11"/>
                  <a:gd name="T19" fmla="*/ 2 h 54"/>
                  <a:gd name="T20" fmla="*/ 2 w 11"/>
                  <a:gd name="T21" fmla="*/ 1 h 54"/>
                  <a:gd name="T22" fmla="*/ 1 w 11"/>
                  <a:gd name="T23" fmla="*/ 1 h 54"/>
                  <a:gd name="T24" fmla="*/ 1 w 11"/>
                  <a:gd name="T25" fmla="*/ 0 h 54"/>
                  <a:gd name="T26" fmla="*/ 1 w 11"/>
                  <a:gd name="T27" fmla="*/ 0 h 54"/>
                  <a:gd name="T28" fmla="*/ 0 w 11"/>
                  <a:gd name="T29" fmla="*/ 1 h 54"/>
                  <a:gd name="T30" fmla="*/ 0 w 11"/>
                  <a:gd name="T31" fmla="*/ 1 h 54"/>
                  <a:gd name="T32" fmla="*/ 0 w 11"/>
                  <a:gd name="T33" fmla="*/ 2 h 54"/>
                  <a:gd name="T34" fmla="*/ 0 w 11"/>
                  <a:gd name="T35" fmla="*/ 2 h 54"/>
                  <a:gd name="T36" fmla="*/ 0 w 11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54">
                    <a:moveTo>
                      <a:pt x="0" y="50"/>
                    </a:moveTo>
                    <a:lnTo>
                      <a:pt x="2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0"/>
                    </a:lnTo>
                    <a:lnTo>
                      <a:pt x="11" y="48"/>
                    </a:lnTo>
                    <a:lnTo>
                      <a:pt x="11" y="5"/>
                    </a:lnTo>
                    <a:lnTo>
                      <a:pt x="9" y="3"/>
                    </a:lnTo>
                    <a:lnTo>
                      <a:pt x="7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45" name="Freeform 113"/>
              <p:cNvSpPr>
                <a:spLocks/>
              </p:cNvSpPr>
              <p:nvPr/>
            </p:nvSpPr>
            <p:spPr bwMode="auto">
              <a:xfrm>
                <a:off x="3633" y="3035"/>
                <a:ext cx="5" cy="27"/>
              </a:xfrm>
              <a:custGeom>
                <a:avLst/>
                <a:gdLst>
                  <a:gd name="T0" fmla="*/ 0 w 11"/>
                  <a:gd name="T1" fmla="*/ 13 h 54"/>
                  <a:gd name="T2" fmla="*/ 0 w 11"/>
                  <a:gd name="T3" fmla="*/ 13 h 54"/>
                  <a:gd name="T4" fmla="*/ 0 w 11"/>
                  <a:gd name="T5" fmla="*/ 13 h 54"/>
                  <a:gd name="T6" fmla="*/ 1 w 11"/>
                  <a:gd name="T7" fmla="*/ 14 h 54"/>
                  <a:gd name="T8" fmla="*/ 1 w 11"/>
                  <a:gd name="T9" fmla="*/ 14 h 54"/>
                  <a:gd name="T10" fmla="*/ 1 w 11"/>
                  <a:gd name="T11" fmla="*/ 13 h 54"/>
                  <a:gd name="T12" fmla="*/ 2 w 11"/>
                  <a:gd name="T13" fmla="*/ 13 h 54"/>
                  <a:gd name="T14" fmla="*/ 2 w 11"/>
                  <a:gd name="T15" fmla="*/ 12 h 54"/>
                  <a:gd name="T16" fmla="*/ 2 w 11"/>
                  <a:gd name="T17" fmla="*/ 12 h 54"/>
                  <a:gd name="T18" fmla="*/ 2 w 11"/>
                  <a:gd name="T19" fmla="*/ 2 h 54"/>
                  <a:gd name="T20" fmla="*/ 2 w 11"/>
                  <a:gd name="T21" fmla="*/ 1 h 54"/>
                  <a:gd name="T22" fmla="*/ 1 w 11"/>
                  <a:gd name="T23" fmla="*/ 1 h 54"/>
                  <a:gd name="T24" fmla="*/ 1 w 11"/>
                  <a:gd name="T25" fmla="*/ 0 h 54"/>
                  <a:gd name="T26" fmla="*/ 1 w 11"/>
                  <a:gd name="T27" fmla="*/ 0 h 54"/>
                  <a:gd name="T28" fmla="*/ 0 w 11"/>
                  <a:gd name="T29" fmla="*/ 1 h 54"/>
                  <a:gd name="T30" fmla="*/ 0 w 11"/>
                  <a:gd name="T31" fmla="*/ 1 h 54"/>
                  <a:gd name="T32" fmla="*/ 0 w 11"/>
                  <a:gd name="T33" fmla="*/ 2 h 54"/>
                  <a:gd name="T34" fmla="*/ 0 w 11"/>
                  <a:gd name="T35" fmla="*/ 2 h 54"/>
                  <a:gd name="T36" fmla="*/ 0 w 11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54">
                    <a:moveTo>
                      <a:pt x="0" y="50"/>
                    </a:moveTo>
                    <a:lnTo>
                      <a:pt x="2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0"/>
                    </a:lnTo>
                    <a:lnTo>
                      <a:pt x="11" y="48"/>
                    </a:lnTo>
                    <a:lnTo>
                      <a:pt x="11" y="5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46" name="Freeform 114"/>
              <p:cNvSpPr>
                <a:spLocks/>
              </p:cNvSpPr>
              <p:nvPr/>
            </p:nvSpPr>
            <p:spPr bwMode="auto">
              <a:xfrm>
                <a:off x="3633" y="2997"/>
                <a:ext cx="5" cy="27"/>
              </a:xfrm>
              <a:custGeom>
                <a:avLst/>
                <a:gdLst>
                  <a:gd name="T0" fmla="*/ 0 w 11"/>
                  <a:gd name="T1" fmla="*/ 13 h 54"/>
                  <a:gd name="T2" fmla="*/ 0 w 11"/>
                  <a:gd name="T3" fmla="*/ 13 h 54"/>
                  <a:gd name="T4" fmla="*/ 0 w 11"/>
                  <a:gd name="T5" fmla="*/ 13 h 54"/>
                  <a:gd name="T6" fmla="*/ 1 w 11"/>
                  <a:gd name="T7" fmla="*/ 14 h 54"/>
                  <a:gd name="T8" fmla="*/ 1 w 11"/>
                  <a:gd name="T9" fmla="*/ 14 h 54"/>
                  <a:gd name="T10" fmla="*/ 1 w 11"/>
                  <a:gd name="T11" fmla="*/ 13 h 54"/>
                  <a:gd name="T12" fmla="*/ 2 w 11"/>
                  <a:gd name="T13" fmla="*/ 13 h 54"/>
                  <a:gd name="T14" fmla="*/ 2 w 11"/>
                  <a:gd name="T15" fmla="*/ 13 h 54"/>
                  <a:gd name="T16" fmla="*/ 2 w 11"/>
                  <a:gd name="T17" fmla="*/ 13 h 54"/>
                  <a:gd name="T18" fmla="*/ 2 w 11"/>
                  <a:gd name="T19" fmla="*/ 2 h 54"/>
                  <a:gd name="T20" fmla="*/ 2 w 11"/>
                  <a:gd name="T21" fmla="*/ 1 h 54"/>
                  <a:gd name="T22" fmla="*/ 1 w 11"/>
                  <a:gd name="T23" fmla="*/ 1 h 54"/>
                  <a:gd name="T24" fmla="*/ 1 w 11"/>
                  <a:gd name="T25" fmla="*/ 0 h 54"/>
                  <a:gd name="T26" fmla="*/ 1 w 11"/>
                  <a:gd name="T27" fmla="*/ 0 h 54"/>
                  <a:gd name="T28" fmla="*/ 0 w 11"/>
                  <a:gd name="T29" fmla="*/ 1 h 54"/>
                  <a:gd name="T30" fmla="*/ 0 w 11"/>
                  <a:gd name="T31" fmla="*/ 1 h 54"/>
                  <a:gd name="T32" fmla="*/ 0 w 11"/>
                  <a:gd name="T33" fmla="*/ 2 h 54"/>
                  <a:gd name="T34" fmla="*/ 0 w 11"/>
                  <a:gd name="T35" fmla="*/ 2 h 54"/>
                  <a:gd name="T36" fmla="*/ 0 w 11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54">
                    <a:moveTo>
                      <a:pt x="0" y="51"/>
                    </a:moveTo>
                    <a:lnTo>
                      <a:pt x="2" y="51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1"/>
                    </a:lnTo>
                    <a:lnTo>
                      <a:pt x="11" y="49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47" name="Freeform 115"/>
              <p:cNvSpPr>
                <a:spLocks/>
              </p:cNvSpPr>
              <p:nvPr/>
            </p:nvSpPr>
            <p:spPr bwMode="auto">
              <a:xfrm>
                <a:off x="3633" y="2959"/>
                <a:ext cx="5" cy="27"/>
              </a:xfrm>
              <a:custGeom>
                <a:avLst/>
                <a:gdLst>
                  <a:gd name="T0" fmla="*/ 0 w 11"/>
                  <a:gd name="T1" fmla="*/ 13 h 54"/>
                  <a:gd name="T2" fmla="*/ 0 w 11"/>
                  <a:gd name="T3" fmla="*/ 13 h 54"/>
                  <a:gd name="T4" fmla="*/ 0 w 11"/>
                  <a:gd name="T5" fmla="*/ 14 h 54"/>
                  <a:gd name="T6" fmla="*/ 1 w 11"/>
                  <a:gd name="T7" fmla="*/ 14 h 54"/>
                  <a:gd name="T8" fmla="*/ 1 w 11"/>
                  <a:gd name="T9" fmla="*/ 14 h 54"/>
                  <a:gd name="T10" fmla="*/ 1 w 11"/>
                  <a:gd name="T11" fmla="*/ 14 h 54"/>
                  <a:gd name="T12" fmla="*/ 2 w 11"/>
                  <a:gd name="T13" fmla="*/ 13 h 54"/>
                  <a:gd name="T14" fmla="*/ 2 w 11"/>
                  <a:gd name="T15" fmla="*/ 13 h 54"/>
                  <a:gd name="T16" fmla="*/ 2 w 11"/>
                  <a:gd name="T17" fmla="*/ 13 h 54"/>
                  <a:gd name="T18" fmla="*/ 2 w 11"/>
                  <a:gd name="T19" fmla="*/ 2 h 54"/>
                  <a:gd name="T20" fmla="*/ 2 w 11"/>
                  <a:gd name="T21" fmla="*/ 1 h 54"/>
                  <a:gd name="T22" fmla="*/ 1 w 11"/>
                  <a:gd name="T23" fmla="*/ 1 h 54"/>
                  <a:gd name="T24" fmla="*/ 1 w 11"/>
                  <a:gd name="T25" fmla="*/ 0 h 54"/>
                  <a:gd name="T26" fmla="*/ 1 w 11"/>
                  <a:gd name="T27" fmla="*/ 0 h 54"/>
                  <a:gd name="T28" fmla="*/ 0 w 11"/>
                  <a:gd name="T29" fmla="*/ 1 h 54"/>
                  <a:gd name="T30" fmla="*/ 0 w 11"/>
                  <a:gd name="T31" fmla="*/ 1 h 54"/>
                  <a:gd name="T32" fmla="*/ 0 w 11"/>
                  <a:gd name="T33" fmla="*/ 2 h 54"/>
                  <a:gd name="T34" fmla="*/ 0 w 11"/>
                  <a:gd name="T35" fmla="*/ 2 h 54"/>
                  <a:gd name="T36" fmla="*/ 0 w 11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54">
                    <a:moveTo>
                      <a:pt x="0" y="51"/>
                    </a:moveTo>
                    <a:lnTo>
                      <a:pt x="2" y="51"/>
                    </a:lnTo>
                    <a:lnTo>
                      <a:pt x="3" y="53"/>
                    </a:lnTo>
                    <a:lnTo>
                      <a:pt x="5" y="54"/>
                    </a:lnTo>
                    <a:lnTo>
                      <a:pt x="7" y="53"/>
                    </a:lnTo>
                    <a:lnTo>
                      <a:pt x="9" y="51"/>
                    </a:lnTo>
                    <a:lnTo>
                      <a:pt x="11" y="49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48" name="Freeform 116"/>
              <p:cNvSpPr>
                <a:spLocks/>
              </p:cNvSpPr>
              <p:nvPr/>
            </p:nvSpPr>
            <p:spPr bwMode="auto">
              <a:xfrm>
                <a:off x="3633" y="2921"/>
                <a:ext cx="5" cy="27"/>
              </a:xfrm>
              <a:custGeom>
                <a:avLst/>
                <a:gdLst>
                  <a:gd name="T0" fmla="*/ 0 w 11"/>
                  <a:gd name="T1" fmla="*/ 13 h 54"/>
                  <a:gd name="T2" fmla="*/ 0 w 11"/>
                  <a:gd name="T3" fmla="*/ 13 h 54"/>
                  <a:gd name="T4" fmla="*/ 0 w 11"/>
                  <a:gd name="T5" fmla="*/ 13 h 54"/>
                  <a:gd name="T6" fmla="*/ 1 w 11"/>
                  <a:gd name="T7" fmla="*/ 14 h 54"/>
                  <a:gd name="T8" fmla="*/ 1 w 11"/>
                  <a:gd name="T9" fmla="*/ 14 h 54"/>
                  <a:gd name="T10" fmla="*/ 1 w 11"/>
                  <a:gd name="T11" fmla="*/ 13 h 54"/>
                  <a:gd name="T12" fmla="*/ 2 w 11"/>
                  <a:gd name="T13" fmla="*/ 13 h 54"/>
                  <a:gd name="T14" fmla="*/ 2 w 11"/>
                  <a:gd name="T15" fmla="*/ 12 h 54"/>
                  <a:gd name="T16" fmla="*/ 2 w 11"/>
                  <a:gd name="T17" fmla="*/ 12 h 54"/>
                  <a:gd name="T18" fmla="*/ 2 w 11"/>
                  <a:gd name="T19" fmla="*/ 2 h 54"/>
                  <a:gd name="T20" fmla="*/ 2 w 11"/>
                  <a:gd name="T21" fmla="*/ 1 h 54"/>
                  <a:gd name="T22" fmla="*/ 1 w 11"/>
                  <a:gd name="T23" fmla="*/ 1 h 54"/>
                  <a:gd name="T24" fmla="*/ 1 w 11"/>
                  <a:gd name="T25" fmla="*/ 0 h 54"/>
                  <a:gd name="T26" fmla="*/ 1 w 11"/>
                  <a:gd name="T27" fmla="*/ 0 h 54"/>
                  <a:gd name="T28" fmla="*/ 0 w 11"/>
                  <a:gd name="T29" fmla="*/ 1 h 54"/>
                  <a:gd name="T30" fmla="*/ 0 w 11"/>
                  <a:gd name="T31" fmla="*/ 1 h 54"/>
                  <a:gd name="T32" fmla="*/ 0 w 11"/>
                  <a:gd name="T33" fmla="*/ 2 h 54"/>
                  <a:gd name="T34" fmla="*/ 0 w 11"/>
                  <a:gd name="T35" fmla="*/ 2 h 54"/>
                  <a:gd name="T36" fmla="*/ 0 w 11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54">
                    <a:moveTo>
                      <a:pt x="0" y="50"/>
                    </a:moveTo>
                    <a:lnTo>
                      <a:pt x="2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0"/>
                    </a:lnTo>
                    <a:lnTo>
                      <a:pt x="11" y="48"/>
                    </a:lnTo>
                    <a:lnTo>
                      <a:pt x="11" y="5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49" name="Freeform 117"/>
              <p:cNvSpPr>
                <a:spLocks/>
              </p:cNvSpPr>
              <p:nvPr/>
            </p:nvSpPr>
            <p:spPr bwMode="auto">
              <a:xfrm>
                <a:off x="3633" y="2884"/>
                <a:ext cx="5" cy="27"/>
              </a:xfrm>
              <a:custGeom>
                <a:avLst/>
                <a:gdLst>
                  <a:gd name="T0" fmla="*/ 0 w 11"/>
                  <a:gd name="T1" fmla="*/ 13 h 54"/>
                  <a:gd name="T2" fmla="*/ 0 w 11"/>
                  <a:gd name="T3" fmla="*/ 13 h 54"/>
                  <a:gd name="T4" fmla="*/ 0 w 11"/>
                  <a:gd name="T5" fmla="*/ 13 h 54"/>
                  <a:gd name="T6" fmla="*/ 1 w 11"/>
                  <a:gd name="T7" fmla="*/ 14 h 54"/>
                  <a:gd name="T8" fmla="*/ 1 w 11"/>
                  <a:gd name="T9" fmla="*/ 14 h 54"/>
                  <a:gd name="T10" fmla="*/ 1 w 11"/>
                  <a:gd name="T11" fmla="*/ 13 h 54"/>
                  <a:gd name="T12" fmla="*/ 2 w 11"/>
                  <a:gd name="T13" fmla="*/ 13 h 54"/>
                  <a:gd name="T14" fmla="*/ 2 w 11"/>
                  <a:gd name="T15" fmla="*/ 13 h 54"/>
                  <a:gd name="T16" fmla="*/ 2 w 11"/>
                  <a:gd name="T17" fmla="*/ 13 h 54"/>
                  <a:gd name="T18" fmla="*/ 2 w 11"/>
                  <a:gd name="T19" fmla="*/ 2 h 54"/>
                  <a:gd name="T20" fmla="*/ 2 w 11"/>
                  <a:gd name="T21" fmla="*/ 1 h 54"/>
                  <a:gd name="T22" fmla="*/ 1 w 11"/>
                  <a:gd name="T23" fmla="*/ 1 h 54"/>
                  <a:gd name="T24" fmla="*/ 1 w 11"/>
                  <a:gd name="T25" fmla="*/ 0 h 54"/>
                  <a:gd name="T26" fmla="*/ 1 w 11"/>
                  <a:gd name="T27" fmla="*/ 0 h 54"/>
                  <a:gd name="T28" fmla="*/ 0 w 11"/>
                  <a:gd name="T29" fmla="*/ 1 h 54"/>
                  <a:gd name="T30" fmla="*/ 0 w 11"/>
                  <a:gd name="T31" fmla="*/ 1 h 54"/>
                  <a:gd name="T32" fmla="*/ 0 w 11"/>
                  <a:gd name="T33" fmla="*/ 2 h 54"/>
                  <a:gd name="T34" fmla="*/ 0 w 11"/>
                  <a:gd name="T35" fmla="*/ 2 h 54"/>
                  <a:gd name="T36" fmla="*/ 0 w 11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54">
                    <a:moveTo>
                      <a:pt x="0" y="50"/>
                    </a:moveTo>
                    <a:lnTo>
                      <a:pt x="2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0"/>
                    </a:lnTo>
                    <a:lnTo>
                      <a:pt x="11" y="49"/>
                    </a:lnTo>
                    <a:lnTo>
                      <a:pt x="11" y="5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50" name="Freeform 118"/>
              <p:cNvSpPr>
                <a:spLocks/>
              </p:cNvSpPr>
              <p:nvPr/>
            </p:nvSpPr>
            <p:spPr bwMode="auto">
              <a:xfrm>
                <a:off x="3633" y="2846"/>
                <a:ext cx="5" cy="27"/>
              </a:xfrm>
              <a:custGeom>
                <a:avLst/>
                <a:gdLst>
                  <a:gd name="T0" fmla="*/ 0 w 11"/>
                  <a:gd name="T1" fmla="*/ 13 h 54"/>
                  <a:gd name="T2" fmla="*/ 0 w 11"/>
                  <a:gd name="T3" fmla="*/ 13 h 54"/>
                  <a:gd name="T4" fmla="*/ 0 w 11"/>
                  <a:gd name="T5" fmla="*/ 14 h 54"/>
                  <a:gd name="T6" fmla="*/ 1 w 11"/>
                  <a:gd name="T7" fmla="*/ 14 h 54"/>
                  <a:gd name="T8" fmla="*/ 1 w 11"/>
                  <a:gd name="T9" fmla="*/ 14 h 54"/>
                  <a:gd name="T10" fmla="*/ 1 w 11"/>
                  <a:gd name="T11" fmla="*/ 14 h 54"/>
                  <a:gd name="T12" fmla="*/ 2 w 11"/>
                  <a:gd name="T13" fmla="*/ 13 h 54"/>
                  <a:gd name="T14" fmla="*/ 2 w 11"/>
                  <a:gd name="T15" fmla="*/ 13 h 54"/>
                  <a:gd name="T16" fmla="*/ 2 w 11"/>
                  <a:gd name="T17" fmla="*/ 13 h 54"/>
                  <a:gd name="T18" fmla="*/ 2 w 11"/>
                  <a:gd name="T19" fmla="*/ 2 h 54"/>
                  <a:gd name="T20" fmla="*/ 2 w 11"/>
                  <a:gd name="T21" fmla="*/ 1 h 54"/>
                  <a:gd name="T22" fmla="*/ 1 w 11"/>
                  <a:gd name="T23" fmla="*/ 1 h 54"/>
                  <a:gd name="T24" fmla="*/ 1 w 11"/>
                  <a:gd name="T25" fmla="*/ 0 h 54"/>
                  <a:gd name="T26" fmla="*/ 1 w 11"/>
                  <a:gd name="T27" fmla="*/ 0 h 54"/>
                  <a:gd name="T28" fmla="*/ 0 w 11"/>
                  <a:gd name="T29" fmla="*/ 1 h 54"/>
                  <a:gd name="T30" fmla="*/ 0 w 11"/>
                  <a:gd name="T31" fmla="*/ 1 h 54"/>
                  <a:gd name="T32" fmla="*/ 0 w 11"/>
                  <a:gd name="T33" fmla="*/ 2 h 54"/>
                  <a:gd name="T34" fmla="*/ 0 w 11"/>
                  <a:gd name="T35" fmla="*/ 2 h 54"/>
                  <a:gd name="T36" fmla="*/ 0 w 11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54">
                    <a:moveTo>
                      <a:pt x="0" y="51"/>
                    </a:moveTo>
                    <a:lnTo>
                      <a:pt x="2" y="51"/>
                    </a:lnTo>
                    <a:lnTo>
                      <a:pt x="3" y="53"/>
                    </a:lnTo>
                    <a:lnTo>
                      <a:pt x="5" y="54"/>
                    </a:lnTo>
                    <a:lnTo>
                      <a:pt x="7" y="53"/>
                    </a:lnTo>
                    <a:lnTo>
                      <a:pt x="9" y="51"/>
                    </a:lnTo>
                    <a:lnTo>
                      <a:pt x="11" y="49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322" name="Freeform 119"/>
            <p:cNvSpPr>
              <a:spLocks/>
            </p:cNvSpPr>
            <p:nvPr/>
          </p:nvSpPr>
          <p:spPr bwMode="auto">
            <a:xfrm>
              <a:off x="4328" y="178"/>
              <a:ext cx="488" cy="342"/>
            </a:xfrm>
            <a:custGeom>
              <a:avLst/>
              <a:gdLst>
                <a:gd name="T0" fmla="*/ 0 w 993"/>
                <a:gd name="T1" fmla="*/ 0 h 633"/>
                <a:gd name="T2" fmla="*/ 0 w 993"/>
                <a:gd name="T3" fmla="*/ 6 h 633"/>
                <a:gd name="T4" fmla="*/ 29 w 993"/>
                <a:gd name="T5" fmla="*/ 6 h 633"/>
                <a:gd name="T6" fmla="*/ 57 w 993"/>
                <a:gd name="T7" fmla="*/ 8 h 633"/>
                <a:gd name="T8" fmla="*/ 84 w 993"/>
                <a:gd name="T9" fmla="*/ 9 h 633"/>
                <a:gd name="T10" fmla="*/ 109 w 993"/>
                <a:gd name="T11" fmla="*/ 12 h 633"/>
                <a:gd name="T12" fmla="*/ 121 w 993"/>
                <a:gd name="T13" fmla="*/ 14 h 633"/>
                <a:gd name="T14" fmla="*/ 133 w 993"/>
                <a:gd name="T15" fmla="*/ 16 h 633"/>
                <a:gd name="T16" fmla="*/ 144 w 993"/>
                <a:gd name="T17" fmla="*/ 18 h 633"/>
                <a:gd name="T18" fmla="*/ 144 w 993"/>
                <a:gd name="T19" fmla="*/ 15 h 633"/>
                <a:gd name="T20" fmla="*/ 143 w 993"/>
                <a:gd name="T21" fmla="*/ 18 h 633"/>
                <a:gd name="T22" fmla="*/ 154 w 993"/>
                <a:gd name="T23" fmla="*/ 21 h 633"/>
                <a:gd name="T24" fmla="*/ 164 w 993"/>
                <a:gd name="T25" fmla="*/ 25 h 633"/>
                <a:gd name="T26" fmla="*/ 173 w 993"/>
                <a:gd name="T27" fmla="*/ 29 h 633"/>
                <a:gd name="T28" fmla="*/ 182 w 993"/>
                <a:gd name="T29" fmla="*/ 33 h 633"/>
                <a:gd name="T30" fmla="*/ 189 w 993"/>
                <a:gd name="T31" fmla="*/ 38 h 633"/>
                <a:gd name="T32" fmla="*/ 197 w 993"/>
                <a:gd name="T33" fmla="*/ 45 h 633"/>
                <a:gd name="T34" fmla="*/ 198 w 993"/>
                <a:gd name="T35" fmla="*/ 42 h 633"/>
                <a:gd name="T36" fmla="*/ 196 w 993"/>
                <a:gd name="T37" fmla="*/ 44 h 633"/>
                <a:gd name="T38" fmla="*/ 202 w 993"/>
                <a:gd name="T39" fmla="*/ 51 h 633"/>
                <a:gd name="T40" fmla="*/ 208 w 993"/>
                <a:gd name="T41" fmla="*/ 58 h 633"/>
                <a:gd name="T42" fmla="*/ 212 w 993"/>
                <a:gd name="T43" fmla="*/ 66 h 633"/>
                <a:gd name="T44" fmla="*/ 216 w 993"/>
                <a:gd name="T45" fmla="*/ 74 h 633"/>
                <a:gd name="T46" fmla="*/ 220 w 993"/>
                <a:gd name="T47" fmla="*/ 83 h 633"/>
                <a:gd name="T48" fmla="*/ 222 w 993"/>
                <a:gd name="T49" fmla="*/ 81 h 633"/>
                <a:gd name="T50" fmla="*/ 219 w 993"/>
                <a:gd name="T51" fmla="*/ 81 h 633"/>
                <a:gd name="T52" fmla="*/ 223 w 993"/>
                <a:gd name="T53" fmla="*/ 90 h 633"/>
                <a:gd name="T54" fmla="*/ 225 w 993"/>
                <a:gd name="T55" fmla="*/ 99 h 633"/>
                <a:gd name="T56" fmla="*/ 229 w 993"/>
                <a:gd name="T57" fmla="*/ 119 h 633"/>
                <a:gd name="T58" fmla="*/ 231 w 993"/>
                <a:gd name="T59" fmla="*/ 140 h 633"/>
                <a:gd name="T60" fmla="*/ 233 w 993"/>
                <a:gd name="T61" fmla="*/ 162 h 633"/>
                <a:gd name="T62" fmla="*/ 235 w 993"/>
                <a:gd name="T63" fmla="*/ 185 h 633"/>
                <a:gd name="T64" fmla="*/ 240 w 993"/>
                <a:gd name="T65" fmla="*/ 184 h 633"/>
                <a:gd name="T66" fmla="*/ 239 w 993"/>
                <a:gd name="T67" fmla="*/ 162 h 633"/>
                <a:gd name="T68" fmla="*/ 237 w 993"/>
                <a:gd name="T69" fmla="*/ 140 h 633"/>
                <a:gd name="T70" fmla="*/ 234 w 993"/>
                <a:gd name="T71" fmla="*/ 119 h 633"/>
                <a:gd name="T72" fmla="*/ 230 w 993"/>
                <a:gd name="T73" fmla="*/ 99 h 633"/>
                <a:gd name="T74" fmla="*/ 228 w 993"/>
                <a:gd name="T75" fmla="*/ 90 h 633"/>
                <a:gd name="T76" fmla="*/ 225 w 993"/>
                <a:gd name="T77" fmla="*/ 81 h 633"/>
                <a:gd name="T78" fmla="*/ 224 w 993"/>
                <a:gd name="T79" fmla="*/ 78 h 633"/>
                <a:gd name="T80" fmla="*/ 220 w 993"/>
                <a:gd name="T81" fmla="*/ 70 h 633"/>
                <a:gd name="T82" fmla="*/ 216 w 993"/>
                <a:gd name="T83" fmla="*/ 61 h 633"/>
                <a:gd name="T84" fmla="*/ 212 w 993"/>
                <a:gd name="T85" fmla="*/ 53 h 633"/>
                <a:gd name="T86" fmla="*/ 206 w 993"/>
                <a:gd name="T87" fmla="*/ 46 h 633"/>
                <a:gd name="T88" fmla="*/ 200 w 993"/>
                <a:gd name="T89" fmla="*/ 39 h 633"/>
                <a:gd name="T90" fmla="*/ 199 w 993"/>
                <a:gd name="T91" fmla="*/ 39 h 633"/>
                <a:gd name="T92" fmla="*/ 192 w 993"/>
                <a:gd name="T93" fmla="*/ 33 h 633"/>
                <a:gd name="T94" fmla="*/ 184 w 993"/>
                <a:gd name="T95" fmla="*/ 28 h 633"/>
                <a:gd name="T96" fmla="*/ 175 w 993"/>
                <a:gd name="T97" fmla="*/ 23 h 633"/>
                <a:gd name="T98" fmla="*/ 166 w 993"/>
                <a:gd name="T99" fmla="*/ 19 h 633"/>
                <a:gd name="T100" fmla="*/ 156 w 993"/>
                <a:gd name="T101" fmla="*/ 15 h 633"/>
                <a:gd name="T102" fmla="*/ 145 w 993"/>
                <a:gd name="T103" fmla="*/ 12 h 633"/>
                <a:gd name="T104" fmla="*/ 144 w 993"/>
                <a:gd name="T105" fmla="*/ 12 h 633"/>
                <a:gd name="T106" fmla="*/ 133 w 993"/>
                <a:gd name="T107" fmla="*/ 9 h 633"/>
                <a:gd name="T108" fmla="*/ 121 w 993"/>
                <a:gd name="T109" fmla="*/ 8 h 633"/>
                <a:gd name="T110" fmla="*/ 109 w 993"/>
                <a:gd name="T111" fmla="*/ 5 h 633"/>
                <a:gd name="T112" fmla="*/ 84 w 993"/>
                <a:gd name="T113" fmla="*/ 3 h 633"/>
                <a:gd name="T114" fmla="*/ 57 w 993"/>
                <a:gd name="T115" fmla="*/ 2 h 633"/>
                <a:gd name="T116" fmla="*/ 29 w 993"/>
                <a:gd name="T117" fmla="*/ 1 h 633"/>
                <a:gd name="T118" fmla="*/ 0 w 993"/>
                <a:gd name="T119" fmla="*/ 0 h 63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93" h="633">
                  <a:moveTo>
                    <a:pt x="0" y="0"/>
                  </a:moveTo>
                  <a:lnTo>
                    <a:pt x="0" y="22"/>
                  </a:lnTo>
                  <a:lnTo>
                    <a:pt x="118" y="23"/>
                  </a:lnTo>
                  <a:lnTo>
                    <a:pt x="233" y="27"/>
                  </a:lnTo>
                  <a:lnTo>
                    <a:pt x="345" y="31"/>
                  </a:lnTo>
                  <a:lnTo>
                    <a:pt x="452" y="40"/>
                  </a:lnTo>
                  <a:lnTo>
                    <a:pt x="502" y="47"/>
                  </a:lnTo>
                  <a:lnTo>
                    <a:pt x="551" y="54"/>
                  </a:lnTo>
                  <a:lnTo>
                    <a:pt x="598" y="63"/>
                  </a:lnTo>
                  <a:lnTo>
                    <a:pt x="598" y="52"/>
                  </a:lnTo>
                  <a:lnTo>
                    <a:pt x="593" y="61"/>
                  </a:lnTo>
                  <a:lnTo>
                    <a:pt x="638" y="72"/>
                  </a:lnTo>
                  <a:lnTo>
                    <a:pt x="679" y="85"/>
                  </a:lnTo>
                  <a:lnTo>
                    <a:pt x="717" y="99"/>
                  </a:lnTo>
                  <a:lnTo>
                    <a:pt x="753" y="113"/>
                  </a:lnTo>
                  <a:lnTo>
                    <a:pt x="784" y="131"/>
                  </a:lnTo>
                  <a:lnTo>
                    <a:pt x="815" y="153"/>
                  </a:lnTo>
                  <a:lnTo>
                    <a:pt x="818" y="144"/>
                  </a:lnTo>
                  <a:lnTo>
                    <a:pt x="811" y="151"/>
                  </a:lnTo>
                  <a:lnTo>
                    <a:pt x="836" y="175"/>
                  </a:lnTo>
                  <a:lnTo>
                    <a:pt x="860" y="198"/>
                  </a:lnTo>
                  <a:lnTo>
                    <a:pt x="880" y="225"/>
                  </a:lnTo>
                  <a:lnTo>
                    <a:pt x="896" y="254"/>
                  </a:lnTo>
                  <a:lnTo>
                    <a:pt x="910" y="285"/>
                  </a:lnTo>
                  <a:lnTo>
                    <a:pt x="919" y="276"/>
                  </a:lnTo>
                  <a:lnTo>
                    <a:pt x="908" y="276"/>
                  </a:lnTo>
                  <a:lnTo>
                    <a:pt x="921" y="308"/>
                  </a:lnTo>
                  <a:lnTo>
                    <a:pt x="932" y="341"/>
                  </a:lnTo>
                  <a:lnTo>
                    <a:pt x="948" y="409"/>
                  </a:lnTo>
                  <a:lnTo>
                    <a:pt x="959" y="481"/>
                  </a:lnTo>
                  <a:lnTo>
                    <a:pt x="966" y="555"/>
                  </a:lnTo>
                  <a:lnTo>
                    <a:pt x="972" y="633"/>
                  </a:lnTo>
                  <a:lnTo>
                    <a:pt x="993" y="631"/>
                  </a:lnTo>
                  <a:lnTo>
                    <a:pt x="988" y="555"/>
                  </a:lnTo>
                  <a:lnTo>
                    <a:pt x="981" y="481"/>
                  </a:lnTo>
                  <a:lnTo>
                    <a:pt x="970" y="409"/>
                  </a:lnTo>
                  <a:lnTo>
                    <a:pt x="954" y="341"/>
                  </a:lnTo>
                  <a:lnTo>
                    <a:pt x="943" y="308"/>
                  </a:lnTo>
                  <a:lnTo>
                    <a:pt x="930" y="276"/>
                  </a:lnTo>
                  <a:lnTo>
                    <a:pt x="926" y="268"/>
                  </a:lnTo>
                  <a:lnTo>
                    <a:pt x="912" y="238"/>
                  </a:lnTo>
                  <a:lnTo>
                    <a:pt x="896" y="209"/>
                  </a:lnTo>
                  <a:lnTo>
                    <a:pt x="876" y="182"/>
                  </a:lnTo>
                  <a:lnTo>
                    <a:pt x="852" y="158"/>
                  </a:lnTo>
                  <a:lnTo>
                    <a:pt x="827" y="135"/>
                  </a:lnTo>
                  <a:lnTo>
                    <a:pt x="824" y="133"/>
                  </a:lnTo>
                  <a:lnTo>
                    <a:pt x="795" y="113"/>
                  </a:lnTo>
                  <a:lnTo>
                    <a:pt x="762" y="94"/>
                  </a:lnTo>
                  <a:lnTo>
                    <a:pt x="726" y="79"/>
                  </a:lnTo>
                  <a:lnTo>
                    <a:pt x="688" y="65"/>
                  </a:lnTo>
                  <a:lnTo>
                    <a:pt x="647" y="52"/>
                  </a:lnTo>
                  <a:lnTo>
                    <a:pt x="602" y="41"/>
                  </a:lnTo>
                  <a:lnTo>
                    <a:pt x="598" y="41"/>
                  </a:lnTo>
                  <a:lnTo>
                    <a:pt x="551" y="32"/>
                  </a:lnTo>
                  <a:lnTo>
                    <a:pt x="502" y="25"/>
                  </a:lnTo>
                  <a:lnTo>
                    <a:pt x="452" y="18"/>
                  </a:lnTo>
                  <a:lnTo>
                    <a:pt x="345" y="9"/>
                  </a:lnTo>
                  <a:lnTo>
                    <a:pt x="233" y="5"/>
                  </a:lnTo>
                  <a:lnTo>
                    <a:pt x="118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3" name="Rectangle 120"/>
            <p:cNvSpPr>
              <a:spLocks noChangeArrowheads="1"/>
            </p:cNvSpPr>
            <p:nvPr/>
          </p:nvSpPr>
          <p:spPr bwMode="auto">
            <a:xfrm>
              <a:off x="4807" y="516"/>
              <a:ext cx="8" cy="3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54324" name="Freeform 121"/>
            <p:cNvSpPr>
              <a:spLocks/>
            </p:cNvSpPr>
            <p:nvPr/>
          </p:nvSpPr>
          <p:spPr bwMode="auto">
            <a:xfrm>
              <a:off x="4806" y="855"/>
              <a:ext cx="300" cy="307"/>
            </a:xfrm>
            <a:custGeom>
              <a:avLst/>
              <a:gdLst>
                <a:gd name="T0" fmla="*/ 5 w 665"/>
                <a:gd name="T1" fmla="*/ 0 h 664"/>
                <a:gd name="T2" fmla="*/ 0 w 665"/>
                <a:gd name="T3" fmla="*/ 0 h 664"/>
                <a:gd name="T4" fmla="*/ 1 w 665"/>
                <a:gd name="T5" fmla="*/ 14 h 664"/>
                <a:gd name="T6" fmla="*/ 3 w 665"/>
                <a:gd name="T7" fmla="*/ 28 h 664"/>
                <a:gd name="T8" fmla="*/ 6 w 665"/>
                <a:gd name="T9" fmla="*/ 42 h 664"/>
                <a:gd name="T10" fmla="*/ 10 w 665"/>
                <a:gd name="T11" fmla="*/ 55 h 664"/>
                <a:gd name="T12" fmla="*/ 11 w 665"/>
                <a:gd name="T13" fmla="*/ 56 h 664"/>
                <a:gd name="T14" fmla="*/ 17 w 665"/>
                <a:gd name="T15" fmla="*/ 68 h 664"/>
                <a:gd name="T16" fmla="*/ 23 w 665"/>
                <a:gd name="T17" fmla="*/ 80 h 664"/>
                <a:gd name="T18" fmla="*/ 31 w 665"/>
                <a:gd name="T19" fmla="*/ 91 h 664"/>
                <a:gd name="T20" fmla="*/ 40 w 665"/>
                <a:gd name="T21" fmla="*/ 101 h 664"/>
                <a:gd name="T22" fmla="*/ 49 w 665"/>
                <a:gd name="T23" fmla="*/ 110 h 664"/>
                <a:gd name="T24" fmla="*/ 59 w 665"/>
                <a:gd name="T25" fmla="*/ 117 h 664"/>
                <a:gd name="T26" fmla="*/ 60 w 665"/>
                <a:gd name="T27" fmla="*/ 118 h 664"/>
                <a:gd name="T28" fmla="*/ 71 w 665"/>
                <a:gd name="T29" fmla="*/ 125 h 664"/>
                <a:gd name="T30" fmla="*/ 83 w 665"/>
                <a:gd name="T31" fmla="*/ 130 h 664"/>
                <a:gd name="T32" fmla="*/ 95 w 665"/>
                <a:gd name="T33" fmla="*/ 135 h 664"/>
                <a:gd name="T34" fmla="*/ 108 w 665"/>
                <a:gd name="T35" fmla="*/ 139 h 664"/>
                <a:gd name="T36" fmla="*/ 108 w 665"/>
                <a:gd name="T37" fmla="*/ 139 h 664"/>
                <a:gd name="T38" fmla="*/ 122 w 665"/>
                <a:gd name="T39" fmla="*/ 141 h 664"/>
                <a:gd name="T40" fmla="*/ 135 w 665"/>
                <a:gd name="T41" fmla="*/ 142 h 664"/>
                <a:gd name="T42" fmla="*/ 135 w 665"/>
                <a:gd name="T43" fmla="*/ 137 h 664"/>
                <a:gd name="T44" fmla="*/ 122 w 665"/>
                <a:gd name="T45" fmla="*/ 136 h 664"/>
                <a:gd name="T46" fmla="*/ 108 w 665"/>
                <a:gd name="T47" fmla="*/ 135 h 664"/>
                <a:gd name="T48" fmla="*/ 108 w 665"/>
                <a:gd name="T49" fmla="*/ 137 h 664"/>
                <a:gd name="T50" fmla="*/ 110 w 665"/>
                <a:gd name="T51" fmla="*/ 135 h 664"/>
                <a:gd name="T52" fmla="*/ 97 w 665"/>
                <a:gd name="T53" fmla="*/ 131 h 664"/>
                <a:gd name="T54" fmla="*/ 84 w 665"/>
                <a:gd name="T55" fmla="*/ 127 h 664"/>
                <a:gd name="T56" fmla="*/ 73 w 665"/>
                <a:gd name="T57" fmla="*/ 121 h 664"/>
                <a:gd name="T58" fmla="*/ 62 w 665"/>
                <a:gd name="T59" fmla="*/ 114 h 664"/>
                <a:gd name="T60" fmla="*/ 61 w 665"/>
                <a:gd name="T61" fmla="*/ 116 h 664"/>
                <a:gd name="T62" fmla="*/ 62 w 665"/>
                <a:gd name="T63" fmla="*/ 114 h 664"/>
                <a:gd name="T64" fmla="*/ 52 w 665"/>
                <a:gd name="T65" fmla="*/ 106 h 664"/>
                <a:gd name="T66" fmla="*/ 43 w 665"/>
                <a:gd name="T67" fmla="*/ 97 h 664"/>
                <a:gd name="T68" fmla="*/ 34 w 665"/>
                <a:gd name="T69" fmla="*/ 87 h 664"/>
                <a:gd name="T70" fmla="*/ 27 w 665"/>
                <a:gd name="T71" fmla="*/ 76 h 664"/>
                <a:gd name="T72" fmla="*/ 20 w 665"/>
                <a:gd name="T73" fmla="*/ 65 h 664"/>
                <a:gd name="T74" fmla="*/ 14 w 665"/>
                <a:gd name="T75" fmla="*/ 53 h 664"/>
                <a:gd name="T76" fmla="*/ 13 w 665"/>
                <a:gd name="T77" fmla="*/ 55 h 664"/>
                <a:gd name="T78" fmla="*/ 14 w 665"/>
                <a:gd name="T79" fmla="*/ 55 h 664"/>
                <a:gd name="T80" fmla="*/ 10 w 665"/>
                <a:gd name="T81" fmla="*/ 42 h 664"/>
                <a:gd name="T82" fmla="*/ 7 w 665"/>
                <a:gd name="T83" fmla="*/ 28 h 664"/>
                <a:gd name="T84" fmla="*/ 5 w 665"/>
                <a:gd name="T85" fmla="*/ 14 h 664"/>
                <a:gd name="T86" fmla="*/ 5 w 665"/>
                <a:gd name="T87" fmla="*/ 0 h 6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65" h="664">
                  <a:moveTo>
                    <a:pt x="22" y="0"/>
                  </a:moveTo>
                  <a:lnTo>
                    <a:pt x="0" y="0"/>
                  </a:lnTo>
                  <a:lnTo>
                    <a:pt x="4" y="67"/>
                  </a:lnTo>
                  <a:lnTo>
                    <a:pt x="13" y="132"/>
                  </a:lnTo>
                  <a:lnTo>
                    <a:pt x="29" y="195"/>
                  </a:lnTo>
                  <a:lnTo>
                    <a:pt x="51" y="255"/>
                  </a:lnTo>
                  <a:lnTo>
                    <a:pt x="54" y="262"/>
                  </a:lnTo>
                  <a:lnTo>
                    <a:pt x="81" y="319"/>
                  </a:lnTo>
                  <a:lnTo>
                    <a:pt x="114" y="373"/>
                  </a:lnTo>
                  <a:lnTo>
                    <a:pt x="152" y="424"/>
                  </a:lnTo>
                  <a:lnTo>
                    <a:pt x="195" y="471"/>
                  </a:lnTo>
                  <a:lnTo>
                    <a:pt x="240" y="512"/>
                  </a:lnTo>
                  <a:lnTo>
                    <a:pt x="291" y="550"/>
                  </a:lnTo>
                  <a:lnTo>
                    <a:pt x="294" y="552"/>
                  </a:lnTo>
                  <a:lnTo>
                    <a:pt x="349" y="584"/>
                  </a:lnTo>
                  <a:lnTo>
                    <a:pt x="406" y="611"/>
                  </a:lnTo>
                  <a:lnTo>
                    <a:pt x="466" y="633"/>
                  </a:lnTo>
                  <a:lnTo>
                    <a:pt x="529" y="649"/>
                  </a:lnTo>
                  <a:lnTo>
                    <a:pt x="533" y="651"/>
                  </a:lnTo>
                  <a:lnTo>
                    <a:pt x="598" y="660"/>
                  </a:lnTo>
                  <a:lnTo>
                    <a:pt x="665" y="664"/>
                  </a:lnTo>
                  <a:lnTo>
                    <a:pt x="665" y="642"/>
                  </a:lnTo>
                  <a:lnTo>
                    <a:pt x="598" y="638"/>
                  </a:lnTo>
                  <a:lnTo>
                    <a:pt x="533" y="629"/>
                  </a:lnTo>
                  <a:lnTo>
                    <a:pt x="533" y="640"/>
                  </a:lnTo>
                  <a:lnTo>
                    <a:pt x="538" y="629"/>
                  </a:lnTo>
                  <a:lnTo>
                    <a:pt x="475" y="613"/>
                  </a:lnTo>
                  <a:lnTo>
                    <a:pt x="415" y="592"/>
                  </a:lnTo>
                  <a:lnTo>
                    <a:pt x="358" y="565"/>
                  </a:lnTo>
                  <a:lnTo>
                    <a:pt x="303" y="532"/>
                  </a:lnTo>
                  <a:lnTo>
                    <a:pt x="300" y="541"/>
                  </a:lnTo>
                  <a:lnTo>
                    <a:pt x="307" y="534"/>
                  </a:lnTo>
                  <a:lnTo>
                    <a:pt x="257" y="496"/>
                  </a:lnTo>
                  <a:lnTo>
                    <a:pt x="211" y="455"/>
                  </a:lnTo>
                  <a:lnTo>
                    <a:pt x="168" y="408"/>
                  </a:lnTo>
                  <a:lnTo>
                    <a:pt x="130" y="357"/>
                  </a:lnTo>
                  <a:lnTo>
                    <a:pt x="98" y="303"/>
                  </a:lnTo>
                  <a:lnTo>
                    <a:pt x="71" y="246"/>
                  </a:lnTo>
                  <a:lnTo>
                    <a:pt x="62" y="255"/>
                  </a:lnTo>
                  <a:lnTo>
                    <a:pt x="72" y="255"/>
                  </a:lnTo>
                  <a:lnTo>
                    <a:pt x="51" y="195"/>
                  </a:lnTo>
                  <a:lnTo>
                    <a:pt x="35" y="132"/>
                  </a:lnTo>
                  <a:lnTo>
                    <a:pt x="25" y="6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325" name="Group 122"/>
            <p:cNvGrpSpPr>
              <a:grpSpLocks/>
            </p:cNvGrpSpPr>
            <p:nvPr/>
          </p:nvGrpSpPr>
          <p:grpSpPr bwMode="auto">
            <a:xfrm>
              <a:off x="4808" y="187"/>
              <a:ext cx="5" cy="973"/>
              <a:chOff x="3907" y="2846"/>
              <a:chExt cx="6" cy="1049"/>
            </a:xfrm>
          </p:grpSpPr>
          <p:sp>
            <p:nvSpPr>
              <p:cNvPr id="54395" name="Freeform 123"/>
              <p:cNvSpPr>
                <a:spLocks/>
              </p:cNvSpPr>
              <p:nvPr/>
            </p:nvSpPr>
            <p:spPr bwMode="auto">
              <a:xfrm>
                <a:off x="3907" y="3868"/>
                <a:ext cx="6" cy="27"/>
              </a:xfrm>
              <a:custGeom>
                <a:avLst/>
                <a:gdLst>
                  <a:gd name="T0" fmla="*/ 0 w 10"/>
                  <a:gd name="T1" fmla="*/ 13 h 54"/>
                  <a:gd name="T2" fmla="*/ 1 w 10"/>
                  <a:gd name="T3" fmla="*/ 13 h 54"/>
                  <a:gd name="T4" fmla="*/ 1 w 10"/>
                  <a:gd name="T5" fmla="*/ 13 h 54"/>
                  <a:gd name="T6" fmla="*/ 2 w 10"/>
                  <a:gd name="T7" fmla="*/ 14 h 54"/>
                  <a:gd name="T8" fmla="*/ 2 w 10"/>
                  <a:gd name="T9" fmla="*/ 14 h 54"/>
                  <a:gd name="T10" fmla="*/ 2 w 10"/>
                  <a:gd name="T11" fmla="*/ 13 h 54"/>
                  <a:gd name="T12" fmla="*/ 3 w 10"/>
                  <a:gd name="T13" fmla="*/ 13 h 54"/>
                  <a:gd name="T14" fmla="*/ 4 w 10"/>
                  <a:gd name="T15" fmla="*/ 13 h 54"/>
                  <a:gd name="T16" fmla="*/ 4 w 10"/>
                  <a:gd name="T17" fmla="*/ 13 h 54"/>
                  <a:gd name="T18" fmla="*/ 4 w 10"/>
                  <a:gd name="T19" fmla="*/ 2 h 54"/>
                  <a:gd name="T20" fmla="*/ 3 w 10"/>
                  <a:gd name="T21" fmla="*/ 1 h 54"/>
                  <a:gd name="T22" fmla="*/ 2 w 10"/>
                  <a:gd name="T23" fmla="*/ 1 h 54"/>
                  <a:gd name="T24" fmla="*/ 2 w 10"/>
                  <a:gd name="T25" fmla="*/ 0 h 54"/>
                  <a:gd name="T26" fmla="*/ 2 w 10"/>
                  <a:gd name="T27" fmla="*/ 0 h 54"/>
                  <a:gd name="T28" fmla="*/ 1 w 10"/>
                  <a:gd name="T29" fmla="*/ 1 h 54"/>
                  <a:gd name="T30" fmla="*/ 1 w 10"/>
                  <a:gd name="T31" fmla="*/ 1 h 54"/>
                  <a:gd name="T32" fmla="*/ 0 w 10"/>
                  <a:gd name="T33" fmla="*/ 2 h 54"/>
                  <a:gd name="T34" fmla="*/ 0 w 10"/>
                  <a:gd name="T35" fmla="*/ 2 h 54"/>
                  <a:gd name="T36" fmla="*/ 0 w 10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" h="54">
                    <a:moveTo>
                      <a:pt x="0" y="51"/>
                    </a:moveTo>
                    <a:lnTo>
                      <a:pt x="1" y="51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1"/>
                    </a:lnTo>
                    <a:lnTo>
                      <a:pt x="10" y="49"/>
                    </a:lnTo>
                    <a:lnTo>
                      <a:pt x="10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96" name="Freeform 124"/>
              <p:cNvSpPr>
                <a:spLocks/>
              </p:cNvSpPr>
              <p:nvPr/>
            </p:nvSpPr>
            <p:spPr bwMode="auto">
              <a:xfrm>
                <a:off x="3907" y="3830"/>
                <a:ext cx="6" cy="27"/>
              </a:xfrm>
              <a:custGeom>
                <a:avLst/>
                <a:gdLst>
                  <a:gd name="T0" fmla="*/ 0 w 10"/>
                  <a:gd name="T1" fmla="*/ 12 h 55"/>
                  <a:gd name="T2" fmla="*/ 1 w 10"/>
                  <a:gd name="T3" fmla="*/ 12 h 55"/>
                  <a:gd name="T4" fmla="*/ 1 w 10"/>
                  <a:gd name="T5" fmla="*/ 13 h 55"/>
                  <a:gd name="T6" fmla="*/ 2 w 10"/>
                  <a:gd name="T7" fmla="*/ 13 h 55"/>
                  <a:gd name="T8" fmla="*/ 2 w 10"/>
                  <a:gd name="T9" fmla="*/ 13 h 55"/>
                  <a:gd name="T10" fmla="*/ 2 w 10"/>
                  <a:gd name="T11" fmla="*/ 13 h 55"/>
                  <a:gd name="T12" fmla="*/ 3 w 10"/>
                  <a:gd name="T13" fmla="*/ 12 h 55"/>
                  <a:gd name="T14" fmla="*/ 4 w 10"/>
                  <a:gd name="T15" fmla="*/ 12 h 55"/>
                  <a:gd name="T16" fmla="*/ 4 w 10"/>
                  <a:gd name="T17" fmla="*/ 12 h 55"/>
                  <a:gd name="T18" fmla="*/ 4 w 10"/>
                  <a:gd name="T19" fmla="*/ 1 h 55"/>
                  <a:gd name="T20" fmla="*/ 3 w 10"/>
                  <a:gd name="T21" fmla="*/ 1 h 55"/>
                  <a:gd name="T22" fmla="*/ 2 w 10"/>
                  <a:gd name="T23" fmla="*/ 0 h 55"/>
                  <a:gd name="T24" fmla="*/ 2 w 10"/>
                  <a:gd name="T25" fmla="*/ 0 h 55"/>
                  <a:gd name="T26" fmla="*/ 2 w 10"/>
                  <a:gd name="T27" fmla="*/ 0 h 55"/>
                  <a:gd name="T28" fmla="*/ 1 w 10"/>
                  <a:gd name="T29" fmla="*/ 0 h 55"/>
                  <a:gd name="T30" fmla="*/ 1 w 10"/>
                  <a:gd name="T31" fmla="*/ 1 h 55"/>
                  <a:gd name="T32" fmla="*/ 0 w 10"/>
                  <a:gd name="T33" fmla="*/ 1 h 55"/>
                  <a:gd name="T34" fmla="*/ 0 w 10"/>
                  <a:gd name="T35" fmla="*/ 2 h 55"/>
                  <a:gd name="T36" fmla="*/ 0 w 10"/>
                  <a:gd name="T37" fmla="*/ 12 h 5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" h="55">
                    <a:moveTo>
                      <a:pt x="0" y="51"/>
                    </a:moveTo>
                    <a:lnTo>
                      <a:pt x="1" y="51"/>
                    </a:lnTo>
                    <a:lnTo>
                      <a:pt x="3" y="53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9" y="51"/>
                    </a:lnTo>
                    <a:lnTo>
                      <a:pt x="10" y="49"/>
                    </a:lnTo>
                    <a:lnTo>
                      <a:pt x="10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97" name="Freeform 125"/>
              <p:cNvSpPr>
                <a:spLocks/>
              </p:cNvSpPr>
              <p:nvPr/>
            </p:nvSpPr>
            <p:spPr bwMode="auto">
              <a:xfrm>
                <a:off x="3907" y="3792"/>
                <a:ext cx="6" cy="27"/>
              </a:xfrm>
              <a:custGeom>
                <a:avLst/>
                <a:gdLst>
                  <a:gd name="T0" fmla="*/ 0 w 10"/>
                  <a:gd name="T1" fmla="*/ 13 h 54"/>
                  <a:gd name="T2" fmla="*/ 1 w 10"/>
                  <a:gd name="T3" fmla="*/ 13 h 54"/>
                  <a:gd name="T4" fmla="*/ 1 w 10"/>
                  <a:gd name="T5" fmla="*/ 13 h 54"/>
                  <a:gd name="T6" fmla="*/ 2 w 10"/>
                  <a:gd name="T7" fmla="*/ 14 h 54"/>
                  <a:gd name="T8" fmla="*/ 2 w 10"/>
                  <a:gd name="T9" fmla="*/ 14 h 54"/>
                  <a:gd name="T10" fmla="*/ 2 w 10"/>
                  <a:gd name="T11" fmla="*/ 13 h 54"/>
                  <a:gd name="T12" fmla="*/ 3 w 10"/>
                  <a:gd name="T13" fmla="*/ 13 h 54"/>
                  <a:gd name="T14" fmla="*/ 4 w 10"/>
                  <a:gd name="T15" fmla="*/ 12 h 54"/>
                  <a:gd name="T16" fmla="*/ 4 w 10"/>
                  <a:gd name="T17" fmla="*/ 12 h 54"/>
                  <a:gd name="T18" fmla="*/ 4 w 10"/>
                  <a:gd name="T19" fmla="*/ 2 h 54"/>
                  <a:gd name="T20" fmla="*/ 3 w 10"/>
                  <a:gd name="T21" fmla="*/ 1 h 54"/>
                  <a:gd name="T22" fmla="*/ 2 w 10"/>
                  <a:gd name="T23" fmla="*/ 1 h 54"/>
                  <a:gd name="T24" fmla="*/ 2 w 10"/>
                  <a:gd name="T25" fmla="*/ 0 h 54"/>
                  <a:gd name="T26" fmla="*/ 2 w 10"/>
                  <a:gd name="T27" fmla="*/ 0 h 54"/>
                  <a:gd name="T28" fmla="*/ 1 w 10"/>
                  <a:gd name="T29" fmla="*/ 1 h 54"/>
                  <a:gd name="T30" fmla="*/ 1 w 10"/>
                  <a:gd name="T31" fmla="*/ 1 h 54"/>
                  <a:gd name="T32" fmla="*/ 0 w 10"/>
                  <a:gd name="T33" fmla="*/ 2 h 54"/>
                  <a:gd name="T34" fmla="*/ 0 w 10"/>
                  <a:gd name="T35" fmla="*/ 2 h 54"/>
                  <a:gd name="T36" fmla="*/ 0 w 10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" h="54">
                    <a:moveTo>
                      <a:pt x="0" y="50"/>
                    </a:moveTo>
                    <a:lnTo>
                      <a:pt x="1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0"/>
                    </a:lnTo>
                    <a:lnTo>
                      <a:pt x="10" y="48"/>
                    </a:lnTo>
                    <a:lnTo>
                      <a:pt x="10" y="5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98" name="Freeform 126"/>
              <p:cNvSpPr>
                <a:spLocks/>
              </p:cNvSpPr>
              <p:nvPr/>
            </p:nvSpPr>
            <p:spPr bwMode="auto">
              <a:xfrm>
                <a:off x="3907" y="3754"/>
                <a:ext cx="6" cy="27"/>
              </a:xfrm>
              <a:custGeom>
                <a:avLst/>
                <a:gdLst>
                  <a:gd name="T0" fmla="*/ 0 w 10"/>
                  <a:gd name="T1" fmla="*/ 13 h 54"/>
                  <a:gd name="T2" fmla="*/ 1 w 10"/>
                  <a:gd name="T3" fmla="*/ 13 h 54"/>
                  <a:gd name="T4" fmla="*/ 1 w 10"/>
                  <a:gd name="T5" fmla="*/ 13 h 54"/>
                  <a:gd name="T6" fmla="*/ 2 w 10"/>
                  <a:gd name="T7" fmla="*/ 14 h 54"/>
                  <a:gd name="T8" fmla="*/ 2 w 10"/>
                  <a:gd name="T9" fmla="*/ 14 h 54"/>
                  <a:gd name="T10" fmla="*/ 2 w 10"/>
                  <a:gd name="T11" fmla="*/ 13 h 54"/>
                  <a:gd name="T12" fmla="*/ 3 w 10"/>
                  <a:gd name="T13" fmla="*/ 13 h 54"/>
                  <a:gd name="T14" fmla="*/ 4 w 10"/>
                  <a:gd name="T15" fmla="*/ 13 h 54"/>
                  <a:gd name="T16" fmla="*/ 4 w 10"/>
                  <a:gd name="T17" fmla="*/ 13 h 54"/>
                  <a:gd name="T18" fmla="*/ 4 w 10"/>
                  <a:gd name="T19" fmla="*/ 2 h 54"/>
                  <a:gd name="T20" fmla="*/ 3 w 10"/>
                  <a:gd name="T21" fmla="*/ 1 h 54"/>
                  <a:gd name="T22" fmla="*/ 2 w 10"/>
                  <a:gd name="T23" fmla="*/ 1 h 54"/>
                  <a:gd name="T24" fmla="*/ 2 w 10"/>
                  <a:gd name="T25" fmla="*/ 0 h 54"/>
                  <a:gd name="T26" fmla="*/ 2 w 10"/>
                  <a:gd name="T27" fmla="*/ 0 h 54"/>
                  <a:gd name="T28" fmla="*/ 1 w 10"/>
                  <a:gd name="T29" fmla="*/ 1 h 54"/>
                  <a:gd name="T30" fmla="*/ 1 w 10"/>
                  <a:gd name="T31" fmla="*/ 1 h 54"/>
                  <a:gd name="T32" fmla="*/ 0 w 10"/>
                  <a:gd name="T33" fmla="*/ 2 h 54"/>
                  <a:gd name="T34" fmla="*/ 0 w 10"/>
                  <a:gd name="T35" fmla="*/ 2 h 54"/>
                  <a:gd name="T36" fmla="*/ 0 w 10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" h="54">
                    <a:moveTo>
                      <a:pt x="0" y="51"/>
                    </a:moveTo>
                    <a:lnTo>
                      <a:pt x="1" y="51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1"/>
                    </a:lnTo>
                    <a:lnTo>
                      <a:pt x="10" y="49"/>
                    </a:lnTo>
                    <a:lnTo>
                      <a:pt x="10" y="5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99" name="Freeform 127"/>
              <p:cNvSpPr>
                <a:spLocks/>
              </p:cNvSpPr>
              <p:nvPr/>
            </p:nvSpPr>
            <p:spPr bwMode="auto">
              <a:xfrm>
                <a:off x="3907" y="3716"/>
                <a:ext cx="6" cy="27"/>
              </a:xfrm>
              <a:custGeom>
                <a:avLst/>
                <a:gdLst>
                  <a:gd name="T0" fmla="*/ 0 w 10"/>
                  <a:gd name="T1" fmla="*/ 13 h 54"/>
                  <a:gd name="T2" fmla="*/ 1 w 10"/>
                  <a:gd name="T3" fmla="*/ 13 h 54"/>
                  <a:gd name="T4" fmla="*/ 1 w 10"/>
                  <a:gd name="T5" fmla="*/ 14 h 54"/>
                  <a:gd name="T6" fmla="*/ 2 w 10"/>
                  <a:gd name="T7" fmla="*/ 14 h 54"/>
                  <a:gd name="T8" fmla="*/ 2 w 10"/>
                  <a:gd name="T9" fmla="*/ 14 h 54"/>
                  <a:gd name="T10" fmla="*/ 2 w 10"/>
                  <a:gd name="T11" fmla="*/ 14 h 54"/>
                  <a:gd name="T12" fmla="*/ 3 w 10"/>
                  <a:gd name="T13" fmla="*/ 13 h 54"/>
                  <a:gd name="T14" fmla="*/ 4 w 10"/>
                  <a:gd name="T15" fmla="*/ 13 h 54"/>
                  <a:gd name="T16" fmla="*/ 4 w 10"/>
                  <a:gd name="T17" fmla="*/ 13 h 54"/>
                  <a:gd name="T18" fmla="*/ 4 w 10"/>
                  <a:gd name="T19" fmla="*/ 2 h 54"/>
                  <a:gd name="T20" fmla="*/ 3 w 10"/>
                  <a:gd name="T21" fmla="*/ 1 h 54"/>
                  <a:gd name="T22" fmla="*/ 2 w 10"/>
                  <a:gd name="T23" fmla="*/ 1 h 54"/>
                  <a:gd name="T24" fmla="*/ 2 w 10"/>
                  <a:gd name="T25" fmla="*/ 0 h 54"/>
                  <a:gd name="T26" fmla="*/ 2 w 10"/>
                  <a:gd name="T27" fmla="*/ 0 h 54"/>
                  <a:gd name="T28" fmla="*/ 1 w 10"/>
                  <a:gd name="T29" fmla="*/ 1 h 54"/>
                  <a:gd name="T30" fmla="*/ 1 w 10"/>
                  <a:gd name="T31" fmla="*/ 1 h 54"/>
                  <a:gd name="T32" fmla="*/ 0 w 10"/>
                  <a:gd name="T33" fmla="*/ 2 h 54"/>
                  <a:gd name="T34" fmla="*/ 0 w 10"/>
                  <a:gd name="T35" fmla="*/ 2 h 54"/>
                  <a:gd name="T36" fmla="*/ 0 w 10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" h="54">
                    <a:moveTo>
                      <a:pt x="0" y="51"/>
                    </a:moveTo>
                    <a:lnTo>
                      <a:pt x="1" y="51"/>
                    </a:lnTo>
                    <a:lnTo>
                      <a:pt x="3" y="53"/>
                    </a:lnTo>
                    <a:lnTo>
                      <a:pt x="5" y="54"/>
                    </a:lnTo>
                    <a:lnTo>
                      <a:pt x="7" y="53"/>
                    </a:lnTo>
                    <a:lnTo>
                      <a:pt x="9" y="51"/>
                    </a:lnTo>
                    <a:lnTo>
                      <a:pt x="10" y="49"/>
                    </a:lnTo>
                    <a:lnTo>
                      <a:pt x="10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00" name="Freeform 128"/>
              <p:cNvSpPr>
                <a:spLocks/>
              </p:cNvSpPr>
              <p:nvPr/>
            </p:nvSpPr>
            <p:spPr bwMode="auto">
              <a:xfrm>
                <a:off x="3907" y="3678"/>
                <a:ext cx="6" cy="27"/>
              </a:xfrm>
              <a:custGeom>
                <a:avLst/>
                <a:gdLst>
                  <a:gd name="T0" fmla="*/ 0 w 10"/>
                  <a:gd name="T1" fmla="*/ 13 h 54"/>
                  <a:gd name="T2" fmla="*/ 1 w 10"/>
                  <a:gd name="T3" fmla="*/ 13 h 54"/>
                  <a:gd name="T4" fmla="*/ 1 w 10"/>
                  <a:gd name="T5" fmla="*/ 13 h 54"/>
                  <a:gd name="T6" fmla="*/ 2 w 10"/>
                  <a:gd name="T7" fmla="*/ 14 h 54"/>
                  <a:gd name="T8" fmla="*/ 2 w 10"/>
                  <a:gd name="T9" fmla="*/ 14 h 54"/>
                  <a:gd name="T10" fmla="*/ 2 w 10"/>
                  <a:gd name="T11" fmla="*/ 13 h 54"/>
                  <a:gd name="T12" fmla="*/ 3 w 10"/>
                  <a:gd name="T13" fmla="*/ 13 h 54"/>
                  <a:gd name="T14" fmla="*/ 4 w 10"/>
                  <a:gd name="T15" fmla="*/ 12 h 54"/>
                  <a:gd name="T16" fmla="*/ 4 w 10"/>
                  <a:gd name="T17" fmla="*/ 12 h 54"/>
                  <a:gd name="T18" fmla="*/ 4 w 10"/>
                  <a:gd name="T19" fmla="*/ 2 h 54"/>
                  <a:gd name="T20" fmla="*/ 3 w 10"/>
                  <a:gd name="T21" fmla="*/ 1 h 54"/>
                  <a:gd name="T22" fmla="*/ 2 w 10"/>
                  <a:gd name="T23" fmla="*/ 1 h 54"/>
                  <a:gd name="T24" fmla="*/ 2 w 10"/>
                  <a:gd name="T25" fmla="*/ 0 h 54"/>
                  <a:gd name="T26" fmla="*/ 2 w 10"/>
                  <a:gd name="T27" fmla="*/ 0 h 54"/>
                  <a:gd name="T28" fmla="*/ 1 w 10"/>
                  <a:gd name="T29" fmla="*/ 1 h 54"/>
                  <a:gd name="T30" fmla="*/ 1 w 10"/>
                  <a:gd name="T31" fmla="*/ 1 h 54"/>
                  <a:gd name="T32" fmla="*/ 0 w 10"/>
                  <a:gd name="T33" fmla="*/ 2 h 54"/>
                  <a:gd name="T34" fmla="*/ 0 w 10"/>
                  <a:gd name="T35" fmla="*/ 2 h 54"/>
                  <a:gd name="T36" fmla="*/ 0 w 10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" h="54">
                    <a:moveTo>
                      <a:pt x="0" y="50"/>
                    </a:moveTo>
                    <a:lnTo>
                      <a:pt x="1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0"/>
                    </a:lnTo>
                    <a:lnTo>
                      <a:pt x="10" y="48"/>
                    </a:lnTo>
                    <a:lnTo>
                      <a:pt x="10" y="5"/>
                    </a:lnTo>
                    <a:lnTo>
                      <a:pt x="9" y="3"/>
                    </a:lnTo>
                    <a:lnTo>
                      <a:pt x="7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01" name="Freeform 129"/>
              <p:cNvSpPr>
                <a:spLocks/>
              </p:cNvSpPr>
              <p:nvPr/>
            </p:nvSpPr>
            <p:spPr bwMode="auto">
              <a:xfrm>
                <a:off x="3907" y="3640"/>
                <a:ext cx="6" cy="28"/>
              </a:xfrm>
              <a:custGeom>
                <a:avLst/>
                <a:gdLst>
                  <a:gd name="T0" fmla="*/ 0 w 10"/>
                  <a:gd name="T1" fmla="*/ 13 h 54"/>
                  <a:gd name="T2" fmla="*/ 1 w 10"/>
                  <a:gd name="T3" fmla="*/ 13 h 54"/>
                  <a:gd name="T4" fmla="*/ 1 w 10"/>
                  <a:gd name="T5" fmla="*/ 14 h 54"/>
                  <a:gd name="T6" fmla="*/ 2 w 10"/>
                  <a:gd name="T7" fmla="*/ 15 h 54"/>
                  <a:gd name="T8" fmla="*/ 2 w 10"/>
                  <a:gd name="T9" fmla="*/ 15 h 54"/>
                  <a:gd name="T10" fmla="*/ 2 w 10"/>
                  <a:gd name="T11" fmla="*/ 14 h 54"/>
                  <a:gd name="T12" fmla="*/ 3 w 10"/>
                  <a:gd name="T13" fmla="*/ 13 h 54"/>
                  <a:gd name="T14" fmla="*/ 4 w 10"/>
                  <a:gd name="T15" fmla="*/ 13 h 54"/>
                  <a:gd name="T16" fmla="*/ 4 w 10"/>
                  <a:gd name="T17" fmla="*/ 13 h 54"/>
                  <a:gd name="T18" fmla="*/ 4 w 10"/>
                  <a:gd name="T19" fmla="*/ 2 h 54"/>
                  <a:gd name="T20" fmla="*/ 3 w 10"/>
                  <a:gd name="T21" fmla="*/ 1 h 54"/>
                  <a:gd name="T22" fmla="*/ 2 w 10"/>
                  <a:gd name="T23" fmla="*/ 1 h 54"/>
                  <a:gd name="T24" fmla="*/ 2 w 10"/>
                  <a:gd name="T25" fmla="*/ 0 h 54"/>
                  <a:gd name="T26" fmla="*/ 2 w 10"/>
                  <a:gd name="T27" fmla="*/ 0 h 54"/>
                  <a:gd name="T28" fmla="*/ 1 w 10"/>
                  <a:gd name="T29" fmla="*/ 1 h 54"/>
                  <a:gd name="T30" fmla="*/ 1 w 10"/>
                  <a:gd name="T31" fmla="*/ 1 h 54"/>
                  <a:gd name="T32" fmla="*/ 0 w 10"/>
                  <a:gd name="T33" fmla="*/ 2 h 54"/>
                  <a:gd name="T34" fmla="*/ 0 w 10"/>
                  <a:gd name="T35" fmla="*/ 2 h 54"/>
                  <a:gd name="T36" fmla="*/ 0 w 10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" h="54">
                    <a:moveTo>
                      <a:pt x="0" y="50"/>
                    </a:moveTo>
                    <a:lnTo>
                      <a:pt x="1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0"/>
                    </a:lnTo>
                    <a:lnTo>
                      <a:pt x="10" y="49"/>
                    </a:lnTo>
                    <a:lnTo>
                      <a:pt x="10" y="5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02" name="Freeform 130"/>
              <p:cNvSpPr>
                <a:spLocks/>
              </p:cNvSpPr>
              <p:nvPr/>
            </p:nvSpPr>
            <p:spPr bwMode="auto">
              <a:xfrm>
                <a:off x="3907" y="3603"/>
                <a:ext cx="6" cy="27"/>
              </a:xfrm>
              <a:custGeom>
                <a:avLst/>
                <a:gdLst>
                  <a:gd name="T0" fmla="*/ 0 w 10"/>
                  <a:gd name="T1" fmla="*/ 13 h 54"/>
                  <a:gd name="T2" fmla="*/ 1 w 10"/>
                  <a:gd name="T3" fmla="*/ 13 h 54"/>
                  <a:gd name="T4" fmla="*/ 1 w 10"/>
                  <a:gd name="T5" fmla="*/ 14 h 54"/>
                  <a:gd name="T6" fmla="*/ 2 w 10"/>
                  <a:gd name="T7" fmla="*/ 14 h 54"/>
                  <a:gd name="T8" fmla="*/ 2 w 10"/>
                  <a:gd name="T9" fmla="*/ 14 h 54"/>
                  <a:gd name="T10" fmla="*/ 2 w 10"/>
                  <a:gd name="T11" fmla="*/ 14 h 54"/>
                  <a:gd name="T12" fmla="*/ 3 w 10"/>
                  <a:gd name="T13" fmla="*/ 13 h 54"/>
                  <a:gd name="T14" fmla="*/ 4 w 10"/>
                  <a:gd name="T15" fmla="*/ 13 h 54"/>
                  <a:gd name="T16" fmla="*/ 4 w 10"/>
                  <a:gd name="T17" fmla="*/ 13 h 54"/>
                  <a:gd name="T18" fmla="*/ 4 w 10"/>
                  <a:gd name="T19" fmla="*/ 2 h 54"/>
                  <a:gd name="T20" fmla="*/ 3 w 10"/>
                  <a:gd name="T21" fmla="*/ 1 h 54"/>
                  <a:gd name="T22" fmla="*/ 2 w 10"/>
                  <a:gd name="T23" fmla="*/ 1 h 54"/>
                  <a:gd name="T24" fmla="*/ 2 w 10"/>
                  <a:gd name="T25" fmla="*/ 0 h 54"/>
                  <a:gd name="T26" fmla="*/ 2 w 10"/>
                  <a:gd name="T27" fmla="*/ 0 h 54"/>
                  <a:gd name="T28" fmla="*/ 1 w 10"/>
                  <a:gd name="T29" fmla="*/ 1 h 54"/>
                  <a:gd name="T30" fmla="*/ 1 w 10"/>
                  <a:gd name="T31" fmla="*/ 1 h 54"/>
                  <a:gd name="T32" fmla="*/ 0 w 10"/>
                  <a:gd name="T33" fmla="*/ 2 h 54"/>
                  <a:gd name="T34" fmla="*/ 0 w 10"/>
                  <a:gd name="T35" fmla="*/ 2 h 54"/>
                  <a:gd name="T36" fmla="*/ 0 w 10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" h="54">
                    <a:moveTo>
                      <a:pt x="0" y="51"/>
                    </a:moveTo>
                    <a:lnTo>
                      <a:pt x="1" y="51"/>
                    </a:lnTo>
                    <a:lnTo>
                      <a:pt x="3" y="53"/>
                    </a:lnTo>
                    <a:lnTo>
                      <a:pt x="5" y="54"/>
                    </a:lnTo>
                    <a:lnTo>
                      <a:pt x="7" y="53"/>
                    </a:lnTo>
                    <a:lnTo>
                      <a:pt x="9" y="51"/>
                    </a:lnTo>
                    <a:lnTo>
                      <a:pt x="10" y="49"/>
                    </a:lnTo>
                    <a:lnTo>
                      <a:pt x="10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03" name="Freeform 131"/>
              <p:cNvSpPr>
                <a:spLocks/>
              </p:cNvSpPr>
              <p:nvPr/>
            </p:nvSpPr>
            <p:spPr bwMode="auto">
              <a:xfrm>
                <a:off x="3907" y="3565"/>
                <a:ext cx="6" cy="27"/>
              </a:xfrm>
              <a:custGeom>
                <a:avLst/>
                <a:gdLst>
                  <a:gd name="T0" fmla="*/ 0 w 10"/>
                  <a:gd name="T1" fmla="*/ 13 h 54"/>
                  <a:gd name="T2" fmla="*/ 1 w 10"/>
                  <a:gd name="T3" fmla="*/ 13 h 54"/>
                  <a:gd name="T4" fmla="*/ 1 w 10"/>
                  <a:gd name="T5" fmla="*/ 13 h 54"/>
                  <a:gd name="T6" fmla="*/ 2 w 10"/>
                  <a:gd name="T7" fmla="*/ 14 h 54"/>
                  <a:gd name="T8" fmla="*/ 2 w 10"/>
                  <a:gd name="T9" fmla="*/ 14 h 54"/>
                  <a:gd name="T10" fmla="*/ 2 w 10"/>
                  <a:gd name="T11" fmla="*/ 13 h 54"/>
                  <a:gd name="T12" fmla="*/ 3 w 10"/>
                  <a:gd name="T13" fmla="*/ 13 h 54"/>
                  <a:gd name="T14" fmla="*/ 4 w 10"/>
                  <a:gd name="T15" fmla="*/ 12 h 54"/>
                  <a:gd name="T16" fmla="*/ 4 w 10"/>
                  <a:gd name="T17" fmla="*/ 12 h 54"/>
                  <a:gd name="T18" fmla="*/ 4 w 10"/>
                  <a:gd name="T19" fmla="*/ 2 h 54"/>
                  <a:gd name="T20" fmla="*/ 3 w 10"/>
                  <a:gd name="T21" fmla="*/ 1 h 54"/>
                  <a:gd name="T22" fmla="*/ 2 w 10"/>
                  <a:gd name="T23" fmla="*/ 1 h 54"/>
                  <a:gd name="T24" fmla="*/ 2 w 10"/>
                  <a:gd name="T25" fmla="*/ 0 h 54"/>
                  <a:gd name="T26" fmla="*/ 2 w 10"/>
                  <a:gd name="T27" fmla="*/ 0 h 54"/>
                  <a:gd name="T28" fmla="*/ 1 w 10"/>
                  <a:gd name="T29" fmla="*/ 1 h 54"/>
                  <a:gd name="T30" fmla="*/ 1 w 10"/>
                  <a:gd name="T31" fmla="*/ 1 h 54"/>
                  <a:gd name="T32" fmla="*/ 0 w 10"/>
                  <a:gd name="T33" fmla="*/ 2 h 54"/>
                  <a:gd name="T34" fmla="*/ 0 w 10"/>
                  <a:gd name="T35" fmla="*/ 2 h 54"/>
                  <a:gd name="T36" fmla="*/ 0 w 10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" h="54">
                    <a:moveTo>
                      <a:pt x="0" y="50"/>
                    </a:moveTo>
                    <a:lnTo>
                      <a:pt x="1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0"/>
                    </a:lnTo>
                    <a:lnTo>
                      <a:pt x="10" y="48"/>
                    </a:lnTo>
                    <a:lnTo>
                      <a:pt x="10" y="5"/>
                    </a:lnTo>
                    <a:lnTo>
                      <a:pt x="9" y="3"/>
                    </a:lnTo>
                    <a:lnTo>
                      <a:pt x="7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04" name="Freeform 132"/>
              <p:cNvSpPr>
                <a:spLocks/>
              </p:cNvSpPr>
              <p:nvPr/>
            </p:nvSpPr>
            <p:spPr bwMode="auto">
              <a:xfrm>
                <a:off x="3907" y="3527"/>
                <a:ext cx="6" cy="27"/>
              </a:xfrm>
              <a:custGeom>
                <a:avLst/>
                <a:gdLst>
                  <a:gd name="T0" fmla="*/ 0 w 10"/>
                  <a:gd name="T1" fmla="*/ 13 h 54"/>
                  <a:gd name="T2" fmla="*/ 1 w 10"/>
                  <a:gd name="T3" fmla="*/ 13 h 54"/>
                  <a:gd name="T4" fmla="*/ 1 w 10"/>
                  <a:gd name="T5" fmla="*/ 13 h 54"/>
                  <a:gd name="T6" fmla="*/ 2 w 10"/>
                  <a:gd name="T7" fmla="*/ 14 h 54"/>
                  <a:gd name="T8" fmla="*/ 2 w 10"/>
                  <a:gd name="T9" fmla="*/ 14 h 54"/>
                  <a:gd name="T10" fmla="*/ 2 w 10"/>
                  <a:gd name="T11" fmla="*/ 13 h 54"/>
                  <a:gd name="T12" fmla="*/ 3 w 10"/>
                  <a:gd name="T13" fmla="*/ 13 h 54"/>
                  <a:gd name="T14" fmla="*/ 4 w 10"/>
                  <a:gd name="T15" fmla="*/ 13 h 54"/>
                  <a:gd name="T16" fmla="*/ 4 w 10"/>
                  <a:gd name="T17" fmla="*/ 13 h 54"/>
                  <a:gd name="T18" fmla="*/ 4 w 10"/>
                  <a:gd name="T19" fmla="*/ 2 h 54"/>
                  <a:gd name="T20" fmla="*/ 3 w 10"/>
                  <a:gd name="T21" fmla="*/ 1 h 54"/>
                  <a:gd name="T22" fmla="*/ 2 w 10"/>
                  <a:gd name="T23" fmla="*/ 1 h 54"/>
                  <a:gd name="T24" fmla="*/ 2 w 10"/>
                  <a:gd name="T25" fmla="*/ 0 h 54"/>
                  <a:gd name="T26" fmla="*/ 2 w 10"/>
                  <a:gd name="T27" fmla="*/ 0 h 54"/>
                  <a:gd name="T28" fmla="*/ 1 w 10"/>
                  <a:gd name="T29" fmla="*/ 1 h 54"/>
                  <a:gd name="T30" fmla="*/ 1 w 10"/>
                  <a:gd name="T31" fmla="*/ 1 h 54"/>
                  <a:gd name="T32" fmla="*/ 0 w 10"/>
                  <a:gd name="T33" fmla="*/ 2 h 54"/>
                  <a:gd name="T34" fmla="*/ 0 w 10"/>
                  <a:gd name="T35" fmla="*/ 2 h 54"/>
                  <a:gd name="T36" fmla="*/ 0 w 10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" h="54">
                    <a:moveTo>
                      <a:pt x="0" y="50"/>
                    </a:moveTo>
                    <a:lnTo>
                      <a:pt x="1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0"/>
                    </a:lnTo>
                    <a:lnTo>
                      <a:pt x="10" y="49"/>
                    </a:lnTo>
                    <a:lnTo>
                      <a:pt x="10" y="5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05" name="Freeform 133"/>
              <p:cNvSpPr>
                <a:spLocks/>
              </p:cNvSpPr>
              <p:nvPr/>
            </p:nvSpPr>
            <p:spPr bwMode="auto">
              <a:xfrm>
                <a:off x="3907" y="3489"/>
                <a:ext cx="6" cy="27"/>
              </a:xfrm>
              <a:custGeom>
                <a:avLst/>
                <a:gdLst>
                  <a:gd name="T0" fmla="*/ 0 w 10"/>
                  <a:gd name="T1" fmla="*/ 13 h 54"/>
                  <a:gd name="T2" fmla="*/ 1 w 10"/>
                  <a:gd name="T3" fmla="*/ 13 h 54"/>
                  <a:gd name="T4" fmla="*/ 1 w 10"/>
                  <a:gd name="T5" fmla="*/ 13 h 54"/>
                  <a:gd name="T6" fmla="*/ 2 w 10"/>
                  <a:gd name="T7" fmla="*/ 14 h 54"/>
                  <a:gd name="T8" fmla="*/ 2 w 10"/>
                  <a:gd name="T9" fmla="*/ 14 h 54"/>
                  <a:gd name="T10" fmla="*/ 2 w 10"/>
                  <a:gd name="T11" fmla="*/ 13 h 54"/>
                  <a:gd name="T12" fmla="*/ 3 w 10"/>
                  <a:gd name="T13" fmla="*/ 13 h 54"/>
                  <a:gd name="T14" fmla="*/ 4 w 10"/>
                  <a:gd name="T15" fmla="*/ 13 h 54"/>
                  <a:gd name="T16" fmla="*/ 4 w 10"/>
                  <a:gd name="T17" fmla="*/ 13 h 54"/>
                  <a:gd name="T18" fmla="*/ 4 w 10"/>
                  <a:gd name="T19" fmla="*/ 2 h 54"/>
                  <a:gd name="T20" fmla="*/ 3 w 10"/>
                  <a:gd name="T21" fmla="*/ 1 h 54"/>
                  <a:gd name="T22" fmla="*/ 2 w 10"/>
                  <a:gd name="T23" fmla="*/ 1 h 54"/>
                  <a:gd name="T24" fmla="*/ 2 w 10"/>
                  <a:gd name="T25" fmla="*/ 0 h 54"/>
                  <a:gd name="T26" fmla="*/ 2 w 10"/>
                  <a:gd name="T27" fmla="*/ 0 h 54"/>
                  <a:gd name="T28" fmla="*/ 1 w 10"/>
                  <a:gd name="T29" fmla="*/ 1 h 54"/>
                  <a:gd name="T30" fmla="*/ 1 w 10"/>
                  <a:gd name="T31" fmla="*/ 1 h 54"/>
                  <a:gd name="T32" fmla="*/ 0 w 10"/>
                  <a:gd name="T33" fmla="*/ 2 h 54"/>
                  <a:gd name="T34" fmla="*/ 0 w 10"/>
                  <a:gd name="T35" fmla="*/ 2 h 54"/>
                  <a:gd name="T36" fmla="*/ 0 w 10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" h="54">
                    <a:moveTo>
                      <a:pt x="0" y="51"/>
                    </a:moveTo>
                    <a:lnTo>
                      <a:pt x="1" y="51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1"/>
                    </a:lnTo>
                    <a:lnTo>
                      <a:pt x="10" y="49"/>
                    </a:lnTo>
                    <a:lnTo>
                      <a:pt x="10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06" name="Freeform 134"/>
              <p:cNvSpPr>
                <a:spLocks/>
              </p:cNvSpPr>
              <p:nvPr/>
            </p:nvSpPr>
            <p:spPr bwMode="auto">
              <a:xfrm>
                <a:off x="3907" y="3451"/>
                <a:ext cx="6" cy="27"/>
              </a:xfrm>
              <a:custGeom>
                <a:avLst/>
                <a:gdLst>
                  <a:gd name="T0" fmla="*/ 0 w 10"/>
                  <a:gd name="T1" fmla="*/ 13 h 54"/>
                  <a:gd name="T2" fmla="*/ 1 w 10"/>
                  <a:gd name="T3" fmla="*/ 13 h 54"/>
                  <a:gd name="T4" fmla="*/ 1 w 10"/>
                  <a:gd name="T5" fmla="*/ 13 h 54"/>
                  <a:gd name="T6" fmla="*/ 2 w 10"/>
                  <a:gd name="T7" fmla="*/ 14 h 54"/>
                  <a:gd name="T8" fmla="*/ 2 w 10"/>
                  <a:gd name="T9" fmla="*/ 14 h 54"/>
                  <a:gd name="T10" fmla="*/ 2 w 10"/>
                  <a:gd name="T11" fmla="*/ 13 h 54"/>
                  <a:gd name="T12" fmla="*/ 3 w 10"/>
                  <a:gd name="T13" fmla="*/ 13 h 54"/>
                  <a:gd name="T14" fmla="*/ 4 w 10"/>
                  <a:gd name="T15" fmla="*/ 12 h 54"/>
                  <a:gd name="T16" fmla="*/ 4 w 10"/>
                  <a:gd name="T17" fmla="*/ 12 h 54"/>
                  <a:gd name="T18" fmla="*/ 4 w 10"/>
                  <a:gd name="T19" fmla="*/ 2 h 54"/>
                  <a:gd name="T20" fmla="*/ 3 w 10"/>
                  <a:gd name="T21" fmla="*/ 1 h 54"/>
                  <a:gd name="T22" fmla="*/ 2 w 10"/>
                  <a:gd name="T23" fmla="*/ 1 h 54"/>
                  <a:gd name="T24" fmla="*/ 2 w 10"/>
                  <a:gd name="T25" fmla="*/ 0 h 54"/>
                  <a:gd name="T26" fmla="*/ 2 w 10"/>
                  <a:gd name="T27" fmla="*/ 0 h 54"/>
                  <a:gd name="T28" fmla="*/ 1 w 10"/>
                  <a:gd name="T29" fmla="*/ 1 h 54"/>
                  <a:gd name="T30" fmla="*/ 1 w 10"/>
                  <a:gd name="T31" fmla="*/ 1 h 54"/>
                  <a:gd name="T32" fmla="*/ 0 w 10"/>
                  <a:gd name="T33" fmla="*/ 2 h 54"/>
                  <a:gd name="T34" fmla="*/ 0 w 10"/>
                  <a:gd name="T35" fmla="*/ 2 h 54"/>
                  <a:gd name="T36" fmla="*/ 0 w 10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" h="54">
                    <a:moveTo>
                      <a:pt x="0" y="50"/>
                    </a:moveTo>
                    <a:lnTo>
                      <a:pt x="1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0"/>
                    </a:lnTo>
                    <a:lnTo>
                      <a:pt x="10" y="48"/>
                    </a:lnTo>
                    <a:lnTo>
                      <a:pt x="10" y="5"/>
                    </a:lnTo>
                    <a:lnTo>
                      <a:pt x="9" y="3"/>
                    </a:lnTo>
                    <a:lnTo>
                      <a:pt x="7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07" name="Freeform 135"/>
              <p:cNvSpPr>
                <a:spLocks/>
              </p:cNvSpPr>
              <p:nvPr/>
            </p:nvSpPr>
            <p:spPr bwMode="auto">
              <a:xfrm>
                <a:off x="3907" y="3413"/>
                <a:ext cx="6" cy="27"/>
              </a:xfrm>
              <a:custGeom>
                <a:avLst/>
                <a:gdLst>
                  <a:gd name="T0" fmla="*/ 0 w 10"/>
                  <a:gd name="T1" fmla="*/ 13 h 54"/>
                  <a:gd name="T2" fmla="*/ 1 w 10"/>
                  <a:gd name="T3" fmla="*/ 13 h 54"/>
                  <a:gd name="T4" fmla="*/ 1 w 10"/>
                  <a:gd name="T5" fmla="*/ 13 h 54"/>
                  <a:gd name="T6" fmla="*/ 2 w 10"/>
                  <a:gd name="T7" fmla="*/ 14 h 54"/>
                  <a:gd name="T8" fmla="*/ 2 w 10"/>
                  <a:gd name="T9" fmla="*/ 14 h 54"/>
                  <a:gd name="T10" fmla="*/ 2 w 10"/>
                  <a:gd name="T11" fmla="*/ 13 h 54"/>
                  <a:gd name="T12" fmla="*/ 3 w 10"/>
                  <a:gd name="T13" fmla="*/ 13 h 54"/>
                  <a:gd name="T14" fmla="*/ 4 w 10"/>
                  <a:gd name="T15" fmla="*/ 12 h 54"/>
                  <a:gd name="T16" fmla="*/ 4 w 10"/>
                  <a:gd name="T17" fmla="*/ 12 h 54"/>
                  <a:gd name="T18" fmla="*/ 4 w 10"/>
                  <a:gd name="T19" fmla="*/ 2 h 54"/>
                  <a:gd name="T20" fmla="*/ 3 w 10"/>
                  <a:gd name="T21" fmla="*/ 1 h 54"/>
                  <a:gd name="T22" fmla="*/ 2 w 10"/>
                  <a:gd name="T23" fmla="*/ 1 h 54"/>
                  <a:gd name="T24" fmla="*/ 2 w 10"/>
                  <a:gd name="T25" fmla="*/ 0 h 54"/>
                  <a:gd name="T26" fmla="*/ 2 w 10"/>
                  <a:gd name="T27" fmla="*/ 0 h 54"/>
                  <a:gd name="T28" fmla="*/ 1 w 10"/>
                  <a:gd name="T29" fmla="*/ 1 h 54"/>
                  <a:gd name="T30" fmla="*/ 1 w 10"/>
                  <a:gd name="T31" fmla="*/ 1 h 54"/>
                  <a:gd name="T32" fmla="*/ 0 w 10"/>
                  <a:gd name="T33" fmla="*/ 2 h 54"/>
                  <a:gd name="T34" fmla="*/ 0 w 10"/>
                  <a:gd name="T35" fmla="*/ 2 h 54"/>
                  <a:gd name="T36" fmla="*/ 0 w 10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" h="54">
                    <a:moveTo>
                      <a:pt x="0" y="50"/>
                    </a:moveTo>
                    <a:lnTo>
                      <a:pt x="1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0"/>
                    </a:lnTo>
                    <a:lnTo>
                      <a:pt x="10" y="48"/>
                    </a:lnTo>
                    <a:lnTo>
                      <a:pt x="10" y="5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08" name="Freeform 136"/>
              <p:cNvSpPr>
                <a:spLocks/>
              </p:cNvSpPr>
              <p:nvPr/>
            </p:nvSpPr>
            <p:spPr bwMode="auto">
              <a:xfrm>
                <a:off x="3907" y="3376"/>
                <a:ext cx="6" cy="27"/>
              </a:xfrm>
              <a:custGeom>
                <a:avLst/>
                <a:gdLst>
                  <a:gd name="T0" fmla="*/ 0 w 10"/>
                  <a:gd name="T1" fmla="*/ 13 h 54"/>
                  <a:gd name="T2" fmla="*/ 1 w 10"/>
                  <a:gd name="T3" fmla="*/ 13 h 54"/>
                  <a:gd name="T4" fmla="*/ 1 w 10"/>
                  <a:gd name="T5" fmla="*/ 13 h 54"/>
                  <a:gd name="T6" fmla="*/ 2 w 10"/>
                  <a:gd name="T7" fmla="*/ 14 h 54"/>
                  <a:gd name="T8" fmla="*/ 2 w 10"/>
                  <a:gd name="T9" fmla="*/ 14 h 54"/>
                  <a:gd name="T10" fmla="*/ 2 w 10"/>
                  <a:gd name="T11" fmla="*/ 13 h 54"/>
                  <a:gd name="T12" fmla="*/ 3 w 10"/>
                  <a:gd name="T13" fmla="*/ 13 h 54"/>
                  <a:gd name="T14" fmla="*/ 4 w 10"/>
                  <a:gd name="T15" fmla="*/ 13 h 54"/>
                  <a:gd name="T16" fmla="*/ 4 w 10"/>
                  <a:gd name="T17" fmla="*/ 13 h 54"/>
                  <a:gd name="T18" fmla="*/ 4 w 10"/>
                  <a:gd name="T19" fmla="*/ 2 h 54"/>
                  <a:gd name="T20" fmla="*/ 3 w 10"/>
                  <a:gd name="T21" fmla="*/ 1 h 54"/>
                  <a:gd name="T22" fmla="*/ 2 w 10"/>
                  <a:gd name="T23" fmla="*/ 1 h 54"/>
                  <a:gd name="T24" fmla="*/ 2 w 10"/>
                  <a:gd name="T25" fmla="*/ 0 h 54"/>
                  <a:gd name="T26" fmla="*/ 2 w 10"/>
                  <a:gd name="T27" fmla="*/ 0 h 54"/>
                  <a:gd name="T28" fmla="*/ 1 w 10"/>
                  <a:gd name="T29" fmla="*/ 1 h 54"/>
                  <a:gd name="T30" fmla="*/ 1 w 10"/>
                  <a:gd name="T31" fmla="*/ 1 h 54"/>
                  <a:gd name="T32" fmla="*/ 0 w 10"/>
                  <a:gd name="T33" fmla="*/ 2 h 54"/>
                  <a:gd name="T34" fmla="*/ 0 w 10"/>
                  <a:gd name="T35" fmla="*/ 2 h 54"/>
                  <a:gd name="T36" fmla="*/ 0 w 10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" h="54">
                    <a:moveTo>
                      <a:pt x="0" y="51"/>
                    </a:moveTo>
                    <a:lnTo>
                      <a:pt x="1" y="51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1"/>
                    </a:lnTo>
                    <a:lnTo>
                      <a:pt x="10" y="49"/>
                    </a:lnTo>
                    <a:lnTo>
                      <a:pt x="10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09" name="Freeform 137"/>
              <p:cNvSpPr>
                <a:spLocks/>
              </p:cNvSpPr>
              <p:nvPr/>
            </p:nvSpPr>
            <p:spPr bwMode="auto">
              <a:xfrm>
                <a:off x="3907" y="3338"/>
                <a:ext cx="6" cy="27"/>
              </a:xfrm>
              <a:custGeom>
                <a:avLst/>
                <a:gdLst>
                  <a:gd name="T0" fmla="*/ 0 w 10"/>
                  <a:gd name="T1" fmla="*/ 13 h 54"/>
                  <a:gd name="T2" fmla="*/ 1 w 10"/>
                  <a:gd name="T3" fmla="*/ 13 h 54"/>
                  <a:gd name="T4" fmla="*/ 1 w 10"/>
                  <a:gd name="T5" fmla="*/ 14 h 54"/>
                  <a:gd name="T6" fmla="*/ 2 w 10"/>
                  <a:gd name="T7" fmla="*/ 14 h 54"/>
                  <a:gd name="T8" fmla="*/ 2 w 10"/>
                  <a:gd name="T9" fmla="*/ 14 h 54"/>
                  <a:gd name="T10" fmla="*/ 2 w 10"/>
                  <a:gd name="T11" fmla="*/ 14 h 54"/>
                  <a:gd name="T12" fmla="*/ 3 w 10"/>
                  <a:gd name="T13" fmla="*/ 13 h 54"/>
                  <a:gd name="T14" fmla="*/ 4 w 10"/>
                  <a:gd name="T15" fmla="*/ 13 h 54"/>
                  <a:gd name="T16" fmla="*/ 4 w 10"/>
                  <a:gd name="T17" fmla="*/ 13 h 54"/>
                  <a:gd name="T18" fmla="*/ 4 w 10"/>
                  <a:gd name="T19" fmla="*/ 2 h 54"/>
                  <a:gd name="T20" fmla="*/ 3 w 10"/>
                  <a:gd name="T21" fmla="*/ 1 h 54"/>
                  <a:gd name="T22" fmla="*/ 2 w 10"/>
                  <a:gd name="T23" fmla="*/ 1 h 54"/>
                  <a:gd name="T24" fmla="*/ 2 w 10"/>
                  <a:gd name="T25" fmla="*/ 0 h 54"/>
                  <a:gd name="T26" fmla="*/ 2 w 10"/>
                  <a:gd name="T27" fmla="*/ 0 h 54"/>
                  <a:gd name="T28" fmla="*/ 1 w 10"/>
                  <a:gd name="T29" fmla="*/ 1 h 54"/>
                  <a:gd name="T30" fmla="*/ 1 w 10"/>
                  <a:gd name="T31" fmla="*/ 1 h 54"/>
                  <a:gd name="T32" fmla="*/ 0 w 10"/>
                  <a:gd name="T33" fmla="*/ 2 h 54"/>
                  <a:gd name="T34" fmla="*/ 0 w 10"/>
                  <a:gd name="T35" fmla="*/ 2 h 54"/>
                  <a:gd name="T36" fmla="*/ 0 w 10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" h="54">
                    <a:moveTo>
                      <a:pt x="0" y="51"/>
                    </a:moveTo>
                    <a:lnTo>
                      <a:pt x="1" y="51"/>
                    </a:lnTo>
                    <a:lnTo>
                      <a:pt x="3" y="53"/>
                    </a:lnTo>
                    <a:lnTo>
                      <a:pt x="5" y="54"/>
                    </a:lnTo>
                    <a:lnTo>
                      <a:pt x="7" y="53"/>
                    </a:lnTo>
                    <a:lnTo>
                      <a:pt x="9" y="51"/>
                    </a:lnTo>
                    <a:lnTo>
                      <a:pt x="10" y="49"/>
                    </a:lnTo>
                    <a:lnTo>
                      <a:pt x="10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10" name="Freeform 138"/>
              <p:cNvSpPr>
                <a:spLocks/>
              </p:cNvSpPr>
              <p:nvPr/>
            </p:nvSpPr>
            <p:spPr bwMode="auto">
              <a:xfrm>
                <a:off x="3907" y="3300"/>
                <a:ext cx="6" cy="27"/>
              </a:xfrm>
              <a:custGeom>
                <a:avLst/>
                <a:gdLst>
                  <a:gd name="T0" fmla="*/ 0 w 10"/>
                  <a:gd name="T1" fmla="*/ 13 h 54"/>
                  <a:gd name="T2" fmla="*/ 1 w 10"/>
                  <a:gd name="T3" fmla="*/ 13 h 54"/>
                  <a:gd name="T4" fmla="*/ 1 w 10"/>
                  <a:gd name="T5" fmla="*/ 13 h 54"/>
                  <a:gd name="T6" fmla="*/ 2 w 10"/>
                  <a:gd name="T7" fmla="*/ 14 h 54"/>
                  <a:gd name="T8" fmla="*/ 2 w 10"/>
                  <a:gd name="T9" fmla="*/ 14 h 54"/>
                  <a:gd name="T10" fmla="*/ 2 w 10"/>
                  <a:gd name="T11" fmla="*/ 13 h 54"/>
                  <a:gd name="T12" fmla="*/ 3 w 10"/>
                  <a:gd name="T13" fmla="*/ 13 h 54"/>
                  <a:gd name="T14" fmla="*/ 4 w 10"/>
                  <a:gd name="T15" fmla="*/ 12 h 54"/>
                  <a:gd name="T16" fmla="*/ 4 w 10"/>
                  <a:gd name="T17" fmla="*/ 12 h 54"/>
                  <a:gd name="T18" fmla="*/ 4 w 10"/>
                  <a:gd name="T19" fmla="*/ 2 h 54"/>
                  <a:gd name="T20" fmla="*/ 3 w 10"/>
                  <a:gd name="T21" fmla="*/ 1 h 54"/>
                  <a:gd name="T22" fmla="*/ 2 w 10"/>
                  <a:gd name="T23" fmla="*/ 1 h 54"/>
                  <a:gd name="T24" fmla="*/ 2 w 10"/>
                  <a:gd name="T25" fmla="*/ 0 h 54"/>
                  <a:gd name="T26" fmla="*/ 2 w 10"/>
                  <a:gd name="T27" fmla="*/ 0 h 54"/>
                  <a:gd name="T28" fmla="*/ 1 w 10"/>
                  <a:gd name="T29" fmla="*/ 1 h 54"/>
                  <a:gd name="T30" fmla="*/ 1 w 10"/>
                  <a:gd name="T31" fmla="*/ 1 h 54"/>
                  <a:gd name="T32" fmla="*/ 0 w 10"/>
                  <a:gd name="T33" fmla="*/ 2 h 54"/>
                  <a:gd name="T34" fmla="*/ 0 w 10"/>
                  <a:gd name="T35" fmla="*/ 2 h 54"/>
                  <a:gd name="T36" fmla="*/ 0 w 10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" h="54">
                    <a:moveTo>
                      <a:pt x="0" y="50"/>
                    </a:moveTo>
                    <a:lnTo>
                      <a:pt x="1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0"/>
                    </a:lnTo>
                    <a:lnTo>
                      <a:pt x="10" y="48"/>
                    </a:lnTo>
                    <a:lnTo>
                      <a:pt x="10" y="5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11" name="Freeform 139"/>
              <p:cNvSpPr>
                <a:spLocks/>
              </p:cNvSpPr>
              <p:nvPr/>
            </p:nvSpPr>
            <p:spPr bwMode="auto">
              <a:xfrm>
                <a:off x="3907" y="3262"/>
                <a:ext cx="6" cy="27"/>
              </a:xfrm>
              <a:custGeom>
                <a:avLst/>
                <a:gdLst>
                  <a:gd name="T0" fmla="*/ 0 w 10"/>
                  <a:gd name="T1" fmla="*/ 13 h 54"/>
                  <a:gd name="T2" fmla="*/ 1 w 10"/>
                  <a:gd name="T3" fmla="*/ 13 h 54"/>
                  <a:gd name="T4" fmla="*/ 1 w 10"/>
                  <a:gd name="T5" fmla="*/ 13 h 54"/>
                  <a:gd name="T6" fmla="*/ 2 w 10"/>
                  <a:gd name="T7" fmla="*/ 14 h 54"/>
                  <a:gd name="T8" fmla="*/ 2 w 10"/>
                  <a:gd name="T9" fmla="*/ 14 h 54"/>
                  <a:gd name="T10" fmla="*/ 2 w 10"/>
                  <a:gd name="T11" fmla="*/ 13 h 54"/>
                  <a:gd name="T12" fmla="*/ 3 w 10"/>
                  <a:gd name="T13" fmla="*/ 13 h 54"/>
                  <a:gd name="T14" fmla="*/ 4 w 10"/>
                  <a:gd name="T15" fmla="*/ 13 h 54"/>
                  <a:gd name="T16" fmla="*/ 4 w 10"/>
                  <a:gd name="T17" fmla="*/ 13 h 54"/>
                  <a:gd name="T18" fmla="*/ 4 w 10"/>
                  <a:gd name="T19" fmla="*/ 2 h 54"/>
                  <a:gd name="T20" fmla="*/ 3 w 10"/>
                  <a:gd name="T21" fmla="*/ 1 h 54"/>
                  <a:gd name="T22" fmla="*/ 2 w 10"/>
                  <a:gd name="T23" fmla="*/ 1 h 54"/>
                  <a:gd name="T24" fmla="*/ 2 w 10"/>
                  <a:gd name="T25" fmla="*/ 0 h 54"/>
                  <a:gd name="T26" fmla="*/ 2 w 10"/>
                  <a:gd name="T27" fmla="*/ 0 h 54"/>
                  <a:gd name="T28" fmla="*/ 1 w 10"/>
                  <a:gd name="T29" fmla="*/ 1 h 54"/>
                  <a:gd name="T30" fmla="*/ 1 w 10"/>
                  <a:gd name="T31" fmla="*/ 1 h 54"/>
                  <a:gd name="T32" fmla="*/ 0 w 10"/>
                  <a:gd name="T33" fmla="*/ 2 h 54"/>
                  <a:gd name="T34" fmla="*/ 0 w 10"/>
                  <a:gd name="T35" fmla="*/ 2 h 54"/>
                  <a:gd name="T36" fmla="*/ 0 w 10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" h="54">
                    <a:moveTo>
                      <a:pt x="0" y="50"/>
                    </a:moveTo>
                    <a:lnTo>
                      <a:pt x="1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0"/>
                    </a:lnTo>
                    <a:lnTo>
                      <a:pt x="10" y="49"/>
                    </a:lnTo>
                    <a:lnTo>
                      <a:pt x="10" y="5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12" name="Freeform 140"/>
              <p:cNvSpPr>
                <a:spLocks/>
              </p:cNvSpPr>
              <p:nvPr/>
            </p:nvSpPr>
            <p:spPr bwMode="auto">
              <a:xfrm>
                <a:off x="3907" y="3224"/>
                <a:ext cx="6" cy="27"/>
              </a:xfrm>
              <a:custGeom>
                <a:avLst/>
                <a:gdLst>
                  <a:gd name="T0" fmla="*/ 0 w 10"/>
                  <a:gd name="T1" fmla="*/ 13 h 54"/>
                  <a:gd name="T2" fmla="*/ 1 w 10"/>
                  <a:gd name="T3" fmla="*/ 13 h 54"/>
                  <a:gd name="T4" fmla="*/ 1 w 10"/>
                  <a:gd name="T5" fmla="*/ 14 h 54"/>
                  <a:gd name="T6" fmla="*/ 2 w 10"/>
                  <a:gd name="T7" fmla="*/ 14 h 54"/>
                  <a:gd name="T8" fmla="*/ 2 w 10"/>
                  <a:gd name="T9" fmla="*/ 14 h 54"/>
                  <a:gd name="T10" fmla="*/ 2 w 10"/>
                  <a:gd name="T11" fmla="*/ 14 h 54"/>
                  <a:gd name="T12" fmla="*/ 3 w 10"/>
                  <a:gd name="T13" fmla="*/ 13 h 54"/>
                  <a:gd name="T14" fmla="*/ 4 w 10"/>
                  <a:gd name="T15" fmla="*/ 13 h 54"/>
                  <a:gd name="T16" fmla="*/ 4 w 10"/>
                  <a:gd name="T17" fmla="*/ 13 h 54"/>
                  <a:gd name="T18" fmla="*/ 4 w 10"/>
                  <a:gd name="T19" fmla="*/ 2 h 54"/>
                  <a:gd name="T20" fmla="*/ 3 w 10"/>
                  <a:gd name="T21" fmla="*/ 1 h 54"/>
                  <a:gd name="T22" fmla="*/ 2 w 10"/>
                  <a:gd name="T23" fmla="*/ 1 h 54"/>
                  <a:gd name="T24" fmla="*/ 2 w 10"/>
                  <a:gd name="T25" fmla="*/ 0 h 54"/>
                  <a:gd name="T26" fmla="*/ 2 w 10"/>
                  <a:gd name="T27" fmla="*/ 0 h 54"/>
                  <a:gd name="T28" fmla="*/ 1 w 10"/>
                  <a:gd name="T29" fmla="*/ 1 h 54"/>
                  <a:gd name="T30" fmla="*/ 1 w 10"/>
                  <a:gd name="T31" fmla="*/ 1 h 54"/>
                  <a:gd name="T32" fmla="*/ 0 w 10"/>
                  <a:gd name="T33" fmla="*/ 2 h 54"/>
                  <a:gd name="T34" fmla="*/ 0 w 10"/>
                  <a:gd name="T35" fmla="*/ 2 h 54"/>
                  <a:gd name="T36" fmla="*/ 0 w 10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" h="54">
                    <a:moveTo>
                      <a:pt x="0" y="51"/>
                    </a:moveTo>
                    <a:lnTo>
                      <a:pt x="1" y="51"/>
                    </a:lnTo>
                    <a:lnTo>
                      <a:pt x="3" y="53"/>
                    </a:lnTo>
                    <a:lnTo>
                      <a:pt x="5" y="54"/>
                    </a:lnTo>
                    <a:lnTo>
                      <a:pt x="7" y="53"/>
                    </a:lnTo>
                    <a:lnTo>
                      <a:pt x="9" y="51"/>
                    </a:lnTo>
                    <a:lnTo>
                      <a:pt x="10" y="49"/>
                    </a:lnTo>
                    <a:lnTo>
                      <a:pt x="10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13" name="Freeform 141"/>
              <p:cNvSpPr>
                <a:spLocks/>
              </p:cNvSpPr>
              <p:nvPr/>
            </p:nvSpPr>
            <p:spPr bwMode="auto">
              <a:xfrm>
                <a:off x="3907" y="3186"/>
                <a:ext cx="6" cy="27"/>
              </a:xfrm>
              <a:custGeom>
                <a:avLst/>
                <a:gdLst>
                  <a:gd name="T0" fmla="*/ 0 w 10"/>
                  <a:gd name="T1" fmla="*/ 13 h 54"/>
                  <a:gd name="T2" fmla="*/ 1 w 10"/>
                  <a:gd name="T3" fmla="*/ 13 h 54"/>
                  <a:gd name="T4" fmla="*/ 1 w 10"/>
                  <a:gd name="T5" fmla="*/ 13 h 54"/>
                  <a:gd name="T6" fmla="*/ 2 w 10"/>
                  <a:gd name="T7" fmla="*/ 14 h 54"/>
                  <a:gd name="T8" fmla="*/ 2 w 10"/>
                  <a:gd name="T9" fmla="*/ 14 h 54"/>
                  <a:gd name="T10" fmla="*/ 2 w 10"/>
                  <a:gd name="T11" fmla="*/ 13 h 54"/>
                  <a:gd name="T12" fmla="*/ 3 w 10"/>
                  <a:gd name="T13" fmla="*/ 13 h 54"/>
                  <a:gd name="T14" fmla="*/ 4 w 10"/>
                  <a:gd name="T15" fmla="*/ 12 h 54"/>
                  <a:gd name="T16" fmla="*/ 4 w 10"/>
                  <a:gd name="T17" fmla="*/ 12 h 54"/>
                  <a:gd name="T18" fmla="*/ 4 w 10"/>
                  <a:gd name="T19" fmla="*/ 2 h 54"/>
                  <a:gd name="T20" fmla="*/ 3 w 10"/>
                  <a:gd name="T21" fmla="*/ 1 h 54"/>
                  <a:gd name="T22" fmla="*/ 2 w 10"/>
                  <a:gd name="T23" fmla="*/ 1 h 54"/>
                  <a:gd name="T24" fmla="*/ 2 w 10"/>
                  <a:gd name="T25" fmla="*/ 0 h 54"/>
                  <a:gd name="T26" fmla="*/ 2 w 10"/>
                  <a:gd name="T27" fmla="*/ 0 h 54"/>
                  <a:gd name="T28" fmla="*/ 1 w 10"/>
                  <a:gd name="T29" fmla="*/ 1 h 54"/>
                  <a:gd name="T30" fmla="*/ 1 w 10"/>
                  <a:gd name="T31" fmla="*/ 1 h 54"/>
                  <a:gd name="T32" fmla="*/ 0 w 10"/>
                  <a:gd name="T33" fmla="*/ 2 h 54"/>
                  <a:gd name="T34" fmla="*/ 0 w 10"/>
                  <a:gd name="T35" fmla="*/ 2 h 54"/>
                  <a:gd name="T36" fmla="*/ 0 w 10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" h="54">
                    <a:moveTo>
                      <a:pt x="0" y="50"/>
                    </a:moveTo>
                    <a:lnTo>
                      <a:pt x="1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0"/>
                    </a:lnTo>
                    <a:lnTo>
                      <a:pt x="10" y="48"/>
                    </a:lnTo>
                    <a:lnTo>
                      <a:pt x="10" y="5"/>
                    </a:lnTo>
                    <a:lnTo>
                      <a:pt x="9" y="3"/>
                    </a:lnTo>
                    <a:lnTo>
                      <a:pt x="7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14" name="Freeform 142"/>
              <p:cNvSpPr>
                <a:spLocks/>
              </p:cNvSpPr>
              <p:nvPr/>
            </p:nvSpPr>
            <p:spPr bwMode="auto">
              <a:xfrm>
                <a:off x="3907" y="3148"/>
                <a:ext cx="6" cy="27"/>
              </a:xfrm>
              <a:custGeom>
                <a:avLst/>
                <a:gdLst>
                  <a:gd name="T0" fmla="*/ 0 w 10"/>
                  <a:gd name="T1" fmla="*/ 13 h 54"/>
                  <a:gd name="T2" fmla="*/ 1 w 10"/>
                  <a:gd name="T3" fmla="*/ 13 h 54"/>
                  <a:gd name="T4" fmla="*/ 1 w 10"/>
                  <a:gd name="T5" fmla="*/ 13 h 54"/>
                  <a:gd name="T6" fmla="*/ 2 w 10"/>
                  <a:gd name="T7" fmla="*/ 14 h 54"/>
                  <a:gd name="T8" fmla="*/ 2 w 10"/>
                  <a:gd name="T9" fmla="*/ 14 h 54"/>
                  <a:gd name="T10" fmla="*/ 2 w 10"/>
                  <a:gd name="T11" fmla="*/ 13 h 54"/>
                  <a:gd name="T12" fmla="*/ 3 w 10"/>
                  <a:gd name="T13" fmla="*/ 13 h 54"/>
                  <a:gd name="T14" fmla="*/ 4 w 10"/>
                  <a:gd name="T15" fmla="*/ 13 h 54"/>
                  <a:gd name="T16" fmla="*/ 4 w 10"/>
                  <a:gd name="T17" fmla="*/ 13 h 54"/>
                  <a:gd name="T18" fmla="*/ 4 w 10"/>
                  <a:gd name="T19" fmla="*/ 2 h 54"/>
                  <a:gd name="T20" fmla="*/ 3 w 10"/>
                  <a:gd name="T21" fmla="*/ 1 h 54"/>
                  <a:gd name="T22" fmla="*/ 2 w 10"/>
                  <a:gd name="T23" fmla="*/ 1 h 54"/>
                  <a:gd name="T24" fmla="*/ 2 w 10"/>
                  <a:gd name="T25" fmla="*/ 0 h 54"/>
                  <a:gd name="T26" fmla="*/ 2 w 10"/>
                  <a:gd name="T27" fmla="*/ 0 h 54"/>
                  <a:gd name="T28" fmla="*/ 1 w 10"/>
                  <a:gd name="T29" fmla="*/ 1 h 54"/>
                  <a:gd name="T30" fmla="*/ 1 w 10"/>
                  <a:gd name="T31" fmla="*/ 1 h 54"/>
                  <a:gd name="T32" fmla="*/ 0 w 10"/>
                  <a:gd name="T33" fmla="*/ 2 h 54"/>
                  <a:gd name="T34" fmla="*/ 0 w 10"/>
                  <a:gd name="T35" fmla="*/ 2 h 54"/>
                  <a:gd name="T36" fmla="*/ 0 w 10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" h="54">
                    <a:moveTo>
                      <a:pt x="0" y="50"/>
                    </a:moveTo>
                    <a:lnTo>
                      <a:pt x="1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0"/>
                    </a:lnTo>
                    <a:lnTo>
                      <a:pt x="10" y="49"/>
                    </a:lnTo>
                    <a:lnTo>
                      <a:pt x="10" y="5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15" name="Freeform 143"/>
              <p:cNvSpPr>
                <a:spLocks/>
              </p:cNvSpPr>
              <p:nvPr/>
            </p:nvSpPr>
            <p:spPr bwMode="auto">
              <a:xfrm>
                <a:off x="3907" y="3111"/>
                <a:ext cx="6" cy="27"/>
              </a:xfrm>
              <a:custGeom>
                <a:avLst/>
                <a:gdLst>
                  <a:gd name="T0" fmla="*/ 0 w 10"/>
                  <a:gd name="T1" fmla="*/ 13 h 54"/>
                  <a:gd name="T2" fmla="*/ 1 w 10"/>
                  <a:gd name="T3" fmla="*/ 13 h 54"/>
                  <a:gd name="T4" fmla="*/ 1 w 10"/>
                  <a:gd name="T5" fmla="*/ 13 h 54"/>
                  <a:gd name="T6" fmla="*/ 2 w 10"/>
                  <a:gd name="T7" fmla="*/ 14 h 54"/>
                  <a:gd name="T8" fmla="*/ 2 w 10"/>
                  <a:gd name="T9" fmla="*/ 14 h 54"/>
                  <a:gd name="T10" fmla="*/ 2 w 10"/>
                  <a:gd name="T11" fmla="*/ 13 h 54"/>
                  <a:gd name="T12" fmla="*/ 3 w 10"/>
                  <a:gd name="T13" fmla="*/ 13 h 54"/>
                  <a:gd name="T14" fmla="*/ 4 w 10"/>
                  <a:gd name="T15" fmla="*/ 13 h 54"/>
                  <a:gd name="T16" fmla="*/ 4 w 10"/>
                  <a:gd name="T17" fmla="*/ 13 h 54"/>
                  <a:gd name="T18" fmla="*/ 4 w 10"/>
                  <a:gd name="T19" fmla="*/ 2 h 54"/>
                  <a:gd name="T20" fmla="*/ 3 w 10"/>
                  <a:gd name="T21" fmla="*/ 1 h 54"/>
                  <a:gd name="T22" fmla="*/ 2 w 10"/>
                  <a:gd name="T23" fmla="*/ 1 h 54"/>
                  <a:gd name="T24" fmla="*/ 2 w 10"/>
                  <a:gd name="T25" fmla="*/ 0 h 54"/>
                  <a:gd name="T26" fmla="*/ 2 w 10"/>
                  <a:gd name="T27" fmla="*/ 0 h 54"/>
                  <a:gd name="T28" fmla="*/ 1 w 10"/>
                  <a:gd name="T29" fmla="*/ 1 h 54"/>
                  <a:gd name="T30" fmla="*/ 1 w 10"/>
                  <a:gd name="T31" fmla="*/ 1 h 54"/>
                  <a:gd name="T32" fmla="*/ 0 w 10"/>
                  <a:gd name="T33" fmla="*/ 2 h 54"/>
                  <a:gd name="T34" fmla="*/ 0 w 10"/>
                  <a:gd name="T35" fmla="*/ 2 h 54"/>
                  <a:gd name="T36" fmla="*/ 0 w 10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" h="54">
                    <a:moveTo>
                      <a:pt x="0" y="51"/>
                    </a:moveTo>
                    <a:lnTo>
                      <a:pt x="1" y="51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1"/>
                    </a:lnTo>
                    <a:lnTo>
                      <a:pt x="10" y="49"/>
                    </a:lnTo>
                    <a:lnTo>
                      <a:pt x="10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16" name="Freeform 144"/>
              <p:cNvSpPr>
                <a:spLocks/>
              </p:cNvSpPr>
              <p:nvPr/>
            </p:nvSpPr>
            <p:spPr bwMode="auto">
              <a:xfrm>
                <a:off x="3907" y="3073"/>
                <a:ext cx="6" cy="27"/>
              </a:xfrm>
              <a:custGeom>
                <a:avLst/>
                <a:gdLst>
                  <a:gd name="T0" fmla="*/ 0 w 10"/>
                  <a:gd name="T1" fmla="*/ 13 h 54"/>
                  <a:gd name="T2" fmla="*/ 1 w 10"/>
                  <a:gd name="T3" fmla="*/ 13 h 54"/>
                  <a:gd name="T4" fmla="*/ 1 w 10"/>
                  <a:gd name="T5" fmla="*/ 13 h 54"/>
                  <a:gd name="T6" fmla="*/ 2 w 10"/>
                  <a:gd name="T7" fmla="*/ 14 h 54"/>
                  <a:gd name="T8" fmla="*/ 2 w 10"/>
                  <a:gd name="T9" fmla="*/ 14 h 54"/>
                  <a:gd name="T10" fmla="*/ 2 w 10"/>
                  <a:gd name="T11" fmla="*/ 13 h 54"/>
                  <a:gd name="T12" fmla="*/ 3 w 10"/>
                  <a:gd name="T13" fmla="*/ 13 h 54"/>
                  <a:gd name="T14" fmla="*/ 4 w 10"/>
                  <a:gd name="T15" fmla="*/ 12 h 54"/>
                  <a:gd name="T16" fmla="*/ 4 w 10"/>
                  <a:gd name="T17" fmla="*/ 12 h 54"/>
                  <a:gd name="T18" fmla="*/ 4 w 10"/>
                  <a:gd name="T19" fmla="*/ 2 h 54"/>
                  <a:gd name="T20" fmla="*/ 3 w 10"/>
                  <a:gd name="T21" fmla="*/ 1 h 54"/>
                  <a:gd name="T22" fmla="*/ 2 w 10"/>
                  <a:gd name="T23" fmla="*/ 1 h 54"/>
                  <a:gd name="T24" fmla="*/ 2 w 10"/>
                  <a:gd name="T25" fmla="*/ 0 h 54"/>
                  <a:gd name="T26" fmla="*/ 2 w 10"/>
                  <a:gd name="T27" fmla="*/ 0 h 54"/>
                  <a:gd name="T28" fmla="*/ 1 w 10"/>
                  <a:gd name="T29" fmla="*/ 1 h 54"/>
                  <a:gd name="T30" fmla="*/ 1 w 10"/>
                  <a:gd name="T31" fmla="*/ 1 h 54"/>
                  <a:gd name="T32" fmla="*/ 0 w 10"/>
                  <a:gd name="T33" fmla="*/ 2 h 54"/>
                  <a:gd name="T34" fmla="*/ 0 w 10"/>
                  <a:gd name="T35" fmla="*/ 2 h 54"/>
                  <a:gd name="T36" fmla="*/ 0 w 10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" h="54">
                    <a:moveTo>
                      <a:pt x="0" y="50"/>
                    </a:moveTo>
                    <a:lnTo>
                      <a:pt x="1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0"/>
                    </a:lnTo>
                    <a:lnTo>
                      <a:pt x="10" y="48"/>
                    </a:lnTo>
                    <a:lnTo>
                      <a:pt x="10" y="5"/>
                    </a:lnTo>
                    <a:lnTo>
                      <a:pt x="9" y="3"/>
                    </a:lnTo>
                    <a:lnTo>
                      <a:pt x="7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17" name="Freeform 145"/>
              <p:cNvSpPr>
                <a:spLocks/>
              </p:cNvSpPr>
              <p:nvPr/>
            </p:nvSpPr>
            <p:spPr bwMode="auto">
              <a:xfrm>
                <a:off x="3907" y="3035"/>
                <a:ext cx="6" cy="27"/>
              </a:xfrm>
              <a:custGeom>
                <a:avLst/>
                <a:gdLst>
                  <a:gd name="T0" fmla="*/ 0 w 10"/>
                  <a:gd name="T1" fmla="*/ 13 h 54"/>
                  <a:gd name="T2" fmla="*/ 1 w 10"/>
                  <a:gd name="T3" fmla="*/ 13 h 54"/>
                  <a:gd name="T4" fmla="*/ 1 w 10"/>
                  <a:gd name="T5" fmla="*/ 13 h 54"/>
                  <a:gd name="T6" fmla="*/ 2 w 10"/>
                  <a:gd name="T7" fmla="*/ 14 h 54"/>
                  <a:gd name="T8" fmla="*/ 2 w 10"/>
                  <a:gd name="T9" fmla="*/ 14 h 54"/>
                  <a:gd name="T10" fmla="*/ 2 w 10"/>
                  <a:gd name="T11" fmla="*/ 13 h 54"/>
                  <a:gd name="T12" fmla="*/ 3 w 10"/>
                  <a:gd name="T13" fmla="*/ 13 h 54"/>
                  <a:gd name="T14" fmla="*/ 4 w 10"/>
                  <a:gd name="T15" fmla="*/ 12 h 54"/>
                  <a:gd name="T16" fmla="*/ 4 w 10"/>
                  <a:gd name="T17" fmla="*/ 12 h 54"/>
                  <a:gd name="T18" fmla="*/ 4 w 10"/>
                  <a:gd name="T19" fmla="*/ 2 h 54"/>
                  <a:gd name="T20" fmla="*/ 3 w 10"/>
                  <a:gd name="T21" fmla="*/ 1 h 54"/>
                  <a:gd name="T22" fmla="*/ 2 w 10"/>
                  <a:gd name="T23" fmla="*/ 1 h 54"/>
                  <a:gd name="T24" fmla="*/ 2 w 10"/>
                  <a:gd name="T25" fmla="*/ 0 h 54"/>
                  <a:gd name="T26" fmla="*/ 2 w 10"/>
                  <a:gd name="T27" fmla="*/ 0 h 54"/>
                  <a:gd name="T28" fmla="*/ 1 w 10"/>
                  <a:gd name="T29" fmla="*/ 1 h 54"/>
                  <a:gd name="T30" fmla="*/ 1 w 10"/>
                  <a:gd name="T31" fmla="*/ 1 h 54"/>
                  <a:gd name="T32" fmla="*/ 0 w 10"/>
                  <a:gd name="T33" fmla="*/ 2 h 54"/>
                  <a:gd name="T34" fmla="*/ 0 w 10"/>
                  <a:gd name="T35" fmla="*/ 2 h 54"/>
                  <a:gd name="T36" fmla="*/ 0 w 10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" h="54">
                    <a:moveTo>
                      <a:pt x="0" y="50"/>
                    </a:moveTo>
                    <a:lnTo>
                      <a:pt x="1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0"/>
                    </a:lnTo>
                    <a:lnTo>
                      <a:pt x="10" y="48"/>
                    </a:lnTo>
                    <a:lnTo>
                      <a:pt x="10" y="5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18" name="Freeform 146"/>
              <p:cNvSpPr>
                <a:spLocks/>
              </p:cNvSpPr>
              <p:nvPr/>
            </p:nvSpPr>
            <p:spPr bwMode="auto">
              <a:xfrm>
                <a:off x="3907" y="2997"/>
                <a:ext cx="6" cy="27"/>
              </a:xfrm>
              <a:custGeom>
                <a:avLst/>
                <a:gdLst>
                  <a:gd name="T0" fmla="*/ 0 w 10"/>
                  <a:gd name="T1" fmla="*/ 13 h 54"/>
                  <a:gd name="T2" fmla="*/ 1 w 10"/>
                  <a:gd name="T3" fmla="*/ 13 h 54"/>
                  <a:gd name="T4" fmla="*/ 1 w 10"/>
                  <a:gd name="T5" fmla="*/ 13 h 54"/>
                  <a:gd name="T6" fmla="*/ 2 w 10"/>
                  <a:gd name="T7" fmla="*/ 14 h 54"/>
                  <a:gd name="T8" fmla="*/ 2 w 10"/>
                  <a:gd name="T9" fmla="*/ 14 h 54"/>
                  <a:gd name="T10" fmla="*/ 2 w 10"/>
                  <a:gd name="T11" fmla="*/ 13 h 54"/>
                  <a:gd name="T12" fmla="*/ 3 w 10"/>
                  <a:gd name="T13" fmla="*/ 13 h 54"/>
                  <a:gd name="T14" fmla="*/ 4 w 10"/>
                  <a:gd name="T15" fmla="*/ 13 h 54"/>
                  <a:gd name="T16" fmla="*/ 4 w 10"/>
                  <a:gd name="T17" fmla="*/ 13 h 54"/>
                  <a:gd name="T18" fmla="*/ 4 w 10"/>
                  <a:gd name="T19" fmla="*/ 2 h 54"/>
                  <a:gd name="T20" fmla="*/ 3 w 10"/>
                  <a:gd name="T21" fmla="*/ 1 h 54"/>
                  <a:gd name="T22" fmla="*/ 2 w 10"/>
                  <a:gd name="T23" fmla="*/ 1 h 54"/>
                  <a:gd name="T24" fmla="*/ 2 w 10"/>
                  <a:gd name="T25" fmla="*/ 0 h 54"/>
                  <a:gd name="T26" fmla="*/ 2 w 10"/>
                  <a:gd name="T27" fmla="*/ 0 h 54"/>
                  <a:gd name="T28" fmla="*/ 1 w 10"/>
                  <a:gd name="T29" fmla="*/ 1 h 54"/>
                  <a:gd name="T30" fmla="*/ 1 w 10"/>
                  <a:gd name="T31" fmla="*/ 1 h 54"/>
                  <a:gd name="T32" fmla="*/ 0 w 10"/>
                  <a:gd name="T33" fmla="*/ 2 h 54"/>
                  <a:gd name="T34" fmla="*/ 0 w 10"/>
                  <a:gd name="T35" fmla="*/ 2 h 54"/>
                  <a:gd name="T36" fmla="*/ 0 w 10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" h="54">
                    <a:moveTo>
                      <a:pt x="0" y="51"/>
                    </a:moveTo>
                    <a:lnTo>
                      <a:pt x="1" y="51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1"/>
                    </a:lnTo>
                    <a:lnTo>
                      <a:pt x="10" y="49"/>
                    </a:lnTo>
                    <a:lnTo>
                      <a:pt x="10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19" name="Freeform 147"/>
              <p:cNvSpPr>
                <a:spLocks/>
              </p:cNvSpPr>
              <p:nvPr/>
            </p:nvSpPr>
            <p:spPr bwMode="auto">
              <a:xfrm>
                <a:off x="3907" y="2959"/>
                <a:ext cx="6" cy="27"/>
              </a:xfrm>
              <a:custGeom>
                <a:avLst/>
                <a:gdLst>
                  <a:gd name="T0" fmla="*/ 0 w 10"/>
                  <a:gd name="T1" fmla="*/ 13 h 54"/>
                  <a:gd name="T2" fmla="*/ 1 w 10"/>
                  <a:gd name="T3" fmla="*/ 13 h 54"/>
                  <a:gd name="T4" fmla="*/ 1 w 10"/>
                  <a:gd name="T5" fmla="*/ 14 h 54"/>
                  <a:gd name="T6" fmla="*/ 2 w 10"/>
                  <a:gd name="T7" fmla="*/ 14 h 54"/>
                  <a:gd name="T8" fmla="*/ 2 w 10"/>
                  <a:gd name="T9" fmla="*/ 14 h 54"/>
                  <a:gd name="T10" fmla="*/ 2 w 10"/>
                  <a:gd name="T11" fmla="*/ 14 h 54"/>
                  <a:gd name="T12" fmla="*/ 3 w 10"/>
                  <a:gd name="T13" fmla="*/ 13 h 54"/>
                  <a:gd name="T14" fmla="*/ 4 w 10"/>
                  <a:gd name="T15" fmla="*/ 13 h 54"/>
                  <a:gd name="T16" fmla="*/ 4 w 10"/>
                  <a:gd name="T17" fmla="*/ 13 h 54"/>
                  <a:gd name="T18" fmla="*/ 4 w 10"/>
                  <a:gd name="T19" fmla="*/ 2 h 54"/>
                  <a:gd name="T20" fmla="*/ 3 w 10"/>
                  <a:gd name="T21" fmla="*/ 1 h 54"/>
                  <a:gd name="T22" fmla="*/ 2 w 10"/>
                  <a:gd name="T23" fmla="*/ 1 h 54"/>
                  <a:gd name="T24" fmla="*/ 2 w 10"/>
                  <a:gd name="T25" fmla="*/ 0 h 54"/>
                  <a:gd name="T26" fmla="*/ 2 w 10"/>
                  <a:gd name="T27" fmla="*/ 0 h 54"/>
                  <a:gd name="T28" fmla="*/ 1 w 10"/>
                  <a:gd name="T29" fmla="*/ 1 h 54"/>
                  <a:gd name="T30" fmla="*/ 1 w 10"/>
                  <a:gd name="T31" fmla="*/ 1 h 54"/>
                  <a:gd name="T32" fmla="*/ 0 w 10"/>
                  <a:gd name="T33" fmla="*/ 2 h 54"/>
                  <a:gd name="T34" fmla="*/ 0 w 10"/>
                  <a:gd name="T35" fmla="*/ 2 h 54"/>
                  <a:gd name="T36" fmla="*/ 0 w 10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" h="54">
                    <a:moveTo>
                      <a:pt x="0" y="51"/>
                    </a:moveTo>
                    <a:lnTo>
                      <a:pt x="1" y="51"/>
                    </a:lnTo>
                    <a:lnTo>
                      <a:pt x="3" y="53"/>
                    </a:lnTo>
                    <a:lnTo>
                      <a:pt x="5" y="54"/>
                    </a:lnTo>
                    <a:lnTo>
                      <a:pt x="7" y="53"/>
                    </a:lnTo>
                    <a:lnTo>
                      <a:pt x="9" y="51"/>
                    </a:lnTo>
                    <a:lnTo>
                      <a:pt x="10" y="49"/>
                    </a:lnTo>
                    <a:lnTo>
                      <a:pt x="10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20" name="Freeform 148"/>
              <p:cNvSpPr>
                <a:spLocks/>
              </p:cNvSpPr>
              <p:nvPr/>
            </p:nvSpPr>
            <p:spPr bwMode="auto">
              <a:xfrm>
                <a:off x="3907" y="2921"/>
                <a:ext cx="6" cy="27"/>
              </a:xfrm>
              <a:custGeom>
                <a:avLst/>
                <a:gdLst>
                  <a:gd name="T0" fmla="*/ 0 w 10"/>
                  <a:gd name="T1" fmla="*/ 13 h 54"/>
                  <a:gd name="T2" fmla="*/ 1 w 10"/>
                  <a:gd name="T3" fmla="*/ 13 h 54"/>
                  <a:gd name="T4" fmla="*/ 1 w 10"/>
                  <a:gd name="T5" fmla="*/ 13 h 54"/>
                  <a:gd name="T6" fmla="*/ 2 w 10"/>
                  <a:gd name="T7" fmla="*/ 14 h 54"/>
                  <a:gd name="T8" fmla="*/ 2 w 10"/>
                  <a:gd name="T9" fmla="*/ 14 h 54"/>
                  <a:gd name="T10" fmla="*/ 2 w 10"/>
                  <a:gd name="T11" fmla="*/ 13 h 54"/>
                  <a:gd name="T12" fmla="*/ 3 w 10"/>
                  <a:gd name="T13" fmla="*/ 13 h 54"/>
                  <a:gd name="T14" fmla="*/ 4 w 10"/>
                  <a:gd name="T15" fmla="*/ 12 h 54"/>
                  <a:gd name="T16" fmla="*/ 4 w 10"/>
                  <a:gd name="T17" fmla="*/ 12 h 54"/>
                  <a:gd name="T18" fmla="*/ 4 w 10"/>
                  <a:gd name="T19" fmla="*/ 2 h 54"/>
                  <a:gd name="T20" fmla="*/ 3 w 10"/>
                  <a:gd name="T21" fmla="*/ 1 h 54"/>
                  <a:gd name="T22" fmla="*/ 2 w 10"/>
                  <a:gd name="T23" fmla="*/ 1 h 54"/>
                  <a:gd name="T24" fmla="*/ 2 w 10"/>
                  <a:gd name="T25" fmla="*/ 0 h 54"/>
                  <a:gd name="T26" fmla="*/ 2 w 10"/>
                  <a:gd name="T27" fmla="*/ 0 h 54"/>
                  <a:gd name="T28" fmla="*/ 1 w 10"/>
                  <a:gd name="T29" fmla="*/ 1 h 54"/>
                  <a:gd name="T30" fmla="*/ 1 w 10"/>
                  <a:gd name="T31" fmla="*/ 1 h 54"/>
                  <a:gd name="T32" fmla="*/ 0 w 10"/>
                  <a:gd name="T33" fmla="*/ 2 h 54"/>
                  <a:gd name="T34" fmla="*/ 0 w 10"/>
                  <a:gd name="T35" fmla="*/ 2 h 54"/>
                  <a:gd name="T36" fmla="*/ 0 w 10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" h="54">
                    <a:moveTo>
                      <a:pt x="0" y="50"/>
                    </a:moveTo>
                    <a:lnTo>
                      <a:pt x="1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0"/>
                    </a:lnTo>
                    <a:lnTo>
                      <a:pt x="10" y="48"/>
                    </a:lnTo>
                    <a:lnTo>
                      <a:pt x="10" y="5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21" name="Freeform 149"/>
              <p:cNvSpPr>
                <a:spLocks/>
              </p:cNvSpPr>
              <p:nvPr/>
            </p:nvSpPr>
            <p:spPr bwMode="auto">
              <a:xfrm>
                <a:off x="3907" y="2884"/>
                <a:ext cx="6" cy="27"/>
              </a:xfrm>
              <a:custGeom>
                <a:avLst/>
                <a:gdLst>
                  <a:gd name="T0" fmla="*/ 0 w 10"/>
                  <a:gd name="T1" fmla="*/ 13 h 54"/>
                  <a:gd name="T2" fmla="*/ 1 w 10"/>
                  <a:gd name="T3" fmla="*/ 13 h 54"/>
                  <a:gd name="T4" fmla="*/ 1 w 10"/>
                  <a:gd name="T5" fmla="*/ 13 h 54"/>
                  <a:gd name="T6" fmla="*/ 2 w 10"/>
                  <a:gd name="T7" fmla="*/ 14 h 54"/>
                  <a:gd name="T8" fmla="*/ 2 w 10"/>
                  <a:gd name="T9" fmla="*/ 14 h 54"/>
                  <a:gd name="T10" fmla="*/ 2 w 10"/>
                  <a:gd name="T11" fmla="*/ 13 h 54"/>
                  <a:gd name="T12" fmla="*/ 3 w 10"/>
                  <a:gd name="T13" fmla="*/ 13 h 54"/>
                  <a:gd name="T14" fmla="*/ 4 w 10"/>
                  <a:gd name="T15" fmla="*/ 13 h 54"/>
                  <a:gd name="T16" fmla="*/ 4 w 10"/>
                  <a:gd name="T17" fmla="*/ 13 h 54"/>
                  <a:gd name="T18" fmla="*/ 4 w 10"/>
                  <a:gd name="T19" fmla="*/ 2 h 54"/>
                  <a:gd name="T20" fmla="*/ 3 w 10"/>
                  <a:gd name="T21" fmla="*/ 1 h 54"/>
                  <a:gd name="T22" fmla="*/ 2 w 10"/>
                  <a:gd name="T23" fmla="*/ 1 h 54"/>
                  <a:gd name="T24" fmla="*/ 2 w 10"/>
                  <a:gd name="T25" fmla="*/ 0 h 54"/>
                  <a:gd name="T26" fmla="*/ 2 w 10"/>
                  <a:gd name="T27" fmla="*/ 0 h 54"/>
                  <a:gd name="T28" fmla="*/ 1 w 10"/>
                  <a:gd name="T29" fmla="*/ 1 h 54"/>
                  <a:gd name="T30" fmla="*/ 1 w 10"/>
                  <a:gd name="T31" fmla="*/ 1 h 54"/>
                  <a:gd name="T32" fmla="*/ 0 w 10"/>
                  <a:gd name="T33" fmla="*/ 2 h 54"/>
                  <a:gd name="T34" fmla="*/ 0 w 10"/>
                  <a:gd name="T35" fmla="*/ 2 h 54"/>
                  <a:gd name="T36" fmla="*/ 0 w 10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" h="54">
                    <a:moveTo>
                      <a:pt x="0" y="50"/>
                    </a:moveTo>
                    <a:lnTo>
                      <a:pt x="1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9" y="50"/>
                    </a:lnTo>
                    <a:lnTo>
                      <a:pt x="10" y="49"/>
                    </a:lnTo>
                    <a:lnTo>
                      <a:pt x="10" y="5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22" name="Freeform 150"/>
              <p:cNvSpPr>
                <a:spLocks/>
              </p:cNvSpPr>
              <p:nvPr/>
            </p:nvSpPr>
            <p:spPr bwMode="auto">
              <a:xfrm>
                <a:off x="3907" y="2846"/>
                <a:ext cx="6" cy="27"/>
              </a:xfrm>
              <a:custGeom>
                <a:avLst/>
                <a:gdLst>
                  <a:gd name="T0" fmla="*/ 0 w 10"/>
                  <a:gd name="T1" fmla="*/ 13 h 54"/>
                  <a:gd name="T2" fmla="*/ 1 w 10"/>
                  <a:gd name="T3" fmla="*/ 13 h 54"/>
                  <a:gd name="T4" fmla="*/ 1 w 10"/>
                  <a:gd name="T5" fmla="*/ 14 h 54"/>
                  <a:gd name="T6" fmla="*/ 2 w 10"/>
                  <a:gd name="T7" fmla="*/ 14 h 54"/>
                  <a:gd name="T8" fmla="*/ 2 w 10"/>
                  <a:gd name="T9" fmla="*/ 14 h 54"/>
                  <a:gd name="T10" fmla="*/ 2 w 10"/>
                  <a:gd name="T11" fmla="*/ 14 h 54"/>
                  <a:gd name="T12" fmla="*/ 3 w 10"/>
                  <a:gd name="T13" fmla="*/ 13 h 54"/>
                  <a:gd name="T14" fmla="*/ 4 w 10"/>
                  <a:gd name="T15" fmla="*/ 13 h 54"/>
                  <a:gd name="T16" fmla="*/ 4 w 10"/>
                  <a:gd name="T17" fmla="*/ 13 h 54"/>
                  <a:gd name="T18" fmla="*/ 4 w 10"/>
                  <a:gd name="T19" fmla="*/ 2 h 54"/>
                  <a:gd name="T20" fmla="*/ 3 w 10"/>
                  <a:gd name="T21" fmla="*/ 1 h 54"/>
                  <a:gd name="T22" fmla="*/ 2 w 10"/>
                  <a:gd name="T23" fmla="*/ 1 h 54"/>
                  <a:gd name="T24" fmla="*/ 2 w 10"/>
                  <a:gd name="T25" fmla="*/ 0 h 54"/>
                  <a:gd name="T26" fmla="*/ 2 w 10"/>
                  <a:gd name="T27" fmla="*/ 0 h 54"/>
                  <a:gd name="T28" fmla="*/ 1 w 10"/>
                  <a:gd name="T29" fmla="*/ 1 h 54"/>
                  <a:gd name="T30" fmla="*/ 1 w 10"/>
                  <a:gd name="T31" fmla="*/ 1 h 54"/>
                  <a:gd name="T32" fmla="*/ 0 w 10"/>
                  <a:gd name="T33" fmla="*/ 2 h 54"/>
                  <a:gd name="T34" fmla="*/ 0 w 10"/>
                  <a:gd name="T35" fmla="*/ 2 h 54"/>
                  <a:gd name="T36" fmla="*/ 0 w 10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" h="54">
                    <a:moveTo>
                      <a:pt x="0" y="51"/>
                    </a:moveTo>
                    <a:lnTo>
                      <a:pt x="1" y="51"/>
                    </a:lnTo>
                    <a:lnTo>
                      <a:pt x="3" y="53"/>
                    </a:lnTo>
                    <a:lnTo>
                      <a:pt x="5" y="54"/>
                    </a:lnTo>
                    <a:lnTo>
                      <a:pt x="7" y="53"/>
                    </a:lnTo>
                    <a:lnTo>
                      <a:pt x="9" y="51"/>
                    </a:lnTo>
                    <a:lnTo>
                      <a:pt x="10" y="49"/>
                    </a:lnTo>
                    <a:lnTo>
                      <a:pt x="10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326" name="Oval 151"/>
            <p:cNvSpPr>
              <a:spLocks noChangeArrowheads="1"/>
            </p:cNvSpPr>
            <p:nvPr/>
          </p:nvSpPr>
          <p:spPr bwMode="auto">
            <a:xfrm>
              <a:off x="4795" y="477"/>
              <a:ext cx="25" cy="2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54327" name="Oval 152"/>
            <p:cNvSpPr>
              <a:spLocks noChangeArrowheads="1"/>
            </p:cNvSpPr>
            <p:nvPr/>
          </p:nvSpPr>
          <p:spPr bwMode="auto">
            <a:xfrm>
              <a:off x="4799" y="876"/>
              <a:ext cx="25" cy="24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54328" name="Oval 153"/>
            <p:cNvSpPr>
              <a:spLocks noChangeArrowheads="1"/>
            </p:cNvSpPr>
            <p:nvPr/>
          </p:nvSpPr>
          <p:spPr bwMode="auto">
            <a:xfrm>
              <a:off x="5082" y="1146"/>
              <a:ext cx="24" cy="2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grpSp>
          <p:nvGrpSpPr>
            <p:cNvPr id="54329" name="Group 154"/>
            <p:cNvGrpSpPr>
              <a:grpSpLocks/>
            </p:cNvGrpSpPr>
            <p:nvPr/>
          </p:nvGrpSpPr>
          <p:grpSpPr bwMode="auto">
            <a:xfrm>
              <a:off x="5091" y="1030"/>
              <a:ext cx="5" cy="130"/>
              <a:chOff x="4220" y="3754"/>
              <a:chExt cx="5" cy="141"/>
            </a:xfrm>
          </p:grpSpPr>
          <p:sp>
            <p:nvSpPr>
              <p:cNvPr id="54391" name="Freeform 155"/>
              <p:cNvSpPr>
                <a:spLocks/>
              </p:cNvSpPr>
              <p:nvPr/>
            </p:nvSpPr>
            <p:spPr bwMode="auto">
              <a:xfrm>
                <a:off x="4220" y="3868"/>
                <a:ext cx="5" cy="27"/>
              </a:xfrm>
              <a:custGeom>
                <a:avLst/>
                <a:gdLst>
                  <a:gd name="T0" fmla="*/ 0 w 11"/>
                  <a:gd name="T1" fmla="*/ 13 h 54"/>
                  <a:gd name="T2" fmla="*/ 0 w 11"/>
                  <a:gd name="T3" fmla="*/ 13 h 54"/>
                  <a:gd name="T4" fmla="*/ 1 w 11"/>
                  <a:gd name="T5" fmla="*/ 13 h 54"/>
                  <a:gd name="T6" fmla="*/ 1 w 11"/>
                  <a:gd name="T7" fmla="*/ 14 h 54"/>
                  <a:gd name="T8" fmla="*/ 1 w 11"/>
                  <a:gd name="T9" fmla="*/ 14 h 54"/>
                  <a:gd name="T10" fmla="*/ 1 w 11"/>
                  <a:gd name="T11" fmla="*/ 13 h 54"/>
                  <a:gd name="T12" fmla="*/ 2 w 11"/>
                  <a:gd name="T13" fmla="*/ 13 h 54"/>
                  <a:gd name="T14" fmla="*/ 2 w 11"/>
                  <a:gd name="T15" fmla="*/ 13 h 54"/>
                  <a:gd name="T16" fmla="*/ 2 w 11"/>
                  <a:gd name="T17" fmla="*/ 13 h 54"/>
                  <a:gd name="T18" fmla="*/ 2 w 11"/>
                  <a:gd name="T19" fmla="*/ 2 h 54"/>
                  <a:gd name="T20" fmla="*/ 2 w 11"/>
                  <a:gd name="T21" fmla="*/ 1 h 54"/>
                  <a:gd name="T22" fmla="*/ 1 w 11"/>
                  <a:gd name="T23" fmla="*/ 1 h 54"/>
                  <a:gd name="T24" fmla="*/ 1 w 11"/>
                  <a:gd name="T25" fmla="*/ 0 h 54"/>
                  <a:gd name="T26" fmla="*/ 1 w 11"/>
                  <a:gd name="T27" fmla="*/ 0 h 54"/>
                  <a:gd name="T28" fmla="*/ 1 w 11"/>
                  <a:gd name="T29" fmla="*/ 1 h 54"/>
                  <a:gd name="T30" fmla="*/ 0 w 11"/>
                  <a:gd name="T31" fmla="*/ 1 h 54"/>
                  <a:gd name="T32" fmla="*/ 0 w 11"/>
                  <a:gd name="T33" fmla="*/ 2 h 54"/>
                  <a:gd name="T34" fmla="*/ 0 w 11"/>
                  <a:gd name="T35" fmla="*/ 2 h 54"/>
                  <a:gd name="T36" fmla="*/ 0 w 11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54">
                    <a:moveTo>
                      <a:pt x="0" y="51"/>
                    </a:moveTo>
                    <a:lnTo>
                      <a:pt x="2" y="51"/>
                    </a:lnTo>
                    <a:lnTo>
                      <a:pt x="4" y="52"/>
                    </a:lnTo>
                    <a:lnTo>
                      <a:pt x="6" y="54"/>
                    </a:lnTo>
                    <a:lnTo>
                      <a:pt x="7" y="52"/>
                    </a:lnTo>
                    <a:lnTo>
                      <a:pt x="9" y="51"/>
                    </a:lnTo>
                    <a:lnTo>
                      <a:pt x="11" y="49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92" name="Freeform 156"/>
              <p:cNvSpPr>
                <a:spLocks/>
              </p:cNvSpPr>
              <p:nvPr/>
            </p:nvSpPr>
            <p:spPr bwMode="auto">
              <a:xfrm>
                <a:off x="4220" y="3830"/>
                <a:ext cx="5" cy="27"/>
              </a:xfrm>
              <a:custGeom>
                <a:avLst/>
                <a:gdLst>
                  <a:gd name="T0" fmla="*/ 0 w 11"/>
                  <a:gd name="T1" fmla="*/ 12 h 55"/>
                  <a:gd name="T2" fmla="*/ 0 w 11"/>
                  <a:gd name="T3" fmla="*/ 12 h 55"/>
                  <a:gd name="T4" fmla="*/ 1 w 11"/>
                  <a:gd name="T5" fmla="*/ 13 h 55"/>
                  <a:gd name="T6" fmla="*/ 1 w 11"/>
                  <a:gd name="T7" fmla="*/ 13 h 55"/>
                  <a:gd name="T8" fmla="*/ 1 w 11"/>
                  <a:gd name="T9" fmla="*/ 13 h 55"/>
                  <a:gd name="T10" fmla="*/ 1 w 11"/>
                  <a:gd name="T11" fmla="*/ 13 h 55"/>
                  <a:gd name="T12" fmla="*/ 2 w 11"/>
                  <a:gd name="T13" fmla="*/ 12 h 55"/>
                  <a:gd name="T14" fmla="*/ 2 w 11"/>
                  <a:gd name="T15" fmla="*/ 12 h 55"/>
                  <a:gd name="T16" fmla="*/ 2 w 11"/>
                  <a:gd name="T17" fmla="*/ 12 h 55"/>
                  <a:gd name="T18" fmla="*/ 2 w 11"/>
                  <a:gd name="T19" fmla="*/ 1 h 55"/>
                  <a:gd name="T20" fmla="*/ 2 w 11"/>
                  <a:gd name="T21" fmla="*/ 1 h 55"/>
                  <a:gd name="T22" fmla="*/ 1 w 11"/>
                  <a:gd name="T23" fmla="*/ 0 h 55"/>
                  <a:gd name="T24" fmla="*/ 1 w 11"/>
                  <a:gd name="T25" fmla="*/ 0 h 55"/>
                  <a:gd name="T26" fmla="*/ 1 w 11"/>
                  <a:gd name="T27" fmla="*/ 0 h 55"/>
                  <a:gd name="T28" fmla="*/ 1 w 11"/>
                  <a:gd name="T29" fmla="*/ 0 h 55"/>
                  <a:gd name="T30" fmla="*/ 0 w 11"/>
                  <a:gd name="T31" fmla="*/ 1 h 55"/>
                  <a:gd name="T32" fmla="*/ 0 w 11"/>
                  <a:gd name="T33" fmla="*/ 1 h 55"/>
                  <a:gd name="T34" fmla="*/ 0 w 11"/>
                  <a:gd name="T35" fmla="*/ 2 h 55"/>
                  <a:gd name="T36" fmla="*/ 0 w 11"/>
                  <a:gd name="T37" fmla="*/ 12 h 5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55">
                    <a:moveTo>
                      <a:pt x="0" y="51"/>
                    </a:moveTo>
                    <a:lnTo>
                      <a:pt x="2" y="51"/>
                    </a:lnTo>
                    <a:lnTo>
                      <a:pt x="4" y="53"/>
                    </a:lnTo>
                    <a:lnTo>
                      <a:pt x="6" y="55"/>
                    </a:lnTo>
                    <a:lnTo>
                      <a:pt x="7" y="53"/>
                    </a:lnTo>
                    <a:lnTo>
                      <a:pt x="9" y="51"/>
                    </a:lnTo>
                    <a:lnTo>
                      <a:pt x="11" y="49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93" name="Freeform 157"/>
              <p:cNvSpPr>
                <a:spLocks/>
              </p:cNvSpPr>
              <p:nvPr/>
            </p:nvSpPr>
            <p:spPr bwMode="auto">
              <a:xfrm>
                <a:off x="4220" y="3792"/>
                <a:ext cx="5" cy="27"/>
              </a:xfrm>
              <a:custGeom>
                <a:avLst/>
                <a:gdLst>
                  <a:gd name="T0" fmla="*/ 0 w 11"/>
                  <a:gd name="T1" fmla="*/ 13 h 54"/>
                  <a:gd name="T2" fmla="*/ 0 w 11"/>
                  <a:gd name="T3" fmla="*/ 13 h 54"/>
                  <a:gd name="T4" fmla="*/ 1 w 11"/>
                  <a:gd name="T5" fmla="*/ 13 h 54"/>
                  <a:gd name="T6" fmla="*/ 1 w 11"/>
                  <a:gd name="T7" fmla="*/ 14 h 54"/>
                  <a:gd name="T8" fmla="*/ 1 w 11"/>
                  <a:gd name="T9" fmla="*/ 14 h 54"/>
                  <a:gd name="T10" fmla="*/ 1 w 11"/>
                  <a:gd name="T11" fmla="*/ 13 h 54"/>
                  <a:gd name="T12" fmla="*/ 2 w 11"/>
                  <a:gd name="T13" fmla="*/ 13 h 54"/>
                  <a:gd name="T14" fmla="*/ 2 w 11"/>
                  <a:gd name="T15" fmla="*/ 12 h 54"/>
                  <a:gd name="T16" fmla="*/ 2 w 11"/>
                  <a:gd name="T17" fmla="*/ 12 h 54"/>
                  <a:gd name="T18" fmla="*/ 2 w 11"/>
                  <a:gd name="T19" fmla="*/ 2 h 54"/>
                  <a:gd name="T20" fmla="*/ 2 w 11"/>
                  <a:gd name="T21" fmla="*/ 1 h 54"/>
                  <a:gd name="T22" fmla="*/ 1 w 11"/>
                  <a:gd name="T23" fmla="*/ 1 h 54"/>
                  <a:gd name="T24" fmla="*/ 1 w 11"/>
                  <a:gd name="T25" fmla="*/ 0 h 54"/>
                  <a:gd name="T26" fmla="*/ 1 w 11"/>
                  <a:gd name="T27" fmla="*/ 0 h 54"/>
                  <a:gd name="T28" fmla="*/ 1 w 11"/>
                  <a:gd name="T29" fmla="*/ 1 h 54"/>
                  <a:gd name="T30" fmla="*/ 0 w 11"/>
                  <a:gd name="T31" fmla="*/ 1 h 54"/>
                  <a:gd name="T32" fmla="*/ 0 w 11"/>
                  <a:gd name="T33" fmla="*/ 2 h 54"/>
                  <a:gd name="T34" fmla="*/ 0 w 11"/>
                  <a:gd name="T35" fmla="*/ 2 h 54"/>
                  <a:gd name="T36" fmla="*/ 0 w 11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54">
                    <a:moveTo>
                      <a:pt x="0" y="50"/>
                    </a:moveTo>
                    <a:lnTo>
                      <a:pt x="2" y="50"/>
                    </a:lnTo>
                    <a:lnTo>
                      <a:pt x="4" y="52"/>
                    </a:lnTo>
                    <a:lnTo>
                      <a:pt x="6" y="54"/>
                    </a:lnTo>
                    <a:lnTo>
                      <a:pt x="7" y="52"/>
                    </a:lnTo>
                    <a:lnTo>
                      <a:pt x="9" y="50"/>
                    </a:lnTo>
                    <a:lnTo>
                      <a:pt x="11" y="48"/>
                    </a:lnTo>
                    <a:lnTo>
                      <a:pt x="11" y="5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94" name="Freeform 158"/>
              <p:cNvSpPr>
                <a:spLocks/>
              </p:cNvSpPr>
              <p:nvPr/>
            </p:nvSpPr>
            <p:spPr bwMode="auto">
              <a:xfrm>
                <a:off x="4220" y="3754"/>
                <a:ext cx="5" cy="27"/>
              </a:xfrm>
              <a:custGeom>
                <a:avLst/>
                <a:gdLst>
                  <a:gd name="T0" fmla="*/ 0 w 11"/>
                  <a:gd name="T1" fmla="*/ 13 h 54"/>
                  <a:gd name="T2" fmla="*/ 0 w 11"/>
                  <a:gd name="T3" fmla="*/ 13 h 54"/>
                  <a:gd name="T4" fmla="*/ 1 w 11"/>
                  <a:gd name="T5" fmla="*/ 13 h 54"/>
                  <a:gd name="T6" fmla="*/ 1 w 11"/>
                  <a:gd name="T7" fmla="*/ 14 h 54"/>
                  <a:gd name="T8" fmla="*/ 1 w 11"/>
                  <a:gd name="T9" fmla="*/ 14 h 54"/>
                  <a:gd name="T10" fmla="*/ 1 w 11"/>
                  <a:gd name="T11" fmla="*/ 13 h 54"/>
                  <a:gd name="T12" fmla="*/ 2 w 11"/>
                  <a:gd name="T13" fmla="*/ 13 h 54"/>
                  <a:gd name="T14" fmla="*/ 2 w 11"/>
                  <a:gd name="T15" fmla="*/ 13 h 54"/>
                  <a:gd name="T16" fmla="*/ 2 w 11"/>
                  <a:gd name="T17" fmla="*/ 13 h 54"/>
                  <a:gd name="T18" fmla="*/ 2 w 11"/>
                  <a:gd name="T19" fmla="*/ 2 h 54"/>
                  <a:gd name="T20" fmla="*/ 2 w 11"/>
                  <a:gd name="T21" fmla="*/ 1 h 54"/>
                  <a:gd name="T22" fmla="*/ 1 w 11"/>
                  <a:gd name="T23" fmla="*/ 1 h 54"/>
                  <a:gd name="T24" fmla="*/ 1 w 11"/>
                  <a:gd name="T25" fmla="*/ 0 h 54"/>
                  <a:gd name="T26" fmla="*/ 1 w 11"/>
                  <a:gd name="T27" fmla="*/ 0 h 54"/>
                  <a:gd name="T28" fmla="*/ 1 w 11"/>
                  <a:gd name="T29" fmla="*/ 1 h 54"/>
                  <a:gd name="T30" fmla="*/ 0 w 11"/>
                  <a:gd name="T31" fmla="*/ 1 h 54"/>
                  <a:gd name="T32" fmla="*/ 0 w 11"/>
                  <a:gd name="T33" fmla="*/ 2 h 54"/>
                  <a:gd name="T34" fmla="*/ 0 w 11"/>
                  <a:gd name="T35" fmla="*/ 2 h 54"/>
                  <a:gd name="T36" fmla="*/ 0 w 11"/>
                  <a:gd name="T37" fmla="*/ 13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" h="54">
                    <a:moveTo>
                      <a:pt x="0" y="51"/>
                    </a:moveTo>
                    <a:lnTo>
                      <a:pt x="2" y="51"/>
                    </a:lnTo>
                    <a:lnTo>
                      <a:pt x="4" y="52"/>
                    </a:lnTo>
                    <a:lnTo>
                      <a:pt x="6" y="54"/>
                    </a:lnTo>
                    <a:lnTo>
                      <a:pt x="7" y="52"/>
                    </a:lnTo>
                    <a:lnTo>
                      <a:pt x="9" y="51"/>
                    </a:lnTo>
                    <a:lnTo>
                      <a:pt x="11" y="49"/>
                    </a:lnTo>
                    <a:lnTo>
                      <a:pt x="11" y="5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330" name="Line 159"/>
            <p:cNvSpPr>
              <a:spLocks noChangeShapeType="1"/>
            </p:cNvSpPr>
            <p:nvPr/>
          </p:nvSpPr>
          <p:spPr bwMode="auto">
            <a:xfrm flipV="1">
              <a:off x="4561" y="1130"/>
              <a:ext cx="1" cy="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1" name="Line 160"/>
            <p:cNvSpPr>
              <a:spLocks noChangeShapeType="1"/>
            </p:cNvSpPr>
            <p:nvPr/>
          </p:nvSpPr>
          <p:spPr bwMode="auto">
            <a:xfrm flipV="1">
              <a:off x="4737" y="1130"/>
              <a:ext cx="1" cy="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2" name="Line 161"/>
            <p:cNvSpPr>
              <a:spLocks noChangeShapeType="1"/>
            </p:cNvSpPr>
            <p:nvPr/>
          </p:nvSpPr>
          <p:spPr bwMode="auto">
            <a:xfrm flipV="1">
              <a:off x="4913" y="1130"/>
              <a:ext cx="1" cy="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3" name="Line 162"/>
            <p:cNvSpPr>
              <a:spLocks noChangeShapeType="1"/>
            </p:cNvSpPr>
            <p:nvPr/>
          </p:nvSpPr>
          <p:spPr bwMode="auto">
            <a:xfrm flipV="1">
              <a:off x="5264" y="1130"/>
              <a:ext cx="1" cy="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4" name="Freeform 163"/>
            <p:cNvSpPr>
              <a:spLocks/>
            </p:cNvSpPr>
            <p:nvPr/>
          </p:nvSpPr>
          <p:spPr bwMode="auto">
            <a:xfrm>
              <a:off x="5150" y="1114"/>
              <a:ext cx="66" cy="40"/>
            </a:xfrm>
            <a:custGeom>
              <a:avLst/>
              <a:gdLst>
                <a:gd name="T0" fmla="*/ 27 w 143"/>
                <a:gd name="T1" fmla="*/ 0 h 87"/>
                <a:gd name="T2" fmla="*/ 30 w 143"/>
                <a:gd name="T3" fmla="*/ 8 h 87"/>
                <a:gd name="T4" fmla="*/ 0 w 143"/>
                <a:gd name="T5" fmla="*/ 18 h 87"/>
                <a:gd name="T6" fmla="*/ 27 w 143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3" h="87">
                  <a:moveTo>
                    <a:pt x="125" y="0"/>
                  </a:moveTo>
                  <a:lnTo>
                    <a:pt x="143" y="38"/>
                  </a:lnTo>
                  <a:lnTo>
                    <a:pt x="0" y="8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5" name="Rectangle 164"/>
            <p:cNvSpPr>
              <a:spLocks noChangeArrowheads="1"/>
            </p:cNvSpPr>
            <p:nvPr/>
          </p:nvSpPr>
          <p:spPr bwMode="auto">
            <a:xfrm>
              <a:off x="4902" y="849"/>
              <a:ext cx="1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 i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36" name="Rectangle 165"/>
            <p:cNvSpPr>
              <a:spLocks noChangeArrowheads="1"/>
            </p:cNvSpPr>
            <p:nvPr/>
          </p:nvSpPr>
          <p:spPr bwMode="auto">
            <a:xfrm>
              <a:off x="5215" y="1169"/>
              <a:ext cx="9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54337" name="Rectangle 166"/>
            <p:cNvSpPr>
              <a:spLocks noChangeArrowheads="1"/>
            </p:cNvSpPr>
            <p:nvPr/>
          </p:nvSpPr>
          <p:spPr bwMode="auto">
            <a:xfrm>
              <a:off x="5240" y="1167"/>
              <a:ext cx="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10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38" name="Rectangle 167"/>
            <p:cNvSpPr>
              <a:spLocks noChangeArrowheads="1"/>
            </p:cNvSpPr>
            <p:nvPr/>
          </p:nvSpPr>
          <p:spPr bwMode="auto">
            <a:xfrm>
              <a:off x="5046" y="1169"/>
              <a:ext cx="9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54339" name="Rectangle 168"/>
            <p:cNvSpPr>
              <a:spLocks noChangeArrowheads="1"/>
            </p:cNvSpPr>
            <p:nvPr/>
          </p:nvSpPr>
          <p:spPr bwMode="auto">
            <a:xfrm>
              <a:off x="5088" y="1167"/>
              <a:ext cx="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8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40" name="Rectangle 169"/>
            <p:cNvSpPr>
              <a:spLocks noChangeArrowheads="1"/>
            </p:cNvSpPr>
            <p:nvPr/>
          </p:nvSpPr>
          <p:spPr bwMode="auto">
            <a:xfrm>
              <a:off x="5118" y="1167"/>
              <a:ext cx="1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41" name="Rectangle 170"/>
            <p:cNvSpPr>
              <a:spLocks noChangeArrowheads="1"/>
            </p:cNvSpPr>
            <p:nvPr/>
          </p:nvSpPr>
          <p:spPr bwMode="auto">
            <a:xfrm>
              <a:off x="4873" y="1169"/>
              <a:ext cx="9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54342" name="Rectangle 171"/>
            <p:cNvSpPr>
              <a:spLocks noChangeArrowheads="1"/>
            </p:cNvSpPr>
            <p:nvPr/>
          </p:nvSpPr>
          <p:spPr bwMode="auto">
            <a:xfrm>
              <a:off x="4914" y="1167"/>
              <a:ext cx="3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6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43" name="Rectangle 172"/>
            <p:cNvSpPr>
              <a:spLocks noChangeArrowheads="1"/>
            </p:cNvSpPr>
            <p:nvPr/>
          </p:nvSpPr>
          <p:spPr bwMode="auto">
            <a:xfrm>
              <a:off x="4944" y="1171"/>
              <a:ext cx="1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44" name="Rectangle 173"/>
            <p:cNvSpPr>
              <a:spLocks noChangeArrowheads="1"/>
            </p:cNvSpPr>
            <p:nvPr/>
          </p:nvSpPr>
          <p:spPr bwMode="auto">
            <a:xfrm>
              <a:off x="4691" y="1169"/>
              <a:ext cx="9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54345" name="Rectangle 174"/>
            <p:cNvSpPr>
              <a:spLocks noChangeArrowheads="1"/>
            </p:cNvSpPr>
            <p:nvPr/>
          </p:nvSpPr>
          <p:spPr bwMode="auto">
            <a:xfrm>
              <a:off x="4734" y="1167"/>
              <a:ext cx="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4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46" name="Rectangle 175"/>
            <p:cNvSpPr>
              <a:spLocks noChangeArrowheads="1"/>
            </p:cNvSpPr>
            <p:nvPr/>
          </p:nvSpPr>
          <p:spPr bwMode="auto">
            <a:xfrm>
              <a:off x="4765" y="1167"/>
              <a:ext cx="1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47" name="Rectangle 176"/>
            <p:cNvSpPr>
              <a:spLocks noChangeArrowheads="1"/>
            </p:cNvSpPr>
            <p:nvPr/>
          </p:nvSpPr>
          <p:spPr bwMode="auto">
            <a:xfrm>
              <a:off x="4527" y="1169"/>
              <a:ext cx="9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54348" name="Rectangle 177"/>
            <p:cNvSpPr>
              <a:spLocks noChangeArrowheads="1"/>
            </p:cNvSpPr>
            <p:nvPr/>
          </p:nvSpPr>
          <p:spPr bwMode="auto">
            <a:xfrm>
              <a:off x="4570" y="1167"/>
              <a:ext cx="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49" name="Rectangle 178"/>
            <p:cNvSpPr>
              <a:spLocks noChangeArrowheads="1"/>
            </p:cNvSpPr>
            <p:nvPr/>
          </p:nvSpPr>
          <p:spPr bwMode="auto">
            <a:xfrm>
              <a:off x="4599" y="1167"/>
              <a:ext cx="1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50" name="Rectangle 179"/>
            <p:cNvSpPr>
              <a:spLocks noChangeArrowheads="1"/>
            </p:cNvSpPr>
            <p:nvPr/>
          </p:nvSpPr>
          <p:spPr bwMode="auto">
            <a:xfrm>
              <a:off x="4265" y="1136"/>
              <a:ext cx="9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54351" name="Rectangle 180"/>
            <p:cNvSpPr>
              <a:spLocks noChangeArrowheads="1"/>
            </p:cNvSpPr>
            <p:nvPr/>
          </p:nvSpPr>
          <p:spPr bwMode="auto">
            <a:xfrm>
              <a:off x="4308" y="1133"/>
              <a:ext cx="3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52" name="Rectangle 181"/>
            <p:cNvSpPr>
              <a:spLocks noChangeArrowheads="1"/>
            </p:cNvSpPr>
            <p:nvPr/>
          </p:nvSpPr>
          <p:spPr bwMode="auto">
            <a:xfrm>
              <a:off x="4338" y="1133"/>
              <a:ext cx="1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53" name="Rectangle 182"/>
            <p:cNvSpPr>
              <a:spLocks noChangeArrowheads="1"/>
            </p:cNvSpPr>
            <p:nvPr/>
          </p:nvSpPr>
          <p:spPr bwMode="auto">
            <a:xfrm>
              <a:off x="5084" y="1087"/>
              <a:ext cx="9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54354" name="Rectangle 183"/>
            <p:cNvSpPr>
              <a:spLocks noChangeArrowheads="1"/>
            </p:cNvSpPr>
            <p:nvPr/>
          </p:nvSpPr>
          <p:spPr bwMode="auto">
            <a:xfrm>
              <a:off x="5555" y="1221"/>
              <a:ext cx="137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54355" name="Rectangle 184"/>
            <p:cNvSpPr>
              <a:spLocks noChangeArrowheads="1"/>
            </p:cNvSpPr>
            <p:nvPr/>
          </p:nvSpPr>
          <p:spPr bwMode="auto">
            <a:xfrm>
              <a:off x="5582" y="1220"/>
              <a:ext cx="3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 i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v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56" name="Rectangle 185"/>
            <p:cNvSpPr>
              <a:spLocks noChangeArrowheads="1"/>
            </p:cNvSpPr>
            <p:nvPr/>
          </p:nvSpPr>
          <p:spPr bwMode="auto">
            <a:xfrm>
              <a:off x="5605" y="1246"/>
              <a:ext cx="1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6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I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57" name="Rectangle 186"/>
            <p:cNvSpPr>
              <a:spLocks noChangeArrowheads="1"/>
            </p:cNvSpPr>
            <p:nvPr/>
          </p:nvSpPr>
          <p:spPr bwMode="auto">
            <a:xfrm>
              <a:off x="5623" y="1220"/>
              <a:ext cx="7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/V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58" name="Rectangle 187"/>
            <p:cNvSpPr>
              <a:spLocks noChangeArrowheads="1"/>
            </p:cNvSpPr>
            <p:nvPr/>
          </p:nvSpPr>
          <p:spPr bwMode="auto">
            <a:xfrm>
              <a:off x="5685" y="1220"/>
              <a:ext cx="1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59" name="Rectangle 188"/>
            <p:cNvSpPr>
              <a:spLocks noChangeArrowheads="1"/>
            </p:cNvSpPr>
            <p:nvPr/>
          </p:nvSpPr>
          <p:spPr bwMode="auto">
            <a:xfrm>
              <a:off x="4283" y="947"/>
              <a:ext cx="93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54360" name="Rectangle 189"/>
            <p:cNvSpPr>
              <a:spLocks noChangeArrowheads="1"/>
            </p:cNvSpPr>
            <p:nvPr/>
          </p:nvSpPr>
          <p:spPr bwMode="auto">
            <a:xfrm>
              <a:off x="4323" y="941"/>
              <a:ext cx="3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61" name="Rectangle 190"/>
            <p:cNvSpPr>
              <a:spLocks noChangeArrowheads="1"/>
            </p:cNvSpPr>
            <p:nvPr/>
          </p:nvSpPr>
          <p:spPr bwMode="auto">
            <a:xfrm>
              <a:off x="4353" y="942"/>
              <a:ext cx="1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62" name="Rectangle 191"/>
            <p:cNvSpPr>
              <a:spLocks noChangeArrowheads="1"/>
            </p:cNvSpPr>
            <p:nvPr/>
          </p:nvSpPr>
          <p:spPr bwMode="auto">
            <a:xfrm>
              <a:off x="4282" y="772"/>
              <a:ext cx="9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54363" name="Rectangle 192"/>
            <p:cNvSpPr>
              <a:spLocks noChangeArrowheads="1"/>
            </p:cNvSpPr>
            <p:nvPr/>
          </p:nvSpPr>
          <p:spPr bwMode="auto">
            <a:xfrm>
              <a:off x="4323" y="765"/>
              <a:ext cx="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4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64" name="Rectangle 193"/>
            <p:cNvSpPr>
              <a:spLocks noChangeArrowheads="1"/>
            </p:cNvSpPr>
            <p:nvPr/>
          </p:nvSpPr>
          <p:spPr bwMode="auto">
            <a:xfrm>
              <a:off x="4353" y="765"/>
              <a:ext cx="1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65" name="Rectangle 194"/>
            <p:cNvSpPr>
              <a:spLocks noChangeArrowheads="1"/>
            </p:cNvSpPr>
            <p:nvPr/>
          </p:nvSpPr>
          <p:spPr bwMode="auto">
            <a:xfrm>
              <a:off x="4281" y="573"/>
              <a:ext cx="9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54366" name="Rectangle 195"/>
            <p:cNvSpPr>
              <a:spLocks noChangeArrowheads="1"/>
            </p:cNvSpPr>
            <p:nvPr/>
          </p:nvSpPr>
          <p:spPr bwMode="auto">
            <a:xfrm>
              <a:off x="4323" y="569"/>
              <a:ext cx="3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6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67" name="Rectangle 196"/>
            <p:cNvSpPr>
              <a:spLocks noChangeArrowheads="1"/>
            </p:cNvSpPr>
            <p:nvPr/>
          </p:nvSpPr>
          <p:spPr bwMode="auto">
            <a:xfrm>
              <a:off x="4353" y="569"/>
              <a:ext cx="1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68" name="Rectangle 197"/>
            <p:cNvSpPr>
              <a:spLocks noChangeArrowheads="1"/>
            </p:cNvSpPr>
            <p:nvPr/>
          </p:nvSpPr>
          <p:spPr bwMode="auto">
            <a:xfrm>
              <a:off x="4273" y="366"/>
              <a:ext cx="9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54369" name="Rectangle 198"/>
            <p:cNvSpPr>
              <a:spLocks noChangeArrowheads="1"/>
            </p:cNvSpPr>
            <p:nvPr/>
          </p:nvSpPr>
          <p:spPr bwMode="auto">
            <a:xfrm>
              <a:off x="4313" y="363"/>
              <a:ext cx="3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8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70" name="Rectangle 199"/>
            <p:cNvSpPr>
              <a:spLocks noChangeArrowheads="1"/>
            </p:cNvSpPr>
            <p:nvPr/>
          </p:nvSpPr>
          <p:spPr bwMode="auto">
            <a:xfrm>
              <a:off x="4349" y="363"/>
              <a:ext cx="1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71" name="Rectangle 200"/>
            <p:cNvSpPr>
              <a:spLocks noChangeArrowheads="1"/>
            </p:cNvSpPr>
            <p:nvPr/>
          </p:nvSpPr>
          <p:spPr bwMode="auto">
            <a:xfrm>
              <a:off x="4273" y="220"/>
              <a:ext cx="9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54372" name="Rectangle 201"/>
            <p:cNvSpPr>
              <a:spLocks noChangeArrowheads="1"/>
            </p:cNvSpPr>
            <p:nvPr/>
          </p:nvSpPr>
          <p:spPr bwMode="auto">
            <a:xfrm>
              <a:off x="4299" y="215"/>
              <a:ext cx="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10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73" name="Rectangle 202"/>
            <p:cNvSpPr>
              <a:spLocks noChangeArrowheads="1"/>
            </p:cNvSpPr>
            <p:nvPr/>
          </p:nvSpPr>
          <p:spPr bwMode="auto">
            <a:xfrm>
              <a:off x="4364" y="215"/>
              <a:ext cx="1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74" name="Rectangle 203"/>
            <p:cNvSpPr>
              <a:spLocks noChangeArrowheads="1"/>
            </p:cNvSpPr>
            <p:nvPr/>
          </p:nvSpPr>
          <p:spPr bwMode="auto">
            <a:xfrm>
              <a:off x="3979" y="228"/>
              <a:ext cx="27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54375" name="Rectangle 204"/>
            <p:cNvSpPr>
              <a:spLocks noChangeArrowheads="1"/>
            </p:cNvSpPr>
            <p:nvPr/>
          </p:nvSpPr>
          <p:spPr bwMode="auto">
            <a:xfrm>
              <a:off x="3986" y="229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 i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V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76" name="Rectangle 205"/>
            <p:cNvSpPr>
              <a:spLocks noChangeArrowheads="1"/>
            </p:cNvSpPr>
            <p:nvPr/>
          </p:nvSpPr>
          <p:spPr bwMode="auto">
            <a:xfrm>
              <a:off x="4019" y="256"/>
              <a:ext cx="7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6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OH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77" name="Rectangle 206"/>
            <p:cNvSpPr>
              <a:spLocks noChangeArrowheads="1"/>
            </p:cNvSpPr>
            <p:nvPr/>
          </p:nvSpPr>
          <p:spPr bwMode="auto">
            <a:xfrm>
              <a:off x="4088" y="229"/>
              <a:ext cx="7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≈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78" name="Rectangle 207"/>
            <p:cNvSpPr>
              <a:spLocks noChangeArrowheads="1"/>
            </p:cNvSpPr>
            <p:nvPr/>
          </p:nvSpPr>
          <p:spPr bwMode="auto">
            <a:xfrm>
              <a:off x="4144" y="229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 i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V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79" name="Rectangle 208"/>
            <p:cNvSpPr>
              <a:spLocks noChangeArrowheads="1"/>
            </p:cNvSpPr>
            <p:nvPr/>
          </p:nvSpPr>
          <p:spPr bwMode="auto">
            <a:xfrm>
              <a:off x="4179" y="256"/>
              <a:ext cx="70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6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DD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80" name="Rectangle 209"/>
            <p:cNvSpPr>
              <a:spLocks noChangeArrowheads="1"/>
            </p:cNvSpPr>
            <p:nvPr/>
          </p:nvSpPr>
          <p:spPr bwMode="auto">
            <a:xfrm>
              <a:off x="4242" y="228"/>
              <a:ext cx="1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81" name="Rectangle 210"/>
            <p:cNvSpPr>
              <a:spLocks noChangeArrowheads="1"/>
            </p:cNvSpPr>
            <p:nvPr/>
          </p:nvSpPr>
          <p:spPr bwMode="auto">
            <a:xfrm>
              <a:off x="4211" y="30"/>
              <a:ext cx="138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54382" name="Rectangle 211"/>
            <p:cNvSpPr>
              <a:spLocks noChangeArrowheads="1"/>
            </p:cNvSpPr>
            <p:nvPr/>
          </p:nvSpPr>
          <p:spPr bwMode="auto">
            <a:xfrm>
              <a:off x="4234" y="22"/>
              <a:ext cx="3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 i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v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83" name="Rectangle 212"/>
            <p:cNvSpPr>
              <a:spLocks noChangeArrowheads="1"/>
            </p:cNvSpPr>
            <p:nvPr/>
          </p:nvSpPr>
          <p:spPr bwMode="auto">
            <a:xfrm>
              <a:off x="4253" y="55"/>
              <a:ext cx="3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6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O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84" name="Rectangle 213"/>
            <p:cNvSpPr>
              <a:spLocks noChangeArrowheads="1"/>
            </p:cNvSpPr>
            <p:nvPr/>
          </p:nvSpPr>
          <p:spPr bwMode="auto">
            <a:xfrm>
              <a:off x="4289" y="22"/>
              <a:ext cx="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/V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85" name="Rectangle 214"/>
            <p:cNvSpPr>
              <a:spLocks noChangeArrowheads="1"/>
            </p:cNvSpPr>
            <p:nvPr/>
          </p:nvSpPr>
          <p:spPr bwMode="auto">
            <a:xfrm>
              <a:off x="4351" y="22"/>
              <a:ext cx="1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86" name="Rectangle 215"/>
            <p:cNvSpPr>
              <a:spLocks noChangeArrowheads="1"/>
            </p:cNvSpPr>
            <p:nvPr/>
          </p:nvSpPr>
          <p:spPr bwMode="auto">
            <a:xfrm>
              <a:off x="4701" y="455"/>
              <a:ext cx="93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54387" name="Rectangle 216"/>
            <p:cNvSpPr>
              <a:spLocks noChangeArrowheads="1"/>
            </p:cNvSpPr>
            <p:nvPr/>
          </p:nvSpPr>
          <p:spPr bwMode="auto">
            <a:xfrm>
              <a:off x="4736" y="450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 i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B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88" name="Rectangle 217"/>
            <p:cNvSpPr>
              <a:spLocks noChangeArrowheads="1"/>
            </p:cNvSpPr>
            <p:nvPr/>
          </p:nvSpPr>
          <p:spPr bwMode="auto">
            <a:xfrm>
              <a:off x="4779" y="450"/>
              <a:ext cx="1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 i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389" name="Rectangle 218"/>
            <p:cNvSpPr>
              <a:spLocks noChangeArrowheads="1"/>
            </p:cNvSpPr>
            <p:nvPr/>
          </p:nvSpPr>
          <p:spPr bwMode="auto">
            <a:xfrm>
              <a:off x="4485" y="265"/>
              <a:ext cx="9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54390" name="Rectangle 219"/>
            <p:cNvSpPr>
              <a:spLocks noChangeArrowheads="1"/>
            </p:cNvSpPr>
            <p:nvPr/>
          </p:nvSpPr>
          <p:spPr bwMode="auto">
            <a:xfrm>
              <a:off x="4559" y="261"/>
              <a:ext cx="1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900" i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endPara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4275" name="Group 220"/>
          <p:cNvGrpSpPr>
            <a:grpSpLocks/>
          </p:cNvGrpSpPr>
          <p:nvPr/>
        </p:nvGrpSpPr>
        <p:grpSpPr bwMode="auto">
          <a:xfrm>
            <a:off x="4978400" y="3357563"/>
            <a:ext cx="4165600" cy="1971675"/>
            <a:chOff x="329" y="913"/>
            <a:chExt cx="2624" cy="1242"/>
          </a:xfrm>
        </p:grpSpPr>
        <p:graphicFrame>
          <p:nvGraphicFramePr>
            <p:cNvPr id="54310" name="Object 221"/>
            <p:cNvGraphicFramePr>
              <a:graphicFrameLocks noChangeAspect="1"/>
            </p:cNvGraphicFramePr>
            <p:nvPr/>
          </p:nvGraphicFramePr>
          <p:xfrm>
            <a:off x="329" y="913"/>
            <a:ext cx="2624" cy="1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51" name="Picture" r:id="rId3" imgW="1924812" imgH="912876" progId="Word.Picture.8">
                    <p:embed/>
                  </p:oleObj>
                </mc:Choice>
                <mc:Fallback>
                  <p:oleObj name="Picture" r:id="rId3" imgW="1924812" imgH="912876" progId="Word.Picture.8">
                    <p:embed/>
                    <p:pic>
                      <p:nvPicPr>
                        <p:cNvPr id="0" name="Object 2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" y="913"/>
                          <a:ext cx="2624" cy="1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11" name="Rectangle 222"/>
            <p:cNvSpPr>
              <a:spLocks noChangeArrowheads="1"/>
            </p:cNvSpPr>
            <p:nvPr/>
          </p:nvSpPr>
          <p:spPr bwMode="auto">
            <a:xfrm>
              <a:off x="1007" y="1565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v</a:t>
              </a:r>
              <a:r>
                <a:rPr lang="en-US" altLang="zh-CN" sz="1600" baseline="-250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I1</a:t>
              </a:r>
            </a:p>
          </p:txBody>
        </p:sp>
      </p:grpSp>
      <p:graphicFrame>
        <p:nvGraphicFramePr>
          <p:cNvPr id="145" name="Object 223"/>
          <p:cNvGraphicFramePr>
            <a:graphicFrameLocks noChangeAspect="1"/>
          </p:cNvGraphicFramePr>
          <p:nvPr/>
        </p:nvGraphicFramePr>
        <p:xfrm>
          <a:off x="466725" y="4868863"/>
          <a:ext cx="396081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52" name="Equation" r:id="rId5" imgW="1954951" imgH="444307" progId="Equation.DSMT4">
                  <p:embed/>
                </p:oleObj>
              </mc:Choice>
              <mc:Fallback>
                <p:oleObj name="Equation" r:id="rId5" imgW="1954951" imgH="444307" progId="Equation.DSMT4">
                  <p:embed/>
                  <p:pic>
                    <p:nvPicPr>
                      <p:cNvPr id="0" name="Object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4868863"/>
                        <a:ext cx="3960813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" name="Oval 224"/>
          <p:cNvSpPr>
            <a:spLocks noChangeArrowheads="1"/>
          </p:cNvSpPr>
          <p:nvPr/>
        </p:nvSpPr>
        <p:spPr bwMode="auto">
          <a:xfrm>
            <a:off x="5148263" y="4508500"/>
            <a:ext cx="315912" cy="314325"/>
          </a:xfrm>
          <a:prstGeom prst="ellipse">
            <a:avLst/>
          </a:prstGeom>
          <a:solidFill>
            <a:srgbClr val="00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47" name="Oval 225"/>
          <p:cNvSpPr>
            <a:spLocks noChangeArrowheads="1"/>
          </p:cNvSpPr>
          <p:nvPr/>
        </p:nvSpPr>
        <p:spPr bwMode="auto">
          <a:xfrm>
            <a:off x="8316913" y="3789363"/>
            <a:ext cx="315912" cy="314325"/>
          </a:xfrm>
          <a:prstGeom prst="ellipse">
            <a:avLst/>
          </a:prstGeom>
          <a:solidFill>
            <a:srgbClr val="00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48" name="Line 226"/>
          <p:cNvSpPr>
            <a:spLocks noChangeShapeType="1"/>
          </p:cNvSpPr>
          <p:nvPr/>
        </p:nvSpPr>
        <p:spPr bwMode="auto">
          <a:xfrm flipV="1">
            <a:off x="5430838" y="4135438"/>
            <a:ext cx="0" cy="1793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" name="Oval 227"/>
          <p:cNvSpPr>
            <a:spLocks noChangeArrowheads="1"/>
          </p:cNvSpPr>
          <p:nvPr/>
        </p:nvSpPr>
        <p:spPr bwMode="auto">
          <a:xfrm>
            <a:off x="8316913" y="3789363"/>
            <a:ext cx="315912" cy="314325"/>
          </a:xfrm>
          <a:prstGeom prst="ellipse">
            <a:avLst/>
          </a:prstGeom>
          <a:solidFill>
            <a:srgbClr val="00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50" name="Rectangle 228"/>
          <p:cNvSpPr>
            <a:spLocks noChangeArrowheads="1"/>
          </p:cNvSpPr>
          <p:nvPr/>
        </p:nvSpPr>
        <p:spPr bwMode="auto">
          <a:xfrm>
            <a:off x="412750" y="1412875"/>
            <a:ext cx="1577975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(1) </a:t>
            </a:r>
            <a:r>
              <a:rPr lang="en-US" altLang="zh-CN" sz="2400" i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</a:t>
            </a:r>
            <a:r>
              <a:rPr lang="en-US" altLang="zh-CN" sz="2400" baseline="-250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上升</a:t>
            </a:r>
          </a:p>
        </p:txBody>
      </p:sp>
      <p:grpSp>
        <p:nvGrpSpPr>
          <p:cNvPr id="151" name="Group 229"/>
          <p:cNvGrpSpPr>
            <a:grpSpLocks/>
          </p:cNvGrpSpPr>
          <p:nvPr/>
        </p:nvGrpSpPr>
        <p:grpSpPr bwMode="auto">
          <a:xfrm>
            <a:off x="115888" y="517525"/>
            <a:ext cx="2935287" cy="793750"/>
            <a:chOff x="3194" y="883"/>
            <a:chExt cx="1500" cy="439"/>
          </a:xfrm>
        </p:grpSpPr>
        <p:sp>
          <p:nvSpPr>
            <p:cNvPr id="54307" name="Rectangle 230"/>
            <p:cNvSpPr>
              <a:spLocks noChangeArrowheads="1"/>
            </p:cNvSpPr>
            <p:nvPr/>
          </p:nvSpPr>
          <p:spPr bwMode="auto">
            <a:xfrm>
              <a:off x="3194" y="883"/>
              <a:ext cx="1500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000099"/>
                  </a:solidFill>
                  <a:ea typeface="黑体" pitchFamily="49" charset="-122"/>
                </a:rPr>
                <a:t>当</a:t>
              </a:r>
              <a:r>
                <a:rPr lang="en-US" altLang="zh-CN" sz="2400" i="1">
                  <a:solidFill>
                    <a:srgbClr val="000099"/>
                  </a:solidFill>
                  <a:latin typeface="Bookman Old Style" pitchFamily="18" charset="0"/>
                  <a:ea typeface="Batang"/>
                  <a:cs typeface="Batang"/>
                </a:rPr>
                <a:t>v</a:t>
              </a:r>
              <a:r>
                <a:rPr lang="en-US" altLang="zh-CN" sz="2400" baseline="-25000">
                  <a:solidFill>
                    <a:srgbClr val="000099"/>
                  </a:solidFill>
                </a:rPr>
                <a:t>I1</a:t>
              </a:r>
              <a:r>
                <a:rPr lang="en-US" altLang="zh-CN" sz="2400">
                  <a:solidFill>
                    <a:srgbClr val="000099"/>
                  </a:solidFill>
                  <a:ea typeface="黑体" pitchFamily="49" charset="-122"/>
                  <a:sym typeface="Symbol" pitchFamily="18" charset="2"/>
                </a:rPr>
                <a:t>=0</a:t>
              </a:r>
              <a:r>
                <a:rPr lang="zh-CN" altLang="en-US" sz="2400">
                  <a:solidFill>
                    <a:srgbClr val="000099"/>
                  </a:solidFill>
                  <a:ea typeface="黑体" pitchFamily="49" charset="-122"/>
                </a:rPr>
                <a:t>，      </a:t>
              </a:r>
              <a:r>
                <a:rPr lang="en-US" altLang="zh-CN" sz="2400">
                  <a:solidFill>
                    <a:srgbClr val="000099"/>
                  </a:solidFill>
                  <a:ea typeface="黑体" pitchFamily="49" charset="-122"/>
                </a:rPr>
                <a:t>= </a:t>
              </a:r>
              <a:r>
                <a:rPr lang="en-US" altLang="zh-CN" sz="2400">
                  <a:solidFill>
                    <a:srgbClr val="000099"/>
                  </a:solidFill>
                  <a:latin typeface="Times New Roman" pitchFamily="18" charset="0"/>
                  <a:ea typeface="黑体" pitchFamily="49" charset="-122"/>
                </a:rPr>
                <a:t>0V</a:t>
              </a:r>
            </a:p>
          </p:txBody>
        </p:sp>
        <p:sp>
          <p:nvSpPr>
            <p:cNvPr id="54308" name="Rectangle 231"/>
            <p:cNvSpPr>
              <a:spLocks noChangeArrowheads="1"/>
            </p:cNvSpPr>
            <p:nvPr/>
          </p:nvSpPr>
          <p:spPr bwMode="auto">
            <a:xfrm>
              <a:off x="4005" y="918"/>
              <a:ext cx="1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rgbClr val="000099"/>
                  </a:solidFill>
                  <a:latin typeface="Bookman Old Style" pitchFamily="18" charset="0"/>
                  <a:ea typeface="Batang"/>
                  <a:cs typeface="Batang"/>
                </a:rPr>
                <a:t>v</a:t>
              </a:r>
              <a:endParaRPr lang="en-US" altLang="zh-CN" sz="2400" baseline="-25000">
                <a:solidFill>
                  <a:srgbClr val="000099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54309" name="Rectangle 232"/>
            <p:cNvSpPr>
              <a:spLocks noChangeArrowheads="1"/>
            </p:cNvSpPr>
            <p:nvPr/>
          </p:nvSpPr>
          <p:spPr bwMode="auto">
            <a:xfrm>
              <a:off x="4110" y="994"/>
              <a:ext cx="90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1600">
                  <a:solidFill>
                    <a:srgbClr val="000099"/>
                  </a:solidFill>
                  <a:latin typeface="Times New Roman" pitchFamily="18" charset="0"/>
                </a:rPr>
                <a:t>O</a:t>
              </a:r>
            </a:p>
          </p:txBody>
        </p:sp>
      </p:grpSp>
      <p:sp>
        <p:nvSpPr>
          <p:cNvPr id="155" name="Line 233"/>
          <p:cNvSpPr>
            <a:spLocks noChangeShapeType="1"/>
          </p:cNvSpPr>
          <p:nvPr/>
        </p:nvSpPr>
        <p:spPr bwMode="auto">
          <a:xfrm>
            <a:off x="4338638" y="2917825"/>
            <a:ext cx="574675" cy="1270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6" name="Rectangle 234"/>
          <p:cNvSpPr>
            <a:spLocks noChangeArrowheads="1"/>
          </p:cNvSpPr>
          <p:nvPr/>
        </p:nvSpPr>
        <p:spPr bwMode="auto">
          <a:xfrm>
            <a:off x="179388" y="3573463"/>
            <a:ext cx="45259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正向阈值电压 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400" baseline="-250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T+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): </a:t>
            </a:r>
            <a:r>
              <a:rPr lang="en-US" altLang="zh-CN" sz="2400" i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</a:t>
            </a:r>
            <a:r>
              <a:rPr lang="en-US" altLang="zh-CN" sz="2400" baseline="-250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I 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值在增加过程中，使输出电压产生跳变时所对应</a:t>
            </a:r>
            <a:r>
              <a:rPr lang="zh-CN" altLang="en-US" sz="2400" i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</a:t>
            </a:r>
            <a:r>
              <a:rPr lang="en-US" altLang="zh-CN" sz="2400" baseline="-250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I 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的值。</a:t>
            </a:r>
          </a:p>
        </p:txBody>
      </p:sp>
      <p:grpSp>
        <p:nvGrpSpPr>
          <p:cNvPr id="157" name="Group 235"/>
          <p:cNvGrpSpPr>
            <a:grpSpLocks/>
          </p:cNvGrpSpPr>
          <p:nvPr/>
        </p:nvGrpSpPr>
        <p:grpSpPr bwMode="auto">
          <a:xfrm>
            <a:off x="479425" y="1341438"/>
            <a:ext cx="5627688" cy="871537"/>
            <a:chOff x="297" y="1022"/>
            <a:chExt cx="3545" cy="549"/>
          </a:xfrm>
        </p:grpSpPr>
        <p:grpSp>
          <p:nvGrpSpPr>
            <p:cNvPr id="54302" name="Group 236"/>
            <p:cNvGrpSpPr>
              <a:grpSpLocks/>
            </p:cNvGrpSpPr>
            <p:nvPr/>
          </p:nvGrpSpPr>
          <p:grpSpPr bwMode="auto">
            <a:xfrm>
              <a:off x="1138" y="1057"/>
              <a:ext cx="2704" cy="514"/>
              <a:chOff x="3054" y="1806"/>
              <a:chExt cx="2704" cy="514"/>
            </a:xfrm>
          </p:grpSpPr>
          <p:sp>
            <p:nvSpPr>
              <p:cNvPr id="54304" name="Rectangle 237"/>
              <p:cNvSpPr>
                <a:spLocks noChangeArrowheads="1"/>
              </p:cNvSpPr>
              <p:nvPr/>
            </p:nvSpPr>
            <p:spPr bwMode="auto">
              <a:xfrm>
                <a:off x="3054" y="1806"/>
                <a:ext cx="27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rgbClr val="000066"/>
                    </a:solidFill>
                    <a:latin typeface="Times New Roman" pitchFamily="18" charset="0"/>
                    <a:ea typeface="楷体_GB2312" pitchFamily="49" charset="-122"/>
                  </a:rPr>
                  <a:t>只要</a:t>
                </a:r>
                <a:r>
                  <a:rPr lang="zh-CN" altLang="en-US" sz="2400" i="1">
                    <a:solidFill>
                      <a:srgbClr val="000066"/>
                    </a:solidFill>
                    <a:sym typeface="Symbol" pitchFamily="18" charset="2"/>
                  </a:rPr>
                  <a:t></a:t>
                </a:r>
                <a:r>
                  <a:rPr lang="zh-CN" altLang="en-US" sz="2400"/>
                  <a:t> </a:t>
                </a:r>
                <a:r>
                  <a:rPr lang="en-US" altLang="zh-CN" sz="2400" baseline="-25000">
                    <a:solidFill>
                      <a:srgbClr val="000066"/>
                    </a:solidFill>
                    <a:latin typeface="Times New Roman" pitchFamily="18" charset="0"/>
                    <a:ea typeface="楷体_GB2312" pitchFamily="49" charset="-122"/>
                  </a:rPr>
                  <a:t>I1</a:t>
                </a:r>
                <a:r>
                  <a:rPr lang="en-US" altLang="zh-CN" sz="2400">
                    <a:solidFill>
                      <a:srgbClr val="000066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r>
                  <a:rPr lang="en-US" altLang="zh-CN" sz="2400">
                    <a:solidFill>
                      <a:srgbClr val="000066"/>
                    </a:solidFill>
                    <a:latin typeface="Times New Roman" pitchFamily="18" charset="0"/>
                    <a:ea typeface="楷体_GB2312" pitchFamily="49" charset="-122"/>
                    <a:sym typeface="Symbol" pitchFamily="18" charset="2"/>
                  </a:rPr>
                  <a:t>&lt;V</a:t>
                </a:r>
                <a:r>
                  <a:rPr lang="en-US" altLang="zh-CN" sz="2400" baseline="-25000">
                    <a:solidFill>
                      <a:srgbClr val="000066"/>
                    </a:solidFill>
                    <a:latin typeface="Times New Roman" pitchFamily="18" charset="0"/>
                    <a:ea typeface="楷体_GB2312" pitchFamily="49" charset="-122"/>
                    <a:sym typeface="Symbol" pitchFamily="18" charset="2"/>
                  </a:rPr>
                  <a:t>TH</a:t>
                </a:r>
                <a:r>
                  <a:rPr lang="zh-CN" altLang="en-US" sz="2400">
                    <a:solidFill>
                      <a:srgbClr val="000066"/>
                    </a:solidFill>
                    <a:latin typeface="Times New Roman" pitchFamily="18" charset="0"/>
                    <a:ea typeface="楷体_GB2312" pitchFamily="49" charset="-122"/>
                  </a:rPr>
                  <a:t>，则保持       </a:t>
                </a:r>
                <a:r>
                  <a:rPr lang="en-US" altLang="zh-CN" sz="2400">
                    <a:solidFill>
                      <a:srgbClr val="000066"/>
                    </a:solidFill>
                    <a:latin typeface="Times New Roman" pitchFamily="18" charset="0"/>
                    <a:ea typeface="楷体_GB2312" pitchFamily="49" charset="-122"/>
                  </a:rPr>
                  <a:t>=0V</a:t>
                </a:r>
              </a:p>
            </p:txBody>
          </p:sp>
          <p:sp>
            <p:nvSpPr>
              <p:cNvPr id="54305" name="Rectangle 238"/>
              <p:cNvSpPr>
                <a:spLocks noChangeArrowheads="1"/>
              </p:cNvSpPr>
              <p:nvPr/>
            </p:nvSpPr>
            <p:spPr bwMode="auto">
              <a:xfrm>
                <a:off x="5030" y="1860"/>
                <a:ext cx="177" cy="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olidFill>
                      <a:srgbClr val="000066"/>
                    </a:solidFill>
                    <a:latin typeface="Times New Roman" pitchFamily="18" charset="0"/>
                    <a:ea typeface="楷体_GB2312" pitchFamily="49" charset="-122"/>
                    <a:sym typeface="Symbol" pitchFamily="18" charset="2"/>
                  </a:rPr>
                  <a:t></a:t>
                </a:r>
                <a:endParaRPr lang="en-US" altLang="zh-CN" sz="2400" baseline="-250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CN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54306" name="Rectangle 239"/>
              <p:cNvSpPr>
                <a:spLocks noChangeArrowheads="1"/>
              </p:cNvSpPr>
              <p:nvPr/>
            </p:nvSpPr>
            <p:spPr bwMode="auto">
              <a:xfrm>
                <a:off x="5103" y="1948"/>
                <a:ext cx="1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1600">
                    <a:solidFill>
                      <a:srgbClr val="000066"/>
                    </a:solidFill>
                    <a:latin typeface="Times New Roman" pitchFamily="18" charset="0"/>
                    <a:ea typeface="楷体_GB2312" pitchFamily="49" charset="-122"/>
                  </a:rPr>
                  <a:t>  O</a:t>
                </a:r>
              </a:p>
            </p:txBody>
          </p:sp>
        </p:grpSp>
        <p:sp>
          <p:nvSpPr>
            <p:cNvPr id="54303" name="Rectangle 240"/>
            <p:cNvSpPr>
              <a:spLocks noChangeArrowheads="1"/>
            </p:cNvSpPr>
            <p:nvPr/>
          </p:nvSpPr>
          <p:spPr bwMode="auto">
            <a:xfrm>
              <a:off x="297" y="1022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endParaRPr>
            </a:p>
          </p:txBody>
        </p:sp>
      </p:grpSp>
      <p:sp>
        <p:nvSpPr>
          <p:cNvPr id="54286" name="Rectangle 241"/>
          <p:cNvSpPr>
            <a:spLocks noChangeArrowheads="1"/>
          </p:cNvSpPr>
          <p:nvPr/>
        </p:nvSpPr>
        <p:spPr bwMode="auto">
          <a:xfrm>
            <a:off x="7378700" y="2493963"/>
            <a:ext cx="531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1600" baseline="-250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TH</a:t>
            </a:r>
          </a:p>
        </p:txBody>
      </p:sp>
      <p:graphicFrame>
        <p:nvGraphicFramePr>
          <p:cNvPr id="164" name="Object 242"/>
          <p:cNvGraphicFramePr>
            <a:graphicFrameLocks noChangeAspect="1"/>
          </p:cNvGraphicFramePr>
          <p:nvPr/>
        </p:nvGraphicFramePr>
        <p:xfrm>
          <a:off x="4643438" y="5013325"/>
          <a:ext cx="33972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53" name="公式" r:id="rId7" imgW="1371600" imgH="381000" progId="Equation.3">
                  <p:embed/>
                </p:oleObj>
              </mc:Choice>
              <mc:Fallback>
                <p:oleObj name="公式" r:id="rId7" imgW="1371600" imgH="381000" progId="Equation.3">
                  <p:embed/>
                  <p:pic>
                    <p:nvPicPr>
                      <p:cNvPr id="0" name="Object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013325"/>
                        <a:ext cx="33972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" name="Object 243"/>
          <p:cNvGraphicFramePr>
            <a:graphicFrameLocks noChangeAspect="1"/>
          </p:cNvGraphicFramePr>
          <p:nvPr/>
        </p:nvGraphicFramePr>
        <p:xfrm>
          <a:off x="611188" y="5876925"/>
          <a:ext cx="23939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54" name="公式" r:id="rId9" imgW="1079032" imgH="380835" progId="Equation.3">
                  <p:embed/>
                </p:oleObj>
              </mc:Choice>
              <mc:Fallback>
                <p:oleObj name="公式" r:id="rId9" imgW="1079032" imgH="380835" progId="Equation.3">
                  <p:embed/>
                  <p:pic>
                    <p:nvPicPr>
                      <p:cNvPr id="0" name="Object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876925"/>
                        <a:ext cx="2393950" cy="847725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9" name="Rectangle 244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graphicFrame>
        <p:nvGraphicFramePr>
          <p:cNvPr id="167" name="Object 245"/>
          <p:cNvGraphicFramePr>
            <a:graphicFrameLocks noChangeAspect="1"/>
          </p:cNvGraphicFramePr>
          <p:nvPr/>
        </p:nvGraphicFramePr>
        <p:xfrm>
          <a:off x="103188" y="2636838"/>
          <a:ext cx="447357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55" name="图片" r:id="rId11" imgW="1953768" imgH="353568" progId="Word.Picture.8">
                  <p:embed/>
                </p:oleObj>
              </mc:Choice>
              <mc:Fallback>
                <p:oleObj name="图片" r:id="rId11" imgW="1953768" imgH="353568" progId="Word.Picture.8">
                  <p:embed/>
                  <p:pic>
                    <p:nvPicPr>
                      <p:cNvPr id="0" name="Object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8" y="2636838"/>
                        <a:ext cx="4473575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" name="Object 246"/>
          <p:cNvGraphicFramePr>
            <a:graphicFrameLocks noChangeAspect="1"/>
          </p:cNvGraphicFramePr>
          <p:nvPr/>
        </p:nvGraphicFramePr>
        <p:xfrm>
          <a:off x="5003800" y="2636838"/>
          <a:ext cx="1368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56" name="图片" r:id="rId13" imgW="541979" imgH="181669" progId="Word.Picture.8">
                  <p:embed/>
                </p:oleObj>
              </mc:Choice>
              <mc:Fallback>
                <p:oleObj name="图片" r:id="rId13" imgW="541979" imgH="181669" progId="Word.Picture.8">
                  <p:embed/>
                  <p:pic>
                    <p:nvPicPr>
                      <p:cNvPr id="0" name="Object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636838"/>
                        <a:ext cx="1368425" cy="4572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9525">
                        <a:solidFill>
                          <a:srgbClr val="000000">
                            <a:alpha val="0"/>
                          </a:srgb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92" name="Group 247"/>
          <p:cNvGrpSpPr>
            <a:grpSpLocks/>
          </p:cNvGrpSpPr>
          <p:nvPr/>
        </p:nvGrpSpPr>
        <p:grpSpPr bwMode="auto">
          <a:xfrm>
            <a:off x="5292725" y="3762375"/>
            <a:ext cx="481013" cy="242888"/>
            <a:chOff x="340" y="1616"/>
            <a:chExt cx="303" cy="153"/>
          </a:xfrm>
        </p:grpSpPr>
        <p:sp>
          <p:nvSpPr>
            <p:cNvPr id="54298" name="Line 248"/>
            <p:cNvSpPr>
              <a:spLocks noChangeShapeType="1"/>
            </p:cNvSpPr>
            <p:nvPr/>
          </p:nvSpPr>
          <p:spPr bwMode="auto">
            <a:xfrm flipV="1">
              <a:off x="340" y="1656"/>
              <a:ext cx="119" cy="11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9" name="Line 249"/>
            <p:cNvSpPr>
              <a:spLocks noChangeShapeType="1"/>
            </p:cNvSpPr>
            <p:nvPr/>
          </p:nvSpPr>
          <p:spPr bwMode="auto">
            <a:xfrm flipV="1">
              <a:off x="450" y="1616"/>
              <a:ext cx="53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0" name="Line 250"/>
            <p:cNvSpPr>
              <a:spLocks noChangeShapeType="1"/>
            </p:cNvSpPr>
            <p:nvPr/>
          </p:nvSpPr>
          <p:spPr bwMode="auto">
            <a:xfrm>
              <a:off x="503" y="1618"/>
              <a:ext cx="106" cy="10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1" name="Line 251"/>
            <p:cNvSpPr>
              <a:spLocks noChangeShapeType="1"/>
            </p:cNvSpPr>
            <p:nvPr/>
          </p:nvSpPr>
          <p:spPr bwMode="auto">
            <a:xfrm>
              <a:off x="597" y="1713"/>
              <a:ext cx="46" cy="4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293" name="Rectangle 252"/>
          <p:cNvSpPr>
            <a:spLocks noChangeArrowheads="1"/>
          </p:cNvSpPr>
          <p:nvPr/>
        </p:nvSpPr>
        <p:spPr bwMode="auto">
          <a:xfrm>
            <a:off x="7596188" y="188913"/>
            <a:ext cx="722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zh-CN" sz="2800" i="1">
                <a:solidFill>
                  <a:srgbClr val="000066"/>
                </a:solidFill>
                <a:latin typeface="Book Antiqua" pitchFamily="18" charset="0"/>
                <a:ea typeface="楷体_GB2312" pitchFamily="49" charset="-122"/>
              </a:rPr>
              <a:t>υ</a:t>
            </a:r>
            <a:r>
              <a:rPr lang="en-US" altLang="zh-CN" sz="2400" baseline="-250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I1</a:t>
            </a:r>
          </a:p>
        </p:txBody>
      </p:sp>
      <p:sp>
        <p:nvSpPr>
          <p:cNvPr id="54294" name="Rectangle 253"/>
          <p:cNvSpPr>
            <a:spLocks noChangeArrowheads="1"/>
          </p:cNvSpPr>
          <p:nvPr/>
        </p:nvSpPr>
        <p:spPr bwMode="auto">
          <a:xfrm>
            <a:off x="6588125" y="260350"/>
            <a:ext cx="674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zh-CN" sz="2800" i="1">
                <a:solidFill>
                  <a:srgbClr val="000066"/>
                </a:solidFill>
                <a:latin typeface="Book Antiqua" pitchFamily="18" charset="0"/>
                <a:ea typeface="楷体_GB2312" pitchFamily="49" charset="-122"/>
              </a:rPr>
              <a:t>υ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o</a:t>
            </a:r>
          </a:p>
        </p:txBody>
      </p:sp>
      <p:grpSp>
        <p:nvGrpSpPr>
          <p:cNvPr id="176" name="Group 254"/>
          <p:cNvGrpSpPr>
            <a:grpSpLocks/>
          </p:cNvGrpSpPr>
          <p:nvPr/>
        </p:nvGrpSpPr>
        <p:grpSpPr bwMode="auto">
          <a:xfrm>
            <a:off x="392113" y="1989138"/>
            <a:ext cx="4900612" cy="528637"/>
            <a:chOff x="208" y="1253"/>
            <a:chExt cx="3087" cy="333"/>
          </a:xfrm>
        </p:grpSpPr>
        <p:sp>
          <p:nvSpPr>
            <p:cNvPr id="54296" name="Rectangle 255"/>
            <p:cNvSpPr>
              <a:spLocks noChangeArrowheads="1"/>
            </p:cNvSpPr>
            <p:nvPr/>
          </p:nvSpPr>
          <p:spPr bwMode="auto">
            <a:xfrm>
              <a:off x="208" y="1298"/>
              <a:ext cx="30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(2)</a:t>
              </a:r>
              <a:r>
                <a:rPr lang="zh-CN" altLang="en-US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当      </a:t>
              </a:r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=V</a:t>
              </a:r>
              <a:r>
                <a:rPr lang="en-US" altLang="zh-CN" sz="2400" baseline="-250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TH</a:t>
              </a:r>
              <a:r>
                <a:rPr lang="zh-CN" altLang="en-US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，电路发生正反馈 ： </a:t>
              </a:r>
            </a:p>
          </p:txBody>
        </p:sp>
        <p:sp>
          <p:nvSpPr>
            <p:cNvPr id="54297" name="Rectangle 256"/>
            <p:cNvSpPr>
              <a:spLocks noChangeArrowheads="1"/>
            </p:cNvSpPr>
            <p:nvPr/>
          </p:nvSpPr>
          <p:spPr bwMode="auto">
            <a:xfrm>
              <a:off x="630" y="1253"/>
              <a:ext cx="4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zh-CN" sz="2800" i="1">
                  <a:solidFill>
                    <a:srgbClr val="000066"/>
                  </a:solidFill>
                  <a:latin typeface="Book Antiqua" pitchFamily="18" charset="0"/>
                  <a:ea typeface="楷体_GB2312" pitchFamily="49" charset="-122"/>
                </a:rPr>
                <a:t>υ</a:t>
              </a:r>
              <a:r>
                <a:rPr lang="en-US" altLang="zh-CN" sz="2400" baseline="-250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I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 autoUpdateAnimBg="0"/>
      <p:bldP spid="146" grpId="1" animBg="1"/>
      <p:bldP spid="147" grpId="0" animBg="1" autoUpdateAnimBg="0"/>
      <p:bldP spid="148" grpId="0" animBg="1"/>
      <p:bldP spid="149" grpId="0" animBg="1" autoUpdateAnimBg="0"/>
      <p:bldP spid="150" grpId="0" animBg="1" autoUpdateAnimBg="0"/>
      <p:bldP spid="155" grpId="0" animBg="1"/>
      <p:bldP spid="15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4"/>
          <p:cNvSpPr>
            <a:spLocks noChangeArrowheads="1"/>
          </p:cNvSpPr>
          <p:nvPr/>
        </p:nvSpPr>
        <p:spPr bwMode="auto">
          <a:xfrm>
            <a:off x="0" y="1928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55299" name="Rectangle 25"/>
          <p:cNvSpPr>
            <a:spLocks noChangeArrowheads="1"/>
          </p:cNvSpPr>
          <p:nvPr/>
        </p:nvSpPr>
        <p:spPr bwMode="auto">
          <a:xfrm>
            <a:off x="0" y="1466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55300" name="Rectangle 35"/>
          <p:cNvSpPr>
            <a:spLocks noChangeArrowheads="1"/>
          </p:cNvSpPr>
          <p:nvPr/>
        </p:nvSpPr>
        <p:spPr bwMode="auto">
          <a:xfrm>
            <a:off x="0" y="1995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55301" name="Rectangle 37"/>
          <p:cNvSpPr>
            <a:spLocks noChangeArrowheads="1"/>
          </p:cNvSpPr>
          <p:nvPr/>
        </p:nvSpPr>
        <p:spPr bwMode="auto">
          <a:xfrm>
            <a:off x="0" y="2081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55302" name="Rectangle 39"/>
          <p:cNvSpPr>
            <a:spLocks noChangeArrowheads="1"/>
          </p:cNvSpPr>
          <p:nvPr/>
        </p:nvSpPr>
        <p:spPr bwMode="auto">
          <a:xfrm>
            <a:off x="6615113" y="2411413"/>
            <a:ext cx="360362" cy="5842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6615113" y="2411413"/>
            <a:ext cx="360362" cy="58578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55304" name="Rectangle 41"/>
          <p:cNvSpPr>
            <a:spLocks noChangeArrowheads="1"/>
          </p:cNvSpPr>
          <p:nvPr/>
        </p:nvSpPr>
        <p:spPr bwMode="auto">
          <a:xfrm>
            <a:off x="7561263" y="2411413"/>
            <a:ext cx="360362" cy="58578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7561263" y="2411413"/>
            <a:ext cx="360362" cy="5842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grpSp>
        <p:nvGrpSpPr>
          <p:cNvPr id="55306" name="Group 43"/>
          <p:cNvGrpSpPr>
            <a:grpSpLocks/>
          </p:cNvGrpSpPr>
          <p:nvPr/>
        </p:nvGrpSpPr>
        <p:grpSpPr bwMode="auto">
          <a:xfrm>
            <a:off x="4859338" y="1763713"/>
            <a:ext cx="4038600" cy="2106612"/>
            <a:chOff x="361" y="937"/>
            <a:chExt cx="2559" cy="1109"/>
          </a:xfrm>
        </p:grpSpPr>
        <p:graphicFrame>
          <p:nvGraphicFramePr>
            <p:cNvPr id="55341" name="Object 44"/>
            <p:cNvGraphicFramePr>
              <a:graphicFrameLocks noChangeAspect="1"/>
            </p:cNvGraphicFramePr>
            <p:nvPr/>
          </p:nvGraphicFramePr>
          <p:xfrm>
            <a:off x="361" y="937"/>
            <a:ext cx="2559" cy="1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3" name="图片" r:id="rId3" imgW="1924812" imgH="912876" progId="Word.Picture.8">
                    <p:embed/>
                  </p:oleObj>
                </mc:Choice>
                <mc:Fallback>
                  <p:oleObj name="图片" r:id="rId3" imgW="1924812" imgH="912876" progId="Word.Picture.8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" y="937"/>
                          <a:ext cx="2559" cy="1109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66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42" name="Rectangle 45"/>
            <p:cNvSpPr>
              <a:spLocks noChangeArrowheads="1"/>
            </p:cNvSpPr>
            <p:nvPr/>
          </p:nvSpPr>
          <p:spPr bwMode="auto">
            <a:xfrm>
              <a:off x="996" y="1565"/>
              <a:ext cx="290" cy="213"/>
            </a:xfrm>
            <a:prstGeom prst="rect">
              <a:avLst/>
            </a:prstGeom>
            <a:solidFill>
              <a:srgbClr val="FFFFFF"/>
            </a:solidFill>
            <a:ln w="38100" algn="ctr">
              <a:solidFill>
                <a:srgbClr val="000066">
                  <a:alpha val="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v</a:t>
              </a:r>
              <a:r>
                <a:rPr lang="en-US" altLang="zh-CN" sz="1600" baseline="-250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I1</a:t>
              </a:r>
            </a:p>
          </p:txBody>
        </p:sp>
      </p:grpSp>
      <p:graphicFrame>
        <p:nvGraphicFramePr>
          <p:cNvPr id="13" name="Object 46"/>
          <p:cNvGraphicFramePr>
            <a:graphicFrameLocks noChangeAspect="1"/>
          </p:cNvGraphicFramePr>
          <p:nvPr/>
        </p:nvGraphicFramePr>
        <p:xfrm>
          <a:off x="1258888" y="3924300"/>
          <a:ext cx="360045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4" name="Equation" r:id="rId5" imgW="1954951" imgH="444307" progId="Equation.DSMT4">
                  <p:embed/>
                </p:oleObj>
              </mc:Choice>
              <mc:Fallback>
                <p:oleObj name="Equation" r:id="rId5" imgW="1954951" imgH="444307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924300"/>
                        <a:ext cx="360045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47"/>
          <p:cNvGrpSpPr>
            <a:grpSpLocks/>
          </p:cNvGrpSpPr>
          <p:nvPr/>
        </p:nvGrpSpPr>
        <p:grpSpPr bwMode="auto">
          <a:xfrm>
            <a:off x="466725" y="611188"/>
            <a:ext cx="6175375" cy="865187"/>
            <a:chOff x="476" y="300"/>
            <a:chExt cx="3890" cy="545"/>
          </a:xfrm>
        </p:grpSpPr>
        <p:sp>
          <p:nvSpPr>
            <p:cNvPr id="55333" name="Rectangle 48"/>
            <p:cNvSpPr>
              <a:spLocks noChangeArrowheads="1"/>
            </p:cNvSpPr>
            <p:nvPr/>
          </p:nvSpPr>
          <p:spPr bwMode="auto">
            <a:xfrm>
              <a:off x="476" y="300"/>
              <a:ext cx="3890" cy="327"/>
            </a:xfrm>
            <a:prstGeom prst="rect">
              <a:avLst/>
            </a:prstGeom>
            <a:solidFill>
              <a:srgbClr val="FFFFFF">
                <a:alpha val="117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(3) </a:t>
              </a:r>
              <a:r>
                <a:rPr lang="el-GR" altLang="zh-CN" sz="2800" i="1">
                  <a:solidFill>
                    <a:srgbClr val="000066"/>
                  </a:solidFill>
                  <a:latin typeface="Book Antiqua" pitchFamily="18" charset="0"/>
                  <a:ea typeface="楷体_GB2312" pitchFamily="49" charset="-122"/>
                </a:rPr>
                <a:t>υ</a:t>
              </a:r>
              <a:r>
                <a:rPr lang="en-US" altLang="zh-CN" sz="2400" baseline="-250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I1       </a:t>
              </a:r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V</a:t>
              </a:r>
              <a:r>
                <a:rPr lang="en-US" altLang="zh-CN" sz="2400" baseline="-250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TH</a:t>
              </a:r>
              <a:r>
                <a:rPr lang="zh-CN" altLang="en-US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电路</a:t>
              </a:r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,</a:t>
              </a:r>
              <a:r>
                <a:rPr lang="zh-CN" altLang="en-US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维持                   不变        </a:t>
              </a:r>
            </a:p>
          </p:txBody>
        </p:sp>
        <p:grpSp>
          <p:nvGrpSpPr>
            <p:cNvPr id="55334" name="Group 49"/>
            <p:cNvGrpSpPr>
              <a:grpSpLocks/>
            </p:cNvGrpSpPr>
            <p:nvPr/>
          </p:nvGrpSpPr>
          <p:grpSpPr bwMode="auto">
            <a:xfrm>
              <a:off x="1070" y="442"/>
              <a:ext cx="132" cy="75"/>
              <a:chOff x="3031" y="625"/>
              <a:chExt cx="132" cy="75"/>
            </a:xfrm>
          </p:grpSpPr>
          <p:sp>
            <p:nvSpPr>
              <p:cNvPr id="55339" name="Line 50"/>
              <p:cNvSpPr>
                <a:spLocks noChangeShapeType="1"/>
              </p:cNvSpPr>
              <p:nvPr/>
            </p:nvSpPr>
            <p:spPr bwMode="auto">
              <a:xfrm>
                <a:off x="3031" y="625"/>
                <a:ext cx="116" cy="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40" name="Line 51"/>
              <p:cNvSpPr>
                <a:spLocks noChangeShapeType="1"/>
              </p:cNvSpPr>
              <p:nvPr/>
            </p:nvSpPr>
            <p:spPr bwMode="auto">
              <a:xfrm flipH="1">
                <a:off x="3040" y="667"/>
                <a:ext cx="123" cy="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5335" name="Group 52"/>
            <p:cNvGrpSpPr>
              <a:grpSpLocks/>
            </p:cNvGrpSpPr>
            <p:nvPr/>
          </p:nvGrpSpPr>
          <p:grpSpPr bwMode="auto">
            <a:xfrm>
              <a:off x="2517" y="307"/>
              <a:ext cx="363" cy="538"/>
              <a:chOff x="3016" y="-426"/>
              <a:chExt cx="363" cy="538"/>
            </a:xfrm>
          </p:grpSpPr>
          <p:sp>
            <p:nvSpPr>
              <p:cNvPr id="55337" name="Rectangle 53"/>
              <p:cNvSpPr>
                <a:spLocks noChangeArrowheads="1"/>
              </p:cNvSpPr>
              <p:nvPr/>
            </p:nvSpPr>
            <p:spPr bwMode="auto">
              <a:xfrm flipH="1">
                <a:off x="3016" y="-426"/>
                <a:ext cx="36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l-GR" altLang="zh-CN" sz="2800" i="1">
                    <a:solidFill>
                      <a:srgbClr val="000066"/>
                    </a:solidFill>
                    <a:latin typeface="Book Antiqua" pitchFamily="18" charset="0"/>
                    <a:ea typeface="楷体_GB2312" pitchFamily="49" charset="-122"/>
                  </a:rPr>
                  <a:t>υ</a:t>
                </a:r>
                <a:endParaRPr lang="el-GR" altLang="zh-CN" sz="2800" baseline="-25000">
                  <a:solidFill>
                    <a:srgbClr val="000066"/>
                  </a:solidFill>
                  <a:latin typeface="Book Antiqua" pitchFamily="18" charset="0"/>
                  <a:ea typeface="楷体_GB2312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CN" sz="28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55338" name="Rectangle 54"/>
              <p:cNvSpPr>
                <a:spLocks noChangeArrowheads="1"/>
              </p:cNvSpPr>
              <p:nvPr/>
            </p:nvSpPr>
            <p:spPr bwMode="auto">
              <a:xfrm flipH="1">
                <a:off x="3198" y="-289"/>
                <a:ext cx="11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1600">
                    <a:solidFill>
                      <a:srgbClr val="000066"/>
                    </a:solidFill>
                    <a:latin typeface="Times New Roman" pitchFamily="18" charset="0"/>
                    <a:ea typeface="楷体_GB2312" pitchFamily="49" charset="-122"/>
                  </a:rPr>
                  <a:t>O</a:t>
                </a:r>
              </a:p>
            </p:txBody>
          </p:sp>
        </p:grpSp>
        <p:sp>
          <p:nvSpPr>
            <p:cNvPr id="55336" name="Rectangle 55"/>
            <p:cNvSpPr>
              <a:spLocks noChangeArrowheads="1"/>
            </p:cNvSpPr>
            <p:nvPr/>
          </p:nvSpPr>
          <p:spPr bwMode="auto">
            <a:xfrm>
              <a:off x="2759" y="345"/>
              <a:ext cx="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=V</a:t>
              </a:r>
              <a:r>
                <a:rPr lang="en-US" altLang="zh-CN" sz="2400" baseline="-250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OH</a:t>
              </a:r>
            </a:p>
          </p:txBody>
        </p:sp>
      </p:grpSp>
      <p:sp>
        <p:nvSpPr>
          <p:cNvPr id="55309" name="Rectangle 56"/>
          <p:cNvSpPr>
            <a:spLocks noChangeArrowheads="1"/>
          </p:cNvSpPr>
          <p:nvPr/>
        </p:nvSpPr>
        <p:spPr bwMode="auto">
          <a:xfrm>
            <a:off x="3227388" y="2630488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i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en-US" altLang="zh-CN" sz="2400">
              <a:solidFill>
                <a:srgbClr val="000066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5310" name="Rectangle 57"/>
          <p:cNvSpPr>
            <a:spLocks noChangeArrowheads="1"/>
          </p:cNvSpPr>
          <p:nvPr/>
        </p:nvSpPr>
        <p:spPr bwMode="auto">
          <a:xfrm>
            <a:off x="0" y="3382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graphicFrame>
        <p:nvGraphicFramePr>
          <p:cNvPr id="25" name="Object 58"/>
          <p:cNvGraphicFramePr>
            <a:graphicFrameLocks noChangeAspect="1"/>
          </p:cNvGraphicFramePr>
          <p:nvPr/>
        </p:nvGraphicFramePr>
        <p:xfrm>
          <a:off x="539750" y="2484438"/>
          <a:ext cx="406717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5" name="图片" r:id="rId7" imgW="1886712" imgH="353568" progId="Word.Picture.8">
                  <p:embed/>
                </p:oleObj>
              </mc:Choice>
              <mc:Fallback>
                <p:oleObj name="图片" r:id="rId7" imgW="1886712" imgH="353568" progId="Word.Picture.8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484438"/>
                        <a:ext cx="4067175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59"/>
          <p:cNvGrpSpPr>
            <a:grpSpLocks/>
          </p:cNvGrpSpPr>
          <p:nvPr/>
        </p:nvGrpSpPr>
        <p:grpSpPr bwMode="auto">
          <a:xfrm>
            <a:off x="466725" y="3276600"/>
            <a:ext cx="1873250" cy="457200"/>
            <a:chOff x="294" y="1979"/>
            <a:chExt cx="1180" cy="288"/>
          </a:xfrm>
        </p:grpSpPr>
        <p:sp>
          <p:nvSpPr>
            <p:cNvPr id="55331" name="Line 60"/>
            <p:cNvSpPr>
              <a:spLocks noChangeShapeType="1"/>
            </p:cNvSpPr>
            <p:nvPr/>
          </p:nvSpPr>
          <p:spPr bwMode="auto">
            <a:xfrm>
              <a:off x="294" y="2085"/>
              <a:ext cx="222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5332" name="Object 61"/>
            <p:cNvGraphicFramePr>
              <a:graphicFrameLocks noChangeAspect="1"/>
            </p:cNvGraphicFramePr>
            <p:nvPr/>
          </p:nvGraphicFramePr>
          <p:xfrm>
            <a:off x="612" y="1979"/>
            <a:ext cx="86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6" name="图片" r:id="rId9" imgW="541979" imgH="181669" progId="Word.Picture.8">
                    <p:embed/>
                  </p:oleObj>
                </mc:Choice>
                <mc:Fallback>
                  <p:oleObj name="图片" r:id="rId9" imgW="541979" imgH="181669" progId="Word.Picture.8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979"/>
                          <a:ext cx="862" cy="288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9525">
                          <a:solidFill>
                            <a:srgbClr val="000000">
                              <a:alpha val="0"/>
                            </a:srgbClr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13" name="Rectangle 62"/>
          <p:cNvSpPr>
            <a:spLocks noChangeArrowheads="1"/>
          </p:cNvSpPr>
          <p:nvPr/>
        </p:nvSpPr>
        <p:spPr bwMode="auto">
          <a:xfrm>
            <a:off x="0" y="3330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graphicFrame>
        <p:nvGraphicFramePr>
          <p:cNvPr id="30" name="Object 63"/>
          <p:cNvGraphicFramePr>
            <a:graphicFrameLocks noChangeAspect="1"/>
          </p:cNvGraphicFramePr>
          <p:nvPr/>
        </p:nvGraphicFramePr>
        <p:xfrm>
          <a:off x="1357313" y="4664075"/>
          <a:ext cx="441325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7" name="Equation" r:id="rId11" imgW="2171700" imgH="431800" progId="Equation.DSMT4">
                  <p:embed/>
                </p:oleObj>
              </mc:Choice>
              <mc:Fallback>
                <p:oleObj name="Equation" r:id="rId11" imgW="2171700" imgH="4318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4664075"/>
                        <a:ext cx="441325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5" name="Rectangle 64"/>
          <p:cNvSpPr>
            <a:spLocks noChangeArrowheads="1"/>
          </p:cNvSpPr>
          <p:nvPr/>
        </p:nvSpPr>
        <p:spPr bwMode="auto">
          <a:xfrm>
            <a:off x="0" y="3378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55316" name="Rectangle 65"/>
          <p:cNvSpPr>
            <a:spLocks noChangeArrowheads="1"/>
          </p:cNvSpPr>
          <p:nvPr/>
        </p:nvSpPr>
        <p:spPr bwMode="auto">
          <a:xfrm>
            <a:off x="0" y="3378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graphicFrame>
        <p:nvGraphicFramePr>
          <p:cNvPr id="33" name="Object 66"/>
          <p:cNvGraphicFramePr>
            <a:graphicFrameLocks noChangeAspect="1"/>
          </p:cNvGraphicFramePr>
          <p:nvPr/>
        </p:nvGraphicFramePr>
        <p:xfrm>
          <a:off x="1258888" y="5651500"/>
          <a:ext cx="20161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8" name="Equation" r:id="rId13" imgW="1054100" imgH="381000" progId="Equation.DSMT4">
                  <p:embed/>
                </p:oleObj>
              </mc:Choice>
              <mc:Fallback>
                <p:oleObj name="Equation" r:id="rId13" imgW="1054100" imgH="38100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651500"/>
                        <a:ext cx="2016125" cy="73025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67"/>
          <p:cNvGraphicFramePr>
            <a:graphicFrameLocks noChangeAspect="1"/>
          </p:cNvGraphicFramePr>
          <p:nvPr/>
        </p:nvGraphicFramePr>
        <p:xfrm>
          <a:off x="3708400" y="5651500"/>
          <a:ext cx="41306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9" name="公式" r:id="rId15" imgW="2159000" imgH="381000" progId="Equation.3">
                  <p:embed/>
                </p:oleObj>
              </mc:Choice>
              <mc:Fallback>
                <p:oleObj name="公式" r:id="rId15" imgW="2159000" imgH="3810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651500"/>
                        <a:ext cx="4130675" cy="73025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68"/>
          <p:cNvGrpSpPr>
            <a:grpSpLocks/>
          </p:cNvGrpSpPr>
          <p:nvPr/>
        </p:nvGrpSpPr>
        <p:grpSpPr bwMode="auto">
          <a:xfrm>
            <a:off x="250825" y="1187450"/>
            <a:ext cx="6481763" cy="550863"/>
            <a:chOff x="34" y="-164"/>
            <a:chExt cx="4083" cy="347"/>
          </a:xfrm>
        </p:grpSpPr>
        <p:sp>
          <p:nvSpPr>
            <p:cNvPr id="55327" name="Rectangle 69"/>
            <p:cNvSpPr>
              <a:spLocks noChangeArrowheads="1"/>
            </p:cNvSpPr>
            <p:nvPr/>
          </p:nvSpPr>
          <p:spPr bwMode="auto">
            <a:xfrm>
              <a:off x="2064" y="-164"/>
              <a:ext cx="20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66"/>
                  </a:solidFill>
                  <a:ea typeface="楷体_GB2312" pitchFamily="49" charset="-122"/>
                </a:rPr>
                <a:t>,</a:t>
              </a:r>
              <a:r>
                <a:rPr lang="zh-CN" altLang="en-US" sz="2400">
                  <a:solidFill>
                    <a:srgbClr val="000066"/>
                  </a:solidFill>
                  <a:ea typeface="楷体_GB2312" pitchFamily="49" charset="-122"/>
                </a:rPr>
                <a:t>只要</a:t>
              </a:r>
              <a:r>
                <a:rPr lang="el-GR" altLang="zh-CN" sz="2800" i="1">
                  <a:solidFill>
                    <a:srgbClr val="000066"/>
                  </a:solidFill>
                  <a:latin typeface="Book Antiqua" pitchFamily="18" charset="0"/>
                  <a:ea typeface="楷体_GB2312" pitchFamily="49" charset="-122"/>
                </a:rPr>
                <a:t>υ</a:t>
              </a:r>
              <a:r>
                <a:rPr lang="en-US" altLang="zh-CN" sz="2400" baseline="-250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I1 </a:t>
              </a:r>
              <a:r>
                <a:rPr lang="en-US" altLang="zh-CN" sz="24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&gt; </a:t>
              </a:r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V</a:t>
              </a:r>
              <a:r>
                <a:rPr lang="en-US" altLang="zh-CN" sz="2400" baseline="-2500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TH</a:t>
              </a:r>
              <a:r>
                <a:rPr lang="zh-CN" altLang="en-US" sz="2400">
                  <a:solidFill>
                    <a:srgbClr val="000066"/>
                  </a:solidFill>
                  <a:latin typeface="Times New Roman" pitchFamily="18" charset="0"/>
                </a:rPr>
                <a:t>，</a:t>
              </a:r>
              <a:endParaRPr lang="en-US" altLang="en-US" sz="2400">
                <a:solidFill>
                  <a:srgbClr val="000066"/>
                </a:solidFill>
                <a:latin typeface="Times New Roman" pitchFamily="18" charset="0"/>
              </a:endParaRPr>
            </a:p>
          </p:txBody>
        </p:sp>
        <p:grpSp>
          <p:nvGrpSpPr>
            <p:cNvPr id="55328" name="Group 70"/>
            <p:cNvGrpSpPr>
              <a:grpSpLocks/>
            </p:cNvGrpSpPr>
            <p:nvPr/>
          </p:nvGrpSpPr>
          <p:grpSpPr bwMode="auto">
            <a:xfrm>
              <a:off x="34" y="-163"/>
              <a:ext cx="2308" cy="346"/>
              <a:chOff x="34" y="-163"/>
              <a:chExt cx="2308" cy="346"/>
            </a:xfrm>
          </p:grpSpPr>
          <p:sp>
            <p:nvSpPr>
              <p:cNvPr id="55329" name="Rectangle 71"/>
              <p:cNvSpPr>
                <a:spLocks noChangeArrowheads="1"/>
              </p:cNvSpPr>
              <p:nvPr/>
            </p:nvSpPr>
            <p:spPr bwMode="auto">
              <a:xfrm>
                <a:off x="1291" y="-163"/>
                <a:ext cx="45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l-GR" altLang="zh-CN" sz="2800" i="1">
                    <a:solidFill>
                      <a:srgbClr val="000066"/>
                    </a:solidFill>
                    <a:latin typeface="Book Antiqua" pitchFamily="18" charset="0"/>
                    <a:ea typeface="楷体_GB2312" pitchFamily="49" charset="-122"/>
                  </a:rPr>
                  <a:t>υ</a:t>
                </a:r>
                <a:r>
                  <a:rPr lang="en-US" altLang="zh-CN" sz="2400" baseline="-25000">
                    <a:solidFill>
                      <a:srgbClr val="000066"/>
                    </a:solidFill>
                    <a:latin typeface="Times New Roman" pitchFamily="18" charset="0"/>
                    <a:ea typeface="楷体_GB2312" pitchFamily="49" charset="-122"/>
                    <a:sym typeface="Symbol" pitchFamily="18" charset="2"/>
                  </a:rPr>
                  <a:t>I1</a:t>
                </a:r>
              </a:p>
            </p:txBody>
          </p:sp>
          <p:sp>
            <p:nvSpPr>
              <p:cNvPr id="55330" name="Rectangle 72"/>
              <p:cNvSpPr>
                <a:spLocks noChangeArrowheads="1"/>
              </p:cNvSpPr>
              <p:nvPr/>
            </p:nvSpPr>
            <p:spPr bwMode="auto">
              <a:xfrm>
                <a:off x="34" y="-144"/>
                <a:ext cx="230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000066"/>
                    </a:solidFill>
                    <a:latin typeface="Times New Roman" pitchFamily="18" charset="0"/>
                    <a:ea typeface="楷体_GB2312" pitchFamily="49" charset="-122"/>
                  </a:rPr>
                  <a:t> (4)</a:t>
                </a:r>
                <a:r>
                  <a:rPr lang="zh-CN" altLang="en-US" sz="2400">
                    <a:solidFill>
                      <a:srgbClr val="000066"/>
                    </a:solidFill>
                    <a:latin typeface="Times New Roman" pitchFamily="18" charset="0"/>
                    <a:ea typeface="楷体_GB2312" pitchFamily="49" charset="-122"/>
                  </a:rPr>
                  <a:t>当</a:t>
                </a:r>
                <a:r>
                  <a:rPr lang="el-GR" altLang="zh-CN" sz="2800" i="1">
                    <a:solidFill>
                      <a:srgbClr val="000066"/>
                    </a:solidFill>
                    <a:latin typeface="Book Antiqua" pitchFamily="18" charset="0"/>
                    <a:ea typeface="楷体_GB2312" pitchFamily="49" charset="-122"/>
                  </a:rPr>
                  <a:t>υ</a:t>
                </a:r>
                <a:r>
                  <a:rPr lang="en-US" altLang="zh-CN" sz="2400" baseline="-25000">
                    <a:solidFill>
                      <a:srgbClr val="000066"/>
                    </a:solidFill>
                    <a:latin typeface="Times New Roman" pitchFamily="18" charset="0"/>
                    <a:ea typeface="楷体_GB2312" pitchFamily="49" charset="-122"/>
                  </a:rPr>
                  <a:t>I</a:t>
                </a:r>
                <a:r>
                  <a:rPr lang="zh-CN" altLang="en-US" sz="2400">
                    <a:solidFill>
                      <a:srgbClr val="000066"/>
                    </a:solidFill>
                    <a:latin typeface="Times New Roman" pitchFamily="18" charset="0"/>
                    <a:ea typeface="楷体_GB2312" pitchFamily="49" charset="-122"/>
                    <a:sym typeface="Symbol" pitchFamily="18" charset="2"/>
                  </a:rPr>
                  <a:t>下降</a:t>
                </a:r>
                <a:r>
                  <a:rPr lang="en-US" altLang="zh-CN" sz="2400">
                    <a:solidFill>
                      <a:srgbClr val="000066"/>
                    </a:solidFill>
                    <a:latin typeface="Times New Roman" pitchFamily="18" charset="0"/>
                    <a:ea typeface="楷体_GB2312" pitchFamily="49" charset="-122"/>
                    <a:sym typeface="Symbol" pitchFamily="18" charset="2"/>
                  </a:rPr>
                  <a:t>,</a:t>
                </a:r>
                <a:r>
                  <a:rPr lang="en-US" altLang="zh-CN" sz="2400" baseline="-25000">
                    <a:solidFill>
                      <a:srgbClr val="000066"/>
                    </a:solidFill>
                    <a:latin typeface="Times New Roman" pitchFamily="18" charset="0"/>
                    <a:ea typeface="楷体_GB2312" pitchFamily="49" charset="-122"/>
                  </a:rPr>
                  <a:t>    </a:t>
                </a:r>
                <a:r>
                  <a:rPr lang="en-US" altLang="zh-CN" sz="2400">
                    <a:solidFill>
                      <a:srgbClr val="000066"/>
                    </a:solidFill>
                    <a:latin typeface="Times New Roman" pitchFamily="18" charset="0"/>
                    <a:ea typeface="楷体_GB2312" pitchFamily="49" charset="-122"/>
                  </a:rPr>
                  <a:t>   </a:t>
                </a:r>
                <a:r>
                  <a:rPr lang="en-US" altLang="zh-CN" sz="2400" baseline="-25000">
                    <a:solidFill>
                      <a:srgbClr val="000066"/>
                    </a:solidFill>
                    <a:latin typeface="Times New Roman" pitchFamily="18" charset="0"/>
                    <a:ea typeface="楷体_GB2312" pitchFamily="49" charset="-122"/>
                  </a:rPr>
                  <a:t>    </a:t>
                </a:r>
                <a:r>
                  <a:rPr lang="zh-CN" altLang="en-US" sz="2400">
                    <a:solidFill>
                      <a:srgbClr val="000066"/>
                    </a:solidFill>
                    <a:latin typeface="Times New Roman" pitchFamily="18" charset="0"/>
                    <a:ea typeface="楷体_GB2312" pitchFamily="49" charset="-122"/>
                    <a:sym typeface="Symbol" pitchFamily="18" charset="2"/>
                  </a:rPr>
                  <a:t>也下降</a:t>
                </a:r>
              </a:p>
            </p:txBody>
          </p:sp>
        </p:grpSp>
      </p:grpSp>
      <p:grpSp>
        <p:nvGrpSpPr>
          <p:cNvPr id="40" name="Group 73"/>
          <p:cNvGrpSpPr>
            <a:grpSpLocks/>
          </p:cNvGrpSpPr>
          <p:nvPr/>
        </p:nvGrpSpPr>
        <p:grpSpPr bwMode="auto">
          <a:xfrm>
            <a:off x="5464175" y="1187450"/>
            <a:ext cx="4364038" cy="519113"/>
            <a:chOff x="1401" y="-164"/>
            <a:chExt cx="2749" cy="327"/>
          </a:xfrm>
        </p:grpSpPr>
        <p:sp>
          <p:nvSpPr>
            <p:cNvPr id="55325" name="Rectangle 74"/>
            <p:cNvSpPr>
              <a:spLocks noChangeArrowheads="1"/>
            </p:cNvSpPr>
            <p:nvPr/>
          </p:nvSpPr>
          <p:spPr bwMode="auto">
            <a:xfrm>
              <a:off x="1401" y="-144"/>
              <a:ext cx="27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则保持         </a:t>
              </a:r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=V</a:t>
              </a:r>
              <a:r>
                <a:rPr lang="en-US" altLang="zh-CN" sz="2400" baseline="-250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OH</a:t>
              </a:r>
            </a:p>
          </p:txBody>
        </p:sp>
        <p:sp>
          <p:nvSpPr>
            <p:cNvPr id="55326" name="Rectangle 75"/>
            <p:cNvSpPr>
              <a:spLocks noChangeArrowheads="1"/>
            </p:cNvSpPr>
            <p:nvPr/>
          </p:nvSpPr>
          <p:spPr bwMode="auto">
            <a:xfrm>
              <a:off x="2138" y="-164"/>
              <a:ext cx="4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zh-CN" sz="2800" i="1">
                  <a:solidFill>
                    <a:srgbClr val="000066"/>
                  </a:solidFill>
                  <a:latin typeface="Book Antiqua" pitchFamily="18" charset="0"/>
                  <a:ea typeface="楷体_GB2312" pitchFamily="49" charset="-122"/>
                </a:rPr>
                <a:t>υ</a:t>
              </a:r>
              <a:r>
                <a:rPr lang="en-US" altLang="zh-CN" baseline="-250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o</a:t>
              </a:r>
            </a:p>
          </p:txBody>
        </p:sp>
      </p:grpSp>
      <p:grpSp>
        <p:nvGrpSpPr>
          <p:cNvPr id="43" name="Group 76"/>
          <p:cNvGrpSpPr>
            <a:grpSpLocks/>
          </p:cNvGrpSpPr>
          <p:nvPr/>
        </p:nvGrpSpPr>
        <p:grpSpPr bwMode="auto">
          <a:xfrm>
            <a:off x="0" y="1820863"/>
            <a:ext cx="5324475" cy="544512"/>
            <a:chOff x="0" y="1062"/>
            <a:chExt cx="3354" cy="343"/>
          </a:xfrm>
        </p:grpSpPr>
        <p:sp>
          <p:nvSpPr>
            <p:cNvPr id="55323" name="Rectangle 77"/>
            <p:cNvSpPr>
              <a:spLocks noChangeArrowheads="1"/>
            </p:cNvSpPr>
            <p:nvPr/>
          </p:nvSpPr>
          <p:spPr bwMode="auto">
            <a:xfrm>
              <a:off x="0" y="1117"/>
              <a:ext cx="3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当      </a:t>
              </a:r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=V</a:t>
              </a:r>
              <a:r>
                <a:rPr lang="en-US" altLang="zh-CN" sz="2400" baseline="-250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TH</a:t>
              </a:r>
              <a:r>
                <a:rPr lang="zh-CN" altLang="en-US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，电路产生如下正反馈 ：</a:t>
              </a:r>
              <a:r>
                <a:rPr lang="zh-CN" altLang="en-US" sz="22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55324" name="Rectangle 78"/>
            <p:cNvSpPr>
              <a:spLocks noChangeArrowheads="1"/>
            </p:cNvSpPr>
            <p:nvPr/>
          </p:nvSpPr>
          <p:spPr bwMode="auto">
            <a:xfrm>
              <a:off x="248" y="1062"/>
              <a:ext cx="4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zh-CN" sz="2800" i="1">
                  <a:solidFill>
                    <a:srgbClr val="000066"/>
                  </a:solidFill>
                  <a:latin typeface="Book Antiqua" pitchFamily="18" charset="0"/>
                  <a:ea typeface="楷体_GB2312" pitchFamily="49" charset="-122"/>
                </a:rPr>
                <a:t>υ</a:t>
              </a:r>
              <a:r>
                <a:rPr lang="en-US" altLang="zh-CN" sz="2400" baseline="-250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I1</a:t>
              </a:r>
            </a:p>
          </p:txBody>
        </p:sp>
      </p:grpSp>
      <p:graphicFrame>
        <p:nvGraphicFramePr>
          <p:cNvPr id="55322" name="Object 83"/>
          <p:cNvGraphicFramePr>
            <a:graphicFrameLocks noChangeAspect="1"/>
          </p:cNvGraphicFramePr>
          <p:nvPr/>
        </p:nvGraphicFramePr>
        <p:xfrm>
          <a:off x="6516688" y="4716463"/>
          <a:ext cx="15843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0" name="公式" r:id="rId17" imgW="647419" imgH="342751" progId="Equation.3">
                  <p:embed/>
                </p:oleObj>
              </mc:Choice>
              <mc:Fallback>
                <p:oleObj name="公式" r:id="rId17" imgW="647419" imgH="342751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716463"/>
                        <a:ext cx="15843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88" y="71438"/>
            <a:ext cx="32766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施密特触发器的应用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90625" y="1020763"/>
            <a:ext cx="600075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latin typeface="Times New Roman" pitchFamily="18" charset="0"/>
                <a:cs typeface="Times New Roman" pitchFamily="18" charset="0"/>
              </a:rPr>
              <a:t>将周期性变化的波形转换为矩形脉冲。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4813" y="571500"/>
            <a:ext cx="2195512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）波形变换</a:t>
            </a:r>
            <a:endParaRPr lang="zh-CN" altLang="en-US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组合 12"/>
          <p:cNvGrpSpPr>
            <a:grpSpLocks/>
          </p:cNvGrpSpPr>
          <p:nvPr/>
        </p:nvGrpSpPr>
        <p:grpSpPr bwMode="auto">
          <a:xfrm>
            <a:off x="1135063" y="1643063"/>
            <a:ext cx="7296150" cy="2447925"/>
            <a:chOff x="1135063" y="1714500"/>
            <a:chExt cx="7296150" cy="2447925"/>
          </a:xfrm>
        </p:grpSpPr>
        <p:grpSp>
          <p:nvGrpSpPr>
            <p:cNvPr id="56332" name="组合 10"/>
            <p:cNvGrpSpPr>
              <a:grpSpLocks/>
            </p:cNvGrpSpPr>
            <p:nvPr/>
          </p:nvGrpSpPr>
          <p:grpSpPr bwMode="auto">
            <a:xfrm>
              <a:off x="1135063" y="1714500"/>
              <a:ext cx="7296150" cy="2447925"/>
              <a:chOff x="1135035" y="1785926"/>
              <a:chExt cx="7296171" cy="2447925"/>
            </a:xfrm>
          </p:grpSpPr>
          <p:pic>
            <p:nvPicPr>
              <p:cNvPr id="5633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498"/>
              <a:stretch>
                <a:fillRect/>
              </a:stretch>
            </p:blipFill>
            <p:spPr bwMode="auto">
              <a:xfrm>
                <a:off x="3643306" y="1785926"/>
                <a:ext cx="4787900" cy="2447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6335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92" r="27858" b="81548"/>
              <a:stretch>
                <a:fillRect/>
              </a:stretch>
            </p:blipFill>
            <p:spPr bwMode="auto">
              <a:xfrm>
                <a:off x="1135035" y="2049678"/>
                <a:ext cx="2436833" cy="664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矩形 10"/>
            <p:cNvSpPr/>
            <p:nvPr/>
          </p:nvSpPr>
          <p:spPr>
            <a:xfrm>
              <a:off x="1571625" y="2714625"/>
              <a:ext cx="1114425" cy="369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800" b="1" kern="0" dirty="0">
                  <a:latin typeface="Times New Roman" pitchFamily="18" charset="0"/>
                  <a:cs typeface="Times New Roman" pitchFamily="18" charset="0"/>
                </a:rPr>
                <a:t>反相变换</a:t>
              </a:r>
              <a:endParaRPr lang="zh-CN" altLang="en-US" sz="1800" dirty="0">
                <a:latin typeface="Arial" charset="0"/>
              </a:endParaRPr>
            </a:p>
          </p:txBody>
        </p:sp>
      </p:grpSp>
      <p:grpSp>
        <p:nvGrpSpPr>
          <p:cNvPr id="7" name="组合 13"/>
          <p:cNvGrpSpPr>
            <a:grpSpLocks/>
          </p:cNvGrpSpPr>
          <p:nvPr/>
        </p:nvGrpSpPr>
        <p:grpSpPr bwMode="auto">
          <a:xfrm>
            <a:off x="1071563" y="4181475"/>
            <a:ext cx="7286625" cy="2533650"/>
            <a:chOff x="1071563" y="4252913"/>
            <a:chExt cx="7286625" cy="2533650"/>
          </a:xfrm>
        </p:grpSpPr>
        <p:grpSp>
          <p:nvGrpSpPr>
            <p:cNvPr id="56328" name="组合 11"/>
            <p:cNvGrpSpPr>
              <a:grpSpLocks/>
            </p:cNvGrpSpPr>
            <p:nvPr/>
          </p:nvGrpSpPr>
          <p:grpSpPr bwMode="auto">
            <a:xfrm>
              <a:off x="1071563" y="4252913"/>
              <a:ext cx="7286625" cy="2533650"/>
              <a:chOff x="1071538" y="4324374"/>
              <a:chExt cx="7286643" cy="2533650"/>
            </a:xfrm>
          </p:grpSpPr>
          <p:pic>
            <p:nvPicPr>
              <p:cNvPr id="56330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490" t="-2530" r="25653" b="81155"/>
              <a:stretch>
                <a:fillRect/>
              </a:stretch>
            </p:blipFill>
            <p:spPr bwMode="auto">
              <a:xfrm>
                <a:off x="1071538" y="4530956"/>
                <a:ext cx="2571768" cy="8268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6331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3306" y="4324374"/>
                <a:ext cx="4714875" cy="2533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矩形 11"/>
            <p:cNvSpPr/>
            <p:nvPr/>
          </p:nvSpPr>
          <p:spPr>
            <a:xfrm>
              <a:off x="1571625" y="5273676"/>
              <a:ext cx="1114425" cy="369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800" b="1" kern="0" dirty="0">
                  <a:latin typeface="Times New Roman" pitchFamily="18" charset="0"/>
                  <a:cs typeface="Times New Roman" pitchFamily="18" charset="0"/>
                </a:rPr>
                <a:t>同相变换</a:t>
              </a:r>
              <a:endParaRPr lang="zh-CN" altLang="en-US" sz="1800" dirty="0">
                <a:latin typeface="Arial" charset="0"/>
              </a:endParaRPr>
            </a:p>
          </p:txBody>
        </p:sp>
      </p:grpSp>
      <p:sp>
        <p:nvSpPr>
          <p:cNvPr id="56327" name="Rectangle 90"/>
          <p:cNvSpPr>
            <a:spLocks noChangeArrowheads="1"/>
          </p:cNvSpPr>
          <p:nvPr/>
        </p:nvSpPr>
        <p:spPr bwMode="auto">
          <a:xfrm>
            <a:off x="7726363" y="142875"/>
            <a:ext cx="1343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§8.1 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概述</a:t>
            </a:r>
            <a:r>
              <a:rPr lang="zh-CN" altLang="en-US" sz="1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500" y="285750"/>
            <a:ext cx="2195513" cy="479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）脉冲鉴幅</a:t>
            </a:r>
            <a:endParaRPr lang="en-US" altLang="zh-CN" sz="2400" b="1" kern="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63663" y="779463"/>
            <a:ext cx="4811712" cy="450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latin typeface="Times New Roman" pitchFamily="18" charset="0"/>
                <a:cs typeface="Times New Roman" pitchFamily="18" charset="0"/>
              </a:rPr>
              <a:t>将幅度大于 </a:t>
            </a:r>
            <a:r>
              <a:rPr lang="en-US" altLang="zh-CN" sz="2400" b="1" kern="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kern="0" baseline="-25000" dirty="0">
                <a:latin typeface="Times New Roman" pitchFamily="18" charset="0"/>
                <a:cs typeface="Times New Roman" pitchFamily="18" charset="0"/>
              </a:rPr>
              <a:t>T+ </a:t>
            </a:r>
            <a:r>
              <a:rPr lang="zh-CN" altLang="en-US" sz="2400" b="1" kern="0" dirty="0">
                <a:latin typeface="Times New Roman" pitchFamily="18" charset="0"/>
                <a:cs typeface="Times New Roman" pitchFamily="18" charset="0"/>
              </a:rPr>
              <a:t>的脉冲信号选出。</a:t>
            </a:r>
            <a:endParaRPr lang="en-US" altLang="zh-CN" sz="2400" b="1" kern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571625"/>
            <a:ext cx="6130925" cy="482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Rectangle 90"/>
          <p:cNvSpPr>
            <a:spLocks noChangeArrowheads="1"/>
          </p:cNvSpPr>
          <p:nvPr/>
        </p:nvSpPr>
        <p:spPr bwMode="auto">
          <a:xfrm>
            <a:off x="7726363" y="142875"/>
            <a:ext cx="1343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§8.1 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概述</a:t>
            </a:r>
            <a:r>
              <a:rPr lang="zh-CN" altLang="en-US" sz="1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4313" y="285750"/>
            <a:ext cx="4572000" cy="449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05000"/>
              </a:lnSpc>
              <a:spcBef>
                <a:spcPct val="55000"/>
              </a:spcBef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）脉冲整形</a:t>
            </a:r>
          </a:p>
        </p:txBody>
      </p:sp>
      <p:sp>
        <p:nvSpPr>
          <p:cNvPr id="3" name="矩形 2"/>
          <p:cNvSpPr/>
          <p:nvPr/>
        </p:nvSpPr>
        <p:spPr>
          <a:xfrm>
            <a:off x="928688" y="714375"/>
            <a:ext cx="8072437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latin typeface="Arial" charset="0"/>
              </a:rPr>
              <a:t>将畸变的或边沿不理想的矩形波变为边沿陡峭的矩形波。</a:t>
            </a:r>
            <a:endParaRPr lang="en-US" altLang="zh-CN" sz="2400" b="1" kern="0" dirty="0">
              <a:latin typeface="Arial" charset="0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214563"/>
            <a:ext cx="3786188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285875"/>
            <a:ext cx="21050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286000"/>
            <a:ext cx="4100513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5" name="Rectangle 90"/>
          <p:cNvSpPr>
            <a:spLocks noChangeArrowheads="1"/>
          </p:cNvSpPr>
          <p:nvPr/>
        </p:nvSpPr>
        <p:spPr bwMode="auto">
          <a:xfrm>
            <a:off x="7726363" y="142875"/>
            <a:ext cx="1343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§8.1 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概述</a:t>
            </a:r>
            <a:r>
              <a:rPr lang="zh-CN" altLang="en-US" sz="1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空白">
  <a:themeElements>
    <a:clrScheme name="空白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白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空白">
  <a:themeElements>
    <a:clrScheme name="空白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白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空白">
  <a:themeElements>
    <a:clrScheme name="空白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白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18817</TotalTime>
  <Words>2125</Words>
  <Application>Microsoft Office PowerPoint</Application>
  <PresentationFormat>全屏显示(4:3)</PresentationFormat>
  <Paragraphs>381</Paragraphs>
  <Slides>32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32</vt:i4>
      </vt:variant>
    </vt:vector>
  </HeadingPairs>
  <TitlesOfParts>
    <vt:vector size="62" baseType="lpstr">
      <vt:lpstr>Arial</vt:lpstr>
      <vt:lpstr>宋体</vt:lpstr>
      <vt:lpstr>Calibri</vt:lpstr>
      <vt:lpstr>Franklin Gothic Medium</vt:lpstr>
      <vt:lpstr>Franklin Gothic Book</vt:lpstr>
      <vt:lpstr>Wingdings 2</vt:lpstr>
      <vt:lpstr>Times New Roman</vt:lpstr>
      <vt:lpstr>黑体</vt:lpstr>
      <vt:lpstr>楷体_GB2312</vt:lpstr>
      <vt:lpstr>楷体</vt:lpstr>
      <vt:lpstr>Wingdings</vt:lpstr>
      <vt:lpstr>Symbol</vt:lpstr>
      <vt:lpstr>Bookman Old Style</vt:lpstr>
      <vt:lpstr>Batang</vt:lpstr>
      <vt:lpstr>Book Antiqua</vt:lpstr>
      <vt:lpstr>幼圆</vt:lpstr>
      <vt:lpstr>创艺简魏碑</vt:lpstr>
      <vt:lpstr>默认设计模板</vt:lpstr>
      <vt:lpstr>暗香扑面</vt:lpstr>
      <vt:lpstr>空白</vt:lpstr>
      <vt:lpstr>1_空白</vt:lpstr>
      <vt:lpstr>3_空白</vt:lpstr>
      <vt:lpstr>Microsoft 公式 3.0</vt:lpstr>
      <vt:lpstr>Adobe Photoshop Image</vt:lpstr>
      <vt:lpstr>MathType 5.0 Equation</vt:lpstr>
      <vt:lpstr>Microsoft Word 图片</vt:lpstr>
      <vt:lpstr>Microsoft Word Picture</vt:lpstr>
      <vt:lpstr>MathType 4.0 Equation</vt:lpstr>
      <vt:lpstr>Microsoft Office Excel 工作表</vt:lpstr>
      <vt:lpstr>Visio 2000 Drawing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sdf</dc:creator>
  <cp:lastModifiedBy>sdf</cp:lastModifiedBy>
  <cp:revision>1553</cp:revision>
  <dcterms:created xsi:type="dcterms:W3CDTF">1601-01-01T00:00:00Z</dcterms:created>
  <dcterms:modified xsi:type="dcterms:W3CDTF">2017-11-20T06:15:35Z</dcterms:modified>
</cp:coreProperties>
</file>