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6" r:id="rId5"/>
    <p:sldId id="280" r:id="rId6"/>
    <p:sldId id="281" r:id="rId7"/>
    <p:sldId id="269" r:id="rId8"/>
    <p:sldId id="270" r:id="rId9"/>
    <p:sldId id="278" r:id="rId10"/>
    <p:sldId id="272" r:id="rId11"/>
    <p:sldId id="282" r:id="rId12"/>
    <p:sldId id="279" r:id="rId13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9" autoAdjust="0"/>
    <p:restoredTop sz="95597" autoAdjust="0"/>
  </p:normalViewPr>
  <p:slideViewPr>
    <p:cSldViewPr snapToGrid="0">
      <p:cViewPr varScale="1">
        <p:scale>
          <a:sx n="120" d="100"/>
          <a:sy n="120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4E7666-F566-4B2D-B5D4-DF8BD282464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8E95B4E0-FDF7-477B-BFA3-E2DF57CFE039}">
      <dgm:prSet phldrT="[Text]" custT="1"/>
      <dgm:spPr/>
      <dgm:t>
        <a:bodyPr/>
        <a:lstStyle/>
        <a:p>
          <a:r>
            <a:rPr lang="en-US" sz="1100" dirty="0"/>
            <a:t>⁠During Grid Search, a 5-fold cross validation is employed to split the training data into 5 subsets, with each subset getting a chance to be the validation set while the other 4 subsets form the training set. This ensures the model is robust and not overfitted</a:t>
          </a:r>
        </a:p>
      </dgm:t>
    </dgm:pt>
    <dgm:pt modelId="{A8775312-A929-4E3F-BC1F-ECC25F618249}" type="parTrans" cxnId="{D4289DDA-99FB-4AE4-AA16-695D650C54F0}">
      <dgm:prSet/>
      <dgm:spPr/>
      <dgm:t>
        <a:bodyPr/>
        <a:lstStyle/>
        <a:p>
          <a:endParaRPr lang="en-US" sz="2400"/>
        </a:p>
      </dgm:t>
    </dgm:pt>
    <dgm:pt modelId="{62A2BADA-7551-431D-B865-EEBBB0D4169A}" type="sibTrans" cxnId="{D4289DDA-99FB-4AE4-AA16-695D650C54F0}">
      <dgm:prSet/>
      <dgm:spPr/>
      <dgm:t>
        <a:bodyPr/>
        <a:lstStyle/>
        <a:p>
          <a:endParaRPr lang="en-US" sz="2400"/>
        </a:p>
      </dgm:t>
    </dgm:pt>
    <dgm:pt modelId="{B0F8D7BE-A95A-4FCF-AD83-3C5D5FA99AD6}">
      <dgm:prSet phldrT="[Text]" custT="1"/>
      <dgm:spPr/>
      <dgm:t>
        <a:bodyPr/>
        <a:lstStyle/>
        <a:p>
          <a:r>
            <a:rPr lang="en-US" sz="1100" dirty="0"/>
            <a:t>⁠The loss function to optimize over here is the Mean Squared Error. </a:t>
          </a:r>
        </a:p>
      </dgm:t>
    </dgm:pt>
    <dgm:pt modelId="{E42141E2-8470-40D0-A762-08D136577278}" type="parTrans" cxnId="{BEE28014-8B1E-4A51-9F9D-61E0DF9CB6D8}">
      <dgm:prSet/>
      <dgm:spPr/>
      <dgm:t>
        <a:bodyPr/>
        <a:lstStyle/>
        <a:p>
          <a:endParaRPr lang="en-US" sz="2400"/>
        </a:p>
      </dgm:t>
    </dgm:pt>
    <dgm:pt modelId="{7C2B949A-90D2-4D3E-A088-B36EA275AF92}" type="sibTrans" cxnId="{BEE28014-8B1E-4A51-9F9D-61E0DF9CB6D8}">
      <dgm:prSet/>
      <dgm:spPr/>
      <dgm:t>
        <a:bodyPr/>
        <a:lstStyle/>
        <a:p>
          <a:endParaRPr lang="en-US" sz="2400"/>
        </a:p>
      </dgm:t>
    </dgm:pt>
    <dgm:pt modelId="{4419D0F1-CC72-4EC9-801D-665E378C1877}">
      <dgm:prSet phldrT="[Text]" custT="1"/>
      <dgm:spPr/>
      <dgm:t>
        <a:bodyPr/>
        <a:lstStyle/>
        <a:p>
          <a:r>
            <a:rPr lang="pl-PL" sz="1800" dirty="0"/>
            <a:t>4</a:t>
          </a:r>
          <a:r>
            <a:rPr lang="en-US" sz="1800" dirty="0"/>
            <a:t>⁠</a:t>
          </a:r>
        </a:p>
      </dgm:t>
    </dgm:pt>
    <dgm:pt modelId="{F46C21AD-1140-4FE7-8263-0136946A8719}" type="parTrans" cxnId="{A172A919-13F8-43C8-92E6-C57EFC62B30C}">
      <dgm:prSet/>
      <dgm:spPr/>
      <dgm:t>
        <a:bodyPr/>
        <a:lstStyle/>
        <a:p>
          <a:endParaRPr lang="en-US" sz="2400"/>
        </a:p>
      </dgm:t>
    </dgm:pt>
    <dgm:pt modelId="{CEAA2F03-1E88-4DE4-A3DF-349AC3102534}" type="sibTrans" cxnId="{A172A919-13F8-43C8-92E6-C57EFC62B30C}">
      <dgm:prSet/>
      <dgm:spPr/>
      <dgm:t>
        <a:bodyPr/>
        <a:lstStyle/>
        <a:p>
          <a:endParaRPr lang="en-US" sz="2400"/>
        </a:p>
      </dgm:t>
    </dgm:pt>
    <dgm:pt modelId="{98CE45F5-7A8D-4668-B965-53613BAD81E8}">
      <dgm:prSet phldrT="[Text]" custT="1"/>
      <dgm:spPr/>
      <dgm:t>
        <a:bodyPr/>
        <a:lstStyle/>
        <a:p>
          <a:r>
            <a:rPr lang="pl-PL" sz="1800" dirty="0"/>
            <a:t>1</a:t>
          </a:r>
          <a:endParaRPr lang="en-US" sz="1800" dirty="0"/>
        </a:p>
      </dgm:t>
    </dgm:pt>
    <dgm:pt modelId="{5D6D97B3-E191-44A7-93AC-3E7CAFEC4E76}" type="parTrans" cxnId="{862C4C7B-FD55-4428-A94D-5B580E6F6031}">
      <dgm:prSet/>
      <dgm:spPr/>
      <dgm:t>
        <a:bodyPr/>
        <a:lstStyle/>
        <a:p>
          <a:endParaRPr lang="en-US" sz="2400"/>
        </a:p>
      </dgm:t>
    </dgm:pt>
    <dgm:pt modelId="{D3208189-058A-453E-88EE-5F232EE19AB7}" type="sibTrans" cxnId="{862C4C7B-FD55-4428-A94D-5B580E6F6031}">
      <dgm:prSet/>
      <dgm:spPr/>
      <dgm:t>
        <a:bodyPr/>
        <a:lstStyle/>
        <a:p>
          <a:endParaRPr lang="en-US" sz="2400"/>
        </a:p>
      </dgm:t>
    </dgm:pt>
    <dgm:pt modelId="{AAF7167F-0DAA-4963-8865-34B636C8B866}">
      <dgm:prSet phldrT="[Text]" custT="1"/>
      <dgm:spPr/>
      <dgm:t>
        <a:bodyPr/>
        <a:lstStyle/>
        <a:p>
          <a:r>
            <a:rPr lang="en-US" sz="1100" dirty="0"/>
            <a:t>Exhaustive Search over a specified parameter grid to tune multiple </a:t>
          </a:r>
          <a:r>
            <a:rPr lang="en-US" sz="1100" dirty="0" err="1"/>
            <a:t>hy</a:t>
          </a:r>
          <a:r>
            <a:rPr lang="pl-PL" sz="1100" dirty="0" err="1"/>
            <a:t>perparameters</a:t>
          </a:r>
          <a:endParaRPr lang="en-US" sz="1100" dirty="0"/>
        </a:p>
      </dgm:t>
    </dgm:pt>
    <dgm:pt modelId="{BB026A77-F6CA-4786-ADCF-BF5338251AD4}" type="parTrans" cxnId="{EBFB654A-4EFE-4627-BD2B-14851AABD7DA}">
      <dgm:prSet/>
      <dgm:spPr/>
      <dgm:t>
        <a:bodyPr/>
        <a:lstStyle/>
        <a:p>
          <a:endParaRPr lang="en-US" sz="2400"/>
        </a:p>
      </dgm:t>
    </dgm:pt>
    <dgm:pt modelId="{A6DF640A-1C56-44FE-9FCC-3DCDA0E91E72}" type="sibTrans" cxnId="{EBFB654A-4EFE-4627-BD2B-14851AABD7DA}">
      <dgm:prSet/>
      <dgm:spPr/>
      <dgm:t>
        <a:bodyPr/>
        <a:lstStyle/>
        <a:p>
          <a:endParaRPr lang="en-US" sz="2400"/>
        </a:p>
      </dgm:t>
    </dgm:pt>
    <dgm:pt modelId="{DF7AE299-F5E6-494A-BD6A-392B3FAFEC3E}">
      <dgm:prSet phldrT="[Text]" custT="1"/>
      <dgm:spPr/>
      <dgm:t>
        <a:bodyPr/>
        <a:lstStyle/>
        <a:p>
          <a:r>
            <a:rPr lang="pl-PL" sz="1800" dirty="0"/>
            <a:t>2</a:t>
          </a:r>
          <a:endParaRPr lang="en-US" sz="1800" dirty="0"/>
        </a:p>
      </dgm:t>
    </dgm:pt>
    <dgm:pt modelId="{E91390B2-6ACE-46A5-BBBF-097C9BDE27DF}" type="parTrans" cxnId="{2FCB2141-FCAD-463D-9EDE-35CC0237DA48}">
      <dgm:prSet/>
      <dgm:spPr/>
      <dgm:t>
        <a:bodyPr/>
        <a:lstStyle/>
        <a:p>
          <a:endParaRPr lang="en-US" sz="2400"/>
        </a:p>
      </dgm:t>
    </dgm:pt>
    <dgm:pt modelId="{C9F49CC5-9973-4348-BFAF-C691B28CFB48}" type="sibTrans" cxnId="{2FCB2141-FCAD-463D-9EDE-35CC0237DA48}">
      <dgm:prSet/>
      <dgm:spPr/>
      <dgm:t>
        <a:bodyPr/>
        <a:lstStyle/>
        <a:p>
          <a:endParaRPr lang="en-US" sz="2400"/>
        </a:p>
      </dgm:t>
    </dgm:pt>
    <dgm:pt modelId="{74E9A006-9A86-4125-9D5A-C9957187298E}">
      <dgm:prSet phldrT="[Text]" custT="1"/>
      <dgm:spPr/>
      <dgm:t>
        <a:bodyPr/>
        <a:lstStyle/>
        <a:p>
          <a:r>
            <a:rPr lang="pl-PL" sz="1800" dirty="0"/>
            <a:t>3</a:t>
          </a:r>
          <a:endParaRPr lang="en-US" sz="1800" dirty="0"/>
        </a:p>
      </dgm:t>
    </dgm:pt>
    <dgm:pt modelId="{89935933-89AD-40CD-9877-D6DBD4EB6F85}" type="parTrans" cxnId="{0EF06172-83A9-4BF3-BE9B-DCF5DA2DE6DE}">
      <dgm:prSet/>
      <dgm:spPr/>
      <dgm:t>
        <a:bodyPr/>
        <a:lstStyle/>
        <a:p>
          <a:endParaRPr lang="en-US" sz="2400"/>
        </a:p>
      </dgm:t>
    </dgm:pt>
    <dgm:pt modelId="{96CC8CAA-195F-4E3B-849B-E39DB3B47B60}" type="sibTrans" cxnId="{0EF06172-83A9-4BF3-BE9B-DCF5DA2DE6DE}">
      <dgm:prSet/>
      <dgm:spPr/>
      <dgm:t>
        <a:bodyPr/>
        <a:lstStyle/>
        <a:p>
          <a:endParaRPr lang="en-US" sz="2400"/>
        </a:p>
      </dgm:t>
    </dgm:pt>
    <dgm:pt modelId="{D88BA901-AE8D-4CDB-93A1-C1199498F230}">
      <dgm:prSet phldrT="[Text]" custT="1"/>
      <dgm:spPr/>
      <dgm:t>
        <a:bodyPr/>
        <a:lstStyle/>
        <a:p>
          <a:r>
            <a:rPr lang="en-US" sz="1100" dirty="0"/>
            <a:t>The Model is evaluated by calculating the MSE and Spearman Correlation via its prediction on the test dataset that it has not yet seen. </a:t>
          </a:r>
        </a:p>
      </dgm:t>
    </dgm:pt>
    <dgm:pt modelId="{57600EC3-AB7A-45F1-A0D0-A5E4CC0BF585}" type="parTrans" cxnId="{1736141C-000D-4065-9172-98D09C3CBF78}">
      <dgm:prSet/>
      <dgm:spPr/>
      <dgm:t>
        <a:bodyPr/>
        <a:lstStyle/>
        <a:p>
          <a:endParaRPr lang="en-US" sz="2400"/>
        </a:p>
      </dgm:t>
    </dgm:pt>
    <dgm:pt modelId="{26FD564E-FDFF-466E-A5E5-181427A50C09}" type="sibTrans" cxnId="{1736141C-000D-4065-9172-98D09C3CBF78}">
      <dgm:prSet/>
      <dgm:spPr/>
      <dgm:t>
        <a:bodyPr/>
        <a:lstStyle/>
        <a:p>
          <a:endParaRPr lang="en-US" sz="2400"/>
        </a:p>
      </dgm:t>
    </dgm:pt>
    <dgm:pt modelId="{AC85AF45-2DFD-4F6F-9129-852EF99CF55F}" type="pres">
      <dgm:prSet presAssocID="{D34E7666-F566-4B2D-B5D4-DF8BD2824648}" presName="linearFlow" presStyleCnt="0">
        <dgm:presLayoutVars>
          <dgm:dir/>
          <dgm:animLvl val="lvl"/>
          <dgm:resizeHandles val="exact"/>
        </dgm:presLayoutVars>
      </dgm:prSet>
      <dgm:spPr/>
    </dgm:pt>
    <dgm:pt modelId="{092DB02A-B4CF-49CA-9A58-A04F498FBA4E}" type="pres">
      <dgm:prSet presAssocID="{98CE45F5-7A8D-4668-B965-53613BAD81E8}" presName="composite" presStyleCnt="0"/>
      <dgm:spPr/>
    </dgm:pt>
    <dgm:pt modelId="{CBBFA12B-4958-43E6-866A-D2C194C395EF}" type="pres">
      <dgm:prSet presAssocID="{98CE45F5-7A8D-4668-B965-53613BAD81E8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D5D4EF2-9DC7-4A5A-A934-602A075C6324}" type="pres">
      <dgm:prSet presAssocID="{98CE45F5-7A8D-4668-B965-53613BAD81E8}" presName="descendantText" presStyleLbl="alignAcc1" presStyleIdx="0" presStyleCnt="4">
        <dgm:presLayoutVars>
          <dgm:bulletEnabled val="1"/>
        </dgm:presLayoutVars>
      </dgm:prSet>
      <dgm:spPr/>
    </dgm:pt>
    <dgm:pt modelId="{4C243E99-5D8B-463F-BBEF-2D3B78F321ED}" type="pres">
      <dgm:prSet presAssocID="{D3208189-058A-453E-88EE-5F232EE19AB7}" presName="sp" presStyleCnt="0"/>
      <dgm:spPr/>
    </dgm:pt>
    <dgm:pt modelId="{47B327B8-2092-4A1D-8412-E317BA034B38}" type="pres">
      <dgm:prSet presAssocID="{DF7AE299-F5E6-494A-BD6A-392B3FAFEC3E}" presName="composite" presStyleCnt="0"/>
      <dgm:spPr/>
    </dgm:pt>
    <dgm:pt modelId="{B3EA0085-BF37-4A41-97B3-6E7F509CD057}" type="pres">
      <dgm:prSet presAssocID="{DF7AE299-F5E6-494A-BD6A-392B3FAFEC3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99F0C69-B1BE-4DAB-9F08-E0F4C0F61F80}" type="pres">
      <dgm:prSet presAssocID="{DF7AE299-F5E6-494A-BD6A-392B3FAFEC3E}" presName="descendantText" presStyleLbl="alignAcc1" presStyleIdx="1" presStyleCnt="4">
        <dgm:presLayoutVars>
          <dgm:bulletEnabled val="1"/>
        </dgm:presLayoutVars>
      </dgm:prSet>
      <dgm:spPr/>
    </dgm:pt>
    <dgm:pt modelId="{24250C6E-F0DC-49E2-8399-19BB488C9CD1}" type="pres">
      <dgm:prSet presAssocID="{C9F49CC5-9973-4348-BFAF-C691B28CFB48}" presName="sp" presStyleCnt="0"/>
      <dgm:spPr/>
    </dgm:pt>
    <dgm:pt modelId="{8FC54CFF-242E-4020-88AA-93A4780C5BDD}" type="pres">
      <dgm:prSet presAssocID="{74E9A006-9A86-4125-9D5A-C9957187298E}" presName="composite" presStyleCnt="0"/>
      <dgm:spPr/>
    </dgm:pt>
    <dgm:pt modelId="{ED98AA73-593D-447B-80AA-3392B8D568C8}" type="pres">
      <dgm:prSet presAssocID="{74E9A006-9A86-4125-9D5A-C9957187298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6554E7B5-EB51-40C5-B8E7-7466A860E4D2}" type="pres">
      <dgm:prSet presAssocID="{74E9A006-9A86-4125-9D5A-C9957187298E}" presName="descendantText" presStyleLbl="alignAcc1" presStyleIdx="2" presStyleCnt="4">
        <dgm:presLayoutVars>
          <dgm:bulletEnabled val="1"/>
        </dgm:presLayoutVars>
      </dgm:prSet>
      <dgm:spPr/>
    </dgm:pt>
    <dgm:pt modelId="{33670A0A-5938-447A-81B4-60F69B0CC946}" type="pres">
      <dgm:prSet presAssocID="{96CC8CAA-195F-4E3B-849B-E39DB3B47B60}" presName="sp" presStyleCnt="0"/>
      <dgm:spPr/>
    </dgm:pt>
    <dgm:pt modelId="{E8684498-68D2-4B2E-A86E-B7E586442E08}" type="pres">
      <dgm:prSet presAssocID="{4419D0F1-CC72-4EC9-801D-665E378C1877}" presName="composite" presStyleCnt="0"/>
      <dgm:spPr/>
    </dgm:pt>
    <dgm:pt modelId="{82C1A50C-B843-4629-BC4F-E7FD6763A4E6}" type="pres">
      <dgm:prSet presAssocID="{4419D0F1-CC72-4EC9-801D-665E378C187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6A79E54-AA81-4EF5-8A09-2C7759C81744}" type="pres">
      <dgm:prSet presAssocID="{4419D0F1-CC72-4EC9-801D-665E378C1877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EE28014-8B1E-4A51-9F9D-61E0DF9CB6D8}" srcId="{74E9A006-9A86-4125-9D5A-C9957187298E}" destId="{B0F8D7BE-A95A-4FCF-AD83-3C5D5FA99AD6}" srcOrd="0" destOrd="0" parTransId="{E42141E2-8470-40D0-A762-08D136577278}" sibTransId="{7C2B949A-90D2-4D3E-A088-B36EA275AF92}"/>
    <dgm:cxn modelId="{A172A919-13F8-43C8-92E6-C57EFC62B30C}" srcId="{D34E7666-F566-4B2D-B5D4-DF8BD2824648}" destId="{4419D0F1-CC72-4EC9-801D-665E378C1877}" srcOrd="3" destOrd="0" parTransId="{F46C21AD-1140-4FE7-8263-0136946A8719}" sibTransId="{CEAA2F03-1E88-4DE4-A3DF-349AC3102534}"/>
    <dgm:cxn modelId="{1736141C-000D-4065-9172-98D09C3CBF78}" srcId="{4419D0F1-CC72-4EC9-801D-665E378C1877}" destId="{D88BA901-AE8D-4CDB-93A1-C1199498F230}" srcOrd="0" destOrd="0" parTransId="{57600EC3-AB7A-45F1-A0D0-A5E4CC0BF585}" sibTransId="{26FD564E-FDFF-466E-A5E5-181427A50C09}"/>
    <dgm:cxn modelId="{46950B23-107D-4961-91D7-A917E043FAA7}" type="presOf" srcId="{AAF7167F-0DAA-4963-8865-34B636C8B866}" destId="{8D5D4EF2-9DC7-4A5A-A934-602A075C6324}" srcOrd="0" destOrd="0" presId="urn:microsoft.com/office/officeart/2005/8/layout/chevron2"/>
    <dgm:cxn modelId="{A13AAC2A-E255-4C61-83D0-1B990D5643DC}" type="presOf" srcId="{98CE45F5-7A8D-4668-B965-53613BAD81E8}" destId="{CBBFA12B-4958-43E6-866A-D2C194C395EF}" srcOrd="0" destOrd="0" presId="urn:microsoft.com/office/officeart/2005/8/layout/chevron2"/>
    <dgm:cxn modelId="{2FCB2141-FCAD-463D-9EDE-35CC0237DA48}" srcId="{D34E7666-F566-4B2D-B5D4-DF8BD2824648}" destId="{DF7AE299-F5E6-494A-BD6A-392B3FAFEC3E}" srcOrd="1" destOrd="0" parTransId="{E91390B2-6ACE-46A5-BBBF-097C9BDE27DF}" sibTransId="{C9F49CC5-9973-4348-BFAF-C691B28CFB48}"/>
    <dgm:cxn modelId="{EBFB654A-4EFE-4627-BD2B-14851AABD7DA}" srcId="{98CE45F5-7A8D-4668-B965-53613BAD81E8}" destId="{AAF7167F-0DAA-4963-8865-34B636C8B866}" srcOrd="0" destOrd="0" parTransId="{BB026A77-F6CA-4786-ADCF-BF5338251AD4}" sibTransId="{A6DF640A-1C56-44FE-9FCC-3DCDA0E91E72}"/>
    <dgm:cxn modelId="{0CC1D854-C456-40FB-B876-CE3F9096B5B2}" type="presOf" srcId="{DF7AE299-F5E6-494A-BD6A-392B3FAFEC3E}" destId="{B3EA0085-BF37-4A41-97B3-6E7F509CD057}" srcOrd="0" destOrd="0" presId="urn:microsoft.com/office/officeart/2005/8/layout/chevron2"/>
    <dgm:cxn modelId="{35B89E5E-877D-4CC9-B726-C9989CF1D15E}" type="presOf" srcId="{B0F8D7BE-A95A-4FCF-AD83-3C5D5FA99AD6}" destId="{6554E7B5-EB51-40C5-B8E7-7466A860E4D2}" srcOrd="0" destOrd="0" presId="urn:microsoft.com/office/officeart/2005/8/layout/chevron2"/>
    <dgm:cxn modelId="{33B77E63-F602-4A59-A367-1836F57A2744}" type="presOf" srcId="{D88BA901-AE8D-4CDB-93A1-C1199498F230}" destId="{96A79E54-AA81-4EF5-8A09-2C7759C81744}" srcOrd="0" destOrd="0" presId="urn:microsoft.com/office/officeart/2005/8/layout/chevron2"/>
    <dgm:cxn modelId="{0EF06172-83A9-4BF3-BE9B-DCF5DA2DE6DE}" srcId="{D34E7666-F566-4B2D-B5D4-DF8BD2824648}" destId="{74E9A006-9A86-4125-9D5A-C9957187298E}" srcOrd="2" destOrd="0" parTransId="{89935933-89AD-40CD-9877-D6DBD4EB6F85}" sibTransId="{96CC8CAA-195F-4E3B-849B-E39DB3B47B60}"/>
    <dgm:cxn modelId="{862C4C7B-FD55-4428-A94D-5B580E6F6031}" srcId="{D34E7666-F566-4B2D-B5D4-DF8BD2824648}" destId="{98CE45F5-7A8D-4668-B965-53613BAD81E8}" srcOrd="0" destOrd="0" parTransId="{5D6D97B3-E191-44A7-93AC-3E7CAFEC4E76}" sibTransId="{D3208189-058A-453E-88EE-5F232EE19AB7}"/>
    <dgm:cxn modelId="{E972368F-1C4E-4DA4-B8A1-ADEB4EED86C1}" type="presOf" srcId="{8E95B4E0-FDF7-477B-BFA3-E2DF57CFE039}" destId="{F99F0C69-B1BE-4DAB-9F08-E0F4C0F61F80}" srcOrd="0" destOrd="0" presId="urn:microsoft.com/office/officeart/2005/8/layout/chevron2"/>
    <dgm:cxn modelId="{66448791-E0F9-4654-8EBC-43E88CD2F38C}" type="presOf" srcId="{D34E7666-F566-4B2D-B5D4-DF8BD2824648}" destId="{AC85AF45-2DFD-4F6F-9129-852EF99CF55F}" srcOrd="0" destOrd="0" presId="urn:microsoft.com/office/officeart/2005/8/layout/chevron2"/>
    <dgm:cxn modelId="{74BA2BA8-6E69-464D-B9EB-C5099F777EA5}" type="presOf" srcId="{4419D0F1-CC72-4EC9-801D-665E378C1877}" destId="{82C1A50C-B843-4629-BC4F-E7FD6763A4E6}" srcOrd="0" destOrd="0" presId="urn:microsoft.com/office/officeart/2005/8/layout/chevron2"/>
    <dgm:cxn modelId="{D4289DDA-99FB-4AE4-AA16-695D650C54F0}" srcId="{DF7AE299-F5E6-494A-BD6A-392B3FAFEC3E}" destId="{8E95B4E0-FDF7-477B-BFA3-E2DF57CFE039}" srcOrd="0" destOrd="0" parTransId="{A8775312-A929-4E3F-BC1F-ECC25F618249}" sibTransId="{62A2BADA-7551-431D-B865-EEBBB0D4169A}"/>
    <dgm:cxn modelId="{7B22E0FA-18AB-4942-BFDF-150196A97CD7}" type="presOf" srcId="{74E9A006-9A86-4125-9D5A-C9957187298E}" destId="{ED98AA73-593D-447B-80AA-3392B8D568C8}" srcOrd="0" destOrd="0" presId="urn:microsoft.com/office/officeart/2005/8/layout/chevron2"/>
    <dgm:cxn modelId="{87D25BF9-DCB2-4FB0-B27B-47A06C6E5D11}" type="presParOf" srcId="{AC85AF45-2DFD-4F6F-9129-852EF99CF55F}" destId="{092DB02A-B4CF-49CA-9A58-A04F498FBA4E}" srcOrd="0" destOrd="0" presId="urn:microsoft.com/office/officeart/2005/8/layout/chevron2"/>
    <dgm:cxn modelId="{89C5081C-EE7D-4BAE-9D48-B966CB7F6A4A}" type="presParOf" srcId="{092DB02A-B4CF-49CA-9A58-A04F498FBA4E}" destId="{CBBFA12B-4958-43E6-866A-D2C194C395EF}" srcOrd="0" destOrd="0" presId="urn:microsoft.com/office/officeart/2005/8/layout/chevron2"/>
    <dgm:cxn modelId="{5A728BB4-1F4B-46B6-B2B3-1390A5FE274D}" type="presParOf" srcId="{092DB02A-B4CF-49CA-9A58-A04F498FBA4E}" destId="{8D5D4EF2-9DC7-4A5A-A934-602A075C6324}" srcOrd="1" destOrd="0" presId="urn:microsoft.com/office/officeart/2005/8/layout/chevron2"/>
    <dgm:cxn modelId="{F39A5DFD-84D1-469B-B558-4380091D0DBC}" type="presParOf" srcId="{AC85AF45-2DFD-4F6F-9129-852EF99CF55F}" destId="{4C243E99-5D8B-463F-BBEF-2D3B78F321ED}" srcOrd="1" destOrd="0" presId="urn:microsoft.com/office/officeart/2005/8/layout/chevron2"/>
    <dgm:cxn modelId="{883CD6C9-3904-4F40-B90F-6F063F8A7384}" type="presParOf" srcId="{AC85AF45-2DFD-4F6F-9129-852EF99CF55F}" destId="{47B327B8-2092-4A1D-8412-E317BA034B38}" srcOrd="2" destOrd="0" presId="urn:microsoft.com/office/officeart/2005/8/layout/chevron2"/>
    <dgm:cxn modelId="{E8024057-E8A9-4A7A-A7F3-4216CBA721D4}" type="presParOf" srcId="{47B327B8-2092-4A1D-8412-E317BA034B38}" destId="{B3EA0085-BF37-4A41-97B3-6E7F509CD057}" srcOrd="0" destOrd="0" presId="urn:microsoft.com/office/officeart/2005/8/layout/chevron2"/>
    <dgm:cxn modelId="{8F4C57E7-FD7E-44F1-9986-4929A8BB8127}" type="presParOf" srcId="{47B327B8-2092-4A1D-8412-E317BA034B38}" destId="{F99F0C69-B1BE-4DAB-9F08-E0F4C0F61F80}" srcOrd="1" destOrd="0" presId="urn:microsoft.com/office/officeart/2005/8/layout/chevron2"/>
    <dgm:cxn modelId="{556EA20A-BAA2-491C-9028-436B69574027}" type="presParOf" srcId="{AC85AF45-2DFD-4F6F-9129-852EF99CF55F}" destId="{24250C6E-F0DC-49E2-8399-19BB488C9CD1}" srcOrd="3" destOrd="0" presId="urn:microsoft.com/office/officeart/2005/8/layout/chevron2"/>
    <dgm:cxn modelId="{DAC4B847-25CD-487F-9C9D-165BF4B23DAB}" type="presParOf" srcId="{AC85AF45-2DFD-4F6F-9129-852EF99CF55F}" destId="{8FC54CFF-242E-4020-88AA-93A4780C5BDD}" srcOrd="4" destOrd="0" presId="urn:microsoft.com/office/officeart/2005/8/layout/chevron2"/>
    <dgm:cxn modelId="{7976AF1D-3EFC-4B21-B0D3-4718DC69730B}" type="presParOf" srcId="{8FC54CFF-242E-4020-88AA-93A4780C5BDD}" destId="{ED98AA73-593D-447B-80AA-3392B8D568C8}" srcOrd="0" destOrd="0" presId="urn:microsoft.com/office/officeart/2005/8/layout/chevron2"/>
    <dgm:cxn modelId="{4E5582C3-DDE2-4E81-AF81-8000E31614FE}" type="presParOf" srcId="{8FC54CFF-242E-4020-88AA-93A4780C5BDD}" destId="{6554E7B5-EB51-40C5-B8E7-7466A860E4D2}" srcOrd="1" destOrd="0" presId="urn:microsoft.com/office/officeart/2005/8/layout/chevron2"/>
    <dgm:cxn modelId="{7E80ED7A-58E4-40B3-A684-B0F2D7740E1E}" type="presParOf" srcId="{AC85AF45-2DFD-4F6F-9129-852EF99CF55F}" destId="{33670A0A-5938-447A-81B4-60F69B0CC946}" srcOrd="5" destOrd="0" presId="urn:microsoft.com/office/officeart/2005/8/layout/chevron2"/>
    <dgm:cxn modelId="{74175B92-1365-41C1-88A1-34CADD5BFFD0}" type="presParOf" srcId="{AC85AF45-2DFD-4F6F-9129-852EF99CF55F}" destId="{E8684498-68D2-4B2E-A86E-B7E586442E08}" srcOrd="6" destOrd="0" presId="urn:microsoft.com/office/officeart/2005/8/layout/chevron2"/>
    <dgm:cxn modelId="{EAF1B304-A18C-489A-8DF2-BC4C46EE9DE3}" type="presParOf" srcId="{E8684498-68D2-4B2E-A86E-B7E586442E08}" destId="{82C1A50C-B843-4629-BC4F-E7FD6763A4E6}" srcOrd="0" destOrd="0" presId="urn:microsoft.com/office/officeart/2005/8/layout/chevron2"/>
    <dgm:cxn modelId="{1898637F-C4D7-4A9A-816E-FD18EACFECDB}" type="presParOf" srcId="{E8684498-68D2-4B2E-A86E-B7E586442E08}" destId="{96A79E54-AA81-4EF5-8A09-2C7759C8174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FA12B-4958-43E6-866A-D2C194C395EF}">
      <dsp:nvSpPr>
        <dsp:cNvPr id="0" name=""/>
        <dsp:cNvSpPr/>
      </dsp:nvSpPr>
      <dsp:spPr>
        <a:xfrm rot="5400000">
          <a:off x="-136641" y="140150"/>
          <a:ext cx="910940" cy="6376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1</a:t>
          </a:r>
          <a:endParaRPr lang="en-US" sz="1800" kern="1200" dirty="0"/>
        </a:p>
      </dsp:txBody>
      <dsp:txXfrm rot="-5400000">
        <a:off x="0" y="322338"/>
        <a:ext cx="637658" cy="273282"/>
      </dsp:txXfrm>
    </dsp:sp>
    <dsp:sp modelId="{8D5D4EF2-9DC7-4A5A-A934-602A075C6324}">
      <dsp:nvSpPr>
        <dsp:cNvPr id="0" name=""/>
        <dsp:cNvSpPr/>
      </dsp:nvSpPr>
      <dsp:spPr>
        <a:xfrm rot="5400000">
          <a:off x="4086773" y="-3445605"/>
          <a:ext cx="592111" cy="74903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Exhaustive Search over a specified parameter grid to tune multiple </a:t>
          </a:r>
          <a:r>
            <a:rPr lang="en-US" sz="1100" kern="1200" dirty="0" err="1"/>
            <a:t>hy</a:t>
          </a:r>
          <a:r>
            <a:rPr lang="pl-PL" sz="1100" kern="1200" dirty="0" err="1"/>
            <a:t>perparameters</a:t>
          </a:r>
          <a:endParaRPr lang="en-US" sz="1100" kern="1200" dirty="0"/>
        </a:p>
      </dsp:txBody>
      <dsp:txXfrm rot="-5400000">
        <a:off x="637658" y="32414"/>
        <a:ext cx="7461437" cy="534303"/>
      </dsp:txXfrm>
    </dsp:sp>
    <dsp:sp modelId="{B3EA0085-BF37-4A41-97B3-6E7F509CD057}">
      <dsp:nvSpPr>
        <dsp:cNvPr id="0" name=""/>
        <dsp:cNvSpPr/>
      </dsp:nvSpPr>
      <dsp:spPr>
        <a:xfrm rot="5400000">
          <a:off x="-136641" y="898226"/>
          <a:ext cx="910940" cy="6376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2</a:t>
          </a:r>
          <a:endParaRPr lang="en-US" sz="1800" kern="1200" dirty="0"/>
        </a:p>
      </dsp:txBody>
      <dsp:txXfrm rot="-5400000">
        <a:off x="0" y="1080414"/>
        <a:ext cx="637658" cy="273282"/>
      </dsp:txXfrm>
    </dsp:sp>
    <dsp:sp modelId="{F99F0C69-B1BE-4DAB-9F08-E0F4C0F61F80}">
      <dsp:nvSpPr>
        <dsp:cNvPr id="0" name=""/>
        <dsp:cNvSpPr/>
      </dsp:nvSpPr>
      <dsp:spPr>
        <a:xfrm rot="5400000">
          <a:off x="4086773" y="-2687529"/>
          <a:ext cx="592111" cy="74903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⁠During Grid Search, a 5-fold cross validation is employed to split the training data into 5 subsets, with each subset getting a chance to be the validation set while the other 4 subsets form the training set. This ensures the model is robust and not overfitted</a:t>
          </a:r>
        </a:p>
      </dsp:txBody>
      <dsp:txXfrm rot="-5400000">
        <a:off x="637658" y="790490"/>
        <a:ext cx="7461437" cy="534303"/>
      </dsp:txXfrm>
    </dsp:sp>
    <dsp:sp modelId="{ED98AA73-593D-447B-80AA-3392B8D568C8}">
      <dsp:nvSpPr>
        <dsp:cNvPr id="0" name=""/>
        <dsp:cNvSpPr/>
      </dsp:nvSpPr>
      <dsp:spPr>
        <a:xfrm rot="5400000">
          <a:off x="-136641" y="1656302"/>
          <a:ext cx="910940" cy="6376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3</a:t>
          </a:r>
          <a:endParaRPr lang="en-US" sz="1800" kern="1200" dirty="0"/>
        </a:p>
      </dsp:txBody>
      <dsp:txXfrm rot="-5400000">
        <a:off x="0" y="1838490"/>
        <a:ext cx="637658" cy="273282"/>
      </dsp:txXfrm>
    </dsp:sp>
    <dsp:sp modelId="{6554E7B5-EB51-40C5-B8E7-7466A860E4D2}">
      <dsp:nvSpPr>
        <dsp:cNvPr id="0" name=""/>
        <dsp:cNvSpPr/>
      </dsp:nvSpPr>
      <dsp:spPr>
        <a:xfrm rot="5400000">
          <a:off x="4086773" y="-1929453"/>
          <a:ext cx="592111" cy="74903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⁠The loss function to optimize over here is the Mean Squared Error. </a:t>
          </a:r>
        </a:p>
      </dsp:txBody>
      <dsp:txXfrm rot="-5400000">
        <a:off x="637658" y="1548566"/>
        <a:ext cx="7461437" cy="534303"/>
      </dsp:txXfrm>
    </dsp:sp>
    <dsp:sp modelId="{82C1A50C-B843-4629-BC4F-E7FD6763A4E6}">
      <dsp:nvSpPr>
        <dsp:cNvPr id="0" name=""/>
        <dsp:cNvSpPr/>
      </dsp:nvSpPr>
      <dsp:spPr>
        <a:xfrm rot="5400000">
          <a:off x="-136641" y="2414378"/>
          <a:ext cx="910940" cy="6376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4</a:t>
          </a:r>
          <a:r>
            <a:rPr lang="en-US" sz="1800" kern="1200" dirty="0"/>
            <a:t>⁠</a:t>
          </a:r>
        </a:p>
      </dsp:txBody>
      <dsp:txXfrm rot="-5400000">
        <a:off x="0" y="2596566"/>
        <a:ext cx="637658" cy="273282"/>
      </dsp:txXfrm>
    </dsp:sp>
    <dsp:sp modelId="{96A79E54-AA81-4EF5-8A09-2C7759C81744}">
      <dsp:nvSpPr>
        <dsp:cNvPr id="0" name=""/>
        <dsp:cNvSpPr/>
      </dsp:nvSpPr>
      <dsp:spPr>
        <a:xfrm rot="5400000">
          <a:off x="4086617" y="-1171221"/>
          <a:ext cx="592422" cy="74903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The Model is evaluated by calculating the MSE and Spearman Correlation via its prediction on the test dataset that it has not yet seen. </a:t>
          </a:r>
        </a:p>
      </dsp:txBody>
      <dsp:txXfrm rot="-5400000">
        <a:off x="637658" y="2306658"/>
        <a:ext cx="7461421" cy="534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0722BF-69C9-472D-A687-F9EE360D3135}" type="datetime1">
              <a:rPr lang="en-GB" smtClean="0"/>
              <a:t>26/02/2024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4C531EA-3B14-40B9-94EF-FFD37E1084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190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89F6E-A630-4A30-859A-B09433E16682}" type="datetime1">
              <a:rPr lang="en-GB" smtClean="0"/>
              <a:pPr/>
              <a:t>26/02/2024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33D7A2-C585-48BF-BF8C-C21FDC051F7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733D7A2-C585-48BF-BF8C-C21FDC051F7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33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86EC0EE-3F04-47C5-8479-0E111EE1D056}" type="datetime1">
              <a:rPr lang="en-GB" noProof="0" smtClean="0"/>
              <a:t>26/02/2024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049E0-E140-4300-8505-63BEADE55750}" type="datetime1">
              <a:rPr lang="en-GB" noProof="0" smtClean="0"/>
              <a:t>26/02/2024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2B1645-149F-4AF6-A63C-B574A6B9FACA}" type="datetime1">
              <a:rPr lang="en-GB" noProof="0" smtClean="0"/>
              <a:t>26/02/2024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D8EFF2-140B-40F6-99FC-005CB2262096}" type="datetime1">
              <a:rPr lang="en-GB" noProof="0" smtClean="0"/>
              <a:t>26/02/2024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494372E-D35D-4B11-8B1A-A7D9AD16CAE4}" type="datetime1">
              <a:rPr lang="en-GB" noProof="0" smtClean="0"/>
              <a:t>26/02/2024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91F7E1-B381-4BC6-A034-121F09F7D47F}" type="datetime1">
              <a:rPr lang="en-GB" noProof="0" smtClean="0"/>
              <a:t>26/02/2024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608345-9293-41CB-8FB9-716854E3DB61}" type="datetime1">
              <a:rPr lang="en-GB" noProof="0" smtClean="0"/>
              <a:t>26/02/2024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3ED33C-4DBD-4A10-B5F8-464D8CC4D5A9}" type="datetime1">
              <a:rPr lang="en-GB" noProof="0" smtClean="0"/>
              <a:t>26/02/2024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66B7D-8C43-4C05-980F-C515A6E31067}" type="datetime1">
              <a:rPr lang="en-GB" noProof="0" smtClean="0"/>
              <a:t>26/02/2024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6727E45-BF1B-46F1-9166-2F478B76EDC2}" type="datetime1">
              <a:rPr lang="en-GB" noProof="0" smtClean="0"/>
              <a:t>26/02/2024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8C88D6D-957B-49E4-BEA0-2828A292AD6B}" type="datetime1">
              <a:rPr lang="en-GB" noProof="0" smtClean="0"/>
              <a:t>26/02/2024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EBDA1681-BF43-4F2D-96FB-0A840B542EA7}" type="datetime1">
              <a:rPr lang="en-GB" noProof="0" smtClean="0"/>
              <a:t>26/02/2024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PK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1885" y="4140404"/>
            <a:ext cx="5268177" cy="1086237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pl-PL" sz="3600" dirty="0">
                <a:solidFill>
                  <a:srgbClr val="FFFFFF"/>
                </a:solidFill>
              </a:rPr>
              <a:t>Can </a:t>
            </a:r>
            <a:r>
              <a:rPr lang="pl-PL" sz="3600" dirty="0" err="1">
                <a:solidFill>
                  <a:srgbClr val="FFFFFF"/>
                </a:solidFill>
              </a:rPr>
              <a:t>you</a:t>
            </a:r>
            <a:r>
              <a:rPr lang="pl-PL" sz="3600" dirty="0">
                <a:solidFill>
                  <a:srgbClr val="FFFFFF"/>
                </a:solidFill>
              </a:rPr>
              <a:t> </a:t>
            </a:r>
            <a:r>
              <a:rPr lang="pl-PL" sz="3600" dirty="0" err="1">
                <a:solidFill>
                  <a:srgbClr val="FFFFFF"/>
                </a:solidFill>
              </a:rPr>
              <a:t>explain</a:t>
            </a:r>
            <a:r>
              <a:rPr lang="pl-PL" sz="3600" dirty="0">
                <a:solidFill>
                  <a:srgbClr val="FFFFFF"/>
                </a:solidFill>
              </a:rPr>
              <a:t> the </a:t>
            </a:r>
            <a:r>
              <a:rPr lang="pl-PL" sz="3600" dirty="0" err="1">
                <a:solidFill>
                  <a:srgbClr val="FFFFFF"/>
                </a:solidFill>
              </a:rPr>
              <a:t>price</a:t>
            </a:r>
            <a:r>
              <a:rPr lang="pl-PL" sz="3600" dirty="0">
                <a:solidFill>
                  <a:srgbClr val="FFFFFF"/>
                </a:solidFill>
              </a:rPr>
              <a:t> of Electricity – by QRT</a:t>
            </a:r>
            <a:endParaRPr lang="en-GB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1885" y="5226641"/>
            <a:ext cx="5268177" cy="859634"/>
          </a:xfrm>
        </p:spPr>
        <p:txBody>
          <a:bodyPr rtlCol="0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pl-PL" sz="1800" dirty="0">
                <a:solidFill>
                  <a:srgbClr val="FFFFFF"/>
                </a:solidFill>
              </a:rPr>
              <a:t>Talha Jamal, </a:t>
            </a:r>
            <a:r>
              <a:rPr lang="pl-PL" sz="1800" dirty="0" err="1">
                <a:solidFill>
                  <a:srgbClr val="FFFFFF"/>
                </a:solidFill>
              </a:rPr>
              <a:t>Chenghu</a:t>
            </a:r>
            <a:r>
              <a:rPr lang="pl-PL" sz="1800" dirty="0">
                <a:solidFill>
                  <a:srgbClr val="FFFFFF"/>
                </a:solidFill>
              </a:rPr>
              <a:t> </a:t>
            </a:r>
            <a:r>
              <a:rPr lang="pl-PL" sz="1800" dirty="0" err="1">
                <a:solidFill>
                  <a:srgbClr val="FFFFFF"/>
                </a:solidFill>
              </a:rPr>
              <a:t>Lyu</a:t>
            </a:r>
            <a:r>
              <a:rPr lang="pl-PL" sz="1800" dirty="0">
                <a:solidFill>
                  <a:srgbClr val="FFFFFF"/>
                </a:solidFill>
              </a:rPr>
              <a:t>, </a:t>
            </a:r>
            <a:r>
              <a:rPr lang="pl-PL" sz="1800" dirty="0" err="1">
                <a:solidFill>
                  <a:srgbClr val="FFFFFF"/>
                </a:solidFill>
              </a:rPr>
              <a:t>Yiru</a:t>
            </a:r>
            <a:r>
              <a:rPr lang="pl-PL" sz="1800" dirty="0">
                <a:solidFill>
                  <a:srgbClr val="FFFFFF"/>
                </a:solidFill>
              </a:rPr>
              <a:t> </a:t>
            </a:r>
            <a:r>
              <a:rPr lang="pl-PL" sz="1800" dirty="0" err="1">
                <a:solidFill>
                  <a:srgbClr val="FFFFFF"/>
                </a:solidFill>
              </a:rPr>
              <a:t>Wang</a:t>
            </a:r>
            <a:r>
              <a:rPr lang="pl-PL" sz="1800" dirty="0">
                <a:solidFill>
                  <a:srgbClr val="FFFFFF"/>
                </a:solidFill>
              </a:rPr>
              <a:t>, Krzysztof </a:t>
            </a:r>
            <a:r>
              <a:rPr lang="pl-PL" sz="1800" dirty="0" err="1">
                <a:solidFill>
                  <a:srgbClr val="FFFFFF"/>
                </a:solidFill>
              </a:rPr>
              <a:t>Plachta</a:t>
            </a:r>
            <a:r>
              <a:rPr lang="pl-PL" sz="1800" dirty="0">
                <a:solidFill>
                  <a:srgbClr val="FFFFFF"/>
                </a:solidFill>
              </a:rPr>
              <a:t>, </a:t>
            </a:r>
            <a:r>
              <a:rPr lang="pl-PL" sz="1800" dirty="0" err="1">
                <a:solidFill>
                  <a:srgbClr val="FFFFFF"/>
                </a:solidFill>
              </a:rPr>
              <a:t>Xinyue</a:t>
            </a:r>
            <a:r>
              <a:rPr lang="pl-PL" sz="1800" dirty="0">
                <a:solidFill>
                  <a:srgbClr val="FFFFFF"/>
                </a:solidFill>
              </a:rPr>
              <a:t> </a:t>
            </a:r>
            <a:r>
              <a:rPr lang="pl-PL" sz="1800" dirty="0" err="1">
                <a:solidFill>
                  <a:srgbClr val="FFFFFF"/>
                </a:solidFill>
              </a:rPr>
              <a:t>Wang</a:t>
            </a:r>
            <a:endParaRPr lang="en-GB" sz="18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NO LOGO FOR THIS CHALLENGE">
            <a:extLst>
              <a:ext uri="{FF2B5EF4-FFF2-40B4-BE49-F238E27FC236}">
                <a16:creationId xmlns:a16="http://schemas.microsoft.com/office/drawing/2014/main" id="{B46A27C2-F490-385A-C8B4-100AA7BF9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40" y="534917"/>
            <a:ext cx="3556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F5837-F1DD-DDFD-B931-0E8F54E89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BB00-FABA-29A8-7CF3-12B73D1A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Challenge: Modeling Electricity Futures </a:t>
            </a:r>
            <a:r>
              <a:rPr lang="en-GB" dirty="0"/>
              <a:t>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0AAE-6032-7C5A-EDE3-14EE1E8C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71700"/>
            <a:ext cx="4447786" cy="3098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b="1" dirty="0"/>
              <a:t>Challenge context:</a:t>
            </a:r>
          </a:p>
          <a:p>
            <a:pPr>
              <a:spcBef>
                <a:spcPts val="600"/>
              </a:spcBef>
            </a:pPr>
            <a:r>
              <a:rPr lang="pl-PL" sz="1500" dirty="0"/>
              <a:t>Energy trading </a:t>
            </a:r>
            <a:r>
              <a:rPr lang="pl-PL" sz="1500" dirty="0" err="1"/>
              <a:t>is</a:t>
            </a:r>
            <a:r>
              <a:rPr lang="pl-PL" sz="1500" dirty="0"/>
              <a:t> </a:t>
            </a:r>
            <a:r>
              <a:rPr lang="pl-PL" sz="1500" dirty="0" err="1"/>
              <a:t>an</a:t>
            </a:r>
            <a:r>
              <a:rPr lang="pl-PL" sz="1500" dirty="0"/>
              <a:t> </a:t>
            </a:r>
            <a:r>
              <a:rPr lang="pl-PL" sz="1500" dirty="0" err="1"/>
              <a:t>increasingly</a:t>
            </a:r>
            <a:r>
              <a:rPr lang="pl-PL" sz="1500" dirty="0"/>
              <a:t> </a:t>
            </a:r>
            <a:r>
              <a:rPr lang="pl-PL" sz="1500" dirty="0" err="1"/>
              <a:t>competitive</a:t>
            </a:r>
            <a:r>
              <a:rPr lang="pl-PL" sz="1500" dirty="0"/>
              <a:t> </a:t>
            </a:r>
            <a:r>
              <a:rPr lang="pl-PL" sz="1500" dirty="0" err="1"/>
              <a:t>area</a:t>
            </a:r>
            <a:r>
              <a:rPr lang="pl-PL" sz="1500" dirty="0"/>
              <a:t> </a:t>
            </a:r>
            <a:r>
              <a:rPr lang="pl-PL" sz="1500" dirty="0" err="1"/>
              <a:t>which</a:t>
            </a:r>
            <a:r>
              <a:rPr lang="pl-PL" sz="1500" dirty="0"/>
              <a:t> </a:t>
            </a:r>
            <a:r>
              <a:rPr lang="pl-PL" sz="1500" dirty="0" err="1"/>
              <a:t>is</a:t>
            </a:r>
            <a:r>
              <a:rPr lang="pl-PL" sz="1500" dirty="0"/>
              <a:t> </a:t>
            </a:r>
            <a:r>
              <a:rPr lang="pl-PL" sz="1500" dirty="0" err="1"/>
              <a:t>why</a:t>
            </a:r>
            <a:r>
              <a:rPr lang="pl-PL" sz="1500" dirty="0"/>
              <a:t> Qube </a:t>
            </a:r>
            <a:r>
              <a:rPr lang="pl-PL" sz="1500" dirty="0" err="1"/>
              <a:t>Research</a:t>
            </a:r>
            <a:r>
              <a:rPr lang="pl-PL" sz="1500" dirty="0"/>
              <a:t> &amp; Technologies </a:t>
            </a:r>
            <a:r>
              <a:rPr lang="pl-PL" sz="1500" dirty="0" err="1"/>
              <a:t>made</a:t>
            </a:r>
            <a:r>
              <a:rPr lang="pl-PL" sz="1500" dirty="0"/>
              <a:t> a challenge to model </a:t>
            </a:r>
            <a:r>
              <a:rPr lang="pl-PL" sz="1500" dirty="0" err="1"/>
              <a:t>electricity</a:t>
            </a:r>
            <a:r>
              <a:rPr lang="pl-PL" sz="1500" dirty="0"/>
              <a:t> </a:t>
            </a:r>
            <a:r>
              <a:rPr lang="pl-PL" sz="1500" dirty="0" err="1"/>
              <a:t>prices</a:t>
            </a:r>
            <a:endParaRPr lang="pl-PL" sz="1500" dirty="0"/>
          </a:p>
          <a:p>
            <a:pPr>
              <a:spcBef>
                <a:spcPts val="600"/>
              </a:spcBef>
            </a:pPr>
            <a:r>
              <a:rPr lang="pl-PL" sz="1500" dirty="0"/>
              <a:t>Electricity </a:t>
            </a:r>
            <a:r>
              <a:rPr lang="pl-PL" sz="1500" dirty="0" err="1"/>
              <a:t>prices</a:t>
            </a:r>
            <a:r>
              <a:rPr lang="pl-PL" sz="1500" dirty="0"/>
              <a:t> </a:t>
            </a:r>
            <a:r>
              <a:rPr lang="pl-PL" sz="1500" dirty="0" err="1"/>
              <a:t>are</a:t>
            </a:r>
            <a:r>
              <a:rPr lang="pl-PL" sz="1500" dirty="0"/>
              <a:t> </a:t>
            </a:r>
            <a:r>
              <a:rPr lang="pl-PL" sz="1500" dirty="0" err="1"/>
              <a:t>very</a:t>
            </a:r>
            <a:r>
              <a:rPr lang="pl-PL" sz="1500" dirty="0"/>
              <a:t> </a:t>
            </a:r>
            <a:r>
              <a:rPr lang="pl-PL" sz="1500" dirty="0" err="1"/>
              <a:t>complex</a:t>
            </a:r>
            <a:r>
              <a:rPr lang="pl-PL" sz="1500" dirty="0"/>
              <a:t> to model as </a:t>
            </a:r>
            <a:r>
              <a:rPr lang="pl-PL" sz="1500" dirty="0" err="1"/>
              <a:t>they</a:t>
            </a:r>
            <a:r>
              <a:rPr lang="pl-PL" sz="1500" dirty="0"/>
              <a:t> </a:t>
            </a:r>
            <a:r>
              <a:rPr lang="pl-PL" sz="1500" dirty="0" err="1"/>
              <a:t>are</a:t>
            </a:r>
            <a:r>
              <a:rPr lang="pl-PL" sz="1500" dirty="0"/>
              <a:t> </a:t>
            </a:r>
            <a:r>
              <a:rPr lang="pl-PL" sz="1500" dirty="0" err="1"/>
              <a:t>influenced</a:t>
            </a:r>
            <a:r>
              <a:rPr lang="pl-PL" sz="1500" dirty="0"/>
              <a:t> by </a:t>
            </a:r>
            <a:r>
              <a:rPr lang="pl-PL" sz="1500" dirty="0" err="1"/>
              <a:t>multitude</a:t>
            </a:r>
            <a:r>
              <a:rPr lang="pl-PL" sz="1500" dirty="0"/>
              <a:t> of </a:t>
            </a:r>
            <a:r>
              <a:rPr lang="pl-PL" sz="1500" dirty="0" err="1"/>
              <a:t>factors</a:t>
            </a:r>
            <a:endParaRPr lang="pl-PL" sz="1500" dirty="0"/>
          </a:p>
          <a:p>
            <a:pPr>
              <a:spcBef>
                <a:spcPts val="600"/>
              </a:spcBef>
            </a:pPr>
            <a:r>
              <a:rPr lang="pl-PL" sz="1500" dirty="0" err="1"/>
              <a:t>They</a:t>
            </a:r>
            <a:r>
              <a:rPr lang="pl-PL" sz="1500" dirty="0"/>
              <a:t> </a:t>
            </a:r>
            <a:r>
              <a:rPr lang="pl-PL" sz="1500" dirty="0" err="1"/>
              <a:t>are</a:t>
            </a:r>
            <a:r>
              <a:rPr lang="pl-PL" sz="1500" dirty="0"/>
              <a:t> </a:t>
            </a:r>
            <a:r>
              <a:rPr lang="pl-PL" sz="1500" dirty="0" err="1"/>
              <a:t>influenced</a:t>
            </a:r>
            <a:r>
              <a:rPr lang="pl-PL" sz="1500" dirty="0"/>
              <a:t> by: </a:t>
            </a:r>
            <a:r>
              <a:rPr lang="pl-PL" sz="1500" dirty="0" err="1"/>
              <a:t>energy</a:t>
            </a:r>
            <a:r>
              <a:rPr lang="pl-PL" sz="1500" dirty="0"/>
              <a:t> mix in a </a:t>
            </a:r>
            <a:r>
              <a:rPr lang="pl-PL" sz="1500" dirty="0" err="1"/>
              <a:t>given</a:t>
            </a:r>
            <a:r>
              <a:rPr lang="pl-PL" sz="1500" dirty="0"/>
              <a:t> country, </a:t>
            </a:r>
            <a:r>
              <a:rPr lang="pl-PL" sz="1500" dirty="0" err="1"/>
              <a:t>weather</a:t>
            </a:r>
            <a:r>
              <a:rPr lang="pl-PL" sz="1500" dirty="0"/>
              <a:t>, </a:t>
            </a:r>
            <a:r>
              <a:rPr lang="pl-PL" sz="1500" dirty="0" err="1"/>
              <a:t>commodities</a:t>
            </a:r>
            <a:r>
              <a:rPr lang="pl-PL" sz="1500" dirty="0"/>
              <a:t> </a:t>
            </a:r>
            <a:r>
              <a:rPr lang="pl-PL" sz="1500" dirty="0" err="1"/>
              <a:t>prices</a:t>
            </a:r>
            <a:r>
              <a:rPr lang="pl-PL" sz="1500" dirty="0"/>
              <a:t>, etc.</a:t>
            </a:r>
          </a:p>
          <a:p>
            <a:pPr>
              <a:spcBef>
                <a:spcPts val="600"/>
              </a:spcBef>
            </a:pPr>
            <a:r>
              <a:rPr lang="pl-PL" sz="1500" dirty="0" err="1"/>
              <a:t>Additionaly</a:t>
            </a:r>
            <a:r>
              <a:rPr lang="pl-PL" sz="1500" dirty="0"/>
              <a:t> </a:t>
            </a:r>
            <a:r>
              <a:rPr lang="pl-PL" sz="1500" dirty="0" err="1"/>
              <a:t>electricity</a:t>
            </a:r>
            <a:r>
              <a:rPr lang="pl-PL" sz="1500" dirty="0"/>
              <a:t> </a:t>
            </a:r>
            <a:r>
              <a:rPr lang="pl-PL" sz="1500" dirty="0" err="1"/>
              <a:t>is</a:t>
            </a:r>
            <a:r>
              <a:rPr lang="pl-PL" sz="1500" dirty="0"/>
              <a:t> </a:t>
            </a:r>
            <a:r>
              <a:rPr lang="pl-PL" sz="1500" dirty="0" err="1"/>
              <a:t>also</a:t>
            </a:r>
            <a:r>
              <a:rPr lang="pl-PL" sz="1500" dirty="0"/>
              <a:t> </a:t>
            </a:r>
            <a:r>
              <a:rPr lang="pl-PL" sz="1500" dirty="0" err="1"/>
              <a:t>traded</a:t>
            </a:r>
            <a:r>
              <a:rPr lang="pl-PL" sz="1500" dirty="0"/>
              <a:t> </a:t>
            </a:r>
            <a:r>
              <a:rPr lang="pl-PL" sz="1500" dirty="0" err="1"/>
              <a:t>across</a:t>
            </a:r>
            <a:r>
              <a:rPr lang="pl-PL" sz="1500" dirty="0"/>
              <a:t> </a:t>
            </a:r>
            <a:r>
              <a:rPr lang="pl-PL" sz="1500" dirty="0" err="1"/>
              <a:t>borders</a:t>
            </a:r>
            <a:endParaRPr lang="pl-PL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43CBB-9B7B-A51F-656B-B07413C03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2171700"/>
            <a:ext cx="4447786" cy="3098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b="1" dirty="0"/>
              <a:t>Challenge </a:t>
            </a:r>
            <a:r>
              <a:rPr lang="pl-PL" b="1" dirty="0" err="1"/>
              <a:t>goals</a:t>
            </a:r>
            <a:r>
              <a:rPr lang="pl-PL" b="1" dirty="0"/>
              <a:t>:</a:t>
            </a:r>
          </a:p>
          <a:p>
            <a:pPr>
              <a:spcBef>
                <a:spcPts val="600"/>
              </a:spcBef>
            </a:pPr>
            <a:r>
              <a:rPr lang="pl-PL" sz="1500" dirty="0"/>
              <a:t>The </a:t>
            </a:r>
            <a:r>
              <a:rPr lang="pl-PL" sz="1500" dirty="0" err="1"/>
              <a:t>goal</a:t>
            </a:r>
            <a:r>
              <a:rPr lang="pl-PL" sz="1500" dirty="0"/>
              <a:t> </a:t>
            </a:r>
            <a:r>
              <a:rPr lang="pl-PL" sz="1500" dirty="0" err="1"/>
              <a:t>is</a:t>
            </a:r>
            <a:r>
              <a:rPr lang="pl-PL" sz="1500" dirty="0"/>
              <a:t> to </a:t>
            </a:r>
            <a:r>
              <a:rPr lang="pl-PL" sz="1500" dirty="0" err="1"/>
              <a:t>explain</a:t>
            </a:r>
            <a:r>
              <a:rPr lang="pl-PL" sz="1500" dirty="0"/>
              <a:t> </a:t>
            </a:r>
            <a:r>
              <a:rPr lang="pl-PL" sz="1500" dirty="0" err="1"/>
              <a:t>what</a:t>
            </a:r>
            <a:r>
              <a:rPr lang="pl-PL" sz="1500" dirty="0"/>
              <a:t> </a:t>
            </a:r>
            <a:r>
              <a:rPr lang="pl-PL" sz="1500" dirty="0" err="1"/>
              <a:t>influences</a:t>
            </a:r>
            <a:r>
              <a:rPr lang="pl-PL" sz="1500" dirty="0"/>
              <a:t> </a:t>
            </a:r>
            <a:r>
              <a:rPr lang="pl-PL" sz="1500" dirty="0" err="1"/>
              <a:t>electricity</a:t>
            </a:r>
            <a:r>
              <a:rPr lang="pl-PL" sz="1500" dirty="0"/>
              <a:t> </a:t>
            </a:r>
            <a:r>
              <a:rPr lang="pl-PL" sz="1500" dirty="0" err="1"/>
              <a:t>prices</a:t>
            </a:r>
            <a:r>
              <a:rPr lang="pl-PL" sz="1500" dirty="0"/>
              <a:t>; </a:t>
            </a:r>
            <a:r>
              <a:rPr lang="pl-PL" sz="1500" dirty="0" err="1"/>
              <a:t>it’s</a:t>
            </a:r>
            <a:r>
              <a:rPr lang="pl-PL" sz="1500" dirty="0"/>
              <a:t> not </a:t>
            </a:r>
            <a:r>
              <a:rPr lang="pl-PL" sz="1500" dirty="0" err="1"/>
              <a:t>purely</a:t>
            </a:r>
            <a:r>
              <a:rPr lang="pl-PL" sz="1500" dirty="0"/>
              <a:t> a </a:t>
            </a:r>
            <a:r>
              <a:rPr lang="pl-PL" sz="1500" dirty="0" err="1"/>
              <a:t>price</a:t>
            </a:r>
            <a:r>
              <a:rPr lang="pl-PL" sz="1500" dirty="0"/>
              <a:t> </a:t>
            </a:r>
            <a:r>
              <a:rPr lang="pl-PL" sz="1500" dirty="0" err="1"/>
              <a:t>prediction</a:t>
            </a:r>
            <a:r>
              <a:rPr lang="pl-PL" sz="1500" dirty="0"/>
              <a:t> problem</a:t>
            </a:r>
          </a:p>
          <a:p>
            <a:pPr>
              <a:spcBef>
                <a:spcPts val="600"/>
              </a:spcBef>
            </a:pPr>
            <a:r>
              <a:rPr lang="pl-PL" sz="1500" dirty="0" err="1"/>
              <a:t>This</a:t>
            </a:r>
            <a:r>
              <a:rPr lang="pl-PL" sz="1500" dirty="0"/>
              <a:t> </a:t>
            </a:r>
            <a:r>
              <a:rPr lang="pl-PL" sz="1500" dirty="0" err="1"/>
              <a:t>needs</a:t>
            </a:r>
            <a:r>
              <a:rPr lang="pl-PL" sz="1500" dirty="0"/>
              <a:t> to be </a:t>
            </a:r>
            <a:r>
              <a:rPr lang="pl-PL" sz="1500" dirty="0" err="1"/>
              <a:t>achieved</a:t>
            </a:r>
            <a:r>
              <a:rPr lang="pl-PL" sz="1500" dirty="0"/>
              <a:t> </a:t>
            </a:r>
            <a:r>
              <a:rPr lang="pl-PL" sz="1500" dirty="0" err="1"/>
              <a:t>using</a:t>
            </a:r>
            <a:r>
              <a:rPr lang="pl-PL" sz="1500" dirty="0"/>
              <a:t> </a:t>
            </a:r>
            <a:r>
              <a:rPr lang="pl-PL" sz="1500" dirty="0" err="1"/>
              <a:t>provided</a:t>
            </a:r>
            <a:r>
              <a:rPr lang="pl-PL" sz="1500" dirty="0"/>
              <a:t> data </a:t>
            </a:r>
            <a:r>
              <a:rPr lang="pl-PL" sz="1500" dirty="0" err="1"/>
              <a:t>about</a:t>
            </a:r>
            <a:r>
              <a:rPr lang="pl-PL" sz="1500" dirty="0"/>
              <a:t> </a:t>
            </a:r>
            <a:r>
              <a:rPr lang="pl-PL" sz="1500" dirty="0" err="1"/>
              <a:t>prices</a:t>
            </a:r>
            <a:r>
              <a:rPr lang="pl-PL" sz="1500" dirty="0"/>
              <a:t> of </a:t>
            </a:r>
            <a:r>
              <a:rPr lang="pl-PL" sz="1500" dirty="0" err="1"/>
              <a:t>electricity</a:t>
            </a:r>
            <a:r>
              <a:rPr lang="pl-PL" sz="1500" dirty="0"/>
              <a:t> </a:t>
            </a:r>
            <a:r>
              <a:rPr lang="pl-PL" sz="1500" dirty="0" err="1"/>
              <a:t>futures</a:t>
            </a:r>
            <a:r>
              <a:rPr lang="pl-PL" sz="1500" dirty="0"/>
              <a:t> in Germany and France</a:t>
            </a:r>
          </a:p>
          <a:p>
            <a:pPr>
              <a:spcBef>
                <a:spcPts val="600"/>
              </a:spcBef>
            </a:pPr>
            <a:r>
              <a:rPr lang="pl-PL" sz="1500" dirty="0"/>
              <a:t>The benchmark </a:t>
            </a:r>
            <a:r>
              <a:rPr lang="pl-PL" sz="1500" dirty="0" err="1"/>
              <a:t>score</a:t>
            </a:r>
            <a:r>
              <a:rPr lang="pl-PL" sz="1500" dirty="0"/>
              <a:t> </a:t>
            </a:r>
            <a:r>
              <a:rPr lang="pl-PL" sz="1500" dirty="0" err="1"/>
              <a:t>is</a:t>
            </a:r>
            <a:r>
              <a:rPr lang="pl-PL" sz="1500" dirty="0"/>
              <a:t> set by a </a:t>
            </a:r>
            <a:r>
              <a:rPr lang="pl-PL" sz="1500" dirty="0" err="1"/>
              <a:t>simple</a:t>
            </a:r>
            <a:r>
              <a:rPr lang="pl-PL" sz="1500" dirty="0"/>
              <a:t> </a:t>
            </a:r>
            <a:r>
              <a:rPr lang="pl-PL" sz="1500" dirty="0" err="1"/>
              <a:t>linear</a:t>
            </a:r>
            <a:r>
              <a:rPr lang="pl-PL" sz="1500" dirty="0"/>
              <a:t> </a:t>
            </a:r>
            <a:r>
              <a:rPr lang="pl-PL" sz="1500" dirty="0" err="1"/>
              <a:t>regression</a:t>
            </a:r>
            <a:endParaRPr lang="pl-PL" sz="1500" dirty="0"/>
          </a:p>
          <a:p>
            <a:pPr>
              <a:spcBef>
                <a:spcPts val="600"/>
              </a:spcBef>
            </a:pPr>
            <a:r>
              <a:rPr lang="pl-PL" sz="1500" dirty="0"/>
              <a:t>The </a:t>
            </a:r>
            <a:r>
              <a:rPr lang="pl-PL" sz="1500" dirty="0" err="1"/>
              <a:t>goal</a:t>
            </a:r>
            <a:r>
              <a:rPr lang="pl-PL" sz="1500" dirty="0"/>
              <a:t> </a:t>
            </a:r>
            <a:r>
              <a:rPr lang="pl-PL" sz="1500" dirty="0" err="1"/>
              <a:t>is</a:t>
            </a:r>
            <a:r>
              <a:rPr lang="pl-PL" sz="1500" dirty="0"/>
              <a:t> to beat the benchmark of 15.86% and set the </a:t>
            </a:r>
            <a:r>
              <a:rPr lang="pl-PL" sz="1500" dirty="0" err="1"/>
              <a:t>highest</a:t>
            </a:r>
            <a:r>
              <a:rPr lang="pl-PL" sz="1500" dirty="0"/>
              <a:t> </a:t>
            </a:r>
            <a:r>
              <a:rPr lang="pl-PL" sz="1500" dirty="0" err="1"/>
              <a:t>score</a:t>
            </a:r>
            <a:r>
              <a:rPr lang="pl-PL" sz="1500" dirty="0"/>
              <a:t>!</a:t>
            </a:r>
          </a:p>
          <a:p>
            <a:pPr>
              <a:spcBef>
                <a:spcPts val="600"/>
              </a:spcBef>
            </a:pPr>
            <a:endParaRPr lang="pl-PL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9E909-5408-09EA-ADBB-A162C22AB64F}"/>
              </a:ext>
            </a:extLst>
          </p:cNvPr>
          <p:cNvSpPr txBox="1"/>
          <p:nvPr/>
        </p:nvSpPr>
        <p:spPr>
          <a:xfrm>
            <a:off x="2037219" y="5432037"/>
            <a:ext cx="7564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500" b="1" dirty="0"/>
              <a:t>Evaluation </a:t>
            </a:r>
            <a:r>
              <a:rPr lang="pl-PL" sz="1500" b="1" dirty="0" err="1"/>
              <a:t>is</a:t>
            </a:r>
            <a:r>
              <a:rPr lang="pl-PL" sz="1500" b="1" dirty="0"/>
              <a:t> </a:t>
            </a:r>
            <a:r>
              <a:rPr lang="pl-PL" sz="1500" b="1" dirty="0" err="1"/>
              <a:t>based</a:t>
            </a:r>
            <a:r>
              <a:rPr lang="pl-PL" sz="1500" b="1" dirty="0"/>
              <a:t> on </a:t>
            </a:r>
            <a:r>
              <a:rPr lang="en-US" sz="1500" b="1" dirty="0"/>
              <a:t>Spearman's correlation between the </a:t>
            </a:r>
            <a:r>
              <a:rPr lang="pl-PL" sz="1500" b="1" dirty="0" err="1"/>
              <a:t>estimated</a:t>
            </a:r>
            <a:r>
              <a:rPr lang="en-US" sz="1500" b="1" dirty="0"/>
              <a:t> output and the actual daily price changes over the testing data set sample</a:t>
            </a:r>
            <a:endParaRPr lang="pl-PL" sz="1500" b="1" dirty="0"/>
          </a:p>
        </p:txBody>
      </p:sp>
    </p:spTree>
    <p:extLst>
      <p:ext uri="{BB962C8B-B14F-4D97-AF65-F5344CB8AC3E}">
        <p14:creationId xmlns:p14="http://schemas.microsoft.com/office/powerpoint/2010/main" val="173103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54757-4559-813F-3B38-AB76B2EBE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4B7C-34E1-05BF-E6FC-1DE1B2EB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B7DEC-64CE-4A4F-8EEF-E87698A3E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27410"/>
            <a:ext cx="4447786" cy="444264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b="1" dirty="0" err="1"/>
              <a:t>Overview</a:t>
            </a:r>
            <a:endParaRPr lang="pl-PL" b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500" dirty="0" err="1"/>
              <a:t>Daily</a:t>
            </a:r>
            <a:r>
              <a:rPr lang="pl-PL" sz="1500" dirty="0"/>
              <a:t> </a:t>
            </a:r>
            <a:r>
              <a:rPr lang="pl-PL" sz="1500" dirty="0" err="1"/>
              <a:t>price</a:t>
            </a:r>
            <a:r>
              <a:rPr lang="pl-PL" sz="1500" dirty="0"/>
              <a:t> </a:t>
            </a:r>
            <a:r>
              <a:rPr lang="pl-PL" sz="1500" dirty="0" err="1"/>
              <a:t>variation</a:t>
            </a:r>
            <a:r>
              <a:rPr lang="pl-PL" sz="1500" dirty="0"/>
              <a:t> of Futures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500" dirty="0"/>
              <a:t>33 </a:t>
            </a:r>
            <a:r>
              <a:rPr lang="pl-PL" sz="1500" dirty="0" err="1"/>
              <a:t>Features</a:t>
            </a:r>
            <a:r>
              <a:rPr lang="pl-PL" sz="1500" dirty="0"/>
              <a:t> </a:t>
            </a:r>
            <a:r>
              <a:rPr lang="pl-PL" sz="1500" dirty="0" err="1"/>
              <a:t>Provided</a:t>
            </a:r>
            <a:r>
              <a:rPr lang="pl-PL" sz="1500" dirty="0"/>
              <a:t> </a:t>
            </a:r>
            <a:r>
              <a:rPr lang="pl-PL" sz="1500" dirty="0" err="1"/>
              <a:t>including</a:t>
            </a:r>
            <a:r>
              <a:rPr lang="pl-PL" sz="1500" dirty="0"/>
              <a:t>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l-PL" sz="1500" dirty="0" err="1"/>
              <a:t>Commodity</a:t>
            </a:r>
            <a:r>
              <a:rPr lang="pl-PL" sz="1500" dirty="0"/>
              <a:t> </a:t>
            </a:r>
            <a:r>
              <a:rPr lang="pl-PL" sz="1500" dirty="0" err="1"/>
              <a:t>price</a:t>
            </a:r>
            <a:r>
              <a:rPr lang="pl-PL" sz="1500" dirty="0"/>
              <a:t> </a:t>
            </a:r>
            <a:r>
              <a:rPr lang="pl-PL" sz="1500" dirty="0" err="1"/>
              <a:t>variation</a:t>
            </a:r>
            <a:r>
              <a:rPr lang="pl-PL" sz="1500" dirty="0"/>
              <a:t> (</a:t>
            </a:r>
            <a:r>
              <a:rPr lang="pl-PL" sz="1500" dirty="0" err="1"/>
              <a:t>gas</a:t>
            </a:r>
            <a:r>
              <a:rPr lang="pl-PL" sz="1500" dirty="0"/>
              <a:t>, </a:t>
            </a:r>
            <a:r>
              <a:rPr lang="pl-PL" sz="1500" dirty="0" err="1"/>
              <a:t>coal</a:t>
            </a:r>
            <a:r>
              <a:rPr lang="pl-PL" sz="1500" dirty="0"/>
              <a:t>, </a:t>
            </a:r>
            <a:r>
              <a:rPr lang="pl-PL" sz="1500" dirty="0" err="1"/>
              <a:t>carbon</a:t>
            </a:r>
            <a:r>
              <a:rPr lang="pl-PL" sz="1500" dirty="0"/>
              <a:t>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l-PL" sz="1500" dirty="0" err="1"/>
              <a:t>Weather</a:t>
            </a:r>
            <a:r>
              <a:rPr lang="pl-PL" sz="1500" dirty="0"/>
              <a:t> data (temperaturę, </a:t>
            </a:r>
            <a:r>
              <a:rPr lang="pl-PL" sz="1500" dirty="0" err="1"/>
              <a:t>rainfall</a:t>
            </a:r>
            <a:r>
              <a:rPr lang="pl-PL" sz="1500" dirty="0"/>
              <a:t>, wind)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l-PL" sz="1500" dirty="0" err="1"/>
              <a:t>Daily</a:t>
            </a:r>
            <a:r>
              <a:rPr lang="pl-PL" sz="1500" dirty="0"/>
              <a:t> </a:t>
            </a:r>
            <a:r>
              <a:rPr lang="pl-PL" sz="1500" dirty="0" err="1"/>
              <a:t>energy</a:t>
            </a:r>
            <a:r>
              <a:rPr lang="pl-PL" sz="1500" dirty="0"/>
              <a:t> </a:t>
            </a:r>
            <a:r>
              <a:rPr lang="pl-PL" sz="1500" dirty="0" err="1"/>
              <a:t>production</a:t>
            </a:r>
            <a:r>
              <a:rPr lang="pl-PL" sz="1500" dirty="0"/>
              <a:t> </a:t>
            </a:r>
            <a:r>
              <a:rPr lang="pl-PL" sz="1500" dirty="0" err="1"/>
              <a:t>within</a:t>
            </a:r>
            <a:r>
              <a:rPr lang="pl-PL" sz="1500" dirty="0"/>
              <a:t> country by </a:t>
            </a:r>
            <a:r>
              <a:rPr lang="pl-PL" sz="1500" dirty="0" err="1"/>
              <a:t>source</a:t>
            </a:r>
            <a:r>
              <a:rPr lang="pl-PL" sz="1500" dirty="0"/>
              <a:t> (</a:t>
            </a:r>
            <a:r>
              <a:rPr lang="pl-PL" sz="1500" dirty="0" err="1"/>
              <a:t>gas</a:t>
            </a:r>
            <a:r>
              <a:rPr lang="pl-PL" sz="1500" dirty="0"/>
              <a:t>, </a:t>
            </a:r>
            <a:r>
              <a:rPr lang="pl-PL" sz="1500" dirty="0" err="1"/>
              <a:t>coal</a:t>
            </a:r>
            <a:r>
              <a:rPr lang="pl-PL" sz="1500" dirty="0"/>
              <a:t>, hydro, </a:t>
            </a:r>
            <a:r>
              <a:rPr lang="pl-PL" sz="1500" dirty="0" err="1"/>
              <a:t>nuclear</a:t>
            </a:r>
            <a:r>
              <a:rPr lang="pl-PL" sz="1500" dirty="0"/>
              <a:t>, wind, </a:t>
            </a:r>
            <a:r>
              <a:rPr lang="pl-PL" sz="1500" dirty="0" err="1"/>
              <a:t>lignite</a:t>
            </a:r>
            <a:r>
              <a:rPr lang="pl-PL" sz="1500" dirty="0"/>
              <a:t>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l-PL" sz="1500" dirty="0" err="1"/>
              <a:t>Usage</a:t>
            </a:r>
            <a:r>
              <a:rPr lang="pl-PL" sz="1500" dirty="0"/>
              <a:t> </a:t>
            </a:r>
            <a:r>
              <a:rPr lang="pl-PL" sz="1500" dirty="0" err="1"/>
              <a:t>metrics</a:t>
            </a:r>
            <a:r>
              <a:rPr lang="pl-PL" sz="1500" dirty="0"/>
              <a:t> (</a:t>
            </a:r>
            <a:r>
              <a:rPr lang="pl-PL" sz="1500" dirty="0" err="1"/>
              <a:t>consumption</a:t>
            </a:r>
            <a:r>
              <a:rPr lang="pl-PL" sz="1500" dirty="0"/>
              <a:t>, import/export </a:t>
            </a:r>
            <a:r>
              <a:rPr lang="pl-PL" sz="1500" dirty="0" err="1"/>
              <a:t>volume</a:t>
            </a:r>
            <a:r>
              <a:rPr lang="pl-PL" sz="1500" dirty="0"/>
              <a:t>.)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b="1" dirty="0" err="1"/>
              <a:t>Issues</a:t>
            </a:r>
            <a:endParaRPr lang="pl-PL" sz="15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500" dirty="0"/>
              <a:t>Data was missing for </a:t>
            </a:r>
            <a:r>
              <a:rPr lang="pl-PL" sz="1500" dirty="0" err="1"/>
              <a:t>some</a:t>
            </a:r>
            <a:r>
              <a:rPr lang="pl-PL" sz="1500" dirty="0"/>
              <a:t> </a:t>
            </a:r>
            <a:r>
              <a:rPr lang="pl-PL" sz="1500" dirty="0" err="1"/>
              <a:t>days</a:t>
            </a:r>
            <a:endParaRPr lang="pl-PL" sz="15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500" dirty="0"/>
              <a:t>Data was </a:t>
            </a:r>
            <a:r>
              <a:rPr lang="pl-PL" sz="1500" dirty="0" err="1"/>
              <a:t>indexed</a:t>
            </a:r>
            <a:r>
              <a:rPr lang="pl-PL" sz="1500" dirty="0"/>
              <a:t> by </a:t>
            </a:r>
            <a:r>
              <a:rPr lang="pl-PL" sz="1500" dirty="0" err="1"/>
              <a:t>day</a:t>
            </a:r>
            <a:r>
              <a:rPr lang="pl-PL" sz="1500" dirty="0"/>
              <a:t> id; </a:t>
            </a:r>
            <a:r>
              <a:rPr lang="pl-PL" sz="1500" dirty="0" err="1"/>
              <a:t>dates</a:t>
            </a:r>
            <a:r>
              <a:rPr lang="pl-PL" sz="1500" dirty="0"/>
              <a:t> not </a:t>
            </a:r>
            <a:r>
              <a:rPr lang="pl-PL" sz="1500" dirty="0" err="1"/>
              <a:t>provided</a:t>
            </a:r>
            <a:endParaRPr lang="pl-PL" sz="150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b="1" dirty="0"/>
              <a:t>Solutions</a:t>
            </a:r>
            <a:endParaRPr lang="pl-PL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500" dirty="0"/>
              <a:t>We interpolated </a:t>
            </a:r>
            <a:r>
              <a:rPr lang="pl-PL" sz="1500" dirty="0"/>
              <a:t>missing data</a:t>
            </a:r>
            <a:r>
              <a:rPr lang="en-US" sz="1500" dirty="0"/>
              <a:t> using a polynomial function to account for non-linearity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500" dirty="0" err="1"/>
              <a:t>Removed</a:t>
            </a:r>
            <a:r>
              <a:rPr lang="pl-PL" sz="1500" dirty="0"/>
              <a:t> </a:t>
            </a:r>
            <a:r>
              <a:rPr lang="pl-PL" sz="1500" dirty="0" err="1"/>
              <a:t>information</a:t>
            </a:r>
            <a:r>
              <a:rPr lang="pl-PL" sz="1500" dirty="0"/>
              <a:t> with no </a:t>
            </a:r>
            <a:r>
              <a:rPr lang="pl-PL" sz="1500" dirty="0" err="1"/>
              <a:t>predictive</a:t>
            </a:r>
            <a:r>
              <a:rPr lang="pl-PL" sz="1500" dirty="0"/>
              <a:t> </a:t>
            </a:r>
            <a:r>
              <a:rPr lang="pl-PL" sz="1500" dirty="0" err="1"/>
              <a:t>power</a:t>
            </a:r>
            <a:r>
              <a:rPr lang="pl-PL" sz="1500" dirty="0"/>
              <a:t> </a:t>
            </a:r>
            <a:r>
              <a:rPr lang="pl-PL" sz="1500" dirty="0" err="1"/>
              <a:t>e.g</a:t>
            </a:r>
            <a:r>
              <a:rPr lang="pl-PL" sz="1500" dirty="0"/>
              <a:t>. </a:t>
            </a:r>
            <a:r>
              <a:rPr lang="pl-PL" sz="1500" dirty="0" err="1"/>
              <a:t>removing</a:t>
            </a:r>
            <a:r>
              <a:rPr lang="pl-PL" sz="1500" dirty="0"/>
              <a:t> the </a:t>
            </a:r>
            <a:r>
              <a:rPr lang="pl-PL" sz="1500" dirty="0" err="1"/>
              <a:t>column</a:t>
            </a:r>
            <a:r>
              <a:rPr lang="pl-PL" sz="1500" dirty="0"/>
              <a:t> for Day ID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pl-PL" sz="15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pl-PL" sz="1500" dirty="0"/>
          </a:p>
          <a:p>
            <a:pPr>
              <a:spcBef>
                <a:spcPts val="600"/>
              </a:spcBef>
            </a:pPr>
            <a:endParaRPr lang="pl-PL" sz="1500" dirty="0"/>
          </a:p>
        </p:txBody>
      </p:sp>
      <p:pic>
        <p:nvPicPr>
          <p:cNvPr id="16" name="Picture 15" descr="A graph showing the amount of electricity consumption&#10;&#10;Description automatically generated with medium confidence">
            <a:extLst>
              <a:ext uri="{FF2B5EF4-FFF2-40B4-BE49-F238E27FC236}">
                <a16:creationId xmlns:a16="http://schemas.microsoft.com/office/drawing/2014/main" id="{A93E22F1-CE6E-CD73-43EC-43280831A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675" y="1428749"/>
            <a:ext cx="5587505" cy="49329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245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8E3E-35F2-5D7B-A6B3-94964398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Supervised</a:t>
            </a:r>
            <a:r>
              <a:rPr lang="pl-PL" dirty="0"/>
              <a:t> and </a:t>
            </a:r>
            <a:r>
              <a:rPr lang="pl-PL" dirty="0" err="1"/>
              <a:t>Unsupervised</a:t>
            </a:r>
            <a:r>
              <a:rPr lang="pl-PL" dirty="0"/>
              <a:t> Machine Learning </a:t>
            </a:r>
            <a:r>
              <a:rPr lang="pl-PL" dirty="0" err="1"/>
              <a:t>Models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6B1853-EDA8-13F1-9610-25C2727EC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329162"/>
              </p:ext>
            </p:extLst>
          </p:nvPr>
        </p:nvGraphicFramePr>
        <p:xfrm>
          <a:off x="1371600" y="2286000"/>
          <a:ext cx="9601200" cy="4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3997110158"/>
                    </a:ext>
                  </a:extLst>
                </a:gridCol>
                <a:gridCol w="3362325">
                  <a:extLst>
                    <a:ext uri="{9D8B030D-6E8A-4147-A177-3AD203B41FA5}">
                      <a16:colId xmlns:a16="http://schemas.microsoft.com/office/drawing/2014/main" val="128249468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36543524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553159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200" dirty="0"/>
                        <a:t>Model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Model </a:t>
                      </a:r>
                      <a:r>
                        <a:rPr lang="pl-PL" sz="1200" dirty="0" err="1"/>
                        <a:t>overview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Benefits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Drawbacks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5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b="1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Linear regression plus L1 </a:t>
                      </a:r>
                      <a:r>
                        <a:rPr lang="en-US" sz="1000" dirty="0" err="1"/>
                        <a:t>regularisation</a:t>
                      </a:r>
                      <a:r>
                        <a:rPr lang="en-US" sz="1000" dirty="0"/>
                        <a:t> penalty term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ility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shrink coefficients to 0</a:t>
                      </a:r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adjust factor forms and interpret results</a:t>
                      </a: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Assuming mostly linear functional forms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n-sample</a:t>
                      </a: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47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b="1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Linear regression plus L2 </a:t>
                      </a:r>
                      <a:r>
                        <a:rPr lang="en-US" sz="1000" dirty="0" err="1"/>
                        <a:t>regularisation</a:t>
                      </a:r>
                      <a:r>
                        <a:rPr lang="en-US" sz="1000" dirty="0"/>
                        <a:t> penalty term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Abl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ility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relieve collinearity</a:t>
                      </a:r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adjust factor forms and interpret results</a:t>
                      </a: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Assuming mostly linear functional forms</a:t>
                      </a: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40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F</a:t>
                      </a:r>
                      <a:r>
                        <a:rPr lang="en-US" sz="1000" dirty="0"/>
                        <a:t>its a number of decision tree regressors on various sub-samples of the dataset and uses averaging to improve the predictive accuracy and control over-fitting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ccuracy</a:t>
                      </a:r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educed overfitting</a:t>
                      </a:r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ssigns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score to each feature based on its contribution to the model's performance.</a:t>
                      </a: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training time</a:t>
                      </a:r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esource</a:t>
                      </a:r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-intensive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14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b="1" dirty="0" err="1"/>
                        <a:t>XGBoost</a:t>
                      </a:r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dirty="0" err="1"/>
                        <a:t>Utilises</a:t>
                      </a:r>
                      <a:r>
                        <a:rPr lang="en-US" sz="1000" dirty="0"/>
                        <a:t> an ensemble of decision trees, sequentially correcting previous errors, to accurately predict continuous outcomes by minimizing a specified loss function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 Algorithm</a:t>
                      </a:r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Flexibility</a:t>
                      </a:r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ble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tackle large datasets efficiently </a:t>
                      </a: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Prone to overfitting if hyper parameters are not cross validated</a:t>
                      </a: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9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b="1" dirty="0" err="1"/>
                        <a:t>LightGBM</a:t>
                      </a:r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000" dirty="0"/>
                        <a:t>A</a:t>
                      </a:r>
                      <a:r>
                        <a:rPr lang="en-US" sz="1000" dirty="0" err="1"/>
                        <a:t>dvanced</a:t>
                      </a:r>
                      <a:r>
                        <a:rPr lang="en-US" sz="1000" dirty="0"/>
                        <a:t> gradient boosting framework that uses Gradient-based One-Side Sampling technique to filter out data instances efficiently during training process and supports various advanced features </a:t>
                      </a:r>
                      <a:r>
                        <a:rPr lang="pl-PL" sz="1000" dirty="0" err="1"/>
                        <a:t>like</a:t>
                      </a:r>
                      <a:r>
                        <a:rPr lang="en-US" sz="1000" dirty="0"/>
                        <a:t> parallel and GPU learning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performance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fast 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educed memory usage and overfitting</a:t>
                      </a:r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calability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real-world applications</a:t>
                      </a:r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 with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large datasets</a:t>
                      </a: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ime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-consuming to tune the hyperparameters</a:t>
                      </a:r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ifficult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to interpret</a:t>
                      </a: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4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000" b="1" dirty="0" err="1"/>
                        <a:t>Feedforward</a:t>
                      </a:r>
                      <a:r>
                        <a:rPr lang="pl-PL" sz="1000" b="1" dirty="0"/>
                        <a:t> </a:t>
                      </a:r>
                      <a:r>
                        <a:rPr lang="en-GB" sz="1000" b="1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err="1"/>
                        <a:t>Neural</a:t>
                      </a:r>
                      <a:r>
                        <a:rPr lang="pl-PL" sz="1000" dirty="0"/>
                        <a:t> Network model </a:t>
                      </a:r>
                      <a:r>
                        <a:rPr lang="pl-PL" sz="1000" dirty="0" err="1"/>
                        <a:t>consisting</a:t>
                      </a:r>
                      <a:r>
                        <a:rPr lang="pl-PL" sz="1000" dirty="0"/>
                        <a:t> of </a:t>
                      </a:r>
                      <a:r>
                        <a:rPr lang="pl-PL" sz="1000" dirty="0" err="1"/>
                        <a:t>input</a:t>
                      </a:r>
                      <a:r>
                        <a:rPr lang="pl-PL" sz="1000" dirty="0"/>
                        <a:t>, </a:t>
                      </a:r>
                      <a:r>
                        <a:rPr lang="pl-PL" sz="1000" dirty="0" err="1"/>
                        <a:t>hidden</a:t>
                      </a:r>
                      <a:r>
                        <a:rPr lang="pl-PL" sz="1000" dirty="0"/>
                        <a:t> and </a:t>
                      </a:r>
                      <a:r>
                        <a:rPr lang="pl-PL" sz="1000" dirty="0" err="1"/>
                        <a:t>output</a:t>
                      </a:r>
                      <a:r>
                        <a:rPr lang="pl-PL" sz="1000" dirty="0"/>
                        <a:t> </a:t>
                      </a:r>
                      <a:r>
                        <a:rPr lang="pl-PL" sz="1000" dirty="0" err="1"/>
                        <a:t>layers</a:t>
                      </a:r>
                      <a:r>
                        <a:rPr lang="pl-PL" sz="1000" dirty="0"/>
                        <a:t>. </a:t>
                      </a:r>
                      <a:r>
                        <a:rPr lang="pl-PL" sz="1000" dirty="0" err="1"/>
                        <a:t>Each</a:t>
                      </a:r>
                      <a:r>
                        <a:rPr lang="pl-PL" sz="1000" dirty="0"/>
                        <a:t> </a:t>
                      </a:r>
                      <a:r>
                        <a:rPr lang="pl-PL" sz="1000" dirty="0" err="1"/>
                        <a:t>layer</a:t>
                      </a:r>
                      <a:r>
                        <a:rPr lang="pl-PL" sz="1000" dirty="0"/>
                        <a:t> </a:t>
                      </a:r>
                      <a:r>
                        <a:rPr lang="pl-PL" sz="1000" dirty="0" err="1"/>
                        <a:t>consist</a:t>
                      </a:r>
                      <a:r>
                        <a:rPr lang="pl-PL" sz="1000" dirty="0"/>
                        <a:t> a </a:t>
                      </a:r>
                      <a:r>
                        <a:rPr lang="pl-PL" sz="1000" dirty="0" err="1"/>
                        <a:t>number</a:t>
                      </a:r>
                      <a:r>
                        <a:rPr lang="pl-PL" sz="1000" dirty="0"/>
                        <a:t> of </a:t>
                      </a:r>
                      <a:r>
                        <a:rPr lang="pl-PL" sz="1000" dirty="0" err="1"/>
                        <a:t>nodes</a:t>
                      </a:r>
                      <a:r>
                        <a:rPr lang="pl-PL" sz="1000" dirty="0"/>
                        <a:t>, </a:t>
                      </a:r>
                      <a:r>
                        <a:rPr lang="pl-PL" sz="1000" dirty="0" err="1"/>
                        <a:t>which</a:t>
                      </a:r>
                      <a:r>
                        <a:rPr lang="pl-PL" sz="1000" dirty="0"/>
                        <a:t> </a:t>
                      </a:r>
                      <a:r>
                        <a:rPr lang="pl-PL" sz="1000" dirty="0" err="1"/>
                        <a:t>are</a:t>
                      </a:r>
                      <a:r>
                        <a:rPr lang="pl-PL" sz="1000" dirty="0"/>
                        <a:t> </a:t>
                      </a:r>
                      <a:r>
                        <a:rPr lang="pl-PL" sz="1000" dirty="0" err="1"/>
                        <a:t>connected</a:t>
                      </a:r>
                      <a:r>
                        <a:rPr lang="pl-PL" sz="1000" dirty="0"/>
                        <a:t> to </a:t>
                      </a:r>
                      <a:r>
                        <a:rPr lang="pl-PL" sz="1000" dirty="0" err="1"/>
                        <a:t>adjacent</a:t>
                      </a:r>
                      <a:r>
                        <a:rPr lang="pl-PL" sz="1000" dirty="0"/>
                        <a:t> </a:t>
                      </a:r>
                      <a:r>
                        <a:rPr lang="pl-PL" sz="1000" dirty="0" err="1"/>
                        <a:t>layers</a:t>
                      </a:r>
                      <a:r>
                        <a:rPr lang="pl-PL" sz="1000" dirty="0"/>
                        <a:t> with </a:t>
                      </a:r>
                      <a:r>
                        <a:rPr lang="pl-PL" sz="1000" dirty="0" err="1"/>
                        <a:t>weights</a:t>
                      </a:r>
                      <a:r>
                        <a:rPr lang="pl-PL" sz="1000" dirty="0"/>
                        <a:t>. In FNN, the </a:t>
                      </a:r>
                      <a:r>
                        <a:rPr lang="pl-PL" sz="1000" dirty="0" err="1"/>
                        <a:t>connections</a:t>
                      </a:r>
                      <a:r>
                        <a:rPr lang="pl-PL" sz="1000" dirty="0"/>
                        <a:t> </a:t>
                      </a:r>
                      <a:r>
                        <a:rPr lang="pl-PL" sz="1000" dirty="0" err="1"/>
                        <a:t>don’t</a:t>
                      </a:r>
                      <a:r>
                        <a:rPr lang="pl-PL" sz="1000" dirty="0"/>
                        <a:t> form </a:t>
                      </a:r>
                      <a:r>
                        <a:rPr lang="pl-PL" sz="1000" dirty="0" err="1"/>
                        <a:t>cycles</a:t>
                      </a:r>
                      <a:r>
                        <a:rPr lang="pl-PL" sz="1000" dirty="0"/>
                        <a:t>, the data </a:t>
                      </a:r>
                      <a:r>
                        <a:rPr lang="pl-PL" sz="1000" dirty="0" err="1"/>
                        <a:t>only</a:t>
                      </a:r>
                      <a:r>
                        <a:rPr lang="pl-PL" sz="1000" dirty="0"/>
                        <a:t> </a:t>
                      </a:r>
                      <a:r>
                        <a:rPr lang="pl-PL" sz="1000" dirty="0" err="1"/>
                        <a:t>moves</a:t>
                      </a:r>
                      <a:r>
                        <a:rPr lang="pl-PL" sz="1000" dirty="0"/>
                        <a:t> </a:t>
                      </a:r>
                      <a:r>
                        <a:rPr lang="pl-PL" sz="1000" dirty="0" err="1"/>
                        <a:t>forward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automatically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relevant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raw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handle large datasets and 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more complex architectures with additional layers and neurons.</a:t>
                      </a: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 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computationally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expensive</a:t>
                      </a:r>
                      <a:endParaRPr lang="pl-PL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many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hyperparameters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thus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tuning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the 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combination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</a:t>
                      </a:r>
                      <a:r>
                        <a:rPr lang="pl-PL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63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09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12DFB-CE07-A7A9-9899-337BC5D14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10D2-E0D5-3AB9-06C3-F53D79CB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anchor="t">
            <a:normAutofit/>
          </a:bodyPr>
          <a:lstStyle/>
          <a:p>
            <a:r>
              <a:rPr lang="pl-PL" dirty="0" err="1"/>
              <a:t>Feature</a:t>
            </a:r>
            <a:r>
              <a:rPr lang="pl-PL" dirty="0"/>
              <a:t> engineering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60CE-9871-0312-D56E-4BD9A58F2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96795"/>
            <a:ext cx="4447786" cy="4559808"/>
          </a:xfrm>
        </p:spPr>
        <p:txBody>
          <a:bodyPr>
            <a:normAutofit/>
          </a:bodyPr>
          <a:lstStyle/>
          <a:p>
            <a:r>
              <a:rPr lang="en-GB" dirty="0"/>
              <a:t>Correlation of Features with Target Variable</a:t>
            </a:r>
          </a:p>
          <a:p>
            <a:r>
              <a:rPr lang="en-GB" dirty="0"/>
              <a:t>Trying to catch non-linear patterns: Squared Variables of Features</a:t>
            </a:r>
          </a:p>
          <a:p>
            <a:r>
              <a:rPr lang="en-GB" dirty="0"/>
              <a:t>Categorical Variable for Country Column</a:t>
            </a:r>
          </a:p>
          <a:p>
            <a:r>
              <a:rPr lang="en-GB" dirty="0"/>
              <a:t>Removing perfectly colinear features: France and Germany exchanging electricity and vice versa.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6B3A50-4C00-82E1-B105-58611E97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6795"/>
            <a:ext cx="4876800" cy="45598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592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56CE-DBD5-F8BD-E753-1A823982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</a:t>
            </a:r>
            <a:r>
              <a:rPr lang="pl-PL" dirty="0" err="1"/>
              <a:t>Optimization</a:t>
            </a:r>
            <a:r>
              <a:rPr lang="pl-PL" dirty="0"/>
              <a:t> of </a:t>
            </a:r>
            <a:r>
              <a:rPr lang="pl-PL" dirty="0" err="1"/>
              <a:t>Parameters</a:t>
            </a:r>
            <a:r>
              <a:rPr lang="pl-PL" dirty="0"/>
              <a:t> via Cross </a:t>
            </a:r>
            <a:r>
              <a:rPr lang="pl-PL" dirty="0" err="1"/>
              <a:t>Validation</a:t>
            </a: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776AC5E-CD5F-AE1D-1F15-7F5D95E6D4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3619019"/>
              </p:ext>
            </p:extLst>
          </p:nvPr>
        </p:nvGraphicFramePr>
        <p:xfrm>
          <a:off x="1371600" y="2980012"/>
          <a:ext cx="8128000" cy="3192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4B3BF0-2312-AF02-334F-925D544145D7}"/>
              </a:ext>
            </a:extLst>
          </p:cNvPr>
          <p:cNvSpPr txBox="1">
            <a:spLocks/>
          </p:cNvSpPr>
          <p:nvPr/>
        </p:nvSpPr>
        <p:spPr>
          <a:xfrm>
            <a:off x="1371600" y="2355811"/>
            <a:ext cx="7991418" cy="44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Franklin Gothic Book" panose="020B0503020102020204" pitchFamily="34" charset="0"/>
              <a:buNone/>
            </a:pPr>
            <a:r>
              <a:rPr lang="pl-PL" sz="2400" b="1" dirty="0" err="1"/>
              <a:t>Grid</a:t>
            </a:r>
            <a:r>
              <a:rPr lang="pl-PL" sz="2400" b="1" dirty="0"/>
              <a:t> </a:t>
            </a:r>
            <a:r>
              <a:rPr lang="pl-PL" sz="2400" b="1" dirty="0" err="1"/>
              <a:t>search</a:t>
            </a:r>
            <a:r>
              <a:rPr lang="pl-PL" sz="2400" b="1" dirty="0"/>
              <a:t> </a:t>
            </a:r>
            <a:r>
              <a:rPr lang="pl-PL" sz="2400" b="1" dirty="0" err="1"/>
              <a:t>optimization</a:t>
            </a:r>
            <a:r>
              <a:rPr lang="pl-PL" sz="2400" b="1" dirty="0"/>
              <a:t> </a:t>
            </a:r>
            <a:r>
              <a:rPr lang="pl-PL" sz="2400" b="1" dirty="0" err="1"/>
              <a:t>process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243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1BA06-C7AB-2134-5C0A-0B19DC61D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620F-AB1C-4B19-A2C9-6B4ACB6A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In </a:t>
            </a:r>
            <a:r>
              <a:rPr lang="pl-PL" dirty="0" err="1"/>
              <a:t>Sample</a:t>
            </a:r>
            <a:r>
              <a:rPr lang="pl-PL" dirty="0"/>
              <a:t> &amp; Out of </a:t>
            </a:r>
            <a:r>
              <a:rPr lang="pl-PL" dirty="0" err="1"/>
              <a:t>SampleAnalysis</a:t>
            </a:r>
            <a:r>
              <a:rPr lang="pl-PL" dirty="0"/>
              <a:t>: </a:t>
            </a:r>
            <a:r>
              <a:rPr lang="pl-PL" dirty="0" err="1"/>
              <a:t>All</a:t>
            </a:r>
            <a:r>
              <a:rPr lang="pl-PL" dirty="0"/>
              <a:t> ML </a:t>
            </a:r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outperformed</a:t>
            </a:r>
            <a:r>
              <a:rPr lang="pl-PL" dirty="0"/>
              <a:t> the Benchmark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25BED4-9D90-1210-9377-2CFC3B340B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402129"/>
              </p:ext>
            </p:extLst>
          </p:nvPr>
        </p:nvGraphicFramePr>
        <p:xfrm>
          <a:off x="1371601" y="3429000"/>
          <a:ext cx="9601201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605">
                  <a:extLst>
                    <a:ext uri="{9D8B030D-6E8A-4147-A177-3AD203B41FA5}">
                      <a16:colId xmlns:a16="http://schemas.microsoft.com/office/drawing/2014/main" val="3997110158"/>
                    </a:ext>
                  </a:extLst>
                </a:gridCol>
                <a:gridCol w="1010585">
                  <a:extLst>
                    <a:ext uri="{9D8B030D-6E8A-4147-A177-3AD203B41FA5}">
                      <a16:colId xmlns:a16="http://schemas.microsoft.com/office/drawing/2014/main" val="1282494687"/>
                    </a:ext>
                  </a:extLst>
                </a:gridCol>
                <a:gridCol w="2477257">
                  <a:extLst>
                    <a:ext uri="{9D8B030D-6E8A-4147-A177-3AD203B41FA5}">
                      <a16:colId xmlns:a16="http://schemas.microsoft.com/office/drawing/2014/main" val="3365435241"/>
                    </a:ext>
                  </a:extLst>
                </a:gridCol>
                <a:gridCol w="2672019">
                  <a:extLst>
                    <a:ext uri="{9D8B030D-6E8A-4147-A177-3AD203B41FA5}">
                      <a16:colId xmlns:a16="http://schemas.microsoft.com/office/drawing/2014/main" val="3553159346"/>
                    </a:ext>
                  </a:extLst>
                </a:gridCol>
                <a:gridCol w="1620735">
                  <a:extLst>
                    <a:ext uri="{9D8B030D-6E8A-4147-A177-3AD203B41FA5}">
                      <a16:colId xmlns:a16="http://schemas.microsoft.com/office/drawing/2014/main" val="136519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In </a:t>
                      </a:r>
                      <a:r>
                        <a:rPr lang="pl-PL" dirty="0" err="1"/>
                        <a:t>Sample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Correlation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Out of </a:t>
                      </a:r>
                      <a:r>
                        <a:rPr lang="pl-PL" dirty="0" err="1"/>
                        <a:t>Sample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Correlation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Rank</a:t>
                      </a:r>
                      <a:r>
                        <a:rPr lang="pl-PL" dirty="0"/>
                        <a:t> /866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5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1.0474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14.91%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47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Feedforward</a:t>
                      </a:r>
                      <a:r>
                        <a:rPr lang="pl-PL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Neural</a:t>
                      </a:r>
                      <a:r>
                        <a:rPr lang="pl-PL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Network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1.0618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12.12%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23.45%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231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40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0.9886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21.88%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340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14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pl-PL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Forest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0.7106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9.6%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19.40%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534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0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0.8622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18.05%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16.49%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692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2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Ridge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0.9130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16.11%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16.08%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711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48814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0C0122-5634-1A5B-FC1F-413E3FA20859}"/>
              </a:ext>
            </a:extLst>
          </p:cNvPr>
          <p:cNvSpPr txBox="1">
            <a:spLocks/>
          </p:cNvSpPr>
          <p:nvPr/>
        </p:nvSpPr>
        <p:spPr>
          <a:xfrm>
            <a:off x="1371600" y="2171700"/>
            <a:ext cx="4447786" cy="116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Franklin Gothic Book" panose="020B0503020102020204" pitchFamily="34" charset="0"/>
              <a:buNone/>
            </a:pPr>
            <a:r>
              <a:rPr lang="pl-PL" b="1" dirty="0" err="1"/>
              <a:t>Comments</a:t>
            </a:r>
            <a:endParaRPr lang="pl-PL" b="1" dirty="0"/>
          </a:p>
          <a:p>
            <a:pPr>
              <a:spcBef>
                <a:spcPts val="600"/>
              </a:spcBef>
            </a:pPr>
            <a:r>
              <a:rPr lang="pl-PL" sz="1500" dirty="0"/>
              <a:t>It was </a:t>
            </a:r>
            <a:r>
              <a:rPr lang="pl-PL" sz="1500" dirty="0" err="1"/>
              <a:t>important</a:t>
            </a:r>
            <a:r>
              <a:rPr lang="pl-PL" sz="1500" dirty="0"/>
              <a:t> to not </a:t>
            </a:r>
            <a:r>
              <a:rPr lang="pl-PL" sz="1500" dirty="0" err="1"/>
              <a:t>overfit</a:t>
            </a:r>
            <a:r>
              <a:rPr lang="pl-PL" sz="1500" dirty="0"/>
              <a:t> the model, </a:t>
            </a:r>
            <a:r>
              <a:rPr lang="pl-PL" sz="1500" dirty="0" err="1"/>
              <a:t>Ridge</a:t>
            </a:r>
            <a:r>
              <a:rPr lang="pl-PL" sz="1500" dirty="0"/>
              <a:t> and Lasso </a:t>
            </a:r>
            <a:r>
              <a:rPr lang="pl-PL" sz="1500" dirty="0" err="1"/>
              <a:t>achieved</a:t>
            </a:r>
            <a:r>
              <a:rPr lang="pl-PL" sz="1500" dirty="0"/>
              <a:t> </a:t>
            </a:r>
            <a:r>
              <a:rPr lang="pl-PL" sz="1500" dirty="0" err="1"/>
              <a:t>highest</a:t>
            </a:r>
            <a:r>
              <a:rPr lang="pl-PL" sz="1500" dirty="0"/>
              <a:t> in-</a:t>
            </a:r>
            <a:r>
              <a:rPr lang="pl-PL" sz="1500" dirty="0" err="1"/>
              <a:t>sample</a:t>
            </a:r>
            <a:r>
              <a:rPr lang="pl-PL" sz="1500" dirty="0"/>
              <a:t> </a:t>
            </a:r>
            <a:r>
              <a:rPr lang="pl-PL" sz="1500" dirty="0" err="1"/>
              <a:t>correlation</a:t>
            </a:r>
            <a:r>
              <a:rPr lang="pl-PL" sz="1500" dirty="0"/>
              <a:t> but </a:t>
            </a:r>
            <a:r>
              <a:rPr lang="pl-PL" sz="1500" dirty="0" err="1"/>
              <a:t>did</a:t>
            </a:r>
            <a:r>
              <a:rPr lang="pl-PL" sz="1500" dirty="0"/>
              <a:t> </a:t>
            </a:r>
            <a:r>
              <a:rPr lang="pl-PL" sz="1500" dirty="0" err="1"/>
              <a:t>poorly</a:t>
            </a:r>
            <a:r>
              <a:rPr lang="pl-PL" sz="1500" dirty="0"/>
              <a:t> out of </a:t>
            </a:r>
            <a:r>
              <a:rPr lang="pl-PL" sz="1500" dirty="0" err="1"/>
              <a:t>sample</a:t>
            </a:r>
            <a:endParaRPr lang="pl-PL" sz="15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E26629-FCB4-DC70-5055-B353AC0C07E5}"/>
              </a:ext>
            </a:extLst>
          </p:cNvPr>
          <p:cNvSpPr txBox="1">
            <a:spLocks/>
          </p:cNvSpPr>
          <p:nvPr/>
        </p:nvSpPr>
        <p:spPr>
          <a:xfrm>
            <a:off x="6372614" y="2218925"/>
            <a:ext cx="4447786" cy="1162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Franklin Gothic Book" panose="020B0503020102020204" pitchFamily="34" charset="0"/>
              <a:buNone/>
            </a:pPr>
            <a:endParaRPr lang="pl-PL" b="1" dirty="0"/>
          </a:p>
          <a:p>
            <a:pPr>
              <a:spcBef>
                <a:spcPts val="600"/>
              </a:spcBef>
            </a:pPr>
            <a:r>
              <a:rPr lang="en-US" sz="1500" dirty="0"/>
              <a:t>Our </a:t>
            </a:r>
            <a:r>
              <a:rPr lang="en-US" sz="1500" dirty="0" err="1"/>
              <a:t>LightGBM</a:t>
            </a:r>
            <a:r>
              <a:rPr lang="en-US" sz="1500" dirty="0"/>
              <a:t> is located in top 10% in this competition, and all the models are beat the benchmark model (Out of Sample Correlation: 15.7 %)</a:t>
            </a:r>
          </a:p>
        </p:txBody>
      </p:sp>
    </p:spTree>
    <p:extLst>
      <p:ext uri="{BB962C8B-B14F-4D97-AF65-F5344CB8AC3E}">
        <p14:creationId xmlns:p14="http://schemas.microsoft.com/office/powerpoint/2010/main" val="330270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54" y="483870"/>
            <a:ext cx="10044213" cy="1485900"/>
          </a:xfrm>
        </p:spPr>
        <p:txBody>
          <a:bodyPr anchor="t">
            <a:normAutofit fontScale="90000"/>
          </a:bodyPr>
          <a:lstStyle/>
          <a:p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best</a:t>
            </a:r>
            <a:r>
              <a:rPr lang="pl-PL" dirty="0"/>
              <a:t> model – </a:t>
            </a:r>
            <a:r>
              <a:rPr lang="pl-PL" dirty="0" err="1"/>
              <a:t>LightGBM</a:t>
            </a:r>
            <a:r>
              <a:rPr lang="pl-PL" dirty="0"/>
              <a:t> </a:t>
            </a:r>
            <a:r>
              <a:rPr lang="pl-PL" dirty="0" err="1"/>
              <a:t>considered</a:t>
            </a:r>
            <a:r>
              <a:rPr lang="pl-PL" dirty="0"/>
              <a:t> </a:t>
            </a:r>
            <a:r>
              <a:rPr lang="pl-PL" dirty="0" err="1"/>
              <a:t>gas</a:t>
            </a:r>
            <a:r>
              <a:rPr lang="pl-PL" dirty="0"/>
              <a:t> to be the </a:t>
            </a:r>
            <a:r>
              <a:rPr lang="pl-PL" dirty="0" err="1"/>
              <a:t>main</a:t>
            </a:r>
            <a:r>
              <a:rPr lang="pl-PL" dirty="0"/>
              <a:t> determinant of </a:t>
            </a:r>
            <a:r>
              <a:rPr lang="pl-PL" dirty="0" err="1"/>
              <a:t>electricity</a:t>
            </a:r>
            <a:r>
              <a:rPr lang="pl-PL" dirty="0"/>
              <a:t> </a:t>
            </a:r>
            <a:r>
              <a:rPr lang="pl-PL" dirty="0" err="1"/>
              <a:t>price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06" y="2126241"/>
            <a:ext cx="6121939" cy="43006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46455" y="2126241"/>
            <a:ext cx="4932045" cy="5197475"/>
          </a:xfrm>
        </p:spPr>
        <p:txBody>
          <a:bodyPr>
            <a:normAutofit/>
          </a:bodyPr>
          <a:lstStyle/>
          <a:p>
            <a:r>
              <a:rPr lang="en-US" altLang="en-GB" sz="1800" dirty="0"/>
              <a:t>Motivated by </a:t>
            </a:r>
            <a:r>
              <a:rPr lang="en-GB" sz="1800" dirty="0"/>
              <a:t>environmentally friendly</a:t>
            </a:r>
            <a:r>
              <a:rPr lang="en-US" altLang="en-GB" sz="1800" dirty="0"/>
              <a:t> action</a:t>
            </a:r>
            <a:r>
              <a:rPr lang="en-GB" sz="1800" dirty="0"/>
              <a:t>, the main source of generating electricity is from the gas, wind power and other renewable energy source</a:t>
            </a:r>
            <a:r>
              <a:rPr lang="en-US" altLang="en-GB" sz="1800" dirty="0"/>
              <a:t>, so</a:t>
            </a:r>
            <a:r>
              <a:rPr lang="en-US" altLang="en-GB" sz="1800" b="1" dirty="0"/>
              <a:t> </a:t>
            </a:r>
            <a:r>
              <a:rPr lang="en-GB" sz="1800" b="1" dirty="0"/>
              <a:t>gas price have the most impact on electricity price mostly, followed by renewables such as wind power and rain. </a:t>
            </a:r>
            <a:endParaRPr lang="en-GB" sz="1800" dirty="0"/>
          </a:p>
          <a:p>
            <a:r>
              <a:rPr lang="en-US" altLang="en-GB" sz="1800" dirty="0"/>
              <a:t>T</a:t>
            </a:r>
            <a:r>
              <a:rPr lang="en-GB" sz="1800" dirty="0"/>
              <a:t>he demand and supply </a:t>
            </a:r>
            <a:r>
              <a:rPr lang="en-US" altLang="en-GB" sz="1800" dirty="0"/>
              <a:t>of electricity </a:t>
            </a:r>
            <a:r>
              <a:rPr lang="en-GB" sz="1800" dirty="0"/>
              <a:t>within these two countries are balance, so the </a:t>
            </a:r>
            <a:r>
              <a:rPr lang="en-GB" sz="1800" b="1" dirty="0"/>
              <a:t>international trade </a:t>
            </a:r>
            <a:r>
              <a:rPr lang="en-US" altLang="en-GB" sz="1800" b="1" dirty="0"/>
              <a:t>factors (</a:t>
            </a:r>
            <a:r>
              <a:rPr lang="en-GB" sz="1800" b="1" dirty="0">
                <a:sym typeface="+mn-ea"/>
              </a:rPr>
              <a:t>exchange</a:t>
            </a:r>
            <a:r>
              <a:rPr lang="en-US" altLang="en-GB" sz="1800" b="1" dirty="0">
                <a:sym typeface="+mn-ea"/>
              </a:rPr>
              <a:t>, </a:t>
            </a:r>
            <a:r>
              <a:rPr lang="en-GB" sz="1800" b="1" dirty="0">
                <a:sym typeface="+mn-ea"/>
              </a:rPr>
              <a:t>their imports and exports</a:t>
            </a:r>
            <a:r>
              <a:rPr lang="en-US" altLang="en-GB" sz="1800" b="1" dirty="0">
                <a:sym typeface="+mn-ea"/>
              </a:rPr>
              <a:t>)</a:t>
            </a:r>
            <a:r>
              <a:rPr lang="en-GB" sz="1800" b="1" dirty="0">
                <a:sym typeface="+mn-ea"/>
              </a:rPr>
              <a:t> have least impact on electricity prices,</a:t>
            </a:r>
            <a:r>
              <a:rPr lang="en-GB" sz="1800" dirty="0">
                <a:sym typeface="+mn-ea"/>
              </a:rPr>
              <a:t> which indicates that </a:t>
            </a:r>
            <a:r>
              <a:rPr lang="en-GB" sz="1800" dirty="0"/>
              <a:t>does not affect electricity prices much.</a:t>
            </a:r>
          </a:p>
          <a:p>
            <a:pPr marL="0" indent="0">
              <a:buNone/>
            </a:pPr>
            <a:endParaRPr lang="en-GB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56CE-DBD5-F8BD-E753-1A823982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510"/>
          </a:xfrm>
        </p:spPr>
        <p:txBody>
          <a:bodyPr/>
          <a:lstStyle/>
          <a:p>
            <a:r>
              <a:rPr lang="pl-PL" dirty="0" err="1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669E-C83C-46B1-D4B2-244E70B5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1490"/>
            <a:ext cx="9601200" cy="3517710"/>
          </a:xfrm>
        </p:spPr>
        <p:txBody>
          <a:bodyPr/>
          <a:lstStyle/>
          <a:p>
            <a:r>
              <a:rPr lang="en-GB" dirty="0"/>
              <a:t>The Changes in Electricity Prices are extremely volatile: Linear Models do not capture the non-linear movements well enough to have predictive power out of sample.</a:t>
            </a:r>
          </a:p>
          <a:p>
            <a:r>
              <a:rPr lang="en-GB" dirty="0"/>
              <a:t>Gradient Boosting Tree Models coupled with efficient and in-depth cross validation prevent overfitting and perform well out of sample.</a:t>
            </a:r>
          </a:p>
          <a:p>
            <a:r>
              <a:rPr lang="en-GB" dirty="0"/>
              <a:t>Non-Linear Movement of Target Variable – Employ Deep Learning Techniques to capture the non-linearity that our existing models were not able to capture.</a:t>
            </a:r>
          </a:p>
          <a:p>
            <a:r>
              <a:rPr lang="en-GB" dirty="0"/>
              <a:t>QRT – Electricity Price Prediction Challenge: https://</a:t>
            </a:r>
            <a:r>
              <a:rPr lang="en-GB" dirty="0" err="1"/>
              <a:t>challengedata.ens.fr</a:t>
            </a:r>
            <a:r>
              <a:rPr lang="en-GB" dirty="0"/>
              <a:t>/participants/challenges/97/ranking/public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EAC8C6-880E-2809-1864-86C7F0AAA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529286"/>
              </p:ext>
            </p:extLst>
          </p:nvPr>
        </p:nvGraphicFramePr>
        <p:xfrm>
          <a:off x="1584253" y="4887635"/>
          <a:ext cx="8984512" cy="146832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331259904"/>
                    </a:ext>
                  </a:extLst>
                </a:gridCol>
                <a:gridCol w="2147777">
                  <a:extLst>
                    <a:ext uri="{9D8B030D-6E8A-4147-A177-3AD203B41FA5}">
                      <a16:colId xmlns:a16="http://schemas.microsoft.com/office/drawing/2014/main" val="3442226666"/>
                    </a:ext>
                  </a:extLst>
                </a:gridCol>
                <a:gridCol w="3624029">
                  <a:extLst>
                    <a:ext uri="{9D8B030D-6E8A-4147-A177-3AD203B41FA5}">
                      <a16:colId xmlns:a16="http://schemas.microsoft.com/office/drawing/2014/main" val="2759993622"/>
                    </a:ext>
                  </a:extLst>
                </a:gridCol>
                <a:gridCol w="2298306">
                  <a:extLst>
                    <a:ext uri="{9D8B030D-6E8A-4147-A177-3AD203B41FA5}">
                      <a16:colId xmlns:a16="http://schemas.microsoft.com/office/drawing/2014/main" val="576660559"/>
                    </a:ext>
                  </a:extLst>
                </a:gridCol>
              </a:tblGrid>
              <a:tr h="139907">
                <a:tc>
                  <a:txBody>
                    <a:bodyPr/>
                    <a:lstStyle/>
                    <a:p>
                      <a:pPr fontAlgn="b"/>
                      <a:r>
                        <a:rPr lang="en-GB" sz="1200" b="1">
                          <a:effectLst/>
                        </a:rPr>
                        <a:t>Ranking</a:t>
                      </a:r>
                    </a:p>
                  </a:txBody>
                  <a:tcPr marL="60702" marR="60702" marT="30351" marB="30351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200" b="1">
                          <a:effectLst/>
                        </a:rPr>
                        <a:t>Date</a:t>
                      </a:r>
                    </a:p>
                  </a:txBody>
                  <a:tcPr marL="60702" marR="60702" marT="30351" marB="30351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200" b="1">
                          <a:effectLst/>
                        </a:rPr>
                        <a:t>User(s)</a:t>
                      </a:r>
                    </a:p>
                  </a:txBody>
                  <a:tcPr marL="60702" marR="60702" marT="30351" marB="30351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200" b="1">
                          <a:effectLst/>
                        </a:rPr>
                        <a:t>Public score</a:t>
                      </a:r>
                    </a:p>
                  </a:txBody>
                  <a:tcPr marL="60702" marR="60702" marT="30351" marB="30351" anchor="b"/>
                </a:tc>
                <a:extLst>
                  <a:ext uri="{0D108BD9-81ED-4DB2-BD59-A6C34878D82A}">
                    <a16:rowId xmlns:a16="http://schemas.microsoft.com/office/drawing/2014/main" val="1410339575"/>
                  </a:ext>
                </a:extLst>
              </a:tr>
              <a:tr h="244949">
                <a:tc>
                  <a:txBody>
                    <a:bodyPr/>
                    <a:lstStyle/>
                    <a:p>
                      <a:pPr fontAlgn="base"/>
                      <a:r>
                        <a:rPr lang="en-PK" sz="1200">
                          <a:effectLst/>
                        </a:rPr>
                        <a:t>1</a:t>
                      </a:r>
                    </a:p>
                  </a:txBody>
                  <a:tcPr marL="60702" marR="60702" marT="30351" marB="3035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Sept. 13, 2023, 8:03 p.m.</a:t>
                      </a:r>
                    </a:p>
                  </a:txBody>
                  <a:tcPr marL="60702" marR="60702" marT="30351" marB="3035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BenAmara.MohamedAli</a:t>
                      </a:r>
                    </a:p>
                  </a:txBody>
                  <a:tcPr marL="60702" marR="60702" marT="30351" marB="3035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PK" sz="1200">
                          <a:effectLst/>
                        </a:rPr>
                        <a:t>0.6083</a:t>
                      </a:r>
                    </a:p>
                  </a:txBody>
                  <a:tcPr marL="60702" marR="60702" marT="30351" marB="30351" anchor="ctr"/>
                </a:tc>
                <a:extLst>
                  <a:ext uri="{0D108BD9-81ED-4DB2-BD59-A6C34878D82A}">
                    <a16:rowId xmlns:a16="http://schemas.microsoft.com/office/drawing/2014/main" val="3865252267"/>
                  </a:ext>
                </a:extLst>
              </a:tr>
              <a:tr h="244949">
                <a:tc>
                  <a:txBody>
                    <a:bodyPr/>
                    <a:lstStyle/>
                    <a:p>
                      <a:pPr fontAlgn="base"/>
                      <a:r>
                        <a:rPr lang="en-PK" sz="1200">
                          <a:effectLst/>
                        </a:rPr>
                        <a:t>2</a:t>
                      </a:r>
                    </a:p>
                  </a:txBody>
                  <a:tcPr marL="60702" marR="60702" marT="30351" marB="3035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Feb. 22, 2024, 4:36 p.m.</a:t>
                      </a:r>
                    </a:p>
                  </a:txBody>
                  <a:tcPr marL="60702" marR="60702" marT="30351" marB="3035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 dirty="0">
                          <a:effectLst/>
                        </a:rPr>
                        <a:t>emmanuel2024</a:t>
                      </a:r>
                    </a:p>
                  </a:txBody>
                  <a:tcPr marL="60702" marR="60702" marT="30351" marB="3035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PK" sz="1200">
                          <a:effectLst/>
                        </a:rPr>
                        <a:t>0.5507</a:t>
                      </a:r>
                    </a:p>
                  </a:txBody>
                  <a:tcPr marL="60702" marR="60702" marT="30351" marB="30351" anchor="ctr"/>
                </a:tc>
                <a:extLst>
                  <a:ext uri="{0D108BD9-81ED-4DB2-BD59-A6C34878D82A}">
                    <a16:rowId xmlns:a16="http://schemas.microsoft.com/office/drawing/2014/main" val="1976814669"/>
                  </a:ext>
                </a:extLst>
              </a:tr>
              <a:tr h="244949">
                <a:tc>
                  <a:txBody>
                    <a:bodyPr/>
                    <a:lstStyle/>
                    <a:p>
                      <a:pPr fontAlgn="base"/>
                      <a:r>
                        <a:rPr lang="en-PK" sz="1200">
                          <a:effectLst/>
                        </a:rPr>
                        <a:t>75</a:t>
                      </a:r>
                    </a:p>
                  </a:txBody>
                  <a:tcPr marL="60702" marR="60702" marT="30351" marB="3035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Dec. 12, 2023, 10:04 a.m.</a:t>
                      </a:r>
                    </a:p>
                  </a:txBody>
                  <a:tcPr marL="60702" marR="60702" marT="30351" marB="3035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erk123</a:t>
                      </a:r>
                    </a:p>
                  </a:txBody>
                  <a:tcPr marL="60702" marR="60702" marT="30351" marB="3035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PK" sz="1200" dirty="0">
                          <a:effectLst/>
                        </a:rPr>
                        <a:t>0.2761</a:t>
                      </a:r>
                    </a:p>
                  </a:txBody>
                  <a:tcPr marL="60702" marR="60702" marT="30351" marB="30351" anchor="ctr"/>
                </a:tc>
                <a:extLst>
                  <a:ext uri="{0D108BD9-81ED-4DB2-BD59-A6C34878D82A}">
                    <a16:rowId xmlns:a16="http://schemas.microsoft.com/office/drawing/2014/main" val="2828772890"/>
                  </a:ext>
                </a:extLst>
              </a:tr>
              <a:tr h="244949">
                <a:tc>
                  <a:txBody>
                    <a:bodyPr/>
                    <a:lstStyle/>
                    <a:p>
                      <a:pPr fontAlgn="base"/>
                      <a:r>
                        <a:rPr lang="en-PK" sz="1200" b="1" dirty="0">
                          <a:effectLst/>
                        </a:rPr>
                        <a:t>77</a:t>
                      </a:r>
                    </a:p>
                  </a:txBody>
                  <a:tcPr marL="60702" marR="60702" marT="30351" marB="3035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 b="1" dirty="0">
                          <a:effectLst/>
                        </a:rPr>
                        <a:t>Feb. 25, 2024, 1:23 a.m.</a:t>
                      </a:r>
                    </a:p>
                  </a:txBody>
                  <a:tcPr marL="60702" marR="60702" marT="30351" marB="3035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 b="1" dirty="0">
                          <a:effectLst/>
                        </a:rPr>
                        <a:t>Imperial College London – Big Data Group 3</a:t>
                      </a:r>
                    </a:p>
                  </a:txBody>
                  <a:tcPr marL="60702" marR="60702" marT="30351" marB="3035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PK" sz="1200" b="1" dirty="0">
                          <a:effectLst/>
                        </a:rPr>
                        <a:t>0.2749</a:t>
                      </a:r>
                    </a:p>
                  </a:txBody>
                  <a:tcPr marL="60702" marR="60702" marT="30351" marB="30351" anchor="ctr"/>
                </a:tc>
                <a:extLst>
                  <a:ext uri="{0D108BD9-81ED-4DB2-BD59-A6C34878D82A}">
                    <a16:rowId xmlns:a16="http://schemas.microsoft.com/office/drawing/2014/main" val="4021440405"/>
                  </a:ext>
                </a:extLst>
              </a:tr>
              <a:tr h="244949">
                <a:tc>
                  <a:txBody>
                    <a:bodyPr/>
                    <a:lstStyle/>
                    <a:p>
                      <a:pPr fontAlgn="base"/>
                      <a:r>
                        <a:rPr lang="en-PK" sz="1200">
                          <a:effectLst/>
                        </a:rPr>
                        <a:t>80</a:t>
                      </a:r>
                    </a:p>
                  </a:txBody>
                  <a:tcPr marL="60702" marR="60702" marT="30351" marB="3035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April 5, 2023, 4:37 p.m.</a:t>
                      </a:r>
                    </a:p>
                  </a:txBody>
                  <a:tcPr marL="60702" marR="60702" marT="30351" marB="3035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DD</a:t>
                      </a:r>
                    </a:p>
                  </a:txBody>
                  <a:tcPr marL="60702" marR="60702" marT="30351" marB="3035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PK" sz="1200" dirty="0">
                          <a:effectLst/>
                        </a:rPr>
                        <a:t>0.2743</a:t>
                      </a:r>
                    </a:p>
                  </a:txBody>
                  <a:tcPr marL="60702" marR="60702" marT="30351" marB="30351" anchor="ctr"/>
                </a:tc>
                <a:extLst>
                  <a:ext uri="{0D108BD9-81ED-4DB2-BD59-A6C34878D82A}">
                    <a16:rowId xmlns:a16="http://schemas.microsoft.com/office/drawing/2014/main" val="1510436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0234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620_TF34357615.potx" id="{0C00AB19-81B0-49CC-B71F-5A65413394A1}" vid="{5C53E313-9283-4C94-8472-9B6F1F9722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1596</TotalTime>
  <Words>1175</Words>
  <Application>Microsoft Macintosh PowerPoint</Application>
  <PresentationFormat>Widescreen</PresentationFormat>
  <Paragraphs>159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Franklin Gothic Book</vt:lpstr>
      <vt:lpstr>Crop</vt:lpstr>
      <vt:lpstr>Can you explain the price of Electricity – by QRT</vt:lpstr>
      <vt:lpstr>Challenge: Modeling Electricity Futures Prices</vt:lpstr>
      <vt:lpstr>Dataset</vt:lpstr>
      <vt:lpstr>Supervised and Unsupervised Machine Learning Models</vt:lpstr>
      <vt:lpstr>Feature engineering</vt:lpstr>
      <vt:lpstr>Grid Search Optimization of Parameters via Cross Validation</vt:lpstr>
      <vt:lpstr>In Sample &amp; Out of SampleAnalysis: All ML Models outperformed the Benchmark</vt:lpstr>
      <vt:lpstr>Our best model – LightGBM considered gas to be the main determinant of electricity price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electricity futures prices</dc:title>
  <dc:creator>Plachta, Krzysztof</dc:creator>
  <cp:lastModifiedBy>Jamal, Talha</cp:lastModifiedBy>
  <cp:revision>32</cp:revision>
  <dcterms:created xsi:type="dcterms:W3CDTF">2024-02-24T14:56:16Z</dcterms:created>
  <dcterms:modified xsi:type="dcterms:W3CDTF">2024-02-26T00:59:05Z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