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67" r:id="rId6"/>
    <p:sldId id="268" r:id="rId7"/>
    <p:sldId id="277" r:id="rId8"/>
    <p:sldId id="269" r:id="rId9"/>
    <p:sldId id="270" r:id="rId10"/>
    <p:sldId id="278" r:id="rId11"/>
    <p:sldId id="272" r:id="rId12"/>
    <p:sldId id="275" r:id="rId13"/>
    <p:sldId id="279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5597" autoAdjust="0"/>
  </p:normalViewPr>
  <p:slideViewPr>
    <p:cSldViewPr snapToGrid="0">
      <p:cViewPr varScale="1">
        <p:scale>
          <a:sx n="94" d="100"/>
          <a:sy n="94" d="100"/>
        </p:scale>
        <p:origin x="2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0722BF-69C9-472D-A687-F9EE360D3135}" type="datetime1">
              <a:rPr lang="en-GB" smtClean="0"/>
              <a:t>24/02/2024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531EA-3B14-40B9-94EF-FFD37E1084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9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89F6E-A630-4A30-859A-B09433E16682}" type="datetime1">
              <a:rPr lang="en-GB" smtClean="0"/>
              <a:pPr/>
              <a:t>24/02/2024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33D7A2-C585-48BF-BF8C-C21FDC051F7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3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86EC0EE-3F04-47C5-8479-0E111EE1D056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049E0-E140-4300-8505-63BEADE55750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B1645-149F-4AF6-A63C-B574A6B9FACA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D8EFF2-140B-40F6-99FC-005CB2262096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494372E-D35D-4B11-8B1A-A7D9AD16CAE4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1F7E1-B381-4BC6-A034-121F09F7D47F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08345-9293-41CB-8FB9-716854E3DB61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D33C-4DBD-4A10-B5F8-464D8CC4D5A9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66B7D-8C43-4C05-980F-C515A6E31067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6727E45-BF1B-46F1-9166-2F478B76EDC2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8C88D6D-957B-49E4-BEA0-2828A292AD6B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BDA1681-BF43-4F2D-96FB-0A840B542EA7}" type="datetime1">
              <a:rPr lang="en-GB" noProof="0" smtClean="0"/>
              <a:t>24/02/2024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P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885" y="4140404"/>
            <a:ext cx="5268177" cy="1086237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pl-PL" sz="3600" dirty="0">
                <a:solidFill>
                  <a:srgbClr val="FFFFFF"/>
                </a:solidFill>
              </a:rPr>
              <a:t>Can </a:t>
            </a:r>
            <a:r>
              <a:rPr lang="pl-PL" sz="3600" dirty="0" err="1">
                <a:solidFill>
                  <a:srgbClr val="FFFFFF"/>
                </a:solidFill>
              </a:rPr>
              <a:t>you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explain</a:t>
            </a:r>
            <a:r>
              <a:rPr lang="pl-PL" sz="3600" dirty="0">
                <a:solidFill>
                  <a:srgbClr val="FFFFFF"/>
                </a:solidFill>
              </a:rPr>
              <a:t> the </a:t>
            </a:r>
            <a:r>
              <a:rPr lang="pl-PL" sz="3600" dirty="0" err="1">
                <a:solidFill>
                  <a:srgbClr val="FFFFFF"/>
                </a:solidFill>
              </a:rPr>
              <a:t>price</a:t>
            </a:r>
            <a:r>
              <a:rPr lang="pl-PL" sz="3600" dirty="0">
                <a:solidFill>
                  <a:srgbClr val="FFFFFF"/>
                </a:solidFill>
              </a:rPr>
              <a:t> of </a:t>
            </a:r>
            <a:r>
              <a:rPr lang="pl-PL" sz="3600" dirty="0" err="1">
                <a:solidFill>
                  <a:srgbClr val="FFFFFF"/>
                </a:solidFill>
              </a:rPr>
              <a:t>Electricity</a:t>
            </a:r>
            <a:r>
              <a:rPr lang="pl-PL" sz="3600" dirty="0">
                <a:solidFill>
                  <a:srgbClr val="FFFFFF"/>
                </a:solidFill>
              </a:rPr>
              <a:t> – by QRT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885" y="5226641"/>
            <a:ext cx="5268177" cy="859634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pl-PL" sz="1800" dirty="0">
                <a:solidFill>
                  <a:srgbClr val="FFFFFF"/>
                </a:solidFill>
              </a:rPr>
              <a:t>Talha Jamal, </a:t>
            </a:r>
            <a:r>
              <a:rPr lang="pl-PL" sz="1800" dirty="0" err="1">
                <a:solidFill>
                  <a:srgbClr val="FFFFFF"/>
                </a:solidFill>
              </a:rPr>
              <a:t>Chenghu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Lyu</a:t>
            </a:r>
            <a:r>
              <a:rPr lang="pl-PL" sz="1800" dirty="0">
                <a:solidFill>
                  <a:srgbClr val="FFFFFF"/>
                </a:solidFill>
              </a:rPr>
              <a:t>, </a:t>
            </a:r>
            <a:r>
              <a:rPr lang="pl-PL" sz="1800" dirty="0" err="1">
                <a:solidFill>
                  <a:srgbClr val="FFFFFF"/>
                </a:solidFill>
              </a:rPr>
              <a:t>Yiru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Wang</a:t>
            </a:r>
            <a:r>
              <a:rPr lang="pl-PL" sz="1800" dirty="0">
                <a:solidFill>
                  <a:srgbClr val="FFFFFF"/>
                </a:solidFill>
              </a:rPr>
              <a:t>, Krzysztof </a:t>
            </a:r>
            <a:r>
              <a:rPr lang="pl-PL" sz="1800" dirty="0" err="1">
                <a:solidFill>
                  <a:srgbClr val="FFFFFF"/>
                </a:solidFill>
              </a:rPr>
              <a:t>Plachta</a:t>
            </a:r>
            <a:r>
              <a:rPr lang="pl-PL" sz="1800" dirty="0">
                <a:solidFill>
                  <a:srgbClr val="FFFFFF"/>
                </a:solidFill>
              </a:rPr>
              <a:t>, </a:t>
            </a:r>
            <a:r>
              <a:rPr lang="pl-PL" sz="1800" dirty="0" err="1">
                <a:solidFill>
                  <a:srgbClr val="FFFFFF"/>
                </a:solidFill>
              </a:rPr>
              <a:t>Xinyue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Wang</a:t>
            </a:r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NO LOGO FOR THIS CHALLENGE">
            <a:extLst>
              <a:ext uri="{FF2B5EF4-FFF2-40B4-BE49-F238E27FC236}">
                <a16:creationId xmlns:a16="http://schemas.microsoft.com/office/drawing/2014/main" id="{B46A27C2-F490-385A-C8B4-100AA7BF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0" y="534917"/>
            <a:ext cx="3556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6CE-DBD5-F8BD-E753-1A823982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510"/>
          </a:xfrm>
        </p:spPr>
        <p:txBody>
          <a:bodyPr/>
          <a:lstStyle/>
          <a:p>
            <a:r>
              <a:rPr lang="pl-PL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669E-C83C-46B1-D4B2-244E70B5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490"/>
            <a:ext cx="9601200" cy="3581400"/>
          </a:xfrm>
        </p:spPr>
        <p:txBody>
          <a:bodyPr/>
          <a:lstStyle/>
          <a:p>
            <a:r>
              <a:rPr lang="en-GB" dirty="0"/>
              <a:t>Linear Models don’t work</a:t>
            </a:r>
          </a:p>
          <a:p>
            <a:r>
              <a:rPr lang="en-GB" dirty="0"/>
              <a:t>Gradient Boosting Trees perform better</a:t>
            </a:r>
          </a:p>
          <a:p>
            <a:r>
              <a:rPr lang="en-GB" dirty="0"/>
              <a:t>Non-Linear Movement of Target Variable – Future Work to add variables/create features that capture the volatile non-linear movement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0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F4A7-B367-C12A-C585-A86B346A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challenge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predict</a:t>
            </a:r>
            <a:r>
              <a:rPr lang="pl-PL" dirty="0"/>
              <a:t> </a:t>
            </a:r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futures</a:t>
            </a:r>
            <a:r>
              <a:rPr lang="pl-PL" dirty="0"/>
              <a:t> </a:t>
            </a:r>
            <a:r>
              <a:rPr lang="pl-PL" dirty="0" err="1"/>
              <a:t>prices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panel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7818-F6D1-8914-D226-4D3955296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400302"/>
          </a:xfrm>
        </p:spPr>
        <p:txBody>
          <a:bodyPr/>
          <a:lstStyle/>
          <a:p>
            <a:r>
              <a:rPr lang="pl-PL" dirty="0"/>
              <a:t>Challenge </a:t>
            </a:r>
            <a:r>
              <a:rPr lang="pl-PL" dirty="0" err="1"/>
              <a:t>context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Dsad</a:t>
            </a:r>
            <a:endParaRPr lang="pl-PL" dirty="0"/>
          </a:p>
          <a:p>
            <a:pPr lvl="1"/>
            <a:r>
              <a:rPr lang="pl-PL" dirty="0" err="1"/>
              <a:t>Dsa</a:t>
            </a:r>
            <a:endParaRPr lang="pl-PL" dirty="0"/>
          </a:p>
          <a:p>
            <a:pPr lvl="1"/>
            <a:r>
              <a:rPr lang="pl-PL" dirty="0" err="1"/>
              <a:t>dsa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84CD-4171-CADA-AA9C-48E690F7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2190467"/>
          </a:xfrm>
        </p:spPr>
        <p:txBody>
          <a:bodyPr/>
          <a:lstStyle/>
          <a:p>
            <a:r>
              <a:rPr lang="pl-PL" dirty="0"/>
              <a:t>Challenge </a:t>
            </a:r>
            <a:r>
              <a:rPr lang="pl-PL" dirty="0" err="1"/>
              <a:t>goals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dsada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A350F-1246-1CEA-1C9F-6D002178DB25}"/>
              </a:ext>
            </a:extLst>
          </p:cNvPr>
          <p:cNvSpPr txBox="1"/>
          <p:nvPr/>
        </p:nvSpPr>
        <p:spPr>
          <a:xfrm>
            <a:off x="1583140" y="4831307"/>
            <a:ext cx="962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Evaluation: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626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89FD-BEF3-1298-4283-2F9C0951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/>
          </a:bodyPr>
          <a:lstStyle/>
          <a:p>
            <a:r>
              <a:rPr lang="pl-PL" dirty="0"/>
              <a:t>Data </a:t>
            </a:r>
            <a:r>
              <a:rPr lang="pl-PL" dirty="0" err="1"/>
              <a:t>processing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88A3-8D33-73B2-CF57-04359AB1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09712"/>
            <a:ext cx="4443984" cy="823912"/>
          </a:xfrm>
        </p:spPr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Features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E8CB0-E581-F3E3-0476-2B9392E0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29472"/>
            <a:ext cx="4443984" cy="179905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Missing Data</a:t>
            </a:r>
          </a:p>
          <a:p>
            <a:r>
              <a:rPr lang="pl-PL" dirty="0" err="1"/>
              <a:t>Useless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DAY_ID</a:t>
            </a:r>
          </a:p>
          <a:p>
            <a:pPr lvl="1"/>
            <a:r>
              <a:rPr lang="pl-PL" dirty="0"/>
              <a:t>ID</a:t>
            </a:r>
          </a:p>
          <a:p>
            <a:pPr lvl="1"/>
            <a:r>
              <a:rPr lang="pl-PL" dirty="0"/>
              <a:t>COUNTRY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60098-63C8-6EAE-5962-A0748CA5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91455"/>
            <a:ext cx="4443984" cy="823912"/>
          </a:xfrm>
        </p:spPr>
        <p:txBody>
          <a:bodyPr/>
          <a:lstStyle/>
          <a:p>
            <a:r>
              <a:rPr lang="en-GB" dirty="0"/>
              <a:t>Issues &amp;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05A3C-11EA-F534-A9FA-152DD655A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542071"/>
            <a:ext cx="4443984" cy="2562193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/>
              <a:t>Interpolation</a:t>
            </a:r>
            <a:r>
              <a:rPr lang="pl-PL" dirty="0"/>
              <a:t> via a </a:t>
            </a:r>
            <a:r>
              <a:rPr lang="pl-PL" dirty="0" err="1"/>
              <a:t>Polynomial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Data </a:t>
            </a:r>
            <a:r>
              <a:rPr lang="pl-PL" dirty="0" err="1"/>
              <a:t>is</a:t>
            </a:r>
            <a:r>
              <a:rPr lang="pl-PL" dirty="0"/>
              <a:t> non-</a:t>
            </a:r>
            <a:r>
              <a:rPr lang="pl-PL" dirty="0" err="1"/>
              <a:t>linear</a:t>
            </a:r>
            <a:endParaRPr lang="pl-PL" dirty="0"/>
          </a:p>
          <a:p>
            <a:r>
              <a:rPr lang="pl-PL" dirty="0" err="1"/>
              <a:t>Dates</a:t>
            </a:r>
            <a:r>
              <a:rPr lang="pl-PL" dirty="0"/>
              <a:t> not </a:t>
            </a:r>
            <a:r>
              <a:rPr lang="pl-PL" dirty="0" err="1"/>
              <a:t>given</a:t>
            </a:r>
            <a:r>
              <a:rPr lang="pl-PL" dirty="0"/>
              <a:t> – </a:t>
            </a:r>
            <a:r>
              <a:rPr lang="pl-PL" dirty="0" err="1"/>
              <a:t>instead</a:t>
            </a:r>
            <a:r>
              <a:rPr lang="pl-PL" dirty="0"/>
              <a:t> Day ID </a:t>
            </a:r>
            <a:r>
              <a:rPr lang="pl-PL" dirty="0" err="1"/>
              <a:t>given</a:t>
            </a:r>
            <a:r>
              <a:rPr lang="pl-PL" dirty="0"/>
              <a:t>. No </a:t>
            </a:r>
            <a:r>
              <a:rPr lang="pl-PL" dirty="0" err="1"/>
              <a:t>predictive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hence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from data. </a:t>
            </a:r>
          </a:p>
          <a:p>
            <a:r>
              <a:rPr lang="pl-PL" dirty="0" err="1"/>
              <a:t>Reason</a:t>
            </a:r>
            <a:r>
              <a:rPr lang="pl-PL" dirty="0"/>
              <a:t> to drop Country: </a:t>
            </a:r>
            <a:r>
              <a:rPr lang="pl-PL" dirty="0" err="1"/>
              <a:t>Preference</a:t>
            </a:r>
            <a:r>
              <a:rPr lang="pl-PL" dirty="0"/>
              <a:t> for One Model for </a:t>
            </a:r>
            <a:r>
              <a:rPr lang="pl-PL" dirty="0" err="1"/>
              <a:t>both</a:t>
            </a:r>
            <a:r>
              <a:rPr lang="pl-PL" dirty="0"/>
              <a:t>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B30D-5ED6-2FEF-CE8F-0A3CBF408784}"/>
              </a:ext>
            </a:extLst>
          </p:cNvPr>
          <p:cNvSpPr txBox="1"/>
          <p:nvPr/>
        </p:nvSpPr>
        <p:spPr>
          <a:xfrm>
            <a:off x="1460310" y="4967785"/>
            <a:ext cx="35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Add Picture for Filling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56105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6CE-DBD5-F8BD-E753-1A823982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Benchmark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669E-C83C-46B1-D4B2-244E70B5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Summarize the benchmark model to beat: Linear Regression</a:t>
            </a:r>
          </a:p>
          <a:p>
            <a:pPr lvl="1"/>
            <a:r>
              <a:rPr lang="en-GB" dirty="0"/>
              <a:t>In Sample Correlation</a:t>
            </a:r>
          </a:p>
          <a:p>
            <a:pPr lvl="1"/>
            <a:r>
              <a:rPr lang="en-GB" dirty="0"/>
              <a:t>Out of Sample Correlation: 15.7 %</a:t>
            </a:r>
          </a:p>
          <a:p>
            <a:pPr lvl="1"/>
            <a:endParaRPr lang="en-GB" dirty="0"/>
          </a:p>
          <a:p>
            <a:r>
              <a:rPr lang="en-GB" dirty="0"/>
              <a:t>Plot of Target Variable</a:t>
            </a:r>
          </a:p>
          <a:p>
            <a:pPr lvl="1"/>
            <a:r>
              <a:rPr lang="en-GB" dirty="0"/>
              <a:t>Volatile</a:t>
            </a:r>
          </a:p>
        </p:txBody>
      </p:sp>
    </p:spTree>
    <p:extLst>
      <p:ext uri="{BB962C8B-B14F-4D97-AF65-F5344CB8AC3E}">
        <p14:creationId xmlns:p14="http://schemas.microsoft.com/office/powerpoint/2010/main" val="421855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8E3E-35F2-5D7B-A6B3-94964398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Supervised</a:t>
            </a:r>
            <a:r>
              <a:rPr lang="pl-PL" dirty="0"/>
              <a:t> and </a:t>
            </a:r>
            <a:r>
              <a:rPr lang="pl-PL" dirty="0" err="1"/>
              <a:t>Unsupervised</a:t>
            </a:r>
            <a:r>
              <a:rPr lang="pl-PL" dirty="0"/>
              <a:t> Machine Learning </a:t>
            </a:r>
            <a:r>
              <a:rPr lang="pl-PL" dirty="0" err="1"/>
              <a:t>Models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B1853-EDA8-13F1-9610-25C2727EC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439142"/>
              </p:ext>
            </p:extLst>
          </p:nvPr>
        </p:nvGraphicFramePr>
        <p:xfrm>
          <a:off x="1371600" y="2286000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99711015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2824946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36543524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5315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Why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this</a:t>
                      </a:r>
                      <a:r>
                        <a:rPr lang="pl-PL" dirty="0"/>
                        <a:t> Model?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Benefits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Drawbacks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LightGBM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4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6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2DFB-CE07-A7A9-9899-337BC5D1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0D2-E0D5-3AB9-06C3-F53D79C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anchor="t">
            <a:normAutofit/>
          </a:bodyPr>
          <a:lstStyle/>
          <a:p>
            <a:r>
              <a:rPr lang="pl-PL" dirty="0" err="1"/>
              <a:t>Feature</a:t>
            </a:r>
            <a:r>
              <a:rPr lang="pl-PL" dirty="0"/>
              <a:t> engineering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0CE-9871-0312-D56E-4BD9A58F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/>
          <a:p>
            <a:r>
              <a:rPr lang="en-GB" dirty="0"/>
              <a:t>Correlation of Features with Target Variable</a:t>
            </a:r>
          </a:p>
          <a:p>
            <a:r>
              <a:rPr lang="en-GB" dirty="0"/>
              <a:t>Trying to catch non-linear patterns: Squared Variables of Features</a:t>
            </a:r>
          </a:p>
          <a:p>
            <a:r>
              <a:rPr lang="en-GB" dirty="0"/>
              <a:t>Categorical Variable for Country Column</a:t>
            </a:r>
          </a:p>
          <a:p>
            <a:r>
              <a:rPr lang="en-GB" dirty="0"/>
              <a:t>Removing perfectly colinear features: France and Germany exchanging electricity and vice versa.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6B3A50-4C00-82E1-B105-58611E97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16" y="1476905"/>
            <a:ext cx="4695718" cy="4390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9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6CE-DBD5-F8BD-E753-1A823982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Optimization</a:t>
            </a:r>
            <a:r>
              <a:rPr lang="pl-PL" dirty="0"/>
              <a:t> of </a:t>
            </a:r>
            <a:r>
              <a:rPr lang="pl-PL" dirty="0" err="1"/>
              <a:t>Parameters</a:t>
            </a:r>
            <a:r>
              <a:rPr lang="pl-PL" dirty="0"/>
              <a:t> via Cross </a:t>
            </a:r>
            <a:r>
              <a:rPr lang="pl-PL" dirty="0" err="1"/>
              <a:t>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669E-C83C-46B1-D4B2-244E70B5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BA06-C7AB-2134-5C0A-0B19DC61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20F-AB1C-4B19-A2C9-6B4AC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Results</a:t>
            </a:r>
            <a:r>
              <a:rPr lang="pl-PL" dirty="0"/>
              <a:t>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5BED4-9D90-1210-9377-2CFC3B340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94212"/>
              </p:ext>
            </p:extLst>
          </p:nvPr>
        </p:nvGraphicFramePr>
        <p:xfrm>
          <a:off x="1371600" y="2286000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997110158"/>
                    </a:ext>
                  </a:extLst>
                </a:gridCol>
                <a:gridCol w="1332363">
                  <a:extLst>
                    <a:ext uri="{9D8B030D-6E8A-4147-A177-3AD203B41FA5}">
                      <a16:colId xmlns:a16="http://schemas.microsoft.com/office/drawing/2014/main" val="1282494687"/>
                    </a:ext>
                  </a:extLst>
                </a:gridCol>
                <a:gridCol w="2811438">
                  <a:extLst>
                    <a:ext uri="{9D8B030D-6E8A-4147-A177-3AD203B41FA5}">
                      <a16:colId xmlns:a16="http://schemas.microsoft.com/office/drawing/2014/main" val="3365435241"/>
                    </a:ext>
                  </a:extLst>
                </a:gridCol>
                <a:gridCol w="3057099">
                  <a:extLst>
                    <a:ext uri="{9D8B030D-6E8A-4147-A177-3AD203B41FA5}">
                      <a16:colId xmlns:a16="http://schemas.microsoft.com/office/drawing/2014/main" val="355315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 </a:t>
                      </a:r>
                      <a:r>
                        <a:rPr lang="pl-PL" dirty="0" err="1"/>
                        <a:t>Sample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Out of </a:t>
                      </a:r>
                      <a:r>
                        <a:rPr lang="pl-PL" dirty="0" err="1"/>
                        <a:t>Sample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LightGBM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18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78D8-4518-45BE-CED3-38C7C5BA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1F74-926B-0247-F96D-B6BA404B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anchor="t">
            <a:normAutofit/>
          </a:bodyPr>
          <a:lstStyle/>
          <a:p>
            <a:r>
              <a:rPr lang="pl-PL" dirty="0" err="1"/>
              <a:t>LightGBM</a:t>
            </a:r>
            <a:r>
              <a:rPr lang="pl-PL" dirty="0"/>
              <a:t> Model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E9B4-B208-472D-8008-BDABDD61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7" y="1588348"/>
            <a:ext cx="6121939" cy="430066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6C0D-85BD-6E18-8B8E-CF6A1CF4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9677" y="1638299"/>
            <a:ext cx="4447786" cy="3581401"/>
          </a:xfrm>
        </p:spPr>
        <p:txBody>
          <a:bodyPr>
            <a:normAutofit/>
          </a:bodyPr>
          <a:lstStyle/>
          <a:p>
            <a:r>
              <a:rPr lang="en-GB" dirty="0"/>
              <a:t>Important Features Plot</a:t>
            </a:r>
          </a:p>
          <a:p>
            <a:pPr lvl="1"/>
            <a:r>
              <a:rPr lang="en-GB" dirty="0"/>
              <a:t>Explanation of why we think this works?</a:t>
            </a:r>
          </a:p>
          <a:p>
            <a:pPr lvl="1"/>
            <a:r>
              <a:rPr lang="en-GB" dirty="0"/>
              <a:t>Important features for predicting electricity prices</a:t>
            </a:r>
          </a:p>
          <a:p>
            <a:pPr lvl="1"/>
            <a:r>
              <a:rPr lang="en-GB" dirty="0"/>
              <a:t>Economic Intuition?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757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20_TF34357615.potx" id="{0C00AB19-81B0-49CC-B71F-5A65413394A1}" vid="{5C53E313-9283-4C94-8472-9B6F1F972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1328</TotalTime>
  <Words>268</Words>
  <Application>Microsoft Macintosh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Can you explain the price of Electricity – by QRT</vt:lpstr>
      <vt:lpstr>The challenge is to predict electricity futures prices using panel data</vt:lpstr>
      <vt:lpstr>Data processing</vt:lpstr>
      <vt:lpstr>Benchmark Model</vt:lpstr>
      <vt:lpstr>Supervised and Unsupervised Machine Learning Models</vt:lpstr>
      <vt:lpstr>Feature engineering</vt:lpstr>
      <vt:lpstr>Grid Search Optimization of Parameters via Cross Validation</vt:lpstr>
      <vt:lpstr>Results </vt:lpstr>
      <vt:lpstr>LightGBM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electricity futures prices</dc:title>
  <dc:creator>Plachta, Krzysztof</dc:creator>
  <cp:lastModifiedBy>Jamal, Talha</cp:lastModifiedBy>
  <cp:revision>7</cp:revision>
  <dcterms:created xsi:type="dcterms:W3CDTF">2024-02-24T14:56:16Z</dcterms:created>
  <dcterms:modified xsi:type="dcterms:W3CDTF">2024-02-25T14:54:26Z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