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3" r:id="rId5"/>
    <p:sldId id="279" r:id="rId6"/>
    <p:sldId id="280" r:id="rId7"/>
    <p:sldId id="266" r:id="rId8"/>
    <p:sldId id="271" r:id="rId9"/>
    <p:sldId id="265" r:id="rId10"/>
    <p:sldId id="267" r:id="rId11"/>
    <p:sldId id="276" r:id="rId12"/>
    <p:sldId id="268" r:id="rId13"/>
    <p:sldId id="277" r:id="rId14"/>
    <p:sldId id="278" r:id="rId15"/>
    <p:sldId id="282" r:id="rId16"/>
    <p:sldId id="283" r:id="rId17"/>
    <p:sldId id="269" r:id="rId18"/>
    <p:sldId id="272" r:id="rId19"/>
    <p:sldId id="270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8" autoAdjust="0"/>
    <p:restoredTop sz="84906" autoAdjust="0"/>
  </p:normalViewPr>
  <p:slideViewPr>
    <p:cSldViewPr snapToGrid="0">
      <p:cViewPr varScale="1">
        <p:scale>
          <a:sx n="62" d="100"/>
          <a:sy n="62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16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6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1C8-4A39-A903-5C4CD1C03782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6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1C8-4A39-A903-5C4CD1C03782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C8-4A39-A903-5C4CD1C03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83224-FF66-4278-AEDD-48045432B450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7F227-99F2-4B98-A5DB-6981F073C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78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수치데이터를 활용한 업종별 주식 방향 예측을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6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CNN-LSTM</a:t>
            </a:r>
            <a:r>
              <a:rPr lang="ko-KR" altLang="en-US" dirty="0"/>
              <a:t>선택이유 </a:t>
            </a:r>
            <a:r>
              <a:rPr lang="en-US" altLang="ko-KR" dirty="0"/>
              <a:t>: CNN</a:t>
            </a:r>
            <a:r>
              <a:rPr lang="ko-KR" altLang="en-US" dirty="0"/>
              <a:t>으로 특징들을 자동 추출하고</a:t>
            </a:r>
            <a:r>
              <a:rPr lang="en-US" altLang="ko-KR" dirty="0"/>
              <a:t>, LSTM</a:t>
            </a:r>
            <a:r>
              <a:rPr lang="ko-KR" altLang="en-US" dirty="0"/>
              <a:t>을 사용해 장기 기억 의존성 문제를 해결하기 위해서 사용했습니다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최적화 알고리즘과</a:t>
            </a:r>
            <a:r>
              <a:rPr lang="en-US" altLang="ko-KR" dirty="0"/>
              <a:t>, </a:t>
            </a:r>
            <a:r>
              <a:rPr lang="ko-KR" altLang="en-US" dirty="0" err="1"/>
              <a:t>과적합</a:t>
            </a:r>
            <a:r>
              <a:rPr lang="ko-KR" altLang="en-US" dirty="0"/>
              <a:t> 방지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1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Test-data</a:t>
            </a:r>
            <a:r>
              <a:rPr lang="ko-KR" altLang="en-US" dirty="0"/>
              <a:t>를 윈도우 사이즈 </a:t>
            </a:r>
            <a:r>
              <a:rPr lang="en-US" altLang="ko-KR" dirty="0"/>
              <a:t>10</a:t>
            </a:r>
            <a:r>
              <a:rPr lang="ko-KR" altLang="en-US" dirty="0"/>
              <a:t>일 크기만큼의 간격으로 예상을 했다</a:t>
            </a:r>
            <a:r>
              <a:rPr lang="en-US" altLang="ko-KR" dirty="0"/>
              <a:t>. </a:t>
            </a:r>
            <a:r>
              <a:rPr lang="ko-KR" altLang="en-US" dirty="0" err="1"/>
              <a:t>실제값과</a:t>
            </a:r>
            <a:r>
              <a:rPr lang="ko-KR" altLang="en-US" dirty="0"/>
              <a:t> 비슷한 기울기를 가지고 상승하거나 하강한다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5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실제값이</a:t>
            </a:r>
            <a:r>
              <a:rPr lang="ko-KR" altLang="en-US" dirty="0"/>
              <a:t> 많이 차이나는 그래프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4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r>
              <a:rPr lang="ko-KR" altLang="en-US" dirty="0"/>
              <a:t>개의 모델이 과적합없이 잘 훈련을 마쳤습니다</a:t>
            </a:r>
            <a:r>
              <a:rPr lang="en-US" altLang="ko-KR" dirty="0"/>
              <a:t>. </a:t>
            </a:r>
            <a:r>
              <a:rPr lang="ko-KR" altLang="en-US" dirty="0"/>
              <a:t>또한 새로운 데이터에 대한 손실도 </a:t>
            </a:r>
            <a:r>
              <a:rPr lang="en-US" altLang="ko-KR" dirty="0"/>
              <a:t>0</a:t>
            </a:r>
            <a:r>
              <a:rPr lang="ko-KR" altLang="en-US" dirty="0"/>
              <a:t>에 가깝습니다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45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체크포인트에 다시 불러와서 오늘부터 과거 </a:t>
            </a:r>
            <a:r>
              <a:rPr lang="en-US" altLang="ko-KR" dirty="0"/>
              <a:t>5</a:t>
            </a:r>
            <a:r>
              <a:rPr lang="ko-KR" altLang="en-US" dirty="0"/>
              <a:t>일치의 </a:t>
            </a:r>
            <a:r>
              <a:rPr lang="ko-KR" altLang="en-US" dirty="0" err="1"/>
              <a:t>예측값들의</a:t>
            </a:r>
            <a:r>
              <a:rPr lang="ko-KR" altLang="en-US" dirty="0"/>
              <a:t> 평균을 구하여 다음 날의 </a:t>
            </a:r>
            <a:r>
              <a:rPr lang="ko-KR" altLang="en-US" dirty="0" err="1"/>
              <a:t>예측값이</a:t>
            </a:r>
            <a:r>
              <a:rPr lang="ko-KR" altLang="en-US" dirty="0"/>
              <a:t> 평균 보다 크다면 상향</a:t>
            </a:r>
            <a:r>
              <a:rPr lang="en-US" altLang="ko-KR" dirty="0"/>
              <a:t>, </a:t>
            </a:r>
            <a:r>
              <a:rPr lang="ko-KR" altLang="en-US" dirty="0"/>
              <a:t>작다면 하향을 예측합니다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18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 생성된 데이터를 수집하기 위한 </a:t>
            </a:r>
            <a:r>
              <a:rPr lang="en-US" altLang="ko-KR" dirty="0"/>
              <a:t>data</a:t>
            </a:r>
            <a:r>
              <a:rPr lang="ko-KR" altLang="en-US" dirty="0"/>
              <a:t>는 네이버 증권 사이트를 통해 각 주식 항목 코드마다 </a:t>
            </a:r>
            <a:r>
              <a:rPr lang="en-US" altLang="ko-KR" dirty="0"/>
              <a:t>20</a:t>
            </a:r>
            <a:r>
              <a:rPr lang="ko-KR" altLang="en-US" dirty="0"/>
              <a:t>개를 받아오고</a:t>
            </a:r>
            <a:r>
              <a:rPr lang="en-US" altLang="ko-KR" dirty="0"/>
              <a:t>, </a:t>
            </a:r>
            <a:r>
              <a:rPr lang="ko-KR" altLang="en-US" dirty="0"/>
              <a:t>기존의 데이터와 합칩니다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1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구름 </a:t>
            </a:r>
            <a:r>
              <a:rPr lang="en-US" altLang="ko-KR" dirty="0"/>
              <a:t>ide</a:t>
            </a:r>
            <a:r>
              <a:rPr lang="ko-KR" altLang="en-US" dirty="0"/>
              <a:t>와 </a:t>
            </a:r>
            <a:r>
              <a:rPr lang="ko-KR" altLang="en-US" dirty="0" err="1"/>
              <a:t>카카오챗봇을</a:t>
            </a:r>
            <a:r>
              <a:rPr lang="ko-KR" altLang="en-US" dirty="0"/>
              <a:t> 연동시켜서 사용자의 쿼리에 대한 요청을 처리한 후 다시 카카오 </a:t>
            </a:r>
            <a:r>
              <a:rPr lang="ko-KR" altLang="en-US" dirty="0" err="1"/>
              <a:t>챗봇</a:t>
            </a:r>
            <a:r>
              <a:rPr lang="ko-KR" altLang="en-US" dirty="0"/>
              <a:t> 서버로 응답을 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90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카카오 </a:t>
            </a:r>
            <a:r>
              <a:rPr lang="ko-KR" altLang="en-US" dirty="0" err="1"/>
              <a:t>챗봇의</a:t>
            </a:r>
            <a:r>
              <a:rPr lang="ko-KR" altLang="en-US" dirty="0"/>
              <a:t> 응답은 키워드 </a:t>
            </a:r>
            <a:r>
              <a:rPr lang="ko-KR" altLang="en-US" dirty="0" err="1"/>
              <a:t>챗봇</a:t>
            </a:r>
            <a:r>
              <a:rPr lang="en-US" altLang="ko-KR" dirty="0"/>
              <a:t>, </a:t>
            </a:r>
            <a:r>
              <a:rPr lang="ko-KR" altLang="en-US" dirty="0"/>
              <a:t>카드 기반 </a:t>
            </a:r>
            <a:r>
              <a:rPr lang="ko-KR" altLang="en-US" dirty="0" err="1"/>
              <a:t>캐러셀을</a:t>
            </a:r>
            <a:r>
              <a:rPr lang="ko-KR" altLang="en-US" dirty="0"/>
              <a:t> 사용했습니다</a:t>
            </a:r>
            <a:r>
              <a:rPr lang="en-US" altLang="ko-KR" dirty="0"/>
              <a:t>. </a:t>
            </a:r>
            <a:r>
              <a:rPr lang="ko-KR" altLang="en-US" dirty="0"/>
              <a:t>키워드 </a:t>
            </a:r>
            <a:r>
              <a:rPr lang="ko-KR" altLang="en-US" dirty="0" err="1"/>
              <a:t>입력시</a:t>
            </a:r>
            <a:r>
              <a:rPr lang="ko-KR" altLang="en-US" dirty="0"/>
              <a:t> 해당 키워드를 포함하는 대표 키워드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ko-KR" altLang="en-US" dirty="0" err="1"/>
              <a:t>업종명</a:t>
            </a:r>
            <a:r>
              <a:rPr lang="en-US" altLang="ko-KR" dirty="0"/>
              <a:t>)</a:t>
            </a:r>
            <a:r>
              <a:rPr lang="ko-KR" altLang="en-US" dirty="0"/>
              <a:t>을 가공해서 예상 텍스트로 응답했고</a:t>
            </a:r>
            <a:r>
              <a:rPr lang="en-US" altLang="ko-KR" dirty="0"/>
              <a:t>, </a:t>
            </a:r>
            <a:r>
              <a:rPr lang="ko-KR" altLang="en-US" dirty="0" err="1"/>
              <a:t>캐러셀은</a:t>
            </a:r>
            <a:r>
              <a:rPr lang="ko-KR" altLang="en-US" dirty="0"/>
              <a:t> 하단의 버튼 클릭 시 사용자가 쉽게 </a:t>
            </a:r>
            <a:r>
              <a:rPr lang="ko-KR" altLang="en-US"/>
              <a:t>접근하고 예상 텍스트 정보를 </a:t>
            </a:r>
            <a:r>
              <a:rPr lang="ko-KR" altLang="en-US" dirty="0"/>
              <a:t>받을 수 있도록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파트 </a:t>
            </a:r>
            <a:r>
              <a:rPr lang="en-US" altLang="ko-KR" dirty="0"/>
              <a:t>B</a:t>
            </a:r>
            <a:r>
              <a:rPr lang="ko-KR" altLang="en-US" dirty="0"/>
              <a:t>는 파트장 정성원</a:t>
            </a:r>
            <a:r>
              <a:rPr lang="en-US" altLang="ko-KR" dirty="0"/>
              <a:t>, </a:t>
            </a:r>
            <a:r>
              <a:rPr lang="ko-KR" altLang="en-US" dirty="0"/>
              <a:t>박현진</a:t>
            </a:r>
            <a:r>
              <a:rPr lang="en-US" altLang="ko-KR" dirty="0"/>
              <a:t>, </a:t>
            </a:r>
            <a:r>
              <a:rPr lang="ko-KR" altLang="en-US" dirty="0"/>
              <a:t>정병채로 이뤄졌습니다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2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데이터는 키움</a:t>
            </a:r>
            <a:r>
              <a:rPr lang="en-US" altLang="ko-KR" dirty="0"/>
              <a:t> API</a:t>
            </a:r>
            <a:r>
              <a:rPr lang="ko-KR" altLang="en-US" dirty="0"/>
              <a:t>를 사용해 주식항목별 최대 </a:t>
            </a:r>
            <a:r>
              <a:rPr lang="en-US" altLang="ko-KR" dirty="0"/>
              <a:t>3000</a:t>
            </a:r>
            <a:r>
              <a:rPr lang="ko-KR" altLang="en-US" dirty="0"/>
              <a:t>개를 뽑았고</a:t>
            </a:r>
            <a:r>
              <a:rPr lang="en-US" altLang="ko-KR" dirty="0"/>
              <a:t>,</a:t>
            </a:r>
            <a:r>
              <a:rPr lang="ko-KR" altLang="en-US" dirty="0"/>
              <a:t> 추후 최신 데이터는 네이버 금융 사이트에서 </a:t>
            </a:r>
            <a:r>
              <a:rPr lang="ko-KR" altLang="en-US" dirty="0" err="1"/>
              <a:t>웹크롤링하였습니다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2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플로우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사용하여 데이터를 쉽게 가공</a:t>
            </a:r>
            <a:r>
              <a:rPr lang="en-US" altLang="ko-KR" dirty="0"/>
              <a:t>, </a:t>
            </a:r>
            <a:r>
              <a:rPr lang="ko-KR" altLang="en-US" dirty="0"/>
              <a:t>변환할 수 있었으며</a:t>
            </a:r>
            <a:r>
              <a:rPr lang="en-US" altLang="ko-KR" dirty="0"/>
              <a:t>, </a:t>
            </a:r>
            <a:r>
              <a:rPr lang="ko-KR" altLang="en-US" dirty="0"/>
              <a:t>키움 </a:t>
            </a:r>
            <a:r>
              <a:rPr lang="en-US" altLang="ko-KR" dirty="0"/>
              <a:t>API</a:t>
            </a:r>
            <a:r>
              <a:rPr lang="ko-KR" altLang="en-US" dirty="0"/>
              <a:t>와 네이버 금융을 사용하여 데이터를 수집했습니다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구름 </a:t>
            </a:r>
            <a:r>
              <a:rPr lang="en-US" altLang="ko-KR" dirty="0"/>
              <a:t>ide</a:t>
            </a:r>
            <a:r>
              <a:rPr lang="ko-KR" altLang="en-US" dirty="0"/>
              <a:t>는 최신데이터를 수집을 자동화하기위해 사용하였고</a:t>
            </a:r>
            <a:r>
              <a:rPr lang="en-US" altLang="ko-KR" dirty="0"/>
              <a:t>, </a:t>
            </a:r>
            <a:r>
              <a:rPr lang="ko-KR" altLang="en-US" dirty="0"/>
              <a:t>또한 카카오 </a:t>
            </a:r>
            <a:r>
              <a:rPr lang="ko-KR" altLang="en-US" dirty="0" err="1"/>
              <a:t>챗봇</a:t>
            </a:r>
            <a:r>
              <a:rPr lang="ko-KR" altLang="en-US" dirty="0"/>
              <a:t> 서버의 응답을 받기위해서도 구름 </a:t>
            </a:r>
            <a:r>
              <a:rPr lang="en-US" altLang="ko-KR" dirty="0"/>
              <a:t>ide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1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두개의 영역으로 </a:t>
            </a:r>
            <a:r>
              <a:rPr lang="ko-KR" altLang="en-US" dirty="0" err="1"/>
              <a:t>나눠진것이</a:t>
            </a:r>
            <a:r>
              <a:rPr lang="ko-KR" altLang="en-US" dirty="0"/>
              <a:t> 보이시죠</a:t>
            </a:r>
            <a:r>
              <a:rPr lang="en-US" altLang="ko-KR" dirty="0"/>
              <a:t>? </a:t>
            </a:r>
            <a:r>
              <a:rPr lang="ko-KR" altLang="en-US" dirty="0"/>
              <a:t>위에는 초기데이터와 모델 학습을 위한 한번의 실행만 필요한 순서도이고</a:t>
            </a:r>
            <a:r>
              <a:rPr lang="en-US" altLang="ko-KR" dirty="0"/>
              <a:t>, </a:t>
            </a:r>
            <a:r>
              <a:rPr lang="ko-KR" altLang="en-US" dirty="0"/>
              <a:t>밑에 영역은 데이터 최신화를 위해 구름</a:t>
            </a:r>
            <a:r>
              <a:rPr lang="en-US" altLang="ko-KR" dirty="0"/>
              <a:t>ide</a:t>
            </a:r>
            <a:r>
              <a:rPr lang="ko-KR" altLang="en-US" dirty="0"/>
              <a:t>에서 매일 한번 돌려주는 순서도입니다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38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df_sector</a:t>
            </a:r>
            <a:r>
              <a:rPr lang="ko-KR" altLang="en-US" dirty="0"/>
              <a:t>는 이중 </a:t>
            </a:r>
            <a:r>
              <a:rPr lang="ko-KR" altLang="en-US" dirty="0" err="1"/>
              <a:t>딕셔너리</a:t>
            </a:r>
            <a:r>
              <a:rPr lang="ko-KR" altLang="en-US" dirty="0"/>
              <a:t> 구조로 </a:t>
            </a:r>
            <a:r>
              <a:rPr lang="en-US" altLang="ko-KR" dirty="0"/>
              <a:t>[‘</a:t>
            </a:r>
            <a:r>
              <a:rPr lang="ko-KR" altLang="en-US" dirty="0" err="1"/>
              <a:t>업종명</a:t>
            </a:r>
            <a:r>
              <a:rPr lang="en-US" altLang="ko-KR" dirty="0"/>
              <a:t>’][‘</a:t>
            </a:r>
            <a:r>
              <a:rPr lang="ko-KR" altLang="en-US" dirty="0"/>
              <a:t>항목코드</a:t>
            </a:r>
            <a:r>
              <a:rPr lang="en-US" altLang="ko-KR" dirty="0"/>
              <a:t>‘]</a:t>
            </a:r>
            <a:r>
              <a:rPr lang="ko-KR" altLang="en-US" dirty="0"/>
              <a:t>를 통해 각 항목의 데이터 프레임을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4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훈련</a:t>
            </a:r>
            <a:r>
              <a:rPr lang="en-US" altLang="ko-KR" dirty="0"/>
              <a:t>/</a:t>
            </a:r>
            <a:r>
              <a:rPr lang="ko-KR" altLang="en-US" dirty="0"/>
              <a:t>테스트 데이터로 분리하고 각 데이터를 </a:t>
            </a:r>
            <a:r>
              <a:rPr lang="ko-KR" altLang="en-US" dirty="0" err="1"/>
              <a:t>텐서플로우</a:t>
            </a:r>
            <a:r>
              <a:rPr lang="ko-KR" altLang="en-US" dirty="0"/>
              <a:t> 데이터셋으로 변환시킨다</a:t>
            </a:r>
            <a:r>
              <a:rPr lang="en-US" altLang="ko-KR" dirty="0"/>
              <a:t>. </a:t>
            </a:r>
            <a:r>
              <a:rPr lang="ko-KR" altLang="en-US" dirty="0"/>
              <a:t>또한 윈도우크기를 </a:t>
            </a:r>
            <a:r>
              <a:rPr lang="en-US" altLang="ko-KR" dirty="0"/>
              <a:t>10</a:t>
            </a:r>
            <a:r>
              <a:rPr lang="ko-KR" altLang="en-US" dirty="0"/>
              <a:t>으로 지정해 데이터셋을 분할하여 과거 </a:t>
            </a:r>
            <a:r>
              <a:rPr lang="en-US" altLang="ko-KR" dirty="0"/>
              <a:t>10</a:t>
            </a:r>
            <a:r>
              <a:rPr lang="ko-KR" altLang="en-US" dirty="0"/>
              <a:t>일치 데이터 사이즈만큼 다음 날을 예측한다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7F227-99F2-4B98-A5DB-6981F073CC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4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1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7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6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6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2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0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2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1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2.jpe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6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7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9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-1"/>
            <a:ext cx="12192000" cy="6302956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-1"/>
            <a:ext cx="12192000" cy="6302956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-1"/>
            <a:ext cx="12192000" cy="6302956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업종별 주식 시장 방향 예측</a:t>
            </a:r>
            <a:endParaRPr lang="en-US" altLang="ko-KR" sz="3200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9C05873-88C9-2940-3976-23B25D070A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82" y="3370840"/>
            <a:ext cx="339015" cy="339015"/>
          </a:xfrm>
          <a:prstGeom prst="rect">
            <a:avLst/>
          </a:prstGeom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7C77479-77D3-5B48-4618-119247C9D9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38445">
            <a:off x="3162385" y="2921015"/>
            <a:ext cx="412605" cy="460922"/>
          </a:xfrm>
          <a:prstGeom prst="rect">
            <a:avLst/>
          </a:prstGeom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4BA45B-9594-392C-7BB0-7788D1207B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701" b="-1"/>
          <a:stretch/>
        </p:blipFill>
        <p:spPr>
          <a:xfrm rot="19992253">
            <a:off x="2933408" y="1484983"/>
            <a:ext cx="1242519" cy="1288509"/>
          </a:xfrm>
          <a:prstGeom prst="rect">
            <a:avLst/>
          </a:prstGeom>
          <a:effectLst>
            <a:outerShdw dist="152400" dir="2700000" algn="tl" rotWithShape="0">
              <a:prstClr val="black">
                <a:alpha val="17000"/>
              </a:prstClr>
            </a:outerShdw>
          </a:effec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02C9B7-0E1C-4B72-6A75-95CF4BC34726}"/>
              </a:ext>
            </a:extLst>
          </p:cNvPr>
          <p:cNvGrpSpPr/>
          <p:nvPr/>
        </p:nvGrpSpPr>
        <p:grpSpPr>
          <a:xfrm>
            <a:off x="11820351" y="6562945"/>
            <a:ext cx="308319" cy="288461"/>
            <a:chOff x="11820351" y="6562945"/>
            <a:chExt cx="308319" cy="288461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C11E3EA-7E3F-7E83-93DD-3216F071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2304" y="6562945"/>
              <a:ext cx="246366" cy="246366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4000"/>
                </a:prstClr>
              </a:outerShdw>
            </a:effectLst>
          </p:spPr>
        </p:pic>
        <p:sp>
          <p:nvSpPr>
            <p:cNvPr id="74" name="액자 24">
              <a:extLst>
                <a:ext uri="{FF2B5EF4-FFF2-40B4-BE49-F238E27FC236}">
                  <a16:creationId xmlns:a16="http://schemas.microsoft.com/office/drawing/2014/main" id="{FF091DF2-FE29-E375-81DA-5027CA975C3C}"/>
                </a:ext>
              </a:extLst>
            </p:cNvPr>
            <p:cNvSpPr/>
            <p:nvPr/>
          </p:nvSpPr>
          <p:spPr>
            <a:xfrm rot="20196100">
              <a:off x="11857448" y="6620392"/>
              <a:ext cx="106549" cy="231014"/>
            </a:xfrm>
            <a:prstGeom prst="moon">
              <a:avLst>
                <a:gd name="adj" fmla="val 16348"/>
              </a:avLst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액자 24">
              <a:extLst>
                <a:ext uri="{FF2B5EF4-FFF2-40B4-BE49-F238E27FC236}">
                  <a16:creationId xmlns:a16="http://schemas.microsoft.com/office/drawing/2014/main" id="{6263E632-6AA9-39FF-248D-28D982FF40C8}"/>
                </a:ext>
              </a:extLst>
            </p:cNvPr>
            <p:cNvSpPr/>
            <p:nvPr/>
          </p:nvSpPr>
          <p:spPr>
            <a:xfrm rot="20196100">
              <a:off x="11820351" y="6697246"/>
              <a:ext cx="65795" cy="142653"/>
            </a:xfrm>
            <a:prstGeom prst="moon">
              <a:avLst>
                <a:gd name="adj" fmla="val 16348"/>
              </a:avLst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FCA11DB-1034-69F2-290C-DC2B61A64724}"/>
              </a:ext>
            </a:extLst>
          </p:cNvPr>
          <p:cNvGrpSpPr/>
          <p:nvPr/>
        </p:nvGrpSpPr>
        <p:grpSpPr>
          <a:xfrm>
            <a:off x="11419726" y="5967993"/>
            <a:ext cx="588366" cy="589618"/>
            <a:chOff x="10429134" y="5749627"/>
            <a:chExt cx="588366" cy="589618"/>
          </a:xfrm>
        </p:grpSpPr>
        <p:sp>
          <p:nvSpPr>
            <p:cNvPr id="26" name="원형: 비어 있음 61">
              <a:extLst>
                <a:ext uri="{FF2B5EF4-FFF2-40B4-BE49-F238E27FC236}">
                  <a16:creationId xmlns:a16="http://schemas.microsoft.com/office/drawing/2014/main" id="{FAFF959B-AEC4-D474-4AD7-61719844EF1A}"/>
                </a:ext>
              </a:extLst>
            </p:cNvPr>
            <p:cNvSpPr/>
            <p:nvPr/>
          </p:nvSpPr>
          <p:spPr>
            <a:xfrm rot="10800000" flipH="1" flipV="1">
              <a:off x="10429134" y="5749627"/>
              <a:ext cx="588366" cy="588366"/>
            </a:xfrm>
            <a:prstGeom prst="donut">
              <a:avLst>
                <a:gd name="adj" fmla="val 2130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 dirty="0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" name="자유형: 도형 58">
              <a:extLst>
                <a:ext uri="{FF2B5EF4-FFF2-40B4-BE49-F238E27FC236}">
                  <a16:creationId xmlns:a16="http://schemas.microsoft.com/office/drawing/2014/main" id="{4C6162FA-782C-CE75-C7D2-844D0EAAA5B0}"/>
                </a:ext>
              </a:extLst>
            </p:cNvPr>
            <p:cNvSpPr/>
            <p:nvPr/>
          </p:nvSpPr>
          <p:spPr>
            <a:xfrm rot="16200000" flipH="1" flipV="1">
              <a:off x="10648726" y="5713644"/>
              <a:ext cx="147132" cy="227927"/>
            </a:xfrm>
            <a:custGeom>
              <a:avLst/>
              <a:gdLst>
                <a:gd name="connsiteX0" fmla="*/ 0 w 147132"/>
                <a:gd name="connsiteY0" fmla="*/ 113962 h 227927"/>
                <a:gd name="connsiteX1" fmla="*/ 22994 w 147132"/>
                <a:gd name="connsiteY1" fmla="*/ 69 h 227927"/>
                <a:gd name="connsiteX2" fmla="*/ 23032 w 147132"/>
                <a:gd name="connsiteY2" fmla="*/ 0 h 227927"/>
                <a:gd name="connsiteX3" fmla="*/ 147131 w 147132"/>
                <a:gd name="connsiteY3" fmla="*/ 30893 h 227927"/>
                <a:gd name="connsiteX4" fmla="*/ 135787 w 147132"/>
                <a:gd name="connsiteY4" fmla="*/ 47718 h 227927"/>
                <a:gd name="connsiteX5" fmla="*/ 122413 w 147132"/>
                <a:gd name="connsiteY5" fmla="*/ 113963 h 227927"/>
                <a:gd name="connsiteX6" fmla="*/ 135787 w 147132"/>
                <a:gd name="connsiteY6" fmla="*/ 180208 h 227927"/>
                <a:gd name="connsiteX7" fmla="*/ 147132 w 147132"/>
                <a:gd name="connsiteY7" fmla="*/ 197034 h 227927"/>
                <a:gd name="connsiteX8" fmla="*/ 23033 w 147132"/>
                <a:gd name="connsiteY8" fmla="*/ 227927 h 227927"/>
                <a:gd name="connsiteX9" fmla="*/ 22994 w 147132"/>
                <a:gd name="connsiteY9" fmla="*/ 227855 h 227927"/>
                <a:gd name="connsiteX10" fmla="*/ 0 w 147132"/>
                <a:gd name="connsiteY10" fmla="*/ 113962 h 22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132" h="227927">
                  <a:moveTo>
                    <a:pt x="0" y="113962"/>
                  </a:moveTo>
                  <a:cubicBezTo>
                    <a:pt x="0" y="73562"/>
                    <a:pt x="8188" y="35075"/>
                    <a:pt x="22994" y="69"/>
                  </a:cubicBezTo>
                  <a:lnTo>
                    <a:pt x="23032" y="0"/>
                  </a:lnTo>
                  <a:lnTo>
                    <a:pt x="147131" y="30893"/>
                  </a:lnTo>
                  <a:lnTo>
                    <a:pt x="135787" y="47718"/>
                  </a:lnTo>
                  <a:cubicBezTo>
                    <a:pt x="127175" y="68079"/>
                    <a:pt x="122413" y="90465"/>
                    <a:pt x="122413" y="113963"/>
                  </a:cubicBezTo>
                  <a:cubicBezTo>
                    <a:pt x="122413" y="137461"/>
                    <a:pt x="127175" y="159847"/>
                    <a:pt x="135787" y="180208"/>
                  </a:cubicBezTo>
                  <a:lnTo>
                    <a:pt x="147132" y="197034"/>
                  </a:lnTo>
                  <a:lnTo>
                    <a:pt x="23033" y="227927"/>
                  </a:lnTo>
                  <a:lnTo>
                    <a:pt x="22994" y="227855"/>
                  </a:lnTo>
                  <a:cubicBezTo>
                    <a:pt x="8188" y="192849"/>
                    <a:pt x="0" y="154362"/>
                    <a:pt x="0" y="113962"/>
                  </a:cubicBezTo>
                  <a:close/>
                </a:path>
              </a:pathLst>
            </a:custGeom>
            <a:solidFill>
              <a:srgbClr val="F14152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자유형: 도형 56">
              <a:extLst>
                <a:ext uri="{FF2B5EF4-FFF2-40B4-BE49-F238E27FC236}">
                  <a16:creationId xmlns:a16="http://schemas.microsoft.com/office/drawing/2014/main" id="{95A0FBBB-2A19-6788-9FCA-251D5FAE959C}"/>
                </a:ext>
              </a:extLst>
            </p:cNvPr>
            <p:cNvSpPr/>
            <p:nvPr/>
          </p:nvSpPr>
          <p:spPr>
            <a:xfrm rot="16200000" flipH="1" flipV="1">
              <a:off x="10839956" y="5972684"/>
              <a:ext cx="207424" cy="142453"/>
            </a:xfrm>
            <a:custGeom>
              <a:avLst/>
              <a:gdLst>
                <a:gd name="connsiteX0" fmla="*/ 0 w 207424"/>
                <a:gd name="connsiteY0" fmla="*/ 20682 h 142453"/>
                <a:gd name="connsiteX1" fmla="*/ 47476 w 207424"/>
                <a:gd name="connsiteY1" fmla="*/ 5945 h 142453"/>
                <a:gd name="connsiteX2" fmla="*/ 106445 w 207424"/>
                <a:gd name="connsiteY2" fmla="*/ 0 h 142453"/>
                <a:gd name="connsiteX3" fmla="*/ 165414 w 207424"/>
                <a:gd name="connsiteY3" fmla="*/ 5945 h 142453"/>
                <a:gd name="connsiteX4" fmla="*/ 207424 w 207424"/>
                <a:gd name="connsiteY4" fmla="*/ 18986 h 142453"/>
                <a:gd name="connsiteX5" fmla="*/ 177535 w 207424"/>
                <a:gd name="connsiteY5" fmla="*/ 139055 h 142453"/>
                <a:gd name="connsiteX6" fmla="*/ 172690 w 207424"/>
                <a:gd name="connsiteY6" fmla="*/ 135788 h 142453"/>
                <a:gd name="connsiteX7" fmla="*/ 106445 w 207424"/>
                <a:gd name="connsiteY7" fmla="*/ 122414 h 142453"/>
                <a:gd name="connsiteX8" fmla="*/ 40200 w 207424"/>
                <a:gd name="connsiteY8" fmla="*/ 135788 h 142453"/>
                <a:gd name="connsiteX9" fmla="*/ 30314 w 207424"/>
                <a:gd name="connsiteY9" fmla="*/ 142453 h 142453"/>
                <a:gd name="connsiteX10" fmla="*/ 0 w 207424"/>
                <a:gd name="connsiteY10" fmla="*/ 20682 h 14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424" h="142453">
                  <a:moveTo>
                    <a:pt x="0" y="20682"/>
                  </a:moveTo>
                  <a:lnTo>
                    <a:pt x="47476" y="5945"/>
                  </a:lnTo>
                  <a:cubicBezTo>
                    <a:pt x="66523" y="2047"/>
                    <a:pt x="86245" y="0"/>
                    <a:pt x="106445" y="0"/>
                  </a:cubicBezTo>
                  <a:cubicBezTo>
                    <a:pt x="126645" y="0"/>
                    <a:pt x="146366" y="2047"/>
                    <a:pt x="165414" y="5945"/>
                  </a:cubicBezTo>
                  <a:lnTo>
                    <a:pt x="207424" y="18986"/>
                  </a:lnTo>
                  <a:lnTo>
                    <a:pt x="177535" y="139055"/>
                  </a:lnTo>
                  <a:lnTo>
                    <a:pt x="172690" y="135788"/>
                  </a:lnTo>
                  <a:cubicBezTo>
                    <a:pt x="152329" y="127176"/>
                    <a:pt x="129943" y="122414"/>
                    <a:pt x="106445" y="122414"/>
                  </a:cubicBezTo>
                  <a:cubicBezTo>
                    <a:pt x="82947" y="122414"/>
                    <a:pt x="60561" y="127176"/>
                    <a:pt x="40200" y="135788"/>
                  </a:cubicBezTo>
                  <a:lnTo>
                    <a:pt x="30314" y="142453"/>
                  </a:lnTo>
                  <a:lnTo>
                    <a:pt x="0" y="20682"/>
                  </a:lnTo>
                  <a:close/>
                </a:path>
              </a:pathLst>
            </a:custGeom>
            <a:solidFill>
              <a:srgbClr val="F14152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자유형: 도형 55">
              <a:extLst>
                <a:ext uri="{FF2B5EF4-FFF2-40B4-BE49-F238E27FC236}">
                  <a16:creationId xmlns:a16="http://schemas.microsoft.com/office/drawing/2014/main" id="{D3F5C449-AA83-2BAE-95DA-9615F00293A0}"/>
                </a:ext>
              </a:extLst>
            </p:cNvPr>
            <p:cNvSpPr/>
            <p:nvPr/>
          </p:nvSpPr>
          <p:spPr>
            <a:xfrm rot="16200000" flipH="1" flipV="1">
              <a:off x="10398017" y="5979948"/>
              <a:ext cx="207423" cy="144074"/>
            </a:xfrm>
            <a:custGeom>
              <a:avLst/>
              <a:gdLst>
                <a:gd name="connsiteX0" fmla="*/ 0 w 207423"/>
                <a:gd name="connsiteY0" fmla="*/ 125898 h 144074"/>
                <a:gd name="connsiteX1" fmla="*/ 29687 w 207423"/>
                <a:gd name="connsiteY1" fmla="*/ 6644 h 144074"/>
                <a:gd name="connsiteX2" fmla="*/ 32126 w 207423"/>
                <a:gd name="connsiteY2" fmla="*/ 8288 h 144074"/>
                <a:gd name="connsiteX3" fmla="*/ 98371 w 207423"/>
                <a:gd name="connsiteY3" fmla="*/ 21662 h 144074"/>
                <a:gd name="connsiteX4" fmla="*/ 164616 w 207423"/>
                <a:gd name="connsiteY4" fmla="*/ 8288 h 144074"/>
                <a:gd name="connsiteX5" fmla="*/ 176908 w 207423"/>
                <a:gd name="connsiteY5" fmla="*/ 0 h 144074"/>
                <a:gd name="connsiteX6" fmla="*/ 207423 w 207423"/>
                <a:gd name="connsiteY6" fmla="*/ 122583 h 144074"/>
                <a:gd name="connsiteX7" fmla="*/ 157340 w 207423"/>
                <a:gd name="connsiteY7" fmla="*/ 138129 h 144074"/>
                <a:gd name="connsiteX8" fmla="*/ 98371 w 207423"/>
                <a:gd name="connsiteY8" fmla="*/ 144074 h 144074"/>
                <a:gd name="connsiteX9" fmla="*/ 39402 w 207423"/>
                <a:gd name="connsiteY9" fmla="*/ 138129 h 144074"/>
                <a:gd name="connsiteX10" fmla="*/ 0 w 207423"/>
                <a:gd name="connsiteY10" fmla="*/ 125898 h 1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423" h="144074">
                  <a:moveTo>
                    <a:pt x="0" y="125898"/>
                  </a:moveTo>
                  <a:lnTo>
                    <a:pt x="29687" y="6644"/>
                  </a:lnTo>
                  <a:lnTo>
                    <a:pt x="32126" y="8288"/>
                  </a:lnTo>
                  <a:cubicBezTo>
                    <a:pt x="52487" y="16900"/>
                    <a:pt x="74873" y="21662"/>
                    <a:pt x="98371" y="21662"/>
                  </a:cubicBezTo>
                  <a:cubicBezTo>
                    <a:pt x="121869" y="21662"/>
                    <a:pt x="144255" y="16900"/>
                    <a:pt x="164616" y="8288"/>
                  </a:cubicBezTo>
                  <a:lnTo>
                    <a:pt x="176908" y="0"/>
                  </a:lnTo>
                  <a:lnTo>
                    <a:pt x="207423" y="122583"/>
                  </a:lnTo>
                  <a:lnTo>
                    <a:pt x="157340" y="138129"/>
                  </a:lnTo>
                  <a:cubicBezTo>
                    <a:pt x="138292" y="142027"/>
                    <a:pt x="118571" y="144074"/>
                    <a:pt x="98371" y="144074"/>
                  </a:cubicBezTo>
                  <a:cubicBezTo>
                    <a:pt x="78171" y="144074"/>
                    <a:pt x="58449" y="142027"/>
                    <a:pt x="39402" y="138129"/>
                  </a:cubicBezTo>
                  <a:lnTo>
                    <a:pt x="0" y="125898"/>
                  </a:lnTo>
                  <a:close/>
                </a:path>
              </a:pathLst>
            </a:custGeom>
            <a:solidFill>
              <a:srgbClr val="F14152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자유형: 도형 54">
              <a:extLst>
                <a:ext uri="{FF2B5EF4-FFF2-40B4-BE49-F238E27FC236}">
                  <a16:creationId xmlns:a16="http://schemas.microsoft.com/office/drawing/2014/main" id="{4A0B9879-D976-04AC-ADD4-E9E0793302B2}"/>
                </a:ext>
              </a:extLst>
            </p:cNvPr>
            <p:cNvSpPr/>
            <p:nvPr/>
          </p:nvSpPr>
          <p:spPr>
            <a:xfrm rot="16200000" flipH="1" flipV="1">
              <a:off x="10649553" y="6155197"/>
              <a:ext cx="145478" cy="222617"/>
            </a:xfrm>
            <a:custGeom>
              <a:avLst/>
              <a:gdLst>
                <a:gd name="connsiteX0" fmla="*/ 0 w 145478"/>
                <a:gd name="connsiteY0" fmla="*/ 191926 h 222617"/>
                <a:gd name="connsiteX1" fmla="*/ 9691 w 145478"/>
                <a:gd name="connsiteY1" fmla="*/ 177553 h 222617"/>
                <a:gd name="connsiteX2" fmla="*/ 23065 w 145478"/>
                <a:gd name="connsiteY2" fmla="*/ 111308 h 222617"/>
                <a:gd name="connsiteX3" fmla="*/ 9691 w 145478"/>
                <a:gd name="connsiteY3" fmla="*/ 45063 h 222617"/>
                <a:gd name="connsiteX4" fmla="*/ 0 w 145478"/>
                <a:gd name="connsiteY4" fmla="*/ 30690 h 222617"/>
                <a:gd name="connsiteX5" fmla="*/ 123286 w 145478"/>
                <a:gd name="connsiteY5" fmla="*/ 0 h 222617"/>
                <a:gd name="connsiteX6" fmla="*/ 139533 w 145478"/>
                <a:gd name="connsiteY6" fmla="*/ 52338 h 222617"/>
                <a:gd name="connsiteX7" fmla="*/ 145478 w 145478"/>
                <a:gd name="connsiteY7" fmla="*/ 111307 h 222617"/>
                <a:gd name="connsiteX8" fmla="*/ 139533 w 145478"/>
                <a:gd name="connsiteY8" fmla="*/ 170276 h 222617"/>
                <a:gd name="connsiteX9" fmla="*/ 123286 w 145478"/>
                <a:gd name="connsiteY9" fmla="*/ 222617 h 222617"/>
                <a:gd name="connsiteX10" fmla="*/ 0 w 145478"/>
                <a:gd name="connsiteY10" fmla="*/ 191926 h 22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478" h="222617">
                  <a:moveTo>
                    <a:pt x="0" y="191926"/>
                  </a:moveTo>
                  <a:lnTo>
                    <a:pt x="9691" y="177553"/>
                  </a:lnTo>
                  <a:cubicBezTo>
                    <a:pt x="18303" y="157192"/>
                    <a:pt x="23065" y="134806"/>
                    <a:pt x="23065" y="111308"/>
                  </a:cubicBezTo>
                  <a:cubicBezTo>
                    <a:pt x="23065" y="87810"/>
                    <a:pt x="18303" y="65424"/>
                    <a:pt x="9691" y="45063"/>
                  </a:cubicBezTo>
                  <a:lnTo>
                    <a:pt x="0" y="30690"/>
                  </a:lnTo>
                  <a:lnTo>
                    <a:pt x="123286" y="0"/>
                  </a:lnTo>
                  <a:lnTo>
                    <a:pt x="139533" y="52338"/>
                  </a:lnTo>
                  <a:cubicBezTo>
                    <a:pt x="143431" y="71385"/>
                    <a:pt x="145478" y="91107"/>
                    <a:pt x="145478" y="111307"/>
                  </a:cubicBezTo>
                  <a:cubicBezTo>
                    <a:pt x="145478" y="131507"/>
                    <a:pt x="143431" y="151229"/>
                    <a:pt x="139533" y="170276"/>
                  </a:cubicBezTo>
                  <a:lnTo>
                    <a:pt x="123286" y="222617"/>
                  </a:lnTo>
                  <a:lnTo>
                    <a:pt x="0" y="191926"/>
                  </a:lnTo>
                  <a:close/>
                </a:path>
              </a:pathLst>
            </a:custGeom>
            <a:solidFill>
              <a:srgbClr val="F14152"/>
            </a:solidFill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b="1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원형: 비어 있음 59">
              <a:extLst>
                <a:ext uri="{FF2B5EF4-FFF2-40B4-BE49-F238E27FC236}">
                  <a16:creationId xmlns:a16="http://schemas.microsoft.com/office/drawing/2014/main" id="{DFB58163-B92B-036C-8C74-AA22990E8265}"/>
                </a:ext>
              </a:extLst>
            </p:cNvPr>
            <p:cNvSpPr/>
            <p:nvPr/>
          </p:nvSpPr>
          <p:spPr>
            <a:xfrm>
              <a:off x="10460739" y="5777073"/>
              <a:ext cx="533474" cy="533474"/>
            </a:xfrm>
            <a:prstGeom prst="donut">
              <a:avLst>
                <a:gd name="adj" fmla="val 12435"/>
              </a:avLst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n w="6350">
                  <a:solidFill>
                    <a:srgbClr val="E7E6E6">
                      <a:lumMod val="25000"/>
                    </a:srgbClr>
                  </a:solidFill>
                </a:ln>
                <a:solidFill>
                  <a:prstClr val="black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24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 - Model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35A7C41-2FC4-ECBF-6BED-35B56772B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75803"/>
              </p:ext>
            </p:extLst>
          </p:nvPr>
        </p:nvGraphicFramePr>
        <p:xfrm>
          <a:off x="1614755" y="1503469"/>
          <a:ext cx="8128000" cy="48705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90336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01065447"/>
                    </a:ext>
                  </a:extLst>
                </a:gridCol>
              </a:tblGrid>
              <a:tr h="4089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MODEL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85732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데이터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차원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12677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tf_dataset</a:t>
                      </a:r>
                      <a:r>
                        <a:rPr lang="ko-KR" altLang="en-US" b="0" dirty="0"/>
                        <a:t>의 </a:t>
                      </a:r>
                      <a:r>
                        <a:rPr lang="en-US" altLang="ko-KR" b="0" dirty="0"/>
                        <a:t>X, 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 : (</a:t>
                      </a:r>
                      <a:r>
                        <a:rPr lang="en-US" altLang="ko-KR" b="0" dirty="0" err="1"/>
                        <a:t>batch_size,window_size</a:t>
                      </a:r>
                      <a:r>
                        <a:rPr lang="en-US" altLang="ko-KR" b="0" dirty="0"/>
                        <a:t>, features)=(32,20,4)</a:t>
                      </a:r>
                    </a:p>
                    <a:p>
                      <a:pPr algn="ctr" latinLnBrk="1"/>
                      <a:r>
                        <a:rPr lang="en-US" altLang="ko-KR" b="0" dirty="0"/>
                        <a:t>y : (</a:t>
                      </a:r>
                      <a:r>
                        <a:rPr lang="en-US" altLang="ko-KR" b="0" dirty="0" err="1"/>
                        <a:t>batch_size</a:t>
                      </a:r>
                      <a:r>
                        <a:rPr lang="en-US" altLang="ko-KR" b="0" dirty="0"/>
                        <a:t>, features) = (32,3)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322737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62643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Conv1D (20x32)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유효 </a:t>
                      </a:r>
                      <a:r>
                        <a:rPr lang="en-US" altLang="ko-KR" b="0" dirty="0"/>
                        <a:t>Feature </a:t>
                      </a:r>
                      <a:r>
                        <a:rPr lang="ko-KR" altLang="en-US" b="0" dirty="0"/>
                        <a:t>추출을 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279260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LSTM (16)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시계열을 처리시 오래 전의 기울기를 기억하기 위해 </a:t>
                      </a:r>
                      <a:r>
                        <a:rPr lang="en-US" altLang="ko-KR" b="0" dirty="0"/>
                        <a:t>LSTM</a:t>
                      </a:r>
                      <a:r>
                        <a:rPr lang="ko-KR" altLang="en-US" b="0" dirty="0"/>
                        <a:t>사용</a:t>
                      </a:r>
                      <a:r>
                        <a:rPr lang="en-US" altLang="ko-KR" b="0" dirty="0"/>
                        <a:t>.</a:t>
                      </a:r>
                    </a:p>
                    <a:p>
                      <a:pPr algn="ctr" latinLnBrk="1"/>
                      <a:r>
                        <a:rPr lang="ko-KR" altLang="en-US" b="0" dirty="0"/>
                        <a:t>즉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기울기 소실문제 해결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82622"/>
                  </a:ext>
                </a:extLst>
              </a:tr>
              <a:tr h="50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Fully Connected (16)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이전 레이어 출력 평탄화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934121"/>
                  </a:ext>
                </a:extLst>
              </a:tr>
              <a:tr h="613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Fully Connected (3)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각 라벨에 대한 최종 확률을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52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15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 - Parameter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D228F8-B4B6-B9E8-9093-0F2A85D7F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7193"/>
              </p:ext>
            </p:extLst>
          </p:nvPr>
        </p:nvGraphicFramePr>
        <p:xfrm>
          <a:off x="2295471" y="2403592"/>
          <a:ext cx="8128000" cy="24440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46859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0721094"/>
                    </a:ext>
                  </a:extLst>
                </a:gridCol>
              </a:tblGrid>
              <a:tr h="595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 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 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48634"/>
                  </a:ext>
                </a:extLst>
              </a:tr>
              <a:tr h="60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 Optimizer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최적화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536509"/>
                  </a:ext>
                </a:extLst>
              </a:tr>
              <a:tr h="60409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보다 데이터의 특이치에 덜 민감하게 반응하는 회귀의 손실함수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3149"/>
                  </a:ext>
                </a:extLst>
              </a:tr>
              <a:tr h="60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Early Stopping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과적합</a:t>
                      </a:r>
                      <a:r>
                        <a:rPr lang="ko-KR" altLang="en-US" dirty="0"/>
                        <a:t> 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90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98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 – Food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업종의 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‘CJ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제일제당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’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D33AF2CA-6838-D897-8013-D2E8B4B5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61" y="1736287"/>
            <a:ext cx="9307349" cy="438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8DDFC1-615F-36D0-D740-5409D2DFCE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7327" y="6262802"/>
            <a:ext cx="6380943" cy="51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9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Food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업종의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'</a:t>
            </a:r>
            <a:r>
              <a:rPr lang="ko-KR" altLang="en-US" sz="2400" i="1" kern="0" dirty="0" err="1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하이트진로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'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A7C5DA40-CF0D-8001-F4D7-3436AC41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68" y="1721827"/>
            <a:ext cx="9438064" cy="444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84F08B-7A84-A445-6AFC-408B56B9C2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4084" y="6258754"/>
            <a:ext cx="6963832" cy="3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Electronic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업종의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삼성전자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'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AC4D0329-7986-F9B2-2583-6FE64995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89" y="1724220"/>
            <a:ext cx="9838621" cy="463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267EE7-9475-9EFF-0D1C-F1098AD9FD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2257" y="6317007"/>
            <a:ext cx="5837450" cy="4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5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44F3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파트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44F3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 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Medicine</a:t>
            </a: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업종의 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‘</a:t>
            </a: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한미약품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'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1200" cap="none" spc="0" normalizeH="0" baseline="0" noProof="0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맑은 고딕" panose="020B0503020000020004" pitchFamily="50" charset="-127"/>
                    <a:cs typeface="+mn-cs"/>
                  </a:rPr>
                  <a:t>01</a:t>
                </a:r>
                <a:endParaRPr kumimoji="0" lang="ko-KR" altLang="en-US" sz="1400" b="1" i="0" u="none" strike="noStrike" kern="1200" cap="none" spc="0" normalizeH="0" baseline="0" noProof="0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1" i="0" u="none" strike="noStrike" kern="1200" cap="none" spc="0" normalizeH="0" baseline="0" noProof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Impact" panose="020B080603090205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FB4990-1F10-E68F-7AF7-43199055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99" y="1936880"/>
            <a:ext cx="9249526" cy="43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9D7A28-7C65-B2D9-3452-9D4CC0067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7780" y="6374063"/>
            <a:ext cx="5617387" cy="32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0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Distribution 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업종의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‘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롯데쇼핑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＇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5322D6-531A-62DD-9BF4-E69ADABF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61" y="1615735"/>
            <a:ext cx="9492027" cy="4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0D3D1B-CADD-CAEB-BCB3-DFA357A43A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5639" y="6174288"/>
            <a:ext cx="8111351" cy="5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23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 - 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성능평가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2(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히스토리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i="1" kern="0" dirty="0" err="1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손실값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09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Tomorrow Predict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12B9B92-1F9F-B13B-597B-98E55F5C6DBD}"/>
              </a:ext>
            </a:extLst>
          </p:cNvPr>
          <p:cNvSpPr txBox="1"/>
          <p:nvPr/>
        </p:nvSpPr>
        <p:spPr>
          <a:xfrm>
            <a:off x="7475185" y="1810494"/>
            <a:ext cx="371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Tomorrow Predict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학습으로 저장된 모델을 불러와서 다음 날의 업종 방향을 예측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4354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 err="1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UTDdata</a:t>
            </a:r>
            <a:endParaRPr lang="en-US" altLang="ko-KR" sz="2400" i="1" kern="0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0083A84-0BF5-EF00-6C63-B7E7A75AA6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912" y="1323621"/>
            <a:ext cx="6595768" cy="34027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E14467-8E7E-F9AF-3B0F-8E8132717E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234" y="4790385"/>
            <a:ext cx="6595769" cy="1945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285069-2F4D-9113-F2D0-8C3CA01554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6953" y="1309697"/>
            <a:ext cx="3410218" cy="3430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554DE4-3B53-F42D-3777-A6018BED9018}"/>
              </a:ext>
            </a:extLst>
          </p:cNvPr>
          <p:cNvSpPr txBox="1"/>
          <p:nvPr/>
        </p:nvSpPr>
        <p:spPr>
          <a:xfrm>
            <a:off x="7376953" y="5092117"/>
            <a:ext cx="3468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UTDdata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최신화작업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정적 웹 </a:t>
            </a:r>
            <a:r>
              <a:rPr lang="ko-KR" altLang="en-US" b="1" dirty="0" err="1">
                <a:solidFill>
                  <a:schemeClr val="bg1"/>
                </a:solidFill>
              </a:rPr>
              <a:t>크롤링을</a:t>
            </a:r>
            <a:r>
              <a:rPr lang="ko-KR" altLang="en-US" b="1" dirty="0">
                <a:solidFill>
                  <a:schemeClr val="bg1"/>
                </a:solidFill>
              </a:rPr>
              <a:t> 통해 네이버금융사이트에서 종목별 </a:t>
            </a:r>
            <a:r>
              <a:rPr lang="en-US" altLang="ko-KR" b="1" dirty="0">
                <a:solidFill>
                  <a:schemeClr val="bg1"/>
                </a:solidFill>
              </a:rPr>
              <a:t>data </a:t>
            </a:r>
            <a:r>
              <a:rPr lang="ko-KR" altLang="en-US" b="1" dirty="0">
                <a:solidFill>
                  <a:schemeClr val="bg1"/>
                </a:solidFill>
              </a:rPr>
              <a:t>수집 및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DataCollection</a:t>
            </a:r>
            <a:r>
              <a:rPr lang="ko-KR" altLang="en-US" b="1" dirty="0">
                <a:solidFill>
                  <a:schemeClr val="bg1"/>
                </a:solidFill>
              </a:rPr>
              <a:t>에서 수집한 </a:t>
            </a:r>
            <a:r>
              <a:rPr lang="en-US" altLang="ko-KR" b="1" dirty="0">
                <a:solidFill>
                  <a:schemeClr val="bg1"/>
                </a:solidFill>
              </a:rPr>
              <a:t>data</a:t>
            </a:r>
            <a:r>
              <a:rPr lang="ko-KR" altLang="en-US" b="1" dirty="0">
                <a:solidFill>
                  <a:schemeClr val="bg1"/>
                </a:solidFill>
              </a:rPr>
              <a:t>와 병합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최신화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601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팀원소개</a:t>
            </a:r>
            <a:endParaRPr lang="en-US" altLang="ko-KR" sz="2400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4378692" y="2030978"/>
            <a:ext cx="1296000" cy="1296000"/>
            <a:chOff x="10667724" y="2019434"/>
            <a:chExt cx="1296000" cy="1296000"/>
          </a:xfrm>
        </p:grpSpPr>
        <p:grpSp>
          <p:nvGrpSpPr>
            <p:cNvPr id="87" name="그룹 86"/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4F8DC5"/>
                    </a:solidFill>
                  </a:rPr>
                  <a:t>v</a:t>
                </a:r>
              </a:p>
            </p:txBody>
          </p:sp>
        </p:grp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sp>
        <p:nvSpPr>
          <p:cNvPr id="92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378692" y="3534004"/>
            <a:ext cx="1296000" cy="37205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4472C4"/>
                </a:solidFill>
              </a:rPr>
              <a:t>정성원</a:t>
            </a:r>
            <a:r>
              <a:rPr lang="en-US" altLang="ko-KR" sz="1050" b="1" dirty="0">
                <a:solidFill>
                  <a:srgbClr val="4472C4"/>
                </a:solidFill>
              </a:rPr>
              <a:t> 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5899021" y="2033811"/>
            <a:ext cx="1296000" cy="1296000"/>
            <a:chOff x="2547739" y="4231535"/>
            <a:chExt cx="1296000" cy="1296000"/>
          </a:xfrm>
        </p:grpSpPr>
        <p:sp>
          <p:nvSpPr>
            <p:cNvPr id="95" name="직사각형 94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sp>
        <p:nvSpPr>
          <p:cNvPr id="9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899021" y="3536837"/>
            <a:ext cx="1296000" cy="37205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4472C4"/>
                </a:solidFill>
              </a:rPr>
              <a:t>박현진</a:t>
            </a:r>
            <a:r>
              <a:rPr lang="en-US" altLang="ko-KR" sz="1050" b="1" dirty="0">
                <a:solidFill>
                  <a:srgbClr val="4472C4"/>
                </a:solidFill>
              </a:rPr>
              <a:t> </a:t>
            </a:r>
          </a:p>
        </p:txBody>
      </p:sp>
      <p:grpSp>
        <p:nvGrpSpPr>
          <p:cNvPr id="100" name="Group 58"/>
          <p:cNvGrpSpPr>
            <a:grpSpLocks noChangeAspect="1"/>
          </p:cNvGrpSpPr>
          <p:nvPr/>
        </p:nvGrpSpPr>
        <p:grpSpPr bwMode="auto">
          <a:xfrm>
            <a:off x="6121244" y="2339214"/>
            <a:ext cx="762444" cy="978872"/>
            <a:chOff x="648" y="958"/>
            <a:chExt cx="1078" cy="1384"/>
          </a:xfrm>
        </p:grpSpPr>
        <p:sp>
          <p:nvSpPr>
            <p:cNvPr id="101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4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378692" y="4190456"/>
            <a:ext cx="1296000" cy="37205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rgbClr val="4472C4"/>
                </a:solidFill>
              </a:rPr>
              <a:t>정병채</a:t>
            </a:r>
            <a:r>
              <a:rPr lang="en-US" altLang="ko-KR" sz="1050" b="1" dirty="0">
                <a:solidFill>
                  <a:srgbClr val="4472C4"/>
                </a:solidFill>
              </a:rPr>
              <a:t>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4382067" y="4851900"/>
            <a:ext cx="1296000" cy="1296000"/>
            <a:chOff x="2547739" y="4231535"/>
            <a:chExt cx="1296000" cy="1296000"/>
          </a:xfrm>
        </p:grpSpPr>
        <p:sp>
          <p:nvSpPr>
            <p:cNvPr id="130" name="직사각형 129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pic>
        <p:nvPicPr>
          <p:cNvPr id="136" name="그림 1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74" y="5102701"/>
            <a:ext cx="751163" cy="1045199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567699" y="2132600"/>
            <a:ext cx="257599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 err="1">
                <a:solidFill>
                  <a:prstClr val="white"/>
                </a:solidFill>
              </a:rPr>
              <a:t>크롤링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prstClr val="white"/>
                </a:solidFill>
              </a:rPr>
              <a:t>모델링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298171" y="2134284"/>
            <a:ext cx="2575990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1. </a:t>
            </a:r>
            <a:r>
              <a:rPr lang="ko-KR" altLang="en-US" sz="1200" b="1" dirty="0" err="1">
                <a:solidFill>
                  <a:prstClr val="white"/>
                </a:solidFill>
              </a:rPr>
              <a:t>크롤링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2. </a:t>
            </a:r>
            <a:r>
              <a:rPr lang="ko-KR" altLang="en-US" sz="1200" b="1" dirty="0">
                <a:solidFill>
                  <a:prstClr val="white"/>
                </a:solidFill>
              </a:rPr>
              <a:t>모델링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3. PPT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298171" y="4974845"/>
            <a:ext cx="2575990" cy="73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prstClr val="white"/>
                </a:solidFill>
              </a:rPr>
              <a:t>카카오 </a:t>
            </a:r>
            <a:r>
              <a:rPr lang="ko-KR" altLang="en-US" sz="1200" b="1" dirty="0" err="1">
                <a:solidFill>
                  <a:prstClr val="white"/>
                </a:solidFill>
              </a:rPr>
              <a:t>챗봇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200" b="1" dirty="0">
                <a:solidFill>
                  <a:prstClr val="white"/>
                </a:solidFill>
              </a:rPr>
              <a:t>모델링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39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main.py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00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Tmon몬소리 Black" panose="02000A03000000000000" pitchFamily="2" charset="-127"/>
              </a:rPr>
              <a:t>application.py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01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시연</a:t>
            </a:r>
            <a:endParaRPr lang="en-US" altLang="ko-KR" sz="2400" i="1" kern="0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96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02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7" name="Group 19"/>
          <p:cNvGrpSpPr>
            <a:grpSpLocks noChangeAspect="1"/>
          </p:cNvGrpSpPr>
          <p:nvPr/>
        </p:nvGrpSpPr>
        <p:grpSpPr bwMode="auto">
          <a:xfrm>
            <a:off x="2999954" y="4716449"/>
            <a:ext cx="1142999" cy="1142999"/>
            <a:chOff x="2349" y="2828"/>
            <a:chExt cx="1784" cy="1784"/>
          </a:xfrm>
        </p:grpSpPr>
        <p:sp>
          <p:nvSpPr>
            <p:cNvPr id="78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4" name="Group 58"/>
          <p:cNvGrpSpPr>
            <a:grpSpLocks noChangeAspect="1"/>
          </p:cNvGrpSpPr>
          <p:nvPr/>
        </p:nvGrpSpPr>
        <p:grpSpPr bwMode="auto">
          <a:xfrm>
            <a:off x="8358882" y="3610391"/>
            <a:ext cx="768653" cy="945986"/>
            <a:chOff x="6133" y="1070"/>
            <a:chExt cx="1218" cy="1499"/>
          </a:xfrm>
        </p:grpSpPr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0"/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63"/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64"/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6"/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67"/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6"/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63" name="차트 162"/>
          <p:cNvGraphicFramePr/>
          <p:nvPr>
            <p:extLst>
              <p:ext uri="{D42A27DB-BD31-4B8C-83A1-F6EECF244321}">
                <p14:modId xmlns:p14="http://schemas.microsoft.com/office/powerpoint/2010/main" val="3250042524"/>
              </p:ext>
            </p:extLst>
          </p:nvPr>
        </p:nvGraphicFramePr>
        <p:xfrm>
          <a:off x="4027436" y="34153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4" name="모서리가 둥근 사각형 설명선 163"/>
          <p:cNvSpPr/>
          <p:nvPr/>
        </p:nvSpPr>
        <p:spPr>
          <a:xfrm>
            <a:off x="2551511" y="3544795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rgbClr val="00B0F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네이버 금융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20</a:t>
            </a:r>
            <a:r>
              <a:rPr lang="en-US" altLang="ko-KR" b="1" dirty="0">
                <a:solidFill>
                  <a:prstClr val="white"/>
                </a:solidFill>
              </a:rPr>
              <a:t>%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(</a:t>
            </a:r>
            <a:r>
              <a:rPr lang="el-GR" altLang="ko-KR" sz="1400" b="0" i="0" dirty="0">
                <a:solidFill>
                  <a:schemeClr val="bg1"/>
                </a:solidFill>
                <a:effectLst/>
                <a:latin typeface="Apple SD Gothic Neo"/>
              </a:rPr>
              <a:t>α</a:t>
            </a:r>
            <a:r>
              <a:rPr lang="en-US" altLang="ko-KR" sz="140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65" name="모서리가 둥근 사각형 설명선 164"/>
          <p:cNvSpPr/>
          <p:nvPr/>
        </p:nvSpPr>
        <p:spPr>
          <a:xfrm>
            <a:off x="7723266" y="47514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B0F0"/>
                </a:solidFill>
              </a:rPr>
              <a:t>키움 </a:t>
            </a:r>
            <a:r>
              <a:rPr lang="en-US" altLang="ko-KR" sz="1200" b="1" dirty="0">
                <a:solidFill>
                  <a:srgbClr val="00B0F0"/>
                </a:solidFill>
              </a:rPr>
              <a:t>API</a:t>
            </a:r>
          </a:p>
          <a:p>
            <a:pPr algn="ctr"/>
            <a:r>
              <a:rPr lang="en-US" altLang="ko-KR" sz="3200" b="1" dirty="0">
                <a:solidFill>
                  <a:srgbClr val="00B0F0"/>
                </a:solidFill>
              </a:rPr>
              <a:t>80</a:t>
            </a:r>
            <a:r>
              <a:rPr lang="en-US" altLang="ko-KR" b="1" dirty="0">
                <a:solidFill>
                  <a:srgbClr val="00B0F0"/>
                </a:solidFill>
              </a:rPr>
              <a:t>% </a:t>
            </a:r>
            <a:r>
              <a:rPr lang="en-US" altLang="ko-KR" sz="1400" dirty="0">
                <a:solidFill>
                  <a:srgbClr val="00B0F0"/>
                </a:solidFill>
              </a:rPr>
              <a:t>(</a:t>
            </a:r>
            <a:r>
              <a:rPr lang="ko-KR" altLang="en-US" sz="1400" dirty="0">
                <a:solidFill>
                  <a:srgbClr val="00B0F0"/>
                </a:solidFill>
              </a:rPr>
              <a:t>최대</a:t>
            </a:r>
            <a:r>
              <a:rPr lang="en-US" altLang="ko-KR" sz="1400" dirty="0">
                <a:solidFill>
                  <a:srgbClr val="00B0F0"/>
                </a:solidFill>
              </a:rPr>
              <a:t>3,000)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4002540" y="1931483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6E9D8"/>
                </a:solidFill>
              </a:rPr>
              <a:t>업종별 항목 데이터</a:t>
            </a:r>
            <a:endParaRPr lang="en-US" altLang="ko-KR" b="1" dirty="0">
              <a:solidFill>
                <a:srgbClr val="F6E9D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6E9D8"/>
                </a:solidFill>
              </a:rPr>
              <a:t>기준 </a:t>
            </a:r>
            <a:r>
              <a:rPr lang="en-US" altLang="ko-KR" b="1" dirty="0">
                <a:solidFill>
                  <a:srgbClr val="F6E9D8"/>
                </a:solidFill>
              </a:rPr>
              <a:t>: </a:t>
            </a:r>
            <a:r>
              <a:rPr lang="ko-KR" altLang="en-US" b="1" dirty="0">
                <a:solidFill>
                  <a:srgbClr val="F6E9D8"/>
                </a:solidFill>
              </a:rPr>
              <a:t>업종의 </a:t>
            </a:r>
            <a:r>
              <a:rPr lang="ko-KR" altLang="en-US" b="1" dirty="0" err="1">
                <a:solidFill>
                  <a:srgbClr val="F6E9D8"/>
                </a:solidFill>
              </a:rPr>
              <a:t>총시가</a:t>
            </a:r>
            <a:r>
              <a:rPr lang="ko-KR" altLang="en-US" b="1" dirty="0">
                <a:solidFill>
                  <a:srgbClr val="F6E9D8"/>
                </a:solidFill>
              </a:rPr>
              <a:t> 기준 </a:t>
            </a:r>
            <a:r>
              <a:rPr lang="en-US" altLang="ko-KR" b="1" dirty="0">
                <a:solidFill>
                  <a:srgbClr val="F6E9D8"/>
                </a:solidFill>
              </a:rPr>
              <a:t>TOP5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5312155" y="4541862"/>
            <a:ext cx="1524776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F6E9D8"/>
                </a:solidFill>
              </a:rPr>
              <a:t>항목별 일별 데이터</a:t>
            </a:r>
            <a:endParaRPr lang="en-US" altLang="ko-KR" sz="1200" b="1" dirty="0">
              <a:solidFill>
                <a:srgbClr val="F6E9D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6E9D8"/>
                </a:solidFill>
              </a:rPr>
              <a:t>3000+</a:t>
            </a:r>
            <a:r>
              <a:rPr lang="el-GR" altLang="ko-KR" sz="1200" b="1" dirty="0">
                <a:solidFill>
                  <a:srgbClr val="F6E9D8"/>
                </a:solidFill>
              </a:rPr>
              <a:t>α</a:t>
            </a:r>
            <a:r>
              <a:rPr lang="ko-KR" altLang="en-US" sz="1200" b="1" dirty="0">
                <a:solidFill>
                  <a:srgbClr val="F6E9D8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7661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사용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API  - 1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93D8894-02CD-212D-A171-4296A92FAE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61" y="2005970"/>
            <a:ext cx="234315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70E73-9F30-2209-D635-39CF535EA316}"/>
              </a:ext>
            </a:extLst>
          </p:cNvPr>
          <p:cNvSpPr txBox="1"/>
          <p:nvPr/>
        </p:nvSpPr>
        <p:spPr>
          <a:xfrm>
            <a:off x="966232" y="4498989"/>
            <a:ext cx="3060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 err="1">
                <a:solidFill>
                  <a:schemeClr val="bg1"/>
                </a:solidFill>
              </a:rPr>
              <a:t>텐서플로우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 err="1">
                <a:solidFill>
                  <a:schemeClr val="bg1"/>
                </a:solidFill>
              </a:rPr>
              <a:t>tf.data.dataset</a:t>
            </a:r>
            <a:r>
              <a:rPr lang="ko-KR" altLang="en-US" b="1" dirty="0">
                <a:solidFill>
                  <a:schemeClr val="bg1"/>
                </a:solidFill>
              </a:rPr>
              <a:t>을 사용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데이터 파이프 라인을 구축을 위해 사용</a:t>
            </a:r>
            <a:r>
              <a:rPr lang="en-US" altLang="ko-KR" b="1" dirty="0">
                <a:solidFill>
                  <a:schemeClr val="bg1"/>
                </a:solidFill>
              </a:rPr>
              <a:t>. 3</a:t>
            </a:r>
            <a:r>
              <a:rPr lang="ko-KR" altLang="en-US" b="1" dirty="0">
                <a:solidFill>
                  <a:schemeClr val="bg1"/>
                </a:solidFill>
              </a:rPr>
              <a:t>차원 </a:t>
            </a:r>
            <a:r>
              <a:rPr lang="ko-KR" altLang="en-US" b="1" dirty="0" err="1">
                <a:solidFill>
                  <a:schemeClr val="bg1"/>
                </a:solidFill>
              </a:rPr>
              <a:t>텐서를</a:t>
            </a:r>
            <a:r>
              <a:rPr lang="ko-KR" altLang="en-US" b="1" dirty="0">
                <a:solidFill>
                  <a:schemeClr val="bg1"/>
                </a:solidFill>
              </a:rPr>
              <a:t> 사용하기 위해 사용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키움 OpenAPI+ 개발가이드">
            <a:extLst>
              <a:ext uri="{FF2B5EF4-FFF2-40B4-BE49-F238E27FC236}">
                <a16:creationId xmlns:a16="http://schemas.microsoft.com/office/drawing/2014/main" id="{02DE3D18-A9FE-4DC2-136C-8990B7389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06" y="1820232"/>
            <a:ext cx="19716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623CEC2-AF76-8377-C09D-0882CF7FF4DE}"/>
              </a:ext>
            </a:extLst>
          </p:cNvPr>
          <p:cNvSpPr txBox="1"/>
          <p:nvPr/>
        </p:nvSpPr>
        <p:spPr>
          <a:xfrm>
            <a:off x="4388939" y="4498988"/>
            <a:ext cx="30600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키움</a:t>
            </a:r>
            <a:r>
              <a:rPr lang="en-US" altLang="ko-KR" b="1" dirty="0">
                <a:solidFill>
                  <a:schemeClr val="bg1"/>
                </a:solidFill>
              </a:rPr>
              <a:t>OPEN API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모델 학습을 위한 초기 데이터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200" b="1" dirty="0">
                <a:solidFill>
                  <a:schemeClr val="bg1"/>
                </a:solidFill>
              </a:rPr>
              <a:t>총데이터 </a:t>
            </a:r>
            <a:r>
              <a:rPr lang="en-US" altLang="ko-KR" sz="1200" b="1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업종 * 항목 * </a:t>
            </a:r>
            <a:r>
              <a:rPr lang="ko-KR" altLang="en-US" sz="1200" b="1" dirty="0" err="1">
                <a:solidFill>
                  <a:schemeClr val="bg1"/>
                </a:solidFill>
              </a:rPr>
              <a:t>일별종가데이터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              (18)     (5)        (3000)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BE33ED4-042C-9399-B058-225F868F7C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32" y="2065271"/>
            <a:ext cx="3572826" cy="14350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FD166E7-0482-74E9-A08B-112E8049A7AD}"/>
              </a:ext>
            </a:extLst>
          </p:cNvPr>
          <p:cNvSpPr txBox="1"/>
          <p:nvPr/>
        </p:nvSpPr>
        <p:spPr>
          <a:xfrm>
            <a:off x="8229187" y="4406656"/>
            <a:ext cx="3060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네이버 금융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데이터 최신화를 위한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r>
              <a:rPr lang="ko-KR" altLang="en-US" b="1" dirty="0">
                <a:solidFill>
                  <a:schemeClr val="bg1"/>
                </a:solidFill>
              </a:rPr>
              <a:t> 웹사이트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49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사용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API - 2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Picture 2" descr="구름IDE/REACT] 구름IDE 환경으로 리액트 시작하기#1">
            <a:extLst>
              <a:ext uri="{FF2B5EF4-FFF2-40B4-BE49-F238E27FC236}">
                <a16:creationId xmlns:a16="http://schemas.microsoft.com/office/drawing/2014/main" id="{E8708687-A4D9-D64B-FD11-D976972A8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63" y="2574421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팀 (@kakaoteam) / Twitter">
            <a:extLst>
              <a:ext uri="{FF2B5EF4-FFF2-40B4-BE49-F238E27FC236}">
                <a16:creationId xmlns:a16="http://schemas.microsoft.com/office/drawing/2014/main" id="{96D000F8-EA5A-47E8-EA3E-A94302925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78" y="257442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0081C2-7FFF-AE33-7CFD-B8038D9A1B6E}"/>
              </a:ext>
            </a:extLst>
          </p:cNvPr>
          <p:cNvSpPr txBox="1"/>
          <p:nvPr/>
        </p:nvSpPr>
        <p:spPr>
          <a:xfrm>
            <a:off x="1876971" y="4795110"/>
            <a:ext cx="385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구름 </a:t>
            </a:r>
            <a:r>
              <a:rPr lang="en-US" altLang="ko-KR" b="1" dirty="0">
                <a:solidFill>
                  <a:schemeClr val="bg1"/>
                </a:solidFill>
              </a:rPr>
              <a:t>ide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오늘 생성된 주가 데이터를 받기위한 매크로 </a:t>
            </a:r>
            <a:r>
              <a:rPr lang="ko-KR" altLang="en-US" b="1" dirty="0" err="1">
                <a:solidFill>
                  <a:schemeClr val="bg1"/>
                </a:solidFill>
              </a:rPr>
              <a:t>를</a:t>
            </a:r>
            <a:r>
              <a:rPr lang="ko-KR" altLang="en-US" b="1" dirty="0">
                <a:solidFill>
                  <a:schemeClr val="bg1"/>
                </a:solidFill>
              </a:rPr>
              <a:t> 하루에 한번 돌리기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위한 웹 클라우드 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74C18-AC38-CD26-526A-4E4ECA354A89}"/>
              </a:ext>
            </a:extLst>
          </p:cNvPr>
          <p:cNvSpPr txBox="1"/>
          <p:nvPr/>
        </p:nvSpPr>
        <p:spPr>
          <a:xfrm>
            <a:off x="6529081" y="5072109"/>
            <a:ext cx="376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카카오 </a:t>
            </a:r>
            <a:r>
              <a:rPr lang="ko-KR" altLang="en-US" b="1" dirty="0" err="1">
                <a:solidFill>
                  <a:schemeClr val="bg1"/>
                </a:solidFill>
              </a:rPr>
              <a:t>챗봇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사용자들이 손쉽게 접근할 수 있도록 카카오 </a:t>
            </a:r>
            <a:r>
              <a:rPr lang="ko-KR" altLang="en-US" b="1" dirty="0" err="1">
                <a:solidFill>
                  <a:schemeClr val="bg1"/>
                </a:solidFill>
              </a:rPr>
              <a:t>챗봇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API</a:t>
            </a:r>
            <a:r>
              <a:rPr lang="ko-KR" altLang="en-US" b="1" dirty="0">
                <a:solidFill>
                  <a:schemeClr val="bg1"/>
                </a:solidFill>
              </a:rPr>
              <a:t>를 이용</a:t>
            </a:r>
          </a:p>
        </p:txBody>
      </p:sp>
    </p:spTree>
    <p:extLst>
      <p:ext uri="{BB962C8B-B14F-4D97-AF65-F5344CB8AC3E}">
        <p14:creationId xmlns:p14="http://schemas.microsoft.com/office/powerpoint/2010/main" val="748994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개요 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&amp; </a:t>
            </a:r>
            <a:r>
              <a:rPr lang="ko-KR" altLang="en-US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Tmon몬소리 Black" panose="02000A03000000000000" pitchFamily="2" charset="-127"/>
              </a:rPr>
              <a:t>실행 순서도</a:t>
            </a:r>
            <a:endParaRPr lang="en-US" altLang="ko-KR" sz="2400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D1587B79-DC98-F613-374D-5FF0CAF034DE}"/>
              </a:ext>
            </a:extLst>
          </p:cNvPr>
          <p:cNvSpPr/>
          <p:nvPr/>
        </p:nvSpPr>
        <p:spPr>
          <a:xfrm>
            <a:off x="299912" y="1898321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DataCollection.ipynb</a:t>
            </a:r>
            <a:endParaRPr lang="en-US" altLang="ko-KR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데이터모음</a:t>
            </a:r>
            <a:r>
              <a:rPr lang="en-US" altLang="ko-KR" sz="1600" b="1" dirty="0"/>
              <a:t>)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C2B192-F519-D931-8E37-B27F2538A2F3}"/>
              </a:ext>
            </a:extLst>
          </p:cNvPr>
          <p:cNvSpPr/>
          <p:nvPr/>
        </p:nvSpPr>
        <p:spPr>
          <a:xfrm>
            <a:off x="3077739" y="1898321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전처리</a:t>
            </a:r>
            <a:r>
              <a:rPr lang="en-US" altLang="ko-KR" b="1" dirty="0"/>
              <a:t>.ipynb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 err="1"/>
              <a:t>전처리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DD2D87-57CF-1120-D6DD-5ED6C57F0C38}"/>
              </a:ext>
            </a:extLst>
          </p:cNvPr>
          <p:cNvSpPr/>
          <p:nvPr/>
        </p:nvSpPr>
        <p:spPr>
          <a:xfrm>
            <a:off x="273085" y="4450596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UTDdata.ipynb</a:t>
            </a:r>
            <a:endParaRPr lang="en-US" altLang="ko-KR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최신 데이터 수집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BCFA389-2B28-5A47-1527-B1485E639F8B}"/>
              </a:ext>
            </a:extLst>
          </p:cNvPr>
          <p:cNvSpPr/>
          <p:nvPr/>
        </p:nvSpPr>
        <p:spPr>
          <a:xfrm>
            <a:off x="5855566" y="1898321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Modeling.ipynb</a:t>
            </a:r>
            <a:endParaRPr lang="en-US" altLang="ko-KR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모델생성</a:t>
            </a:r>
            <a:r>
              <a:rPr lang="en-US" altLang="ko-KR" sz="1600" b="1" dirty="0"/>
              <a:t>&amp;</a:t>
            </a:r>
            <a:r>
              <a:rPr lang="ko-KR" altLang="en-US" sz="1600" b="1" dirty="0"/>
              <a:t>학습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F0EE3E2-418A-2C60-750A-F005DD21FD21}"/>
              </a:ext>
            </a:extLst>
          </p:cNvPr>
          <p:cNvSpPr/>
          <p:nvPr/>
        </p:nvSpPr>
        <p:spPr>
          <a:xfrm>
            <a:off x="5848633" y="4450596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TomorrowPredict.ipynb</a:t>
            </a:r>
            <a:endParaRPr lang="en-US" altLang="ko-KR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내일 업종별 방향 예측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4BEF31-8F3C-D337-0429-137C9984BDBE}"/>
              </a:ext>
            </a:extLst>
          </p:cNvPr>
          <p:cNvSpPr/>
          <p:nvPr/>
        </p:nvSpPr>
        <p:spPr>
          <a:xfrm>
            <a:off x="3060859" y="4450596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전처리</a:t>
            </a:r>
            <a:r>
              <a:rPr lang="en-US" altLang="ko-KR" b="1" dirty="0"/>
              <a:t>.</a:t>
            </a:r>
            <a:r>
              <a:rPr lang="en-US" altLang="ko-KR" b="1" dirty="0" err="1"/>
              <a:t>ipynb</a:t>
            </a:r>
            <a:endParaRPr lang="en-US" altLang="ko-KR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 err="1"/>
              <a:t>전처리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A5C4BFC-3C07-C7A5-254C-5AE998DE1110}"/>
              </a:ext>
            </a:extLst>
          </p:cNvPr>
          <p:cNvSpPr/>
          <p:nvPr/>
        </p:nvSpPr>
        <p:spPr>
          <a:xfrm>
            <a:off x="8823108" y="3612396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Main.py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구름 </a:t>
            </a:r>
            <a:r>
              <a:rPr lang="en-US" altLang="ko-KR" sz="1400" b="1" dirty="0"/>
              <a:t>ide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Daily </a:t>
            </a:r>
            <a:r>
              <a:rPr lang="ko-KR" altLang="en-US" sz="1400" b="1" dirty="0"/>
              <a:t>매크로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CD3542D-0B7B-1C00-4B8C-0CD499C35662}"/>
              </a:ext>
            </a:extLst>
          </p:cNvPr>
          <p:cNvSpPr/>
          <p:nvPr/>
        </p:nvSpPr>
        <p:spPr>
          <a:xfrm>
            <a:off x="8836975" y="5276381"/>
            <a:ext cx="2386739" cy="1383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Application.py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카카오 </a:t>
            </a:r>
            <a:r>
              <a:rPr lang="ko-KR" altLang="en-US" sz="1400" b="1" dirty="0" err="1"/>
              <a:t>챗봇</a:t>
            </a:r>
            <a:r>
              <a:rPr lang="ko-KR" altLang="en-US" sz="1400" b="1" dirty="0"/>
              <a:t> 서버와 연동 위한 파일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0C1820-72A6-7472-86BC-907951FB7C7C}"/>
              </a:ext>
            </a:extLst>
          </p:cNvPr>
          <p:cNvCxnSpPr>
            <a:stCxn id="5" idx="6"/>
            <a:endCxn id="32" idx="2"/>
          </p:cNvCxnSpPr>
          <p:nvPr/>
        </p:nvCxnSpPr>
        <p:spPr>
          <a:xfrm>
            <a:off x="2686651" y="2589933"/>
            <a:ext cx="391088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94C20F-FF05-EC17-F9F4-ABCD424B3EF5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5464478" y="2589933"/>
            <a:ext cx="391088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C35786-3F34-0F1B-B8DF-E7563FCDE50D}"/>
              </a:ext>
            </a:extLst>
          </p:cNvPr>
          <p:cNvCxnSpPr>
            <a:stCxn id="33" idx="6"/>
            <a:endCxn id="38" idx="2"/>
          </p:cNvCxnSpPr>
          <p:nvPr/>
        </p:nvCxnSpPr>
        <p:spPr>
          <a:xfrm>
            <a:off x="2659824" y="5142208"/>
            <a:ext cx="40103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793C37-51F1-CE75-A56A-873B1A370F5D}"/>
              </a:ext>
            </a:extLst>
          </p:cNvPr>
          <p:cNvCxnSpPr>
            <a:stCxn id="38" idx="6"/>
            <a:endCxn id="35" idx="2"/>
          </p:cNvCxnSpPr>
          <p:nvPr/>
        </p:nvCxnSpPr>
        <p:spPr>
          <a:xfrm>
            <a:off x="5447598" y="5142208"/>
            <a:ext cx="40103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B99C0E5-B139-C0ED-93C5-6ABBBE9C346E}"/>
              </a:ext>
            </a:extLst>
          </p:cNvPr>
          <p:cNvCxnSpPr>
            <a:stCxn id="35" idx="6"/>
            <a:endCxn id="39" idx="2"/>
          </p:cNvCxnSpPr>
          <p:nvPr/>
        </p:nvCxnSpPr>
        <p:spPr>
          <a:xfrm flipV="1">
            <a:off x="8235372" y="4304008"/>
            <a:ext cx="587736" cy="8382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C51A136-760B-CECF-6876-DAE27684A0B5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>
            <a:off x="8235372" y="5142208"/>
            <a:ext cx="601603" cy="82578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6B86AE4-2457-F46C-04D7-28C0DDA13370}"/>
              </a:ext>
            </a:extLst>
          </p:cNvPr>
          <p:cNvCxnSpPr>
            <a:cxnSpLocks/>
          </p:cNvCxnSpPr>
          <p:nvPr/>
        </p:nvCxnSpPr>
        <p:spPr>
          <a:xfrm flipV="1">
            <a:off x="75501" y="2641057"/>
            <a:ext cx="12116499" cy="1319978"/>
          </a:xfrm>
          <a:prstGeom prst="bentConnector3">
            <a:avLst>
              <a:gd name="adj1" fmla="val 68555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732701A-19F7-7CDC-A756-7BD777D397C5}"/>
              </a:ext>
            </a:extLst>
          </p:cNvPr>
          <p:cNvSpPr txBox="1"/>
          <p:nvPr/>
        </p:nvSpPr>
        <p:spPr>
          <a:xfrm>
            <a:off x="8823107" y="1686187"/>
            <a:ext cx="249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Only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Once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초기 데이터와 모델의 학습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AECEBB-B4BA-FBBA-8E1C-F1B7014FE409}"/>
              </a:ext>
            </a:extLst>
          </p:cNvPr>
          <p:cNvSpPr txBox="1"/>
          <p:nvPr/>
        </p:nvSpPr>
        <p:spPr>
          <a:xfrm>
            <a:off x="8768675" y="2689665"/>
            <a:ext cx="24956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Daily Execute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최신 데이터 수집과 내일 예측을 출력</a:t>
            </a:r>
          </a:p>
        </p:txBody>
      </p:sp>
    </p:spTree>
    <p:extLst>
      <p:ext uri="{BB962C8B-B14F-4D97-AF65-F5344CB8AC3E}">
        <p14:creationId xmlns:p14="http://schemas.microsoft.com/office/powerpoint/2010/main" val="410861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</a:t>
            </a:r>
            <a:r>
              <a:rPr lang="en-US" altLang="ko-KR" sz="2400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 err="1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DataCollection-KiwoomAPI</a:t>
            </a:r>
            <a:endParaRPr lang="en-US" altLang="ko-KR" sz="2400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613CAF-C5FC-FFD1-9814-4C971E84F5B1}"/>
              </a:ext>
            </a:extLst>
          </p:cNvPr>
          <p:cNvSpPr txBox="1"/>
          <p:nvPr/>
        </p:nvSpPr>
        <p:spPr>
          <a:xfrm>
            <a:off x="6154604" y="2908886"/>
            <a:ext cx="4969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DataCollection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sz="1800" b="1" dirty="0">
                <a:solidFill>
                  <a:schemeClr val="bg1"/>
                </a:solidFill>
              </a:rPr>
              <a:t>1. </a:t>
            </a:r>
            <a:r>
              <a:rPr lang="ko-KR" altLang="en-US" sz="1800" b="1" dirty="0">
                <a:solidFill>
                  <a:schemeClr val="bg1"/>
                </a:solidFill>
              </a:rPr>
              <a:t>키움 </a:t>
            </a:r>
            <a:r>
              <a:rPr lang="en-US" altLang="ko-KR" sz="1800" b="1" dirty="0">
                <a:solidFill>
                  <a:schemeClr val="bg1"/>
                </a:solidFill>
              </a:rPr>
              <a:t>API</a:t>
            </a:r>
            <a:r>
              <a:rPr lang="ko-KR" altLang="en-US" sz="1800" b="1" dirty="0">
                <a:solidFill>
                  <a:schemeClr val="bg1"/>
                </a:solidFill>
              </a:rPr>
              <a:t>를 사용해서 항목별 일별 데이터 추출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sz="1800" b="1" dirty="0">
                <a:solidFill>
                  <a:schemeClr val="bg1"/>
                </a:solidFill>
              </a:rPr>
              <a:t>출력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  <a:r>
              <a:rPr lang="en-US" altLang="ko-KR" sz="1800" b="1" dirty="0" err="1">
                <a:solidFill>
                  <a:schemeClr val="bg1"/>
                </a:solidFill>
              </a:rPr>
              <a:t>df_sector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 err="1">
                <a:solidFill>
                  <a:schemeClr val="bg1"/>
                </a:solidFill>
              </a:rPr>
              <a:t>이중딕셔너리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df_sector</a:t>
            </a:r>
            <a:r>
              <a:rPr lang="en-US" altLang="ko-KR" b="1" dirty="0">
                <a:solidFill>
                  <a:schemeClr val="bg1"/>
                </a:solidFill>
              </a:rPr>
              <a:t>[‘</a:t>
            </a:r>
            <a:r>
              <a:rPr lang="ko-KR" altLang="en-US" b="1" dirty="0" err="1">
                <a:solidFill>
                  <a:schemeClr val="bg1"/>
                </a:solidFill>
              </a:rPr>
              <a:t>업종명</a:t>
            </a:r>
            <a:r>
              <a:rPr lang="en-US" altLang="ko-KR" b="1" dirty="0">
                <a:solidFill>
                  <a:schemeClr val="bg1"/>
                </a:solidFill>
              </a:rPr>
              <a:t>‘][‘</a:t>
            </a:r>
            <a:r>
              <a:rPr lang="ko-KR" altLang="en-US" b="1" dirty="0">
                <a:solidFill>
                  <a:schemeClr val="bg1"/>
                </a:solidFill>
              </a:rPr>
              <a:t>항목코드</a:t>
            </a:r>
            <a:r>
              <a:rPr lang="en-US" altLang="ko-KR" b="1" dirty="0">
                <a:solidFill>
                  <a:schemeClr val="bg1"/>
                </a:solidFill>
              </a:rPr>
              <a:t>‘] = </a:t>
            </a:r>
            <a:r>
              <a:rPr lang="ko-KR" altLang="en-US" b="1" dirty="0">
                <a:solidFill>
                  <a:schemeClr val="bg1"/>
                </a:solidFill>
              </a:rPr>
              <a:t>최대 </a:t>
            </a:r>
            <a:r>
              <a:rPr lang="en-US" altLang="ko-KR" b="1" dirty="0">
                <a:solidFill>
                  <a:schemeClr val="bg1"/>
                </a:solidFill>
              </a:rPr>
              <a:t>3000</a:t>
            </a:r>
            <a:r>
              <a:rPr lang="ko-KR" altLang="en-US" b="1" dirty="0">
                <a:solidFill>
                  <a:schemeClr val="bg1"/>
                </a:solidFill>
              </a:rPr>
              <a:t>개의 시퀀스 데이터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3. Feature</a:t>
            </a:r>
            <a:r>
              <a:rPr lang="ko-KR" altLang="en-US" b="1" dirty="0">
                <a:solidFill>
                  <a:schemeClr val="bg1"/>
                </a:solidFill>
              </a:rPr>
              <a:t>선택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일자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거래량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시가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고가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저가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종가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>
                <a:solidFill>
                  <a:schemeClr val="bg1"/>
                </a:solidFill>
              </a:rPr>
              <a:t>데이터 프레임이 </a:t>
            </a:r>
            <a:r>
              <a:rPr lang="en-US" altLang="ko-KR" b="1" dirty="0">
                <a:solidFill>
                  <a:schemeClr val="bg1"/>
                </a:solidFill>
              </a:rPr>
              <a:t>1000</a:t>
            </a:r>
            <a:r>
              <a:rPr lang="ko-KR" altLang="en-US" b="1" dirty="0">
                <a:solidFill>
                  <a:schemeClr val="bg1"/>
                </a:solidFill>
              </a:rPr>
              <a:t>개 미만인 주가 항목은 데이터가 적으니 제외시킨다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55639-A318-5B51-F5A0-6CDD8A769E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517" y="1320185"/>
            <a:ext cx="4881687" cy="52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1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ko-KR" altLang="en-US" sz="2400" i="1" kern="0" dirty="0" err="1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전처리</a:t>
            </a:r>
            <a:endParaRPr lang="en-US" altLang="ko-KR" sz="2400" i="1" kern="0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FE28E3-13A6-9A15-FE85-708CB80EC2F3}"/>
              </a:ext>
            </a:extLst>
          </p:cNvPr>
          <p:cNvSpPr txBox="1"/>
          <p:nvPr/>
        </p:nvSpPr>
        <p:spPr>
          <a:xfrm>
            <a:off x="1559720" y="5165660"/>
            <a:ext cx="326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데이터 분할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각 주가 항목 데이터를 </a:t>
            </a:r>
            <a:r>
              <a:rPr lang="en-US" altLang="ko-KR" b="1" dirty="0">
                <a:solidFill>
                  <a:schemeClr val="bg1"/>
                </a:solidFill>
              </a:rPr>
              <a:t>8:2</a:t>
            </a:r>
            <a:r>
              <a:rPr lang="ko-KR" altLang="en-US" b="1" dirty="0">
                <a:solidFill>
                  <a:schemeClr val="bg1"/>
                </a:solidFill>
              </a:rPr>
              <a:t>로 훈련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테스트 셋으로 분할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2ABB5-E86D-B93A-83A5-E49DC1F53751}"/>
              </a:ext>
            </a:extLst>
          </p:cNvPr>
          <p:cNvSpPr txBox="1"/>
          <p:nvPr/>
        </p:nvSpPr>
        <p:spPr>
          <a:xfrm>
            <a:off x="6588840" y="5051585"/>
            <a:ext cx="4278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</a:t>
            </a:r>
            <a:r>
              <a:rPr lang="ko-KR" altLang="en-US" b="1" dirty="0">
                <a:solidFill>
                  <a:schemeClr val="bg1"/>
                </a:solidFill>
              </a:rPr>
              <a:t> 정규화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b="1" dirty="0" err="1">
                <a:solidFill>
                  <a:schemeClr val="bg1"/>
                </a:solidFill>
              </a:rPr>
              <a:t>MinMaxScaler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각 주기 항목의 훈련 데이터 정규화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테스트 데이터셋에 위의 </a:t>
            </a:r>
            <a:r>
              <a:rPr lang="en-US" altLang="ko-KR" b="1" dirty="0">
                <a:solidFill>
                  <a:schemeClr val="bg1"/>
                </a:solidFill>
              </a:rPr>
              <a:t>Scaler</a:t>
            </a:r>
            <a:r>
              <a:rPr lang="ko-KR" altLang="en-US" b="1" dirty="0">
                <a:solidFill>
                  <a:schemeClr val="bg1"/>
                </a:solidFill>
              </a:rPr>
              <a:t>을 적용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y</a:t>
            </a:r>
            <a:r>
              <a:rPr lang="ko-KR" altLang="en-US" b="1" dirty="0">
                <a:solidFill>
                  <a:schemeClr val="bg1"/>
                </a:solidFill>
              </a:rPr>
              <a:t>데이터에도 동일하게 스케일링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4804475-CBB0-1500-07CE-3A34F4093554}"/>
              </a:ext>
            </a:extLst>
          </p:cNvPr>
          <p:cNvSpPr/>
          <p:nvPr/>
        </p:nvSpPr>
        <p:spPr>
          <a:xfrm>
            <a:off x="5303899" y="3076193"/>
            <a:ext cx="1087385" cy="56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C4D7004-FBBF-A087-2DD2-5FFE3B840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3426" y="1760775"/>
            <a:ext cx="3829050" cy="3200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9DDFFF3-2024-9F68-236C-C52CE7E5C2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7032" y="1584260"/>
            <a:ext cx="3514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C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620382-9953-6770-E264-F52A0A163866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2667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FCF651-45B3-5CD1-231D-8B15E1687B77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177800" dir="5400000" algn="t" rotWithShape="0">
              <a:schemeClr val="bg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6FC2-6871-461B-775F-66370D73C37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rgbClr val="F6E9D8"/>
          </a:solidFill>
          <a:ln>
            <a:noFill/>
          </a:ln>
          <a:effectLst>
            <a:outerShdw dist="762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0" latinLnBrk="0">
              <a:defRPr/>
            </a:pPr>
            <a:r>
              <a:rPr lang="ko-KR" altLang="en-US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파트</a:t>
            </a:r>
            <a:r>
              <a:rPr lang="en-US" altLang="ko-KR" sz="2400" i="1" kern="0" dirty="0">
                <a:ln w="15875">
                  <a:noFill/>
                </a:ln>
                <a:solidFill>
                  <a:srgbClr val="F44F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</a:t>
            </a:r>
            <a:r>
              <a:rPr lang="en-US" altLang="ko-KR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Modeling - </a:t>
            </a:r>
            <a:r>
              <a:rPr lang="ko-KR" altLang="en-US" sz="2400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윈도우셋 생성</a:t>
            </a:r>
            <a:endParaRPr lang="en-US" altLang="ko-KR" sz="2400" i="1" kern="0" dirty="0">
              <a:ln w="158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1023" y="-1"/>
            <a:ext cx="1143638" cy="730598"/>
            <a:chOff x="181023" y="-1"/>
            <a:chExt cx="1143638" cy="7305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C05873-88C9-2940-3976-23B25D07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420" y="564356"/>
              <a:ext cx="166241" cy="166241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C77479-77D3-5B48-4618-119247C9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838445">
              <a:off x="181023" y="517675"/>
              <a:ext cx="202327" cy="202327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17000"/>
                </a:prstClr>
              </a:outerShdw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4BA45B-9594-392C-7BB0-7788D1207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14"/>
            <a:stretch/>
          </p:blipFill>
          <p:spPr>
            <a:xfrm>
              <a:off x="299912" y="-1"/>
              <a:ext cx="781176" cy="626395"/>
            </a:xfrm>
            <a:prstGeom prst="rect">
              <a:avLst/>
            </a:prstGeom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11258355" y="5967993"/>
            <a:ext cx="1023752" cy="883413"/>
            <a:chOff x="11258355" y="5967993"/>
            <a:chExt cx="1023752" cy="8834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EA4EA1B8-2AFE-5FAE-546A-DFE2FA574417}"/>
                </a:ext>
              </a:extLst>
            </p:cNvPr>
            <p:cNvGrpSpPr/>
            <p:nvPr/>
          </p:nvGrpSpPr>
          <p:grpSpPr>
            <a:xfrm>
              <a:off x="11258355" y="6180836"/>
              <a:ext cx="1023752" cy="607275"/>
              <a:chOff x="11258355" y="6180836"/>
              <a:chExt cx="1023752" cy="607275"/>
            </a:xfrm>
          </p:grpSpPr>
          <p:sp>
            <p:nvSpPr>
              <p:cNvPr id="31" name="액자 24">
                <a:extLst>
                  <a:ext uri="{FF2B5EF4-FFF2-40B4-BE49-F238E27FC236}">
                    <a16:creationId xmlns:a16="http://schemas.microsoft.com/office/drawing/2014/main" id="{E2BA3402-D1CA-94B5-BDB2-E60C24C65E2F}"/>
                  </a:ext>
                </a:extLst>
              </p:cNvPr>
              <p:cNvSpPr/>
              <p:nvPr/>
            </p:nvSpPr>
            <p:spPr>
              <a:xfrm rot="19767257">
                <a:off x="11327506" y="6180836"/>
                <a:ext cx="244325" cy="52973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C8800267-8115-6C48-BBA0-B0E40B1CA9A2}"/>
                  </a:ext>
                </a:extLst>
              </p:cNvPr>
              <p:cNvSpPr/>
              <p:nvPr/>
            </p:nvSpPr>
            <p:spPr>
              <a:xfrm rot="19794703">
                <a:off x="11485953" y="6309924"/>
                <a:ext cx="796154" cy="478187"/>
              </a:xfrm>
              <a:custGeom>
                <a:avLst/>
                <a:gdLst>
                  <a:gd name="connsiteX0" fmla="*/ 88016 w 796154"/>
                  <a:gd name="connsiteY0" fmla="*/ 357051 h 478187"/>
                  <a:gd name="connsiteX1" fmla="*/ 94476 w 796154"/>
                  <a:gd name="connsiteY1" fmla="*/ 370316 h 478187"/>
                  <a:gd name="connsiteX2" fmla="*/ 127105 w 796154"/>
                  <a:gd name="connsiteY2" fmla="*/ 439192 h 478187"/>
                  <a:gd name="connsiteX3" fmla="*/ 110408 w 796154"/>
                  <a:gd name="connsiteY3" fmla="*/ 429518 h 478187"/>
                  <a:gd name="connsiteX4" fmla="*/ 97283 w 796154"/>
                  <a:gd name="connsiteY4" fmla="*/ 383456 h 478187"/>
                  <a:gd name="connsiteX5" fmla="*/ 481056 w 796154"/>
                  <a:gd name="connsiteY5" fmla="*/ 325332 h 478187"/>
                  <a:gd name="connsiteX6" fmla="*/ 468970 w 796154"/>
                  <a:gd name="connsiteY6" fmla="*/ 333207 h 478187"/>
                  <a:gd name="connsiteX7" fmla="*/ 42149 w 796154"/>
                  <a:gd name="connsiteY7" fmla="*/ 236533 h 478187"/>
                  <a:gd name="connsiteX8" fmla="*/ 72857 w 796154"/>
                  <a:gd name="connsiteY8" fmla="*/ 313854 h 478187"/>
                  <a:gd name="connsiteX9" fmla="*/ 88016 w 796154"/>
                  <a:gd name="connsiteY9" fmla="*/ 357051 h 478187"/>
                  <a:gd name="connsiteX10" fmla="*/ 66825 w 796154"/>
                  <a:gd name="connsiteY10" fmla="*/ 313538 h 478187"/>
                  <a:gd name="connsiteX11" fmla="*/ 0 w 796154"/>
                  <a:gd name="connsiteY11" fmla="*/ 170304 h 478187"/>
                  <a:gd name="connsiteX12" fmla="*/ 458685 w 796154"/>
                  <a:gd name="connsiteY12" fmla="*/ 337818 h 478187"/>
                  <a:gd name="connsiteX13" fmla="*/ 519771 w 796154"/>
                  <a:gd name="connsiteY13" fmla="*/ 300110 h 478187"/>
                  <a:gd name="connsiteX14" fmla="*/ 507105 w 796154"/>
                  <a:gd name="connsiteY14" fmla="*/ 310793 h 478187"/>
                  <a:gd name="connsiteX15" fmla="*/ 481056 w 796154"/>
                  <a:gd name="connsiteY15" fmla="*/ 325332 h 478187"/>
                  <a:gd name="connsiteX16" fmla="*/ 699473 w 796154"/>
                  <a:gd name="connsiteY16" fmla="*/ 164030 h 478187"/>
                  <a:gd name="connsiteX17" fmla="*/ 654615 w 796154"/>
                  <a:gd name="connsiteY17" fmla="*/ 280285 h 478187"/>
                  <a:gd name="connsiteX18" fmla="*/ 636168 w 796154"/>
                  <a:gd name="connsiteY18" fmla="*/ 398305 h 478187"/>
                  <a:gd name="connsiteX19" fmla="*/ 638578 w 796154"/>
                  <a:gd name="connsiteY19" fmla="*/ 438315 h 478187"/>
                  <a:gd name="connsiteX20" fmla="*/ 615475 w 796154"/>
                  <a:gd name="connsiteY20" fmla="*/ 478187 h 478187"/>
                  <a:gd name="connsiteX21" fmla="*/ 612116 w 796154"/>
                  <a:gd name="connsiteY21" fmla="*/ 460847 h 478187"/>
                  <a:gd name="connsiteX22" fmla="*/ 680605 w 796154"/>
                  <a:gd name="connsiteY22" fmla="*/ 186524 h 478187"/>
                  <a:gd name="connsiteX23" fmla="*/ 763372 w 796154"/>
                  <a:gd name="connsiteY23" fmla="*/ 99344 h 478187"/>
                  <a:gd name="connsiteX24" fmla="*/ 717423 w 796154"/>
                  <a:gd name="connsiteY24" fmla="*/ 142630 h 478187"/>
                  <a:gd name="connsiteX25" fmla="*/ 699473 w 796154"/>
                  <a:gd name="connsiteY25" fmla="*/ 164030 h 478187"/>
                  <a:gd name="connsiteX26" fmla="*/ 703791 w 796154"/>
                  <a:gd name="connsiteY26" fmla="*/ 152839 h 478187"/>
                  <a:gd name="connsiteX27" fmla="*/ 796154 w 796154"/>
                  <a:gd name="connsiteY27" fmla="*/ 0 h 478187"/>
                  <a:gd name="connsiteX28" fmla="*/ 705452 w 796154"/>
                  <a:gd name="connsiteY28" fmla="*/ 148535 h 478187"/>
                  <a:gd name="connsiteX29" fmla="*/ 703791 w 796154"/>
                  <a:gd name="connsiteY29" fmla="*/ 152839 h 478187"/>
                  <a:gd name="connsiteX30" fmla="*/ 676328 w 796154"/>
                  <a:gd name="connsiteY30" fmla="*/ 177498 h 478187"/>
                  <a:gd name="connsiteX31" fmla="*/ 529968 w 796154"/>
                  <a:gd name="connsiteY31" fmla="*/ 293467 h 478187"/>
                  <a:gd name="connsiteX32" fmla="*/ 519771 w 796154"/>
                  <a:gd name="connsiteY32" fmla="*/ 300110 h 478187"/>
                  <a:gd name="connsiteX33" fmla="*/ 594014 w 796154"/>
                  <a:gd name="connsiteY33" fmla="*/ 237486 h 478187"/>
                  <a:gd name="connsiteX34" fmla="*/ 796154 w 796154"/>
                  <a:gd name="connsiteY34" fmla="*/ 0 h 4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96154" h="478187">
                    <a:moveTo>
                      <a:pt x="88016" y="357051"/>
                    </a:moveTo>
                    <a:lnTo>
                      <a:pt x="94476" y="370316"/>
                    </a:lnTo>
                    <a:lnTo>
                      <a:pt x="127105" y="439192"/>
                    </a:lnTo>
                    <a:lnTo>
                      <a:pt x="110408" y="429518"/>
                    </a:lnTo>
                    <a:lnTo>
                      <a:pt x="97283" y="383456"/>
                    </a:lnTo>
                    <a:close/>
                    <a:moveTo>
                      <a:pt x="481056" y="325332"/>
                    </a:moveTo>
                    <a:lnTo>
                      <a:pt x="468970" y="333207"/>
                    </a:lnTo>
                    <a:cubicBezTo>
                      <a:pt x="239535" y="469761"/>
                      <a:pt x="178067" y="345179"/>
                      <a:pt x="42149" y="236533"/>
                    </a:cubicBezTo>
                    <a:cubicBezTo>
                      <a:pt x="53488" y="263652"/>
                      <a:pt x="63696" y="289397"/>
                      <a:pt x="72857" y="313854"/>
                    </a:cubicBezTo>
                    <a:lnTo>
                      <a:pt x="88016" y="357051"/>
                    </a:lnTo>
                    <a:lnTo>
                      <a:pt x="66825" y="313538"/>
                    </a:lnTo>
                    <a:cubicBezTo>
                      <a:pt x="47063" y="272701"/>
                      <a:pt x="24692" y="225579"/>
                      <a:pt x="0" y="170304"/>
                    </a:cubicBezTo>
                    <a:cubicBezTo>
                      <a:pt x="194131" y="371462"/>
                      <a:pt x="341503" y="391174"/>
                      <a:pt x="458685" y="337818"/>
                    </a:cubicBezTo>
                    <a:close/>
                    <a:moveTo>
                      <a:pt x="519771" y="300110"/>
                    </a:moveTo>
                    <a:lnTo>
                      <a:pt x="507105" y="310793"/>
                    </a:lnTo>
                    <a:lnTo>
                      <a:pt x="481056" y="325332"/>
                    </a:lnTo>
                    <a:close/>
                    <a:moveTo>
                      <a:pt x="699473" y="164030"/>
                    </a:moveTo>
                    <a:lnTo>
                      <a:pt x="654615" y="280285"/>
                    </a:lnTo>
                    <a:cubicBezTo>
                      <a:pt x="643483" y="321744"/>
                      <a:pt x="637750" y="360915"/>
                      <a:pt x="636168" y="398305"/>
                    </a:cubicBezTo>
                    <a:lnTo>
                      <a:pt x="638578" y="438315"/>
                    </a:lnTo>
                    <a:lnTo>
                      <a:pt x="615475" y="478187"/>
                    </a:lnTo>
                    <a:lnTo>
                      <a:pt x="612116" y="460847"/>
                    </a:lnTo>
                    <a:cubicBezTo>
                      <a:pt x="601230" y="366728"/>
                      <a:pt x="615633" y="274899"/>
                      <a:pt x="680605" y="186524"/>
                    </a:cubicBezTo>
                    <a:close/>
                    <a:moveTo>
                      <a:pt x="763372" y="99344"/>
                    </a:moveTo>
                    <a:cubicBezTo>
                      <a:pt x="746455" y="113668"/>
                      <a:pt x="731178" y="128098"/>
                      <a:pt x="717423" y="142630"/>
                    </a:cubicBezTo>
                    <a:lnTo>
                      <a:pt x="699473" y="164030"/>
                    </a:lnTo>
                    <a:lnTo>
                      <a:pt x="703791" y="152839"/>
                    </a:lnTo>
                    <a:close/>
                    <a:moveTo>
                      <a:pt x="796154" y="0"/>
                    </a:moveTo>
                    <a:cubicBezTo>
                      <a:pt x="758445" y="52649"/>
                      <a:pt x="728626" y="101991"/>
                      <a:pt x="705452" y="148535"/>
                    </a:cubicBezTo>
                    <a:lnTo>
                      <a:pt x="703791" y="152839"/>
                    </a:lnTo>
                    <a:lnTo>
                      <a:pt x="676328" y="177498"/>
                    </a:lnTo>
                    <a:cubicBezTo>
                      <a:pt x="621566" y="224905"/>
                      <a:pt x="573153" y="263133"/>
                      <a:pt x="529968" y="293467"/>
                    </a:cubicBezTo>
                    <a:lnTo>
                      <a:pt x="519771" y="300110"/>
                    </a:lnTo>
                    <a:lnTo>
                      <a:pt x="594014" y="237486"/>
                    </a:lnTo>
                    <a:cubicBezTo>
                      <a:pt x="674882" y="155132"/>
                      <a:pt x="738784" y="53220"/>
                      <a:pt x="796154" y="0"/>
                    </a:cubicBezTo>
                    <a:close/>
                  </a:path>
                </a:pathLst>
              </a:cu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액자 24">
                <a:extLst>
                  <a:ext uri="{FF2B5EF4-FFF2-40B4-BE49-F238E27FC236}">
                    <a16:creationId xmlns:a16="http://schemas.microsoft.com/office/drawing/2014/main" id="{84B9C609-850F-0B11-7AB3-212FFC95B262}"/>
                  </a:ext>
                </a:extLst>
              </p:cNvPr>
              <p:cNvSpPr/>
              <p:nvPr/>
            </p:nvSpPr>
            <p:spPr>
              <a:xfrm rot="19767257">
                <a:off x="11301872" y="6266234"/>
                <a:ext cx="140814" cy="466233"/>
              </a:xfrm>
              <a:prstGeom prst="moon">
                <a:avLst>
                  <a:gd name="adj" fmla="val 9066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액자 24">
                <a:extLst>
                  <a:ext uri="{FF2B5EF4-FFF2-40B4-BE49-F238E27FC236}">
                    <a16:creationId xmlns:a16="http://schemas.microsoft.com/office/drawing/2014/main" id="{37A44D77-2C91-7786-91C7-F833F60956BB}"/>
                  </a:ext>
                </a:extLst>
              </p:cNvPr>
              <p:cNvSpPr/>
              <p:nvPr/>
            </p:nvSpPr>
            <p:spPr>
              <a:xfrm rot="19767257">
                <a:off x="11258355" y="6406735"/>
                <a:ext cx="61680" cy="291980"/>
              </a:xfrm>
              <a:prstGeom prst="moon">
                <a:avLst>
                  <a:gd name="adj" fmla="val 6681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FCA11DB-1034-69F2-290C-DC2B61A64724}"/>
                </a:ext>
              </a:extLst>
            </p:cNvPr>
            <p:cNvGrpSpPr/>
            <p:nvPr/>
          </p:nvGrpSpPr>
          <p:grpSpPr>
            <a:xfrm>
              <a:off x="11419726" y="5967993"/>
              <a:ext cx="588366" cy="589618"/>
              <a:chOff x="10429134" y="5749627"/>
              <a:chExt cx="588366" cy="589618"/>
            </a:xfrm>
          </p:grpSpPr>
          <p:sp>
            <p:nvSpPr>
              <p:cNvPr id="62" name="원형: 비어 있음 61">
                <a:extLst>
                  <a:ext uri="{FF2B5EF4-FFF2-40B4-BE49-F238E27FC236}">
                    <a16:creationId xmlns:a16="http://schemas.microsoft.com/office/drawing/2014/main" id="{FAFF959B-AEC4-D474-4AD7-61719844EF1A}"/>
                  </a:ext>
                </a:extLst>
              </p:cNvPr>
              <p:cNvSpPr/>
              <p:nvPr/>
            </p:nvSpPr>
            <p:spPr>
              <a:xfrm rot="10800000" flipH="1" flipV="1">
                <a:off x="10429134" y="5749627"/>
                <a:ext cx="588366" cy="588366"/>
              </a:xfrm>
              <a:prstGeom prst="donut">
                <a:avLst>
                  <a:gd name="adj" fmla="val 21304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b="1" dirty="0">
                    <a:ln w="6350">
                      <a:solidFill>
                        <a:srgbClr val="E7E6E6">
                          <a:lumMod val="25000"/>
                        </a:srgbClr>
                      </a:solidFill>
                    </a:ln>
                    <a:solidFill>
                      <a:prstClr val="white"/>
                    </a:solidFill>
                    <a:latin typeface="Impact" panose="020B0806030902050204" pitchFamily="34" charset="0"/>
                  </a:rPr>
                  <a:t>01</a:t>
                </a:r>
                <a:endParaRPr lang="ko-KR" altLang="en-US" sz="1400" b="1" dirty="0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4C6162FA-782C-CE75-C7D2-844D0EAAA5B0}"/>
                  </a:ext>
                </a:extLst>
              </p:cNvPr>
              <p:cNvSpPr/>
              <p:nvPr/>
            </p:nvSpPr>
            <p:spPr>
              <a:xfrm rot="16200000" flipH="1" flipV="1">
                <a:off x="10648726" y="5713644"/>
                <a:ext cx="147132" cy="227927"/>
              </a:xfrm>
              <a:custGeom>
                <a:avLst/>
                <a:gdLst>
                  <a:gd name="connsiteX0" fmla="*/ 0 w 147132"/>
                  <a:gd name="connsiteY0" fmla="*/ 113962 h 227927"/>
                  <a:gd name="connsiteX1" fmla="*/ 22994 w 147132"/>
                  <a:gd name="connsiteY1" fmla="*/ 69 h 227927"/>
                  <a:gd name="connsiteX2" fmla="*/ 23032 w 147132"/>
                  <a:gd name="connsiteY2" fmla="*/ 0 h 227927"/>
                  <a:gd name="connsiteX3" fmla="*/ 147131 w 147132"/>
                  <a:gd name="connsiteY3" fmla="*/ 30893 h 227927"/>
                  <a:gd name="connsiteX4" fmla="*/ 135787 w 147132"/>
                  <a:gd name="connsiteY4" fmla="*/ 47718 h 227927"/>
                  <a:gd name="connsiteX5" fmla="*/ 122413 w 147132"/>
                  <a:gd name="connsiteY5" fmla="*/ 113963 h 227927"/>
                  <a:gd name="connsiteX6" fmla="*/ 135787 w 147132"/>
                  <a:gd name="connsiteY6" fmla="*/ 180208 h 227927"/>
                  <a:gd name="connsiteX7" fmla="*/ 147132 w 147132"/>
                  <a:gd name="connsiteY7" fmla="*/ 197034 h 227927"/>
                  <a:gd name="connsiteX8" fmla="*/ 23033 w 147132"/>
                  <a:gd name="connsiteY8" fmla="*/ 227927 h 227927"/>
                  <a:gd name="connsiteX9" fmla="*/ 22994 w 147132"/>
                  <a:gd name="connsiteY9" fmla="*/ 227855 h 227927"/>
                  <a:gd name="connsiteX10" fmla="*/ 0 w 147132"/>
                  <a:gd name="connsiteY10" fmla="*/ 113962 h 22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7132" h="227927">
                    <a:moveTo>
                      <a:pt x="0" y="113962"/>
                    </a:moveTo>
                    <a:cubicBezTo>
                      <a:pt x="0" y="73562"/>
                      <a:pt x="8188" y="35075"/>
                      <a:pt x="22994" y="69"/>
                    </a:cubicBezTo>
                    <a:lnTo>
                      <a:pt x="23032" y="0"/>
                    </a:lnTo>
                    <a:lnTo>
                      <a:pt x="147131" y="30893"/>
                    </a:lnTo>
                    <a:lnTo>
                      <a:pt x="135787" y="47718"/>
                    </a:lnTo>
                    <a:cubicBezTo>
                      <a:pt x="127175" y="68079"/>
                      <a:pt x="122413" y="90465"/>
                      <a:pt x="122413" y="113963"/>
                    </a:cubicBezTo>
                    <a:cubicBezTo>
                      <a:pt x="122413" y="137461"/>
                      <a:pt x="127175" y="159847"/>
                      <a:pt x="135787" y="180208"/>
                    </a:cubicBezTo>
                    <a:lnTo>
                      <a:pt x="147132" y="197034"/>
                    </a:lnTo>
                    <a:lnTo>
                      <a:pt x="23033" y="227927"/>
                    </a:lnTo>
                    <a:lnTo>
                      <a:pt x="22994" y="227855"/>
                    </a:lnTo>
                    <a:cubicBezTo>
                      <a:pt x="8188" y="192849"/>
                      <a:pt x="0" y="154362"/>
                      <a:pt x="0" y="113962"/>
                    </a:cubicBez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95A0FBBB-2A19-6788-9FCA-251D5FAE959C}"/>
                  </a:ext>
                </a:extLst>
              </p:cNvPr>
              <p:cNvSpPr/>
              <p:nvPr/>
            </p:nvSpPr>
            <p:spPr>
              <a:xfrm rot="16200000" flipH="1" flipV="1">
                <a:off x="10839956" y="5972684"/>
                <a:ext cx="207424" cy="142453"/>
              </a:xfrm>
              <a:custGeom>
                <a:avLst/>
                <a:gdLst>
                  <a:gd name="connsiteX0" fmla="*/ 0 w 207424"/>
                  <a:gd name="connsiteY0" fmla="*/ 20682 h 142453"/>
                  <a:gd name="connsiteX1" fmla="*/ 47476 w 207424"/>
                  <a:gd name="connsiteY1" fmla="*/ 5945 h 142453"/>
                  <a:gd name="connsiteX2" fmla="*/ 106445 w 207424"/>
                  <a:gd name="connsiteY2" fmla="*/ 0 h 142453"/>
                  <a:gd name="connsiteX3" fmla="*/ 165414 w 207424"/>
                  <a:gd name="connsiteY3" fmla="*/ 5945 h 142453"/>
                  <a:gd name="connsiteX4" fmla="*/ 207424 w 207424"/>
                  <a:gd name="connsiteY4" fmla="*/ 18986 h 142453"/>
                  <a:gd name="connsiteX5" fmla="*/ 177535 w 207424"/>
                  <a:gd name="connsiteY5" fmla="*/ 139055 h 142453"/>
                  <a:gd name="connsiteX6" fmla="*/ 172690 w 207424"/>
                  <a:gd name="connsiteY6" fmla="*/ 135788 h 142453"/>
                  <a:gd name="connsiteX7" fmla="*/ 106445 w 207424"/>
                  <a:gd name="connsiteY7" fmla="*/ 122414 h 142453"/>
                  <a:gd name="connsiteX8" fmla="*/ 40200 w 207424"/>
                  <a:gd name="connsiteY8" fmla="*/ 135788 h 142453"/>
                  <a:gd name="connsiteX9" fmla="*/ 30314 w 207424"/>
                  <a:gd name="connsiteY9" fmla="*/ 142453 h 142453"/>
                  <a:gd name="connsiteX10" fmla="*/ 0 w 207424"/>
                  <a:gd name="connsiteY10" fmla="*/ 20682 h 14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4" h="142453">
                    <a:moveTo>
                      <a:pt x="0" y="20682"/>
                    </a:moveTo>
                    <a:lnTo>
                      <a:pt x="47476" y="5945"/>
                    </a:lnTo>
                    <a:cubicBezTo>
                      <a:pt x="66523" y="2047"/>
                      <a:pt x="86245" y="0"/>
                      <a:pt x="106445" y="0"/>
                    </a:cubicBezTo>
                    <a:cubicBezTo>
                      <a:pt x="126645" y="0"/>
                      <a:pt x="146366" y="2047"/>
                      <a:pt x="165414" y="5945"/>
                    </a:cubicBezTo>
                    <a:lnTo>
                      <a:pt x="207424" y="18986"/>
                    </a:lnTo>
                    <a:lnTo>
                      <a:pt x="177535" y="139055"/>
                    </a:lnTo>
                    <a:lnTo>
                      <a:pt x="172690" y="135788"/>
                    </a:lnTo>
                    <a:cubicBezTo>
                      <a:pt x="152329" y="127176"/>
                      <a:pt x="129943" y="122414"/>
                      <a:pt x="106445" y="122414"/>
                    </a:cubicBezTo>
                    <a:cubicBezTo>
                      <a:pt x="82947" y="122414"/>
                      <a:pt x="60561" y="127176"/>
                      <a:pt x="40200" y="135788"/>
                    </a:cubicBezTo>
                    <a:lnTo>
                      <a:pt x="30314" y="142453"/>
                    </a:lnTo>
                    <a:lnTo>
                      <a:pt x="0" y="20682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D3F5C449-AA83-2BAE-95DA-9615F00293A0}"/>
                  </a:ext>
                </a:extLst>
              </p:cNvPr>
              <p:cNvSpPr/>
              <p:nvPr/>
            </p:nvSpPr>
            <p:spPr>
              <a:xfrm rot="16200000" flipH="1" flipV="1">
                <a:off x="10398017" y="5979948"/>
                <a:ext cx="207423" cy="144074"/>
              </a:xfrm>
              <a:custGeom>
                <a:avLst/>
                <a:gdLst>
                  <a:gd name="connsiteX0" fmla="*/ 0 w 207423"/>
                  <a:gd name="connsiteY0" fmla="*/ 125898 h 144074"/>
                  <a:gd name="connsiteX1" fmla="*/ 29687 w 207423"/>
                  <a:gd name="connsiteY1" fmla="*/ 6644 h 144074"/>
                  <a:gd name="connsiteX2" fmla="*/ 32126 w 207423"/>
                  <a:gd name="connsiteY2" fmla="*/ 8288 h 144074"/>
                  <a:gd name="connsiteX3" fmla="*/ 98371 w 207423"/>
                  <a:gd name="connsiteY3" fmla="*/ 21662 h 144074"/>
                  <a:gd name="connsiteX4" fmla="*/ 164616 w 207423"/>
                  <a:gd name="connsiteY4" fmla="*/ 8288 h 144074"/>
                  <a:gd name="connsiteX5" fmla="*/ 176908 w 207423"/>
                  <a:gd name="connsiteY5" fmla="*/ 0 h 144074"/>
                  <a:gd name="connsiteX6" fmla="*/ 207423 w 207423"/>
                  <a:gd name="connsiteY6" fmla="*/ 122583 h 144074"/>
                  <a:gd name="connsiteX7" fmla="*/ 157340 w 207423"/>
                  <a:gd name="connsiteY7" fmla="*/ 138129 h 144074"/>
                  <a:gd name="connsiteX8" fmla="*/ 98371 w 207423"/>
                  <a:gd name="connsiteY8" fmla="*/ 144074 h 144074"/>
                  <a:gd name="connsiteX9" fmla="*/ 39402 w 207423"/>
                  <a:gd name="connsiteY9" fmla="*/ 138129 h 144074"/>
                  <a:gd name="connsiteX10" fmla="*/ 0 w 207423"/>
                  <a:gd name="connsiteY10" fmla="*/ 125898 h 1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7423" h="144074">
                    <a:moveTo>
                      <a:pt x="0" y="125898"/>
                    </a:moveTo>
                    <a:lnTo>
                      <a:pt x="29687" y="6644"/>
                    </a:lnTo>
                    <a:lnTo>
                      <a:pt x="32126" y="8288"/>
                    </a:lnTo>
                    <a:cubicBezTo>
                      <a:pt x="52487" y="16900"/>
                      <a:pt x="74873" y="21662"/>
                      <a:pt x="98371" y="21662"/>
                    </a:cubicBezTo>
                    <a:cubicBezTo>
                      <a:pt x="121869" y="21662"/>
                      <a:pt x="144255" y="16900"/>
                      <a:pt x="164616" y="8288"/>
                    </a:cubicBezTo>
                    <a:lnTo>
                      <a:pt x="176908" y="0"/>
                    </a:lnTo>
                    <a:lnTo>
                      <a:pt x="207423" y="122583"/>
                    </a:lnTo>
                    <a:lnTo>
                      <a:pt x="157340" y="138129"/>
                    </a:lnTo>
                    <a:cubicBezTo>
                      <a:pt x="138292" y="142027"/>
                      <a:pt x="118571" y="144074"/>
                      <a:pt x="98371" y="144074"/>
                    </a:cubicBezTo>
                    <a:cubicBezTo>
                      <a:pt x="78171" y="144074"/>
                      <a:pt x="58449" y="142027"/>
                      <a:pt x="39402" y="138129"/>
                    </a:cubicBezTo>
                    <a:lnTo>
                      <a:pt x="0" y="125898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A0B9879-D976-04AC-ADD4-E9E0793302B2}"/>
                  </a:ext>
                </a:extLst>
              </p:cNvPr>
              <p:cNvSpPr/>
              <p:nvPr/>
            </p:nvSpPr>
            <p:spPr>
              <a:xfrm rot="16200000" flipH="1" flipV="1">
                <a:off x="10649553" y="6155197"/>
                <a:ext cx="145478" cy="222617"/>
              </a:xfrm>
              <a:custGeom>
                <a:avLst/>
                <a:gdLst>
                  <a:gd name="connsiteX0" fmla="*/ 0 w 145478"/>
                  <a:gd name="connsiteY0" fmla="*/ 191926 h 222617"/>
                  <a:gd name="connsiteX1" fmla="*/ 9691 w 145478"/>
                  <a:gd name="connsiteY1" fmla="*/ 177553 h 222617"/>
                  <a:gd name="connsiteX2" fmla="*/ 23065 w 145478"/>
                  <a:gd name="connsiteY2" fmla="*/ 111308 h 222617"/>
                  <a:gd name="connsiteX3" fmla="*/ 9691 w 145478"/>
                  <a:gd name="connsiteY3" fmla="*/ 45063 h 222617"/>
                  <a:gd name="connsiteX4" fmla="*/ 0 w 145478"/>
                  <a:gd name="connsiteY4" fmla="*/ 30690 h 222617"/>
                  <a:gd name="connsiteX5" fmla="*/ 123286 w 145478"/>
                  <a:gd name="connsiteY5" fmla="*/ 0 h 222617"/>
                  <a:gd name="connsiteX6" fmla="*/ 139533 w 145478"/>
                  <a:gd name="connsiteY6" fmla="*/ 52338 h 222617"/>
                  <a:gd name="connsiteX7" fmla="*/ 145478 w 145478"/>
                  <a:gd name="connsiteY7" fmla="*/ 111307 h 222617"/>
                  <a:gd name="connsiteX8" fmla="*/ 139533 w 145478"/>
                  <a:gd name="connsiteY8" fmla="*/ 170276 h 222617"/>
                  <a:gd name="connsiteX9" fmla="*/ 123286 w 145478"/>
                  <a:gd name="connsiteY9" fmla="*/ 222617 h 222617"/>
                  <a:gd name="connsiteX10" fmla="*/ 0 w 145478"/>
                  <a:gd name="connsiteY10" fmla="*/ 191926 h 22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478" h="222617">
                    <a:moveTo>
                      <a:pt x="0" y="191926"/>
                    </a:moveTo>
                    <a:lnTo>
                      <a:pt x="9691" y="177553"/>
                    </a:lnTo>
                    <a:cubicBezTo>
                      <a:pt x="18303" y="157192"/>
                      <a:pt x="23065" y="134806"/>
                      <a:pt x="23065" y="111308"/>
                    </a:cubicBezTo>
                    <a:cubicBezTo>
                      <a:pt x="23065" y="87810"/>
                      <a:pt x="18303" y="65424"/>
                      <a:pt x="9691" y="45063"/>
                    </a:cubicBezTo>
                    <a:lnTo>
                      <a:pt x="0" y="30690"/>
                    </a:lnTo>
                    <a:lnTo>
                      <a:pt x="123286" y="0"/>
                    </a:lnTo>
                    <a:lnTo>
                      <a:pt x="139533" y="52338"/>
                    </a:lnTo>
                    <a:cubicBezTo>
                      <a:pt x="143431" y="71385"/>
                      <a:pt x="145478" y="91107"/>
                      <a:pt x="145478" y="111307"/>
                    </a:cubicBezTo>
                    <a:cubicBezTo>
                      <a:pt x="145478" y="131507"/>
                      <a:pt x="143431" y="151229"/>
                      <a:pt x="139533" y="170276"/>
                    </a:cubicBezTo>
                    <a:lnTo>
                      <a:pt x="123286" y="222617"/>
                    </a:lnTo>
                    <a:lnTo>
                      <a:pt x="0" y="191926"/>
                    </a:lnTo>
                    <a:close/>
                  </a:path>
                </a:pathLst>
              </a:custGeom>
              <a:solidFill>
                <a:srgbClr val="F14152"/>
              </a:solidFill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원형: 비어 있음 59">
                <a:extLst>
                  <a:ext uri="{FF2B5EF4-FFF2-40B4-BE49-F238E27FC236}">
                    <a16:creationId xmlns:a16="http://schemas.microsoft.com/office/drawing/2014/main" id="{DFB58163-B92B-036C-8C74-AA22990E8265}"/>
                  </a:ext>
                </a:extLst>
              </p:cNvPr>
              <p:cNvSpPr/>
              <p:nvPr/>
            </p:nvSpPr>
            <p:spPr>
              <a:xfrm>
                <a:off x="10460739" y="5777073"/>
                <a:ext cx="533474" cy="533474"/>
              </a:xfrm>
              <a:prstGeom prst="donut">
                <a:avLst>
                  <a:gd name="adj" fmla="val 12435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n w="6350">
                    <a:solidFill>
                      <a:srgbClr val="E7E6E6">
                        <a:lumMod val="25000"/>
                      </a:srgbClr>
                    </a:solidFill>
                  </a:ln>
                  <a:solidFill>
                    <a:prstClr val="black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A02C9B7-0E1C-4B72-6A75-95CF4BC34726}"/>
                </a:ext>
              </a:extLst>
            </p:cNvPr>
            <p:cNvGrpSpPr/>
            <p:nvPr/>
          </p:nvGrpSpPr>
          <p:grpSpPr>
            <a:xfrm>
              <a:off x="11820351" y="6562945"/>
              <a:ext cx="308319" cy="288461"/>
              <a:chOff x="11820351" y="6562945"/>
              <a:chExt cx="308319" cy="28846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9C11E3EA-7E3F-7E83-93DD-3216F0715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2304" y="6562945"/>
                <a:ext cx="246366" cy="246366"/>
              </a:xfrm>
              <a:prstGeom prst="rect">
                <a:avLst/>
              </a:prstGeom>
              <a:effectLst>
                <a:outerShdw dist="38100" dir="2700000" algn="tl" rotWithShape="0">
                  <a:prstClr val="black">
                    <a:alpha val="14000"/>
                  </a:prstClr>
                </a:outerShdw>
              </a:effectLst>
            </p:spPr>
          </p:pic>
          <p:sp>
            <p:nvSpPr>
              <p:cNvPr id="74" name="액자 24">
                <a:extLst>
                  <a:ext uri="{FF2B5EF4-FFF2-40B4-BE49-F238E27FC236}">
                    <a16:creationId xmlns:a16="http://schemas.microsoft.com/office/drawing/2014/main" id="{FF091DF2-FE29-E375-81DA-5027CA975C3C}"/>
                  </a:ext>
                </a:extLst>
              </p:cNvPr>
              <p:cNvSpPr/>
              <p:nvPr/>
            </p:nvSpPr>
            <p:spPr>
              <a:xfrm rot="20196100">
                <a:off x="11857448" y="6620392"/>
                <a:ext cx="106549" cy="231014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액자 24">
                <a:extLst>
                  <a:ext uri="{FF2B5EF4-FFF2-40B4-BE49-F238E27FC236}">
                    <a16:creationId xmlns:a16="http://schemas.microsoft.com/office/drawing/2014/main" id="{6263E632-6AA9-39FF-248D-28D982FF40C8}"/>
                  </a:ext>
                </a:extLst>
              </p:cNvPr>
              <p:cNvSpPr/>
              <p:nvPr/>
            </p:nvSpPr>
            <p:spPr>
              <a:xfrm rot="20196100">
                <a:off x="11820351" y="6697246"/>
                <a:ext cx="65795" cy="142653"/>
              </a:xfrm>
              <a:prstGeom prst="moon">
                <a:avLst>
                  <a:gd name="adj" fmla="val 16348"/>
                </a:avLst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A9E782B-60DE-995C-CE6F-78CDEA376347}"/>
              </a:ext>
            </a:extLst>
          </p:cNvPr>
          <p:cNvSpPr txBox="1"/>
          <p:nvPr/>
        </p:nvSpPr>
        <p:spPr>
          <a:xfrm>
            <a:off x="802048" y="5185468"/>
            <a:ext cx="947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텐서플로우</a:t>
            </a:r>
            <a:r>
              <a:rPr lang="ko-KR" altLang="en-US" b="1" dirty="0">
                <a:solidFill>
                  <a:schemeClr val="bg1"/>
                </a:solidFill>
              </a:rPr>
              <a:t> 데이터셋을 윈도우 셋으로 분할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다중스텝 예측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윈도우셋 사이즈를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으로 지정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solidFill>
                  <a:schemeClr val="bg1"/>
                </a:solidFill>
              </a:rPr>
              <a:t>과거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일치 데이터를 가지고 다음날을 예측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>
                <a:solidFill>
                  <a:schemeClr val="bg1"/>
                </a:solidFill>
              </a:rPr>
              <a:t>데이터</a:t>
            </a:r>
            <a:r>
              <a:rPr lang="en-US" altLang="ko-KR" b="1" dirty="0">
                <a:solidFill>
                  <a:schemeClr val="bg1"/>
                </a:solidFill>
              </a:rPr>
              <a:t> 3</a:t>
            </a:r>
            <a:r>
              <a:rPr lang="ko-KR" altLang="en-US" b="1" dirty="0">
                <a:solidFill>
                  <a:schemeClr val="bg1"/>
                </a:solidFill>
              </a:rPr>
              <a:t>차원 </a:t>
            </a:r>
            <a:r>
              <a:rPr lang="ko-KR" altLang="en-US" b="1" dirty="0" err="1">
                <a:solidFill>
                  <a:schemeClr val="bg1"/>
                </a:solidFill>
              </a:rPr>
              <a:t>텐서</a:t>
            </a:r>
            <a:r>
              <a:rPr lang="ko-KR" altLang="en-US" b="1" dirty="0">
                <a:solidFill>
                  <a:schemeClr val="bg1"/>
                </a:solidFill>
              </a:rPr>
              <a:t> 변환 </a:t>
            </a:r>
            <a:r>
              <a:rPr lang="en-US" altLang="ko-KR" b="1" dirty="0">
                <a:solidFill>
                  <a:schemeClr val="bg1"/>
                </a:solidFill>
              </a:rPr>
              <a:t>: LSTM</a:t>
            </a:r>
            <a:r>
              <a:rPr lang="ko-KR" altLang="en-US" b="1" dirty="0">
                <a:solidFill>
                  <a:schemeClr val="bg1"/>
                </a:solidFill>
              </a:rPr>
              <a:t>사용 하기 위해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B44AE-D416-25F9-279F-201B8D529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080" y="1454542"/>
            <a:ext cx="6181725" cy="3533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8FECB4-8C99-386C-8747-6FE1C574E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1546" y="1389521"/>
            <a:ext cx="46482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974</Words>
  <Application>Microsoft Office PowerPoint</Application>
  <PresentationFormat>와이드스크린</PresentationFormat>
  <Paragraphs>176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 SD Gothic Neo</vt:lpstr>
      <vt:lpstr>Tmon몬소리 Black</vt:lpstr>
      <vt:lpstr>맑은 고딕</vt:lpstr>
      <vt:lpstr>Arial</vt:lpstr>
      <vt:lpstr>Impact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 성원</cp:lastModifiedBy>
  <cp:revision>21</cp:revision>
  <dcterms:created xsi:type="dcterms:W3CDTF">2022-06-17T06:31:03Z</dcterms:created>
  <dcterms:modified xsi:type="dcterms:W3CDTF">2022-08-12T15:38:38Z</dcterms:modified>
</cp:coreProperties>
</file>