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65" r:id="rId2"/>
    <p:sldId id="666" r:id="rId3"/>
    <p:sldId id="667" r:id="rId4"/>
    <p:sldId id="680" r:id="rId5"/>
    <p:sldId id="690" r:id="rId6"/>
    <p:sldId id="681" r:id="rId7"/>
    <p:sldId id="684" r:id="rId8"/>
    <p:sldId id="685" r:id="rId9"/>
    <p:sldId id="686" r:id="rId10"/>
    <p:sldId id="674" r:id="rId11"/>
    <p:sldId id="682" r:id="rId12"/>
    <p:sldId id="683" r:id="rId13"/>
    <p:sldId id="689" r:id="rId14"/>
    <p:sldId id="6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790"/>
    <a:srgbClr val="08A5EF"/>
    <a:srgbClr val="0070C0"/>
    <a:srgbClr val="4835CB"/>
    <a:srgbClr val="11E7C3"/>
    <a:srgbClr val="487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69" d="100"/>
          <a:sy n="69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043490" y="365130"/>
            <a:ext cx="4105396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90" y="337934"/>
            <a:ext cx="3956527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EFB-C7C4-4FA6-A353-095E35FA0F5E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BDD953-3839-4B5D-9A85-07274E2BF588}"/>
              </a:ext>
            </a:extLst>
          </p:cNvPr>
          <p:cNvSpPr/>
          <p:nvPr/>
        </p:nvSpPr>
        <p:spPr>
          <a:xfrm>
            <a:off x="501050" y="2540369"/>
            <a:ext cx="463460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90000"/>
              </a:lnSpc>
            </a:pPr>
            <a:r>
              <a:rPr lang="ko-KR" altLang="en-US" sz="4500" spc="-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아픈사람</a:t>
            </a:r>
            <a:r>
              <a:rPr lang="ko-KR" altLang="en-US" sz="45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4500" spc="-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  커뮤니티</a:t>
            </a:r>
            <a:endParaRPr lang="en-US" altLang="ko-KR" sz="45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just" latinLnBrk="1">
              <a:lnSpc>
                <a:spcPct val="90000"/>
              </a:lnSpc>
            </a:pPr>
            <a:endParaRPr lang="en-US" altLang="ko-KR" sz="2000" spc="-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just" latinLnBrk="1">
              <a:lnSpc>
                <a:spcPct val="90000"/>
              </a:lnSpc>
            </a:pPr>
            <a:r>
              <a:rPr lang="ko-KR" altLang="en-US" sz="4500" spc="-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웹  서비스  개발</a:t>
            </a:r>
            <a:endParaRPr lang="en-US" altLang="ko-KR" sz="45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C4790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50F49-09A7-4E7F-A92F-AB5E50EF9474}"/>
              </a:ext>
            </a:extLst>
          </p:cNvPr>
          <p:cNvSpPr/>
          <p:nvPr/>
        </p:nvSpPr>
        <p:spPr>
          <a:xfrm>
            <a:off x="559130" y="4562431"/>
            <a:ext cx="37938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defRPr/>
            </a:pPr>
            <a:r>
              <a:rPr lang="ko-KR" altLang="en-US" sz="1700" spc="-7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토이인터렉티브</a:t>
            </a:r>
            <a:r>
              <a:rPr lang="ko-KR" altLang="en-US" sz="1700" spc="-7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700" spc="-7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&amp;</a:t>
            </a:r>
            <a:r>
              <a:rPr lang="en-US" altLang="ko-KR" sz="1700" spc="-7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ko-KR" altLang="en-US" sz="1700" spc="-7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북치고</a:t>
            </a:r>
            <a:r>
              <a:rPr lang="ko-KR" altLang="en-US" sz="1700" spc="-7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700" spc="-7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Django</a:t>
            </a:r>
            <a:r>
              <a:rPr lang="ko-KR" altLang="en-US" sz="1700" spc="-7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치고</a:t>
            </a:r>
            <a:endParaRPr lang="en-US" altLang="ko-KR" sz="1700" spc="-7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653381" y="1628314"/>
            <a:ext cx="3432928" cy="56355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3000" spc="-7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CS</a:t>
            </a:r>
            <a:r>
              <a:rPr lang="en-US" altLang="ko-KR" sz="3000" spc="-7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sz="3000" spc="-7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</a:t>
            </a:r>
            <a:endParaRPr lang="ko-KR" altLang="en-US" sz="3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BE1569-DAC4-4F64-AF06-871FC0EDF17D}"/>
              </a:ext>
            </a:extLst>
          </p:cNvPr>
          <p:cNvSpPr/>
          <p:nvPr/>
        </p:nvSpPr>
        <p:spPr>
          <a:xfrm>
            <a:off x="501050" y="5197918"/>
            <a:ext cx="3946329" cy="1068277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algn="just" latinLnBrk="1"/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중앙대학교 컴퓨터공학과 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학년</a:t>
            </a:r>
            <a:endParaRPr lang="en-US" altLang="ko-KR" sz="2000" b="1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just" latinLnBrk="1"/>
            <a:endParaRPr lang="en-US" altLang="ko-KR" sz="20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just" latinLnBrk="1"/>
            <a:r>
              <a:rPr lang="ko-KR" altLang="en-US" sz="2000" b="1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유인근</a:t>
            </a: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  </a:t>
            </a: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이정민  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  </a:t>
            </a: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이정원</a:t>
            </a:r>
            <a:endParaRPr lang="ko-KR" altLang="en-US" sz="20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41F97C-4084-4591-A8EF-00A7F5083E14}"/>
              </a:ext>
            </a:extLst>
          </p:cNvPr>
          <p:cNvCxnSpPr>
            <a:cxnSpLocks/>
          </p:cNvCxnSpPr>
          <p:nvPr/>
        </p:nvCxnSpPr>
        <p:spPr>
          <a:xfrm>
            <a:off x="655320" y="4441768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754" y="961387"/>
            <a:ext cx="6218492" cy="1767958"/>
          </a:xfrm>
        </p:spPr>
        <p:txBody>
          <a:bodyPr>
            <a:noAutofit/>
          </a:bodyPr>
          <a:lstStyle/>
          <a:p>
            <a:r>
              <a:rPr lang="ko-KR" altLang="en-US" sz="55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사이트 템플릿 제안 </a:t>
            </a:r>
            <a:endParaRPr lang="ko-KR" altLang="en-US" sz="55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CJK KR Regula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676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131">
            <a:extLst>
              <a:ext uri="{FF2B5EF4-FFF2-40B4-BE49-F238E27FC236}">
                <a16:creationId xmlns:a16="http://schemas.microsoft.com/office/drawing/2014/main" id="{19D3AD16-286F-45FC-A9A6-3FF1A29610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86164"/>
            <a:ext cx="9144000" cy="1133856"/>
          </a:xfrm>
          <a:prstGeom prst="rect">
            <a:avLst/>
          </a:prstGeom>
        </p:spPr>
      </p:pic>
      <p:sp>
        <p:nvSpPr>
          <p:cNvPr id="52" name="Rounded Rectangle 2">
            <a:extLst>
              <a:ext uri="{FF2B5EF4-FFF2-40B4-BE49-F238E27FC236}">
                <a16:creationId xmlns:a16="http://schemas.microsoft.com/office/drawing/2014/main" id="{93F24EE9-7BC1-4AC5-888C-EB5DC528A564}"/>
              </a:ext>
            </a:extLst>
          </p:cNvPr>
          <p:cNvSpPr/>
          <p:nvPr/>
        </p:nvSpPr>
        <p:spPr>
          <a:xfrm>
            <a:off x="852964" y="146718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4835C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duct Sans"/>
              <a:ea typeface="+mn-ea"/>
              <a:cs typeface="+mn-cs"/>
            </a:endParaRPr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8B83A25A-A736-4AC7-8C51-D3D22A109AA5}"/>
              </a:ext>
            </a:extLst>
          </p:cNvPr>
          <p:cNvSpPr/>
          <p:nvPr/>
        </p:nvSpPr>
        <p:spPr>
          <a:xfrm>
            <a:off x="4666148" y="146718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duct Sans"/>
              <a:ea typeface="+mn-ea"/>
              <a:cs typeface="+mn-cs"/>
            </a:endParaRPr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87A9E408-660E-4BAD-AA74-E4BC7B84B8ED}"/>
              </a:ext>
            </a:extLst>
          </p:cNvPr>
          <p:cNvSpPr/>
          <p:nvPr/>
        </p:nvSpPr>
        <p:spPr>
          <a:xfrm>
            <a:off x="845206" y="1302619"/>
            <a:ext cx="2435618" cy="329126"/>
          </a:xfrm>
          <a:prstGeom prst="rect">
            <a:avLst/>
          </a:prstGeom>
          <a:solidFill>
            <a:srgbClr val="4835CB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+mj-ea"/>
                <a:ea typeface="+mj-ea"/>
              </a:rPr>
              <a:t>Front-end</a:t>
            </a:r>
            <a:endParaRPr lang="id-ID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5" name="Oval 9">
            <a:extLst>
              <a:ext uri="{FF2B5EF4-FFF2-40B4-BE49-F238E27FC236}">
                <a16:creationId xmlns:a16="http://schemas.microsoft.com/office/drawing/2014/main" id="{DB14E97A-2A10-403B-978D-EB9C91FA8516}"/>
              </a:ext>
            </a:extLst>
          </p:cNvPr>
          <p:cNvSpPr/>
          <p:nvPr/>
        </p:nvSpPr>
        <p:spPr>
          <a:xfrm>
            <a:off x="4648230" y="1302619"/>
            <a:ext cx="2435618" cy="329126"/>
          </a:xfrm>
          <a:prstGeom prst="rect">
            <a:avLst/>
          </a:pr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+mj-ea"/>
                <a:ea typeface="+mj-ea"/>
              </a:rPr>
              <a:t>Back-end</a:t>
            </a:r>
            <a:endParaRPr lang="id-ID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6" name="Rounded Rectangle 12">
            <a:extLst>
              <a:ext uri="{FF2B5EF4-FFF2-40B4-BE49-F238E27FC236}">
                <a16:creationId xmlns:a16="http://schemas.microsoft.com/office/drawing/2014/main" id="{32CE094B-A380-4C94-BF29-E46077CC27BF}"/>
              </a:ext>
            </a:extLst>
          </p:cNvPr>
          <p:cNvSpPr/>
          <p:nvPr/>
        </p:nvSpPr>
        <p:spPr>
          <a:xfrm>
            <a:off x="852964" y="481001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8A5E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duct Sans"/>
              <a:ea typeface="+mn-ea"/>
              <a:cs typeface="+mn-cs"/>
            </a:endParaRPr>
          </a:p>
        </p:txBody>
      </p:sp>
      <p:sp>
        <p:nvSpPr>
          <p:cNvPr id="58" name="Oval 15">
            <a:extLst>
              <a:ext uri="{FF2B5EF4-FFF2-40B4-BE49-F238E27FC236}">
                <a16:creationId xmlns:a16="http://schemas.microsoft.com/office/drawing/2014/main" id="{ABAD135D-C78B-4104-813A-29ED5D5719CA}"/>
              </a:ext>
            </a:extLst>
          </p:cNvPr>
          <p:cNvSpPr/>
          <p:nvPr/>
        </p:nvSpPr>
        <p:spPr>
          <a:xfrm>
            <a:off x="845206" y="4645450"/>
            <a:ext cx="2435618" cy="329126"/>
          </a:xfrm>
          <a:prstGeom prst="rect">
            <a:avLst/>
          </a:prstGeom>
          <a:solidFill>
            <a:srgbClr val="08A5E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>
              <a:defRPr/>
            </a:pP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+mj-ea"/>
                <a:ea typeface="+mj-ea"/>
              </a:rPr>
              <a:t>IDE</a:t>
            </a:r>
            <a:endParaRPr lang="id-ID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864036-F33A-4383-922E-4B5F83D1398F}"/>
              </a:ext>
            </a:extLst>
          </p:cNvPr>
          <p:cNvSpPr/>
          <p:nvPr/>
        </p:nvSpPr>
        <p:spPr>
          <a:xfrm>
            <a:off x="931356" y="1787105"/>
            <a:ext cx="2321154" cy="54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 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HTML, CSS, JavaScript</a:t>
            </a:r>
          </a:p>
          <a:p>
            <a:pPr lvl="0" defTabSz="914400">
              <a:lnSpc>
                <a:spcPct val="120000"/>
              </a:lnSpc>
              <a:defRPr/>
            </a:pP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Python Django Template</a:t>
            </a:r>
            <a:endParaRPr lang="id-ID" altLang="ko-KR" sz="1300" spc="-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C87DFF-5D41-4A5D-A7C7-3EF93F4A3942}"/>
              </a:ext>
            </a:extLst>
          </p:cNvPr>
          <p:cNvSpPr/>
          <p:nvPr/>
        </p:nvSpPr>
        <p:spPr>
          <a:xfrm>
            <a:off x="4714198" y="1814683"/>
            <a:ext cx="2321154" cy="308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Python </a:t>
            </a:r>
            <a:r>
              <a:rPr lang="en-US" altLang="ko-KR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Django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Sqlite3(DB)</a:t>
            </a:r>
            <a:endParaRPr lang="id-ID" altLang="ko-KR" sz="1300" spc="-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0D06D4-925E-4A23-B13D-EF370681BC1F}"/>
              </a:ext>
            </a:extLst>
          </p:cNvPr>
          <p:cNvSpPr/>
          <p:nvPr/>
        </p:nvSpPr>
        <p:spPr>
          <a:xfrm>
            <a:off x="852964" y="5109292"/>
            <a:ext cx="2321154" cy="342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r>
              <a:rPr lang="en-US" altLang="ko-KR" sz="15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</a:t>
            </a:r>
            <a:r>
              <a:rPr lang="en-US" altLang="ko-KR" sz="15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Pycharm</a:t>
            </a:r>
            <a:endParaRPr lang="id-ID" altLang="ko-KR" sz="1500" spc="-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F4FC9B9-E354-47B8-9D96-CCFE96D56FD1}"/>
              </a:ext>
            </a:extLst>
          </p:cNvPr>
          <p:cNvSpPr/>
          <p:nvPr/>
        </p:nvSpPr>
        <p:spPr>
          <a:xfrm>
            <a:off x="5874775" y="5193409"/>
            <a:ext cx="2321154" cy="25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endParaRPr lang="id-ID" altLang="ko-KR" sz="1000" spc="-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2" name="Text Placeholder 32">
            <a:extLst>
              <a:ext uri="{FF2B5EF4-FFF2-40B4-BE49-F238E27FC236}">
                <a16:creationId xmlns:a16="http://schemas.microsoft.com/office/drawing/2014/main" id="{489F3868-8A55-446B-BCA0-0A910AC699C3}"/>
              </a:ext>
            </a:extLst>
          </p:cNvPr>
          <p:cNvSpPr txBox="1">
            <a:spLocks/>
          </p:cNvSpPr>
          <p:nvPr/>
        </p:nvSpPr>
        <p:spPr>
          <a:xfrm>
            <a:off x="3080449" y="3510069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3" name="Text Placeholder 32">
            <a:extLst>
              <a:ext uri="{FF2B5EF4-FFF2-40B4-BE49-F238E27FC236}">
                <a16:creationId xmlns:a16="http://schemas.microsoft.com/office/drawing/2014/main" id="{95E4EB46-E9AD-43C9-9EB7-939BB47455D8}"/>
              </a:ext>
            </a:extLst>
          </p:cNvPr>
          <p:cNvSpPr txBox="1">
            <a:spLocks/>
          </p:cNvSpPr>
          <p:nvPr/>
        </p:nvSpPr>
        <p:spPr>
          <a:xfrm>
            <a:off x="982181" y="3611594"/>
            <a:ext cx="6288850" cy="5574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구현에 사용할 도구 </a:t>
            </a:r>
            <a:r>
              <a:rPr lang="en-US" altLang="ko-KR" sz="18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Python Django, HTML, CSS, JavaScript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1EF33D2-4140-4E60-AB85-F2A957FACF0D}"/>
              </a:ext>
            </a:extLst>
          </p:cNvPr>
          <p:cNvSpPr/>
          <p:nvPr/>
        </p:nvSpPr>
        <p:spPr>
          <a:xfrm>
            <a:off x="8574178" y="388165"/>
            <a:ext cx="184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endParaRPr lang="ko-KR" altLang="en-US" sz="9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949C055-F1D7-42F7-A82F-F27A76C350BD}"/>
              </a:ext>
            </a:extLst>
          </p:cNvPr>
          <p:cNvSpPr/>
          <p:nvPr/>
        </p:nvSpPr>
        <p:spPr>
          <a:xfrm>
            <a:off x="1038340" y="191396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6BB1D6-F6CF-4DD1-B20D-680CFC56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15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131">
            <a:extLst>
              <a:ext uri="{FF2B5EF4-FFF2-40B4-BE49-F238E27FC236}">
                <a16:creationId xmlns:a16="http://schemas.microsoft.com/office/drawing/2014/main" id="{19D3AD16-286F-45FC-A9A6-3FF1A29610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86164"/>
            <a:ext cx="9144000" cy="1133856"/>
          </a:xfrm>
          <a:prstGeom prst="rect">
            <a:avLst/>
          </a:prstGeom>
        </p:spPr>
      </p:pic>
      <p:sp>
        <p:nvSpPr>
          <p:cNvPr id="52" name="Rounded Rectangle 2">
            <a:extLst>
              <a:ext uri="{FF2B5EF4-FFF2-40B4-BE49-F238E27FC236}">
                <a16:creationId xmlns:a16="http://schemas.microsoft.com/office/drawing/2014/main" id="{93F24EE9-7BC1-4AC5-888C-EB5DC528A564}"/>
              </a:ext>
            </a:extLst>
          </p:cNvPr>
          <p:cNvSpPr/>
          <p:nvPr/>
        </p:nvSpPr>
        <p:spPr>
          <a:xfrm>
            <a:off x="852964" y="146718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4835C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duct Sans"/>
              <a:ea typeface="+mn-ea"/>
              <a:cs typeface="+mn-cs"/>
            </a:endParaRPr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8B83A25A-A736-4AC7-8C51-D3D22A109AA5}"/>
              </a:ext>
            </a:extLst>
          </p:cNvPr>
          <p:cNvSpPr/>
          <p:nvPr/>
        </p:nvSpPr>
        <p:spPr>
          <a:xfrm>
            <a:off x="4666148" y="146718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duct Sans"/>
              <a:ea typeface="+mn-ea"/>
              <a:cs typeface="+mn-cs"/>
            </a:endParaRPr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87A9E408-660E-4BAD-AA74-E4BC7B84B8ED}"/>
              </a:ext>
            </a:extLst>
          </p:cNvPr>
          <p:cNvSpPr/>
          <p:nvPr/>
        </p:nvSpPr>
        <p:spPr>
          <a:xfrm>
            <a:off x="845206" y="1302619"/>
            <a:ext cx="2435618" cy="329126"/>
          </a:xfrm>
          <a:prstGeom prst="rect">
            <a:avLst/>
          </a:prstGeom>
          <a:solidFill>
            <a:srgbClr val="4835CB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회원가입</a:t>
            </a:r>
            <a:endParaRPr lang="id-ID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5" name="Oval 9">
            <a:extLst>
              <a:ext uri="{FF2B5EF4-FFF2-40B4-BE49-F238E27FC236}">
                <a16:creationId xmlns:a16="http://schemas.microsoft.com/office/drawing/2014/main" id="{DB14E97A-2A10-403B-978D-EB9C91FA8516}"/>
              </a:ext>
            </a:extLst>
          </p:cNvPr>
          <p:cNvSpPr/>
          <p:nvPr/>
        </p:nvSpPr>
        <p:spPr>
          <a:xfrm>
            <a:off x="4648230" y="1302619"/>
            <a:ext cx="2435618" cy="329126"/>
          </a:xfrm>
          <a:prstGeom prst="rect">
            <a:avLst/>
          </a:pr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ko-KR" altLang="en-US" sz="14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토론채팅방</a:t>
            </a:r>
            <a:endParaRPr lang="id-ID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6" name="Rounded Rectangle 12">
            <a:extLst>
              <a:ext uri="{FF2B5EF4-FFF2-40B4-BE49-F238E27FC236}">
                <a16:creationId xmlns:a16="http://schemas.microsoft.com/office/drawing/2014/main" id="{32CE094B-A380-4C94-BF29-E46077CC27BF}"/>
              </a:ext>
            </a:extLst>
          </p:cNvPr>
          <p:cNvSpPr/>
          <p:nvPr/>
        </p:nvSpPr>
        <p:spPr>
          <a:xfrm>
            <a:off x="852964" y="481001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8A5E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duct Sans"/>
              <a:ea typeface="+mn-ea"/>
              <a:cs typeface="+mn-cs"/>
            </a:endParaRPr>
          </a:p>
        </p:txBody>
      </p:sp>
      <p:sp>
        <p:nvSpPr>
          <p:cNvPr id="57" name="Rounded Rectangle 13">
            <a:extLst>
              <a:ext uri="{FF2B5EF4-FFF2-40B4-BE49-F238E27FC236}">
                <a16:creationId xmlns:a16="http://schemas.microsoft.com/office/drawing/2014/main" id="{9398CF85-15DA-48C1-9C37-3945D41A33D7}"/>
              </a:ext>
            </a:extLst>
          </p:cNvPr>
          <p:cNvSpPr/>
          <p:nvPr/>
        </p:nvSpPr>
        <p:spPr>
          <a:xfrm>
            <a:off x="4675479" y="4884659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 defTabSz="914400">
              <a:lnSpc>
                <a:spcPct val="120000"/>
              </a:lnSpc>
              <a:defRPr/>
            </a:pP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토론 채팅 방과 비슷한 맥락이지만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정원이 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명인 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채팅방을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구성한다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이는 토론방 개설과 별개로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유저가 다른 유저에게 신청할 수 있는 형태이며 단순한 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채팅방이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아니라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업무용 메신저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Slack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같이 구성한다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endParaRPr lang="id-ID" altLang="ko-KR" sz="1300" spc="-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Oval 15">
            <a:extLst>
              <a:ext uri="{FF2B5EF4-FFF2-40B4-BE49-F238E27FC236}">
                <a16:creationId xmlns:a16="http://schemas.microsoft.com/office/drawing/2014/main" id="{ABAD135D-C78B-4104-813A-29ED5D5719CA}"/>
              </a:ext>
            </a:extLst>
          </p:cNvPr>
          <p:cNvSpPr/>
          <p:nvPr/>
        </p:nvSpPr>
        <p:spPr>
          <a:xfrm>
            <a:off x="845206" y="4645450"/>
            <a:ext cx="2435618" cy="329126"/>
          </a:xfrm>
          <a:prstGeom prst="rect">
            <a:avLst/>
          </a:prstGeom>
          <a:solidFill>
            <a:srgbClr val="08A5E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태그기능</a:t>
            </a:r>
            <a:endParaRPr lang="id-ID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9" name="Oval 16">
            <a:extLst>
              <a:ext uri="{FF2B5EF4-FFF2-40B4-BE49-F238E27FC236}">
                <a16:creationId xmlns:a16="http://schemas.microsoft.com/office/drawing/2014/main" id="{72645771-2CF0-41A7-ACB3-1B7D412382AE}"/>
              </a:ext>
            </a:extLst>
          </p:cNvPr>
          <p:cNvSpPr/>
          <p:nvPr/>
        </p:nvSpPr>
        <p:spPr>
          <a:xfrm>
            <a:off x="4648230" y="4645450"/>
            <a:ext cx="2435618" cy="329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멤버간 </a:t>
            </a: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</a:t>
            </a: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 </a:t>
            </a: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대화</a:t>
            </a:r>
            <a:endParaRPr lang="id-ID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864036-F33A-4383-922E-4B5F83D1398F}"/>
              </a:ext>
            </a:extLst>
          </p:cNvPr>
          <p:cNvSpPr/>
          <p:nvPr/>
        </p:nvSpPr>
        <p:spPr>
          <a:xfrm>
            <a:off x="931356" y="1647145"/>
            <a:ext cx="34260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20000"/>
              </a:lnSpc>
              <a:defRPr/>
            </a:pP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회원가입을 단순화 하기 위해 </a:t>
            </a:r>
            <a:r>
              <a:rPr lang="ko-KR" altLang="en-US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소셜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로그인 기능을 활용할 예정이다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이는 </a:t>
            </a:r>
            <a:r>
              <a:rPr lang="en-US" altLang="ko-KR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Django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Social Auth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라이브러리를 활용할 것이고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naver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API, </a:t>
            </a:r>
            <a:r>
              <a:rPr lang="en-US" altLang="ko-KR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Facebook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API, </a:t>
            </a:r>
            <a:r>
              <a:rPr lang="en-US" altLang="ko-KR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Daum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API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등을 통해서 기본 신상정보를 확보해 놓는다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endParaRPr lang="id-ID" altLang="ko-KR" sz="1300" spc="-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C87DFF-5D41-4A5D-A7C7-3EF93F4A3942}"/>
              </a:ext>
            </a:extLst>
          </p:cNvPr>
          <p:cNvSpPr/>
          <p:nvPr/>
        </p:nvSpPr>
        <p:spPr>
          <a:xfrm>
            <a:off x="4773762" y="1665807"/>
            <a:ext cx="302662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20000"/>
              </a:lnSpc>
              <a:defRPr/>
            </a:pPr>
            <a:r>
              <a:rPr lang="en-US" altLang="ko-KR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Django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Channels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라이브러리를 활용해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WebSocket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Chat Protocols 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등을 다뤄 </a:t>
            </a:r>
            <a:r>
              <a:rPr lang="ko-KR" altLang="en-US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채팅방을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운영한다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id-ID" altLang="ko-KR" sz="1300" spc="-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0D06D4-925E-4A23-B13D-EF370681BC1F}"/>
              </a:ext>
            </a:extLst>
          </p:cNvPr>
          <p:cNvSpPr/>
          <p:nvPr/>
        </p:nvSpPr>
        <p:spPr>
          <a:xfrm>
            <a:off x="894033" y="5034790"/>
            <a:ext cx="337938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필터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(Custom Template Filter)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</a:t>
            </a:r>
            <a:r>
              <a:rPr lang="en-US" altLang="ko-KR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300" spc="-5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인스타그램의</a:t>
            </a:r>
            <a:r>
              <a:rPr lang="ko-KR" altLang="en-US" sz="13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해시태그 같은 기능을 구현한다</a:t>
            </a:r>
            <a:endParaRPr lang="id-ID" altLang="ko-KR" sz="1300" spc="-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F4FC9B9-E354-47B8-9D96-CCFE96D56FD1}"/>
              </a:ext>
            </a:extLst>
          </p:cNvPr>
          <p:cNvSpPr/>
          <p:nvPr/>
        </p:nvSpPr>
        <p:spPr>
          <a:xfrm>
            <a:off x="5874775" y="5193409"/>
            <a:ext cx="2321154" cy="25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defRPr/>
            </a:pPr>
            <a:endParaRPr lang="id-ID" altLang="ko-KR" sz="1000" spc="-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2" name="Text Placeholder 32">
            <a:extLst>
              <a:ext uri="{FF2B5EF4-FFF2-40B4-BE49-F238E27FC236}">
                <a16:creationId xmlns:a16="http://schemas.microsoft.com/office/drawing/2014/main" id="{489F3868-8A55-446B-BCA0-0A910AC699C3}"/>
              </a:ext>
            </a:extLst>
          </p:cNvPr>
          <p:cNvSpPr txBox="1">
            <a:spLocks/>
          </p:cNvSpPr>
          <p:nvPr/>
        </p:nvSpPr>
        <p:spPr>
          <a:xfrm>
            <a:off x="3080449" y="3510069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3" name="Text Placeholder 32">
            <a:extLst>
              <a:ext uri="{FF2B5EF4-FFF2-40B4-BE49-F238E27FC236}">
                <a16:creationId xmlns:a16="http://schemas.microsoft.com/office/drawing/2014/main" id="{95E4EB46-E9AD-43C9-9EB7-939BB47455D8}"/>
              </a:ext>
            </a:extLst>
          </p:cNvPr>
          <p:cNvSpPr txBox="1">
            <a:spLocks/>
          </p:cNvSpPr>
          <p:nvPr/>
        </p:nvSpPr>
        <p:spPr>
          <a:xfrm>
            <a:off x="1043490" y="3599407"/>
            <a:ext cx="6288850" cy="5574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특정 기능들에 대한 구현 계획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6BB1D6-F6CF-4DD1-B20D-680CFC56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3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77" y="1058368"/>
            <a:ext cx="7071646" cy="1767958"/>
          </a:xfrm>
        </p:spPr>
        <p:txBody>
          <a:bodyPr>
            <a:noAutofit/>
          </a:bodyPr>
          <a:lstStyle/>
          <a:p>
            <a:pPr algn="ctr"/>
            <a:r>
              <a:rPr lang="ko-KR" altLang="en-US" sz="55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전체 방향 및 일정협의</a:t>
            </a:r>
            <a:endParaRPr lang="ko-KR" altLang="en-US" sz="55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CJK KR Regula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3292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1188579" y="2355289"/>
            <a:ext cx="3365286" cy="431455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2000" spc="3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CS</a:t>
            </a:r>
            <a:r>
              <a:rPr lang="en-US" altLang="ko-KR" sz="2000" spc="3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3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</a:t>
            </a:r>
            <a:endParaRPr lang="ko-KR" altLang="en-US" sz="2000" spc="3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24B2-5ECA-44A1-BB4E-CE999A4AD8B8}"/>
              </a:ext>
            </a:extLst>
          </p:cNvPr>
          <p:cNvSpPr/>
          <p:nvPr/>
        </p:nvSpPr>
        <p:spPr>
          <a:xfrm>
            <a:off x="1827196" y="2941303"/>
            <a:ext cx="3544348" cy="2682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70000"/>
              </a:lnSpc>
            </a:pP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제안서 리뷰</a:t>
            </a:r>
            <a:endParaRPr lang="en-US" altLang="ko-KR" sz="2000" spc="-1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19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국내외 </a:t>
            </a:r>
            <a:r>
              <a:rPr lang="ko-KR" altLang="en-US" sz="19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벤치마킹 사례 </a:t>
            </a:r>
            <a:r>
              <a:rPr lang="ko-KR" altLang="en-US" sz="19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</a:t>
            </a:r>
            <a:r>
              <a:rPr lang="en-US" altLang="ko-KR" sz="19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9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아이디어 </a:t>
            </a:r>
            <a:endParaRPr lang="ko-KR" altLang="en-US" sz="19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사이트 템플릿 </a:t>
            </a: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제안</a:t>
            </a:r>
            <a:endParaRPr lang="en-US" altLang="ko-KR" sz="2000" spc="-1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 방향 및 일정 논의</a:t>
            </a:r>
            <a:endParaRPr lang="en-US" altLang="ko-KR" sz="2000" spc="-1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 &amp; A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BB9551-FA1D-4737-B0D8-29524C42E16C}"/>
              </a:ext>
            </a:extLst>
          </p:cNvPr>
          <p:cNvGrpSpPr/>
          <p:nvPr/>
        </p:nvGrpSpPr>
        <p:grpSpPr>
          <a:xfrm>
            <a:off x="1532672" y="3531754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EAE4504-48B4-4223-9A86-99F0F89099C5}"/>
                </a:ext>
              </a:extLst>
            </p:cNvPr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A6843E-9D60-4D9F-8198-33CBCA8144D4}"/>
                </a:ext>
              </a:extLst>
            </p:cNvPr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D7D85E7-14CE-40A1-9DFE-7C97E3955240}"/>
                </a:ext>
              </a:extLst>
            </p:cNvPr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DF4F68-C8DA-4EC4-AD43-AA500DE01456}"/>
                </a:ext>
              </a:extLst>
            </p:cNvPr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6E293C-CD7A-4739-9173-EE2710958BBE}"/>
              </a:ext>
            </a:extLst>
          </p:cNvPr>
          <p:cNvSpPr/>
          <p:nvPr/>
        </p:nvSpPr>
        <p:spPr>
          <a:xfrm>
            <a:off x="1552822" y="3137302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188D13-4DB4-46CD-9F5B-361D04E1B724}"/>
              </a:ext>
            </a:extLst>
          </p:cNvPr>
          <p:cNvSpPr/>
          <p:nvPr/>
        </p:nvSpPr>
        <p:spPr>
          <a:xfrm>
            <a:off x="1552822" y="3649217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2F7355-437F-48DE-BBC5-01676FC23B39}"/>
              </a:ext>
            </a:extLst>
          </p:cNvPr>
          <p:cNvSpPr/>
          <p:nvPr/>
        </p:nvSpPr>
        <p:spPr>
          <a:xfrm>
            <a:off x="1552822" y="4161132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7F19AA-5957-48DA-8948-0C5DE05A310F}"/>
              </a:ext>
            </a:extLst>
          </p:cNvPr>
          <p:cNvSpPr/>
          <p:nvPr/>
        </p:nvSpPr>
        <p:spPr>
          <a:xfrm>
            <a:off x="1552822" y="4673047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8AD0135-5874-4CF7-AFFC-C49333FFB045}"/>
              </a:ext>
            </a:extLst>
          </p:cNvPr>
          <p:cNvSpPr/>
          <p:nvPr/>
        </p:nvSpPr>
        <p:spPr>
          <a:xfrm>
            <a:off x="1552822" y="5184963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05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3E864F-1ACA-4B80-9DDF-0E1178F79EE9}"/>
              </a:ext>
            </a:extLst>
          </p:cNvPr>
          <p:cNvCxnSpPr/>
          <p:nvPr/>
        </p:nvCxnSpPr>
        <p:spPr>
          <a:xfrm>
            <a:off x="1318295" y="3116841"/>
            <a:ext cx="0" cy="2331198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Noto Sans CJK KR Regular" panose="020B0500000000000000"/>
              </a:rPr>
              <a:t>제안서  리뷰</a:t>
            </a:r>
            <a:endParaRPr lang="ko-KR" altLang="en-US" dirty="0">
              <a:ea typeface="Noto Sans CJK KR Regular" panose="020B050000000000000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6766" y="1470952"/>
            <a:ext cx="7720573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ko-KR" altLang="en-US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① </a:t>
            </a:r>
            <a:r>
              <a:rPr lang="ko-KR" altLang="ko-KR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회원가입</a:t>
            </a:r>
            <a:endParaRPr lang="en-US" altLang="ko-KR" sz="3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-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일반적인 회원가입 과정</a:t>
            </a: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-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의료 관심분야 조사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(</a:t>
            </a:r>
            <a:r>
              <a:rPr lang="ko-KR" altLang="en-US" sz="2000" kern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토론방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우선순위 결정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)</a:t>
            </a: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-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회원가입 </a:t>
            </a:r>
            <a:r>
              <a:rPr lang="ko-KR" altLang="en-US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하지 않을 시</a:t>
            </a:r>
            <a:r>
              <a:rPr lang="en-US" altLang="ko-KR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,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사이트 </a:t>
            </a:r>
            <a:r>
              <a:rPr lang="ko-KR" altLang="en-US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사용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제한</a:t>
            </a: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en-US" altLang="ko-KR" sz="2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※ </a:t>
            </a:r>
            <a:r>
              <a:rPr lang="ko-KR" altLang="en-US" sz="2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수정사항</a:t>
            </a: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en-US" altLang="ko-KR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- </a:t>
            </a:r>
            <a:r>
              <a:rPr lang="ko-KR" altLang="en-US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의사는 회원가입 후</a:t>
            </a:r>
            <a:r>
              <a:rPr lang="en-US" altLang="ko-KR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, </a:t>
            </a:r>
            <a:r>
              <a:rPr lang="ko-KR" altLang="en-US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의사임을 증명 후 자격 부여</a:t>
            </a:r>
            <a:r>
              <a:rPr lang="en-US" altLang="ko-KR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(</a:t>
            </a:r>
            <a:r>
              <a:rPr lang="ko-KR" altLang="en-US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방법 논의 중</a:t>
            </a:r>
            <a:r>
              <a:rPr lang="en-US" altLang="ko-KR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)</a:t>
            </a: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 </a:t>
            </a: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L="342900" marR="45720" indent="-342900">
              <a:spcBef>
                <a:spcPts val="600"/>
              </a:spcBef>
              <a:buClr>
                <a:srgbClr val="000000"/>
              </a:buClr>
              <a:buSzPts val="1500"/>
              <a:buFontTx/>
              <a:buChar char="-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ko-KR" altLang="ko-KR" sz="2500" kern="11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3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Noto Sans CJK KR Regular" panose="020B0500000000000000"/>
              </a:rPr>
              <a:t>제안서  리뷰</a:t>
            </a:r>
            <a:endParaRPr lang="ko-KR" altLang="en-US" dirty="0">
              <a:ea typeface="Noto Sans CJK KR Regular" panose="020B050000000000000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6766" y="1470952"/>
            <a:ext cx="7720573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ko-KR" altLang="en-US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② </a:t>
            </a:r>
            <a:r>
              <a:rPr lang="ko-KR" altLang="en-US" sz="3000" kern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토론채팅방</a:t>
            </a:r>
            <a:r>
              <a:rPr lang="en-US" altLang="ko-KR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(</a:t>
            </a:r>
            <a:r>
              <a:rPr lang="ko-KR" altLang="en-US" sz="3000" kern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카카오톡</a:t>
            </a:r>
            <a:r>
              <a:rPr lang="ko-KR" altLang="en-US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 </a:t>
            </a:r>
            <a:r>
              <a:rPr lang="ko-KR" altLang="en-US" sz="3000" kern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오픈채팅방</a:t>
            </a:r>
            <a:r>
              <a:rPr lang="en-US" altLang="ko-KR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)</a:t>
            </a: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 </a:t>
            </a: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L="342900" marR="45720" indent="-342900">
              <a:spcBef>
                <a:spcPts val="600"/>
              </a:spcBef>
              <a:buClr>
                <a:srgbClr val="000000"/>
              </a:buClr>
              <a:buSzPts val="1500"/>
              <a:buFontTx/>
              <a:buChar char="-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ko-KR" altLang="ko-KR" sz="2500" kern="11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 descr="https://lh4.googleusercontent.com/uJeKyHKyMbZhpJW2R_ly-im7qjH7wOUJHE_YfdHtOwKYjAWZxkgqCGDghIL7jeGS-uZQSP5z4Tk3JBO3m1YFP060XCqTptyvFXHg_7o8fqU0un3NeYSoKpo7tX2UrttiQEe5zsb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56" y="2450854"/>
            <a:ext cx="4710979" cy="102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https://lh3.googleusercontent.com/jI6L2cBJVa497CGQSqLc2xUQ5DmIMwwbOiCF0rVXRNdL15yAQghQ9fLHcurAIF-25qVymFOw64CK_Bp3nN-kE5EuxzPWRthBiC-SLhhe4Y6GSBTjCvwKmnRNDWuqX8kkvZkg32M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57" y="4504093"/>
            <a:ext cx="4710979" cy="1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 descr="https://lh6.googleusercontent.com/t4huq7sfDw_0EOQOyQoZa3zeham_rldYAMcvDseNX8KieP7dugTMoERSAeiZ88SP8fqSXsT4BDpUpH-zIN1FfNLmJKcdV0Vn2iMxREEQerwWdBIHVfwDiZq49uNh0HVHRcRCn8B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4" y="2457833"/>
            <a:ext cx="2812156" cy="377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7622722" y="3664260"/>
            <a:ext cx="9809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altLang="ko-KR" sz="1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(</a:t>
            </a:r>
            <a:r>
              <a:rPr lang="ko-KR" altLang="en-US" sz="1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그림 </a:t>
            </a:r>
            <a:r>
              <a:rPr lang="en-US" altLang="ko-KR" sz="1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1)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22722" y="5765551"/>
            <a:ext cx="9809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altLang="ko-KR" sz="1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(</a:t>
            </a:r>
            <a:r>
              <a:rPr lang="ko-KR" altLang="en-US" sz="1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그림 </a:t>
            </a:r>
            <a:r>
              <a:rPr lang="en-US" altLang="ko-KR" sz="1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3)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20936" y="6277741"/>
            <a:ext cx="10609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altLang="ko-KR" sz="1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(</a:t>
            </a:r>
            <a:r>
              <a:rPr lang="ko-KR" altLang="en-US" sz="1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그림 </a:t>
            </a:r>
            <a:r>
              <a:rPr lang="en-US" altLang="ko-KR" sz="1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74911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Noto Sans CJK KR Regular" panose="020B0500000000000000"/>
              </a:rPr>
              <a:t>제안서  리뷰</a:t>
            </a:r>
            <a:endParaRPr lang="ko-KR" altLang="en-US" dirty="0">
              <a:ea typeface="Noto Sans CJK KR Regular" panose="020B050000000000000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6766" y="1470952"/>
            <a:ext cx="7720573" cy="116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ko-KR" altLang="en-US" sz="3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③ </a:t>
            </a:r>
            <a:r>
              <a:rPr lang="ko-KR" altLang="en-US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게시판</a:t>
            </a:r>
            <a:endParaRPr lang="en-US" altLang="ko-KR" sz="3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altLang="ko-KR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- 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Q &amp; A(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환자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,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의사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)</a:t>
            </a: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altLang="ko-KR" sz="2000" kern="1100" dirty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-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병원 및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의사 정보</a:t>
            </a: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-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질병 정보</a:t>
            </a: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L="342900" marR="45720" indent="-342900">
              <a:spcBef>
                <a:spcPts val="600"/>
              </a:spcBef>
              <a:buClr>
                <a:srgbClr val="000000"/>
              </a:buClr>
              <a:buSzPts val="1500"/>
              <a:buFontTx/>
              <a:buChar char="-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en-US" altLang="ko-KR" sz="2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※ </a:t>
            </a:r>
            <a:r>
              <a:rPr lang="ko-KR" altLang="en-US" sz="2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참고사항</a:t>
            </a: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Black" panose="020B0A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ea typeface="Noto Sans CJK KR Black" panose="020B0A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en-US" altLang="ko-KR" sz="25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-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추천 글 및 일반 글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(</a:t>
            </a:r>
            <a:r>
              <a:rPr lang="ko-KR" altLang="en-US" sz="2000" kern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게시글에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 대한 조회 수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, </a:t>
            </a: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좋아요 수 제공</a:t>
            </a:r>
            <a:r>
              <a:rPr lang="en-US" altLang="ko-KR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Black" panose="020B0A00000000000000"/>
                <a:cs typeface="Arial" panose="020B0604020202020204" pitchFamily="34" charset="0"/>
              </a:rPr>
              <a:t>)</a:t>
            </a: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Black" panose="020B0A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ea typeface="Noto Sans CJK KR Black" panose="020B0A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2000" u="sng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Black" panose="020B0A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 </a:t>
            </a: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L="342900" marR="45720" indent="-342900">
              <a:spcBef>
                <a:spcPts val="600"/>
              </a:spcBef>
              <a:buClr>
                <a:srgbClr val="000000"/>
              </a:buClr>
              <a:buSzPts val="1500"/>
              <a:buFontTx/>
              <a:buChar char="-"/>
            </a:pP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en-US" altLang="ko-KR" sz="20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ko-KR" altLang="ko-KR" sz="2000" kern="11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6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Noto Sans CJK KR Regular" panose="020B0500000000000000"/>
              </a:rPr>
              <a:t>제안서  리뷰</a:t>
            </a:r>
            <a:endParaRPr lang="ko-KR" altLang="en-US" dirty="0">
              <a:ea typeface="Noto Sans CJK KR Regular" panose="020B050000000000000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766" y="1470952"/>
            <a:ext cx="9267531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ko-KR" altLang="en-US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 </a:t>
            </a:r>
            <a:r>
              <a:rPr lang="ko-KR" altLang="en-US" sz="3000" kern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④ </a:t>
            </a:r>
            <a:r>
              <a:rPr lang="ko-KR" altLang="en-US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멤버간 </a:t>
            </a:r>
            <a:r>
              <a:rPr lang="ko-KR" altLang="en-US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채팅 기능</a:t>
            </a:r>
            <a:r>
              <a:rPr lang="en-US" altLang="ko-KR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(</a:t>
            </a:r>
            <a:r>
              <a:rPr lang="en-US" altLang="ko-KR" sz="3000" kern="11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Slack</a:t>
            </a:r>
            <a:r>
              <a:rPr lang="en-US" altLang="ko-KR" sz="3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)</a:t>
            </a: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 smtClean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endParaRPr lang="en-US" altLang="ko-KR" sz="1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R="45720">
              <a:spcBef>
                <a:spcPts val="600"/>
              </a:spcBef>
              <a:buClr>
                <a:srgbClr val="000000"/>
              </a:buClr>
              <a:buSzPts val="1500"/>
            </a:pPr>
            <a:r>
              <a:rPr lang="ko-KR" altLang="en-US" sz="2000" kern="1100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KR Regular" panose="020B0500000000000000"/>
                <a:cs typeface="Arial" panose="020B0604020202020204" pitchFamily="34" charset="0"/>
              </a:rPr>
              <a:t> </a:t>
            </a:r>
            <a:endParaRPr lang="en-US" altLang="ko-KR" sz="2000" kern="1100" dirty="0">
              <a:solidFill>
                <a:srgbClr val="000000"/>
              </a:solidFill>
              <a:latin typeface="Arial" panose="020B0604020202020204" pitchFamily="34" charset="0"/>
              <a:ea typeface="Noto Sans CJK KR Regular" panose="020B0500000000000000"/>
              <a:cs typeface="Arial" panose="020B0604020202020204" pitchFamily="34" charset="0"/>
            </a:endParaRPr>
          </a:p>
          <a:p>
            <a:pPr marL="342900" marR="45720" indent="-342900">
              <a:spcBef>
                <a:spcPts val="600"/>
              </a:spcBef>
              <a:buClr>
                <a:srgbClr val="000000"/>
              </a:buClr>
              <a:buSzPts val="1500"/>
              <a:buFontTx/>
              <a:buChar char="-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"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en-US" altLang="ko-KR" sz="2500" kern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en-US" altLang="ko-KR" sz="2500" kern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45720" lvl="0" indent="-34290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ea"/>
              <a:buAutoNum type="circleNumDbPlain"/>
            </a:pPr>
            <a:endParaRPr lang="ko-KR" altLang="ko-KR" sz="2500" kern="11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1028" name="Picture 4" descr="https://www.evernote.com/shard/s562/sh/b609671e-d2c9-4b02-8ffb-92bf0ffcc1dd/5489878a3efab2bc/res/8fdc0913-1aae-41d1-8ce3-b954b3620790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25" y="2390026"/>
            <a:ext cx="4214727" cy="40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6" y="2973308"/>
            <a:ext cx="3727324" cy="28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0D6A56-98BB-4F74-AE2F-A86C9B2AA3E9}"/>
              </a:ext>
            </a:extLst>
          </p:cNvPr>
          <p:cNvSpPr/>
          <p:nvPr/>
        </p:nvSpPr>
        <p:spPr>
          <a:xfrm>
            <a:off x="0" y="2409271"/>
            <a:ext cx="9144000" cy="2090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D74AE50A-9619-4E61-B737-14C4B4BB7593}"/>
              </a:ext>
            </a:extLst>
          </p:cNvPr>
          <p:cNvSpPr txBox="1">
            <a:spLocks/>
          </p:cNvSpPr>
          <p:nvPr/>
        </p:nvSpPr>
        <p:spPr>
          <a:xfrm>
            <a:off x="2252941" y="5720314"/>
            <a:ext cx="1807019" cy="638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회원가입 시 등록한 관심 분야 데이터를 토대로 의사를 찾아주는 시스템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47" name="Text Placeholder 33">
            <a:extLst>
              <a:ext uri="{FF2B5EF4-FFF2-40B4-BE49-F238E27FC236}">
                <a16:creationId xmlns:a16="http://schemas.microsoft.com/office/drawing/2014/main" id="{3D1E7058-3C3F-451C-A54C-19BB93AAE64D}"/>
              </a:ext>
            </a:extLst>
          </p:cNvPr>
          <p:cNvSpPr txBox="1">
            <a:spLocks/>
          </p:cNvSpPr>
          <p:nvPr/>
        </p:nvSpPr>
        <p:spPr>
          <a:xfrm>
            <a:off x="2288845" y="5454478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Find a  Doctor</a:t>
            </a:r>
            <a:endParaRPr lang="ko-KR" altLang="en-US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248E5E27-33D2-4EF6-B5EB-AC329B3D6ABD}"/>
              </a:ext>
            </a:extLst>
          </p:cNvPr>
          <p:cNvSpPr txBox="1">
            <a:spLocks/>
          </p:cNvSpPr>
          <p:nvPr/>
        </p:nvSpPr>
        <p:spPr>
          <a:xfrm>
            <a:off x="5544490" y="5710983"/>
            <a:ext cx="1807019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병원 방문 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스케쥴에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관한 것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약물 복용 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스케쥴에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관한 것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기타 식사관리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운동 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스케쥴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등에 관한 정보를 추천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이용자들끼리 공유 할 수 있는 시스템</a:t>
            </a:r>
            <a:endParaRPr lang="id-ID" altLang="ko-KR" sz="10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BD1112DE-9531-41F6-ACB8-315FF3388BBC}"/>
              </a:ext>
            </a:extLst>
          </p:cNvPr>
          <p:cNvSpPr txBox="1">
            <a:spLocks/>
          </p:cNvSpPr>
          <p:nvPr/>
        </p:nvSpPr>
        <p:spPr>
          <a:xfrm>
            <a:off x="5561733" y="5435817"/>
            <a:ext cx="2057715" cy="1813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Medical Plan  Care System</a:t>
            </a:r>
            <a:endParaRPr lang="ko-KR" altLang="en-US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Oval 270">
            <a:extLst>
              <a:ext uri="{FF2B5EF4-FFF2-40B4-BE49-F238E27FC236}">
                <a16:creationId xmlns:a16="http://schemas.microsoft.com/office/drawing/2014/main" id="{8F764580-116E-48E5-BFE7-AE20E116A54B}"/>
              </a:ext>
            </a:extLst>
          </p:cNvPr>
          <p:cNvSpPr/>
          <p:nvPr/>
        </p:nvSpPr>
        <p:spPr>
          <a:xfrm flipH="1">
            <a:off x="1728799" y="5496428"/>
            <a:ext cx="440111" cy="4401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Oval 271">
            <a:extLst>
              <a:ext uri="{FF2B5EF4-FFF2-40B4-BE49-F238E27FC236}">
                <a16:creationId xmlns:a16="http://schemas.microsoft.com/office/drawing/2014/main" id="{F61CE636-36D9-4D39-ABC7-21BEA4F8D0E7}"/>
              </a:ext>
            </a:extLst>
          </p:cNvPr>
          <p:cNvSpPr/>
          <p:nvPr/>
        </p:nvSpPr>
        <p:spPr>
          <a:xfrm flipH="1">
            <a:off x="5006231" y="5490121"/>
            <a:ext cx="440111" cy="440110"/>
          </a:xfrm>
          <a:prstGeom prst="ellipse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Noto Sans CJK KR Black" panose="020B0A00000000000000" pitchFamily="34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54659FC1-94BF-4507-B3E2-0C4A252676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1816234" y="5553124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77393840-6018-4D11-9DE7-0AC65201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5089389" y="5534463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337934"/>
            <a:ext cx="4203020" cy="511062"/>
          </a:xfrm>
        </p:spPr>
        <p:txBody>
          <a:bodyPr/>
          <a:lstStyle/>
          <a:p>
            <a:r>
              <a:rPr lang="ko-KR" altLang="en-US" dirty="0" smtClean="0">
                <a:ea typeface="Noto Sans CJK KR Regular" panose="020B0500000000000000"/>
              </a:rPr>
              <a:t>벤치마킹 사례 </a:t>
            </a:r>
            <a:r>
              <a:rPr lang="en-US" altLang="ko-KR" dirty="0" smtClean="0">
                <a:ea typeface="Noto Sans CJK KR Regular" panose="020B0500000000000000"/>
              </a:rPr>
              <a:t>–  1  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+mj-ea"/>
                <a:ea typeface="+mj-ea"/>
              </a:rPr>
              <a:t>United Health Care)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 descr="C:\Users\Garden\Desktop\CS Project\참고자료\UHC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799" y="1109157"/>
            <a:ext cx="5560762" cy="4126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9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83">
            <a:extLst>
              <a:ext uri="{FF2B5EF4-FFF2-40B4-BE49-F238E27FC236}">
                <a16:creationId xmlns:a16="http://schemas.microsoft.com/office/drawing/2014/main" id="{BC1CFC86-C4C9-4694-B93A-5E0C621816F7}"/>
              </a:ext>
            </a:extLst>
          </p:cNvPr>
          <p:cNvSpPr/>
          <p:nvPr/>
        </p:nvSpPr>
        <p:spPr>
          <a:xfrm flipH="1">
            <a:off x="600582" y="3723815"/>
            <a:ext cx="199447" cy="183099"/>
          </a:xfrm>
          <a:prstGeom prst="ellipse">
            <a:avLst/>
          </a:prstGeom>
          <a:solidFill>
            <a:srgbClr val="08A5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algn="ctr" defTabSz="914400"/>
            <a:endParaRPr lang="en-AU" sz="1600" kern="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337934"/>
            <a:ext cx="5121783" cy="511062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Medical Plan Care System</a:t>
            </a:r>
            <a:r>
              <a:rPr lang="ko-KR" altLang="en-US" dirty="0" smtClean="0">
                <a:ea typeface="Noto Sans CJK KR Regular" panose="020B0500000000000000"/>
              </a:rPr>
              <a:t>의  예시</a:t>
            </a:r>
            <a:endParaRPr lang="ko-KR" altLang="en-US" dirty="0">
              <a:ea typeface="Noto Sans CJK KR Regular" panose="020B0500000000000000"/>
            </a:endParaRPr>
          </a:p>
        </p:txBody>
      </p:sp>
      <p:pic>
        <p:nvPicPr>
          <p:cNvPr id="2050" name="Picture 2" descr="C:\Users\Garden\Desktop\CS Project\참고자료\스케쥬링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890" y="1698626"/>
            <a:ext cx="5747365" cy="167069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733569" y="3636112"/>
            <a:ext cx="781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위의 사진은 의료 플랜 등에 필요한 정보들을 일부 정리한 단편적인 예시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66081" y="4335906"/>
            <a:ext cx="85854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이용자들은 위와 같은 캘린더를 제작하여 공유 할 수 있으며 나와 같은</a:t>
            </a:r>
            <a:r>
              <a:rPr lang="en-US" altLang="ko-KR" dirty="0"/>
              <a:t> </a:t>
            </a:r>
            <a:r>
              <a:rPr lang="ko-KR" altLang="en-US" dirty="0" smtClean="0"/>
              <a:t>지병을 갖고</a:t>
            </a:r>
            <a:endParaRPr lang="en-US" altLang="ko-KR" dirty="0" smtClean="0"/>
          </a:p>
          <a:p>
            <a:endParaRPr lang="en-US" altLang="ko-KR" sz="500" dirty="0"/>
          </a:p>
          <a:p>
            <a:r>
              <a:rPr lang="ko-KR" altLang="en-US" dirty="0" smtClean="0"/>
              <a:t>있는 사람들은 어떻게 생활 하는지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 수 있음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9761" y="5311541"/>
            <a:ext cx="83942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이용자들은 자신의 계획표를 공개함으로써 의사 등 의료 전문인들의</a:t>
            </a:r>
            <a:r>
              <a:rPr lang="en-US" altLang="ko-KR" dirty="0"/>
              <a:t> </a:t>
            </a:r>
            <a:r>
              <a:rPr lang="ko-KR" altLang="en-US" dirty="0" smtClean="0"/>
              <a:t>조언을 얻을</a:t>
            </a:r>
            <a:endParaRPr lang="en-US" altLang="ko-KR" dirty="0" smtClean="0"/>
          </a:p>
          <a:p>
            <a:endParaRPr lang="en-US" altLang="ko-KR" sz="500" dirty="0"/>
          </a:p>
          <a:p>
            <a:r>
              <a:rPr lang="ko-KR" altLang="en-US" dirty="0" smtClean="0"/>
              <a:t>수 있음</a:t>
            </a:r>
            <a:endParaRPr lang="ko-KR" altLang="en-US" dirty="0"/>
          </a:p>
        </p:txBody>
      </p:sp>
      <p:sp>
        <p:nvSpPr>
          <p:cNvPr id="12" name="Oval 83">
            <a:extLst>
              <a:ext uri="{FF2B5EF4-FFF2-40B4-BE49-F238E27FC236}">
                <a16:creationId xmlns:a16="http://schemas.microsoft.com/office/drawing/2014/main" id="{BC1CFC86-C4C9-4694-B93A-5E0C621816F7}"/>
              </a:ext>
            </a:extLst>
          </p:cNvPr>
          <p:cNvSpPr/>
          <p:nvPr/>
        </p:nvSpPr>
        <p:spPr>
          <a:xfrm flipH="1">
            <a:off x="600582" y="4426298"/>
            <a:ext cx="199447" cy="183099"/>
          </a:xfrm>
          <a:prstGeom prst="ellipse">
            <a:avLst/>
          </a:prstGeom>
          <a:solidFill>
            <a:srgbClr val="08A5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algn="ctr" defTabSz="914400"/>
            <a:endParaRPr lang="en-AU" sz="1600" kern="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14" name="Oval 83">
            <a:extLst>
              <a:ext uri="{FF2B5EF4-FFF2-40B4-BE49-F238E27FC236}">
                <a16:creationId xmlns:a16="http://schemas.microsoft.com/office/drawing/2014/main" id="{BC1CFC86-C4C9-4694-B93A-5E0C621816F7}"/>
              </a:ext>
            </a:extLst>
          </p:cNvPr>
          <p:cNvSpPr/>
          <p:nvPr/>
        </p:nvSpPr>
        <p:spPr>
          <a:xfrm flipH="1">
            <a:off x="600582" y="5409545"/>
            <a:ext cx="199447" cy="183099"/>
          </a:xfrm>
          <a:prstGeom prst="ellipse">
            <a:avLst/>
          </a:prstGeom>
          <a:solidFill>
            <a:srgbClr val="08A5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algn="ctr" defTabSz="914400"/>
            <a:endParaRPr lang="en-AU" sz="1600" kern="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9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271">
            <a:extLst>
              <a:ext uri="{FF2B5EF4-FFF2-40B4-BE49-F238E27FC236}">
                <a16:creationId xmlns:a16="http://schemas.microsoft.com/office/drawing/2014/main" id="{F61CE636-36D9-4D39-ABC7-21BEA4F8D0E7}"/>
              </a:ext>
            </a:extLst>
          </p:cNvPr>
          <p:cNvSpPr/>
          <p:nvPr/>
        </p:nvSpPr>
        <p:spPr>
          <a:xfrm flipH="1">
            <a:off x="5394428" y="3261355"/>
            <a:ext cx="440111" cy="440110"/>
          </a:xfrm>
          <a:prstGeom prst="ellipse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248E5E27-33D2-4EF6-B5EB-AC329B3D6ABD}"/>
              </a:ext>
            </a:extLst>
          </p:cNvPr>
          <p:cNvSpPr txBox="1">
            <a:spLocks/>
          </p:cNvSpPr>
          <p:nvPr/>
        </p:nvSpPr>
        <p:spPr>
          <a:xfrm>
            <a:off x="5929576" y="1734282"/>
            <a:ext cx="1807019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스택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오버플로우는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우리나라의 지식인 시스템처럼 이용자들끼리 질문을 올리고 답변을 하는 시스템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0" indent="0" algn="just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답변을 한 이용자는 답변점수를 얻을 수 있으며 이 점수에 따라 랭킹이 나눠짐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id-ID" altLang="ko-KR" sz="10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BD1112DE-9531-41F6-ACB8-315FF3388BBC}"/>
              </a:ext>
            </a:extLst>
          </p:cNvPr>
          <p:cNvSpPr txBox="1">
            <a:spLocks/>
          </p:cNvSpPr>
          <p:nvPr/>
        </p:nvSpPr>
        <p:spPr>
          <a:xfrm>
            <a:off x="5937489" y="1468447"/>
            <a:ext cx="2057715" cy="1813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답변 </a:t>
            </a: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 </a:t>
            </a: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랭킹 시스템</a:t>
            </a:r>
            <a:endParaRPr lang="ko-KR" altLang="en-US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3" name="Oval 271">
            <a:extLst>
              <a:ext uri="{FF2B5EF4-FFF2-40B4-BE49-F238E27FC236}">
                <a16:creationId xmlns:a16="http://schemas.microsoft.com/office/drawing/2014/main" id="{F61CE636-36D9-4D39-ABC7-21BEA4F8D0E7}"/>
              </a:ext>
            </a:extLst>
          </p:cNvPr>
          <p:cNvSpPr/>
          <p:nvPr/>
        </p:nvSpPr>
        <p:spPr>
          <a:xfrm flipH="1">
            <a:off x="5372656" y="1644049"/>
            <a:ext cx="440111" cy="440110"/>
          </a:xfrm>
          <a:prstGeom prst="ellipse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Noto Sans CJK KR Black" panose="020B0A00000000000000" pitchFamily="34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77393840-6018-4D11-9DE7-0AC65201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5455814" y="1688391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337934"/>
            <a:ext cx="5730534" cy="511062"/>
          </a:xfrm>
        </p:spPr>
        <p:txBody>
          <a:bodyPr/>
          <a:lstStyle/>
          <a:p>
            <a:r>
              <a:rPr lang="ko-KR" altLang="en-US" dirty="0" smtClean="0">
                <a:ea typeface="Noto Sans CJK KR Regular" panose="020B0500000000000000"/>
              </a:rPr>
              <a:t>벤치마킹 사례 </a:t>
            </a:r>
            <a:r>
              <a:rPr lang="en-US" altLang="ko-KR" dirty="0" smtClean="0">
                <a:ea typeface="Noto Sans CJK KR Regular" panose="020B0500000000000000"/>
              </a:rPr>
              <a:t>– 2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+mj-ea"/>
                <a:ea typeface="+mj-ea"/>
              </a:rPr>
              <a:t>StackOverFlow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Noto Sans CJK KR Regular" panose="020B0500000000000000"/>
              </a:rPr>
              <a:t>&amp; </a:t>
            </a:r>
            <a:r>
              <a:rPr lang="ko-KR" altLang="en-US" dirty="0" smtClean="0">
                <a:ea typeface="Noto Sans CJK KR Regular" panose="020B0500000000000000"/>
              </a:rPr>
              <a:t>지식인</a:t>
            </a:r>
            <a:r>
              <a:rPr lang="en-US" altLang="ko-KR" dirty="0" smtClean="0">
                <a:ea typeface="Noto Sans CJK KR Regular" panose="020B0500000000000000"/>
              </a:rPr>
              <a:t>)</a:t>
            </a:r>
            <a:endParaRPr lang="ko-KR" altLang="en-US" dirty="0">
              <a:ea typeface="Noto Sans CJK KR Regular" panose="020B0500000000000000"/>
            </a:endParaRPr>
          </a:p>
        </p:txBody>
      </p:sp>
      <p:pic>
        <p:nvPicPr>
          <p:cNvPr id="3074" name="Picture 2" descr="C:\Users\Garden\Desktop\CS Project\참고자료\문유석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453" y="1306334"/>
            <a:ext cx="2689658" cy="5200154"/>
          </a:xfrm>
          <a:prstGeom prst="rect">
            <a:avLst/>
          </a:prstGeom>
          <a:noFill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393840-6018-4D11-9DE7-0AC65201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5468255" y="3324358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5877154" y="3320001"/>
            <a:ext cx="1978090" cy="1366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20000"/>
              </a:lnSpc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이것을 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아픈사람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적용시켜 의료지식을 가진 의사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의대생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간호대생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들이 답변을 하고 채택을 받거나 추천을 많이 받는다면 점수를 얻을 수 있음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이렇게 해서 순위를 높인 의사는 여러 환자들의 신뢰를 받을 수 있음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id-ID" altLang="ko-KR" sz="10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Oval 271">
            <a:extLst>
              <a:ext uri="{FF2B5EF4-FFF2-40B4-BE49-F238E27FC236}">
                <a16:creationId xmlns:a16="http://schemas.microsoft.com/office/drawing/2014/main" id="{F61CE636-36D9-4D39-ABC7-21BEA4F8D0E7}"/>
              </a:ext>
            </a:extLst>
          </p:cNvPr>
          <p:cNvSpPr/>
          <p:nvPr/>
        </p:nvSpPr>
        <p:spPr>
          <a:xfrm flipH="1">
            <a:off x="5406869" y="4897323"/>
            <a:ext cx="440111" cy="440110"/>
          </a:xfrm>
          <a:prstGeom prst="ellipse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Noto Sans CJK KR Black" panose="020B0A00000000000000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393840-6018-4D11-9DE7-0AC65201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5480696" y="4960326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5858493" y="5004092"/>
            <a:ext cx="1978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20000"/>
              </a:lnSpc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아픈사람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커뮤니티의 입지가 높아지면 의대생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간호대생등은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점수를 쌓으면 자신의 포트폴리오에도 이용할 수 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있는등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더 많은 이용자를 유치하게 할 수 있는 기대를 할 수 있음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id-ID" altLang="ko-KR" sz="10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7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</TotalTime>
  <Words>546</Words>
  <Application>Microsoft Office PowerPoint</Application>
  <PresentationFormat>화면 슬라이드 쇼(4:3)</PresentationFormat>
  <Paragraphs>152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Noto Sans CJK KR Black</vt:lpstr>
      <vt:lpstr>Noto Sans CJK KR Bold</vt:lpstr>
      <vt:lpstr>Noto Sans CJK KR Regular</vt:lpstr>
      <vt:lpstr>Open Sans</vt:lpstr>
      <vt:lpstr>Product Sans</vt:lpstr>
      <vt:lpstr>고도 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제안서  리뷰</vt:lpstr>
      <vt:lpstr>제안서  리뷰</vt:lpstr>
      <vt:lpstr>제안서  리뷰</vt:lpstr>
      <vt:lpstr>제안서  리뷰</vt:lpstr>
      <vt:lpstr>벤치마킹 사례 –  1  (United Health Care)</vt:lpstr>
      <vt:lpstr>Medical Plan Care System의  예시</vt:lpstr>
      <vt:lpstr>벤치마킹 사례 – 2 (StackOverFlow &amp; 지식인)</vt:lpstr>
      <vt:lpstr>사이트 템플릿 제안 </vt:lpstr>
      <vt:lpstr>구현 계획</vt:lpstr>
      <vt:lpstr>구현 계획</vt:lpstr>
      <vt:lpstr>전체 방향 및 일정협의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Daeun</dc:creator>
  <cp:lastModifiedBy>Windows 사용자</cp:lastModifiedBy>
  <cp:revision>74</cp:revision>
  <dcterms:created xsi:type="dcterms:W3CDTF">2018-08-02T22:51:55Z</dcterms:created>
  <dcterms:modified xsi:type="dcterms:W3CDTF">2019-03-12T07:23:13Z</dcterms:modified>
</cp:coreProperties>
</file>