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68" r:id="rId2"/>
    <p:sldId id="314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4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CD3EE-C2B5-004B-99D3-B2870BCF9B7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3399CA1-869F-A948-8B0E-55A48A11A17E}">
      <dgm:prSet phldrT="[Text]"/>
      <dgm:spPr/>
      <dgm:t>
        <a:bodyPr/>
        <a:lstStyle/>
        <a:p>
          <a:r>
            <a:rPr lang="en-US" dirty="0"/>
            <a:t>Raw Text</a:t>
          </a:r>
        </a:p>
        <a:p>
          <a:r>
            <a:rPr lang="en-US" dirty="0"/>
            <a:t>(HTML pages,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1DE78C2B-72AE-5B40-9436-224FCD42B354}" type="parTrans" cxnId="{AEC1F0C4-67BF-9544-9D9B-667317000F9E}">
      <dgm:prSet/>
      <dgm:spPr/>
      <dgm:t>
        <a:bodyPr/>
        <a:lstStyle/>
        <a:p>
          <a:endParaRPr lang="en-US"/>
        </a:p>
      </dgm:t>
    </dgm:pt>
    <dgm:pt modelId="{F2DA16D0-BE1C-3246-88CA-5FADD899D4EB}" type="sibTrans" cxnId="{AEC1F0C4-67BF-9544-9D9B-667317000F9E}">
      <dgm:prSet/>
      <dgm:spPr/>
      <dgm:t>
        <a:bodyPr/>
        <a:lstStyle/>
        <a:p>
          <a:endParaRPr lang="en-US"/>
        </a:p>
      </dgm:t>
    </dgm:pt>
    <dgm:pt modelId="{701F9CB1-1D62-FF45-A627-8BC4D7662510}">
      <dgm:prSet phldrT="[Text]"/>
      <dgm:spPr/>
      <dgm:t>
        <a:bodyPr/>
        <a:lstStyle/>
        <a:p>
          <a:r>
            <a:rPr lang="en-US" dirty="0"/>
            <a:t>Refined Text</a:t>
          </a:r>
        </a:p>
      </dgm:t>
    </dgm:pt>
    <dgm:pt modelId="{2F38EC6C-1F1C-4648-BBC1-30E9043C4428}" type="parTrans" cxnId="{872D0E19-6793-6244-9D88-F0FC155CB8CD}">
      <dgm:prSet/>
      <dgm:spPr/>
      <dgm:t>
        <a:bodyPr/>
        <a:lstStyle/>
        <a:p>
          <a:endParaRPr lang="en-US"/>
        </a:p>
      </dgm:t>
    </dgm:pt>
    <dgm:pt modelId="{E8B06E18-D293-034A-8686-EDC8F38F6A47}" type="sibTrans" cxnId="{872D0E19-6793-6244-9D88-F0FC155CB8CD}">
      <dgm:prSet/>
      <dgm:spPr/>
      <dgm:t>
        <a:bodyPr/>
        <a:lstStyle/>
        <a:p>
          <a:endParaRPr lang="en-US"/>
        </a:p>
      </dgm:t>
    </dgm:pt>
    <dgm:pt modelId="{85D1BB7D-5C92-3246-A9DD-D1234DFAAB1A}">
      <dgm:prSet phldrT="[Text]"/>
      <dgm:spPr/>
      <dgm:t>
        <a:bodyPr/>
        <a:lstStyle/>
        <a:p>
          <a:r>
            <a:rPr lang="en-US" dirty="0"/>
            <a:t>Textual Entities and Relations</a:t>
          </a:r>
        </a:p>
      </dgm:t>
    </dgm:pt>
    <dgm:pt modelId="{F4B85F9C-79F6-C04D-A37C-755B3B31BDC4}" type="parTrans" cxnId="{CDA74454-2D56-9449-95E3-3532B66131E8}">
      <dgm:prSet/>
      <dgm:spPr/>
      <dgm:t>
        <a:bodyPr/>
        <a:lstStyle/>
        <a:p>
          <a:endParaRPr lang="en-US"/>
        </a:p>
      </dgm:t>
    </dgm:pt>
    <dgm:pt modelId="{57FCFE8E-6E95-AF41-B28C-CA930F600CAF}" type="sibTrans" cxnId="{CDA74454-2D56-9449-95E3-3532B66131E8}">
      <dgm:prSet/>
      <dgm:spPr/>
      <dgm:t>
        <a:bodyPr/>
        <a:lstStyle/>
        <a:p>
          <a:endParaRPr lang="en-US"/>
        </a:p>
      </dgm:t>
    </dgm:pt>
    <dgm:pt modelId="{461C94DC-DEFC-604F-ACA6-783EA6D14A47}">
      <dgm:prSet/>
      <dgm:spPr/>
      <dgm:t>
        <a:bodyPr/>
        <a:lstStyle/>
        <a:p>
          <a:r>
            <a:rPr lang="en-US" dirty="0"/>
            <a:t>Knowledge Bases</a:t>
          </a:r>
        </a:p>
      </dgm:t>
    </dgm:pt>
    <dgm:pt modelId="{6F644029-7EE9-7446-9EEE-CF9CEF058253}" type="parTrans" cxnId="{8493B45C-7D22-0E40-A127-D269A5863E7A}">
      <dgm:prSet/>
      <dgm:spPr/>
      <dgm:t>
        <a:bodyPr/>
        <a:lstStyle/>
        <a:p>
          <a:endParaRPr lang="en-US"/>
        </a:p>
      </dgm:t>
    </dgm:pt>
    <dgm:pt modelId="{6D8A3A3B-5E0A-A048-AC60-9E5817DABE74}" type="sibTrans" cxnId="{8493B45C-7D22-0E40-A127-D269A5863E7A}">
      <dgm:prSet/>
      <dgm:spPr/>
      <dgm:t>
        <a:bodyPr/>
        <a:lstStyle/>
        <a:p>
          <a:endParaRPr lang="en-US"/>
        </a:p>
      </dgm:t>
    </dgm:pt>
    <dgm:pt modelId="{AF7ACAD2-AD88-C243-829D-8F91DB3129F9}" type="pres">
      <dgm:prSet presAssocID="{84BCD3EE-C2B5-004B-99D3-B2870BCF9B7A}" presName="Name0" presStyleCnt="0">
        <dgm:presLayoutVars>
          <dgm:dir/>
          <dgm:resizeHandles val="exact"/>
        </dgm:presLayoutVars>
      </dgm:prSet>
      <dgm:spPr/>
    </dgm:pt>
    <dgm:pt modelId="{9BE955C1-A772-7842-97D8-598E27D2B322}" type="pres">
      <dgm:prSet presAssocID="{03399CA1-869F-A948-8B0E-55A48A11A17E}" presName="node" presStyleLbl="node1" presStyleIdx="0" presStyleCnt="4">
        <dgm:presLayoutVars>
          <dgm:bulletEnabled val="1"/>
        </dgm:presLayoutVars>
      </dgm:prSet>
      <dgm:spPr/>
    </dgm:pt>
    <dgm:pt modelId="{7B7AAA95-C056-5146-89CA-8A0458E29937}" type="pres">
      <dgm:prSet presAssocID="{F2DA16D0-BE1C-3246-88CA-5FADD899D4EB}" presName="sibTrans" presStyleLbl="sibTrans2D1" presStyleIdx="0" presStyleCnt="3"/>
      <dgm:spPr/>
    </dgm:pt>
    <dgm:pt modelId="{7E84C1CC-FDC0-5348-B445-CAA85F33EC8B}" type="pres">
      <dgm:prSet presAssocID="{F2DA16D0-BE1C-3246-88CA-5FADD899D4EB}" presName="connectorText" presStyleLbl="sibTrans2D1" presStyleIdx="0" presStyleCnt="3"/>
      <dgm:spPr/>
    </dgm:pt>
    <dgm:pt modelId="{51B0C6F9-6897-A14E-B3CD-11ABEA83B973}" type="pres">
      <dgm:prSet presAssocID="{701F9CB1-1D62-FF45-A627-8BC4D7662510}" presName="node" presStyleLbl="node1" presStyleIdx="1" presStyleCnt="4">
        <dgm:presLayoutVars>
          <dgm:bulletEnabled val="1"/>
        </dgm:presLayoutVars>
      </dgm:prSet>
      <dgm:spPr/>
    </dgm:pt>
    <dgm:pt modelId="{2E8745EB-8F8F-234B-AFAE-E9FF459A2A45}" type="pres">
      <dgm:prSet presAssocID="{E8B06E18-D293-034A-8686-EDC8F38F6A47}" presName="sibTrans" presStyleLbl="sibTrans2D1" presStyleIdx="1" presStyleCnt="3"/>
      <dgm:spPr/>
    </dgm:pt>
    <dgm:pt modelId="{EA5941CD-DB2D-8047-AD43-A961250B2BF1}" type="pres">
      <dgm:prSet presAssocID="{E8B06E18-D293-034A-8686-EDC8F38F6A47}" presName="connectorText" presStyleLbl="sibTrans2D1" presStyleIdx="1" presStyleCnt="3"/>
      <dgm:spPr/>
    </dgm:pt>
    <dgm:pt modelId="{2166FCCB-58A2-3147-9B07-5C95F5638B0A}" type="pres">
      <dgm:prSet presAssocID="{85D1BB7D-5C92-3246-A9DD-D1234DFAAB1A}" presName="node" presStyleLbl="node1" presStyleIdx="2" presStyleCnt="4">
        <dgm:presLayoutVars>
          <dgm:bulletEnabled val="1"/>
        </dgm:presLayoutVars>
      </dgm:prSet>
      <dgm:spPr/>
    </dgm:pt>
    <dgm:pt modelId="{97DF9E9B-FFD5-D441-9250-4804F257DB66}" type="pres">
      <dgm:prSet presAssocID="{57FCFE8E-6E95-AF41-B28C-CA930F600CAF}" presName="sibTrans" presStyleLbl="sibTrans2D1" presStyleIdx="2" presStyleCnt="3"/>
      <dgm:spPr/>
    </dgm:pt>
    <dgm:pt modelId="{7A028C23-E0D4-E045-B1EE-ADC162A69294}" type="pres">
      <dgm:prSet presAssocID="{57FCFE8E-6E95-AF41-B28C-CA930F600CAF}" presName="connectorText" presStyleLbl="sibTrans2D1" presStyleIdx="2" presStyleCnt="3"/>
      <dgm:spPr/>
    </dgm:pt>
    <dgm:pt modelId="{3C13C87D-8D57-DC4F-A93C-3D3803003BB5}" type="pres">
      <dgm:prSet presAssocID="{461C94DC-DEFC-604F-ACA6-783EA6D14A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E0D4A0D-A6A3-B844-8226-8EC165509705}" type="presOf" srcId="{701F9CB1-1D62-FF45-A627-8BC4D7662510}" destId="{51B0C6F9-6897-A14E-B3CD-11ABEA83B973}" srcOrd="0" destOrd="0" presId="urn:microsoft.com/office/officeart/2005/8/layout/process1"/>
    <dgm:cxn modelId="{ACCA6C12-D33B-A944-9E12-63C028C91108}" type="presOf" srcId="{03399CA1-869F-A948-8B0E-55A48A11A17E}" destId="{9BE955C1-A772-7842-97D8-598E27D2B322}" srcOrd="0" destOrd="0" presId="urn:microsoft.com/office/officeart/2005/8/layout/process1"/>
    <dgm:cxn modelId="{F5A03317-891C-A14C-BC18-FE3C1FED055A}" type="presOf" srcId="{84BCD3EE-C2B5-004B-99D3-B2870BCF9B7A}" destId="{AF7ACAD2-AD88-C243-829D-8F91DB3129F9}" srcOrd="0" destOrd="0" presId="urn:microsoft.com/office/officeart/2005/8/layout/process1"/>
    <dgm:cxn modelId="{872D0E19-6793-6244-9D88-F0FC155CB8CD}" srcId="{84BCD3EE-C2B5-004B-99D3-B2870BCF9B7A}" destId="{701F9CB1-1D62-FF45-A627-8BC4D7662510}" srcOrd="1" destOrd="0" parTransId="{2F38EC6C-1F1C-4648-BBC1-30E9043C4428}" sibTransId="{E8B06E18-D293-034A-8686-EDC8F38F6A47}"/>
    <dgm:cxn modelId="{A7F86341-92D4-5849-B2F3-04B9F292CE5D}" type="presOf" srcId="{57FCFE8E-6E95-AF41-B28C-CA930F600CAF}" destId="{7A028C23-E0D4-E045-B1EE-ADC162A69294}" srcOrd="1" destOrd="0" presId="urn:microsoft.com/office/officeart/2005/8/layout/process1"/>
    <dgm:cxn modelId="{E6400354-4375-474C-A0B0-BFF91F6E64F7}" type="presOf" srcId="{E8B06E18-D293-034A-8686-EDC8F38F6A47}" destId="{2E8745EB-8F8F-234B-AFAE-E9FF459A2A45}" srcOrd="0" destOrd="0" presId="urn:microsoft.com/office/officeart/2005/8/layout/process1"/>
    <dgm:cxn modelId="{CDA74454-2D56-9449-95E3-3532B66131E8}" srcId="{84BCD3EE-C2B5-004B-99D3-B2870BCF9B7A}" destId="{85D1BB7D-5C92-3246-A9DD-D1234DFAAB1A}" srcOrd="2" destOrd="0" parTransId="{F4B85F9C-79F6-C04D-A37C-755B3B31BDC4}" sibTransId="{57FCFE8E-6E95-AF41-B28C-CA930F600CAF}"/>
    <dgm:cxn modelId="{8493B45C-7D22-0E40-A127-D269A5863E7A}" srcId="{84BCD3EE-C2B5-004B-99D3-B2870BCF9B7A}" destId="{461C94DC-DEFC-604F-ACA6-783EA6D14A47}" srcOrd="3" destOrd="0" parTransId="{6F644029-7EE9-7446-9EEE-CF9CEF058253}" sibTransId="{6D8A3A3B-5E0A-A048-AC60-9E5817DABE74}"/>
    <dgm:cxn modelId="{E7E33D6E-DFA3-DB44-81F2-F01176D5BDF1}" type="presOf" srcId="{461C94DC-DEFC-604F-ACA6-783EA6D14A47}" destId="{3C13C87D-8D57-DC4F-A93C-3D3803003BB5}" srcOrd="0" destOrd="0" presId="urn:microsoft.com/office/officeart/2005/8/layout/process1"/>
    <dgm:cxn modelId="{A9954087-942F-374D-884B-80FA4DB11CF5}" type="presOf" srcId="{85D1BB7D-5C92-3246-A9DD-D1234DFAAB1A}" destId="{2166FCCB-58A2-3147-9B07-5C95F5638B0A}" srcOrd="0" destOrd="0" presId="urn:microsoft.com/office/officeart/2005/8/layout/process1"/>
    <dgm:cxn modelId="{6300AAAE-A38C-F14E-88B3-456D5CF9AB62}" type="presOf" srcId="{F2DA16D0-BE1C-3246-88CA-5FADD899D4EB}" destId="{7E84C1CC-FDC0-5348-B445-CAA85F33EC8B}" srcOrd="1" destOrd="0" presId="urn:microsoft.com/office/officeart/2005/8/layout/process1"/>
    <dgm:cxn modelId="{B3D581B0-1CE4-7141-B554-33750D061EBB}" type="presOf" srcId="{F2DA16D0-BE1C-3246-88CA-5FADD899D4EB}" destId="{7B7AAA95-C056-5146-89CA-8A0458E29937}" srcOrd="0" destOrd="0" presId="urn:microsoft.com/office/officeart/2005/8/layout/process1"/>
    <dgm:cxn modelId="{25F4D4B6-08A2-4547-83DB-722F039C5280}" type="presOf" srcId="{E8B06E18-D293-034A-8686-EDC8F38F6A47}" destId="{EA5941CD-DB2D-8047-AD43-A961250B2BF1}" srcOrd="1" destOrd="0" presId="urn:microsoft.com/office/officeart/2005/8/layout/process1"/>
    <dgm:cxn modelId="{AEC1F0C4-67BF-9544-9D9B-667317000F9E}" srcId="{84BCD3EE-C2B5-004B-99D3-B2870BCF9B7A}" destId="{03399CA1-869F-A948-8B0E-55A48A11A17E}" srcOrd="0" destOrd="0" parTransId="{1DE78C2B-72AE-5B40-9436-224FCD42B354}" sibTransId="{F2DA16D0-BE1C-3246-88CA-5FADD899D4EB}"/>
    <dgm:cxn modelId="{A84ADACD-F9BA-0F44-B3D6-EF491689E82D}" type="presOf" srcId="{57FCFE8E-6E95-AF41-B28C-CA930F600CAF}" destId="{97DF9E9B-FFD5-D441-9250-4804F257DB66}" srcOrd="0" destOrd="0" presId="urn:microsoft.com/office/officeart/2005/8/layout/process1"/>
    <dgm:cxn modelId="{877EA132-4522-2B41-89D5-25064B6A4F84}" type="presParOf" srcId="{AF7ACAD2-AD88-C243-829D-8F91DB3129F9}" destId="{9BE955C1-A772-7842-97D8-598E27D2B322}" srcOrd="0" destOrd="0" presId="urn:microsoft.com/office/officeart/2005/8/layout/process1"/>
    <dgm:cxn modelId="{60A3CA49-3C5A-E34D-B93F-AE78532CAEF5}" type="presParOf" srcId="{AF7ACAD2-AD88-C243-829D-8F91DB3129F9}" destId="{7B7AAA95-C056-5146-89CA-8A0458E29937}" srcOrd="1" destOrd="0" presId="urn:microsoft.com/office/officeart/2005/8/layout/process1"/>
    <dgm:cxn modelId="{EB64ECD9-C6A0-3E43-943A-4BCF0CEF8499}" type="presParOf" srcId="{7B7AAA95-C056-5146-89CA-8A0458E29937}" destId="{7E84C1CC-FDC0-5348-B445-CAA85F33EC8B}" srcOrd="0" destOrd="0" presId="urn:microsoft.com/office/officeart/2005/8/layout/process1"/>
    <dgm:cxn modelId="{4FFF6F57-7BA5-DA4A-A8AA-53897EFA4EA5}" type="presParOf" srcId="{AF7ACAD2-AD88-C243-829D-8F91DB3129F9}" destId="{51B0C6F9-6897-A14E-B3CD-11ABEA83B973}" srcOrd="2" destOrd="0" presId="urn:microsoft.com/office/officeart/2005/8/layout/process1"/>
    <dgm:cxn modelId="{E95D39CD-1A09-F642-B667-3F862AF67CA0}" type="presParOf" srcId="{AF7ACAD2-AD88-C243-829D-8F91DB3129F9}" destId="{2E8745EB-8F8F-234B-AFAE-E9FF459A2A45}" srcOrd="3" destOrd="0" presId="urn:microsoft.com/office/officeart/2005/8/layout/process1"/>
    <dgm:cxn modelId="{CB986036-E94C-8D41-9D79-72893D6F0862}" type="presParOf" srcId="{2E8745EB-8F8F-234B-AFAE-E9FF459A2A45}" destId="{EA5941CD-DB2D-8047-AD43-A961250B2BF1}" srcOrd="0" destOrd="0" presId="urn:microsoft.com/office/officeart/2005/8/layout/process1"/>
    <dgm:cxn modelId="{79D9235B-7AC0-0044-9511-3AA0EB8A3D39}" type="presParOf" srcId="{AF7ACAD2-AD88-C243-829D-8F91DB3129F9}" destId="{2166FCCB-58A2-3147-9B07-5C95F5638B0A}" srcOrd="4" destOrd="0" presId="urn:microsoft.com/office/officeart/2005/8/layout/process1"/>
    <dgm:cxn modelId="{3BD3DC0A-28E5-C543-B233-5EB292697911}" type="presParOf" srcId="{AF7ACAD2-AD88-C243-829D-8F91DB3129F9}" destId="{97DF9E9B-FFD5-D441-9250-4804F257DB66}" srcOrd="5" destOrd="0" presId="urn:microsoft.com/office/officeart/2005/8/layout/process1"/>
    <dgm:cxn modelId="{89BB6FEA-A701-9542-96D6-31CD75A22D79}" type="presParOf" srcId="{97DF9E9B-FFD5-D441-9250-4804F257DB66}" destId="{7A028C23-E0D4-E045-B1EE-ADC162A69294}" srcOrd="0" destOrd="0" presId="urn:microsoft.com/office/officeart/2005/8/layout/process1"/>
    <dgm:cxn modelId="{93FCD39A-0E30-FA40-966B-8733E6C3B09D}" type="presParOf" srcId="{AF7ACAD2-AD88-C243-829D-8F91DB3129F9}" destId="{3C13C87D-8D57-DC4F-A93C-3D3803003BB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955C1-A772-7842-97D8-598E27D2B322}">
      <dsp:nvSpPr>
        <dsp:cNvPr id="0" name=""/>
        <dsp:cNvSpPr/>
      </dsp:nvSpPr>
      <dsp:spPr>
        <a:xfrm>
          <a:off x="4944" y="896941"/>
          <a:ext cx="2161633" cy="1296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Raw Text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(HTML pages, </a:t>
          </a:r>
          <a:r>
            <a:rPr lang="en-US" sz="2200" kern="1200" dirty="0" err="1"/>
            <a:t>etc</a:t>
          </a:r>
          <a:r>
            <a:rPr lang="en-US" sz="2200" kern="1200" dirty="0"/>
            <a:t>)</a:t>
          </a:r>
        </a:p>
      </dsp:txBody>
      <dsp:txXfrm>
        <a:off x="42931" y="934928"/>
        <a:ext cx="2085659" cy="1221006"/>
      </dsp:txXfrm>
    </dsp:sp>
    <dsp:sp modelId="{7B7AAA95-C056-5146-89CA-8A0458E29937}">
      <dsp:nvSpPr>
        <dsp:cNvPr id="0" name=""/>
        <dsp:cNvSpPr/>
      </dsp:nvSpPr>
      <dsp:spPr>
        <a:xfrm>
          <a:off x="2382741" y="1277388"/>
          <a:ext cx="458266" cy="536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382741" y="1384605"/>
        <a:ext cx="320786" cy="321651"/>
      </dsp:txXfrm>
    </dsp:sp>
    <dsp:sp modelId="{51B0C6F9-6897-A14E-B3CD-11ABEA83B973}">
      <dsp:nvSpPr>
        <dsp:cNvPr id="0" name=""/>
        <dsp:cNvSpPr/>
      </dsp:nvSpPr>
      <dsp:spPr>
        <a:xfrm>
          <a:off x="3031231" y="896941"/>
          <a:ext cx="2161633" cy="1296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Refined Text</a:t>
          </a:r>
        </a:p>
      </dsp:txBody>
      <dsp:txXfrm>
        <a:off x="3069218" y="934928"/>
        <a:ext cx="2085659" cy="1221006"/>
      </dsp:txXfrm>
    </dsp:sp>
    <dsp:sp modelId="{2E8745EB-8F8F-234B-AFAE-E9FF459A2A45}">
      <dsp:nvSpPr>
        <dsp:cNvPr id="0" name=""/>
        <dsp:cNvSpPr/>
      </dsp:nvSpPr>
      <dsp:spPr>
        <a:xfrm>
          <a:off x="5409028" y="1277388"/>
          <a:ext cx="458266" cy="536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09028" y="1384605"/>
        <a:ext cx="320786" cy="321651"/>
      </dsp:txXfrm>
    </dsp:sp>
    <dsp:sp modelId="{2166FCCB-58A2-3147-9B07-5C95F5638B0A}">
      <dsp:nvSpPr>
        <dsp:cNvPr id="0" name=""/>
        <dsp:cNvSpPr/>
      </dsp:nvSpPr>
      <dsp:spPr>
        <a:xfrm>
          <a:off x="6057518" y="896941"/>
          <a:ext cx="2161633" cy="1296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Textual Entities and Relations</a:t>
          </a:r>
        </a:p>
      </dsp:txBody>
      <dsp:txXfrm>
        <a:off x="6095505" y="934928"/>
        <a:ext cx="2085659" cy="1221006"/>
      </dsp:txXfrm>
    </dsp:sp>
    <dsp:sp modelId="{97DF9E9B-FFD5-D441-9250-4804F257DB66}">
      <dsp:nvSpPr>
        <dsp:cNvPr id="0" name=""/>
        <dsp:cNvSpPr/>
      </dsp:nvSpPr>
      <dsp:spPr>
        <a:xfrm>
          <a:off x="8435315" y="1277388"/>
          <a:ext cx="458266" cy="536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35315" y="1384605"/>
        <a:ext cx="320786" cy="321651"/>
      </dsp:txXfrm>
    </dsp:sp>
    <dsp:sp modelId="{3C13C87D-8D57-DC4F-A93C-3D3803003BB5}">
      <dsp:nvSpPr>
        <dsp:cNvPr id="0" name=""/>
        <dsp:cNvSpPr/>
      </dsp:nvSpPr>
      <dsp:spPr>
        <a:xfrm>
          <a:off x="9083806" y="896941"/>
          <a:ext cx="2161633" cy="1296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Knowledge Bases</a:t>
          </a:r>
        </a:p>
      </dsp:txBody>
      <dsp:txXfrm>
        <a:off x="9121793" y="934928"/>
        <a:ext cx="2085659" cy="1221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37DBC-AF59-6847-A1C1-2E156C43E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00102-C930-064B-A881-12E7E6A9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79B90-1D4E-2F4A-A626-79D4D18DFE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3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6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34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9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C14AA-EDBF-4E41-AC82-B21356B2D980}" type="slidenum">
              <a:rPr lang="en-US"/>
              <a:pPr/>
              <a:t>35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0C526-2AC2-5848-A3A9-1959A581B763}" type="slidenum">
              <a:rPr lang="en-US"/>
              <a:pPr/>
              <a:t>47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9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12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6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18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19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2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340-7DDE-8E45-AEBA-AB59FCC53FC5}" type="slidenum">
              <a:rPr lang="en-US"/>
              <a:pPr/>
              <a:t>20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22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and disease pictures from Wikimedia Commons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File:Gnome-face-sick.svg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pictures from Wikimedia Commons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upload.wikimedia.org</a:t>
            </a:r>
            <a:r>
              <a:rPr lang="en-US" dirty="0"/>
              <a:t>/</a:t>
            </a:r>
            <a:r>
              <a:rPr lang="en-US" dirty="0" err="1"/>
              <a:t>wikipedia</a:t>
            </a:r>
            <a:r>
              <a:rPr lang="en-US" dirty="0"/>
              <a:t>/commons/thumb/9/9a/</a:t>
            </a:r>
            <a:r>
              <a:rPr lang="en-US" dirty="0" err="1"/>
              <a:t>Sanyo_Electric_Corporation.JPG</a:t>
            </a:r>
            <a:r>
              <a:rPr lang="en-US" dirty="0"/>
              <a:t>/320px-Sanyo_Electric_Corporation.JPG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9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25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4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3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11AF-C4AA-B648-9E16-014D46BF9D25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FB26-43A1-1348-970D-CF5A2C05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jurafsky/slp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from </a:t>
            </a:r>
            <a:r>
              <a:rPr lang="en-US" dirty="0">
                <a:hlinkClick r:id="rId3"/>
              </a:rPr>
              <a:t>http://web.stanford.edu/~jurafsky/slp3/</a:t>
            </a:r>
            <a:r>
              <a:rPr lang="en-US" dirty="0"/>
              <a:t> Some of this material is also available on </a:t>
            </a:r>
            <a:r>
              <a:rPr lang="en-US" dirty="0" err="1"/>
              <a:t>coursera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6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711200"/>
          </a:xfrm>
        </p:spPr>
        <p:txBody>
          <a:bodyPr/>
          <a:lstStyle/>
          <a:p>
            <a:r>
              <a:rPr lang="en-US" dirty="0"/>
              <a:t>Automated Content Extraction (ACE)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04" y="1637653"/>
            <a:ext cx="9677991" cy="424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5488" y="895498"/>
            <a:ext cx="63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 relations from 2008 “Relation Extraction Task”</a:t>
            </a:r>
          </a:p>
        </p:txBody>
      </p:sp>
    </p:spTree>
    <p:extLst>
      <p:ext uri="{BB962C8B-B14F-4D97-AF65-F5344CB8AC3E}">
        <p14:creationId xmlns:p14="http://schemas.microsoft.com/office/powerpoint/2010/main" val="125589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Content Extraction (ACE)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Physical-Located            </a:t>
            </a:r>
            <a:r>
              <a:rPr lang="en-US" dirty="0">
                <a:solidFill>
                  <a:srgbClr val="008000"/>
                </a:solidFill>
              </a:rPr>
              <a:t>PER-GPE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 	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>
                <a:latin typeface="Courier"/>
                <a:cs typeface="Courier"/>
              </a:rPr>
              <a:t> was in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Tennessee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Part-Whole-Subsidiary  </a:t>
            </a:r>
            <a:r>
              <a:rPr lang="en-US" dirty="0">
                <a:solidFill>
                  <a:srgbClr val="008000"/>
                </a:solidFill>
              </a:rPr>
              <a:t>ORG-ORG</a:t>
            </a:r>
          </a:p>
          <a:p>
            <a:pPr marL="609585" lvl="1" indent="0">
              <a:buNone/>
            </a:pPr>
            <a:r>
              <a:rPr lang="en-US" dirty="0">
                <a:cs typeface="Courier"/>
              </a:rPr>
              <a:t> 	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>
                <a:latin typeface="Courier"/>
                <a:cs typeface="Courier"/>
              </a:rPr>
              <a:t>, the parent company of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Person-Social-Family     </a:t>
            </a:r>
            <a:r>
              <a:rPr lang="en-US" dirty="0">
                <a:solidFill>
                  <a:srgbClr val="008000"/>
                </a:solidFill>
              </a:rPr>
              <a:t>PER-PER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John’s</a:t>
            </a:r>
            <a:r>
              <a:rPr lang="en-US" dirty="0">
                <a:latin typeface="Courier"/>
                <a:cs typeface="Courier"/>
              </a:rPr>
              <a:t> wife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Yoko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Org-AFF-Founder           </a:t>
            </a:r>
            <a:r>
              <a:rPr lang="en-US" dirty="0">
                <a:solidFill>
                  <a:srgbClr val="008000"/>
                </a:solidFill>
              </a:rPr>
              <a:t>PER-ORG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>
                <a:latin typeface="Courier"/>
                <a:cs typeface="Courier"/>
              </a:rPr>
              <a:t>, co-founder of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>
                <a:latin typeface="Courier"/>
                <a:cs typeface="Courier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10261600" cy="990600"/>
          </a:xfrm>
        </p:spPr>
        <p:txBody>
          <a:bodyPr/>
          <a:lstStyle/>
          <a:p>
            <a:r>
              <a:rPr lang="en-US" dirty="0"/>
              <a:t>UMLS: Unified Medical Language System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4433" y="1765301"/>
            <a:ext cx="11618384" cy="850900"/>
          </a:xfrm>
        </p:spPr>
        <p:txBody>
          <a:bodyPr>
            <a:normAutofit fontScale="92500" lnSpcReduction="20000"/>
          </a:bodyPr>
          <a:lstStyle/>
          <a:p>
            <a:r>
              <a:rPr lang="en-US" sz="3467" dirty="0"/>
              <a:t>Specific to the medical domain, defines 134 entity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06400" y="2921000"/>
            <a:ext cx="1168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Injury		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sz="2400" dirty="0">
                <a:latin typeface="Calibri"/>
                <a:cs typeface="Calibri"/>
              </a:rPr>
              <a:t>		Physiological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Bodily Location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location-of</a:t>
            </a:r>
            <a:r>
              <a:rPr lang="en-US" sz="2400" dirty="0">
                <a:latin typeface="Calibri"/>
                <a:cs typeface="Calibri"/>
              </a:rPr>
              <a:t>	Biologic Function</a:t>
            </a:r>
          </a:p>
          <a:p>
            <a:r>
              <a:rPr lang="en-US" sz="2400" dirty="0">
                <a:latin typeface="Calibri"/>
                <a:cs typeface="Calibri"/>
              </a:rPr>
              <a:t>Anatomical Structure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sz="2400" dirty="0">
                <a:latin typeface="Calibri"/>
                <a:cs typeface="Calibri"/>
              </a:rPr>
              <a:t>		Organism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sz="2400" dirty="0">
                <a:latin typeface="Calibri"/>
                <a:cs typeface="Calibri"/>
              </a:rPr>
              <a:t>		Pathological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sz="2400" dirty="0">
                <a:latin typeface="Calibri"/>
                <a:cs typeface="Calibri"/>
              </a:rPr>
              <a:t> 		Pathologic Function</a:t>
            </a:r>
          </a:p>
        </p:txBody>
      </p:sp>
    </p:spTree>
    <p:extLst>
      <p:ext uri="{BB962C8B-B14F-4D97-AF65-F5344CB8AC3E}">
        <p14:creationId xmlns:p14="http://schemas.microsoft.com/office/powerpoint/2010/main" val="18136815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UMLS relations from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30400"/>
            <a:ext cx="11379200" cy="444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Doppler echocardiography can be used to diagnose left anterior descending artery stenosis in patients with type 2 diabetes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				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Echocardiography, Doppler </a:t>
            </a:r>
            <a:r>
              <a:rPr lang="en-US" dirty="0">
                <a:solidFill>
                  <a:srgbClr val="0000FF"/>
                </a:solidFill>
              </a:rPr>
              <a:t>DIAGNOSES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Acquired stenosis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177800"/>
            <a:ext cx="9956800" cy="812800"/>
          </a:xfrm>
        </p:spPr>
        <p:txBody>
          <a:bodyPr/>
          <a:lstStyle/>
          <a:p>
            <a:r>
              <a:rPr lang="en-US" dirty="0"/>
              <a:t>Databases of Wikipedia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stanfordwiki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600200"/>
            <a:ext cx="5689600" cy="5111224"/>
          </a:xfrm>
          <a:prstGeom prst="rect">
            <a:avLst/>
          </a:prstGeom>
        </p:spPr>
      </p:pic>
      <p:pic>
        <p:nvPicPr>
          <p:cNvPr id="7" name="Picture 6" descr="info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83019"/>
            <a:ext cx="8405323" cy="5266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4365" y="1397000"/>
            <a:ext cx="5612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Relations extracted from </a:t>
            </a:r>
            <a:r>
              <a:rPr lang="en-US" sz="2400" dirty="0" err="1"/>
              <a:t>Infobox</a:t>
            </a:r>
            <a:endParaRPr lang="en-US" sz="2400" dirty="0"/>
          </a:p>
          <a:p>
            <a:r>
              <a:rPr lang="en-US" sz="2400" dirty="0"/>
              <a:t>Stanford </a:t>
            </a:r>
            <a:r>
              <a:rPr lang="en-US" sz="2400" dirty="0">
                <a:solidFill>
                  <a:srgbClr val="0000FF"/>
                </a:solidFill>
              </a:rPr>
              <a:t>state </a:t>
            </a:r>
            <a:r>
              <a:rPr lang="en-US" sz="2400" dirty="0"/>
              <a:t>California</a:t>
            </a:r>
          </a:p>
          <a:p>
            <a:r>
              <a:rPr lang="en-US" sz="2400" dirty="0"/>
              <a:t>Stanford </a:t>
            </a:r>
            <a:r>
              <a:rPr lang="en-US" sz="2400" dirty="0">
                <a:solidFill>
                  <a:srgbClr val="0000FF"/>
                </a:solidFill>
              </a:rPr>
              <a:t>motto</a:t>
            </a:r>
            <a:r>
              <a:rPr lang="en-US" sz="2400" dirty="0"/>
              <a:t> “Die </a:t>
            </a:r>
            <a:r>
              <a:rPr lang="en-US" sz="2400" dirty="0" err="1"/>
              <a:t>Luft</a:t>
            </a:r>
            <a:r>
              <a:rPr lang="en-US" sz="2400" dirty="0"/>
              <a:t> der </a:t>
            </a:r>
            <a:r>
              <a:rPr lang="en-US" sz="2400" dirty="0" err="1"/>
              <a:t>Freiheit</a:t>
            </a:r>
            <a:r>
              <a:rPr lang="en-US" sz="2400" dirty="0"/>
              <a:t> </a:t>
            </a:r>
            <a:r>
              <a:rPr lang="en-US" sz="2400" dirty="0" err="1"/>
              <a:t>weht</a:t>
            </a:r>
            <a:r>
              <a:rPr lang="en-US" sz="2400" dirty="0"/>
              <a:t>”</a:t>
            </a:r>
          </a:p>
          <a:p>
            <a:r>
              <a:rPr lang="en-US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368800" y="2311400"/>
            <a:ext cx="1727200" cy="43688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1193801"/>
            <a:ext cx="25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</a:rPr>
              <a:t>Wikipedia </a:t>
            </a:r>
            <a:r>
              <a:rPr lang="en-US" sz="2400" b="1" dirty="0" err="1">
                <a:solidFill>
                  <a:srgbClr val="CC0000"/>
                </a:solidFill>
              </a:rPr>
              <a:t>Infobox</a:t>
            </a:r>
            <a:endParaRPr lang="en-US" sz="2400" b="1" dirty="0">
              <a:solidFill>
                <a:srgbClr val="CC0000"/>
              </a:solidFill>
            </a:endParaRPr>
          </a:p>
        </p:txBody>
      </p:sp>
      <p:pic>
        <p:nvPicPr>
          <p:cNvPr id="6" name="Content Placeholder 5" descr="stanford3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5" b="21955"/>
          <a:stretch>
            <a:fillRect/>
          </a:stretch>
        </p:blipFill>
        <p:spPr>
          <a:xfrm>
            <a:off x="3657600" y="2387600"/>
            <a:ext cx="3962400" cy="4445000"/>
          </a:xfrm>
        </p:spPr>
      </p:pic>
    </p:spTree>
    <p:extLst>
      <p:ext uri="{BB962C8B-B14F-4D97-AF65-F5344CB8AC3E}">
        <p14:creationId xmlns:p14="http://schemas.microsoft.com/office/powerpoint/2010/main" val="1267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9956800" cy="787400"/>
          </a:xfrm>
        </p:spPr>
        <p:txBody>
          <a:bodyPr/>
          <a:lstStyle/>
          <a:p>
            <a:r>
              <a:rPr lang="en-US" dirty="0"/>
              <a:t>Ontological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r>
              <a:rPr lang="en-US" sz="3733" dirty="0">
                <a:solidFill>
                  <a:srgbClr val="0000FF"/>
                </a:solidFill>
              </a:rPr>
              <a:t>IS-A (</a:t>
            </a:r>
            <a:r>
              <a:rPr lang="en-US" sz="3733" dirty="0" err="1">
                <a:solidFill>
                  <a:srgbClr val="0000FF"/>
                </a:solidFill>
              </a:rPr>
              <a:t>hypernym</a:t>
            </a:r>
            <a:r>
              <a:rPr lang="en-US" sz="3733" dirty="0">
                <a:solidFill>
                  <a:srgbClr val="0000FF"/>
                </a:solidFill>
              </a:rPr>
              <a:t>): </a:t>
            </a:r>
            <a:r>
              <a:rPr lang="en-US" sz="3733" dirty="0" err="1">
                <a:solidFill>
                  <a:srgbClr val="0000FF"/>
                </a:solidFill>
              </a:rPr>
              <a:t>subsumption</a:t>
            </a:r>
            <a:r>
              <a:rPr lang="en-US" sz="3733" dirty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sz="3733" dirty="0">
                <a:latin typeface="Courier"/>
                <a:cs typeface="Courier"/>
              </a:rPr>
              <a:t>Giraffe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ruminant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</a:t>
            </a:r>
            <a:r>
              <a:rPr lang="en-US" sz="3733" dirty="0"/>
              <a:t> </a:t>
            </a:r>
            <a:r>
              <a:rPr lang="en-US" sz="3733" dirty="0">
                <a:latin typeface="Courier"/>
                <a:cs typeface="Courier"/>
              </a:rPr>
              <a:t>ungulate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</a:t>
            </a:r>
            <a:r>
              <a:rPr lang="en-US" sz="3733" dirty="0"/>
              <a:t> </a:t>
            </a:r>
            <a:r>
              <a:rPr lang="en-US" sz="3733" dirty="0">
                <a:latin typeface="Courier"/>
                <a:cs typeface="Courier"/>
              </a:rPr>
              <a:t>mammal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vertebrate</a:t>
            </a:r>
            <a:r>
              <a:rPr lang="en-US" sz="3733" dirty="0"/>
              <a:t> </a:t>
            </a:r>
            <a:r>
              <a:rPr lang="en-US" sz="3733" dirty="0">
                <a:solidFill>
                  <a:srgbClr val="0000FF"/>
                </a:solidFill>
              </a:rPr>
              <a:t>IS-A </a:t>
            </a:r>
            <a:r>
              <a:rPr lang="en-US" sz="3733" dirty="0">
                <a:latin typeface="Courier"/>
                <a:cs typeface="Courier"/>
              </a:rPr>
              <a:t>animal</a:t>
            </a:r>
            <a:r>
              <a:rPr lang="en-US" sz="3733" dirty="0"/>
              <a:t>… </a:t>
            </a:r>
          </a:p>
          <a:p>
            <a:pPr lvl="2"/>
            <a:endParaRPr lang="en-US" sz="3200" dirty="0">
              <a:solidFill>
                <a:srgbClr val="0000FF"/>
              </a:solidFill>
            </a:endParaRPr>
          </a:p>
          <a:p>
            <a:r>
              <a:rPr lang="en-US" sz="3733" dirty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sz="3733" dirty="0">
                <a:latin typeface="Courier"/>
                <a:cs typeface="Courier"/>
              </a:rPr>
              <a:t>San Francisco </a:t>
            </a:r>
            <a:r>
              <a:rPr lang="en-US" sz="3733" dirty="0">
                <a:solidFill>
                  <a:srgbClr val="0000FF"/>
                </a:solidFill>
              </a:rPr>
              <a:t>instance-of    </a:t>
            </a:r>
            <a:r>
              <a:rPr lang="en-US" sz="3733" dirty="0">
                <a:latin typeface="Courier"/>
                <a:cs typeface="Courier"/>
              </a:rPr>
              <a:t>city</a:t>
            </a:r>
          </a:p>
          <a:p>
            <a:pPr marL="152396" indent="0">
              <a:buNone/>
            </a:pPr>
            <a:endParaRPr lang="en-US" sz="3733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8667" y="1209358"/>
            <a:ext cx="508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 from the </a:t>
            </a:r>
            <a:r>
              <a:rPr lang="en-US" sz="2400" dirty="0" err="1"/>
              <a:t>WordNet</a:t>
            </a:r>
            <a:r>
              <a:rPr lang="en-US" sz="2400" dirty="0"/>
              <a:t> Thesaurus</a:t>
            </a:r>
          </a:p>
        </p:txBody>
      </p:sp>
    </p:spTree>
    <p:extLst>
      <p:ext uri="{BB962C8B-B14F-4D97-AF65-F5344CB8AC3E}">
        <p14:creationId xmlns:p14="http://schemas.microsoft.com/office/powerpoint/2010/main" val="74652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traditional relational extraction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575" indent="-990575">
              <a:buFont typeface="+mj-lt"/>
              <a:buAutoNum type="arabicPeriod"/>
            </a:pPr>
            <a:r>
              <a:rPr lang="en-US" dirty="0">
                <a:cs typeface="Calibri"/>
              </a:rPr>
              <a:t>Hand-written patterns</a:t>
            </a:r>
          </a:p>
          <a:p>
            <a:pPr marL="990575" indent="-990575">
              <a:buFont typeface="+mj-lt"/>
              <a:buAutoNum type="arabicPeriod"/>
            </a:pPr>
            <a:r>
              <a:rPr lang="en-US" dirty="0"/>
              <a:t>Supervised machine learning</a:t>
            </a:r>
          </a:p>
          <a:p>
            <a:pPr marL="990575" indent="-990575">
              <a:buFont typeface="+mj-lt"/>
              <a:buAutoNum type="arabicPeriod"/>
            </a:pPr>
            <a:r>
              <a:rPr lang="en-US" dirty="0"/>
              <a:t>Semi-supervised</a:t>
            </a:r>
          </a:p>
          <a:p>
            <a:pPr marL="1447764" lvl="1" indent="-990575"/>
            <a:r>
              <a:rPr lang="en-US" sz="2800" dirty="0"/>
              <a:t>Bootstrapping (using seeds)</a:t>
            </a:r>
            <a:endParaRPr lang="en-US" sz="2800" dirty="0">
              <a:cs typeface="Calibri"/>
            </a:endParaRPr>
          </a:p>
          <a:p>
            <a:pPr marL="1447764" lvl="1" indent="-990575"/>
            <a:r>
              <a:rPr lang="en-US" sz="2800" dirty="0">
                <a:cs typeface="Calibri"/>
              </a:rPr>
              <a:t>Distant supervision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traditional relational extraction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575" indent="-990575">
              <a:buFont typeface="+mj-lt"/>
              <a:buAutoNum type="arabicPeriod"/>
            </a:pPr>
            <a:r>
              <a:rPr lang="en-US" b="1" dirty="0">
                <a:cs typeface="Calibri"/>
              </a:rPr>
              <a:t>Hand-written patterns</a:t>
            </a:r>
          </a:p>
          <a:p>
            <a:pPr marL="990575" indent="-990575">
              <a:buFont typeface="+mj-lt"/>
              <a:buAutoNum type="arabicPeriod"/>
            </a:pPr>
            <a:r>
              <a:rPr lang="en-US" dirty="0"/>
              <a:t>Supervised machine learning</a:t>
            </a:r>
          </a:p>
          <a:p>
            <a:pPr marL="990575" indent="-990575">
              <a:buFont typeface="+mj-lt"/>
              <a:buAutoNum type="arabicPeriod"/>
            </a:pPr>
            <a:r>
              <a:rPr lang="en-US" dirty="0"/>
              <a:t>Semi-supervised</a:t>
            </a:r>
          </a:p>
          <a:p>
            <a:pPr marL="1447764" lvl="1" indent="-990575"/>
            <a:r>
              <a:rPr lang="en-US" sz="2800" dirty="0"/>
              <a:t>Bootstrapping (using seeds)</a:t>
            </a:r>
            <a:endParaRPr lang="en-US" sz="2800" dirty="0">
              <a:cs typeface="Calibri"/>
            </a:endParaRPr>
          </a:p>
          <a:p>
            <a:pPr marL="1447764" lvl="1" indent="-990575"/>
            <a:r>
              <a:rPr lang="en-US" sz="2800" dirty="0">
                <a:cs typeface="Calibri"/>
              </a:rPr>
              <a:t>Distant supervision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9956800" cy="685800"/>
          </a:xfrm>
        </p:spPr>
        <p:txBody>
          <a:bodyPr>
            <a:normAutofit fontScale="90000"/>
          </a:bodyPr>
          <a:lstStyle/>
          <a:p>
            <a:r>
              <a:rPr lang="en-US" sz="4267" dirty="0"/>
              <a:t>Rules for extracting </a:t>
            </a:r>
            <a:r>
              <a:rPr lang="en-US" dirty="0"/>
              <a:t>IS-A relation</a:t>
            </a:r>
            <a:endParaRPr lang="en-US" sz="4267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7600" y="1905000"/>
            <a:ext cx="10668000" cy="3429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Early intuition from </a:t>
            </a:r>
            <a:r>
              <a:rPr lang="en-US" b="1" dirty="0">
                <a:latin typeface="Calibri"/>
                <a:cs typeface="Calibri"/>
              </a:rPr>
              <a:t>Hearst (1992) [1]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red algae, such as </a:t>
            </a:r>
            <a:r>
              <a:rPr lang="en-US" sz="3733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, for laboratory or industrial use</a:t>
            </a:r>
            <a:r>
              <a:rPr lang="en-US" sz="3733" dirty="0">
                <a:solidFill>
                  <a:srgbClr val="000090"/>
                </a:solidFill>
                <a:latin typeface="Calibri"/>
                <a:cs typeface="Calibri"/>
              </a:rPr>
              <a:t>”</a:t>
            </a:r>
            <a:endParaRPr lang="en-US" dirty="0">
              <a:solidFill>
                <a:srgbClr val="000090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172" y="5715298"/>
            <a:ext cx="768047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[1] M. A. Hearst, “Automatic acquisition of hyponyms from large text corpora,” in </a:t>
            </a:r>
            <a:r>
              <a:rPr lang="en-US" i="1" dirty="0"/>
              <a:t>Proceedings of the 14th conference on Computational linguistics-Volume 2</a:t>
            </a:r>
            <a:r>
              <a:rPr lang="en-US" dirty="0"/>
              <a:t>, 1992, pp. 539–545.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0267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9855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for extracting IS-A relation</a:t>
            </a:r>
            <a:endParaRPr lang="en-US" sz="4267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7600" y="1905000"/>
            <a:ext cx="10668000" cy="3429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Early intuition from </a:t>
            </a:r>
            <a:r>
              <a:rPr lang="en-US" b="1" dirty="0">
                <a:latin typeface="Calibri"/>
                <a:cs typeface="Calibri"/>
              </a:rPr>
              <a:t>Hearst (1992) [1]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</a:t>
            </a:r>
            <a:r>
              <a:rPr lang="en-US" sz="3733" b="1" dirty="0">
                <a:solidFill>
                  <a:srgbClr val="0000FF"/>
                </a:solidFill>
                <a:latin typeface="Calibri"/>
                <a:cs typeface="Calibri"/>
              </a:rPr>
              <a:t>red algae, such as </a:t>
            </a:r>
            <a:r>
              <a:rPr lang="en-US" sz="3733" b="1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3733" b="1" dirty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sz="3733" dirty="0">
                <a:solidFill>
                  <a:srgbClr val="0000FF"/>
                </a:solidFill>
                <a:latin typeface="Calibri"/>
                <a:cs typeface="Calibri"/>
              </a:rPr>
              <a:t>for laboratory or industrial use”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</a:t>
            </a:r>
            <a:r>
              <a:rPr lang="en-US" dirty="0"/>
              <a:t>`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34288" y="3206977"/>
            <a:ext cx="5689600" cy="518160"/>
          </a:xfrm>
          <a:prstGeom prst="roundRect">
            <a:avLst/>
          </a:prstGeom>
          <a:noFill/>
          <a:ln w="2222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3962172" y="5715298"/>
            <a:ext cx="768047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[1] M. A. Hearst, “Automatic acquisition of hyponyms from large text corpora,” in </a:t>
            </a:r>
            <a:r>
              <a:rPr lang="en-US" i="1" dirty="0"/>
              <a:t>Proceedings of the 14th conference on Computational linguistics-Volume 2</a:t>
            </a:r>
            <a:r>
              <a:rPr lang="en-US" dirty="0"/>
              <a:t>, 1992, pp. 539–545.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9077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knowledge acquisition?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Knowledge acquisition: </a:t>
            </a:r>
            <a:r>
              <a:rPr lang="en-US" dirty="0"/>
              <a:t>process to extract knowledge (to be integrated into knowledge bases) from unstructured text or other data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70808" y="2318658"/>
          <a:ext cx="11250384" cy="3090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Callout 5"/>
          <p:cNvSpPr/>
          <p:nvPr/>
        </p:nvSpPr>
        <p:spPr>
          <a:xfrm>
            <a:off x="4591050" y="4393748"/>
            <a:ext cx="3009899" cy="1399494"/>
          </a:xfrm>
          <a:prstGeom prst="upArrowCallout">
            <a:avLst>
              <a:gd name="adj1" fmla="val 9701"/>
              <a:gd name="adj2" fmla="val 9328"/>
              <a:gd name="adj3" fmla="val 25000"/>
              <a:gd name="adj4" fmla="val 649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Identify relations</a:t>
            </a:r>
          </a:p>
        </p:txBody>
      </p:sp>
    </p:spTree>
    <p:extLst>
      <p:ext uri="{BB962C8B-B14F-4D97-AF65-F5344CB8AC3E}">
        <p14:creationId xmlns:p14="http://schemas.microsoft.com/office/powerpoint/2010/main" val="185541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10058400" cy="1143000"/>
          </a:xfrm>
        </p:spPr>
        <p:txBody>
          <a:bodyPr/>
          <a:lstStyle/>
          <a:p>
            <a:r>
              <a:rPr lang="en-US" sz="4000" dirty="0"/>
              <a:t>Hearst’s Patterns for extracting IS-A relations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1016000" y="1691717"/>
            <a:ext cx="5146473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67" dirty="0">
                <a:solidFill>
                  <a:srgbClr val="000000"/>
                </a:solidFill>
                <a:latin typeface="Calibri"/>
                <a:cs typeface="Calibri"/>
              </a:rPr>
              <a:t>Automatic Acquisition of Hyponyms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1016000" y="2514600"/>
            <a:ext cx="10566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 such as X ((, X)* (,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and|or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 X)”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“such Y as X”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“X or other Y”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“X and other Y”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 including X”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“Y, especially X”</a:t>
            </a:r>
          </a:p>
        </p:txBody>
      </p:sp>
    </p:spTree>
    <p:extLst>
      <p:ext uri="{BB962C8B-B14F-4D97-AF65-F5344CB8AC3E}">
        <p14:creationId xmlns:p14="http://schemas.microsoft.com/office/powerpoint/2010/main" val="15025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9400"/>
            <a:ext cx="10261600" cy="914400"/>
          </a:xfrm>
        </p:spPr>
        <p:txBody>
          <a:bodyPr/>
          <a:lstStyle/>
          <a:p>
            <a:r>
              <a:rPr lang="en-US" sz="4000" dirty="0"/>
              <a:t>Hearst’s Patterns for extracting IS-A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99730" y="1955909"/>
          <a:ext cx="11387470" cy="382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049"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/>
                          <a:cs typeface="Calibri"/>
                        </a:rPr>
                        <a:t>Hearst pattern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/>
                          <a:cs typeface="Calibri"/>
                        </a:rPr>
                        <a:t>Example occurrences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X and other </a:t>
                      </a:r>
                      <a:r>
                        <a:rPr lang="en-US" sz="27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...temples, treasuries,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and other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important civic buildings.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X or other  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Bruises, wounds, broken bones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injuries...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71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Y such as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The bow lute,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the Bambara </a:t>
                      </a:r>
                      <a:r>
                        <a:rPr lang="en-US" sz="2700" dirty="0" err="1">
                          <a:latin typeface="Calibri"/>
                          <a:cs typeface="Calibri"/>
                        </a:rPr>
                        <a:t>ndang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...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Such </a:t>
                      </a:r>
                      <a:r>
                        <a:rPr lang="en-US" sz="27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Y as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authors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Herrick, Goldsmith, and Shakespeare.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Y including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...common-law countries,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Canada and England...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latin typeface="Calibri"/>
                          <a:cs typeface="Calibri"/>
                        </a:rPr>
                        <a:t>Y , especially 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latin typeface="Calibri"/>
                          <a:cs typeface="Calibri"/>
                        </a:rPr>
                        <a:t>European countries, </a:t>
                      </a:r>
                      <a:r>
                        <a:rPr lang="en-US" sz="27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lang="en-US" sz="2700" dirty="0">
                          <a:latin typeface="Calibri"/>
                          <a:cs typeface="Calibri"/>
                        </a:rPr>
                        <a:t> France, England, and Spain...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846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10058400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Extracting Richer Relations Using Rules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387" indent="-380990"/>
            <a:r>
              <a:rPr lang="en-US" dirty="0">
                <a:ea typeface="ＭＳ Ｐゴシック" charset="0"/>
              </a:rPr>
              <a:t>Intuition: relations often hold between specific entities</a:t>
            </a:r>
          </a:p>
          <a:p>
            <a:pPr marL="990575" lvl="1" indent="-380990"/>
            <a:r>
              <a:rPr lang="en-US" sz="2800" dirty="0">
                <a:solidFill>
                  <a:srgbClr val="0000FF"/>
                </a:solidFill>
                <a:cs typeface="Calibri"/>
              </a:rPr>
              <a:t>located-in </a:t>
            </a:r>
            <a:r>
              <a:rPr lang="en-US" sz="2800" dirty="0">
                <a:cs typeface="Calibri"/>
              </a:rPr>
              <a:t>(ORGANIZATION, LOCATION)</a:t>
            </a:r>
          </a:p>
          <a:p>
            <a:pPr marL="990575" lvl="1" indent="-380990"/>
            <a:r>
              <a:rPr lang="en-US" sz="2800" dirty="0">
                <a:solidFill>
                  <a:srgbClr val="0000FF"/>
                </a:solidFill>
                <a:cs typeface="Calibri"/>
              </a:rPr>
              <a:t>founded</a:t>
            </a:r>
            <a:r>
              <a:rPr lang="en-US" sz="2800" dirty="0">
                <a:cs typeface="Calibri"/>
              </a:rPr>
              <a:t> (PERSON, ORGANIZATION)</a:t>
            </a:r>
          </a:p>
          <a:p>
            <a:pPr marL="990575" lvl="1" indent="-380990"/>
            <a:r>
              <a:rPr lang="en-US" sz="2800" dirty="0">
                <a:solidFill>
                  <a:srgbClr val="0000FF"/>
                </a:solidFill>
                <a:cs typeface="Calibri"/>
              </a:rPr>
              <a:t>cures </a:t>
            </a:r>
            <a:r>
              <a:rPr lang="en-US" sz="2800" dirty="0">
                <a:cs typeface="Calibri"/>
              </a:rPr>
              <a:t>(DRUG, DISEASE)</a:t>
            </a:r>
          </a:p>
          <a:p>
            <a:pPr marL="533387" indent="-380990"/>
            <a:r>
              <a:rPr lang="en-US" dirty="0">
                <a:cs typeface="Calibri"/>
              </a:rPr>
              <a:t>Start with Named Entity tags to help extract relation!</a:t>
            </a:r>
          </a:p>
        </p:txBody>
      </p:sp>
    </p:spTree>
    <p:extLst>
      <p:ext uri="{BB962C8B-B14F-4D97-AF65-F5344CB8AC3E}">
        <p14:creationId xmlns:p14="http://schemas.microsoft.com/office/powerpoint/2010/main" val="1502507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381000"/>
            <a:ext cx="10261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Named Entities aren’t quite enough.</a:t>
            </a:r>
            <a:br>
              <a:rPr lang="en-US" dirty="0"/>
            </a:br>
            <a:r>
              <a:rPr lang="en-US" dirty="0"/>
              <a:t>Which relations hold between 2 entities?</a:t>
            </a:r>
          </a:p>
        </p:txBody>
      </p:sp>
      <p:pic>
        <p:nvPicPr>
          <p:cNvPr id="4" name="Content Placeholder 3" descr="200px-Pill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1117600" y="3327400"/>
            <a:ext cx="2235200" cy="873125"/>
          </a:xfrm>
        </p:spPr>
      </p:pic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1524000" y="4445000"/>
            <a:ext cx="1625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Drug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8242301" y="4648200"/>
            <a:ext cx="314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Disease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4165600" y="28956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Cure?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4267200" y="37338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Prevent?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4267200" y="46482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Cause?</a:t>
            </a:r>
          </a:p>
        </p:txBody>
      </p:sp>
      <p:pic>
        <p:nvPicPr>
          <p:cNvPr id="5" name="Picture 4" descr="200px-Gnome-face-s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17800"/>
            <a:ext cx="1888067" cy="18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57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381000"/>
            <a:ext cx="10261600" cy="1143000"/>
          </a:xfrm>
        </p:spPr>
        <p:txBody>
          <a:bodyPr/>
          <a:lstStyle/>
          <a:p>
            <a:r>
              <a:rPr lang="en-US" dirty="0"/>
              <a:t>What relations hold between 2 entities?</a:t>
            </a:r>
          </a:p>
        </p:txBody>
      </p:sp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914400" y="4445000"/>
            <a:ext cx="2235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8115299" y="4546600"/>
            <a:ext cx="37719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8000"/>
                </a:solidFill>
                <a:latin typeface="Calibri"/>
                <a:cs typeface="Calibri"/>
              </a:rPr>
              <a:t>ORGANIZATION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4165600" y="22098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Founder?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4165600" y="3092451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Investor?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4165600" y="3975101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Member?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165600" y="4857752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Employee?</a:t>
            </a:r>
          </a:p>
        </p:txBody>
      </p:sp>
      <p:pic>
        <p:nvPicPr>
          <p:cNvPr id="8" name="Picture 7" descr="200px-Emblem-person-g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717800"/>
            <a:ext cx="1828800" cy="1828800"/>
          </a:xfrm>
          <a:prstGeom prst="rect">
            <a:avLst/>
          </a:prstGeom>
        </p:spPr>
      </p:pic>
      <p:pic>
        <p:nvPicPr>
          <p:cNvPr id="9" name="Picture 8" descr="320px-Sanyo_Electric_Corpo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33" y="2514600"/>
            <a:ext cx="2573867" cy="1930400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165600" y="5740400"/>
            <a:ext cx="314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4267" dirty="0">
                <a:solidFill>
                  <a:srgbClr val="0000FF"/>
                </a:solidFill>
                <a:latin typeface="Calibri"/>
                <a:cs typeface="Calibri"/>
              </a:rPr>
              <a:t>President?</a:t>
            </a:r>
          </a:p>
        </p:txBody>
      </p:sp>
    </p:spTree>
    <p:extLst>
      <p:ext uri="{BB962C8B-B14F-4D97-AF65-F5344CB8AC3E}">
        <p14:creationId xmlns:p14="http://schemas.microsoft.com/office/powerpoint/2010/main" val="974069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  <p:bldP spid="10" grpId="0" autoUpdateAnimBg="0"/>
      <p:bldP spid="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10058400" cy="1193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Extracting Richer Relations Using Rules and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Named Entities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988800" cy="44450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Who holds what office in what organization?</a:t>
            </a:r>
            <a:endParaRPr lang="en-US" sz="3733" dirty="0">
              <a:ea typeface="ＭＳ Ｐゴシック" charset="0"/>
              <a:cs typeface="ＭＳ Ｐゴシック" charset="0"/>
            </a:endParaRPr>
          </a:p>
          <a:p>
            <a:pPr marL="609585" lvl="1" indent="0">
              <a:lnSpc>
                <a:spcPct val="110000"/>
              </a:lnSpc>
              <a:buNone/>
            </a:pPr>
            <a:r>
              <a:rPr lang="en-US" sz="2933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3200" dirty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933" dirty="0">
                <a:solidFill>
                  <a:srgbClr val="008000"/>
                </a:solidFill>
                <a:latin typeface="Calibri"/>
                <a:ea typeface="ＭＳ Ｐゴシック" charset="0"/>
                <a:cs typeface="Calibri"/>
              </a:rPr>
              <a:t>POSITION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3200" dirty="0">
                <a:latin typeface="Courier"/>
                <a:ea typeface="ＭＳ Ｐゴシック" charset="0"/>
                <a:cs typeface="Courier"/>
              </a:rPr>
              <a:t>of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933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ORG</a:t>
            </a:r>
          </a:p>
          <a:p>
            <a:pPr marL="1523962" lvl="2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George Marshall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dirty="0">
                <a:solidFill>
                  <a:srgbClr val="008000"/>
                </a:solidFill>
                <a:ea typeface="ＭＳ Ｐゴシック" charset="0"/>
              </a:rPr>
              <a:t>Secretary of State </a:t>
            </a:r>
            <a:r>
              <a:rPr lang="en-US" dirty="0">
                <a:ea typeface="ＭＳ Ｐゴシック" charset="0"/>
              </a:rPr>
              <a:t>of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the United States</a:t>
            </a:r>
          </a:p>
          <a:p>
            <a:pPr marL="609585" lvl="1" indent="0">
              <a:buNone/>
            </a:pPr>
            <a:r>
              <a:rPr lang="en-US" sz="2933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named|appointed|chose|</a:t>
            </a:r>
            <a:r>
              <a:rPr lang="en-US" i="1" dirty="0" err="1">
                <a:latin typeface="Calibri"/>
                <a:ea typeface="ＭＳ Ｐゴシック" charset="0"/>
                <a:cs typeface="Calibri"/>
              </a:rPr>
              <a:t>etc</a:t>
            </a:r>
            <a:r>
              <a:rPr lang="en-US" i="1" dirty="0">
                <a:latin typeface="Calibri"/>
                <a:ea typeface="ＭＳ Ｐゴシック" charset="0"/>
                <a:cs typeface="Calibri"/>
              </a:rPr>
              <a:t>.</a:t>
            </a:r>
            <a:r>
              <a:rPr lang="en-US" dirty="0">
                <a:latin typeface="Courier"/>
                <a:ea typeface="ＭＳ Ｐゴシック" charset="0"/>
                <a:cs typeface="Courier"/>
              </a:rPr>
              <a:t>) </a:t>
            </a:r>
            <a:r>
              <a:rPr lang="en-US" sz="2933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sz="3200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3200" dirty="0">
                <a:ea typeface="ＭＳ Ｐゴシック" charset="0"/>
              </a:rPr>
              <a:t>Prep? </a:t>
            </a:r>
            <a:r>
              <a:rPr lang="en-US" sz="2933" dirty="0">
                <a:solidFill>
                  <a:srgbClr val="008000"/>
                </a:solidFill>
                <a:ea typeface="ＭＳ Ｐゴシック" charset="0"/>
              </a:rPr>
              <a:t>POSITION</a:t>
            </a:r>
          </a:p>
          <a:p>
            <a:pPr marL="1447764" lvl="2" indent="-380990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Truman </a:t>
            </a:r>
            <a:r>
              <a:rPr lang="en-US" dirty="0">
                <a:ea typeface="ＭＳ Ｐゴシック" charset="0"/>
              </a:rPr>
              <a:t>appointed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Marshall </a:t>
            </a:r>
            <a:r>
              <a:rPr lang="en-US" dirty="0">
                <a:ea typeface="ＭＳ Ｐゴシック" charset="0"/>
              </a:rPr>
              <a:t>Secretary of State</a:t>
            </a:r>
          </a:p>
          <a:p>
            <a:pPr marL="609585" lvl="1" indent="0">
              <a:lnSpc>
                <a:spcPct val="110000"/>
              </a:lnSpc>
              <a:buNone/>
            </a:pPr>
            <a:r>
              <a:rPr lang="en-US" sz="2933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 [be]? 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named|appointed|</a:t>
            </a:r>
            <a:r>
              <a:rPr lang="en-US" i="1" dirty="0" err="1">
                <a:ea typeface="ＭＳ Ｐゴシック" charset="0"/>
                <a:cs typeface="Calibri"/>
              </a:rPr>
              <a:t>etc</a:t>
            </a:r>
            <a:r>
              <a:rPr lang="en-US" i="1" dirty="0">
                <a:ea typeface="ＭＳ Ｐゴシック" charset="0"/>
                <a:cs typeface="Calibri"/>
              </a:rPr>
              <a:t>.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) Prep? </a:t>
            </a:r>
            <a:r>
              <a:rPr lang="en-US" sz="2933" dirty="0">
                <a:solidFill>
                  <a:srgbClr val="FF0000"/>
                </a:solidFill>
                <a:ea typeface="ＭＳ Ｐゴシック" charset="0"/>
                <a:cs typeface="Calibri"/>
              </a:rPr>
              <a:t>ORG</a:t>
            </a:r>
            <a:r>
              <a:rPr lang="en-US" sz="2933" dirty="0">
                <a:solidFill>
                  <a:srgbClr val="008000"/>
                </a:solidFill>
                <a:ea typeface="ＭＳ Ｐゴシック" charset="0"/>
                <a:cs typeface="Calibri"/>
              </a:rPr>
              <a:t> POSITION</a:t>
            </a:r>
            <a:r>
              <a:rPr lang="en-US" sz="3200" dirty="0">
                <a:ea typeface="ＭＳ Ｐゴシック" charset="0"/>
                <a:cs typeface="Calibri"/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George Marshall </a:t>
            </a:r>
            <a:r>
              <a:rPr lang="en-US" dirty="0">
                <a:ea typeface="ＭＳ Ｐゴシック" charset="0"/>
              </a:rPr>
              <a:t>was named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US </a:t>
            </a:r>
            <a:r>
              <a:rPr lang="en-US" dirty="0">
                <a:solidFill>
                  <a:srgbClr val="008000"/>
                </a:solidFill>
                <a:ea typeface="ＭＳ Ｐゴシック" charset="0"/>
              </a:rPr>
              <a:t>Secretary of State</a:t>
            </a:r>
          </a:p>
          <a:p>
            <a:pPr marL="990575" lvl="1" indent="-380990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83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Hand-built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  <a:cs typeface="Calibri (Body)"/>
              </a:rPr>
              <a:t>Plus:</a:t>
            </a:r>
          </a:p>
          <a:p>
            <a:pPr lvl="1"/>
            <a:r>
              <a:rPr lang="en-US" sz="2800" dirty="0">
                <a:latin typeface="Calibri (Body)"/>
                <a:cs typeface="Calibri (Body)"/>
              </a:rPr>
              <a:t>Human patterns tend to be high-precision</a:t>
            </a:r>
          </a:p>
          <a:p>
            <a:pPr lvl="1"/>
            <a:r>
              <a:rPr lang="en-US" sz="2800" dirty="0">
                <a:latin typeface="Calibri (Body)"/>
                <a:cs typeface="Calibri (Body)"/>
              </a:rPr>
              <a:t>Can be tailored to specific domains</a:t>
            </a:r>
          </a:p>
          <a:p>
            <a:r>
              <a:rPr lang="en-US" dirty="0">
                <a:latin typeface="Calibri (Body)"/>
                <a:cs typeface="Calibri (Body)"/>
              </a:rPr>
              <a:t>Minus</a:t>
            </a:r>
          </a:p>
          <a:p>
            <a:pPr lvl="1"/>
            <a:r>
              <a:rPr lang="en-US" sz="2800" dirty="0">
                <a:latin typeface="Calibri (Body)"/>
                <a:cs typeface="Calibri (Body)"/>
              </a:rPr>
              <a:t>Human patterns are often low-recall</a:t>
            </a:r>
          </a:p>
          <a:p>
            <a:pPr lvl="1"/>
            <a:r>
              <a:rPr lang="en-US" sz="2800" dirty="0">
                <a:latin typeface="Calibri (Body)"/>
                <a:cs typeface="Calibri (Body)"/>
              </a:rPr>
              <a:t>A lot of work to think of all possible patterns!</a:t>
            </a:r>
          </a:p>
          <a:p>
            <a:pPr lvl="1"/>
            <a:r>
              <a:rPr lang="en-US" sz="2800" dirty="0">
                <a:latin typeface="Calibri (Body)"/>
                <a:cs typeface="Calibri (Body)"/>
              </a:rPr>
              <a:t>Don’t want to have to do this for every relation!</a:t>
            </a:r>
          </a:p>
          <a:p>
            <a:pPr lvl="1"/>
            <a:r>
              <a:rPr lang="en-US" sz="2800" dirty="0">
                <a:latin typeface="Calibri (Body)"/>
                <a:cs typeface="Calibri (Body)"/>
              </a:rPr>
              <a:t>We’d like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4018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traditional relational extraction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575" indent="-990575">
              <a:buFont typeface="+mj-lt"/>
              <a:buAutoNum type="arabicPeriod"/>
            </a:pPr>
            <a:r>
              <a:rPr lang="en-US" dirty="0">
                <a:cs typeface="Calibri"/>
              </a:rPr>
              <a:t>Hand-written patterns</a:t>
            </a:r>
          </a:p>
          <a:p>
            <a:pPr marL="990575" indent="-990575">
              <a:buFont typeface="+mj-lt"/>
              <a:buAutoNum type="arabicPeriod"/>
            </a:pPr>
            <a:r>
              <a:rPr lang="en-US" b="1" dirty="0"/>
              <a:t>Supervised machine learning</a:t>
            </a:r>
          </a:p>
          <a:p>
            <a:pPr marL="990575" indent="-990575">
              <a:buFont typeface="+mj-lt"/>
              <a:buAutoNum type="arabicPeriod"/>
            </a:pPr>
            <a:r>
              <a:rPr lang="en-US" dirty="0"/>
              <a:t>Semi-supervised</a:t>
            </a:r>
          </a:p>
          <a:p>
            <a:pPr marL="1447764" lvl="1" indent="-990575"/>
            <a:r>
              <a:rPr lang="en-US" sz="2800" dirty="0"/>
              <a:t>Bootstrapping (using seeds)</a:t>
            </a:r>
            <a:endParaRPr lang="en-US" sz="2800" dirty="0">
              <a:cs typeface="Calibri"/>
            </a:endParaRPr>
          </a:p>
          <a:p>
            <a:pPr marL="1447764" lvl="1" indent="-990575"/>
            <a:r>
              <a:rPr lang="en-US" sz="2800" dirty="0">
                <a:cs typeface="Calibri"/>
              </a:rPr>
              <a:t>Distant supervision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12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 for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set of relations we’d like to extract (e.g. ACE, UMLS)</a:t>
            </a:r>
          </a:p>
          <a:p>
            <a:r>
              <a:rPr lang="en-US" dirty="0"/>
              <a:t>Choose a set of relevant named entities</a:t>
            </a:r>
          </a:p>
          <a:p>
            <a:r>
              <a:rPr lang="en-US" dirty="0"/>
              <a:t>Find and label data</a:t>
            </a:r>
          </a:p>
          <a:p>
            <a:pPr lvl="1"/>
            <a:r>
              <a:rPr lang="en-US" dirty="0"/>
              <a:t>Choose a representative corpus</a:t>
            </a:r>
          </a:p>
          <a:p>
            <a:pPr lvl="1"/>
            <a:r>
              <a:rPr lang="en-US" dirty="0"/>
              <a:t>Label the named entities in the corpus</a:t>
            </a:r>
          </a:p>
          <a:p>
            <a:pPr lvl="1"/>
            <a:r>
              <a:rPr lang="en-US" dirty="0"/>
              <a:t>Hand-label the relations between these entities</a:t>
            </a:r>
          </a:p>
          <a:p>
            <a:pPr lvl="1"/>
            <a:r>
              <a:rPr lang="en-US" dirty="0"/>
              <a:t>Break into training, development, and test</a:t>
            </a:r>
          </a:p>
          <a:p>
            <a:r>
              <a:rPr lang="en-US" dirty="0"/>
              <a:t>Train a classifier on the 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89" y="1825625"/>
            <a:ext cx="9081386" cy="3986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9466" y="6176963"/>
            <a:ext cx="855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 sub-relations of 6 relations from 2008 “Relation Extraction Task”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set of relations we’d like to extract</a:t>
            </a:r>
          </a:p>
        </p:txBody>
      </p:sp>
    </p:spTree>
    <p:extLst>
      <p:ext uri="{BB962C8B-B14F-4D97-AF65-F5344CB8AC3E}">
        <p14:creationId xmlns:p14="http://schemas.microsoft.com/office/powerpoint/2010/main" val="98699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Relations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582400" cy="505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dirty="0">
                <a:ea typeface="ＭＳ Ｐゴシック" charset="0"/>
              </a:rPr>
              <a:t>Company report: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sz="2667" dirty="0">
                <a:ea typeface="ＭＳ Ｐゴシック" charset="0"/>
              </a:rPr>
              <a:t>“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International Business Machines Corporation (IBM or the company) was incorporated in the State of New York on June 16, 1911, as the Computing-Tabulating-Recording Co. (C-T-R)…”</a:t>
            </a:r>
          </a:p>
          <a:p>
            <a:r>
              <a:rPr lang="en-US" dirty="0">
                <a:ea typeface="ＭＳ Ｐゴシック" charset="0"/>
              </a:rPr>
              <a:t>Extracted Complex Relation:</a:t>
            </a:r>
          </a:p>
          <a:p>
            <a:pPr marL="1981150" lvl="4" indent="0">
              <a:lnSpc>
                <a:spcPct val="70000"/>
              </a:lnSpc>
              <a:buNone/>
            </a:pPr>
            <a:r>
              <a:rPr lang="en-US" sz="2667" dirty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2590735" lvl="5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But we will focus on the simpler task of extracting relation </a:t>
            </a:r>
            <a:r>
              <a:rPr lang="en-US" b="1" dirty="0">
                <a:ea typeface="ＭＳ Ｐゴシック" charset="0"/>
              </a:rPr>
              <a:t>triples</a:t>
            </a:r>
          </a:p>
          <a:p>
            <a:pPr marL="1981150" lvl="4" indent="0">
              <a:buNone/>
            </a:pP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981150" lvl="4" indent="0">
              <a:buNone/>
            </a:pP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667" dirty="0" err="1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667" dirty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</p:spTree>
    <p:extLst>
      <p:ext uri="{BB962C8B-B14F-4D97-AF65-F5344CB8AC3E}">
        <p14:creationId xmlns:p14="http://schemas.microsoft.com/office/powerpoint/2010/main" val="71948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and Label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034" indent="-685783">
              <a:buFont typeface="+mj-lt"/>
              <a:buAutoNum type="arabicPeriod"/>
            </a:pPr>
            <a:r>
              <a:rPr lang="en-US" dirty="0">
                <a:cs typeface="Calibri"/>
              </a:rPr>
              <a:t>Find all pairs of named entities </a:t>
            </a:r>
          </a:p>
          <a:p>
            <a:pPr marL="654034" indent="-685783">
              <a:buFont typeface="+mj-lt"/>
              <a:buAutoNum type="arabicPeriod"/>
            </a:pPr>
            <a:r>
              <a:rPr lang="en-US" dirty="0">
                <a:cs typeface="Calibri"/>
              </a:rPr>
              <a:t>Decide if 2 entities are related</a:t>
            </a:r>
          </a:p>
          <a:p>
            <a:pPr marL="654034" indent="-685783">
              <a:buFont typeface="+mj-lt"/>
              <a:buAutoNum type="arabicPeriod"/>
            </a:pPr>
            <a:r>
              <a:rPr lang="en-US" dirty="0">
                <a:cs typeface="Calibri"/>
              </a:rPr>
              <a:t>If yes, classify the relation</a:t>
            </a:r>
          </a:p>
          <a:p>
            <a:pPr>
              <a:lnSpc>
                <a:spcPct val="110000"/>
              </a:lnSpc>
            </a:pPr>
            <a:r>
              <a:rPr lang="en-US" dirty="0">
                <a:cs typeface="Calibri"/>
              </a:rPr>
              <a:t>Why the extra step?</a:t>
            </a:r>
          </a:p>
          <a:p>
            <a:pPr lvl="1"/>
            <a:r>
              <a:rPr lang="en-US" dirty="0">
                <a:cs typeface="Calibri"/>
              </a:rPr>
              <a:t>Faster classification training by eliminating most pairs</a:t>
            </a:r>
          </a:p>
          <a:p>
            <a:pPr lvl="1"/>
            <a:r>
              <a:rPr lang="en-US" dirty="0">
                <a:cs typeface="Calibri"/>
              </a:rPr>
              <a:t>Can use distinct feature-sets appropriate for each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94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1800"/>
            <a:ext cx="11379200" cy="711200"/>
          </a:xfrm>
        </p:spPr>
        <p:txBody>
          <a:bodyPr/>
          <a:lstStyle/>
          <a:p>
            <a:pPr marL="0" indent="0">
              <a:buNone/>
            </a:pPr>
            <a:r>
              <a:rPr lang="en-US" sz="3733" dirty="0"/>
              <a:t>Classify the relation between two entities in a sentence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" y="2831075"/>
            <a:ext cx="11785600" cy="830997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sz="2400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203200" y="5765800"/>
            <a:ext cx="2438400" cy="9144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SUBSIDIARY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304800" y="4445000"/>
            <a:ext cx="1930400" cy="9144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FAMILY</a:t>
            </a:r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042400" y="4140200"/>
            <a:ext cx="2641600" cy="9144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EMPLOYMENT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8128000" y="4445000"/>
            <a:ext cx="812800" cy="9144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946400" y="5765800"/>
            <a:ext cx="1930400" cy="9144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FOUNDER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2336800" y="4648200"/>
            <a:ext cx="1625600" cy="9144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CITIZEN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8229600" y="5562600"/>
            <a:ext cx="2133600" cy="9144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667" b="1" dirty="0"/>
              <a:t>INVENTOR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10549467" y="5257800"/>
            <a:ext cx="1625600" cy="9144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267" b="1" dirty="0"/>
              <a:t>…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80027" y="2756770"/>
            <a:ext cx="3149600" cy="6096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9804400" y="2779064"/>
            <a:ext cx="2133600" cy="584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011860" y="2590800"/>
            <a:ext cx="835232" cy="508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1917700" y="3363264"/>
            <a:ext cx="4127500" cy="2402536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 flipH="1">
            <a:off x="6604000" y="3393136"/>
            <a:ext cx="3860800" cy="2677464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257800"/>
            <a:ext cx="1380067" cy="13800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and Label Data</a:t>
            </a:r>
          </a:p>
        </p:txBody>
      </p:sp>
    </p:spTree>
    <p:extLst>
      <p:ext uri="{BB962C8B-B14F-4D97-AF65-F5344CB8AC3E}">
        <p14:creationId xmlns:p14="http://schemas.microsoft.com/office/powerpoint/2010/main" val="9750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4" grpId="0" animBg="1"/>
      <p:bldP spid="7185" grpId="0" animBg="1"/>
      <p:bldP spid="7187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209800"/>
            <a:ext cx="11785600" cy="4546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1066773" lvl="2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>
                <a:latin typeface="Calibri"/>
                <a:cs typeface="Calibri"/>
              </a:rPr>
              <a:t>Bag of words and bigrams in M1 and M2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</a:p>
          <a:p>
            <a:r>
              <a:rPr lang="en-US" dirty="0">
                <a:latin typeface="Calibri"/>
                <a:cs typeface="Calibri"/>
              </a:rPr>
              <a:t>Words or bigrams in particular positions left and right of M1/M2</a:t>
            </a:r>
          </a:p>
          <a:p>
            <a:pPr marL="1066773" lvl="2" indent="0">
              <a:buNone/>
            </a:pPr>
            <a:r>
              <a:rPr lang="en-US" i="1" dirty="0">
                <a:latin typeface="Calibri"/>
                <a:cs typeface="Calibri"/>
              </a:rPr>
              <a:t>M2: -1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1066773" lvl="2" indent="0">
              <a:buNone/>
            </a:pPr>
            <a:r>
              <a:rPr lang="en-US" i="1" dirty="0">
                <a:latin typeface="Calibri"/>
                <a:cs typeface="Calibri"/>
              </a:rPr>
              <a:t>M2: +1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</a:p>
          <a:p>
            <a:r>
              <a:rPr lang="en-US" dirty="0">
                <a:latin typeface="Calibri"/>
                <a:cs typeface="Calibri"/>
              </a:rPr>
              <a:t>Bag of words or bigrams between the two entities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600" y="1498601"/>
            <a:ext cx="12123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03401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7146" y="1803401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2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Common Word Features for Classifier</a:t>
            </a:r>
          </a:p>
        </p:txBody>
      </p:sp>
    </p:spTree>
    <p:extLst>
      <p:ext uri="{BB962C8B-B14F-4D97-AF65-F5344CB8AC3E}">
        <p14:creationId xmlns:p14="http://schemas.microsoft.com/office/powerpoint/2010/main" val="41866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Word Features for Classifier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616200"/>
            <a:ext cx="11379200" cy="4038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Named-entity types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M1: 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ORG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M2: 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  <a:p>
            <a:r>
              <a:rPr lang="en-US" dirty="0">
                <a:latin typeface="Calibri"/>
                <a:cs typeface="Calibri"/>
              </a:rPr>
              <a:t>Concatenation of the two named-entity types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ORG-PERSON</a:t>
            </a:r>
          </a:p>
          <a:p>
            <a:r>
              <a:rPr lang="en-US" dirty="0">
                <a:latin typeface="Calibri"/>
                <a:cs typeface="Calibri"/>
              </a:rPr>
              <a:t>Entity Level of M1 and M2  (NAME, NOMINAL, PRONOUN)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M1: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NAME		[it  </a:t>
            </a:r>
            <a:r>
              <a:rPr lang="en-US" dirty="0">
                <a:latin typeface="Calibri"/>
                <a:cs typeface="Calibri"/>
              </a:rPr>
              <a:t>or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 he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PRONOUN]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M2: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NAME		[the company 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NOMINAL]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0" y="1717358"/>
            <a:ext cx="12123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7146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4327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616200"/>
            <a:ext cx="11379200" cy="4038600"/>
          </a:xfrm>
        </p:spPr>
        <p:txBody>
          <a:bodyPr/>
          <a:lstStyle/>
          <a:p>
            <a:r>
              <a:rPr lang="en-US" dirty="0">
                <a:cs typeface="Calibri"/>
              </a:rPr>
              <a:t>Constituent path through the tree from one to the other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   S  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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0" y="1717358"/>
            <a:ext cx="12123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7146" y="2022158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5748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733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3733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3733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3733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sz="4267" dirty="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406" y="1690688"/>
            <a:ext cx="9595188" cy="439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150" dist="76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403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Classifiers for supervised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use any classifier you like</a:t>
            </a:r>
          </a:p>
          <a:p>
            <a:pPr lvl="1"/>
            <a:r>
              <a:rPr lang="en-US" sz="3200" dirty="0"/>
              <a:t>Max Entropy</a:t>
            </a:r>
          </a:p>
          <a:p>
            <a:pPr lvl="1"/>
            <a:r>
              <a:rPr lang="en-US" sz="3200" dirty="0"/>
              <a:t>Naïve Bayes</a:t>
            </a:r>
          </a:p>
          <a:p>
            <a:pPr lvl="1"/>
            <a:r>
              <a:rPr lang="en-US" sz="3200" dirty="0"/>
              <a:t>SVM</a:t>
            </a:r>
          </a:p>
          <a:p>
            <a:pPr lvl="1"/>
            <a:r>
              <a:rPr lang="en-US" sz="3200" dirty="0"/>
              <a:t>...</a:t>
            </a:r>
          </a:p>
          <a:p>
            <a:r>
              <a:rPr lang="en-US" dirty="0"/>
              <a:t>Train it on the </a:t>
            </a:r>
            <a:r>
              <a:rPr lang="en-US" i="1" dirty="0"/>
              <a:t>training set</a:t>
            </a:r>
            <a:r>
              <a:rPr lang="en-US" dirty="0"/>
              <a:t>, tune on the </a:t>
            </a:r>
            <a:r>
              <a:rPr lang="en-US" i="1" dirty="0" err="1"/>
              <a:t>dev</a:t>
            </a:r>
            <a:r>
              <a:rPr lang="en-US" i="1" dirty="0"/>
              <a:t> set</a:t>
            </a:r>
            <a:r>
              <a:rPr lang="en-US" dirty="0"/>
              <a:t>, test on the </a:t>
            </a:r>
            <a:r>
              <a:rPr lang="en-US" i="1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12354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Supervised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905000"/>
            <a:ext cx="10871200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+</a:t>
            </a:r>
            <a:r>
              <a:rPr lang="en-US" dirty="0"/>
              <a:t>  Can get high accuracies with enough hand-labeled training data, if test similar enough to training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  Labeling a large training set is expensive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  Supervised models are brittle, don’t generalize well to different genres</a:t>
            </a:r>
          </a:p>
          <a:p>
            <a:pPr marL="60958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6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traditional relational extraction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575" indent="-990575">
              <a:buFont typeface="+mj-lt"/>
              <a:buAutoNum type="arabicPeriod"/>
            </a:pPr>
            <a:r>
              <a:rPr lang="en-US" dirty="0">
                <a:cs typeface="Calibri"/>
              </a:rPr>
              <a:t>Hand-written patterns</a:t>
            </a:r>
          </a:p>
          <a:p>
            <a:pPr marL="990575" indent="-990575">
              <a:buFont typeface="+mj-lt"/>
              <a:buAutoNum type="arabicPeriod"/>
            </a:pPr>
            <a:r>
              <a:rPr lang="en-US" dirty="0"/>
              <a:t>Supervised machine learning</a:t>
            </a:r>
          </a:p>
          <a:p>
            <a:pPr marL="990575" indent="-990575">
              <a:buFont typeface="+mj-lt"/>
              <a:buAutoNum type="arabicPeriod"/>
            </a:pPr>
            <a:r>
              <a:rPr lang="en-US" b="1" dirty="0"/>
              <a:t>Semi-supervised</a:t>
            </a:r>
          </a:p>
          <a:p>
            <a:pPr marL="1447764" lvl="1" indent="-990575"/>
            <a:r>
              <a:rPr lang="en-US" sz="2800" dirty="0"/>
              <a:t>Bootstrapping (using seeds)</a:t>
            </a:r>
            <a:endParaRPr lang="en-US" sz="2800" dirty="0">
              <a:cs typeface="Calibri"/>
            </a:endParaRPr>
          </a:p>
          <a:p>
            <a:pPr marL="1447764" lvl="1" indent="-990575"/>
            <a:r>
              <a:rPr lang="en-US" sz="2800" dirty="0">
                <a:cs typeface="Calibri"/>
              </a:rPr>
              <a:t>Distant supervision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74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Bootstrapping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684000" cy="4445000"/>
          </a:xfrm>
        </p:spPr>
        <p:txBody>
          <a:bodyPr>
            <a:normAutofit/>
          </a:bodyPr>
          <a:lstStyle/>
          <a:p>
            <a:r>
              <a:rPr lang="en-US" dirty="0"/>
              <a:t>Supervised methods assume you have a (large) training set that is available</a:t>
            </a:r>
          </a:p>
          <a:p>
            <a:r>
              <a:rPr lang="en-US" dirty="0"/>
              <a:t>No training set? Maybe you have</a:t>
            </a:r>
          </a:p>
          <a:p>
            <a:pPr lvl="1"/>
            <a:r>
              <a:rPr lang="en-US" sz="2800" dirty="0"/>
              <a:t>A few seed tuples  or</a:t>
            </a:r>
          </a:p>
          <a:p>
            <a:pPr lvl="1"/>
            <a:r>
              <a:rPr lang="en-US" sz="2800" dirty="0"/>
              <a:t>A few high-precision patterns</a:t>
            </a:r>
          </a:p>
          <a:p>
            <a:r>
              <a:rPr lang="en-US" dirty="0"/>
              <a:t>Can you use those seeds to do something useful?</a:t>
            </a:r>
          </a:p>
          <a:p>
            <a:pPr lvl="1"/>
            <a:r>
              <a:rPr lang="en-US" sz="2800" dirty="0"/>
              <a:t>Bootstrapping: use the seeds to directly learn to populate a relation</a:t>
            </a:r>
          </a:p>
        </p:txBody>
      </p:sp>
    </p:spTree>
    <p:extLst>
      <p:ext uri="{BB962C8B-B14F-4D97-AF65-F5344CB8AC3E}">
        <p14:creationId xmlns:p14="http://schemas.microsoft.com/office/powerpoint/2010/main" val="69596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334" y="1701800"/>
            <a:ext cx="5360109" cy="34544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5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279400"/>
            <a:ext cx="10566400" cy="914400"/>
          </a:xfrm>
          <a:ln/>
        </p:spPr>
        <p:txBody>
          <a:bodyPr vert="horz" lIns="91440" tIns="45720" rIns="176107" bIns="45720" rtlCol="0" anchor="ctr">
            <a:normAutofit/>
          </a:bodyPr>
          <a:lstStyle/>
          <a:p>
            <a:r>
              <a:rPr lang="en-US" dirty="0"/>
              <a:t>Extracting Relation Triples from Text</a:t>
            </a:r>
          </a:p>
        </p:txBody>
      </p:sp>
      <p:sp>
        <p:nvSpPr>
          <p:cNvPr id="256008" name="Rectangle 8"/>
          <p:cNvSpPr>
            <a:spLocks/>
          </p:cNvSpPr>
          <p:nvPr/>
        </p:nvSpPr>
        <p:spPr bwMode="auto">
          <a:xfrm>
            <a:off x="6739467" y="2019300"/>
            <a:ext cx="4978400" cy="1422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4185" bIns="0">
            <a:prstTxWarp prst="textNoShape">
              <a:avLst/>
            </a:prstTxWarp>
          </a:bodyPr>
          <a:lstStyle/>
          <a:p>
            <a:pPr marL="52916" algn="ctr"/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56009" name="AutoShape 9"/>
          <p:cNvSpPr>
            <a:spLocks/>
          </p:cNvSpPr>
          <p:nvPr/>
        </p:nvSpPr>
        <p:spPr bwMode="auto">
          <a:xfrm rot="5407130">
            <a:off x="9094042" y="4191103"/>
            <a:ext cx="405765" cy="304592"/>
          </a:xfrm>
          <a:prstGeom prst="rightArrow">
            <a:avLst>
              <a:gd name="adj1" fmla="val 20000"/>
              <a:gd name="adj2" fmla="val 96003"/>
            </a:avLst>
          </a:prstGeom>
          <a:solidFill>
            <a:srgbClr val="000000"/>
          </a:solidFill>
          <a:ln w="254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197600" y="1193800"/>
            <a:ext cx="5588000" cy="29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667" dirty="0"/>
              <a:t>The </a:t>
            </a:r>
            <a:r>
              <a:rPr lang="en-US" sz="2667" dirty="0">
                <a:solidFill>
                  <a:srgbClr val="0000FF"/>
                </a:solidFill>
              </a:rPr>
              <a:t>Leland Stanford Junior University, commonly referred to as Stanford University or Stanford</a:t>
            </a:r>
            <a:r>
              <a:rPr lang="en-US" sz="2667" dirty="0"/>
              <a:t>, is an American private </a:t>
            </a:r>
            <a:r>
              <a:rPr lang="en-US" sz="2667" dirty="0">
                <a:solidFill>
                  <a:srgbClr val="660066"/>
                </a:solidFill>
              </a:rPr>
              <a:t>research university </a:t>
            </a:r>
            <a:r>
              <a:rPr lang="en-US" sz="2667" dirty="0">
                <a:solidFill>
                  <a:srgbClr val="008000"/>
                </a:solidFill>
              </a:rPr>
              <a:t>located in Stanford, California</a:t>
            </a:r>
            <a:r>
              <a:rPr lang="en-US" sz="2667" dirty="0"/>
              <a:t> </a:t>
            </a:r>
            <a:r>
              <a:rPr lang="en-US" sz="2667" dirty="0">
                <a:solidFill>
                  <a:srgbClr val="FF0000"/>
                </a:solidFill>
              </a:rPr>
              <a:t>… near Palo Alto, California</a:t>
            </a:r>
            <a:r>
              <a:rPr lang="en-US" sz="2667" dirty="0">
                <a:solidFill>
                  <a:srgbClr val="FF6600"/>
                </a:solidFill>
              </a:rPr>
              <a:t>… Leland Stanford…founded the university in 1891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200" y="1193801"/>
            <a:ext cx="8212667" cy="52927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6" name="Rectangle 6"/>
          <p:cNvSpPr>
            <a:spLocks/>
          </p:cNvSpPr>
          <p:nvPr/>
        </p:nvSpPr>
        <p:spPr bwMode="auto">
          <a:xfrm>
            <a:off x="5994400" y="4648200"/>
            <a:ext cx="6096000" cy="2006600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54185" bIns="0">
            <a:prstTxWarp prst="textNoShape">
              <a:avLst/>
            </a:prstTxWarp>
          </a:bodyPr>
          <a:lstStyle/>
          <a:p>
            <a:pPr marL="52916"/>
            <a:r>
              <a:rPr lang="en-US" sz="2133" dirty="0">
                <a:solidFill>
                  <a:srgbClr val="0000FF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0000FF"/>
                </a:solidFill>
                <a:ea typeface="Arial" charset="0"/>
                <a:cs typeface="Arial" charset="0"/>
              </a:rPr>
              <a:t>EQ Leland Stanford Junior University</a:t>
            </a:r>
          </a:p>
          <a:p>
            <a:pPr marL="52916"/>
            <a:r>
              <a:rPr lang="en-US" sz="2133" dirty="0">
                <a:solidFill>
                  <a:srgbClr val="0080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008000"/>
                </a:solidFill>
                <a:ea typeface="Arial" charset="0"/>
                <a:cs typeface="Arial" charset="0"/>
              </a:rPr>
              <a:t>LOC-IN California</a:t>
            </a:r>
          </a:p>
          <a:p>
            <a:pPr marL="52916"/>
            <a:r>
              <a:rPr lang="en-US" sz="2133" dirty="0">
                <a:solidFill>
                  <a:srgbClr val="660066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660066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660066"/>
                </a:solidFill>
                <a:ea typeface="Arial" charset="0"/>
                <a:cs typeface="Arial" charset="0"/>
              </a:rPr>
              <a:t>IS-A research university</a:t>
            </a:r>
          </a:p>
          <a:p>
            <a:pPr marL="52916"/>
            <a:r>
              <a:rPr lang="en-US" sz="2133" dirty="0">
                <a:solidFill>
                  <a:srgbClr val="FF00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FF00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FF0000"/>
                </a:solidFill>
                <a:ea typeface="Arial" charset="0"/>
                <a:cs typeface="Arial" charset="0"/>
              </a:rPr>
              <a:t>LOC-NEAR Palo Alto</a:t>
            </a:r>
          </a:p>
          <a:p>
            <a:pPr marL="52916"/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Stanford</a:t>
            </a:r>
            <a:r>
              <a:rPr lang="en-US" sz="2133" i="1" dirty="0">
                <a:solidFill>
                  <a:srgbClr val="FF6600"/>
                </a:solidFill>
                <a:ea typeface="Arial" charset="0"/>
                <a:cs typeface="Arial" charset="0"/>
              </a:rPr>
              <a:t> </a:t>
            </a:r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FOUNDED-IN 1891</a:t>
            </a:r>
          </a:p>
          <a:p>
            <a:pPr marL="52916"/>
            <a:r>
              <a:rPr lang="en-US" sz="2133" dirty="0">
                <a:solidFill>
                  <a:srgbClr val="FF6600"/>
                </a:solidFill>
                <a:ea typeface="Arial" charset="0"/>
                <a:cs typeface="Arial" charset="0"/>
              </a:rPr>
              <a:t>Stanford FOUNDER Leland Stanford</a:t>
            </a:r>
          </a:p>
        </p:txBody>
      </p:sp>
    </p:spTree>
    <p:extLst>
      <p:ext uri="{BB962C8B-B14F-4D97-AF65-F5344CB8AC3E}">
        <p14:creationId xmlns:p14="http://schemas.microsoft.com/office/powerpoint/2010/main" val="2128589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9" grpId="0" animBg="1"/>
      <p:bldP spid="2" grpId="0"/>
      <p:bldP spid="2560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Gather a set of seed pairs that have relation R</a:t>
            </a:r>
          </a:p>
          <a:p>
            <a:r>
              <a:rPr lang="en-US" dirty="0"/>
              <a:t>Iterate:</a:t>
            </a:r>
          </a:p>
          <a:p>
            <a:pPr marL="1142971" lvl="1" indent="-685783">
              <a:buFont typeface="+mj-lt"/>
              <a:buAutoNum type="arabicPeriod"/>
            </a:pPr>
            <a:r>
              <a:rPr lang="en-US" sz="2800" dirty="0"/>
              <a:t>Find sentences with these pairs</a:t>
            </a:r>
          </a:p>
          <a:p>
            <a:pPr marL="1142971" lvl="1" indent="-685783">
              <a:buFont typeface="+mj-lt"/>
              <a:buAutoNum type="arabicPeriod"/>
            </a:pPr>
            <a:r>
              <a:rPr lang="en-US" sz="2800" dirty="0"/>
              <a:t>Look at the context between or around the pair and generalize the context to create patterns</a:t>
            </a:r>
          </a:p>
          <a:p>
            <a:pPr marL="1142971" lvl="1" indent="-685783">
              <a:buFont typeface="+mj-lt"/>
              <a:buAutoNum type="arabicPeriod"/>
            </a:pPr>
            <a:r>
              <a:rPr lang="en-US" sz="2800" dirty="0"/>
              <a:t>Use the patterns for </a:t>
            </a:r>
            <a:r>
              <a:rPr lang="en-US" sz="2800" dirty="0" err="1"/>
              <a:t>grep</a:t>
            </a:r>
            <a:r>
              <a:rPr lang="en-US" sz="2800" dirty="0"/>
              <a:t> for more pairs</a:t>
            </a:r>
          </a:p>
          <a:p>
            <a:pPr marL="457189" lvl="1" indent="0">
              <a:buNone/>
            </a:pP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1939965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701800"/>
            <a:ext cx="11379200" cy="4673600"/>
          </a:xfrm>
        </p:spPr>
        <p:txBody>
          <a:bodyPr/>
          <a:lstStyle/>
          <a:p>
            <a:r>
              <a:rPr lang="en-US" sz="3200" dirty="0"/>
              <a:t>&lt;Mark Twain, Elmira&gt;  </a:t>
            </a:r>
            <a:r>
              <a:rPr lang="en-US" sz="3200" dirty="0">
                <a:solidFill>
                  <a:srgbClr val="008000"/>
                </a:solidFill>
              </a:rPr>
              <a:t>Seed tuple</a:t>
            </a:r>
            <a:endParaRPr lang="en-US" sz="3200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/>
              <a:t>) for the environments of the seed tuple</a:t>
            </a:r>
          </a:p>
          <a:p>
            <a:pPr marL="609585" lvl="1" indent="0">
              <a:buNone/>
            </a:pPr>
            <a:r>
              <a:rPr lang="en-US" dirty="0"/>
              <a:t>“Mark Twain is buried in Elmira, NY.”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609585" lvl="1" indent="0">
              <a:buNone/>
            </a:pPr>
            <a:r>
              <a:rPr lang="en-US" dirty="0"/>
              <a:t>“The grave of Mark Twain is in Elmira”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609585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sz="3200" dirty="0"/>
              <a:t>Use those patterns to </a:t>
            </a:r>
            <a:r>
              <a:rPr lang="en-US" sz="3200" dirty="0" err="1"/>
              <a:t>grep</a:t>
            </a:r>
            <a:r>
              <a:rPr lang="en-US" sz="3200" dirty="0"/>
              <a:t> for new tuples</a:t>
            </a:r>
          </a:p>
          <a:p>
            <a:r>
              <a:rPr lang="en-US" dirty="0"/>
              <a:t>Iterate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4421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522260"/>
            <a:ext cx="11582400" cy="4916118"/>
          </a:xfrm>
        </p:spPr>
        <p:txBody>
          <a:bodyPr>
            <a:normAutofit lnSpcReduction="10000"/>
          </a:bodyPr>
          <a:lstStyle/>
          <a:p>
            <a:r>
              <a:rPr lang="en-US" sz="2667" dirty="0"/>
              <a:t>Start with 5 seeds:</a:t>
            </a:r>
          </a:p>
          <a:p>
            <a:pPr marL="0" indent="0">
              <a:buNone/>
            </a:pPr>
            <a:endParaRPr lang="en-US" sz="2667" dirty="0"/>
          </a:p>
          <a:p>
            <a:pPr>
              <a:buNone/>
            </a:pPr>
            <a:endParaRPr lang="en-US" sz="2400" dirty="0"/>
          </a:p>
          <a:p>
            <a:endParaRPr lang="en-US" sz="2667" dirty="0"/>
          </a:p>
          <a:p>
            <a:r>
              <a:rPr lang="en-US" sz="2667" dirty="0"/>
              <a:t>Find Instances: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by </a:t>
            </a:r>
            <a:r>
              <a:rPr lang="en-US" sz="1867" dirty="0">
                <a:solidFill>
                  <a:srgbClr val="0000FF"/>
                </a:solidFill>
              </a:rPr>
              <a:t> William Shakespeare</a:t>
            </a:r>
            <a:r>
              <a:rPr lang="en-US" sz="1867" dirty="0">
                <a:solidFill>
                  <a:srgbClr val="000000"/>
                </a:solidFill>
              </a:rPr>
              <a:t>, was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by  </a:t>
            </a:r>
            <a:r>
              <a:rPr lang="en-US" sz="1867" dirty="0">
                <a:solidFill>
                  <a:srgbClr val="0000FF"/>
                </a:solidFill>
              </a:rPr>
              <a:t>William Shakespeare</a:t>
            </a:r>
            <a:r>
              <a:rPr lang="en-US" sz="1867" dirty="0">
                <a:solidFill>
                  <a:srgbClr val="000000"/>
                </a:solidFill>
              </a:rPr>
              <a:t>, is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one of </a:t>
            </a:r>
            <a:r>
              <a:rPr lang="en-US" sz="1867" dirty="0">
                <a:solidFill>
                  <a:srgbClr val="0000FF"/>
                </a:solidFill>
              </a:rPr>
              <a:t>William Shakespeare</a:t>
            </a:r>
            <a:r>
              <a:rPr lang="en-US" sz="1867" dirty="0">
                <a:solidFill>
                  <a:srgbClr val="000000"/>
                </a:solidFill>
              </a:rPr>
              <a:t>'s earliest attempts</a:t>
            </a:r>
          </a:p>
          <a:p>
            <a:pPr marL="609585" lvl="1" indent="0">
              <a:buNone/>
            </a:pPr>
            <a:r>
              <a:rPr lang="en-US" sz="1867" dirty="0">
                <a:solidFill>
                  <a:srgbClr val="0000FF"/>
                </a:solidFill>
              </a:rPr>
              <a:t>The Comedy of Errors</a:t>
            </a:r>
            <a:r>
              <a:rPr lang="en-US" sz="1867" dirty="0">
                <a:solidFill>
                  <a:srgbClr val="000000"/>
                </a:solidFill>
              </a:rPr>
              <a:t>, one of </a:t>
            </a:r>
            <a:r>
              <a:rPr lang="en-US" sz="1867" dirty="0">
                <a:solidFill>
                  <a:srgbClr val="0000FF"/>
                </a:solidFill>
              </a:rPr>
              <a:t>William Shakespeare</a:t>
            </a:r>
            <a:r>
              <a:rPr lang="en-US" sz="1867" dirty="0">
                <a:solidFill>
                  <a:srgbClr val="000000"/>
                </a:solidFill>
              </a:rPr>
              <a:t>'s most</a:t>
            </a:r>
          </a:p>
          <a:p>
            <a:r>
              <a:rPr lang="en-US" sz="2667" dirty="0"/>
              <a:t>Extract patterns (group by middle, take longest common prefix/suffix</a:t>
            </a:r>
            <a:r>
              <a:rPr lang="en-US" dirty="0"/>
              <a:t>)</a:t>
            </a:r>
            <a:endParaRPr lang="en-US" sz="3200" dirty="0"/>
          </a:p>
          <a:p>
            <a:pPr marL="609585" lvl="1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dirty="0">
                <a:latin typeface="Courier"/>
                <a:cs typeface="Courier"/>
              </a:rPr>
              <a:t>, by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,          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dirty="0">
                <a:latin typeface="Courier"/>
                <a:cs typeface="Courier"/>
              </a:rPr>
              <a:t>, one of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‘s   </a:t>
            </a:r>
          </a:p>
          <a:p>
            <a:r>
              <a:rPr lang="en-US" sz="2667" dirty="0">
                <a:latin typeface="Calibri"/>
                <a:cs typeface="Calibri"/>
              </a:rPr>
              <a:t>Now iterate, finding new seeds that match the pattern</a:t>
            </a:r>
          </a:p>
          <a:p>
            <a:pPr marL="609585" lvl="1" indent="0">
              <a:buNone/>
            </a:pPr>
            <a:endParaRPr lang="en-US" b="1" dirty="0">
              <a:latin typeface="Courier"/>
              <a:cs typeface="Courier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45972" y="1578975"/>
          <a:ext cx="6400800" cy="1895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/>
                        <a:t>Author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/>
                        <a:t>Book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/>
                        <a:t>Isaac Asimov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/>
                        <a:t>The Robots</a:t>
                      </a:r>
                      <a:r>
                        <a:rPr lang="en-US" sz="1900" baseline="0" dirty="0"/>
                        <a:t> of Dawn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/>
                        <a:t>David </a:t>
                      </a:r>
                      <a:r>
                        <a:rPr lang="en-US" sz="1900" dirty="0" err="1"/>
                        <a:t>Brin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 err="1"/>
                        <a:t>Startide</a:t>
                      </a:r>
                      <a:r>
                        <a:rPr lang="en-US" sz="1900" dirty="0"/>
                        <a:t> Rising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/>
                        <a:t>James </a:t>
                      </a:r>
                      <a:r>
                        <a:rPr lang="en-US" sz="1900" dirty="0" err="1"/>
                        <a:t>Gleick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/>
                        <a:t>Chaos: Making a New Science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/>
                        <a:t>Charles Dickens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/>
                        <a:t>Great Expectations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/>
                        <a:t>William Shakespeare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900" dirty="0"/>
                        <a:t>The Comedy of Errors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DIPRE [1]: Extract &lt;</a:t>
            </a:r>
            <a:r>
              <a:rPr lang="en-US" dirty="0" err="1"/>
              <a:t>author,book</a:t>
            </a:r>
            <a:r>
              <a:rPr lang="en-US" dirty="0"/>
              <a:t>&gt; pairs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5327" y="6171927"/>
            <a:ext cx="803883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[1] S. </a:t>
            </a:r>
            <a:r>
              <a:rPr lang="en-US" dirty="0" err="1"/>
              <a:t>Brin</a:t>
            </a:r>
            <a:r>
              <a:rPr lang="en-US" dirty="0"/>
              <a:t>, “Extracting patterns and relations from the world wide web,” in </a:t>
            </a:r>
            <a:r>
              <a:rPr lang="en-US" i="1" dirty="0"/>
              <a:t>International Workshop on The World Wide Web and Databases</a:t>
            </a:r>
            <a:r>
              <a:rPr lang="en-US" dirty="0"/>
              <a:t>, 1998, pp. 172–183.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3505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508000" y="1600200"/>
            <a:ext cx="11480800" cy="3556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Inspired by DIPRE.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Similar iterative algorithm</a:t>
            </a:r>
          </a:p>
          <a:p>
            <a:endParaRPr lang="en-US" dirty="0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Group instances w/similar prefix, middle, suffix, extract patterns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/>
                <a:cs typeface="Calibri"/>
              </a:rPr>
              <a:t>But require that X and Y be named entities (DIPRE did not do this)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And compute a confidence for each pattern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749800" y="4696992"/>
            <a:ext cx="4800600" cy="502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latin typeface="Courier"/>
                <a:ea typeface="Arial" charset="0"/>
                <a:cs typeface="Courier"/>
              </a:rPr>
              <a:t>{’s, in, headquarters}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4241800" y="5486297"/>
            <a:ext cx="2565400" cy="502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latin typeface="Courier"/>
                <a:ea typeface="Arial" charset="0"/>
                <a:cs typeface="Courier"/>
              </a:rPr>
              <a:t>{in, based}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908801" y="5456398"/>
            <a:ext cx="2602059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905000" y="5456399"/>
            <a:ext cx="1955800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664200" y="1634647"/>
          <a:ext cx="5689600" cy="144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/>
                        <a:t>Organization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/>
                        <a:t>Location of Headquarters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/>
                        <a:t>Microsoft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/>
                        <a:t>Redmond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/>
                        <a:t>Exxon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/>
                        <a:t>Irving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/>
                        <a:t>IBM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2100" dirty="0"/>
                        <a:t>Armonk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930401" y="4696991"/>
            <a:ext cx="2602059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9829800" y="4696992"/>
            <a:ext cx="1955800" cy="5027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667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1812" y="4716313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.69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1811" y="5486297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.75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48661" cy="1325563"/>
          </a:xfrm>
        </p:spPr>
        <p:txBody>
          <a:bodyPr/>
          <a:lstStyle/>
          <a:p>
            <a:r>
              <a:rPr lang="en-US" dirty="0"/>
              <a:t>Snowball [1]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3205" y="6171927"/>
            <a:ext cx="8535595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[1] E. </a:t>
            </a:r>
            <a:r>
              <a:rPr lang="en-US" sz="1600" dirty="0" err="1"/>
              <a:t>Agichtein</a:t>
            </a:r>
            <a:r>
              <a:rPr lang="en-US" sz="1600" dirty="0"/>
              <a:t> and L. </a:t>
            </a:r>
            <a:r>
              <a:rPr lang="en-US" sz="1600" dirty="0" err="1"/>
              <a:t>Gravano</a:t>
            </a:r>
            <a:r>
              <a:rPr lang="en-US" sz="1600" dirty="0"/>
              <a:t>, “Snowball: Extracting relations from large plain-text collections,” in </a:t>
            </a:r>
            <a:r>
              <a:rPr lang="en-US" sz="1600" i="1" dirty="0"/>
              <a:t>Proceedings of the fifth ACM conference on Digital libraries</a:t>
            </a:r>
            <a:r>
              <a:rPr lang="en-US" sz="1600" dirty="0"/>
              <a:t>, 2000, pp. 85–94.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8602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Example of calculation of a pattern’s confidence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61" y="2870200"/>
            <a:ext cx="7037993" cy="1227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674" y="5142332"/>
            <a:ext cx="109466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P=&lt;{},ORGANIZATION, &lt;“,”,1&gt;, LOCATION,{}&gt;</a:t>
            </a:r>
          </a:p>
          <a:p>
            <a:r>
              <a:rPr lang="en-US" sz="2800" dirty="0" err="1"/>
              <a:t>P.positive</a:t>
            </a:r>
            <a:r>
              <a:rPr lang="en-US" sz="2800" dirty="0"/>
              <a:t> = “Exxon, </a:t>
            </a:r>
            <a:r>
              <a:rPr lang="en-US" sz="2800" dirty="0" err="1"/>
              <a:t>Invine</a:t>
            </a:r>
            <a:r>
              <a:rPr lang="en-US" sz="2800" dirty="0"/>
              <a:t> said”; “Intel, Santa Clara cut prices”</a:t>
            </a:r>
          </a:p>
          <a:p>
            <a:r>
              <a:rPr lang="en-US" sz="2800" dirty="0" err="1"/>
              <a:t>P.negative</a:t>
            </a:r>
            <a:r>
              <a:rPr lang="en-US" sz="2800" dirty="0"/>
              <a:t> = “invest in Microsoft, New York-based analyst Jane Smith said”</a:t>
            </a:r>
          </a:p>
        </p:txBody>
      </p:sp>
    </p:spTree>
    <p:extLst>
      <p:ext uri="{BB962C8B-B14F-4D97-AF65-F5344CB8AC3E}">
        <p14:creationId xmlns:p14="http://schemas.microsoft.com/office/powerpoint/2010/main" val="1207525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690688"/>
            <a:ext cx="11379200" cy="3733800"/>
          </a:xfrm>
        </p:spPr>
        <p:txBody>
          <a:bodyPr>
            <a:normAutofit/>
          </a:bodyPr>
          <a:lstStyle/>
          <a:p>
            <a:r>
              <a:rPr lang="en-US" dirty="0"/>
              <a:t>Combine bootstrapping with supervised learning</a:t>
            </a:r>
            <a:endParaRPr lang="en-US" b="1" dirty="0"/>
          </a:p>
          <a:p>
            <a:pPr lvl="1"/>
            <a:r>
              <a:rPr lang="en-US" sz="2800" dirty="0"/>
              <a:t>Instead of few seeds,</a:t>
            </a:r>
          </a:p>
          <a:p>
            <a:pPr lvl="2"/>
            <a:r>
              <a:rPr lang="en-US" sz="2800" dirty="0"/>
              <a:t>Use a large database to get huge # of seed examples</a:t>
            </a:r>
          </a:p>
          <a:p>
            <a:pPr lvl="1"/>
            <a:r>
              <a:rPr lang="en-US" sz="2800" dirty="0"/>
              <a:t>Create lots of features from all these examples</a:t>
            </a:r>
          </a:p>
          <a:p>
            <a:pPr lvl="1"/>
            <a:r>
              <a:rPr lang="en-US" sz="2800" dirty="0"/>
              <a:t>Combine in a supervised classifier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Distant Supervision 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400" y="5085405"/>
            <a:ext cx="1153936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[1] M. </a:t>
            </a:r>
            <a:r>
              <a:rPr lang="en-US" dirty="0" err="1"/>
              <a:t>Mintz</a:t>
            </a:r>
            <a:r>
              <a:rPr lang="en-US" dirty="0"/>
              <a:t>, S. Bills, R. Snow, and D. </a:t>
            </a:r>
            <a:r>
              <a:rPr lang="en-US" dirty="0" err="1"/>
              <a:t>Jurafsky</a:t>
            </a:r>
            <a:r>
              <a:rPr lang="en-US" dirty="0"/>
              <a:t>, “Distant supervision for relation extraction without labeled data,” in </a:t>
            </a:r>
            <a:r>
              <a:rPr lang="en-US" i="1" dirty="0"/>
              <a:t>Proceedings of the Joint Conference of the 47th Annual Meeting of the ACL and the 4th International Joint Conference on Natural Language Processing of the AFNLP: Volume 2-Volume 2</a:t>
            </a:r>
            <a:r>
              <a:rPr lang="en-US" dirty="0"/>
              <a:t>, 2009, pp. 1003–1011.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6479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Distant Supervision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690688"/>
            <a:ext cx="11379200" cy="4165600"/>
          </a:xfrm>
        </p:spPr>
        <p:txBody>
          <a:bodyPr>
            <a:normAutofit/>
          </a:bodyPr>
          <a:lstStyle/>
          <a:p>
            <a:r>
              <a:rPr lang="en-US" dirty="0"/>
              <a:t>Like supervised classification:</a:t>
            </a:r>
          </a:p>
          <a:p>
            <a:pPr lvl="2"/>
            <a:r>
              <a:rPr lang="en-US" sz="2800" dirty="0"/>
              <a:t>Uses a classifier with lots of features</a:t>
            </a:r>
          </a:p>
          <a:p>
            <a:pPr lvl="2"/>
            <a:r>
              <a:rPr lang="en-US" sz="2800" dirty="0"/>
              <a:t>Supervised by detailed hand-created knowledge</a:t>
            </a:r>
          </a:p>
          <a:p>
            <a:pPr lvl="2"/>
            <a:r>
              <a:rPr lang="en-US" sz="2800" dirty="0"/>
              <a:t>Doesn’t require iteratively expanding patterns</a:t>
            </a:r>
          </a:p>
          <a:p>
            <a:pPr lvl="2"/>
            <a:endParaRPr lang="en-US" sz="2800" dirty="0"/>
          </a:p>
          <a:p>
            <a:r>
              <a:rPr lang="en-US" dirty="0"/>
              <a:t>Like unsupervised classification:</a:t>
            </a:r>
          </a:p>
          <a:p>
            <a:pPr lvl="2"/>
            <a:r>
              <a:rPr lang="en-US" sz="2800" dirty="0"/>
              <a:t>Uses very large amounts of unlabeled data</a:t>
            </a:r>
          </a:p>
          <a:p>
            <a:pPr lvl="2"/>
            <a:r>
              <a:rPr lang="en-US" sz="2800" dirty="0"/>
              <a:t>Not sensitive to genre issues in training corpus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1028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AutoShape 2"/>
          <p:cNvSpPr>
            <a:spLocks noGrp="1" noChangeArrowheads="1"/>
          </p:cNvSpPr>
          <p:nvPr>
            <p:ph type="title"/>
          </p:nvPr>
        </p:nvSpPr>
        <p:spPr>
          <a:xfrm>
            <a:off x="1930400" y="635000"/>
            <a:ext cx="10160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Distantly supervised learning </a:t>
            </a:r>
            <a:br>
              <a:rPr lang="en-US" dirty="0"/>
            </a:br>
            <a:r>
              <a:rPr lang="en-US" dirty="0"/>
              <a:t>of relation extraction patterns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016000" y="1517126"/>
            <a:ext cx="5486400" cy="508446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endParaRPr lang="en-US" sz="133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For each relation</a:t>
            </a:r>
          </a:p>
          <a:p>
            <a:pPr>
              <a:lnSpc>
                <a:spcPct val="90000"/>
              </a:lnSpc>
              <a:buNone/>
            </a:pPr>
            <a:endParaRPr lang="en-US" sz="1467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For each tuple in big database</a:t>
            </a:r>
          </a:p>
          <a:p>
            <a:pPr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Find sentences in large corpus with both entities</a:t>
            </a:r>
            <a:endParaRPr lang="en-US" sz="2667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Extract frequent features (parse, words,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sz="1067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Train supervised classifier using thousands of patterns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304800" y="4464137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4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304800" y="164801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304800" y="2439294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304800" y="3327400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3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304800" y="5475614"/>
            <a:ext cx="508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7416800" y="4648200"/>
            <a:ext cx="39624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PER was born in LOC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PER, born (XXXX), LOC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PER’s birthplace in LOC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3200" dirty="0">
              <a:latin typeface="Calibri"/>
              <a:cs typeface="Calibri"/>
            </a:endParaRP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7149" y="2262426"/>
            <a:ext cx="3714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&lt;Edwin Hubble, Marshfield&gt;</a:t>
            </a:r>
          </a:p>
          <a:p>
            <a:r>
              <a:rPr lang="en-US" sz="2400" dirty="0"/>
              <a:t>&lt;Albert Einstein, Ulm&gt;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0383" y="161575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Born-In</a:t>
            </a:r>
            <a:endParaRPr lang="en-US" sz="2400" dirty="0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7010400" y="3225800"/>
            <a:ext cx="5080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Hubble was born in Marshfield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Einstein, born (1879),  Ulm</a:t>
            </a:r>
          </a:p>
          <a:p>
            <a:pPr marL="364058" indent="-364058" defTabSz="1219170" fontAlgn="base">
              <a:lnSpc>
                <a:spcPct val="90000"/>
              </a:lnSpc>
              <a:spcBef>
                <a:spcPts val="767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Hubble’s birthplace in Marshfield</a:t>
            </a:r>
            <a:endParaRPr lang="en-US" sz="2667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8400" y="6172201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P(born-in | 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,…,f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70000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339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build="p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exam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two well-known relation vocabularies</a:t>
            </a:r>
          </a:p>
          <a:p>
            <a:r>
              <a:rPr lang="en-US" dirty="0"/>
              <a:t>Do I always need seed tuples for bootstrapping?</a:t>
            </a:r>
          </a:p>
          <a:p>
            <a:r>
              <a:rPr lang="en-US" dirty="0"/>
              <a:t>Describe three scenarios where the DIPRE approach might not work</a:t>
            </a:r>
          </a:p>
          <a:p>
            <a:r>
              <a:rPr lang="en-US"/>
              <a:t>Name </a:t>
            </a:r>
            <a:r>
              <a:rPr lang="en-US" dirty="0"/>
              <a:t>one condition that must hold in order to calculate the confidence of a pattern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Relation Extraction?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684000" cy="4445000"/>
          </a:xfrm>
        </p:spPr>
        <p:txBody>
          <a:bodyPr/>
          <a:lstStyle/>
          <a:p>
            <a:r>
              <a:rPr lang="en-US" dirty="0"/>
              <a:t>First step to knowledge acquisition</a:t>
            </a:r>
          </a:p>
          <a:p>
            <a:pPr lvl="1"/>
            <a:r>
              <a:rPr lang="en-US" dirty="0"/>
              <a:t>Adding words to WordNet thesaurus, facts to </a:t>
            </a:r>
            <a:r>
              <a:rPr lang="en-US" dirty="0" err="1"/>
              <a:t>FreeBase</a:t>
            </a:r>
            <a:r>
              <a:rPr lang="en-US" dirty="0"/>
              <a:t> or </a:t>
            </a:r>
            <a:r>
              <a:rPr lang="en-US" dirty="0" err="1"/>
              <a:t>DBPedia</a:t>
            </a:r>
            <a:endParaRPr lang="en-US" dirty="0"/>
          </a:p>
          <a:p>
            <a:r>
              <a:rPr lang="en-US" dirty="0"/>
              <a:t>Support question answering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granddaughter of which actor starred in the movie “E.T.”?</a:t>
            </a:r>
          </a:p>
          <a:p>
            <a:pPr marL="609585" lvl="1" indent="0">
              <a:buNone/>
            </a:pPr>
            <a:r>
              <a:rPr lang="en-US" dirty="0">
                <a:latin typeface="Courier"/>
                <a:cs typeface="Courier"/>
              </a:rPr>
              <a:t>(acted-in ?x “E.T.”)(is-a ?y actor)(granddaughter-of ?x ?y)</a:t>
            </a:r>
          </a:p>
          <a:p>
            <a:r>
              <a:rPr lang="en-US" dirty="0"/>
              <a:t>But which relations should we extract?</a:t>
            </a:r>
          </a:p>
          <a:p>
            <a:pPr marL="609585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knowledge bases were manually constructed</a:t>
            </a:r>
          </a:p>
          <a:p>
            <a:pPr lvl="1"/>
            <a:r>
              <a:rPr lang="en-US" dirty="0"/>
              <a:t>WordNet</a:t>
            </a:r>
          </a:p>
          <a:p>
            <a:pPr lvl="1"/>
            <a:r>
              <a:rPr lang="en-US" dirty="0"/>
              <a:t>CYC</a:t>
            </a:r>
          </a:p>
          <a:p>
            <a:pPr lvl="2"/>
            <a:r>
              <a:rPr lang="en-US" dirty="0"/>
              <a:t>Started in 1984 by Douglas </a:t>
            </a:r>
            <a:r>
              <a:rPr lang="en-US" dirty="0" err="1"/>
              <a:t>Lenat</a:t>
            </a:r>
            <a:r>
              <a:rPr lang="en-US" dirty="0"/>
              <a:t> at MCC</a:t>
            </a:r>
          </a:p>
          <a:p>
            <a:pPr lvl="2"/>
            <a:r>
              <a:rPr lang="en-US" dirty="0"/>
              <a:t>Goal: Codify in machine-readable form millions of pieces of knowledge that compose human common sense</a:t>
            </a:r>
          </a:p>
          <a:p>
            <a:pPr lvl="2"/>
            <a:r>
              <a:rPr lang="en-US" dirty="0"/>
              <a:t>Still ongoing. </a:t>
            </a:r>
            <a:r>
              <a:rPr lang="en-US" dirty="0" err="1"/>
              <a:t>Opensource</a:t>
            </a:r>
            <a:r>
              <a:rPr lang="en-US" dirty="0"/>
              <a:t> version is called </a:t>
            </a:r>
            <a:r>
              <a:rPr lang="en-US" dirty="0" err="1"/>
              <a:t>opencyc</a:t>
            </a:r>
            <a:endParaRPr lang="en-US" dirty="0"/>
          </a:p>
        </p:txBody>
      </p:sp>
      <p:pic>
        <p:nvPicPr>
          <p:cNvPr id="3074" name="Picture 2" descr="mage result for cyc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085" y="4052888"/>
            <a:ext cx="25812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8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mr-IN" dirty="0"/>
              <a:t>’</a:t>
            </a:r>
            <a:r>
              <a:rPr lang="en-US" dirty="0"/>
              <a:t>s hard to enrich knowledge bases manually. </a:t>
            </a:r>
            <a:r>
              <a:rPr lang="en-US" b="1" dirty="0"/>
              <a:t>How can we do it automatically?</a:t>
            </a:r>
          </a:p>
          <a:p>
            <a:endParaRPr lang="en-US" b="1" dirty="0"/>
          </a:p>
          <a:p>
            <a:r>
              <a:rPr lang="en-US" i="1" u="sng" dirty="0"/>
              <a:t>Traditional Extraction:</a:t>
            </a:r>
            <a:r>
              <a:rPr lang="en-US" dirty="0"/>
              <a:t> start from a set of known relations, and annotated input</a:t>
            </a:r>
          </a:p>
          <a:p>
            <a:r>
              <a:rPr lang="en-US" i="1" u="sng" dirty="0"/>
              <a:t>Open Extraction:</a:t>
            </a:r>
            <a:r>
              <a:rPr lang="en-US" i="1" dirty="0"/>
              <a:t> </a:t>
            </a:r>
            <a:r>
              <a:rPr lang="en-US" dirty="0"/>
              <a:t>extract relations without any prior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8981" y="5581343"/>
            <a:ext cx="660481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[1] M. </a:t>
            </a:r>
            <a:r>
              <a:rPr lang="en-US" dirty="0" err="1"/>
              <a:t>Banko</a:t>
            </a:r>
            <a:r>
              <a:rPr lang="en-US" dirty="0"/>
              <a:t>, O. </a:t>
            </a:r>
            <a:r>
              <a:rPr lang="en-US" dirty="0" err="1"/>
              <a:t>Etzioni</a:t>
            </a:r>
            <a:r>
              <a:rPr lang="en-US" dirty="0"/>
              <a:t>, and T. Center, “The Tradeoffs Between Open and Traditional Relation Extraction.,” in </a:t>
            </a:r>
            <a:r>
              <a:rPr lang="en-US" i="1" dirty="0"/>
              <a:t>ACL</a:t>
            </a:r>
            <a:r>
              <a:rPr lang="en-US" dirty="0"/>
              <a:t>, 2008, vol. 8, pp. 28–36.</a:t>
            </a:r>
          </a:p>
        </p:txBody>
      </p:sp>
    </p:spTree>
    <p:extLst>
      <p:ext uri="{BB962C8B-B14F-4D97-AF65-F5344CB8AC3E}">
        <p14:creationId xmlns:p14="http://schemas.microsoft.com/office/powerpoint/2010/main" val="195936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Extraction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Content Extraction (ACE)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Automatic Content Extraction (ACE)</a:t>
            </a:r>
            <a:r>
              <a:rPr lang="en-US" dirty="0"/>
              <a:t> is a research program for developing advanced information extraction convened by the NIST from 1999 to 2008 [1]</a:t>
            </a:r>
          </a:p>
          <a:p>
            <a:r>
              <a:rPr lang="en-US" dirty="0"/>
              <a:t>Challenge of the program was to detect</a:t>
            </a:r>
          </a:p>
          <a:p>
            <a:pPr lvl="1"/>
            <a:r>
              <a:rPr lang="en-US" b="1" dirty="0"/>
              <a:t>Entities </a:t>
            </a:r>
            <a:r>
              <a:rPr lang="en-US" dirty="0"/>
              <a:t>mentioned in the text, such as: persons, organizations, locations, etc.</a:t>
            </a:r>
          </a:p>
          <a:p>
            <a:pPr lvl="1"/>
            <a:r>
              <a:rPr lang="en-US" b="1" dirty="0"/>
              <a:t>Relations </a:t>
            </a:r>
            <a:r>
              <a:rPr lang="en-US" dirty="0"/>
              <a:t>between entities</a:t>
            </a:r>
          </a:p>
          <a:p>
            <a:pPr lvl="1"/>
            <a:r>
              <a:rPr lang="en-US" b="1" dirty="0"/>
              <a:t>Events </a:t>
            </a:r>
            <a:r>
              <a:rPr lang="en-US" dirty="0"/>
              <a:t>such as interactions, etc.</a:t>
            </a:r>
          </a:p>
          <a:p>
            <a:r>
              <a:rPr lang="en-US" dirty="0"/>
              <a:t>The ACE corpus is one of the standard benchmarks for testing new information extraction algorithms</a:t>
            </a:r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172" y="5715298"/>
            <a:ext cx="768047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[1] G. R. </a:t>
            </a:r>
            <a:r>
              <a:rPr lang="en-US" dirty="0" err="1"/>
              <a:t>Doddington</a:t>
            </a:r>
            <a:r>
              <a:rPr lang="en-US" dirty="0"/>
              <a:t>, A. Mitchell, M. A. </a:t>
            </a:r>
            <a:r>
              <a:rPr lang="en-US" dirty="0" err="1"/>
              <a:t>Przybocki</a:t>
            </a:r>
            <a:r>
              <a:rPr lang="en-US" dirty="0"/>
              <a:t>, L. A. Ramshaw, S. Strassel, and R. M. </a:t>
            </a:r>
            <a:r>
              <a:rPr lang="en-US" dirty="0" err="1"/>
              <a:t>Weischedel</a:t>
            </a:r>
            <a:r>
              <a:rPr lang="en-US" dirty="0"/>
              <a:t>, “The Automatic Content Extraction (ACE) Program-Tasks, Data, and Evaluation.,” in </a:t>
            </a:r>
            <a:r>
              <a:rPr lang="en-US" i="1" dirty="0"/>
              <a:t>LREC</a:t>
            </a:r>
            <a:r>
              <a:rPr lang="en-US" dirty="0"/>
              <a:t>, 2004, vol. 2, p. 1.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23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2551</Words>
  <Application>Microsoft Macintosh PowerPoint</Application>
  <PresentationFormat>Widescreen</PresentationFormat>
  <Paragraphs>423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ＭＳ Ｐゴシック</vt:lpstr>
      <vt:lpstr>Arial</vt:lpstr>
      <vt:lpstr>Calibri</vt:lpstr>
      <vt:lpstr>Calibri (Body)</vt:lpstr>
      <vt:lpstr>Calibri Light</vt:lpstr>
      <vt:lpstr>Courier</vt:lpstr>
      <vt:lpstr>Lucida Sans</vt:lpstr>
      <vt:lpstr>Mangal</vt:lpstr>
      <vt:lpstr>Tahoma</vt:lpstr>
      <vt:lpstr>Times</vt:lpstr>
      <vt:lpstr>Times New Roman</vt:lpstr>
      <vt:lpstr>Wingdings</vt:lpstr>
      <vt:lpstr>Wingdings 2</vt:lpstr>
      <vt:lpstr>Office Theme</vt:lpstr>
      <vt:lpstr>Relation Extraction</vt:lpstr>
      <vt:lpstr>What is knowledge acquisition?</vt:lpstr>
      <vt:lpstr>Extracting Relations From Text</vt:lpstr>
      <vt:lpstr>Extracting Relation Triples from Text</vt:lpstr>
      <vt:lpstr>Why Relation Extraction?</vt:lpstr>
      <vt:lpstr>Some History…</vt:lpstr>
      <vt:lpstr>Types of Relation Extraction</vt:lpstr>
      <vt:lpstr>Traditional Extraction</vt:lpstr>
      <vt:lpstr>Automated Content Extraction (ACE)</vt:lpstr>
      <vt:lpstr>Automated Content Extraction (ACE)</vt:lpstr>
      <vt:lpstr>Automated Content Extraction (ACE)</vt:lpstr>
      <vt:lpstr>UMLS: Unified Medical Language System</vt:lpstr>
      <vt:lpstr>Extracting UMLS relations from a sentence</vt:lpstr>
      <vt:lpstr>Databases of Wikipedia Relations</vt:lpstr>
      <vt:lpstr>Ontological relations</vt:lpstr>
      <vt:lpstr>Types of traditional relational extraction methods</vt:lpstr>
      <vt:lpstr>Types of traditional relational extraction methods</vt:lpstr>
      <vt:lpstr>Rules for extracting IS-A relation</vt:lpstr>
      <vt:lpstr>Rules for extracting IS-A relation</vt:lpstr>
      <vt:lpstr>Hearst’s Patterns for extracting IS-A relations</vt:lpstr>
      <vt:lpstr>Hearst’s Patterns for extracting IS-A relations</vt:lpstr>
      <vt:lpstr>Extracting Richer Relations Using Rules</vt:lpstr>
      <vt:lpstr>Named Entities aren’t quite enough. Which relations hold between 2 entities?</vt:lpstr>
      <vt:lpstr>What relations hold between 2 entities?</vt:lpstr>
      <vt:lpstr>Extracting Richer Relations Using Rules and Named Entities</vt:lpstr>
      <vt:lpstr>Hand-built Patterns</vt:lpstr>
      <vt:lpstr>Types of traditional relational extraction methods</vt:lpstr>
      <vt:lpstr>Supervised machine learning for relations</vt:lpstr>
      <vt:lpstr>Choose a set of relations we’d like to extract</vt:lpstr>
      <vt:lpstr>Find and Label Data</vt:lpstr>
      <vt:lpstr>Find and Label Data</vt:lpstr>
      <vt:lpstr>Common Word Features for Classifier</vt:lpstr>
      <vt:lpstr>Common Word Features for Classifier</vt:lpstr>
      <vt:lpstr>Parse Features for Relation Extraction</vt:lpstr>
      <vt:lpstr>American Airlines, a unit of AMR, immediately matched the move, spokesman Tim Wagner said.</vt:lpstr>
      <vt:lpstr>Classifiers for supervised methods</vt:lpstr>
      <vt:lpstr>Summary: Supervised Relation Extraction</vt:lpstr>
      <vt:lpstr>Types of traditional relational extraction methods</vt:lpstr>
      <vt:lpstr>Relation Bootstrapping</vt:lpstr>
      <vt:lpstr>Relation Bootstrapping</vt:lpstr>
      <vt:lpstr>Bootstrapping </vt:lpstr>
      <vt:lpstr>DIPRE [1]: Extract &lt;author,book&gt; pairs</vt:lpstr>
      <vt:lpstr>Snowball [1]</vt:lpstr>
      <vt:lpstr>Snowball</vt:lpstr>
      <vt:lpstr>Distant Supervision [1]</vt:lpstr>
      <vt:lpstr>Distant Supervision Paradigm</vt:lpstr>
      <vt:lpstr>Distantly supervised learning  of relation extraction patterns</vt:lpstr>
      <vt:lpstr>Possible exam 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knowledge acquisition?</dc:title>
  <dc:creator>Jacopo Urbani</dc:creator>
  <cp:lastModifiedBy>Microsoft Office User</cp:lastModifiedBy>
  <cp:revision>28</cp:revision>
  <dcterms:created xsi:type="dcterms:W3CDTF">2016-11-14T08:27:12Z</dcterms:created>
  <dcterms:modified xsi:type="dcterms:W3CDTF">2018-11-16T07:43:43Z</dcterms:modified>
</cp:coreProperties>
</file>