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40"/>
  </p:notesMasterIdLst>
  <p:sldIdLst>
    <p:sldId id="353" r:id="rId2"/>
    <p:sldId id="256" r:id="rId3"/>
    <p:sldId id="354" r:id="rId4"/>
    <p:sldId id="355" r:id="rId5"/>
    <p:sldId id="356" r:id="rId6"/>
    <p:sldId id="397" r:id="rId7"/>
    <p:sldId id="358" r:id="rId8"/>
    <p:sldId id="359" r:id="rId9"/>
    <p:sldId id="360" r:id="rId10"/>
    <p:sldId id="362" r:id="rId11"/>
    <p:sldId id="363" r:id="rId12"/>
    <p:sldId id="364" r:id="rId13"/>
    <p:sldId id="366" r:id="rId14"/>
    <p:sldId id="367" r:id="rId15"/>
    <p:sldId id="369" r:id="rId16"/>
    <p:sldId id="370" r:id="rId17"/>
    <p:sldId id="371" r:id="rId18"/>
    <p:sldId id="374" r:id="rId19"/>
    <p:sldId id="402" r:id="rId20"/>
    <p:sldId id="379" r:id="rId21"/>
    <p:sldId id="380" r:id="rId22"/>
    <p:sldId id="404" r:id="rId23"/>
    <p:sldId id="398" r:id="rId24"/>
    <p:sldId id="383" r:id="rId25"/>
    <p:sldId id="384" r:id="rId26"/>
    <p:sldId id="385" r:id="rId27"/>
    <p:sldId id="386" r:id="rId28"/>
    <p:sldId id="387" r:id="rId29"/>
    <p:sldId id="401" r:id="rId30"/>
    <p:sldId id="389" r:id="rId31"/>
    <p:sldId id="399" r:id="rId32"/>
    <p:sldId id="391" r:id="rId33"/>
    <p:sldId id="393" r:id="rId34"/>
    <p:sldId id="394" r:id="rId35"/>
    <p:sldId id="405" r:id="rId36"/>
    <p:sldId id="407" r:id="rId37"/>
    <p:sldId id="400" r:id="rId38"/>
    <p:sldId id="4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65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8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CD3EE-C2B5-004B-99D3-B2870BCF9B7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3399CA1-869F-A948-8B0E-55A48A11A17E}">
      <dgm:prSet phldrT="[Text]"/>
      <dgm:spPr/>
      <dgm:t>
        <a:bodyPr/>
        <a:lstStyle/>
        <a:p>
          <a:r>
            <a:rPr lang="en-US" dirty="0"/>
            <a:t>Raw Text</a:t>
          </a:r>
        </a:p>
        <a:p>
          <a:r>
            <a:rPr lang="en-US" dirty="0"/>
            <a:t>(HTML pages,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1DE78C2B-72AE-5B40-9436-224FCD42B354}" type="parTrans" cxnId="{AEC1F0C4-67BF-9544-9D9B-667317000F9E}">
      <dgm:prSet/>
      <dgm:spPr/>
      <dgm:t>
        <a:bodyPr/>
        <a:lstStyle/>
        <a:p>
          <a:endParaRPr lang="en-US"/>
        </a:p>
      </dgm:t>
    </dgm:pt>
    <dgm:pt modelId="{F2DA16D0-BE1C-3246-88CA-5FADD899D4EB}" type="sibTrans" cxnId="{AEC1F0C4-67BF-9544-9D9B-667317000F9E}">
      <dgm:prSet/>
      <dgm:spPr/>
      <dgm:t>
        <a:bodyPr/>
        <a:lstStyle/>
        <a:p>
          <a:endParaRPr lang="en-US"/>
        </a:p>
      </dgm:t>
    </dgm:pt>
    <dgm:pt modelId="{701F9CB1-1D62-FF45-A627-8BC4D7662510}">
      <dgm:prSet phldrT="[Text]"/>
      <dgm:spPr/>
      <dgm:t>
        <a:bodyPr/>
        <a:lstStyle/>
        <a:p>
          <a:r>
            <a:rPr lang="en-US" dirty="0"/>
            <a:t>Refined Text</a:t>
          </a:r>
        </a:p>
      </dgm:t>
    </dgm:pt>
    <dgm:pt modelId="{2F38EC6C-1F1C-4648-BBC1-30E9043C4428}" type="parTrans" cxnId="{872D0E19-6793-6244-9D88-F0FC155CB8CD}">
      <dgm:prSet/>
      <dgm:spPr/>
      <dgm:t>
        <a:bodyPr/>
        <a:lstStyle/>
        <a:p>
          <a:endParaRPr lang="en-US"/>
        </a:p>
      </dgm:t>
    </dgm:pt>
    <dgm:pt modelId="{E8B06E18-D293-034A-8686-EDC8F38F6A47}" type="sibTrans" cxnId="{872D0E19-6793-6244-9D88-F0FC155CB8CD}">
      <dgm:prSet/>
      <dgm:spPr/>
      <dgm:t>
        <a:bodyPr/>
        <a:lstStyle/>
        <a:p>
          <a:endParaRPr lang="en-US"/>
        </a:p>
      </dgm:t>
    </dgm:pt>
    <dgm:pt modelId="{85D1BB7D-5C92-3246-A9DD-D1234DFAAB1A}">
      <dgm:prSet phldrT="[Text]"/>
      <dgm:spPr/>
      <dgm:t>
        <a:bodyPr/>
        <a:lstStyle/>
        <a:p>
          <a:r>
            <a:rPr lang="en-US" dirty="0"/>
            <a:t>Textual Entities and Relations</a:t>
          </a:r>
        </a:p>
      </dgm:t>
    </dgm:pt>
    <dgm:pt modelId="{F4B85F9C-79F6-C04D-A37C-755B3B31BDC4}" type="parTrans" cxnId="{CDA74454-2D56-9449-95E3-3532B66131E8}">
      <dgm:prSet/>
      <dgm:spPr/>
      <dgm:t>
        <a:bodyPr/>
        <a:lstStyle/>
        <a:p>
          <a:endParaRPr lang="en-US"/>
        </a:p>
      </dgm:t>
    </dgm:pt>
    <dgm:pt modelId="{57FCFE8E-6E95-AF41-B28C-CA930F600CAF}" type="sibTrans" cxnId="{CDA74454-2D56-9449-95E3-3532B66131E8}">
      <dgm:prSet/>
      <dgm:spPr/>
      <dgm:t>
        <a:bodyPr/>
        <a:lstStyle/>
        <a:p>
          <a:endParaRPr lang="en-US"/>
        </a:p>
      </dgm:t>
    </dgm:pt>
    <dgm:pt modelId="{461C94DC-DEFC-604F-ACA6-783EA6D14A47}">
      <dgm:prSet/>
      <dgm:spPr/>
      <dgm:t>
        <a:bodyPr/>
        <a:lstStyle/>
        <a:p>
          <a:r>
            <a:rPr lang="en-US" dirty="0"/>
            <a:t>Knowledge Bases</a:t>
          </a:r>
        </a:p>
      </dgm:t>
    </dgm:pt>
    <dgm:pt modelId="{6F644029-7EE9-7446-9EEE-CF9CEF058253}" type="parTrans" cxnId="{8493B45C-7D22-0E40-A127-D269A5863E7A}">
      <dgm:prSet/>
      <dgm:spPr/>
      <dgm:t>
        <a:bodyPr/>
        <a:lstStyle/>
        <a:p>
          <a:endParaRPr lang="en-US"/>
        </a:p>
      </dgm:t>
    </dgm:pt>
    <dgm:pt modelId="{6D8A3A3B-5E0A-A048-AC60-9E5817DABE74}" type="sibTrans" cxnId="{8493B45C-7D22-0E40-A127-D269A5863E7A}">
      <dgm:prSet/>
      <dgm:spPr/>
      <dgm:t>
        <a:bodyPr/>
        <a:lstStyle/>
        <a:p>
          <a:endParaRPr lang="en-US"/>
        </a:p>
      </dgm:t>
    </dgm:pt>
    <dgm:pt modelId="{AF7ACAD2-AD88-C243-829D-8F91DB3129F9}" type="pres">
      <dgm:prSet presAssocID="{84BCD3EE-C2B5-004B-99D3-B2870BCF9B7A}" presName="Name0" presStyleCnt="0">
        <dgm:presLayoutVars>
          <dgm:dir/>
          <dgm:resizeHandles val="exact"/>
        </dgm:presLayoutVars>
      </dgm:prSet>
      <dgm:spPr/>
    </dgm:pt>
    <dgm:pt modelId="{9BE955C1-A772-7842-97D8-598E27D2B322}" type="pres">
      <dgm:prSet presAssocID="{03399CA1-869F-A948-8B0E-55A48A11A17E}" presName="node" presStyleLbl="node1" presStyleIdx="0" presStyleCnt="4">
        <dgm:presLayoutVars>
          <dgm:bulletEnabled val="1"/>
        </dgm:presLayoutVars>
      </dgm:prSet>
      <dgm:spPr/>
    </dgm:pt>
    <dgm:pt modelId="{7B7AAA95-C056-5146-89CA-8A0458E29937}" type="pres">
      <dgm:prSet presAssocID="{F2DA16D0-BE1C-3246-88CA-5FADD899D4EB}" presName="sibTrans" presStyleLbl="sibTrans2D1" presStyleIdx="0" presStyleCnt="3"/>
      <dgm:spPr/>
    </dgm:pt>
    <dgm:pt modelId="{7E84C1CC-FDC0-5348-B445-CAA85F33EC8B}" type="pres">
      <dgm:prSet presAssocID="{F2DA16D0-BE1C-3246-88CA-5FADD899D4EB}" presName="connectorText" presStyleLbl="sibTrans2D1" presStyleIdx="0" presStyleCnt="3"/>
      <dgm:spPr/>
    </dgm:pt>
    <dgm:pt modelId="{51B0C6F9-6897-A14E-B3CD-11ABEA83B973}" type="pres">
      <dgm:prSet presAssocID="{701F9CB1-1D62-FF45-A627-8BC4D7662510}" presName="node" presStyleLbl="node1" presStyleIdx="1" presStyleCnt="4">
        <dgm:presLayoutVars>
          <dgm:bulletEnabled val="1"/>
        </dgm:presLayoutVars>
      </dgm:prSet>
      <dgm:spPr/>
    </dgm:pt>
    <dgm:pt modelId="{2E8745EB-8F8F-234B-AFAE-E9FF459A2A45}" type="pres">
      <dgm:prSet presAssocID="{E8B06E18-D293-034A-8686-EDC8F38F6A47}" presName="sibTrans" presStyleLbl="sibTrans2D1" presStyleIdx="1" presStyleCnt="3"/>
      <dgm:spPr/>
    </dgm:pt>
    <dgm:pt modelId="{EA5941CD-DB2D-8047-AD43-A961250B2BF1}" type="pres">
      <dgm:prSet presAssocID="{E8B06E18-D293-034A-8686-EDC8F38F6A47}" presName="connectorText" presStyleLbl="sibTrans2D1" presStyleIdx="1" presStyleCnt="3"/>
      <dgm:spPr/>
    </dgm:pt>
    <dgm:pt modelId="{2166FCCB-58A2-3147-9B07-5C95F5638B0A}" type="pres">
      <dgm:prSet presAssocID="{85D1BB7D-5C92-3246-A9DD-D1234DFAAB1A}" presName="node" presStyleLbl="node1" presStyleIdx="2" presStyleCnt="4">
        <dgm:presLayoutVars>
          <dgm:bulletEnabled val="1"/>
        </dgm:presLayoutVars>
      </dgm:prSet>
      <dgm:spPr/>
    </dgm:pt>
    <dgm:pt modelId="{97DF9E9B-FFD5-D441-9250-4804F257DB66}" type="pres">
      <dgm:prSet presAssocID="{57FCFE8E-6E95-AF41-B28C-CA930F600CAF}" presName="sibTrans" presStyleLbl="sibTrans2D1" presStyleIdx="2" presStyleCnt="3"/>
      <dgm:spPr/>
    </dgm:pt>
    <dgm:pt modelId="{7A028C23-E0D4-E045-B1EE-ADC162A69294}" type="pres">
      <dgm:prSet presAssocID="{57FCFE8E-6E95-AF41-B28C-CA930F600CAF}" presName="connectorText" presStyleLbl="sibTrans2D1" presStyleIdx="2" presStyleCnt="3"/>
      <dgm:spPr/>
    </dgm:pt>
    <dgm:pt modelId="{3C13C87D-8D57-DC4F-A93C-3D3803003BB5}" type="pres">
      <dgm:prSet presAssocID="{461C94DC-DEFC-604F-ACA6-783EA6D14A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72D0E19-6793-6244-9D88-F0FC155CB8CD}" srcId="{84BCD3EE-C2B5-004B-99D3-B2870BCF9B7A}" destId="{701F9CB1-1D62-FF45-A627-8BC4D7662510}" srcOrd="1" destOrd="0" parTransId="{2F38EC6C-1F1C-4648-BBC1-30E9043C4428}" sibTransId="{E8B06E18-D293-034A-8686-EDC8F38F6A47}"/>
    <dgm:cxn modelId="{09811822-420E-FA42-AFB6-15BADED3C8BF}" type="presOf" srcId="{57FCFE8E-6E95-AF41-B28C-CA930F600CAF}" destId="{7A028C23-E0D4-E045-B1EE-ADC162A69294}" srcOrd="1" destOrd="0" presId="urn:microsoft.com/office/officeart/2005/8/layout/process1"/>
    <dgm:cxn modelId="{4D336C25-CE93-704E-8B2D-D9006670D58A}" type="presOf" srcId="{701F9CB1-1D62-FF45-A627-8BC4D7662510}" destId="{51B0C6F9-6897-A14E-B3CD-11ABEA83B973}" srcOrd="0" destOrd="0" presId="urn:microsoft.com/office/officeart/2005/8/layout/process1"/>
    <dgm:cxn modelId="{5C467830-65F9-3343-89E5-6318BF54949C}" type="presOf" srcId="{F2DA16D0-BE1C-3246-88CA-5FADD899D4EB}" destId="{7B7AAA95-C056-5146-89CA-8A0458E29937}" srcOrd="0" destOrd="0" presId="urn:microsoft.com/office/officeart/2005/8/layout/process1"/>
    <dgm:cxn modelId="{56D5E044-745C-3847-B214-5DD5D7FB9B45}" type="presOf" srcId="{E8B06E18-D293-034A-8686-EDC8F38F6A47}" destId="{EA5941CD-DB2D-8047-AD43-A961250B2BF1}" srcOrd="1" destOrd="0" presId="urn:microsoft.com/office/officeart/2005/8/layout/process1"/>
    <dgm:cxn modelId="{A9640A45-6B82-CD45-AC06-7D585A3CFFA6}" type="presOf" srcId="{84BCD3EE-C2B5-004B-99D3-B2870BCF9B7A}" destId="{AF7ACAD2-AD88-C243-829D-8F91DB3129F9}" srcOrd="0" destOrd="0" presId="urn:microsoft.com/office/officeart/2005/8/layout/process1"/>
    <dgm:cxn modelId="{FBBB154F-AFCA-2A45-9B86-AFE29A8D60C7}" type="presOf" srcId="{F2DA16D0-BE1C-3246-88CA-5FADD899D4EB}" destId="{7E84C1CC-FDC0-5348-B445-CAA85F33EC8B}" srcOrd="1" destOrd="0" presId="urn:microsoft.com/office/officeart/2005/8/layout/process1"/>
    <dgm:cxn modelId="{CDA74454-2D56-9449-95E3-3532B66131E8}" srcId="{84BCD3EE-C2B5-004B-99D3-B2870BCF9B7A}" destId="{85D1BB7D-5C92-3246-A9DD-D1234DFAAB1A}" srcOrd="2" destOrd="0" parTransId="{F4B85F9C-79F6-C04D-A37C-755B3B31BDC4}" sibTransId="{57FCFE8E-6E95-AF41-B28C-CA930F600CAF}"/>
    <dgm:cxn modelId="{8493B45C-7D22-0E40-A127-D269A5863E7A}" srcId="{84BCD3EE-C2B5-004B-99D3-B2870BCF9B7A}" destId="{461C94DC-DEFC-604F-ACA6-783EA6D14A47}" srcOrd="3" destOrd="0" parTransId="{6F644029-7EE9-7446-9EEE-CF9CEF058253}" sibTransId="{6D8A3A3B-5E0A-A048-AC60-9E5817DABE74}"/>
    <dgm:cxn modelId="{DCF16B64-922B-DE41-98FA-4F0CC4A10224}" type="presOf" srcId="{03399CA1-869F-A948-8B0E-55A48A11A17E}" destId="{9BE955C1-A772-7842-97D8-598E27D2B322}" srcOrd="0" destOrd="0" presId="urn:microsoft.com/office/officeart/2005/8/layout/process1"/>
    <dgm:cxn modelId="{AEC06D90-1E78-A743-B9DA-7659FE35CAD1}" type="presOf" srcId="{85D1BB7D-5C92-3246-A9DD-D1234DFAAB1A}" destId="{2166FCCB-58A2-3147-9B07-5C95F5638B0A}" srcOrd="0" destOrd="0" presId="urn:microsoft.com/office/officeart/2005/8/layout/process1"/>
    <dgm:cxn modelId="{AEC1F0C4-67BF-9544-9D9B-667317000F9E}" srcId="{84BCD3EE-C2B5-004B-99D3-B2870BCF9B7A}" destId="{03399CA1-869F-A948-8B0E-55A48A11A17E}" srcOrd="0" destOrd="0" parTransId="{1DE78C2B-72AE-5B40-9436-224FCD42B354}" sibTransId="{F2DA16D0-BE1C-3246-88CA-5FADD899D4EB}"/>
    <dgm:cxn modelId="{EC6E73DB-2160-9249-B8C0-D3A5DB75D390}" type="presOf" srcId="{57FCFE8E-6E95-AF41-B28C-CA930F600CAF}" destId="{97DF9E9B-FFD5-D441-9250-4804F257DB66}" srcOrd="0" destOrd="0" presId="urn:microsoft.com/office/officeart/2005/8/layout/process1"/>
    <dgm:cxn modelId="{86B13AE5-AAEC-5541-BAF3-3883B56B5378}" type="presOf" srcId="{E8B06E18-D293-034A-8686-EDC8F38F6A47}" destId="{2E8745EB-8F8F-234B-AFAE-E9FF459A2A45}" srcOrd="0" destOrd="0" presId="urn:microsoft.com/office/officeart/2005/8/layout/process1"/>
    <dgm:cxn modelId="{AD9ECCEF-200E-3748-9AA1-4498BDC86841}" type="presOf" srcId="{461C94DC-DEFC-604F-ACA6-783EA6D14A47}" destId="{3C13C87D-8D57-DC4F-A93C-3D3803003BB5}" srcOrd="0" destOrd="0" presId="urn:microsoft.com/office/officeart/2005/8/layout/process1"/>
    <dgm:cxn modelId="{B2E66FAF-CC2C-854F-A6CB-8B30EDEA437A}" type="presParOf" srcId="{AF7ACAD2-AD88-C243-829D-8F91DB3129F9}" destId="{9BE955C1-A772-7842-97D8-598E27D2B322}" srcOrd="0" destOrd="0" presId="urn:microsoft.com/office/officeart/2005/8/layout/process1"/>
    <dgm:cxn modelId="{F66EC887-6525-FC49-9EB8-C8EEF62900C4}" type="presParOf" srcId="{AF7ACAD2-AD88-C243-829D-8F91DB3129F9}" destId="{7B7AAA95-C056-5146-89CA-8A0458E29937}" srcOrd="1" destOrd="0" presId="urn:microsoft.com/office/officeart/2005/8/layout/process1"/>
    <dgm:cxn modelId="{86CA6909-175B-1442-8B40-5B5162E2DB61}" type="presParOf" srcId="{7B7AAA95-C056-5146-89CA-8A0458E29937}" destId="{7E84C1CC-FDC0-5348-B445-CAA85F33EC8B}" srcOrd="0" destOrd="0" presId="urn:microsoft.com/office/officeart/2005/8/layout/process1"/>
    <dgm:cxn modelId="{88469181-D9BA-AB48-9A10-512658F07E22}" type="presParOf" srcId="{AF7ACAD2-AD88-C243-829D-8F91DB3129F9}" destId="{51B0C6F9-6897-A14E-B3CD-11ABEA83B973}" srcOrd="2" destOrd="0" presId="urn:microsoft.com/office/officeart/2005/8/layout/process1"/>
    <dgm:cxn modelId="{C9C77AFE-8CD0-054B-84E5-1EF327F77C3C}" type="presParOf" srcId="{AF7ACAD2-AD88-C243-829D-8F91DB3129F9}" destId="{2E8745EB-8F8F-234B-AFAE-E9FF459A2A45}" srcOrd="3" destOrd="0" presId="urn:microsoft.com/office/officeart/2005/8/layout/process1"/>
    <dgm:cxn modelId="{B9987368-B7AA-5146-8A30-C87A88FC7026}" type="presParOf" srcId="{2E8745EB-8F8F-234B-AFAE-E9FF459A2A45}" destId="{EA5941CD-DB2D-8047-AD43-A961250B2BF1}" srcOrd="0" destOrd="0" presId="urn:microsoft.com/office/officeart/2005/8/layout/process1"/>
    <dgm:cxn modelId="{3DDDC730-BEE1-574F-B962-2ADBAD0B44C6}" type="presParOf" srcId="{AF7ACAD2-AD88-C243-829D-8F91DB3129F9}" destId="{2166FCCB-58A2-3147-9B07-5C95F5638B0A}" srcOrd="4" destOrd="0" presId="urn:microsoft.com/office/officeart/2005/8/layout/process1"/>
    <dgm:cxn modelId="{47E65525-CF57-224B-80FE-967AD6D870A3}" type="presParOf" srcId="{AF7ACAD2-AD88-C243-829D-8F91DB3129F9}" destId="{97DF9E9B-FFD5-D441-9250-4804F257DB66}" srcOrd="5" destOrd="0" presId="urn:microsoft.com/office/officeart/2005/8/layout/process1"/>
    <dgm:cxn modelId="{D8365DB7-01A8-3542-9479-1815CEB09BCC}" type="presParOf" srcId="{97DF9E9B-FFD5-D441-9250-4804F257DB66}" destId="{7A028C23-E0D4-E045-B1EE-ADC162A69294}" srcOrd="0" destOrd="0" presId="urn:microsoft.com/office/officeart/2005/8/layout/process1"/>
    <dgm:cxn modelId="{EA94EAB7-72A6-4B47-8911-249A9EAE052E}" type="presParOf" srcId="{AF7ACAD2-AD88-C243-829D-8F91DB3129F9}" destId="{3C13C87D-8D57-DC4F-A93C-3D3803003BB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55C1-A772-7842-97D8-598E27D2B322}">
      <dsp:nvSpPr>
        <dsp:cNvPr id="0" name=""/>
        <dsp:cNvSpPr/>
      </dsp:nvSpPr>
      <dsp:spPr>
        <a:xfrm>
          <a:off x="4944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Text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(HTML pages, </a:t>
          </a:r>
          <a:r>
            <a:rPr lang="en-US" sz="2200" kern="1200" dirty="0" err="1"/>
            <a:t>etc</a:t>
          </a:r>
          <a:r>
            <a:rPr lang="en-US" sz="2200" kern="1200" dirty="0"/>
            <a:t>)</a:t>
          </a:r>
        </a:p>
      </dsp:txBody>
      <dsp:txXfrm>
        <a:off x="42931" y="934928"/>
        <a:ext cx="2085659" cy="1221006"/>
      </dsp:txXfrm>
    </dsp:sp>
    <dsp:sp modelId="{7B7AAA95-C056-5146-89CA-8A0458E29937}">
      <dsp:nvSpPr>
        <dsp:cNvPr id="0" name=""/>
        <dsp:cNvSpPr/>
      </dsp:nvSpPr>
      <dsp:spPr>
        <a:xfrm>
          <a:off x="2382741" y="1277388"/>
          <a:ext cx="458266" cy="536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82741" y="1384605"/>
        <a:ext cx="320786" cy="321651"/>
      </dsp:txXfrm>
    </dsp:sp>
    <dsp:sp modelId="{51B0C6F9-6897-A14E-B3CD-11ABEA83B973}">
      <dsp:nvSpPr>
        <dsp:cNvPr id="0" name=""/>
        <dsp:cNvSpPr/>
      </dsp:nvSpPr>
      <dsp:spPr>
        <a:xfrm>
          <a:off x="3031231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Refined Text</a:t>
          </a:r>
        </a:p>
      </dsp:txBody>
      <dsp:txXfrm>
        <a:off x="3069218" y="934928"/>
        <a:ext cx="2085659" cy="1221006"/>
      </dsp:txXfrm>
    </dsp:sp>
    <dsp:sp modelId="{2E8745EB-8F8F-234B-AFAE-E9FF459A2A45}">
      <dsp:nvSpPr>
        <dsp:cNvPr id="0" name=""/>
        <dsp:cNvSpPr/>
      </dsp:nvSpPr>
      <dsp:spPr>
        <a:xfrm>
          <a:off x="5409028" y="1277388"/>
          <a:ext cx="458266" cy="536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09028" y="1384605"/>
        <a:ext cx="320786" cy="321651"/>
      </dsp:txXfrm>
    </dsp:sp>
    <dsp:sp modelId="{2166FCCB-58A2-3147-9B07-5C95F5638B0A}">
      <dsp:nvSpPr>
        <dsp:cNvPr id="0" name=""/>
        <dsp:cNvSpPr/>
      </dsp:nvSpPr>
      <dsp:spPr>
        <a:xfrm>
          <a:off x="6057518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Textual Entities and Relations</a:t>
          </a:r>
        </a:p>
      </dsp:txBody>
      <dsp:txXfrm>
        <a:off x="6095505" y="934928"/>
        <a:ext cx="2085659" cy="1221006"/>
      </dsp:txXfrm>
    </dsp:sp>
    <dsp:sp modelId="{97DF9E9B-FFD5-D441-9250-4804F257DB66}">
      <dsp:nvSpPr>
        <dsp:cNvPr id="0" name=""/>
        <dsp:cNvSpPr/>
      </dsp:nvSpPr>
      <dsp:spPr>
        <a:xfrm>
          <a:off x="8435315" y="1277388"/>
          <a:ext cx="458266" cy="536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35315" y="1384605"/>
        <a:ext cx="320786" cy="321651"/>
      </dsp:txXfrm>
    </dsp:sp>
    <dsp:sp modelId="{3C13C87D-8D57-DC4F-A93C-3D3803003BB5}">
      <dsp:nvSpPr>
        <dsp:cNvPr id="0" name=""/>
        <dsp:cNvSpPr/>
      </dsp:nvSpPr>
      <dsp:spPr>
        <a:xfrm>
          <a:off x="9083806" y="896941"/>
          <a:ext cx="2161633" cy="1296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Knowledge Bases</a:t>
          </a:r>
        </a:p>
      </dsp:txBody>
      <dsp:txXfrm>
        <a:off x="9121793" y="934928"/>
        <a:ext cx="2085659" cy="1221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3D26-77D0-AB4B-8F5C-858DFD1FB8C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B90-1D4E-2F4A-A626-79D4D18D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9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79B90-1D4E-2F4A-A626-79D4D18DF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8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56119-FEB9-024C-9E26-A8022B3BE3D9}" type="slidenum">
              <a:rPr lang="en-US"/>
              <a:pPr/>
              <a:t>14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9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95F13-1BAC-BB4C-929E-4FBD8DAD4B57}" type="slidenum">
              <a:rPr lang="en-US"/>
              <a:pPr/>
              <a:t>15</a:t>
            </a:fld>
            <a:endParaRPr lang="en-US"/>
          </a:p>
        </p:txBody>
      </p:sp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6FC21-9A06-8140-9F2F-1D2CE90C0E89}" type="slidenum">
              <a:rPr lang="en-US"/>
              <a:pPr/>
              <a:t>16</a:t>
            </a:fld>
            <a:endParaRPr 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9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FD254-0A20-7541-81CE-08AEBE044938}" type="slidenum">
              <a:rPr lang="en-US"/>
              <a:pPr/>
              <a:t>17</a:t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6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DBE8C-5482-214E-B90B-8FBE39298695}" type="slidenum">
              <a:rPr lang="en-US"/>
              <a:pPr/>
              <a:t>20</a:t>
            </a:fld>
            <a:endParaRPr lang="en-US"/>
          </a:p>
        </p:txBody>
      </p:sp>
      <p:sp>
        <p:nvSpPr>
          <p:cNvPr id="149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5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C803A-A943-B34F-943B-4A0B81CEEF3A}" type="slidenum">
              <a:rPr lang="en-US"/>
              <a:pPr/>
              <a:t>21</a:t>
            </a:fld>
            <a:endParaRPr lang="en-US"/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5E04B-F2D6-3F42-A557-860907E1EA4F}" type="slidenum">
              <a:rPr lang="en-US"/>
              <a:pPr/>
              <a:t>24</a:t>
            </a:fld>
            <a:endParaRPr lang="en-US"/>
          </a:p>
        </p:txBody>
      </p:sp>
      <p:sp>
        <p:nvSpPr>
          <p:cNvPr id="149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5E04B-F2D6-3F42-A557-860907E1EA4F}" type="slidenum">
              <a:rPr lang="en-US"/>
              <a:pPr/>
              <a:t>25</a:t>
            </a:fld>
            <a:endParaRPr lang="en-US"/>
          </a:p>
        </p:txBody>
      </p:sp>
      <p:sp>
        <p:nvSpPr>
          <p:cNvPr id="149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5E04B-F2D6-3F42-A557-860907E1EA4F}" type="slidenum">
              <a:rPr lang="en-US"/>
              <a:pPr/>
              <a:t>26</a:t>
            </a:fld>
            <a:endParaRPr lang="en-US"/>
          </a:p>
        </p:txBody>
      </p:sp>
      <p:sp>
        <p:nvSpPr>
          <p:cNvPr id="149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9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4233D-5709-974B-A344-8B55A1EF6792}" type="slidenum">
              <a:rPr lang="en-US"/>
              <a:pPr/>
              <a:t>32</a:t>
            </a:fld>
            <a:endParaRPr lang="en-US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6EA72-F819-EE47-BB9E-A389716D49C1}" type="slidenum">
              <a:rPr lang="en-US"/>
              <a:pPr/>
              <a:t>3</a:t>
            </a:fld>
            <a:endParaRPr lang="en-US"/>
          </a:p>
        </p:txBody>
      </p:sp>
      <p:sp>
        <p:nvSpPr>
          <p:cNvPr id="12902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7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90997-F9AE-004D-8246-F28CB1B51773}" type="slidenum">
              <a:rPr lang="en-US"/>
              <a:pPr/>
              <a:t>33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0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577F-520C-2941-BEC5-1ABD2589155E}" type="slidenum">
              <a:rPr lang="en-US"/>
              <a:pPr/>
              <a:t>34</a:t>
            </a:fld>
            <a:endParaRPr lang="en-US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7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9F233-F132-384D-8639-E7815F8520FB}" type="slidenum">
              <a:rPr lang="en-US"/>
              <a:pPr/>
              <a:t>37</a:t>
            </a:fld>
            <a:endParaRPr lang="en-US"/>
          </a:p>
        </p:txBody>
      </p:sp>
      <p:sp>
        <p:nvSpPr>
          <p:cNvPr id="149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209DA-47B7-0841-9B09-C3179EF32F7F}" type="slidenum">
              <a:rPr lang="en-US"/>
              <a:pPr/>
              <a:t>4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6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E193A-59A4-CA4C-881E-3942186B44BC}" type="slidenum">
              <a:rPr lang="en-US"/>
              <a:pPr/>
              <a:t>7</a:t>
            </a:fld>
            <a:endParaRPr lang="en-US"/>
          </a:p>
        </p:txBody>
      </p:sp>
      <p:sp>
        <p:nvSpPr>
          <p:cNvPr id="143769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76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F838F-A970-754D-BA51-F40F85D4045F}" type="slidenum">
              <a:rPr lang="en-US"/>
              <a:pPr/>
              <a:t>8</a:t>
            </a:fld>
            <a:endParaRPr lang="en-US"/>
          </a:p>
        </p:txBody>
      </p:sp>
      <p:sp>
        <p:nvSpPr>
          <p:cNvPr id="14397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9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9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AD59F-294D-614F-B2EB-4487873765ED}" type="slidenum">
              <a:rPr lang="en-US"/>
              <a:pPr/>
              <a:t>9</a:t>
            </a:fld>
            <a:endParaRPr lang="en-US"/>
          </a:p>
        </p:txBody>
      </p:sp>
      <p:sp>
        <p:nvSpPr>
          <p:cNvPr id="1441794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17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EFAB7-63C7-C346-A824-48A6C5BEAC3C}" type="slidenum">
              <a:rPr lang="en-US"/>
              <a:pPr/>
              <a:t>10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DEFA-E815-3A40-8232-CF5AF3213BAD}" type="slidenum">
              <a:rPr lang="en-US"/>
              <a:pPr/>
              <a:t>12</a:t>
            </a:fld>
            <a:endParaRPr lang="en-US"/>
          </a:p>
        </p:txBody>
      </p:sp>
      <p:sp>
        <p:nvSpPr>
          <p:cNvPr id="148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2B07E-0D7E-434D-8BA2-7A4C04E28B61}" type="slidenum">
              <a:rPr lang="en-US"/>
              <a:pPr/>
              <a:t>13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99DA32-7F4D-B743-97EF-677629A1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ADF5-9A8E-1240-BC81-6FB2C6F98C37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Web Data Processing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4BD24-721C-904C-B54E-34E60E8B9A4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057506"/>
            <a:ext cx="2668314" cy="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hyperlink" Target="https://arxiv.org/find/cs/1/au:+Richardson_J/0/1/0/all/0/1" TargetMode="External"/><Relationship Id="rId7" Type="http://schemas.openxmlformats.org/officeDocument/2006/relationships/hyperlink" Target="https://arxiv.org/abs/1603.07012" TargetMode="External"/><Relationship Id="rId2" Type="http://schemas.openxmlformats.org/officeDocument/2006/relationships/hyperlink" Target="https://arxiv.org/find/cs/1/au:+Yuan_D/0/1/0/all/0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find/cs/1/au:+Altendorf_E/0/1/0/all/0/1" TargetMode="External"/><Relationship Id="rId5" Type="http://schemas.openxmlformats.org/officeDocument/2006/relationships/hyperlink" Target="https://arxiv.org/find/cs/1/au:+Evans_C/0/1/0/all/0/1" TargetMode="External"/><Relationship Id="rId4" Type="http://schemas.openxmlformats.org/officeDocument/2006/relationships/hyperlink" Target="https://arxiv.org/find/cs/1/au:+Doherty_R/0/1/0/all/0/1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arxiv.org/find/cs/1/au:+Richardson_J/0/1/0/all/0/1" TargetMode="External"/><Relationship Id="rId7" Type="http://schemas.openxmlformats.org/officeDocument/2006/relationships/hyperlink" Target="https://arxiv.org/abs/1603.07012" TargetMode="External"/><Relationship Id="rId2" Type="http://schemas.openxmlformats.org/officeDocument/2006/relationships/hyperlink" Target="https://arxiv.org/find/cs/1/au:+Yuan_D/0/1/0/all/0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find/cs/1/au:+Altendorf_E/0/1/0/all/0/1" TargetMode="External"/><Relationship Id="rId5" Type="http://schemas.openxmlformats.org/officeDocument/2006/relationships/hyperlink" Target="https://arxiv.org/find/cs/1/au:+Evans_C/0/1/0/all/0/1" TargetMode="External"/><Relationship Id="rId4" Type="http://schemas.openxmlformats.org/officeDocument/2006/relationships/hyperlink" Target="https://arxiv.org/find/cs/1/au:+Doherty_R/0/1/0/all/0/1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knowledge acquisition?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Knowledge acquisition: </a:t>
            </a:r>
            <a:r>
              <a:rPr lang="en-US" dirty="0"/>
              <a:t>process to extract knowledge (to be integrated into knowledge bases) from unstructured text or other data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470808" y="2318658"/>
          <a:ext cx="11250384" cy="309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Callout 5"/>
          <p:cNvSpPr/>
          <p:nvPr/>
        </p:nvSpPr>
        <p:spPr>
          <a:xfrm>
            <a:off x="7658100" y="4315507"/>
            <a:ext cx="3009899" cy="1399494"/>
          </a:xfrm>
          <a:prstGeom prst="upArrowCallout">
            <a:avLst>
              <a:gd name="adj1" fmla="val 9701"/>
              <a:gd name="adj2" fmla="val 9328"/>
              <a:gd name="adj3" fmla="val 25000"/>
              <a:gd name="adj4" fmla="val 649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Disambiguation of words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WSD 2: Get a corpus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sample task:</a:t>
            </a:r>
          </a:p>
          <a:p>
            <a:pPr lvl="1"/>
            <a:r>
              <a:rPr lang="en-US" i="1" dirty="0"/>
              <a:t>Line-hard-serve </a:t>
            </a:r>
            <a:r>
              <a:rPr lang="en-US" dirty="0"/>
              <a:t>corpus - 4000 examples of each</a:t>
            </a:r>
          </a:p>
          <a:p>
            <a:pPr lvl="1"/>
            <a:r>
              <a:rPr lang="en-US" i="1" dirty="0"/>
              <a:t>Interest</a:t>
            </a:r>
            <a:r>
              <a:rPr lang="en-US" dirty="0"/>
              <a:t> corpus - 2369 sense-tagged examples</a:t>
            </a:r>
          </a:p>
          <a:p>
            <a:r>
              <a:rPr lang="en-US" dirty="0"/>
              <a:t>All words:</a:t>
            </a:r>
          </a:p>
          <a:p>
            <a:pPr lvl="1"/>
            <a:r>
              <a:rPr lang="en-US" b="1" dirty="0"/>
              <a:t>Semantic concordance</a:t>
            </a:r>
            <a:r>
              <a:rPr lang="en-US" dirty="0"/>
              <a:t>: a corpus in which each open-class word is labeled with a sense from a specific dictionary/thesaurus.</a:t>
            </a:r>
          </a:p>
          <a:p>
            <a:pPr lvl="2"/>
            <a:r>
              <a:rPr lang="en-US" dirty="0" err="1"/>
              <a:t>SemCor</a:t>
            </a:r>
            <a:r>
              <a:rPr lang="en-US" dirty="0"/>
              <a:t>: 234,000 words from Brown Corpus (1961), manually tagged with WordNet senses</a:t>
            </a:r>
          </a:p>
          <a:p>
            <a:pPr lvl="2"/>
            <a:r>
              <a:rPr lang="en-US" dirty="0"/>
              <a:t>SENSEVAL-3 competition corpora - 2081 tagged word tokens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SemCor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6840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/>
              <a:t>&lt;</a:t>
            </a:r>
            <a:r>
              <a:rPr lang="en-US" sz="2933" dirty="0" err="1"/>
              <a:t>wf</a:t>
            </a:r>
            <a:r>
              <a:rPr lang="en-US" sz="2933" dirty="0"/>
              <a:t> </a:t>
            </a:r>
            <a:r>
              <a:rPr lang="en-US" sz="2933" dirty="0" err="1"/>
              <a:t>pos</a:t>
            </a:r>
            <a:r>
              <a:rPr lang="en-US" sz="2933" dirty="0"/>
              <a:t>=PRP&gt;</a:t>
            </a:r>
            <a:r>
              <a:rPr lang="en-US" sz="2933" b="1" dirty="0"/>
              <a:t>He</a:t>
            </a:r>
            <a:r>
              <a:rPr lang="en-US" sz="2933" dirty="0"/>
              <a:t>&lt;/</a:t>
            </a:r>
            <a:r>
              <a:rPr lang="en-US" sz="2933" dirty="0" err="1"/>
              <a:t>wf</a:t>
            </a:r>
            <a:r>
              <a:rPr lang="en-US" sz="2933" dirty="0"/>
              <a:t>&gt;</a:t>
            </a:r>
          </a:p>
          <a:p>
            <a:pPr marL="0" indent="0">
              <a:buNone/>
            </a:pPr>
            <a:r>
              <a:rPr lang="en-US" sz="2933" dirty="0"/>
              <a:t>&lt;</a:t>
            </a:r>
            <a:r>
              <a:rPr lang="en-US" sz="2933" dirty="0" err="1"/>
              <a:t>wf</a:t>
            </a:r>
            <a:r>
              <a:rPr lang="en-US" sz="2933" dirty="0"/>
              <a:t> </a:t>
            </a:r>
            <a:r>
              <a:rPr lang="en-US" sz="2933" dirty="0" err="1"/>
              <a:t>pos</a:t>
            </a:r>
            <a:r>
              <a:rPr lang="en-US" sz="2933" dirty="0"/>
              <a:t>=VB lemma=recognize </a:t>
            </a:r>
            <a:r>
              <a:rPr lang="en-US" sz="2933" dirty="0" err="1"/>
              <a:t>wnsn</a:t>
            </a:r>
            <a:r>
              <a:rPr lang="en-US" sz="2933" dirty="0"/>
              <a:t>=4 </a:t>
            </a:r>
            <a:r>
              <a:rPr lang="en-US" sz="2933" dirty="0" err="1"/>
              <a:t>lexsn</a:t>
            </a:r>
            <a:r>
              <a:rPr lang="en-US" sz="2933" dirty="0"/>
              <a:t>=2:31:00::&gt;</a:t>
            </a:r>
            <a:r>
              <a:rPr lang="en-US" sz="2933" b="1" dirty="0"/>
              <a:t>recognized</a:t>
            </a:r>
            <a:r>
              <a:rPr lang="en-US" sz="2933" dirty="0"/>
              <a:t>&lt;/</a:t>
            </a:r>
            <a:r>
              <a:rPr lang="en-US" sz="2933" dirty="0" err="1"/>
              <a:t>wf</a:t>
            </a:r>
            <a:r>
              <a:rPr lang="en-US" sz="2933" dirty="0"/>
              <a:t>&gt;</a:t>
            </a:r>
          </a:p>
          <a:p>
            <a:pPr marL="0" indent="0">
              <a:buNone/>
            </a:pPr>
            <a:r>
              <a:rPr lang="en-US" sz="2933" dirty="0"/>
              <a:t>&lt;</a:t>
            </a:r>
            <a:r>
              <a:rPr lang="en-US" sz="2933" dirty="0" err="1"/>
              <a:t>wf</a:t>
            </a:r>
            <a:r>
              <a:rPr lang="en-US" sz="2933" dirty="0"/>
              <a:t> </a:t>
            </a:r>
            <a:r>
              <a:rPr lang="en-US" sz="2933" dirty="0" err="1"/>
              <a:t>pos</a:t>
            </a:r>
            <a:r>
              <a:rPr lang="en-US" sz="2933" dirty="0"/>
              <a:t>=DT&gt;</a:t>
            </a:r>
            <a:r>
              <a:rPr lang="en-US" sz="2933" b="1" dirty="0"/>
              <a:t>the</a:t>
            </a:r>
            <a:r>
              <a:rPr lang="en-US" sz="2933" dirty="0"/>
              <a:t>&lt;/</a:t>
            </a:r>
            <a:r>
              <a:rPr lang="en-US" sz="2933" dirty="0" err="1"/>
              <a:t>wf</a:t>
            </a:r>
            <a:r>
              <a:rPr lang="en-US" sz="2933" dirty="0"/>
              <a:t>&gt;</a:t>
            </a:r>
          </a:p>
          <a:p>
            <a:pPr marL="0" indent="0">
              <a:buNone/>
            </a:pPr>
            <a:r>
              <a:rPr lang="en-US" sz="2933" dirty="0"/>
              <a:t>&lt;</a:t>
            </a:r>
            <a:r>
              <a:rPr lang="en-US" sz="2933" dirty="0" err="1"/>
              <a:t>wf</a:t>
            </a:r>
            <a:r>
              <a:rPr lang="en-US" sz="2933" dirty="0"/>
              <a:t> </a:t>
            </a:r>
            <a:r>
              <a:rPr lang="en-US" sz="2933" dirty="0" err="1"/>
              <a:t>pos</a:t>
            </a:r>
            <a:r>
              <a:rPr lang="en-US" sz="2933" dirty="0"/>
              <a:t>=NN lemma=gesture </a:t>
            </a:r>
            <a:r>
              <a:rPr lang="en-US" sz="2933" dirty="0" err="1"/>
              <a:t>wnsn</a:t>
            </a:r>
            <a:r>
              <a:rPr lang="en-US" sz="2933" dirty="0"/>
              <a:t>=1 </a:t>
            </a:r>
            <a:r>
              <a:rPr lang="en-US" sz="2933" dirty="0" err="1"/>
              <a:t>lexsn</a:t>
            </a:r>
            <a:r>
              <a:rPr lang="en-US" sz="2933" dirty="0"/>
              <a:t>=1:04:00::&gt;</a:t>
            </a:r>
            <a:r>
              <a:rPr lang="en-US" sz="2933" b="1" dirty="0"/>
              <a:t>gesture</a:t>
            </a:r>
            <a:r>
              <a:rPr lang="en-US" sz="2933" dirty="0"/>
              <a:t>&lt;/</a:t>
            </a:r>
            <a:r>
              <a:rPr lang="en-US" sz="2933" dirty="0" err="1"/>
              <a:t>wf</a:t>
            </a:r>
            <a:r>
              <a:rPr lang="en-US" sz="2933" dirty="0"/>
              <a:t>&gt;</a:t>
            </a:r>
          </a:p>
          <a:p>
            <a:pPr marL="0" indent="0">
              <a:buNone/>
            </a:pPr>
            <a:r>
              <a:rPr lang="en-US" sz="2933" dirty="0"/>
              <a:t>&lt;</a:t>
            </a:r>
            <a:r>
              <a:rPr lang="en-US" sz="2933" dirty="0" err="1"/>
              <a:t>punc</a:t>
            </a:r>
            <a:r>
              <a:rPr lang="en-US" sz="2933" dirty="0"/>
              <a:t>&gt;.&lt;/</a:t>
            </a:r>
            <a:r>
              <a:rPr lang="en-US" sz="2933" dirty="0" err="1"/>
              <a:t>punc</a:t>
            </a:r>
            <a:r>
              <a:rPr lang="en-US" sz="2933" dirty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11200"/>
            <a:ext cx="9956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Supervised WSD 3: Extract feature vectors</a:t>
            </a:r>
            <a:br>
              <a:rPr lang="en-US" dirty="0"/>
            </a:br>
            <a:r>
              <a:rPr lang="en-US" dirty="0"/>
              <a:t>Intuition from Warren Weaver (1955):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65434"/>
            <a:ext cx="11277600" cy="4206766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dirty="0">
                <a:latin typeface="Calibri"/>
                <a:cs typeface="Calibri"/>
              </a:rPr>
              <a:t>“If one examines the words in a book, one at a time as through an opaque mask with a hole in it one word wide, then it is obviously impossible to determine, one at a time, the meaning of the words… </a:t>
            </a:r>
          </a:p>
          <a:p>
            <a:pPr marL="457189" lvl="1" indent="0">
              <a:buNone/>
            </a:pPr>
            <a:r>
              <a:rPr lang="en-US" dirty="0">
                <a:latin typeface="Calibri"/>
                <a:cs typeface="Calibri"/>
              </a:rPr>
              <a:t>But if one lengthens the slit in the opaque mask, until one can see not only the central word in question but also say N words on either side, then if N is large enough one can unambiguously decide the meaning of the central word… </a:t>
            </a:r>
          </a:p>
          <a:p>
            <a:pPr marL="457189" lvl="1" indent="0">
              <a:buNone/>
            </a:pPr>
            <a:r>
              <a:rPr lang="en-US" dirty="0">
                <a:latin typeface="Calibri"/>
                <a:cs typeface="Calibri"/>
              </a:rPr>
              <a:t>The practical question is : ``What minimum value of N will, at least in a tolerable fraction of cases, lead to the correct choice of meaning for the central word?”</a:t>
            </a:r>
          </a:p>
          <a:p>
            <a:pPr marL="457189" lvl="1" indent="0">
              <a:buNone/>
            </a:pP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40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kinds of features in the vectors</a:t>
            </a:r>
          </a:p>
        </p:txBody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3" y="1906588"/>
            <a:ext cx="11271249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want to train a model, then we must represent each word as a vector of features</a:t>
            </a:r>
            <a:endParaRPr lang="en-US" b="1" dirty="0"/>
          </a:p>
          <a:p>
            <a:r>
              <a:rPr lang="en-US" b="1" dirty="0"/>
              <a:t>Collocational</a:t>
            </a:r>
            <a:r>
              <a:rPr lang="en-US" dirty="0"/>
              <a:t> features and </a:t>
            </a:r>
            <a:r>
              <a:rPr lang="en-US" b="1" dirty="0"/>
              <a:t>bag-of-words </a:t>
            </a:r>
            <a:r>
              <a:rPr lang="en-US" dirty="0"/>
              <a:t>features</a:t>
            </a:r>
          </a:p>
          <a:p>
            <a:pPr lvl="1"/>
            <a:r>
              <a:rPr lang="en-US" sz="3200" b="1" dirty="0" err="1">
                <a:solidFill>
                  <a:srgbClr val="0070C0"/>
                </a:solidFill>
              </a:rPr>
              <a:t>Collocational</a:t>
            </a:r>
            <a:endParaRPr lang="en-US" sz="3200" dirty="0">
              <a:solidFill>
                <a:srgbClr val="0070C0"/>
              </a:solidFill>
            </a:endParaRPr>
          </a:p>
          <a:p>
            <a:pPr lvl="2"/>
            <a:r>
              <a:rPr lang="en-US" sz="2667" dirty="0"/>
              <a:t>Features about words at </a:t>
            </a:r>
            <a:r>
              <a:rPr lang="en-US" sz="2667" b="1" dirty="0"/>
              <a:t>specific</a:t>
            </a:r>
            <a:r>
              <a:rPr lang="en-US" sz="2667" dirty="0"/>
              <a:t> positions near target word</a:t>
            </a:r>
          </a:p>
          <a:p>
            <a:pPr lvl="3"/>
            <a:r>
              <a:rPr lang="en-US" sz="2667" dirty="0">
                <a:solidFill>
                  <a:srgbClr val="0070C0"/>
                </a:solidFill>
              </a:rPr>
              <a:t>Often limited to just word and POS</a:t>
            </a:r>
          </a:p>
          <a:p>
            <a:pPr lvl="1"/>
            <a:r>
              <a:rPr lang="en-US" sz="3200" b="1" dirty="0">
                <a:solidFill>
                  <a:srgbClr val="0070C0"/>
                </a:solidFill>
              </a:rPr>
              <a:t>Bag-of-words</a:t>
            </a:r>
            <a:endParaRPr lang="en-US" sz="3200" dirty="0">
              <a:solidFill>
                <a:srgbClr val="0070C0"/>
              </a:solidFill>
            </a:endParaRPr>
          </a:p>
          <a:p>
            <a:pPr lvl="2"/>
            <a:r>
              <a:rPr lang="en-US" sz="2667" dirty="0"/>
              <a:t>Features about words that occur anywhere in the window (regardless of position)</a:t>
            </a:r>
          </a:p>
          <a:p>
            <a:pPr lvl="3"/>
            <a:r>
              <a:rPr lang="en-US" sz="2667" dirty="0">
                <a:solidFill>
                  <a:srgbClr val="0070C0"/>
                </a:solidFill>
              </a:rPr>
              <a:t>Typically limited to frequency counts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9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Collocational features</a:t>
            </a:r>
          </a:p>
          <a:p>
            <a:r>
              <a:rPr lang="en-US" sz="2400" dirty="0"/>
              <a:t>Example text (WSJ):</a:t>
            </a:r>
          </a:p>
          <a:p>
            <a:pPr marL="609585" lvl="1" indent="0">
              <a:buNone/>
            </a:pPr>
            <a:r>
              <a:rPr lang="en-US" dirty="0"/>
              <a:t>An electric guitar and </a:t>
            </a:r>
            <a:r>
              <a:rPr lang="en-US" b="1" dirty="0">
                <a:solidFill>
                  <a:srgbClr val="A50021"/>
                </a:solidFill>
              </a:rPr>
              <a:t>bass</a:t>
            </a:r>
            <a:r>
              <a:rPr lang="en-US" dirty="0"/>
              <a:t> player stand off to one side not really part of the scene</a:t>
            </a:r>
          </a:p>
          <a:p>
            <a:r>
              <a:rPr lang="en-US" sz="2400" dirty="0"/>
              <a:t>Assume a window of +/- 2 from the target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12883" y="2673066"/>
            <a:ext cx="941901" cy="4288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82360" y="2644975"/>
            <a:ext cx="749972" cy="4288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89855" y="2652046"/>
            <a:ext cx="898871" cy="4288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8815" y="2671680"/>
            <a:ext cx="788276" cy="4288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7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Collocational</a:t>
            </a:r>
            <a:r>
              <a:rPr lang="en-US" dirty="0"/>
              <a:t> features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3" y="1981200"/>
            <a:ext cx="11366500" cy="4114800"/>
          </a:xfrm>
        </p:spPr>
        <p:txBody>
          <a:bodyPr>
            <a:normAutofit/>
          </a:bodyPr>
          <a:lstStyle/>
          <a:p>
            <a:r>
              <a:rPr lang="en-US" sz="2400" dirty="0"/>
              <a:t>word 1,2,3 grams in window of ±3 is common</a:t>
            </a:r>
          </a:p>
          <a:p>
            <a:endParaRPr lang="en-US" sz="3733" dirty="0">
              <a:solidFill>
                <a:srgbClr val="0000FF"/>
              </a:solidFill>
            </a:endParaRPr>
          </a:p>
        </p:txBody>
      </p:sp>
      <p:pic>
        <p:nvPicPr>
          <p:cNvPr id="2" name="Picture 1" descr="wsdvector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52701"/>
            <a:ext cx="10744200" cy="609600"/>
          </a:xfrm>
          <a:prstGeom prst="rect">
            <a:avLst/>
          </a:prstGeom>
        </p:spPr>
      </p:pic>
      <p:pic>
        <p:nvPicPr>
          <p:cNvPr id="3" name="Picture 2" descr="wsdvector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" y="3243205"/>
            <a:ext cx="12183124" cy="4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features</a:t>
            </a: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“an unordered set of words” – position ignored</a:t>
            </a:r>
          </a:p>
          <a:p>
            <a:r>
              <a:rPr lang="en-US" sz="2400" dirty="0"/>
              <a:t>Counts of words occur within the window</a:t>
            </a:r>
          </a:p>
          <a:p>
            <a:r>
              <a:rPr lang="en-US" sz="2400" dirty="0"/>
              <a:t>First choose a vocabulary. Typically it is some pre-labeled corpus</a:t>
            </a:r>
          </a:p>
          <a:p>
            <a:r>
              <a:rPr lang="en-US" sz="2400" dirty="0"/>
              <a:t>Then count how often each of those terms occurs in a given window</a:t>
            </a:r>
          </a:p>
          <a:p>
            <a:pPr lvl="1"/>
            <a:r>
              <a:rPr lang="en-US" dirty="0"/>
              <a:t>sometimes just a binary “indicator” 1 or 0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7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Co-Occurrence Example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Assume we’ve settled on a possible vocabulary of 12 words in “bass” sentences: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i="1" dirty="0"/>
              <a:t>fishing, big, sound, player, fly, rod, pound, double, runs, playing, guitar, band</a:t>
            </a:r>
            <a:r>
              <a:rPr lang="en-US" dirty="0"/>
              <a:t>]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A50021"/>
                </a:solidFill>
              </a:rPr>
              <a:t>The vector for:</a:t>
            </a:r>
          </a:p>
          <a:p>
            <a:pPr marL="609585" lvl="1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	guitar</a:t>
            </a:r>
            <a:r>
              <a:rPr lang="en-US" sz="3200" dirty="0">
                <a:solidFill>
                  <a:srgbClr val="008000"/>
                </a:solidFill>
              </a:rPr>
              <a:t> and </a:t>
            </a:r>
            <a:r>
              <a:rPr lang="en-US" sz="3200" dirty="0">
                <a:solidFill>
                  <a:srgbClr val="A50021"/>
                </a:solidFill>
              </a:rPr>
              <a:t>bass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FF"/>
                </a:solidFill>
              </a:rPr>
              <a:t>player</a:t>
            </a:r>
            <a:r>
              <a:rPr lang="en-US" sz="3200" dirty="0">
                <a:solidFill>
                  <a:srgbClr val="008000"/>
                </a:solidFill>
              </a:rPr>
              <a:t> stand</a:t>
            </a:r>
          </a:p>
          <a:p>
            <a:pPr marL="0" indent="0">
              <a:buNone/>
            </a:pPr>
            <a:r>
              <a:rPr lang="en-US" dirty="0"/>
              <a:t>	[0,0,0,1,0,0,0,0,0,0,1,0] </a:t>
            </a:r>
          </a:p>
          <a:p>
            <a:pPr marL="609585" lvl="1" indent="0">
              <a:buNone/>
            </a:pPr>
            <a:endParaRPr lang="en-US" dirty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endParaRPr lang="en-US" sz="2667" dirty="0"/>
          </a:p>
          <a:p>
            <a:pPr>
              <a:lnSpc>
                <a:spcPct val="90000"/>
              </a:lnSpc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50288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956800" cy="990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Classification Methods:</a:t>
            </a:r>
            <a:br>
              <a:rPr lang="en-US" sz="4800" dirty="0"/>
            </a:br>
            <a:r>
              <a:rPr lang="en-US" sz="4800" dirty="0"/>
              <a:t>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latin typeface="Calibri" charset="0"/>
              </a:rPr>
              <a:t>Input: </a:t>
            </a:r>
          </a:p>
          <a:p>
            <a:pPr lvl="1"/>
            <a:r>
              <a:rPr lang="en-US" dirty="0">
                <a:latin typeface="Calibri" charset="0"/>
              </a:rPr>
              <a:t>a word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w 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in a text window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d </a:t>
            </a:r>
            <a:r>
              <a:rPr lang="en-US" i="1" dirty="0">
                <a:solidFill>
                  <a:srgbClr val="000000"/>
                </a:solidFill>
                <a:latin typeface="Calibri" charset="0"/>
              </a:rPr>
              <a:t>(which we’ll call a “document”)</a:t>
            </a:r>
          </a:p>
          <a:p>
            <a:pPr lvl="1"/>
            <a:r>
              <a:rPr lang="en-US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i="1" dirty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A training set of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i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hand-labeled text windows again called “documents”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400" i="1" dirty="0">
                <a:latin typeface="Calibri" charset="0"/>
              </a:rPr>
              <a:t>Output: </a:t>
            </a:r>
          </a:p>
          <a:p>
            <a:pPr lvl="1"/>
            <a:r>
              <a:rPr lang="en-US" dirty="0">
                <a:latin typeface="Calibri" charset="0"/>
              </a:rPr>
              <a:t>a learned classifier </a:t>
            </a:r>
            <a:r>
              <a:rPr lang="en-US" i="1" dirty="0" err="1">
                <a:solidFill>
                  <a:srgbClr val="FF0000"/>
                </a:solidFill>
                <a:latin typeface="Calibri" charset="0"/>
              </a:rPr>
              <a:t>γ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: d </a:t>
            </a:r>
            <a:r>
              <a:rPr lang="en-US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c</a:t>
            </a:r>
            <a:endParaRPr lang="en-US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55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IMS (It makes sense) [1] is the most popular supervised algorithm</a:t>
            </a:r>
          </a:p>
          <a:p>
            <a:pPr lvl="1"/>
            <a:r>
              <a:rPr lang="en-US" dirty="0"/>
              <a:t>Allows the usage of different features</a:t>
            </a:r>
          </a:p>
          <a:p>
            <a:r>
              <a:rPr lang="en-US" dirty="0"/>
              <a:t>Uses a SVM 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30" y="2814145"/>
            <a:ext cx="8077199" cy="2924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5317" y="6043448"/>
            <a:ext cx="751022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Z. </a:t>
            </a:r>
            <a:r>
              <a:rPr lang="en-US" dirty="0" err="1"/>
              <a:t>Zhong</a:t>
            </a:r>
            <a:r>
              <a:rPr lang="en-US" dirty="0"/>
              <a:t> and H. T. Ng, “It Makes Sense: A Wide-coverage Word Sense Disambiguation System for Free Text,” in </a:t>
            </a:r>
            <a:r>
              <a:rPr lang="en-US" i="1" dirty="0"/>
              <a:t>ACL</a:t>
            </a:r>
            <a:r>
              <a:rPr lang="en-US" dirty="0"/>
              <a:t>, 2010, pp. 78–83.</a:t>
            </a:r>
          </a:p>
        </p:txBody>
      </p:sp>
    </p:spTree>
    <p:extLst>
      <p:ext uri="{BB962C8B-B14F-4D97-AF65-F5344CB8AC3E}">
        <p14:creationId xmlns:p14="http://schemas.microsoft.com/office/powerpoint/2010/main" val="15251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Sense Disambiguation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 Evaluations and baselines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582400" cy="4775200"/>
          </a:xfrm>
        </p:spPr>
        <p:txBody>
          <a:bodyPr/>
          <a:lstStyle/>
          <a:p>
            <a:r>
              <a:rPr lang="en-US" dirty="0"/>
              <a:t>Best evaluation: </a:t>
            </a:r>
            <a:r>
              <a:rPr lang="en-US" b="1" dirty="0">
                <a:solidFill>
                  <a:srgbClr val="0000FF"/>
                </a:solidFill>
              </a:rPr>
              <a:t>extrinsic (‘end-to-end’, `task-based’) evaluation</a:t>
            </a:r>
          </a:p>
          <a:p>
            <a:pPr lvl="1"/>
            <a:r>
              <a:rPr lang="en-US" dirty="0"/>
              <a:t>Embed WSD algorithm in a task and see if you can do the task better!</a:t>
            </a:r>
          </a:p>
          <a:p>
            <a:r>
              <a:rPr lang="en-US" dirty="0"/>
              <a:t>What we often do for convenience: </a:t>
            </a:r>
            <a:r>
              <a:rPr lang="en-US" b="1" dirty="0">
                <a:solidFill>
                  <a:srgbClr val="0000FF"/>
                </a:solidFill>
              </a:rPr>
              <a:t>intrinsic evaluation</a:t>
            </a:r>
          </a:p>
          <a:p>
            <a:pPr lvl="1"/>
            <a:r>
              <a:rPr lang="en-US" dirty="0"/>
              <a:t>Exact match </a:t>
            </a:r>
            <a:r>
              <a:rPr lang="en-US" b="1" dirty="0"/>
              <a:t>sense</a:t>
            </a:r>
            <a:r>
              <a:rPr lang="en-US" dirty="0"/>
              <a:t> </a:t>
            </a:r>
            <a:r>
              <a:rPr lang="en-US" b="1" dirty="0"/>
              <a:t>accuracy</a:t>
            </a:r>
            <a:endParaRPr lang="en-US" dirty="0"/>
          </a:p>
          <a:p>
            <a:pPr lvl="2"/>
            <a:r>
              <a:rPr lang="en-US" dirty="0"/>
              <a:t>% of words tagged identically with the human-manual sense tags</a:t>
            </a:r>
          </a:p>
          <a:p>
            <a:pPr lvl="1"/>
            <a:r>
              <a:rPr lang="en-US" dirty="0"/>
              <a:t>Usually evaluate using </a:t>
            </a:r>
            <a:r>
              <a:rPr lang="en-US" b="1" dirty="0"/>
              <a:t>held-out data </a:t>
            </a:r>
            <a:r>
              <a:rPr lang="en-US" dirty="0"/>
              <a:t>from same labeled corpus</a:t>
            </a:r>
          </a:p>
          <a:p>
            <a:r>
              <a:rPr lang="en-US" dirty="0"/>
              <a:t>Baselines</a:t>
            </a:r>
          </a:p>
          <a:p>
            <a:pPr lvl="1"/>
            <a:r>
              <a:rPr lang="en-US" dirty="0"/>
              <a:t>Most frequent sense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Lesk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93856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Frequent Sense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WordNet senses are ordered in frequency order</a:t>
            </a:r>
          </a:p>
          <a:p>
            <a:r>
              <a:rPr lang="en-US" dirty="0"/>
              <a:t>So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most frequent sense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WordNet =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take the first sense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r>
              <a:rPr lang="en-US" dirty="0"/>
              <a:t>Sense frequencies come from the </a:t>
            </a:r>
            <a:r>
              <a:rPr lang="en-US" i="1" dirty="0" err="1"/>
              <a:t>SemCor</a:t>
            </a:r>
            <a:r>
              <a:rPr lang="en-US" dirty="0"/>
              <a:t> corpus</a:t>
            </a:r>
          </a:p>
        </p:txBody>
      </p:sp>
      <p:pic>
        <p:nvPicPr>
          <p:cNvPr id="1444868" name="Picture 4" descr="pl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8" y="4038600"/>
            <a:ext cx="11229621" cy="233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8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exam questions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classifier? Can you give one example and explain how you would use it to WSD?</a:t>
            </a:r>
          </a:p>
          <a:p>
            <a:r>
              <a:rPr lang="en-US" dirty="0"/>
              <a:t>What’s the difference between performing AWD (all words disambiguation) and a lexical-based WSD with every word in the dictionary?</a:t>
            </a:r>
          </a:p>
          <a:p>
            <a:r>
              <a:rPr lang="en-US" dirty="0"/>
              <a:t>Assume we want to disambiguate the word “plant” (meant as industrial plan) and we observed that it is always followed by “steel”. Which type of feature would capture this regularity?</a:t>
            </a:r>
          </a:p>
        </p:txBody>
      </p:sp>
    </p:spTree>
    <p:extLst>
      <p:ext uri="{BB962C8B-B14F-4D97-AF65-F5344CB8AC3E}">
        <p14:creationId xmlns:p14="http://schemas.microsoft.com/office/powerpoint/2010/main" val="1262254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and Thesaurus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Simplified </a:t>
            </a:r>
            <a:r>
              <a:rPr lang="en-US" dirty="0" err="1"/>
              <a:t>Lesk</a:t>
            </a:r>
            <a:r>
              <a:rPr lang="en-US" dirty="0"/>
              <a:t> algorithm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disambiguate “</a:t>
            </a:r>
            <a:r>
              <a:rPr lang="en-US" b="1" dirty="0">
                <a:solidFill>
                  <a:srgbClr val="0000FF"/>
                </a:solidFill>
              </a:rPr>
              <a:t>bank”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this sentence:</a:t>
            </a:r>
          </a:p>
          <a:p>
            <a:pPr marL="609585" lvl="1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bank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can guarantee deposits will eventually cover future tuition costs because it invests in adjustable-rate mortgage securities. </a:t>
            </a:r>
          </a:p>
          <a:p>
            <a:r>
              <a:rPr lang="en-US" dirty="0"/>
              <a:t>given the following two WordNet senses: </a:t>
            </a:r>
          </a:p>
          <a:p>
            <a:endParaRPr lang="en-US" dirty="0"/>
          </a:p>
        </p:txBody>
      </p:sp>
      <p:pic>
        <p:nvPicPr>
          <p:cNvPr id="2" name="Picture 1" descr="lesk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140200"/>
            <a:ext cx="10723191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3200"/>
            <a:ext cx="9956800" cy="990600"/>
          </a:xfrm>
        </p:spPr>
        <p:txBody>
          <a:bodyPr/>
          <a:lstStyle/>
          <a:p>
            <a:r>
              <a:rPr lang="en-US" dirty="0"/>
              <a:t>The Simplified </a:t>
            </a:r>
            <a:r>
              <a:rPr lang="en-US" dirty="0" err="1"/>
              <a:t>Lesk</a:t>
            </a:r>
            <a:r>
              <a:rPr lang="en-US" dirty="0"/>
              <a:t> algorithm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336800"/>
            <a:ext cx="11684000" cy="4445000"/>
          </a:xfrm>
        </p:spPr>
        <p:txBody>
          <a:bodyPr/>
          <a:lstStyle/>
          <a:p>
            <a:pPr marL="609585" lvl="1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rgbClr val="0000FF"/>
                </a:solidFill>
              </a:rPr>
              <a:t>bank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/>
              <a:t>can guarantee deposits will eventually cover future tuition costs because it invests in adjustable-rate mortgage securities. </a:t>
            </a:r>
          </a:p>
          <a:p>
            <a:endParaRPr lang="en-US" dirty="0"/>
          </a:p>
        </p:txBody>
      </p:sp>
      <p:pic>
        <p:nvPicPr>
          <p:cNvPr id="2" name="Picture 1" descr="lesk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4165600"/>
            <a:ext cx="10723191" cy="26162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 bwMode="auto">
          <a:xfrm>
            <a:off x="7940927" y="4165600"/>
            <a:ext cx="1117600" cy="406400"/>
          </a:xfrm>
          <a:prstGeom prst="roundRect">
            <a:avLst/>
          </a:prstGeom>
          <a:noFill/>
          <a:ln w="6350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075464" y="2334161"/>
            <a:ext cx="1564821" cy="508000"/>
          </a:xfrm>
          <a:prstGeom prst="roundRect">
            <a:avLst/>
          </a:prstGeom>
          <a:noFill/>
          <a:ln w="6350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106028" y="2797514"/>
            <a:ext cx="1773464" cy="508000"/>
          </a:xfrm>
          <a:prstGeom prst="roundRect">
            <a:avLst/>
          </a:prstGeom>
          <a:noFill/>
          <a:ln w="635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Lucida Sans" pitchFamily="-65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0058400" y="4876800"/>
            <a:ext cx="1186947" cy="406400"/>
          </a:xfrm>
          <a:prstGeom prst="roundRect">
            <a:avLst/>
          </a:prstGeom>
          <a:noFill/>
          <a:ln w="635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1" y="1397001"/>
            <a:ext cx="10151753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33" dirty="0"/>
              <a:t>Choose sense with </a:t>
            </a:r>
            <a:r>
              <a:rPr lang="en-US" sz="2933"/>
              <a:t>most word overlap </a:t>
            </a:r>
            <a:r>
              <a:rPr lang="en-US" sz="2933" dirty="0"/>
              <a:t>between gloss and 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01" y="1803400"/>
            <a:ext cx="431990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(not counting function words)</a:t>
            </a:r>
          </a:p>
        </p:txBody>
      </p:sp>
    </p:spTree>
    <p:extLst>
      <p:ext uri="{BB962C8B-B14F-4D97-AF65-F5344CB8AC3E}">
        <p14:creationId xmlns:p14="http://schemas.microsoft.com/office/powerpoint/2010/main" val="5518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3200"/>
            <a:ext cx="9956800" cy="990600"/>
          </a:xfrm>
        </p:spPr>
        <p:txBody>
          <a:bodyPr/>
          <a:lstStyle/>
          <a:p>
            <a:r>
              <a:rPr lang="en-US" dirty="0"/>
              <a:t>The Corpus </a:t>
            </a:r>
            <a:r>
              <a:rPr lang="en-US" dirty="0" err="1"/>
              <a:t>Lesk</a:t>
            </a:r>
            <a:r>
              <a:rPr lang="en-US" dirty="0"/>
              <a:t> algorithm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336800"/>
            <a:ext cx="11684000" cy="4445000"/>
          </a:xfrm>
        </p:spPr>
        <p:txBody>
          <a:bodyPr/>
          <a:lstStyle/>
          <a:p>
            <a:r>
              <a:rPr lang="en-US" dirty="0"/>
              <a:t>Assumes we have some sense-labeled data (like </a:t>
            </a:r>
            <a:r>
              <a:rPr lang="en-US" dirty="0" err="1"/>
              <a:t>SemCor</a:t>
            </a:r>
            <a:r>
              <a:rPr lang="en-US" dirty="0"/>
              <a:t>)</a:t>
            </a:r>
          </a:p>
          <a:p>
            <a:r>
              <a:rPr lang="en-US" dirty="0"/>
              <a:t>Take all the sentences with the relevant word sense:</a:t>
            </a:r>
          </a:p>
          <a:p>
            <a:pPr marL="609585" lvl="1" indent="0">
              <a:buNone/>
            </a:pPr>
            <a:r>
              <a:rPr lang="en-US" i="1" dirty="0"/>
              <a:t>These short, "streamlined" meetings usually are sponsored by local </a:t>
            </a:r>
            <a:r>
              <a:rPr lang="en-US" b="1" i="1" dirty="0">
                <a:solidFill>
                  <a:srgbClr val="0000FF"/>
                </a:solidFill>
              </a:rPr>
              <a:t>banks</a:t>
            </a:r>
            <a:r>
              <a:rPr lang="en-US" b="1" i="1" baseline="30000" dirty="0">
                <a:solidFill>
                  <a:srgbClr val="0000FF"/>
                </a:solidFill>
              </a:rPr>
              <a:t>1</a:t>
            </a:r>
            <a:r>
              <a:rPr lang="en-US" i="1" dirty="0"/>
              <a:t>, Chambers of Commerce, trade associations, or other civic organizations.</a:t>
            </a:r>
          </a:p>
          <a:p>
            <a:r>
              <a:rPr lang="en-US" dirty="0"/>
              <a:t>Now add these to the gloss + examples for each sense, call it the “signature” of a sense.</a:t>
            </a:r>
          </a:p>
          <a:p>
            <a:r>
              <a:rPr lang="en-US" dirty="0"/>
              <a:t>Choose sense with most word overlap between context and signature.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0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</a:t>
            </a:r>
            <a:r>
              <a:rPr lang="en-US" dirty="0" err="1"/>
              <a:t>Lesk</a:t>
            </a:r>
            <a:r>
              <a:rPr lang="en-US" dirty="0"/>
              <a:t>: IDF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1379200" cy="4775200"/>
          </a:xfrm>
        </p:spPr>
        <p:txBody>
          <a:bodyPr/>
          <a:lstStyle/>
          <a:p>
            <a:r>
              <a:rPr lang="en-US" dirty="0"/>
              <a:t>Instead of just removing function words</a:t>
            </a:r>
          </a:p>
          <a:p>
            <a:pPr lvl="1"/>
            <a:r>
              <a:rPr lang="en-US" dirty="0"/>
              <a:t>Weigh each word by its `promiscuity’ across documents</a:t>
            </a:r>
          </a:p>
          <a:p>
            <a:pPr lvl="1"/>
            <a:r>
              <a:rPr lang="en-US" dirty="0"/>
              <a:t>Down-weights words that occur in every `document’ (gloss, example,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These are generally function words, but is a more fine-grained measure</a:t>
            </a:r>
          </a:p>
          <a:p>
            <a:r>
              <a:rPr lang="en-US" dirty="0"/>
              <a:t>Weigh each overlapping word by </a:t>
            </a:r>
            <a:r>
              <a:rPr lang="en-US" b="1" dirty="0"/>
              <a:t>inverse document frequency</a:t>
            </a:r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</a:t>
            </a:r>
            <a:r>
              <a:rPr lang="en-US" dirty="0" err="1"/>
              <a:t>Lesk</a:t>
            </a:r>
            <a:r>
              <a:rPr lang="en-US" dirty="0"/>
              <a:t>: IDF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1379200" cy="4775200"/>
          </a:xfrm>
        </p:spPr>
        <p:txBody>
          <a:bodyPr/>
          <a:lstStyle/>
          <a:p>
            <a:r>
              <a:rPr lang="en-US" dirty="0"/>
              <a:t>Weigh each overlapping word by </a:t>
            </a:r>
            <a:r>
              <a:rPr lang="en-US" b="1" dirty="0"/>
              <a:t>inverse document frequency</a:t>
            </a:r>
          </a:p>
          <a:p>
            <a:pPr lvl="1"/>
            <a:r>
              <a:rPr lang="en-US" dirty="0"/>
              <a:t>N is the total number of documents</a:t>
            </a:r>
          </a:p>
          <a:p>
            <a:pPr lvl="1"/>
            <a:r>
              <a:rPr lang="en-US" dirty="0" err="1"/>
              <a:t>df</a:t>
            </a:r>
            <a:r>
              <a:rPr lang="en-US" sz="4267" baseline="-25000" dirty="0" err="1"/>
              <a:t>i</a:t>
            </a:r>
            <a:r>
              <a:rPr lang="en-US" dirty="0"/>
              <a:t> = “document frequency of word </a:t>
            </a:r>
            <a:r>
              <a:rPr lang="en-US" i="1" dirty="0" err="1"/>
              <a:t>i</a:t>
            </a:r>
            <a:r>
              <a:rPr lang="en-US" dirty="0"/>
              <a:t>”</a:t>
            </a:r>
            <a:endParaRPr lang="en-US" i="1" dirty="0"/>
          </a:p>
          <a:p>
            <a:pPr lvl="1"/>
            <a:endParaRPr lang="en-US" i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213600" y="2311400"/>
          <a:ext cx="2844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tion" r:id="rId3" imgW="914400" imgH="571500" progId="Equation.3">
                  <p:embed/>
                </p:oleObj>
              </mc:Choice>
              <mc:Fallback>
                <p:oleObj name="Equation" r:id="rId3" imgW="9144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3600" y="2311400"/>
                        <a:ext cx="28448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51560"/>
              </p:ext>
            </p:extLst>
          </p:nvPr>
        </p:nvGraphicFramePr>
        <p:xfrm>
          <a:off x="895351" y="4557866"/>
          <a:ext cx="10602383" cy="148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" name="Equation" r:id="rId5" imgW="3987800" imgH="558800" progId="Equation.3">
                  <p:embed/>
                </p:oleObj>
              </mc:Choice>
              <mc:Fallback>
                <p:oleObj name="Equation" r:id="rId5" imgW="39878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5351" y="4557866"/>
                        <a:ext cx="10602383" cy="1488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321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WordNet can be viewed as a graph</a:t>
            </a:r>
          </a:p>
          <a:p>
            <a:pPr lvl="1"/>
            <a:r>
              <a:rPr lang="en-US" dirty="0"/>
              <a:t>senses are nodes</a:t>
            </a:r>
          </a:p>
          <a:p>
            <a:pPr lvl="1"/>
            <a:r>
              <a:rPr lang="en-US" dirty="0"/>
              <a:t>relations (</a:t>
            </a:r>
            <a:r>
              <a:rPr lang="en-US" dirty="0" err="1"/>
              <a:t>hypernymy</a:t>
            </a:r>
            <a:r>
              <a:rPr lang="en-US" dirty="0"/>
              <a:t>, </a:t>
            </a:r>
            <a:r>
              <a:rPr lang="en-US" dirty="0" err="1"/>
              <a:t>meronymy</a:t>
            </a:r>
            <a:r>
              <a:rPr lang="en-US" dirty="0"/>
              <a:t>) are edges</a:t>
            </a:r>
          </a:p>
          <a:p>
            <a:pPr lvl="1"/>
            <a:r>
              <a:rPr lang="en-US" dirty="0"/>
              <a:t>Also add edge between word and unambiguous gloss words</a:t>
            </a:r>
          </a:p>
          <a:p>
            <a:endParaRPr lang="en-US" dirty="0"/>
          </a:p>
        </p:txBody>
      </p:sp>
      <p:pic>
        <p:nvPicPr>
          <p:cNvPr id="4" name="Picture 3" descr="drinkw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733" y="3399616"/>
            <a:ext cx="7349067" cy="34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9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9753600" cy="1143000"/>
          </a:xfrm>
        </p:spPr>
        <p:txBody>
          <a:bodyPr/>
          <a:lstStyle/>
          <a:p>
            <a:r>
              <a:rPr lang="en-US" dirty="0"/>
              <a:t>Word Sense Disambiguation (WSD)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98600"/>
            <a:ext cx="11379200" cy="5181600"/>
          </a:xfrm>
        </p:spPr>
        <p:txBody>
          <a:bodyPr/>
          <a:lstStyle/>
          <a:p>
            <a:r>
              <a:rPr lang="en-US" sz="3733" dirty="0"/>
              <a:t>Given </a:t>
            </a:r>
          </a:p>
          <a:p>
            <a:pPr lvl="1"/>
            <a:r>
              <a:rPr lang="en-US" sz="3200" dirty="0"/>
              <a:t>A word in context </a:t>
            </a:r>
          </a:p>
          <a:p>
            <a:pPr lvl="1"/>
            <a:r>
              <a:rPr lang="en-US" sz="3200" dirty="0"/>
              <a:t>A fixed inventory of potential word senses</a:t>
            </a:r>
          </a:p>
          <a:p>
            <a:pPr lvl="1"/>
            <a:r>
              <a:rPr lang="en-US" sz="3200" dirty="0"/>
              <a:t>Decide which sense of the word this is</a:t>
            </a:r>
          </a:p>
          <a:p>
            <a:r>
              <a:rPr lang="en-US" sz="3733" dirty="0"/>
              <a:t>Why? Machine translation, QA, speech synthesis</a:t>
            </a:r>
          </a:p>
          <a:p>
            <a:r>
              <a:rPr lang="en-US" sz="3733" dirty="0"/>
              <a:t>What set of senses?</a:t>
            </a:r>
          </a:p>
          <a:p>
            <a:pPr lvl="1"/>
            <a:r>
              <a:rPr lang="en-US" dirty="0"/>
              <a:t>In general: the senses in a thesaurus like WordNet</a:t>
            </a:r>
          </a:p>
        </p:txBody>
      </p:sp>
    </p:spTree>
    <p:extLst>
      <p:ext uri="{BB962C8B-B14F-4D97-AF65-F5344CB8AC3E}">
        <p14:creationId xmlns:p14="http://schemas.microsoft.com/office/powerpoint/2010/main" val="18062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graph for WSD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target word and words in its sentential context into the graph, with directed edges to their senses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“She drank some milk”</a:t>
            </a:r>
          </a:p>
          <a:p>
            <a:r>
              <a:rPr lang="en-US" dirty="0"/>
              <a:t>Now choose the</a:t>
            </a:r>
          </a:p>
          <a:p>
            <a:pPr marL="0" indent="0">
              <a:buNone/>
            </a:pPr>
            <a:r>
              <a:rPr lang="en-US" i="1" dirty="0"/>
              <a:t>     most central </a:t>
            </a:r>
            <a:r>
              <a:rPr lang="en-US" dirty="0"/>
              <a:t>sense</a:t>
            </a:r>
          </a:p>
          <a:p>
            <a:pPr marL="0" indent="0">
              <a:buNone/>
            </a:pPr>
            <a:r>
              <a:rPr lang="en-US" sz="2667" dirty="0"/>
              <a:t>Pick nodes with</a:t>
            </a:r>
          </a:p>
          <a:p>
            <a:pPr marL="0" indent="0">
              <a:buNone/>
            </a:pPr>
            <a:r>
              <a:rPr lang="en-US" sz="2667" dirty="0"/>
              <a:t>highest “</a:t>
            </a:r>
            <a:r>
              <a:rPr lang="en-US" sz="2667" dirty="0" err="1"/>
              <a:t>pagerank</a:t>
            </a:r>
            <a:r>
              <a:rPr lang="en-US" sz="2667" dirty="0"/>
              <a:t>” or</a:t>
            </a:r>
            <a:br>
              <a:rPr lang="en-US" sz="2667" dirty="0"/>
            </a:br>
            <a:r>
              <a:rPr lang="en-US" sz="2667" dirty="0"/>
              <a:t>similar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drinkmi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3074664"/>
            <a:ext cx="7704667" cy="37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9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Problem</a:t>
            </a:r>
            <a:r>
              <a:rPr lang="en-US" sz="2400" dirty="0">
                <a:latin typeface="Calibri"/>
                <a:cs typeface="Calibri"/>
              </a:rPr>
              <a:t>: supervised and dictionary-based approaches require large hand-built resources. What if you don’t have so much training data?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cs typeface="Calibri"/>
              </a:rPr>
              <a:t>Solution</a:t>
            </a:r>
            <a:r>
              <a:rPr lang="en-US" sz="2400" dirty="0">
                <a:latin typeface="Calibri"/>
                <a:cs typeface="Calibri"/>
              </a:rPr>
              <a:t>: Bootstrapping. Generalize from a very small hand-labeled seed-set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err="1">
                <a:latin typeface="Calibri"/>
                <a:cs typeface="Calibri"/>
              </a:rPr>
              <a:t>Yarosky’s</a:t>
            </a:r>
            <a:r>
              <a:rPr lang="en-US" sz="2400" dirty="0">
                <a:latin typeface="Calibri"/>
                <a:cs typeface="Calibri"/>
              </a:rPr>
              <a:t> algorithm: Learns a classifier for a target word. Uses bootstrapping to create more training examples</a:t>
            </a:r>
          </a:p>
          <a:p>
            <a:r>
              <a:rPr lang="en-US" sz="2600" dirty="0">
                <a:latin typeface="Calibri" charset="0"/>
                <a:ea typeface="Calibri" charset="0"/>
                <a:cs typeface="Calibri" charset="0"/>
              </a:rPr>
              <a:t>Intuition: Let’s take the word bass</a:t>
            </a:r>
          </a:p>
          <a:p>
            <a:pPr lvl="1"/>
            <a:r>
              <a:rPr lang="en-US" dirty="0"/>
              <a:t>the word </a:t>
            </a:r>
            <a:r>
              <a:rPr lang="en-US" dirty="0">
                <a:latin typeface="Courier"/>
                <a:cs typeface="Courier"/>
              </a:rPr>
              <a:t>play</a:t>
            </a:r>
            <a:r>
              <a:rPr lang="en-US" dirty="0"/>
              <a:t> occurs with the music sense of bass </a:t>
            </a:r>
          </a:p>
          <a:p>
            <a:pPr lvl="1"/>
            <a:r>
              <a:rPr lang="en-US" dirty="0">
                <a:cs typeface="Calibri"/>
              </a:rPr>
              <a:t>the word </a:t>
            </a:r>
            <a:r>
              <a:rPr lang="en-US" dirty="0">
                <a:latin typeface="Courier"/>
                <a:cs typeface="Courier"/>
              </a:rPr>
              <a:t>fish</a:t>
            </a:r>
            <a:r>
              <a:rPr lang="en-US" dirty="0"/>
              <a:t> occurs with the fish sense of bass</a:t>
            </a:r>
          </a:p>
        </p:txBody>
      </p:sp>
    </p:spTree>
    <p:extLst>
      <p:ext uri="{BB962C8B-B14F-4D97-AF65-F5344CB8AC3E}">
        <p14:creationId xmlns:p14="http://schemas.microsoft.com/office/powerpoint/2010/main" val="542066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Sentences extracting using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fish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play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pic>
        <p:nvPicPr>
          <p:cNvPr id="14510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3987"/>
            <a:ext cx="10464800" cy="3210440"/>
          </a:xfrm>
        </p:spPr>
      </p:pic>
    </p:spTree>
    <p:extLst>
      <p:ext uri="{BB962C8B-B14F-4D97-AF65-F5344CB8AC3E}">
        <p14:creationId xmlns:p14="http://schemas.microsoft.com/office/powerpoint/2010/main" val="1274944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</a:t>
            </a:r>
            <a:r>
              <a:rPr lang="en-US" dirty="0"/>
              <a:t>seeds</a:t>
            </a:r>
          </a:p>
        </p:txBody>
      </p:sp>
      <p:sp>
        <p:nvSpPr>
          <p:cNvPr id="1452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585" indent="-609585">
              <a:buFont typeface="Arial" charset="0"/>
              <a:buAutoNum type="arabicParenR"/>
            </a:pPr>
            <a:r>
              <a:rPr lang="en-US" dirty="0">
                <a:latin typeface="Calibri"/>
                <a:cs typeface="Calibri"/>
              </a:rPr>
              <a:t>“One sense per collocation”:</a:t>
            </a:r>
          </a:p>
          <a:p>
            <a:pPr marL="1117572" lvl="1" indent="-507987"/>
            <a:r>
              <a:rPr lang="en-US" dirty="0">
                <a:latin typeface="Calibri"/>
                <a:cs typeface="Calibri"/>
              </a:rPr>
              <a:t>A word reoccurring in collocation with the same word will almost surely have the same sense.</a:t>
            </a:r>
          </a:p>
          <a:p>
            <a:pPr marL="609585" indent="-609585">
              <a:buFont typeface="Arial" charset="0"/>
              <a:buAutoNum type="arabicParenR"/>
            </a:pPr>
            <a:r>
              <a:rPr lang="en-US" dirty="0">
                <a:latin typeface="Calibri"/>
                <a:cs typeface="Calibri"/>
              </a:rPr>
              <a:t>“One sense per discourse”:</a:t>
            </a:r>
          </a:p>
          <a:p>
            <a:pPr marL="1117572" lvl="1" indent="-507987"/>
            <a:r>
              <a:rPr lang="en-US" dirty="0">
                <a:latin typeface="Calibri"/>
                <a:cs typeface="Calibri"/>
              </a:rPr>
              <a:t>The sense of a word is highly consistent within a document</a:t>
            </a:r>
          </a:p>
          <a:p>
            <a:pPr marL="1117572" lvl="1" indent="-507987"/>
            <a:r>
              <a:rPr lang="en-US" dirty="0">
                <a:latin typeface="Calibri"/>
                <a:cs typeface="Calibri"/>
              </a:rPr>
              <a:t>(At least for non-function words, and especially topic-specific words)</a:t>
            </a:r>
          </a:p>
        </p:txBody>
      </p:sp>
    </p:spTree>
    <p:extLst>
      <p:ext uri="{BB962C8B-B14F-4D97-AF65-F5344CB8AC3E}">
        <p14:creationId xmlns:p14="http://schemas.microsoft.com/office/powerpoint/2010/main" val="894671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Google’s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Google proposed a new method to perform WSD using deep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568" y="5850235"/>
            <a:ext cx="751022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Semi-supervised Word Sense Disambiguation with Neural Models.</a:t>
            </a:r>
          </a:p>
          <a:p>
            <a:r>
              <a:rPr lang="en-US" dirty="0">
                <a:hlinkClick r:id="rId2"/>
              </a:rPr>
              <a:t>Dayu Yuan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Julian Richardson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Ryan Doherty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Colin Evans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Eric Altendorf</a:t>
            </a:r>
            <a:r>
              <a:rPr lang="en-US" dirty="0"/>
              <a:t>. </a:t>
            </a:r>
            <a:r>
              <a:rPr lang="en-US" dirty="0" err="1"/>
              <a:t>Coling</a:t>
            </a:r>
            <a:r>
              <a:rPr lang="en-US" dirty="0"/>
              <a:t> 2016. </a:t>
            </a:r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1602" y="2663527"/>
            <a:ext cx="5351066" cy="2675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638" y="2998922"/>
            <a:ext cx="4631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a LSTM to create context embeddings</a:t>
            </a:r>
          </a:p>
          <a:p>
            <a:pPr marL="342900" indent="-342900">
              <a:buAutoNum type="arabicPeriod"/>
            </a:pPr>
            <a:r>
              <a:rPr lang="en-US" dirty="0"/>
              <a:t>Use manually annotated data to construct</a:t>
            </a:r>
            <a:br>
              <a:rPr lang="en-US" dirty="0"/>
            </a:br>
            <a:r>
              <a:rPr lang="en-US" i="1" dirty="0"/>
              <a:t>sense embeddings. </a:t>
            </a:r>
            <a:r>
              <a:rPr lang="en-US" dirty="0"/>
              <a:t>They are the </a:t>
            </a:r>
            <a:r>
              <a:rPr lang="en-US" b="1" dirty="0"/>
              <a:t>average</a:t>
            </a:r>
            <a:r>
              <a:rPr lang="en-US" dirty="0"/>
              <a:t> of</a:t>
            </a:r>
            <a:br>
              <a:rPr lang="en-US" dirty="0"/>
            </a:br>
            <a:r>
              <a:rPr lang="en-US" dirty="0"/>
              <a:t>all context vectors where the sense appears</a:t>
            </a:r>
            <a:endParaRPr lang="en-US" i="1" dirty="0"/>
          </a:p>
          <a:p>
            <a:pPr marL="342900" indent="-342900">
              <a:buAutoNum type="arabicPeriod"/>
            </a:pPr>
            <a:r>
              <a:rPr lang="en-US" dirty="0"/>
              <a:t>Given a sentence, calculate the embedding</a:t>
            </a:r>
            <a:br>
              <a:rPr lang="en-US" dirty="0"/>
            </a:br>
            <a:r>
              <a:rPr lang="en-US" dirty="0"/>
              <a:t>of the target word, then compare it to all</a:t>
            </a:r>
            <a:br>
              <a:rPr lang="en-US" dirty="0"/>
            </a:br>
            <a:r>
              <a:rPr lang="en-US" dirty="0"/>
              <a:t>sense embeddings (cosine similarity)</a:t>
            </a:r>
          </a:p>
        </p:txBody>
      </p:sp>
    </p:spTree>
    <p:extLst>
      <p:ext uri="{BB962C8B-B14F-4D97-AF65-F5344CB8AC3E}">
        <p14:creationId xmlns:p14="http://schemas.microsoft.com/office/powerpoint/2010/main" val="1017881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Google’s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568" y="5850235"/>
            <a:ext cx="751022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Semi-supervised Word Sense Disambiguation with Neural Models.</a:t>
            </a:r>
          </a:p>
          <a:p>
            <a:r>
              <a:rPr lang="en-US" dirty="0">
                <a:hlinkClick r:id="rId2"/>
              </a:rPr>
              <a:t>Dayu Yuan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Julian Richardson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Ryan Doherty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Colin Evans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Eric Altendorf</a:t>
            </a:r>
            <a:r>
              <a:rPr lang="en-US" dirty="0"/>
              <a:t>. </a:t>
            </a:r>
            <a:r>
              <a:rPr lang="en-US"/>
              <a:t>COLING 2016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LINK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97" y="1633994"/>
            <a:ext cx="10136740" cy="33483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3878" y="5160936"/>
            <a:ext cx="755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vectors trained using </a:t>
            </a:r>
            <a:r>
              <a:rPr lang="en-US" b="1" dirty="0"/>
              <a:t>100 billion tokens </a:t>
            </a:r>
            <a:r>
              <a:rPr lang="en-US" dirty="0"/>
              <a:t>and a vocabulary of </a:t>
            </a:r>
            <a:r>
              <a:rPr lang="en-US" b="1" dirty="0"/>
              <a:t>1M </a:t>
            </a:r>
            <a:r>
              <a:rPr lang="en-US" dirty="0"/>
              <a:t>words.</a:t>
            </a:r>
          </a:p>
        </p:txBody>
      </p:sp>
      <p:sp>
        <p:nvSpPr>
          <p:cNvPr id="11" name="Explosion 2 10"/>
          <p:cNvSpPr/>
          <p:nvPr/>
        </p:nvSpPr>
        <p:spPr>
          <a:xfrm>
            <a:off x="464949" y="4866468"/>
            <a:ext cx="3208149" cy="109263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 reproducible</a:t>
            </a:r>
          </a:p>
        </p:txBody>
      </p:sp>
    </p:spTree>
    <p:extLst>
      <p:ext uri="{BB962C8B-B14F-4D97-AF65-F5344CB8AC3E}">
        <p14:creationId xmlns:p14="http://schemas.microsoft.com/office/powerpoint/2010/main" val="15715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 of WSD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general, WSD is hard!</a:t>
            </a:r>
          </a:p>
          <a:p>
            <a:r>
              <a:rPr lang="en-US" sz="2400" dirty="0"/>
              <a:t>Human inter-annotator agreement</a:t>
            </a:r>
          </a:p>
          <a:p>
            <a:pPr lvl="1"/>
            <a:r>
              <a:rPr lang="en-US" dirty="0"/>
              <a:t>Compare annotations of two humans, Given same tagging guidelines</a:t>
            </a:r>
          </a:p>
          <a:p>
            <a:r>
              <a:rPr lang="en-US" sz="2400" dirty="0"/>
              <a:t>Human agreements on all-words corpora with WordNet style senses</a:t>
            </a:r>
          </a:p>
          <a:p>
            <a:pPr lvl="1"/>
            <a:r>
              <a:rPr lang="en-US" dirty="0"/>
              <a:t>75%-80% </a:t>
            </a:r>
          </a:p>
        </p:txBody>
      </p:sp>
    </p:spTree>
    <p:extLst>
      <p:ext uri="{BB962C8B-B14F-4D97-AF65-F5344CB8AC3E}">
        <p14:creationId xmlns:p14="http://schemas.microsoft.com/office/powerpoint/2010/main" val="135830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State-of-the-art reaches 60-80% (depends on the task and repo.) [1]</a:t>
            </a:r>
          </a:p>
          <a:p>
            <a:pPr lvl="1"/>
            <a:r>
              <a:rPr lang="en-US" dirty="0"/>
              <a:t>IMS and Personalized </a:t>
            </a:r>
            <a:r>
              <a:rPr lang="en-US" dirty="0" err="1"/>
              <a:t>Pagerank</a:t>
            </a:r>
            <a:r>
              <a:rPr lang="en-US" dirty="0"/>
              <a:t> are the most popular ones</a:t>
            </a:r>
          </a:p>
          <a:p>
            <a:r>
              <a:rPr lang="en-US" dirty="0"/>
              <a:t>No existing method can handle </a:t>
            </a:r>
            <a:br>
              <a:rPr lang="en-US" dirty="0"/>
            </a:br>
            <a:r>
              <a:rPr lang="en-US" dirty="0"/>
              <a:t>the “Long tail problem”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5317" y="6043448"/>
            <a:ext cx="751022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[1] R. </a:t>
            </a:r>
            <a:r>
              <a:rPr lang="en-US" dirty="0" err="1"/>
              <a:t>Navigli</a:t>
            </a:r>
            <a:r>
              <a:rPr lang="en-US" dirty="0"/>
              <a:t>, “Word Sense Disambiguation: A Survey,” </a:t>
            </a:r>
            <a:r>
              <a:rPr lang="en-US" i="1" dirty="0"/>
              <a:t>ACM </a:t>
            </a:r>
            <a:r>
              <a:rPr lang="en-US" i="1" dirty="0" err="1"/>
              <a:t>Comput</a:t>
            </a:r>
            <a:r>
              <a:rPr lang="en-US" i="1" dirty="0"/>
              <a:t>. </a:t>
            </a:r>
            <a:r>
              <a:rPr lang="en-US" i="1" dirty="0" err="1"/>
              <a:t>Surv</a:t>
            </a:r>
            <a:r>
              <a:rPr lang="en-US" i="1" dirty="0"/>
              <a:t>.</a:t>
            </a:r>
            <a:r>
              <a:rPr lang="en-US" dirty="0"/>
              <a:t>, vol. 41, no. 2, p. 10:1–10:69, Feb. 2009.</a:t>
            </a:r>
            <a:endParaRPr lang="en-US" dirty="0">
              <a:effectLst/>
            </a:endParaRPr>
          </a:p>
        </p:txBody>
      </p:sp>
      <p:pic>
        <p:nvPicPr>
          <p:cNvPr id="1026" name="Picture 2" descr="mage result for long tail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16" y="2743199"/>
            <a:ext cx="4366718" cy="32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6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variants of WSD task</a:t>
            </a: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733" dirty="0"/>
              <a:t>Lexical Sample task</a:t>
            </a:r>
          </a:p>
          <a:p>
            <a:pPr lvl="1"/>
            <a:r>
              <a:rPr lang="en-US" sz="3200" dirty="0"/>
              <a:t>Small pre-selected set of target words (</a:t>
            </a:r>
            <a:r>
              <a:rPr lang="en-US" sz="3200" i="1" dirty="0"/>
              <a:t>line, plant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And inventory of senses for each word</a:t>
            </a:r>
          </a:p>
          <a:p>
            <a:pPr lvl="1"/>
            <a:r>
              <a:rPr lang="en-US" sz="3200" dirty="0"/>
              <a:t>Supervised machine learning: train a classifier for each word</a:t>
            </a:r>
          </a:p>
          <a:p>
            <a:r>
              <a:rPr lang="en-US" sz="3733" dirty="0"/>
              <a:t>All-words task</a:t>
            </a:r>
          </a:p>
          <a:p>
            <a:pPr lvl="1"/>
            <a:r>
              <a:rPr lang="en-US" sz="3200" dirty="0"/>
              <a:t>Every word in an entire text</a:t>
            </a:r>
          </a:p>
          <a:p>
            <a:pPr lvl="1"/>
            <a:r>
              <a:rPr lang="en-US" sz="3200" dirty="0"/>
              <a:t>A lexicon with senses for each word</a:t>
            </a:r>
          </a:p>
          <a:p>
            <a:pPr lvl="1"/>
            <a:r>
              <a:rPr lang="en-US" sz="3200" dirty="0"/>
              <a:t>Data sparseness: can’t train word-specific classifiers</a:t>
            </a:r>
          </a:p>
        </p:txBody>
      </p:sp>
    </p:spTree>
    <p:extLst>
      <p:ext uri="{BB962C8B-B14F-4D97-AF65-F5344CB8AC3E}">
        <p14:creationId xmlns:p14="http://schemas.microsoft.com/office/powerpoint/2010/main" val="8452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Methods</a:t>
            </a:r>
          </a:p>
          <a:p>
            <a:r>
              <a:rPr lang="en-US" dirty="0"/>
              <a:t>Thesaurus/Dictionary Methods</a:t>
            </a:r>
          </a:p>
          <a:p>
            <a:r>
              <a:rPr lang="en-US" dirty="0"/>
              <a:t>Semi-Supervised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6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2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Machine Learning Approaches</a:t>
            </a:r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3" y="1981200"/>
            <a:ext cx="10864849" cy="4114800"/>
          </a:xfrm>
        </p:spPr>
        <p:txBody>
          <a:bodyPr/>
          <a:lstStyle/>
          <a:p>
            <a:r>
              <a:rPr lang="en-US" dirty="0"/>
              <a:t>Supervised machine learning approach: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8000"/>
                </a:solidFill>
              </a:rPr>
              <a:t>training corpus</a:t>
            </a:r>
            <a:r>
              <a:rPr lang="en-US" dirty="0"/>
              <a:t> of words tagged in context with their sense</a:t>
            </a:r>
          </a:p>
          <a:p>
            <a:pPr lvl="1"/>
            <a:r>
              <a:rPr lang="en-US" dirty="0"/>
              <a:t>used to train a classifier that can tag words in new text</a:t>
            </a:r>
          </a:p>
          <a:p>
            <a:r>
              <a:rPr lang="en-US" dirty="0"/>
              <a:t>Summary of what we need: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tag set</a:t>
            </a:r>
            <a:r>
              <a:rPr lang="en-US" dirty="0"/>
              <a:t> (</a:t>
            </a:r>
            <a:r>
              <a:rPr lang="en-US" dirty="0">
                <a:latin typeface="Calibri"/>
                <a:cs typeface="Calibri"/>
              </a:rPr>
              <a:t>“</a:t>
            </a:r>
            <a:r>
              <a:rPr lang="en-US" dirty="0"/>
              <a:t>sense inventory”)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/>
              <a:t>the </a:t>
            </a:r>
            <a:r>
              <a:rPr lang="en-US" b="1" dirty="0"/>
              <a:t>training corpus</a:t>
            </a:r>
            <a:endParaRPr lang="en-US" dirty="0"/>
          </a:p>
          <a:p>
            <a:pPr lvl="1"/>
            <a:r>
              <a:rPr lang="en-US" dirty="0"/>
              <a:t>A set of </a:t>
            </a:r>
            <a:r>
              <a:rPr lang="en-US" b="1" dirty="0"/>
              <a:t>features</a:t>
            </a:r>
            <a:r>
              <a:rPr lang="en-US" dirty="0"/>
              <a:t> extracted from the training corpus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WSD 1: WSD Tags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tag = dictionary sense</a:t>
            </a:r>
          </a:p>
          <a:p>
            <a:r>
              <a:rPr lang="en-US" dirty="0"/>
              <a:t>For example, for WordNet an instance of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bass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in a text has 8 possible tags or labels (bass</a:t>
            </a:r>
            <a:r>
              <a:rPr lang="en-US" baseline="30000" dirty="0"/>
              <a:t>1</a:t>
            </a:r>
            <a:r>
              <a:rPr lang="en-US" dirty="0"/>
              <a:t> through bass</a:t>
            </a:r>
            <a:r>
              <a:rPr lang="en-US" baseline="30000" dirty="0"/>
              <a:t>8</a:t>
            </a:r>
            <a:r>
              <a:rPr lang="en-US" dirty="0"/>
              <a:t>)</a:t>
            </a:r>
          </a:p>
          <a:p>
            <a:r>
              <a:rPr lang="en-US" dirty="0"/>
              <a:t>For instance, given the sentence: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sense of “bass”?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26069" y="3920358"/>
            <a:ext cx="549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curtain rises to the sound of angry dogs baying and ominous </a:t>
            </a:r>
            <a:r>
              <a:rPr lang="en-US" b="1" dirty="0"/>
              <a:t>bass</a:t>
            </a:r>
            <a:r>
              <a:rPr lang="en-US" dirty="0"/>
              <a:t> chord sounding.</a:t>
            </a:r>
          </a:p>
        </p:txBody>
      </p:sp>
    </p:spTree>
    <p:extLst>
      <p:ext uri="{BB962C8B-B14F-4D97-AF65-F5344CB8AC3E}">
        <p14:creationId xmlns:p14="http://schemas.microsoft.com/office/powerpoint/2010/main" val="147628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senses of “bass” in WordNet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684000" cy="4445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bass - (the lowest part of the musical range)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bass, bass part - (the lowest part in polyphonic  music)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bass, basso - (an adult male singer with the lowest voice)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sea bass, bass - (flesh of lean-fleshed saltwater fish of the family </a:t>
            </a:r>
            <a:r>
              <a:rPr lang="en-US" sz="2933" dirty="0" err="1"/>
              <a:t>Serranidae</a:t>
            </a:r>
            <a:r>
              <a:rPr lang="en-US" sz="2933" dirty="0"/>
              <a:t>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freshwater bass, bass - (any of various North American lean-fleshed freshwater fishes especially of the genus </a:t>
            </a:r>
            <a:r>
              <a:rPr lang="en-US" sz="2933" dirty="0" err="1"/>
              <a:t>Micropterus</a:t>
            </a:r>
            <a:r>
              <a:rPr lang="en-US" sz="2933" dirty="0"/>
              <a:t>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bass, bass voice, basso - (the lowest adult male singing voice)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bass - (the member with the lowest range of a family of musical instruments)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2933" dirty="0"/>
              <a:t>bass - (nontechnical name for any of numerous edible  marine and freshwater spiny-finned fishes)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68300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</TotalTime>
  <Words>1938</Words>
  <Application>Microsoft Macintosh PowerPoint</Application>
  <PresentationFormat>Widescreen</PresentationFormat>
  <Paragraphs>244</Paragraphs>
  <Slides>38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ＭＳ Ｐゴシック</vt:lpstr>
      <vt:lpstr>Yu Gothic</vt:lpstr>
      <vt:lpstr>Yu Gothic Light</vt:lpstr>
      <vt:lpstr>Arial</vt:lpstr>
      <vt:lpstr>Calibri</vt:lpstr>
      <vt:lpstr>Calibri Light</vt:lpstr>
      <vt:lpstr>Courier</vt:lpstr>
      <vt:lpstr>Lucida Sans</vt:lpstr>
      <vt:lpstr>Symbol</vt:lpstr>
      <vt:lpstr>Wingdings</vt:lpstr>
      <vt:lpstr>Office Theme</vt:lpstr>
      <vt:lpstr>Equation</vt:lpstr>
      <vt:lpstr>What is knowledge acquisition?</vt:lpstr>
      <vt:lpstr>Word Sense Disambiguation</vt:lpstr>
      <vt:lpstr>Word Sense Disambiguation (WSD)</vt:lpstr>
      <vt:lpstr>Two variants of WSD task</vt:lpstr>
      <vt:lpstr>WSD Methods</vt:lpstr>
      <vt:lpstr>Supervised Methods</vt:lpstr>
      <vt:lpstr>Supervised Machine Learning Approaches</vt:lpstr>
      <vt:lpstr>Supervised WSD 1: WSD Tags</vt:lpstr>
      <vt:lpstr>8 senses of “bass” in WordNet</vt:lpstr>
      <vt:lpstr>Supervised WSD 2: Get a corpus</vt:lpstr>
      <vt:lpstr>SemCor</vt:lpstr>
      <vt:lpstr>Supervised WSD 3: Extract feature vectors Intuition from Warren Weaver (1955):</vt:lpstr>
      <vt:lpstr>Two kinds of features in the vectors</vt:lpstr>
      <vt:lpstr>Examples</vt:lpstr>
      <vt:lpstr>Collocational features</vt:lpstr>
      <vt:lpstr>Bag-of-words features</vt:lpstr>
      <vt:lpstr>Co-Occurrence Example</vt:lpstr>
      <vt:lpstr>Classification Methods: Supervised Machine Learning</vt:lpstr>
      <vt:lpstr>IMS</vt:lpstr>
      <vt:lpstr>WSD Evaluations and baselines</vt:lpstr>
      <vt:lpstr>Most Frequent Sense</vt:lpstr>
      <vt:lpstr>Possible exam questions </vt:lpstr>
      <vt:lpstr>Dictionary and Thesaurus Methods</vt:lpstr>
      <vt:lpstr>The Simplified Lesk algorithm</vt:lpstr>
      <vt:lpstr>The Simplified Lesk algorithm</vt:lpstr>
      <vt:lpstr>The Corpus Lesk algorithm</vt:lpstr>
      <vt:lpstr>Corpus Lesk: IDF weighting</vt:lpstr>
      <vt:lpstr>Corpus Lesk: IDF weighting</vt:lpstr>
      <vt:lpstr>Graph-based methods</vt:lpstr>
      <vt:lpstr>How to use the graph for WSD</vt:lpstr>
      <vt:lpstr>Semi-supervised Methods</vt:lpstr>
      <vt:lpstr>Semi-Supervised Learning</vt:lpstr>
      <vt:lpstr>Sentences extracting using “fish” and “play”</vt:lpstr>
      <vt:lpstr>Generating seeds</vt:lpstr>
      <vt:lpstr>The Google’s way</vt:lpstr>
      <vt:lpstr>The Google’s way</vt:lpstr>
      <vt:lpstr>General problem of WSD</vt:lpstr>
      <vt:lpstr>Performance state-of-the-art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Processing Systems (16/17)</dc:title>
  <dc:creator>Jacopo Urbani</dc:creator>
  <cp:lastModifiedBy>Microsoft Office User</cp:lastModifiedBy>
  <cp:revision>1143</cp:revision>
  <dcterms:created xsi:type="dcterms:W3CDTF">2016-09-05T09:10:07Z</dcterms:created>
  <dcterms:modified xsi:type="dcterms:W3CDTF">2018-11-22T15:27:12Z</dcterms:modified>
</cp:coreProperties>
</file>