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25"/>
  </p:notesMasterIdLst>
  <p:sldIdLst>
    <p:sldId id="277" r:id="rId2"/>
    <p:sldId id="278" r:id="rId3"/>
    <p:sldId id="279" r:id="rId4"/>
    <p:sldId id="284" r:id="rId5"/>
    <p:sldId id="280" r:id="rId6"/>
    <p:sldId id="281" r:id="rId7"/>
    <p:sldId id="282" r:id="rId8"/>
    <p:sldId id="283" r:id="rId9"/>
    <p:sldId id="285" r:id="rId10"/>
    <p:sldId id="286" r:id="rId11"/>
    <p:sldId id="306" r:id="rId12"/>
    <p:sldId id="295" r:id="rId13"/>
    <p:sldId id="296" r:id="rId14"/>
    <p:sldId id="288" r:id="rId15"/>
    <p:sldId id="289" r:id="rId16"/>
    <p:sldId id="303" r:id="rId17"/>
    <p:sldId id="293" r:id="rId18"/>
    <p:sldId id="300" r:id="rId19"/>
    <p:sldId id="304" r:id="rId20"/>
    <p:sldId id="291" r:id="rId21"/>
    <p:sldId id="305" r:id="rId22"/>
    <p:sldId id="301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2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93D26-77D0-AB4B-8F5C-858DFD1FB8C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B90-1D4E-2F4A-A626-79D4D18D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79B90-1D4E-2F4A-A626-79D4D18DFE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79B90-1D4E-2F4A-A626-79D4D18DFE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79B90-1D4E-2F4A-A626-79D4D18DFE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79B90-1D4E-2F4A-A626-79D4D18DFE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ADF5-9A8E-1240-BC81-6FB2C6F98C3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Web Data Processing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BD24-721C-904C-B54E-34E60E8B9A4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057506"/>
            <a:ext cx="2668314" cy="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ronxin.github.io/wev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Consumption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word2vec</a:t>
            </a:r>
            <a:r>
              <a:rPr lang="en-US" dirty="0"/>
              <a:t> is a class of methods to to map </a:t>
            </a:r>
            <a:r>
              <a:rPr lang="en-US" i="1" dirty="0"/>
              <a:t>words </a:t>
            </a:r>
            <a:r>
              <a:rPr lang="en-US" dirty="0"/>
              <a:t>in a low-dimensional continuous vector space</a:t>
            </a:r>
            <a:endParaRPr lang="en-US" b="1" dirty="0"/>
          </a:p>
          <a:p>
            <a:pPr lvl="1"/>
            <a:r>
              <a:rPr lang="en-US" dirty="0"/>
              <a:t>Each word is mapped to a vector of real values. These vectors encode “instructions” to the latent meaning of the word and are called </a:t>
            </a:r>
            <a:r>
              <a:rPr lang="en-US" b="1" dirty="0" err="1"/>
              <a:t>embeddings</a:t>
            </a:r>
            <a:endParaRPr lang="en-US" b="1" dirty="0"/>
          </a:p>
          <a:p>
            <a:r>
              <a:rPr lang="en-US" dirty="0"/>
              <a:t>word2vec was proposed by Google and is now widely used!</a:t>
            </a:r>
          </a:p>
          <a:p>
            <a:r>
              <a:rPr lang="en-US" dirty="0"/>
              <a:t>These vectors are constructed following the principle</a:t>
            </a:r>
            <a:r>
              <a:rPr lang="en-US" i="1" dirty="0"/>
              <a:t>: “You shall know a word by the company it keeps” </a:t>
            </a:r>
            <a:r>
              <a:rPr lang="en-US" dirty="0"/>
              <a:t>Firth, 1957</a:t>
            </a:r>
          </a:p>
          <a:p>
            <a:r>
              <a:rPr lang="en-US" dirty="0"/>
              <a:t>The vectors can be constructed using two models:</a:t>
            </a:r>
          </a:p>
          <a:p>
            <a:pPr lvl="1"/>
            <a:r>
              <a:rPr lang="en-US" b="1" dirty="0"/>
              <a:t>Skip-gram</a:t>
            </a:r>
          </a:p>
          <a:p>
            <a:pPr lvl="1"/>
            <a:r>
              <a:rPr lang="en-US" b="1" dirty="0"/>
              <a:t>Continuous bag-of-words (CBOW)</a:t>
            </a:r>
          </a:p>
        </p:txBody>
      </p:sp>
    </p:spTree>
    <p:extLst>
      <p:ext uri="{BB962C8B-B14F-4D97-AF65-F5344CB8AC3E}">
        <p14:creationId xmlns:p14="http://schemas.microsoft.com/office/powerpoint/2010/main" val="12101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vector </a:t>
            </a:r>
            <a:r>
              <a:rPr lang="en-US" dirty="0" err="1"/>
              <a:t>embeddings</a:t>
            </a:r>
            <a:r>
              <a:rPr lang="en-US" dirty="0"/>
              <a:t> can be used for a variety of reasons:</a:t>
            </a:r>
          </a:p>
          <a:p>
            <a:pPr lvl="1"/>
            <a:r>
              <a:rPr lang="en-US" dirty="0"/>
              <a:t>Word similarity</a:t>
            </a:r>
          </a:p>
          <a:p>
            <a:pPr lvl="1"/>
            <a:r>
              <a:rPr lang="en-US" dirty="0"/>
              <a:t>Analogies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Example: Vector(France) + Vector(Paris) </a:t>
            </a:r>
            <a:r>
              <a:rPr lang="mr-IN" dirty="0"/>
              <a:t>–</a:t>
            </a:r>
            <a:r>
              <a:rPr lang="en-US"/>
              <a:t> Vector(Italy)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Skip-gram model</a:t>
            </a:r>
          </a:p>
          <a:p>
            <a:r>
              <a:rPr lang="en-US" i="1" dirty="0"/>
              <a:t>Goal: </a:t>
            </a:r>
            <a:r>
              <a:rPr lang="en-US" dirty="0"/>
              <a:t>Given one word, predict the ones around it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We can look at words that appear around </a:t>
            </a:r>
            <a:r>
              <a:rPr lang="en-US" i="1" dirty="0"/>
              <a:t>w </a:t>
            </a:r>
            <a:r>
              <a:rPr lang="en-US" dirty="0"/>
              <a:t>in an existing corpus and train a model that, given </a:t>
            </a:r>
            <a:r>
              <a:rPr lang="en-US" i="1" dirty="0"/>
              <a:t>w</a:t>
            </a:r>
            <a:r>
              <a:rPr lang="en-US" dirty="0"/>
              <a:t>, returns the best scores for words such as the ones we observed in our corpus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19618" y="3098042"/>
            <a:ext cx="1323833" cy="477671"/>
            <a:chOff x="1719618" y="3098042"/>
            <a:chExt cx="1323833" cy="477671"/>
          </a:xfrm>
        </p:grpSpPr>
        <p:sp>
          <p:nvSpPr>
            <p:cNvPr id="4" name="Rounded Rectangle 3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0604" y="3100400"/>
              <a:ext cx="3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?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62952" y="3098042"/>
            <a:ext cx="1323833" cy="477671"/>
            <a:chOff x="1719618" y="3098042"/>
            <a:chExt cx="1323833" cy="477671"/>
          </a:xfrm>
        </p:grpSpPr>
        <p:sp>
          <p:nvSpPr>
            <p:cNvPr id="10" name="Rounded Rectangle 9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0604" y="3100400"/>
              <a:ext cx="3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?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29148" y="3078748"/>
            <a:ext cx="1323833" cy="477671"/>
            <a:chOff x="1719618" y="3098042"/>
            <a:chExt cx="1323833" cy="477671"/>
          </a:xfrm>
        </p:grpSpPr>
        <p:sp>
          <p:nvSpPr>
            <p:cNvPr id="13" name="Rounded Rectangle 12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0604" y="3100400"/>
              <a:ext cx="3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872482" y="3084394"/>
            <a:ext cx="1323833" cy="477671"/>
            <a:chOff x="1719618" y="3098042"/>
            <a:chExt cx="1323833" cy="477671"/>
          </a:xfrm>
        </p:grpSpPr>
        <p:sp>
          <p:nvSpPr>
            <p:cNvPr id="16" name="Rounded Rectangle 15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0604" y="3100400"/>
              <a:ext cx="3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?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415816" y="3086750"/>
            <a:ext cx="1323833" cy="477671"/>
            <a:chOff x="1719618" y="3098042"/>
            <a:chExt cx="1323833" cy="477671"/>
          </a:xfrm>
        </p:grpSpPr>
        <p:sp>
          <p:nvSpPr>
            <p:cNvPr id="19" name="Rounded Rectangle 18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0604" y="3100400"/>
              <a:ext cx="3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?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80128" y="3081105"/>
            <a:ext cx="1323833" cy="488962"/>
            <a:chOff x="1719618" y="3086751"/>
            <a:chExt cx="1323833" cy="488962"/>
          </a:xfrm>
        </p:grpSpPr>
        <p:sp>
          <p:nvSpPr>
            <p:cNvPr id="22" name="Rounded Rectangle 21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8994" y="3086751"/>
              <a:ext cx="482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w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2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9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Skip-gram model</a:t>
            </a:r>
          </a:p>
          <a:p>
            <a:r>
              <a:rPr lang="en-US" i="1" dirty="0"/>
              <a:t>Goal: </a:t>
            </a:r>
            <a:r>
              <a:rPr lang="en-US" dirty="0"/>
              <a:t>Given one word, predict the ones around it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More formally, we want to maximize a function like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51" y="4478964"/>
            <a:ext cx="5572295" cy="14987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19618" y="3125337"/>
            <a:ext cx="1323833" cy="477671"/>
            <a:chOff x="1719618" y="3098042"/>
            <a:chExt cx="1323833" cy="477671"/>
          </a:xfrm>
        </p:grpSpPr>
        <p:sp>
          <p:nvSpPr>
            <p:cNvPr id="8" name="Rounded Rectangle 7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0604" y="3100400"/>
              <a:ext cx="3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62952" y="3125337"/>
            <a:ext cx="1323833" cy="477671"/>
            <a:chOff x="1719618" y="3098042"/>
            <a:chExt cx="1323833" cy="477671"/>
          </a:xfrm>
        </p:grpSpPr>
        <p:sp>
          <p:nvSpPr>
            <p:cNvPr id="11" name="Rounded Rectangle 10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0604" y="3100400"/>
              <a:ext cx="3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?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148" y="3106043"/>
            <a:ext cx="1323833" cy="477671"/>
            <a:chOff x="1719618" y="3098042"/>
            <a:chExt cx="1323833" cy="477671"/>
          </a:xfrm>
        </p:grpSpPr>
        <p:sp>
          <p:nvSpPr>
            <p:cNvPr id="14" name="Rounded Rectangle 13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0604" y="3100400"/>
              <a:ext cx="3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72482" y="3111689"/>
            <a:ext cx="1323833" cy="477671"/>
            <a:chOff x="1719618" y="3098042"/>
            <a:chExt cx="1323833" cy="477671"/>
          </a:xfrm>
        </p:grpSpPr>
        <p:sp>
          <p:nvSpPr>
            <p:cNvPr id="17" name="Rounded Rectangle 16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20604" y="3100400"/>
              <a:ext cx="3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?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415816" y="3086750"/>
            <a:ext cx="1323833" cy="477671"/>
            <a:chOff x="1719618" y="3098042"/>
            <a:chExt cx="1323833" cy="477671"/>
          </a:xfrm>
        </p:grpSpPr>
        <p:sp>
          <p:nvSpPr>
            <p:cNvPr id="20" name="Rounded Rectangle 19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20604" y="3100400"/>
              <a:ext cx="3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?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0128" y="3108400"/>
            <a:ext cx="1323833" cy="488962"/>
            <a:chOff x="1719618" y="3086751"/>
            <a:chExt cx="1323833" cy="488962"/>
          </a:xfrm>
        </p:grpSpPr>
        <p:sp>
          <p:nvSpPr>
            <p:cNvPr id="23" name="Rounded Rectangle 22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8994" y="3086751"/>
              <a:ext cx="482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w</a:t>
              </a:r>
              <a:r>
                <a:rPr lang="en-US" sz="2400" baseline="-25000" dirty="0" err="1"/>
                <a:t>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19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Skip-gram model</a:t>
                </a:r>
              </a:p>
              <a:p>
                <a:r>
                  <a:rPr lang="en-US" dirty="0"/>
                  <a:t>How can we implement the conditional probability </a:t>
                </a:r>
                <a:r>
                  <a:rPr lang="en-US" i="1" dirty="0"/>
                  <a:t>p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We assign two vectors of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𝑂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for each word in the vocabulary </a:t>
                </a:r>
                <a:r>
                  <a:rPr lang="en-US" i="1" dirty="0"/>
                  <a:t>W </a:t>
                </a:r>
                <a:r>
                  <a:rPr lang="en-US" dirty="0"/>
                  <a:t>and calculate </a:t>
                </a:r>
                <a:r>
                  <a:rPr lang="en-US" i="1" dirty="0"/>
                  <a:t>p </a:t>
                </a:r>
                <a:r>
                  <a:rPr lang="en-US" dirty="0"/>
                  <a:t>as: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17" y="3823873"/>
            <a:ext cx="5284952" cy="16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digression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Remember: Our goal is to maximize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can we learn good values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𝑂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to this end?</a:t>
                </a:r>
              </a:p>
              <a:p>
                <a:r>
                  <a:rPr lang="en-US" dirty="0"/>
                  <a:t>Why is </a:t>
                </a:r>
                <a:r>
                  <a:rPr lang="en-US" i="1" dirty="0"/>
                  <a:t>p </a:t>
                </a:r>
                <a:r>
                  <a:rPr lang="en-US" dirty="0"/>
                  <a:t>so complex?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47" y="1691972"/>
            <a:ext cx="4859103" cy="1516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86" y="3769027"/>
            <a:ext cx="3656327" cy="9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9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digression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Remember: Our goal is to maximize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How can we learn good values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𝑰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𝑶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to this end?</a:t>
                </a:r>
              </a:p>
              <a:p>
                <a:r>
                  <a:rPr lang="en-US" dirty="0"/>
                  <a:t>Why is </a:t>
                </a:r>
                <a:r>
                  <a:rPr lang="en-US" i="1" dirty="0"/>
                  <a:t>p </a:t>
                </a:r>
                <a:r>
                  <a:rPr lang="en-US" dirty="0"/>
                  <a:t>so complex?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47" y="1691972"/>
            <a:ext cx="4859103" cy="1516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3" y="3844183"/>
            <a:ext cx="4848257" cy="13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9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digression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gradient</a:t>
            </a:r>
            <a:r>
              <a:rPr lang="en-US" dirty="0"/>
              <a:t> of a function</a:t>
            </a:r>
            <a:br>
              <a:rPr lang="en-US" dirty="0"/>
            </a:br>
            <a:r>
              <a:rPr lang="en-US" dirty="0"/>
              <a:t>tells a direction of change</a:t>
            </a:r>
            <a:br>
              <a:rPr lang="en-US" dirty="0"/>
            </a:br>
            <a:br>
              <a:rPr lang="en-US" b="1" dirty="0"/>
            </a:br>
            <a:r>
              <a:rPr lang="en-US" b="1" dirty="0"/>
              <a:t>Gradient</a:t>
            </a:r>
            <a:r>
              <a:rPr lang="en-US" dirty="0"/>
              <a:t>: vector with the</a:t>
            </a:r>
            <a:br>
              <a:rPr lang="en-US" dirty="0"/>
            </a:br>
            <a:r>
              <a:rPr lang="en-US" dirty="0"/>
              <a:t>partial derivatives on each</a:t>
            </a:r>
            <a:br>
              <a:rPr lang="en-US" dirty="0"/>
            </a:br>
            <a:r>
              <a:rPr lang="en-US" dirty="0"/>
              <a:t>parameter of the model</a:t>
            </a:r>
            <a:br>
              <a:rPr lang="en-US" dirty="0"/>
            </a:br>
            <a:r>
              <a:rPr lang="en-US" dirty="0"/>
              <a:t>(in our case the list of vectors)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08508"/>
            <a:ext cx="5905500" cy="318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47" y="1691972"/>
            <a:ext cx="4859103" cy="151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digression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During training, we replace our</a:t>
            </a:r>
            <a:br>
              <a:rPr lang="en-US" sz="2400" dirty="0"/>
            </a:br>
            <a:r>
              <a:rPr lang="en-US" sz="2400" dirty="0"/>
              <a:t>function with existing sequences</a:t>
            </a:r>
            <a:br>
              <a:rPr lang="en-US" sz="2400" dirty="0"/>
            </a:br>
            <a:r>
              <a:rPr lang="en-US" sz="2400" dirty="0"/>
              <a:t>of words. This gives a set of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 order to increase the scores,</a:t>
            </a:r>
            <a:br>
              <a:rPr lang="en-US" sz="2400" dirty="0"/>
            </a:br>
            <a:r>
              <a:rPr lang="en-US" sz="2400" dirty="0"/>
              <a:t>we change the values of the vectors</a:t>
            </a:r>
            <a:br>
              <a:rPr lang="en-US" sz="2400" dirty="0"/>
            </a:br>
            <a:r>
              <a:rPr lang="en-US" sz="2400" dirty="0"/>
              <a:t>following the indication of the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We repeat this process more times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12" y="3342161"/>
            <a:ext cx="5251725" cy="2834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47" y="1691972"/>
            <a:ext cx="4859103" cy="151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digression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Remember: Our goal is to maximize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can we learn good values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𝑂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to this end?</a:t>
                </a:r>
              </a:p>
              <a:p>
                <a:r>
                  <a:rPr lang="en-US" b="1" dirty="0"/>
                  <a:t>Why is </a:t>
                </a:r>
                <a:r>
                  <a:rPr lang="en-US" b="1" i="1" dirty="0"/>
                  <a:t>p </a:t>
                </a:r>
                <a:r>
                  <a:rPr lang="en-US" b="1" dirty="0"/>
                  <a:t>so complex?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47" y="1691972"/>
            <a:ext cx="4859103" cy="1516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86" y="3769027"/>
            <a:ext cx="3656327" cy="9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4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discussed techniques to:</a:t>
            </a:r>
          </a:p>
          <a:p>
            <a:pPr lvl="1"/>
            <a:r>
              <a:rPr lang="en-US" dirty="0"/>
              <a:t>Refine raw text into a more structured form using linguistic features (POS, parsing,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Extract Information from large amounts of text</a:t>
            </a:r>
          </a:p>
          <a:p>
            <a:pPr lvl="2"/>
            <a:r>
              <a:rPr lang="en-US" dirty="0"/>
              <a:t>Traditional Information Extraction</a:t>
            </a:r>
          </a:p>
          <a:p>
            <a:pPr lvl="2"/>
            <a:r>
              <a:rPr lang="en-US" dirty="0"/>
              <a:t>Open Information Extraction</a:t>
            </a:r>
          </a:p>
          <a:p>
            <a:pPr lvl="1"/>
            <a:r>
              <a:rPr lang="en-US" dirty="0"/>
              <a:t>Link the Extracted Information to existing Knowledge Bases (entities and words)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036024"/>
            <a:ext cx="4012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And now</a:t>
            </a:r>
            <a:r>
              <a:rPr lang="mr-IN" sz="4400" dirty="0">
                <a:latin typeface="+mj-lt"/>
              </a:rPr>
              <a:t>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0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digression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machine learning, such function is called </a:t>
            </a:r>
            <a:r>
              <a:rPr lang="en-US" i="1" dirty="0" err="1"/>
              <a:t>softmax</a:t>
            </a:r>
            <a:endParaRPr lang="en-US" i="1" dirty="0"/>
          </a:p>
          <a:p>
            <a:r>
              <a:rPr lang="en-US" dirty="0"/>
              <a:t>Even though, at first sight it looks unnecessary complex, in practice it has very useful properties:</a:t>
            </a:r>
          </a:p>
          <a:p>
            <a:pPr lvl="1"/>
            <a:r>
              <a:rPr lang="en-US" dirty="0" err="1"/>
              <a:t>exp</a:t>
            </a:r>
            <a:r>
              <a:rPr lang="en-US" dirty="0"/>
              <a:t>() is smooth and non-linear</a:t>
            </a:r>
          </a:p>
          <a:p>
            <a:pPr lvl="1"/>
            <a:r>
              <a:rPr lang="en-US" dirty="0"/>
              <a:t>Sum is 1 (probabilities)</a:t>
            </a:r>
          </a:p>
          <a:p>
            <a:pPr lvl="1"/>
            <a:r>
              <a:rPr lang="en-US" dirty="0"/>
              <a:t>Calculating the gradient is very simple: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10" y="5275666"/>
            <a:ext cx="1575890" cy="805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47" y="1691972"/>
            <a:ext cx="4859103" cy="151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Skip-gram model</a:t>
            </a:r>
          </a:p>
          <a:p>
            <a:r>
              <a:rPr lang="en-US" dirty="0"/>
              <a:t>The original formulation of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is expensive to calculate because it is proportional to the size of the dictionary (W)</a:t>
            </a:r>
          </a:p>
          <a:p>
            <a:r>
              <a:rPr lang="en-US" i="1" dirty="0"/>
              <a:t>Two </a:t>
            </a:r>
            <a:r>
              <a:rPr lang="en-US" dirty="0"/>
              <a:t>techniques improve the execution: </a:t>
            </a:r>
            <a:r>
              <a:rPr lang="en-US" i="1" dirty="0"/>
              <a:t>Hierarchical </a:t>
            </a:r>
            <a:r>
              <a:rPr lang="en-US" i="1" dirty="0" err="1"/>
              <a:t>softmax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Negative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12" y="2650165"/>
            <a:ext cx="5284952" cy="16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1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Continuous Bag-of-Words (CBOW)</a:t>
            </a:r>
          </a:p>
          <a:p>
            <a:r>
              <a:rPr lang="en-US" dirty="0"/>
              <a:t>Alternative method to perform the same task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case, the prediction is different: Given a context (w1, w2, w3,w4, w5), what’s the probability that a new word appear?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19618" y="3125337"/>
            <a:ext cx="1323833" cy="477671"/>
            <a:chOff x="1719618" y="3098042"/>
            <a:chExt cx="1323833" cy="477671"/>
          </a:xfrm>
        </p:grpSpPr>
        <p:sp>
          <p:nvSpPr>
            <p:cNvPr id="8" name="Rounded Rectangle 7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7771" y="3100400"/>
              <a:ext cx="680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w1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62952" y="3125337"/>
            <a:ext cx="1323833" cy="477671"/>
            <a:chOff x="1719618" y="3098042"/>
            <a:chExt cx="1323833" cy="477671"/>
          </a:xfrm>
        </p:grpSpPr>
        <p:sp>
          <p:nvSpPr>
            <p:cNvPr id="11" name="Rounded Rectangle 10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1420" y="3100400"/>
              <a:ext cx="6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w2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148" y="3106043"/>
            <a:ext cx="1323833" cy="477671"/>
            <a:chOff x="1719618" y="3098042"/>
            <a:chExt cx="1323833" cy="477671"/>
          </a:xfrm>
        </p:grpSpPr>
        <p:sp>
          <p:nvSpPr>
            <p:cNvPr id="14" name="Rounded Rectangle 13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97771" y="3100400"/>
              <a:ext cx="76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w4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72482" y="3111689"/>
            <a:ext cx="1323833" cy="477671"/>
            <a:chOff x="1719618" y="3098042"/>
            <a:chExt cx="1323833" cy="477671"/>
          </a:xfrm>
        </p:grpSpPr>
        <p:sp>
          <p:nvSpPr>
            <p:cNvPr id="17" name="Rounded Rectangle 16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7771" y="3100400"/>
              <a:ext cx="63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w5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415816" y="3086750"/>
            <a:ext cx="1323833" cy="477671"/>
            <a:chOff x="1719618" y="3098042"/>
            <a:chExt cx="1323833" cy="477671"/>
          </a:xfrm>
        </p:grpSpPr>
        <p:sp>
          <p:nvSpPr>
            <p:cNvPr id="20" name="Rounded Rectangle 19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20604" y="3100400"/>
              <a:ext cx="3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?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0128" y="3108400"/>
            <a:ext cx="1323833" cy="488962"/>
            <a:chOff x="1719618" y="3086751"/>
            <a:chExt cx="1323833" cy="488962"/>
          </a:xfrm>
        </p:grpSpPr>
        <p:sp>
          <p:nvSpPr>
            <p:cNvPr id="23" name="Rounded Rectangle 22"/>
            <p:cNvSpPr/>
            <p:nvPr/>
          </p:nvSpPr>
          <p:spPr>
            <a:xfrm>
              <a:off x="1719618" y="3098042"/>
              <a:ext cx="1323833" cy="477671"/>
            </a:xfrm>
            <a:prstGeom prst="roundRect">
              <a:avLst/>
            </a:prstGeom>
            <a:noFill/>
            <a:ln w="635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89810" y="3086751"/>
              <a:ext cx="568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w3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4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009" y="1674780"/>
            <a:ext cx="336092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807" y="1674780"/>
            <a:ext cx="3712191" cy="4468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5762" y="6081860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Skip-Gram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96905" y="6144512"/>
            <a:ext cx="7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031" y="1551396"/>
            <a:ext cx="2463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products between the vectors can be calculated using a multi-layer neural network</a:t>
            </a:r>
          </a:p>
          <a:p>
            <a:endParaRPr lang="en-US" dirty="0"/>
          </a:p>
          <a:p>
            <a:r>
              <a:rPr lang="en-US" dirty="0"/>
              <a:t>In word2vec, the weights are trained using standard backpropagation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621" y="4682733"/>
            <a:ext cx="3700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CBOW is significantly faster (because most of the computation is required in the second layer), but Skip-Gram is more accurate (CBOW </a:t>
            </a:r>
            <a:r>
              <a:rPr lang="en-US" dirty="0" err="1"/>
              <a:t>embeddings</a:t>
            </a:r>
            <a:r>
              <a:rPr lang="en-US" dirty="0"/>
              <a:t> are averaged)</a:t>
            </a:r>
          </a:p>
        </p:txBody>
      </p:sp>
    </p:spTree>
    <p:extLst>
      <p:ext uri="{BB962C8B-B14F-4D97-AF65-F5344CB8AC3E}">
        <p14:creationId xmlns:p14="http://schemas.microsoft.com/office/powerpoint/2010/main" val="9123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discuss non-trivial processing of the knowledge that we acquired from the Web</a:t>
            </a:r>
          </a:p>
          <a:p>
            <a:pPr lvl="1"/>
            <a:r>
              <a:rPr lang="en-US" dirty="0"/>
              <a:t>Latent Knowledge (work done mainly in the Machine Learning community)</a:t>
            </a:r>
          </a:p>
          <a:p>
            <a:pPr lvl="1"/>
            <a:r>
              <a:rPr lang="en-US" dirty="0"/>
              <a:t>Manifest Knowledge (work done mainly in the Knowledge Representation community)</a:t>
            </a:r>
          </a:p>
          <a:p>
            <a:r>
              <a:rPr lang="en-US" dirty="0"/>
              <a:t>The input of our process is going to change: From Text to Graphs</a:t>
            </a:r>
          </a:p>
        </p:txBody>
      </p:sp>
      <p:pic>
        <p:nvPicPr>
          <p:cNvPr id="1026" name="Picture 2" descr="mage result for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98" y="4594571"/>
            <a:ext cx="3221440" cy="152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6156278" y="5137673"/>
            <a:ext cx="641445" cy="436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age result for graph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604" y="4422019"/>
            <a:ext cx="2075597" cy="186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6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Knowledge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line of works in this domain is connected by two principles</a:t>
            </a:r>
          </a:p>
          <a:p>
            <a:r>
              <a:rPr lang="en-US" dirty="0"/>
              <a:t>Meaning is use</a:t>
            </a:r>
          </a:p>
          <a:p>
            <a:r>
              <a:rPr lang="en-US" dirty="0"/>
              <a:t>Everything (or almost everything) can be learnt</a:t>
            </a:r>
          </a:p>
        </p:txBody>
      </p:sp>
    </p:spTree>
    <p:extLst>
      <p:ext uri="{BB962C8B-B14F-4D97-AF65-F5344CB8AC3E}">
        <p14:creationId xmlns:p14="http://schemas.microsoft.com/office/powerpoint/2010/main" val="172665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line of works in this domain is connected by two principles</a:t>
            </a:r>
          </a:p>
          <a:p>
            <a:r>
              <a:rPr lang="en-US" b="1" dirty="0"/>
              <a:t>Meaning is use</a:t>
            </a:r>
          </a:p>
          <a:p>
            <a:r>
              <a:rPr lang="en-US" dirty="0"/>
              <a:t>Everything (or almost everything) can be learnt</a:t>
            </a:r>
          </a:p>
          <a:p>
            <a:endParaRPr lang="en-US" dirty="0"/>
          </a:p>
          <a:p>
            <a:r>
              <a:rPr lang="en-US" dirty="0"/>
              <a:t>“Meaning is use” is a slogan originally proposed by Wittgenstein which has been frequently (ab)used in statistical research in NLP</a:t>
            </a:r>
          </a:p>
          <a:p>
            <a:r>
              <a:rPr lang="en-US" dirty="0"/>
              <a:t>Words are not defined by reference to the objects they designate, but how they are used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45911" y="3548417"/>
            <a:ext cx="111229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 1 6"/>
          <p:cNvSpPr/>
          <p:nvPr/>
        </p:nvSpPr>
        <p:spPr>
          <a:xfrm>
            <a:off x="9246928" y="2265527"/>
            <a:ext cx="2579426" cy="128289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Controversial</a:t>
            </a:r>
          </a:p>
        </p:txBody>
      </p:sp>
    </p:spTree>
    <p:extLst>
      <p:ext uri="{BB962C8B-B14F-4D97-AF65-F5344CB8AC3E}">
        <p14:creationId xmlns:p14="http://schemas.microsoft.com/office/powerpoint/2010/main" val="4716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line of works in this domain is connected by two principles</a:t>
            </a:r>
          </a:p>
          <a:p>
            <a:r>
              <a:rPr lang="en-US" dirty="0"/>
              <a:t>Meaning is use</a:t>
            </a:r>
          </a:p>
          <a:p>
            <a:r>
              <a:rPr lang="en-US" b="1" dirty="0"/>
              <a:t>Everything (or almost everything) can be learnt</a:t>
            </a:r>
          </a:p>
          <a:p>
            <a:endParaRPr lang="en-US" b="1" dirty="0"/>
          </a:p>
          <a:p>
            <a:r>
              <a:rPr lang="en-US" dirty="0"/>
              <a:t>Latest progresses in Machine Learning show that large amounts of data lead to models that capture non-trivial relations between concepts =&gt; Everything can be learned</a:t>
            </a:r>
          </a:p>
          <a:p>
            <a:r>
              <a:rPr lang="en-US" dirty="0"/>
              <a:t>“In order to fly, all one must do is simply miss the ground.” Douglas Adams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45911" y="3548417"/>
            <a:ext cx="111229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xplosion 1 4"/>
          <p:cNvSpPr/>
          <p:nvPr/>
        </p:nvSpPr>
        <p:spPr>
          <a:xfrm>
            <a:off x="9246928" y="2265527"/>
            <a:ext cx="2579426" cy="128289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Controversial</a:t>
            </a:r>
          </a:p>
        </p:txBody>
      </p:sp>
    </p:spTree>
    <p:extLst>
      <p:ext uri="{BB962C8B-B14F-4D97-AF65-F5344CB8AC3E}">
        <p14:creationId xmlns:p14="http://schemas.microsoft.com/office/powerpoint/2010/main" val="212014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line of works in this domain is connected by two principles</a:t>
            </a:r>
          </a:p>
          <a:p>
            <a:r>
              <a:rPr lang="en-US" dirty="0"/>
              <a:t>Meaning is use</a:t>
            </a:r>
          </a:p>
          <a:p>
            <a:r>
              <a:rPr lang="en-US" b="1" dirty="0"/>
              <a:t>Everything (or almost everything) can be learnt</a:t>
            </a:r>
          </a:p>
          <a:p>
            <a:endParaRPr lang="en-US" b="1" dirty="0"/>
          </a:p>
          <a:p>
            <a:r>
              <a:rPr lang="en-US" b="1" dirty="0"/>
              <a:t>My point of view: </a:t>
            </a:r>
            <a:r>
              <a:rPr lang="en-US" dirty="0"/>
              <a:t>I reject universal symbolic representation (”objects words refer to”), but I also believe that not everything can be learned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45911" y="3548417"/>
            <a:ext cx="111229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xplosion 1 4"/>
          <p:cNvSpPr/>
          <p:nvPr/>
        </p:nvSpPr>
        <p:spPr>
          <a:xfrm>
            <a:off x="9246928" y="2265527"/>
            <a:ext cx="2579426" cy="128289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Controversial</a:t>
            </a:r>
          </a:p>
        </p:txBody>
      </p:sp>
    </p:spTree>
    <p:extLst>
      <p:ext uri="{BB962C8B-B14F-4D97-AF65-F5344CB8AC3E}">
        <p14:creationId xmlns:p14="http://schemas.microsoft.com/office/powerpoint/2010/main" val="15369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Knowledge on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move away from philosophical considerations and look at the technical aspects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</a:t>
            </a:r>
            <a:r>
              <a:rPr lang="mr-IN" dirty="0"/>
              <a:t>’</a:t>
            </a:r>
            <a:r>
              <a:rPr lang="en-US" dirty="0"/>
              <a:t>s first look at text again  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2299" y="3338114"/>
            <a:ext cx="9007402" cy="55399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000" dirty="0"/>
              <a:t>What kind of latent knowledge can we extract from KBs?</a:t>
            </a:r>
          </a:p>
        </p:txBody>
      </p:sp>
    </p:spTree>
    <p:extLst>
      <p:ext uri="{BB962C8B-B14F-4D97-AF65-F5344CB8AC3E}">
        <p14:creationId xmlns:p14="http://schemas.microsoft.com/office/powerpoint/2010/main" val="136445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4426</TotalTime>
  <Words>836</Words>
  <Application>Microsoft Macintosh PowerPoint</Application>
  <PresentationFormat>Widescreen</PresentationFormat>
  <Paragraphs>167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Mangal</vt:lpstr>
      <vt:lpstr>Office Theme</vt:lpstr>
      <vt:lpstr>Knowledge Consumption</vt:lpstr>
      <vt:lpstr>So far…</vt:lpstr>
      <vt:lpstr>And now …</vt:lpstr>
      <vt:lpstr>Latent Knowledge</vt:lpstr>
      <vt:lpstr>Latent Knowledge</vt:lpstr>
      <vt:lpstr>Latent Knowledge</vt:lpstr>
      <vt:lpstr>Latent Knowledge</vt:lpstr>
      <vt:lpstr>Latent Knowledge</vt:lpstr>
      <vt:lpstr>Latent Knowledge on the Web</vt:lpstr>
      <vt:lpstr>word2vec</vt:lpstr>
      <vt:lpstr>word2vec</vt:lpstr>
      <vt:lpstr>word2vec</vt:lpstr>
      <vt:lpstr>word2vec</vt:lpstr>
      <vt:lpstr>word2vec</vt:lpstr>
      <vt:lpstr>Machine Learning digression</vt:lpstr>
      <vt:lpstr>Machine Learning digression</vt:lpstr>
      <vt:lpstr>Machine Learning digression</vt:lpstr>
      <vt:lpstr>Machine Learning digression</vt:lpstr>
      <vt:lpstr>Machine Learning digression</vt:lpstr>
      <vt:lpstr>Machine Learning digression</vt:lpstr>
      <vt:lpstr>word2vec</vt:lpstr>
      <vt:lpstr>word2vec</vt:lpstr>
      <vt:lpstr>word2vec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Data Processing Systems (16/17)</dc:title>
  <dc:creator>Jacopo Urbani</dc:creator>
  <cp:lastModifiedBy>Microsoft Office User</cp:lastModifiedBy>
  <cp:revision>1703</cp:revision>
  <dcterms:created xsi:type="dcterms:W3CDTF">2016-09-05T09:10:07Z</dcterms:created>
  <dcterms:modified xsi:type="dcterms:W3CDTF">2018-11-27T16:15:14Z</dcterms:modified>
</cp:coreProperties>
</file>