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5" r:id="rId4"/>
    <p:sldId id="260" r:id="rId5"/>
    <p:sldId id="266" r:id="rId6"/>
    <p:sldId id="267" r:id="rId7"/>
    <p:sldId id="296" r:id="rId8"/>
    <p:sldId id="297" r:id="rId9"/>
    <p:sldId id="298" r:id="rId10"/>
    <p:sldId id="299" r:id="rId11"/>
    <p:sldId id="300" r:id="rId12"/>
    <p:sldId id="304" r:id="rId13"/>
    <p:sldId id="306" r:id="rId14"/>
    <p:sldId id="305" r:id="rId15"/>
    <p:sldId id="308"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364F2-88A9-4026-BCE2-F1620F7D0657}" v="3" dt="2021-02-22T23:06:1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08"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tanu Mukherjee" userId="39b443cf-84b7-47bf-ba9a-cb28aeb38051" providerId="ADAL" clId="{E6B364F2-88A9-4026-BCE2-F1620F7D0657}"/>
    <pc:docChg chg="custSel addSld delSld modSld">
      <pc:chgData name="Soumyatanu Mukherjee" userId="39b443cf-84b7-47bf-ba9a-cb28aeb38051" providerId="ADAL" clId="{E6B364F2-88A9-4026-BCE2-F1620F7D0657}" dt="2021-02-22T23:06:18.018" v="95"/>
      <pc:docMkLst>
        <pc:docMk/>
      </pc:docMkLst>
      <pc:sldChg chg="modSp">
        <pc:chgData name="Soumyatanu Mukherjee" userId="39b443cf-84b7-47bf-ba9a-cb28aeb38051" providerId="ADAL" clId="{E6B364F2-88A9-4026-BCE2-F1620F7D0657}" dt="2021-02-22T23:06:18.018" v="95"/>
        <pc:sldMkLst>
          <pc:docMk/>
          <pc:sldMk cId="597233463" sldId="256"/>
        </pc:sldMkLst>
        <pc:spChg chg="mod">
          <ac:chgData name="Soumyatanu Mukherjee" userId="39b443cf-84b7-47bf-ba9a-cb28aeb38051" providerId="ADAL" clId="{E6B364F2-88A9-4026-BCE2-F1620F7D0657}" dt="2021-02-22T23:06:18.018" v="95"/>
          <ac:spMkLst>
            <pc:docMk/>
            <pc:sldMk cId="597233463" sldId="256"/>
            <ac:spMk id="3" creationId="{00000000-0000-0000-0000-000000000000}"/>
          </ac:spMkLst>
        </pc:spChg>
      </pc:sldChg>
      <pc:sldChg chg="add del">
        <pc:chgData name="Soumyatanu Mukherjee" userId="39b443cf-84b7-47bf-ba9a-cb28aeb38051" providerId="ADAL" clId="{E6B364F2-88A9-4026-BCE2-F1620F7D0657}" dt="2021-02-21T19:27:12.956" v="1" actId="2696"/>
        <pc:sldMkLst>
          <pc:docMk/>
          <pc:sldMk cId="230836205" sldId="257"/>
        </pc:sldMkLst>
      </pc:sldChg>
      <pc:sldChg chg="modSp add">
        <pc:chgData name="Soumyatanu Mukherjee" userId="39b443cf-84b7-47bf-ba9a-cb28aeb38051" providerId="ADAL" clId="{E6B364F2-88A9-4026-BCE2-F1620F7D0657}" dt="2021-02-21T19:27:29.051" v="4" actId="14100"/>
        <pc:sldMkLst>
          <pc:docMk/>
          <pc:sldMk cId="2215557072" sldId="259"/>
        </pc:sldMkLst>
        <pc:picChg chg="mod">
          <ac:chgData name="Soumyatanu Mukherjee" userId="39b443cf-84b7-47bf-ba9a-cb28aeb38051" providerId="ADAL" clId="{E6B364F2-88A9-4026-BCE2-F1620F7D0657}" dt="2021-02-21T19:27:21.570" v="2" actId="1076"/>
          <ac:picMkLst>
            <pc:docMk/>
            <pc:sldMk cId="2215557072" sldId="259"/>
            <ac:picMk id="3" creationId="{1EBEF977-7A2F-438E-9BD2-320A5499BBC6}"/>
          </ac:picMkLst>
        </pc:picChg>
        <pc:picChg chg="mod">
          <ac:chgData name="Soumyatanu Mukherjee" userId="39b443cf-84b7-47bf-ba9a-cb28aeb38051" providerId="ADAL" clId="{E6B364F2-88A9-4026-BCE2-F1620F7D0657}" dt="2021-02-21T19:27:29.051" v="4" actId="14100"/>
          <ac:picMkLst>
            <pc:docMk/>
            <pc:sldMk cId="2215557072" sldId="259"/>
            <ac:picMk id="7" creationId="{891A4972-96D2-44AD-8458-76EBD774202F}"/>
          </ac:picMkLst>
        </pc:picChg>
      </pc:sldChg>
      <pc:sldChg chg="modSp add">
        <pc:chgData name="Soumyatanu Mukherjee" userId="39b443cf-84b7-47bf-ba9a-cb28aeb38051" providerId="ADAL" clId="{E6B364F2-88A9-4026-BCE2-F1620F7D0657}" dt="2021-02-21T19:27:46.415" v="8" actId="14100"/>
        <pc:sldMkLst>
          <pc:docMk/>
          <pc:sldMk cId="71193659" sldId="260"/>
        </pc:sldMkLst>
        <pc:spChg chg="mod">
          <ac:chgData name="Soumyatanu Mukherjee" userId="39b443cf-84b7-47bf-ba9a-cb28aeb38051" providerId="ADAL" clId="{E6B364F2-88A9-4026-BCE2-F1620F7D0657}" dt="2021-02-21T19:27:46.415" v="8" actId="14100"/>
          <ac:spMkLst>
            <pc:docMk/>
            <pc:sldMk cId="71193659" sldId="260"/>
            <ac:spMk id="5" creationId="{3AC2830E-95E0-4FD2-8274-183003F34EFA}"/>
          </ac:spMkLst>
        </pc:spChg>
        <pc:picChg chg="mod">
          <ac:chgData name="Soumyatanu Mukherjee" userId="39b443cf-84b7-47bf-ba9a-cb28aeb38051" providerId="ADAL" clId="{E6B364F2-88A9-4026-BCE2-F1620F7D0657}" dt="2021-02-21T19:27:37.688" v="6" actId="14100"/>
          <ac:picMkLst>
            <pc:docMk/>
            <pc:sldMk cId="71193659" sldId="260"/>
            <ac:picMk id="2" creationId="{A123B3F1-FB40-4BC9-8940-6FE3FAF702E2}"/>
          </ac:picMkLst>
        </pc:picChg>
      </pc:sldChg>
      <pc:sldChg chg="add">
        <pc:chgData name="Soumyatanu Mukherjee" userId="39b443cf-84b7-47bf-ba9a-cb28aeb38051" providerId="ADAL" clId="{E6B364F2-88A9-4026-BCE2-F1620F7D0657}" dt="2021-02-21T19:28:36.870" v="13"/>
        <pc:sldMkLst>
          <pc:docMk/>
          <pc:sldMk cId="98360694" sldId="263"/>
        </pc:sldMkLst>
      </pc:sldChg>
      <pc:sldChg chg="add">
        <pc:chgData name="Soumyatanu Mukherjee" userId="39b443cf-84b7-47bf-ba9a-cb28aeb38051" providerId="ADAL" clId="{E6B364F2-88A9-4026-BCE2-F1620F7D0657}" dt="2021-02-21T19:28:36.870" v="13"/>
        <pc:sldMkLst>
          <pc:docMk/>
          <pc:sldMk cId="4192219586" sldId="264"/>
        </pc:sldMkLst>
      </pc:sldChg>
      <pc:sldChg chg="modSp add">
        <pc:chgData name="Soumyatanu Mukherjee" userId="39b443cf-84b7-47bf-ba9a-cb28aeb38051" providerId="ADAL" clId="{E6B364F2-88A9-4026-BCE2-F1620F7D0657}" dt="2021-02-21T19:27:54.738" v="10" actId="14100"/>
        <pc:sldMkLst>
          <pc:docMk/>
          <pc:sldMk cId="943537565" sldId="266"/>
        </pc:sldMkLst>
        <pc:picChg chg="mod">
          <ac:chgData name="Soumyatanu Mukherjee" userId="39b443cf-84b7-47bf-ba9a-cb28aeb38051" providerId="ADAL" clId="{E6B364F2-88A9-4026-BCE2-F1620F7D0657}" dt="2021-02-21T19:27:54.738" v="10" actId="14100"/>
          <ac:picMkLst>
            <pc:docMk/>
            <pc:sldMk cId="943537565" sldId="266"/>
            <ac:picMk id="4" creationId="{92C6461D-B3FD-46A5-BCB2-FD31305CBB3D}"/>
          </ac:picMkLst>
        </pc:picChg>
      </pc:sldChg>
      <pc:sldChg chg="modSp add">
        <pc:chgData name="Soumyatanu Mukherjee" userId="39b443cf-84b7-47bf-ba9a-cb28aeb38051" providerId="ADAL" clId="{E6B364F2-88A9-4026-BCE2-F1620F7D0657}" dt="2021-02-21T19:28:02.893" v="12" actId="14100"/>
        <pc:sldMkLst>
          <pc:docMk/>
          <pc:sldMk cId="684315121" sldId="267"/>
        </pc:sldMkLst>
        <pc:picChg chg="mod">
          <ac:chgData name="Soumyatanu Mukherjee" userId="39b443cf-84b7-47bf-ba9a-cb28aeb38051" providerId="ADAL" clId="{E6B364F2-88A9-4026-BCE2-F1620F7D0657}" dt="2021-02-21T19:28:02.893" v="12" actId="14100"/>
          <ac:picMkLst>
            <pc:docMk/>
            <pc:sldMk cId="684315121" sldId="267"/>
            <ac:picMk id="6" creationId="{CA734B2D-6D24-402B-8FD8-2969502136AF}"/>
          </ac:picMkLst>
        </pc:picChg>
      </pc:sldChg>
      <pc:sldChg chg="modSp">
        <pc:chgData name="Soumyatanu Mukherjee" userId="39b443cf-84b7-47bf-ba9a-cb28aeb38051" providerId="ADAL" clId="{E6B364F2-88A9-4026-BCE2-F1620F7D0657}" dt="2021-02-22T14:08:08.301" v="90" actId="20577"/>
        <pc:sldMkLst>
          <pc:docMk/>
          <pc:sldMk cId="2385044663" sldId="296"/>
        </pc:sldMkLst>
        <pc:spChg chg="mod">
          <ac:chgData name="Soumyatanu Mukherjee" userId="39b443cf-84b7-47bf-ba9a-cb28aeb38051" providerId="ADAL" clId="{E6B364F2-88A9-4026-BCE2-F1620F7D0657}" dt="2021-02-22T14:08:08.301" v="90" actId="20577"/>
          <ac:spMkLst>
            <pc:docMk/>
            <pc:sldMk cId="2385044663" sldId="296"/>
            <ac:spMk id="3" creationId="{00000000-0000-0000-0000-000000000000}"/>
          </ac:spMkLst>
        </pc:spChg>
      </pc:sldChg>
      <pc:sldChg chg="del">
        <pc:chgData name="Soumyatanu Mukherjee" userId="39b443cf-84b7-47bf-ba9a-cb28aeb38051" providerId="ADAL" clId="{E6B364F2-88A9-4026-BCE2-F1620F7D0657}" dt="2021-02-22T23:04:41.336" v="93" actId="2696"/>
        <pc:sldMkLst>
          <pc:docMk/>
          <pc:sldMk cId="2747767448" sldId="301"/>
        </pc:sldMkLst>
      </pc:sldChg>
      <pc:sldChg chg="del">
        <pc:chgData name="Soumyatanu Mukherjee" userId="39b443cf-84b7-47bf-ba9a-cb28aeb38051" providerId="ADAL" clId="{E6B364F2-88A9-4026-BCE2-F1620F7D0657}" dt="2021-02-22T23:04:41.329" v="92" actId="2696"/>
        <pc:sldMkLst>
          <pc:docMk/>
          <pc:sldMk cId="3157508083" sldId="302"/>
        </pc:sldMkLst>
      </pc:sldChg>
      <pc:sldChg chg="del">
        <pc:chgData name="Soumyatanu Mukherjee" userId="39b443cf-84b7-47bf-ba9a-cb28aeb38051" providerId="ADAL" clId="{E6B364F2-88A9-4026-BCE2-F1620F7D0657}" dt="2021-02-22T23:04:41.320" v="91" actId="2696"/>
        <pc:sldMkLst>
          <pc:docMk/>
          <pc:sldMk cId="3425493082" sldId="303"/>
        </pc:sldMkLst>
      </pc:sldChg>
      <pc:sldChg chg="del">
        <pc:chgData name="Soumyatanu Mukherjee" userId="39b443cf-84b7-47bf-ba9a-cb28aeb38051" providerId="ADAL" clId="{E6B364F2-88A9-4026-BCE2-F1620F7D0657}" dt="2021-02-22T23:04:41.343" v="94" actId="2696"/>
        <pc:sldMkLst>
          <pc:docMk/>
          <pc:sldMk cId="3184443057" sldId="307"/>
        </pc:sldMkLst>
      </pc:sldChg>
      <pc:sldChg chg="add">
        <pc:chgData name="Soumyatanu Mukherjee" userId="39b443cf-84b7-47bf-ba9a-cb28aeb38051" providerId="ADAL" clId="{E6B364F2-88A9-4026-BCE2-F1620F7D0657}" dt="2021-02-21T19:28:36.870" v="13"/>
        <pc:sldMkLst>
          <pc:docMk/>
          <pc:sldMk cId="3753425590" sldId="3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830B6F7-BF47-4B39-AE19-97A46934DC39}" type="datetimeFigureOut">
              <a:rPr lang="en-US" smtClean="0"/>
              <a:t>4/10/2021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00845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3830B6F7-BF47-4B39-AE19-97A46934DC39}" type="datetimeFigureOut">
              <a:rPr lang="en-US" smtClean="0"/>
              <a:t>4/10/2021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425929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3830B6F7-BF47-4B39-AE19-97A46934DC39}" type="datetimeFigureOut">
              <a:rPr lang="en-US" smtClean="0"/>
              <a:t>4/10/2021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111436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483C-B6BF-46A1-ABD5-84A6FD1245D9}"/>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EA2E656-A20E-4F19-87C8-3561BB6C6AA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C14BCB-0D51-431B-99CA-B697089F8021}"/>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B5E9099C-2091-48BB-BFAA-EBB44AA11A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0481BF-E058-455F-B370-EE02055CED21}"/>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211651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D3F9-2828-4D1E-9003-5B10B5034F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53CE66-7D7E-4BF2-BA20-288E0472C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C3D69-BF8C-4B40-AEB3-05F0CA69201B}"/>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F071DDE2-240F-4F9C-8FFF-ED2D89BD0B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7ED8A7-1F71-4CC8-AA15-3ABB59F57578}"/>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226479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2008-7DB0-4620-984F-273F6097440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740500-88DA-4C5E-95F0-D0987BD7C372}"/>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B5DC7-3A92-4BBC-895F-70D5055A7D20}"/>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EF982F69-FE95-4D00-82DD-6F288C5365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87870E-9CDE-495F-BC94-B244FC1DA25D}"/>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445620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F6B5-5D39-4735-B8A1-976D9E02B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0AEC270-DB35-423B-9FD7-DD6BB273C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D79274-6BC5-4E73-B562-A235D3228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255F0F-43B5-4D47-835E-FADD0F6C3E18}"/>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6" name="Footer Placeholder 5">
            <a:extLst>
              <a:ext uri="{FF2B5EF4-FFF2-40B4-BE49-F238E27FC236}">
                <a16:creationId xmlns:a16="http://schemas.microsoft.com/office/drawing/2014/main" id="{864E4D11-1E1B-4BBB-90D8-089A26FD8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BB5A49-F40C-4978-B9C4-A5DE12BC01B0}"/>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70783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DC05-AEB8-4EB3-A584-D001F372C293}"/>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02CCE3-9A1B-4AD8-B049-B2E01CE87A5D}"/>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58DC3-1623-42E0-87C2-13284780E6F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E2A0AE-E69D-46EA-8725-190DE0BC29C0}"/>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C7B30-7ECB-4C04-B34F-11C69C9244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22F652-681E-45EA-B588-2EE19D8BA263}"/>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8" name="Footer Placeholder 7">
            <a:extLst>
              <a:ext uri="{FF2B5EF4-FFF2-40B4-BE49-F238E27FC236}">
                <a16:creationId xmlns:a16="http://schemas.microsoft.com/office/drawing/2014/main" id="{694D99EF-B1D9-4270-8C5D-3FC15C5887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51C664-51F3-4515-89AF-F1774F361D9E}"/>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319002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F010-6E60-463C-A887-421B07323F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7ECBA8-2921-4EDD-8F56-A18199A9555E}"/>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4" name="Footer Placeholder 3">
            <a:extLst>
              <a:ext uri="{FF2B5EF4-FFF2-40B4-BE49-F238E27FC236}">
                <a16:creationId xmlns:a16="http://schemas.microsoft.com/office/drawing/2014/main" id="{DE740306-83EF-40BD-AF29-522AD8C9F8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12276E-8C53-4AF1-B764-5DE26F9C727F}"/>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2788287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BEAAE-DAB2-43FD-8760-422B446AD155}"/>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3" name="Footer Placeholder 2">
            <a:extLst>
              <a:ext uri="{FF2B5EF4-FFF2-40B4-BE49-F238E27FC236}">
                <a16:creationId xmlns:a16="http://schemas.microsoft.com/office/drawing/2014/main" id="{1FA0A7E4-F5C4-4365-9C5D-B62A35323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D9ED3B-ADAB-4C33-AC83-C103333B328D}"/>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358268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9B73-F11A-4421-92D2-4FA242E760E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33C8C7-B0DA-4B73-B816-F87CBE3E330F}"/>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8F6334-5E24-40BD-8CD5-A2B5A0ED1847}"/>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CEE940D-534E-48B7-84CA-C12E21845DE8}"/>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6" name="Footer Placeholder 5">
            <a:extLst>
              <a:ext uri="{FF2B5EF4-FFF2-40B4-BE49-F238E27FC236}">
                <a16:creationId xmlns:a16="http://schemas.microsoft.com/office/drawing/2014/main" id="{4E799DED-45DB-452E-A77B-EEBBB8CAC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0917ED-1D3B-46A4-B61F-F4855DA2DAAD}"/>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46344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3830B6F7-BF47-4B39-AE19-97A46934DC39}" type="datetimeFigureOut">
              <a:rPr lang="en-US" smtClean="0"/>
              <a:t>4/10/2021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4082370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0D06-531D-479C-A024-1A0D0EFD23F7}"/>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29B3F9-10CD-4FF3-8406-CB5A954455A3}"/>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3061A82F-78A5-41D3-BFC1-818D45F7FFDF}"/>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DC9DEB-56DB-4932-9C9A-A169A76A9296}"/>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6" name="Footer Placeholder 5">
            <a:extLst>
              <a:ext uri="{FF2B5EF4-FFF2-40B4-BE49-F238E27FC236}">
                <a16:creationId xmlns:a16="http://schemas.microsoft.com/office/drawing/2014/main" id="{23E882EA-D40C-4A43-AFC4-61BF635365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CD3250-AEF1-4218-9963-E751C7CA2344}"/>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55276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0CD8-B715-4869-ACEB-B4F0CCE69F9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38AA18-748F-4FB9-BECC-BCDD25585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2DA4F5-2184-497A-A178-C18BDC6169CA}"/>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F6713024-2370-48BD-AF68-305535564D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FC94B1-819F-4F1B-9338-7AC97C148FFA}"/>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1670929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437FB-65F7-4225-A952-8CDE7D03C94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41B054-0F02-499D-8652-CFF6E298CDB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685C76-7BBF-4B5B-A82A-F15A79747EE4}"/>
              </a:ext>
            </a:extLst>
          </p:cNvPr>
          <p:cNvSpPr>
            <a:spLocks noGrp="1"/>
          </p:cNvSpPr>
          <p:nvPr>
            <p:ph type="dt" sz="half" idx="10"/>
          </p:nvPr>
        </p:nvSpPr>
        <p:spPr/>
        <p:txBody>
          <a:body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4E136DDD-4B7A-447E-9203-5A55EF82EE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DBC581-02D0-4359-A861-A295DBEB81BB}"/>
              </a:ext>
            </a:extLst>
          </p:cNvPr>
          <p:cNvSpPr>
            <a:spLocks noGrp="1"/>
          </p:cNvSpPr>
          <p:nvPr>
            <p:ph type="sldNum" sz="quarter" idx="12"/>
          </p:nvPr>
        </p:nvSpPr>
        <p:spPr/>
        <p:txBody>
          <a:bodyPr/>
          <a:lstStyle/>
          <a:p>
            <a:fld id="{BB8B0669-5AC1-453C-AEC9-FBAEBE8B0634}" type="slidenum">
              <a:rPr lang="en-GB" smtClean="0"/>
              <a:t>‹#›</a:t>
            </a:fld>
            <a:endParaRPr lang="en-GB"/>
          </a:p>
        </p:txBody>
      </p:sp>
    </p:spTree>
    <p:extLst>
      <p:ext uri="{BB962C8B-B14F-4D97-AF65-F5344CB8AC3E}">
        <p14:creationId xmlns:p14="http://schemas.microsoft.com/office/powerpoint/2010/main" val="316636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830B6F7-BF47-4B39-AE19-97A46934DC39}" type="datetimeFigureOut">
              <a:rPr lang="en-US" smtClean="0"/>
              <a:t>4/10/2021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35942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3830B6F7-BF47-4B39-AE19-97A46934DC39}" type="datetimeFigureOut">
              <a:rPr lang="en-US" smtClean="0"/>
              <a:t>4/10/2021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67330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3830B6F7-BF47-4B39-AE19-97A46934DC39}" type="datetimeFigureOut">
              <a:rPr lang="en-US" smtClean="0"/>
              <a:t>4/10/2021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297218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3830B6F7-BF47-4B39-AE19-97A46934DC39}" type="datetimeFigureOut">
              <a:rPr lang="en-US" smtClean="0"/>
              <a:t>4/10/2021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152663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30B6F7-BF47-4B39-AE19-97A46934DC39}" type="datetimeFigureOut">
              <a:rPr lang="en-US" smtClean="0"/>
              <a:t>4/10/2021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50913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30B6F7-BF47-4B39-AE19-97A46934DC39}" type="datetimeFigureOut">
              <a:rPr lang="en-US" smtClean="0"/>
              <a:t>4/10/2021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16711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30B6F7-BF47-4B39-AE19-97A46934DC39}" type="datetimeFigureOut">
              <a:rPr lang="en-US" smtClean="0"/>
              <a:t>4/10/2021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1F96C46-B56E-478B-BE23-1F2338850ED6}" type="slidenum">
              <a:rPr lang="en-US" smtClean="0"/>
              <a:t>‹#›</a:t>
            </a:fld>
            <a:endParaRPr lang="en-US"/>
          </a:p>
        </p:txBody>
      </p:sp>
    </p:spTree>
    <p:extLst>
      <p:ext uri="{BB962C8B-B14F-4D97-AF65-F5344CB8AC3E}">
        <p14:creationId xmlns:p14="http://schemas.microsoft.com/office/powerpoint/2010/main" val="309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0B6F7-BF47-4B39-AE19-97A46934DC39}" type="datetimeFigureOut">
              <a:rPr lang="en-US" smtClean="0"/>
              <a:t>4/10/2021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96C46-B56E-478B-BE23-1F2338850ED6}" type="slidenum">
              <a:rPr lang="en-US" smtClean="0"/>
              <a:t>‹#›</a:t>
            </a:fld>
            <a:endParaRPr lang="en-US"/>
          </a:p>
        </p:txBody>
      </p:sp>
    </p:spTree>
    <p:extLst>
      <p:ext uri="{BB962C8B-B14F-4D97-AF65-F5344CB8AC3E}">
        <p14:creationId xmlns:p14="http://schemas.microsoft.com/office/powerpoint/2010/main" val="314767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DEAB3-A0B1-47EF-A702-D7D78BB3767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6B2F0F-03AB-45EB-AE65-F0186BE40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23394A-E820-44DC-A845-3A32429803E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C32872-7E69-456D-87BA-BE0F50D83930}" type="datetimeFigureOut">
              <a:rPr lang="en-GB" smtClean="0"/>
              <a:t>10/04/2021</a:t>
            </a:fld>
            <a:endParaRPr lang="en-GB"/>
          </a:p>
        </p:txBody>
      </p:sp>
      <p:sp>
        <p:nvSpPr>
          <p:cNvPr id="5" name="Footer Placeholder 4">
            <a:extLst>
              <a:ext uri="{FF2B5EF4-FFF2-40B4-BE49-F238E27FC236}">
                <a16:creationId xmlns:a16="http://schemas.microsoft.com/office/drawing/2014/main" id="{78BF2FA1-E1F6-443C-B1CD-0373CE68E12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571D3-E848-4F65-8EBF-EEFE7741C46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B0669-5AC1-453C-AEC9-FBAEBE8B0634}" type="slidenum">
              <a:rPr lang="en-GB" smtClean="0"/>
              <a:t>‹#›</a:t>
            </a:fld>
            <a:endParaRPr lang="en-GB"/>
          </a:p>
        </p:txBody>
      </p:sp>
    </p:spTree>
    <p:extLst>
      <p:ext uri="{BB962C8B-B14F-4D97-AF65-F5344CB8AC3E}">
        <p14:creationId xmlns:p14="http://schemas.microsoft.com/office/powerpoint/2010/main" val="403169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255" y="581891"/>
            <a:ext cx="11767127" cy="2928072"/>
          </a:xfrm>
        </p:spPr>
        <p:txBody>
          <a:bodyPr>
            <a:normAutofit/>
          </a:bodyPr>
          <a:lstStyle/>
          <a:p>
            <a:br>
              <a:rPr lang="en-US" sz="4400" dirty="0"/>
            </a:br>
            <a:br>
              <a:rPr lang="en-US" sz="4400" dirty="0"/>
            </a:br>
            <a:r>
              <a:rPr lang="en-US" sz="4400" dirty="0"/>
              <a:t>MANG6297 Advanced Time Series Modelling</a:t>
            </a:r>
          </a:p>
        </p:txBody>
      </p:sp>
      <p:sp>
        <p:nvSpPr>
          <p:cNvPr id="3" name="副标题 2"/>
          <p:cNvSpPr>
            <a:spLocks noGrp="1"/>
          </p:cNvSpPr>
          <p:nvPr>
            <p:ph type="subTitle" idx="1"/>
          </p:nvPr>
        </p:nvSpPr>
        <p:spPr/>
        <p:txBody>
          <a:bodyPr>
            <a:normAutofit/>
          </a:bodyPr>
          <a:lstStyle/>
          <a:p>
            <a:r>
              <a:rPr lang="en-GB" sz="4100" dirty="0">
                <a:solidFill>
                  <a:prstClr val="black"/>
                </a:solidFill>
                <a:latin typeface="Calibri Light" panose="020F0302020204030204"/>
                <a:ea typeface="+mj-ea"/>
                <a:cs typeface="+mj-cs"/>
              </a:rPr>
              <a:t>Individual Coursework</a:t>
            </a:r>
            <a:endParaRPr lang="en-US" sz="4000" dirty="0">
              <a:latin typeface="+mj-lt"/>
            </a:endParaRPr>
          </a:p>
          <a:p>
            <a:endParaRPr lang="en-US" sz="4000" dirty="0">
              <a:latin typeface="+mj-lt"/>
            </a:endParaRPr>
          </a:p>
          <a:p>
            <a:endParaRPr lang="en-US" sz="2800" dirty="0">
              <a:latin typeface="+mj-lt"/>
            </a:endParaRPr>
          </a:p>
          <a:p>
            <a:endParaRPr lang="en-US" sz="4000" dirty="0">
              <a:latin typeface="+mj-lt"/>
            </a:endParaRPr>
          </a:p>
          <a:p>
            <a:endParaRPr lang="en-US" dirty="0"/>
          </a:p>
        </p:txBody>
      </p:sp>
    </p:spTree>
    <p:extLst>
      <p:ext uri="{BB962C8B-B14F-4D97-AF65-F5344CB8AC3E}">
        <p14:creationId xmlns:p14="http://schemas.microsoft.com/office/powerpoint/2010/main" val="5972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en-US" dirty="0"/>
              <a:t>To illustrate your empirical findings, </a:t>
            </a:r>
            <a:r>
              <a:rPr lang="en-US" b="1" i="1" dirty="0">
                <a:solidFill>
                  <a:srgbClr val="FF0000"/>
                </a:solidFill>
              </a:rPr>
              <a:t>you are expected to use tables and figures. </a:t>
            </a:r>
          </a:p>
          <a:p>
            <a:pPr algn="just"/>
            <a:r>
              <a:rPr lang="en-US" dirty="0"/>
              <a:t>Recommended data sources: </a:t>
            </a:r>
            <a:r>
              <a:rPr lang="en-US" u="sng" dirty="0" err="1"/>
              <a:t>Datastream</a:t>
            </a:r>
            <a:r>
              <a:rPr lang="en-US" dirty="0"/>
              <a:t>, </a:t>
            </a:r>
            <a:r>
              <a:rPr lang="en-US" u="sng" dirty="0" err="1"/>
              <a:t>Bankscope</a:t>
            </a:r>
            <a:r>
              <a:rPr lang="en-US" dirty="0"/>
              <a:t>, </a:t>
            </a:r>
            <a:r>
              <a:rPr lang="en-US" u="sng" dirty="0"/>
              <a:t>FAME</a:t>
            </a:r>
            <a:r>
              <a:rPr lang="en-US" dirty="0"/>
              <a:t>, </a:t>
            </a:r>
            <a:r>
              <a:rPr lang="en-US" u="sng" dirty="0"/>
              <a:t>Yahoo Finance</a:t>
            </a:r>
            <a:r>
              <a:rPr lang="en-US" dirty="0"/>
              <a:t> 	</a:t>
            </a:r>
          </a:p>
          <a:p>
            <a:pPr marL="0" indent="0" algn="just">
              <a:buNone/>
            </a:pPr>
            <a:endParaRPr lang="en-US" dirty="0"/>
          </a:p>
          <a:p>
            <a:endParaRPr lang="en-US" dirty="0"/>
          </a:p>
        </p:txBody>
      </p:sp>
      <p:sp>
        <p:nvSpPr>
          <p:cNvPr id="4" name="标题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Part 1: Final  Coursework-</a:t>
            </a:r>
            <a:r>
              <a:rPr lang="en-US" sz="3600" b="1" dirty="0"/>
              <a:t> </a:t>
            </a:r>
            <a:r>
              <a:rPr lang="en-US" sz="3600" dirty="0"/>
              <a:t>Tasks for Question Two 	</a:t>
            </a:r>
          </a:p>
        </p:txBody>
      </p:sp>
    </p:spTree>
    <p:extLst>
      <p:ext uri="{BB962C8B-B14F-4D97-AF65-F5344CB8AC3E}">
        <p14:creationId xmlns:p14="http://schemas.microsoft.com/office/powerpoint/2010/main" val="363512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b="1" dirty="0"/>
              <a:t>Topic One</a:t>
            </a:r>
          </a:p>
          <a:p>
            <a:pPr algn="just"/>
            <a:r>
              <a:rPr lang="en-US" dirty="0"/>
              <a:t>Economic policy uncertainty is known to exert a statistically significant and negative impact on bond yields. This is consistent with the theory that investors tend to increase their demands in bonds during periods of higher economic or government policy uncertainty and thereby increasing bond prices and reducing their yields.</a:t>
            </a:r>
          </a:p>
        </p:txBody>
      </p:sp>
      <p:sp>
        <p:nvSpPr>
          <p:cNvPr id="4" name="标题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Part 1: Final  Coursework-</a:t>
            </a:r>
            <a:r>
              <a:rPr lang="en-US" sz="3600" b="1" dirty="0"/>
              <a:t> </a:t>
            </a:r>
            <a:r>
              <a:rPr lang="en-US" sz="3600" dirty="0"/>
              <a:t>Tasks for Question Two 	</a:t>
            </a:r>
          </a:p>
        </p:txBody>
      </p:sp>
    </p:spTree>
    <p:extLst>
      <p:ext uri="{BB962C8B-B14F-4D97-AF65-F5344CB8AC3E}">
        <p14:creationId xmlns:p14="http://schemas.microsoft.com/office/powerpoint/2010/main" val="171996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b="1" dirty="0">
                <a:solidFill>
                  <a:srgbClr val="FF0000"/>
                </a:solidFill>
              </a:rPr>
              <a:t>HINT</a:t>
            </a:r>
            <a:r>
              <a:rPr lang="en-US" dirty="0"/>
              <a:t>: You can examine the relationship between Economic Policy Uncertainty (EPU) of a country (see data here: </a:t>
            </a:r>
            <a:r>
              <a:rPr lang="en-US" u="sng" dirty="0">
                <a:solidFill>
                  <a:srgbClr val="FF0000"/>
                </a:solidFill>
              </a:rPr>
              <a:t>https://www.policyuncertainty.com/) </a:t>
            </a:r>
            <a:r>
              <a:rPr lang="en-US" dirty="0"/>
              <a:t>on future bond excess return across maturities and holding periods for the chosen markets.</a:t>
            </a:r>
          </a:p>
          <a:p>
            <a:r>
              <a:rPr lang="en-US" dirty="0"/>
              <a:t>You can collect bond data from the database of the US Treasury for the US data and the Bank of England for the UK data, for instance. The data of US government bonds are updated daily at website: </a:t>
            </a:r>
            <a:r>
              <a:rPr lang="en-US" u="sng" dirty="0">
                <a:solidFill>
                  <a:srgbClr val="FF0000"/>
                </a:solidFill>
              </a:rPr>
              <a:t>https://www.treasury.gov/resource-center/data-chart-center/interest-rates</a:t>
            </a:r>
            <a:r>
              <a:rPr lang="en-US" dirty="0"/>
              <a:t>. </a:t>
            </a:r>
          </a:p>
          <a:p>
            <a:r>
              <a:rPr lang="en-US" dirty="0"/>
              <a:t>The data of UK government bonds are daily updated at website: </a:t>
            </a:r>
            <a:r>
              <a:rPr lang="en-US" u="sng" dirty="0">
                <a:solidFill>
                  <a:srgbClr val="FF0000"/>
                </a:solidFill>
              </a:rPr>
              <a:t>https://www.bankofengland.co.uk/statistics/yield-curves.</a:t>
            </a:r>
          </a:p>
          <a:p>
            <a:pPr marL="0" indent="0">
              <a:buNone/>
            </a:pPr>
            <a:endParaRPr lang="en-US" u="sng" dirty="0">
              <a:solidFill>
                <a:srgbClr val="FF0000"/>
              </a:solidFill>
            </a:endParaRPr>
          </a:p>
          <a:p>
            <a:endParaRPr lang="en-US" dirty="0">
              <a:solidFill>
                <a:srgbClr val="FF0000"/>
              </a:solidFill>
            </a:endParaRPr>
          </a:p>
        </p:txBody>
      </p:sp>
      <p:sp>
        <p:nvSpPr>
          <p:cNvPr id="4" name="标题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Part 1: Final  Coursework-</a:t>
            </a:r>
            <a:r>
              <a:rPr lang="en-US" sz="3600" b="1" dirty="0"/>
              <a:t> </a:t>
            </a:r>
            <a:r>
              <a:rPr lang="en-US" sz="3600" dirty="0"/>
              <a:t>Tasks for Question Two 	</a:t>
            </a:r>
          </a:p>
        </p:txBody>
      </p:sp>
    </p:spTree>
    <p:extLst>
      <p:ext uri="{BB962C8B-B14F-4D97-AF65-F5344CB8AC3E}">
        <p14:creationId xmlns:p14="http://schemas.microsoft.com/office/powerpoint/2010/main" val="279399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b="1" dirty="0"/>
              <a:t>Topic Two</a:t>
            </a:r>
          </a:p>
          <a:p>
            <a:r>
              <a:rPr lang="en-US" dirty="0"/>
              <a:t>Test the following hypothesis: “(Regional) housing prices depict strong spillover effects” 	</a:t>
            </a:r>
          </a:p>
          <a:p>
            <a:pPr algn="just"/>
            <a:r>
              <a:rPr lang="en-US" b="1" dirty="0">
                <a:solidFill>
                  <a:srgbClr val="FF0000"/>
                </a:solidFill>
              </a:rPr>
              <a:t>HINT</a:t>
            </a:r>
            <a:r>
              <a:rPr lang="en-US" dirty="0"/>
              <a:t>: You can calculate volatility in housing prices (within a country across regions or if you want across countries within a common economic union, such as Europe Economic Union). Try to use different types of GARCH models to estimate spillover effects (read literature).</a:t>
            </a:r>
          </a:p>
          <a:p>
            <a:endParaRPr lang="en-US" dirty="0"/>
          </a:p>
        </p:txBody>
      </p:sp>
      <p:sp>
        <p:nvSpPr>
          <p:cNvPr id="4" name="标题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Part 1: Final  Coursework-</a:t>
            </a:r>
            <a:r>
              <a:rPr lang="en-US" sz="3600" b="1" dirty="0"/>
              <a:t> </a:t>
            </a:r>
            <a:r>
              <a:rPr lang="en-US" sz="3600" dirty="0"/>
              <a:t>Tasks for Question Two 	</a:t>
            </a:r>
          </a:p>
        </p:txBody>
      </p:sp>
    </p:spTree>
    <p:extLst>
      <p:ext uri="{BB962C8B-B14F-4D97-AF65-F5344CB8AC3E}">
        <p14:creationId xmlns:p14="http://schemas.microsoft.com/office/powerpoint/2010/main" val="279974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016-F068-42C3-B724-DAF78152DB5E}"/>
              </a:ext>
            </a:extLst>
          </p:cNvPr>
          <p:cNvSpPr>
            <a:spLocks noGrp="1"/>
          </p:cNvSpPr>
          <p:nvPr>
            <p:ph type="title"/>
          </p:nvPr>
        </p:nvSpPr>
        <p:spPr>
          <a:xfrm>
            <a:off x="2167558" y="18256"/>
            <a:ext cx="7886700" cy="1005475"/>
          </a:xfrm>
        </p:spPr>
        <p:txBody>
          <a:bodyPr>
            <a:normAutofit/>
          </a:bodyPr>
          <a:lstStyle/>
          <a:p>
            <a:pPr algn="ctr"/>
            <a:r>
              <a:rPr lang="en-GB" sz="4000" b="1" dirty="0"/>
              <a:t>ASSESSMENT – The Use of Software</a:t>
            </a:r>
            <a:endParaRPr lang="en-GB"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042638-663C-4DCD-B0C1-D287C506594E}"/>
                  </a:ext>
                </a:extLst>
              </p:cNvPr>
              <p:cNvSpPr>
                <a:spLocks noGrp="1"/>
              </p:cNvSpPr>
              <p:nvPr>
                <p:ph idx="1"/>
              </p:nvPr>
            </p:nvSpPr>
            <p:spPr>
              <a:xfrm>
                <a:off x="1658178" y="874644"/>
                <a:ext cx="8905461" cy="5893904"/>
              </a:xfrm>
            </p:spPr>
            <p:txBody>
              <a:bodyPr>
                <a:noAutofit/>
              </a:bodyPr>
              <a:lstStyle/>
              <a:p>
                <a:pPr>
                  <a:lnSpc>
                    <a:spcPct val="150000"/>
                  </a:lnSpc>
                </a:pPr>
                <a:r>
                  <a:rPr lang="en-GB" sz="2330" dirty="0"/>
                  <a:t>The coursework requires knowledge of Stata/EViews/Python/R but it is not intended to be an assessment of your skills in Statistical Software.</a:t>
                </a:r>
              </a:p>
              <a:p>
                <a:pPr>
                  <a:lnSpc>
                    <a:spcPct val="150000"/>
                  </a:lnSpc>
                </a:pPr>
                <a:r>
                  <a:rPr lang="en-GB" sz="2330" dirty="0"/>
                  <a:t>You are free to use </a:t>
                </a:r>
                <a:r>
                  <a:rPr lang="en-GB" sz="2330" i="1" dirty="0"/>
                  <a:t>any</a:t>
                </a:r>
                <a:r>
                  <a:rPr lang="en-GB" sz="2330" dirty="0"/>
                  <a:t> statistical software: but please mention which software you have used.</a:t>
                </a:r>
              </a:p>
              <a:p>
                <a:pPr>
                  <a:lnSpc>
                    <a:spcPct val="150000"/>
                  </a:lnSpc>
                </a:pPr>
                <a:r>
                  <a:rPr lang="en-GB" sz="2330" dirty="0"/>
                  <a:t>It is a powerful tool, which you need to know, but econometric analysis of the outputs</a:t>
                </a:r>
                <a14:m>
                  <m:oMath xmlns:m="http://schemas.openxmlformats.org/officeDocument/2006/math">
                    <m:r>
                      <a:rPr lang="en-GB" sz="2330" i="1">
                        <a:latin typeface="Cambria Math" panose="02040503050406030204" pitchFamily="18" charset="0"/>
                        <a:ea typeface="Cambria Math" panose="02040503050406030204" pitchFamily="18" charset="0"/>
                      </a:rPr>
                      <m:t>⇔</m:t>
                    </m:r>
                  </m:oMath>
                </a14:m>
                <a:r>
                  <a:rPr lang="en-GB" sz="2330" dirty="0"/>
                  <a:t> interpretations of the results that will count the most.</a:t>
                </a:r>
              </a:p>
              <a:p>
                <a:pPr>
                  <a:lnSpc>
                    <a:spcPct val="150000"/>
                  </a:lnSpc>
                </a:pPr>
                <a:r>
                  <a:rPr lang="en-GB" sz="2330" dirty="0"/>
                  <a:t>No need to make use of complex syntax in Statistical Software to automatize everything. Great if you are motivated to learn the program and develop skills. However, this is not the main purpose of the module.</a:t>
                </a:r>
              </a:p>
            </p:txBody>
          </p:sp>
        </mc:Choice>
        <mc:Fallback xmlns="">
          <p:sp>
            <p:nvSpPr>
              <p:cNvPr id="3" name="Content Placeholder 2">
                <a:extLst>
                  <a:ext uri="{FF2B5EF4-FFF2-40B4-BE49-F238E27FC236}">
                    <a16:creationId xmlns:a16="http://schemas.microsoft.com/office/drawing/2014/main" id="{37042638-663C-4DCD-B0C1-D287C506594E}"/>
                  </a:ext>
                </a:extLst>
              </p:cNvPr>
              <p:cNvSpPr>
                <a:spLocks noGrp="1" noRot="1" noChangeAspect="1" noMove="1" noResize="1" noEditPoints="1" noAdjustHandles="1" noChangeArrowheads="1" noChangeShapeType="1" noTextEdit="1"/>
              </p:cNvSpPr>
              <p:nvPr>
                <p:ph idx="1"/>
              </p:nvPr>
            </p:nvSpPr>
            <p:spPr>
              <a:xfrm>
                <a:off x="1658178" y="874644"/>
                <a:ext cx="8905461" cy="5893904"/>
              </a:xfrm>
              <a:blipFill>
                <a:blip r:embed="rId2"/>
                <a:stretch>
                  <a:fillRect l="-821" r="-1711"/>
                </a:stretch>
              </a:blipFill>
            </p:spPr>
            <p:txBody>
              <a:bodyPr/>
              <a:lstStyle/>
              <a:p>
                <a:r>
                  <a:rPr lang="en-GB">
                    <a:noFill/>
                  </a:rPr>
                  <a:t> </a:t>
                </a:r>
              </a:p>
            </p:txBody>
          </p:sp>
        </mc:Fallback>
      </mc:AlternateContent>
    </p:spTree>
    <p:extLst>
      <p:ext uri="{BB962C8B-B14F-4D97-AF65-F5344CB8AC3E}">
        <p14:creationId xmlns:p14="http://schemas.microsoft.com/office/powerpoint/2010/main" val="375342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016-F068-42C3-B724-DAF78152DB5E}"/>
              </a:ext>
            </a:extLst>
          </p:cNvPr>
          <p:cNvSpPr>
            <a:spLocks noGrp="1"/>
          </p:cNvSpPr>
          <p:nvPr>
            <p:ph type="title"/>
          </p:nvPr>
        </p:nvSpPr>
        <p:spPr>
          <a:xfrm>
            <a:off x="2063198" y="225979"/>
            <a:ext cx="7886700" cy="767935"/>
          </a:xfrm>
        </p:spPr>
        <p:txBody>
          <a:bodyPr>
            <a:normAutofit/>
          </a:bodyPr>
          <a:lstStyle/>
          <a:p>
            <a:pPr algn="ctr"/>
            <a:r>
              <a:rPr lang="en-GB" sz="4000" b="1" dirty="0"/>
              <a:t>ASSESSMENT – the use of Software</a:t>
            </a:r>
            <a:endParaRPr lang="en-GB" sz="4000" dirty="0"/>
          </a:p>
        </p:txBody>
      </p:sp>
      <p:sp>
        <p:nvSpPr>
          <p:cNvPr id="3" name="Content Placeholder 2">
            <a:extLst>
              <a:ext uri="{FF2B5EF4-FFF2-40B4-BE49-F238E27FC236}">
                <a16:creationId xmlns:a16="http://schemas.microsoft.com/office/drawing/2014/main" id="{37042638-663C-4DCD-B0C1-D287C506594E}"/>
              </a:ext>
            </a:extLst>
          </p:cNvPr>
          <p:cNvSpPr>
            <a:spLocks noGrp="1"/>
          </p:cNvSpPr>
          <p:nvPr>
            <p:ph idx="1"/>
          </p:nvPr>
        </p:nvSpPr>
        <p:spPr>
          <a:xfrm>
            <a:off x="1673087" y="1620079"/>
            <a:ext cx="8895522" cy="5088834"/>
          </a:xfrm>
        </p:spPr>
        <p:txBody>
          <a:bodyPr>
            <a:normAutofit fontScale="92500" lnSpcReduction="20000"/>
          </a:bodyPr>
          <a:lstStyle/>
          <a:p>
            <a:pPr>
              <a:lnSpc>
                <a:spcPct val="150000"/>
              </a:lnSpc>
            </a:pPr>
            <a:r>
              <a:rPr lang="en-GB" sz="2800" dirty="0"/>
              <a:t>Do not copy and paste output from the Statistical Software. Showcase your presentation skills!</a:t>
            </a:r>
          </a:p>
          <a:p>
            <a:pPr>
              <a:lnSpc>
                <a:spcPct val="150000"/>
              </a:lnSpc>
            </a:pPr>
            <a:r>
              <a:rPr lang="en-GB" sz="2800" dirty="0"/>
              <a:t>In lecture notes, we often put screenshots of Stata output directly; however, this is for you to learn how to use it. You need to elaborate your narrative.</a:t>
            </a:r>
          </a:p>
          <a:p>
            <a:pPr>
              <a:lnSpc>
                <a:spcPct val="150000"/>
              </a:lnSpc>
            </a:pPr>
            <a:r>
              <a:rPr lang="en-GB" sz="2800" dirty="0"/>
              <a:t>You can include Software code and/or output in the appendix. This is good practice.</a:t>
            </a:r>
          </a:p>
          <a:p>
            <a:pPr>
              <a:lnSpc>
                <a:spcPct val="150000"/>
              </a:lnSpc>
            </a:pPr>
            <a:r>
              <a:rPr lang="en-GB" sz="2800" dirty="0"/>
              <a:t>Look at academic papers. They will show you good presentation of results.</a:t>
            </a:r>
          </a:p>
        </p:txBody>
      </p:sp>
    </p:spTree>
    <p:extLst>
      <p:ext uri="{BB962C8B-B14F-4D97-AF65-F5344CB8AC3E}">
        <p14:creationId xmlns:p14="http://schemas.microsoft.com/office/powerpoint/2010/main" val="9836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016-F068-42C3-B724-DAF78152DB5E}"/>
              </a:ext>
            </a:extLst>
          </p:cNvPr>
          <p:cNvSpPr>
            <a:spLocks noGrp="1"/>
          </p:cNvSpPr>
          <p:nvPr>
            <p:ph type="title"/>
          </p:nvPr>
        </p:nvSpPr>
        <p:spPr/>
        <p:txBody>
          <a:bodyPr>
            <a:normAutofit/>
          </a:bodyPr>
          <a:lstStyle/>
          <a:p>
            <a:pPr algn="ctr"/>
            <a:r>
              <a:rPr lang="en-GB" sz="4000" b="1" dirty="0"/>
              <a:t>ASSESSMENT – SUBMISSION</a:t>
            </a:r>
            <a:endParaRPr lang="en-GB" sz="4000" dirty="0"/>
          </a:p>
        </p:txBody>
      </p:sp>
      <p:sp>
        <p:nvSpPr>
          <p:cNvPr id="3" name="Content Placeholder 2">
            <a:extLst>
              <a:ext uri="{FF2B5EF4-FFF2-40B4-BE49-F238E27FC236}">
                <a16:creationId xmlns:a16="http://schemas.microsoft.com/office/drawing/2014/main" id="{37042638-663C-4DCD-B0C1-D287C506594E}"/>
              </a:ext>
            </a:extLst>
          </p:cNvPr>
          <p:cNvSpPr>
            <a:spLocks noGrp="1"/>
          </p:cNvSpPr>
          <p:nvPr>
            <p:ph idx="1"/>
          </p:nvPr>
        </p:nvSpPr>
        <p:spPr>
          <a:xfrm>
            <a:off x="1673088" y="1825625"/>
            <a:ext cx="8885583" cy="4803775"/>
          </a:xfrm>
        </p:spPr>
        <p:txBody>
          <a:bodyPr>
            <a:normAutofit/>
          </a:bodyPr>
          <a:lstStyle/>
          <a:p>
            <a:pPr>
              <a:lnSpc>
                <a:spcPct val="150000"/>
              </a:lnSpc>
            </a:pPr>
            <a:r>
              <a:rPr lang="en-GB" sz="2400" dirty="0"/>
              <a:t>You can only submit one document. </a:t>
            </a:r>
          </a:p>
          <a:p>
            <a:pPr>
              <a:lnSpc>
                <a:spcPct val="150000"/>
              </a:lnSpc>
            </a:pPr>
            <a:r>
              <a:rPr lang="en-GB" sz="2400" dirty="0"/>
              <a:t>The best would be a </a:t>
            </a:r>
            <a:r>
              <a:rPr lang="en-GB" sz="2400" b="1" i="1" dirty="0"/>
              <a:t>Word document </a:t>
            </a:r>
            <a:r>
              <a:rPr lang="en-GB" sz="2400" dirty="0"/>
              <a:t>so we can use track changes. If you include a pdf document or other format, I may not be able to add comments. </a:t>
            </a:r>
          </a:p>
          <a:p>
            <a:pPr>
              <a:lnSpc>
                <a:spcPct val="150000"/>
              </a:lnSpc>
            </a:pPr>
            <a:r>
              <a:rPr lang="en-GB" sz="2400" dirty="0"/>
              <a:t>You can include any supporting documentation as an appendix to the end. </a:t>
            </a:r>
            <a:r>
              <a:rPr lang="en-GB" sz="2400" b="1" i="1" dirty="0"/>
              <a:t>The grading will be based on the main text of the document</a:t>
            </a:r>
            <a:r>
              <a:rPr lang="en-GB" sz="2400" dirty="0"/>
              <a:t>. However, an appendix can be useful if I do not understand some part of your work so I can check.</a:t>
            </a:r>
          </a:p>
        </p:txBody>
      </p:sp>
    </p:spTree>
    <p:extLst>
      <p:ext uri="{BB962C8B-B14F-4D97-AF65-F5344CB8AC3E}">
        <p14:creationId xmlns:p14="http://schemas.microsoft.com/office/powerpoint/2010/main" val="419221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Part 1: Final  Coursework</a:t>
            </a:r>
          </a:p>
        </p:txBody>
      </p:sp>
      <p:sp>
        <p:nvSpPr>
          <p:cNvPr id="3" name="内容占位符 2"/>
          <p:cNvSpPr>
            <a:spLocks noGrp="1"/>
          </p:cNvSpPr>
          <p:nvPr>
            <p:ph idx="1"/>
          </p:nvPr>
        </p:nvSpPr>
        <p:spPr/>
        <p:txBody>
          <a:bodyPr>
            <a:normAutofit lnSpcReduction="10000"/>
          </a:bodyPr>
          <a:lstStyle/>
          <a:p>
            <a:r>
              <a:rPr lang="en-US" b="1" dirty="0"/>
              <a:t>Submission Due Date</a:t>
            </a:r>
            <a:r>
              <a:rPr lang="en-US" dirty="0"/>
              <a:t>: </a:t>
            </a:r>
            <a:r>
              <a:rPr lang="en-US" b="1" dirty="0">
                <a:solidFill>
                  <a:srgbClr val="FF0000"/>
                </a:solidFill>
              </a:rPr>
              <a:t>14 May 2021 (Before 4 PM)</a:t>
            </a:r>
          </a:p>
          <a:p>
            <a:r>
              <a:rPr lang="en-US" b="1" dirty="0"/>
              <a:t>Word Count: </a:t>
            </a:r>
            <a:r>
              <a:rPr lang="en-US" b="1" u="sng" dirty="0">
                <a:solidFill>
                  <a:srgbClr val="FF0000"/>
                </a:solidFill>
              </a:rPr>
              <a:t>3,000 (+/- 10%)</a:t>
            </a:r>
          </a:p>
          <a:p>
            <a:r>
              <a:rPr lang="en-US" b="1" dirty="0"/>
              <a:t>Do expect tables / graphs / diagrams in this assignment </a:t>
            </a:r>
            <a:r>
              <a:rPr lang="en-US" b="1" dirty="0">
                <a:solidFill>
                  <a:srgbClr val="FF0000"/>
                </a:solidFill>
              </a:rPr>
              <a:t>(Each tables / graphs / diagrams will count as 25 words)</a:t>
            </a:r>
          </a:p>
          <a:p>
            <a:pPr algn="just"/>
            <a:r>
              <a:rPr lang="en-US" b="1" dirty="0"/>
              <a:t>Additional graphs and tables can be put in the appendix as well as the output from any statistical software you have used for the analysis.</a:t>
            </a:r>
          </a:p>
          <a:p>
            <a:pPr marL="0" indent="0" algn="just">
              <a:buNone/>
            </a:pPr>
            <a:r>
              <a:rPr lang="en-US" b="1" i="1" u="sng" dirty="0">
                <a:solidFill>
                  <a:srgbClr val="C00000"/>
                </a:solidFill>
              </a:rPr>
              <a:t>You must be aware that only you share responsibility for any academic integrity breaches or other issues that may arise from your coursework submission.</a:t>
            </a:r>
          </a:p>
        </p:txBody>
      </p:sp>
    </p:spTree>
    <p:extLst>
      <p:ext uri="{BB962C8B-B14F-4D97-AF65-F5344CB8AC3E}">
        <p14:creationId xmlns:p14="http://schemas.microsoft.com/office/powerpoint/2010/main" val="190507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23B3F1-FB40-4BC9-8940-6FE3FAF702E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295275" y="149087"/>
            <a:ext cx="11610975" cy="6636994"/>
          </a:xfrm>
          <a:prstGeom prst="rect">
            <a:avLst/>
          </a:prstGeom>
        </p:spPr>
      </p:pic>
      <p:sp>
        <p:nvSpPr>
          <p:cNvPr id="5" name="Rectangle 4">
            <a:extLst>
              <a:ext uri="{FF2B5EF4-FFF2-40B4-BE49-F238E27FC236}">
                <a16:creationId xmlns:a16="http://schemas.microsoft.com/office/drawing/2014/main" id="{3AC2830E-95E0-4FD2-8274-183003F34EFA}"/>
              </a:ext>
            </a:extLst>
          </p:cNvPr>
          <p:cNvSpPr/>
          <p:nvPr/>
        </p:nvSpPr>
        <p:spPr>
          <a:xfrm>
            <a:off x="381001" y="168965"/>
            <a:ext cx="11325224" cy="4482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Tree>
    <p:extLst>
      <p:ext uri="{BB962C8B-B14F-4D97-AF65-F5344CB8AC3E}">
        <p14:creationId xmlns:p14="http://schemas.microsoft.com/office/powerpoint/2010/main" val="7119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47C3-7CCF-4137-940D-A35B097916EE}"/>
              </a:ext>
            </a:extLst>
          </p:cNvPr>
          <p:cNvSpPr>
            <a:spLocks noGrp="1"/>
          </p:cNvSpPr>
          <p:nvPr>
            <p:ph type="title"/>
          </p:nvPr>
        </p:nvSpPr>
        <p:spPr>
          <a:xfrm>
            <a:off x="2152650" y="18256"/>
            <a:ext cx="7886700" cy="1325563"/>
          </a:xfrm>
        </p:spPr>
        <p:txBody>
          <a:bodyPr/>
          <a:lstStyle/>
          <a:p>
            <a:r>
              <a:rPr lang="en-GB" dirty="0"/>
              <a:t>GRADE DESCRIPTOR – GUIDANCE OF WHAT WE EXPECT FROM YOU</a:t>
            </a:r>
          </a:p>
        </p:txBody>
      </p:sp>
      <p:pic>
        <p:nvPicPr>
          <p:cNvPr id="4" name="Picture 3">
            <a:extLst>
              <a:ext uri="{FF2B5EF4-FFF2-40B4-BE49-F238E27FC236}">
                <a16:creationId xmlns:a16="http://schemas.microsoft.com/office/drawing/2014/main" id="{92C6461D-B3FD-46A5-BCB2-FD31305CBB3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171450" y="1343817"/>
            <a:ext cx="11830049" cy="5414792"/>
          </a:xfrm>
          <a:prstGeom prst="rect">
            <a:avLst/>
          </a:prstGeom>
        </p:spPr>
      </p:pic>
    </p:spTree>
    <p:extLst>
      <p:ext uri="{BB962C8B-B14F-4D97-AF65-F5344CB8AC3E}">
        <p14:creationId xmlns:p14="http://schemas.microsoft.com/office/powerpoint/2010/main" val="94353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AFAC-FA5C-41AD-B902-A46126D09B6C}"/>
              </a:ext>
            </a:extLst>
          </p:cNvPr>
          <p:cNvSpPr>
            <a:spLocks noGrp="1"/>
          </p:cNvSpPr>
          <p:nvPr>
            <p:ph type="title"/>
          </p:nvPr>
        </p:nvSpPr>
        <p:spPr>
          <a:xfrm>
            <a:off x="1673088" y="99391"/>
            <a:ext cx="8885583" cy="914400"/>
          </a:xfrm>
        </p:spPr>
        <p:txBody>
          <a:bodyPr>
            <a:normAutofit fontScale="90000"/>
          </a:bodyPr>
          <a:lstStyle/>
          <a:p>
            <a:r>
              <a:rPr lang="en-GB" dirty="0">
                <a:solidFill>
                  <a:prstClr val="black"/>
                </a:solidFill>
              </a:rPr>
              <a:t>GRADE DESCRIPTOR – GUIDANCE OF WHAT WE EXPECT FROM YOU (Contd.)</a:t>
            </a:r>
            <a:endParaRPr lang="en-GB" dirty="0"/>
          </a:p>
        </p:txBody>
      </p:sp>
      <p:pic>
        <p:nvPicPr>
          <p:cNvPr id="6" name="Picture 5">
            <a:extLst>
              <a:ext uri="{FF2B5EF4-FFF2-40B4-BE49-F238E27FC236}">
                <a16:creationId xmlns:a16="http://schemas.microsoft.com/office/drawing/2014/main" id="{CA734B2D-6D24-402B-8FD8-2969502136AF}"/>
              </a:ext>
            </a:extLst>
          </p:cNvPr>
          <p:cNvPicPr>
            <a:picLocks noChangeAspect="1"/>
          </p:cNvPicPr>
          <p:nvPr/>
        </p:nvPicPr>
        <p:blipFill>
          <a:blip r:embed="rId2"/>
          <a:stretch>
            <a:fillRect/>
          </a:stretch>
        </p:blipFill>
        <p:spPr>
          <a:xfrm>
            <a:off x="361950" y="1314936"/>
            <a:ext cx="11715749" cy="5205135"/>
          </a:xfrm>
          <a:prstGeom prst="rect">
            <a:avLst/>
          </a:prstGeom>
        </p:spPr>
      </p:pic>
    </p:spTree>
    <p:extLst>
      <p:ext uri="{BB962C8B-B14F-4D97-AF65-F5344CB8AC3E}">
        <p14:creationId xmlns:p14="http://schemas.microsoft.com/office/powerpoint/2010/main" val="68431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gn="just"/>
            <a:r>
              <a:rPr lang="en-US" dirty="0"/>
              <a:t>In </a:t>
            </a:r>
            <a:r>
              <a:rPr lang="en-US" b="1" dirty="0"/>
              <a:t>Question One</a:t>
            </a:r>
            <a:r>
              <a:rPr lang="en-US" dirty="0"/>
              <a:t>, we have provided cross-market time series data for Bitcoin (one of the popular cryptocurrencies floating in the market). The Bitcoin is traded in various currencies, such as in Euros, USD, Korea, etc. The data have been collected from </a:t>
            </a:r>
            <a:r>
              <a:rPr lang="en-US" dirty="0" err="1"/>
              <a:t>Coincheck</a:t>
            </a:r>
            <a:r>
              <a:rPr lang="en-US" dirty="0"/>
              <a:t> (one of the platforms that provides aggregate price data for Bitcoin). In the Blackboard site of the course (see Assignment folder), we have included Bitcoin price data for six exchange markets (Europe, USA, Australia, Korea, Japan, Indonesia).</a:t>
            </a:r>
          </a:p>
          <a:p>
            <a:pPr algn="just"/>
            <a:r>
              <a:rPr lang="en-US" i="1" dirty="0"/>
              <a:t>You can choose ANY file(s) depending on your interest. </a:t>
            </a:r>
            <a:r>
              <a:rPr lang="en-US" i="1" dirty="0" err="1"/>
              <a:t>Eviews</a:t>
            </a:r>
            <a:r>
              <a:rPr lang="en-US" i="1" dirty="0"/>
              <a:t>, Stata, R, Python or other any econometric software may be used for empirical estimation purpose.</a:t>
            </a:r>
          </a:p>
          <a:p>
            <a:pPr algn="just"/>
            <a:r>
              <a:rPr lang="en-US" sz="2600" i="1" dirty="0">
                <a:solidFill>
                  <a:srgbClr val="C00000"/>
                </a:solidFill>
              </a:rPr>
              <a:t>(</a:t>
            </a:r>
            <a:r>
              <a:rPr lang="en-US" altLang="zh-CN" sz="2600" i="1" dirty="0">
                <a:solidFill>
                  <a:srgbClr val="C00000"/>
                </a:solidFill>
              </a:rPr>
              <a:t>For the fist three sub-questions, you only need to choose one of the Bitcoin prices out of the six currency markets to do your analysis, while for the fourth sub-question you will need to choose three of them to do your analysis. </a:t>
            </a:r>
            <a:r>
              <a:rPr lang="en-US" sz="2600" i="1" dirty="0">
                <a:solidFill>
                  <a:srgbClr val="C00000"/>
                </a:solidFill>
              </a:rPr>
              <a:t>)</a:t>
            </a:r>
          </a:p>
        </p:txBody>
      </p:sp>
      <p:sp>
        <p:nvSpPr>
          <p:cNvPr id="4" name="标题 1"/>
          <p:cNvSpPr>
            <a:spLocks noGrp="1"/>
          </p:cNvSpPr>
          <p:nvPr>
            <p:ph type="title"/>
          </p:nvPr>
        </p:nvSpPr>
        <p:spPr/>
        <p:txBody>
          <a:bodyPr/>
          <a:lstStyle/>
          <a:p>
            <a:r>
              <a:rPr lang="en-US" dirty="0"/>
              <a:t>Part 1: Final  Coursework</a:t>
            </a:r>
          </a:p>
        </p:txBody>
      </p:sp>
    </p:spTree>
    <p:extLst>
      <p:ext uri="{BB962C8B-B14F-4D97-AF65-F5344CB8AC3E}">
        <p14:creationId xmlns:p14="http://schemas.microsoft.com/office/powerpoint/2010/main" val="238504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1536" y="1834860"/>
            <a:ext cx="10928927" cy="4667539"/>
          </a:xfrm>
        </p:spPr>
        <p:txBody>
          <a:bodyPr>
            <a:normAutofit/>
          </a:bodyPr>
          <a:lstStyle/>
          <a:p>
            <a:pPr marL="0" indent="0" algn="just">
              <a:buNone/>
            </a:pPr>
            <a:r>
              <a:rPr lang="en-US" dirty="0"/>
              <a:t>(1)By plotting the selected Bitcoin price series, explain if you find any ‘trend’ in the price </a:t>
            </a:r>
            <a:r>
              <a:rPr lang="en-US" dirty="0" err="1"/>
              <a:t>behaviour</a:t>
            </a:r>
            <a:r>
              <a:rPr lang="en-US" dirty="0"/>
              <a:t>. Use </a:t>
            </a:r>
            <a:r>
              <a:rPr lang="en-US" dirty="0" err="1"/>
              <a:t>Hodrick</a:t>
            </a:r>
            <a:r>
              <a:rPr lang="en-US" dirty="0"/>
              <a:t>-Prescott (H-P) Filtering Technique and Hamilton Filtering Techniques respectively to extract the 'cycles' from the 'trends'. Plot the Autocorrelation Function and comment on the persistence </a:t>
            </a:r>
            <a:r>
              <a:rPr lang="en-US" dirty="0" err="1"/>
              <a:t>behaviour</a:t>
            </a:r>
            <a:r>
              <a:rPr lang="en-US" dirty="0"/>
              <a:t> of the series.</a:t>
            </a:r>
          </a:p>
          <a:p>
            <a:pPr marL="0" indent="0" algn="just">
              <a:buNone/>
            </a:pPr>
            <a:endParaRPr lang="en-US" dirty="0"/>
          </a:p>
          <a:p>
            <a:pPr marL="0" indent="0" algn="just">
              <a:buNone/>
            </a:pPr>
            <a:r>
              <a:rPr lang="en-US" dirty="0"/>
              <a:t>(2)Test for (non-)stationarity in the selected series by using Augmented Dickey-Fuller, Phillips-</a:t>
            </a:r>
            <a:r>
              <a:rPr lang="en-US" dirty="0" err="1"/>
              <a:t>Perron</a:t>
            </a:r>
            <a:r>
              <a:rPr lang="en-US" dirty="0"/>
              <a:t>, and KPSS tests. Use options of intercept with and without trend term to compare your results. What implications do the ‘presence or absence of a unit root’ imply for the selected Bitcoin price regarding ‘weak, strong, semi-strong efficiency’ of the Bitcoin market?</a:t>
            </a:r>
          </a:p>
          <a:p>
            <a:endParaRPr lang="en-US" dirty="0"/>
          </a:p>
          <a:p>
            <a:endParaRPr lang="en-US" dirty="0"/>
          </a:p>
        </p:txBody>
      </p:sp>
      <p:sp>
        <p:nvSpPr>
          <p:cNvPr id="4" name="标题 1"/>
          <p:cNvSpPr>
            <a:spLocks noGrp="1"/>
          </p:cNvSpPr>
          <p:nvPr>
            <p:ph type="title"/>
          </p:nvPr>
        </p:nvSpPr>
        <p:spPr/>
        <p:txBody>
          <a:bodyPr>
            <a:normAutofit/>
          </a:bodyPr>
          <a:lstStyle/>
          <a:p>
            <a:r>
              <a:rPr lang="en-US" sz="3600" dirty="0"/>
              <a:t>Part 1: Final  Coursework-</a:t>
            </a:r>
            <a:r>
              <a:rPr lang="en-US" sz="3600" b="1" dirty="0"/>
              <a:t> </a:t>
            </a:r>
            <a:r>
              <a:rPr lang="en-US" sz="3600" dirty="0"/>
              <a:t>Tasks for Question One 	</a:t>
            </a:r>
          </a:p>
        </p:txBody>
      </p:sp>
    </p:spTree>
    <p:extLst>
      <p:ext uri="{BB962C8B-B14F-4D97-AF65-F5344CB8AC3E}">
        <p14:creationId xmlns:p14="http://schemas.microsoft.com/office/powerpoint/2010/main" val="372279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just">
              <a:buNone/>
            </a:pPr>
            <a:r>
              <a:rPr lang="en-US" dirty="0"/>
              <a:t>(3)Assume that the Bitcoin series you selected is neither I(1) nor I(0). Then what would an I(d) with 0&lt;d&lt;1 assumption imply for the Bitcoin market with respect to Efficient Market Hypothesis?</a:t>
            </a:r>
          </a:p>
          <a:p>
            <a:pPr marL="0" indent="0" algn="just">
              <a:buNone/>
            </a:pPr>
            <a:endParaRPr lang="en-US" dirty="0"/>
          </a:p>
          <a:p>
            <a:pPr marL="0" indent="0" algn="just">
              <a:buNone/>
            </a:pPr>
            <a:r>
              <a:rPr lang="en-US" dirty="0"/>
              <a:t>(4)Use any THREE Bitcoin prices from the list and find if there is any error-correction mechanism at work among them. Describe in detail, with regard to these specific selected series, a 3-variables </a:t>
            </a:r>
            <a:r>
              <a:rPr lang="en-US" dirty="0" err="1"/>
              <a:t>cointegration</a:t>
            </a:r>
            <a:r>
              <a:rPr lang="en-US" dirty="0"/>
              <a:t> and Vector Error Correction system.</a:t>
            </a:r>
          </a:p>
        </p:txBody>
      </p:sp>
      <p:sp>
        <p:nvSpPr>
          <p:cNvPr id="4" name="标题 1"/>
          <p:cNvSpPr>
            <a:spLocks noGrp="1"/>
          </p:cNvSpPr>
          <p:nvPr>
            <p:ph type="title"/>
          </p:nvPr>
        </p:nvSpPr>
        <p:spPr/>
        <p:txBody>
          <a:bodyPr>
            <a:normAutofit/>
          </a:bodyPr>
          <a:lstStyle/>
          <a:p>
            <a:r>
              <a:rPr lang="en-US" sz="3600" dirty="0"/>
              <a:t>Part 1: Final  Coursework-</a:t>
            </a:r>
            <a:r>
              <a:rPr lang="en-US" sz="3600" b="1" dirty="0"/>
              <a:t> </a:t>
            </a:r>
            <a:r>
              <a:rPr lang="en-US" sz="3600" dirty="0"/>
              <a:t>Tasks for Question One 	</a:t>
            </a:r>
          </a:p>
        </p:txBody>
      </p:sp>
    </p:spTree>
    <p:extLst>
      <p:ext uri="{BB962C8B-B14F-4D97-AF65-F5344CB8AC3E}">
        <p14:creationId xmlns:p14="http://schemas.microsoft.com/office/powerpoint/2010/main" val="128262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r>
              <a:rPr lang="en-US" dirty="0"/>
              <a:t>Your task is to test a hypothesis (see topics below). You need to discuss the following steps: </a:t>
            </a:r>
          </a:p>
          <a:p>
            <a:pPr algn="just"/>
            <a:r>
              <a:rPr lang="en-US" dirty="0"/>
              <a:t>(1) Data collection (e.g. method of sampling, data sources, selection criteria);</a:t>
            </a:r>
          </a:p>
          <a:p>
            <a:pPr algn="just"/>
            <a:r>
              <a:rPr lang="en-US" dirty="0"/>
              <a:t>(2)  Definition of variables (e.g. control variables);</a:t>
            </a:r>
          </a:p>
          <a:p>
            <a:pPr algn="just"/>
            <a:r>
              <a:rPr lang="en-US" dirty="0"/>
              <a:t>(3) Model specification (e.g. Unit root, </a:t>
            </a:r>
            <a:r>
              <a:rPr lang="en-US" dirty="0" err="1"/>
              <a:t>Cointegration</a:t>
            </a:r>
            <a:r>
              <a:rPr lang="en-US" dirty="0"/>
              <a:t> framework; ARCH/GARCH models);</a:t>
            </a:r>
          </a:p>
          <a:p>
            <a:pPr algn="just"/>
            <a:r>
              <a:rPr lang="en-US" dirty="0"/>
              <a:t>(4)  Interpretation of findings and conclusion.</a:t>
            </a:r>
          </a:p>
          <a:p>
            <a:pPr marL="0" indent="0" algn="just">
              <a:buNone/>
            </a:pPr>
            <a:r>
              <a:rPr lang="en-US" dirty="0"/>
              <a:t>	</a:t>
            </a:r>
          </a:p>
        </p:txBody>
      </p:sp>
      <p:sp>
        <p:nvSpPr>
          <p:cNvPr id="5"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Part 1: Final  Coursework-</a:t>
            </a:r>
            <a:r>
              <a:rPr lang="en-US" sz="3600" b="1" dirty="0"/>
              <a:t> </a:t>
            </a:r>
            <a:r>
              <a:rPr lang="en-US" sz="3600" dirty="0"/>
              <a:t>Tasks for Question Two 	</a:t>
            </a:r>
          </a:p>
        </p:txBody>
      </p:sp>
    </p:spTree>
    <p:extLst>
      <p:ext uri="{BB962C8B-B14F-4D97-AF65-F5344CB8AC3E}">
        <p14:creationId xmlns:p14="http://schemas.microsoft.com/office/powerpoint/2010/main" val="2336592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1264</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主题​​</vt:lpstr>
      <vt:lpstr>Office Theme</vt:lpstr>
      <vt:lpstr>  MANG6297 Advanced Time Series Modelling</vt:lpstr>
      <vt:lpstr>Part 1: Final  Coursework</vt:lpstr>
      <vt:lpstr>PowerPoint Presentation</vt:lpstr>
      <vt:lpstr>GRADE DESCRIPTOR – GUIDANCE OF WHAT WE EXPECT FROM YOU</vt:lpstr>
      <vt:lpstr>GRADE DESCRIPTOR – GUIDANCE OF WHAT WE EXPECT FROM YOU (Contd.)</vt:lpstr>
      <vt:lpstr>Part 1: Final  Coursework</vt:lpstr>
      <vt:lpstr>Part 1: Final  Coursework- Tasks for Question One  </vt:lpstr>
      <vt:lpstr>Part 1: Final  Coursework- Tasks for Question One  </vt:lpstr>
      <vt:lpstr>PowerPoint Presentation</vt:lpstr>
      <vt:lpstr>Part 1: Final  Coursework- Tasks for Question Two  </vt:lpstr>
      <vt:lpstr>Part 1: Final  Coursework- Tasks for Question Two  </vt:lpstr>
      <vt:lpstr>Part 1: Final  Coursework- Tasks for Question Two  </vt:lpstr>
      <vt:lpstr>Part 1: Final  Coursework- Tasks for Question Two  </vt:lpstr>
      <vt:lpstr>ASSESSMENT – The Use of Software</vt:lpstr>
      <vt:lpstr>ASSESSMENT – the use of Software</vt:lpstr>
      <vt:lpstr>ASSESSMENT – 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MANG6297 Advanced Time Series Modelling</dc:title>
  <dc:creator>Windows 用户</dc:creator>
  <cp:lastModifiedBy>Tayung Rai (tr3g16)</cp:lastModifiedBy>
  <cp:revision>114</cp:revision>
  <dcterms:created xsi:type="dcterms:W3CDTF">2021-02-06T15:57:20Z</dcterms:created>
  <dcterms:modified xsi:type="dcterms:W3CDTF">2021-04-10T18:36:02Z</dcterms:modified>
</cp:coreProperties>
</file>