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655" r:id="rId2"/>
    <p:sldId id="1149" r:id="rId3"/>
    <p:sldId id="656" r:id="rId4"/>
    <p:sldId id="657" r:id="rId5"/>
    <p:sldId id="658" r:id="rId6"/>
    <p:sldId id="664" r:id="rId7"/>
    <p:sldId id="1147" r:id="rId8"/>
    <p:sldId id="1148" r:id="rId9"/>
    <p:sldId id="670" r:id="rId10"/>
    <p:sldId id="685" r:id="rId11"/>
    <p:sldId id="672" r:id="rId12"/>
    <p:sldId id="673" r:id="rId13"/>
    <p:sldId id="675" r:id="rId14"/>
    <p:sldId id="676" r:id="rId15"/>
    <p:sldId id="683" r:id="rId16"/>
    <p:sldId id="686" r:id="rId17"/>
    <p:sldId id="687" r:id="rId18"/>
    <p:sldId id="689" r:id="rId19"/>
    <p:sldId id="1153" r:id="rId20"/>
  </p:sldIdLst>
  <p:sldSz cx="9144000" cy="6858000" type="screen4x3"/>
  <p:notesSz cx="7010400" cy="9296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AC6"/>
    <a:srgbClr val="E1330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93082" autoAdjust="0"/>
  </p:normalViewPr>
  <p:slideViewPr>
    <p:cSldViewPr>
      <p:cViewPr varScale="1">
        <p:scale>
          <a:sx n="80" d="100"/>
          <a:sy n="80" d="100"/>
        </p:scale>
        <p:origin x="164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E335AFA-2C90-40D2-B5D9-03908060EA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85D30C-5AB0-41A5-814D-C57116F2CA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924E21A-F9AE-4582-9823-E50146C2DA4D}" type="datetimeFigureOut">
              <a:rPr lang="en-US" altLang="zh-CN"/>
              <a:pPr>
                <a:defRPr/>
              </a:pPr>
              <a:t>3/14/2022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4942C9-0F07-475B-9112-6B01C44382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23D80C-FEA8-420E-9B0B-B3DF7F01EE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76A1EE3-931A-49A3-8418-CAFE54F68D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52F5B05-804A-48CB-8F11-8E5F8988E24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4885950-AF62-479F-A6A5-D8AF0753826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7682533-1407-44B5-B167-F0C2B2B4166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67515A99-EBDB-4091-8555-E3CCC8C98C5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17A8FDDE-C46F-4EF0-A7F2-30767CDC2E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BDB820DA-088D-4168-B24D-540A9BEB80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EE08D1-4ACA-4100-8654-C1D166C5C2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074C7B46-BAC9-4EC8-8C58-29C02B37E9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67D5A639-041A-4E98-9763-42C4D2C05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72" name="Footer Placeholder 4">
            <a:extLst>
              <a:ext uri="{FF2B5EF4-FFF2-40B4-BE49-F238E27FC236}">
                <a16:creationId xmlns:a16="http://schemas.microsoft.com/office/drawing/2014/main" id="{FB322D89-5C90-41FD-AABE-D6F60AE4B8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</a:t>
            </a:r>
          </a:p>
        </p:txBody>
      </p:sp>
      <p:sp>
        <p:nvSpPr>
          <p:cNvPr id="7173" name="Slide Number Placeholder 5">
            <a:extLst>
              <a:ext uri="{FF2B5EF4-FFF2-40B4-BE49-F238E27FC236}">
                <a16:creationId xmlns:a16="http://schemas.microsoft.com/office/drawing/2014/main" id="{7EE018C7-3C94-43B5-A455-9430FCE75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94C86CE-2210-429E-8ACB-F5F53DA2E0D2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2DA7FC-340D-4DC2-AA5C-130D69D68345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0" y="5164138"/>
            <a:ext cx="9144000" cy="1690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084D55B-913F-4168-9B11-D553AA1C31BE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0" y="0"/>
            <a:ext cx="9144000" cy="169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49652DE4-2104-43E5-9AA2-9497AEE48B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62175" y="7067550"/>
            <a:ext cx="4691063" cy="8445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22238" indent="-1222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  <a:defRPr/>
            </a:pPr>
            <a:r>
              <a:rPr lang="en-US" altLang="en-US" sz="1200"/>
              <a:t>Confidentiality/date line: 13pt Arial Regular, white</a:t>
            </a:r>
            <a:br>
              <a:rPr lang="en-US" altLang="en-US" sz="1200"/>
            </a:br>
            <a:r>
              <a:rPr lang="en-US" altLang="en-US" sz="1200"/>
              <a:t>Maximum length: 1 line</a:t>
            </a:r>
          </a:p>
          <a:p>
            <a:pPr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  <a:defRPr/>
            </a:pPr>
            <a:r>
              <a:rPr lang="en-US" altLang="en-US" sz="1200"/>
              <a:t>Information separated by vertical strokes,</a:t>
            </a:r>
            <a:br>
              <a:rPr lang="en-US" altLang="en-US" sz="1200"/>
            </a:br>
            <a:r>
              <a:rPr lang="en-US" altLang="en-US" sz="1200"/>
              <a:t>with two spaces on either side</a:t>
            </a:r>
          </a:p>
          <a:p>
            <a:pPr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  <a:defRPr/>
            </a:pPr>
            <a:r>
              <a:rPr lang="en-US" altLang="en-US" sz="1200"/>
              <a:t>Disclaimer information may also be appear in this area.  Place flush left, aligned at bottom, 8-10pt Arial Regular, white</a:t>
            </a: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83C8554E-EDEB-4AEF-9FDA-FABC997450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13463" y="-1346200"/>
            <a:ext cx="3016250" cy="1139825"/>
          </a:xfrm>
          <a:prstGeom prst="rect">
            <a:avLst/>
          </a:prstGeom>
          <a:noFill/>
          <a:ln w="9525" algn="ctr">
            <a:solidFill>
              <a:srgbClr val="5A7070"/>
            </a:solidFill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en-US" sz="1200">
                <a:solidFill>
                  <a:srgbClr val="CCFF99"/>
                </a:solidFill>
              </a:rPr>
              <a:t>Indications in green = Live content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1200"/>
              <a:t>Indications in white  = Edit  in master</a:t>
            </a:r>
            <a:endParaRPr lang="en-US" altLang="en-US" sz="1200">
              <a:solidFill>
                <a:schemeClr val="tx2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1200">
                <a:solidFill>
                  <a:schemeClr val="bg2"/>
                </a:solidFill>
              </a:rPr>
              <a:t>Indications in blue    = Locked elements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1200">
                <a:solidFill>
                  <a:schemeClr val="bg1"/>
                </a:solidFill>
              </a:rPr>
              <a:t>Indications in black   = Optional elements</a:t>
            </a:r>
          </a:p>
        </p:txBody>
      </p:sp>
      <p:sp>
        <p:nvSpPr>
          <p:cNvPr id="6" name="Text Box 20">
            <a:extLst>
              <a:ext uri="{FF2B5EF4-FFF2-40B4-BE49-F238E27FC236}">
                <a16:creationId xmlns:a16="http://schemas.microsoft.com/office/drawing/2014/main" id="{55928D43-17C6-4186-A756-43AF8D8CC4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13638" y="7072313"/>
            <a:ext cx="1849437" cy="520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15888" indent="-1158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  <a:defRPr/>
            </a:pPr>
            <a:r>
              <a:rPr lang="en-US" altLang="en-US" sz="1200">
                <a:solidFill>
                  <a:schemeClr val="bg2"/>
                </a:solidFill>
              </a:rPr>
              <a:t>Copyright: 10pt Arial</a:t>
            </a:r>
            <a:br>
              <a:rPr lang="en-US" altLang="en-US" sz="1200">
                <a:solidFill>
                  <a:schemeClr val="bg2"/>
                </a:solidFill>
              </a:rPr>
            </a:br>
            <a:r>
              <a:rPr lang="en-US" altLang="en-US" sz="1200">
                <a:solidFill>
                  <a:schemeClr val="bg2"/>
                </a:solidFill>
              </a:rPr>
              <a:t>Regular, white</a:t>
            </a:r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7E960E13-8C37-48A1-87F1-BE9177721B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16463"/>
            <a:ext cx="471488" cy="457200"/>
          </a:xfrm>
          <a:prstGeom prst="rect">
            <a:avLst/>
          </a:prstGeom>
          <a:solidFill>
            <a:srgbClr val="855AA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81AAE13B-8181-436A-BEFA-05CB523938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4716463"/>
            <a:ext cx="471487" cy="4572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6B36DDD2-4F59-4863-BA14-786C9688649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6625" y="4716463"/>
            <a:ext cx="471488" cy="457200"/>
          </a:xfrm>
          <a:prstGeom prst="rect">
            <a:avLst/>
          </a:prstGeom>
          <a:solidFill>
            <a:srgbClr val="01A95C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" name="Rectangle 28">
            <a:extLst>
              <a:ext uri="{FF2B5EF4-FFF2-40B4-BE49-F238E27FC236}">
                <a16:creationId xmlns:a16="http://schemas.microsoft.com/office/drawing/2014/main" id="{BB7464BC-55BF-49D8-A572-A0E31C3568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04938" y="4716463"/>
            <a:ext cx="471487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pic>
        <p:nvPicPr>
          <p:cNvPr id="11" name="Picture 29" descr="cb_title">
            <a:extLst>
              <a:ext uri="{FF2B5EF4-FFF2-40B4-BE49-F238E27FC236}">
                <a16:creationId xmlns:a16="http://schemas.microsoft.com/office/drawing/2014/main" id="{2B4A8B8E-C0A8-4F81-A415-DC09FDE96E1F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5" y="4714875"/>
            <a:ext cx="729456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17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0715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676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11477-0ADF-4605-9073-B547CAAE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35DD68FC-7C56-42FD-BF30-D0A7D5B701CE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B0556-AC92-427C-8D7B-90576D6D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29F35-A53B-4762-B827-132E2647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C2E0083E-6D56-4D72-9C04-C0F0B0BAEA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72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525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052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2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8660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390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85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068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759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7CE8BE-6B85-4068-B773-556059CF3978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0" y="6475413"/>
            <a:ext cx="9144000" cy="3825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F1E5B00-66EF-4539-9C4A-70A67DA649D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38258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id="{EDA420D3-223D-4F27-B4BD-9ABDE8296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75375"/>
            <a:ext cx="1457325" cy="300038"/>
          </a:xfrm>
          <a:prstGeom prst="rect">
            <a:avLst/>
          </a:prstGeom>
          <a:solidFill>
            <a:srgbClr val="989898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029" name="Picture 32" descr="cb_text">
            <a:extLst>
              <a:ext uri="{FF2B5EF4-FFF2-40B4-BE49-F238E27FC236}">
                <a16:creationId xmlns:a16="http://schemas.microsoft.com/office/drawing/2014/main" id="{5A1CF5F2-017E-4950-98C7-84EE313F1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6175375"/>
            <a:ext cx="7710487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5269" r:id="rId1"/>
    <p:sldLayoutId id="2147485259" r:id="rId2"/>
    <p:sldLayoutId id="2147485260" r:id="rId3"/>
    <p:sldLayoutId id="2147485261" r:id="rId4"/>
    <p:sldLayoutId id="2147485262" r:id="rId5"/>
    <p:sldLayoutId id="2147485263" r:id="rId6"/>
    <p:sldLayoutId id="2147485264" r:id="rId7"/>
    <p:sldLayoutId id="2147485265" r:id="rId8"/>
    <p:sldLayoutId id="2147485266" r:id="rId9"/>
    <p:sldLayoutId id="2147485267" r:id="rId10"/>
    <p:sldLayoutId id="2147485268" r:id="rId11"/>
    <p:sldLayoutId id="2147485270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黑体" pitchFamily="49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黑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黑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黑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黑体" pitchFamily="2" charset="-122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  <a:ea typeface="宋体" panose="02010600030101010101" pitchFamily="2" charset="-122"/>
          <a:cs typeface="+mn-cs"/>
        </a:defRPr>
      </a:lvl1pPr>
      <a:lvl2pPr marL="750888" indent="-28575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800">
          <a:solidFill>
            <a:schemeClr val="bg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600">
          <a:solidFill>
            <a:schemeClr val="bg1"/>
          </a:solidFill>
          <a:latin typeface="+mn-lt"/>
          <a:ea typeface="宋体" panose="02010600030101010101" pitchFamily="2" charset="-122"/>
          <a:cs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1600">
          <a:solidFill>
            <a:schemeClr val="bg1"/>
          </a:solidFill>
          <a:latin typeface="+mn-lt"/>
          <a:ea typeface="宋体" panose="02010600030101010101" pitchFamily="2" charset="-122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600">
          <a:solidFill>
            <a:schemeClr val="bg1"/>
          </a:solidFill>
          <a:latin typeface="+mn-lt"/>
          <a:ea typeface="宋体" panose="02010600030101010101" pitchFamily="2" charset="-122"/>
          <a:cs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ea typeface="+mn-ea"/>
          <a:cs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ea typeface="+mn-ea"/>
          <a:cs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ea typeface="+mn-ea"/>
          <a:cs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ea typeface="+mn-ea"/>
          <a:cs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lpsolve_v5525/doc/LPBasics.htm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lpsolve/doc/index.htm" TargetMode="External"/><Relationship Id="rId2" Type="http://schemas.openxmlformats.org/officeDocument/2006/relationships/hyperlink" Target="https://lpsolve-ide.software.informer.com/5.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urceforge.net/projects/lpsolve/files/lpsolve/5.5.2.0/lp_solve_5.5.2.0_dev_win64.zip/download" TargetMode="External"/><Relationship Id="rId4" Type="http://schemas.openxmlformats.org/officeDocument/2006/relationships/hyperlink" Target="http://lpsolve.sourceforge.net/5.5/IDE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>
            <a:extLst>
              <a:ext uri="{FF2B5EF4-FFF2-40B4-BE49-F238E27FC236}">
                <a16:creationId xmlns:a16="http://schemas.microsoft.com/office/drawing/2014/main" id="{00905CB0-6280-4D93-93F7-FF3E5B690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036763"/>
            <a:ext cx="8712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GB" altLang="zh-CN" sz="3200">
                <a:solidFill>
                  <a:schemeClr val="accent1"/>
                </a:solidFill>
                <a:ea typeface="黑体" panose="02010609060101010101" pitchFamily="49" charset="-122"/>
              </a:rPr>
              <a:t>COMP3217: Security of Cyber-Physical Systems</a:t>
            </a:r>
          </a:p>
        </p:txBody>
      </p:sp>
      <p:sp>
        <p:nvSpPr>
          <p:cNvPr id="6147" name="TextBox 2">
            <a:extLst>
              <a:ext uri="{FF2B5EF4-FFF2-40B4-BE49-F238E27FC236}">
                <a16:creationId xmlns:a16="http://schemas.microsoft.com/office/drawing/2014/main" id="{0C8A308D-0BF5-4CFD-A4FB-C3595D19F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3648075"/>
            <a:ext cx="85010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chemeClr val="accent1"/>
                </a:solidFill>
              </a:rPr>
              <a:t>Professor Shiyan Hu</a:t>
            </a:r>
          </a:p>
          <a:p>
            <a:pPr algn="ctr" eaLnBrk="1" hangingPunct="1"/>
            <a:r>
              <a:rPr lang="en-US" altLang="zh-CN">
                <a:solidFill>
                  <a:schemeClr val="accent1"/>
                </a:solidFill>
              </a:rPr>
              <a:t>School of Electronics and Computer Science </a:t>
            </a:r>
          </a:p>
          <a:p>
            <a:pPr algn="ctr" eaLnBrk="1" hangingPunct="1"/>
            <a:r>
              <a:rPr lang="en-US" altLang="zh-CN">
                <a:solidFill>
                  <a:schemeClr val="accent1"/>
                </a:solidFill>
              </a:rPr>
              <a:t>University of Southampton</a:t>
            </a:r>
          </a:p>
        </p:txBody>
      </p:sp>
      <p:sp>
        <p:nvSpPr>
          <p:cNvPr id="6148" name="灯片编号占位符 4">
            <a:extLst>
              <a:ext uri="{FF2B5EF4-FFF2-40B4-BE49-F238E27FC236}">
                <a16:creationId xmlns:a16="http://schemas.microsoft.com/office/drawing/2014/main" id="{83849605-6A61-4562-BB3C-4CDEDAE8718D}"/>
              </a:ext>
            </a:extLst>
          </p:cNvPr>
          <p:cNvSpPr txBox="1">
            <a:spLocks/>
          </p:cNvSpPr>
          <p:nvPr/>
        </p:nvSpPr>
        <p:spPr bwMode="auto">
          <a:xfrm>
            <a:off x="8710613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EE7FD1-A85B-4B5E-961F-EE25052166E7}" type="slidenum">
              <a:rPr lang="en-US" altLang="zh-CN"/>
              <a:pPr eaLnBrk="1" hangingPunct="1"/>
              <a:t>1</a:t>
            </a:fld>
            <a:endParaRPr lang="en-US" altLang="zh-CN"/>
          </a:p>
        </p:txBody>
      </p:sp>
      <p:pic>
        <p:nvPicPr>
          <p:cNvPr id="6149" name="Picture 11" descr="See the source image">
            <a:extLst>
              <a:ext uri="{FF2B5EF4-FFF2-40B4-BE49-F238E27FC236}">
                <a16:creationId xmlns:a16="http://schemas.microsoft.com/office/drawing/2014/main" id="{A9CBAC54-112E-4D89-8FA5-1456536C5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5556250"/>
            <a:ext cx="27019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1">
            <a:extLst>
              <a:ext uri="{FF2B5EF4-FFF2-40B4-BE49-F238E27FC236}">
                <a16:creationId xmlns:a16="http://schemas.microsoft.com/office/drawing/2014/main" id="{D6773A8F-DF8C-4D34-B201-485AA2067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98800"/>
            <a:ext cx="52578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500">
                <a:solidFill>
                  <a:schemeClr val="accent1"/>
                </a:solidFill>
                <a:ea typeface="黑体" panose="02010609060101010101" pitchFamily="49" charset="-122"/>
              </a:rPr>
              <a:t>Coursework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CAA75A5-6386-4160-89D6-7A22AEC61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4810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Map Scheduling Problem to LP</a:t>
            </a:r>
            <a:endParaRPr lang="en-GB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6D9B9B1C-079A-4A21-920E-368A984201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3850" y="1052513"/>
            <a:ext cx="8820150" cy="5021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Consider a task set {T1,T2} to be scheduled in a time horizon of 24 hours.</a:t>
            </a:r>
          </a:p>
          <a:p>
            <a:r>
              <a:rPr lang="en-US" altLang="en-US" dirty="0"/>
              <a:t>A task is characterized by the ready time, deadline, maximum schedulable energy per hour (kWh), and energy demand (kWh).</a:t>
            </a:r>
          </a:p>
          <a:p>
            <a:endParaRPr lang="en-US" altLang="en-US" dirty="0"/>
          </a:p>
          <a:p>
            <a:r>
              <a:rPr lang="en-US" altLang="en-US" dirty="0"/>
              <a:t>T1=(17,19,2,3) </a:t>
            </a:r>
          </a:p>
          <a:p>
            <a:r>
              <a:rPr lang="en-US" altLang="en-US" dirty="0"/>
              <a:t>T2=(16,20,3,9)</a:t>
            </a:r>
          </a:p>
          <a:p>
            <a:r>
              <a:rPr lang="en-GB" altLang="en-US" dirty="0"/>
              <a:t>x1_17+x1_18+x1_19=3;</a:t>
            </a:r>
          </a:p>
          <a:p>
            <a:r>
              <a:rPr lang="en-GB" altLang="en-US" dirty="0"/>
              <a:t>x2_16+x2_17+x2_18+x2_19+x2_20=9;</a:t>
            </a:r>
          </a:p>
          <a:p>
            <a:endParaRPr lang="en-GB" altLang="en-US" dirty="0"/>
          </a:p>
        </p:txBody>
      </p:sp>
      <p:sp>
        <p:nvSpPr>
          <p:cNvPr id="16388" name="灯片编号占位符 4">
            <a:extLst>
              <a:ext uri="{FF2B5EF4-FFF2-40B4-BE49-F238E27FC236}">
                <a16:creationId xmlns:a16="http://schemas.microsoft.com/office/drawing/2014/main" id="{946544D8-A9CB-4113-BA23-842664B434B2}"/>
              </a:ext>
            </a:extLst>
          </p:cNvPr>
          <p:cNvSpPr txBox="1">
            <a:spLocks/>
          </p:cNvSpPr>
          <p:nvPr/>
        </p:nvSpPr>
        <p:spPr bwMode="auto">
          <a:xfrm>
            <a:off x="8710613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FDBBFE6-C7C9-49D2-81DF-2F7C37A0DE99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3F937B9-389F-4E0C-A210-AF9EB6E78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6207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Cost Efficient Scheduling</a:t>
            </a:r>
            <a:endParaRPr lang="en-GB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34247E54-AB09-461B-A3B7-2C23239701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3850" y="126841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According to the guideline price model, there is a unit cost for executing a task at a time interval. For example, the unit cost for 0,1,2,…,23 hours could be 5,6,7,…,28 cents/kWh, respectively. What is the minimum cost scheduling solution for this task set without any deadline miss?</a:t>
            </a:r>
          </a:p>
          <a:p>
            <a:r>
              <a:rPr lang="en-GB" altLang="en-US"/>
              <a:t>Need to minimize the total cost c</a:t>
            </a:r>
          </a:p>
          <a:p>
            <a:r>
              <a:rPr lang="en-GB" altLang="en-US"/>
              <a:t>c=21*x2_16+22*(x1_17+x2_17)+23*(x1_18+x2_18)+24*(x1_19+x2_19)+25*x2_20</a:t>
            </a:r>
          </a:p>
          <a:p>
            <a:endParaRPr lang="en-GB" altLang="en-US"/>
          </a:p>
        </p:txBody>
      </p:sp>
      <p:sp>
        <p:nvSpPr>
          <p:cNvPr id="17412" name="灯片编号占位符 4">
            <a:extLst>
              <a:ext uri="{FF2B5EF4-FFF2-40B4-BE49-F238E27FC236}">
                <a16:creationId xmlns:a16="http://schemas.microsoft.com/office/drawing/2014/main" id="{B6FDBB20-4CE4-4E0A-8073-0F6D04413EDD}"/>
              </a:ext>
            </a:extLst>
          </p:cNvPr>
          <p:cNvSpPr txBox="1">
            <a:spLocks/>
          </p:cNvSpPr>
          <p:nvPr/>
        </p:nvSpPr>
        <p:spPr bwMode="auto">
          <a:xfrm>
            <a:off x="8710613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EB9E74-7DA2-484F-B266-C108492E17DE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38B64982-375E-4E67-AC40-FFC9D8BBB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620713"/>
            <a:ext cx="8569325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Complete Cost Efficient LP Scheduling Formulation</a:t>
            </a:r>
            <a:endParaRPr lang="en-GB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C8CF6034-0875-4F3D-A007-AC076F79C0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3850" y="1268413"/>
            <a:ext cx="8229600" cy="4681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minimize </a:t>
            </a:r>
            <a:r>
              <a:rPr lang="en-GB" altLang="en-US"/>
              <a:t>21*x2_16+22*(x1_17+x2_17)+23*(x1_18+x2_18)+24*(x1_19+x2_19)+25*x2_20</a:t>
            </a:r>
          </a:p>
          <a:p>
            <a:r>
              <a:rPr lang="en-GB" altLang="en-US"/>
              <a:t>s.t.</a:t>
            </a:r>
          </a:p>
          <a:p>
            <a:r>
              <a:rPr lang="en-GB" altLang="en-US"/>
              <a:t>x1_17+x1_18+x1_19=3;</a:t>
            </a:r>
          </a:p>
          <a:p>
            <a:r>
              <a:rPr lang="en-GB" altLang="en-US"/>
              <a:t>x2_16+x2_17+x2_18+x2_19+x2_20=9;</a:t>
            </a:r>
          </a:p>
          <a:p>
            <a:r>
              <a:rPr lang="en-GB" altLang="en-US"/>
              <a:t>0&lt;=x1_17&lt;=2;</a:t>
            </a:r>
          </a:p>
          <a:p>
            <a:r>
              <a:rPr lang="en-GB" altLang="en-US"/>
              <a:t>0&lt;=x1_18&lt;=2;</a:t>
            </a:r>
          </a:p>
          <a:p>
            <a:r>
              <a:rPr lang="en-GB" altLang="en-US"/>
              <a:t>0&lt;=x1_19&lt;=2;</a:t>
            </a:r>
          </a:p>
          <a:p>
            <a:r>
              <a:rPr lang="en-GB" altLang="en-US"/>
              <a:t>0&lt;=x2_16&lt;=3;</a:t>
            </a:r>
          </a:p>
          <a:p>
            <a:r>
              <a:rPr lang="en-GB" altLang="en-US"/>
              <a:t>0&lt;=x2_17&lt;=3;</a:t>
            </a:r>
          </a:p>
          <a:p>
            <a:r>
              <a:rPr lang="en-GB" altLang="en-US"/>
              <a:t>0&lt;=x2_18&lt;=3;</a:t>
            </a:r>
          </a:p>
          <a:p>
            <a:r>
              <a:rPr lang="en-GB" altLang="en-US"/>
              <a:t>0&lt;=x2_19&lt;=3;</a:t>
            </a:r>
          </a:p>
          <a:p>
            <a:r>
              <a:rPr lang="en-GB" altLang="en-US"/>
              <a:t>0&lt;=x2_20&lt;=3;</a:t>
            </a:r>
          </a:p>
          <a:p>
            <a:endParaRPr lang="en-GB" altLang="en-US"/>
          </a:p>
        </p:txBody>
      </p:sp>
      <p:sp>
        <p:nvSpPr>
          <p:cNvPr id="18436" name="灯片编号占位符 4">
            <a:extLst>
              <a:ext uri="{FF2B5EF4-FFF2-40B4-BE49-F238E27FC236}">
                <a16:creationId xmlns:a16="http://schemas.microsoft.com/office/drawing/2014/main" id="{9C4A3D00-1BEC-4715-A0A6-20FC754AED12}"/>
              </a:ext>
            </a:extLst>
          </p:cNvPr>
          <p:cNvSpPr txBox="1">
            <a:spLocks/>
          </p:cNvSpPr>
          <p:nvPr/>
        </p:nvSpPr>
        <p:spPr bwMode="auto">
          <a:xfrm>
            <a:off x="8710613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CE784A-547D-46EF-9057-909C14FA2C9B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DA1FEA2-A127-4463-B0EC-A0C2CD01A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549275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Example (COMP3217-example3.lp)</a:t>
            </a:r>
            <a:endParaRPr lang="en-GB" altLang="en-US"/>
          </a:p>
        </p:txBody>
      </p:sp>
      <p:sp>
        <p:nvSpPr>
          <p:cNvPr id="19459" name="灯片编号占位符 4">
            <a:extLst>
              <a:ext uri="{FF2B5EF4-FFF2-40B4-BE49-F238E27FC236}">
                <a16:creationId xmlns:a16="http://schemas.microsoft.com/office/drawing/2014/main" id="{2DB784B4-3A06-4F6C-AF5F-F46151B754BF}"/>
              </a:ext>
            </a:extLst>
          </p:cNvPr>
          <p:cNvSpPr txBox="1">
            <a:spLocks/>
          </p:cNvSpPr>
          <p:nvPr/>
        </p:nvSpPr>
        <p:spPr bwMode="auto">
          <a:xfrm>
            <a:off x="8710613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2B0D63-FAD2-4F61-991C-0708D767FA7B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BB9C28BB-046F-408E-A074-BDC7AB71C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8" y="1773238"/>
            <a:ext cx="18669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6">
            <a:extLst>
              <a:ext uri="{FF2B5EF4-FFF2-40B4-BE49-F238E27FC236}">
                <a16:creationId xmlns:a16="http://schemas.microsoft.com/office/drawing/2014/main" id="{0615E29B-FCAA-495A-99BA-0F4583E68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773238"/>
            <a:ext cx="5802312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1A89A69-20B0-41F9-B47A-3782D66CD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7625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Exercise 1</a:t>
            </a:r>
            <a:endParaRPr lang="en-GB" altLang="en-US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994E7E74-D6FE-427C-8D5A-817A79496C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0825" y="116522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A task T is characterized by T=(the ready time, deadline, maximum schedulable energy per hour, and energy demand). Given the task set {T1=(0,5,1,4), T2=(1,4,2,5)}, assume that the unit cost is {1, 2, 4, 8, 16, 32, …} cents/kWh for 0am,1am, 2am,…, respectively. What is the minimum cost energy scheduling solution for this task set without any deadline miss?</a:t>
            </a:r>
          </a:p>
          <a:p>
            <a:endParaRPr lang="en-GB" altLang="en-US" dirty="0"/>
          </a:p>
        </p:txBody>
      </p:sp>
      <p:sp>
        <p:nvSpPr>
          <p:cNvPr id="20484" name="灯片编号占位符 4">
            <a:extLst>
              <a:ext uri="{FF2B5EF4-FFF2-40B4-BE49-F238E27FC236}">
                <a16:creationId xmlns:a16="http://schemas.microsoft.com/office/drawing/2014/main" id="{08E82E14-C3C1-4A37-BF55-E249E4DCDCC5}"/>
              </a:ext>
            </a:extLst>
          </p:cNvPr>
          <p:cNvSpPr txBox="1">
            <a:spLocks/>
          </p:cNvSpPr>
          <p:nvPr/>
        </p:nvSpPr>
        <p:spPr bwMode="auto">
          <a:xfrm>
            <a:off x="8710613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26A6DC-E416-4EC9-84AB-741E23554643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BAD820E-A44F-4D1F-A7D1-DFAB26720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47625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Exercise 1 Solution (COMP3217-example4.lp)</a:t>
            </a:r>
            <a:endParaRPr lang="en-GB" altLang="en-US"/>
          </a:p>
        </p:txBody>
      </p:sp>
      <p:sp>
        <p:nvSpPr>
          <p:cNvPr id="21507" name="灯片编号占位符 4">
            <a:extLst>
              <a:ext uri="{FF2B5EF4-FFF2-40B4-BE49-F238E27FC236}">
                <a16:creationId xmlns:a16="http://schemas.microsoft.com/office/drawing/2014/main" id="{E633125B-30B9-4769-80F5-E06D801F481C}"/>
              </a:ext>
            </a:extLst>
          </p:cNvPr>
          <p:cNvSpPr txBox="1">
            <a:spLocks/>
          </p:cNvSpPr>
          <p:nvPr/>
        </p:nvSpPr>
        <p:spPr bwMode="auto">
          <a:xfrm>
            <a:off x="8710613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F50A1F-8288-4112-BBF7-E9C695A846B1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9FADEEF3-4731-4478-AF1B-75ED6A504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19250"/>
            <a:ext cx="5767388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4">
            <a:extLst>
              <a:ext uri="{FF2B5EF4-FFF2-40B4-BE49-F238E27FC236}">
                <a16:creationId xmlns:a16="http://schemas.microsoft.com/office/drawing/2014/main" id="{9995668E-D358-4DAE-829A-329D92705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1557338"/>
            <a:ext cx="18954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95700B07-22A6-4E93-B9B7-589887F79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7625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Multiple Users</a:t>
            </a:r>
            <a:endParaRPr lang="en-GB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9DB9655-DE9E-4683-AFF7-9B5981EB44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0825" y="116522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Energy scheduling for multiple users is performed such that each user is assumed to be independent of any other user, i.e., no game theory is considered</a:t>
            </a:r>
          </a:p>
          <a:p>
            <a:endParaRPr lang="en-GB" altLang="en-US"/>
          </a:p>
        </p:txBody>
      </p:sp>
      <p:sp>
        <p:nvSpPr>
          <p:cNvPr id="22532" name="灯片编号占位符 4">
            <a:extLst>
              <a:ext uri="{FF2B5EF4-FFF2-40B4-BE49-F238E27FC236}">
                <a16:creationId xmlns:a16="http://schemas.microsoft.com/office/drawing/2014/main" id="{B9E1A28A-F819-45D9-A38B-1313E1EB48A7}"/>
              </a:ext>
            </a:extLst>
          </p:cNvPr>
          <p:cNvSpPr txBox="1">
            <a:spLocks/>
          </p:cNvSpPr>
          <p:nvPr/>
        </p:nvSpPr>
        <p:spPr bwMode="auto">
          <a:xfrm>
            <a:off x="8710613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D248C8-E87A-4664-AD26-A269F237C81B}" type="slidenum">
              <a:rPr lang="en-US" altLang="zh-CN"/>
              <a:pPr eaLnBrk="1" hangingPunct="1"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DC7D84EA-CDBF-4AE4-B526-2A3C57778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7625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Exercise 2</a:t>
            </a:r>
            <a:endParaRPr lang="en-GB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53445C5A-7E17-4C15-9073-4319F6E996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0825" y="116522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Consider 5 users where each user has 10 tasks. These task sets are given in the coursework wiki (“User &amp; Task ID” in COMP3217CW2Input.xlsx). According to a normal pricing curve given in “</a:t>
            </a:r>
            <a:r>
              <a:rPr lang="en-US" altLang="en-US" dirty="0" err="1"/>
              <a:t>NormalGuidelinePricing</a:t>
            </a:r>
            <a:r>
              <a:rPr lang="en-US" altLang="en-US" dirty="0"/>
              <a:t>” in COMP3217CW2Input.xlsx, schedule these 5 task sets and plot the resulting energy scheduling solutions.</a:t>
            </a:r>
          </a:p>
          <a:p>
            <a:endParaRPr lang="en-GB" altLang="en-US" dirty="0"/>
          </a:p>
        </p:txBody>
      </p:sp>
      <p:sp>
        <p:nvSpPr>
          <p:cNvPr id="23556" name="灯片编号占位符 4">
            <a:extLst>
              <a:ext uri="{FF2B5EF4-FFF2-40B4-BE49-F238E27FC236}">
                <a16:creationId xmlns:a16="http://schemas.microsoft.com/office/drawing/2014/main" id="{008A401C-2A3C-4CA3-824C-A5F1831EAA36}"/>
              </a:ext>
            </a:extLst>
          </p:cNvPr>
          <p:cNvSpPr txBox="1">
            <a:spLocks/>
          </p:cNvSpPr>
          <p:nvPr/>
        </p:nvSpPr>
        <p:spPr bwMode="auto">
          <a:xfrm>
            <a:off x="8710613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2A57CE-B13D-40DF-9A97-B2E280A72882}" type="slidenum">
              <a:rPr lang="en-US" altLang="zh-CN"/>
              <a:pPr eaLnBrk="1" hangingPunct="1"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0634281-AB14-4768-933D-E723B21EA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7625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Scheduling according to an attacked pricing curve</a:t>
            </a:r>
            <a:endParaRPr lang="en-GB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DE534917-58CB-46B6-B773-C4F081A48C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0825" y="116522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An attacked pricing curve is also given in the course wiki (“AbnormalGuidelinePricing” in COMP3217CW2Input.xlsx), what is the resulting scheduling solution?</a:t>
            </a:r>
            <a:endParaRPr lang="en-GB" altLang="en-US"/>
          </a:p>
        </p:txBody>
      </p:sp>
      <p:sp>
        <p:nvSpPr>
          <p:cNvPr id="24580" name="灯片编号占位符 4">
            <a:extLst>
              <a:ext uri="{FF2B5EF4-FFF2-40B4-BE49-F238E27FC236}">
                <a16:creationId xmlns:a16="http://schemas.microsoft.com/office/drawing/2014/main" id="{E8E90BA2-3E37-4B9D-8766-6E7A942E4B41}"/>
              </a:ext>
            </a:extLst>
          </p:cNvPr>
          <p:cNvSpPr txBox="1">
            <a:spLocks/>
          </p:cNvSpPr>
          <p:nvPr/>
        </p:nvSpPr>
        <p:spPr bwMode="auto">
          <a:xfrm>
            <a:off x="8710613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9329E9-CEE9-40F7-9B9B-44F91A60DDCA}" type="slidenum">
              <a:rPr lang="en-US" altLang="zh-CN"/>
              <a:pPr eaLnBrk="1" hangingPunct="1"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C66B956-D3A5-4D8E-A56C-1BBB6CFC3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6563" y="4572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Coursework 2</a:t>
            </a:r>
            <a:endParaRPr lang="en-GB" altLang="en-US" dirty="0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4ED92428-9CAB-4F95-BA29-1BE14125DA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0825" y="1412875"/>
            <a:ext cx="8229600" cy="45259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GB" altLang="en-US" dirty="0"/>
              <a:t>Option A: Detection of Manipulated Pricing in Smart Energy CPS Scheduling</a:t>
            </a:r>
          </a:p>
          <a:p>
            <a:pPr>
              <a:defRPr/>
            </a:pPr>
            <a:r>
              <a:rPr lang="en-GB" altLang="en-US" dirty="0"/>
              <a:t>Option B: Zero Trust Architecture for Cyber-Physical Power System</a:t>
            </a:r>
          </a:p>
          <a:p>
            <a:pPr marL="0" indent="0">
              <a:buNone/>
              <a:defRPr/>
            </a:pPr>
            <a:endParaRPr lang="en-GB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altLang="en-US" dirty="0"/>
          </a:p>
        </p:txBody>
      </p:sp>
      <p:sp>
        <p:nvSpPr>
          <p:cNvPr id="25604" name="灯片编号占位符 4">
            <a:extLst>
              <a:ext uri="{FF2B5EF4-FFF2-40B4-BE49-F238E27FC236}">
                <a16:creationId xmlns:a16="http://schemas.microsoft.com/office/drawing/2014/main" id="{9E6F0F9F-715F-4AB3-88E6-FEA919915F0B}"/>
              </a:ext>
            </a:extLst>
          </p:cNvPr>
          <p:cNvSpPr txBox="1">
            <a:spLocks/>
          </p:cNvSpPr>
          <p:nvPr/>
        </p:nvSpPr>
        <p:spPr bwMode="auto">
          <a:xfrm>
            <a:off x="8710613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C71EED-1865-4F80-BCBA-430BA51B4DAA}" type="slidenum">
              <a:rPr lang="en-US" altLang="zh-CN"/>
              <a:pPr eaLnBrk="1" hangingPunct="1"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F2903F3-F106-404F-B8E9-EC561E4A6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9275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Description</a:t>
            </a:r>
            <a:endParaRPr lang="en-GB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115449B8-7911-484F-9E5A-6CA8A99C9B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3850" y="105251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1800" dirty="0">
                <a:latin typeface="Times New Roman" panose="02020603050405020304" pitchFamily="18" charset="0"/>
              </a:rPr>
              <a:t>Option A: the purpose of this coursework is to understand the linear programming based energy scheduling for smart home cyber-physical system, understand the interdependence between the pricing information and the energy load scheduling, develop detection techniques for pricing attacks, and get familiar with some cyber-physical system security programming skills</a:t>
            </a:r>
            <a:endParaRPr lang="en-GB" altLang="en-US" dirty="0"/>
          </a:p>
        </p:txBody>
      </p:sp>
      <p:sp>
        <p:nvSpPr>
          <p:cNvPr id="8196" name="灯片编号占位符 4">
            <a:extLst>
              <a:ext uri="{FF2B5EF4-FFF2-40B4-BE49-F238E27FC236}">
                <a16:creationId xmlns:a16="http://schemas.microsoft.com/office/drawing/2014/main" id="{FE7C7EB1-2255-4181-981F-FEFE46360264}"/>
              </a:ext>
            </a:extLst>
          </p:cNvPr>
          <p:cNvSpPr txBox="1">
            <a:spLocks/>
          </p:cNvSpPr>
          <p:nvPr/>
        </p:nvSpPr>
        <p:spPr bwMode="auto">
          <a:xfrm>
            <a:off x="8710613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890CDF-899D-41D1-83BB-F9BDF714651C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3F92B07-46E9-47D9-ACC2-D01BA54A3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9275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What is Linear Programming (LP)?</a:t>
            </a:r>
            <a:endParaRPr lang="en-GB" altLang="en-US"/>
          </a:p>
        </p:txBody>
      </p:sp>
      <p:pic>
        <p:nvPicPr>
          <p:cNvPr id="9219" name="Picture 4">
            <a:extLst>
              <a:ext uri="{FF2B5EF4-FFF2-40B4-BE49-F238E27FC236}">
                <a16:creationId xmlns:a16="http://schemas.microsoft.com/office/drawing/2014/main" id="{033C64A6-663F-4D5B-BB4D-CC051D86C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41438"/>
            <a:ext cx="7173912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Box 5">
            <a:extLst>
              <a:ext uri="{FF2B5EF4-FFF2-40B4-BE49-F238E27FC236}">
                <a16:creationId xmlns:a16="http://schemas.microsoft.com/office/drawing/2014/main" id="{BF7AF96A-A664-4C7D-8D18-5E76AB530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157788"/>
            <a:ext cx="590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GB" altLang="en-US">
                <a:solidFill>
                  <a:schemeClr val="bg1"/>
                </a:solidFill>
                <a:hlinkClick r:id="rId3"/>
              </a:rPr>
              <a:t>http://web.mit.edu/lpsolve_v5525/doc/LPBasics.htm7</a:t>
            </a:r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9221" name="灯片编号占位符 4">
            <a:extLst>
              <a:ext uri="{FF2B5EF4-FFF2-40B4-BE49-F238E27FC236}">
                <a16:creationId xmlns:a16="http://schemas.microsoft.com/office/drawing/2014/main" id="{017F7F8D-0B29-4407-8594-0C631B9985E2}"/>
              </a:ext>
            </a:extLst>
          </p:cNvPr>
          <p:cNvSpPr txBox="1">
            <a:spLocks/>
          </p:cNvSpPr>
          <p:nvPr/>
        </p:nvSpPr>
        <p:spPr bwMode="auto">
          <a:xfrm>
            <a:off x="8710613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B3FF43-0364-4164-92BF-47312C11B868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9032C13-9133-472D-BD6E-9E9565538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207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Install LPSolve</a:t>
            </a:r>
            <a:endParaRPr lang="en-GB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DC88A64B-331E-4D14-BFE7-B5CA1FB5EB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7338" y="1341438"/>
            <a:ext cx="8569325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Download LPSolve IDE at </a:t>
            </a:r>
            <a:r>
              <a:rPr lang="en-GB" altLang="en-US">
                <a:hlinkClick r:id="rId2"/>
              </a:rPr>
              <a:t>https://lpsolve-ide.software.informer.com/5.5/</a:t>
            </a:r>
            <a:endParaRPr lang="en-GB" altLang="en-US"/>
          </a:p>
          <a:p>
            <a:r>
              <a:rPr lang="en-GB" altLang="en-US"/>
              <a:t>More information: </a:t>
            </a:r>
          </a:p>
          <a:p>
            <a:pPr lvl="1"/>
            <a:r>
              <a:rPr lang="en-GB" altLang="en-US" sz="2000">
                <a:hlinkClick r:id="rId3"/>
              </a:rPr>
              <a:t>http://web.mit.edu/lpsolve/doc/index.htm</a:t>
            </a:r>
            <a:endParaRPr lang="en-GB" altLang="en-US" sz="2000"/>
          </a:p>
          <a:p>
            <a:pPr lvl="1"/>
            <a:r>
              <a:rPr lang="en-GB" altLang="en-US" sz="2000">
                <a:hlinkClick r:id="rId4"/>
              </a:rPr>
              <a:t>http://lpsolve.sourceforge.net/5.5/IDE.htm</a:t>
            </a:r>
            <a:endParaRPr lang="en-GB" altLang="en-US" sz="2000"/>
          </a:p>
          <a:p>
            <a:r>
              <a:rPr lang="en-GB" altLang="en-US"/>
              <a:t>Read help to get more information how to use it</a:t>
            </a:r>
          </a:p>
          <a:p>
            <a:r>
              <a:rPr lang="en-GB" altLang="en-US"/>
              <a:t>Windows standalone version</a:t>
            </a:r>
          </a:p>
          <a:p>
            <a:pPr lvl="1"/>
            <a:r>
              <a:rPr lang="en-GB" altLang="en-US" sz="2000">
                <a:hlinkClick r:id="rId5"/>
              </a:rPr>
              <a:t>https://sourceforge.net/projects/lpsolve/files/lpsolve/5.5.2.0/lp_solve_5.5.2.0_dev_win64.zip/download</a:t>
            </a:r>
            <a:endParaRPr lang="en-GB" altLang="en-US" sz="2000"/>
          </a:p>
          <a:p>
            <a:pPr lvl="1">
              <a:buFont typeface="Arial" panose="020B0604020202020204" pitchFamily="34" charset="0"/>
              <a:buNone/>
            </a:pPr>
            <a:endParaRPr lang="en-GB" altLang="en-US" sz="2000"/>
          </a:p>
          <a:p>
            <a:pPr lvl="1"/>
            <a:endParaRPr lang="en-GB" altLang="en-US" sz="2000"/>
          </a:p>
        </p:txBody>
      </p:sp>
      <p:sp>
        <p:nvSpPr>
          <p:cNvPr id="10244" name="灯片编号占位符 4">
            <a:extLst>
              <a:ext uri="{FF2B5EF4-FFF2-40B4-BE49-F238E27FC236}">
                <a16:creationId xmlns:a16="http://schemas.microsoft.com/office/drawing/2014/main" id="{3E19B2C1-9C24-45E2-AE41-38507AA6914B}"/>
              </a:ext>
            </a:extLst>
          </p:cNvPr>
          <p:cNvSpPr txBox="1">
            <a:spLocks/>
          </p:cNvSpPr>
          <p:nvPr/>
        </p:nvSpPr>
        <p:spPr bwMode="auto">
          <a:xfrm>
            <a:off x="8710613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2467C1-4182-422B-84D9-541CA76C387E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6ACAE5E-2EAE-41FA-A16C-1284E3A77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810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 Simple Example</a:t>
            </a:r>
            <a:endParaRPr lang="en-GB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608C3D21-CB66-4CF7-91DE-399769CE8A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3850" y="105251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/* Objective function */</a:t>
            </a:r>
          </a:p>
          <a:p>
            <a:r>
              <a:rPr lang="en-GB" altLang="en-US"/>
              <a:t>max: 143 x + 60 y;</a:t>
            </a:r>
          </a:p>
          <a:p>
            <a:endParaRPr lang="en-GB" altLang="en-US"/>
          </a:p>
          <a:p>
            <a:r>
              <a:rPr lang="en-GB" altLang="en-US"/>
              <a:t>120 x + 210 y &lt;= 15000;</a:t>
            </a:r>
          </a:p>
          <a:p>
            <a:r>
              <a:rPr lang="en-GB" altLang="en-US"/>
              <a:t>110 x + 30 y &lt;= 4000;</a:t>
            </a:r>
          </a:p>
          <a:p>
            <a:r>
              <a:rPr lang="en-GB" altLang="en-US"/>
              <a:t>x + y &lt;= 75;</a:t>
            </a:r>
          </a:p>
          <a:p>
            <a:r>
              <a:rPr lang="en-GB" altLang="en-US"/>
              <a:t>/* Variable bounds */</a:t>
            </a:r>
          </a:p>
          <a:p>
            <a:r>
              <a:rPr lang="en-GB" altLang="en-US"/>
              <a:t>COMP3217-example1.lp</a:t>
            </a:r>
          </a:p>
        </p:txBody>
      </p:sp>
      <p:sp>
        <p:nvSpPr>
          <p:cNvPr id="11268" name="灯片编号占位符 4">
            <a:extLst>
              <a:ext uri="{FF2B5EF4-FFF2-40B4-BE49-F238E27FC236}">
                <a16:creationId xmlns:a16="http://schemas.microsoft.com/office/drawing/2014/main" id="{31BEAF88-B161-4EF9-8EB2-BB245861F677}"/>
              </a:ext>
            </a:extLst>
          </p:cNvPr>
          <p:cNvSpPr txBox="1">
            <a:spLocks/>
          </p:cNvSpPr>
          <p:nvPr/>
        </p:nvSpPr>
        <p:spPr bwMode="auto">
          <a:xfrm>
            <a:off x="8710613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CD0928-1025-4738-A4D1-6CA607882B01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4A1A5C3-997C-4CD8-8B41-64B6121DA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4810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Example (</a:t>
            </a:r>
            <a:r>
              <a:rPr lang="en-GB" altLang="en-US"/>
              <a:t>COMP3217-example2.lp</a:t>
            </a:r>
            <a:r>
              <a:rPr lang="en-US" altLang="en-US"/>
              <a:t>)</a:t>
            </a:r>
            <a:endParaRPr lang="en-GB" altLang="en-US"/>
          </a:p>
        </p:txBody>
      </p:sp>
      <p:sp>
        <p:nvSpPr>
          <p:cNvPr id="12291" name="灯片编号占位符 4">
            <a:extLst>
              <a:ext uri="{FF2B5EF4-FFF2-40B4-BE49-F238E27FC236}">
                <a16:creationId xmlns:a16="http://schemas.microsoft.com/office/drawing/2014/main" id="{8A83AA70-21C7-40AD-9598-03B3B09FFAA0}"/>
              </a:ext>
            </a:extLst>
          </p:cNvPr>
          <p:cNvSpPr txBox="1">
            <a:spLocks/>
          </p:cNvSpPr>
          <p:nvPr/>
        </p:nvSpPr>
        <p:spPr bwMode="auto">
          <a:xfrm>
            <a:off x="8710613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BFA331-3E98-40E0-B5FE-20C0F7B5E9F8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B37E8447-1B89-419E-9DFC-B502AD399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38225"/>
            <a:ext cx="2862263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2">
            <a:extLst>
              <a:ext uri="{FF2B5EF4-FFF2-40B4-BE49-F238E27FC236}">
                <a16:creationId xmlns:a16="http://schemas.microsoft.com/office/drawing/2014/main" id="{DAB60E2C-3631-4D47-9A1F-AD5A3C1E7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052513"/>
            <a:ext cx="20193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91904C78-FF99-47AB-A8DA-F5DDB47A7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052513"/>
            <a:ext cx="5184775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5" name="标题 1">
            <a:extLst>
              <a:ext uri="{FF2B5EF4-FFF2-40B4-BE49-F238E27FC236}">
                <a16:creationId xmlns:a16="http://schemas.microsoft.com/office/drawing/2014/main" id="{C25F1B03-F0F3-484F-AEF7-6254B1DE0F9B}"/>
              </a:ext>
            </a:extLst>
          </p:cNvPr>
          <p:cNvSpPr txBox="1">
            <a:spLocks/>
          </p:cNvSpPr>
          <p:nvPr/>
        </p:nvSpPr>
        <p:spPr bwMode="auto">
          <a:xfrm>
            <a:off x="457200" y="404813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chemeClr val="accent1"/>
                </a:solidFill>
                <a:ea typeface="黑体" panose="02010609060101010101" pitchFamily="49" charset="-122"/>
              </a:rPr>
              <a:t>Energy Scheduling for a Single Smart Home</a:t>
            </a:r>
            <a:endParaRPr lang="zh-CN" altLang="en-US" sz="2800">
              <a:solidFill>
                <a:schemeClr val="accent1"/>
              </a:solidFill>
              <a:ea typeface="黑体" panose="02010609060101010101" pitchFamily="49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7FB5E08-C225-4E05-A9AD-260DC00D95EC}"/>
              </a:ext>
            </a:extLst>
          </p:cNvPr>
          <p:cNvSpPr txBox="1">
            <a:spLocks/>
          </p:cNvSpPr>
          <p:nvPr/>
        </p:nvSpPr>
        <p:spPr bwMode="auto">
          <a:xfrm>
            <a:off x="468313" y="1125538"/>
            <a:ext cx="3024187" cy="4751387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500" kern="0" dirty="0">
                <a:solidFill>
                  <a:schemeClr val="bg1"/>
                </a:solidFill>
                <a:latin typeface="+mn-lt"/>
                <a:ea typeface="+mn-ea"/>
              </a:rPr>
              <a:t>Given the predictive guideline electricity pricing, to decide</a:t>
            </a:r>
          </a:p>
          <a:p>
            <a:pPr lvl="1" eaLnBrk="1" hangingPunct="1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charset="0"/>
              <a:buNone/>
              <a:defRPr/>
            </a:pPr>
            <a:r>
              <a:rPr lang="en-US" altLang="zh-CN" sz="1500" kern="0" dirty="0">
                <a:solidFill>
                  <a:schemeClr val="bg1"/>
                </a:solidFill>
                <a:latin typeface="+mn-lt"/>
                <a:ea typeface="+mn-ea"/>
              </a:rPr>
              <a:t>when to launch a home appliance</a:t>
            </a:r>
          </a:p>
          <a:p>
            <a:pPr lvl="1" eaLnBrk="1" hangingPunct="1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charset="0"/>
              <a:buNone/>
              <a:defRPr/>
            </a:pPr>
            <a:r>
              <a:rPr lang="en-US" altLang="zh-CN" sz="1500" kern="0" dirty="0">
                <a:solidFill>
                  <a:schemeClr val="bg1"/>
                </a:solidFill>
                <a:latin typeface="+mn-lt"/>
                <a:ea typeface="+mn-ea"/>
              </a:rPr>
              <a:t>at what power level</a:t>
            </a:r>
          </a:p>
          <a:p>
            <a:pPr lvl="1" eaLnBrk="1" hangingPunct="1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charset="0"/>
              <a:buNone/>
              <a:defRPr/>
            </a:pPr>
            <a:r>
              <a:rPr lang="en-US" altLang="zh-CN" sz="1500" kern="0" dirty="0">
                <a:solidFill>
                  <a:schemeClr val="bg1"/>
                </a:solidFill>
                <a:latin typeface="+mn-lt"/>
                <a:ea typeface="+mn-ea"/>
              </a:rPr>
              <a:t>for how long</a:t>
            </a:r>
          </a:p>
          <a:p>
            <a:pPr lvl="1" eaLnBrk="1" hangingPunct="1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charset="0"/>
              <a:buNone/>
              <a:defRPr/>
            </a:pPr>
            <a:r>
              <a:rPr lang="en-US" altLang="zh-CN" sz="1500" kern="0" dirty="0">
                <a:solidFill>
                  <a:schemeClr val="bg1"/>
                </a:solidFill>
                <a:latin typeface="+mn-lt"/>
                <a:ea typeface="+mn-ea"/>
              </a:rPr>
              <a:t>u</a:t>
            </a:r>
            <a:r>
              <a:rPr lang="en-US" altLang="zh-CN" sz="1500" kern="0" dirty="0" err="1">
                <a:solidFill>
                  <a:schemeClr val="bg1"/>
                </a:solidFill>
                <a:latin typeface="+mn-lt"/>
                <a:ea typeface="+mn-ea"/>
              </a:rPr>
              <a:t>tilize</a:t>
            </a:r>
            <a:r>
              <a:rPr lang="en-US" altLang="zh-CN" sz="1500" kern="0" dirty="0">
                <a:solidFill>
                  <a:schemeClr val="bg1"/>
                </a:solidFill>
                <a:latin typeface="+mn-lt"/>
                <a:ea typeface="+mn-ea"/>
              </a:rPr>
              <a:t> renewable energy</a:t>
            </a:r>
          </a:p>
          <a:p>
            <a:pPr lvl="1" eaLnBrk="1" hangingPunct="1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charset="0"/>
              <a:buNone/>
              <a:defRPr/>
            </a:pPr>
            <a:r>
              <a:rPr lang="en-US" altLang="zh-CN" sz="1500" kern="0" dirty="0">
                <a:solidFill>
                  <a:schemeClr val="bg1"/>
                </a:solidFill>
                <a:latin typeface="+mn-lt"/>
                <a:ea typeface="+mn-ea"/>
              </a:rPr>
              <a:t>subject to scheduling constraints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500" kern="0" dirty="0">
                <a:solidFill>
                  <a:schemeClr val="bg1"/>
                </a:solidFill>
                <a:latin typeface="+mn-lt"/>
                <a:ea typeface="+mn-ea"/>
              </a:rPr>
              <a:t>Targets</a:t>
            </a:r>
          </a:p>
          <a:p>
            <a:pPr lvl="1" eaLnBrk="1" hangingPunct="1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charset="0"/>
              <a:buNone/>
              <a:defRPr/>
            </a:pPr>
            <a:r>
              <a:rPr lang="en-US" altLang="zh-CN" sz="1500" kern="0" dirty="0">
                <a:solidFill>
                  <a:schemeClr val="bg1"/>
                </a:solidFill>
                <a:latin typeface="+mn-lt"/>
                <a:ea typeface="+mn-ea"/>
              </a:rPr>
              <a:t>Reduce user bill</a:t>
            </a:r>
          </a:p>
          <a:p>
            <a:pPr lvl="1" eaLnBrk="1" hangingPunct="1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charset="0"/>
              <a:buNone/>
              <a:defRPr/>
            </a:pPr>
            <a:r>
              <a:rPr lang="en-US" altLang="zh-CN" sz="1500" kern="0" dirty="0">
                <a:solidFill>
                  <a:schemeClr val="bg1"/>
                </a:solidFill>
                <a:latin typeface="+mn-lt"/>
                <a:ea typeface="+mn-ea"/>
              </a:rPr>
              <a:t>Reduce PAR (peak to average ratio) of grid energy usage</a:t>
            </a:r>
          </a:p>
          <a:p>
            <a:pPr lvl="1" eaLnBrk="1" hangingPunct="1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charset="0"/>
              <a:buNone/>
              <a:defRPr/>
            </a:pPr>
            <a:r>
              <a:rPr lang="en-US" altLang="zh-CN" sz="1500" kern="0" dirty="0">
                <a:solidFill>
                  <a:schemeClr val="bg1"/>
                </a:solidFill>
                <a:latin typeface="+mn-lt"/>
                <a:ea typeface="+mn-ea"/>
              </a:rPr>
              <a:t>Maximize renewable energy usage</a:t>
            </a:r>
          </a:p>
        </p:txBody>
      </p:sp>
      <p:sp>
        <p:nvSpPr>
          <p:cNvPr id="13317" name="灯片编号占位符 3">
            <a:extLst>
              <a:ext uri="{FF2B5EF4-FFF2-40B4-BE49-F238E27FC236}">
                <a16:creationId xmlns:a16="http://schemas.microsoft.com/office/drawing/2014/main" id="{AB0D6B7B-EF54-42B5-98A1-1721E0480781}"/>
              </a:ext>
            </a:extLst>
          </p:cNvPr>
          <p:cNvSpPr txBox="1">
            <a:spLocks/>
          </p:cNvSpPr>
          <p:nvPr/>
        </p:nvSpPr>
        <p:spPr bwMode="auto">
          <a:xfrm>
            <a:off x="8572500" y="6492875"/>
            <a:ext cx="571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4754F4-2888-4A65-9085-4AF4EDDE71C9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10E5B11D-C93D-4F2E-80F7-D5597CAD5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052513"/>
            <a:ext cx="5184775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标题 1">
            <a:extLst>
              <a:ext uri="{FF2B5EF4-FFF2-40B4-BE49-F238E27FC236}">
                <a16:creationId xmlns:a16="http://schemas.microsoft.com/office/drawing/2014/main" id="{62903A86-7749-4525-A607-C2AFF08D4825}"/>
              </a:ext>
            </a:extLst>
          </p:cNvPr>
          <p:cNvSpPr txBox="1">
            <a:spLocks/>
          </p:cNvSpPr>
          <p:nvPr/>
        </p:nvSpPr>
        <p:spPr bwMode="auto">
          <a:xfrm>
            <a:off x="457200" y="404813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chemeClr val="accent1"/>
                </a:solidFill>
                <a:ea typeface="黑体" panose="02010609060101010101" pitchFamily="49" charset="-122"/>
              </a:rPr>
              <a:t>Simplified Energy Scheduling </a:t>
            </a:r>
            <a:endParaRPr lang="zh-CN" altLang="en-US" sz="2800">
              <a:solidFill>
                <a:schemeClr val="accent1"/>
              </a:solidFill>
              <a:ea typeface="黑体" panose="02010609060101010101" pitchFamily="49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035C90-545C-4312-8983-E8CC51FD2F40}"/>
              </a:ext>
            </a:extLst>
          </p:cNvPr>
          <p:cNvSpPr txBox="1">
            <a:spLocks/>
          </p:cNvSpPr>
          <p:nvPr/>
        </p:nvSpPr>
        <p:spPr bwMode="auto">
          <a:xfrm>
            <a:off x="468313" y="1125538"/>
            <a:ext cx="3024187" cy="4751387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500" kern="0" dirty="0">
                <a:solidFill>
                  <a:schemeClr val="bg1"/>
                </a:solidFill>
                <a:latin typeface="+mn-lt"/>
                <a:ea typeface="+mn-ea"/>
              </a:rPr>
              <a:t>Assume that power level is continuous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500" kern="0" dirty="0">
                <a:solidFill>
                  <a:schemeClr val="bg1"/>
                </a:solidFill>
                <a:latin typeface="+mn-lt"/>
                <a:ea typeface="+mn-ea"/>
              </a:rPr>
              <a:t>Assume that there is no uncertainty in power load and supply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500" kern="0" dirty="0">
                <a:solidFill>
                  <a:schemeClr val="bg1"/>
                </a:solidFill>
                <a:latin typeface="+mn-lt"/>
                <a:ea typeface="+mn-ea"/>
              </a:rPr>
              <a:t>Given the predictive guideline electricity pricing, to decide</a:t>
            </a:r>
          </a:p>
          <a:p>
            <a:pPr lvl="1" eaLnBrk="1" hangingPunct="1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charset="0"/>
              <a:buNone/>
              <a:defRPr/>
            </a:pPr>
            <a:r>
              <a:rPr lang="en-US" altLang="zh-CN" sz="1500" kern="0" dirty="0">
                <a:solidFill>
                  <a:schemeClr val="bg1"/>
                </a:solidFill>
                <a:latin typeface="+mn-lt"/>
                <a:ea typeface="+mn-ea"/>
              </a:rPr>
              <a:t>when to launch a home appliance</a:t>
            </a:r>
          </a:p>
          <a:p>
            <a:pPr lvl="1" eaLnBrk="1" hangingPunct="1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charset="0"/>
              <a:buNone/>
              <a:defRPr/>
            </a:pPr>
            <a:r>
              <a:rPr lang="en-US" altLang="zh-CN" sz="1500" kern="0" dirty="0">
                <a:solidFill>
                  <a:schemeClr val="bg1"/>
                </a:solidFill>
                <a:latin typeface="+mn-lt"/>
                <a:ea typeface="+mn-ea"/>
              </a:rPr>
              <a:t>at what power level</a:t>
            </a:r>
          </a:p>
          <a:p>
            <a:pPr lvl="1" eaLnBrk="1" hangingPunct="1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charset="0"/>
              <a:buNone/>
              <a:defRPr/>
            </a:pPr>
            <a:r>
              <a:rPr lang="en-US" altLang="zh-CN" sz="1500" kern="0" dirty="0">
                <a:solidFill>
                  <a:schemeClr val="bg1"/>
                </a:solidFill>
                <a:latin typeface="+mn-lt"/>
                <a:ea typeface="+mn-ea"/>
              </a:rPr>
              <a:t>for how long</a:t>
            </a:r>
          </a:p>
          <a:p>
            <a:pPr lvl="1" eaLnBrk="1" hangingPunct="1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charset="0"/>
              <a:buNone/>
              <a:defRPr/>
            </a:pPr>
            <a:r>
              <a:rPr lang="en-US" altLang="zh-CN" sz="1500" kern="0" dirty="0">
                <a:solidFill>
                  <a:schemeClr val="bg1"/>
                </a:solidFill>
                <a:latin typeface="+mn-lt"/>
                <a:ea typeface="+mn-ea"/>
              </a:rPr>
              <a:t>subject to scheduling constraints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500" kern="0" dirty="0">
                <a:solidFill>
                  <a:schemeClr val="bg1"/>
                </a:solidFill>
                <a:latin typeface="+mn-lt"/>
                <a:ea typeface="+mn-ea"/>
              </a:rPr>
              <a:t>Targets</a:t>
            </a:r>
          </a:p>
          <a:p>
            <a:pPr lvl="1" eaLnBrk="1" hangingPunct="1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charset="0"/>
              <a:buNone/>
              <a:defRPr/>
            </a:pPr>
            <a:r>
              <a:rPr lang="en-US" altLang="zh-CN" sz="1500" kern="0" dirty="0">
                <a:solidFill>
                  <a:schemeClr val="bg1"/>
                </a:solidFill>
                <a:latin typeface="+mn-lt"/>
                <a:ea typeface="+mn-ea"/>
              </a:rPr>
              <a:t>Reduce user bill</a:t>
            </a:r>
          </a:p>
        </p:txBody>
      </p:sp>
      <p:sp>
        <p:nvSpPr>
          <p:cNvPr id="14341" name="灯片编号占位符 3">
            <a:extLst>
              <a:ext uri="{FF2B5EF4-FFF2-40B4-BE49-F238E27FC236}">
                <a16:creationId xmlns:a16="http://schemas.microsoft.com/office/drawing/2014/main" id="{486E0419-6AF2-4AF3-B732-B88CF59F5CB9}"/>
              </a:ext>
            </a:extLst>
          </p:cNvPr>
          <p:cNvSpPr txBox="1">
            <a:spLocks/>
          </p:cNvSpPr>
          <p:nvPr/>
        </p:nvSpPr>
        <p:spPr bwMode="auto">
          <a:xfrm>
            <a:off x="8572500" y="6492875"/>
            <a:ext cx="571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EE989C-CD19-4DE9-BE67-71005D73D547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81927A5D-D333-4EDF-AFD0-45706CB2CA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4810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Map Scheduling Problem to LP</a:t>
            </a:r>
            <a:endParaRPr lang="en-GB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C6F3C245-2D4E-4E6B-B992-2264D21C3E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3850" y="1052513"/>
            <a:ext cx="8820150" cy="5021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Consider a task set {T1,T2} to be scheduled in a time horizon of 24 hours.</a:t>
            </a:r>
          </a:p>
          <a:p>
            <a:r>
              <a:rPr lang="en-US" altLang="en-US" dirty="0"/>
              <a:t>A task is characterized by the ready time, deadline, maximum schedulable energy per hour (kWh), and energy demand (kWh).</a:t>
            </a:r>
          </a:p>
          <a:p>
            <a:endParaRPr lang="en-US" altLang="en-US" dirty="0"/>
          </a:p>
          <a:p>
            <a:r>
              <a:rPr lang="en-US" altLang="en-US" dirty="0"/>
              <a:t>T1=(17,19,2,3) </a:t>
            </a:r>
          </a:p>
          <a:p>
            <a:r>
              <a:rPr lang="en-US" altLang="en-US" dirty="0"/>
              <a:t>T2=(16,20,3,9)</a:t>
            </a:r>
          </a:p>
          <a:p>
            <a:r>
              <a:rPr lang="en-GB" altLang="en-US" dirty="0"/>
              <a:t>0&lt;=x1_17&lt;=2;</a:t>
            </a:r>
          </a:p>
          <a:p>
            <a:r>
              <a:rPr lang="en-GB" altLang="en-US" dirty="0"/>
              <a:t>0&lt;=x1_18&lt;=2;</a:t>
            </a:r>
          </a:p>
          <a:p>
            <a:r>
              <a:rPr lang="en-GB" altLang="en-US" dirty="0"/>
              <a:t>0&lt;=x1_19&lt;=2;</a:t>
            </a:r>
          </a:p>
          <a:p>
            <a:r>
              <a:rPr lang="en-GB" altLang="en-US" dirty="0"/>
              <a:t>0&lt;=x2_16&lt;=3;</a:t>
            </a:r>
          </a:p>
          <a:p>
            <a:r>
              <a:rPr lang="en-GB" altLang="en-US" dirty="0"/>
              <a:t>0&lt;=x2_17&lt;=3;</a:t>
            </a:r>
          </a:p>
          <a:p>
            <a:r>
              <a:rPr lang="en-GB" altLang="en-US" dirty="0"/>
              <a:t>0&lt;=x2_18&lt;=3;</a:t>
            </a:r>
          </a:p>
          <a:p>
            <a:r>
              <a:rPr lang="en-GB" altLang="en-US" dirty="0"/>
              <a:t>0&lt;=x2_19&lt;=3;</a:t>
            </a:r>
          </a:p>
          <a:p>
            <a:r>
              <a:rPr lang="en-GB" altLang="en-US" dirty="0"/>
              <a:t>0&lt;=x2_20&lt;=3;</a:t>
            </a:r>
          </a:p>
          <a:p>
            <a:r>
              <a:rPr lang="en-GB" altLang="en-US" dirty="0"/>
              <a:t>x1_0, x1_1,… x1_16, x1_20,…x1_23=0;</a:t>
            </a:r>
          </a:p>
          <a:p>
            <a:r>
              <a:rPr lang="en-GB" altLang="en-US" dirty="0"/>
              <a:t>x2_0, x2_1,… x2_15, x2_21,…x2_23=0;</a:t>
            </a:r>
          </a:p>
          <a:p>
            <a:endParaRPr lang="en-GB" altLang="en-US" dirty="0"/>
          </a:p>
        </p:txBody>
      </p:sp>
      <p:sp>
        <p:nvSpPr>
          <p:cNvPr id="15364" name="灯片编号占位符 4">
            <a:extLst>
              <a:ext uri="{FF2B5EF4-FFF2-40B4-BE49-F238E27FC236}">
                <a16:creationId xmlns:a16="http://schemas.microsoft.com/office/drawing/2014/main" id="{AFC9C529-BE22-4861-B2E2-72E00C14B085}"/>
              </a:ext>
            </a:extLst>
          </p:cNvPr>
          <p:cNvSpPr txBox="1">
            <a:spLocks/>
          </p:cNvSpPr>
          <p:nvPr/>
        </p:nvSpPr>
        <p:spPr bwMode="auto">
          <a:xfrm>
            <a:off x="8710613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93C75F-5FA9-493A-A6AA-ACA6EC1A8DFB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oup_bluepearl">
  <a:themeElements>
    <a:clrScheme name="Group_bluepearl 1">
      <a:dk1>
        <a:srgbClr val="CCCCFF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2DB6B3"/>
      </a:accent2>
      <a:accent3>
        <a:srgbClr val="AAAAAA"/>
      </a:accent3>
      <a:accent4>
        <a:srgbClr val="DADADA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Group_bluepearl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roup_bluepearl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D:\msoffice\Templates\Presentation Designs\Group_bluepearl.pot</Template>
  <TotalTime>30070</TotalTime>
  <Words>1010</Words>
  <Application>Microsoft Office PowerPoint</Application>
  <PresentationFormat>On-screen Show (4:3)</PresentationFormat>
  <Paragraphs>123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Times New Roman</vt:lpstr>
      <vt:lpstr>Wingdings</vt:lpstr>
      <vt:lpstr>Group_bluepearl</vt:lpstr>
      <vt:lpstr>PowerPoint Presentation</vt:lpstr>
      <vt:lpstr>Description</vt:lpstr>
      <vt:lpstr>What is Linear Programming (LP)?</vt:lpstr>
      <vt:lpstr>Install LPSolve</vt:lpstr>
      <vt:lpstr>A Simple Example</vt:lpstr>
      <vt:lpstr>Example (COMP3217-example2.lp)</vt:lpstr>
      <vt:lpstr>PowerPoint Presentation</vt:lpstr>
      <vt:lpstr>PowerPoint Presentation</vt:lpstr>
      <vt:lpstr>Map Scheduling Problem to LP</vt:lpstr>
      <vt:lpstr>Map Scheduling Problem to LP</vt:lpstr>
      <vt:lpstr>Cost Efficient Scheduling</vt:lpstr>
      <vt:lpstr>Complete Cost Efficient LP Scheduling Formulation</vt:lpstr>
      <vt:lpstr>Example (COMP3217-example3.lp)</vt:lpstr>
      <vt:lpstr>Exercise 1</vt:lpstr>
      <vt:lpstr>Exercise 1 Solution (COMP3217-example4.lp)</vt:lpstr>
      <vt:lpstr>Multiple Users</vt:lpstr>
      <vt:lpstr>Exercise 2</vt:lpstr>
      <vt:lpstr>Scheduling according to an attacked pricing curve</vt:lpstr>
      <vt:lpstr>Coursework 2</vt:lpstr>
    </vt:vector>
  </TitlesOfParts>
  <Company>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知识管理的IT实现 IBM知识管理解决方案</dc:title>
  <dc:creator>ABC</dc:creator>
  <cp:lastModifiedBy>Shiyan Hu</cp:lastModifiedBy>
  <cp:revision>955</cp:revision>
  <dcterms:created xsi:type="dcterms:W3CDTF">2003-05-20T01:58:10Z</dcterms:created>
  <dcterms:modified xsi:type="dcterms:W3CDTF">2022-03-14T14:38:58Z</dcterms:modified>
</cp:coreProperties>
</file>