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0" r:id="rId2"/>
  </p:sldIdLst>
  <p:sldSz cx="10688638" cy="7562850"/>
  <p:notesSz cx="6858000" cy="9144000"/>
  <p:defaultTextStyle>
    <a:defPPr>
      <a:defRPr lang="en-US"/>
    </a:defPPr>
    <a:lvl1pPr marL="0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2">
          <p15:clr>
            <a:srgbClr val="A4A3A4"/>
          </p15:clr>
        </p15:guide>
        <p15:guide id="2" pos="63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4080"/>
    <a:srgbClr val="FF9B9B"/>
    <a:srgbClr val="FF8989"/>
    <a:srgbClr val="FF5050"/>
    <a:srgbClr val="FFFF66"/>
    <a:srgbClr val="0025C1"/>
    <a:srgbClr val="77B158"/>
    <a:srgbClr val="E1E2E7"/>
    <a:srgbClr val="C5D5D9"/>
    <a:srgbClr val="638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7" autoAdjust="0"/>
    <p:restoredTop sz="98609" autoAdjust="0"/>
  </p:normalViewPr>
  <p:slideViewPr>
    <p:cSldViewPr snapToObjects="1">
      <p:cViewPr varScale="1">
        <p:scale>
          <a:sx n="109" d="100"/>
          <a:sy n="109" d="100"/>
        </p:scale>
        <p:origin x="1670" y="106"/>
      </p:cViewPr>
      <p:guideLst>
        <p:guide orient="horz" pos="732"/>
        <p:guide pos="63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Verdan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008F9-9D14-2F44-841B-5C9F1E6C159E}" type="datetimeFigureOut">
              <a:rPr lang="en-US">
                <a:latin typeface="Verdana"/>
              </a:rPr>
              <a:pPr/>
              <a:t>8/21/2020</a:t>
            </a:fld>
            <a:endParaRPr lang="en-US">
              <a:latin typeface="Verdan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FFDD2-97D6-D04B-9D11-D4606A452C9F}" type="slidenum">
              <a:rPr>
                <a:latin typeface="Verdana"/>
              </a:rPr>
              <a:pPr/>
              <a:t>‹#›</a:t>
            </a:fld>
            <a:endParaRPr lang="en-US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82071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erdana"/>
              </a:defRPr>
            </a:lvl1pPr>
          </a:lstStyle>
          <a:p>
            <a:fld id="{B0022892-9238-CA4A-9325-F62FEF5DE2FC}" type="datetimeFigureOut">
              <a:rPr lang="en-US"/>
              <a:pPr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erdana"/>
              </a:defRPr>
            </a:lvl1pPr>
          </a:lstStyle>
          <a:p>
            <a:fld id="{2BFC25E8-6D43-C541-9ACE-9A2FA6D8A7F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7754" rtl="0" eaLnBrk="1" latinLnBrk="0" hangingPunct="1">
      <a:defRPr sz="1300" kern="1200">
        <a:solidFill>
          <a:schemeClr val="tx1"/>
        </a:solidFill>
        <a:latin typeface="Verdana"/>
        <a:ea typeface="+mn-ea"/>
        <a:cs typeface="+mn-cs"/>
      </a:defRPr>
    </a:lvl1pPr>
    <a:lvl2pPr marL="497754" algn="l" defTabSz="497754" rtl="0" eaLnBrk="1" latinLnBrk="0" hangingPunct="1">
      <a:defRPr sz="1300" kern="1200">
        <a:solidFill>
          <a:schemeClr val="tx1"/>
        </a:solidFill>
        <a:latin typeface="Verdana"/>
        <a:ea typeface="+mn-ea"/>
        <a:cs typeface="+mn-cs"/>
      </a:defRPr>
    </a:lvl2pPr>
    <a:lvl3pPr marL="995507" algn="l" defTabSz="497754" rtl="0" eaLnBrk="1" latinLnBrk="0" hangingPunct="1">
      <a:defRPr sz="1300" kern="1200">
        <a:solidFill>
          <a:schemeClr val="tx1"/>
        </a:solidFill>
        <a:latin typeface="Verdana"/>
        <a:ea typeface="+mn-ea"/>
        <a:cs typeface="+mn-cs"/>
      </a:defRPr>
    </a:lvl3pPr>
    <a:lvl4pPr marL="1493261" algn="l" defTabSz="497754" rtl="0" eaLnBrk="1" latinLnBrk="0" hangingPunct="1">
      <a:defRPr sz="1300" kern="1200">
        <a:solidFill>
          <a:schemeClr val="tx1"/>
        </a:solidFill>
        <a:latin typeface="Verdana"/>
        <a:ea typeface="+mn-ea"/>
        <a:cs typeface="+mn-cs"/>
      </a:defRPr>
    </a:lvl4pPr>
    <a:lvl5pPr marL="1991015" algn="l" defTabSz="497754" rtl="0" eaLnBrk="1" latinLnBrk="0" hangingPunct="1">
      <a:defRPr sz="1300" kern="1200">
        <a:solidFill>
          <a:schemeClr val="tx1"/>
        </a:solidFill>
        <a:latin typeface="Verdana"/>
        <a:ea typeface="+mn-ea"/>
        <a:cs typeface="+mn-cs"/>
      </a:defRPr>
    </a:lvl5pPr>
    <a:lvl6pPr marL="2488768" algn="l" defTabSz="4977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4977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4977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4977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1511" y="6050281"/>
            <a:ext cx="6456077" cy="1057395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653"/>
              </a:spcBef>
              <a:buNone/>
              <a:defRPr>
                <a:solidFill>
                  <a:schemeClr val="accent2"/>
                </a:solidFill>
              </a:defRPr>
            </a:lvl1pPr>
            <a:lvl2pPr marL="497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1575889" y="5125932"/>
            <a:ext cx="7632784" cy="812307"/>
          </a:xfrm>
        </p:spPr>
        <p:txBody>
          <a:bodyPr anchor="b" anchorCtr="0">
            <a:normAutofit/>
          </a:bodyPr>
          <a:lstStyle>
            <a:lvl1pPr algn="l">
              <a:defRPr sz="4400" spc="-109">
                <a:solidFill>
                  <a:schemeClr val="accent3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7" name="Picture 6" descr="cover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601512" y="687235"/>
            <a:ext cx="8950091" cy="4032544"/>
          </a:xfrm>
          <a:prstGeom prst="rect">
            <a:avLst/>
          </a:prstGeom>
        </p:spPr>
      </p:pic>
      <p:pic>
        <p:nvPicPr>
          <p:cNvPr id="8" name="Picture 7" descr="prendo_logo_website copy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3837" y="280772"/>
            <a:ext cx="2403120" cy="727608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77596" y="5111926"/>
            <a:ext cx="10302828" cy="624986"/>
          </a:xfrm>
        </p:spPr>
        <p:txBody>
          <a:bodyPr anchor="b"/>
          <a:lstStyle>
            <a:lvl1pPr algn="l">
              <a:defRPr sz="2200" b="0">
                <a:solidFill>
                  <a:srgbClr val="00853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596" y="5918981"/>
            <a:ext cx="1030282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754" indent="0">
              <a:buNone/>
              <a:defRPr sz="1300"/>
            </a:lvl2pPr>
            <a:lvl3pPr marL="995507" indent="0">
              <a:buNone/>
              <a:defRPr sz="1100"/>
            </a:lvl3pPr>
            <a:lvl4pPr marL="1493261" indent="0">
              <a:buNone/>
              <a:defRPr sz="1000"/>
            </a:lvl4pPr>
            <a:lvl5pPr marL="1991015" indent="0">
              <a:buNone/>
              <a:defRPr sz="1000"/>
            </a:lvl5pPr>
            <a:lvl6pPr marL="2488768" indent="0">
              <a:buNone/>
              <a:defRPr sz="1000"/>
            </a:lvl6pPr>
            <a:lvl7pPr marL="2986522" indent="0">
              <a:buNone/>
              <a:defRPr sz="1000"/>
            </a:lvl7pPr>
            <a:lvl8pPr marL="3484275" indent="0">
              <a:buNone/>
              <a:defRPr sz="1000"/>
            </a:lvl8pPr>
            <a:lvl9pPr marL="398202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Rounded Rectangle 5"/>
          <p:cNvSpPr/>
          <p:nvPr userDrawn="1"/>
        </p:nvSpPr>
        <p:spPr>
          <a:xfrm>
            <a:off x="177596" y="182069"/>
            <a:ext cx="10330158" cy="4929858"/>
          </a:xfrm>
          <a:prstGeom prst="roundRect">
            <a:avLst>
              <a:gd name="adj" fmla="val 2053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9551" tIns="49775" rIns="99551" bIns="4977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745" y="964615"/>
            <a:ext cx="6330963" cy="716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7745" y="2107794"/>
            <a:ext cx="3823244" cy="4614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5429" y="2107794"/>
            <a:ext cx="3823244" cy="4614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616999" y="7105048"/>
            <a:ext cx="8893495" cy="281161"/>
          </a:xfrm>
          <a:prstGeom prst="roundRect">
            <a:avLst>
              <a:gd name="adj" fmla="val 1894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9551" tIns="49775" rIns="99551" bIns="49775" rtlCol="0" anchor="ctr"/>
          <a:lstStyle/>
          <a:p>
            <a:pPr algn="ctr"/>
            <a:endParaRPr lang="en-US"/>
          </a:p>
        </p:txBody>
      </p:sp>
      <p:pic>
        <p:nvPicPr>
          <p:cNvPr id="12" name="Picture 11" descr="prendo_logo_website cop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596" y="6988635"/>
            <a:ext cx="1351853" cy="409309"/>
          </a:xfrm>
          <a:prstGeom prst="rect">
            <a:avLst/>
          </a:prstGeom>
        </p:spPr>
      </p:pic>
      <p:pic>
        <p:nvPicPr>
          <p:cNvPr id="11" name="Picture 10" descr="cover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601512" y="182069"/>
            <a:ext cx="8950091" cy="4032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89592" y="4285616"/>
            <a:ext cx="8326376" cy="848198"/>
          </a:xfrm>
        </p:spPr>
        <p:txBody>
          <a:bodyPr anchor="b" anchorCtr="0"/>
          <a:lstStyle>
            <a:lvl1pPr algn="l">
              <a:defRPr sz="3500" b="0" cap="none" spc="-109"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3296" y="5259861"/>
            <a:ext cx="8326376" cy="659998"/>
          </a:xfrm>
        </p:spPr>
        <p:txBody>
          <a:bodyPr anchor="t" anchorCtr="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977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5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2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0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876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65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2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0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6999" y="1246470"/>
            <a:ext cx="4193235" cy="563012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4596" y="1246470"/>
            <a:ext cx="4193235" cy="563012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3296" y="1246470"/>
            <a:ext cx="4191589" cy="635489"/>
          </a:xfrm>
        </p:spPr>
        <p:txBody>
          <a:bodyPr anchor="t" anchorCtr="0"/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97754" indent="0">
              <a:buNone/>
              <a:defRPr sz="2200" b="1"/>
            </a:lvl2pPr>
            <a:lvl3pPr marL="995507" indent="0">
              <a:buNone/>
              <a:defRPr sz="2000" b="1"/>
            </a:lvl3pPr>
            <a:lvl4pPr marL="1493261" indent="0">
              <a:buNone/>
              <a:defRPr sz="1700" b="1"/>
            </a:lvl4pPr>
            <a:lvl5pPr marL="1991015" indent="0">
              <a:buNone/>
              <a:defRPr sz="1700" b="1"/>
            </a:lvl5pPr>
            <a:lvl6pPr marL="2488768" indent="0">
              <a:buNone/>
              <a:defRPr sz="1700" b="1"/>
            </a:lvl6pPr>
            <a:lvl7pPr marL="2986522" indent="0">
              <a:buNone/>
              <a:defRPr sz="1700" b="1"/>
            </a:lvl7pPr>
            <a:lvl8pPr marL="3484275" indent="0">
              <a:buNone/>
              <a:defRPr sz="1700" b="1"/>
            </a:lvl8pPr>
            <a:lvl9pPr marL="3982029" indent="0">
              <a:buNone/>
              <a:defRPr sz="1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3296" y="1881959"/>
            <a:ext cx="4191589" cy="500863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0892" y="1246470"/>
            <a:ext cx="4193236" cy="635489"/>
          </a:xfrm>
        </p:spPr>
        <p:txBody>
          <a:bodyPr anchor="t" anchorCtr="0"/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97754" indent="0">
              <a:buNone/>
              <a:defRPr sz="2200" b="1"/>
            </a:lvl2pPr>
            <a:lvl3pPr marL="995507" indent="0">
              <a:buNone/>
              <a:defRPr sz="2000" b="1"/>
            </a:lvl3pPr>
            <a:lvl4pPr marL="1493261" indent="0">
              <a:buNone/>
              <a:defRPr sz="1700" b="1"/>
            </a:lvl4pPr>
            <a:lvl5pPr marL="1991015" indent="0">
              <a:buNone/>
              <a:defRPr sz="1700" b="1"/>
            </a:lvl5pPr>
            <a:lvl6pPr marL="2488768" indent="0">
              <a:buNone/>
              <a:defRPr sz="1700" b="1"/>
            </a:lvl6pPr>
            <a:lvl7pPr marL="2986522" indent="0">
              <a:buNone/>
              <a:defRPr sz="1700" b="1"/>
            </a:lvl7pPr>
            <a:lvl8pPr marL="3484275" indent="0">
              <a:buNone/>
              <a:defRPr sz="1700" b="1"/>
            </a:lvl8pPr>
            <a:lvl9pPr marL="3982029" indent="0">
              <a:buNone/>
              <a:defRPr sz="1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0892" y="1881959"/>
            <a:ext cx="4193236" cy="500863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0688638" cy="1428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9551" tIns="49775" rIns="99551" bIns="49775"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5344319" y="181509"/>
            <a:ext cx="5152472" cy="6709088"/>
          </a:xfrm>
          <a:prstGeom prst="roundRect">
            <a:avLst>
              <a:gd name="adj" fmla="val 2297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9551" tIns="49775" rIns="99551" bIns="4977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999" y="181509"/>
            <a:ext cx="3316218" cy="6709088"/>
          </a:xfrm>
        </p:spPr>
        <p:txBody>
          <a:bodyPr/>
          <a:lstStyle>
            <a:lvl1pPr>
              <a:defRPr>
                <a:solidFill>
                  <a:srgbClr val="00853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1275" y="1302491"/>
            <a:ext cx="4469966" cy="5588106"/>
          </a:xfrm>
        </p:spPr>
        <p:txBody>
          <a:bodyPr anchor="ctr" anchorCtr="0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0" y="0"/>
            <a:ext cx="10688638" cy="15125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9551" tIns="49775" rIns="99551" bIns="4977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6505" y="1246470"/>
            <a:ext cx="3587623" cy="5560095"/>
          </a:xfrm>
        </p:spPr>
        <p:txBody>
          <a:bodyPr anchor="ctr" anchorCtr="0"/>
          <a:lstStyle>
            <a:lvl1pPr marL="0" indent="0">
              <a:buNone/>
              <a:defRPr sz="1700"/>
            </a:lvl1pPr>
            <a:lvl2pPr marL="497754" indent="0">
              <a:buNone/>
              <a:defRPr sz="1300"/>
            </a:lvl2pPr>
            <a:lvl3pPr marL="995507" indent="0">
              <a:buNone/>
              <a:defRPr sz="1100"/>
            </a:lvl3pPr>
            <a:lvl4pPr marL="1493261" indent="0">
              <a:buNone/>
              <a:defRPr sz="1000"/>
            </a:lvl4pPr>
            <a:lvl5pPr marL="1991015" indent="0">
              <a:buNone/>
              <a:defRPr sz="1000"/>
            </a:lvl5pPr>
            <a:lvl6pPr marL="2488768" indent="0">
              <a:buNone/>
              <a:defRPr sz="1000"/>
            </a:lvl6pPr>
            <a:lvl7pPr marL="2986522" indent="0">
              <a:buNone/>
              <a:defRPr sz="1000"/>
            </a:lvl7pPr>
            <a:lvl8pPr marL="3484275" indent="0">
              <a:buNone/>
              <a:defRPr sz="1000"/>
            </a:lvl8pPr>
            <a:lvl9pPr marL="398202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26626" y="336127"/>
            <a:ext cx="8767502" cy="5882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10"/>
          </p:nvPr>
        </p:nvSpPr>
        <p:spPr>
          <a:xfrm>
            <a:off x="1603296" y="1246470"/>
            <a:ext cx="4903148" cy="556009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260475"/>
            <a:ext cx="9608579" cy="1073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542361" y="391752"/>
            <a:ext cx="9606278" cy="6236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42925" y="6981825"/>
            <a:ext cx="425232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0" dirty="0">
                <a:latin typeface="Verdana"/>
                <a:cs typeface="Verdana"/>
              </a:rPr>
              <a:t>www.prendo.com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896256" y="6981825"/>
            <a:ext cx="425232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0" dirty="0" err="1">
                <a:latin typeface="Verdana"/>
                <a:cs typeface="Verdana"/>
              </a:rPr>
              <a:t>spatium</a:t>
            </a:r>
            <a:r>
              <a:rPr lang="en-US" sz="800" b="0" dirty="0">
                <a:latin typeface="Verdana"/>
                <a:cs typeface="Verdana"/>
              </a:rPr>
              <a:t> stakeholder</a:t>
            </a:r>
            <a:r>
              <a:rPr lang="en-US" sz="800" b="0" baseline="0" dirty="0">
                <a:latin typeface="Verdana"/>
                <a:cs typeface="Verdana"/>
              </a:rPr>
              <a:t> </a:t>
            </a:r>
            <a:r>
              <a:rPr lang="en-US" sz="800" b="0" dirty="0">
                <a:latin typeface="Verdana"/>
                <a:cs typeface="Verdana"/>
              </a:rPr>
              <a:t>analysis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rot="10800000">
            <a:off x="542925" y="6969125"/>
            <a:ext cx="9605654" cy="1588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xStyles>
    <p:titleStyle>
      <a:lvl1pPr algn="l" defTabSz="497754" rtl="0" eaLnBrk="1" latinLnBrk="0" hangingPunct="1">
        <a:spcBef>
          <a:spcPct val="0"/>
        </a:spcBef>
        <a:buNone/>
        <a:defRPr sz="2600" b="1" kern="1200" cap="all">
          <a:solidFill>
            <a:schemeClr val="accent4"/>
          </a:solidFill>
          <a:latin typeface="Verdana"/>
          <a:ea typeface="+mj-ea"/>
          <a:cs typeface="Verdana"/>
        </a:defRPr>
      </a:lvl1pPr>
    </p:titleStyle>
    <p:bodyStyle>
      <a:lvl1pPr marL="250606" indent="-250606" algn="l" defTabSz="497754" rtl="0" eaLnBrk="1" latinLnBrk="0" hangingPunct="1">
        <a:spcBef>
          <a:spcPts val="1306"/>
        </a:spcBef>
        <a:buClr>
          <a:schemeClr val="accent3"/>
        </a:buClr>
        <a:buFont typeface="Arial"/>
        <a:buChar char="•"/>
        <a:defRPr sz="1100" kern="1200">
          <a:solidFill>
            <a:schemeClr val="tx1"/>
          </a:solidFill>
          <a:latin typeface="Verdana"/>
          <a:ea typeface="+mn-ea"/>
          <a:cs typeface="Verdana"/>
        </a:defRPr>
      </a:lvl1pPr>
      <a:lvl2pPr marL="502939" indent="-241964" algn="l" defTabSz="497754" rtl="0" eaLnBrk="1" latinLnBrk="0" hangingPunct="1">
        <a:spcBef>
          <a:spcPts val="327"/>
        </a:spcBef>
        <a:buClr>
          <a:schemeClr val="tx1"/>
        </a:buClr>
        <a:buFont typeface="Arial"/>
        <a:buChar char="–"/>
        <a:defRPr sz="1100" kern="1200">
          <a:solidFill>
            <a:schemeClr val="tx1"/>
          </a:solidFill>
          <a:latin typeface="Verdana"/>
          <a:ea typeface="+mn-ea"/>
          <a:cs typeface="Verdana"/>
        </a:defRPr>
      </a:lvl2pPr>
      <a:lvl3pPr marL="741446" indent="-248877" algn="l" defTabSz="497754" rtl="0" eaLnBrk="1" latinLnBrk="0" hangingPunct="1">
        <a:spcBef>
          <a:spcPts val="327"/>
        </a:spcBef>
        <a:buClr>
          <a:schemeClr val="accent3"/>
        </a:buClr>
        <a:buFont typeface="Arial"/>
        <a:buChar char="•"/>
        <a:defRPr sz="1100" kern="1200">
          <a:solidFill>
            <a:schemeClr val="tx1"/>
          </a:solidFill>
          <a:latin typeface="Verdana"/>
          <a:ea typeface="+mn-ea"/>
          <a:cs typeface="Verdana"/>
        </a:defRPr>
      </a:lvl3pPr>
      <a:lvl4pPr marL="988594" indent="-248877" algn="l" defTabSz="497754" rtl="0" eaLnBrk="1" latinLnBrk="0" hangingPunct="1">
        <a:spcBef>
          <a:spcPts val="327"/>
        </a:spcBef>
        <a:buClr>
          <a:schemeClr val="accent3"/>
        </a:buClr>
        <a:buFont typeface="Arial"/>
        <a:buChar char="–"/>
        <a:defRPr sz="1100" kern="1200">
          <a:solidFill>
            <a:schemeClr val="tx1"/>
          </a:solidFill>
          <a:latin typeface="Verdana"/>
          <a:ea typeface="+mn-ea"/>
          <a:cs typeface="Verdana"/>
        </a:defRPr>
      </a:lvl4pPr>
      <a:lvl5pPr marL="1247841" indent="-248877" algn="l" defTabSz="497754" rtl="0" eaLnBrk="1" latinLnBrk="0" hangingPunct="1">
        <a:spcBef>
          <a:spcPts val="327"/>
        </a:spcBef>
        <a:buClr>
          <a:schemeClr val="accent3"/>
        </a:buClr>
        <a:buFont typeface="Arial"/>
        <a:buChar char="»"/>
        <a:defRPr sz="1100" kern="1200">
          <a:solidFill>
            <a:schemeClr val="tx1"/>
          </a:solidFill>
          <a:latin typeface="Verdana"/>
          <a:ea typeface="+mn-ea"/>
          <a:cs typeface="Verdana"/>
        </a:defRPr>
      </a:lvl5pPr>
      <a:lvl6pPr marL="2737645" indent="-248877" algn="l" defTabSz="49775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399" indent="-248877" algn="l" defTabSz="49775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152" indent="-248877" algn="l" defTabSz="49775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0906" indent="-248877" algn="l" defTabSz="49775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54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07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261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015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768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522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275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029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757451"/>
              </p:ext>
            </p:extLst>
          </p:nvPr>
        </p:nvGraphicFramePr>
        <p:xfrm>
          <a:off x="663799" y="1117129"/>
          <a:ext cx="8856985" cy="5189604"/>
        </p:xfrm>
        <a:graphic>
          <a:graphicData uri="http://schemas.openxmlformats.org/drawingml/2006/table">
            <a:tbl>
              <a:tblPr firstRow="1" bandRow="1">
                <a:solidFill>
                  <a:schemeClr val="tx2"/>
                </a:solidFill>
                <a:effectLst/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7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1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3967"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STAKEHOLDER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high med</a:t>
                      </a:r>
                      <a:r>
                        <a:rPr lang="en-GB" sz="7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GB" sz="7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low?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SCOPE PREFERENCES</a:t>
                      </a:r>
                    </a:p>
                  </a:txBody>
                  <a:tcPr marL="72000" marR="72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TIME &amp;</a:t>
                      </a:r>
                      <a:r>
                        <a:rPr lang="en-GB" sz="8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GB" sz="8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MONEY</a:t>
                      </a:r>
                    </a:p>
                  </a:txBody>
                  <a:tcPr marL="72000" marR="72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BUSINESS</a:t>
                      </a:r>
                      <a:r>
                        <a:rPr lang="en-GB" sz="8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 OUTCOMES </a:t>
                      </a:r>
                    </a:p>
                    <a:p>
                      <a:pPr algn="l"/>
                      <a:r>
                        <a:rPr lang="en-GB" sz="8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&amp; ASSUMPTIONS</a:t>
                      </a:r>
                      <a:endParaRPr lang="en-GB"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72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COMMUNICATION</a:t>
                      </a:r>
                    </a:p>
                  </a:txBody>
                  <a:tcPr marL="72000" marR="72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72">
                <a:tc>
                  <a:txBody>
                    <a:bodyPr/>
                    <a:lstStyle/>
                    <a:p>
                      <a:r>
                        <a:rPr lang="en-GB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Print" panose="02000600000000000000" pitchFamily="2" charset="0"/>
                        </a:rPr>
                        <a:t>Andrew Hill-Norton</a:t>
                      </a:r>
                      <a:endParaRPr lang="en-GB" sz="900" b="1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Segoe Print" panose="02000600000000000000" pitchFamily="2" charset="0"/>
                      </a:endParaRPr>
                    </a:p>
                    <a:p>
                      <a:r>
                        <a:rPr lang="en-GB" sz="900" b="1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Print" panose="02000600000000000000" pitchFamily="2" charset="0"/>
                        </a:rPr>
                        <a:t>Chairman</a:t>
                      </a:r>
                      <a:endParaRPr lang="en-GB" sz="9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515">
                <a:tc>
                  <a:txBody>
                    <a:bodyPr/>
                    <a:lstStyle/>
                    <a:p>
                      <a:r>
                        <a:rPr lang="en-GB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Print" panose="02000600000000000000" pitchFamily="2" charset="0"/>
                        </a:rPr>
                        <a:t>Eddie King</a:t>
                      </a:r>
                    </a:p>
                    <a:p>
                      <a:r>
                        <a:rPr lang="en-GB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Print" panose="02000600000000000000" pitchFamily="2" charset="0"/>
                        </a:rPr>
                        <a:t>Board Member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515">
                <a:tc>
                  <a:txBody>
                    <a:bodyPr/>
                    <a:lstStyle/>
                    <a:p>
                      <a:pPr marL="0" marR="0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Print" panose="02000600000000000000" pitchFamily="2" charset="0"/>
                        </a:rPr>
                        <a:t>Colin </a:t>
                      </a:r>
                      <a:r>
                        <a:rPr lang="en-GB" sz="9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Print" panose="02000600000000000000" pitchFamily="2" charset="0"/>
                        </a:rPr>
                        <a:t>Entwistle</a:t>
                      </a:r>
                      <a:r>
                        <a:rPr lang="en-GB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GB" sz="7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(P) (C)</a:t>
                      </a:r>
                      <a:r>
                        <a:rPr lang="en-GB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GB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Print" panose="02000600000000000000" pitchFamily="2" charset="0"/>
                        </a:rPr>
                        <a:t>Chief Executive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004080"/>
                        </a:solidFill>
                        <a:latin typeface="Segoe Print" panose="020006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004080"/>
                        </a:solidFill>
                        <a:latin typeface="Segoe Print" panose="020006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rgbClr val="004080"/>
                          </a:solidFill>
                          <a:latin typeface="Segoe Print" panose="02000600000000000000" pitchFamily="2" charset="0"/>
                        </a:rPr>
                        <a:t>Year 2 profit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515">
                <a:tc>
                  <a:txBody>
                    <a:bodyPr/>
                    <a:lstStyle/>
                    <a:p>
                      <a:pPr marL="0" marR="0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Print" panose="02000600000000000000" pitchFamily="2" charset="0"/>
                        </a:rPr>
                        <a:t>Peter Dillon     </a:t>
                      </a:r>
                      <a:r>
                        <a:rPr lang="en-GB" sz="7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(P) </a:t>
                      </a:r>
                      <a:r>
                        <a:rPr lang="en-GB" sz="7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(R)</a:t>
                      </a:r>
                      <a:r>
                        <a:rPr lang="en-GB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GB" sz="900" b="1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Print" panose="02000600000000000000" pitchFamily="2" charset="0"/>
                        </a:rPr>
                        <a:t>Project Director</a:t>
                      </a:r>
                      <a:endParaRPr lang="en-GB" sz="9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rgbClr val="004080"/>
                          </a:solidFill>
                          <a:latin typeface="Segoe Print" panose="02000600000000000000" pitchFamily="2" charset="0"/>
                        </a:rPr>
                        <a:t>36,000 seats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rgbClr val="004080"/>
                          </a:solidFill>
                          <a:latin typeface="Segoe Print" panose="02000600000000000000" pitchFamily="2" charset="0"/>
                        </a:rPr>
                        <a:t>on time,</a:t>
                      </a:r>
                      <a:r>
                        <a:rPr lang="en-GB" sz="900" baseline="0" dirty="0">
                          <a:solidFill>
                            <a:srgbClr val="004080"/>
                          </a:solidFill>
                          <a:latin typeface="Segoe Print" panose="02000600000000000000" pitchFamily="2" charset="0"/>
                        </a:rPr>
                        <a:t> under £50m</a:t>
                      </a:r>
                      <a:endParaRPr lang="en-GB" sz="900" dirty="0">
                        <a:solidFill>
                          <a:srgbClr val="004080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004080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515">
                <a:tc>
                  <a:txBody>
                    <a:bodyPr/>
                    <a:lstStyle/>
                    <a:p>
                      <a:r>
                        <a:rPr lang="en-GB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Print" panose="02000600000000000000" pitchFamily="2" charset="0"/>
                        </a:rPr>
                        <a:t>Rachel Connor     </a:t>
                      </a:r>
                      <a:r>
                        <a:rPr lang="en-GB" sz="7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Verdana"/>
                          <a:cs typeface="Verdana"/>
                        </a:rPr>
                        <a:t>(P) </a:t>
                      </a:r>
                      <a:r>
                        <a:rPr lang="en-GB" sz="900" b="1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Print" panose="02000600000000000000" pitchFamily="2" charset="0"/>
                        </a:rPr>
                        <a:t>Finance Director</a:t>
                      </a:r>
                      <a:endParaRPr lang="en-GB" sz="9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515">
                <a:tc>
                  <a:txBody>
                    <a:bodyPr/>
                    <a:lstStyle/>
                    <a:p>
                      <a:r>
                        <a:rPr lang="en-GB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Print" panose="02000600000000000000" pitchFamily="2" charset="0"/>
                        </a:rPr>
                        <a:t>Brian Goldman</a:t>
                      </a:r>
                    </a:p>
                    <a:p>
                      <a:r>
                        <a:rPr lang="en-GB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Print" panose="02000600000000000000" pitchFamily="2" charset="0"/>
                        </a:rPr>
                        <a:t>Operations Director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515">
                <a:tc>
                  <a:txBody>
                    <a:bodyPr/>
                    <a:lstStyle/>
                    <a:p>
                      <a:r>
                        <a:rPr lang="en-GB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Print" panose="02000600000000000000" pitchFamily="2" charset="0"/>
                        </a:rPr>
                        <a:t>Hector Gonzalez</a:t>
                      </a:r>
                    </a:p>
                    <a:p>
                      <a:r>
                        <a:rPr lang="en-GB" sz="900" b="1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Print" panose="02000600000000000000" pitchFamily="2" charset="0"/>
                        </a:rPr>
                        <a:t>Team Manager</a:t>
                      </a:r>
                      <a:endParaRPr lang="en-GB" sz="9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515">
                <a:tc>
                  <a:txBody>
                    <a:bodyPr/>
                    <a:lstStyle/>
                    <a:p>
                      <a:r>
                        <a:rPr lang="en-GB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Print" panose="02000600000000000000" pitchFamily="2" charset="0"/>
                        </a:rPr>
                        <a:t>Richard</a:t>
                      </a:r>
                      <a:r>
                        <a:rPr lang="en-GB" sz="900" b="1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Print" panose="02000600000000000000" pitchFamily="2" charset="0"/>
                        </a:rPr>
                        <a:t> Morello </a:t>
                      </a:r>
                      <a:r>
                        <a:rPr lang="en-GB" sz="7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(R)</a:t>
                      </a:r>
                      <a:r>
                        <a:rPr lang="en-GB" sz="700" b="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(C) </a:t>
                      </a:r>
                      <a:r>
                        <a:rPr lang="en-GB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Print" panose="02000600000000000000" pitchFamily="2" charset="0"/>
                        </a:rPr>
                        <a:t>Main Contractor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515">
                <a:tc>
                  <a:txBody>
                    <a:bodyPr/>
                    <a:lstStyle/>
                    <a:p>
                      <a:r>
                        <a:rPr lang="en-GB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Print" panose="02000600000000000000" pitchFamily="2" charset="0"/>
                        </a:rPr>
                        <a:t>Helen</a:t>
                      </a:r>
                      <a:r>
                        <a:rPr lang="en-GB" sz="900" b="1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Print" panose="02000600000000000000" pitchFamily="2" charset="0"/>
                        </a:rPr>
                        <a:t> Archibald    </a:t>
                      </a:r>
                      <a:r>
                        <a:rPr lang="en-GB" sz="7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(R)</a:t>
                      </a:r>
                      <a:r>
                        <a:rPr lang="en-GB" sz="700" b="1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GB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Print" panose="02000600000000000000" pitchFamily="2" charset="0"/>
                        </a:rPr>
                        <a:t>Head of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1515">
                <a:tc>
                  <a:txBody>
                    <a:bodyPr/>
                    <a:lstStyle/>
                    <a:p>
                      <a:r>
                        <a:rPr lang="en-GB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Print" panose="02000600000000000000" pitchFamily="2" charset="0"/>
                        </a:rPr>
                        <a:t>Quentin Lamont</a:t>
                      </a:r>
                    </a:p>
                    <a:p>
                      <a:r>
                        <a:rPr lang="en-GB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Print" panose="02000600000000000000" pitchFamily="2" charset="0"/>
                        </a:rPr>
                        <a:t>Local Residents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1515">
                <a:tc>
                  <a:txBody>
                    <a:bodyPr/>
                    <a:lstStyle/>
                    <a:p>
                      <a:r>
                        <a:rPr lang="en-GB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Print" panose="02000600000000000000" pitchFamily="2" charset="0"/>
                        </a:rPr>
                        <a:t>Antonia Boyd      </a:t>
                      </a:r>
                      <a:r>
                        <a:rPr lang="en-GB" sz="700" b="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(C) </a:t>
                      </a:r>
                      <a:r>
                        <a:rPr lang="en-GB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Print" panose="02000600000000000000" pitchFamily="2" charset="0"/>
                        </a:rPr>
                        <a:t>Banker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1515">
                <a:tc>
                  <a:txBody>
                    <a:bodyPr/>
                    <a:lstStyle/>
                    <a:p>
                      <a:r>
                        <a:rPr lang="en-GB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Print" panose="02000600000000000000" pitchFamily="2" charset="0"/>
                        </a:rPr>
                        <a:t>Jim Foster</a:t>
                      </a:r>
                    </a:p>
                    <a:p>
                      <a:r>
                        <a:rPr lang="en-GB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Print" panose="02000600000000000000" pitchFamily="2" charset="0"/>
                        </a:rPr>
                        <a:t>Supporters Assoc.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rgbClr val="004080"/>
                          </a:solidFill>
                          <a:latin typeface="Segoe Print" panose="02000600000000000000" pitchFamily="2" charset="0"/>
                        </a:rPr>
                        <a:t>on time</a:t>
                      </a:r>
                      <a:endParaRPr lang="en-GB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1027" name="Picture 3" descr="C:\Users\Guy Giffin\Desktop\Promo stuff\XNew Docs\pac mut new worksheets\Pac Mut final5\post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2549">
            <a:off x="9002815" y="340875"/>
            <a:ext cx="1485966" cy="130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361" y="391752"/>
            <a:ext cx="9606278" cy="509353"/>
          </a:xfrm>
        </p:spPr>
        <p:txBody>
          <a:bodyPr/>
          <a:lstStyle/>
          <a:p>
            <a:r>
              <a:rPr lang="en-US" sz="1800" dirty="0">
                <a:solidFill>
                  <a:srgbClr val="002060"/>
                </a:solidFill>
              </a:rPr>
              <a:t>STAKEHOLDER</a:t>
            </a:r>
            <a:r>
              <a:rPr lang="en-US" sz="1800" dirty="0">
                <a:solidFill>
                  <a:srgbClr val="77B158"/>
                </a:solidFill>
              </a:rPr>
              <a:t> </a:t>
            </a:r>
            <a:r>
              <a:rPr lang="en-US" sz="1800" dirty="0"/>
              <a:t>Analysis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4161">
            <a:off x="9123682" y="1244472"/>
            <a:ext cx="1320469" cy="43821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 rot="21170979">
            <a:off x="9078867" y="475652"/>
            <a:ext cx="141009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dirty="0">
                <a:solidFill>
                  <a:srgbClr val="002060"/>
                </a:solidFill>
                <a:latin typeface="Segoe print"/>
                <a:cs typeface="Segoe print"/>
              </a:rPr>
              <a:t>Use this worksheet to: estimate the stakeholders’ importance, and note their preferences for the scope options; their priorities for the various outcomes, their assumptions for the business model, and any communication preferences</a:t>
            </a:r>
            <a:endParaRPr lang="en-US" sz="650" dirty="0">
              <a:solidFill>
                <a:srgbClr val="002060"/>
              </a:solidFill>
              <a:latin typeface="Segoe print"/>
              <a:cs typeface="Segoe prin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9320" y="6373712"/>
            <a:ext cx="2689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tx1">
                    <a:lumMod val="75000"/>
                  </a:schemeClr>
                </a:solidFill>
              </a:rPr>
              <a:t>(P) project steering committee</a:t>
            </a:r>
            <a:endParaRPr lang="en-GB" sz="700" b="1" dirty="0">
              <a:solidFill>
                <a:schemeClr val="tx1">
                  <a:lumMod val="75000"/>
                </a:schemeClr>
              </a:solidFill>
              <a:latin typeface="Segoe Print" panose="02000600000000000000" pitchFamily="2" charset="0"/>
            </a:endParaRPr>
          </a:p>
          <a:p>
            <a:r>
              <a:rPr lang="en-GB" sz="700" dirty="0">
                <a:solidFill>
                  <a:schemeClr val="tx1">
                    <a:lumMod val="75000"/>
                  </a:schemeClr>
                </a:solidFill>
              </a:rPr>
              <a:t>(R) risk committee (can be asked for risk updates)</a:t>
            </a:r>
          </a:p>
          <a:p>
            <a:r>
              <a:rPr lang="en-GB" sz="700" dirty="0">
                <a:solidFill>
                  <a:schemeClr val="tx1">
                    <a:lumMod val="75000"/>
                  </a:schemeClr>
                </a:solidFill>
              </a:rPr>
              <a:t>(C) contract signatories</a:t>
            </a:r>
          </a:p>
        </p:txBody>
      </p:sp>
      <p:pic>
        <p:nvPicPr>
          <p:cNvPr id="8" name="Picture 7"/>
          <p:cNvPicPr/>
          <p:nvPr/>
        </p:nvPicPr>
        <p:blipFill rotWithShape="1">
          <a:blip r:embed="rId4"/>
          <a:srcRect l="41945" t="18519" r="27083" b="20988"/>
          <a:stretch/>
        </p:blipFill>
        <p:spPr bwMode="auto">
          <a:xfrm>
            <a:off x="350678" y="1674000"/>
            <a:ext cx="234142" cy="2339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4"/>
          <a:srcRect l="41945" t="18519" r="27083" b="20988"/>
          <a:stretch/>
        </p:blipFill>
        <p:spPr bwMode="auto">
          <a:xfrm>
            <a:off x="353124" y="2052000"/>
            <a:ext cx="234142" cy="2339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4"/>
          <a:srcRect l="41945" t="18519" r="27083" b="20988"/>
          <a:stretch/>
        </p:blipFill>
        <p:spPr bwMode="auto">
          <a:xfrm>
            <a:off x="350285" y="2448000"/>
            <a:ext cx="234142" cy="2339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/>
          <p:nvPr/>
        </p:nvPicPr>
        <p:blipFill rotWithShape="1">
          <a:blip r:embed="rId4"/>
          <a:srcRect l="41945" t="18519" r="27083" b="20988"/>
          <a:stretch/>
        </p:blipFill>
        <p:spPr bwMode="auto">
          <a:xfrm>
            <a:off x="353124" y="2844000"/>
            <a:ext cx="234142" cy="2339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 rotWithShape="1">
          <a:blip r:embed="rId4"/>
          <a:srcRect l="41945" t="18519" r="27083" b="20988"/>
          <a:stretch/>
        </p:blipFill>
        <p:spPr bwMode="auto">
          <a:xfrm>
            <a:off x="353124" y="3240000"/>
            <a:ext cx="234142" cy="2339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/>
          <p:cNvPicPr/>
          <p:nvPr/>
        </p:nvPicPr>
        <p:blipFill rotWithShape="1">
          <a:blip r:embed="rId4"/>
          <a:srcRect l="41945" t="18519" r="27083" b="20988"/>
          <a:stretch/>
        </p:blipFill>
        <p:spPr bwMode="auto">
          <a:xfrm>
            <a:off x="350285" y="3637408"/>
            <a:ext cx="234142" cy="2339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/>
          <p:cNvPicPr/>
          <p:nvPr/>
        </p:nvPicPr>
        <p:blipFill rotWithShape="1">
          <a:blip r:embed="rId4"/>
          <a:srcRect l="41945" t="18519" r="27083" b="20988"/>
          <a:stretch/>
        </p:blipFill>
        <p:spPr bwMode="auto">
          <a:xfrm>
            <a:off x="350285" y="4032000"/>
            <a:ext cx="234142" cy="2339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4774868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Office Theme">
  <a:themeElements>
    <a:clrScheme name="Custom 849">
      <a:dk1>
        <a:srgbClr val="58595C"/>
      </a:dk1>
      <a:lt1>
        <a:sysClr val="window" lastClr="FFFFFF"/>
      </a:lt1>
      <a:dk2>
        <a:srgbClr val="000000"/>
      </a:dk2>
      <a:lt2>
        <a:srgbClr val="E0E1E5"/>
      </a:lt2>
      <a:accent1>
        <a:srgbClr val="67C45B"/>
      </a:accent1>
      <a:accent2>
        <a:srgbClr val="00853E"/>
      </a:accent2>
      <a:accent3>
        <a:srgbClr val="ADC466"/>
      </a:accent3>
      <a:accent4>
        <a:srgbClr val="7F8084"/>
      </a:accent4>
      <a:accent5>
        <a:srgbClr val="000000"/>
      </a:accent5>
      <a:accent6>
        <a:srgbClr val="BCBEC4"/>
      </a:accent6>
      <a:hlink>
        <a:srgbClr val="0020A9"/>
      </a:hlink>
      <a:folHlink>
        <a:srgbClr val="5A1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166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Segoe Print</vt:lpstr>
      <vt:lpstr>Segoe Print</vt:lpstr>
      <vt:lpstr>Verdana</vt:lpstr>
      <vt:lpstr>Office Theme</vt:lpstr>
      <vt:lpstr>STAKEHOLDER Analysis</vt:lpstr>
    </vt:vector>
  </TitlesOfParts>
  <Company>Feed My Eyes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PRENDO</dc:title>
  <dc:creator>Christine Ashton</dc:creator>
  <cp:lastModifiedBy>Gu Giffin</cp:lastModifiedBy>
  <cp:revision>341</cp:revision>
  <cp:lastPrinted>2016-02-05T08:39:37Z</cp:lastPrinted>
  <dcterms:created xsi:type="dcterms:W3CDTF">2016-02-02T15:06:02Z</dcterms:created>
  <dcterms:modified xsi:type="dcterms:W3CDTF">2020-08-21T09:29:55Z</dcterms:modified>
</cp:coreProperties>
</file>