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93" r:id="rId3"/>
    <p:sldId id="371" r:id="rId4"/>
    <p:sldId id="321" r:id="rId5"/>
    <p:sldId id="322" r:id="rId6"/>
    <p:sldId id="320" r:id="rId7"/>
    <p:sldId id="319" r:id="rId8"/>
    <p:sldId id="317" r:id="rId9"/>
    <p:sldId id="372" r:id="rId10"/>
    <p:sldId id="318" r:id="rId11"/>
    <p:sldId id="360" r:id="rId12"/>
    <p:sldId id="339" r:id="rId13"/>
    <p:sldId id="357" r:id="rId14"/>
    <p:sldId id="358" r:id="rId15"/>
    <p:sldId id="359" r:id="rId16"/>
    <p:sldId id="333" r:id="rId17"/>
    <p:sldId id="341" r:id="rId18"/>
    <p:sldId id="340" r:id="rId19"/>
    <p:sldId id="294" r:id="rId20"/>
    <p:sldId id="295" r:id="rId21"/>
    <p:sldId id="296" r:id="rId22"/>
    <p:sldId id="297" r:id="rId23"/>
    <p:sldId id="298" r:id="rId24"/>
    <p:sldId id="350" r:id="rId25"/>
    <p:sldId id="351" r:id="rId26"/>
    <p:sldId id="299" r:id="rId27"/>
    <p:sldId id="300" r:id="rId28"/>
    <p:sldId id="301" r:id="rId29"/>
    <p:sldId id="352" r:id="rId30"/>
    <p:sldId id="373" r:id="rId31"/>
    <p:sldId id="362" r:id="rId32"/>
    <p:sldId id="361" r:id="rId33"/>
    <p:sldId id="303" r:id="rId34"/>
    <p:sldId id="304" r:id="rId35"/>
    <p:sldId id="305" r:id="rId36"/>
    <p:sldId id="348" r:id="rId37"/>
    <p:sldId id="363" r:id="rId38"/>
    <p:sldId id="313" r:id="rId39"/>
    <p:sldId id="314" r:id="rId40"/>
    <p:sldId id="346" r:id="rId41"/>
    <p:sldId id="345" r:id="rId42"/>
    <p:sldId id="347" r:id="rId43"/>
    <p:sldId id="307" r:id="rId44"/>
    <p:sldId id="308" r:id="rId45"/>
    <p:sldId id="309" r:id="rId46"/>
    <p:sldId id="310" r:id="rId47"/>
    <p:sldId id="374" r:id="rId48"/>
    <p:sldId id="312" r:id="rId49"/>
    <p:sldId id="326" r:id="rId50"/>
    <p:sldId id="327" r:id="rId51"/>
    <p:sldId id="342" r:id="rId52"/>
    <p:sldId id="343" r:id="rId53"/>
    <p:sldId id="354" r:id="rId54"/>
    <p:sldId id="375" r:id="rId55"/>
    <p:sldId id="376" r:id="rId56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009900"/>
    <a:srgbClr val="3399FF"/>
    <a:srgbClr val="FFCCFF"/>
    <a:srgbClr val="DDDD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0F2D7-5A4E-42B9-AF97-F77E2009128D}" v="1" dt="2021-01-21T14:36:3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84139" autoAdjust="0"/>
  </p:normalViewPr>
  <p:slideViewPr>
    <p:cSldViewPr>
      <p:cViewPr varScale="1">
        <p:scale>
          <a:sx n="67" d="100"/>
          <a:sy n="67" d="100"/>
        </p:scale>
        <p:origin x="20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, Kingship [LMS]" userId="8860e6b6-63df-4619-82dc-e2e000ec9f2d" providerId="ADAL" clId="{1730F2D7-5A4E-42B9-AF97-F77E2009128D}"/>
    <pc:docChg chg="custSel addSld modSld">
      <pc:chgData name="LO, Kingship [LMS]" userId="8860e6b6-63df-4619-82dc-e2e000ec9f2d" providerId="ADAL" clId="{1730F2D7-5A4E-42B9-AF97-F77E2009128D}" dt="2021-01-21T14:37:29.469" v="17" actId="1035"/>
      <pc:docMkLst>
        <pc:docMk/>
      </pc:docMkLst>
      <pc:sldChg chg="addSp delSp modSp add mod modAnim">
        <pc:chgData name="LO, Kingship [LMS]" userId="8860e6b6-63df-4619-82dc-e2e000ec9f2d" providerId="ADAL" clId="{1730F2D7-5A4E-42B9-AF97-F77E2009128D}" dt="2021-01-21T14:37:29.469" v="17" actId="1035"/>
        <pc:sldMkLst>
          <pc:docMk/>
          <pc:sldMk cId="1986931865" sldId="377"/>
        </pc:sldMkLst>
        <pc:spChg chg="mod">
          <ac:chgData name="LO, Kingship [LMS]" userId="8860e6b6-63df-4619-82dc-e2e000ec9f2d" providerId="ADAL" clId="{1730F2D7-5A4E-42B9-AF97-F77E2009128D}" dt="2021-01-21T14:37:29.469" v="17" actId="1035"/>
          <ac:spMkLst>
            <pc:docMk/>
            <pc:sldMk cId="1986931865" sldId="377"/>
            <ac:spMk id="2" creationId="{00000000-0000-0000-0000-000000000000}"/>
          </ac:spMkLst>
        </pc:spChg>
        <pc:spChg chg="del">
          <ac:chgData name="LO, Kingship [LMS]" userId="8860e6b6-63df-4619-82dc-e2e000ec9f2d" providerId="ADAL" clId="{1730F2D7-5A4E-42B9-AF97-F77E2009128D}" dt="2021-01-21T14:36:22.316" v="1" actId="478"/>
          <ac:spMkLst>
            <pc:docMk/>
            <pc:sldMk cId="1986931865" sldId="377"/>
            <ac:spMk id="3" creationId="{00000000-0000-0000-0000-000000000000}"/>
          </ac:spMkLst>
        </pc:spChg>
        <pc:spChg chg="add del mod">
          <ac:chgData name="LO, Kingship [LMS]" userId="8860e6b6-63df-4619-82dc-e2e000ec9f2d" providerId="ADAL" clId="{1730F2D7-5A4E-42B9-AF97-F77E2009128D}" dt="2021-01-21T14:36:31.561" v="2"/>
          <ac:spMkLst>
            <pc:docMk/>
            <pc:sldMk cId="1986931865" sldId="377"/>
            <ac:spMk id="6" creationId="{E2B371BC-BEC2-4209-BACF-721AFF2CE360}"/>
          </ac:spMkLst>
        </pc:spChg>
        <pc:picChg chg="add mod">
          <ac:chgData name="LO, Kingship [LMS]" userId="8860e6b6-63df-4619-82dc-e2e000ec9f2d" providerId="ADAL" clId="{1730F2D7-5A4E-42B9-AF97-F77E2009128D}" dt="2021-01-21T14:37:25.030" v="15" actId="14100"/>
          <ac:picMkLst>
            <pc:docMk/>
            <pc:sldMk cId="1986931865" sldId="377"/>
            <ac:picMk id="7" creationId="{8C32D4E4-AEE8-4647-9B0F-DA9AD85F4A0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Actual Demand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Sheet2!$B$3:$B$17</c:f>
              <c:numCache>
                <c:formatCode>General</c:formatCode>
                <c:ptCount val="15"/>
                <c:pt idx="0">
                  <c:v>800</c:v>
                </c:pt>
                <c:pt idx="1">
                  <c:v>1400</c:v>
                </c:pt>
                <c:pt idx="2">
                  <c:v>1000</c:v>
                </c:pt>
                <c:pt idx="3">
                  <c:v>1500</c:v>
                </c:pt>
                <c:pt idx="4">
                  <c:v>1500</c:v>
                </c:pt>
                <c:pt idx="5">
                  <c:v>1300</c:v>
                </c:pt>
                <c:pt idx="6">
                  <c:v>1800</c:v>
                </c:pt>
                <c:pt idx="7">
                  <c:v>1700</c:v>
                </c:pt>
                <c:pt idx="8">
                  <c:v>1300</c:v>
                </c:pt>
                <c:pt idx="9">
                  <c:v>1700</c:v>
                </c:pt>
                <c:pt idx="10">
                  <c:v>1700</c:v>
                </c:pt>
                <c:pt idx="11">
                  <c:v>1500</c:v>
                </c:pt>
                <c:pt idx="12">
                  <c:v>2300</c:v>
                </c:pt>
                <c:pt idx="13">
                  <c:v>2300</c:v>
                </c:pt>
                <c:pt idx="14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E8-4E31-B0CF-23F4460A8255}"/>
            </c:ext>
          </c:extLst>
        </c:ser>
        <c:ser>
          <c:idx val="1"/>
          <c:order val="1"/>
          <c:tx>
            <c:v>3-Week (Simple)</c:v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val>
            <c:numRef>
              <c:f>Sheet2!$C$3:$C$17</c:f>
              <c:numCache>
                <c:formatCode>General</c:formatCode>
                <c:ptCount val="15"/>
                <c:pt idx="3">
                  <c:v>1067</c:v>
                </c:pt>
                <c:pt idx="4">
                  <c:v>1300</c:v>
                </c:pt>
                <c:pt idx="5">
                  <c:v>1333</c:v>
                </c:pt>
                <c:pt idx="6">
                  <c:v>1433</c:v>
                </c:pt>
                <c:pt idx="7">
                  <c:v>1533</c:v>
                </c:pt>
                <c:pt idx="8">
                  <c:v>1600</c:v>
                </c:pt>
                <c:pt idx="9">
                  <c:v>1600</c:v>
                </c:pt>
                <c:pt idx="10">
                  <c:v>1567</c:v>
                </c:pt>
                <c:pt idx="11">
                  <c:v>1567</c:v>
                </c:pt>
                <c:pt idx="12">
                  <c:v>1633</c:v>
                </c:pt>
                <c:pt idx="13">
                  <c:v>1833</c:v>
                </c:pt>
                <c:pt idx="14">
                  <c:v>2033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E8-4E31-B0CF-23F4460A8255}"/>
            </c:ext>
          </c:extLst>
        </c:ser>
        <c:ser>
          <c:idx val="2"/>
          <c:order val="2"/>
          <c:tx>
            <c:v>3-Week (Weights: 0.7, 0.2, 0.1)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Sheet2!$D$3:$D$17</c:f>
              <c:numCache>
                <c:formatCode>General</c:formatCode>
                <c:ptCount val="15"/>
                <c:pt idx="3">
                  <c:v>1060</c:v>
                </c:pt>
                <c:pt idx="4">
                  <c:v>1390</c:v>
                </c:pt>
                <c:pt idx="5">
                  <c:v>1450</c:v>
                </c:pt>
                <c:pt idx="6">
                  <c:v>1360</c:v>
                </c:pt>
                <c:pt idx="7">
                  <c:v>1670</c:v>
                </c:pt>
                <c:pt idx="8">
                  <c:v>1680</c:v>
                </c:pt>
                <c:pt idx="9">
                  <c:v>1430</c:v>
                </c:pt>
                <c:pt idx="10">
                  <c:v>1620</c:v>
                </c:pt>
                <c:pt idx="11">
                  <c:v>1660</c:v>
                </c:pt>
                <c:pt idx="12">
                  <c:v>1560</c:v>
                </c:pt>
                <c:pt idx="13">
                  <c:v>2080</c:v>
                </c:pt>
                <c:pt idx="14">
                  <c:v>2220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E8-4E31-B0CF-23F4460A8255}"/>
            </c:ext>
          </c:extLst>
        </c:ser>
        <c:ser>
          <c:idx val="3"/>
          <c:order val="3"/>
          <c:tx>
            <c:v>3-Week (Weights: 0.5, 0.3, 0.2)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val>
            <c:numRef>
              <c:f>Sheet2!$E$3:$E$17</c:f>
              <c:numCache>
                <c:formatCode>General</c:formatCode>
                <c:ptCount val="15"/>
                <c:pt idx="3">
                  <c:v>1080</c:v>
                </c:pt>
                <c:pt idx="4">
                  <c:v>1330</c:v>
                </c:pt>
                <c:pt idx="5">
                  <c:v>1400</c:v>
                </c:pt>
                <c:pt idx="6">
                  <c:v>1400</c:v>
                </c:pt>
                <c:pt idx="7">
                  <c:v>1590</c:v>
                </c:pt>
                <c:pt idx="8">
                  <c:v>1650</c:v>
                </c:pt>
                <c:pt idx="9">
                  <c:v>1520</c:v>
                </c:pt>
                <c:pt idx="10">
                  <c:v>1580</c:v>
                </c:pt>
                <c:pt idx="11">
                  <c:v>1620</c:v>
                </c:pt>
                <c:pt idx="12">
                  <c:v>1600</c:v>
                </c:pt>
                <c:pt idx="13">
                  <c:v>1940</c:v>
                </c:pt>
                <c:pt idx="14">
                  <c:v>2140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E8-4E31-B0CF-23F4460A8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63040"/>
        <c:axId val="69064960"/>
      </c:lineChart>
      <c:catAx>
        <c:axId val="69063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/>
                  <a:t>Week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9064960"/>
        <c:crosses val="autoZero"/>
        <c:auto val="1"/>
        <c:lblAlgn val="ctr"/>
        <c:lblOffset val="100"/>
        <c:noMultiLvlLbl val="0"/>
      </c:catAx>
      <c:valAx>
        <c:axId val="69064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dirty="0"/>
                  <a:t>Demand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0630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Actual Demand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Sheet1!$B$2:$B$16</c:f>
              <c:numCache>
                <c:formatCode>General</c:formatCode>
                <c:ptCount val="15"/>
                <c:pt idx="0">
                  <c:v>800</c:v>
                </c:pt>
                <c:pt idx="1">
                  <c:v>1400</c:v>
                </c:pt>
                <c:pt idx="2">
                  <c:v>1000</c:v>
                </c:pt>
                <c:pt idx="3">
                  <c:v>1500</c:v>
                </c:pt>
                <c:pt idx="4">
                  <c:v>1500</c:v>
                </c:pt>
                <c:pt idx="5">
                  <c:v>1300</c:v>
                </c:pt>
                <c:pt idx="6">
                  <c:v>1800</c:v>
                </c:pt>
                <c:pt idx="7">
                  <c:v>1700</c:v>
                </c:pt>
                <c:pt idx="8">
                  <c:v>1300</c:v>
                </c:pt>
                <c:pt idx="9">
                  <c:v>1700</c:v>
                </c:pt>
                <c:pt idx="10">
                  <c:v>1700</c:v>
                </c:pt>
                <c:pt idx="11">
                  <c:v>1500</c:v>
                </c:pt>
                <c:pt idx="12">
                  <c:v>2300</c:v>
                </c:pt>
                <c:pt idx="13">
                  <c:v>2300</c:v>
                </c:pt>
                <c:pt idx="14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20-4646-B589-EF702A09AE34}"/>
            </c:ext>
          </c:extLst>
        </c:ser>
        <c:ser>
          <c:idx val="1"/>
          <c:order val="1"/>
          <c:tx>
            <c:v>Exponential Smoothing (Alpha=0.2)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Sheet1!$C$2:$C$16</c:f>
              <c:numCache>
                <c:formatCode>General</c:formatCode>
                <c:ptCount val="15"/>
                <c:pt idx="0">
                  <c:v>800</c:v>
                </c:pt>
                <c:pt idx="1">
                  <c:v>800</c:v>
                </c:pt>
                <c:pt idx="2">
                  <c:v>920</c:v>
                </c:pt>
                <c:pt idx="3">
                  <c:v>936</c:v>
                </c:pt>
                <c:pt idx="4">
                  <c:v>1049</c:v>
                </c:pt>
                <c:pt idx="5">
                  <c:v>1139</c:v>
                </c:pt>
                <c:pt idx="6">
                  <c:v>1171</c:v>
                </c:pt>
                <c:pt idx="7">
                  <c:v>1297</c:v>
                </c:pt>
                <c:pt idx="8">
                  <c:v>1378</c:v>
                </c:pt>
                <c:pt idx="9">
                  <c:v>1362</c:v>
                </c:pt>
                <c:pt idx="10">
                  <c:v>1430</c:v>
                </c:pt>
                <c:pt idx="11">
                  <c:v>1484</c:v>
                </c:pt>
                <c:pt idx="12">
                  <c:v>1487</c:v>
                </c:pt>
                <c:pt idx="13">
                  <c:v>1650</c:v>
                </c:pt>
                <c:pt idx="14">
                  <c:v>1780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20-4646-B589-EF702A09AE34}"/>
            </c:ext>
          </c:extLst>
        </c:ser>
        <c:ser>
          <c:idx val="2"/>
          <c:order val="2"/>
          <c:tx>
            <c:v>Exponential Smoothing (Alpha=0.6)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Sheet1!$D$2:$D$16</c:f>
              <c:numCache>
                <c:formatCode>General</c:formatCode>
                <c:ptCount val="15"/>
                <c:pt idx="0">
                  <c:v>800</c:v>
                </c:pt>
                <c:pt idx="1">
                  <c:v>800</c:v>
                </c:pt>
                <c:pt idx="2">
                  <c:v>1160</c:v>
                </c:pt>
                <c:pt idx="3">
                  <c:v>1064</c:v>
                </c:pt>
                <c:pt idx="4">
                  <c:v>1326</c:v>
                </c:pt>
                <c:pt idx="5">
                  <c:v>1430</c:v>
                </c:pt>
                <c:pt idx="6">
                  <c:v>1352</c:v>
                </c:pt>
                <c:pt idx="7">
                  <c:v>1621</c:v>
                </c:pt>
                <c:pt idx="8">
                  <c:v>1668</c:v>
                </c:pt>
                <c:pt idx="9">
                  <c:v>1447</c:v>
                </c:pt>
                <c:pt idx="10">
                  <c:v>1599</c:v>
                </c:pt>
                <c:pt idx="11">
                  <c:v>1660</c:v>
                </c:pt>
                <c:pt idx="12">
                  <c:v>1564</c:v>
                </c:pt>
                <c:pt idx="13">
                  <c:v>2006</c:v>
                </c:pt>
                <c:pt idx="14">
                  <c:v>2182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20-4646-B589-EF702A09A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816320"/>
        <c:axId val="69818240"/>
      </c:lineChart>
      <c:catAx>
        <c:axId val="69816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Week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9818240"/>
        <c:crosses val="autoZero"/>
        <c:auto val="1"/>
        <c:lblAlgn val="ctr"/>
        <c:lblOffset val="100"/>
        <c:noMultiLvlLbl val="0"/>
      </c:catAx>
      <c:valAx>
        <c:axId val="69818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Demand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81632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Acutal Demand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Sheet1!$B$2:$B$16</c:f>
              <c:numCache>
                <c:formatCode>General</c:formatCode>
                <c:ptCount val="15"/>
                <c:pt idx="0">
                  <c:v>800</c:v>
                </c:pt>
                <c:pt idx="1">
                  <c:v>1400</c:v>
                </c:pt>
                <c:pt idx="2">
                  <c:v>1000</c:v>
                </c:pt>
                <c:pt idx="3">
                  <c:v>1500</c:v>
                </c:pt>
                <c:pt idx="4">
                  <c:v>1500</c:v>
                </c:pt>
                <c:pt idx="5">
                  <c:v>1300</c:v>
                </c:pt>
                <c:pt idx="6">
                  <c:v>1800</c:v>
                </c:pt>
                <c:pt idx="7">
                  <c:v>1700</c:v>
                </c:pt>
                <c:pt idx="8">
                  <c:v>1300</c:v>
                </c:pt>
                <c:pt idx="9">
                  <c:v>1700</c:v>
                </c:pt>
                <c:pt idx="10">
                  <c:v>1700</c:v>
                </c:pt>
                <c:pt idx="11">
                  <c:v>1500</c:v>
                </c:pt>
                <c:pt idx="12">
                  <c:v>2300</c:v>
                </c:pt>
                <c:pt idx="13">
                  <c:v>2300</c:v>
                </c:pt>
                <c:pt idx="14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F3-4B1F-A4D9-2D16182B69F9}"/>
            </c:ext>
          </c:extLst>
        </c:ser>
        <c:ser>
          <c:idx val="1"/>
          <c:order val="1"/>
          <c:tx>
            <c:v>Trend Adjusted Exponential Smoothing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Sheet1!$E$2:$E$16</c:f>
              <c:numCache>
                <c:formatCode>General</c:formatCode>
                <c:ptCount val="15"/>
                <c:pt idx="0">
                  <c:v>800</c:v>
                </c:pt>
                <c:pt idx="1">
                  <c:v>900</c:v>
                </c:pt>
                <c:pt idx="2">
                  <c:v>1130</c:v>
                </c:pt>
                <c:pt idx="3">
                  <c:v>1226</c:v>
                </c:pt>
                <c:pt idx="4">
                  <c:v>1419</c:v>
                </c:pt>
                <c:pt idx="5">
                  <c:v>1579</c:v>
                </c:pt>
                <c:pt idx="6">
                  <c:v>1650</c:v>
                </c:pt>
                <c:pt idx="7">
                  <c:v>1816</c:v>
                </c:pt>
                <c:pt idx="8">
                  <c:v>1922</c:v>
                </c:pt>
                <c:pt idx="9">
                  <c:v>1889</c:v>
                </c:pt>
                <c:pt idx="10">
                  <c:v>1931</c:v>
                </c:pt>
                <c:pt idx="11">
                  <c:v>1951</c:v>
                </c:pt>
                <c:pt idx="12">
                  <c:v>1900</c:v>
                </c:pt>
                <c:pt idx="13">
                  <c:v>2043</c:v>
                </c:pt>
                <c:pt idx="14">
                  <c:v>2173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F3-4B1F-A4D9-2D16182B6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851776"/>
        <c:axId val="69862144"/>
      </c:lineChart>
      <c:catAx>
        <c:axId val="6985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Week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9862144"/>
        <c:crosses val="autoZero"/>
        <c:auto val="1"/>
        <c:lblAlgn val="ctr"/>
        <c:lblOffset val="100"/>
        <c:noMultiLvlLbl val="0"/>
      </c:catAx>
      <c:valAx>
        <c:axId val="69862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Demand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98517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595" y="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595" y="645741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9D0F6ACA-82EC-4229-85DF-4CB1D8B60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8B42C5-89E4-49F7-B1CE-9760801996E6}" type="datetimeFigureOut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706"/>
            <a:ext cx="794350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41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7411"/>
            <a:ext cx="4303313" cy="3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1EFBCA-C52F-4F7C-9CE3-A5C82B6CF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b=(268200-12*78/12*33350/12)/(650-12*(78/12)(78/12))=51425/143=359.615</a:t>
            </a:r>
          </a:p>
          <a:p>
            <a:r>
              <a:rPr lang="en-HK" dirty="0"/>
              <a:t>a=33350/12-359.615*78/12=441.667</a:t>
            </a:r>
          </a:p>
          <a:p>
            <a:r>
              <a:rPr lang="en-HK" dirty="0"/>
              <a:t>Y13=441.7+359.6(13)=5116.5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EFBCA-C52F-4F7C-9CE3-A5C82B6CFA5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0EA292-4469-47A1-B869-9C1318C5C491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4334D1-A3F0-4DDC-A2F4-3DE75EDA2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C0F82-E6C2-4120-B700-D3562B48E7EC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61FCE-79B0-4996-90E8-C0EA5CA28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5912C-1E4F-43C9-B101-7047B2993035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EEB0-F515-4EF7-8999-3C218E8DBB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05D19-77F7-45C3-91DD-610707E8EEBC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BCEB5-F1A2-423D-8878-098E756F80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98A16-E5E2-47F6-A087-E4747AB16DC9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B387-A792-47A4-85C9-3BC4688EF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F70E6-FB75-47E3-A31E-6869F705011B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D2F8-297E-4578-BB82-286C73FDF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FA1CA-220D-4186-B167-1738CE6B3F18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76BF8-133C-4E1C-B959-77EB6CE63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2F59-2464-41BC-8ED8-C3101825EAEE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34741-5236-4EDE-921D-C43931193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DF50C-D5E4-45F9-8A7C-8A464D5A2947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7D932-6F13-4DEF-8E5C-28C91F3C6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317F8-FA0C-4744-862A-0CA9F781A74A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7A43D-BDD6-4E51-9679-1485D6BED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8FB9-D556-4696-9434-696FD69F1030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DA503-1ABA-4290-939D-47CCEADAD4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7DAA-0264-4772-9304-EFEFFC38126F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02CA-93E6-4B8A-8E96-B3BC385E2C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410E6-D80A-49D7-A6DB-3F59A701B9A3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8BD2F-FD2D-4E48-B5E2-D52FDC086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DB46-A319-404D-825D-CA7B5BAB1ED6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9EC08-CC91-4279-B463-5780F69F1C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0E6AE-EBA4-494A-9DC0-E35AEBEE435A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514EF-4D78-45EC-AE34-5E8FAD10C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A82E7D32-389E-4D23-A88F-7DDB0310298D}" type="datetime1">
              <a:rPr lang="en-US"/>
              <a:pPr>
                <a:defRPr/>
              </a:pPr>
              <a:t>1/24/2021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756A6954-07D1-4828-8D70-5F72542BEE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kKm8noEnl5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Principles of </a:t>
            </a:r>
            <a:br>
              <a:rPr lang="en-US" dirty="0"/>
            </a:br>
            <a:r>
              <a:rPr lang="en-US" dirty="0"/>
              <a:t>Operations Management (LGT2106/LGT2B02)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3</a:t>
            </a:r>
          </a:p>
          <a:p>
            <a:pPr eaLnBrk="1" hangingPunct="1"/>
            <a:r>
              <a:rPr lang="en-US" dirty="0"/>
              <a:t>Forecasting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19DA66-A5E6-47D4-8139-E7FD832847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types of trends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4724400" cy="449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FFB2A5-51A3-4D7C-BCE5-BC456D20E2E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7712"/>
            <a:ext cx="7964488" cy="45354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Qualitative techniques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Non-quantitative forecasting techniques based on expert opinions and intuition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Typically used when there are no data available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Time series analysis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Analyzing data by time periods to determine if trends or patterns occur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Causal relationship forecasting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Relating demand to an underlying factor other than time</a:t>
            </a:r>
          </a:p>
          <a:p>
            <a:pPr>
              <a:spcAft>
                <a:spcPts val="600"/>
              </a:spcAft>
            </a:pPr>
            <a:r>
              <a:rPr lang="en-HK" sz="2400" dirty="0"/>
              <a:t>Simulation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Costs and benefits of forecasting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243638"/>
            <a:ext cx="4876800" cy="459377"/>
          </a:xfrm>
        </p:spPr>
        <p:txBody>
          <a:bodyPr/>
          <a:lstStyle/>
          <a:p>
            <a:r>
              <a:rPr lang="en-HK" sz="1600" dirty="0"/>
              <a:t>Accenture: </a:t>
            </a:r>
            <a:r>
              <a:rPr lang="en-US" sz="1600" dirty="0">
                <a:hlinkClick r:id="rId2"/>
              </a:rPr>
              <a:t>https://youtu.be/kKm8noEnl5w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2238375"/>
            <a:ext cx="80454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techniques and common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22960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techniques and common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techniques and common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22960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model selection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52450" indent="-552450">
              <a:buFont typeface="Times" pitchFamily="34" charset="0"/>
              <a:buAutoNum type="arabicPeriod"/>
            </a:pPr>
            <a:r>
              <a:rPr lang="en-US" dirty="0"/>
              <a:t>Time horizon to forecast</a:t>
            </a:r>
          </a:p>
          <a:p>
            <a:pPr marL="552450" indent="-552450">
              <a:buFont typeface="Times" pitchFamily="34" charset="0"/>
              <a:buAutoNum type="arabicPeriod"/>
            </a:pPr>
            <a:r>
              <a:rPr lang="en-US" dirty="0"/>
              <a:t>Accuracy required</a:t>
            </a:r>
          </a:p>
          <a:p>
            <a:pPr marL="552450" indent="-552450">
              <a:buFont typeface="Times" pitchFamily="34" charset="0"/>
              <a:buAutoNum type="arabicPeriod"/>
            </a:pPr>
            <a:r>
              <a:rPr lang="en-US" dirty="0"/>
              <a:t>Data availability</a:t>
            </a:r>
          </a:p>
          <a:p>
            <a:pPr marL="552450" indent="-552450">
              <a:buFont typeface="Times" pitchFamily="34" charset="0"/>
              <a:buAutoNum type="arabicPeriod"/>
            </a:pPr>
            <a:r>
              <a:rPr lang="en-US" dirty="0"/>
              <a:t>Size of forecasting budget</a:t>
            </a:r>
          </a:p>
          <a:p>
            <a:pPr marL="552450" indent="-552450">
              <a:buFont typeface="Times" pitchFamily="34" charset="0"/>
              <a:buAutoNum type="arabicPeriod"/>
            </a:pPr>
            <a:r>
              <a:rPr lang="en-US" dirty="0"/>
              <a:t>Availability of qualified personnel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20E18C-9442-45ED-A405-1B73E762340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Comparison of forecasting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2428875"/>
            <a:ext cx="79724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334375" cy="14620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Forecasting techniques used in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705600" cy="43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 bwMode="auto">
          <a:xfrm>
            <a:off x="3352800" y="2438400"/>
            <a:ext cx="1600200" cy="381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moving average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en-US" sz="2400" dirty="0"/>
              <a:t>Average over a given number of time periods that is updated by replacing the data in the oldest period with that in the most recent period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Useful when demand is neither growing nor declining rapidly and does not have seasonal characteristics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Important to select the best period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Longer gives more smoothing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Shorter reacts quicker to trends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813B6-4634-4AFF-B690-BF35D09F02B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848600" cy="48006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2000" dirty="0"/>
              <a:t>Demand management</a:t>
            </a:r>
          </a:p>
          <a:p>
            <a:pPr lvl="1" eaLnBrk="1" hangingPunct="1">
              <a:spcBef>
                <a:spcPts val="400"/>
              </a:spcBef>
            </a:pPr>
            <a:r>
              <a:rPr lang="en-US" sz="1800" dirty="0"/>
              <a:t>Independent demand and dependent demand</a:t>
            </a:r>
          </a:p>
          <a:p>
            <a:pPr lvl="1" eaLnBrk="1" hangingPunct="1">
              <a:spcBef>
                <a:spcPts val="400"/>
              </a:spcBef>
            </a:pPr>
            <a:r>
              <a:rPr lang="en-US" sz="1800" dirty="0"/>
              <a:t>Components of demand</a:t>
            </a:r>
          </a:p>
          <a:p>
            <a:pPr eaLnBrk="1" hangingPunct="1">
              <a:spcBef>
                <a:spcPts val="400"/>
              </a:spcBef>
            </a:pPr>
            <a:r>
              <a:rPr lang="en-US" sz="2000" dirty="0"/>
              <a:t>Forecasting</a:t>
            </a:r>
          </a:p>
          <a:p>
            <a:pPr lvl="1" eaLnBrk="1" hangingPunct="1">
              <a:spcBef>
                <a:spcPts val="400"/>
              </a:spcBef>
            </a:pPr>
            <a:r>
              <a:rPr lang="en-US" sz="1800" dirty="0"/>
              <a:t>Types of forecasting</a:t>
            </a:r>
          </a:p>
          <a:p>
            <a:pPr lvl="1" eaLnBrk="1" hangingPunct="1">
              <a:spcBef>
                <a:spcPts val="400"/>
              </a:spcBef>
            </a:pPr>
            <a:r>
              <a:rPr lang="en-US" sz="1800" dirty="0"/>
              <a:t>Time series analysis</a:t>
            </a:r>
          </a:p>
          <a:p>
            <a:pPr lvl="2" eaLnBrk="1" hangingPunct="1">
              <a:spcBef>
                <a:spcPts val="400"/>
              </a:spcBef>
            </a:pPr>
            <a:r>
              <a:rPr lang="en-US" sz="1600" dirty="0"/>
              <a:t>Simple moving average</a:t>
            </a:r>
          </a:p>
          <a:p>
            <a:pPr lvl="2" eaLnBrk="1" hangingPunct="1">
              <a:spcBef>
                <a:spcPts val="400"/>
              </a:spcBef>
            </a:pPr>
            <a:r>
              <a:rPr lang="en-US" sz="1600" dirty="0"/>
              <a:t>Weighted moving average</a:t>
            </a:r>
          </a:p>
          <a:p>
            <a:pPr lvl="2" eaLnBrk="1" hangingPunct="1">
              <a:spcBef>
                <a:spcPts val="400"/>
              </a:spcBef>
            </a:pPr>
            <a:r>
              <a:rPr lang="en-US" sz="1600" dirty="0"/>
              <a:t>Exponential smoothing</a:t>
            </a:r>
          </a:p>
          <a:p>
            <a:pPr lvl="2" eaLnBrk="1" hangingPunct="1">
              <a:spcBef>
                <a:spcPts val="400"/>
              </a:spcBef>
            </a:pPr>
            <a:r>
              <a:rPr lang="en-US" sz="1600" dirty="0"/>
              <a:t>Forecast error (MAD, ME and MAPE)</a:t>
            </a:r>
          </a:p>
          <a:p>
            <a:pPr lvl="2" eaLnBrk="1" hangingPunct="1">
              <a:spcBef>
                <a:spcPts val="400"/>
              </a:spcBef>
            </a:pPr>
            <a:r>
              <a:rPr lang="en-US" sz="1600" dirty="0"/>
              <a:t>Linear regression</a:t>
            </a:r>
          </a:p>
          <a:p>
            <a:pPr lvl="1" eaLnBrk="1" hangingPunct="1">
              <a:spcBef>
                <a:spcPts val="400"/>
              </a:spcBef>
            </a:pPr>
            <a:r>
              <a:rPr lang="en-US" sz="1800" dirty="0"/>
              <a:t>Causal relationship</a:t>
            </a:r>
          </a:p>
          <a:p>
            <a:pPr lvl="1" eaLnBrk="1" hangingPunct="1">
              <a:spcBef>
                <a:spcPts val="400"/>
              </a:spcBef>
            </a:pPr>
            <a:r>
              <a:rPr lang="en-US" sz="1800" dirty="0"/>
              <a:t>Applications of forecasting to service operations</a:t>
            </a:r>
          </a:p>
          <a:p>
            <a:pPr eaLnBrk="1" hangingPunct="1">
              <a:spcBef>
                <a:spcPts val="400"/>
              </a:spcBef>
              <a:buNone/>
            </a:pPr>
            <a:endParaRPr lang="en-US" sz="20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2DEF4B-8D15-447E-846D-7AC2FCB0F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Simple moving average</a:t>
            </a:r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973F3-ACAE-4540-A90D-352EBCBA5DFB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4275" y="2209800"/>
            <a:ext cx="7158038" cy="3935413"/>
            <a:chOff x="1184275" y="2209800"/>
            <a:chExt cx="7158038" cy="3935413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466633"/>
                </p:ext>
              </p:extLst>
            </p:nvPr>
          </p:nvGraphicFramePr>
          <p:xfrm>
            <a:off x="1184275" y="2362200"/>
            <a:ext cx="7158038" cy="3783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3797280" imgH="2006280" progId="Equation.3">
                    <p:embed/>
                  </p:oleObj>
                </mc:Choice>
                <mc:Fallback>
                  <p:oleObj name="Equation" r:id="rId3" imgW="3797280" imgH="2006280" progId="Equation.3">
                    <p:embed/>
                    <p:pic>
                      <p:nvPicPr>
                        <p:cNvPr id="10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275" y="2362200"/>
                          <a:ext cx="7158038" cy="3783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5760000" y="2209800"/>
              <a:ext cx="304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dirty="0"/>
                <a:t>…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Simple moving average example</a:t>
            </a:r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997825" cy="43767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2590800"/>
            <a:ext cx="2667000" cy="838200"/>
            <a:chOff x="1728" y="3744"/>
            <a:chExt cx="1680" cy="52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08" y="3744"/>
              <a:ext cx="1200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728" y="3936"/>
              <a:ext cx="480" cy="33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24200" y="3352800"/>
            <a:ext cx="2667000" cy="685800"/>
            <a:chOff x="1728" y="3744"/>
            <a:chExt cx="1680" cy="432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208" y="3744"/>
              <a:ext cx="1200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728" y="3936"/>
              <a:ext cx="48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24200" y="4038600"/>
            <a:ext cx="2667000" cy="762000"/>
            <a:chOff x="1728" y="3696"/>
            <a:chExt cx="1680" cy="48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208" y="3744"/>
              <a:ext cx="1200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 flipV="1">
              <a:off x="1728" y="3696"/>
              <a:ext cx="480" cy="2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8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172D3-7C93-4438-A9CE-19ADE1524A8E}" type="slidenum">
              <a:rPr lang="en-US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3700" y="2731453"/>
                <a:ext cx="2050001" cy="41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+1400+800</m:t>
                          </m:r>
                        </m:num>
                        <m:den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100" i="0">
                          <a:latin typeface="Cambria Math" panose="02040503050406030204" pitchFamily="18" charset="0"/>
                        </a:rPr>
                        <m:t>=1067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00" y="2731453"/>
                <a:ext cx="2050001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815011" y="3494277"/>
                <a:ext cx="2050001" cy="413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HK" sz="11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HK" sz="11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00+</m:t>
                          </m:r>
                          <m:r>
                            <a:rPr lang="en-HK" sz="1100" b="0" i="1" smtClean="0">
                              <a:latin typeface="Cambria Math" panose="02040503050406030204" pitchFamily="18" charset="0"/>
                            </a:rPr>
                            <m:t>1400</m:t>
                          </m:r>
                        </m:num>
                        <m:den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HK" sz="1100" b="0" i="0" smtClean="0">
                          <a:latin typeface="Cambria Math" panose="02040503050406030204" pitchFamily="18" charset="0"/>
                        </a:rPr>
                        <m:t>=1300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11" y="3494277"/>
                <a:ext cx="2050001" cy="413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830913" y="4281456"/>
                <a:ext cx="2050001" cy="413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100" b="0" i="0" smtClean="0">
                              <a:latin typeface="Cambria Math" panose="02040503050406030204" pitchFamily="18" charset="0"/>
                            </a:rPr>
                            <m:t>1500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HK" sz="1100" b="0" i="0" smtClean="0">
                              <a:latin typeface="Cambria Math" panose="02040503050406030204" pitchFamily="18" charset="0"/>
                            </a:rPr>
                            <m:t>1500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HK" sz="11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HK" sz="1100" b="0" i="0" smtClean="0">
                          <a:latin typeface="Cambria Math" panose="02040503050406030204" pitchFamily="18" charset="0"/>
                        </a:rPr>
                        <m:t>=1333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13" y="4281456"/>
                <a:ext cx="2050001" cy="413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482013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Simple moving average example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17C1F-73A0-4547-BA80-5537FF1C2CA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moving average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2400" dirty="0"/>
              <a:t>The moving average formula implies an equal weight being placed on each value that is being averaged</a:t>
            </a:r>
          </a:p>
          <a:p>
            <a:pPr>
              <a:spcAft>
                <a:spcPts val="1500"/>
              </a:spcAft>
            </a:pPr>
            <a:r>
              <a:rPr lang="en-US" sz="2400" dirty="0"/>
              <a:t>The weighted moving average permits an unequal weighting on prior time periods</a:t>
            </a:r>
          </a:p>
          <a:p>
            <a:pPr lvl="1">
              <a:spcAft>
                <a:spcPts val="1500"/>
              </a:spcAft>
            </a:pPr>
            <a:r>
              <a:rPr lang="en-US" sz="2000" dirty="0"/>
              <a:t>All the weights must sum to one</a:t>
            </a:r>
          </a:p>
          <a:p>
            <a:pPr lvl="1">
              <a:spcAft>
                <a:spcPts val="1500"/>
              </a:spcAft>
            </a:pPr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&gt;w</a:t>
            </a:r>
            <a:r>
              <a:rPr lang="en-US" sz="2000" baseline="-25000" dirty="0"/>
              <a:t>2</a:t>
            </a:r>
            <a:r>
              <a:rPr lang="en-US" sz="2000" dirty="0"/>
              <a:t>&gt;</a:t>
            </a:r>
            <a:r>
              <a:rPr lang="en-US" sz="2000" dirty="0" err="1"/>
              <a:t>w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814F67-F417-457B-ADA6-B3C59CDB92EA}" type="slidenum">
              <a:rPr lang="en-US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0" y="5181600"/>
                <a:ext cx="525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 ker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𝑡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 ker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𝑡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400" i="1" ker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 kern="0">
                              <a:latin typeface="Cambria Math"/>
                            </a:rPr>
                            <m:t>𝑡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−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1600"/>
                <a:ext cx="5257800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1462087"/>
          </a:xfrm>
        </p:spPr>
        <p:txBody>
          <a:bodyPr/>
          <a:lstStyle/>
          <a:p>
            <a:r>
              <a:rPr lang="en-US" sz="4000" dirty="0"/>
              <a:t>Weighted moving average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63551"/>
              </p:ext>
            </p:extLst>
          </p:nvPr>
        </p:nvGraphicFramePr>
        <p:xfrm>
          <a:off x="381001" y="2183485"/>
          <a:ext cx="8153399" cy="4141115"/>
        </p:xfrm>
        <a:graphic>
          <a:graphicData uri="http://schemas.openxmlformats.org/drawingml/2006/table">
            <a:tbl>
              <a:tblPr/>
              <a:tblGrid>
                <a:gridCol w="93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595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Demand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 Week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Week  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 Week  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en-GB" sz="13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=0.7, W</a:t>
                      </a:r>
                      <a:r>
                        <a:rPr lang="en-GB" sz="13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=0.2, W</a:t>
                      </a:r>
                      <a:r>
                        <a:rPr lang="en-GB" sz="13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=0.1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r>
                        <a:rPr lang="en-GB" sz="13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=0.5, W</a:t>
                      </a:r>
                      <a:r>
                        <a:rPr lang="en-GB" sz="13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=0.3, W</a:t>
                      </a:r>
                      <a:r>
                        <a:rPr lang="en-GB" sz="13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=0.2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1067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1060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1450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1360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1590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1680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1650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1520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1567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1580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1567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1620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1833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2080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5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2033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2140</a:t>
                      </a:r>
                    </a:p>
                  </a:txBody>
                  <a:tcPr marL="6578" marR="6578" marT="65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077200" cy="1462087"/>
          </a:xfrm>
        </p:spPr>
        <p:txBody>
          <a:bodyPr/>
          <a:lstStyle/>
          <a:p>
            <a:r>
              <a:rPr lang="en-US" sz="4000" dirty="0"/>
              <a:t>Weighted moving average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152400" y="1981200"/>
          <a:ext cx="8691797" cy="456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weights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2800" dirty="0"/>
              <a:t>Experience and trial-and-error are the simplest ways</a:t>
            </a:r>
          </a:p>
          <a:p>
            <a:pPr>
              <a:spcAft>
                <a:spcPts val="1500"/>
              </a:spcAft>
            </a:pPr>
            <a:r>
              <a:rPr lang="en-US" sz="2800" dirty="0"/>
              <a:t>Generally, the most recent past is the best indicator</a:t>
            </a:r>
          </a:p>
          <a:p>
            <a:pPr>
              <a:spcAft>
                <a:spcPts val="1500"/>
              </a:spcAft>
            </a:pPr>
            <a:r>
              <a:rPr lang="en-US" sz="2800" dirty="0"/>
              <a:t>When data are seasonal, weights should be established accordingly</a:t>
            </a:r>
          </a:p>
          <a:p>
            <a:pPr lvl="1">
              <a:spcAft>
                <a:spcPts val="1500"/>
              </a:spcAft>
            </a:pPr>
            <a:r>
              <a:rPr lang="en-US" sz="2400" dirty="0"/>
              <a:t>The sales from the same period last time should be weighted the heaviest</a:t>
            </a:r>
          </a:p>
          <a:p>
            <a:pPr>
              <a:spcAft>
                <a:spcPts val="1500"/>
              </a:spcAft>
            </a:pPr>
            <a:endParaRPr lang="en-US" sz="2800" dirty="0"/>
          </a:p>
          <a:p>
            <a:pPr>
              <a:spcAft>
                <a:spcPts val="1500"/>
              </a:spcAft>
            </a:pPr>
            <a:endParaRPr lang="en-US" sz="28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4C36BC-0474-40E8-AE54-A11191D2BFC3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52450" indent="-55245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 weighted average method that includes all past data in the forecasting calculation</a:t>
            </a:r>
          </a:p>
          <a:p>
            <a:pPr marL="552450" indent="-55245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More recent results weighted more heavily</a:t>
            </a:r>
          </a:p>
          <a:p>
            <a:pPr marL="552450" indent="-55245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Does not require large amounts of historical data</a:t>
            </a:r>
          </a:p>
          <a:p>
            <a:pPr marL="552450" indent="-55245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Widely accepted because</a:t>
            </a:r>
          </a:p>
          <a:p>
            <a:pPr marL="933450" lvl="1" indent="-47625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/>
              <a:t>Exponential models are surprisingly accurate</a:t>
            </a:r>
          </a:p>
          <a:p>
            <a:pPr marL="933450" lvl="1" indent="-47625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/>
              <a:t>Formulating an exponential model is relatively easy</a:t>
            </a:r>
          </a:p>
          <a:p>
            <a:pPr marL="933450" lvl="1" indent="-47625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/>
              <a:t>The user can understand how the model works</a:t>
            </a:r>
          </a:p>
          <a:p>
            <a:pPr marL="933450" lvl="1" indent="-47625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/>
              <a:t>Little computation is required to use the model</a:t>
            </a:r>
          </a:p>
          <a:p>
            <a:pPr marL="933450" lvl="1" indent="-47625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sz="2000" dirty="0"/>
              <a:t>Limited use of historical data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1578C-0610-41F8-8EC1-FFA974C88AD6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Exponential smoothing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7200" y="2438400"/>
          <a:ext cx="8156575" cy="357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619440" imgH="1587240" progId="Equation.3">
                  <p:embed/>
                </p:oleObj>
              </mc:Choice>
              <mc:Fallback>
                <p:oleObj name="Equation" r:id="rId3" imgW="3619440" imgH="1587240" progId="Equation.3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8156575" cy="3577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B5FC7-B324-47A7-9EE2-2D056C215D7D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smoothing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8" indent="-173038">
              <a:spcAft>
                <a:spcPts val="1000"/>
              </a:spcAft>
            </a:pPr>
            <a:r>
              <a:rPr lang="en-US" sz="2400" dirty="0"/>
              <a:t>A value between 0 and 1 that is used to minimize the error between historical demand and respective forecasts</a:t>
            </a:r>
          </a:p>
          <a:p>
            <a:pPr marL="115888" indent="-173038">
              <a:spcAft>
                <a:spcPts val="1000"/>
              </a:spcAft>
            </a:pPr>
            <a:r>
              <a:rPr lang="en-US" sz="2400" dirty="0"/>
              <a:t>Use small values for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if demand is stable, larger values for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if demand is fluctuating</a:t>
            </a:r>
          </a:p>
          <a:p>
            <a:pPr marL="115888" indent="-173038">
              <a:spcAft>
                <a:spcPts val="1000"/>
              </a:spcAft>
            </a:pPr>
            <a:r>
              <a:rPr lang="en-US" sz="2400" dirty="0"/>
              <a:t>Adaptive forecasting</a:t>
            </a:r>
          </a:p>
          <a:p>
            <a:pPr marL="403225" lvl="1" indent="-173038">
              <a:spcAft>
                <a:spcPts val="1000"/>
              </a:spcAft>
            </a:pPr>
            <a:r>
              <a:rPr lang="en-US" sz="2000" dirty="0"/>
              <a:t>Two or more predetermined values of alpha</a:t>
            </a:r>
          </a:p>
          <a:p>
            <a:pPr marL="403225" lvl="1" indent="-173038">
              <a:spcAft>
                <a:spcPts val="1000"/>
              </a:spcAft>
            </a:pPr>
            <a:r>
              <a:rPr lang="en-US" sz="2000" dirty="0"/>
              <a:t>Computed values of alpha</a:t>
            </a:r>
          </a:p>
          <a:p>
            <a:pPr>
              <a:spcAft>
                <a:spcPts val="10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is a vital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04889"/>
            <a:ext cx="7772400" cy="4114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Forecasting is a vital function and affects every significant management decision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Finance and accounting use forecasts as the basis for budgeting and cost control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Marketing relies on forecasts to make key decisions such as new product planning and personnel compensation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Production uses forecasts to select suppliers; determine capacity requirements; and drive decisions about purchasing, staffing, and inventory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20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First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772400" cy="4114800"/>
          </a:xfrm>
        </p:spPr>
        <p:txBody>
          <a:bodyPr/>
          <a:lstStyle/>
          <a:p>
            <a:r>
              <a:rPr lang="en-US" sz="2800" dirty="0"/>
              <a:t>No way to find F</a:t>
            </a:r>
            <a:r>
              <a:rPr lang="en-US" sz="2800" baseline="-25000" dirty="0"/>
              <a:t>1</a:t>
            </a:r>
            <a:r>
              <a:rPr lang="en-US" sz="2800" dirty="0"/>
              <a:t> since F</a:t>
            </a:r>
            <a:r>
              <a:rPr lang="en-US" sz="2800" baseline="-25000" dirty="0"/>
              <a:t>t</a:t>
            </a:r>
            <a:r>
              <a:rPr lang="en-US" sz="2800" dirty="0"/>
              <a:t> is a function of F</a:t>
            </a:r>
            <a:r>
              <a:rPr lang="en-US" sz="2800" baseline="-25000" dirty="0"/>
              <a:t>t-1</a:t>
            </a:r>
          </a:p>
          <a:p>
            <a:r>
              <a:rPr lang="en-HK" sz="2800" dirty="0"/>
              <a:t>Estimate</a:t>
            </a:r>
            <a:endParaRPr lang="en-US" sz="2800" dirty="0"/>
          </a:p>
          <a:p>
            <a:pPr lvl="1"/>
            <a:r>
              <a:rPr lang="en-US" sz="2400" dirty="0"/>
              <a:t>The first period’s demand</a:t>
            </a:r>
          </a:p>
          <a:p>
            <a:pPr lvl="1"/>
            <a:r>
              <a:rPr lang="en-US" sz="2400" dirty="0"/>
              <a:t>Using an average of preceding periods, such as the average of the first two or three periods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Exponential smoothing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3048000"/>
            <a:ext cx="3396343" cy="685800"/>
          </a:xfrm>
        </p:spPr>
        <p:txBody>
          <a:bodyPr/>
          <a:lstStyle/>
          <a:p>
            <a:pPr marL="0" indent="0">
              <a:buNone/>
            </a:pPr>
            <a:r>
              <a:rPr lang="en-HK" sz="1200" dirty="0"/>
              <a:t>F</a:t>
            </a:r>
            <a:r>
              <a:rPr lang="en-HK" sz="1200" baseline="-25000" dirty="0"/>
              <a:t>4</a:t>
            </a:r>
            <a:r>
              <a:rPr lang="en-HK" sz="1200" dirty="0"/>
              <a:t>=F</a:t>
            </a:r>
            <a:r>
              <a:rPr lang="en-HK" sz="1200" baseline="-25000" dirty="0"/>
              <a:t>3</a:t>
            </a:r>
            <a:r>
              <a:rPr lang="en-HK" sz="1200" dirty="0"/>
              <a:t>+ɑ(A</a:t>
            </a:r>
            <a:r>
              <a:rPr lang="en-HK" sz="1200" baseline="-25000" dirty="0"/>
              <a:t>3</a:t>
            </a:r>
            <a:r>
              <a:rPr lang="en-HK" sz="1200" dirty="0"/>
              <a:t>-F</a:t>
            </a:r>
            <a:r>
              <a:rPr lang="en-HK" sz="1200" baseline="-25000" dirty="0"/>
              <a:t>3</a:t>
            </a:r>
            <a:r>
              <a:rPr lang="en-HK" sz="1200" dirty="0"/>
              <a:t>)=920+0.2*(1000-920)=936</a:t>
            </a:r>
          </a:p>
          <a:p>
            <a:pPr marL="0" indent="0">
              <a:buNone/>
            </a:pPr>
            <a:endParaRPr lang="en-HK" sz="1200" dirty="0"/>
          </a:p>
          <a:p>
            <a:pPr marL="0" indent="0">
              <a:buNone/>
            </a:pPr>
            <a:r>
              <a:rPr lang="en-HK" sz="1200" dirty="0"/>
              <a:t>F</a:t>
            </a:r>
            <a:r>
              <a:rPr lang="en-HK" sz="1200" baseline="-25000" dirty="0"/>
              <a:t>4</a:t>
            </a:r>
            <a:r>
              <a:rPr lang="en-HK" sz="1200" dirty="0"/>
              <a:t>=F</a:t>
            </a:r>
            <a:r>
              <a:rPr lang="en-HK" sz="1200" baseline="-25000" dirty="0"/>
              <a:t>3</a:t>
            </a:r>
            <a:r>
              <a:rPr lang="en-HK" sz="1200" dirty="0"/>
              <a:t>+ɑ(A</a:t>
            </a:r>
            <a:r>
              <a:rPr lang="en-HK" sz="1200" baseline="-25000" dirty="0"/>
              <a:t>3</a:t>
            </a:r>
            <a:r>
              <a:rPr lang="en-HK" sz="1200" dirty="0"/>
              <a:t>-F</a:t>
            </a:r>
            <a:r>
              <a:rPr lang="en-HK" sz="1200" baseline="-25000" dirty="0"/>
              <a:t>3</a:t>
            </a:r>
            <a:r>
              <a:rPr lang="en-HK" sz="1200" dirty="0"/>
              <a:t>)=1160+0.6*(1000-1160)=1064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44612"/>
              </p:ext>
            </p:extLst>
          </p:nvPr>
        </p:nvGraphicFramePr>
        <p:xfrm>
          <a:off x="780256" y="2133600"/>
          <a:ext cx="4267200" cy="4267194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0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Demand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3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α=0.2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3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α=0.6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Exponential smoothing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133600"/>
          <a:ext cx="8158397" cy="433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Exponential forecasts versus actual demand over time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05000"/>
            <a:ext cx="6418263" cy="48783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52400" y="51054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Any forecast lag?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0B43C-B83A-40BE-9833-6002BB0A4677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462087"/>
          </a:xfrm>
        </p:spPr>
        <p:txBody>
          <a:bodyPr/>
          <a:lstStyle/>
          <a:p>
            <a:r>
              <a:rPr lang="en-US" sz="3600"/>
              <a:t>Trend effects in exponential smoothing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2400"/>
              <a:t>A trend in data causes the exponential forecast to always lag the actual data</a:t>
            </a:r>
          </a:p>
          <a:p>
            <a:pPr>
              <a:spcAft>
                <a:spcPts val="1500"/>
              </a:spcAft>
            </a:pPr>
            <a:r>
              <a:rPr lang="en-US" sz="2400"/>
              <a:t>Can be corrected somewhat by adding in a trend smoothing constant delta (</a:t>
            </a:r>
            <a:r>
              <a:rPr lang="el-GR" sz="2400">
                <a:cs typeface="Arial" charset="0"/>
              </a:rPr>
              <a:t>δ</a:t>
            </a:r>
            <a:r>
              <a:rPr lang="en-US" sz="2400"/>
              <a:t>)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9BE934-F12B-478E-9F25-2EB65FA25423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adjusted exponential smoothing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878013" y="1905000"/>
          <a:ext cx="5680075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263760" imgH="2768400" progId="Equation.3">
                  <p:embed/>
                </p:oleObj>
              </mc:Choice>
              <mc:Fallback>
                <p:oleObj name="Equation" r:id="rId3" imgW="3263760" imgH="276840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1905000"/>
                        <a:ext cx="5680075" cy="481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274A7-6BB5-4318-86D6-E19AFD3053E9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adjusted exponential smoothing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601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Calibri" pitchFamily="34" charset="0"/>
                <a:cs typeface="Arial"/>
              </a:rPr>
              <a:t>α</a:t>
            </a:r>
            <a:r>
              <a:rPr lang="en-US" dirty="0">
                <a:latin typeface="Calibri" pitchFamily="34" charset="0"/>
                <a:cs typeface="Arial"/>
              </a:rPr>
              <a:t>=0.2, </a:t>
            </a:r>
            <a:r>
              <a:rPr lang="el-GR" i="1" dirty="0">
                <a:latin typeface="Calibri" pitchFamily="34" charset="0"/>
                <a:cs typeface="Arial"/>
              </a:rPr>
              <a:t>δ</a:t>
            </a:r>
            <a:r>
              <a:rPr lang="en-US" dirty="0">
                <a:latin typeface="Calibri" pitchFamily="34" charset="0"/>
                <a:cs typeface="Arial"/>
              </a:rPr>
              <a:t>=0.3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2209800"/>
          <a:ext cx="4737100" cy="3590925"/>
        </p:xfrm>
        <a:graphic>
          <a:graphicData uri="http://schemas.openxmlformats.org/drawingml/2006/table">
            <a:tbl>
              <a:tblPr/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Demand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</a:t>
                      </a:r>
                      <a:r>
                        <a:rPr lang="en-GB" sz="1400" b="1" i="0" u="none" strike="noStrike" baseline="-2500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r>
                        <a:rPr lang="en-GB" sz="1400" b="1" i="0" u="none" strike="noStrike" baseline="-2500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FIT</a:t>
                      </a:r>
                      <a:r>
                        <a:rPr lang="en-GB" sz="1400" b="1" i="0" u="none" strike="noStrike" baseline="-2500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1280.8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138.64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1435.2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1523.2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126.76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135.76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1792.8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128.8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1797.6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1851.2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1884.8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66.28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1951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1860.8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39.22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63.22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2094.4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78.64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adjusted exponential smoothing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838200" y="2133600"/>
          <a:ext cx="8010993" cy="402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error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Projection of past trends into the future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Bias errors: consistent mistakes </a:t>
            </a:r>
            <a:r>
              <a:rPr lang="en-US" sz="2000" dirty="0">
                <a:cs typeface="Arial" charset="0"/>
              </a:rPr>
              <a:t>that </a:t>
            </a:r>
            <a:r>
              <a:rPr lang="en-US" sz="2000" dirty="0"/>
              <a:t>cause a forecast to be too high or too low: wrong relationships, wrong trend line, errors in shifting seasonal demand or undetected trends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Random errors: errors that cannot be explained by the forecast model being used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Measures of error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Mean absolute deviation (MAD)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Mean error (ME)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Mean absolute percentage error (MAPE)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E615A-9503-4419-9F98-37A2360DBB1E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1462087"/>
          </a:xfrm>
        </p:spPr>
        <p:txBody>
          <a:bodyPr/>
          <a:lstStyle/>
          <a:p>
            <a:pPr marL="342900" indent="-342900"/>
            <a:r>
              <a:rPr lang="en-US"/>
              <a:t>Mean absolute deviation (MAD)</a:t>
            </a:r>
          </a:p>
        </p:txBody>
      </p:sp>
      <p:sp>
        <p:nvSpPr>
          <p:cNvPr id="9220" name="Rectangle 12"/>
          <p:cNvSpPr>
            <a:spLocks noGrp="1" noChangeArrowheads="1"/>
          </p:cNvSpPr>
          <p:nvPr>
            <p:ph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cs typeface="Arial" charset="0"/>
              </a:rPr>
              <a:t>Average forecasting error based on the absolute difference between actual and forecast demands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The ideal MAD is zero which would mean there is no forecasting error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larger the MAD, the less the accurate the resulting model     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048000" y="3810000"/>
          <a:ext cx="28717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方程式" r:id="rId3" imgW="1091880" imgH="609480" progId="Equation.3">
                  <p:embed/>
                </p:oleObj>
              </mc:Choice>
              <mc:Fallback>
                <p:oleObj name="方程式" r:id="rId3" imgW="1091880" imgH="60948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28717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4CFE0-0ECA-4210-982A-B367AA289280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38400" y="5638800"/>
            <a:ext cx="4876800" cy="100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spcAft>
                <a:spcPct val="15000"/>
              </a:spcAft>
              <a:tabLst>
                <a:tab pos="566738" algn="r"/>
                <a:tab pos="798513" algn="ctr"/>
                <a:tab pos="1030288" algn="l"/>
              </a:tabLst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	=	Actual demand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sz="2800" i="1" baseline="-25000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	=	Forecast demand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	=	number of periods in forecast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Independent demand and dependent demand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/>
              <a:t>Independent demand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The demands for various items are unrelated to each other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Dependent demand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The need for any one item is a direct result of the need for some other item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Usually a higher-level item of which it is part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1DAFA-C82A-4BF1-B8D3-51F1B9118B9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error (ME)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5999"/>
            <a:ext cx="8269288" cy="3846513"/>
          </a:xfrm>
        </p:spPr>
        <p:txBody>
          <a:bodyPr/>
          <a:lstStyle/>
          <a:p>
            <a:r>
              <a:rPr lang="en-US" sz="2000" dirty="0"/>
              <a:t>Average forecast error</a:t>
            </a:r>
          </a:p>
          <a:p>
            <a:r>
              <a:rPr lang="en-US" sz="2000" dirty="0"/>
              <a:t>Based on the arithmetic difference between actual and forecast demands</a:t>
            </a:r>
          </a:p>
          <a:p>
            <a:r>
              <a:rPr lang="en-US" sz="2000" dirty="0"/>
              <a:t>Increasing large error (+/-) indicates some systematic deficiency in the forecasting approach</a:t>
            </a:r>
          </a:p>
          <a:p>
            <a:r>
              <a:rPr lang="en-US" sz="2000" dirty="0"/>
              <a:t>Under-forecasted or over-forecasted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354388" y="4568825"/>
          <a:ext cx="28400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方程式" r:id="rId3" imgW="1079280" imgH="609480" progId="Equation.3">
                  <p:embed/>
                </p:oleObj>
              </mc:Choice>
              <mc:Fallback>
                <p:oleObj name="方程式" r:id="rId3" imgW="1079280" imgH="609480" progId="Equation.3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568825"/>
                        <a:ext cx="28400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229600" cy="1462087"/>
          </a:xfrm>
        </p:spPr>
        <p:txBody>
          <a:bodyPr/>
          <a:lstStyle/>
          <a:p>
            <a:r>
              <a:rPr lang="en-US" sz="3400" dirty="0">
                <a:cs typeface="Arial" charset="0"/>
              </a:rPr>
              <a:t>Mean absolute percentage error (MAPE)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8" indent="-173038"/>
            <a:r>
              <a:rPr lang="en-US" sz="2800" dirty="0">
                <a:cs typeface="Arial" charset="0"/>
              </a:rPr>
              <a:t>Used to determine the forecasting errors as a percentage of the actual demand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51050" y="3700463"/>
          <a:ext cx="442436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方程式" r:id="rId3" imgW="1892160" imgH="698400" progId="Equation.3">
                  <p:embed/>
                </p:oleObj>
              </mc:Choice>
              <mc:Fallback>
                <p:oleObj name="方程式" r:id="rId3" imgW="1892160" imgH="698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00463"/>
                        <a:ext cx="4424363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error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05000" y="1828800"/>
            <a:ext cx="5562600" cy="2438400"/>
            <a:chOff x="1676400" y="2819400"/>
            <a:chExt cx="3048000" cy="1524000"/>
          </a:xfrm>
        </p:grpSpPr>
        <p:pic>
          <p:nvPicPr>
            <p:cNvPr id="634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r="55701" b="67247"/>
            <a:stretch>
              <a:fillRect/>
            </a:stretch>
          </p:blipFill>
          <p:spPr bwMode="auto">
            <a:xfrm>
              <a:off x="1676400" y="2819400"/>
              <a:ext cx="2362200" cy="1524000"/>
            </a:xfrm>
            <a:prstGeom prst="rect">
              <a:avLst/>
            </a:prstGeom>
            <a:noFill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52873" r="34266" b="67247"/>
            <a:stretch>
              <a:fillRect/>
            </a:stretch>
          </p:blipFill>
          <p:spPr bwMode="auto">
            <a:xfrm>
              <a:off x="4038600" y="2819400"/>
              <a:ext cx="685800" cy="1524000"/>
            </a:xfrm>
            <a:prstGeom prst="rect">
              <a:avLst/>
            </a:prstGeom>
            <a:noFill/>
          </p:spPr>
        </p:pic>
      </p:grpSp>
      <p:graphicFrame>
        <p:nvGraphicFramePr>
          <p:cNvPr id="63492" name="Object 2"/>
          <p:cNvGraphicFramePr>
            <a:graphicFrameLocks noChangeAspect="1"/>
          </p:cNvGraphicFramePr>
          <p:nvPr/>
        </p:nvGraphicFramePr>
        <p:xfrm>
          <a:off x="609600" y="4343400"/>
          <a:ext cx="76596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方程式" r:id="rId4" imgW="5067000" imgH="1409400" progId="Equation.3">
                  <p:embed/>
                </p:oleObj>
              </mc:Choice>
              <mc:Fallback>
                <p:oleObj name="方程式" r:id="rId4" imgW="5067000" imgH="1409400" progId="Equation.3">
                  <p:embed/>
                  <p:pic>
                    <p:nvPicPr>
                      <p:cNvPr id="634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76596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Regression: functional relationship between two or more correlated variables</a:t>
            </a:r>
          </a:p>
          <a:p>
            <a:r>
              <a:rPr lang="en-US" sz="2500" dirty="0"/>
              <a:t>Linear regression analysis is used to predict Y given X</a:t>
            </a:r>
          </a:p>
          <a:p>
            <a:r>
              <a:rPr lang="en-US" sz="2500" dirty="0"/>
              <a:t>Y = a + </a:t>
            </a:r>
            <a:r>
              <a:rPr lang="en-US" sz="2500" noProof="1"/>
              <a:t>bX</a:t>
            </a:r>
          </a:p>
          <a:p>
            <a:pPr lvl="1"/>
            <a:r>
              <a:rPr lang="en-US" sz="2100" dirty="0"/>
              <a:t>Y is the value of the dependent variable</a:t>
            </a:r>
          </a:p>
          <a:p>
            <a:pPr lvl="1"/>
            <a:r>
              <a:rPr lang="en-US" sz="2100" dirty="0"/>
              <a:t>a is the Y intercept</a:t>
            </a:r>
          </a:p>
          <a:p>
            <a:pPr lvl="1"/>
            <a:r>
              <a:rPr lang="en-US" sz="2100" dirty="0"/>
              <a:t>b is the slope</a:t>
            </a:r>
          </a:p>
          <a:p>
            <a:pPr lvl="1"/>
            <a:r>
              <a:rPr lang="en-US" sz="2100" dirty="0"/>
              <a:t>X is the independent variable</a:t>
            </a:r>
          </a:p>
          <a:p>
            <a:r>
              <a:rPr lang="en-US" sz="2500" dirty="0"/>
              <a:t>Assumes data falls in a straight line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45AB9C-C583-4593-AA11-B0BEE2D0F9EE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example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5029200" cy="2706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9D6F4C-09FD-409D-A45F-2D27F3AFB5DD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72400" cy="609600"/>
          </a:xfrm>
        </p:spPr>
        <p:txBody>
          <a:bodyPr/>
          <a:lstStyle/>
          <a:p>
            <a:r>
              <a:rPr lang="en-US"/>
              <a:t>Least squares regression line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90800"/>
            <a:ext cx="5410200" cy="4049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029200"/>
            <a:ext cx="3268663" cy="4032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F8305D-E3A4-4CF4-BB8A-5BF0C50BEC6B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example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67000"/>
            <a:ext cx="77485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72400" cy="609600"/>
          </a:xfrm>
        </p:spPr>
        <p:txBody>
          <a:bodyPr/>
          <a:lstStyle/>
          <a:p>
            <a:r>
              <a:rPr lang="en-US"/>
              <a:t>Equations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54320-3CA8-4369-864D-4DE94E2D61D9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example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 cstate="print"/>
          <a:srcRect b="6255"/>
          <a:stretch>
            <a:fillRect/>
          </a:stretch>
        </p:blipFill>
        <p:spPr bwMode="auto">
          <a:xfrm>
            <a:off x="1295400" y="2057400"/>
            <a:ext cx="7086600" cy="419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AFA03-2D35-4ACC-920E-C32B94EE4B74}" type="slidenum">
              <a:rPr lang="en-US"/>
              <a:pPr/>
              <a:t>47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38700" y="5791200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Y</a:t>
            </a:r>
            <a:r>
              <a:rPr lang="en-HK" baseline="-25000" dirty="0">
                <a:solidFill>
                  <a:srgbClr val="FF0000"/>
                </a:solidFill>
              </a:rPr>
              <a:t>13</a:t>
            </a:r>
            <a:r>
              <a:rPr lang="en-HK" dirty="0">
                <a:solidFill>
                  <a:srgbClr val="FF0000"/>
                </a:solidFill>
              </a:rPr>
              <a:t>=441.66+359.6(13)=5116.5</a:t>
            </a:r>
          </a:p>
        </p:txBody>
      </p:sp>
    </p:spTree>
    <p:extLst>
      <p:ext uri="{BB962C8B-B14F-4D97-AF65-F5344CB8AC3E}">
        <p14:creationId xmlns:p14="http://schemas.microsoft.com/office/powerpoint/2010/main" val="793261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example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6019800" cy="3240087"/>
          </a:xfrm>
        </p:spPr>
        <p:txBody>
          <a:bodyPr/>
          <a:lstStyle/>
          <a:p>
            <a:r>
              <a:rPr lang="en-US" sz="2800" dirty="0"/>
              <a:t>Standard error of estimate</a:t>
            </a:r>
          </a:p>
          <a:p>
            <a:pPr lvl="1"/>
            <a:r>
              <a:rPr lang="en-US" sz="2400" dirty="0"/>
              <a:t>A measure of the dispersion of data about a regression line</a:t>
            </a:r>
          </a:p>
          <a:p>
            <a:pPr lvl="1"/>
            <a:r>
              <a:rPr lang="en-US" sz="2400" dirty="0"/>
              <a:t>How well (or closely) the regression line fits the data</a:t>
            </a:r>
          </a:p>
          <a:p>
            <a:endParaRPr lang="en-US" sz="2800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90600" y="4343400"/>
          <a:ext cx="70358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方程式" r:id="rId3" imgW="5410080" imgH="1726920" progId="Equation.3">
                  <p:embed/>
                </p:oleObj>
              </mc:Choice>
              <mc:Fallback>
                <p:oleObj name="方程式" r:id="rId3" imgW="5410080" imgH="1726920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7035800" cy="225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057400"/>
            <a:ext cx="2336800" cy="174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5D4E9-B0C7-4228-B4BB-DF9934846573}" type="slidenum">
              <a:rPr lang="en-US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5543400"/>
            <a:ext cx="304800" cy="32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HK" sz="2400" dirty="0"/>
              <a:t>…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relationship forecasting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2800" dirty="0"/>
              <a:t>Using independent variables other than time to predict future demand</a:t>
            </a:r>
          </a:p>
          <a:p>
            <a:pPr lvl="1">
              <a:spcAft>
                <a:spcPts val="1500"/>
              </a:spcAft>
            </a:pPr>
            <a:r>
              <a:rPr lang="en-US" sz="2400" dirty="0"/>
              <a:t>The independent variable must be a leading indicator</a:t>
            </a:r>
          </a:p>
          <a:p>
            <a:pPr>
              <a:spcAft>
                <a:spcPts val="1500"/>
              </a:spcAft>
            </a:pPr>
            <a:r>
              <a:rPr lang="en-US" sz="2800" dirty="0"/>
              <a:t>Must find those occurrences that are really the causes</a:t>
            </a:r>
          </a:p>
          <a:p>
            <a:pPr>
              <a:spcAft>
                <a:spcPts val="1500"/>
              </a:spcAft>
            </a:pPr>
            <a:endParaRPr lang="en-US" sz="28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09C0D-7EDE-4A2A-B8BA-9F2E99757D64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Independent demand and dependent demand example</a:t>
            </a:r>
          </a:p>
        </p:txBody>
      </p:sp>
      <p:pic>
        <p:nvPicPr>
          <p:cNvPr id="17411" name="Picture 12" descr="dglxasse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3559175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13" descr="dglxasset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895600"/>
            <a:ext cx="24384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4"/>
          <p:cNvSpPr txBox="1">
            <a:spLocks noChangeArrowheads="1"/>
          </p:cNvSpPr>
          <p:nvPr/>
        </p:nvSpPr>
        <p:spPr bwMode="auto">
          <a:xfrm>
            <a:off x="1447800" y="5562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Independent demands</a:t>
            </a:r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5715000" y="5562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Dependent demand</a:t>
            </a:r>
          </a:p>
        </p:txBody>
      </p:sp>
      <p:sp>
        <p:nvSpPr>
          <p:cNvPr id="17415" name="Line 16"/>
          <p:cNvSpPr>
            <a:spLocks noChangeShapeType="1"/>
          </p:cNvSpPr>
          <p:nvPr/>
        </p:nvSpPr>
        <p:spPr bwMode="auto">
          <a:xfrm flipV="1">
            <a:off x="25908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17"/>
          <p:cNvSpPr>
            <a:spLocks noChangeShapeType="1"/>
          </p:cNvSpPr>
          <p:nvPr/>
        </p:nvSpPr>
        <p:spPr bwMode="auto">
          <a:xfrm flipV="1">
            <a:off x="2590800" y="4876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8"/>
          <p:cNvSpPr>
            <a:spLocks noChangeShapeType="1"/>
          </p:cNvSpPr>
          <p:nvPr/>
        </p:nvSpPr>
        <p:spPr bwMode="auto">
          <a:xfrm flipH="1" flipV="1">
            <a:off x="7391400" y="4343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E1EB7-D9C1-4026-BBEC-EAC54A2A12D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838200"/>
          </a:xfrm>
        </p:spPr>
        <p:txBody>
          <a:bodyPr/>
          <a:lstStyle/>
          <a:p>
            <a:r>
              <a:rPr lang="en-US" sz="3600"/>
              <a:t>Causal relationship forecasting example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64B115-D5B9-43E7-9B8D-F39D9FA660F3}" type="slidenum">
              <a:rPr lang="en-US"/>
              <a:pPr/>
              <a:t>50</a:t>
            </a:fld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60769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relationship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7713"/>
            <a:ext cx="7772400" cy="4114800"/>
          </a:xfrm>
        </p:spPr>
        <p:txBody>
          <a:bodyPr/>
          <a:lstStyle/>
          <a:p>
            <a:r>
              <a:rPr lang="en-US" sz="2800" dirty="0"/>
              <a:t>Multiple regression analysis</a:t>
            </a:r>
          </a:p>
          <a:p>
            <a:pPr lvl="1"/>
            <a:r>
              <a:rPr lang="en-US" sz="2400" dirty="0"/>
              <a:t>Forecasting using more than one independent variable</a:t>
            </a:r>
          </a:p>
          <a:p>
            <a:pPr lvl="1"/>
            <a:r>
              <a:rPr lang="en-US" sz="2400" dirty="0"/>
              <a:t>Measuring the combined effects of several independent variables on the dependent variable</a:t>
            </a:r>
          </a:p>
          <a:p>
            <a:pPr lvl="1"/>
            <a:r>
              <a:rPr lang="en-US" sz="2400" dirty="0"/>
              <a:t>Y=a+b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+b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+b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  <a:p>
            <a:pPr lvl="1"/>
            <a:endParaRPr lang="en-US" sz="2400" baseline="-25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Applications of forecasting to </a:t>
            </a:r>
            <a:br>
              <a:rPr lang="en-US" sz="4000" dirty="0"/>
            </a:br>
            <a:r>
              <a:rPr lang="en-US" sz="4000" dirty="0"/>
              <a:t>service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indent="-222250">
              <a:spcAft>
                <a:spcPts val="1000"/>
              </a:spcAft>
            </a:pPr>
            <a:r>
              <a:rPr lang="en-US" sz="2800" dirty="0"/>
              <a:t>Real-time data acquisition makes information immediately available to decision makers</a:t>
            </a:r>
          </a:p>
          <a:p>
            <a:pPr marL="515938" lvl="1" indent="-173038">
              <a:spcAft>
                <a:spcPts val="1000"/>
              </a:spcAft>
            </a:pPr>
            <a:r>
              <a:rPr lang="en-US" sz="2400" dirty="0"/>
              <a:t>Point-of-Sale (POS) equipment</a:t>
            </a:r>
          </a:p>
          <a:p>
            <a:pPr marL="915988" lvl="2" indent="-173038">
              <a:spcAft>
                <a:spcPts val="1000"/>
              </a:spcAft>
            </a:pPr>
            <a:r>
              <a:rPr lang="en-US" sz="2000" dirty="0"/>
              <a:t>Schedule workers for peak hours</a:t>
            </a:r>
          </a:p>
          <a:p>
            <a:pPr marL="515938" lvl="1" indent="-173038">
              <a:spcAft>
                <a:spcPts val="1000"/>
              </a:spcAft>
            </a:pPr>
            <a:r>
              <a:rPr lang="en-US" sz="2400" dirty="0"/>
              <a:t>Yield management</a:t>
            </a:r>
          </a:p>
          <a:p>
            <a:pPr marL="915988" lvl="2" indent="-173038">
              <a:spcAft>
                <a:spcPts val="1000"/>
              </a:spcAft>
            </a:pPr>
            <a:r>
              <a:rPr lang="en-US" sz="2000" dirty="0">
                <a:cs typeface="Arial" charset="0"/>
              </a:rPr>
              <a:t>Attempts to maximize the revenues of a firm</a:t>
            </a:r>
            <a:endParaRPr lang="en-US" sz="2000" dirty="0"/>
          </a:p>
          <a:p>
            <a:pPr marL="915988" lvl="2" indent="-173038">
              <a:spcAft>
                <a:spcPts val="1000"/>
              </a:spcAft>
            </a:pPr>
            <a:r>
              <a:rPr lang="en-US" sz="2000" dirty="0"/>
              <a:t>Set the price based on demand of different customers</a:t>
            </a:r>
          </a:p>
          <a:p>
            <a:pPr marL="915988" lvl="2" indent="-173038">
              <a:spcAft>
                <a:spcPts val="1000"/>
              </a:spcAft>
            </a:pPr>
            <a:r>
              <a:rPr lang="en-US" sz="2000" dirty="0"/>
              <a:t>E.g., offer deals to customers who arrive during non-peak periods</a:t>
            </a:r>
          </a:p>
          <a:p>
            <a:pPr marL="915988" lvl="2" indent="-173038">
              <a:spcAft>
                <a:spcPts val="1000"/>
              </a:spcAft>
            </a:pPr>
            <a:endParaRPr lang="en-US" sz="2000" dirty="0"/>
          </a:p>
          <a:p>
            <a:pPr marL="515938" lvl="1" indent="-173038">
              <a:spcAft>
                <a:spcPts val="1000"/>
              </a:spcAft>
            </a:pPr>
            <a:endParaRPr lang="en-US" sz="2400" dirty="0"/>
          </a:p>
          <a:p>
            <a:pPr>
              <a:spcAft>
                <a:spcPts val="1000"/>
              </a:spcAft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41" t="11689" r="16721" b="4961"/>
          <a:stretch/>
        </p:blipFill>
        <p:spPr>
          <a:xfrm>
            <a:off x="292504" y="443270"/>
            <a:ext cx="8632875" cy="59575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64008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Cathay Pacific</a:t>
            </a:r>
            <a:endParaRPr lang="en-US" sz="1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8CD06-EB99-4CD3-BF7B-AFA951284738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143" r="1757" b="18440"/>
          <a:stretch/>
        </p:blipFill>
        <p:spPr>
          <a:xfrm>
            <a:off x="184150" y="914400"/>
            <a:ext cx="8763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24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8CD06-EB99-4CD3-BF7B-AFA95128473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276" t="10344" r="25000" b="9195"/>
          <a:stretch/>
        </p:blipFill>
        <p:spPr>
          <a:xfrm>
            <a:off x="1066800" y="311426"/>
            <a:ext cx="7309758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3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marL="573088" indent="-573088">
              <a:spcAft>
                <a:spcPts val="1500"/>
              </a:spcAft>
              <a:defRPr/>
            </a:pPr>
            <a:r>
              <a:rPr lang="en-US" sz="2400" dirty="0"/>
              <a:t>Coordinate and control all sources of demand</a:t>
            </a:r>
          </a:p>
          <a:p>
            <a:pPr marL="552450" indent="-552450">
              <a:spcAft>
                <a:spcPts val="1500"/>
              </a:spcAft>
              <a:defRPr/>
            </a:pPr>
            <a:r>
              <a:rPr lang="en-US" sz="2400" dirty="0"/>
              <a:t>Not much a firm can do about dependent demand</a:t>
            </a:r>
          </a:p>
          <a:p>
            <a:pPr marL="933450" lvl="1" indent="-476250">
              <a:spcAft>
                <a:spcPts val="1500"/>
              </a:spcAft>
              <a:defRPr/>
            </a:pPr>
            <a:r>
              <a:rPr lang="en-US" sz="2000" dirty="0"/>
              <a:t>It is demand that must be met</a:t>
            </a:r>
          </a:p>
          <a:p>
            <a:pPr marL="552450" indent="-552450">
              <a:spcAft>
                <a:spcPts val="1500"/>
              </a:spcAft>
              <a:defRPr/>
            </a:pPr>
            <a:r>
              <a:rPr lang="en-US" sz="2400" dirty="0"/>
              <a:t>There is a lot a firm can do about independent demand</a:t>
            </a:r>
          </a:p>
          <a:p>
            <a:pPr marL="933450" lvl="1" indent="-476250">
              <a:spcAft>
                <a:spcPts val="1500"/>
              </a:spcAft>
              <a:defRPr/>
            </a:pPr>
            <a:r>
              <a:rPr lang="en-US" sz="2000" dirty="0"/>
              <a:t>Take a passive role and respond to demand</a:t>
            </a:r>
          </a:p>
          <a:p>
            <a:pPr marL="933450" lvl="1" indent="-476250">
              <a:spcAft>
                <a:spcPts val="1500"/>
              </a:spcAft>
              <a:defRPr/>
            </a:pPr>
            <a:r>
              <a:rPr lang="en-US" sz="2000" dirty="0"/>
              <a:t>Take an active role to influence demand</a:t>
            </a:r>
          </a:p>
          <a:p>
            <a:pPr>
              <a:spcAft>
                <a:spcPts val="1500"/>
              </a:spcAft>
              <a:defRPr/>
            </a:pPr>
            <a:endParaRPr lang="en-US" sz="2400" dirty="0"/>
          </a:p>
          <a:p>
            <a:pPr>
              <a:spcAft>
                <a:spcPts val="1500"/>
              </a:spcAft>
              <a:defRPr/>
            </a:pPr>
            <a:endParaRPr lang="en-US" sz="24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3FBC1-1B2A-49F5-954C-18C07C9B041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demand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2450" indent="-552450">
              <a:spcAft>
                <a:spcPts val="1000"/>
              </a:spcAft>
              <a:buFont typeface="Times" pitchFamily="34" charset="0"/>
              <a:buAutoNum type="arabicPeriod"/>
            </a:pPr>
            <a:r>
              <a:rPr lang="en-US" dirty="0"/>
              <a:t>Average demand for a period of time</a:t>
            </a:r>
          </a:p>
          <a:p>
            <a:pPr marL="552450" indent="-552450">
              <a:spcAft>
                <a:spcPts val="1000"/>
              </a:spcAft>
              <a:buFont typeface="Times" pitchFamily="34" charset="0"/>
              <a:buAutoNum type="arabicPeriod"/>
            </a:pPr>
            <a:r>
              <a:rPr lang="en-US" dirty="0"/>
              <a:t>Trends</a:t>
            </a:r>
          </a:p>
          <a:p>
            <a:pPr marL="552450" indent="-552450">
              <a:spcAft>
                <a:spcPts val="1000"/>
              </a:spcAft>
              <a:buFont typeface="Times" pitchFamily="34" charset="0"/>
              <a:buAutoNum type="arabicPeriod"/>
            </a:pPr>
            <a:r>
              <a:rPr lang="en-US" dirty="0"/>
              <a:t>Seasonal influence</a:t>
            </a:r>
          </a:p>
          <a:p>
            <a:pPr marL="552450" indent="-552450">
              <a:spcAft>
                <a:spcPts val="1000"/>
              </a:spcAft>
              <a:buFont typeface="Times" pitchFamily="34" charset="0"/>
              <a:buAutoNum type="arabicPeriod"/>
            </a:pPr>
            <a:r>
              <a:rPr lang="en-US" dirty="0"/>
              <a:t>Cyclical elements</a:t>
            </a:r>
          </a:p>
          <a:p>
            <a:pPr marL="552450" indent="-552450">
              <a:spcAft>
                <a:spcPts val="1000"/>
              </a:spcAft>
              <a:buFont typeface="Times" pitchFamily="34" charset="0"/>
              <a:buAutoNum type="arabicPeriod"/>
            </a:pPr>
            <a:r>
              <a:rPr lang="en-US" dirty="0"/>
              <a:t>Random variation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3C30B-EE8F-4BA8-9F50-21A83EF1900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demand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2998D-FAA5-4058-B951-B6FE0FE90A35}" type="slidenum">
              <a:rPr lang="en-US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7718776" cy="34768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4741-5236-4EDE-921D-C43931193E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2296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689511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13097</TotalTime>
  <Words>1579</Words>
  <Application>Microsoft Office PowerPoint</Application>
  <PresentationFormat>On-screen Show (4:3)</PresentationFormat>
  <Paragraphs>484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Cambria Math</vt:lpstr>
      <vt:lpstr>Symbol</vt:lpstr>
      <vt:lpstr>Tahoma</vt:lpstr>
      <vt:lpstr>Times</vt:lpstr>
      <vt:lpstr>Times New Roman</vt:lpstr>
      <vt:lpstr>Wingdings</vt:lpstr>
      <vt:lpstr>Blends</vt:lpstr>
      <vt:lpstr>Equation</vt:lpstr>
      <vt:lpstr>方程式</vt:lpstr>
      <vt:lpstr>Principles of  Operations Management (LGT2106/LGT2B02)</vt:lpstr>
      <vt:lpstr>Lecture outline</vt:lpstr>
      <vt:lpstr>Forecasting is a vital function</vt:lpstr>
      <vt:lpstr>Independent demand and dependent demand</vt:lpstr>
      <vt:lpstr>Independent demand and dependent demand example</vt:lpstr>
      <vt:lpstr>Demand management</vt:lpstr>
      <vt:lpstr>Components of demand</vt:lpstr>
      <vt:lpstr>Components of demand</vt:lpstr>
      <vt:lpstr>Components of demand</vt:lpstr>
      <vt:lpstr>Common types of trends</vt:lpstr>
      <vt:lpstr>Types of forecasting</vt:lpstr>
      <vt:lpstr>Costs and benefits of forecasting</vt:lpstr>
      <vt:lpstr>Forecasting techniques and common models</vt:lpstr>
      <vt:lpstr>Forecasting techniques and common models</vt:lpstr>
      <vt:lpstr>Forecasting techniques and common models</vt:lpstr>
      <vt:lpstr>Forecasting model selection</vt:lpstr>
      <vt:lpstr>Comparison of forecasting techniques</vt:lpstr>
      <vt:lpstr>Forecasting techniques used in business</vt:lpstr>
      <vt:lpstr>Simple moving average</vt:lpstr>
      <vt:lpstr>Simple moving average</vt:lpstr>
      <vt:lpstr>Simple moving average example</vt:lpstr>
      <vt:lpstr>Simple moving average example</vt:lpstr>
      <vt:lpstr>Weighted moving average</vt:lpstr>
      <vt:lpstr>Weighted moving average example</vt:lpstr>
      <vt:lpstr>Weighted moving average example</vt:lpstr>
      <vt:lpstr>Choosing weights</vt:lpstr>
      <vt:lpstr>Exponential smoothing</vt:lpstr>
      <vt:lpstr>Exponential smoothing</vt:lpstr>
      <vt:lpstr>Alpha smoothing constant</vt:lpstr>
      <vt:lpstr>First forecast</vt:lpstr>
      <vt:lpstr>Exponential smoothing example</vt:lpstr>
      <vt:lpstr>Exponential smoothing example</vt:lpstr>
      <vt:lpstr>Exponential forecasts versus actual demand over time</vt:lpstr>
      <vt:lpstr>Trend effects in exponential smoothing</vt:lpstr>
      <vt:lpstr>Trend adjusted exponential smoothing</vt:lpstr>
      <vt:lpstr>Trend adjusted exponential smoothing example</vt:lpstr>
      <vt:lpstr>Trend adjusted exponential smoothing example</vt:lpstr>
      <vt:lpstr>Forecast error</vt:lpstr>
      <vt:lpstr>Mean absolute deviation (MAD)</vt:lpstr>
      <vt:lpstr>Mean error (ME)</vt:lpstr>
      <vt:lpstr>Mean absolute percentage error (MAPE)</vt:lpstr>
      <vt:lpstr>Forecast error example</vt:lpstr>
      <vt:lpstr>Linear regression</vt:lpstr>
      <vt:lpstr>Linear regression example</vt:lpstr>
      <vt:lpstr>Linear regression example</vt:lpstr>
      <vt:lpstr>Linear regression example</vt:lpstr>
      <vt:lpstr>Linear regression example</vt:lpstr>
      <vt:lpstr>Linear regression example</vt:lpstr>
      <vt:lpstr>Causal relationship forecasting</vt:lpstr>
      <vt:lpstr>Causal relationship forecasting example</vt:lpstr>
      <vt:lpstr>Causal relationship forecasting</vt:lpstr>
      <vt:lpstr>Applications of forecasting to  service operations</vt:lpstr>
      <vt:lpstr>PowerPoint Presentation</vt:lpstr>
      <vt:lpstr>PowerPoint Presentation</vt:lpstr>
      <vt:lpstr>PowerPoint Presentation</vt:lpstr>
    </vt:vector>
  </TitlesOfParts>
  <Company>PolyU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Management (LGT3105)</dc:title>
  <dc:creator>LGT-RF1</dc:creator>
  <cp:lastModifiedBy>LO, Kingship [LMS]</cp:lastModifiedBy>
  <cp:revision>503</cp:revision>
  <cp:lastPrinted>2018-01-26T02:04:12Z</cp:lastPrinted>
  <dcterms:created xsi:type="dcterms:W3CDTF">2010-08-20T10:52:08Z</dcterms:created>
  <dcterms:modified xsi:type="dcterms:W3CDTF">2021-01-24T09:00:26Z</dcterms:modified>
</cp:coreProperties>
</file>