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4" r:id="rId20"/>
    <p:sldId id="274" r:id="rId21"/>
    <p:sldId id="275" r:id="rId22"/>
    <p:sldId id="276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68BA4-DFA3-4A2C-BA9B-111352285012}" v="3" dt="2021-03-15T04:03:14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179" autoAdjust="0"/>
  </p:normalViewPr>
  <p:slideViewPr>
    <p:cSldViewPr snapToGrid="0">
      <p:cViewPr varScale="1">
        <p:scale>
          <a:sx n="87" d="100"/>
          <a:sy n="87" d="100"/>
        </p:scale>
        <p:origin x="5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, Kingship [LMS]" userId="8860e6b6-63df-4619-82dc-e2e000ec9f2d" providerId="ADAL" clId="{C4068BA4-DFA3-4A2C-BA9B-111352285012}"/>
    <pc:docChg chg="addSld delSld modSld">
      <pc:chgData name="LO, Kingship [LMS]" userId="8860e6b6-63df-4619-82dc-e2e000ec9f2d" providerId="ADAL" clId="{C4068BA4-DFA3-4A2C-BA9B-111352285012}" dt="2021-03-15T04:15:22.665" v="17" actId="20577"/>
      <pc:docMkLst>
        <pc:docMk/>
      </pc:docMkLst>
      <pc:sldChg chg="modSp mod">
        <pc:chgData name="LO, Kingship [LMS]" userId="8860e6b6-63df-4619-82dc-e2e000ec9f2d" providerId="ADAL" clId="{C4068BA4-DFA3-4A2C-BA9B-111352285012}" dt="2021-03-15T04:15:14.413" v="16" actId="20577"/>
        <pc:sldMkLst>
          <pc:docMk/>
          <pc:sldMk cId="3670772253" sldId="256"/>
        </pc:sldMkLst>
        <pc:spChg chg="mod">
          <ac:chgData name="LO, Kingship [LMS]" userId="8860e6b6-63df-4619-82dc-e2e000ec9f2d" providerId="ADAL" clId="{C4068BA4-DFA3-4A2C-BA9B-111352285012}" dt="2021-03-15T04:15:14.413" v="16" actId="20577"/>
          <ac:spMkLst>
            <pc:docMk/>
            <pc:sldMk cId="3670772253" sldId="256"/>
            <ac:spMk id="2" creationId="{00000000-0000-0000-0000-000000000000}"/>
          </ac:spMkLst>
        </pc:spChg>
      </pc:sldChg>
      <pc:sldChg chg="modSp mod">
        <pc:chgData name="LO, Kingship [LMS]" userId="8860e6b6-63df-4619-82dc-e2e000ec9f2d" providerId="ADAL" clId="{C4068BA4-DFA3-4A2C-BA9B-111352285012}" dt="2021-03-15T04:15:22.665" v="17" actId="20577"/>
        <pc:sldMkLst>
          <pc:docMk/>
          <pc:sldMk cId="2926283386" sldId="257"/>
        </pc:sldMkLst>
        <pc:spChg chg="mod">
          <ac:chgData name="LO, Kingship [LMS]" userId="8860e6b6-63df-4619-82dc-e2e000ec9f2d" providerId="ADAL" clId="{C4068BA4-DFA3-4A2C-BA9B-111352285012}" dt="2021-03-15T04:15:22.665" v="17" actId="20577"/>
          <ac:spMkLst>
            <pc:docMk/>
            <pc:sldMk cId="2926283386" sldId="257"/>
            <ac:spMk id="3" creationId="{00000000-0000-0000-0000-000000000000}"/>
          </ac:spMkLst>
        </pc:spChg>
      </pc:sldChg>
      <pc:sldChg chg="addSp modSp mod">
        <pc:chgData name="LO, Kingship [LMS]" userId="8860e6b6-63df-4619-82dc-e2e000ec9f2d" providerId="ADAL" clId="{C4068BA4-DFA3-4A2C-BA9B-111352285012}" dt="2021-03-15T04:02:09.039" v="4" actId="1076"/>
        <pc:sldMkLst>
          <pc:docMk/>
          <pc:sldMk cId="399990699" sldId="265"/>
        </pc:sldMkLst>
        <pc:picChg chg="add mod">
          <ac:chgData name="LO, Kingship [LMS]" userId="8860e6b6-63df-4619-82dc-e2e000ec9f2d" providerId="ADAL" clId="{C4068BA4-DFA3-4A2C-BA9B-111352285012}" dt="2021-03-15T04:02:09.039" v="4" actId="1076"/>
          <ac:picMkLst>
            <pc:docMk/>
            <pc:sldMk cId="399990699" sldId="265"/>
            <ac:picMk id="5" creationId="{438B786D-7BDC-4016-82B9-FBA1A3014481}"/>
          </ac:picMkLst>
        </pc:picChg>
      </pc:sldChg>
      <pc:sldChg chg="delSp modAnim">
        <pc:chgData name="LO, Kingship [LMS]" userId="8860e6b6-63df-4619-82dc-e2e000ec9f2d" providerId="ADAL" clId="{C4068BA4-DFA3-4A2C-BA9B-111352285012}" dt="2021-03-15T04:03:14.052" v="6" actId="478"/>
        <pc:sldMkLst>
          <pc:docMk/>
          <pc:sldMk cId="1003510340" sldId="272"/>
        </pc:sldMkLst>
        <pc:spChg chg="del">
          <ac:chgData name="LO, Kingship [LMS]" userId="8860e6b6-63df-4619-82dc-e2e000ec9f2d" providerId="ADAL" clId="{C4068BA4-DFA3-4A2C-BA9B-111352285012}" dt="2021-03-15T04:03:14.052" v="6" actId="478"/>
          <ac:spMkLst>
            <pc:docMk/>
            <pc:sldMk cId="1003510340" sldId="272"/>
            <ac:spMk id="6" creationId="{00000000-0000-0000-0000-000000000000}"/>
          </ac:spMkLst>
        </pc:spChg>
      </pc:sldChg>
      <pc:sldChg chg="del">
        <pc:chgData name="LO, Kingship [LMS]" userId="8860e6b6-63df-4619-82dc-e2e000ec9f2d" providerId="ADAL" clId="{C4068BA4-DFA3-4A2C-BA9B-111352285012}" dt="2021-03-15T04:11:38.234" v="7" actId="47"/>
        <pc:sldMkLst>
          <pc:docMk/>
          <pc:sldMk cId="1424818705" sldId="277"/>
        </pc:sldMkLst>
      </pc:sldChg>
      <pc:sldChg chg="del">
        <pc:chgData name="LO, Kingship [LMS]" userId="8860e6b6-63df-4619-82dc-e2e000ec9f2d" providerId="ADAL" clId="{C4068BA4-DFA3-4A2C-BA9B-111352285012}" dt="2021-03-15T04:11:38.234" v="7" actId="47"/>
        <pc:sldMkLst>
          <pc:docMk/>
          <pc:sldMk cId="2065146985" sldId="278"/>
        </pc:sldMkLst>
      </pc:sldChg>
      <pc:sldChg chg="del">
        <pc:chgData name="LO, Kingship [LMS]" userId="8860e6b6-63df-4619-82dc-e2e000ec9f2d" providerId="ADAL" clId="{C4068BA4-DFA3-4A2C-BA9B-111352285012}" dt="2021-03-15T04:11:38.234" v="7" actId="47"/>
        <pc:sldMkLst>
          <pc:docMk/>
          <pc:sldMk cId="4120415123" sldId="279"/>
        </pc:sldMkLst>
      </pc:sldChg>
      <pc:sldChg chg="del">
        <pc:chgData name="LO, Kingship [LMS]" userId="8860e6b6-63df-4619-82dc-e2e000ec9f2d" providerId="ADAL" clId="{C4068BA4-DFA3-4A2C-BA9B-111352285012}" dt="2021-03-15T04:11:38.234" v="7" actId="47"/>
        <pc:sldMkLst>
          <pc:docMk/>
          <pc:sldMk cId="1942515278" sldId="280"/>
        </pc:sldMkLst>
      </pc:sldChg>
      <pc:sldChg chg="del">
        <pc:chgData name="LO, Kingship [LMS]" userId="8860e6b6-63df-4619-82dc-e2e000ec9f2d" providerId="ADAL" clId="{C4068BA4-DFA3-4A2C-BA9B-111352285012}" dt="2021-03-15T04:11:38.234" v="7" actId="47"/>
        <pc:sldMkLst>
          <pc:docMk/>
          <pc:sldMk cId="3392764953" sldId="281"/>
        </pc:sldMkLst>
      </pc:sldChg>
      <pc:sldChg chg="del">
        <pc:chgData name="LO, Kingship [LMS]" userId="8860e6b6-63df-4619-82dc-e2e000ec9f2d" providerId="ADAL" clId="{C4068BA4-DFA3-4A2C-BA9B-111352285012}" dt="2021-03-15T04:11:38.234" v="7" actId="47"/>
        <pc:sldMkLst>
          <pc:docMk/>
          <pc:sldMk cId="42796089" sldId="285"/>
        </pc:sldMkLst>
      </pc:sldChg>
      <pc:sldChg chg="add del">
        <pc:chgData name="LO, Kingship [LMS]" userId="8860e6b6-63df-4619-82dc-e2e000ec9f2d" providerId="ADAL" clId="{C4068BA4-DFA3-4A2C-BA9B-111352285012}" dt="2021-03-15T04:02:15.822" v="5" actId="47"/>
        <pc:sldMkLst>
          <pc:docMk/>
          <pc:sldMk cId="1005031143" sldId="3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90986-AD61-4B4D-B508-00ADFE6FC98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EDE15-01EB-4A9C-BEAC-06E2828C5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EDE15-01EB-4A9C-BEAC-06E2828C5D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75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9B0B5-DB23-4605-8388-62D4C327C9B2}" type="slidenum">
              <a:rPr lang="en-US" altLang="zh-HK" smtClean="0"/>
              <a:pPr>
                <a:defRPr/>
              </a:pPr>
              <a:t>17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45855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3723" indent="-28989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9574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3403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7232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51062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1489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7872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42550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0F8481-1CDE-4A53-8F96-C2D63CBB8A53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4063"/>
            <a:ext cx="5026025" cy="376872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552" y="4772934"/>
            <a:ext cx="5073223" cy="45222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7919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3723" indent="-28989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9574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3403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7232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51062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1489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7872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42550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0F8481-1CDE-4A53-8F96-C2D63CBB8A53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4063"/>
            <a:ext cx="5026025" cy="376872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552" y="4772934"/>
            <a:ext cx="5073223" cy="45222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179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9B0B5-DB23-4605-8388-62D4C327C9B2}" type="slidenum">
              <a:rPr lang="en-US" altLang="zh-HK" smtClean="0"/>
              <a:pPr>
                <a:defRPr/>
              </a:pPr>
              <a:t>22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981411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3723" indent="-28989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9574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3403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7232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51062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1489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7872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42550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8A48D1-5F85-4B14-BB8C-D25E66235321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750888"/>
            <a:ext cx="4999037" cy="3748087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552" y="4748829"/>
            <a:ext cx="5073223" cy="4583302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1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3723" indent="-28989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9574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3403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7232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51062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1489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7872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42550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3696F7-E8B7-46CD-904A-727066B022A2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4063"/>
            <a:ext cx="5026025" cy="376872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574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3723" indent="-28989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9574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3403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7232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51062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1489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7872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42550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F7C8DD-E703-48CF-ACD6-1B9D3B758B65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4063"/>
            <a:ext cx="5026025" cy="376872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552" y="4772934"/>
            <a:ext cx="5073223" cy="45222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651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3723" indent="-28989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9574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3403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7232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51062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1489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7872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42550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14BA48-C2F3-40DD-8567-3B0C247BF4FA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4063"/>
            <a:ext cx="5026025" cy="37687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720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3723" indent="-28989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9574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3403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7232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51062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1489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7872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42550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A2A15B-E7B0-435E-993F-571AFF23EF21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4063"/>
            <a:ext cx="5026025" cy="37687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552" y="4772934"/>
            <a:ext cx="5073223" cy="45222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5186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3723" indent="-28989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9574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3403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7232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51062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1489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7872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42550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7E949E-67A4-40C2-8C00-C2B2C7A98AE5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4063"/>
            <a:ext cx="5026025" cy="376872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552" y="4772934"/>
            <a:ext cx="5073223" cy="45222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4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9B0B5-DB23-4605-8388-62D4C327C9B2}" type="slidenum">
              <a:rPr lang="en-US" altLang="zh-HK" smtClean="0"/>
              <a:pPr>
                <a:defRPr/>
              </a:pPr>
              <a:t>8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992786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3723" indent="-28989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9574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3403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7232" indent="-23191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51062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1489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78721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42550" indent="-2319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7E949E-67A4-40C2-8C00-C2B2C7A98AE5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4063"/>
            <a:ext cx="5026025" cy="376872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552" y="4772934"/>
            <a:ext cx="5073223" cy="45222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93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9B0B5-DB23-4605-8388-62D4C327C9B2}" type="slidenum">
              <a:rPr lang="en-US" altLang="zh-HK" smtClean="0"/>
              <a:pPr>
                <a:defRPr/>
              </a:pPr>
              <a:t>10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39989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9920" y="6485133"/>
            <a:ext cx="3624080" cy="3787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2092" y="110702"/>
            <a:ext cx="3339375" cy="6408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4" y="6237215"/>
            <a:ext cx="1994056" cy="5041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61" y="6244029"/>
            <a:ext cx="821007" cy="490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4" y="6237215"/>
            <a:ext cx="1994056" cy="504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61" y="6244029"/>
            <a:ext cx="821007" cy="4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7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CE3-3B7B-4014-9ECD-899FCE41CCB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2C-E6D7-4395-8D6C-43591C34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CE3-3B7B-4014-9ECD-899FCE41CCB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2C-E6D7-4395-8D6C-43591C34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8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000"/>
            <a:ext cx="7886700" cy="47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CE3-3B7B-4014-9ECD-899FCE41CCB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2C-E6D7-4395-8D6C-43591C34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CE3-3B7B-4014-9ECD-899FCE41CCB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2C-E6D7-4395-8D6C-43591C34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1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8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000"/>
            <a:ext cx="3886200" cy="47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0000"/>
            <a:ext cx="3886200" cy="47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CE3-3B7B-4014-9ECD-899FCE41CCB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2C-E6D7-4395-8D6C-43591C34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7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828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4000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68000"/>
            <a:ext cx="3868340" cy="392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4000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68000"/>
            <a:ext cx="3887391" cy="392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CE3-3B7B-4014-9ECD-899FCE41CCB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2C-E6D7-4395-8D6C-43591C34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9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8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CE3-3B7B-4014-9ECD-899FCE41CCB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2C-E6D7-4395-8D6C-43591C34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9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CE3-3B7B-4014-9ECD-899FCE41CCB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2C-E6D7-4395-8D6C-43591C34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6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CE3-3B7B-4014-9ECD-899FCE41CCB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2C-E6D7-4395-8D6C-43591C34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5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CE3-3B7B-4014-9ECD-899FCE41CCB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2C-E6D7-4395-8D6C-43591C34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6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40000"/>
            <a:ext cx="78867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C5CE3-3B7B-4014-9ECD-899FCE41CCB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162C-E6D7-4395-8D6C-43591C34B9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851737"/>
            <a:ext cx="914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2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00F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LGT 2106/LGT2B02</a:t>
            </a:r>
            <a:br>
              <a:rPr lang="en-HK" dirty="0"/>
            </a:br>
            <a:r>
              <a:rPr lang="en-HK" dirty="0"/>
              <a:t>Principles of Operations Management</a:t>
            </a:r>
            <a:br>
              <a:rPr lang="en-HK" dirty="0"/>
            </a:br>
            <a:r>
              <a:rPr lang="en-HK" dirty="0"/>
              <a:t>Semester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  <a:p>
            <a:r>
              <a:rPr lang="en-HK" dirty="0"/>
              <a:t>Lecture 5</a:t>
            </a:r>
          </a:p>
          <a:p>
            <a:r>
              <a:rPr lang="en-HK" dirty="0"/>
              <a:t>Operations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7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</a:t>
            </a:r>
            <a:r>
              <a:rPr lang="en-US" altLang="en-US" i="1" dirty="0"/>
              <a:t>n</a:t>
            </a:r>
            <a:r>
              <a:rPr lang="en-US" altLang="en-US" dirty="0"/>
              <a:t> Jobs on One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buFont typeface="Wingdings" charset="2"/>
              <a:buChar char="v"/>
            </a:pPr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</a:rPr>
              <a:t>Scheduling </a:t>
            </a:r>
            <a:r>
              <a:rPr lang="en-US" altLang="zh-TW" b="1" i="1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5 </a:t>
            </a:r>
            <a:r>
              <a:rPr lang="en-US" altLang="zh-TW" b="1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legal document photocopy j</a:t>
            </a:r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</a:rPr>
              <a:t>obs on </a:t>
            </a:r>
            <a:r>
              <a:rPr lang="en-US" altLang="zh-TW" b="1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o</a:t>
            </a:r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</a:rPr>
              <a:t>ne</a:t>
            </a:r>
            <a:r>
              <a:rPr lang="en-US" altLang="zh-TW" b="1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 color photocopy m</a:t>
            </a:r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</a:rPr>
              <a:t>achine</a:t>
            </a:r>
            <a:r>
              <a:rPr lang="en-US" altLang="zh-TW" b="1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 received today.</a:t>
            </a:r>
            <a:endParaRPr lang="en-US" altLang="en-US" b="1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Font typeface="Wingdings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80165"/>
            <a:ext cx="4419600" cy="20542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B786D-7BDC-4016-82B9-FBA1A301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86" y="4983509"/>
            <a:ext cx="2238304" cy="14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</a:t>
            </a:r>
            <a:r>
              <a:rPr lang="en-US" altLang="en-US" i="1" dirty="0"/>
              <a:t>n</a:t>
            </a:r>
            <a:r>
              <a:rPr lang="en-US" altLang="en-US" dirty="0"/>
              <a:t> Jobs on One Machine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4975"/>
            <a:ext cx="8229600" cy="2501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0" y="4327525"/>
            <a:ext cx="5410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Total flow time = 3+7+9+15+16 = 50 days</a:t>
            </a:r>
            <a:br>
              <a:rPr lang="en-US" altLang="en-US" sz="2000"/>
            </a:br>
            <a:r>
              <a:rPr lang="en-US" altLang="en-US" sz="2000"/>
              <a:t>Mean flow time = 50/5 = 10 days</a:t>
            </a:r>
          </a:p>
          <a:p>
            <a:pPr eaLnBrk="1" hangingPunct="1"/>
            <a:r>
              <a:rPr lang="en-US" altLang="en-US" sz="2000"/>
              <a:t>Average days late/job = 4.6 days</a:t>
            </a:r>
          </a:p>
        </p:txBody>
      </p:sp>
    </p:spTree>
    <p:extLst>
      <p:ext uri="{BB962C8B-B14F-4D97-AF65-F5344CB8AC3E}">
        <p14:creationId xmlns:p14="http://schemas.microsoft.com/office/powerpoint/2010/main" val="262912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28800" y="4708525"/>
            <a:ext cx="5410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Total flow time = 1+3+6+10+16 = 36 days</a:t>
            </a:r>
            <a:br>
              <a:rPr lang="en-US" altLang="en-US" sz="2000" dirty="0"/>
            </a:br>
            <a:r>
              <a:rPr lang="en-US" altLang="en-US" sz="2000" dirty="0"/>
              <a:t>Mean flow time = 36/5 = 7.2 days</a:t>
            </a:r>
          </a:p>
          <a:p>
            <a:pPr eaLnBrk="1" hangingPunct="1"/>
            <a:r>
              <a:rPr lang="en-US" altLang="en-US" sz="2000" dirty="0"/>
              <a:t>Average days late/job = 2.4 days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524000"/>
            <a:ext cx="6019800" cy="2943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</a:t>
            </a:r>
            <a:r>
              <a:rPr lang="en-US" altLang="en-US" i="1" dirty="0"/>
              <a:t>n</a:t>
            </a:r>
            <a:r>
              <a:rPr lang="en-US" altLang="en-US" dirty="0"/>
              <a:t> Jobs on One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7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</a:t>
            </a:r>
            <a:r>
              <a:rPr lang="en-US" altLang="en-US" i="1" dirty="0"/>
              <a:t>n</a:t>
            </a:r>
            <a:r>
              <a:rPr lang="en-US" altLang="en-US" dirty="0"/>
              <a:t> Jobs on One Machine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28800" y="4695862"/>
            <a:ext cx="5410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Total flow time = 1+4+8+10+16 = 39 days</a:t>
            </a:r>
            <a:br>
              <a:rPr lang="en-US" altLang="en-US" sz="2000"/>
            </a:br>
            <a:r>
              <a:rPr lang="en-US" altLang="en-US" sz="2000"/>
              <a:t>Mean flow time = 39/5 = 7.8 days</a:t>
            </a:r>
          </a:p>
          <a:p>
            <a:pPr eaLnBrk="1" hangingPunct="1"/>
            <a:r>
              <a:rPr lang="en-US" altLang="en-US" sz="2000"/>
              <a:t>Average days late/job = 2.4 days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571662"/>
            <a:ext cx="6016625" cy="2943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44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</a:t>
            </a:r>
            <a:r>
              <a:rPr lang="en-US" altLang="en-US" i="1" dirty="0"/>
              <a:t>n</a:t>
            </a:r>
            <a:r>
              <a:rPr lang="en-US" altLang="en-US" dirty="0"/>
              <a:t> Jobs on One Machine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28800" y="4648200"/>
            <a:ext cx="5410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Total flow time = 1+7+9+13+16 = 46 days</a:t>
            </a:r>
            <a:br>
              <a:rPr lang="en-US" altLang="en-US" sz="2000"/>
            </a:br>
            <a:r>
              <a:rPr lang="en-US" altLang="en-US" sz="2000"/>
              <a:t>Mean flow time = 46/5 = 9.2 days</a:t>
            </a:r>
            <a:br>
              <a:rPr lang="en-US" altLang="en-US" sz="2000"/>
            </a:br>
            <a:r>
              <a:rPr lang="en-US" altLang="en-US" sz="2000"/>
              <a:t>Average days late/job = 4.0 days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092825" cy="292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9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</a:t>
            </a:r>
            <a:r>
              <a:rPr lang="en-US" altLang="en-US" i="1" dirty="0"/>
              <a:t>n</a:t>
            </a:r>
            <a:r>
              <a:rPr lang="en-US" altLang="en-US" dirty="0"/>
              <a:t> Jobs on One Machine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28800" y="4529193"/>
            <a:ext cx="5410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Total Flow time = 6+8+11+12+16 = 53 days</a:t>
            </a:r>
            <a:br>
              <a:rPr lang="en-US" altLang="en-US" sz="2000"/>
            </a:br>
            <a:r>
              <a:rPr lang="en-US" altLang="en-US" sz="2000"/>
              <a:t>Mean flow time = 53/5 = 10.6 days</a:t>
            </a:r>
            <a:br>
              <a:rPr lang="en-US" altLang="en-US" sz="2000"/>
            </a:br>
            <a:r>
              <a:rPr lang="en-US" altLang="en-US" sz="2000"/>
              <a:t>Average days late/job = 5.4 days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31993"/>
            <a:ext cx="6092825" cy="292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32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</a:t>
            </a:r>
            <a:r>
              <a:rPr lang="en-US" altLang="en-US" i="1" dirty="0"/>
              <a:t>n</a:t>
            </a:r>
            <a:r>
              <a:rPr lang="en-US" altLang="en-US" dirty="0"/>
              <a:t> Jobs on One Machine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28800" y="4556125"/>
            <a:ext cx="5410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Total Flow time = 1+4+8+14+16 = 43 days</a:t>
            </a:r>
            <a:br>
              <a:rPr lang="en-US" altLang="en-US" sz="2000"/>
            </a:br>
            <a:r>
              <a:rPr lang="en-US" altLang="en-US" sz="2000"/>
              <a:t>Mean flow time = 43/5 = 8.6 days</a:t>
            </a:r>
            <a:br>
              <a:rPr lang="en-US" altLang="en-US" sz="2000"/>
            </a:br>
            <a:r>
              <a:rPr lang="en-US" altLang="en-US" sz="2000"/>
              <a:t>Average days late/job = 3.2 days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44650"/>
            <a:ext cx="5788025" cy="2774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88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</a:t>
            </a:r>
            <a:r>
              <a:rPr lang="en-US" altLang="en-US" i="1" dirty="0"/>
              <a:t>n</a:t>
            </a:r>
            <a:r>
              <a:rPr lang="en-US" altLang="en-US" dirty="0"/>
              <a:t> Jobs on One Machine</a:t>
            </a:r>
            <a:endParaRPr lang="en-US" dirty="0"/>
          </a:p>
        </p:txBody>
      </p:sp>
      <p:graphicFrame>
        <p:nvGraphicFramePr>
          <p:cNvPr id="5" name="Group 45"/>
          <p:cNvGraphicFramePr>
            <a:graphicFrameLocks/>
          </p:cNvGraphicFramePr>
          <p:nvPr/>
        </p:nvGraphicFramePr>
        <p:xfrm>
          <a:off x="666750" y="1531938"/>
          <a:ext cx="7426325" cy="3035720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8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Scheduling Rule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Total Flow Time (days)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Mean Flow Time (days)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Average Lateness (days)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2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FCFS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SPT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DDate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LCFS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Random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STR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9.2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10.6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8.6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3.2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708025" y="2674938"/>
            <a:ext cx="7345363" cy="4286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5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Scheduling </a:t>
            </a:r>
            <a:r>
              <a:rPr lang="en-US" altLang="en-US" i="1" dirty="0"/>
              <a:t>n</a:t>
            </a:r>
            <a:r>
              <a:rPr lang="en-US" altLang="en-US" dirty="0"/>
              <a:t> Jobs on Two Machines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>
              <a:defRPr/>
            </a:pPr>
            <a:r>
              <a:rPr lang="en-US" dirty="0"/>
              <a:t>Two or more jobs must be processed on two machines in a common sequence</a:t>
            </a:r>
          </a:p>
          <a:p>
            <a:pPr marL="360363" indent="-360363">
              <a:defRPr/>
            </a:pPr>
            <a:endParaRPr lang="en-US" dirty="0"/>
          </a:p>
          <a:p>
            <a:pPr marL="360363" indent="-360363">
              <a:defRPr/>
            </a:pPr>
            <a:r>
              <a:rPr lang="en-US" dirty="0"/>
              <a:t>Wish to minimize the </a:t>
            </a:r>
            <a:r>
              <a:rPr lang="en-US" dirty="0" err="1"/>
              <a:t>makespan</a:t>
            </a:r>
            <a:r>
              <a:rPr lang="en-US" dirty="0"/>
              <a:t> of the schedule - from the beginning of the first job to the finish of the last job</a:t>
            </a:r>
          </a:p>
          <a:p>
            <a:pPr marL="360363" indent="-360363">
              <a:defRPr/>
            </a:pPr>
            <a:endParaRPr lang="en-HK" dirty="0"/>
          </a:p>
          <a:p>
            <a:pPr marL="360363" indent="-360363">
              <a:defRPr/>
            </a:pPr>
            <a:r>
              <a:rPr lang="en-HK" dirty="0"/>
              <a:t>Example: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34735"/>
              </p:ext>
            </p:extLst>
          </p:nvPr>
        </p:nvGraphicFramePr>
        <p:xfrm>
          <a:off x="1421255" y="51154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08">
                  <a:extLst>
                    <a:ext uri="{9D8B030D-6E8A-4147-A177-3AD203B41FA5}">
                      <a16:colId xmlns:a16="http://schemas.microsoft.com/office/drawing/2014/main" val="478096273"/>
                    </a:ext>
                  </a:extLst>
                </a:gridCol>
                <a:gridCol w="2338466">
                  <a:extLst>
                    <a:ext uri="{9D8B030D-6E8A-4147-A177-3AD203B41FA5}">
                      <a16:colId xmlns:a16="http://schemas.microsoft.com/office/drawing/2014/main" val="1376314730"/>
                    </a:ext>
                  </a:extLst>
                </a:gridCol>
                <a:gridCol w="2609226">
                  <a:extLst>
                    <a:ext uri="{9D8B030D-6E8A-4147-A177-3AD203B41FA5}">
                      <a16:colId xmlns:a16="http://schemas.microsoft.com/office/drawing/2014/main" val="3585659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Machine 1 (printing)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Machine 2</a:t>
                      </a:r>
                      <a:r>
                        <a:rPr lang="en-HK" baseline="0" dirty="0">
                          <a:solidFill>
                            <a:schemeClr val="tx1"/>
                          </a:solidFill>
                        </a:rPr>
                        <a:t> (binding)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02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99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9954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90029"/>
              </p:ext>
            </p:extLst>
          </p:nvPr>
        </p:nvGraphicFramePr>
        <p:xfrm>
          <a:off x="6053216" y="5496480"/>
          <a:ext cx="7694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48">
                  <a:extLst>
                    <a:ext uri="{9D8B030D-6E8A-4147-A177-3AD203B41FA5}">
                      <a16:colId xmlns:a16="http://schemas.microsoft.com/office/drawing/2014/main" val="1210570411"/>
                    </a:ext>
                  </a:extLst>
                </a:gridCol>
                <a:gridCol w="384748">
                  <a:extLst>
                    <a:ext uri="{9D8B030D-6E8A-4147-A177-3AD203B41FA5}">
                      <a16:colId xmlns:a16="http://schemas.microsoft.com/office/drawing/2014/main" val="376431868"/>
                    </a:ext>
                  </a:extLst>
                </a:gridCol>
              </a:tblGrid>
              <a:tr h="3493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12423"/>
                  </a:ext>
                </a:extLst>
              </a:tr>
              <a:tr h="3493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590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Scheduling </a:t>
            </a:r>
            <a:r>
              <a:rPr lang="en-US" altLang="en-US" i="1" dirty="0"/>
              <a:t>n</a:t>
            </a:r>
            <a:r>
              <a:rPr lang="en-US" altLang="en-US" dirty="0"/>
              <a:t> Jobs on Two Machines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 eaLnBrk="1" hangingPunct="1">
              <a:defRPr/>
            </a:pPr>
            <a:r>
              <a:rPr lang="en-US" dirty="0"/>
              <a:t>Johnson’s Rule (Method)</a:t>
            </a:r>
          </a:p>
          <a:p>
            <a:pPr marL="998538" lvl="1" indent="-458788" eaLnBrk="1" hangingPunct="1">
              <a:spcBef>
                <a:spcPts val="2400"/>
              </a:spcBef>
              <a:buClrTx/>
              <a:buFontTx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</a:rPr>
              <a:t>List the operation time for each job on both machines.</a:t>
            </a:r>
          </a:p>
          <a:p>
            <a:pPr marL="998538" lvl="1" indent="-458788" eaLnBrk="1" hangingPunct="1">
              <a:spcBef>
                <a:spcPts val="2400"/>
              </a:spcBef>
              <a:buClrTx/>
              <a:buFontTx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</a:rPr>
              <a:t>Select the shortest operation time.</a:t>
            </a:r>
          </a:p>
          <a:p>
            <a:pPr marL="998538" lvl="1" indent="-458788" eaLnBrk="1" hangingPunct="1">
              <a:spcBef>
                <a:spcPts val="2400"/>
              </a:spcBef>
              <a:buClrTx/>
              <a:buFontTx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</a:rPr>
              <a:t>If the shortest operation time is on the first machine, do that job first; if the shortest time is on the second machine, do the job last. (Break ties arbitrarily.)</a:t>
            </a:r>
          </a:p>
          <a:p>
            <a:pPr marL="998538" lvl="1" indent="-458788" eaLnBrk="1" hangingPunct="1">
              <a:spcBef>
                <a:spcPts val="2400"/>
              </a:spcBef>
              <a:buClrTx/>
              <a:buFontTx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</a:rPr>
              <a:t>Repeat steps 2 and 3 for each remaining job until the schedule is complete.</a:t>
            </a:r>
          </a:p>
        </p:txBody>
      </p:sp>
    </p:spTree>
    <p:extLst>
      <p:ext uri="{BB962C8B-B14F-4D97-AF65-F5344CB8AC3E}">
        <p14:creationId xmlns:p14="http://schemas.microsoft.com/office/powerpoint/2010/main" val="143959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Learning Outcomes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altLang="zh-HK" dirty="0"/>
              <a:t>Explain operations scheduling.</a:t>
            </a:r>
          </a:p>
          <a:p>
            <a:pPr>
              <a:spcBef>
                <a:spcPts val="2000"/>
              </a:spcBef>
            </a:pPr>
            <a:r>
              <a:rPr lang="en-US" altLang="zh-HK" dirty="0"/>
              <a:t>Identify the elements of job shops scheduling.</a:t>
            </a:r>
          </a:p>
          <a:p>
            <a:pPr>
              <a:spcBef>
                <a:spcPts val="2000"/>
              </a:spcBef>
            </a:pPr>
            <a:r>
              <a:rPr lang="en-US" altLang="zh-HK" dirty="0"/>
              <a:t>Analyze scheduling problems using priority rules and more specialized techniques.</a:t>
            </a:r>
          </a:p>
          <a:p>
            <a:pPr>
              <a:spcBef>
                <a:spcPts val="2000"/>
              </a:spcBef>
            </a:pPr>
            <a:r>
              <a:rPr lang="en-US" altLang="zh-HK" dirty="0"/>
              <a:t>Identify the major elements of scheduling workers in service </a:t>
            </a:r>
            <a:r>
              <a:rPr lang="en-US" altLang="zh-HK"/>
              <a:t>operations.</a:t>
            </a:r>
            <a:endParaRPr lang="en-US" altLang="zh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CFD3C-AEF3-4CE5-BC7C-BE972EF49B76}"/>
              </a:ext>
            </a:extLst>
          </p:cNvPr>
          <p:cNvSpPr txBox="1"/>
          <p:nvPr/>
        </p:nvSpPr>
        <p:spPr>
          <a:xfrm>
            <a:off x="261257" y="6319157"/>
            <a:ext cx="482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References: Jacobs &amp; Chase, 15</a:t>
            </a:r>
            <a:r>
              <a:rPr lang="en-HK" baseline="30000" dirty="0"/>
              <a:t>th</a:t>
            </a:r>
            <a:r>
              <a:rPr lang="en-HK" dirty="0"/>
              <a:t> ed, Chapter 22.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83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2211388" y="3430588"/>
            <a:ext cx="5160962" cy="357187"/>
          </a:xfrm>
          <a:prstGeom prst="rect">
            <a:avLst/>
          </a:prstGeom>
          <a:solidFill>
            <a:srgbClr val="FFC000">
              <a:alpha val="65097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2212975" y="3044825"/>
            <a:ext cx="5160963" cy="357188"/>
          </a:xfrm>
          <a:prstGeom prst="rect">
            <a:avLst/>
          </a:prstGeom>
          <a:solidFill>
            <a:srgbClr val="008000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41"/>
          <p:cNvSpPr>
            <a:spLocks noChangeArrowheads="1"/>
          </p:cNvSpPr>
          <p:nvPr/>
        </p:nvSpPr>
        <p:spPr bwMode="auto">
          <a:xfrm>
            <a:off x="2214563" y="2647950"/>
            <a:ext cx="5160962" cy="357188"/>
          </a:xfrm>
          <a:prstGeom prst="rect">
            <a:avLst/>
          </a:prstGeom>
          <a:solidFill>
            <a:schemeClr val="tx1">
              <a:lumMod val="60000"/>
              <a:lumOff val="40000"/>
              <a:alpha val="8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2209800" y="2251075"/>
            <a:ext cx="5160963" cy="357188"/>
          </a:xfrm>
          <a:prstGeom prst="rect">
            <a:avLst/>
          </a:prstGeom>
          <a:solidFill>
            <a:schemeClr val="accent1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/>
              <a:t>Optimal Schedule of Jobs Using Johnson’s Rule - Example</a:t>
            </a:r>
            <a:endParaRPr lang="en-US" dirty="0"/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323850" y="4038600"/>
            <a:ext cx="8486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Decision steps: 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>
                <a:solidFill>
                  <a:schemeClr val="accent1"/>
                </a:solidFill>
              </a:rPr>
              <a:t>Select Job A, and assign it as the last job to be processed.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325438" y="4779963"/>
            <a:ext cx="6130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AutoNum type="arabicPeriod" startAt="2"/>
            </a:pPr>
            <a:r>
              <a:rPr lang="en-US" altLang="en-US" dirty="0">
                <a:solidFill>
                  <a:srgbClr val="FFC000"/>
                </a:solidFill>
              </a:rPr>
              <a:t>Select Job D, assign it as the 2</a:t>
            </a:r>
            <a:r>
              <a:rPr lang="en-US" altLang="en-US" baseline="30000" dirty="0">
                <a:solidFill>
                  <a:srgbClr val="FFC000"/>
                </a:solidFill>
              </a:rPr>
              <a:t>nd</a:t>
            </a:r>
            <a:r>
              <a:rPr lang="en-US" altLang="en-US" dirty="0">
                <a:solidFill>
                  <a:srgbClr val="FFC000"/>
                </a:solidFill>
              </a:rPr>
              <a:t> last job.</a:t>
            </a: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330200" y="5140325"/>
            <a:ext cx="544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AutoNum type="arabicPeriod" startAt="3"/>
            </a:pPr>
            <a:r>
              <a:rPr lang="en-US" altLang="en-US" dirty="0">
                <a:solidFill>
                  <a:srgbClr val="009900"/>
                </a:solidFill>
              </a:rPr>
              <a:t>Select Job C, assign it as the 1</a:t>
            </a:r>
            <a:r>
              <a:rPr lang="en-US" altLang="en-US" baseline="30000" dirty="0">
                <a:solidFill>
                  <a:srgbClr val="009900"/>
                </a:solidFill>
              </a:rPr>
              <a:t>st</a:t>
            </a:r>
            <a:r>
              <a:rPr lang="en-US" altLang="en-US" dirty="0">
                <a:solidFill>
                  <a:srgbClr val="009900"/>
                </a:solidFill>
              </a:rPr>
              <a:t> job.</a:t>
            </a: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325438" y="5480050"/>
            <a:ext cx="5779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1313" indent="-341313">
              <a:buFont typeface="+mj-lt"/>
              <a:buAutoNum type="arabicPeriod" startAt="4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Select Job B, assign it as the 2nd job.</a:t>
            </a:r>
          </a:p>
        </p:txBody>
      </p:sp>
      <p:graphicFrame>
        <p:nvGraphicFramePr>
          <p:cNvPr id="4" name="Group 36"/>
          <p:cNvGraphicFramePr>
            <a:graphicFrameLocks/>
          </p:cNvGraphicFramePr>
          <p:nvPr/>
        </p:nvGraphicFramePr>
        <p:xfrm>
          <a:off x="1547813" y="1412875"/>
          <a:ext cx="5840412" cy="2408237"/>
        </p:xfrm>
        <a:graphic>
          <a:graphicData uri="http://schemas.openxmlformats.org/drawingml/2006/table">
            <a:tbl>
              <a:tblPr/>
              <a:tblGrid>
                <a:gridCol w="6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3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Job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Operation Time on Machine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Operation Time on Machine 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30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/>
              <a:t>Optimal Schedule of Jobs Using Johnson’s Rule - Example</a:t>
            </a:r>
            <a:endParaRPr lang="en-US" dirty="0"/>
          </a:p>
        </p:txBody>
      </p:sp>
      <p:graphicFrame>
        <p:nvGraphicFramePr>
          <p:cNvPr id="14" name="Group 4"/>
          <p:cNvGraphicFramePr>
            <a:graphicFrameLocks noGrp="1"/>
          </p:cNvGraphicFramePr>
          <p:nvPr/>
        </p:nvGraphicFramePr>
        <p:xfrm>
          <a:off x="1311440" y="5273824"/>
          <a:ext cx="6019800" cy="473075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34B2"/>
                        </a:buClr>
                        <a:buSzTx/>
                        <a:buFont typeface="Times" pitchFamily="34" charset="0"/>
                        <a:buNone/>
                        <a:tabLst/>
                      </a:pP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81" marB="457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34B2"/>
                        </a:buClr>
                        <a:buSzTx/>
                        <a:buFont typeface="Times" pitchFamily="34" charset="0"/>
                        <a:buNone/>
                        <a:tabLst/>
                      </a:pP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34B2"/>
                        </a:buClr>
                        <a:buSzTx/>
                        <a:buFont typeface="Times" pitchFamily="34" charset="0"/>
                        <a:buNone/>
                        <a:tabLst/>
                      </a:pP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34B2"/>
                        </a:buClr>
                        <a:buSzTx/>
                        <a:buFont typeface="Times" pitchFamily="34" charset="0"/>
                        <a:buNone/>
                        <a:tabLst/>
                      </a:pP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6340640" y="2454424"/>
            <a:ext cx="914399" cy="2895600"/>
            <a:chOff x="4320" y="1872"/>
            <a:chExt cx="528" cy="1728"/>
          </a:xfrm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416" y="1872"/>
              <a:ext cx="432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4320" y="2208"/>
              <a:ext cx="336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0640" y="5330974"/>
            <a:ext cx="360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9040" y="5350024"/>
            <a:ext cx="3079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2440" y="5343674"/>
            <a:ext cx="3603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5040" y="5350024"/>
            <a:ext cx="3079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3338677" y="2967187"/>
            <a:ext cx="1401763" cy="2382837"/>
            <a:chOff x="4320" y="1872"/>
            <a:chExt cx="528" cy="1728"/>
          </a:xfrm>
        </p:grpSpPr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4416" y="1872"/>
              <a:ext cx="432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 flipH="1">
              <a:off x="4320" y="2208"/>
              <a:ext cx="336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5258600" y="3917464"/>
            <a:ext cx="1966913" cy="1371600"/>
            <a:chOff x="4320" y="1872"/>
            <a:chExt cx="528" cy="1728"/>
          </a:xfrm>
        </p:grpSpPr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4416" y="1872"/>
              <a:ext cx="432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H="1">
              <a:off x="4320" y="2208"/>
              <a:ext cx="336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2179320" y="3433594"/>
            <a:ext cx="1874520" cy="1824990"/>
            <a:chOff x="4320" y="1872"/>
            <a:chExt cx="528" cy="1728"/>
          </a:xfrm>
        </p:grpSpPr>
        <p:sp>
          <p:nvSpPr>
            <p:cNvPr id="29" name="Oval 16"/>
            <p:cNvSpPr>
              <a:spLocks noChangeArrowheads="1"/>
            </p:cNvSpPr>
            <p:nvPr/>
          </p:nvSpPr>
          <p:spPr bwMode="auto">
            <a:xfrm>
              <a:off x="4416" y="1872"/>
              <a:ext cx="432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 flipH="1">
              <a:off x="4320" y="2208"/>
              <a:ext cx="336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2" name="Group 36"/>
          <p:cNvGraphicFramePr>
            <a:graphicFrameLocks/>
          </p:cNvGraphicFramePr>
          <p:nvPr/>
        </p:nvGraphicFramePr>
        <p:xfrm>
          <a:off x="1531384" y="1644911"/>
          <a:ext cx="6875311" cy="2644551"/>
        </p:xfrm>
        <a:graphic>
          <a:graphicData uri="http://schemas.openxmlformats.org/drawingml/2006/table">
            <a:tbl>
              <a:tblPr/>
              <a:tblGrid>
                <a:gridCol w="775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Job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Operation Time on Machine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Operation Time on Machine 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50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5"/>
          <p:cNvSpPr>
            <a:spLocks noChangeArrowheads="1"/>
          </p:cNvSpPr>
          <p:nvPr/>
        </p:nvSpPr>
        <p:spPr bwMode="auto">
          <a:xfrm>
            <a:off x="3302000" y="4848225"/>
            <a:ext cx="1544638" cy="6111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226"/>
          <p:cNvSpPr>
            <a:spLocks noChangeArrowheads="1"/>
          </p:cNvSpPr>
          <p:nvPr/>
        </p:nvSpPr>
        <p:spPr bwMode="auto">
          <a:xfrm>
            <a:off x="3302000" y="4276725"/>
            <a:ext cx="1544638" cy="55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227"/>
          <p:cNvSpPr>
            <a:spLocks noChangeArrowheads="1"/>
          </p:cNvSpPr>
          <p:nvPr/>
        </p:nvSpPr>
        <p:spPr bwMode="auto">
          <a:xfrm>
            <a:off x="4856163" y="4846638"/>
            <a:ext cx="2047875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228"/>
          <p:cNvSpPr>
            <a:spLocks noChangeArrowheads="1"/>
          </p:cNvSpPr>
          <p:nvPr/>
        </p:nvSpPr>
        <p:spPr bwMode="auto">
          <a:xfrm>
            <a:off x="4854575" y="4275138"/>
            <a:ext cx="1784350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229"/>
          <p:cNvSpPr>
            <a:spLocks noChangeArrowheads="1"/>
          </p:cNvSpPr>
          <p:nvPr/>
        </p:nvSpPr>
        <p:spPr bwMode="auto">
          <a:xfrm>
            <a:off x="6911975" y="4845050"/>
            <a:ext cx="1019175" cy="625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230"/>
          <p:cNvSpPr>
            <a:spLocks noChangeArrowheads="1"/>
          </p:cNvSpPr>
          <p:nvPr/>
        </p:nvSpPr>
        <p:spPr bwMode="auto">
          <a:xfrm>
            <a:off x="6648450" y="4283075"/>
            <a:ext cx="768350" cy="544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231"/>
          <p:cNvSpPr>
            <a:spLocks noChangeArrowheads="1"/>
          </p:cNvSpPr>
          <p:nvPr/>
        </p:nvSpPr>
        <p:spPr bwMode="auto">
          <a:xfrm>
            <a:off x="7939088" y="4852988"/>
            <a:ext cx="506412" cy="614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224"/>
          <p:cNvSpPr>
            <a:spLocks noChangeArrowheads="1"/>
          </p:cNvSpPr>
          <p:nvPr/>
        </p:nvSpPr>
        <p:spPr bwMode="auto">
          <a:xfrm>
            <a:off x="2011363" y="4267200"/>
            <a:ext cx="1281112" cy="571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/>
              <a:t>Optimal Schedule of Jobs Using Johnson’s Rule - Example</a:t>
            </a:r>
            <a:endParaRPr lang="en-US" dirty="0"/>
          </a:p>
        </p:txBody>
      </p:sp>
      <p:graphicFrame>
        <p:nvGraphicFramePr>
          <p:cNvPr id="24" name="Group 234"/>
          <p:cNvGraphicFramePr>
            <a:graphicFrameLocks noGrp="1"/>
          </p:cNvGraphicFramePr>
          <p:nvPr>
            <p:ph idx="1"/>
          </p:nvPr>
        </p:nvGraphicFramePr>
        <p:xfrm>
          <a:off x="468313" y="4264025"/>
          <a:ext cx="7980362" cy="1219200"/>
        </p:xfrm>
        <a:graphic>
          <a:graphicData uri="http://schemas.openxmlformats.org/drawingml/2006/table">
            <a:tbl>
              <a:tblPr/>
              <a:tblGrid>
                <a:gridCol w="154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Machine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Job C 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Job B 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Job D 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Job A 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Machine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Job C 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Job B 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Job D 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Job A 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62"/>
          <p:cNvGraphicFramePr>
            <a:graphicFrameLocks/>
          </p:cNvGraphicFramePr>
          <p:nvPr/>
        </p:nvGraphicFramePr>
        <p:xfrm>
          <a:off x="685800" y="1365250"/>
          <a:ext cx="7764463" cy="2538414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3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Job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Operation Time on Machine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Operation Time on Machine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Line 212"/>
          <p:cNvSpPr>
            <a:spLocks noChangeShapeType="1"/>
          </p:cNvSpPr>
          <p:nvPr/>
        </p:nvSpPr>
        <p:spPr bwMode="auto">
          <a:xfrm>
            <a:off x="4857750" y="5495925"/>
            <a:ext cx="0" cy="4810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13"/>
          <p:cNvSpPr>
            <a:spLocks noChangeShapeType="1"/>
          </p:cNvSpPr>
          <p:nvPr/>
        </p:nvSpPr>
        <p:spPr bwMode="auto">
          <a:xfrm>
            <a:off x="6902450" y="5494338"/>
            <a:ext cx="0" cy="4810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14"/>
          <p:cNvSpPr>
            <a:spLocks noChangeShapeType="1"/>
          </p:cNvSpPr>
          <p:nvPr/>
        </p:nvSpPr>
        <p:spPr bwMode="auto">
          <a:xfrm>
            <a:off x="7943850" y="5495925"/>
            <a:ext cx="0" cy="4810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15"/>
          <p:cNvSpPr>
            <a:spLocks noChangeShapeType="1"/>
          </p:cNvSpPr>
          <p:nvPr/>
        </p:nvSpPr>
        <p:spPr bwMode="auto">
          <a:xfrm>
            <a:off x="8448675" y="5483225"/>
            <a:ext cx="0" cy="4810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216"/>
          <p:cNvSpPr txBox="1">
            <a:spLocks noChangeArrowheads="1"/>
          </p:cNvSpPr>
          <p:nvPr/>
        </p:nvSpPr>
        <p:spPr bwMode="auto">
          <a:xfrm>
            <a:off x="4625975" y="5880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b="1"/>
              <a:t>11</a:t>
            </a:r>
          </a:p>
        </p:txBody>
      </p:sp>
      <p:sp>
        <p:nvSpPr>
          <p:cNvPr id="18" name="Text Box 217"/>
          <p:cNvSpPr txBox="1">
            <a:spLocks noChangeArrowheads="1"/>
          </p:cNvSpPr>
          <p:nvPr/>
        </p:nvSpPr>
        <p:spPr bwMode="auto">
          <a:xfrm>
            <a:off x="6672263" y="5880100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b="1"/>
              <a:t>19</a:t>
            </a:r>
          </a:p>
        </p:txBody>
      </p:sp>
      <p:sp>
        <p:nvSpPr>
          <p:cNvPr id="19" name="Text Box 218"/>
          <p:cNvSpPr txBox="1">
            <a:spLocks noChangeArrowheads="1"/>
          </p:cNvSpPr>
          <p:nvPr/>
        </p:nvSpPr>
        <p:spPr bwMode="auto">
          <a:xfrm>
            <a:off x="7710488" y="5867400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b="1"/>
              <a:t>23</a:t>
            </a:r>
          </a:p>
        </p:txBody>
      </p:sp>
      <p:sp>
        <p:nvSpPr>
          <p:cNvPr id="20" name="Text Box 219"/>
          <p:cNvSpPr txBox="1">
            <a:spLocks noChangeArrowheads="1"/>
          </p:cNvSpPr>
          <p:nvPr/>
        </p:nvSpPr>
        <p:spPr bwMode="auto">
          <a:xfrm>
            <a:off x="8226425" y="5880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b="1"/>
              <a:t>25</a:t>
            </a:r>
          </a:p>
        </p:txBody>
      </p:sp>
      <p:sp>
        <p:nvSpPr>
          <p:cNvPr id="21" name="Text Box 220"/>
          <p:cNvSpPr txBox="1">
            <a:spLocks noChangeArrowheads="1"/>
          </p:cNvSpPr>
          <p:nvPr/>
        </p:nvSpPr>
        <p:spPr bwMode="auto">
          <a:xfrm>
            <a:off x="284163" y="57213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b="1"/>
              <a:t>Days</a:t>
            </a:r>
          </a:p>
        </p:txBody>
      </p:sp>
      <p:sp>
        <p:nvSpPr>
          <p:cNvPr id="23" name="Text Box 233"/>
          <p:cNvSpPr txBox="1">
            <a:spLocks noChangeArrowheads="1"/>
          </p:cNvSpPr>
          <p:nvPr/>
        </p:nvSpPr>
        <p:spPr bwMode="auto">
          <a:xfrm>
            <a:off x="3138488" y="5881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92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1798638"/>
            <a:ext cx="8328025" cy="2181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15600">
                <a:solidFill>
                  <a:srgbClr val="0000CC"/>
                </a:solidFill>
                <a:ea typeface="新細明體" charset="-120"/>
              </a:rPr>
              <a:t>The End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3859213" y="4894263"/>
            <a:ext cx="5118100" cy="1535112"/>
          </a:xfrm>
        </p:spPr>
        <p:txBody>
          <a:bodyPr/>
          <a:lstStyle/>
          <a:p>
            <a:pPr marL="536575" indent="-536575" eaLnBrk="1" hangingPunct="1">
              <a:buFont typeface="Wingdings" pitchFamily="2" charset="2"/>
              <a:buNone/>
            </a:pPr>
            <a:r>
              <a:rPr lang="en-US" altLang="zh-TW" sz="7200">
                <a:solidFill>
                  <a:srgbClr val="800080"/>
                </a:solidFill>
                <a:ea typeface="新細明體" charset="-12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774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03388" indent="-1703388" eaLnBrk="1" hangingPunct="1">
              <a:buFont typeface="Wingdings" pitchFamily="2" charset="2"/>
              <a:buNone/>
              <a:tabLst>
                <a:tab pos="2057400" algn="l"/>
              </a:tabLst>
              <a:defRPr/>
            </a:pPr>
            <a:r>
              <a:rPr lang="en-US" sz="3600" dirty="0"/>
              <a:t>Scheduling </a:t>
            </a:r>
          </a:p>
          <a:p>
            <a:pPr marL="638175" indent="-452438" eaLnBrk="1" hangingPunct="1">
              <a:tabLst>
                <a:tab pos="2057400" algn="l"/>
              </a:tabLst>
              <a:defRPr/>
            </a:pPr>
            <a:r>
              <a:rPr lang="en-US" dirty="0">
                <a:solidFill>
                  <a:srgbClr val="0070C0"/>
                </a:solidFill>
              </a:rPr>
              <a:t>defined as the prioritizing and sequencing of work.</a:t>
            </a:r>
          </a:p>
          <a:p>
            <a:pPr marL="638175" indent="-452438" eaLnBrk="1" hangingPunct="1">
              <a:tabLst>
                <a:tab pos="2057400" algn="l"/>
              </a:tabLst>
              <a:defRPr/>
            </a:pPr>
            <a:endParaRPr lang="en-US" dirty="0">
              <a:solidFill>
                <a:srgbClr val="0070C0"/>
              </a:solidFill>
            </a:endParaRPr>
          </a:p>
          <a:p>
            <a:pPr marL="638175" indent="-452438" eaLnBrk="1" hangingPunct="1">
              <a:tabLst>
                <a:tab pos="2057400" algn="l"/>
              </a:tabLst>
              <a:defRPr/>
            </a:pPr>
            <a:r>
              <a:rPr lang="en-US" dirty="0">
                <a:solidFill>
                  <a:srgbClr val="0070C0"/>
                </a:solidFill>
              </a:rPr>
              <a:t>a timetable for performing activities, using resources, or allocating facilities.</a:t>
            </a:r>
          </a:p>
        </p:txBody>
      </p:sp>
    </p:spTree>
    <p:extLst>
      <p:ext uri="{BB962C8B-B14F-4D97-AF65-F5344CB8AC3E}">
        <p14:creationId xmlns:p14="http://schemas.microsoft.com/office/powerpoint/2010/main" val="119499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 flipH="1">
            <a:off x="6713888" y="4905759"/>
            <a:ext cx="2379663" cy="1878012"/>
            <a:chOff x="3264" y="1928"/>
            <a:chExt cx="2112" cy="2056"/>
          </a:xfrm>
        </p:grpSpPr>
        <p:sp>
          <p:nvSpPr>
            <p:cNvPr id="4101" name="Rectangle 3"/>
            <p:cNvSpPr>
              <a:spLocks noChangeArrowheads="1"/>
            </p:cNvSpPr>
            <p:nvPr/>
          </p:nvSpPr>
          <p:spPr bwMode="auto">
            <a:xfrm>
              <a:off x="3264" y="3594"/>
              <a:ext cx="2112" cy="4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2" name="Rectangle 4"/>
            <p:cNvSpPr>
              <a:spLocks noChangeArrowheads="1"/>
            </p:cNvSpPr>
            <p:nvPr/>
          </p:nvSpPr>
          <p:spPr bwMode="auto">
            <a:xfrm>
              <a:off x="3347" y="3639"/>
              <a:ext cx="1970" cy="34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3" name="Freeform 5"/>
            <p:cNvSpPr>
              <a:spLocks/>
            </p:cNvSpPr>
            <p:nvPr/>
          </p:nvSpPr>
          <p:spPr bwMode="auto">
            <a:xfrm>
              <a:off x="3515" y="2936"/>
              <a:ext cx="246" cy="248"/>
            </a:xfrm>
            <a:custGeom>
              <a:avLst/>
              <a:gdLst>
                <a:gd name="T0" fmla="*/ 123 w 246"/>
                <a:gd name="T1" fmla="*/ 248 h 248"/>
                <a:gd name="T2" fmla="*/ 148 w 246"/>
                <a:gd name="T3" fmla="*/ 246 h 248"/>
                <a:gd name="T4" fmla="*/ 171 w 246"/>
                <a:gd name="T5" fmla="*/ 238 h 248"/>
                <a:gd name="T6" fmla="*/ 192 w 246"/>
                <a:gd name="T7" fmla="*/ 227 h 248"/>
                <a:gd name="T8" fmla="*/ 210 w 246"/>
                <a:gd name="T9" fmla="*/ 211 h 248"/>
                <a:gd name="T10" fmla="*/ 225 w 246"/>
                <a:gd name="T11" fmla="*/ 193 h 248"/>
                <a:gd name="T12" fmla="*/ 237 w 246"/>
                <a:gd name="T13" fmla="*/ 172 h 248"/>
                <a:gd name="T14" fmla="*/ 244 w 246"/>
                <a:gd name="T15" fmla="*/ 149 h 248"/>
                <a:gd name="T16" fmla="*/ 246 w 246"/>
                <a:gd name="T17" fmla="*/ 124 h 248"/>
                <a:gd name="T18" fmla="*/ 244 w 246"/>
                <a:gd name="T19" fmla="*/ 99 h 248"/>
                <a:gd name="T20" fmla="*/ 237 w 246"/>
                <a:gd name="T21" fmla="*/ 76 h 248"/>
                <a:gd name="T22" fmla="*/ 225 w 246"/>
                <a:gd name="T23" fmla="*/ 55 h 248"/>
                <a:gd name="T24" fmla="*/ 210 w 246"/>
                <a:gd name="T25" fmla="*/ 37 h 248"/>
                <a:gd name="T26" fmla="*/ 192 w 246"/>
                <a:gd name="T27" fmla="*/ 21 h 248"/>
                <a:gd name="T28" fmla="*/ 171 w 246"/>
                <a:gd name="T29" fmla="*/ 9 h 248"/>
                <a:gd name="T30" fmla="*/ 148 w 246"/>
                <a:gd name="T31" fmla="*/ 2 h 248"/>
                <a:gd name="T32" fmla="*/ 123 w 246"/>
                <a:gd name="T33" fmla="*/ 0 h 248"/>
                <a:gd name="T34" fmla="*/ 97 w 246"/>
                <a:gd name="T35" fmla="*/ 2 h 248"/>
                <a:gd name="T36" fmla="*/ 74 w 246"/>
                <a:gd name="T37" fmla="*/ 9 h 248"/>
                <a:gd name="T38" fmla="*/ 53 w 246"/>
                <a:gd name="T39" fmla="*/ 21 h 248"/>
                <a:gd name="T40" fmla="*/ 35 w 246"/>
                <a:gd name="T41" fmla="*/ 37 h 248"/>
                <a:gd name="T42" fmla="*/ 21 w 246"/>
                <a:gd name="T43" fmla="*/ 55 h 248"/>
                <a:gd name="T44" fmla="*/ 9 w 246"/>
                <a:gd name="T45" fmla="*/ 76 h 248"/>
                <a:gd name="T46" fmla="*/ 2 w 246"/>
                <a:gd name="T47" fmla="*/ 99 h 248"/>
                <a:gd name="T48" fmla="*/ 0 w 246"/>
                <a:gd name="T49" fmla="*/ 124 h 248"/>
                <a:gd name="T50" fmla="*/ 2 w 246"/>
                <a:gd name="T51" fmla="*/ 149 h 248"/>
                <a:gd name="T52" fmla="*/ 9 w 246"/>
                <a:gd name="T53" fmla="*/ 172 h 248"/>
                <a:gd name="T54" fmla="*/ 21 w 246"/>
                <a:gd name="T55" fmla="*/ 193 h 248"/>
                <a:gd name="T56" fmla="*/ 35 w 246"/>
                <a:gd name="T57" fmla="*/ 211 h 248"/>
                <a:gd name="T58" fmla="*/ 53 w 246"/>
                <a:gd name="T59" fmla="*/ 227 h 248"/>
                <a:gd name="T60" fmla="*/ 74 w 246"/>
                <a:gd name="T61" fmla="*/ 238 h 248"/>
                <a:gd name="T62" fmla="*/ 97 w 246"/>
                <a:gd name="T63" fmla="*/ 246 h 248"/>
                <a:gd name="T64" fmla="*/ 123 w 246"/>
                <a:gd name="T65" fmla="*/ 248 h 2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6"/>
                <a:gd name="T100" fmla="*/ 0 h 248"/>
                <a:gd name="T101" fmla="*/ 246 w 246"/>
                <a:gd name="T102" fmla="*/ 248 h 2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6" h="248">
                  <a:moveTo>
                    <a:pt x="123" y="248"/>
                  </a:moveTo>
                  <a:lnTo>
                    <a:pt x="148" y="246"/>
                  </a:lnTo>
                  <a:lnTo>
                    <a:pt x="171" y="238"/>
                  </a:lnTo>
                  <a:lnTo>
                    <a:pt x="192" y="227"/>
                  </a:lnTo>
                  <a:lnTo>
                    <a:pt x="210" y="211"/>
                  </a:lnTo>
                  <a:lnTo>
                    <a:pt x="225" y="193"/>
                  </a:lnTo>
                  <a:lnTo>
                    <a:pt x="237" y="172"/>
                  </a:lnTo>
                  <a:lnTo>
                    <a:pt x="244" y="149"/>
                  </a:lnTo>
                  <a:lnTo>
                    <a:pt x="246" y="124"/>
                  </a:lnTo>
                  <a:lnTo>
                    <a:pt x="244" y="99"/>
                  </a:lnTo>
                  <a:lnTo>
                    <a:pt x="237" y="76"/>
                  </a:lnTo>
                  <a:lnTo>
                    <a:pt x="225" y="55"/>
                  </a:lnTo>
                  <a:lnTo>
                    <a:pt x="210" y="37"/>
                  </a:lnTo>
                  <a:lnTo>
                    <a:pt x="192" y="21"/>
                  </a:lnTo>
                  <a:lnTo>
                    <a:pt x="171" y="9"/>
                  </a:lnTo>
                  <a:lnTo>
                    <a:pt x="148" y="2"/>
                  </a:lnTo>
                  <a:lnTo>
                    <a:pt x="123" y="0"/>
                  </a:lnTo>
                  <a:lnTo>
                    <a:pt x="97" y="2"/>
                  </a:lnTo>
                  <a:lnTo>
                    <a:pt x="74" y="9"/>
                  </a:lnTo>
                  <a:lnTo>
                    <a:pt x="53" y="21"/>
                  </a:lnTo>
                  <a:lnTo>
                    <a:pt x="35" y="37"/>
                  </a:lnTo>
                  <a:lnTo>
                    <a:pt x="21" y="55"/>
                  </a:lnTo>
                  <a:lnTo>
                    <a:pt x="9" y="76"/>
                  </a:lnTo>
                  <a:lnTo>
                    <a:pt x="2" y="99"/>
                  </a:lnTo>
                  <a:lnTo>
                    <a:pt x="0" y="124"/>
                  </a:lnTo>
                  <a:lnTo>
                    <a:pt x="2" y="149"/>
                  </a:lnTo>
                  <a:lnTo>
                    <a:pt x="9" y="172"/>
                  </a:lnTo>
                  <a:lnTo>
                    <a:pt x="21" y="193"/>
                  </a:lnTo>
                  <a:lnTo>
                    <a:pt x="35" y="211"/>
                  </a:lnTo>
                  <a:lnTo>
                    <a:pt x="53" y="227"/>
                  </a:lnTo>
                  <a:lnTo>
                    <a:pt x="74" y="238"/>
                  </a:lnTo>
                  <a:lnTo>
                    <a:pt x="97" y="246"/>
                  </a:lnTo>
                  <a:lnTo>
                    <a:pt x="123" y="24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Freeform 6"/>
            <p:cNvSpPr>
              <a:spLocks/>
            </p:cNvSpPr>
            <p:nvPr/>
          </p:nvSpPr>
          <p:spPr bwMode="auto">
            <a:xfrm>
              <a:off x="4934" y="2553"/>
              <a:ext cx="247" cy="248"/>
            </a:xfrm>
            <a:custGeom>
              <a:avLst/>
              <a:gdLst>
                <a:gd name="T0" fmla="*/ 124 w 247"/>
                <a:gd name="T1" fmla="*/ 248 h 248"/>
                <a:gd name="T2" fmla="*/ 149 w 247"/>
                <a:gd name="T3" fmla="*/ 245 h 248"/>
                <a:gd name="T4" fmla="*/ 172 w 247"/>
                <a:gd name="T5" fmla="*/ 238 h 248"/>
                <a:gd name="T6" fmla="*/ 193 w 247"/>
                <a:gd name="T7" fmla="*/ 227 h 248"/>
                <a:gd name="T8" fmla="*/ 211 w 247"/>
                <a:gd name="T9" fmla="*/ 211 h 248"/>
                <a:gd name="T10" fmla="*/ 226 w 247"/>
                <a:gd name="T11" fmla="*/ 193 h 248"/>
                <a:gd name="T12" fmla="*/ 237 w 247"/>
                <a:gd name="T13" fmla="*/ 172 h 248"/>
                <a:gd name="T14" fmla="*/ 245 w 247"/>
                <a:gd name="T15" fmla="*/ 149 h 248"/>
                <a:gd name="T16" fmla="*/ 247 w 247"/>
                <a:gd name="T17" fmla="*/ 124 h 248"/>
                <a:gd name="T18" fmla="*/ 245 w 247"/>
                <a:gd name="T19" fmla="*/ 98 h 248"/>
                <a:gd name="T20" fmla="*/ 237 w 247"/>
                <a:gd name="T21" fmla="*/ 75 h 248"/>
                <a:gd name="T22" fmla="*/ 226 w 247"/>
                <a:gd name="T23" fmla="*/ 54 h 248"/>
                <a:gd name="T24" fmla="*/ 211 w 247"/>
                <a:gd name="T25" fmla="*/ 37 h 248"/>
                <a:gd name="T26" fmla="*/ 193 w 247"/>
                <a:gd name="T27" fmla="*/ 21 h 248"/>
                <a:gd name="T28" fmla="*/ 172 w 247"/>
                <a:gd name="T29" fmla="*/ 9 h 248"/>
                <a:gd name="T30" fmla="*/ 149 w 247"/>
                <a:gd name="T31" fmla="*/ 2 h 248"/>
                <a:gd name="T32" fmla="*/ 124 w 247"/>
                <a:gd name="T33" fmla="*/ 0 h 248"/>
                <a:gd name="T34" fmla="*/ 99 w 247"/>
                <a:gd name="T35" fmla="*/ 2 h 248"/>
                <a:gd name="T36" fmla="*/ 76 w 247"/>
                <a:gd name="T37" fmla="*/ 9 h 248"/>
                <a:gd name="T38" fmla="*/ 55 w 247"/>
                <a:gd name="T39" fmla="*/ 21 h 248"/>
                <a:gd name="T40" fmla="*/ 36 w 247"/>
                <a:gd name="T41" fmla="*/ 37 h 248"/>
                <a:gd name="T42" fmla="*/ 21 w 247"/>
                <a:gd name="T43" fmla="*/ 54 h 248"/>
                <a:gd name="T44" fmla="*/ 10 w 247"/>
                <a:gd name="T45" fmla="*/ 75 h 248"/>
                <a:gd name="T46" fmla="*/ 2 w 247"/>
                <a:gd name="T47" fmla="*/ 98 h 248"/>
                <a:gd name="T48" fmla="*/ 0 w 247"/>
                <a:gd name="T49" fmla="*/ 124 h 248"/>
                <a:gd name="T50" fmla="*/ 2 w 247"/>
                <a:gd name="T51" fmla="*/ 149 h 248"/>
                <a:gd name="T52" fmla="*/ 10 w 247"/>
                <a:gd name="T53" fmla="*/ 172 h 248"/>
                <a:gd name="T54" fmla="*/ 21 w 247"/>
                <a:gd name="T55" fmla="*/ 193 h 248"/>
                <a:gd name="T56" fmla="*/ 36 w 247"/>
                <a:gd name="T57" fmla="*/ 211 h 248"/>
                <a:gd name="T58" fmla="*/ 55 w 247"/>
                <a:gd name="T59" fmla="*/ 227 h 248"/>
                <a:gd name="T60" fmla="*/ 76 w 247"/>
                <a:gd name="T61" fmla="*/ 238 h 248"/>
                <a:gd name="T62" fmla="*/ 99 w 247"/>
                <a:gd name="T63" fmla="*/ 245 h 248"/>
                <a:gd name="T64" fmla="*/ 124 w 247"/>
                <a:gd name="T65" fmla="*/ 248 h 2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7"/>
                <a:gd name="T100" fmla="*/ 0 h 248"/>
                <a:gd name="T101" fmla="*/ 247 w 247"/>
                <a:gd name="T102" fmla="*/ 248 h 2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7" h="248">
                  <a:moveTo>
                    <a:pt x="124" y="248"/>
                  </a:moveTo>
                  <a:lnTo>
                    <a:pt x="149" y="245"/>
                  </a:lnTo>
                  <a:lnTo>
                    <a:pt x="172" y="238"/>
                  </a:lnTo>
                  <a:lnTo>
                    <a:pt x="193" y="227"/>
                  </a:lnTo>
                  <a:lnTo>
                    <a:pt x="211" y="211"/>
                  </a:lnTo>
                  <a:lnTo>
                    <a:pt x="226" y="193"/>
                  </a:lnTo>
                  <a:lnTo>
                    <a:pt x="237" y="172"/>
                  </a:lnTo>
                  <a:lnTo>
                    <a:pt x="245" y="149"/>
                  </a:lnTo>
                  <a:lnTo>
                    <a:pt x="247" y="124"/>
                  </a:lnTo>
                  <a:lnTo>
                    <a:pt x="245" y="98"/>
                  </a:lnTo>
                  <a:lnTo>
                    <a:pt x="237" y="75"/>
                  </a:lnTo>
                  <a:lnTo>
                    <a:pt x="226" y="54"/>
                  </a:lnTo>
                  <a:lnTo>
                    <a:pt x="211" y="37"/>
                  </a:lnTo>
                  <a:lnTo>
                    <a:pt x="193" y="21"/>
                  </a:lnTo>
                  <a:lnTo>
                    <a:pt x="172" y="9"/>
                  </a:lnTo>
                  <a:lnTo>
                    <a:pt x="149" y="2"/>
                  </a:lnTo>
                  <a:lnTo>
                    <a:pt x="124" y="0"/>
                  </a:lnTo>
                  <a:lnTo>
                    <a:pt x="99" y="2"/>
                  </a:lnTo>
                  <a:lnTo>
                    <a:pt x="76" y="9"/>
                  </a:lnTo>
                  <a:lnTo>
                    <a:pt x="55" y="21"/>
                  </a:lnTo>
                  <a:lnTo>
                    <a:pt x="36" y="37"/>
                  </a:lnTo>
                  <a:lnTo>
                    <a:pt x="21" y="54"/>
                  </a:lnTo>
                  <a:lnTo>
                    <a:pt x="10" y="75"/>
                  </a:lnTo>
                  <a:lnTo>
                    <a:pt x="2" y="98"/>
                  </a:lnTo>
                  <a:lnTo>
                    <a:pt x="0" y="124"/>
                  </a:lnTo>
                  <a:lnTo>
                    <a:pt x="2" y="149"/>
                  </a:lnTo>
                  <a:lnTo>
                    <a:pt x="10" y="172"/>
                  </a:lnTo>
                  <a:lnTo>
                    <a:pt x="21" y="193"/>
                  </a:lnTo>
                  <a:lnTo>
                    <a:pt x="36" y="211"/>
                  </a:lnTo>
                  <a:lnTo>
                    <a:pt x="55" y="227"/>
                  </a:lnTo>
                  <a:lnTo>
                    <a:pt x="76" y="238"/>
                  </a:lnTo>
                  <a:lnTo>
                    <a:pt x="99" y="245"/>
                  </a:lnTo>
                  <a:lnTo>
                    <a:pt x="124" y="24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Freeform 7"/>
            <p:cNvSpPr>
              <a:spLocks/>
            </p:cNvSpPr>
            <p:nvPr/>
          </p:nvSpPr>
          <p:spPr bwMode="auto">
            <a:xfrm>
              <a:off x="4178" y="3318"/>
              <a:ext cx="230" cy="258"/>
            </a:xfrm>
            <a:custGeom>
              <a:avLst/>
              <a:gdLst>
                <a:gd name="T0" fmla="*/ 140 w 230"/>
                <a:gd name="T1" fmla="*/ 174 h 258"/>
                <a:gd name="T2" fmla="*/ 132 w 230"/>
                <a:gd name="T3" fmla="*/ 163 h 258"/>
                <a:gd name="T4" fmla="*/ 130 w 230"/>
                <a:gd name="T5" fmla="*/ 150 h 258"/>
                <a:gd name="T6" fmla="*/ 132 w 230"/>
                <a:gd name="T7" fmla="*/ 138 h 258"/>
                <a:gd name="T8" fmla="*/ 138 w 230"/>
                <a:gd name="T9" fmla="*/ 125 h 258"/>
                <a:gd name="T10" fmla="*/ 147 w 230"/>
                <a:gd name="T11" fmla="*/ 115 h 258"/>
                <a:gd name="T12" fmla="*/ 156 w 230"/>
                <a:gd name="T13" fmla="*/ 106 h 258"/>
                <a:gd name="T14" fmla="*/ 166 w 230"/>
                <a:gd name="T15" fmla="*/ 100 h 258"/>
                <a:gd name="T16" fmla="*/ 175 w 230"/>
                <a:gd name="T17" fmla="*/ 99 h 258"/>
                <a:gd name="T18" fmla="*/ 179 w 230"/>
                <a:gd name="T19" fmla="*/ 99 h 258"/>
                <a:gd name="T20" fmla="*/ 184 w 230"/>
                <a:gd name="T21" fmla="*/ 101 h 258"/>
                <a:gd name="T22" fmla="*/ 191 w 230"/>
                <a:gd name="T23" fmla="*/ 102 h 258"/>
                <a:gd name="T24" fmla="*/ 196 w 230"/>
                <a:gd name="T25" fmla="*/ 105 h 258"/>
                <a:gd name="T26" fmla="*/ 202 w 230"/>
                <a:gd name="T27" fmla="*/ 107 h 258"/>
                <a:gd name="T28" fmla="*/ 209 w 230"/>
                <a:gd name="T29" fmla="*/ 111 h 258"/>
                <a:gd name="T30" fmla="*/ 215 w 230"/>
                <a:gd name="T31" fmla="*/ 115 h 258"/>
                <a:gd name="T32" fmla="*/ 221 w 230"/>
                <a:gd name="T33" fmla="*/ 118 h 258"/>
                <a:gd name="T34" fmla="*/ 230 w 230"/>
                <a:gd name="T35" fmla="*/ 30 h 258"/>
                <a:gd name="T36" fmla="*/ 20 w 230"/>
                <a:gd name="T37" fmla="*/ 0 h 258"/>
                <a:gd name="T38" fmla="*/ 0 w 230"/>
                <a:gd name="T39" fmla="*/ 104 h 258"/>
                <a:gd name="T40" fmla="*/ 45 w 230"/>
                <a:gd name="T41" fmla="*/ 106 h 258"/>
                <a:gd name="T42" fmla="*/ 45 w 230"/>
                <a:gd name="T43" fmla="*/ 116 h 258"/>
                <a:gd name="T44" fmla="*/ 49 w 230"/>
                <a:gd name="T45" fmla="*/ 114 h 258"/>
                <a:gd name="T46" fmla="*/ 53 w 230"/>
                <a:gd name="T47" fmla="*/ 112 h 258"/>
                <a:gd name="T48" fmla="*/ 59 w 230"/>
                <a:gd name="T49" fmla="*/ 109 h 258"/>
                <a:gd name="T50" fmla="*/ 64 w 230"/>
                <a:gd name="T51" fmla="*/ 107 h 258"/>
                <a:gd name="T52" fmla="*/ 68 w 230"/>
                <a:gd name="T53" fmla="*/ 106 h 258"/>
                <a:gd name="T54" fmla="*/ 74 w 230"/>
                <a:gd name="T55" fmla="*/ 105 h 258"/>
                <a:gd name="T56" fmla="*/ 80 w 230"/>
                <a:gd name="T57" fmla="*/ 105 h 258"/>
                <a:gd name="T58" fmla="*/ 85 w 230"/>
                <a:gd name="T59" fmla="*/ 105 h 258"/>
                <a:gd name="T60" fmla="*/ 102 w 230"/>
                <a:gd name="T61" fmla="*/ 111 h 258"/>
                <a:gd name="T62" fmla="*/ 109 w 230"/>
                <a:gd name="T63" fmla="*/ 120 h 258"/>
                <a:gd name="T64" fmla="*/ 111 w 230"/>
                <a:gd name="T65" fmla="*/ 128 h 258"/>
                <a:gd name="T66" fmla="*/ 111 w 230"/>
                <a:gd name="T67" fmla="*/ 133 h 258"/>
                <a:gd name="T68" fmla="*/ 110 w 230"/>
                <a:gd name="T69" fmla="*/ 133 h 258"/>
                <a:gd name="T70" fmla="*/ 107 w 230"/>
                <a:gd name="T71" fmla="*/ 134 h 258"/>
                <a:gd name="T72" fmla="*/ 103 w 230"/>
                <a:gd name="T73" fmla="*/ 135 h 258"/>
                <a:gd name="T74" fmla="*/ 97 w 230"/>
                <a:gd name="T75" fmla="*/ 137 h 258"/>
                <a:gd name="T76" fmla="*/ 90 w 230"/>
                <a:gd name="T77" fmla="*/ 139 h 258"/>
                <a:gd name="T78" fmla="*/ 83 w 230"/>
                <a:gd name="T79" fmla="*/ 142 h 258"/>
                <a:gd name="T80" fmla="*/ 73 w 230"/>
                <a:gd name="T81" fmla="*/ 146 h 258"/>
                <a:gd name="T82" fmla="*/ 65 w 230"/>
                <a:gd name="T83" fmla="*/ 150 h 258"/>
                <a:gd name="T84" fmla="*/ 59 w 230"/>
                <a:gd name="T85" fmla="*/ 155 h 258"/>
                <a:gd name="T86" fmla="*/ 53 w 230"/>
                <a:gd name="T87" fmla="*/ 159 h 258"/>
                <a:gd name="T88" fmla="*/ 49 w 230"/>
                <a:gd name="T89" fmla="*/ 164 h 258"/>
                <a:gd name="T90" fmla="*/ 45 w 230"/>
                <a:gd name="T91" fmla="*/ 168 h 258"/>
                <a:gd name="T92" fmla="*/ 45 w 230"/>
                <a:gd name="T93" fmla="*/ 258 h 258"/>
                <a:gd name="T94" fmla="*/ 207 w 230"/>
                <a:gd name="T95" fmla="*/ 258 h 258"/>
                <a:gd name="T96" fmla="*/ 211 w 230"/>
                <a:gd name="T97" fmla="*/ 214 h 258"/>
                <a:gd name="T98" fmla="*/ 202 w 230"/>
                <a:gd name="T99" fmla="*/ 210 h 258"/>
                <a:gd name="T100" fmla="*/ 194 w 230"/>
                <a:gd name="T101" fmla="*/ 206 h 258"/>
                <a:gd name="T102" fmla="*/ 184 w 230"/>
                <a:gd name="T103" fmla="*/ 202 h 258"/>
                <a:gd name="T104" fmla="*/ 176 w 230"/>
                <a:gd name="T105" fmla="*/ 197 h 258"/>
                <a:gd name="T106" fmla="*/ 167 w 230"/>
                <a:gd name="T107" fmla="*/ 191 h 258"/>
                <a:gd name="T108" fmla="*/ 157 w 230"/>
                <a:gd name="T109" fmla="*/ 185 h 258"/>
                <a:gd name="T110" fmla="*/ 149 w 230"/>
                <a:gd name="T111" fmla="*/ 180 h 258"/>
                <a:gd name="T112" fmla="*/ 140 w 230"/>
                <a:gd name="T113" fmla="*/ 174 h 2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30"/>
                <a:gd name="T172" fmla="*/ 0 h 258"/>
                <a:gd name="T173" fmla="*/ 230 w 230"/>
                <a:gd name="T174" fmla="*/ 258 h 25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30" h="258">
                  <a:moveTo>
                    <a:pt x="140" y="174"/>
                  </a:moveTo>
                  <a:lnTo>
                    <a:pt x="132" y="163"/>
                  </a:lnTo>
                  <a:lnTo>
                    <a:pt x="130" y="150"/>
                  </a:lnTo>
                  <a:lnTo>
                    <a:pt x="132" y="138"/>
                  </a:lnTo>
                  <a:lnTo>
                    <a:pt x="138" y="125"/>
                  </a:lnTo>
                  <a:lnTo>
                    <a:pt x="147" y="115"/>
                  </a:lnTo>
                  <a:lnTo>
                    <a:pt x="156" y="106"/>
                  </a:lnTo>
                  <a:lnTo>
                    <a:pt x="166" y="100"/>
                  </a:lnTo>
                  <a:lnTo>
                    <a:pt x="175" y="99"/>
                  </a:lnTo>
                  <a:lnTo>
                    <a:pt x="179" y="99"/>
                  </a:lnTo>
                  <a:lnTo>
                    <a:pt x="184" y="101"/>
                  </a:lnTo>
                  <a:lnTo>
                    <a:pt x="191" y="102"/>
                  </a:lnTo>
                  <a:lnTo>
                    <a:pt x="196" y="105"/>
                  </a:lnTo>
                  <a:lnTo>
                    <a:pt x="202" y="107"/>
                  </a:lnTo>
                  <a:lnTo>
                    <a:pt x="209" y="111"/>
                  </a:lnTo>
                  <a:lnTo>
                    <a:pt x="215" y="115"/>
                  </a:lnTo>
                  <a:lnTo>
                    <a:pt x="221" y="118"/>
                  </a:lnTo>
                  <a:lnTo>
                    <a:pt x="230" y="30"/>
                  </a:lnTo>
                  <a:lnTo>
                    <a:pt x="20" y="0"/>
                  </a:lnTo>
                  <a:lnTo>
                    <a:pt x="0" y="104"/>
                  </a:lnTo>
                  <a:lnTo>
                    <a:pt x="45" y="106"/>
                  </a:lnTo>
                  <a:lnTo>
                    <a:pt x="45" y="116"/>
                  </a:lnTo>
                  <a:lnTo>
                    <a:pt x="49" y="114"/>
                  </a:lnTo>
                  <a:lnTo>
                    <a:pt x="53" y="112"/>
                  </a:lnTo>
                  <a:lnTo>
                    <a:pt x="59" y="109"/>
                  </a:lnTo>
                  <a:lnTo>
                    <a:pt x="64" y="107"/>
                  </a:lnTo>
                  <a:lnTo>
                    <a:pt x="68" y="106"/>
                  </a:lnTo>
                  <a:lnTo>
                    <a:pt x="74" y="105"/>
                  </a:lnTo>
                  <a:lnTo>
                    <a:pt x="80" y="105"/>
                  </a:lnTo>
                  <a:lnTo>
                    <a:pt x="85" y="105"/>
                  </a:lnTo>
                  <a:lnTo>
                    <a:pt x="102" y="111"/>
                  </a:lnTo>
                  <a:lnTo>
                    <a:pt x="109" y="120"/>
                  </a:lnTo>
                  <a:lnTo>
                    <a:pt x="111" y="128"/>
                  </a:lnTo>
                  <a:lnTo>
                    <a:pt x="111" y="133"/>
                  </a:lnTo>
                  <a:lnTo>
                    <a:pt x="110" y="133"/>
                  </a:lnTo>
                  <a:lnTo>
                    <a:pt x="107" y="134"/>
                  </a:lnTo>
                  <a:lnTo>
                    <a:pt x="103" y="135"/>
                  </a:lnTo>
                  <a:lnTo>
                    <a:pt x="97" y="137"/>
                  </a:lnTo>
                  <a:lnTo>
                    <a:pt x="90" y="139"/>
                  </a:lnTo>
                  <a:lnTo>
                    <a:pt x="83" y="142"/>
                  </a:lnTo>
                  <a:lnTo>
                    <a:pt x="73" y="146"/>
                  </a:lnTo>
                  <a:lnTo>
                    <a:pt x="65" y="150"/>
                  </a:lnTo>
                  <a:lnTo>
                    <a:pt x="59" y="155"/>
                  </a:lnTo>
                  <a:lnTo>
                    <a:pt x="53" y="159"/>
                  </a:lnTo>
                  <a:lnTo>
                    <a:pt x="49" y="164"/>
                  </a:lnTo>
                  <a:lnTo>
                    <a:pt x="45" y="168"/>
                  </a:lnTo>
                  <a:lnTo>
                    <a:pt x="45" y="258"/>
                  </a:lnTo>
                  <a:lnTo>
                    <a:pt x="207" y="258"/>
                  </a:lnTo>
                  <a:lnTo>
                    <a:pt x="211" y="214"/>
                  </a:lnTo>
                  <a:lnTo>
                    <a:pt x="202" y="210"/>
                  </a:lnTo>
                  <a:lnTo>
                    <a:pt x="194" y="206"/>
                  </a:lnTo>
                  <a:lnTo>
                    <a:pt x="184" y="202"/>
                  </a:lnTo>
                  <a:lnTo>
                    <a:pt x="176" y="197"/>
                  </a:lnTo>
                  <a:lnTo>
                    <a:pt x="167" y="191"/>
                  </a:lnTo>
                  <a:lnTo>
                    <a:pt x="157" y="185"/>
                  </a:lnTo>
                  <a:lnTo>
                    <a:pt x="149" y="180"/>
                  </a:lnTo>
                  <a:lnTo>
                    <a:pt x="140" y="17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Rectangle 8"/>
            <p:cNvSpPr>
              <a:spLocks noChangeArrowheads="1"/>
            </p:cNvSpPr>
            <p:nvPr/>
          </p:nvSpPr>
          <p:spPr bwMode="auto">
            <a:xfrm>
              <a:off x="3757" y="3564"/>
              <a:ext cx="324" cy="1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7" name="Rectangle 9"/>
            <p:cNvSpPr>
              <a:spLocks noChangeArrowheads="1"/>
            </p:cNvSpPr>
            <p:nvPr/>
          </p:nvSpPr>
          <p:spPr bwMode="auto">
            <a:xfrm>
              <a:off x="3782" y="3535"/>
              <a:ext cx="329" cy="1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8" name="Freeform 10"/>
            <p:cNvSpPr>
              <a:spLocks/>
            </p:cNvSpPr>
            <p:nvPr/>
          </p:nvSpPr>
          <p:spPr bwMode="auto">
            <a:xfrm>
              <a:off x="3760" y="3140"/>
              <a:ext cx="441" cy="450"/>
            </a:xfrm>
            <a:custGeom>
              <a:avLst/>
              <a:gdLst>
                <a:gd name="T0" fmla="*/ 414 w 441"/>
                <a:gd name="T1" fmla="*/ 312 h 450"/>
                <a:gd name="T2" fmla="*/ 403 w 441"/>
                <a:gd name="T3" fmla="*/ 313 h 450"/>
                <a:gd name="T4" fmla="*/ 382 w 441"/>
                <a:gd name="T5" fmla="*/ 314 h 450"/>
                <a:gd name="T6" fmla="*/ 356 w 441"/>
                <a:gd name="T7" fmla="*/ 314 h 450"/>
                <a:gd name="T8" fmla="*/ 324 w 441"/>
                <a:gd name="T9" fmla="*/ 310 h 450"/>
                <a:gd name="T10" fmla="*/ 291 w 441"/>
                <a:gd name="T11" fmla="*/ 302 h 450"/>
                <a:gd name="T12" fmla="*/ 258 w 441"/>
                <a:gd name="T13" fmla="*/ 287 h 450"/>
                <a:gd name="T14" fmla="*/ 227 w 441"/>
                <a:gd name="T15" fmla="*/ 266 h 450"/>
                <a:gd name="T16" fmla="*/ 203 w 441"/>
                <a:gd name="T17" fmla="*/ 240 h 450"/>
                <a:gd name="T18" fmla="*/ 185 w 441"/>
                <a:gd name="T19" fmla="*/ 214 h 450"/>
                <a:gd name="T20" fmla="*/ 170 w 441"/>
                <a:gd name="T21" fmla="*/ 188 h 450"/>
                <a:gd name="T22" fmla="*/ 157 w 441"/>
                <a:gd name="T23" fmla="*/ 161 h 450"/>
                <a:gd name="T24" fmla="*/ 140 w 441"/>
                <a:gd name="T25" fmla="*/ 128 h 450"/>
                <a:gd name="T26" fmla="*/ 118 w 441"/>
                <a:gd name="T27" fmla="*/ 88 h 450"/>
                <a:gd name="T28" fmla="*/ 89 w 441"/>
                <a:gd name="T29" fmla="*/ 49 h 450"/>
                <a:gd name="T30" fmla="*/ 51 w 441"/>
                <a:gd name="T31" fmla="*/ 16 h 450"/>
                <a:gd name="T32" fmla="*/ 20 w 441"/>
                <a:gd name="T33" fmla="*/ 9 h 450"/>
                <a:gd name="T34" fmla="*/ 8 w 441"/>
                <a:gd name="T35" fmla="*/ 27 h 450"/>
                <a:gd name="T36" fmla="*/ 21 w 441"/>
                <a:gd name="T37" fmla="*/ 48 h 450"/>
                <a:gd name="T38" fmla="*/ 56 w 441"/>
                <a:gd name="T39" fmla="*/ 76 h 450"/>
                <a:gd name="T40" fmla="*/ 80 w 441"/>
                <a:gd name="T41" fmla="*/ 110 h 450"/>
                <a:gd name="T42" fmla="*/ 101 w 441"/>
                <a:gd name="T43" fmla="*/ 147 h 450"/>
                <a:gd name="T44" fmla="*/ 117 w 441"/>
                <a:gd name="T45" fmla="*/ 181 h 450"/>
                <a:gd name="T46" fmla="*/ 131 w 441"/>
                <a:gd name="T47" fmla="*/ 210 h 450"/>
                <a:gd name="T48" fmla="*/ 148 w 441"/>
                <a:gd name="T49" fmla="*/ 238 h 450"/>
                <a:gd name="T50" fmla="*/ 169 w 441"/>
                <a:gd name="T51" fmla="*/ 268 h 450"/>
                <a:gd name="T52" fmla="*/ 193 w 441"/>
                <a:gd name="T53" fmla="*/ 296 h 450"/>
                <a:gd name="T54" fmla="*/ 222 w 441"/>
                <a:gd name="T55" fmla="*/ 317 h 450"/>
                <a:gd name="T56" fmla="*/ 251 w 441"/>
                <a:gd name="T57" fmla="*/ 334 h 450"/>
                <a:gd name="T58" fmla="*/ 280 w 441"/>
                <a:gd name="T59" fmla="*/ 344 h 450"/>
                <a:gd name="T60" fmla="*/ 311 w 441"/>
                <a:gd name="T61" fmla="*/ 352 h 450"/>
                <a:gd name="T62" fmla="*/ 339 w 441"/>
                <a:gd name="T63" fmla="*/ 356 h 450"/>
                <a:gd name="T64" fmla="*/ 365 w 441"/>
                <a:gd name="T65" fmla="*/ 358 h 450"/>
                <a:gd name="T66" fmla="*/ 388 w 441"/>
                <a:gd name="T67" fmla="*/ 357 h 450"/>
                <a:gd name="T68" fmla="*/ 398 w 441"/>
                <a:gd name="T69" fmla="*/ 450 h 450"/>
                <a:gd name="T70" fmla="*/ 441 w 441"/>
                <a:gd name="T71" fmla="*/ 333 h 450"/>
                <a:gd name="T72" fmla="*/ 416 w 441"/>
                <a:gd name="T73" fmla="*/ 312 h 4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41"/>
                <a:gd name="T112" fmla="*/ 0 h 450"/>
                <a:gd name="T113" fmla="*/ 441 w 441"/>
                <a:gd name="T114" fmla="*/ 450 h 45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41" h="450">
                  <a:moveTo>
                    <a:pt x="416" y="312"/>
                  </a:moveTo>
                  <a:lnTo>
                    <a:pt x="414" y="312"/>
                  </a:lnTo>
                  <a:lnTo>
                    <a:pt x="409" y="313"/>
                  </a:lnTo>
                  <a:lnTo>
                    <a:pt x="403" y="313"/>
                  </a:lnTo>
                  <a:lnTo>
                    <a:pt x="394" y="314"/>
                  </a:lnTo>
                  <a:lnTo>
                    <a:pt x="382" y="314"/>
                  </a:lnTo>
                  <a:lnTo>
                    <a:pt x="370" y="314"/>
                  </a:lnTo>
                  <a:lnTo>
                    <a:pt x="356" y="314"/>
                  </a:lnTo>
                  <a:lnTo>
                    <a:pt x="340" y="312"/>
                  </a:lnTo>
                  <a:lnTo>
                    <a:pt x="324" y="310"/>
                  </a:lnTo>
                  <a:lnTo>
                    <a:pt x="308" y="306"/>
                  </a:lnTo>
                  <a:lnTo>
                    <a:pt x="291" y="302"/>
                  </a:lnTo>
                  <a:lnTo>
                    <a:pt x="274" y="296"/>
                  </a:lnTo>
                  <a:lnTo>
                    <a:pt x="258" y="287"/>
                  </a:lnTo>
                  <a:lnTo>
                    <a:pt x="242" y="278"/>
                  </a:lnTo>
                  <a:lnTo>
                    <a:pt x="227" y="266"/>
                  </a:lnTo>
                  <a:lnTo>
                    <a:pt x="213" y="253"/>
                  </a:lnTo>
                  <a:lnTo>
                    <a:pt x="203" y="240"/>
                  </a:lnTo>
                  <a:lnTo>
                    <a:pt x="193" y="228"/>
                  </a:lnTo>
                  <a:lnTo>
                    <a:pt x="185" y="214"/>
                  </a:lnTo>
                  <a:lnTo>
                    <a:pt x="178" y="201"/>
                  </a:lnTo>
                  <a:lnTo>
                    <a:pt x="170" y="188"/>
                  </a:lnTo>
                  <a:lnTo>
                    <a:pt x="163" y="174"/>
                  </a:lnTo>
                  <a:lnTo>
                    <a:pt x="157" y="161"/>
                  </a:lnTo>
                  <a:lnTo>
                    <a:pt x="150" y="148"/>
                  </a:lnTo>
                  <a:lnTo>
                    <a:pt x="140" y="128"/>
                  </a:lnTo>
                  <a:lnTo>
                    <a:pt x="129" y="108"/>
                  </a:lnTo>
                  <a:lnTo>
                    <a:pt x="118" y="88"/>
                  </a:lnTo>
                  <a:lnTo>
                    <a:pt x="105" y="68"/>
                  </a:lnTo>
                  <a:lnTo>
                    <a:pt x="89" y="49"/>
                  </a:lnTo>
                  <a:lnTo>
                    <a:pt x="72" y="31"/>
                  </a:lnTo>
                  <a:lnTo>
                    <a:pt x="51" y="16"/>
                  </a:lnTo>
                  <a:lnTo>
                    <a:pt x="25" y="0"/>
                  </a:lnTo>
                  <a:lnTo>
                    <a:pt x="20" y="9"/>
                  </a:lnTo>
                  <a:lnTo>
                    <a:pt x="14" y="19"/>
                  </a:lnTo>
                  <a:lnTo>
                    <a:pt x="8" y="27"/>
                  </a:lnTo>
                  <a:lnTo>
                    <a:pt x="0" y="35"/>
                  </a:lnTo>
                  <a:lnTo>
                    <a:pt x="21" y="48"/>
                  </a:lnTo>
                  <a:lnTo>
                    <a:pt x="40" y="62"/>
                  </a:lnTo>
                  <a:lnTo>
                    <a:pt x="56" y="76"/>
                  </a:lnTo>
                  <a:lnTo>
                    <a:pt x="68" y="93"/>
                  </a:lnTo>
                  <a:lnTo>
                    <a:pt x="80" y="110"/>
                  </a:lnTo>
                  <a:lnTo>
                    <a:pt x="90" y="128"/>
                  </a:lnTo>
                  <a:lnTo>
                    <a:pt x="101" y="147"/>
                  </a:lnTo>
                  <a:lnTo>
                    <a:pt x="110" y="167"/>
                  </a:lnTo>
                  <a:lnTo>
                    <a:pt x="117" y="181"/>
                  </a:lnTo>
                  <a:lnTo>
                    <a:pt x="124" y="195"/>
                  </a:lnTo>
                  <a:lnTo>
                    <a:pt x="131" y="210"/>
                  </a:lnTo>
                  <a:lnTo>
                    <a:pt x="140" y="224"/>
                  </a:lnTo>
                  <a:lnTo>
                    <a:pt x="148" y="238"/>
                  </a:lnTo>
                  <a:lnTo>
                    <a:pt x="158" y="253"/>
                  </a:lnTo>
                  <a:lnTo>
                    <a:pt x="169" y="268"/>
                  </a:lnTo>
                  <a:lnTo>
                    <a:pt x="181" y="282"/>
                  </a:lnTo>
                  <a:lnTo>
                    <a:pt x="193" y="296"/>
                  </a:lnTo>
                  <a:lnTo>
                    <a:pt x="207" y="307"/>
                  </a:lnTo>
                  <a:lnTo>
                    <a:pt x="222" y="317"/>
                  </a:lnTo>
                  <a:lnTo>
                    <a:pt x="235" y="325"/>
                  </a:lnTo>
                  <a:lnTo>
                    <a:pt x="251" y="334"/>
                  </a:lnTo>
                  <a:lnTo>
                    <a:pt x="266" y="339"/>
                  </a:lnTo>
                  <a:lnTo>
                    <a:pt x="280" y="344"/>
                  </a:lnTo>
                  <a:lnTo>
                    <a:pt x="296" y="348"/>
                  </a:lnTo>
                  <a:lnTo>
                    <a:pt x="311" y="352"/>
                  </a:lnTo>
                  <a:lnTo>
                    <a:pt x="326" y="355"/>
                  </a:lnTo>
                  <a:lnTo>
                    <a:pt x="339" y="356"/>
                  </a:lnTo>
                  <a:lnTo>
                    <a:pt x="353" y="357"/>
                  </a:lnTo>
                  <a:lnTo>
                    <a:pt x="365" y="358"/>
                  </a:lnTo>
                  <a:lnTo>
                    <a:pt x="377" y="358"/>
                  </a:lnTo>
                  <a:lnTo>
                    <a:pt x="388" y="357"/>
                  </a:lnTo>
                  <a:lnTo>
                    <a:pt x="398" y="357"/>
                  </a:lnTo>
                  <a:lnTo>
                    <a:pt x="398" y="450"/>
                  </a:lnTo>
                  <a:lnTo>
                    <a:pt x="441" y="450"/>
                  </a:lnTo>
                  <a:lnTo>
                    <a:pt x="441" y="333"/>
                  </a:lnTo>
                  <a:lnTo>
                    <a:pt x="441" y="307"/>
                  </a:lnTo>
                  <a:lnTo>
                    <a:pt x="416" y="3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Freeform 11"/>
            <p:cNvSpPr>
              <a:spLocks/>
            </p:cNvSpPr>
            <p:nvPr/>
          </p:nvSpPr>
          <p:spPr bwMode="auto">
            <a:xfrm>
              <a:off x="3323" y="3135"/>
              <a:ext cx="368" cy="476"/>
            </a:xfrm>
            <a:custGeom>
              <a:avLst/>
              <a:gdLst>
                <a:gd name="T0" fmla="*/ 146 w 368"/>
                <a:gd name="T1" fmla="*/ 287 h 476"/>
                <a:gd name="T2" fmla="*/ 146 w 368"/>
                <a:gd name="T3" fmla="*/ 330 h 476"/>
                <a:gd name="T4" fmla="*/ 325 w 368"/>
                <a:gd name="T5" fmla="*/ 330 h 476"/>
                <a:gd name="T6" fmla="*/ 325 w 368"/>
                <a:gd name="T7" fmla="*/ 433 h 476"/>
                <a:gd name="T8" fmla="*/ 44 w 368"/>
                <a:gd name="T9" fmla="*/ 433 h 476"/>
                <a:gd name="T10" fmla="*/ 44 w 368"/>
                <a:gd name="T11" fmla="*/ 409 h 476"/>
                <a:gd name="T12" fmla="*/ 45 w 368"/>
                <a:gd name="T13" fmla="*/ 379 h 476"/>
                <a:gd name="T14" fmla="*/ 47 w 368"/>
                <a:gd name="T15" fmla="*/ 343 h 476"/>
                <a:gd name="T16" fmla="*/ 50 w 368"/>
                <a:gd name="T17" fmla="*/ 304 h 476"/>
                <a:gd name="T18" fmla="*/ 55 w 368"/>
                <a:gd name="T19" fmla="*/ 264 h 476"/>
                <a:gd name="T20" fmla="*/ 63 w 368"/>
                <a:gd name="T21" fmla="*/ 223 h 476"/>
                <a:gd name="T22" fmla="*/ 73 w 368"/>
                <a:gd name="T23" fmla="*/ 185 h 476"/>
                <a:gd name="T24" fmla="*/ 86 w 368"/>
                <a:gd name="T25" fmla="*/ 150 h 476"/>
                <a:gd name="T26" fmla="*/ 96 w 368"/>
                <a:gd name="T27" fmla="*/ 129 h 476"/>
                <a:gd name="T28" fmla="*/ 108 w 368"/>
                <a:gd name="T29" fmla="*/ 110 h 476"/>
                <a:gd name="T30" fmla="*/ 119 w 368"/>
                <a:gd name="T31" fmla="*/ 93 h 476"/>
                <a:gd name="T32" fmla="*/ 132 w 368"/>
                <a:gd name="T33" fmla="*/ 78 h 476"/>
                <a:gd name="T34" fmla="*/ 146 w 368"/>
                <a:gd name="T35" fmla="*/ 66 h 476"/>
                <a:gd name="T36" fmla="*/ 159 w 368"/>
                <a:gd name="T37" fmla="*/ 54 h 476"/>
                <a:gd name="T38" fmla="*/ 174 w 368"/>
                <a:gd name="T39" fmla="*/ 44 h 476"/>
                <a:gd name="T40" fmla="*/ 188 w 368"/>
                <a:gd name="T41" fmla="*/ 35 h 476"/>
                <a:gd name="T42" fmla="*/ 181 w 368"/>
                <a:gd name="T43" fmla="*/ 27 h 476"/>
                <a:gd name="T44" fmla="*/ 175 w 368"/>
                <a:gd name="T45" fmla="*/ 18 h 476"/>
                <a:gd name="T46" fmla="*/ 170 w 368"/>
                <a:gd name="T47" fmla="*/ 9 h 476"/>
                <a:gd name="T48" fmla="*/ 164 w 368"/>
                <a:gd name="T49" fmla="*/ 0 h 476"/>
                <a:gd name="T50" fmla="*/ 148 w 368"/>
                <a:gd name="T51" fmla="*/ 9 h 476"/>
                <a:gd name="T52" fmla="*/ 131 w 368"/>
                <a:gd name="T53" fmla="*/ 21 h 476"/>
                <a:gd name="T54" fmla="*/ 115 w 368"/>
                <a:gd name="T55" fmla="*/ 34 h 476"/>
                <a:gd name="T56" fmla="*/ 99 w 368"/>
                <a:gd name="T57" fmla="*/ 50 h 476"/>
                <a:gd name="T58" fmla="*/ 85 w 368"/>
                <a:gd name="T59" fmla="*/ 67 h 476"/>
                <a:gd name="T60" fmla="*/ 70 w 368"/>
                <a:gd name="T61" fmla="*/ 87 h 476"/>
                <a:gd name="T62" fmla="*/ 57 w 368"/>
                <a:gd name="T63" fmla="*/ 108 h 476"/>
                <a:gd name="T64" fmla="*/ 46 w 368"/>
                <a:gd name="T65" fmla="*/ 132 h 476"/>
                <a:gd name="T66" fmla="*/ 29 w 368"/>
                <a:gd name="T67" fmla="*/ 179 h 476"/>
                <a:gd name="T68" fmla="*/ 17 w 368"/>
                <a:gd name="T69" fmla="*/ 232 h 476"/>
                <a:gd name="T70" fmla="*/ 8 w 368"/>
                <a:gd name="T71" fmla="*/ 284 h 476"/>
                <a:gd name="T72" fmla="*/ 3 w 368"/>
                <a:gd name="T73" fmla="*/ 334 h 476"/>
                <a:gd name="T74" fmla="*/ 1 w 368"/>
                <a:gd name="T75" fmla="*/ 381 h 476"/>
                <a:gd name="T76" fmla="*/ 0 w 368"/>
                <a:gd name="T77" fmla="*/ 417 h 476"/>
                <a:gd name="T78" fmla="*/ 1 w 368"/>
                <a:gd name="T79" fmla="*/ 444 h 476"/>
                <a:gd name="T80" fmla="*/ 1 w 368"/>
                <a:gd name="T81" fmla="*/ 455 h 476"/>
                <a:gd name="T82" fmla="*/ 1 w 368"/>
                <a:gd name="T83" fmla="*/ 476 h 476"/>
                <a:gd name="T84" fmla="*/ 22 w 368"/>
                <a:gd name="T85" fmla="*/ 476 h 476"/>
                <a:gd name="T86" fmla="*/ 346 w 368"/>
                <a:gd name="T87" fmla="*/ 476 h 476"/>
                <a:gd name="T88" fmla="*/ 368 w 368"/>
                <a:gd name="T89" fmla="*/ 476 h 476"/>
                <a:gd name="T90" fmla="*/ 368 w 368"/>
                <a:gd name="T91" fmla="*/ 455 h 476"/>
                <a:gd name="T92" fmla="*/ 368 w 368"/>
                <a:gd name="T93" fmla="*/ 309 h 476"/>
                <a:gd name="T94" fmla="*/ 368 w 368"/>
                <a:gd name="T95" fmla="*/ 287 h 476"/>
                <a:gd name="T96" fmla="*/ 346 w 368"/>
                <a:gd name="T97" fmla="*/ 287 h 476"/>
                <a:gd name="T98" fmla="*/ 146 w 368"/>
                <a:gd name="T99" fmla="*/ 287 h 47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8"/>
                <a:gd name="T151" fmla="*/ 0 h 476"/>
                <a:gd name="T152" fmla="*/ 368 w 368"/>
                <a:gd name="T153" fmla="*/ 476 h 47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8" h="476">
                  <a:moveTo>
                    <a:pt x="146" y="287"/>
                  </a:moveTo>
                  <a:lnTo>
                    <a:pt x="146" y="330"/>
                  </a:lnTo>
                  <a:lnTo>
                    <a:pt x="325" y="330"/>
                  </a:lnTo>
                  <a:lnTo>
                    <a:pt x="325" y="433"/>
                  </a:lnTo>
                  <a:lnTo>
                    <a:pt x="44" y="433"/>
                  </a:lnTo>
                  <a:lnTo>
                    <a:pt x="44" y="409"/>
                  </a:lnTo>
                  <a:lnTo>
                    <a:pt x="45" y="379"/>
                  </a:lnTo>
                  <a:lnTo>
                    <a:pt x="47" y="343"/>
                  </a:lnTo>
                  <a:lnTo>
                    <a:pt x="50" y="304"/>
                  </a:lnTo>
                  <a:lnTo>
                    <a:pt x="55" y="264"/>
                  </a:lnTo>
                  <a:lnTo>
                    <a:pt x="63" y="223"/>
                  </a:lnTo>
                  <a:lnTo>
                    <a:pt x="73" y="185"/>
                  </a:lnTo>
                  <a:lnTo>
                    <a:pt x="86" y="150"/>
                  </a:lnTo>
                  <a:lnTo>
                    <a:pt x="96" y="129"/>
                  </a:lnTo>
                  <a:lnTo>
                    <a:pt x="108" y="110"/>
                  </a:lnTo>
                  <a:lnTo>
                    <a:pt x="119" y="93"/>
                  </a:lnTo>
                  <a:lnTo>
                    <a:pt x="132" y="78"/>
                  </a:lnTo>
                  <a:lnTo>
                    <a:pt x="146" y="66"/>
                  </a:lnTo>
                  <a:lnTo>
                    <a:pt x="159" y="54"/>
                  </a:lnTo>
                  <a:lnTo>
                    <a:pt x="174" y="44"/>
                  </a:lnTo>
                  <a:lnTo>
                    <a:pt x="188" y="35"/>
                  </a:lnTo>
                  <a:lnTo>
                    <a:pt x="181" y="27"/>
                  </a:lnTo>
                  <a:lnTo>
                    <a:pt x="175" y="18"/>
                  </a:lnTo>
                  <a:lnTo>
                    <a:pt x="170" y="9"/>
                  </a:lnTo>
                  <a:lnTo>
                    <a:pt x="164" y="0"/>
                  </a:lnTo>
                  <a:lnTo>
                    <a:pt x="148" y="9"/>
                  </a:lnTo>
                  <a:lnTo>
                    <a:pt x="131" y="21"/>
                  </a:lnTo>
                  <a:lnTo>
                    <a:pt x="115" y="34"/>
                  </a:lnTo>
                  <a:lnTo>
                    <a:pt x="99" y="50"/>
                  </a:lnTo>
                  <a:lnTo>
                    <a:pt x="85" y="67"/>
                  </a:lnTo>
                  <a:lnTo>
                    <a:pt x="70" y="87"/>
                  </a:lnTo>
                  <a:lnTo>
                    <a:pt x="57" y="108"/>
                  </a:lnTo>
                  <a:lnTo>
                    <a:pt x="46" y="132"/>
                  </a:lnTo>
                  <a:lnTo>
                    <a:pt x="29" y="179"/>
                  </a:lnTo>
                  <a:lnTo>
                    <a:pt x="17" y="232"/>
                  </a:lnTo>
                  <a:lnTo>
                    <a:pt x="8" y="284"/>
                  </a:lnTo>
                  <a:lnTo>
                    <a:pt x="3" y="334"/>
                  </a:lnTo>
                  <a:lnTo>
                    <a:pt x="1" y="381"/>
                  </a:lnTo>
                  <a:lnTo>
                    <a:pt x="0" y="417"/>
                  </a:lnTo>
                  <a:lnTo>
                    <a:pt x="1" y="444"/>
                  </a:lnTo>
                  <a:lnTo>
                    <a:pt x="1" y="455"/>
                  </a:lnTo>
                  <a:lnTo>
                    <a:pt x="1" y="476"/>
                  </a:lnTo>
                  <a:lnTo>
                    <a:pt x="22" y="476"/>
                  </a:lnTo>
                  <a:lnTo>
                    <a:pt x="346" y="476"/>
                  </a:lnTo>
                  <a:lnTo>
                    <a:pt x="368" y="476"/>
                  </a:lnTo>
                  <a:lnTo>
                    <a:pt x="368" y="455"/>
                  </a:lnTo>
                  <a:lnTo>
                    <a:pt x="368" y="309"/>
                  </a:lnTo>
                  <a:lnTo>
                    <a:pt x="368" y="287"/>
                  </a:lnTo>
                  <a:lnTo>
                    <a:pt x="346" y="287"/>
                  </a:lnTo>
                  <a:lnTo>
                    <a:pt x="146" y="28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Freeform 12"/>
            <p:cNvSpPr>
              <a:spLocks/>
            </p:cNvSpPr>
            <p:nvPr/>
          </p:nvSpPr>
          <p:spPr bwMode="auto">
            <a:xfrm>
              <a:off x="4229" y="3148"/>
              <a:ext cx="136" cy="163"/>
            </a:xfrm>
            <a:custGeom>
              <a:avLst/>
              <a:gdLst>
                <a:gd name="T0" fmla="*/ 122 w 136"/>
                <a:gd name="T1" fmla="*/ 0 h 163"/>
                <a:gd name="T2" fmla="*/ 94 w 136"/>
                <a:gd name="T3" fmla="*/ 19 h 163"/>
                <a:gd name="T4" fmla="*/ 69 w 136"/>
                <a:gd name="T5" fmla="*/ 41 h 163"/>
                <a:gd name="T6" fmla="*/ 49 w 136"/>
                <a:gd name="T7" fmla="*/ 65 h 163"/>
                <a:gd name="T8" fmla="*/ 32 w 136"/>
                <a:gd name="T9" fmla="*/ 88 h 163"/>
                <a:gd name="T10" fmla="*/ 19 w 136"/>
                <a:gd name="T11" fmla="*/ 110 h 163"/>
                <a:gd name="T12" fmla="*/ 9 w 136"/>
                <a:gd name="T13" fmla="*/ 128 h 163"/>
                <a:gd name="T14" fmla="*/ 2 w 136"/>
                <a:gd name="T15" fmla="*/ 141 h 163"/>
                <a:gd name="T16" fmla="*/ 0 w 136"/>
                <a:gd name="T17" fmla="*/ 147 h 163"/>
                <a:gd name="T18" fmla="*/ 41 w 136"/>
                <a:gd name="T19" fmla="*/ 163 h 163"/>
                <a:gd name="T20" fmla="*/ 41 w 136"/>
                <a:gd name="T21" fmla="*/ 163 h 163"/>
                <a:gd name="T22" fmla="*/ 42 w 136"/>
                <a:gd name="T23" fmla="*/ 159 h 163"/>
                <a:gd name="T24" fmla="*/ 47 w 136"/>
                <a:gd name="T25" fmla="*/ 149 h 163"/>
                <a:gd name="T26" fmla="*/ 55 w 136"/>
                <a:gd name="T27" fmla="*/ 136 h 163"/>
                <a:gd name="T28" fmla="*/ 65 w 136"/>
                <a:gd name="T29" fmla="*/ 118 h 163"/>
                <a:gd name="T30" fmla="*/ 79 w 136"/>
                <a:gd name="T31" fmla="*/ 99 h 163"/>
                <a:gd name="T32" fmla="*/ 95 w 136"/>
                <a:gd name="T33" fmla="*/ 79 h 163"/>
                <a:gd name="T34" fmla="*/ 114 w 136"/>
                <a:gd name="T35" fmla="*/ 60 h 163"/>
                <a:gd name="T36" fmla="*/ 136 w 136"/>
                <a:gd name="T37" fmla="*/ 43 h 163"/>
                <a:gd name="T38" fmla="*/ 131 w 136"/>
                <a:gd name="T39" fmla="*/ 33 h 163"/>
                <a:gd name="T40" fmla="*/ 127 w 136"/>
                <a:gd name="T41" fmla="*/ 22 h 163"/>
                <a:gd name="T42" fmla="*/ 124 w 136"/>
                <a:gd name="T43" fmla="*/ 11 h 163"/>
                <a:gd name="T44" fmla="*/ 122 w 136"/>
                <a:gd name="T45" fmla="*/ 0 h 1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6"/>
                <a:gd name="T70" fmla="*/ 0 h 163"/>
                <a:gd name="T71" fmla="*/ 136 w 136"/>
                <a:gd name="T72" fmla="*/ 163 h 1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6" h="163">
                  <a:moveTo>
                    <a:pt x="122" y="0"/>
                  </a:moveTo>
                  <a:lnTo>
                    <a:pt x="94" y="19"/>
                  </a:lnTo>
                  <a:lnTo>
                    <a:pt x="69" y="41"/>
                  </a:lnTo>
                  <a:lnTo>
                    <a:pt x="49" y="65"/>
                  </a:lnTo>
                  <a:lnTo>
                    <a:pt x="32" y="88"/>
                  </a:lnTo>
                  <a:lnTo>
                    <a:pt x="19" y="110"/>
                  </a:lnTo>
                  <a:lnTo>
                    <a:pt x="9" y="128"/>
                  </a:lnTo>
                  <a:lnTo>
                    <a:pt x="2" y="141"/>
                  </a:lnTo>
                  <a:lnTo>
                    <a:pt x="0" y="147"/>
                  </a:lnTo>
                  <a:lnTo>
                    <a:pt x="41" y="163"/>
                  </a:lnTo>
                  <a:lnTo>
                    <a:pt x="42" y="159"/>
                  </a:lnTo>
                  <a:lnTo>
                    <a:pt x="47" y="149"/>
                  </a:lnTo>
                  <a:lnTo>
                    <a:pt x="55" y="136"/>
                  </a:lnTo>
                  <a:lnTo>
                    <a:pt x="65" y="118"/>
                  </a:lnTo>
                  <a:lnTo>
                    <a:pt x="79" y="99"/>
                  </a:lnTo>
                  <a:lnTo>
                    <a:pt x="95" y="79"/>
                  </a:lnTo>
                  <a:lnTo>
                    <a:pt x="114" y="60"/>
                  </a:lnTo>
                  <a:lnTo>
                    <a:pt x="136" y="43"/>
                  </a:lnTo>
                  <a:lnTo>
                    <a:pt x="131" y="33"/>
                  </a:lnTo>
                  <a:lnTo>
                    <a:pt x="127" y="22"/>
                  </a:lnTo>
                  <a:lnTo>
                    <a:pt x="124" y="1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Freeform 13"/>
            <p:cNvSpPr>
              <a:spLocks/>
            </p:cNvSpPr>
            <p:nvPr/>
          </p:nvSpPr>
          <p:spPr bwMode="auto">
            <a:xfrm>
              <a:off x="4486" y="3150"/>
              <a:ext cx="368" cy="458"/>
            </a:xfrm>
            <a:custGeom>
              <a:avLst/>
              <a:gdLst>
                <a:gd name="T0" fmla="*/ 364 w 368"/>
                <a:gd name="T1" fmla="*/ 434 h 458"/>
                <a:gd name="T2" fmla="*/ 363 w 368"/>
                <a:gd name="T3" fmla="*/ 422 h 458"/>
                <a:gd name="T4" fmla="*/ 359 w 368"/>
                <a:gd name="T5" fmla="*/ 396 h 458"/>
                <a:gd name="T6" fmla="*/ 353 w 368"/>
                <a:gd name="T7" fmla="*/ 357 h 458"/>
                <a:gd name="T8" fmla="*/ 343 w 368"/>
                <a:gd name="T9" fmla="*/ 311 h 458"/>
                <a:gd name="T10" fmla="*/ 331 w 368"/>
                <a:gd name="T11" fmla="*/ 258 h 458"/>
                <a:gd name="T12" fmla="*/ 314 w 368"/>
                <a:gd name="T13" fmla="*/ 202 h 458"/>
                <a:gd name="T14" fmla="*/ 293 w 368"/>
                <a:gd name="T15" fmla="*/ 146 h 458"/>
                <a:gd name="T16" fmla="*/ 268 w 368"/>
                <a:gd name="T17" fmla="*/ 94 h 458"/>
                <a:gd name="T18" fmla="*/ 258 w 368"/>
                <a:gd name="T19" fmla="*/ 78 h 458"/>
                <a:gd name="T20" fmla="*/ 248 w 368"/>
                <a:gd name="T21" fmla="*/ 62 h 458"/>
                <a:gd name="T22" fmla="*/ 237 w 368"/>
                <a:gd name="T23" fmla="*/ 50 h 458"/>
                <a:gd name="T24" fmla="*/ 227 w 368"/>
                <a:gd name="T25" fmla="*/ 37 h 458"/>
                <a:gd name="T26" fmla="*/ 215 w 368"/>
                <a:gd name="T27" fmla="*/ 27 h 458"/>
                <a:gd name="T28" fmla="*/ 203 w 368"/>
                <a:gd name="T29" fmla="*/ 16 h 458"/>
                <a:gd name="T30" fmla="*/ 191 w 368"/>
                <a:gd name="T31" fmla="*/ 8 h 458"/>
                <a:gd name="T32" fmla="*/ 179 w 368"/>
                <a:gd name="T33" fmla="*/ 0 h 458"/>
                <a:gd name="T34" fmla="*/ 177 w 368"/>
                <a:gd name="T35" fmla="*/ 12 h 458"/>
                <a:gd name="T36" fmla="*/ 173 w 368"/>
                <a:gd name="T37" fmla="*/ 22 h 458"/>
                <a:gd name="T38" fmla="*/ 169 w 368"/>
                <a:gd name="T39" fmla="*/ 33 h 458"/>
                <a:gd name="T40" fmla="*/ 164 w 368"/>
                <a:gd name="T41" fmla="*/ 43 h 458"/>
                <a:gd name="T42" fmla="*/ 173 w 368"/>
                <a:gd name="T43" fmla="*/ 50 h 458"/>
                <a:gd name="T44" fmla="*/ 182 w 368"/>
                <a:gd name="T45" fmla="*/ 56 h 458"/>
                <a:gd name="T46" fmla="*/ 191 w 368"/>
                <a:gd name="T47" fmla="*/ 64 h 458"/>
                <a:gd name="T48" fmla="*/ 200 w 368"/>
                <a:gd name="T49" fmla="*/ 73 h 458"/>
                <a:gd name="T50" fmla="*/ 207 w 368"/>
                <a:gd name="T51" fmla="*/ 81 h 458"/>
                <a:gd name="T52" fmla="*/ 215 w 368"/>
                <a:gd name="T53" fmla="*/ 92 h 458"/>
                <a:gd name="T54" fmla="*/ 222 w 368"/>
                <a:gd name="T55" fmla="*/ 103 h 458"/>
                <a:gd name="T56" fmla="*/ 229 w 368"/>
                <a:gd name="T57" fmla="*/ 115 h 458"/>
                <a:gd name="T58" fmla="*/ 249 w 368"/>
                <a:gd name="T59" fmla="*/ 154 h 458"/>
                <a:gd name="T60" fmla="*/ 266 w 368"/>
                <a:gd name="T61" fmla="*/ 196 h 458"/>
                <a:gd name="T62" fmla="*/ 279 w 368"/>
                <a:gd name="T63" fmla="*/ 239 h 458"/>
                <a:gd name="T64" fmla="*/ 291 w 368"/>
                <a:gd name="T65" fmla="*/ 281 h 458"/>
                <a:gd name="T66" fmla="*/ 301 w 368"/>
                <a:gd name="T67" fmla="*/ 321 h 458"/>
                <a:gd name="T68" fmla="*/ 309 w 368"/>
                <a:gd name="T69" fmla="*/ 357 h 458"/>
                <a:gd name="T70" fmla="*/ 314 w 368"/>
                <a:gd name="T71" fmla="*/ 389 h 458"/>
                <a:gd name="T72" fmla="*/ 318 w 368"/>
                <a:gd name="T73" fmla="*/ 414 h 458"/>
                <a:gd name="T74" fmla="*/ 44 w 368"/>
                <a:gd name="T75" fmla="*/ 414 h 458"/>
                <a:gd name="T76" fmla="*/ 44 w 368"/>
                <a:gd name="T77" fmla="*/ 330 h 458"/>
                <a:gd name="T78" fmla="*/ 183 w 368"/>
                <a:gd name="T79" fmla="*/ 330 h 458"/>
                <a:gd name="T80" fmla="*/ 183 w 368"/>
                <a:gd name="T81" fmla="*/ 287 h 458"/>
                <a:gd name="T82" fmla="*/ 22 w 368"/>
                <a:gd name="T83" fmla="*/ 287 h 458"/>
                <a:gd name="T84" fmla="*/ 0 w 368"/>
                <a:gd name="T85" fmla="*/ 287 h 458"/>
                <a:gd name="T86" fmla="*/ 0 w 368"/>
                <a:gd name="T87" fmla="*/ 309 h 458"/>
                <a:gd name="T88" fmla="*/ 0 w 368"/>
                <a:gd name="T89" fmla="*/ 436 h 458"/>
                <a:gd name="T90" fmla="*/ 0 w 368"/>
                <a:gd name="T91" fmla="*/ 458 h 458"/>
                <a:gd name="T92" fmla="*/ 22 w 368"/>
                <a:gd name="T93" fmla="*/ 458 h 458"/>
                <a:gd name="T94" fmla="*/ 343 w 368"/>
                <a:gd name="T95" fmla="*/ 458 h 458"/>
                <a:gd name="T96" fmla="*/ 368 w 368"/>
                <a:gd name="T97" fmla="*/ 458 h 458"/>
                <a:gd name="T98" fmla="*/ 364 w 368"/>
                <a:gd name="T99" fmla="*/ 434 h 45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8"/>
                <a:gd name="T151" fmla="*/ 0 h 458"/>
                <a:gd name="T152" fmla="*/ 368 w 368"/>
                <a:gd name="T153" fmla="*/ 458 h 45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8" h="458">
                  <a:moveTo>
                    <a:pt x="364" y="434"/>
                  </a:moveTo>
                  <a:lnTo>
                    <a:pt x="363" y="422"/>
                  </a:lnTo>
                  <a:lnTo>
                    <a:pt x="359" y="396"/>
                  </a:lnTo>
                  <a:lnTo>
                    <a:pt x="353" y="357"/>
                  </a:lnTo>
                  <a:lnTo>
                    <a:pt x="343" y="311"/>
                  </a:lnTo>
                  <a:lnTo>
                    <a:pt x="331" y="258"/>
                  </a:lnTo>
                  <a:lnTo>
                    <a:pt x="314" y="202"/>
                  </a:lnTo>
                  <a:lnTo>
                    <a:pt x="293" y="146"/>
                  </a:lnTo>
                  <a:lnTo>
                    <a:pt x="268" y="94"/>
                  </a:lnTo>
                  <a:lnTo>
                    <a:pt x="258" y="78"/>
                  </a:lnTo>
                  <a:lnTo>
                    <a:pt x="248" y="62"/>
                  </a:lnTo>
                  <a:lnTo>
                    <a:pt x="237" y="50"/>
                  </a:lnTo>
                  <a:lnTo>
                    <a:pt x="227" y="37"/>
                  </a:lnTo>
                  <a:lnTo>
                    <a:pt x="215" y="27"/>
                  </a:lnTo>
                  <a:lnTo>
                    <a:pt x="203" y="16"/>
                  </a:lnTo>
                  <a:lnTo>
                    <a:pt x="191" y="8"/>
                  </a:lnTo>
                  <a:lnTo>
                    <a:pt x="179" y="0"/>
                  </a:lnTo>
                  <a:lnTo>
                    <a:pt x="177" y="12"/>
                  </a:lnTo>
                  <a:lnTo>
                    <a:pt x="173" y="22"/>
                  </a:lnTo>
                  <a:lnTo>
                    <a:pt x="169" y="33"/>
                  </a:lnTo>
                  <a:lnTo>
                    <a:pt x="164" y="43"/>
                  </a:lnTo>
                  <a:lnTo>
                    <a:pt x="173" y="50"/>
                  </a:lnTo>
                  <a:lnTo>
                    <a:pt x="182" y="56"/>
                  </a:lnTo>
                  <a:lnTo>
                    <a:pt x="191" y="64"/>
                  </a:lnTo>
                  <a:lnTo>
                    <a:pt x="200" y="73"/>
                  </a:lnTo>
                  <a:lnTo>
                    <a:pt x="207" y="81"/>
                  </a:lnTo>
                  <a:lnTo>
                    <a:pt x="215" y="92"/>
                  </a:lnTo>
                  <a:lnTo>
                    <a:pt x="222" y="103"/>
                  </a:lnTo>
                  <a:lnTo>
                    <a:pt x="229" y="115"/>
                  </a:lnTo>
                  <a:lnTo>
                    <a:pt x="249" y="154"/>
                  </a:lnTo>
                  <a:lnTo>
                    <a:pt x="266" y="196"/>
                  </a:lnTo>
                  <a:lnTo>
                    <a:pt x="279" y="239"/>
                  </a:lnTo>
                  <a:lnTo>
                    <a:pt x="291" y="281"/>
                  </a:lnTo>
                  <a:lnTo>
                    <a:pt x="301" y="321"/>
                  </a:lnTo>
                  <a:lnTo>
                    <a:pt x="309" y="357"/>
                  </a:lnTo>
                  <a:lnTo>
                    <a:pt x="314" y="389"/>
                  </a:lnTo>
                  <a:lnTo>
                    <a:pt x="318" y="414"/>
                  </a:lnTo>
                  <a:lnTo>
                    <a:pt x="44" y="414"/>
                  </a:lnTo>
                  <a:lnTo>
                    <a:pt x="44" y="330"/>
                  </a:lnTo>
                  <a:lnTo>
                    <a:pt x="183" y="330"/>
                  </a:lnTo>
                  <a:lnTo>
                    <a:pt x="183" y="287"/>
                  </a:lnTo>
                  <a:lnTo>
                    <a:pt x="22" y="287"/>
                  </a:lnTo>
                  <a:lnTo>
                    <a:pt x="0" y="287"/>
                  </a:lnTo>
                  <a:lnTo>
                    <a:pt x="0" y="309"/>
                  </a:lnTo>
                  <a:lnTo>
                    <a:pt x="0" y="436"/>
                  </a:lnTo>
                  <a:lnTo>
                    <a:pt x="0" y="458"/>
                  </a:lnTo>
                  <a:lnTo>
                    <a:pt x="22" y="458"/>
                  </a:lnTo>
                  <a:lnTo>
                    <a:pt x="343" y="458"/>
                  </a:lnTo>
                  <a:lnTo>
                    <a:pt x="368" y="458"/>
                  </a:lnTo>
                  <a:lnTo>
                    <a:pt x="364" y="43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14"/>
            <p:cNvSpPr>
              <a:spLocks/>
            </p:cNvSpPr>
            <p:nvPr/>
          </p:nvSpPr>
          <p:spPr bwMode="auto">
            <a:xfrm>
              <a:off x="5011" y="2817"/>
              <a:ext cx="84" cy="538"/>
            </a:xfrm>
            <a:custGeom>
              <a:avLst/>
              <a:gdLst>
                <a:gd name="T0" fmla="*/ 10 w 84"/>
                <a:gd name="T1" fmla="*/ 10 h 538"/>
                <a:gd name="T2" fmla="*/ 10 w 84"/>
                <a:gd name="T3" fmla="*/ 12 h 538"/>
                <a:gd name="T4" fmla="*/ 10 w 84"/>
                <a:gd name="T5" fmla="*/ 18 h 538"/>
                <a:gd name="T6" fmla="*/ 11 w 84"/>
                <a:gd name="T7" fmla="*/ 25 h 538"/>
                <a:gd name="T8" fmla="*/ 15 w 84"/>
                <a:gd name="T9" fmla="*/ 30 h 538"/>
                <a:gd name="T10" fmla="*/ 18 w 84"/>
                <a:gd name="T11" fmla="*/ 33 h 538"/>
                <a:gd name="T12" fmla="*/ 19 w 84"/>
                <a:gd name="T13" fmla="*/ 34 h 538"/>
                <a:gd name="T14" fmla="*/ 20 w 84"/>
                <a:gd name="T15" fmla="*/ 35 h 538"/>
                <a:gd name="T16" fmla="*/ 20 w 84"/>
                <a:gd name="T17" fmla="*/ 35 h 538"/>
                <a:gd name="T18" fmla="*/ 17 w 84"/>
                <a:gd name="T19" fmla="*/ 71 h 538"/>
                <a:gd name="T20" fmla="*/ 11 w 84"/>
                <a:gd name="T21" fmla="*/ 154 h 538"/>
                <a:gd name="T22" fmla="*/ 5 w 84"/>
                <a:gd name="T23" fmla="*/ 252 h 538"/>
                <a:gd name="T24" fmla="*/ 2 w 84"/>
                <a:gd name="T25" fmla="*/ 331 h 538"/>
                <a:gd name="T26" fmla="*/ 1 w 84"/>
                <a:gd name="T27" fmla="*/ 385 h 538"/>
                <a:gd name="T28" fmla="*/ 0 w 84"/>
                <a:gd name="T29" fmla="*/ 426 h 538"/>
                <a:gd name="T30" fmla="*/ 0 w 84"/>
                <a:gd name="T31" fmla="*/ 452 h 538"/>
                <a:gd name="T32" fmla="*/ 0 w 84"/>
                <a:gd name="T33" fmla="*/ 461 h 538"/>
                <a:gd name="T34" fmla="*/ 47 w 84"/>
                <a:gd name="T35" fmla="*/ 538 h 538"/>
                <a:gd name="T36" fmla="*/ 84 w 84"/>
                <a:gd name="T37" fmla="*/ 457 h 538"/>
                <a:gd name="T38" fmla="*/ 83 w 84"/>
                <a:gd name="T39" fmla="*/ 450 h 538"/>
                <a:gd name="T40" fmla="*/ 79 w 84"/>
                <a:gd name="T41" fmla="*/ 428 h 538"/>
                <a:gd name="T42" fmla="*/ 73 w 84"/>
                <a:gd name="T43" fmla="*/ 396 h 538"/>
                <a:gd name="T44" fmla="*/ 67 w 84"/>
                <a:gd name="T45" fmla="*/ 356 h 538"/>
                <a:gd name="T46" fmla="*/ 61 w 84"/>
                <a:gd name="T47" fmla="*/ 312 h 538"/>
                <a:gd name="T48" fmla="*/ 54 w 84"/>
                <a:gd name="T49" fmla="*/ 266 h 538"/>
                <a:gd name="T50" fmla="*/ 50 w 84"/>
                <a:gd name="T51" fmla="*/ 221 h 538"/>
                <a:gd name="T52" fmla="*/ 47 w 84"/>
                <a:gd name="T53" fmla="*/ 180 h 538"/>
                <a:gd name="T54" fmla="*/ 44 w 84"/>
                <a:gd name="T55" fmla="*/ 116 h 538"/>
                <a:gd name="T56" fmla="*/ 41 w 84"/>
                <a:gd name="T57" fmla="*/ 72 h 538"/>
                <a:gd name="T58" fmla="*/ 39 w 84"/>
                <a:gd name="T59" fmla="*/ 46 h 538"/>
                <a:gd name="T60" fmla="*/ 38 w 84"/>
                <a:gd name="T61" fmla="*/ 37 h 538"/>
                <a:gd name="T62" fmla="*/ 39 w 84"/>
                <a:gd name="T63" fmla="*/ 36 h 538"/>
                <a:gd name="T64" fmla="*/ 43 w 84"/>
                <a:gd name="T65" fmla="*/ 35 h 538"/>
                <a:gd name="T66" fmla="*/ 46 w 84"/>
                <a:gd name="T67" fmla="*/ 32 h 538"/>
                <a:gd name="T68" fmla="*/ 47 w 84"/>
                <a:gd name="T69" fmla="*/ 27 h 538"/>
                <a:gd name="T70" fmla="*/ 47 w 84"/>
                <a:gd name="T71" fmla="*/ 21 h 538"/>
                <a:gd name="T72" fmla="*/ 47 w 84"/>
                <a:gd name="T73" fmla="*/ 18 h 538"/>
                <a:gd name="T74" fmla="*/ 47 w 84"/>
                <a:gd name="T75" fmla="*/ 16 h 538"/>
                <a:gd name="T76" fmla="*/ 47 w 84"/>
                <a:gd name="T77" fmla="*/ 15 h 538"/>
                <a:gd name="T78" fmla="*/ 32 w 84"/>
                <a:gd name="T79" fmla="*/ 0 h 538"/>
                <a:gd name="T80" fmla="*/ 10 w 84"/>
                <a:gd name="T81" fmla="*/ 10 h 5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4"/>
                <a:gd name="T124" fmla="*/ 0 h 538"/>
                <a:gd name="T125" fmla="*/ 84 w 84"/>
                <a:gd name="T126" fmla="*/ 538 h 5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4" h="538">
                  <a:moveTo>
                    <a:pt x="10" y="10"/>
                  </a:moveTo>
                  <a:lnTo>
                    <a:pt x="10" y="12"/>
                  </a:lnTo>
                  <a:lnTo>
                    <a:pt x="10" y="18"/>
                  </a:lnTo>
                  <a:lnTo>
                    <a:pt x="11" y="25"/>
                  </a:lnTo>
                  <a:lnTo>
                    <a:pt x="15" y="30"/>
                  </a:lnTo>
                  <a:lnTo>
                    <a:pt x="18" y="33"/>
                  </a:lnTo>
                  <a:lnTo>
                    <a:pt x="19" y="34"/>
                  </a:lnTo>
                  <a:lnTo>
                    <a:pt x="20" y="35"/>
                  </a:lnTo>
                  <a:lnTo>
                    <a:pt x="17" y="71"/>
                  </a:lnTo>
                  <a:lnTo>
                    <a:pt x="11" y="154"/>
                  </a:lnTo>
                  <a:lnTo>
                    <a:pt x="5" y="252"/>
                  </a:lnTo>
                  <a:lnTo>
                    <a:pt x="2" y="331"/>
                  </a:lnTo>
                  <a:lnTo>
                    <a:pt x="1" y="385"/>
                  </a:lnTo>
                  <a:lnTo>
                    <a:pt x="0" y="426"/>
                  </a:lnTo>
                  <a:lnTo>
                    <a:pt x="0" y="452"/>
                  </a:lnTo>
                  <a:lnTo>
                    <a:pt x="0" y="461"/>
                  </a:lnTo>
                  <a:lnTo>
                    <a:pt x="47" y="538"/>
                  </a:lnTo>
                  <a:lnTo>
                    <a:pt x="84" y="457"/>
                  </a:lnTo>
                  <a:lnTo>
                    <a:pt x="83" y="450"/>
                  </a:lnTo>
                  <a:lnTo>
                    <a:pt x="79" y="428"/>
                  </a:lnTo>
                  <a:lnTo>
                    <a:pt x="73" y="396"/>
                  </a:lnTo>
                  <a:lnTo>
                    <a:pt x="67" y="356"/>
                  </a:lnTo>
                  <a:lnTo>
                    <a:pt x="61" y="312"/>
                  </a:lnTo>
                  <a:lnTo>
                    <a:pt x="54" y="266"/>
                  </a:lnTo>
                  <a:lnTo>
                    <a:pt x="50" y="221"/>
                  </a:lnTo>
                  <a:lnTo>
                    <a:pt x="47" y="180"/>
                  </a:lnTo>
                  <a:lnTo>
                    <a:pt x="44" y="116"/>
                  </a:lnTo>
                  <a:lnTo>
                    <a:pt x="41" y="72"/>
                  </a:lnTo>
                  <a:lnTo>
                    <a:pt x="39" y="46"/>
                  </a:lnTo>
                  <a:lnTo>
                    <a:pt x="38" y="37"/>
                  </a:lnTo>
                  <a:lnTo>
                    <a:pt x="39" y="36"/>
                  </a:lnTo>
                  <a:lnTo>
                    <a:pt x="43" y="35"/>
                  </a:lnTo>
                  <a:lnTo>
                    <a:pt x="46" y="32"/>
                  </a:lnTo>
                  <a:lnTo>
                    <a:pt x="47" y="27"/>
                  </a:lnTo>
                  <a:lnTo>
                    <a:pt x="47" y="21"/>
                  </a:lnTo>
                  <a:lnTo>
                    <a:pt x="47" y="18"/>
                  </a:lnTo>
                  <a:lnTo>
                    <a:pt x="47" y="16"/>
                  </a:lnTo>
                  <a:lnTo>
                    <a:pt x="47" y="15"/>
                  </a:lnTo>
                  <a:lnTo>
                    <a:pt x="32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5"/>
            <p:cNvSpPr>
              <a:spLocks/>
            </p:cNvSpPr>
            <p:nvPr/>
          </p:nvSpPr>
          <p:spPr bwMode="auto">
            <a:xfrm>
              <a:off x="4383" y="2902"/>
              <a:ext cx="275" cy="315"/>
            </a:xfrm>
            <a:custGeom>
              <a:avLst/>
              <a:gdLst>
                <a:gd name="T0" fmla="*/ 255 w 275"/>
                <a:gd name="T1" fmla="*/ 108 h 315"/>
                <a:gd name="T2" fmla="*/ 251 w 275"/>
                <a:gd name="T3" fmla="*/ 100 h 315"/>
                <a:gd name="T4" fmla="*/ 241 w 275"/>
                <a:gd name="T5" fmla="*/ 81 h 315"/>
                <a:gd name="T6" fmla="*/ 225 w 275"/>
                <a:gd name="T7" fmla="*/ 59 h 315"/>
                <a:gd name="T8" fmla="*/ 206 w 275"/>
                <a:gd name="T9" fmla="*/ 40 h 315"/>
                <a:gd name="T10" fmla="*/ 183 w 275"/>
                <a:gd name="T11" fmla="*/ 27 h 315"/>
                <a:gd name="T12" fmla="*/ 158 w 275"/>
                <a:gd name="T13" fmla="*/ 15 h 315"/>
                <a:gd name="T14" fmla="*/ 139 w 275"/>
                <a:gd name="T15" fmla="*/ 8 h 315"/>
                <a:gd name="T16" fmla="*/ 131 w 275"/>
                <a:gd name="T17" fmla="*/ 5 h 315"/>
                <a:gd name="T18" fmla="*/ 143 w 275"/>
                <a:gd name="T19" fmla="*/ 34 h 315"/>
                <a:gd name="T20" fmla="*/ 133 w 275"/>
                <a:gd name="T21" fmla="*/ 32 h 315"/>
                <a:gd name="T22" fmla="*/ 115 w 275"/>
                <a:gd name="T23" fmla="*/ 28 h 315"/>
                <a:gd name="T24" fmla="*/ 91 w 275"/>
                <a:gd name="T25" fmla="*/ 24 h 315"/>
                <a:gd name="T26" fmla="*/ 64 w 275"/>
                <a:gd name="T27" fmla="*/ 19 h 315"/>
                <a:gd name="T28" fmla="*/ 45 w 275"/>
                <a:gd name="T29" fmla="*/ 12 h 315"/>
                <a:gd name="T30" fmla="*/ 33 w 275"/>
                <a:gd name="T31" fmla="*/ 6 h 315"/>
                <a:gd name="T32" fmla="*/ 29 w 275"/>
                <a:gd name="T33" fmla="*/ 1 h 315"/>
                <a:gd name="T34" fmla="*/ 29 w 275"/>
                <a:gd name="T35" fmla="*/ 4 h 315"/>
                <a:gd name="T36" fmla="*/ 36 w 275"/>
                <a:gd name="T37" fmla="*/ 25 h 315"/>
                <a:gd name="T38" fmla="*/ 53 w 275"/>
                <a:gd name="T39" fmla="*/ 43 h 315"/>
                <a:gd name="T40" fmla="*/ 62 w 275"/>
                <a:gd name="T41" fmla="*/ 70 h 315"/>
                <a:gd name="T42" fmla="*/ 52 w 275"/>
                <a:gd name="T43" fmla="*/ 92 h 315"/>
                <a:gd name="T44" fmla="*/ 29 w 275"/>
                <a:gd name="T45" fmla="*/ 115 h 315"/>
                <a:gd name="T46" fmla="*/ 11 w 275"/>
                <a:gd name="T47" fmla="*/ 143 h 315"/>
                <a:gd name="T48" fmla="*/ 2 w 275"/>
                <a:gd name="T49" fmla="*/ 175 h 315"/>
                <a:gd name="T50" fmla="*/ 3 w 275"/>
                <a:gd name="T51" fmla="*/ 218 h 315"/>
                <a:gd name="T52" fmla="*/ 21 w 275"/>
                <a:gd name="T53" fmla="*/ 262 h 315"/>
                <a:gd name="T54" fmla="*/ 55 w 275"/>
                <a:gd name="T55" fmla="*/ 294 h 315"/>
                <a:gd name="T56" fmla="*/ 99 w 275"/>
                <a:gd name="T57" fmla="*/ 313 h 315"/>
                <a:gd name="T58" fmla="*/ 143 w 275"/>
                <a:gd name="T59" fmla="*/ 314 h 315"/>
                <a:gd name="T60" fmla="*/ 179 w 275"/>
                <a:gd name="T61" fmla="*/ 303 h 315"/>
                <a:gd name="T62" fmla="*/ 208 w 275"/>
                <a:gd name="T63" fmla="*/ 283 h 315"/>
                <a:gd name="T64" fmla="*/ 230 w 275"/>
                <a:gd name="T65" fmla="*/ 255 h 315"/>
                <a:gd name="T66" fmla="*/ 245 w 275"/>
                <a:gd name="T67" fmla="*/ 234 h 315"/>
                <a:gd name="T68" fmla="*/ 256 w 275"/>
                <a:gd name="T69" fmla="*/ 222 h 315"/>
                <a:gd name="T70" fmla="*/ 267 w 275"/>
                <a:gd name="T71" fmla="*/ 207 h 315"/>
                <a:gd name="T72" fmla="*/ 274 w 275"/>
                <a:gd name="T73" fmla="*/ 189 h 315"/>
                <a:gd name="T74" fmla="*/ 274 w 275"/>
                <a:gd name="T75" fmla="*/ 144 h 315"/>
                <a:gd name="T76" fmla="*/ 263 w 275"/>
                <a:gd name="T77" fmla="*/ 97 h 31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75"/>
                <a:gd name="T118" fmla="*/ 0 h 315"/>
                <a:gd name="T119" fmla="*/ 275 w 275"/>
                <a:gd name="T120" fmla="*/ 315 h 31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75" h="315">
                  <a:moveTo>
                    <a:pt x="260" y="90"/>
                  </a:moveTo>
                  <a:lnTo>
                    <a:pt x="255" y="108"/>
                  </a:lnTo>
                  <a:lnTo>
                    <a:pt x="254" y="105"/>
                  </a:lnTo>
                  <a:lnTo>
                    <a:pt x="251" y="100"/>
                  </a:lnTo>
                  <a:lnTo>
                    <a:pt x="247" y="91"/>
                  </a:lnTo>
                  <a:lnTo>
                    <a:pt x="241" y="81"/>
                  </a:lnTo>
                  <a:lnTo>
                    <a:pt x="233" y="70"/>
                  </a:lnTo>
                  <a:lnTo>
                    <a:pt x="225" y="59"/>
                  </a:lnTo>
                  <a:lnTo>
                    <a:pt x="216" y="49"/>
                  </a:lnTo>
                  <a:lnTo>
                    <a:pt x="206" y="40"/>
                  </a:lnTo>
                  <a:lnTo>
                    <a:pt x="195" y="33"/>
                  </a:lnTo>
                  <a:lnTo>
                    <a:pt x="183" y="27"/>
                  </a:lnTo>
                  <a:lnTo>
                    <a:pt x="170" y="20"/>
                  </a:lnTo>
                  <a:lnTo>
                    <a:pt x="158" y="15"/>
                  </a:lnTo>
                  <a:lnTo>
                    <a:pt x="147" y="11"/>
                  </a:lnTo>
                  <a:lnTo>
                    <a:pt x="139" y="8"/>
                  </a:lnTo>
                  <a:lnTo>
                    <a:pt x="133" y="6"/>
                  </a:lnTo>
                  <a:lnTo>
                    <a:pt x="131" y="5"/>
                  </a:lnTo>
                  <a:lnTo>
                    <a:pt x="144" y="34"/>
                  </a:lnTo>
                  <a:lnTo>
                    <a:pt x="143" y="34"/>
                  </a:lnTo>
                  <a:lnTo>
                    <a:pt x="139" y="33"/>
                  </a:lnTo>
                  <a:lnTo>
                    <a:pt x="133" y="32"/>
                  </a:lnTo>
                  <a:lnTo>
                    <a:pt x="125" y="30"/>
                  </a:lnTo>
                  <a:lnTo>
                    <a:pt x="115" y="28"/>
                  </a:lnTo>
                  <a:lnTo>
                    <a:pt x="103" y="26"/>
                  </a:lnTo>
                  <a:lnTo>
                    <a:pt x="91" y="24"/>
                  </a:lnTo>
                  <a:lnTo>
                    <a:pt x="77" y="21"/>
                  </a:lnTo>
                  <a:lnTo>
                    <a:pt x="64" y="19"/>
                  </a:lnTo>
                  <a:lnTo>
                    <a:pt x="53" y="16"/>
                  </a:lnTo>
                  <a:lnTo>
                    <a:pt x="45" y="12"/>
                  </a:lnTo>
                  <a:lnTo>
                    <a:pt x="38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9" y="4"/>
                  </a:lnTo>
                  <a:lnTo>
                    <a:pt x="31" y="13"/>
                  </a:lnTo>
                  <a:lnTo>
                    <a:pt x="36" y="25"/>
                  </a:lnTo>
                  <a:lnTo>
                    <a:pt x="47" y="35"/>
                  </a:lnTo>
                  <a:lnTo>
                    <a:pt x="53" y="43"/>
                  </a:lnTo>
                  <a:lnTo>
                    <a:pt x="58" y="55"/>
                  </a:lnTo>
                  <a:lnTo>
                    <a:pt x="62" y="70"/>
                  </a:lnTo>
                  <a:lnTo>
                    <a:pt x="66" y="83"/>
                  </a:lnTo>
                  <a:lnTo>
                    <a:pt x="52" y="92"/>
                  </a:lnTo>
                  <a:lnTo>
                    <a:pt x="39" y="102"/>
                  </a:lnTo>
                  <a:lnTo>
                    <a:pt x="29" y="115"/>
                  </a:lnTo>
                  <a:lnTo>
                    <a:pt x="19" y="129"/>
                  </a:lnTo>
                  <a:lnTo>
                    <a:pt x="11" y="143"/>
                  </a:lnTo>
                  <a:lnTo>
                    <a:pt x="6" y="159"/>
                  </a:lnTo>
                  <a:lnTo>
                    <a:pt x="2" y="175"/>
                  </a:lnTo>
                  <a:lnTo>
                    <a:pt x="0" y="193"/>
                  </a:lnTo>
                  <a:lnTo>
                    <a:pt x="3" y="218"/>
                  </a:lnTo>
                  <a:lnTo>
                    <a:pt x="10" y="241"/>
                  </a:lnTo>
                  <a:lnTo>
                    <a:pt x="21" y="262"/>
                  </a:lnTo>
                  <a:lnTo>
                    <a:pt x="37" y="280"/>
                  </a:lnTo>
                  <a:lnTo>
                    <a:pt x="55" y="294"/>
                  </a:lnTo>
                  <a:lnTo>
                    <a:pt x="76" y="306"/>
                  </a:lnTo>
                  <a:lnTo>
                    <a:pt x="99" y="313"/>
                  </a:lnTo>
                  <a:lnTo>
                    <a:pt x="124" y="315"/>
                  </a:lnTo>
                  <a:lnTo>
                    <a:pt x="143" y="314"/>
                  </a:lnTo>
                  <a:lnTo>
                    <a:pt x="162" y="310"/>
                  </a:lnTo>
                  <a:lnTo>
                    <a:pt x="179" y="303"/>
                  </a:lnTo>
                  <a:lnTo>
                    <a:pt x="195" y="294"/>
                  </a:lnTo>
                  <a:lnTo>
                    <a:pt x="208" y="283"/>
                  </a:lnTo>
                  <a:lnTo>
                    <a:pt x="221" y="270"/>
                  </a:lnTo>
                  <a:lnTo>
                    <a:pt x="230" y="255"/>
                  </a:lnTo>
                  <a:lnTo>
                    <a:pt x="239" y="239"/>
                  </a:lnTo>
                  <a:lnTo>
                    <a:pt x="245" y="234"/>
                  </a:lnTo>
                  <a:lnTo>
                    <a:pt x="251" y="228"/>
                  </a:lnTo>
                  <a:lnTo>
                    <a:pt x="256" y="222"/>
                  </a:lnTo>
                  <a:lnTo>
                    <a:pt x="262" y="215"/>
                  </a:lnTo>
                  <a:lnTo>
                    <a:pt x="267" y="207"/>
                  </a:lnTo>
                  <a:lnTo>
                    <a:pt x="271" y="199"/>
                  </a:lnTo>
                  <a:lnTo>
                    <a:pt x="274" y="189"/>
                  </a:lnTo>
                  <a:lnTo>
                    <a:pt x="275" y="179"/>
                  </a:lnTo>
                  <a:lnTo>
                    <a:pt x="274" y="144"/>
                  </a:lnTo>
                  <a:lnTo>
                    <a:pt x="268" y="116"/>
                  </a:lnTo>
                  <a:lnTo>
                    <a:pt x="263" y="97"/>
                  </a:lnTo>
                  <a:lnTo>
                    <a:pt x="260" y="9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6"/>
            <p:cNvSpPr>
              <a:spLocks/>
            </p:cNvSpPr>
            <p:nvPr/>
          </p:nvSpPr>
          <p:spPr bwMode="auto">
            <a:xfrm>
              <a:off x="3713" y="3438"/>
              <a:ext cx="174" cy="104"/>
            </a:xfrm>
            <a:custGeom>
              <a:avLst/>
              <a:gdLst>
                <a:gd name="T0" fmla="*/ 0 w 174"/>
                <a:gd name="T1" fmla="*/ 6 h 104"/>
                <a:gd name="T2" fmla="*/ 2 w 174"/>
                <a:gd name="T3" fmla="*/ 6 h 104"/>
                <a:gd name="T4" fmla="*/ 8 w 174"/>
                <a:gd name="T5" fmla="*/ 4 h 104"/>
                <a:gd name="T6" fmla="*/ 18 w 174"/>
                <a:gd name="T7" fmla="*/ 3 h 104"/>
                <a:gd name="T8" fmla="*/ 30 w 174"/>
                <a:gd name="T9" fmla="*/ 1 h 104"/>
                <a:gd name="T10" fmla="*/ 44 w 174"/>
                <a:gd name="T11" fmla="*/ 0 h 104"/>
                <a:gd name="T12" fmla="*/ 59 w 174"/>
                <a:gd name="T13" fmla="*/ 0 h 104"/>
                <a:gd name="T14" fmla="*/ 73 w 174"/>
                <a:gd name="T15" fmla="*/ 0 h 104"/>
                <a:gd name="T16" fmla="*/ 87 w 174"/>
                <a:gd name="T17" fmla="*/ 2 h 104"/>
                <a:gd name="T18" fmla="*/ 103 w 174"/>
                <a:gd name="T19" fmla="*/ 7 h 104"/>
                <a:gd name="T20" fmla="*/ 120 w 174"/>
                <a:gd name="T21" fmla="*/ 17 h 104"/>
                <a:gd name="T22" fmla="*/ 136 w 174"/>
                <a:gd name="T23" fmla="*/ 28 h 104"/>
                <a:gd name="T24" fmla="*/ 152 w 174"/>
                <a:gd name="T25" fmla="*/ 42 h 104"/>
                <a:gd name="T26" fmla="*/ 165 w 174"/>
                <a:gd name="T27" fmla="*/ 55 h 104"/>
                <a:gd name="T28" fmla="*/ 173 w 174"/>
                <a:gd name="T29" fmla="*/ 65 h 104"/>
                <a:gd name="T30" fmla="*/ 174 w 174"/>
                <a:gd name="T31" fmla="*/ 72 h 104"/>
                <a:gd name="T32" fmla="*/ 168 w 174"/>
                <a:gd name="T33" fmla="*/ 76 h 104"/>
                <a:gd name="T34" fmla="*/ 155 w 174"/>
                <a:gd name="T35" fmla="*/ 76 h 104"/>
                <a:gd name="T36" fmla="*/ 142 w 174"/>
                <a:gd name="T37" fmla="*/ 73 h 104"/>
                <a:gd name="T38" fmla="*/ 127 w 174"/>
                <a:gd name="T39" fmla="*/ 72 h 104"/>
                <a:gd name="T40" fmla="*/ 112 w 174"/>
                <a:gd name="T41" fmla="*/ 71 h 104"/>
                <a:gd name="T42" fmla="*/ 98 w 174"/>
                <a:gd name="T43" fmla="*/ 70 h 104"/>
                <a:gd name="T44" fmla="*/ 84 w 174"/>
                <a:gd name="T45" fmla="*/ 70 h 104"/>
                <a:gd name="T46" fmla="*/ 71 w 174"/>
                <a:gd name="T47" fmla="*/ 72 h 104"/>
                <a:gd name="T48" fmla="*/ 62 w 174"/>
                <a:gd name="T49" fmla="*/ 76 h 104"/>
                <a:gd name="T50" fmla="*/ 54 w 174"/>
                <a:gd name="T51" fmla="*/ 80 h 104"/>
                <a:gd name="T52" fmla="*/ 46 w 174"/>
                <a:gd name="T53" fmla="*/ 84 h 104"/>
                <a:gd name="T54" fmla="*/ 40 w 174"/>
                <a:gd name="T55" fmla="*/ 89 h 104"/>
                <a:gd name="T56" fmla="*/ 34 w 174"/>
                <a:gd name="T57" fmla="*/ 93 h 104"/>
                <a:gd name="T58" fmla="*/ 28 w 174"/>
                <a:gd name="T59" fmla="*/ 98 h 104"/>
                <a:gd name="T60" fmla="*/ 25 w 174"/>
                <a:gd name="T61" fmla="*/ 101 h 104"/>
                <a:gd name="T62" fmla="*/ 23 w 174"/>
                <a:gd name="T63" fmla="*/ 103 h 104"/>
                <a:gd name="T64" fmla="*/ 22 w 174"/>
                <a:gd name="T65" fmla="*/ 104 h 104"/>
                <a:gd name="T66" fmla="*/ 4 w 174"/>
                <a:gd name="T67" fmla="*/ 104 h 104"/>
                <a:gd name="T68" fmla="*/ 0 w 174"/>
                <a:gd name="T69" fmla="*/ 6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4"/>
                <a:gd name="T106" fmla="*/ 0 h 104"/>
                <a:gd name="T107" fmla="*/ 174 w 174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4" h="104">
                  <a:moveTo>
                    <a:pt x="0" y="6"/>
                  </a:moveTo>
                  <a:lnTo>
                    <a:pt x="2" y="6"/>
                  </a:lnTo>
                  <a:lnTo>
                    <a:pt x="8" y="4"/>
                  </a:lnTo>
                  <a:lnTo>
                    <a:pt x="18" y="3"/>
                  </a:lnTo>
                  <a:lnTo>
                    <a:pt x="30" y="1"/>
                  </a:lnTo>
                  <a:lnTo>
                    <a:pt x="44" y="0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87" y="2"/>
                  </a:lnTo>
                  <a:lnTo>
                    <a:pt x="103" y="7"/>
                  </a:lnTo>
                  <a:lnTo>
                    <a:pt x="120" y="17"/>
                  </a:lnTo>
                  <a:lnTo>
                    <a:pt x="136" y="28"/>
                  </a:lnTo>
                  <a:lnTo>
                    <a:pt x="152" y="42"/>
                  </a:lnTo>
                  <a:lnTo>
                    <a:pt x="165" y="55"/>
                  </a:lnTo>
                  <a:lnTo>
                    <a:pt x="173" y="65"/>
                  </a:lnTo>
                  <a:lnTo>
                    <a:pt x="174" y="72"/>
                  </a:lnTo>
                  <a:lnTo>
                    <a:pt x="168" y="76"/>
                  </a:lnTo>
                  <a:lnTo>
                    <a:pt x="155" y="76"/>
                  </a:lnTo>
                  <a:lnTo>
                    <a:pt x="142" y="73"/>
                  </a:lnTo>
                  <a:lnTo>
                    <a:pt x="127" y="72"/>
                  </a:lnTo>
                  <a:lnTo>
                    <a:pt x="112" y="71"/>
                  </a:lnTo>
                  <a:lnTo>
                    <a:pt x="98" y="70"/>
                  </a:lnTo>
                  <a:lnTo>
                    <a:pt x="84" y="70"/>
                  </a:lnTo>
                  <a:lnTo>
                    <a:pt x="71" y="72"/>
                  </a:lnTo>
                  <a:lnTo>
                    <a:pt x="62" y="76"/>
                  </a:lnTo>
                  <a:lnTo>
                    <a:pt x="54" y="80"/>
                  </a:lnTo>
                  <a:lnTo>
                    <a:pt x="46" y="84"/>
                  </a:lnTo>
                  <a:lnTo>
                    <a:pt x="40" y="89"/>
                  </a:lnTo>
                  <a:lnTo>
                    <a:pt x="34" y="93"/>
                  </a:lnTo>
                  <a:lnTo>
                    <a:pt x="28" y="98"/>
                  </a:lnTo>
                  <a:lnTo>
                    <a:pt x="25" y="101"/>
                  </a:lnTo>
                  <a:lnTo>
                    <a:pt x="23" y="103"/>
                  </a:lnTo>
                  <a:lnTo>
                    <a:pt x="22" y="104"/>
                  </a:lnTo>
                  <a:lnTo>
                    <a:pt x="4" y="10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7"/>
            <p:cNvSpPr>
              <a:spLocks/>
            </p:cNvSpPr>
            <p:nvPr/>
          </p:nvSpPr>
          <p:spPr bwMode="auto">
            <a:xfrm>
              <a:off x="3641" y="3200"/>
              <a:ext cx="54" cy="200"/>
            </a:xfrm>
            <a:custGeom>
              <a:avLst/>
              <a:gdLst>
                <a:gd name="T0" fmla="*/ 0 w 54"/>
                <a:gd name="T1" fmla="*/ 10 h 200"/>
                <a:gd name="T2" fmla="*/ 10 w 54"/>
                <a:gd name="T3" fmla="*/ 36 h 200"/>
                <a:gd name="T4" fmla="*/ 7 w 54"/>
                <a:gd name="T5" fmla="*/ 200 h 200"/>
                <a:gd name="T6" fmla="*/ 54 w 54"/>
                <a:gd name="T7" fmla="*/ 200 h 200"/>
                <a:gd name="T8" fmla="*/ 28 w 54"/>
                <a:gd name="T9" fmla="*/ 36 h 200"/>
                <a:gd name="T10" fmla="*/ 35 w 54"/>
                <a:gd name="T11" fmla="*/ 17 h 200"/>
                <a:gd name="T12" fmla="*/ 28 w 54"/>
                <a:gd name="T13" fmla="*/ 3 h 200"/>
                <a:gd name="T14" fmla="*/ 10 w 54"/>
                <a:gd name="T15" fmla="*/ 0 h 200"/>
                <a:gd name="T16" fmla="*/ 0 w 54"/>
                <a:gd name="T17" fmla="*/ 10 h 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"/>
                <a:gd name="T28" fmla="*/ 0 h 200"/>
                <a:gd name="T29" fmla="*/ 54 w 54"/>
                <a:gd name="T30" fmla="*/ 200 h 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" h="200">
                  <a:moveTo>
                    <a:pt x="0" y="10"/>
                  </a:moveTo>
                  <a:lnTo>
                    <a:pt x="10" y="36"/>
                  </a:lnTo>
                  <a:lnTo>
                    <a:pt x="7" y="200"/>
                  </a:lnTo>
                  <a:lnTo>
                    <a:pt x="54" y="200"/>
                  </a:lnTo>
                  <a:lnTo>
                    <a:pt x="28" y="36"/>
                  </a:lnTo>
                  <a:lnTo>
                    <a:pt x="35" y="17"/>
                  </a:lnTo>
                  <a:lnTo>
                    <a:pt x="28" y="3"/>
                  </a:lnTo>
                  <a:lnTo>
                    <a:pt x="1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18"/>
            <p:cNvSpPr>
              <a:spLocks/>
            </p:cNvSpPr>
            <p:nvPr/>
          </p:nvSpPr>
          <p:spPr bwMode="auto">
            <a:xfrm>
              <a:off x="4084" y="2341"/>
              <a:ext cx="382" cy="404"/>
            </a:xfrm>
            <a:custGeom>
              <a:avLst/>
              <a:gdLst>
                <a:gd name="T0" fmla="*/ 375 w 382"/>
                <a:gd name="T1" fmla="*/ 243 h 404"/>
                <a:gd name="T2" fmla="*/ 328 w 382"/>
                <a:gd name="T3" fmla="*/ 243 h 404"/>
                <a:gd name="T4" fmla="*/ 291 w 382"/>
                <a:gd name="T5" fmla="*/ 225 h 404"/>
                <a:gd name="T6" fmla="*/ 289 w 382"/>
                <a:gd name="T7" fmla="*/ 226 h 404"/>
                <a:gd name="T8" fmla="*/ 285 w 382"/>
                <a:gd name="T9" fmla="*/ 230 h 404"/>
                <a:gd name="T10" fmla="*/ 277 w 382"/>
                <a:gd name="T11" fmla="*/ 234 h 404"/>
                <a:gd name="T12" fmla="*/ 268 w 382"/>
                <a:gd name="T13" fmla="*/ 240 h 404"/>
                <a:gd name="T14" fmla="*/ 15 w 382"/>
                <a:gd name="T15" fmla="*/ 0 h 404"/>
                <a:gd name="T16" fmla="*/ 0 w 382"/>
                <a:gd name="T17" fmla="*/ 6 h 404"/>
                <a:gd name="T18" fmla="*/ 249 w 382"/>
                <a:gd name="T19" fmla="*/ 256 h 404"/>
                <a:gd name="T20" fmla="*/ 243 w 382"/>
                <a:gd name="T21" fmla="*/ 262 h 404"/>
                <a:gd name="T22" fmla="*/ 237 w 382"/>
                <a:gd name="T23" fmla="*/ 270 h 404"/>
                <a:gd name="T24" fmla="*/ 231 w 382"/>
                <a:gd name="T25" fmla="*/ 277 h 404"/>
                <a:gd name="T26" fmla="*/ 226 w 382"/>
                <a:gd name="T27" fmla="*/ 284 h 404"/>
                <a:gd name="T28" fmla="*/ 222 w 382"/>
                <a:gd name="T29" fmla="*/ 293 h 404"/>
                <a:gd name="T30" fmla="*/ 219 w 382"/>
                <a:gd name="T31" fmla="*/ 302 h 404"/>
                <a:gd name="T32" fmla="*/ 217 w 382"/>
                <a:gd name="T33" fmla="*/ 310 h 404"/>
                <a:gd name="T34" fmla="*/ 216 w 382"/>
                <a:gd name="T35" fmla="*/ 320 h 404"/>
                <a:gd name="T36" fmla="*/ 219 w 382"/>
                <a:gd name="T37" fmla="*/ 338 h 404"/>
                <a:gd name="T38" fmla="*/ 227 w 382"/>
                <a:gd name="T39" fmla="*/ 351 h 404"/>
                <a:gd name="T40" fmla="*/ 240 w 382"/>
                <a:gd name="T41" fmla="*/ 360 h 404"/>
                <a:gd name="T42" fmla="*/ 253 w 382"/>
                <a:gd name="T43" fmla="*/ 366 h 404"/>
                <a:gd name="T44" fmla="*/ 267 w 382"/>
                <a:gd name="T45" fmla="*/ 369 h 404"/>
                <a:gd name="T46" fmla="*/ 280 w 382"/>
                <a:gd name="T47" fmla="*/ 371 h 404"/>
                <a:gd name="T48" fmla="*/ 288 w 382"/>
                <a:gd name="T49" fmla="*/ 371 h 404"/>
                <a:gd name="T50" fmla="*/ 291 w 382"/>
                <a:gd name="T51" fmla="*/ 371 h 404"/>
                <a:gd name="T52" fmla="*/ 324 w 382"/>
                <a:gd name="T53" fmla="*/ 404 h 404"/>
                <a:gd name="T54" fmla="*/ 382 w 382"/>
                <a:gd name="T55" fmla="*/ 298 h 404"/>
                <a:gd name="T56" fmla="*/ 375 w 382"/>
                <a:gd name="T57" fmla="*/ 243 h 40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82"/>
                <a:gd name="T88" fmla="*/ 0 h 404"/>
                <a:gd name="T89" fmla="*/ 382 w 382"/>
                <a:gd name="T90" fmla="*/ 404 h 40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82" h="404">
                  <a:moveTo>
                    <a:pt x="375" y="243"/>
                  </a:moveTo>
                  <a:lnTo>
                    <a:pt x="328" y="243"/>
                  </a:lnTo>
                  <a:lnTo>
                    <a:pt x="291" y="225"/>
                  </a:lnTo>
                  <a:lnTo>
                    <a:pt x="289" y="226"/>
                  </a:lnTo>
                  <a:lnTo>
                    <a:pt x="285" y="230"/>
                  </a:lnTo>
                  <a:lnTo>
                    <a:pt x="277" y="234"/>
                  </a:lnTo>
                  <a:lnTo>
                    <a:pt x="268" y="240"/>
                  </a:lnTo>
                  <a:lnTo>
                    <a:pt x="15" y="0"/>
                  </a:lnTo>
                  <a:lnTo>
                    <a:pt x="0" y="6"/>
                  </a:lnTo>
                  <a:lnTo>
                    <a:pt x="249" y="256"/>
                  </a:lnTo>
                  <a:lnTo>
                    <a:pt x="243" y="262"/>
                  </a:lnTo>
                  <a:lnTo>
                    <a:pt x="237" y="270"/>
                  </a:lnTo>
                  <a:lnTo>
                    <a:pt x="231" y="277"/>
                  </a:lnTo>
                  <a:lnTo>
                    <a:pt x="226" y="284"/>
                  </a:lnTo>
                  <a:lnTo>
                    <a:pt x="222" y="293"/>
                  </a:lnTo>
                  <a:lnTo>
                    <a:pt x="219" y="302"/>
                  </a:lnTo>
                  <a:lnTo>
                    <a:pt x="217" y="310"/>
                  </a:lnTo>
                  <a:lnTo>
                    <a:pt x="216" y="320"/>
                  </a:lnTo>
                  <a:lnTo>
                    <a:pt x="219" y="338"/>
                  </a:lnTo>
                  <a:lnTo>
                    <a:pt x="227" y="351"/>
                  </a:lnTo>
                  <a:lnTo>
                    <a:pt x="240" y="360"/>
                  </a:lnTo>
                  <a:lnTo>
                    <a:pt x="253" y="366"/>
                  </a:lnTo>
                  <a:lnTo>
                    <a:pt x="267" y="369"/>
                  </a:lnTo>
                  <a:lnTo>
                    <a:pt x="280" y="371"/>
                  </a:lnTo>
                  <a:lnTo>
                    <a:pt x="288" y="371"/>
                  </a:lnTo>
                  <a:lnTo>
                    <a:pt x="291" y="371"/>
                  </a:lnTo>
                  <a:lnTo>
                    <a:pt x="324" y="404"/>
                  </a:lnTo>
                  <a:lnTo>
                    <a:pt x="382" y="298"/>
                  </a:lnTo>
                  <a:lnTo>
                    <a:pt x="375" y="24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19"/>
            <p:cNvSpPr>
              <a:spLocks/>
            </p:cNvSpPr>
            <p:nvPr/>
          </p:nvSpPr>
          <p:spPr bwMode="auto">
            <a:xfrm>
              <a:off x="3298" y="1928"/>
              <a:ext cx="882" cy="889"/>
            </a:xfrm>
            <a:custGeom>
              <a:avLst/>
              <a:gdLst>
                <a:gd name="T0" fmla="*/ 167 w 882"/>
                <a:gd name="T1" fmla="*/ 0 h 889"/>
                <a:gd name="T2" fmla="*/ 167 w 882"/>
                <a:gd name="T3" fmla="*/ 46 h 889"/>
                <a:gd name="T4" fmla="*/ 835 w 882"/>
                <a:gd name="T5" fmla="*/ 46 h 889"/>
                <a:gd name="T6" fmla="*/ 835 w 882"/>
                <a:gd name="T7" fmla="*/ 844 h 889"/>
                <a:gd name="T8" fmla="*/ 47 w 882"/>
                <a:gd name="T9" fmla="*/ 844 h 889"/>
                <a:gd name="T10" fmla="*/ 47 w 882"/>
                <a:gd name="T11" fmla="*/ 46 h 889"/>
                <a:gd name="T12" fmla="*/ 167 w 882"/>
                <a:gd name="T13" fmla="*/ 46 h 889"/>
                <a:gd name="T14" fmla="*/ 167 w 882"/>
                <a:gd name="T15" fmla="*/ 0 h 889"/>
                <a:gd name="T16" fmla="*/ 0 w 882"/>
                <a:gd name="T17" fmla="*/ 0 h 889"/>
                <a:gd name="T18" fmla="*/ 0 w 882"/>
                <a:gd name="T19" fmla="*/ 889 h 889"/>
                <a:gd name="T20" fmla="*/ 882 w 882"/>
                <a:gd name="T21" fmla="*/ 889 h 889"/>
                <a:gd name="T22" fmla="*/ 882 w 882"/>
                <a:gd name="T23" fmla="*/ 0 h 889"/>
                <a:gd name="T24" fmla="*/ 167 w 882"/>
                <a:gd name="T25" fmla="*/ 0 h 8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2"/>
                <a:gd name="T40" fmla="*/ 0 h 889"/>
                <a:gd name="T41" fmla="*/ 882 w 882"/>
                <a:gd name="T42" fmla="*/ 889 h 8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2" h="889">
                  <a:moveTo>
                    <a:pt x="167" y="0"/>
                  </a:moveTo>
                  <a:lnTo>
                    <a:pt x="167" y="46"/>
                  </a:lnTo>
                  <a:lnTo>
                    <a:pt x="835" y="46"/>
                  </a:lnTo>
                  <a:lnTo>
                    <a:pt x="835" y="844"/>
                  </a:lnTo>
                  <a:lnTo>
                    <a:pt x="47" y="844"/>
                  </a:lnTo>
                  <a:lnTo>
                    <a:pt x="47" y="46"/>
                  </a:lnTo>
                  <a:lnTo>
                    <a:pt x="167" y="46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0" y="889"/>
                  </a:lnTo>
                  <a:lnTo>
                    <a:pt x="882" y="889"/>
                  </a:lnTo>
                  <a:lnTo>
                    <a:pt x="882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Rectangle 20"/>
            <p:cNvSpPr>
              <a:spLocks noChangeArrowheads="1"/>
            </p:cNvSpPr>
            <p:nvPr/>
          </p:nvSpPr>
          <p:spPr bwMode="auto">
            <a:xfrm>
              <a:off x="3473" y="2510"/>
              <a:ext cx="141" cy="4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9" name="Rectangle 21"/>
            <p:cNvSpPr>
              <a:spLocks noChangeArrowheads="1"/>
            </p:cNvSpPr>
            <p:nvPr/>
          </p:nvSpPr>
          <p:spPr bwMode="auto">
            <a:xfrm>
              <a:off x="3473" y="2574"/>
              <a:ext cx="141" cy="4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0" name="Freeform 22"/>
            <p:cNvSpPr>
              <a:spLocks/>
            </p:cNvSpPr>
            <p:nvPr/>
          </p:nvSpPr>
          <p:spPr bwMode="auto">
            <a:xfrm>
              <a:off x="3792" y="2579"/>
              <a:ext cx="103" cy="104"/>
            </a:xfrm>
            <a:custGeom>
              <a:avLst/>
              <a:gdLst>
                <a:gd name="T0" fmla="*/ 51 w 103"/>
                <a:gd name="T1" fmla="*/ 0 h 104"/>
                <a:gd name="T2" fmla="*/ 41 w 103"/>
                <a:gd name="T3" fmla="*/ 1 h 104"/>
                <a:gd name="T4" fmla="*/ 31 w 103"/>
                <a:gd name="T5" fmla="*/ 4 h 104"/>
                <a:gd name="T6" fmla="*/ 23 w 103"/>
                <a:gd name="T7" fmla="*/ 8 h 104"/>
                <a:gd name="T8" fmla="*/ 14 w 103"/>
                <a:gd name="T9" fmla="*/ 15 h 104"/>
                <a:gd name="T10" fmla="*/ 8 w 103"/>
                <a:gd name="T11" fmla="*/ 23 h 104"/>
                <a:gd name="T12" fmla="*/ 4 w 103"/>
                <a:gd name="T13" fmla="*/ 32 h 104"/>
                <a:gd name="T14" fmla="*/ 1 w 103"/>
                <a:gd name="T15" fmla="*/ 41 h 104"/>
                <a:gd name="T16" fmla="*/ 0 w 103"/>
                <a:gd name="T17" fmla="*/ 51 h 104"/>
                <a:gd name="T18" fmla="*/ 1 w 103"/>
                <a:gd name="T19" fmla="*/ 62 h 104"/>
                <a:gd name="T20" fmla="*/ 4 w 103"/>
                <a:gd name="T21" fmla="*/ 72 h 104"/>
                <a:gd name="T22" fmla="*/ 8 w 103"/>
                <a:gd name="T23" fmla="*/ 81 h 104"/>
                <a:gd name="T24" fmla="*/ 14 w 103"/>
                <a:gd name="T25" fmla="*/ 88 h 104"/>
                <a:gd name="T26" fmla="*/ 23 w 103"/>
                <a:gd name="T27" fmla="*/ 96 h 104"/>
                <a:gd name="T28" fmla="*/ 31 w 103"/>
                <a:gd name="T29" fmla="*/ 100 h 104"/>
                <a:gd name="T30" fmla="*/ 41 w 103"/>
                <a:gd name="T31" fmla="*/ 103 h 104"/>
                <a:gd name="T32" fmla="*/ 51 w 103"/>
                <a:gd name="T33" fmla="*/ 104 h 104"/>
                <a:gd name="T34" fmla="*/ 62 w 103"/>
                <a:gd name="T35" fmla="*/ 103 h 104"/>
                <a:gd name="T36" fmla="*/ 71 w 103"/>
                <a:gd name="T37" fmla="*/ 100 h 104"/>
                <a:gd name="T38" fmla="*/ 79 w 103"/>
                <a:gd name="T39" fmla="*/ 96 h 104"/>
                <a:gd name="T40" fmla="*/ 88 w 103"/>
                <a:gd name="T41" fmla="*/ 88 h 104"/>
                <a:gd name="T42" fmla="*/ 94 w 103"/>
                <a:gd name="T43" fmla="*/ 81 h 104"/>
                <a:gd name="T44" fmla="*/ 98 w 103"/>
                <a:gd name="T45" fmla="*/ 72 h 104"/>
                <a:gd name="T46" fmla="*/ 102 w 103"/>
                <a:gd name="T47" fmla="*/ 62 h 104"/>
                <a:gd name="T48" fmla="*/ 103 w 103"/>
                <a:gd name="T49" fmla="*/ 51 h 104"/>
                <a:gd name="T50" fmla="*/ 102 w 103"/>
                <a:gd name="T51" fmla="*/ 41 h 104"/>
                <a:gd name="T52" fmla="*/ 98 w 103"/>
                <a:gd name="T53" fmla="*/ 32 h 104"/>
                <a:gd name="T54" fmla="*/ 94 w 103"/>
                <a:gd name="T55" fmla="*/ 23 h 104"/>
                <a:gd name="T56" fmla="*/ 88 w 103"/>
                <a:gd name="T57" fmla="*/ 15 h 104"/>
                <a:gd name="T58" fmla="*/ 79 w 103"/>
                <a:gd name="T59" fmla="*/ 8 h 104"/>
                <a:gd name="T60" fmla="*/ 71 w 103"/>
                <a:gd name="T61" fmla="*/ 4 h 104"/>
                <a:gd name="T62" fmla="*/ 62 w 103"/>
                <a:gd name="T63" fmla="*/ 1 h 104"/>
                <a:gd name="T64" fmla="*/ 51 w 103"/>
                <a:gd name="T65" fmla="*/ 0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3"/>
                <a:gd name="T100" fmla="*/ 0 h 104"/>
                <a:gd name="T101" fmla="*/ 103 w 103"/>
                <a:gd name="T102" fmla="*/ 104 h 1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3" h="104">
                  <a:moveTo>
                    <a:pt x="51" y="0"/>
                  </a:moveTo>
                  <a:lnTo>
                    <a:pt x="41" y="1"/>
                  </a:lnTo>
                  <a:lnTo>
                    <a:pt x="31" y="4"/>
                  </a:lnTo>
                  <a:lnTo>
                    <a:pt x="23" y="8"/>
                  </a:lnTo>
                  <a:lnTo>
                    <a:pt x="14" y="15"/>
                  </a:lnTo>
                  <a:lnTo>
                    <a:pt x="8" y="23"/>
                  </a:lnTo>
                  <a:lnTo>
                    <a:pt x="4" y="32"/>
                  </a:lnTo>
                  <a:lnTo>
                    <a:pt x="1" y="41"/>
                  </a:lnTo>
                  <a:lnTo>
                    <a:pt x="0" y="51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8" y="81"/>
                  </a:lnTo>
                  <a:lnTo>
                    <a:pt x="14" y="88"/>
                  </a:lnTo>
                  <a:lnTo>
                    <a:pt x="23" y="96"/>
                  </a:lnTo>
                  <a:lnTo>
                    <a:pt x="31" y="100"/>
                  </a:lnTo>
                  <a:lnTo>
                    <a:pt x="41" y="103"/>
                  </a:lnTo>
                  <a:lnTo>
                    <a:pt x="51" y="104"/>
                  </a:lnTo>
                  <a:lnTo>
                    <a:pt x="62" y="103"/>
                  </a:lnTo>
                  <a:lnTo>
                    <a:pt x="71" y="100"/>
                  </a:lnTo>
                  <a:lnTo>
                    <a:pt x="79" y="96"/>
                  </a:lnTo>
                  <a:lnTo>
                    <a:pt x="88" y="88"/>
                  </a:lnTo>
                  <a:lnTo>
                    <a:pt x="94" y="81"/>
                  </a:lnTo>
                  <a:lnTo>
                    <a:pt x="98" y="72"/>
                  </a:lnTo>
                  <a:lnTo>
                    <a:pt x="102" y="62"/>
                  </a:lnTo>
                  <a:lnTo>
                    <a:pt x="103" y="51"/>
                  </a:lnTo>
                  <a:lnTo>
                    <a:pt x="102" y="41"/>
                  </a:lnTo>
                  <a:lnTo>
                    <a:pt x="98" y="32"/>
                  </a:lnTo>
                  <a:lnTo>
                    <a:pt x="94" y="23"/>
                  </a:lnTo>
                  <a:lnTo>
                    <a:pt x="88" y="15"/>
                  </a:lnTo>
                  <a:lnTo>
                    <a:pt x="79" y="8"/>
                  </a:lnTo>
                  <a:lnTo>
                    <a:pt x="71" y="4"/>
                  </a:lnTo>
                  <a:lnTo>
                    <a:pt x="62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3"/>
            <p:cNvSpPr>
              <a:spLocks/>
            </p:cNvSpPr>
            <p:nvPr/>
          </p:nvSpPr>
          <p:spPr bwMode="auto">
            <a:xfrm>
              <a:off x="3927" y="2579"/>
              <a:ext cx="103" cy="104"/>
            </a:xfrm>
            <a:custGeom>
              <a:avLst/>
              <a:gdLst>
                <a:gd name="T0" fmla="*/ 51 w 103"/>
                <a:gd name="T1" fmla="*/ 0 h 104"/>
                <a:gd name="T2" fmla="*/ 41 w 103"/>
                <a:gd name="T3" fmla="*/ 1 h 104"/>
                <a:gd name="T4" fmla="*/ 32 w 103"/>
                <a:gd name="T5" fmla="*/ 4 h 104"/>
                <a:gd name="T6" fmla="*/ 23 w 103"/>
                <a:gd name="T7" fmla="*/ 8 h 104"/>
                <a:gd name="T8" fmla="*/ 15 w 103"/>
                <a:gd name="T9" fmla="*/ 15 h 104"/>
                <a:gd name="T10" fmla="*/ 8 w 103"/>
                <a:gd name="T11" fmla="*/ 23 h 104"/>
                <a:gd name="T12" fmla="*/ 4 w 103"/>
                <a:gd name="T13" fmla="*/ 32 h 104"/>
                <a:gd name="T14" fmla="*/ 1 w 103"/>
                <a:gd name="T15" fmla="*/ 41 h 104"/>
                <a:gd name="T16" fmla="*/ 0 w 103"/>
                <a:gd name="T17" fmla="*/ 51 h 104"/>
                <a:gd name="T18" fmla="*/ 1 w 103"/>
                <a:gd name="T19" fmla="*/ 62 h 104"/>
                <a:gd name="T20" fmla="*/ 4 w 103"/>
                <a:gd name="T21" fmla="*/ 72 h 104"/>
                <a:gd name="T22" fmla="*/ 8 w 103"/>
                <a:gd name="T23" fmla="*/ 81 h 104"/>
                <a:gd name="T24" fmla="*/ 15 w 103"/>
                <a:gd name="T25" fmla="*/ 88 h 104"/>
                <a:gd name="T26" fmla="*/ 23 w 103"/>
                <a:gd name="T27" fmla="*/ 96 h 104"/>
                <a:gd name="T28" fmla="*/ 32 w 103"/>
                <a:gd name="T29" fmla="*/ 100 h 104"/>
                <a:gd name="T30" fmla="*/ 41 w 103"/>
                <a:gd name="T31" fmla="*/ 103 h 104"/>
                <a:gd name="T32" fmla="*/ 51 w 103"/>
                <a:gd name="T33" fmla="*/ 104 h 104"/>
                <a:gd name="T34" fmla="*/ 62 w 103"/>
                <a:gd name="T35" fmla="*/ 103 h 104"/>
                <a:gd name="T36" fmla="*/ 71 w 103"/>
                <a:gd name="T37" fmla="*/ 100 h 104"/>
                <a:gd name="T38" fmla="*/ 80 w 103"/>
                <a:gd name="T39" fmla="*/ 96 h 104"/>
                <a:gd name="T40" fmla="*/ 88 w 103"/>
                <a:gd name="T41" fmla="*/ 88 h 104"/>
                <a:gd name="T42" fmla="*/ 95 w 103"/>
                <a:gd name="T43" fmla="*/ 81 h 104"/>
                <a:gd name="T44" fmla="*/ 99 w 103"/>
                <a:gd name="T45" fmla="*/ 72 h 104"/>
                <a:gd name="T46" fmla="*/ 102 w 103"/>
                <a:gd name="T47" fmla="*/ 62 h 104"/>
                <a:gd name="T48" fmla="*/ 103 w 103"/>
                <a:gd name="T49" fmla="*/ 51 h 104"/>
                <a:gd name="T50" fmla="*/ 102 w 103"/>
                <a:gd name="T51" fmla="*/ 41 h 104"/>
                <a:gd name="T52" fmla="*/ 99 w 103"/>
                <a:gd name="T53" fmla="*/ 32 h 104"/>
                <a:gd name="T54" fmla="*/ 95 w 103"/>
                <a:gd name="T55" fmla="*/ 23 h 104"/>
                <a:gd name="T56" fmla="*/ 88 w 103"/>
                <a:gd name="T57" fmla="*/ 15 h 104"/>
                <a:gd name="T58" fmla="*/ 80 w 103"/>
                <a:gd name="T59" fmla="*/ 8 h 104"/>
                <a:gd name="T60" fmla="*/ 71 w 103"/>
                <a:gd name="T61" fmla="*/ 4 h 104"/>
                <a:gd name="T62" fmla="*/ 62 w 103"/>
                <a:gd name="T63" fmla="*/ 1 h 104"/>
                <a:gd name="T64" fmla="*/ 51 w 103"/>
                <a:gd name="T65" fmla="*/ 0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3"/>
                <a:gd name="T100" fmla="*/ 0 h 104"/>
                <a:gd name="T101" fmla="*/ 103 w 103"/>
                <a:gd name="T102" fmla="*/ 104 h 1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3" h="104">
                  <a:moveTo>
                    <a:pt x="51" y="0"/>
                  </a:moveTo>
                  <a:lnTo>
                    <a:pt x="41" y="1"/>
                  </a:lnTo>
                  <a:lnTo>
                    <a:pt x="32" y="4"/>
                  </a:lnTo>
                  <a:lnTo>
                    <a:pt x="23" y="8"/>
                  </a:lnTo>
                  <a:lnTo>
                    <a:pt x="15" y="15"/>
                  </a:lnTo>
                  <a:lnTo>
                    <a:pt x="8" y="23"/>
                  </a:lnTo>
                  <a:lnTo>
                    <a:pt x="4" y="32"/>
                  </a:lnTo>
                  <a:lnTo>
                    <a:pt x="1" y="41"/>
                  </a:lnTo>
                  <a:lnTo>
                    <a:pt x="0" y="51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8" y="81"/>
                  </a:lnTo>
                  <a:lnTo>
                    <a:pt x="15" y="88"/>
                  </a:lnTo>
                  <a:lnTo>
                    <a:pt x="23" y="96"/>
                  </a:lnTo>
                  <a:lnTo>
                    <a:pt x="32" y="100"/>
                  </a:lnTo>
                  <a:lnTo>
                    <a:pt x="41" y="103"/>
                  </a:lnTo>
                  <a:lnTo>
                    <a:pt x="51" y="104"/>
                  </a:lnTo>
                  <a:lnTo>
                    <a:pt x="62" y="103"/>
                  </a:lnTo>
                  <a:lnTo>
                    <a:pt x="71" y="100"/>
                  </a:lnTo>
                  <a:lnTo>
                    <a:pt x="80" y="96"/>
                  </a:lnTo>
                  <a:lnTo>
                    <a:pt x="88" y="88"/>
                  </a:lnTo>
                  <a:lnTo>
                    <a:pt x="95" y="81"/>
                  </a:lnTo>
                  <a:lnTo>
                    <a:pt x="99" y="72"/>
                  </a:lnTo>
                  <a:lnTo>
                    <a:pt x="102" y="62"/>
                  </a:lnTo>
                  <a:lnTo>
                    <a:pt x="103" y="51"/>
                  </a:lnTo>
                  <a:lnTo>
                    <a:pt x="102" y="41"/>
                  </a:lnTo>
                  <a:lnTo>
                    <a:pt x="99" y="32"/>
                  </a:lnTo>
                  <a:lnTo>
                    <a:pt x="95" y="23"/>
                  </a:lnTo>
                  <a:lnTo>
                    <a:pt x="88" y="15"/>
                  </a:lnTo>
                  <a:lnTo>
                    <a:pt x="80" y="8"/>
                  </a:lnTo>
                  <a:lnTo>
                    <a:pt x="71" y="4"/>
                  </a:lnTo>
                  <a:lnTo>
                    <a:pt x="62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4"/>
            <p:cNvSpPr>
              <a:spLocks/>
            </p:cNvSpPr>
            <p:nvPr/>
          </p:nvSpPr>
          <p:spPr bwMode="auto">
            <a:xfrm>
              <a:off x="3393" y="2041"/>
              <a:ext cx="681" cy="456"/>
            </a:xfrm>
            <a:custGeom>
              <a:avLst/>
              <a:gdLst>
                <a:gd name="T0" fmla="*/ 0 w 681"/>
                <a:gd name="T1" fmla="*/ 0 h 456"/>
                <a:gd name="T2" fmla="*/ 0 w 681"/>
                <a:gd name="T3" fmla="*/ 62 h 456"/>
                <a:gd name="T4" fmla="*/ 105 w 681"/>
                <a:gd name="T5" fmla="*/ 62 h 456"/>
                <a:gd name="T6" fmla="*/ 105 w 681"/>
                <a:gd name="T7" fmla="*/ 127 h 456"/>
                <a:gd name="T8" fmla="*/ 43 w 681"/>
                <a:gd name="T9" fmla="*/ 127 h 456"/>
                <a:gd name="T10" fmla="*/ 43 w 681"/>
                <a:gd name="T11" fmla="*/ 201 h 456"/>
                <a:gd name="T12" fmla="*/ 149 w 681"/>
                <a:gd name="T13" fmla="*/ 201 h 456"/>
                <a:gd name="T14" fmla="*/ 149 w 681"/>
                <a:gd name="T15" fmla="*/ 405 h 456"/>
                <a:gd name="T16" fmla="*/ 80 w 681"/>
                <a:gd name="T17" fmla="*/ 405 h 456"/>
                <a:gd name="T18" fmla="*/ 80 w 681"/>
                <a:gd name="T19" fmla="*/ 445 h 456"/>
                <a:gd name="T20" fmla="*/ 221 w 681"/>
                <a:gd name="T21" fmla="*/ 445 h 456"/>
                <a:gd name="T22" fmla="*/ 221 w 681"/>
                <a:gd name="T23" fmla="*/ 405 h 456"/>
                <a:gd name="T24" fmla="*/ 160 w 681"/>
                <a:gd name="T25" fmla="*/ 405 h 456"/>
                <a:gd name="T26" fmla="*/ 160 w 681"/>
                <a:gd name="T27" fmla="*/ 201 h 456"/>
                <a:gd name="T28" fmla="*/ 214 w 681"/>
                <a:gd name="T29" fmla="*/ 201 h 456"/>
                <a:gd name="T30" fmla="*/ 214 w 681"/>
                <a:gd name="T31" fmla="*/ 168 h 456"/>
                <a:gd name="T32" fmla="*/ 251 w 681"/>
                <a:gd name="T33" fmla="*/ 168 h 456"/>
                <a:gd name="T34" fmla="*/ 251 w 681"/>
                <a:gd name="T35" fmla="*/ 201 h 456"/>
                <a:gd name="T36" fmla="*/ 422 w 681"/>
                <a:gd name="T37" fmla="*/ 201 h 456"/>
                <a:gd name="T38" fmla="*/ 422 w 681"/>
                <a:gd name="T39" fmla="*/ 168 h 456"/>
                <a:gd name="T40" fmla="*/ 459 w 681"/>
                <a:gd name="T41" fmla="*/ 168 h 456"/>
                <a:gd name="T42" fmla="*/ 459 w 681"/>
                <a:gd name="T43" fmla="*/ 201 h 456"/>
                <a:gd name="T44" fmla="*/ 535 w 681"/>
                <a:gd name="T45" fmla="*/ 201 h 456"/>
                <a:gd name="T46" fmla="*/ 535 w 681"/>
                <a:gd name="T47" fmla="*/ 372 h 456"/>
                <a:gd name="T48" fmla="*/ 414 w 681"/>
                <a:gd name="T49" fmla="*/ 372 h 456"/>
                <a:gd name="T50" fmla="*/ 414 w 681"/>
                <a:gd name="T51" fmla="*/ 456 h 456"/>
                <a:gd name="T52" fmla="*/ 622 w 681"/>
                <a:gd name="T53" fmla="*/ 456 h 456"/>
                <a:gd name="T54" fmla="*/ 622 w 681"/>
                <a:gd name="T55" fmla="*/ 372 h 456"/>
                <a:gd name="T56" fmla="*/ 546 w 681"/>
                <a:gd name="T57" fmla="*/ 372 h 456"/>
                <a:gd name="T58" fmla="*/ 546 w 681"/>
                <a:gd name="T59" fmla="*/ 201 h 456"/>
                <a:gd name="T60" fmla="*/ 630 w 681"/>
                <a:gd name="T61" fmla="*/ 201 h 456"/>
                <a:gd name="T62" fmla="*/ 630 w 681"/>
                <a:gd name="T63" fmla="*/ 127 h 456"/>
                <a:gd name="T64" fmla="*/ 459 w 681"/>
                <a:gd name="T65" fmla="*/ 127 h 456"/>
                <a:gd name="T66" fmla="*/ 459 w 681"/>
                <a:gd name="T67" fmla="*/ 157 h 456"/>
                <a:gd name="T68" fmla="*/ 422 w 681"/>
                <a:gd name="T69" fmla="*/ 157 h 456"/>
                <a:gd name="T70" fmla="*/ 422 w 681"/>
                <a:gd name="T71" fmla="*/ 127 h 456"/>
                <a:gd name="T72" fmla="*/ 251 w 681"/>
                <a:gd name="T73" fmla="*/ 127 h 456"/>
                <a:gd name="T74" fmla="*/ 251 w 681"/>
                <a:gd name="T75" fmla="*/ 157 h 456"/>
                <a:gd name="T76" fmla="*/ 214 w 681"/>
                <a:gd name="T77" fmla="*/ 157 h 456"/>
                <a:gd name="T78" fmla="*/ 214 w 681"/>
                <a:gd name="T79" fmla="*/ 127 h 456"/>
                <a:gd name="T80" fmla="*/ 117 w 681"/>
                <a:gd name="T81" fmla="*/ 127 h 456"/>
                <a:gd name="T82" fmla="*/ 117 w 681"/>
                <a:gd name="T83" fmla="*/ 62 h 456"/>
                <a:gd name="T84" fmla="*/ 681 w 681"/>
                <a:gd name="T85" fmla="*/ 62 h 456"/>
                <a:gd name="T86" fmla="*/ 681 w 681"/>
                <a:gd name="T87" fmla="*/ 0 h 456"/>
                <a:gd name="T88" fmla="*/ 0 w 681"/>
                <a:gd name="T89" fmla="*/ 0 h 4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81"/>
                <a:gd name="T136" fmla="*/ 0 h 456"/>
                <a:gd name="T137" fmla="*/ 681 w 681"/>
                <a:gd name="T138" fmla="*/ 456 h 45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81" h="456">
                  <a:moveTo>
                    <a:pt x="0" y="0"/>
                  </a:moveTo>
                  <a:lnTo>
                    <a:pt x="0" y="62"/>
                  </a:lnTo>
                  <a:lnTo>
                    <a:pt x="105" y="62"/>
                  </a:lnTo>
                  <a:lnTo>
                    <a:pt x="105" y="127"/>
                  </a:lnTo>
                  <a:lnTo>
                    <a:pt x="43" y="127"/>
                  </a:lnTo>
                  <a:lnTo>
                    <a:pt x="43" y="201"/>
                  </a:lnTo>
                  <a:lnTo>
                    <a:pt x="149" y="201"/>
                  </a:lnTo>
                  <a:lnTo>
                    <a:pt x="149" y="405"/>
                  </a:lnTo>
                  <a:lnTo>
                    <a:pt x="80" y="405"/>
                  </a:lnTo>
                  <a:lnTo>
                    <a:pt x="80" y="445"/>
                  </a:lnTo>
                  <a:lnTo>
                    <a:pt x="221" y="445"/>
                  </a:lnTo>
                  <a:lnTo>
                    <a:pt x="221" y="405"/>
                  </a:lnTo>
                  <a:lnTo>
                    <a:pt x="160" y="405"/>
                  </a:lnTo>
                  <a:lnTo>
                    <a:pt x="160" y="201"/>
                  </a:lnTo>
                  <a:lnTo>
                    <a:pt x="214" y="201"/>
                  </a:lnTo>
                  <a:lnTo>
                    <a:pt x="214" y="168"/>
                  </a:lnTo>
                  <a:lnTo>
                    <a:pt x="251" y="168"/>
                  </a:lnTo>
                  <a:lnTo>
                    <a:pt x="251" y="201"/>
                  </a:lnTo>
                  <a:lnTo>
                    <a:pt x="422" y="201"/>
                  </a:lnTo>
                  <a:lnTo>
                    <a:pt x="422" y="168"/>
                  </a:lnTo>
                  <a:lnTo>
                    <a:pt x="459" y="168"/>
                  </a:lnTo>
                  <a:lnTo>
                    <a:pt x="459" y="201"/>
                  </a:lnTo>
                  <a:lnTo>
                    <a:pt x="535" y="201"/>
                  </a:lnTo>
                  <a:lnTo>
                    <a:pt x="535" y="372"/>
                  </a:lnTo>
                  <a:lnTo>
                    <a:pt x="414" y="372"/>
                  </a:lnTo>
                  <a:lnTo>
                    <a:pt x="414" y="456"/>
                  </a:lnTo>
                  <a:lnTo>
                    <a:pt x="622" y="456"/>
                  </a:lnTo>
                  <a:lnTo>
                    <a:pt x="622" y="372"/>
                  </a:lnTo>
                  <a:lnTo>
                    <a:pt x="546" y="372"/>
                  </a:lnTo>
                  <a:lnTo>
                    <a:pt x="546" y="201"/>
                  </a:lnTo>
                  <a:lnTo>
                    <a:pt x="630" y="201"/>
                  </a:lnTo>
                  <a:lnTo>
                    <a:pt x="630" y="127"/>
                  </a:lnTo>
                  <a:lnTo>
                    <a:pt x="459" y="127"/>
                  </a:lnTo>
                  <a:lnTo>
                    <a:pt x="459" y="157"/>
                  </a:lnTo>
                  <a:lnTo>
                    <a:pt x="422" y="157"/>
                  </a:lnTo>
                  <a:lnTo>
                    <a:pt x="422" y="127"/>
                  </a:lnTo>
                  <a:lnTo>
                    <a:pt x="251" y="127"/>
                  </a:lnTo>
                  <a:lnTo>
                    <a:pt x="251" y="157"/>
                  </a:lnTo>
                  <a:lnTo>
                    <a:pt x="214" y="157"/>
                  </a:lnTo>
                  <a:lnTo>
                    <a:pt x="214" y="127"/>
                  </a:lnTo>
                  <a:lnTo>
                    <a:pt x="117" y="127"/>
                  </a:lnTo>
                  <a:lnTo>
                    <a:pt x="117" y="62"/>
                  </a:lnTo>
                  <a:lnTo>
                    <a:pt x="681" y="62"/>
                  </a:lnTo>
                  <a:lnTo>
                    <a:pt x="6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5"/>
            <p:cNvSpPr>
              <a:spLocks/>
            </p:cNvSpPr>
            <p:nvPr/>
          </p:nvSpPr>
          <p:spPr bwMode="auto">
            <a:xfrm>
              <a:off x="4417" y="2642"/>
              <a:ext cx="926" cy="1010"/>
            </a:xfrm>
            <a:custGeom>
              <a:avLst/>
              <a:gdLst>
                <a:gd name="T0" fmla="*/ 900 w 926"/>
                <a:gd name="T1" fmla="*/ 846 h 1010"/>
                <a:gd name="T2" fmla="*/ 923 w 926"/>
                <a:gd name="T3" fmla="*/ 817 h 1010"/>
                <a:gd name="T4" fmla="*/ 923 w 926"/>
                <a:gd name="T5" fmla="*/ 301 h 1010"/>
                <a:gd name="T6" fmla="*/ 903 w 926"/>
                <a:gd name="T7" fmla="*/ 200 h 1010"/>
                <a:gd name="T8" fmla="*/ 851 w 926"/>
                <a:gd name="T9" fmla="*/ 126 h 1010"/>
                <a:gd name="T10" fmla="*/ 821 w 926"/>
                <a:gd name="T11" fmla="*/ 105 h 1010"/>
                <a:gd name="T12" fmla="*/ 788 w 926"/>
                <a:gd name="T13" fmla="*/ 89 h 1010"/>
                <a:gd name="T14" fmla="*/ 766 w 926"/>
                <a:gd name="T15" fmla="*/ 128 h 1010"/>
                <a:gd name="T16" fmla="*/ 796 w 926"/>
                <a:gd name="T17" fmla="*/ 142 h 1010"/>
                <a:gd name="T18" fmla="*/ 822 w 926"/>
                <a:gd name="T19" fmla="*/ 160 h 1010"/>
                <a:gd name="T20" fmla="*/ 864 w 926"/>
                <a:gd name="T21" fmla="*/ 218 h 1010"/>
                <a:gd name="T22" fmla="*/ 880 w 926"/>
                <a:gd name="T23" fmla="*/ 303 h 1010"/>
                <a:gd name="T24" fmla="*/ 880 w 926"/>
                <a:gd name="T25" fmla="*/ 795 h 1010"/>
                <a:gd name="T26" fmla="*/ 760 w 926"/>
                <a:gd name="T27" fmla="*/ 732 h 1010"/>
                <a:gd name="T28" fmla="*/ 504 w 926"/>
                <a:gd name="T29" fmla="*/ 691 h 1010"/>
                <a:gd name="T30" fmla="*/ 503 w 926"/>
                <a:gd name="T31" fmla="*/ 311 h 1010"/>
                <a:gd name="T32" fmla="*/ 491 w 926"/>
                <a:gd name="T33" fmla="*/ 239 h 1010"/>
                <a:gd name="T34" fmla="*/ 476 w 926"/>
                <a:gd name="T35" fmla="*/ 235 h 1010"/>
                <a:gd name="T36" fmla="*/ 442 w 926"/>
                <a:gd name="T37" fmla="*/ 227 h 1010"/>
                <a:gd name="T38" fmla="*/ 381 w 926"/>
                <a:gd name="T39" fmla="*/ 217 h 1010"/>
                <a:gd name="T40" fmla="*/ 295 w 926"/>
                <a:gd name="T41" fmla="*/ 206 h 1010"/>
                <a:gd name="T42" fmla="*/ 218 w 926"/>
                <a:gd name="T43" fmla="*/ 188 h 1010"/>
                <a:gd name="T44" fmla="*/ 149 w 926"/>
                <a:gd name="T45" fmla="*/ 161 h 1010"/>
                <a:gd name="T46" fmla="*/ 92 w 926"/>
                <a:gd name="T47" fmla="*/ 134 h 1010"/>
                <a:gd name="T48" fmla="*/ 105 w 926"/>
                <a:gd name="T49" fmla="*/ 53 h 1010"/>
                <a:gd name="T50" fmla="*/ 165 w 926"/>
                <a:gd name="T51" fmla="*/ 72 h 1010"/>
                <a:gd name="T52" fmla="*/ 252 w 926"/>
                <a:gd name="T53" fmla="*/ 98 h 1010"/>
                <a:gd name="T54" fmla="*/ 346 w 926"/>
                <a:gd name="T55" fmla="*/ 117 h 1010"/>
                <a:gd name="T56" fmla="*/ 433 w 926"/>
                <a:gd name="T57" fmla="*/ 121 h 1010"/>
                <a:gd name="T58" fmla="*/ 475 w 926"/>
                <a:gd name="T59" fmla="*/ 118 h 1010"/>
                <a:gd name="T60" fmla="*/ 506 w 926"/>
                <a:gd name="T61" fmla="*/ 116 h 1010"/>
                <a:gd name="T62" fmla="*/ 489 w 926"/>
                <a:gd name="T63" fmla="*/ 72 h 1010"/>
                <a:gd name="T64" fmla="*/ 461 w 926"/>
                <a:gd name="T65" fmla="*/ 75 h 1010"/>
                <a:gd name="T66" fmla="*/ 429 w 926"/>
                <a:gd name="T67" fmla="*/ 78 h 1010"/>
                <a:gd name="T68" fmla="*/ 333 w 926"/>
                <a:gd name="T69" fmla="*/ 71 h 1010"/>
                <a:gd name="T70" fmla="*/ 227 w 926"/>
                <a:gd name="T71" fmla="*/ 46 h 1010"/>
                <a:gd name="T72" fmla="*/ 141 w 926"/>
                <a:gd name="T73" fmla="*/ 19 h 1010"/>
                <a:gd name="T74" fmla="*/ 104 w 926"/>
                <a:gd name="T75" fmla="*/ 6 h 1010"/>
                <a:gd name="T76" fmla="*/ 80 w 926"/>
                <a:gd name="T77" fmla="*/ 12 h 1010"/>
                <a:gd name="T78" fmla="*/ 19 w 926"/>
                <a:gd name="T79" fmla="*/ 143 h 1010"/>
                <a:gd name="T80" fmla="*/ 47 w 926"/>
                <a:gd name="T81" fmla="*/ 160 h 1010"/>
                <a:gd name="T82" fmla="*/ 113 w 926"/>
                <a:gd name="T83" fmla="*/ 193 h 1010"/>
                <a:gd name="T84" fmla="*/ 205 w 926"/>
                <a:gd name="T85" fmla="*/ 229 h 1010"/>
                <a:gd name="T86" fmla="*/ 310 w 926"/>
                <a:gd name="T87" fmla="*/ 252 h 1010"/>
                <a:gd name="T88" fmla="*/ 410 w 926"/>
                <a:gd name="T89" fmla="*/ 266 h 1010"/>
                <a:gd name="T90" fmla="*/ 461 w 926"/>
                <a:gd name="T91" fmla="*/ 275 h 1010"/>
                <a:gd name="T92" fmla="*/ 457 w 926"/>
                <a:gd name="T93" fmla="*/ 673 h 1010"/>
                <a:gd name="T94" fmla="*/ 471 w 926"/>
                <a:gd name="T95" fmla="*/ 746 h 1010"/>
                <a:gd name="T96" fmla="*/ 497 w 926"/>
                <a:gd name="T97" fmla="*/ 774 h 1010"/>
                <a:gd name="T98" fmla="*/ 518 w 926"/>
                <a:gd name="T99" fmla="*/ 773 h 1010"/>
                <a:gd name="T100" fmla="*/ 730 w 926"/>
                <a:gd name="T101" fmla="*/ 1010 h 1010"/>
                <a:gd name="T102" fmla="*/ 890 w 926"/>
                <a:gd name="T103" fmla="*/ 921 h 1010"/>
                <a:gd name="T104" fmla="*/ 909 w 926"/>
                <a:gd name="T105" fmla="*/ 917 h 1010"/>
                <a:gd name="T106" fmla="*/ 926 w 926"/>
                <a:gd name="T107" fmla="*/ 902 h 1010"/>
                <a:gd name="T108" fmla="*/ 916 w 926"/>
                <a:gd name="T109" fmla="*/ 881 h 101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26"/>
                <a:gd name="T166" fmla="*/ 0 h 1010"/>
                <a:gd name="T167" fmla="*/ 926 w 926"/>
                <a:gd name="T168" fmla="*/ 1010 h 101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26" h="1010">
                  <a:moveTo>
                    <a:pt x="908" y="873"/>
                  </a:moveTo>
                  <a:lnTo>
                    <a:pt x="903" y="865"/>
                  </a:lnTo>
                  <a:lnTo>
                    <a:pt x="901" y="856"/>
                  </a:lnTo>
                  <a:lnTo>
                    <a:pt x="900" y="846"/>
                  </a:lnTo>
                  <a:lnTo>
                    <a:pt x="901" y="838"/>
                  </a:lnTo>
                  <a:lnTo>
                    <a:pt x="923" y="838"/>
                  </a:lnTo>
                  <a:lnTo>
                    <a:pt x="923" y="817"/>
                  </a:lnTo>
                  <a:lnTo>
                    <a:pt x="924" y="764"/>
                  </a:lnTo>
                  <a:lnTo>
                    <a:pt x="926" y="636"/>
                  </a:lnTo>
                  <a:lnTo>
                    <a:pt x="926" y="470"/>
                  </a:lnTo>
                  <a:lnTo>
                    <a:pt x="923" y="301"/>
                  </a:lnTo>
                  <a:lnTo>
                    <a:pt x="921" y="273"/>
                  </a:lnTo>
                  <a:lnTo>
                    <a:pt x="917" y="247"/>
                  </a:lnTo>
                  <a:lnTo>
                    <a:pt x="912" y="223"/>
                  </a:lnTo>
                  <a:lnTo>
                    <a:pt x="903" y="200"/>
                  </a:lnTo>
                  <a:lnTo>
                    <a:pt x="893" y="179"/>
                  </a:lnTo>
                  <a:lnTo>
                    <a:pt x="881" y="160"/>
                  </a:lnTo>
                  <a:lnTo>
                    <a:pt x="867" y="142"/>
                  </a:lnTo>
                  <a:lnTo>
                    <a:pt x="851" y="126"/>
                  </a:lnTo>
                  <a:lnTo>
                    <a:pt x="844" y="121"/>
                  </a:lnTo>
                  <a:lnTo>
                    <a:pt x="836" y="114"/>
                  </a:lnTo>
                  <a:lnTo>
                    <a:pt x="829" y="110"/>
                  </a:lnTo>
                  <a:lnTo>
                    <a:pt x="821" y="105"/>
                  </a:lnTo>
                  <a:lnTo>
                    <a:pt x="812" y="101"/>
                  </a:lnTo>
                  <a:lnTo>
                    <a:pt x="805" y="97"/>
                  </a:lnTo>
                  <a:lnTo>
                    <a:pt x="796" y="92"/>
                  </a:lnTo>
                  <a:lnTo>
                    <a:pt x="788" y="89"/>
                  </a:lnTo>
                  <a:lnTo>
                    <a:pt x="784" y="100"/>
                  </a:lnTo>
                  <a:lnTo>
                    <a:pt x="779" y="110"/>
                  </a:lnTo>
                  <a:lnTo>
                    <a:pt x="772" y="120"/>
                  </a:lnTo>
                  <a:lnTo>
                    <a:pt x="766" y="128"/>
                  </a:lnTo>
                  <a:lnTo>
                    <a:pt x="774" y="131"/>
                  </a:lnTo>
                  <a:lnTo>
                    <a:pt x="782" y="134"/>
                  </a:lnTo>
                  <a:lnTo>
                    <a:pt x="789" y="139"/>
                  </a:lnTo>
                  <a:lnTo>
                    <a:pt x="796" y="142"/>
                  </a:lnTo>
                  <a:lnTo>
                    <a:pt x="804" y="146"/>
                  </a:lnTo>
                  <a:lnTo>
                    <a:pt x="810" y="150"/>
                  </a:lnTo>
                  <a:lnTo>
                    <a:pt x="816" y="154"/>
                  </a:lnTo>
                  <a:lnTo>
                    <a:pt x="822" y="160"/>
                  </a:lnTo>
                  <a:lnTo>
                    <a:pt x="834" y="172"/>
                  </a:lnTo>
                  <a:lnTo>
                    <a:pt x="846" y="186"/>
                  </a:lnTo>
                  <a:lnTo>
                    <a:pt x="855" y="202"/>
                  </a:lnTo>
                  <a:lnTo>
                    <a:pt x="864" y="218"/>
                  </a:lnTo>
                  <a:lnTo>
                    <a:pt x="870" y="237"/>
                  </a:lnTo>
                  <a:lnTo>
                    <a:pt x="875" y="258"/>
                  </a:lnTo>
                  <a:lnTo>
                    <a:pt x="878" y="280"/>
                  </a:lnTo>
                  <a:lnTo>
                    <a:pt x="880" y="303"/>
                  </a:lnTo>
                  <a:lnTo>
                    <a:pt x="882" y="444"/>
                  </a:lnTo>
                  <a:lnTo>
                    <a:pt x="882" y="588"/>
                  </a:lnTo>
                  <a:lnTo>
                    <a:pt x="881" y="712"/>
                  </a:lnTo>
                  <a:lnTo>
                    <a:pt x="880" y="795"/>
                  </a:lnTo>
                  <a:lnTo>
                    <a:pt x="804" y="795"/>
                  </a:lnTo>
                  <a:lnTo>
                    <a:pt x="804" y="375"/>
                  </a:lnTo>
                  <a:lnTo>
                    <a:pt x="760" y="375"/>
                  </a:lnTo>
                  <a:lnTo>
                    <a:pt x="760" y="732"/>
                  </a:lnTo>
                  <a:lnTo>
                    <a:pt x="512" y="729"/>
                  </a:lnTo>
                  <a:lnTo>
                    <a:pt x="510" y="721"/>
                  </a:lnTo>
                  <a:lnTo>
                    <a:pt x="507" y="709"/>
                  </a:lnTo>
                  <a:lnTo>
                    <a:pt x="504" y="691"/>
                  </a:lnTo>
                  <a:lnTo>
                    <a:pt x="501" y="668"/>
                  </a:lnTo>
                  <a:lnTo>
                    <a:pt x="496" y="561"/>
                  </a:lnTo>
                  <a:lnTo>
                    <a:pt x="498" y="426"/>
                  </a:lnTo>
                  <a:lnTo>
                    <a:pt x="503" y="311"/>
                  </a:lnTo>
                  <a:lnTo>
                    <a:pt x="505" y="260"/>
                  </a:lnTo>
                  <a:lnTo>
                    <a:pt x="506" y="246"/>
                  </a:lnTo>
                  <a:lnTo>
                    <a:pt x="492" y="239"/>
                  </a:lnTo>
                  <a:lnTo>
                    <a:pt x="491" y="239"/>
                  </a:lnTo>
                  <a:lnTo>
                    <a:pt x="489" y="238"/>
                  </a:lnTo>
                  <a:lnTo>
                    <a:pt x="486" y="237"/>
                  </a:lnTo>
                  <a:lnTo>
                    <a:pt x="482" y="236"/>
                  </a:lnTo>
                  <a:lnTo>
                    <a:pt x="476" y="235"/>
                  </a:lnTo>
                  <a:lnTo>
                    <a:pt x="470" y="233"/>
                  </a:lnTo>
                  <a:lnTo>
                    <a:pt x="463" y="231"/>
                  </a:lnTo>
                  <a:lnTo>
                    <a:pt x="453" y="229"/>
                  </a:lnTo>
                  <a:lnTo>
                    <a:pt x="442" y="227"/>
                  </a:lnTo>
                  <a:lnTo>
                    <a:pt x="429" y="225"/>
                  </a:lnTo>
                  <a:lnTo>
                    <a:pt x="416" y="223"/>
                  </a:lnTo>
                  <a:lnTo>
                    <a:pt x="399" y="219"/>
                  </a:lnTo>
                  <a:lnTo>
                    <a:pt x="381" y="217"/>
                  </a:lnTo>
                  <a:lnTo>
                    <a:pt x="361" y="214"/>
                  </a:lnTo>
                  <a:lnTo>
                    <a:pt x="338" y="212"/>
                  </a:lnTo>
                  <a:lnTo>
                    <a:pt x="314" y="209"/>
                  </a:lnTo>
                  <a:lnTo>
                    <a:pt x="295" y="206"/>
                  </a:lnTo>
                  <a:lnTo>
                    <a:pt x="275" y="203"/>
                  </a:lnTo>
                  <a:lnTo>
                    <a:pt x="256" y="198"/>
                  </a:lnTo>
                  <a:lnTo>
                    <a:pt x="237" y="193"/>
                  </a:lnTo>
                  <a:lnTo>
                    <a:pt x="218" y="188"/>
                  </a:lnTo>
                  <a:lnTo>
                    <a:pt x="200" y="182"/>
                  </a:lnTo>
                  <a:lnTo>
                    <a:pt x="183" y="174"/>
                  </a:lnTo>
                  <a:lnTo>
                    <a:pt x="165" y="168"/>
                  </a:lnTo>
                  <a:lnTo>
                    <a:pt x="149" y="161"/>
                  </a:lnTo>
                  <a:lnTo>
                    <a:pt x="133" y="154"/>
                  </a:lnTo>
                  <a:lnTo>
                    <a:pt x="119" y="147"/>
                  </a:lnTo>
                  <a:lnTo>
                    <a:pt x="105" y="141"/>
                  </a:lnTo>
                  <a:lnTo>
                    <a:pt x="92" y="134"/>
                  </a:lnTo>
                  <a:lnTo>
                    <a:pt x="81" y="128"/>
                  </a:lnTo>
                  <a:lnTo>
                    <a:pt x="70" y="123"/>
                  </a:lnTo>
                  <a:lnTo>
                    <a:pt x="62" y="118"/>
                  </a:lnTo>
                  <a:lnTo>
                    <a:pt x="105" y="53"/>
                  </a:lnTo>
                  <a:lnTo>
                    <a:pt x="117" y="57"/>
                  </a:lnTo>
                  <a:lnTo>
                    <a:pt x="130" y="62"/>
                  </a:lnTo>
                  <a:lnTo>
                    <a:pt x="147" y="67"/>
                  </a:lnTo>
                  <a:lnTo>
                    <a:pt x="165" y="72"/>
                  </a:lnTo>
                  <a:lnTo>
                    <a:pt x="185" y="79"/>
                  </a:lnTo>
                  <a:lnTo>
                    <a:pt x="206" y="85"/>
                  </a:lnTo>
                  <a:lnTo>
                    <a:pt x="229" y="91"/>
                  </a:lnTo>
                  <a:lnTo>
                    <a:pt x="252" y="98"/>
                  </a:lnTo>
                  <a:lnTo>
                    <a:pt x="275" y="103"/>
                  </a:lnTo>
                  <a:lnTo>
                    <a:pt x="299" y="108"/>
                  </a:lnTo>
                  <a:lnTo>
                    <a:pt x="323" y="113"/>
                  </a:lnTo>
                  <a:lnTo>
                    <a:pt x="346" y="117"/>
                  </a:lnTo>
                  <a:lnTo>
                    <a:pt x="370" y="120"/>
                  </a:lnTo>
                  <a:lnTo>
                    <a:pt x="392" y="122"/>
                  </a:lnTo>
                  <a:lnTo>
                    <a:pt x="413" y="122"/>
                  </a:lnTo>
                  <a:lnTo>
                    <a:pt x="433" y="121"/>
                  </a:lnTo>
                  <a:lnTo>
                    <a:pt x="445" y="120"/>
                  </a:lnTo>
                  <a:lnTo>
                    <a:pt x="455" y="119"/>
                  </a:lnTo>
                  <a:lnTo>
                    <a:pt x="466" y="118"/>
                  </a:lnTo>
                  <a:lnTo>
                    <a:pt x="475" y="118"/>
                  </a:lnTo>
                  <a:lnTo>
                    <a:pt x="484" y="117"/>
                  </a:lnTo>
                  <a:lnTo>
                    <a:pt x="492" y="117"/>
                  </a:lnTo>
                  <a:lnTo>
                    <a:pt x="499" y="116"/>
                  </a:lnTo>
                  <a:lnTo>
                    <a:pt x="506" y="116"/>
                  </a:lnTo>
                  <a:lnTo>
                    <a:pt x="501" y="106"/>
                  </a:lnTo>
                  <a:lnTo>
                    <a:pt x="496" y="96"/>
                  </a:lnTo>
                  <a:lnTo>
                    <a:pt x="492" y="84"/>
                  </a:lnTo>
                  <a:lnTo>
                    <a:pt x="489" y="72"/>
                  </a:lnTo>
                  <a:lnTo>
                    <a:pt x="483" y="72"/>
                  </a:lnTo>
                  <a:lnTo>
                    <a:pt x="475" y="74"/>
                  </a:lnTo>
                  <a:lnTo>
                    <a:pt x="468" y="74"/>
                  </a:lnTo>
                  <a:lnTo>
                    <a:pt x="461" y="75"/>
                  </a:lnTo>
                  <a:lnTo>
                    <a:pt x="453" y="76"/>
                  </a:lnTo>
                  <a:lnTo>
                    <a:pt x="446" y="77"/>
                  </a:lnTo>
                  <a:lnTo>
                    <a:pt x="438" y="77"/>
                  </a:lnTo>
                  <a:lnTo>
                    <a:pt x="429" y="78"/>
                  </a:lnTo>
                  <a:lnTo>
                    <a:pt x="407" y="79"/>
                  </a:lnTo>
                  <a:lnTo>
                    <a:pt x="384" y="78"/>
                  </a:lnTo>
                  <a:lnTo>
                    <a:pt x="359" y="75"/>
                  </a:lnTo>
                  <a:lnTo>
                    <a:pt x="333" y="71"/>
                  </a:lnTo>
                  <a:lnTo>
                    <a:pt x="305" y="66"/>
                  </a:lnTo>
                  <a:lnTo>
                    <a:pt x="279" y="60"/>
                  </a:lnTo>
                  <a:lnTo>
                    <a:pt x="252" y="53"/>
                  </a:lnTo>
                  <a:lnTo>
                    <a:pt x="227" y="46"/>
                  </a:lnTo>
                  <a:lnTo>
                    <a:pt x="201" y="39"/>
                  </a:lnTo>
                  <a:lnTo>
                    <a:pt x="179" y="32"/>
                  </a:lnTo>
                  <a:lnTo>
                    <a:pt x="158" y="25"/>
                  </a:lnTo>
                  <a:lnTo>
                    <a:pt x="141" y="19"/>
                  </a:lnTo>
                  <a:lnTo>
                    <a:pt x="125" y="14"/>
                  </a:lnTo>
                  <a:lnTo>
                    <a:pt x="114" y="9"/>
                  </a:lnTo>
                  <a:lnTo>
                    <a:pt x="107" y="7"/>
                  </a:lnTo>
                  <a:lnTo>
                    <a:pt x="104" y="6"/>
                  </a:lnTo>
                  <a:lnTo>
                    <a:pt x="88" y="0"/>
                  </a:lnTo>
                  <a:lnTo>
                    <a:pt x="87" y="2"/>
                  </a:lnTo>
                  <a:lnTo>
                    <a:pt x="84" y="6"/>
                  </a:lnTo>
                  <a:lnTo>
                    <a:pt x="80" y="12"/>
                  </a:lnTo>
                  <a:lnTo>
                    <a:pt x="79" y="14"/>
                  </a:lnTo>
                  <a:lnTo>
                    <a:pt x="13" y="112"/>
                  </a:lnTo>
                  <a:lnTo>
                    <a:pt x="0" y="131"/>
                  </a:lnTo>
                  <a:lnTo>
                    <a:pt x="19" y="143"/>
                  </a:lnTo>
                  <a:lnTo>
                    <a:pt x="22" y="145"/>
                  </a:lnTo>
                  <a:lnTo>
                    <a:pt x="27" y="148"/>
                  </a:lnTo>
                  <a:lnTo>
                    <a:pt x="36" y="153"/>
                  </a:lnTo>
                  <a:lnTo>
                    <a:pt x="47" y="160"/>
                  </a:lnTo>
                  <a:lnTo>
                    <a:pt x="61" y="167"/>
                  </a:lnTo>
                  <a:lnTo>
                    <a:pt x="76" y="175"/>
                  </a:lnTo>
                  <a:lnTo>
                    <a:pt x="93" y="184"/>
                  </a:lnTo>
                  <a:lnTo>
                    <a:pt x="113" y="193"/>
                  </a:lnTo>
                  <a:lnTo>
                    <a:pt x="134" y="203"/>
                  </a:lnTo>
                  <a:lnTo>
                    <a:pt x="156" y="212"/>
                  </a:lnTo>
                  <a:lnTo>
                    <a:pt x="181" y="221"/>
                  </a:lnTo>
                  <a:lnTo>
                    <a:pt x="205" y="229"/>
                  </a:lnTo>
                  <a:lnTo>
                    <a:pt x="230" y="237"/>
                  </a:lnTo>
                  <a:lnTo>
                    <a:pt x="256" y="244"/>
                  </a:lnTo>
                  <a:lnTo>
                    <a:pt x="283" y="249"/>
                  </a:lnTo>
                  <a:lnTo>
                    <a:pt x="310" y="252"/>
                  </a:lnTo>
                  <a:lnTo>
                    <a:pt x="340" y="255"/>
                  </a:lnTo>
                  <a:lnTo>
                    <a:pt x="367" y="259"/>
                  </a:lnTo>
                  <a:lnTo>
                    <a:pt x="390" y="263"/>
                  </a:lnTo>
                  <a:lnTo>
                    <a:pt x="410" y="266"/>
                  </a:lnTo>
                  <a:lnTo>
                    <a:pt x="427" y="269"/>
                  </a:lnTo>
                  <a:lnTo>
                    <a:pt x="441" y="271"/>
                  </a:lnTo>
                  <a:lnTo>
                    <a:pt x="452" y="273"/>
                  </a:lnTo>
                  <a:lnTo>
                    <a:pt x="461" y="275"/>
                  </a:lnTo>
                  <a:lnTo>
                    <a:pt x="457" y="352"/>
                  </a:lnTo>
                  <a:lnTo>
                    <a:pt x="454" y="464"/>
                  </a:lnTo>
                  <a:lnTo>
                    <a:pt x="453" y="581"/>
                  </a:lnTo>
                  <a:lnTo>
                    <a:pt x="457" y="673"/>
                  </a:lnTo>
                  <a:lnTo>
                    <a:pt x="460" y="696"/>
                  </a:lnTo>
                  <a:lnTo>
                    <a:pt x="464" y="715"/>
                  </a:lnTo>
                  <a:lnTo>
                    <a:pt x="467" y="732"/>
                  </a:lnTo>
                  <a:lnTo>
                    <a:pt x="471" y="746"/>
                  </a:lnTo>
                  <a:lnTo>
                    <a:pt x="476" y="756"/>
                  </a:lnTo>
                  <a:lnTo>
                    <a:pt x="483" y="764"/>
                  </a:lnTo>
                  <a:lnTo>
                    <a:pt x="490" y="771"/>
                  </a:lnTo>
                  <a:lnTo>
                    <a:pt x="497" y="774"/>
                  </a:lnTo>
                  <a:lnTo>
                    <a:pt x="503" y="775"/>
                  </a:lnTo>
                  <a:lnTo>
                    <a:pt x="508" y="775"/>
                  </a:lnTo>
                  <a:lnTo>
                    <a:pt x="513" y="774"/>
                  </a:lnTo>
                  <a:lnTo>
                    <a:pt x="518" y="773"/>
                  </a:lnTo>
                  <a:lnTo>
                    <a:pt x="519" y="773"/>
                  </a:lnTo>
                  <a:lnTo>
                    <a:pt x="519" y="988"/>
                  </a:lnTo>
                  <a:lnTo>
                    <a:pt x="730" y="988"/>
                  </a:lnTo>
                  <a:lnTo>
                    <a:pt x="730" y="1010"/>
                  </a:lnTo>
                  <a:lnTo>
                    <a:pt x="880" y="1010"/>
                  </a:lnTo>
                  <a:lnTo>
                    <a:pt x="880" y="922"/>
                  </a:lnTo>
                  <a:lnTo>
                    <a:pt x="886" y="922"/>
                  </a:lnTo>
                  <a:lnTo>
                    <a:pt x="890" y="921"/>
                  </a:lnTo>
                  <a:lnTo>
                    <a:pt x="895" y="921"/>
                  </a:lnTo>
                  <a:lnTo>
                    <a:pt x="900" y="920"/>
                  </a:lnTo>
                  <a:lnTo>
                    <a:pt x="904" y="919"/>
                  </a:lnTo>
                  <a:lnTo>
                    <a:pt x="909" y="917"/>
                  </a:lnTo>
                  <a:lnTo>
                    <a:pt x="913" y="916"/>
                  </a:lnTo>
                  <a:lnTo>
                    <a:pt x="917" y="914"/>
                  </a:lnTo>
                  <a:lnTo>
                    <a:pt x="923" y="908"/>
                  </a:lnTo>
                  <a:lnTo>
                    <a:pt x="926" y="902"/>
                  </a:lnTo>
                  <a:lnTo>
                    <a:pt x="926" y="897"/>
                  </a:lnTo>
                  <a:lnTo>
                    <a:pt x="924" y="892"/>
                  </a:lnTo>
                  <a:lnTo>
                    <a:pt x="920" y="886"/>
                  </a:lnTo>
                  <a:lnTo>
                    <a:pt x="916" y="881"/>
                  </a:lnTo>
                  <a:lnTo>
                    <a:pt x="912" y="877"/>
                  </a:lnTo>
                  <a:lnTo>
                    <a:pt x="908" y="87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Rectangle 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Scheduling in a Job Shop</a:t>
            </a:r>
          </a:p>
        </p:txBody>
      </p:sp>
      <p:sp>
        <p:nvSpPr>
          <p:cNvPr id="6148" name="Rectangle 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47675" indent="-447675" eaLnBrk="1" hangingPunct="1">
              <a:lnSpc>
                <a:spcPct val="90000"/>
              </a:lnSpc>
              <a:defRPr/>
            </a:pPr>
            <a:r>
              <a:rPr lang="en-US" sz="2800" dirty="0"/>
              <a:t>Scheduling and control system must be capable of:</a:t>
            </a:r>
          </a:p>
          <a:p>
            <a:pPr marL="1079500" lvl="1" indent="-452438" eaLnBrk="1" hangingPunct="1">
              <a:spcBef>
                <a:spcPts val="0"/>
              </a:spcBef>
              <a:spcAft>
                <a:spcPts val="2400"/>
              </a:spcAft>
              <a:buClrTx/>
              <a:defRPr/>
            </a:pPr>
            <a:r>
              <a:rPr lang="en-US" sz="2400" dirty="0">
                <a:solidFill>
                  <a:srgbClr val="0070C0"/>
                </a:solidFill>
              </a:rPr>
              <a:t>Allocating orders, equipment, and personnel to work center or other specified locations.</a:t>
            </a:r>
          </a:p>
          <a:p>
            <a:pPr marL="1079500" lvl="1" indent="-452438" eaLnBrk="1" hangingPunct="1">
              <a:spcBef>
                <a:spcPts val="0"/>
              </a:spcBef>
              <a:spcAft>
                <a:spcPts val="2400"/>
              </a:spcAft>
              <a:buClrTx/>
              <a:defRPr/>
            </a:pPr>
            <a:r>
              <a:rPr lang="en-US" sz="2400" dirty="0">
                <a:solidFill>
                  <a:srgbClr val="0070C0"/>
                </a:solidFill>
              </a:rPr>
              <a:t>Determining the sequence of order performance.</a:t>
            </a:r>
          </a:p>
          <a:p>
            <a:pPr marL="1079500" lvl="1" indent="-452438" eaLnBrk="1" hangingPunct="1">
              <a:spcBef>
                <a:spcPts val="0"/>
              </a:spcBef>
              <a:spcAft>
                <a:spcPts val="2400"/>
              </a:spcAft>
              <a:buClrTx/>
              <a:defRPr/>
            </a:pPr>
            <a:r>
              <a:rPr lang="en-US" sz="2400" dirty="0">
                <a:solidFill>
                  <a:srgbClr val="0070C0"/>
                </a:solidFill>
              </a:rPr>
              <a:t>Dispatching orders to the factory floor.</a:t>
            </a:r>
          </a:p>
          <a:p>
            <a:pPr marL="1079500" lvl="1" indent="-452438" eaLnBrk="1" hangingPunct="1">
              <a:spcBef>
                <a:spcPts val="0"/>
              </a:spcBef>
              <a:spcAft>
                <a:spcPts val="2400"/>
              </a:spcAft>
              <a:buClrTx/>
              <a:defRPr/>
            </a:pPr>
            <a:r>
              <a:rPr lang="en-US" sz="2400" dirty="0">
                <a:solidFill>
                  <a:srgbClr val="0070C0"/>
                </a:solidFill>
              </a:rPr>
              <a:t>Maintaining shop floor/production activity control to review order status and expedite late or critical orders.</a:t>
            </a:r>
          </a:p>
          <a:p>
            <a:pPr marL="1079500" lvl="1" indent="-452438" eaLnBrk="1" hangingPunct="1">
              <a:spcBef>
                <a:spcPts val="0"/>
              </a:spcBef>
              <a:spcAft>
                <a:spcPts val="2400"/>
              </a:spcAft>
              <a:buClrTx/>
              <a:defRPr/>
            </a:pPr>
            <a:r>
              <a:rPr lang="en-US" sz="2400" dirty="0">
                <a:solidFill>
                  <a:srgbClr val="0070C0"/>
                </a:solidFill>
              </a:rPr>
              <a:t>Revising the schedule to reflect changes in order status.</a:t>
            </a:r>
          </a:p>
          <a:p>
            <a:pPr marL="1079500" lvl="1" indent="-452438" eaLnBrk="1" hangingPunct="1">
              <a:spcBef>
                <a:spcPts val="0"/>
              </a:spcBef>
              <a:spcAft>
                <a:spcPts val="2400"/>
              </a:spcAft>
              <a:buClrTx/>
              <a:defRPr/>
            </a:pPr>
            <a:r>
              <a:rPr lang="en-US" sz="2400" dirty="0">
                <a:solidFill>
                  <a:srgbClr val="0070C0"/>
                </a:solidFill>
              </a:rPr>
              <a:t>Assuring that quality control standards are met.</a:t>
            </a:r>
          </a:p>
        </p:txBody>
      </p:sp>
    </p:spTree>
    <p:extLst>
      <p:ext uri="{BB962C8B-B14F-4D97-AF65-F5344CB8AC3E}">
        <p14:creationId xmlns:p14="http://schemas.microsoft.com/office/powerpoint/2010/main" val="142669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Scheduling Process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279525"/>
            <a:ext cx="84820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7681913" y="5942806"/>
            <a:ext cx="14620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200" b="1" dirty="0">
                <a:solidFill>
                  <a:srgbClr val="006600"/>
                </a:solidFill>
              </a:rPr>
              <a:t>Exhibit 12.1</a:t>
            </a:r>
          </a:p>
        </p:txBody>
      </p:sp>
    </p:spTree>
    <p:extLst>
      <p:ext uri="{BB962C8B-B14F-4D97-AF65-F5344CB8AC3E}">
        <p14:creationId xmlns:p14="http://schemas.microsoft.com/office/powerpoint/2010/main" val="321663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Elements of</a:t>
            </a:r>
            <a:r>
              <a:rPr lang="en-US" altLang="en-US" dirty="0"/>
              <a:t> Job Shop Scheduling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46088" indent="-446088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Job Arrival Patterns</a:t>
            </a:r>
          </a:p>
          <a:p>
            <a:pPr marL="1074738" lvl="1" indent="-449263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70C0"/>
                </a:solidFill>
              </a:rPr>
              <a:t>Constant or random arrivals</a:t>
            </a:r>
          </a:p>
          <a:p>
            <a:pPr marL="1074738" lvl="1" indent="-449263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70C0"/>
                </a:solidFill>
              </a:rPr>
              <a:t>Singly or in batches (bulk or lot arrivals)</a:t>
            </a:r>
          </a:p>
          <a:p>
            <a:pPr marL="1074738" lvl="1" indent="-449263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70C0"/>
                </a:solidFill>
              </a:rPr>
              <a:t>High or normal priorities</a:t>
            </a:r>
          </a:p>
          <a:p>
            <a:pPr marL="1074738" lvl="1" indent="-449263" ea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dirty="0"/>
          </a:p>
          <a:p>
            <a:pPr marL="446088" indent="-446088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The “Machinery” in the Shop</a:t>
            </a:r>
          </a:p>
          <a:p>
            <a:pPr marL="446088" indent="-446088" ea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800" dirty="0"/>
          </a:p>
          <a:p>
            <a:pPr marL="446088" indent="-446088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The Ratio of Skilled Workers to Machines</a:t>
            </a:r>
          </a:p>
          <a:p>
            <a:pPr marL="1074738" lvl="1" indent="-449263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70C0"/>
                </a:solidFill>
              </a:rPr>
              <a:t>Machine-limited systems: capacity is determined by the number of machines.</a:t>
            </a:r>
          </a:p>
          <a:p>
            <a:pPr marL="1074738" lvl="1" indent="-449263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70C0"/>
                </a:solidFill>
              </a:rPr>
              <a:t>Labor-limited systems: capacity is determined by the number of workers.</a:t>
            </a:r>
          </a:p>
          <a:p>
            <a:pPr marL="1074738" lvl="1" indent="-449263" ea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dirty="0"/>
          </a:p>
          <a:p>
            <a:pPr marL="446088" indent="-446088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The Flow Pattern of Jobs through the Shop</a:t>
            </a:r>
          </a:p>
        </p:txBody>
      </p:sp>
    </p:spTree>
    <p:extLst>
      <p:ext uri="{BB962C8B-B14F-4D97-AF65-F5344CB8AC3E}">
        <p14:creationId xmlns:p14="http://schemas.microsoft.com/office/powerpoint/2010/main" val="339932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Concepts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40536" y="1440000"/>
            <a:ext cx="8582747" cy="4788000"/>
          </a:xfrm>
        </p:spPr>
        <p:txBody>
          <a:bodyPr>
            <a:normAutofit/>
          </a:bodyPr>
          <a:lstStyle/>
          <a:p>
            <a:pPr marL="447675" indent="-447675" eaLnBrk="1" hangingPunct="1">
              <a:defRPr/>
            </a:pPr>
            <a:r>
              <a:rPr lang="en-US" sz="2800" dirty="0"/>
              <a:t>A job</a:t>
            </a:r>
          </a:p>
          <a:p>
            <a:pPr marL="1079500" lvl="1" indent="-452438" eaLnBrk="1" hangingPunct="1">
              <a:buClrTx/>
              <a:defRPr/>
            </a:pPr>
            <a:r>
              <a:rPr lang="en-US" sz="2400" dirty="0">
                <a:solidFill>
                  <a:srgbClr val="0070C0"/>
                </a:solidFill>
              </a:rPr>
              <a:t>Processing time</a:t>
            </a:r>
          </a:p>
          <a:p>
            <a:pPr marL="1079500" lvl="1" indent="-452438" eaLnBrk="1" hangingPunct="1">
              <a:buClrTx/>
              <a:defRPr/>
            </a:pPr>
            <a:r>
              <a:rPr lang="en-HK" sz="2400" dirty="0">
                <a:solidFill>
                  <a:srgbClr val="0070C0"/>
                </a:solidFill>
              </a:rPr>
              <a:t>Due date</a:t>
            </a:r>
            <a:endParaRPr lang="en-US" sz="2400" dirty="0">
              <a:solidFill>
                <a:srgbClr val="0070C0"/>
              </a:solidFill>
            </a:endParaRPr>
          </a:p>
          <a:p>
            <a:pPr marL="1079500" lvl="1" indent="-452438" eaLnBrk="1" hangingPunct="1">
              <a:buClrTx/>
              <a:defRPr/>
            </a:pPr>
            <a:r>
              <a:rPr lang="en-HK" sz="2400" dirty="0">
                <a:solidFill>
                  <a:srgbClr val="0070C0"/>
                </a:solidFill>
              </a:rPr>
              <a:t>Flow time: the time a job spends in the process </a:t>
            </a:r>
          </a:p>
          <a:p>
            <a:pPr marL="627062" lvl="1" indent="0" eaLnBrk="1" hangingPunct="1">
              <a:buClrTx/>
              <a:buNone/>
              <a:defRPr/>
            </a:pPr>
            <a:r>
              <a:rPr lang="en-HK" dirty="0">
                <a:solidFill>
                  <a:srgbClr val="0070C0"/>
                </a:solidFill>
              </a:rPr>
              <a:t>		</a:t>
            </a:r>
            <a:r>
              <a:rPr lang="en-HK" sz="2000" dirty="0">
                <a:solidFill>
                  <a:srgbClr val="0070C0"/>
                </a:solidFill>
              </a:rPr>
              <a:t>= finish date of a job – arrival date of a job</a:t>
            </a:r>
            <a:endParaRPr lang="en-HK" sz="2400" dirty="0">
              <a:solidFill>
                <a:srgbClr val="0070C0"/>
              </a:solidFill>
            </a:endParaRPr>
          </a:p>
          <a:p>
            <a:pPr marL="1079500" lvl="1" indent="-452438" eaLnBrk="1" hangingPunct="1">
              <a:buClrTx/>
              <a:defRPr/>
            </a:pPr>
            <a:r>
              <a:rPr lang="en-HK" sz="2400" dirty="0">
                <a:solidFill>
                  <a:srgbClr val="0070C0"/>
                </a:solidFill>
              </a:rPr>
              <a:t>Slack time remaining</a:t>
            </a:r>
            <a:r>
              <a:rPr lang="en-US" dirty="0">
                <a:solidFill>
                  <a:srgbClr val="0070C0"/>
                </a:solidFill>
              </a:rPr>
              <a:t>:</a:t>
            </a:r>
            <a:endParaRPr lang="en-HK" sz="2400" dirty="0">
              <a:solidFill>
                <a:srgbClr val="0070C0"/>
              </a:solidFill>
            </a:endParaRPr>
          </a:p>
          <a:p>
            <a:pPr marL="627062" lvl="1" indent="0" eaLnBrk="1" hangingPunct="1">
              <a:buClrTx/>
              <a:buNone/>
              <a:defRPr/>
            </a:pPr>
            <a:r>
              <a:rPr lang="en-HK" sz="2400" dirty="0">
                <a:solidFill>
                  <a:srgbClr val="0070C0"/>
                </a:solidFill>
              </a:rPr>
              <a:t>	 	</a:t>
            </a:r>
            <a:r>
              <a:rPr lang="en-HK" sz="2000" dirty="0">
                <a:solidFill>
                  <a:srgbClr val="0070C0"/>
                </a:solidFill>
              </a:rPr>
              <a:t>= time remaining before due date – remaining processing time</a:t>
            </a:r>
            <a:endParaRPr lang="en-HK" sz="2400" dirty="0">
              <a:solidFill>
                <a:srgbClr val="0070C0"/>
              </a:solidFill>
            </a:endParaRPr>
          </a:p>
          <a:p>
            <a:pPr marL="1079500" lvl="1" indent="-452438" eaLnBrk="1" hangingPunct="1">
              <a:buClrTx/>
              <a:defRPr/>
            </a:pPr>
            <a:r>
              <a:rPr lang="en-HK" sz="2400" dirty="0">
                <a:solidFill>
                  <a:srgbClr val="0070C0"/>
                </a:solidFill>
              </a:rPr>
              <a:t>Lateness (tardiness) </a:t>
            </a:r>
            <a:endParaRPr lang="en-US" sz="2400" dirty="0">
              <a:solidFill>
                <a:srgbClr val="0070C0"/>
              </a:solidFill>
            </a:endParaRPr>
          </a:p>
          <a:p>
            <a:pPr marL="447675" indent="-447675" eaLnBrk="1" hangingPunct="1">
              <a:defRPr/>
            </a:pPr>
            <a:endParaRPr lang="en-US" dirty="0"/>
          </a:p>
          <a:p>
            <a:pPr marL="447675" indent="-447675" eaLnBrk="1" hangingPunct="1">
              <a:defRPr/>
            </a:pPr>
            <a:r>
              <a:rPr lang="en-US" dirty="0"/>
              <a:t>A schedule of jobs</a:t>
            </a:r>
          </a:p>
          <a:p>
            <a:pPr marL="1079500" lvl="1" indent="-452438" eaLnBrk="1" hangingPunct="1">
              <a:buClrTx/>
              <a:defRPr/>
            </a:pPr>
            <a:r>
              <a:rPr lang="en-US" dirty="0" err="1">
                <a:solidFill>
                  <a:srgbClr val="0070C0"/>
                </a:solidFill>
              </a:rPr>
              <a:t>Makespan</a:t>
            </a:r>
            <a:r>
              <a:rPr lang="en-US" dirty="0">
                <a:solidFill>
                  <a:srgbClr val="0070C0"/>
                </a:solidFill>
              </a:rPr>
              <a:t>: the overall length of the schedule</a:t>
            </a:r>
            <a:endParaRPr lang="en-US" sz="2400" dirty="0">
              <a:solidFill>
                <a:srgbClr val="0070C0"/>
              </a:solidFill>
            </a:endParaRPr>
          </a:p>
          <a:p>
            <a:pPr marL="1079500" lvl="1" indent="-452438" eaLnBrk="1" hangingPunct="1">
              <a:buClrTx/>
              <a:defRPr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69549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kern="120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Allocating Jobs to Machines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880711"/>
            <a:ext cx="8350250" cy="553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/>
              <a:t>Priority Rules</a:t>
            </a:r>
          </a:p>
          <a:p>
            <a:pPr marL="920750" lvl="1" indent="-381000" eaLnBrk="1" hangingPunct="1">
              <a:lnSpc>
                <a:spcPct val="120000"/>
              </a:lnSpc>
              <a:buClrTx/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C00000"/>
                </a:solidFill>
              </a:rPr>
              <a:t>FCFS—first-come, first-served</a:t>
            </a:r>
          </a:p>
          <a:p>
            <a:pPr marL="920750" lvl="1" indent="-381000" eaLnBrk="1" hangingPunct="1">
              <a:lnSpc>
                <a:spcPct val="120000"/>
              </a:lnSpc>
              <a:buClrTx/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C00000"/>
                </a:solidFill>
              </a:rPr>
              <a:t>SPT—shortest processing (completion) time</a:t>
            </a:r>
          </a:p>
          <a:p>
            <a:pPr marL="920750" lvl="1" indent="-381000" eaLnBrk="1" hangingPunct="1">
              <a:lnSpc>
                <a:spcPct val="120000"/>
              </a:lnSpc>
              <a:buClrTx/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C00000"/>
                </a:solidFill>
              </a:rPr>
              <a:t>Due date—earliest due date first</a:t>
            </a:r>
          </a:p>
          <a:p>
            <a:pPr marL="1439863" lvl="2" indent="-365125" eaLnBrk="1" hangingPunct="1">
              <a:lnSpc>
                <a:spcPct val="120000"/>
              </a:lnSpc>
              <a:buClrTx/>
              <a:defRPr/>
            </a:pPr>
            <a:r>
              <a:rPr lang="en-US" sz="1800" dirty="0" err="1">
                <a:solidFill>
                  <a:srgbClr val="C00000"/>
                </a:solidFill>
              </a:rPr>
              <a:t>DDate</a:t>
            </a:r>
            <a:r>
              <a:rPr lang="en-US" sz="1800" dirty="0">
                <a:solidFill>
                  <a:srgbClr val="C00000"/>
                </a:solidFill>
              </a:rPr>
              <a:t>—entire job</a:t>
            </a:r>
          </a:p>
          <a:p>
            <a:pPr marL="1439863" lvl="2" indent="-365125" eaLnBrk="1" hangingPunct="1">
              <a:lnSpc>
                <a:spcPct val="120000"/>
              </a:lnSpc>
              <a:buClr>
                <a:srgbClr val="339966"/>
              </a:buClr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OPNDD—next operation</a:t>
            </a:r>
          </a:p>
          <a:p>
            <a:pPr marL="920750" lvl="1" indent="-381000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Start date—due date minus normal lead time</a:t>
            </a:r>
          </a:p>
          <a:p>
            <a:pPr marL="920750" lvl="1" indent="-381000" eaLnBrk="1" hangingPunct="1">
              <a:lnSpc>
                <a:spcPct val="120000"/>
              </a:lnSpc>
              <a:buClrTx/>
              <a:buFont typeface="Wingdings" pitchFamily="2" charset="2"/>
              <a:buAutoNum type="arabicPeriod" startAt="4"/>
              <a:defRPr/>
            </a:pPr>
            <a:r>
              <a:rPr lang="en-US" sz="2000" dirty="0">
                <a:solidFill>
                  <a:srgbClr val="C00000"/>
                </a:solidFill>
              </a:rPr>
              <a:t>STR—slack time remaining</a:t>
            </a:r>
          </a:p>
          <a:p>
            <a:pPr marL="920750" lvl="1" indent="-381000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STR/OP—slack time remaining per operation</a:t>
            </a:r>
          </a:p>
          <a:p>
            <a:pPr marL="920750" lvl="1" indent="-381000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CR—(due date-current date)/work remaining</a:t>
            </a:r>
          </a:p>
          <a:p>
            <a:pPr marL="920750" lvl="1" indent="-381000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QR—slack time remaining/planned queue time</a:t>
            </a:r>
          </a:p>
          <a:p>
            <a:pPr marL="920750" lvl="1" indent="-381000" eaLnBrk="1" hangingPunct="1">
              <a:lnSpc>
                <a:spcPct val="120000"/>
              </a:lnSpc>
              <a:buClrTx/>
              <a:buFont typeface="Wingdings" pitchFamily="2" charset="2"/>
              <a:buAutoNum type="arabicPeriod" startAt="5"/>
              <a:defRPr/>
            </a:pPr>
            <a:r>
              <a:rPr lang="en-US" sz="2000" dirty="0">
                <a:solidFill>
                  <a:srgbClr val="C00000"/>
                </a:solidFill>
              </a:rPr>
              <a:t>LCFS—last-come, first-served</a:t>
            </a:r>
          </a:p>
          <a:p>
            <a:pPr marL="920750" lvl="1" indent="-381000" eaLnBrk="1" hangingPunct="1">
              <a:lnSpc>
                <a:spcPct val="120000"/>
              </a:lnSpc>
              <a:buClrTx/>
              <a:buFont typeface="Wingdings" pitchFamily="2" charset="2"/>
              <a:buAutoNum type="arabicPeriod" startAt="5"/>
              <a:defRPr/>
            </a:pPr>
            <a:r>
              <a:rPr lang="en-US" sz="2000" dirty="0">
                <a:solidFill>
                  <a:srgbClr val="C00000"/>
                </a:solidFill>
              </a:rPr>
              <a:t>Random order—whim operator’s choice of job to run</a:t>
            </a:r>
          </a:p>
          <a:p>
            <a:pPr marL="920750" lvl="1" indent="-381000" eaLnBrk="1" hangingPunct="1">
              <a:lnSpc>
                <a:spcPct val="120000"/>
              </a:lnSpc>
              <a:defRPr/>
            </a:pPr>
            <a:endParaRPr lang="en-US" sz="20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6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Schedule Evaluation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 eaLnBrk="1" hangingPunct="1">
              <a:defRPr/>
            </a:pPr>
            <a:r>
              <a:rPr lang="en-US" sz="2800" dirty="0"/>
              <a:t>Standard measures of schedule performance used to evaluate priority rules:</a:t>
            </a:r>
          </a:p>
          <a:p>
            <a:pPr marL="1079500" lvl="1" indent="-452438" eaLnBrk="1" hangingPunct="1">
              <a:buClrTx/>
              <a:defRPr/>
            </a:pPr>
            <a:r>
              <a:rPr lang="en-US" sz="2400" dirty="0">
                <a:solidFill>
                  <a:srgbClr val="0070C0"/>
                </a:solidFill>
              </a:rPr>
              <a:t>Meeting due dates of customers or downstream operations.</a:t>
            </a:r>
          </a:p>
          <a:p>
            <a:pPr marL="1079500" lvl="1" indent="-452438" eaLnBrk="1" hangingPunct="1">
              <a:buClrTx/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marL="1079500" lvl="1" indent="-452438" eaLnBrk="1" hangingPunct="1">
              <a:buClrTx/>
              <a:defRPr/>
            </a:pPr>
            <a:r>
              <a:rPr lang="en-US" sz="2400" dirty="0">
                <a:solidFill>
                  <a:srgbClr val="0070C0"/>
                </a:solidFill>
              </a:rPr>
              <a:t>Minimizing flow time (throughput or cycle time) that the job spends in the shop.</a:t>
            </a:r>
          </a:p>
          <a:p>
            <a:pPr marL="1079500" lvl="1" indent="-452438" eaLnBrk="1" hangingPunct="1">
              <a:buClrTx/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marL="1079500" lvl="1" indent="-452438" eaLnBrk="1" hangingPunct="1">
              <a:buClrTx/>
              <a:defRPr/>
            </a:pPr>
            <a:r>
              <a:rPr lang="en-US" sz="2400" dirty="0">
                <a:solidFill>
                  <a:srgbClr val="0070C0"/>
                </a:solidFill>
              </a:rPr>
              <a:t>Minimizing work in process.</a:t>
            </a:r>
          </a:p>
          <a:p>
            <a:pPr marL="1079500" lvl="1" indent="-452438" eaLnBrk="1" hangingPunct="1">
              <a:buClrTx/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marL="1079500" lvl="1" indent="-452438" eaLnBrk="1" hangingPunct="1">
              <a:buClrTx/>
              <a:defRPr/>
            </a:pPr>
            <a:r>
              <a:rPr lang="en-US" sz="2400" dirty="0">
                <a:solidFill>
                  <a:srgbClr val="0070C0"/>
                </a:solidFill>
              </a:rPr>
              <a:t>Minimizing idle time of machines and workers.</a:t>
            </a:r>
          </a:p>
        </p:txBody>
      </p:sp>
    </p:spTree>
    <p:extLst>
      <p:ext uri="{BB962C8B-B14F-4D97-AF65-F5344CB8AC3E}">
        <p14:creationId xmlns:p14="http://schemas.microsoft.com/office/powerpoint/2010/main" val="3288155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LMS_new_log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A6CEB6-6E31-492E-B9F0-6A6F37612C06}" vid="{56A709DF-5942-4063-A4AE-E7F3C8E903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Template_LMS_new_logo</Template>
  <TotalTime>446</TotalTime>
  <Words>1070</Words>
  <Application>Microsoft Office PowerPoint</Application>
  <PresentationFormat>On-screen Show (4:3)</PresentationFormat>
  <Paragraphs>229</Paragraphs>
  <Slides>23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Times</vt:lpstr>
      <vt:lpstr>Times New Roman</vt:lpstr>
      <vt:lpstr>Tw Cen MT</vt:lpstr>
      <vt:lpstr>Wingdings</vt:lpstr>
      <vt:lpstr>Template_LMS_new_logo</vt:lpstr>
      <vt:lpstr>LGT 2106/LGT2B02 Principles of Operations Management Semester 2</vt:lpstr>
      <vt:lpstr>Learning Outcomes</vt:lpstr>
      <vt:lpstr>Introduction</vt:lpstr>
      <vt:lpstr>Scheduling in a Job Shop</vt:lpstr>
      <vt:lpstr>Typical Scheduling Process</vt:lpstr>
      <vt:lpstr>Elements of Job Shop Scheduling</vt:lpstr>
      <vt:lpstr>Concepts</vt:lpstr>
      <vt:lpstr>PowerPoint Presentation</vt:lpstr>
      <vt:lpstr>Schedule Evaluation Criteria</vt:lpstr>
      <vt:lpstr>Scheduling n Jobs on One Machine</vt:lpstr>
      <vt:lpstr>Scheduling n Jobs on One Machine</vt:lpstr>
      <vt:lpstr>Scheduling n Jobs on One Machine</vt:lpstr>
      <vt:lpstr>Scheduling n Jobs on One Machine</vt:lpstr>
      <vt:lpstr>Scheduling n Jobs on One Machine</vt:lpstr>
      <vt:lpstr>Scheduling n Jobs on One Machine</vt:lpstr>
      <vt:lpstr>Scheduling n Jobs on One Machine</vt:lpstr>
      <vt:lpstr>Scheduling n Jobs on One Machine</vt:lpstr>
      <vt:lpstr>Scheduling n Jobs on Two Machines</vt:lpstr>
      <vt:lpstr>Scheduling n Jobs on Two Machines</vt:lpstr>
      <vt:lpstr>Optimal Schedule of Jobs Using Johnson’s Rule - Example</vt:lpstr>
      <vt:lpstr>Optimal Schedule of Jobs Using Johnson’s Rule - Example</vt:lpstr>
      <vt:lpstr>Optimal Schedule of Jobs Using Johnson’s Rule - Example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LGT 2106 Principles of Operations Management 2017/18, Sem 1</dc:title>
  <dc:creator>WU, SN [LMS]</dc:creator>
  <cp:lastModifiedBy>LO, Kingship [LMS]</cp:lastModifiedBy>
  <cp:revision>57</cp:revision>
  <dcterms:created xsi:type="dcterms:W3CDTF">2017-08-01T08:23:27Z</dcterms:created>
  <dcterms:modified xsi:type="dcterms:W3CDTF">2021-03-15T04:15:24Z</dcterms:modified>
</cp:coreProperties>
</file>