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54" r:id="rId4"/>
    <p:sldId id="258" r:id="rId5"/>
    <p:sldId id="259" r:id="rId6"/>
    <p:sldId id="355" r:id="rId7"/>
    <p:sldId id="351" r:id="rId8"/>
    <p:sldId id="350" r:id="rId9"/>
    <p:sldId id="352" r:id="rId10"/>
    <p:sldId id="356" r:id="rId11"/>
    <p:sldId id="357" r:id="rId12"/>
    <p:sldId id="353" r:id="rId13"/>
    <p:sldId id="275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430028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24"/>
          <p:cNvGrpSpPr/>
          <p:nvPr/>
        </p:nvGrpSpPr>
        <p:grpSpPr>
          <a:xfrm>
            <a:off x="3174682" y="-4897230"/>
            <a:ext cx="5756911" cy="14342855"/>
            <a:chOff x="0" y="0"/>
            <a:chExt cx="5756909" cy="14342854"/>
          </a:xfrm>
        </p:grpSpPr>
        <p:sp>
          <p:nvSpPr>
            <p:cNvPr id="94" name="Title 1"/>
            <p:cNvSpPr txBox="1"/>
            <p:nvPr/>
          </p:nvSpPr>
          <p:spPr>
            <a:xfrm>
              <a:off x="0" y="0"/>
              <a:ext cx="558921" cy="13807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lnSpc>
                  <a:spcPct val="90000"/>
                </a:lnSpc>
                <a:defRPr sz="90000" b="1">
                  <a:solidFill>
                    <a:schemeClr val="accent1">
                      <a:alpha val="5000"/>
                    </a:schemeClr>
                  </a:solidFill>
                  <a:latin typeface="Diavlo Bold"/>
                  <a:ea typeface="Diavlo Bold"/>
                  <a:cs typeface="Diavlo Bold"/>
                  <a:sym typeface="Diavlo Bold"/>
                </a:defRPr>
              </a:lvl1pPr>
            </a:lstStyle>
            <a:p>
              <a:r>
                <a:rPr dirty="0"/>
                <a:t>u</a:t>
              </a:r>
            </a:p>
          </p:txBody>
        </p:sp>
        <p:sp>
          <p:nvSpPr>
            <p:cNvPr id="95" name="Title 1"/>
            <p:cNvSpPr txBox="1"/>
            <p:nvPr/>
          </p:nvSpPr>
          <p:spPr>
            <a:xfrm>
              <a:off x="5310466" y="535414"/>
              <a:ext cx="446444" cy="1380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b">
              <a:spAutoFit/>
            </a:bodyPr>
            <a:lstStyle>
              <a:lvl1pPr algn="ctr">
                <a:lnSpc>
                  <a:spcPct val="90000"/>
                </a:lnSpc>
                <a:defRPr sz="90000" b="1">
                  <a:solidFill>
                    <a:srgbClr val="808080">
                      <a:alpha val="5000"/>
                    </a:srgbClr>
                  </a:solidFill>
                  <a:latin typeface="Diavlo Bold"/>
                  <a:ea typeface="Diavlo Bold"/>
                  <a:cs typeface="Diavlo Bold"/>
                  <a:sym typeface="Diavlo Bold"/>
                </a:defRPr>
              </a:lvl1pPr>
            </a:lstStyle>
            <a:p>
              <a:r>
                <a:rPr dirty="0"/>
                <a:t>n</a:t>
              </a:r>
            </a:p>
          </p:txBody>
        </p:sp>
      </p:grpSp>
      <p:sp>
        <p:nvSpPr>
          <p:cNvPr id="97" name="Title 1"/>
          <p:cNvSpPr txBox="1">
            <a:spLocks noGrp="1"/>
          </p:cNvSpPr>
          <p:nvPr>
            <p:ph type="ctrTitle"/>
          </p:nvPr>
        </p:nvSpPr>
        <p:spPr>
          <a:xfrm>
            <a:off x="4797424" y="2968624"/>
            <a:ext cx="3910948" cy="715965"/>
          </a:xfrm>
          <a:prstGeom prst="rect">
            <a:avLst/>
          </a:prstGeom>
        </p:spPr>
        <p:txBody>
          <a:bodyPr/>
          <a:lstStyle>
            <a:lvl1pPr defTabSz="713231">
              <a:defRPr sz="3509">
                <a:solidFill>
                  <a:srgbClr val="F2F2F2"/>
                </a:solidFill>
                <a:latin typeface="Diavlo Bold"/>
                <a:ea typeface="Diavlo Bold"/>
                <a:cs typeface="Diavlo Bold"/>
                <a:sym typeface="Diavlo Bold"/>
              </a:defRPr>
            </a:lvl1pPr>
          </a:lstStyle>
          <a:p>
            <a:r>
              <a:rPr dirty="0"/>
              <a:t>Presentation</a:t>
            </a:r>
          </a:p>
        </p:txBody>
      </p:sp>
      <p:sp>
        <p:nvSpPr>
          <p:cNvPr id="98" name="Oval 8"/>
          <p:cNvSpPr/>
          <p:nvPr/>
        </p:nvSpPr>
        <p:spPr>
          <a:xfrm>
            <a:off x="5502274" y="4208462"/>
            <a:ext cx="144466" cy="144463"/>
          </a:xfrm>
          <a:prstGeom prst="ellipse">
            <a:avLst/>
          </a:prstGeom>
          <a:solidFill>
            <a:srgbClr val="0070C0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Oval 9"/>
          <p:cNvSpPr/>
          <p:nvPr/>
        </p:nvSpPr>
        <p:spPr>
          <a:xfrm>
            <a:off x="5672137" y="4208462"/>
            <a:ext cx="142877" cy="144463"/>
          </a:xfrm>
          <a:prstGeom prst="ellipse">
            <a:avLst/>
          </a:prstGeom>
          <a:solidFill>
            <a:schemeClr val="accent4">
              <a:alpha val="9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Oval 10"/>
          <p:cNvSpPr/>
          <p:nvPr/>
        </p:nvSpPr>
        <p:spPr>
          <a:xfrm>
            <a:off x="5830887" y="4208462"/>
            <a:ext cx="142877" cy="144463"/>
          </a:xfrm>
          <a:prstGeom prst="ellipse">
            <a:avLst/>
          </a:prstGeom>
          <a:solidFill>
            <a:srgbClr val="C55A11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Oval 11"/>
          <p:cNvSpPr/>
          <p:nvPr/>
        </p:nvSpPr>
        <p:spPr>
          <a:xfrm>
            <a:off x="6008687" y="4208462"/>
            <a:ext cx="142877" cy="144463"/>
          </a:xfrm>
          <a:prstGeom prst="ellipse">
            <a:avLst/>
          </a:prstGeom>
          <a:solidFill>
            <a:srgbClr val="C00000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Oval 12"/>
          <p:cNvSpPr/>
          <p:nvPr/>
        </p:nvSpPr>
        <p:spPr>
          <a:xfrm>
            <a:off x="6176962" y="4208462"/>
            <a:ext cx="144463" cy="144463"/>
          </a:xfrm>
          <a:prstGeom prst="ellipse">
            <a:avLst/>
          </a:prstGeom>
          <a:solidFill>
            <a:srgbClr val="FF0000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Oval 13"/>
          <p:cNvSpPr/>
          <p:nvPr/>
        </p:nvSpPr>
        <p:spPr>
          <a:xfrm>
            <a:off x="6345237" y="4208462"/>
            <a:ext cx="144463" cy="144463"/>
          </a:xfrm>
          <a:prstGeom prst="ellipse">
            <a:avLst/>
          </a:prstGeom>
          <a:solidFill>
            <a:schemeClr val="accent6">
              <a:alpha val="9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Oval 14"/>
          <p:cNvSpPr/>
          <p:nvPr/>
        </p:nvSpPr>
        <p:spPr>
          <a:xfrm>
            <a:off x="6513513" y="4208462"/>
            <a:ext cx="144463" cy="144463"/>
          </a:xfrm>
          <a:prstGeom prst="ellipse">
            <a:avLst/>
          </a:prstGeom>
          <a:solidFill>
            <a:srgbClr val="7030A0">
              <a:alpha val="9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" presetClass="entr" presetSubtype="4" fill="hold" grpId="4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2" presetClass="entr" presetSubtype="4" fill="hold" grpId="5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" presetClass="entr" presetSubtype="4" fill="hold" grpId="6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" presetID="2" presetClass="entr" presetSubtype="4" fill="hold" grpId="7" nodeType="afterEffect">
                                  <p:stCondLst>
                                    <p:cond delay="2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" presetClass="entr" presetSubtype="4" fill="hold" grpId="8" nodeType="afterEffect">
                                  <p:stCondLst>
                                    <p:cond delay="3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2" presetClass="entr" presetSubtype="4" fill="hold" grpId="9" nodeType="afterEffect">
                                  <p:stCondLst>
                                    <p:cond delay="3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0"/>
                            </p:stCondLst>
                            <p:childTnLst>
                              <p:par>
                                <p:cTn id="43" presetID="2" presetClass="entr" presetSubtype="4" fill="hold" grpId="10" nodeType="afterEffect">
                                  <p:stCondLst>
                                    <p:cond delay="4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2" animBg="1" advAuto="0"/>
      <p:bldP spid="97" grpId="3" animBg="1" advAuto="0"/>
      <p:bldP spid="98" grpId="4" animBg="1" advAuto="0"/>
      <p:bldP spid="99" grpId="5" animBg="1" advAuto="0"/>
      <p:bldP spid="100" grpId="6" animBg="1" advAuto="0"/>
      <p:bldP spid="101" grpId="7" animBg="1" advAuto="0"/>
      <p:bldP spid="102" grpId="8" animBg="1" advAuto="0"/>
      <p:bldP spid="103" grpId="9" animBg="1" advAuto="0"/>
      <p:bldP spid="104" grpId="1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5922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Intended results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00341"/>
              </p:ext>
            </p:extLst>
          </p:nvPr>
        </p:nvGraphicFramePr>
        <p:xfrm>
          <a:off x="1919536" y="1772816"/>
          <a:ext cx="8208912" cy="4176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8594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Correlation statistics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Variables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Patent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Asset</a:t>
                      </a:r>
                      <a:r>
                        <a:rPr lang="en-US" altLang="zh-CN" sz="16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ROA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Sales growth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Leverage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R&amp;D intensity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Business groups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Insider ownership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5918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5922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Intended results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725366"/>
              </p:ext>
            </p:extLst>
          </p:nvPr>
        </p:nvGraphicFramePr>
        <p:xfrm>
          <a:off x="1847528" y="1484784"/>
          <a:ext cx="8208912" cy="4974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4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Negative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binomial analysis </a:t>
                      </a:r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Explanatory</a:t>
                      </a:r>
                      <a:r>
                        <a:rPr lang="en-US" altLang="zh-CN" sz="16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Variables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Hypotheses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Insider</a:t>
                      </a:r>
                      <a:r>
                        <a:rPr lang="en-US" altLang="zh-CN" sz="1600" baseline="0" dirty="0">
                          <a:solidFill>
                            <a:srgbClr val="FFFF00"/>
                          </a:solidFill>
                        </a:rPr>
                        <a:t> Ownership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Calibri"/>
                        </a:rPr>
                        <a:t>H1</a:t>
                      </a:r>
                      <a:endParaRPr kumimoji="0" lang="zh-CN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Control variables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Asset</a:t>
                      </a:r>
                      <a:r>
                        <a:rPr lang="en-US" altLang="zh-CN" sz="16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ROA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Sales growth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Leverage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R&amp;D intensity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Business groups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832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Questions </a:t>
            </a:r>
            <a:endParaRPr lang="zh-CN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1988840"/>
            <a:ext cx="8031932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>
                <a:solidFill>
                  <a:srgbClr val="FFFF00"/>
                </a:solidFill>
              </a:rPr>
              <a:t>Whether is more easy way to do this, or to replace Poisson Distribution (such as Pearson/OLS as backup plan)</a:t>
            </a:r>
          </a:p>
          <a:p>
            <a:pPr marL="342900" indent="-342900">
              <a:buAutoNum type="arabicPeriod"/>
            </a:pPr>
            <a:endParaRPr lang="en-US" altLang="zh-CN" sz="2800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800" dirty="0">
                <a:solidFill>
                  <a:srgbClr val="FFFF00"/>
                </a:solidFill>
              </a:rPr>
              <a:t>For testing two, could I just use regression of insider ownership and firm size</a:t>
            </a:r>
          </a:p>
          <a:p>
            <a:pPr marL="342900" indent="-342900">
              <a:buAutoNum type="arabicPeriod"/>
            </a:pPr>
            <a:endParaRPr lang="en-US" altLang="zh-CN" sz="2800" dirty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800" dirty="0">
                <a:solidFill>
                  <a:srgbClr val="FFFF00"/>
                </a:solidFill>
              </a:rPr>
              <a:t>Concerning industries? Automobile/Pharmaceutical/Communication…</a:t>
            </a:r>
          </a:p>
        </p:txBody>
      </p:sp>
    </p:spTree>
    <p:extLst>
      <p:ext uri="{BB962C8B-B14F-4D97-AF65-F5344CB8AC3E}">
        <p14:creationId xmlns:p14="http://schemas.microsoft.com/office/powerpoint/2010/main" val="20092107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6" name="Rectangle 24"/>
          <p:cNvSpPr/>
          <p:nvPr/>
        </p:nvSpPr>
        <p:spPr>
          <a:xfrm>
            <a:off x="0" y="3951287"/>
            <a:ext cx="12192000" cy="1825626"/>
          </a:xfrm>
          <a:prstGeom prst="rect">
            <a:avLst/>
          </a:pr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68" name="Title 13"/>
          <p:cNvSpPr txBox="1"/>
          <p:nvPr/>
        </p:nvSpPr>
        <p:spPr>
          <a:xfrm>
            <a:off x="2022158" y="4290570"/>
            <a:ext cx="8138161" cy="840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2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00"/>
                            </p:stCondLst>
                            <p:childTnLst>
                              <p:par>
                                <p:cTn id="13" presetID="2" presetClass="entr" presetSubtype="4" fill="hold" grpId="4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" grpId="1" animBg="1" advAuto="0"/>
      <p:bldP spid="1266" grpId="4" animBg="1" advAuto="0"/>
      <p:bldP spid="1268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traight Connector 19"/>
          <p:cNvSpPr/>
          <p:nvPr/>
        </p:nvSpPr>
        <p:spPr>
          <a:xfrm>
            <a:off x="-1" y="2346325"/>
            <a:ext cx="2227333" cy="0"/>
          </a:xfrm>
          <a:prstGeom prst="line">
            <a:avLst/>
          </a:prstGeom>
          <a:ln w="25400">
            <a:solidFill>
              <a:srgbClr val="FD736B"/>
            </a:solidFill>
            <a:prstDash val="sysDot"/>
            <a:miter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Title 13"/>
          <p:cNvSpPr txBox="1"/>
          <p:nvPr/>
        </p:nvSpPr>
        <p:spPr>
          <a:xfrm>
            <a:off x="2452370" y="2233613"/>
            <a:ext cx="5018723" cy="58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81000"/>
              </a:lnSpc>
              <a:defRPr sz="37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Literature Support</a:t>
            </a:r>
          </a:p>
        </p:txBody>
      </p:sp>
      <p:sp>
        <p:nvSpPr>
          <p:cNvPr id="109" name="TextBox 18"/>
          <p:cNvSpPr txBox="1"/>
          <p:nvPr/>
        </p:nvSpPr>
        <p:spPr>
          <a:xfrm>
            <a:off x="2460503" y="3257744"/>
            <a:ext cx="7329561" cy="28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/>
          <a:p>
            <a:pPr algn="just">
              <a:defRPr sz="1400" b="1" i="1">
                <a:solidFill>
                  <a:srgbClr val="A6A6A6"/>
                </a:solidFill>
              </a:defRPr>
            </a:pPr>
            <a:endParaRPr dirty="0"/>
          </a:p>
        </p:txBody>
      </p:sp>
      <p:sp>
        <p:nvSpPr>
          <p:cNvPr id="110" name="Oval 25"/>
          <p:cNvSpPr/>
          <p:nvPr/>
        </p:nvSpPr>
        <p:spPr>
          <a:xfrm>
            <a:off x="2168524" y="2438399"/>
            <a:ext cx="179390" cy="17939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BFBFBF"/>
            </a:solidFill>
            <a:miter/>
          </a:ln>
        </p:spPr>
        <p:txBody>
          <a:bodyPr lIns="45719" rIns="45719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Flowchart: Off-page Connector 28"/>
          <p:cNvSpPr/>
          <p:nvPr/>
        </p:nvSpPr>
        <p:spPr>
          <a:xfrm>
            <a:off x="11633200" y="6249987"/>
            <a:ext cx="377826" cy="422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7280"/>
                </a:lnTo>
                <a:lnTo>
                  <a:pt x="10800" y="21600"/>
                </a:lnTo>
                <a:lnTo>
                  <a:pt x="0" y="1728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Subtitle 2"/>
          <p:cNvSpPr txBox="1">
            <a:spLocks noGrp="1"/>
          </p:cNvSpPr>
          <p:nvPr>
            <p:ph type="sldNum" sz="quarter" idx="4294967295"/>
          </p:nvPr>
        </p:nvSpPr>
        <p:spPr>
          <a:xfrm>
            <a:off x="11718547" y="6292850"/>
            <a:ext cx="207131" cy="3005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>
            <a:lvl1pPr algn="ctr">
              <a:lnSpc>
                <a:spcPct val="90000"/>
              </a:lnSpc>
              <a:spcBef>
                <a:spcPts val="1000"/>
              </a:spcBef>
              <a:defRPr sz="16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grpSp>
        <p:nvGrpSpPr>
          <p:cNvPr id="120" name="Group 41"/>
          <p:cNvGrpSpPr/>
          <p:nvPr/>
        </p:nvGrpSpPr>
        <p:grpSpPr>
          <a:xfrm>
            <a:off x="5583237" y="6583363"/>
            <a:ext cx="1155701" cy="144463"/>
            <a:chOff x="0" y="0"/>
            <a:chExt cx="1155699" cy="144462"/>
          </a:xfrm>
        </p:grpSpPr>
        <p:sp>
          <p:nvSpPr>
            <p:cNvPr id="113" name="Oval 42"/>
            <p:cNvSpPr/>
            <p:nvPr/>
          </p:nvSpPr>
          <p:spPr>
            <a:xfrm>
              <a:off x="0" y="-1"/>
              <a:ext cx="144463" cy="144464"/>
            </a:xfrm>
            <a:prstGeom prst="ellipse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4" name="Oval 43"/>
            <p:cNvSpPr/>
            <p:nvPr/>
          </p:nvSpPr>
          <p:spPr>
            <a:xfrm>
              <a:off x="168275" y="-1"/>
              <a:ext cx="144463" cy="144464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5" name="Oval 44"/>
            <p:cNvSpPr/>
            <p:nvPr/>
          </p:nvSpPr>
          <p:spPr>
            <a:xfrm>
              <a:off x="327024" y="-1"/>
              <a:ext cx="144463" cy="144464"/>
            </a:xfrm>
            <a:prstGeom prst="ellipse">
              <a:avLst/>
            </a:prstGeom>
            <a:solidFill>
              <a:srgbClr val="C55A11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Oval 45"/>
            <p:cNvSpPr/>
            <p:nvPr/>
          </p:nvSpPr>
          <p:spPr>
            <a:xfrm>
              <a:off x="506412" y="-1"/>
              <a:ext cx="142875" cy="144464"/>
            </a:xfrm>
            <a:prstGeom prst="ellipse">
              <a:avLst/>
            </a:prstGeom>
            <a:solidFill>
              <a:srgbClr val="C00000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7" name="Oval 46"/>
            <p:cNvSpPr/>
            <p:nvPr/>
          </p:nvSpPr>
          <p:spPr>
            <a:xfrm>
              <a:off x="674687" y="-1"/>
              <a:ext cx="144463" cy="144464"/>
            </a:xfrm>
            <a:prstGeom prst="ellipse">
              <a:avLst/>
            </a:prstGeom>
            <a:solidFill>
              <a:srgbClr val="FF0000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Oval 47"/>
            <p:cNvSpPr/>
            <p:nvPr/>
          </p:nvSpPr>
          <p:spPr>
            <a:xfrm>
              <a:off x="842962" y="-1"/>
              <a:ext cx="144463" cy="144464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Oval 48"/>
            <p:cNvSpPr/>
            <p:nvPr/>
          </p:nvSpPr>
          <p:spPr>
            <a:xfrm>
              <a:off x="1011237" y="-1"/>
              <a:ext cx="144463" cy="144464"/>
            </a:xfrm>
            <a:prstGeom prst="ellipse">
              <a:avLst/>
            </a:prstGeom>
            <a:solidFill>
              <a:srgbClr val="7030A0">
                <a:alpha val="9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1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36538" y="6511924"/>
            <a:ext cx="1946276" cy="287340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rgbClr val="A6A6A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https://tukuppt..com</a:t>
            </a:r>
          </a:p>
        </p:txBody>
      </p:sp>
      <p:sp>
        <p:nvSpPr>
          <p:cNvPr id="122" name="Straight Connector 50"/>
          <p:cNvSpPr/>
          <p:nvPr/>
        </p:nvSpPr>
        <p:spPr>
          <a:xfrm>
            <a:off x="0" y="6461125"/>
            <a:ext cx="12192001" cy="0"/>
          </a:xfrm>
          <a:prstGeom prst="line">
            <a:avLst/>
          </a:prstGeom>
          <a:ln w="12700">
            <a:solidFill>
              <a:srgbClr val="A6A6A6"/>
            </a:solidFill>
            <a:prstDash val="sysDot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68524" y="3147935"/>
            <a:ext cx="8031932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Choi, S. B., Park, B. I., &amp; Hong, P. (2012). Does ownership structure matter for firm technological innovation performance? The case of Korean firms. Corporate Governance: An International Review, 20(3), 267-288.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Choi, S. B., Lee, S. H., &amp; Williams, C. (2011). Ownership and firm innovation in a transition economy: Evidence from China. Research Policy, 40(3), 441-452.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He, J. J., &amp; </a:t>
            </a:r>
            <a:r>
              <a:rPr lang="en-US" altLang="zh-CN" dirty="0" err="1">
                <a:solidFill>
                  <a:srgbClr val="FFFF00"/>
                </a:solidFill>
              </a:rPr>
              <a:t>Tian</a:t>
            </a:r>
            <a:r>
              <a:rPr lang="en-US" altLang="zh-CN" dirty="0">
                <a:solidFill>
                  <a:srgbClr val="FFFF00"/>
                </a:solidFill>
              </a:rPr>
              <a:t>, X. (2013). The dark side of analyst coverage: The case of innovation. Journal of Financial Economics, 109(3), 856-878.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2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fill="hold" grpId="4" nodeType="afterEffect">
                                  <p:stCondLst>
                                    <p:cond delay="3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0" presetID="22" presetClass="entr" presetSubtype="8" fill="hold" grpId="7" nodeType="afterEffect">
                                  <p:stCondLst>
                                    <p:cond delay="1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6000"/>
                            </p:stCondLst>
                            <p:childTnLst>
                              <p:par>
                                <p:cTn id="34" presetID="2" presetClass="entr" presetSubtype="4" fill="hold" grpId="8" nodeType="afterEffect">
                                  <p:stCondLst>
                                    <p:cond delay="325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9750"/>
                            </p:stCondLst>
                            <p:childTnLst>
                              <p:par>
                                <p:cTn id="39" presetID="22" presetClass="entr" presetSubtype="8" fill="hold" grpId="9" nodeType="after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9" nodeType="withEffect">
                                  <p:stCondLst>
                                    <p:cond delay="2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3" animBg="1" advAuto="0"/>
      <p:bldP spid="108" grpId="5" animBg="1" advAuto="0"/>
      <p:bldP spid="109" grpId="6" animBg="1" advAuto="0"/>
      <p:bldP spid="110" grpId="4" animBg="1" advAuto="0"/>
      <p:bldP spid="111" grpId="1" animBg="1" advAuto="0"/>
      <p:bldP spid="112" grpId="2" animBg="1" advAuto="0"/>
      <p:bldP spid="120" grpId="7" animBg="1" advAuto="0"/>
      <p:bldP spid="121" grpId="9" build="p" animBg="1" advAuto="0"/>
      <p:bldP spid="122" grpId="8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Hypothesis Development 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H1: Insider ownership has positive influence on innovation 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Claessens</a:t>
            </a:r>
            <a:r>
              <a:rPr lang="en-US" altLang="zh-CN" dirty="0">
                <a:solidFill>
                  <a:srgbClr val="FFFF00"/>
                </a:solidFill>
              </a:rPr>
              <a:t> &amp; </a:t>
            </a:r>
            <a:r>
              <a:rPr lang="en-US" altLang="zh-CN" dirty="0" err="1">
                <a:solidFill>
                  <a:srgbClr val="FFFF00"/>
                </a:solidFill>
              </a:rPr>
              <a:t>Djankov</a:t>
            </a:r>
            <a:r>
              <a:rPr lang="en-US" altLang="zh-CN" dirty="0">
                <a:solidFill>
                  <a:srgbClr val="FFFF00"/>
                </a:solidFill>
              </a:rPr>
              <a:t>, 1999)</a:t>
            </a:r>
          </a:p>
          <a:p>
            <a:r>
              <a:rPr lang="en-US" altLang="zh-CN" sz="2200" dirty="0">
                <a:solidFill>
                  <a:srgbClr val="FFFF00"/>
                </a:solidFill>
              </a:rPr>
              <a:t>Definition: </a:t>
            </a:r>
          </a:p>
          <a:p>
            <a:r>
              <a:rPr lang="en-US" altLang="zh-CN" sz="2200" dirty="0">
                <a:solidFill>
                  <a:srgbClr val="FFFF00"/>
                </a:solidFill>
              </a:rPr>
              <a:t>Corporate founders (</a:t>
            </a:r>
            <a:r>
              <a:rPr lang="en-US" altLang="zh-CN" sz="2200" dirty="0" err="1">
                <a:solidFill>
                  <a:srgbClr val="FFFF00"/>
                </a:solidFill>
              </a:rPr>
              <a:t>Agrawal</a:t>
            </a:r>
            <a:r>
              <a:rPr lang="en-US" altLang="zh-CN" sz="2200" dirty="0">
                <a:solidFill>
                  <a:srgbClr val="FFFF00"/>
                </a:solidFill>
              </a:rPr>
              <a:t> and </a:t>
            </a:r>
            <a:r>
              <a:rPr lang="en-US" altLang="zh-CN" sz="2200" dirty="0" err="1">
                <a:solidFill>
                  <a:srgbClr val="FFFF00"/>
                </a:solidFill>
              </a:rPr>
              <a:t>Knoeber</a:t>
            </a:r>
            <a:r>
              <a:rPr lang="en-US" altLang="zh-CN" sz="2200" dirty="0">
                <a:solidFill>
                  <a:srgbClr val="FFFF00"/>
                </a:solidFill>
              </a:rPr>
              <a:t>, 1996)  Managers (Chang, 2003)</a:t>
            </a:r>
          </a:p>
          <a:p>
            <a:r>
              <a:rPr lang="en-US" altLang="zh-CN" sz="2200" dirty="0">
                <a:solidFill>
                  <a:srgbClr val="FFFF00"/>
                </a:solidFill>
              </a:rPr>
              <a:t>Families (James, 1999)    Employees (</a:t>
            </a:r>
            <a:r>
              <a:rPr lang="en-US" altLang="zh-CN" sz="2200" dirty="0" err="1">
                <a:solidFill>
                  <a:srgbClr val="FFFF00"/>
                </a:solidFill>
              </a:rPr>
              <a:t>Tseo</a:t>
            </a:r>
            <a:r>
              <a:rPr lang="en-US" altLang="zh-CN" sz="2200" dirty="0">
                <a:solidFill>
                  <a:srgbClr val="FFFF00"/>
                </a:solidFill>
              </a:rPr>
              <a:t> et al., 2004)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>
                <a:solidFill>
                  <a:srgbClr val="FFFF00"/>
                </a:solidFill>
              </a:rPr>
              <a:t>H2: Insider ownership has stronger influence on smaller firms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endParaRPr lang="en-US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195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Data and Sampling"/>
          <p:cNvSpPr txBox="1">
            <a:spLocks noGrp="1"/>
          </p:cNvSpPr>
          <p:nvPr>
            <p:ph type="ctrTitle"/>
          </p:nvPr>
        </p:nvSpPr>
        <p:spPr>
          <a:xfrm>
            <a:off x="1523999" y="32310"/>
            <a:ext cx="9144001" cy="2387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Data and Sampling</a:t>
            </a:r>
          </a:p>
        </p:txBody>
      </p:sp>
      <p:sp>
        <p:nvSpPr>
          <p:cNvPr id="125" name="S&amp;P 500 Index  US firms…"/>
          <p:cNvSpPr txBox="1">
            <a:spLocks noGrp="1"/>
          </p:cNvSpPr>
          <p:nvPr>
            <p:ph type="subTitle" idx="1"/>
          </p:nvPr>
        </p:nvSpPr>
        <p:spPr>
          <a:xfrm>
            <a:off x="1914997" y="2826238"/>
            <a:ext cx="9144001" cy="4891228"/>
          </a:xfrm>
          <a:prstGeom prst="rect">
            <a:avLst/>
          </a:prstGeom>
        </p:spPr>
        <p:txBody>
          <a:bodyPr/>
          <a:lstStyle/>
          <a:p>
            <a:pPr algn="l" defTabSz="731520">
              <a:spcBef>
                <a:spcPts val="800"/>
              </a:spcBef>
              <a:defRPr sz="1920">
                <a:solidFill>
                  <a:srgbClr val="FFFB00"/>
                </a:solidFill>
              </a:defRPr>
            </a:pPr>
            <a:r>
              <a:rPr dirty="0"/>
              <a:t>S&amp;P 500 Index  US firms</a:t>
            </a:r>
          </a:p>
          <a:p>
            <a:pPr algn="l" defTabSz="731520">
              <a:spcBef>
                <a:spcPts val="800"/>
              </a:spcBef>
              <a:defRPr sz="1920">
                <a:solidFill>
                  <a:srgbClr val="FFFB00"/>
                </a:solidFill>
              </a:defRPr>
            </a:pPr>
            <a:endParaRPr lang="en-US" dirty="0"/>
          </a:p>
          <a:p>
            <a:pPr algn="l" defTabSz="731520">
              <a:spcBef>
                <a:spcPts val="800"/>
              </a:spcBef>
              <a:defRPr sz="1920">
                <a:solidFill>
                  <a:srgbClr val="FFFB00"/>
                </a:solidFill>
              </a:defRPr>
            </a:pPr>
            <a:endParaRPr dirty="0"/>
          </a:p>
          <a:p>
            <a:pPr algn="l" defTabSz="731520">
              <a:spcBef>
                <a:spcPts val="800"/>
              </a:spcBef>
              <a:defRPr sz="1920">
                <a:solidFill>
                  <a:srgbClr val="FFFB00"/>
                </a:solidFill>
              </a:defRPr>
            </a:pPr>
            <a:r>
              <a:rPr dirty="0"/>
              <a:t>Database</a:t>
            </a:r>
          </a:p>
          <a:p>
            <a:pPr algn="l" defTabSz="731520">
              <a:spcBef>
                <a:spcPts val="800"/>
              </a:spcBef>
              <a:defRPr sz="1920">
                <a:solidFill>
                  <a:srgbClr val="FFFB00"/>
                </a:solidFill>
              </a:defRPr>
            </a:pPr>
            <a:r>
              <a:rPr dirty="0"/>
              <a:t>-</a:t>
            </a:r>
            <a:r>
              <a:rPr lang="en-US" dirty="0"/>
              <a:t>NBER match between </a:t>
            </a:r>
            <a:r>
              <a:rPr dirty="0" err="1"/>
              <a:t>Compustat</a:t>
            </a:r>
            <a:r>
              <a:rPr dirty="0"/>
              <a:t> </a:t>
            </a:r>
            <a:r>
              <a:rPr lang="en-US" dirty="0"/>
              <a:t>and US patent and trade-mark </a:t>
            </a:r>
            <a:endParaRPr dirty="0"/>
          </a:p>
          <a:p>
            <a:pPr algn="l" defTabSz="731520">
              <a:spcBef>
                <a:spcPts val="800"/>
              </a:spcBef>
              <a:defRPr sz="1920">
                <a:solidFill>
                  <a:srgbClr val="FFFB00"/>
                </a:solidFill>
              </a:defRPr>
            </a:pPr>
            <a:r>
              <a:rPr dirty="0"/>
              <a:t>-</a:t>
            </a:r>
            <a:r>
              <a:rPr dirty="0" err="1"/>
              <a:t>Compustat</a:t>
            </a:r>
            <a:r>
              <a:rPr dirty="0"/>
              <a:t>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en-US" altLang="zh-CN" dirty="0"/>
              <a:t>R&amp;D expenditures</a:t>
            </a:r>
          </a:p>
          <a:p>
            <a:pPr algn="l" defTabSz="731520">
              <a:spcBef>
                <a:spcPts val="800"/>
              </a:spcBef>
              <a:defRPr sz="1920">
                <a:solidFill>
                  <a:srgbClr val="FFFB00"/>
                </a:solidFill>
              </a:defRPr>
            </a:pPr>
            <a:r>
              <a:rPr lang="en-US" dirty="0"/>
              <a:t>-ownership data  91808 firm-year observations between 1991 and 2004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odel 1"/>
          <p:cNvSpPr txBox="1">
            <a:spLocks noGrp="1"/>
          </p:cNvSpPr>
          <p:nvPr>
            <p:ph type="title"/>
          </p:nvPr>
        </p:nvSpPr>
        <p:spPr>
          <a:xfrm>
            <a:off x="470899" y="163702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Measurement and Control Variables</a:t>
            </a:r>
            <a:endParaRPr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79277"/>
              </p:ext>
            </p:extLst>
          </p:nvPr>
        </p:nvGraphicFramePr>
        <p:xfrm>
          <a:off x="1559496" y="2420888"/>
          <a:ext cx="9289032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Independent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variables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Definition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Literature Support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Insider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ownership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Measured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by the total proportion of firm shares by the founders, their families and managerial and employee ownership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Carney,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2005</a:t>
                      </a:r>
                    </a:p>
                    <a:p>
                      <a:pPr algn="ctr"/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Chang &amp; Hong, 2000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Innovation</a:t>
                      </a:r>
                      <a:r>
                        <a:rPr lang="en-US" altLang="zh-CN" sz="2000" baseline="0" dirty="0">
                          <a:solidFill>
                            <a:srgbClr val="FF0000"/>
                          </a:solidFill>
                        </a:rPr>
                        <a:t> performance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The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patent registration data (i.e. patent counts)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FFFF00"/>
                          </a:solidFill>
                        </a:rPr>
                        <a:t>Becheikh</a:t>
                      </a:r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Laundry, &amp; Amara, 2006 </a:t>
                      </a:r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Business</a:t>
                      </a:r>
                      <a:r>
                        <a:rPr lang="en-US" altLang="zh-CN" sz="2000" baseline="0" dirty="0">
                          <a:solidFill>
                            <a:srgbClr val="FF0000"/>
                          </a:solidFill>
                        </a:rPr>
                        <a:t> groups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1 for an affiliated firm of business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groups and 0 for others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FFFF00"/>
                          </a:solidFill>
                        </a:rPr>
                        <a:t>Mahmood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&amp; Mitchell, 2004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odel 1"/>
          <p:cNvSpPr txBox="1">
            <a:spLocks noGrp="1"/>
          </p:cNvSpPr>
          <p:nvPr>
            <p:ph type="title"/>
          </p:nvPr>
        </p:nvSpPr>
        <p:spPr>
          <a:xfrm>
            <a:off x="470899" y="163702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Measurement and Control Variables</a:t>
            </a:r>
            <a:endParaRPr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60377"/>
              </p:ext>
            </p:extLst>
          </p:nvPr>
        </p:nvGraphicFramePr>
        <p:xfrm>
          <a:off x="1487488" y="1556792"/>
          <a:ext cx="9289032" cy="460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Control variables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Definition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Literature Support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Firm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size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Measured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by logarithm of total assets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Chen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et al., 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Firm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profitability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Measured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by return on assets (ROA)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Lee&amp;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O’Neill, 2003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Sales growth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Measured by the annual growth of sales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Lee&amp; O’Neill, 2003</a:t>
                      </a:r>
                    </a:p>
                    <a:p>
                      <a:pPr algn="ctr"/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Firm age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Based on the founding year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of the listed firm</a:t>
                      </a:r>
                      <a:endParaRPr lang="en-US" altLang="zh-CN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FFFF00"/>
                          </a:solidFill>
                        </a:rPr>
                        <a:t>Shefer</a:t>
                      </a:r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 &amp; </a:t>
                      </a:r>
                      <a:r>
                        <a:rPr lang="en-US" altLang="zh-CN" sz="2000" dirty="0" err="1">
                          <a:solidFill>
                            <a:srgbClr val="FFFF00"/>
                          </a:solidFill>
                        </a:rPr>
                        <a:t>Frenkel</a:t>
                      </a:r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, 2005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Leverage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Measured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as the book value of debt divided by total asset</a:t>
                      </a:r>
                      <a:endParaRPr lang="en-US" altLang="zh-CN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Chang et al.,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2006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R&amp;D intensity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Measured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as the ration of R&amp;D expenditure to sales</a:t>
                      </a:r>
                      <a:endParaRPr lang="en-US" altLang="zh-CN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Flora &amp; </a:t>
                      </a:r>
                      <a:r>
                        <a:rPr lang="en-US" altLang="zh-CN" sz="2000" dirty="0" err="1">
                          <a:solidFill>
                            <a:srgbClr val="FFFF00"/>
                          </a:solidFill>
                        </a:rPr>
                        <a:t>Oltra</a:t>
                      </a:r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, 2004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877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944" y="15922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Model  for Measurement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08" y="1556792"/>
            <a:ext cx="45148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3" y="3435846"/>
            <a:ext cx="533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842" y="5085184"/>
            <a:ext cx="46291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960096" y="1412776"/>
            <a:ext cx="345638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sym typeface="Calibri"/>
              </a:rPr>
              <a:t>Poisson Model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</a:rPr>
              <a:t>(Blundell et al., 1995)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60096" y="3308793"/>
            <a:ext cx="345638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</a:rPr>
              <a:t>Negative Binomial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sym typeface="Calibri"/>
              </a:rPr>
              <a:t> Model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solidFill>
                  <a:srgbClr val="FFFF00"/>
                </a:solidFill>
              </a:rPr>
              <a:t>(Almeida et al., 1995)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840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5922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Intended results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1878"/>
              </p:ext>
            </p:extLst>
          </p:nvPr>
        </p:nvGraphicFramePr>
        <p:xfrm>
          <a:off x="1991544" y="1916832"/>
          <a:ext cx="812800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304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Characteristics</a:t>
                      </a:r>
                      <a:r>
                        <a:rPr lang="en-US" altLang="zh-CN" sz="2000" baseline="0" dirty="0">
                          <a:solidFill>
                            <a:srgbClr val="FFFF00"/>
                          </a:solidFill>
                        </a:rPr>
                        <a:t> of Innovation activities of firms by industry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Industries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Mean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Median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Lowest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Highest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Sum</a:t>
                      </a:r>
                      <a:r>
                        <a:rPr lang="en-US" altLang="zh-CN" sz="1600" baseline="0" dirty="0">
                          <a:solidFill>
                            <a:srgbClr val="FFFF00"/>
                          </a:solidFill>
                        </a:rPr>
                        <a:t> (sum/total)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Textile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Automotive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Chemical</a:t>
                      </a:r>
                      <a:r>
                        <a:rPr lang="en-US" altLang="zh-CN" sz="16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Electronics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Mechanics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6902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5922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Intended results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2749"/>
              </p:ext>
            </p:extLst>
          </p:nvPr>
        </p:nvGraphicFramePr>
        <p:xfrm>
          <a:off x="1919536" y="1772816"/>
          <a:ext cx="8208912" cy="4395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8594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FF00"/>
                          </a:solidFill>
                        </a:rPr>
                        <a:t>Descriptive statistics </a:t>
                      </a:r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Variables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Unit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Mean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Std. </a:t>
                      </a:r>
                      <a:r>
                        <a:rPr lang="en-US" altLang="zh-CN" sz="1600" dirty="0" err="1">
                          <a:solidFill>
                            <a:srgbClr val="FFFF00"/>
                          </a:solidFill>
                        </a:rPr>
                        <a:t>Dev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Lowest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Highest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Patent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Number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Asset</a:t>
                      </a:r>
                      <a:r>
                        <a:rPr lang="en-US" altLang="zh-CN" sz="1600" baseline="0" dirty="0">
                          <a:solidFill>
                            <a:srgbClr val="FFFF00"/>
                          </a:solidFill>
                        </a:rPr>
                        <a:t>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Log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ROA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Number of years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Sales growth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Percent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Leverage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Percent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R&amp;D intensity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Percent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Business groups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Dummy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Insider ownership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FF00"/>
                          </a:solidFill>
                        </a:rPr>
                        <a:t>Percent </a:t>
                      </a:r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2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清风素材 https://12sc.taobao.com">
  <a:themeElements>
    <a:clrScheme name="清风素材 https://12sc.taobao.com">
      <a:dk1>
        <a:srgbClr val="000000"/>
      </a:dk1>
      <a:lt1>
        <a:srgbClr val="222A35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清风素材 https://12sc.taobao.c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清风素材 https://12sc.taobao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清风素材 https://12sc.taobao.com">
  <a:themeElements>
    <a:clrScheme name="清风素材 https://12sc.taobao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清风素材 https://12sc.taobao.c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清风素材 https://12sc.taobao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593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Diavlo Bold</vt:lpstr>
      <vt:lpstr>清风素材 https://12sc.taobao.com</vt:lpstr>
      <vt:lpstr>Presentation</vt:lpstr>
      <vt:lpstr>PowerPoint Presentation</vt:lpstr>
      <vt:lpstr>Hypothesis Development </vt:lpstr>
      <vt:lpstr>Data and Sampling</vt:lpstr>
      <vt:lpstr>Measurement and Control Variables</vt:lpstr>
      <vt:lpstr>Measurement and Control Variables</vt:lpstr>
      <vt:lpstr>Model  for Measurement</vt:lpstr>
      <vt:lpstr>Intended results</vt:lpstr>
      <vt:lpstr>Intended results</vt:lpstr>
      <vt:lpstr>Intended results</vt:lpstr>
      <vt:lpstr>Intended results</vt:lpstr>
      <vt:lpstr>Questions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user</dc:creator>
  <cp:lastModifiedBy>user</cp:lastModifiedBy>
  <cp:revision>28</cp:revision>
  <dcterms:modified xsi:type="dcterms:W3CDTF">2021-02-07T17:30:21Z</dcterms:modified>
</cp:coreProperties>
</file>