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319" r:id="rId31"/>
    <p:sldId id="320" r:id="rId32"/>
    <p:sldId id="317" r:id="rId33"/>
    <p:sldId id="296" r:id="rId34"/>
    <p:sldId id="293" r:id="rId35"/>
    <p:sldId id="291" r:id="rId36"/>
    <p:sldId id="297" r:id="rId37"/>
    <p:sldId id="298" r:id="rId38"/>
    <p:sldId id="299" r:id="rId39"/>
    <p:sldId id="301" r:id="rId40"/>
    <p:sldId id="302" r:id="rId41"/>
    <p:sldId id="300" r:id="rId42"/>
    <p:sldId id="304" r:id="rId43"/>
    <p:sldId id="303" r:id="rId44"/>
    <p:sldId id="318"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13"/>
  </p:normalViewPr>
  <p:slideViewPr>
    <p:cSldViewPr snapToGrid="0" snapToObjects="1">
      <p:cViewPr varScale="1">
        <p:scale>
          <a:sx n="101" d="100"/>
          <a:sy n="101" d="100"/>
        </p:scale>
        <p:origin x="10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840"/>
            </a:lvl1pPr>
            <a:lvl2pPr>
              <a:defRPr sz="2987"/>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04-Jun-19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6585604"/>
          </a:xfrm>
        </p:spPr>
        <p:txBody>
          <a:bodyPr>
            <a:normAutofit/>
          </a:bodyPr>
          <a:lstStyle/>
          <a:p>
            <a:pPr algn="l"/>
            <a:r>
              <a:rPr lang="en-US" dirty="0" smtClean="0"/>
              <a:t>PG4200: Algorithms And Data Structures</a:t>
            </a:r>
            <a:br>
              <a:rPr lang="en-US" dirty="0" smtClean="0"/>
            </a:br>
            <a:r>
              <a:rPr lang="en-US" dirty="0" smtClean="0"/>
              <a:t/>
            </a:r>
            <a:br>
              <a:rPr lang="en-US" dirty="0" smtClean="0"/>
            </a:br>
            <a:r>
              <a:rPr lang="en-US" dirty="0" smtClean="0"/>
              <a:t>Lesson 01: Arrays, Lists, and Unit Tests </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Prof.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smtClean="0"/>
              <a:t>GitHub</a:t>
            </a:r>
            <a:endParaRPr lang="en-US" dirty="0"/>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smtClean="0"/>
              <a:t>Currently the main server repository for hosting open-source projects</a:t>
            </a:r>
          </a:p>
          <a:p>
            <a:pPr lvl="1"/>
            <a:r>
              <a:rPr lang="en-US" sz="2400" dirty="0" smtClean="0"/>
              <a:t>Before, the main one was </a:t>
            </a:r>
            <a:r>
              <a:rPr lang="en-US" sz="2400" i="1" dirty="0" err="1" smtClean="0"/>
              <a:t>SourceForge</a:t>
            </a:r>
            <a:endParaRPr lang="en-US" sz="2400" i="1" dirty="0" smtClean="0"/>
          </a:p>
          <a:p>
            <a:r>
              <a:rPr lang="en-US" sz="3200" i="1" dirty="0" smtClean="0"/>
              <a:t>GitHub</a:t>
            </a:r>
            <a:r>
              <a:rPr lang="en-US" sz="3200" dirty="0" smtClean="0"/>
              <a:t> provides a website in which projects can be browsed</a:t>
            </a:r>
          </a:p>
          <a:p>
            <a:r>
              <a:rPr lang="en-US" sz="3200" dirty="0" smtClean="0"/>
              <a:t>Projects on </a:t>
            </a:r>
            <a:r>
              <a:rPr lang="en-US" sz="3200" i="1" dirty="0" smtClean="0"/>
              <a:t>GitHub</a:t>
            </a:r>
            <a:r>
              <a:rPr lang="en-US" sz="3200" dirty="0" smtClean="0"/>
              <a:t> are handled with </a:t>
            </a:r>
            <a:r>
              <a:rPr lang="en-US" sz="3200" dirty="0" err="1" smtClean="0"/>
              <a:t>Git</a:t>
            </a:r>
            <a:endParaRPr lang="en-US" sz="3200" dirty="0" smtClean="0"/>
          </a:p>
          <a:p>
            <a:r>
              <a:rPr lang="en-US" sz="3200" i="1" dirty="0" smtClean="0"/>
              <a:t>GitHub</a:t>
            </a:r>
            <a:r>
              <a:rPr lang="en-US" sz="3200" dirty="0" smtClean="0"/>
              <a:t> is most famous/used, but there are others as well</a:t>
            </a:r>
          </a:p>
          <a:p>
            <a:pPr lvl="1"/>
            <a:r>
              <a:rPr lang="en-US" sz="2400" dirty="0" err="1" smtClean="0"/>
              <a:t>eg</a:t>
            </a:r>
            <a:r>
              <a:rPr lang="en-US" sz="2400" dirty="0" smtClean="0"/>
              <a:t>, </a:t>
            </a:r>
            <a:r>
              <a:rPr lang="en-US" sz="2400" i="1" dirty="0" err="1" smtClean="0"/>
              <a:t>BitBucket</a:t>
            </a:r>
            <a:r>
              <a:rPr lang="en-US" sz="2400" dirty="0" smtClean="0"/>
              <a:t> and </a:t>
            </a:r>
            <a:r>
              <a:rPr lang="en-US" sz="2400" i="1" dirty="0" err="1" smtClean="0"/>
              <a:t>GitLab</a:t>
            </a:r>
            <a:endParaRPr lang="en-US" sz="2400" i="1" dirty="0" smtClean="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What You Need To Do</a:t>
            </a:r>
            <a:endParaRPr lang="en-US" dirty="0"/>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smtClean="0"/>
              <a:t>Install </a:t>
            </a:r>
            <a:r>
              <a:rPr lang="en-US" i="1" dirty="0" err="1" smtClean="0"/>
              <a:t>Git</a:t>
            </a:r>
            <a:r>
              <a:rPr lang="en-US" dirty="0" smtClean="0"/>
              <a:t>, if you don’t have it yet</a:t>
            </a:r>
          </a:p>
          <a:p>
            <a:pPr>
              <a:spcBef>
                <a:spcPts val="2100"/>
              </a:spcBef>
            </a:pPr>
            <a:r>
              <a:rPr lang="en-US" b="1" dirty="0" err="1" smtClean="0"/>
              <a:t>git</a:t>
            </a:r>
            <a:r>
              <a:rPr lang="en-US" b="1" dirty="0" smtClean="0"/>
              <a:t> clone https</a:t>
            </a:r>
            <a:r>
              <a:rPr lang="en-US" b="1" dirty="0"/>
              <a:t>://</a:t>
            </a:r>
            <a:r>
              <a:rPr lang="en-US" b="1" dirty="0" smtClean="0"/>
              <a:t>github.com/arcuri82/algorithms.git</a:t>
            </a:r>
            <a:endParaRPr lang="en-US" b="1" dirty="0"/>
          </a:p>
          <a:p>
            <a:pPr lvl="1">
              <a:spcBef>
                <a:spcPts val="2100"/>
              </a:spcBef>
            </a:pPr>
            <a:r>
              <a:rPr lang="en-US" dirty="0" smtClean="0"/>
              <a:t>clone </a:t>
            </a:r>
            <a:r>
              <a:rPr lang="en-US" dirty="0"/>
              <a:t>the repository on your local machine</a:t>
            </a:r>
          </a:p>
          <a:p>
            <a:pPr>
              <a:spcBef>
                <a:spcPts val="2100"/>
              </a:spcBef>
            </a:pPr>
            <a:r>
              <a:rPr lang="en-US" b="1" dirty="0" err="1" smtClean="0"/>
              <a:t>git</a:t>
            </a:r>
            <a:r>
              <a:rPr lang="en-US" b="1" dirty="0" smtClean="0"/>
              <a:t> pull</a:t>
            </a:r>
          </a:p>
          <a:p>
            <a:pPr lvl="1">
              <a:spcBef>
                <a:spcPts val="2100"/>
              </a:spcBef>
            </a:pPr>
            <a:r>
              <a:rPr lang="en-US" dirty="0"/>
              <a:t>update your local copy with the latest changes in the repository</a:t>
            </a:r>
          </a:p>
          <a:p>
            <a:pPr>
              <a:spcBef>
                <a:spcPts val="2100"/>
              </a:spcBef>
            </a:pPr>
            <a:r>
              <a:rPr lang="en-US" dirty="0"/>
              <a:t>Those commands can be run </a:t>
            </a:r>
            <a:r>
              <a:rPr lang="en-US" dirty="0" smtClean="0"/>
              <a:t>from a terminal, </a:t>
            </a:r>
            <a:r>
              <a:rPr lang="en-US" dirty="0"/>
              <a:t>or from your IDE (</a:t>
            </a:r>
            <a:r>
              <a:rPr lang="en-US" dirty="0" err="1"/>
              <a:t>eg</a:t>
            </a:r>
            <a:r>
              <a:rPr lang="en-US" dirty="0"/>
              <a:t>, </a:t>
            </a:r>
            <a:r>
              <a:rPr lang="en-US" dirty="0" smtClean="0"/>
              <a:t>IntelliJ)</a:t>
            </a:r>
            <a:endParaRPr lang="en-US" b="1" dirty="0" smtClean="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Edition</a:t>
            </a:r>
          </a:p>
          <a:p>
            <a:pPr lvl="1"/>
            <a:r>
              <a:rPr lang="en-US" dirty="0"/>
              <a:t>y</a:t>
            </a:r>
            <a:r>
              <a:rPr lang="en-US" dirty="0" smtClean="0"/>
              <a:t>ou might want to install </a:t>
            </a:r>
            <a:r>
              <a:rPr lang="en-US" i="1" dirty="0" err="1" smtClean="0"/>
              <a:t>JetBrains</a:t>
            </a:r>
            <a:r>
              <a:rPr lang="en-US" i="1" dirty="0" smtClean="0"/>
              <a:t> Toolbox </a:t>
            </a:r>
            <a:r>
              <a:rPr lang="en-US" dirty="0" smtClean="0"/>
              <a:t>first</a:t>
            </a:r>
          </a:p>
          <a:p>
            <a:pPr lvl="1"/>
            <a:r>
              <a:rPr lang="en-US" dirty="0" smtClean="0"/>
              <a:t>anyway, any other IDE would do, </a:t>
            </a:r>
            <a:r>
              <a:rPr lang="en-US" dirty="0" err="1" smtClean="0"/>
              <a:t>eg</a:t>
            </a:r>
            <a:r>
              <a:rPr lang="en-US" dirty="0" smtClean="0"/>
              <a:t> </a:t>
            </a:r>
            <a:r>
              <a:rPr lang="en-US" i="1" dirty="0" smtClean="0"/>
              <a:t>Eclipse</a:t>
            </a:r>
            <a:r>
              <a:rPr lang="en-US" dirty="0" smtClean="0"/>
              <a:t> and </a:t>
            </a:r>
            <a:r>
              <a:rPr lang="en-US" i="1" dirty="0" smtClean="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Text Placeholder 2"/>
          <p:cNvSpPr>
            <a:spLocks noGrp="1"/>
          </p:cNvSpPr>
          <p:nvPr>
            <p:ph type="body" idx="1"/>
          </p:nvPr>
        </p:nvSpPr>
        <p:spPr>
          <a:xfrm>
            <a:off x="269507" y="2603499"/>
            <a:ext cx="12493592" cy="6973637"/>
          </a:xfrm>
        </p:spPr>
        <p:txBody>
          <a:bodyPr/>
          <a:lstStyle/>
          <a:p>
            <a:r>
              <a:rPr lang="en-US" dirty="0" smtClean="0"/>
              <a:t>In this course, </a:t>
            </a:r>
            <a:r>
              <a:rPr lang="en-US" b="1" dirty="0" smtClean="0"/>
              <a:t>Java</a:t>
            </a:r>
            <a:r>
              <a:rPr lang="en-US" dirty="0" smtClean="0"/>
              <a:t> is used as programming language for the examples and exercises</a:t>
            </a:r>
          </a:p>
          <a:p>
            <a:r>
              <a:rPr lang="en-US" dirty="0" smtClean="0"/>
              <a:t>The concepts of Algorithms do apply to </a:t>
            </a:r>
            <a:r>
              <a:rPr lang="en-US" b="1" dirty="0" smtClean="0"/>
              <a:t>any</a:t>
            </a:r>
            <a:r>
              <a:rPr lang="en-US" dirty="0" smtClean="0"/>
              <a:t> programming language, and this is </a:t>
            </a:r>
            <a:r>
              <a:rPr lang="en-US" b="1" dirty="0" smtClean="0"/>
              <a:t>NOT</a:t>
            </a:r>
            <a:r>
              <a:rPr lang="en-US" dirty="0" smtClean="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r>
              <a:rPr lang="en-US" sz="1350" dirty="0" smtClean="0"/>
              <a:t>Prof</a:t>
            </a:r>
            <a:r>
              <a:rPr sz="1350" dirty="0" smtClean="0"/>
              <a:t>. </a:t>
            </a:r>
            <a:r>
              <a:rPr sz="1350" dirty="0"/>
              <a:t>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a:t>
            </a:r>
            <a:r>
              <a:rPr lang="en-US" b="1" dirty="0" smtClean="0"/>
              <a:t>typed</a:t>
            </a:r>
          </a:p>
          <a:p>
            <a:pPr>
              <a:spcBef>
                <a:spcPts val="2100"/>
              </a:spcBef>
            </a:pPr>
            <a:r>
              <a:rPr lang="en-US" b="1" dirty="0" smtClean="0"/>
              <a:t>Java:</a:t>
            </a:r>
            <a:r>
              <a:rPr lang="en-US" dirty="0" smtClean="0"/>
              <a:t> one </a:t>
            </a:r>
            <a:r>
              <a:rPr lang="en-US" dirty="0"/>
              <a:t>of the most popular </a:t>
            </a:r>
            <a:r>
              <a:rPr lang="en-US" dirty="0" smtClean="0"/>
              <a:t>languages, and you have already seen it in previous courses</a:t>
            </a:r>
          </a:p>
          <a:p>
            <a:pPr>
              <a:spcBef>
                <a:spcPts val="2100"/>
              </a:spcBef>
            </a:pPr>
            <a:r>
              <a:rPr lang="en-US" b="1" dirty="0" err="1" smtClean="0"/>
              <a:t>Kotlin</a:t>
            </a:r>
            <a:r>
              <a:rPr lang="en-US" dirty="0" smtClean="0"/>
              <a:t>: great language (my favorite), but too advanced</a:t>
            </a:r>
            <a:endParaRPr lang="en-US" dirty="0"/>
          </a:p>
          <a:p>
            <a:pPr>
              <a:spcBef>
                <a:spcPts val="2100"/>
              </a:spcBef>
            </a:pPr>
            <a:r>
              <a:rPr lang="en-US" b="1" dirty="0" smtClean="0"/>
              <a:t>C#: </a:t>
            </a:r>
            <a:r>
              <a:rPr lang="en-US" dirty="0"/>
              <a:t>would had been a great choice </a:t>
            </a:r>
            <a:r>
              <a:rPr lang="en-US" dirty="0" smtClean="0"/>
              <a:t>as well</a:t>
            </a:r>
            <a:endParaRPr lang="en-US" b="1" dirty="0"/>
          </a:p>
          <a:p>
            <a:pPr>
              <a:spcBef>
                <a:spcPts val="2100"/>
              </a:spcBef>
            </a:pPr>
            <a:r>
              <a:rPr lang="en-US" b="1" dirty="0" smtClean="0"/>
              <a:t>C++</a:t>
            </a:r>
            <a:r>
              <a:rPr lang="en-US" dirty="0" smtClean="0"/>
              <a:t>: good choice, but can get tricky when dealing with memory allocation issues and OS dependent</a:t>
            </a:r>
          </a:p>
          <a:p>
            <a:pPr>
              <a:spcBef>
                <a:spcPts val="2100"/>
              </a:spcBef>
            </a:pPr>
            <a:r>
              <a:rPr lang="en-US" b="1" dirty="0" smtClean="0"/>
              <a:t>JavaScript</a:t>
            </a:r>
            <a:r>
              <a:rPr lang="en-US" dirty="0" smtClean="0"/>
              <a:t>: HELL NO!!! There is a limit to sadism…</a:t>
            </a:r>
          </a:p>
          <a:p>
            <a:pPr>
              <a:spcBef>
                <a:spcPts val="2100"/>
              </a:spcBef>
            </a:pPr>
            <a:r>
              <a:rPr lang="en-US" b="1" dirty="0" smtClean="0"/>
              <a:t>Python</a:t>
            </a:r>
            <a:r>
              <a:rPr lang="en-US" dirty="0" smtClean="0"/>
              <a:t>: not statically typed</a:t>
            </a:r>
          </a:p>
          <a:p>
            <a:pPr>
              <a:spcBef>
                <a:spcPts val="2100"/>
              </a:spcBef>
            </a:pPr>
            <a:r>
              <a:rPr lang="en-US" b="1" dirty="0" smtClean="0"/>
              <a:t>Go</a:t>
            </a:r>
            <a:r>
              <a:rPr lang="en-US" dirty="0" smtClean="0"/>
              <a:t>: no </a:t>
            </a:r>
            <a:r>
              <a:rPr lang="en-US" i="1" dirty="0" smtClean="0"/>
              <a:t>Generic</a:t>
            </a:r>
            <a:r>
              <a:rPr lang="en-US" dirty="0" smtClean="0"/>
              <a:t> types</a:t>
            </a:r>
            <a:endParaRPr lang="en-US" dirty="0"/>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Typically only 1 question from the Advanced Topics</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a:t>
            </a:r>
            <a:r>
              <a:rPr lang="en-US" dirty="0"/>
              <a:t>T</a:t>
            </a:r>
            <a:r>
              <a:rPr lang="en-US" dirty="0" smtClean="0"/>
              <a:t>he </a:t>
            </a:r>
            <a:r>
              <a:rPr lang="en-US" dirty="0"/>
              <a:t>E</a:t>
            </a:r>
            <a:r>
              <a:rPr lang="en-US" dirty="0" smtClean="0"/>
              <a:t>xam</a:t>
            </a:r>
            <a:endParaRPr lang="en-US" dirty="0"/>
          </a:p>
        </p:txBody>
      </p:sp>
      <p:sp>
        <p:nvSpPr>
          <p:cNvPr id="3" name="Text Placeholder 2"/>
          <p:cNvSpPr>
            <a:spLocks noGrp="1"/>
          </p:cNvSpPr>
          <p:nvPr>
            <p:ph type="body" idx="1"/>
          </p:nvPr>
        </p:nvSpPr>
        <p:spPr>
          <a:xfrm>
            <a:off x="271167" y="2603499"/>
            <a:ext cx="12530433" cy="7019773"/>
          </a:xfrm>
        </p:spPr>
        <p:txBody>
          <a:bodyPr/>
          <a:lstStyle/>
          <a:p>
            <a:r>
              <a:rPr lang="en-US" dirty="0" smtClean="0"/>
              <a:t>There are 12 classes which you need to know by heart, and be able to write from scratch</a:t>
            </a:r>
          </a:p>
          <a:p>
            <a:pPr lvl="1"/>
            <a:r>
              <a:rPr lang="en-US" i="1" dirty="0" err="1"/>
              <a:t>MyLinkedList</a:t>
            </a:r>
            <a:r>
              <a:rPr lang="en-US" i="1" dirty="0"/>
              <a:t>, </a:t>
            </a:r>
            <a:r>
              <a:rPr lang="en-US" i="1" dirty="0" err="1"/>
              <a:t>MyStackLinkedList</a:t>
            </a:r>
            <a:r>
              <a:rPr lang="en-US" i="1" dirty="0"/>
              <a:t>, </a:t>
            </a:r>
            <a:r>
              <a:rPr lang="en-US" i="1" dirty="0" err="1" smtClean="0"/>
              <a:t>MyQueueArray</a:t>
            </a:r>
            <a:r>
              <a:rPr lang="en-US" i="1" dirty="0"/>
              <a:t>, </a:t>
            </a:r>
            <a:r>
              <a:rPr lang="en-US" i="1" dirty="0" err="1" smtClean="0"/>
              <a:t>BubbleSort</a:t>
            </a:r>
            <a:r>
              <a:rPr lang="en-US" i="1" dirty="0"/>
              <a:t>, </a:t>
            </a:r>
            <a:r>
              <a:rPr lang="en-US" i="1" dirty="0" err="1" smtClean="0"/>
              <a:t>InsertionSort</a:t>
            </a:r>
            <a:r>
              <a:rPr lang="en-US" i="1" dirty="0"/>
              <a:t>, </a:t>
            </a:r>
            <a:r>
              <a:rPr lang="en-US" i="1" dirty="0" err="1" smtClean="0"/>
              <a:t>MergeSort</a:t>
            </a:r>
            <a:r>
              <a:rPr lang="en-US" i="1" dirty="0"/>
              <a:t>, </a:t>
            </a:r>
            <a:r>
              <a:rPr lang="en-US" i="1" dirty="0" err="1" smtClean="0"/>
              <a:t>QuickSort</a:t>
            </a:r>
            <a:r>
              <a:rPr lang="en-US" i="1" dirty="0"/>
              <a:t>, </a:t>
            </a:r>
            <a:r>
              <a:rPr lang="en-US" i="1" dirty="0" err="1" smtClean="0"/>
              <a:t>MyMapBinarySearchTree</a:t>
            </a:r>
            <a:r>
              <a:rPr lang="en-US" i="1" dirty="0"/>
              <a:t>, </a:t>
            </a:r>
            <a:r>
              <a:rPr lang="en-US" i="1" dirty="0" err="1" smtClean="0"/>
              <a:t>MyHashMapWithLists</a:t>
            </a:r>
            <a:r>
              <a:rPr lang="en-US" i="1" dirty="0"/>
              <a:t>, </a:t>
            </a:r>
            <a:r>
              <a:rPr lang="en-US" i="1" dirty="0" err="1" smtClean="0"/>
              <a:t>MyStreamSupport</a:t>
            </a:r>
            <a:r>
              <a:rPr lang="en-US" i="1" dirty="0"/>
              <a:t>, </a:t>
            </a:r>
            <a:r>
              <a:rPr lang="en-US" i="1" dirty="0" err="1" smtClean="0"/>
              <a:t>UndirectedGraph</a:t>
            </a:r>
            <a:r>
              <a:rPr lang="en-US" i="1" dirty="0" smtClean="0"/>
              <a:t>, </a:t>
            </a:r>
            <a:r>
              <a:rPr lang="en-US" i="1" dirty="0" err="1" smtClean="0"/>
              <a:t>TextSearchKMP</a:t>
            </a:r>
            <a:endParaRPr lang="en-US" i="1" dirty="0" smtClean="0"/>
          </a:p>
          <a:p>
            <a:pPr lvl="1"/>
            <a:r>
              <a:rPr lang="en-US" dirty="0" smtClean="0"/>
              <a:t>In the exercises, you will be asked to write them on paper</a:t>
            </a:r>
          </a:p>
          <a:p>
            <a:pPr lvl="1"/>
            <a:r>
              <a:rPr lang="en-US" dirty="0" smtClean="0"/>
              <a:t>You can expect 1-3 of them ending up in the exam</a:t>
            </a:r>
          </a:p>
          <a:p>
            <a:r>
              <a:rPr lang="en-US" dirty="0" smtClean="0"/>
              <a:t>Note: you can still get questions from any of the code in the repository</a:t>
            </a:r>
          </a:p>
          <a:p>
            <a:pPr lvl="1"/>
            <a:r>
              <a:rPr lang="en-US" dirty="0" smtClean="0"/>
              <a:t>but </a:t>
            </a:r>
            <a:r>
              <a:rPr lang="en-US" i="1" dirty="0" smtClean="0"/>
              <a:t>usually</a:t>
            </a:r>
            <a:r>
              <a:rPr lang="en-US" dirty="0" smtClean="0"/>
              <a:t> in those cases it is just to complete the code from a starting snippet, or find bugs in them</a:t>
            </a:r>
            <a:endParaRPr lang="en-US" dirty="0"/>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Exam Results</a:t>
            </a:r>
            <a:endParaRPr lang="en-US" dirty="0"/>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smtClean="0"/>
              <a:t>40%</a:t>
            </a:r>
            <a:r>
              <a:rPr lang="en-US" dirty="0" smtClean="0"/>
              <a:t> score for </a:t>
            </a:r>
            <a:r>
              <a:rPr lang="en-US" b="1" dirty="0" smtClean="0"/>
              <a:t>E</a:t>
            </a:r>
            <a:r>
              <a:rPr lang="en-US" dirty="0" smtClean="0"/>
              <a:t>, and </a:t>
            </a:r>
            <a:r>
              <a:rPr lang="en-US" b="1" dirty="0" smtClean="0"/>
              <a:t>90%</a:t>
            </a:r>
            <a:r>
              <a:rPr lang="en-US" dirty="0" smtClean="0"/>
              <a:t> for </a:t>
            </a:r>
            <a:r>
              <a:rPr lang="en-US" b="1" dirty="0" smtClean="0"/>
              <a:t>A</a:t>
            </a:r>
          </a:p>
          <a:p>
            <a:r>
              <a:rPr lang="en-US" dirty="0" smtClean="0"/>
              <a:t>But that would usually mean </a:t>
            </a:r>
            <a:r>
              <a:rPr lang="en-US" b="1" dirty="0" smtClean="0"/>
              <a:t>60%-80% </a:t>
            </a:r>
            <a:r>
              <a:rPr lang="en-US" dirty="0" smtClean="0"/>
              <a:t>of students get an </a:t>
            </a:r>
            <a:r>
              <a:rPr lang="en-US" b="1" dirty="0" smtClean="0"/>
              <a:t>F</a:t>
            </a:r>
            <a:r>
              <a:rPr lang="en-US" dirty="0" smtClean="0"/>
              <a:t>, and top grade is a </a:t>
            </a:r>
            <a:r>
              <a:rPr lang="en-US" b="1" dirty="0" smtClean="0"/>
              <a:t>C</a:t>
            </a:r>
            <a:r>
              <a:rPr lang="en-US" dirty="0" smtClean="0"/>
              <a:t>, as </a:t>
            </a:r>
            <a:r>
              <a:rPr lang="en-US" i="1" dirty="0" smtClean="0"/>
              <a:t>most students underestimate this course</a:t>
            </a:r>
          </a:p>
          <a:p>
            <a:pPr lvl="1"/>
            <a:r>
              <a:rPr lang="en-US" dirty="0" err="1" smtClean="0"/>
              <a:t>eg</a:t>
            </a:r>
            <a:r>
              <a:rPr lang="en-US" dirty="0" smtClean="0"/>
              <a:t>, naively believe that can start studying just few days/weeks before the exam</a:t>
            </a:r>
          </a:p>
          <a:p>
            <a:r>
              <a:rPr lang="en-US" b="1" dirty="0" smtClean="0"/>
              <a:t>Rescaling</a:t>
            </a:r>
            <a:r>
              <a:rPr lang="en-US" dirty="0" smtClean="0"/>
              <a:t>: usually </a:t>
            </a:r>
            <a:r>
              <a:rPr lang="en-US" i="1" dirty="0" smtClean="0"/>
              <a:t>not failing </a:t>
            </a:r>
            <a:r>
              <a:rPr lang="en-US" dirty="0" smtClean="0"/>
              <a:t>more than </a:t>
            </a:r>
            <a:r>
              <a:rPr lang="en-US" b="1" dirty="0" smtClean="0"/>
              <a:t>50%</a:t>
            </a:r>
            <a:r>
              <a:rPr lang="en-US" dirty="0" smtClean="0"/>
              <a:t> of students, and top scores get an </a:t>
            </a:r>
            <a:r>
              <a:rPr lang="en-US" b="1" dirty="0" smtClean="0"/>
              <a:t>A</a:t>
            </a:r>
          </a:p>
          <a:p>
            <a:pPr lvl="1"/>
            <a:r>
              <a:rPr lang="en-US" dirty="0" err="1" smtClean="0"/>
              <a:t>eg</a:t>
            </a:r>
            <a:r>
              <a:rPr lang="en-US" dirty="0" smtClean="0"/>
              <a:t>, typically after rescaling, </a:t>
            </a:r>
            <a:r>
              <a:rPr lang="en-US" b="1" dirty="0" smtClean="0"/>
              <a:t>25%</a:t>
            </a:r>
            <a:r>
              <a:rPr lang="en-US" dirty="0" smtClean="0"/>
              <a:t> for </a:t>
            </a:r>
            <a:r>
              <a:rPr lang="en-US" b="1" dirty="0" smtClean="0"/>
              <a:t>E</a:t>
            </a:r>
            <a:r>
              <a:rPr lang="en-US" dirty="0" smtClean="0"/>
              <a:t>, and </a:t>
            </a:r>
            <a:r>
              <a:rPr lang="en-US" b="1" dirty="0" smtClean="0"/>
              <a:t>75%</a:t>
            </a:r>
            <a:r>
              <a:rPr lang="en-US" dirty="0" smtClean="0"/>
              <a:t> for </a:t>
            </a:r>
            <a:r>
              <a:rPr lang="en-US" b="1" dirty="0" smtClean="0"/>
              <a:t>A</a:t>
            </a:r>
            <a:r>
              <a:rPr lang="en-US" dirty="0" smtClean="0"/>
              <a:t> </a:t>
            </a:r>
          </a:p>
          <a:p>
            <a:pPr lvl="1"/>
            <a:r>
              <a:rPr lang="en-US" dirty="0" smtClean="0"/>
              <a:t>Rescaling does </a:t>
            </a:r>
            <a:r>
              <a:rPr lang="en-US" b="1" dirty="0" smtClean="0"/>
              <a:t>NOT</a:t>
            </a:r>
            <a:r>
              <a:rPr lang="en-US" dirty="0" smtClean="0"/>
              <a:t> apply to “</a:t>
            </a:r>
            <a:r>
              <a:rPr lang="en-US" i="1" dirty="0" smtClean="0"/>
              <a:t>continuation</a:t>
            </a:r>
            <a:r>
              <a:rPr lang="en-US" dirty="0" smtClean="0"/>
              <a:t>” exams</a:t>
            </a:r>
          </a:p>
          <a:p>
            <a:r>
              <a:rPr lang="en-US" i="1" dirty="0" smtClean="0"/>
              <a:t>Strongly suggest to have a chat with students that have taken this course before</a:t>
            </a:r>
            <a:endParaRPr lang="en-US" i="1" dirty="0"/>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a:t>
            </a:r>
          </a:p>
          <a:p>
            <a:r>
              <a:rPr lang="en-US" dirty="0" smtClean="0"/>
              <a:t>In this course, we will see </a:t>
            </a:r>
            <a:r>
              <a:rPr lang="en-US" b="1" dirty="0" smtClean="0"/>
              <a:t>Arrays</a:t>
            </a:r>
            <a:r>
              <a:rPr lang="en-US" dirty="0" smtClean="0"/>
              <a:t>, </a:t>
            </a:r>
            <a:r>
              <a:rPr lang="en-US" b="1" dirty="0" smtClean="0"/>
              <a:t>Lists</a:t>
            </a:r>
            <a:r>
              <a:rPr lang="en-US" dirty="0" smtClean="0"/>
              <a:t>, </a:t>
            </a:r>
            <a:r>
              <a:rPr lang="en-US" b="1" dirty="0" smtClean="0"/>
              <a:t>Maps</a:t>
            </a:r>
            <a:r>
              <a:rPr lang="en-US" dirty="0" smtClean="0"/>
              <a:t>, </a:t>
            </a:r>
            <a:r>
              <a:rPr lang="en-US" b="1" dirty="0" smtClean="0"/>
              <a:t>Sets</a:t>
            </a:r>
            <a:r>
              <a:rPr lang="en-US" dirty="0" smtClean="0"/>
              <a:t> and </a:t>
            </a:r>
            <a:r>
              <a:rPr lang="en-US" b="1" dirty="0" smtClean="0"/>
              <a:t>Graphs</a:t>
            </a:r>
            <a:r>
              <a:rPr lang="en-US" dirty="0" smtClean="0"/>
              <a:t>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smtClean="0"/>
              <a:t>Easy, direct access to all elements</a:t>
            </a:r>
          </a:p>
          <a:p>
            <a:pPr>
              <a:spcBef>
                <a:spcPts val="2400"/>
              </a:spcBef>
            </a:pPr>
            <a:r>
              <a:rPr lang="en-US" dirty="0" smtClean="0"/>
              <a:t>Possible issues when deleting elements (</a:t>
            </a:r>
            <a:r>
              <a:rPr lang="en-US" dirty="0" err="1" smtClean="0"/>
              <a:t>ie</a:t>
            </a:r>
            <a:r>
              <a:rPr lang="en-US" dirty="0" smtClean="0"/>
              <a:t> holes)</a:t>
            </a:r>
          </a:p>
          <a:p>
            <a:pPr>
              <a:spcBef>
                <a:spcPts val="2400"/>
              </a:spcBef>
            </a:pPr>
            <a:r>
              <a:rPr lang="en-US" dirty="0" smtClean="0"/>
              <a:t>Fixed size, decided at creation</a:t>
            </a:r>
          </a:p>
          <a:p>
            <a:pPr lvl="1">
              <a:spcBef>
                <a:spcPts val="2400"/>
              </a:spcBef>
            </a:pPr>
            <a:r>
              <a:rPr lang="en-US" dirty="0" smtClean="0"/>
              <a:t>If you create it for 10 elements, but then you need 11, you would need to create a new array</a:t>
            </a:r>
          </a:p>
          <a:p>
            <a:pPr>
              <a:spcBef>
                <a:spcPts val="2400"/>
              </a:spcBef>
            </a:pPr>
            <a:r>
              <a:rPr lang="en-US" dirty="0" smtClean="0"/>
              <a:t>Arrays are low-level constructs of Java language</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46314" y="2188029"/>
            <a:ext cx="12344400" cy="7424057"/>
          </a:xfrm>
        </p:spPr>
        <p:txBody>
          <a:bodyPr>
            <a:normAutofit/>
          </a:bodyPr>
          <a:lstStyle/>
          <a:p>
            <a:r>
              <a:rPr lang="en-US" dirty="0" smtClean="0"/>
              <a:t>Conceptually like arrays, but </a:t>
            </a:r>
            <a:r>
              <a:rPr lang="en-US" i="1" dirty="0" smtClean="0"/>
              <a:t>no fixed size</a:t>
            </a:r>
          </a:p>
          <a:p>
            <a:pPr lvl="1"/>
            <a:r>
              <a:rPr lang="en-US" dirty="0" err="1"/>
              <a:t>i</a:t>
            </a:r>
            <a:r>
              <a:rPr lang="en-US" dirty="0" err="1" smtClean="0"/>
              <a:t>e</a:t>
            </a:r>
            <a:r>
              <a:rPr lang="en-US" dirty="0" smtClean="0"/>
              <a:t>, you can add as many elements as you want, as long as you have enough memory</a:t>
            </a:r>
          </a:p>
          <a:p>
            <a:r>
              <a:rPr lang="en-US" dirty="0" smtClean="0"/>
              <a:t>Lists (and all data structures will see in this course) are Java objects, and not treated specially like </a:t>
            </a:r>
            <a:r>
              <a:rPr lang="en-US" dirty="0" smtClean="0"/>
              <a:t>arrays</a:t>
            </a:r>
            <a:endParaRPr lang="en-US" dirty="0" smtClean="0"/>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i="1" dirty="0"/>
              <a:t>Discussion </a:t>
            </a:r>
            <a:r>
              <a:rPr lang="en-US" sz="4400" i="1" dirty="0"/>
              <a:t>F</a:t>
            </a:r>
            <a:r>
              <a:rPr sz="4400" i="1" dirty="0" smtClean="0"/>
              <a:t>orum</a:t>
            </a:r>
            <a:r>
              <a:rPr sz="4400" dirty="0" smtClean="0"/>
              <a:t>”</a:t>
            </a:r>
            <a:r>
              <a:rPr lang="en-US" sz="4400" dirty="0" smtClean="0"/>
              <a:t> on Canvas</a:t>
            </a:r>
            <a:endParaRPr sz="4400" dirty="0"/>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your message</a:t>
            </a:r>
            <a:r>
              <a:rPr lang="mr-IN" i="1" dirty="0" smtClean="0"/>
              <a:t>…</a:t>
            </a:r>
            <a:endParaRPr lang="en-US" i="1"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33282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Implementations</a:t>
            </a:r>
            <a:endParaRPr lang="en-US" dirty="0"/>
          </a:p>
        </p:txBody>
      </p:sp>
      <p:sp>
        <p:nvSpPr>
          <p:cNvPr id="3" name="Text Placeholder 2"/>
          <p:cNvSpPr>
            <a:spLocks noGrp="1"/>
          </p:cNvSpPr>
          <p:nvPr>
            <p:ph type="body" idx="1"/>
          </p:nvPr>
        </p:nvSpPr>
        <p:spPr/>
        <p:txBody>
          <a:bodyPr/>
          <a:lstStyle/>
          <a:p>
            <a:r>
              <a:rPr lang="en-US" dirty="0"/>
              <a:t>2 main ways to “</a:t>
            </a:r>
            <a:r>
              <a:rPr lang="en-US" i="1" dirty="0"/>
              <a:t>implement</a:t>
            </a:r>
            <a:r>
              <a:rPr lang="en-US" dirty="0"/>
              <a:t>” </a:t>
            </a:r>
            <a:r>
              <a:rPr lang="en-US" dirty="0" smtClean="0"/>
              <a:t>a list</a:t>
            </a:r>
            <a:endParaRPr lang="en-US" dirty="0"/>
          </a:p>
          <a:p>
            <a:r>
              <a:rPr lang="en-US" i="1" dirty="0"/>
              <a:t>Array-backed</a:t>
            </a:r>
            <a:r>
              <a:rPr lang="en-US" dirty="0"/>
              <a:t>: internally storing an </a:t>
            </a:r>
            <a:r>
              <a:rPr lang="en-US" dirty="0" smtClean="0"/>
              <a:t>array</a:t>
            </a:r>
          </a:p>
          <a:p>
            <a:pPr lvl="1"/>
            <a:r>
              <a:rPr lang="en-US" dirty="0" smtClean="0"/>
              <a:t>Need </a:t>
            </a:r>
            <a:r>
              <a:rPr lang="en-US" dirty="0"/>
              <a:t>to create new one and move over old data when </a:t>
            </a:r>
            <a:r>
              <a:rPr lang="en-US" dirty="0" smtClean="0"/>
              <a:t>full</a:t>
            </a:r>
            <a:endParaRPr lang="en-US" dirty="0"/>
          </a:p>
          <a:p>
            <a:r>
              <a:rPr lang="en-US" i="1" dirty="0"/>
              <a:t>Linked-nodes</a:t>
            </a:r>
            <a:r>
              <a:rPr lang="en-US" dirty="0"/>
              <a:t>: each element has its own node </a:t>
            </a:r>
            <a:r>
              <a:rPr lang="en-US" dirty="0" smtClean="0"/>
              <a:t>object</a:t>
            </a:r>
            <a:endParaRPr lang="en-US" dirty="0"/>
          </a:p>
          <a:p>
            <a:pPr lvl="1"/>
            <a:r>
              <a:rPr lang="en-US" dirty="0" smtClean="0"/>
              <a:t>nodes </a:t>
            </a:r>
            <a:r>
              <a:rPr lang="en-US" dirty="0"/>
              <a:t>are connected with object pointers/links (see next slide)</a:t>
            </a:r>
          </a:p>
          <a:p>
            <a:endParaRPr lang="en-US" dirty="0"/>
          </a:p>
        </p:txBody>
      </p:sp>
    </p:spTree>
    <p:extLst>
      <p:ext uri="{BB962C8B-B14F-4D97-AF65-F5344CB8AC3E}">
        <p14:creationId xmlns:p14="http://schemas.microsoft.com/office/powerpoint/2010/main" val="1264656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37456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Linked 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a:t>
            </a:r>
            <a:r>
              <a:rPr lang="en-US" i="1" dirty="0" smtClean="0"/>
              <a:t>Maven</a:t>
            </a:r>
            <a:r>
              <a:rPr lang="en-US" dirty="0" smtClean="0"/>
              <a:t>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190212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Arrays/Lists/Tests</a:t>
            </a:r>
            <a:endParaRPr lang="en-US" dirty="0" smtClean="0"/>
          </a:p>
          <a:p>
            <a:pPr marL="742950" indent="-742950">
              <a:spcBef>
                <a:spcPts val="1200"/>
              </a:spcBef>
              <a:buFont typeface="+mj-lt"/>
              <a:buAutoNum type="arabicPeriod"/>
            </a:pPr>
            <a:r>
              <a:rPr lang="en-US" dirty="0" smtClean="0"/>
              <a:t>Stacks/Queues</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Recursion and TDD</a:t>
            </a:r>
            <a:endParaRPr lang="en-US" dirty="0" smtClean="0"/>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smtClean="0"/>
          </a:p>
          <a:p>
            <a:r>
              <a:rPr lang="en-US" dirty="0" smtClean="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a:t>
            </a:r>
            <a:r>
              <a:rPr lang="en-US" i="1" dirty="0" smtClean="0"/>
              <a:t>rebase</a:t>
            </a:r>
            <a:r>
              <a:rPr lang="en-US" dirty="0" smtClean="0"/>
              <a:t>” or “</a:t>
            </a:r>
            <a:r>
              <a:rPr lang="en-US" i="1" dirty="0" smtClean="0"/>
              <a:t>stash</a:t>
            </a:r>
            <a:r>
              <a:rPr lang="en-US" dirty="0" smtClean="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smtClean="0"/>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smtClean="0"/>
              <a:t>Git</a:t>
            </a:r>
            <a:r>
              <a:rPr lang="en-US" sz="3200" dirty="0" smtClean="0"/>
              <a:t> is a tool to share code among different developers in the same project</a:t>
            </a:r>
          </a:p>
          <a:p>
            <a:r>
              <a:rPr lang="en-US" sz="3200" dirty="0" smtClean="0"/>
              <a:t>Also useful for single developers to keep track of changes, and automatically have backups on remote servers</a:t>
            </a:r>
          </a:p>
          <a:p>
            <a:r>
              <a:rPr lang="en-US" sz="3200" dirty="0" smtClean="0"/>
              <a:t>You should have already seen the details of </a:t>
            </a:r>
            <a:r>
              <a:rPr lang="en-US" sz="3200" i="1" dirty="0" err="1" smtClean="0"/>
              <a:t>Git</a:t>
            </a:r>
            <a:r>
              <a:rPr lang="en-US" sz="3200" dirty="0" smtClean="0"/>
              <a:t> in other courses…</a:t>
            </a:r>
          </a:p>
          <a:p>
            <a:r>
              <a:rPr lang="en-US" sz="3200" dirty="0" smtClean="0"/>
              <a:t>… but I am using </a:t>
            </a:r>
            <a:r>
              <a:rPr lang="en-US" sz="3200" i="1" dirty="0" err="1" smtClean="0"/>
              <a:t>Git</a:t>
            </a:r>
            <a:r>
              <a:rPr lang="en-US" sz="3200" dirty="0" smtClean="0"/>
              <a:t> to handle all the teaching material in this course</a:t>
            </a:r>
          </a:p>
          <a:p>
            <a:r>
              <a:rPr lang="en-US" sz="3200" dirty="0" smtClean="0"/>
              <a:t>Note: usage of </a:t>
            </a:r>
            <a:r>
              <a:rPr lang="en-US" sz="3200" i="1" dirty="0" err="1" smtClean="0"/>
              <a:t>Git</a:t>
            </a:r>
            <a:r>
              <a:rPr lang="en-US" sz="3200" dirty="0" smtClean="0"/>
              <a:t> will </a:t>
            </a:r>
            <a:r>
              <a:rPr lang="en-US" sz="3200" b="1" dirty="0" smtClean="0"/>
              <a:t>NOT</a:t>
            </a:r>
            <a:r>
              <a:rPr lang="en-US" sz="3200" dirty="0" smtClean="0"/>
              <a:t> be part of the exam…</a:t>
            </a:r>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2044</TotalTime>
  <Words>2193</Words>
  <Application>Microsoft Office PowerPoint</Application>
  <PresentationFormat>Custom</PresentationFormat>
  <Paragraphs>248</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Courier New</vt:lpstr>
      <vt:lpstr>Helvetica</vt:lpstr>
      <vt:lpstr>Helvetica Light</vt:lpstr>
      <vt:lpstr>Helvetica Neue</vt:lpstr>
      <vt:lpstr>White</vt:lpstr>
      <vt:lpstr>PG4200: Algorithms And Data Structures  Lesson 01: Arrays, Lists, and Unit Tests </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List Operations</vt:lpstr>
      <vt:lpstr>List Implementations</vt:lpstr>
      <vt:lpstr>TODO</vt:lpstr>
      <vt:lpstr>Linked Lists</vt:lpstr>
      <vt:lpstr>Unit Testing</vt:lpstr>
      <vt:lpstr>Bugs</vt:lpstr>
      <vt:lpstr>Testing</vt:lpstr>
      <vt:lpstr>Writing Unit Tests</vt:lpstr>
      <vt:lpstr>Main @ Annotations</vt:lpstr>
      <vt:lpstr>Assertions</vt:lpstr>
      <vt:lpstr>Test Example</vt:lpstr>
      <vt:lpstr>Running a Test</vt:lpstr>
      <vt:lpstr>Run With Coverage</vt:lpstr>
      <vt:lpstr>Debugging</vt:lpstr>
      <vt:lpstr>TODO</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179</cp:revision>
  <dcterms:modified xsi:type="dcterms:W3CDTF">2019-06-04T07:54:41Z</dcterms:modified>
</cp:coreProperties>
</file>