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1" r:id="rId2"/>
    <p:sldId id="283" r:id="rId3"/>
    <p:sldId id="284" r:id="rId4"/>
    <p:sldId id="285" r:id="rId5"/>
    <p:sldId id="298" r:id="rId6"/>
    <p:sldId id="299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0" r:id="rId15"/>
    <p:sldId id="308" r:id="rId16"/>
    <p:sldId id="309" r:id="rId17"/>
    <p:sldId id="311" r:id="rId18"/>
    <p:sldId id="310" r:id="rId19"/>
    <p:sldId id="286" r:id="rId20"/>
    <p:sldId id="287" r:id="rId21"/>
    <p:sldId id="288" r:id="rId22"/>
    <p:sldId id="289" r:id="rId23"/>
    <p:sldId id="297" r:id="rId24"/>
    <p:sldId id="295" r:id="rId25"/>
    <p:sldId id="290" r:id="rId26"/>
    <p:sldId id="291" r:id="rId27"/>
    <p:sldId id="292" r:id="rId28"/>
    <p:sldId id="293" r:id="rId29"/>
    <p:sldId id="294" r:id="rId30"/>
    <p:sldId id="296" r:id="rId31"/>
    <p:sldId id="312" r:id="rId32"/>
    <p:sldId id="313" r:id="rId33"/>
    <p:sldId id="314" r:id="rId34"/>
    <p:sldId id="315" r:id="rId35"/>
    <p:sldId id="316" r:id="rId36"/>
    <p:sldId id="282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77" autoAdjust="0"/>
    <p:restoredTop sz="94618"/>
  </p:normalViewPr>
  <p:slideViewPr>
    <p:cSldViewPr snapToGrid="0" snapToObjects="1">
      <p:cViewPr varScale="1">
        <p:scale>
          <a:sx n="137" d="100"/>
          <a:sy n="137" d="100"/>
        </p:scale>
        <p:origin x="14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PG4200: Algorithms And Data Structures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06: </a:t>
            </a:r>
            <a:br>
              <a:rPr lang="en-US" sz="6600" dirty="0"/>
            </a:br>
            <a:r>
              <a:rPr lang="en-US" sz="6600" dirty="0"/>
              <a:t>Hash Maps and Sets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/>
              <a:t>Prof. </a:t>
            </a:r>
            <a:r>
              <a:rPr lang="en-US" dirty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342336543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4DFF6-3FBB-AA49-93DF-F242685D6400}"/>
              </a:ext>
            </a:extLst>
          </p:cNvPr>
          <p:cNvSpPr/>
          <p:nvPr/>
        </p:nvSpPr>
        <p:spPr>
          <a:xfrm>
            <a:off x="363893" y="651150"/>
            <a:ext cx="11971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b="1" dirty="0" err="1">
                <a:solidFill>
                  <a:srgbClr val="000080"/>
                </a:solidFill>
              </a:rPr>
              <a:t>public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static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hash</a:t>
            </a:r>
            <a:r>
              <a:rPr lang="nb-NO" dirty="0"/>
              <a:t>(</a:t>
            </a:r>
            <a:r>
              <a:rPr lang="nb-NO" b="1" dirty="0" err="1">
                <a:solidFill>
                  <a:srgbClr val="000080"/>
                </a:solidFill>
              </a:rPr>
              <a:t>long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x) {</a:t>
            </a:r>
            <a:br>
              <a:rPr lang="nb-NO" dirty="0"/>
            </a:br>
            <a:endParaRPr lang="nb-NO" dirty="0"/>
          </a:p>
          <a:p>
            <a:pPr algn="l"/>
            <a:r>
              <a:rPr lang="nb-NO" b="1" dirty="0">
                <a:solidFill>
                  <a:srgbClr val="000080"/>
                </a:solidFill>
              </a:rPr>
              <a:t>      </a:t>
            </a:r>
            <a:r>
              <a:rPr lang="nb-NO" b="1" dirty="0" err="1">
                <a:solidFill>
                  <a:srgbClr val="000080"/>
                </a:solidFill>
              </a:rPr>
              <a:t>return</a:t>
            </a:r>
            <a:r>
              <a:rPr lang="nb-NO" b="1" dirty="0">
                <a:solidFill>
                  <a:srgbClr val="000080"/>
                </a:solidFill>
              </a:rPr>
              <a:t> (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) </a:t>
            </a:r>
            <a:r>
              <a:rPr lang="nb-NO" b="1" dirty="0">
                <a:solidFill>
                  <a:srgbClr val="0000FF"/>
                </a:solidFill>
              </a:rPr>
              <a:t>x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}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B019-4AAA-4045-B3E2-CFCDFD35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2" y="3032708"/>
            <a:ext cx="12073813" cy="6286500"/>
          </a:xfrm>
        </p:spPr>
        <p:txBody>
          <a:bodyPr/>
          <a:lstStyle/>
          <a:p>
            <a:r>
              <a:rPr lang="en-US" dirty="0"/>
              <a:t>What does it mean to “</a:t>
            </a:r>
            <a:r>
              <a:rPr lang="en-US" i="1" dirty="0"/>
              <a:t>cast</a:t>
            </a:r>
            <a:r>
              <a:rPr lang="en-US" dirty="0"/>
              <a:t>” a </a:t>
            </a:r>
            <a:r>
              <a:rPr lang="en-US" b="1" dirty="0"/>
              <a:t>long</a:t>
            </a:r>
            <a:r>
              <a:rPr lang="en-US" dirty="0"/>
              <a:t> to a </a:t>
            </a:r>
            <a:r>
              <a:rPr lang="en-US" b="1" dirty="0" err="1"/>
              <a:t>int</a:t>
            </a:r>
            <a:r>
              <a:rPr lang="en-US" dirty="0"/>
              <a:t>?</a:t>
            </a:r>
          </a:p>
          <a:p>
            <a:r>
              <a:rPr lang="en-US" b="1" dirty="0"/>
              <a:t>long</a:t>
            </a:r>
            <a:r>
              <a:rPr lang="en-US" dirty="0"/>
              <a:t> is 64 bits, whereas </a:t>
            </a:r>
            <a:r>
              <a:rPr lang="en-US" b="1" dirty="0" err="1"/>
              <a:t>int</a:t>
            </a:r>
            <a:r>
              <a:rPr lang="en-US" dirty="0"/>
              <a:t> is just 32</a:t>
            </a:r>
          </a:p>
          <a:p>
            <a:r>
              <a:rPr lang="en-US" dirty="0"/>
              <a:t>Somehow, here we lose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279647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A83E-6073-0740-A38A-D1177944E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3498980"/>
            <a:ext cx="11099800" cy="5794310"/>
          </a:xfrm>
        </p:spPr>
        <p:txBody>
          <a:bodyPr/>
          <a:lstStyle/>
          <a:p>
            <a:r>
              <a:rPr lang="en-US" dirty="0"/>
              <a:t>Ignore first 32 bits in the </a:t>
            </a:r>
            <a:r>
              <a:rPr lang="en-US" b="1" dirty="0"/>
              <a:t>long</a:t>
            </a:r>
            <a:r>
              <a:rPr lang="en-US" dirty="0"/>
              <a:t>, and take last 32 to make an </a:t>
            </a:r>
            <a:r>
              <a:rPr lang="en-US" b="1" dirty="0" err="1"/>
              <a:t>int</a:t>
            </a:r>
            <a:r>
              <a:rPr lang="en-US" dirty="0"/>
              <a:t> out of them</a:t>
            </a:r>
          </a:p>
          <a:p>
            <a:r>
              <a:rPr lang="en-US" dirty="0"/>
              <a:t>WARNING: if the first bit in the right part is a 1, then the resulting </a:t>
            </a:r>
            <a:r>
              <a:rPr lang="en-US" b="1" dirty="0" err="1"/>
              <a:t>int</a:t>
            </a:r>
            <a:r>
              <a:rPr lang="en-US" dirty="0"/>
              <a:t> will be negative</a:t>
            </a:r>
          </a:p>
          <a:p>
            <a:pPr lvl="1"/>
            <a:r>
              <a:rPr lang="en-US" dirty="0"/>
              <a:t>as first bit in a </a:t>
            </a:r>
            <a:r>
              <a:rPr lang="en-US" b="1" dirty="0" err="1"/>
              <a:t>int</a:t>
            </a:r>
            <a:r>
              <a:rPr lang="en-US" dirty="0"/>
              <a:t> is used for the sign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ABA623-DFAB-8744-A290-BEDBBC664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26471"/>
              </p:ext>
            </p:extLst>
          </p:nvPr>
        </p:nvGraphicFramePr>
        <p:xfrm>
          <a:off x="1934201" y="568591"/>
          <a:ext cx="86698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59523400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385501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89711128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7573162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219961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25896653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6930264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05977544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2786643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900257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677805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5698408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1846888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8528446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2086848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32948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5444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C06C46-CC7B-1440-8EAE-13D99E7E8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80912"/>
              </p:ext>
            </p:extLst>
          </p:nvPr>
        </p:nvGraphicFramePr>
        <p:xfrm>
          <a:off x="6269137" y="2577782"/>
          <a:ext cx="43349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92786643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900257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677805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5698408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1846888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8528446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2086848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32948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544439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EE689357-F15F-0F49-BBEF-0A4FAC0BF01B}"/>
              </a:ext>
            </a:extLst>
          </p:cNvPr>
          <p:cNvSpPr/>
          <p:nvPr/>
        </p:nvSpPr>
        <p:spPr>
          <a:xfrm>
            <a:off x="7806788" y="1269402"/>
            <a:ext cx="1259633" cy="9784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48903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A83E-6073-0740-A38A-D1177944E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3498980"/>
            <a:ext cx="11099800" cy="5794310"/>
          </a:xfrm>
        </p:spPr>
        <p:txBody>
          <a:bodyPr/>
          <a:lstStyle/>
          <a:p>
            <a:r>
              <a:rPr lang="en-US" dirty="0"/>
              <a:t>Issue: any change in a </a:t>
            </a:r>
            <a:r>
              <a:rPr lang="en-US" b="1" dirty="0"/>
              <a:t>long</a:t>
            </a:r>
            <a:r>
              <a:rPr lang="en-US" dirty="0"/>
              <a:t> in its left part will end up in exactly the same hash value</a:t>
            </a:r>
          </a:p>
          <a:p>
            <a:r>
              <a:rPr lang="en-US" dirty="0"/>
              <a:t>What if we want to guarantee that a single bit change must result in a different hash?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ABA623-DFAB-8744-A290-BEDBBC66441B}"/>
              </a:ext>
            </a:extLst>
          </p:cNvPr>
          <p:cNvGraphicFramePr>
            <a:graphicFrameLocks noGrp="1"/>
          </p:cNvGraphicFramePr>
          <p:nvPr/>
        </p:nvGraphicFramePr>
        <p:xfrm>
          <a:off x="1934201" y="568591"/>
          <a:ext cx="86698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59523400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385501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89711128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7573162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219961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25896653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6930264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05977544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2786643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900257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677805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5698408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1846888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8528446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2086848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32948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5444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C06C46-CC7B-1440-8EAE-13D99E7E8168}"/>
              </a:ext>
            </a:extLst>
          </p:cNvPr>
          <p:cNvGraphicFramePr>
            <a:graphicFrameLocks noGrp="1"/>
          </p:cNvGraphicFramePr>
          <p:nvPr/>
        </p:nvGraphicFramePr>
        <p:xfrm>
          <a:off x="6269137" y="2577782"/>
          <a:ext cx="43349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92786643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900257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677805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5698408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1846888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8528446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2086848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32948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544439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EE689357-F15F-0F49-BBEF-0A4FAC0BF01B}"/>
              </a:ext>
            </a:extLst>
          </p:cNvPr>
          <p:cNvSpPr/>
          <p:nvPr/>
        </p:nvSpPr>
        <p:spPr>
          <a:xfrm>
            <a:off x="7806788" y="1269402"/>
            <a:ext cx="1259633" cy="9784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78260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4DFF6-3FBB-AA49-93DF-F242685D6400}"/>
              </a:ext>
            </a:extLst>
          </p:cNvPr>
          <p:cNvSpPr/>
          <p:nvPr/>
        </p:nvSpPr>
        <p:spPr>
          <a:xfrm>
            <a:off x="363893" y="651150"/>
            <a:ext cx="11971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b="1" dirty="0" err="1">
                <a:solidFill>
                  <a:srgbClr val="000080"/>
                </a:solidFill>
              </a:rPr>
              <a:t>public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static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hash</a:t>
            </a:r>
            <a:r>
              <a:rPr lang="nb-NO" dirty="0"/>
              <a:t>(</a:t>
            </a:r>
            <a:r>
              <a:rPr lang="nb-NO" b="1" dirty="0" err="1">
                <a:solidFill>
                  <a:srgbClr val="000080"/>
                </a:solidFill>
              </a:rPr>
              <a:t>long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x) {</a:t>
            </a:r>
            <a:br>
              <a:rPr lang="nb-NO" dirty="0"/>
            </a:br>
            <a:endParaRPr lang="nb-NO" dirty="0"/>
          </a:p>
          <a:p>
            <a:pPr algn="l"/>
            <a:r>
              <a:rPr lang="nb-NO" b="1" dirty="0">
                <a:solidFill>
                  <a:srgbClr val="000080"/>
                </a:solidFill>
              </a:rPr>
              <a:t>      </a:t>
            </a:r>
            <a:r>
              <a:rPr lang="nb-NO" b="1" dirty="0" err="1">
                <a:solidFill>
                  <a:srgbClr val="000080"/>
                </a:solidFill>
              </a:rPr>
              <a:t>return</a:t>
            </a:r>
            <a:r>
              <a:rPr lang="nb-NO" b="1" dirty="0">
                <a:solidFill>
                  <a:srgbClr val="000080"/>
                </a:solidFill>
              </a:rPr>
              <a:t> (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) (</a:t>
            </a:r>
            <a:r>
              <a:rPr lang="nb-NO" b="1" dirty="0">
                <a:solidFill>
                  <a:srgbClr val="0000FF"/>
                </a:solidFill>
              </a:rPr>
              <a:t>x ^ (x &gt;&gt;&gt; 32))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}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A3B019-4AAA-4045-B3E2-CFCDFD35171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3892" y="3032708"/>
                <a:ext cx="12073813" cy="6286500"/>
              </a:xfrm>
            </p:spPr>
            <p:txBody>
              <a:bodyPr/>
              <a:lstStyle/>
              <a:p>
                <a:r>
                  <a:rPr lang="en-US" dirty="0"/>
                  <a:t>If, looking at it, your first reaction is “WTF?!?” do not worry… it is a normal reaction…</a:t>
                </a:r>
              </a:p>
              <a:p>
                <a:r>
                  <a:rPr lang="en-US" b="1" dirty="0"/>
                  <a:t>^</a:t>
                </a:r>
                <a:r>
                  <a:rPr lang="en-US" dirty="0"/>
                  <a:t> : </a:t>
                </a:r>
                <a:r>
                  <a:rPr lang="en-US" dirty="0" err="1"/>
                  <a:t>xor</a:t>
                </a:r>
                <a:r>
                  <a:rPr lang="en-US" dirty="0"/>
                  <a:t> operator</a:t>
                </a:r>
              </a:p>
              <a:p>
                <a:pPr lvl="1"/>
                <a:r>
                  <a:rPr lang="en-US" dirty="0"/>
                  <a:t>WARNING: usually in mathematics the symbol ^ represents an exponent, </a:t>
                </a:r>
                <a:r>
                  <a:rPr lang="en-US" dirty="0" err="1"/>
                  <a:t>eg</a:t>
                </a:r>
                <a:r>
                  <a:rPr lang="en-US" dirty="0"/>
                  <a:t>, 2^32  in mathematical notation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&gt;&gt;&gt;</a:t>
                </a:r>
                <a:r>
                  <a:rPr lang="en-US" dirty="0"/>
                  <a:t>: right-shift operator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A3B019-4AAA-4045-B3E2-CFCDFD351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3892" y="3032708"/>
                <a:ext cx="12073813" cy="6286500"/>
              </a:xfrm>
              <a:blipFill>
                <a:blip r:embed="rId2"/>
                <a:stretch>
                  <a:fillRect l="-1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1428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22E8-E5CC-CC43-8373-3A577732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57564"/>
            <a:ext cx="11099800" cy="581867"/>
          </a:xfrm>
        </p:spPr>
        <p:txBody>
          <a:bodyPr>
            <a:normAutofit fontScale="90000"/>
          </a:bodyPr>
          <a:lstStyle/>
          <a:p>
            <a:r>
              <a:rPr lang="en-US" dirty="0"/>
              <a:t>x &gt;&gt;&gt; 32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9EAD-278F-5149-A424-2C521C81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4637313"/>
            <a:ext cx="11099800" cy="4795935"/>
          </a:xfrm>
        </p:spPr>
        <p:txBody>
          <a:bodyPr/>
          <a:lstStyle/>
          <a:p>
            <a:r>
              <a:rPr lang="en-US" dirty="0"/>
              <a:t>Move all bits to the right by 32 positions</a:t>
            </a:r>
          </a:p>
          <a:p>
            <a:r>
              <a:rPr lang="en-US" dirty="0"/>
              <a:t>On the left, empty positions will be filled with 0s</a:t>
            </a:r>
          </a:p>
          <a:p>
            <a:r>
              <a:rPr lang="en-US" dirty="0"/>
              <a:t>On the right, old elements are discarded</a:t>
            </a:r>
          </a:p>
          <a:p>
            <a:r>
              <a:rPr lang="en-US" dirty="0"/>
              <a:t>Note: there is a difference between “&gt;&gt;&gt;” and “&gt;&gt;”</a:t>
            </a:r>
          </a:p>
          <a:p>
            <a:pPr lvl="1"/>
            <a:r>
              <a:rPr lang="en-US" dirty="0"/>
              <a:t>“&gt;&gt;&gt;” ignores the sign, and always fill left part with 0s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7E8282-DDAB-C445-888F-675477994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645987"/>
              </p:ext>
            </p:extLst>
          </p:nvPr>
        </p:nvGraphicFramePr>
        <p:xfrm>
          <a:off x="1756919" y="1538975"/>
          <a:ext cx="86698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59523400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385501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89711128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7573162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219961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25896653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6930264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05977544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2786643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900257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677805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5698408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1846888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8528446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2086848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32948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544439"/>
                  </a:ext>
                </a:extLst>
              </a:tr>
            </a:tbl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418D9309-DAC7-7C4C-9B77-403A7A8A1075}"/>
              </a:ext>
            </a:extLst>
          </p:cNvPr>
          <p:cNvSpPr/>
          <p:nvPr/>
        </p:nvSpPr>
        <p:spPr>
          <a:xfrm rot="16200000">
            <a:off x="5512631" y="1661890"/>
            <a:ext cx="1158448" cy="1974499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602892-8149-FE4B-BBAA-EBDCC863C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381208"/>
              </p:ext>
            </p:extLst>
          </p:nvPr>
        </p:nvGraphicFramePr>
        <p:xfrm>
          <a:off x="1713030" y="3388464"/>
          <a:ext cx="86698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59523400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385501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89711128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7573162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219961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25896653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6930264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05977544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2786643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900257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677805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5698408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1846888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8528446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2086848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32948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544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7758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25E-C763-1F4A-A4FF-C0BFF10F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36846"/>
            <a:ext cx="11099800" cy="21590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 (x ^ (x &gt;&gt;&gt;32))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44420-643F-2B4B-8EB5-2D99B3996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11099800" cy="653116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Xor</a:t>
            </a:r>
            <a:r>
              <a:rPr lang="en-US" dirty="0"/>
              <a:t> ^:</a:t>
            </a:r>
          </a:p>
          <a:p>
            <a:pPr lvl="1"/>
            <a:r>
              <a:rPr lang="en-US" dirty="0"/>
              <a:t>0 ^ 0 = 0</a:t>
            </a:r>
          </a:p>
          <a:p>
            <a:pPr lvl="1"/>
            <a:r>
              <a:rPr lang="en-US" dirty="0"/>
              <a:t>0 ^ 1 = 1</a:t>
            </a:r>
          </a:p>
          <a:p>
            <a:pPr lvl="1"/>
            <a:r>
              <a:rPr lang="en-US" dirty="0"/>
              <a:t>1 ^ 0 = 1</a:t>
            </a:r>
          </a:p>
          <a:p>
            <a:pPr lvl="1"/>
            <a:r>
              <a:rPr lang="en-US" dirty="0"/>
              <a:t>1 ^ 1 = 0</a:t>
            </a:r>
          </a:p>
          <a:p>
            <a:r>
              <a:rPr lang="en-US" dirty="0"/>
              <a:t>Changing any single bit in either the left or right part will guarantee that the resulting </a:t>
            </a:r>
            <a:r>
              <a:rPr lang="en-US" dirty="0" err="1"/>
              <a:t>xor</a:t>
            </a:r>
            <a:r>
              <a:rPr lang="en-US" dirty="0"/>
              <a:t> will be different</a:t>
            </a:r>
          </a:p>
          <a:p>
            <a:r>
              <a:rPr lang="en-US" dirty="0"/>
              <a:t>Note: changing more than 1 bit does not guarantee it… we are still going to have 4 billion collisions per </a:t>
            </a:r>
            <a:r>
              <a:rPr lang="en-US" b="1" dirty="0" err="1"/>
              <a:t>int</a:t>
            </a:r>
            <a:endParaRPr lang="en-US" b="1" dirty="0"/>
          </a:p>
          <a:p>
            <a:r>
              <a:rPr lang="en-US" dirty="0"/>
              <a:t>Recall that with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) </a:t>
            </a:r>
            <a:r>
              <a:rPr lang="en-US" dirty="0"/>
              <a:t>we discard the left part of the resulting </a:t>
            </a:r>
            <a:r>
              <a:rPr lang="en-US" b="1" dirty="0"/>
              <a:t>long</a:t>
            </a:r>
            <a:r>
              <a:rPr lang="en-US" dirty="0"/>
              <a:t>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55B61-83AF-5540-BF26-1B337D8E269B}"/>
              </a:ext>
            </a:extLst>
          </p:cNvPr>
          <p:cNvSpPr txBox="1"/>
          <p:nvPr/>
        </p:nvSpPr>
        <p:spPr>
          <a:xfrm>
            <a:off x="8901862" y="2994210"/>
            <a:ext cx="148438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XOR ^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389DE8-6CFB-D044-86AB-E562C49C2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03011"/>
              </p:ext>
            </p:extLst>
          </p:nvPr>
        </p:nvGraphicFramePr>
        <p:xfrm>
          <a:off x="4840388" y="2501137"/>
          <a:ext cx="72119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976">
                  <a:extLst>
                    <a:ext uri="{9D8B030D-6E8A-4147-A177-3AD203B41FA5}">
                      <a16:colId xmlns:a16="http://schemas.microsoft.com/office/drawing/2014/main" val="59523400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2786643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900257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677805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5698408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1846888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8528446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2086848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32948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Don’t care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54443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ACF93D-8A9A-F34A-950F-C447E3428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792336"/>
              </p:ext>
            </p:extLst>
          </p:nvPr>
        </p:nvGraphicFramePr>
        <p:xfrm>
          <a:off x="4840388" y="3739571"/>
          <a:ext cx="72119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976">
                  <a:extLst>
                    <a:ext uri="{9D8B030D-6E8A-4147-A177-3AD203B41FA5}">
                      <a16:colId xmlns:a16="http://schemas.microsoft.com/office/drawing/2014/main" val="59523400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2786643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900257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677805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5698408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1846888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8528446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2086848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32948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Don’t care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544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3725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35D2D-F744-8649-85C5-DDCD5EAFD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5" y="4637314"/>
            <a:ext cx="12307077" cy="459999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String</a:t>
            </a:r>
            <a:r>
              <a:rPr lang="en-US" dirty="0"/>
              <a:t> could have any size…</a:t>
            </a:r>
          </a:p>
          <a:p>
            <a:pPr lvl="1"/>
            <a:r>
              <a:rPr lang="en-US" dirty="0"/>
              <a:t>actually bounded by its internal </a:t>
            </a:r>
            <a:r>
              <a:rPr lang="en-US" b="1" dirty="0"/>
              <a:t>byte[]</a:t>
            </a:r>
            <a:r>
              <a:rPr lang="en-US" dirty="0"/>
              <a:t> representation, where sizes of arrays are </a:t>
            </a:r>
            <a:r>
              <a:rPr lang="en-US" b="1" dirty="0" err="1"/>
              <a:t>int</a:t>
            </a:r>
            <a:r>
              <a:rPr lang="en-US" dirty="0"/>
              <a:t>, so at most 2GB of data</a:t>
            </a:r>
          </a:p>
          <a:p>
            <a:r>
              <a:rPr lang="en-US" dirty="0"/>
              <a:t>We can look at each </a:t>
            </a:r>
            <a:r>
              <a:rPr lang="en-US" b="1" dirty="0"/>
              <a:t>char</a:t>
            </a:r>
            <a:r>
              <a:rPr lang="en-US" dirty="0"/>
              <a:t> as 16-bit number, and sum all of them</a:t>
            </a:r>
          </a:p>
          <a:p>
            <a:pPr lvl="1"/>
            <a:r>
              <a:rPr lang="en-US" dirty="0"/>
              <a:t>don’t care of integer overflow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3B171-E0E3-534A-92B9-BFFF45015F25}"/>
              </a:ext>
            </a:extLst>
          </p:cNvPr>
          <p:cNvSpPr/>
          <p:nvPr/>
        </p:nvSpPr>
        <p:spPr>
          <a:xfrm>
            <a:off x="597158" y="0"/>
            <a:ext cx="113553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b="1" dirty="0" err="1">
                <a:solidFill>
                  <a:srgbClr val="000080"/>
                </a:solidFill>
              </a:rPr>
              <a:t>public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static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hash</a:t>
            </a:r>
            <a:r>
              <a:rPr lang="nb-NO" dirty="0"/>
              <a:t>(</a:t>
            </a:r>
            <a:r>
              <a:rPr lang="nb-NO" dirty="0" err="1"/>
              <a:t>String</a:t>
            </a:r>
            <a:r>
              <a:rPr lang="nb-NO" dirty="0"/>
              <a:t> x) {</a:t>
            </a:r>
            <a:br>
              <a:rPr lang="nb-NO" i="1" dirty="0">
                <a:solidFill>
                  <a:srgbClr val="808080"/>
                </a:solidFill>
              </a:rPr>
            </a:br>
            <a:r>
              <a:rPr lang="nb-NO" i="1" dirty="0">
                <a:solidFill>
                  <a:srgbClr val="808080"/>
                </a:solidFill>
              </a:rPr>
              <a:t>   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sum = </a:t>
            </a:r>
            <a:r>
              <a:rPr lang="nb-NO" dirty="0">
                <a:solidFill>
                  <a:srgbClr val="0000FF"/>
                </a:solidFill>
              </a:rPr>
              <a:t>0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>
                <a:solidFill>
                  <a:srgbClr val="000080"/>
                </a:solidFill>
              </a:rPr>
              <a:t>for </a:t>
            </a:r>
            <a:r>
              <a:rPr lang="nb-NO" dirty="0"/>
              <a:t>(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i = </a:t>
            </a:r>
            <a:r>
              <a:rPr lang="nb-NO" dirty="0">
                <a:solidFill>
                  <a:srgbClr val="0000FF"/>
                </a:solidFill>
              </a:rPr>
              <a:t>0</a:t>
            </a:r>
            <a:r>
              <a:rPr lang="nb-NO" dirty="0"/>
              <a:t>; i &lt; </a:t>
            </a:r>
            <a:r>
              <a:rPr lang="nb-NO" dirty="0" err="1"/>
              <a:t>x.length</a:t>
            </a:r>
            <a:r>
              <a:rPr lang="nb-NO" dirty="0"/>
              <a:t>(); i++) {</a:t>
            </a:r>
            <a:br>
              <a:rPr lang="nb-NO" dirty="0"/>
            </a:br>
            <a:r>
              <a:rPr lang="nb-NO" dirty="0"/>
              <a:t>        sum += </a:t>
            </a:r>
            <a:r>
              <a:rPr lang="nb-NO" dirty="0" err="1"/>
              <a:t>x.charAt</a:t>
            </a:r>
            <a:r>
              <a:rPr lang="nb-NO" dirty="0"/>
              <a:t>(i);</a:t>
            </a:r>
            <a:br>
              <a:rPr lang="nb-NO" dirty="0"/>
            </a:br>
            <a:r>
              <a:rPr lang="nb-NO" dirty="0"/>
              <a:t>    }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 err="1">
                <a:solidFill>
                  <a:srgbClr val="000080"/>
                </a:solidFill>
              </a:rPr>
              <a:t>return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sum;</a:t>
            </a:r>
            <a:br>
              <a:rPr lang="nb-NO" dirty="0"/>
            </a:br>
            <a:r>
              <a:rPr lang="nb-N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71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35D2D-F744-8649-85C5-DDCD5EAFD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5" y="4637314"/>
            <a:ext cx="12307077" cy="4599992"/>
          </a:xfrm>
        </p:spPr>
        <p:txBody>
          <a:bodyPr/>
          <a:lstStyle/>
          <a:p>
            <a:r>
              <a:rPr lang="en-US" dirty="0"/>
              <a:t>Problem: many small strings will end up with the same hash, especially permutations</a:t>
            </a:r>
          </a:p>
          <a:p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/>
              <a:t>hash(“ab”) = hash(“</a:t>
            </a:r>
            <a:r>
              <a:rPr lang="en-US" b="1" dirty="0" err="1"/>
              <a:t>ba</a:t>
            </a:r>
            <a:r>
              <a:rPr lang="en-US" b="1" dirty="0"/>
              <a:t>”)</a:t>
            </a:r>
          </a:p>
          <a:p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/>
              <a:t>hash(“B”) = hash(“!!”)</a:t>
            </a:r>
          </a:p>
          <a:p>
            <a:pPr lvl="1"/>
            <a:r>
              <a:rPr lang="en-US" b="1" dirty="0"/>
              <a:t>B</a:t>
            </a:r>
            <a:r>
              <a:rPr lang="en-US" dirty="0"/>
              <a:t> has numeric code 66, whereas </a:t>
            </a:r>
            <a:r>
              <a:rPr lang="en-US" b="1" dirty="0"/>
              <a:t>!</a:t>
            </a:r>
            <a:r>
              <a:rPr lang="en-US" dirty="0"/>
              <a:t> has code 33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3B171-E0E3-534A-92B9-BFFF45015F25}"/>
              </a:ext>
            </a:extLst>
          </p:cNvPr>
          <p:cNvSpPr/>
          <p:nvPr/>
        </p:nvSpPr>
        <p:spPr>
          <a:xfrm>
            <a:off x="597158" y="0"/>
            <a:ext cx="113553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b="1" dirty="0" err="1">
                <a:solidFill>
                  <a:srgbClr val="000080"/>
                </a:solidFill>
              </a:rPr>
              <a:t>public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static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hash</a:t>
            </a:r>
            <a:r>
              <a:rPr lang="nb-NO" dirty="0"/>
              <a:t>(</a:t>
            </a:r>
            <a:r>
              <a:rPr lang="nb-NO" dirty="0" err="1"/>
              <a:t>String</a:t>
            </a:r>
            <a:r>
              <a:rPr lang="nb-NO" dirty="0"/>
              <a:t> x) {</a:t>
            </a:r>
            <a:br>
              <a:rPr lang="nb-NO" i="1" dirty="0">
                <a:solidFill>
                  <a:srgbClr val="808080"/>
                </a:solidFill>
              </a:rPr>
            </a:br>
            <a:r>
              <a:rPr lang="nb-NO" i="1" dirty="0">
                <a:solidFill>
                  <a:srgbClr val="808080"/>
                </a:solidFill>
              </a:rPr>
              <a:t>   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sum = </a:t>
            </a:r>
            <a:r>
              <a:rPr lang="nb-NO" dirty="0">
                <a:solidFill>
                  <a:srgbClr val="0000FF"/>
                </a:solidFill>
              </a:rPr>
              <a:t>0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>
                <a:solidFill>
                  <a:srgbClr val="000080"/>
                </a:solidFill>
              </a:rPr>
              <a:t>for </a:t>
            </a:r>
            <a:r>
              <a:rPr lang="nb-NO" dirty="0"/>
              <a:t>(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i = </a:t>
            </a:r>
            <a:r>
              <a:rPr lang="nb-NO" dirty="0">
                <a:solidFill>
                  <a:srgbClr val="0000FF"/>
                </a:solidFill>
              </a:rPr>
              <a:t>0</a:t>
            </a:r>
            <a:r>
              <a:rPr lang="nb-NO" dirty="0"/>
              <a:t>; i &lt; </a:t>
            </a:r>
            <a:r>
              <a:rPr lang="nb-NO" dirty="0" err="1"/>
              <a:t>x.length</a:t>
            </a:r>
            <a:r>
              <a:rPr lang="nb-NO" dirty="0"/>
              <a:t>(); i++) {</a:t>
            </a:r>
            <a:br>
              <a:rPr lang="nb-NO" dirty="0"/>
            </a:br>
            <a:r>
              <a:rPr lang="nb-NO" dirty="0"/>
              <a:t>        sum += </a:t>
            </a:r>
            <a:r>
              <a:rPr lang="nb-NO" dirty="0" err="1"/>
              <a:t>x.charAt</a:t>
            </a:r>
            <a:r>
              <a:rPr lang="nb-NO" dirty="0"/>
              <a:t>(i);</a:t>
            </a:r>
            <a:br>
              <a:rPr lang="nb-NO" dirty="0"/>
            </a:br>
            <a:r>
              <a:rPr lang="nb-NO" dirty="0"/>
              <a:t>    }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 err="1">
                <a:solidFill>
                  <a:srgbClr val="000080"/>
                </a:solidFill>
              </a:rPr>
              <a:t>return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sum;</a:t>
            </a:r>
            <a:br>
              <a:rPr lang="nb-NO" dirty="0"/>
            </a:br>
            <a:r>
              <a:rPr lang="nb-N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080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167FC-10F2-724D-B118-F90BEA2C8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5" y="5896946"/>
            <a:ext cx="12157787" cy="2993053"/>
          </a:xfrm>
        </p:spPr>
        <p:txBody>
          <a:bodyPr/>
          <a:lstStyle/>
          <a:p>
            <a:r>
              <a:rPr lang="en-US" dirty="0"/>
              <a:t>Multiply by a constant at each character</a:t>
            </a:r>
          </a:p>
          <a:p>
            <a:r>
              <a:rPr lang="en-US" dirty="0"/>
              <a:t>We are still going to have collisions, but less between short strings using Latin letters (which are the ones we usually work with)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75172-1DE7-6D40-9FBF-F891D84CF9A3}"/>
              </a:ext>
            </a:extLst>
          </p:cNvPr>
          <p:cNvSpPr/>
          <p:nvPr/>
        </p:nvSpPr>
        <p:spPr>
          <a:xfrm>
            <a:off x="535993" y="227324"/>
            <a:ext cx="96903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b="1" dirty="0" err="1">
                <a:solidFill>
                  <a:srgbClr val="000080"/>
                </a:solidFill>
              </a:rPr>
              <a:t>public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static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hash</a:t>
            </a:r>
            <a:r>
              <a:rPr lang="nb-NO" dirty="0"/>
              <a:t> (</a:t>
            </a:r>
            <a:r>
              <a:rPr lang="nb-NO" dirty="0" err="1"/>
              <a:t>String</a:t>
            </a:r>
            <a:r>
              <a:rPr lang="nb-NO" dirty="0"/>
              <a:t> x) {</a:t>
            </a:r>
            <a:br>
              <a:rPr lang="nb-NO" i="1" dirty="0">
                <a:solidFill>
                  <a:srgbClr val="808080"/>
                </a:solidFill>
              </a:rPr>
            </a:br>
            <a:r>
              <a:rPr lang="nb-NO" i="1" dirty="0">
                <a:solidFill>
                  <a:srgbClr val="808080"/>
                </a:solidFill>
              </a:rPr>
              <a:t>    </a:t>
            </a:r>
            <a:r>
              <a:rPr lang="nb-NO" b="1" dirty="0">
                <a:solidFill>
                  <a:srgbClr val="000080"/>
                </a:solidFill>
              </a:rPr>
              <a:t>final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delta = </a:t>
            </a:r>
            <a:r>
              <a:rPr lang="nb-NO" dirty="0">
                <a:solidFill>
                  <a:srgbClr val="0000FF"/>
                </a:solidFill>
              </a:rPr>
              <a:t>31</a:t>
            </a:r>
            <a:r>
              <a:rPr lang="nb-NO" dirty="0"/>
              <a:t>;</a:t>
            </a:r>
            <a:br>
              <a:rPr lang="nb-NO" dirty="0"/>
            </a:br>
            <a:br>
              <a:rPr lang="nb-NO" dirty="0"/>
            </a:br>
            <a:r>
              <a:rPr lang="nb-NO" dirty="0"/>
              <a:t>   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sum = </a:t>
            </a:r>
            <a:r>
              <a:rPr lang="nb-NO" dirty="0">
                <a:solidFill>
                  <a:srgbClr val="0000FF"/>
                </a:solidFill>
              </a:rPr>
              <a:t>0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>
                <a:solidFill>
                  <a:srgbClr val="000080"/>
                </a:solidFill>
              </a:rPr>
              <a:t>for </a:t>
            </a:r>
            <a:r>
              <a:rPr lang="nb-NO" dirty="0"/>
              <a:t>(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i = </a:t>
            </a:r>
            <a:r>
              <a:rPr lang="nb-NO" dirty="0">
                <a:solidFill>
                  <a:srgbClr val="0000FF"/>
                </a:solidFill>
              </a:rPr>
              <a:t>0</a:t>
            </a:r>
            <a:r>
              <a:rPr lang="nb-NO" dirty="0"/>
              <a:t>; i &lt; </a:t>
            </a:r>
            <a:r>
              <a:rPr lang="nb-NO" dirty="0" err="1"/>
              <a:t>x.length</a:t>
            </a:r>
            <a:r>
              <a:rPr lang="nb-NO" dirty="0"/>
              <a:t>(); i++) {</a:t>
            </a:r>
            <a:br>
              <a:rPr lang="nb-NO" dirty="0"/>
            </a:br>
            <a:r>
              <a:rPr lang="nb-NO" dirty="0"/>
              <a:t>        sum = (delta * sum) + </a:t>
            </a:r>
            <a:r>
              <a:rPr lang="nb-NO" dirty="0" err="1"/>
              <a:t>x.charAt</a:t>
            </a:r>
            <a:r>
              <a:rPr lang="nb-NO" dirty="0"/>
              <a:t>(i);</a:t>
            </a:r>
            <a:br>
              <a:rPr lang="nb-NO" dirty="0"/>
            </a:br>
            <a:r>
              <a:rPr lang="nb-NO" dirty="0"/>
              <a:t>    }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 err="1">
                <a:solidFill>
                  <a:srgbClr val="000080"/>
                </a:solidFill>
              </a:rPr>
              <a:t>return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sum;</a:t>
            </a:r>
            <a:br>
              <a:rPr lang="nb-NO" dirty="0"/>
            </a:br>
            <a:r>
              <a:rPr lang="nb-N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7506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Maps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841" y="2603499"/>
            <a:ext cx="12499759" cy="6931117"/>
          </a:xfrm>
        </p:spPr>
        <p:txBody>
          <a:bodyPr/>
          <a:lstStyle/>
          <a:p>
            <a:r>
              <a:rPr lang="en-US" dirty="0"/>
              <a:t>Still a map from a K key to a V value</a:t>
            </a:r>
          </a:p>
          <a:p>
            <a:r>
              <a:rPr lang="en-US" dirty="0"/>
              <a:t>No requirement on ordering of K keys, just being able to compute an </a:t>
            </a:r>
            <a:r>
              <a:rPr lang="en-US" i="1" dirty="0"/>
              <a:t>hash</a:t>
            </a:r>
            <a:r>
              <a:rPr lang="en-US" dirty="0"/>
              <a:t> of it</a:t>
            </a:r>
          </a:p>
          <a:p>
            <a:r>
              <a:rPr lang="en-US" dirty="0"/>
              <a:t>In Java, all objects inherits from </a:t>
            </a:r>
            <a:r>
              <a:rPr lang="en-US" i="1" dirty="0" err="1"/>
              <a:t>java.lang.Object</a:t>
            </a:r>
            <a:r>
              <a:rPr lang="en-US" dirty="0"/>
              <a:t>, which defines a </a:t>
            </a:r>
            <a:r>
              <a:rPr lang="en-US" i="1" dirty="0" err="1"/>
              <a:t>hashCode</a:t>
            </a:r>
            <a:r>
              <a:rPr lang="en-US" i="1" dirty="0"/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Hash code used as an index for an internal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956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6027" y="2603499"/>
            <a:ext cx="12011488" cy="6966629"/>
          </a:xfrm>
        </p:spPr>
        <p:txBody>
          <a:bodyPr/>
          <a:lstStyle/>
          <a:p>
            <a:r>
              <a:rPr lang="en-US" dirty="0"/>
              <a:t>A function that maps data from an arbitrary size to a specific size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mapping strings to a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i="1" dirty="0"/>
              <a:t>h(x)=y</a:t>
            </a:r>
            <a:r>
              <a:rPr lang="en-US" dirty="0"/>
              <a:t> , mapping from domain X to a value in domain Y</a:t>
            </a:r>
          </a:p>
          <a:p>
            <a:r>
              <a:rPr lang="en-US" dirty="0"/>
              <a:t>|X| is often much larger than |Y|</a:t>
            </a:r>
          </a:p>
          <a:p>
            <a:pPr lvl="1"/>
            <a:r>
              <a:rPr lang="en-US" dirty="0"/>
              <a:t>Note: in mathematics, given a set X, with |X| we represent its cardinality, </a:t>
            </a:r>
            <a:r>
              <a:rPr lang="en-US" dirty="0" err="1"/>
              <a:t>ie</a:t>
            </a:r>
            <a:r>
              <a:rPr lang="en-US" dirty="0"/>
              <a:t> the number of elements in it</a:t>
            </a:r>
          </a:p>
        </p:txBody>
      </p:sp>
    </p:spTree>
    <p:extLst>
      <p:ext uri="{BB962C8B-B14F-4D97-AF65-F5344CB8AC3E}">
        <p14:creationId xmlns:p14="http://schemas.microsoft.com/office/powerpoint/2010/main" val="17472108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27" y="2603500"/>
            <a:ext cx="5589035" cy="6286500"/>
          </a:xfrm>
        </p:spPr>
        <p:txBody>
          <a:bodyPr/>
          <a:lstStyle/>
          <a:p>
            <a:r>
              <a:rPr lang="en-US" i="1" dirty="0"/>
              <a:t>put(“foo”, v)</a:t>
            </a:r>
          </a:p>
          <a:p>
            <a:r>
              <a:rPr lang="en-US" i="1" dirty="0"/>
              <a:t>h(“foo”)=42</a:t>
            </a:r>
          </a:p>
          <a:p>
            <a:r>
              <a:rPr lang="en-US" i="1" dirty="0"/>
              <a:t>h(“foo”)%10 = 2</a:t>
            </a:r>
          </a:p>
          <a:p>
            <a:r>
              <a:rPr lang="en-US" dirty="0"/>
              <a:t>Benefit: operations (insert/search/</a:t>
            </a:r>
            <a:r>
              <a:rPr lang="en-US" dirty="0" err="1"/>
              <a:t>etc</a:t>
            </a:r>
            <a:r>
              <a:rPr lang="en-US" dirty="0"/>
              <a:t>) have cost due to hash independent of size N of the collection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86433"/>
              </p:ext>
            </p:extLst>
          </p:nvPr>
        </p:nvGraphicFramePr>
        <p:xfrm>
          <a:off x="8194940" y="3460750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[2] = v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</a:p>
        </p:txBody>
      </p:sp>
    </p:spTree>
    <p:extLst>
      <p:ext uri="{BB962C8B-B14F-4D97-AF65-F5344CB8AC3E}">
        <p14:creationId xmlns:p14="http://schemas.microsoft.com/office/powerpoint/2010/main" val="180176428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Collisions?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4374102" cy="6745773"/>
          </a:xfrm>
        </p:spPr>
        <p:txBody>
          <a:bodyPr/>
          <a:lstStyle/>
          <a:p>
            <a:r>
              <a:rPr lang="en-US" i="1" dirty="0"/>
              <a:t>put(“foo”, v)</a:t>
            </a:r>
          </a:p>
          <a:p>
            <a:r>
              <a:rPr lang="en-US" i="1" dirty="0"/>
              <a:t>put(“bar”, z)</a:t>
            </a:r>
          </a:p>
          <a:p>
            <a:r>
              <a:rPr lang="en-US" i="1" dirty="0"/>
              <a:t>h(“foo”)=h(“bar”)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collision due to same hash</a:t>
            </a:r>
          </a:p>
          <a:p>
            <a:r>
              <a:rPr lang="en-US" i="1" dirty="0"/>
              <a:t>h(“foo”)%10 = 2</a:t>
            </a:r>
          </a:p>
          <a:p>
            <a:r>
              <a:rPr lang="en-US" dirty="0"/>
              <a:t>What to do?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69038"/>
              </p:ext>
            </p:extLst>
          </p:nvPr>
        </p:nvGraphicFramePr>
        <p:xfrm>
          <a:off x="8194940" y="3460750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 or z?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</a:p>
        </p:txBody>
      </p:sp>
    </p:spTree>
    <p:extLst>
      <p:ext uri="{BB962C8B-B14F-4D97-AF65-F5344CB8AC3E}">
        <p14:creationId xmlns:p14="http://schemas.microsoft.com/office/powerpoint/2010/main" val="33244502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Strategies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40632" y="2603499"/>
            <a:ext cx="5203520" cy="6745773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put(“foo”, v)</a:t>
            </a:r>
          </a:p>
          <a:p>
            <a:r>
              <a:rPr lang="en-US" i="1" dirty="0"/>
              <a:t>put(“bar”, z)</a:t>
            </a:r>
          </a:p>
          <a:p>
            <a:r>
              <a:rPr lang="en-US" i="1" dirty="0"/>
              <a:t>h(“foo”)=h(“bar”)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collision due to same hash</a:t>
            </a:r>
          </a:p>
          <a:p>
            <a:r>
              <a:rPr lang="en-US" dirty="0"/>
              <a:t>Use list at each position sharing same hash</a:t>
            </a:r>
          </a:p>
          <a:p>
            <a:r>
              <a:rPr lang="en-US" dirty="0"/>
              <a:t>Nodes containing keys and values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69819"/>
              </p:ext>
            </p:extLst>
          </p:nvPr>
        </p:nvGraphicFramePr>
        <p:xfrm>
          <a:off x="6612077" y="3690386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</a:p>
        </p:txBody>
      </p:sp>
      <p:sp>
        <p:nvSpPr>
          <p:cNvPr id="7" name="Oval 6"/>
          <p:cNvSpPr/>
          <p:nvPr/>
        </p:nvSpPr>
        <p:spPr>
          <a:xfrm>
            <a:off x="8717905" y="4254982"/>
            <a:ext cx="1249440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</a:t>
            </a:r>
          </a:p>
        </p:txBody>
      </p:sp>
      <p:sp>
        <p:nvSpPr>
          <p:cNvPr id="8" name="Oval 7"/>
          <p:cNvSpPr/>
          <p:nvPr/>
        </p:nvSpPr>
        <p:spPr>
          <a:xfrm>
            <a:off x="10676898" y="4254982"/>
            <a:ext cx="1264625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 err="1">
                <a:solidFill>
                  <a:schemeClr val="tx1"/>
                </a:solidFill>
              </a:rPr>
              <a:t>bar”z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>
            <a:off x="8008352" y="4846465"/>
            <a:ext cx="70955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7" idx="6"/>
            <a:endCxn id="8" idx="2"/>
          </p:cNvCxnSpPr>
          <p:nvPr/>
        </p:nvCxnSpPr>
        <p:spPr>
          <a:xfrm>
            <a:off x="9967345" y="4846465"/>
            <a:ext cx="70955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1311275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99951"/>
              </p:ext>
            </p:extLst>
          </p:nvPr>
        </p:nvGraphicFramePr>
        <p:xfrm>
          <a:off x="4205089" y="3300145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299558" y="3815830"/>
            <a:ext cx="1249440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</a:t>
            </a:r>
          </a:p>
        </p:txBody>
      </p:sp>
      <p:sp>
        <p:nvSpPr>
          <p:cNvPr id="7" name="Oval 6"/>
          <p:cNvSpPr/>
          <p:nvPr/>
        </p:nvSpPr>
        <p:spPr>
          <a:xfrm>
            <a:off x="8258551" y="3815830"/>
            <a:ext cx="1264625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 err="1">
                <a:solidFill>
                  <a:schemeClr val="tx1"/>
                </a:solidFill>
              </a:rPr>
              <a:t>bar”z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>
            <a:off x="5590005" y="4407313"/>
            <a:ext cx="70955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7548998" y="4407313"/>
            <a:ext cx="70955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/>
          <p:cNvSpPr txBox="1"/>
          <p:nvPr/>
        </p:nvSpPr>
        <p:spPr>
          <a:xfrm>
            <a:off x="0" y="501064"/>
            <a:ext cx="12897853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hashCode</a:t>
            </a:r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computed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on the keys to determine their bucket.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In this example, assuming </a:t>
            </a:r>
            <a:r>
              <a:rPr lang="en-US" i="1" dirty="0"/>
              <a:t>“foo”.</a:t>
            </a:r>
            <a:r>
              <a:rPr lang="en-US" i="1" dirty="0" err="1"/>
              <a:t>hashCode</a:t>
            </a:r>
            <a:r>
              <a:rPr lang="en-US" i="1" dirty="0"/>
              <a:t>()==“bar”.</a:t>
            </a:r>
            <a:r>
              <a:rPr lang="en-US" i="1" dirty="0" err="1"/>
              <a:t>hashCode</a:t>
            </a:r>
            <a:r>
              <a:rPr lang="en-US" i="1" dirty="0"/>
              <a:t>()</a:t>
            </a:r>
            <a:r>
              <a:rPr lang="en-US" dirty="0"/>
              <a:t>, because same bucket.</a:t>
            </a:r>
            <a:endParaRPr lang="en-US" i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However, </a:t>
            </a:r>
            <a:r>
              <a:rPr lang="en-US" i="1" dirty="0"/>
              <a:t>“</a:t>
            </a:r>
            <a:r>
              <a:rPr lang="en-US" i="1" dirty="0" err="1"/>
              <a:t>foo”.equals</a:t>
            </a:r>
            <a:r>
              <a:rPr lang="en-US" i="1" dirty="0"/>
              <a:t>(“bar”) </a:t>
            </a:r>
            <a:r>
              <a:rPr lang="en-US" dirty="0"/>
              <a:t>is false</a:t>
            </a:r>
            <a:endParaRPr kumimoji="0" lang="en-US" sz="3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Down Arrow 11"/>
          <p:cNvSpPr/>
          <p:nvPr/>
        </p:nvSpPr>
        <p:spPr>
          <a:xfrm rot="18565297">
            <a:off x="2984390" y="2587654"/>
            <a:ext cx="671121" cy="2051384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55360" y="6517135"/>
            <a:ext cx="6464682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Once the bucket is determined with </a:t>
            </a:r>
            <a:r>
              <a:rPr lang="en-US" i="1" dirty="0" err="1"/>
              <a:t>hashCode</a:t>
            </a:r>
            <a:r>
              <a:rPr lang="en-US" i="1" dirty="0"/>
              <a:t>()</a:t>
            </a:r>
            <a:r>
              <a:rPr lang="en-US" dirty="0"/>
              <a:t>, we use </a:t>
            </a:r>
            <a:r>
              <a:rPr lang="en-US" i="1" dirty="0"/>
              <a:t>equals() </a:t>
            </a:r>
            <a:r>
              <a:rPr lang="en-US" dirty="0"/>
              <a:t>on the </a:t>
            </a:r>
            <a:r>
              <a:rPr lang="en-US" i="1" dirty="0"/>
              <a:t>keys</a:t>
            </a:r>
            <a:r>
              <a:rPr lang="en-US" dirty="0"/>
              <a:t> in the list (one at a time), to see if there is a match </a:t>
            </a:r>
            <a:endParaRPr kumimoji="0" lang="en-US" sz="3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7548998" y="4834119"/>
            <a:ext cx="715878" cy="1416061"/>
          </a:xfrm>
          <a:prstGeom prst="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345932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249" y="2603499"/>
            <a:ext cx="12437706" cy="6913725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Object</a:t>
            </a:r>
            <a:r>
              <a:rPr lang="en-US" dirty="0"/>
              <a:t> does define two methods: </a:t>
            </a:r>
            <a:r>
              <a:rPr lang="en-US" i="1" dirty="0" err="1"/>
              <a:t>hashCode</a:t>
            </a:r>
            <a:r>
              <a:rPr lang="en-US" i="1" dirty="0"/>
              <a:t>() </a:t>
            </a:r>
            <a:r>
              <a:rPr lang="en-US" dirty="0"/>
              <a:t>and </a:t>
            </a:r>
            <a:r>
              <a:rPr lang="en-US" i="1" dirty="0"/>
              <a:t>equals()</a:t>
            </a:r>
          </a:p>
          <a:p>
            <a:r>
              <a:rPr lang="en-US" dirty="0"/>
              <a:t>Those methods will depend on the internal fields of the object</a:t>
            </a:r>
          </a:p>
          <a:p>
            <a:r>
              <a:rPr lang="en-US" i="1" dirty="0"/>
              <a:t>Important</a:t>
            </a:r>
            <a:r>
              <a:rPr lang="en-US" dirty="0"/>
              <a:t>: if two objects are equals, then they </a:t>
            </a:r>
            <a:r>
              <a:rPr lang="en-US" b="1" dirty="0"/>
              <a:t>MUST</a:t>
            </a:r>
            <a:r>
              <a:rPr lang="en-US" dirty="0"/>
              <a:t> have same hash code </a:t>
            </a:r>
          </a:p>
          <a:p>
            <a:pPr lvl="1"/>
            <a:r>
              <a:rPr lang="en-US" i="1" dirty="0" err="1"/>
              <a:t>A.equals</a:t>
            </a:r>
            <a:r>
              <a:rPr lang="en-US" i="1" dirty="0"/>
              <a:t>(B)</a:t>
            </a:r>
            <a:r>
              <a:rPr lang="en-US" dirty="0"/>
              <a:t> implies </a:t>
            </a:r>
            <a:r>
              <a:rPr lang="en-US" i="1" dirty="0" err="1"/>
              <a:t>A.hashCode</a:t>
            </a:r>
            <a:r>
              <a:rPr lang="en-US" i="1" dirty="0"/>
              <a:t>()==</a:t>
            </a:r>
            <a:r>
              <a:rPr lang="en-US" i="1" dirty="0" err="1"/>
              <a:t>B.hashCode</a:t>
            </a:r>
            <a:r>
              <a:rPr lang="en-US" i="1" dirty="0"/>
              <a:t>()</a:t>
            </a:r>
          </a:p>
          <a:p>
            <a:pPr lvl="1"/>
            <a:r>
              <a:rPr lang="en-US" dirty="0"/>
              <a:t>The vice-versa is not necessarily true,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i="1" dirty="0" err="1"/>
              <a:t>A.hashCode</a:t>
            </a:r>
            <a:r>
              <a:rPr lang="en-US" i="1" dirty="0"/>
              <a:t>()==</a:t>
            </a:r>
            <a:r>
              <a:rPr lang="en-US" i="1" dirty="0" err="1"/>
              <a:t>B.hashCode</a:t>
            </a:r>
            <a:r>
              <a:rPr lang="en-US" i="1" dirty="0"/>
              <a:t>()</a:t>
            </a:r>
            <a:r>
              <a:rPr lang="en-US" dirty="0"/>
              <a:t> does not imply </a:t>
            </a:r>
            <a:r>
              <a:rPr lang="en-US" i="1" dirty="0" err="1"/>
              <a:t>A.equals</a:t>
            </a:r>
            <a:r>
              <a:rPr lang="en-US" i="1" dirty="0"/>
              <a:t>(B)</a:t>
            </a:r>
            <a:r>
              <a:rPr lang="en-US" dirty="0"/>
              <a:t>, although that could happen</a:t>
            </a:r>
          </a:p>
          <a:p>
            <a:r>
              <a:rPr lang="en-US" dirty="0"/>
              <a:t>What if constraint is not satisfied? Expect weird bugs when using maps and sets… </a:t>
            </a:r>
          </a:p>
        </p:txBody>
      </p:sp>
    </p:spTree>
    <p:extLst>
      <p:ext uri="{BB962C8B-B14F-4D97-AF65-F5344CB8AC3E}">
        <p14:creationId xmlns:p14="http://schemas.microsoft.com/office/powerpoint/2010/main" val="45635059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Worst case: </a:t>
            </a:r>
            <a:r>
              <a:rPr lang="en-US" b="1" dirty="0"/>
              <a:t>O(N)</a:t>
            </a:r>
            <a:r>
              <a:rPr lang="en-US" dirty="0"/>
              <a:t> if all elements end up in same “bucket” (</a:t>
            </a:r>
            <a:r>
              <a:rPr lang="en-US" dirty="0" err="1"/>
              <a:t>ie</a:t>
            </a:r>
            <a:r>
              <a:rPr lang="en-US" dirty="0"/>
              <a:t> same value for </a:t>
            </a:r>
            <a:r>
              <a:rPr lang="en-US" i="1" dirty="0"/>
              <a:t>h()%M</a:t>
            </a:r>
            <a:r>
              <a:rPr lang="en-US" dirty="0"/>
              <a:t>), the map would be equivalent to a list</a:t>
            </a:r>
          </a:p>
          <a:p>
            <a:pPr lvl="1"/>
            <a:r>
              <a:rPr lang="en-US" dirty="0"/>
              <a:t>operations to search on list would be O(N), albeit insert would be O(1) </a:t>
            </a:r>
          </a:p>
          <a:p>
            <a:r>
              <a:rPr lang="en-US" dirty="0"/>
              <a:t>But, </a:t>
            </a:r>
            <a:r>
              <a:rPr lang="en-US" b="1" dirty="0"/>
              <a:t>if</a:t>
            </a:r>
            <a:r>
              <a:rPr lang="en-US" dirty="0"/>
              <a:t> M large enough compared to N, and hash function is uniform enough, you can have a </a:t>
            </a:r>
            <a:r>
              <a:rPr lang="en-US" b="1" dirty="0"/>
              <a:t>O(1) </a:t>
            </a:r>
            <a:r>
              <a:rPr lang="en-US" dirty="0"/>
              <a:t>cost in many cases</a:t>
            </a:r>
          </a:p>
          <a:p>
            <a:pPr lvl="1"/>
            <a:r>
              <a:rPr lang="en-US" dirty="0"/>
              <a:t>even if you have some collisions, it will not be a problem, as you would have a small number of elements in the list </a:t>
            </a:r>
          </a:p>
        </p:txBody>
      </p:sp>
    </p:spTree>
    <p:extLst>
      <p:ext uri="{BB962C8B-B14F-4D97-AF65-F5344CB8AC3E}">
        <p14:creationId xmlns:p14="http://schemas.microsoft.com/office/powerpoint/2010/main" val="273389485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or RBT?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909" y="2603499"/>
            <a:ext cx="12447037" cy="68670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Hash Maps is the most popular and widely used</a:t>
            </a:r>
          </a:p>
          <a:p>
            <a:r>
              <a:rPr lang="en-US" dirty="0"/>
              <a:t>If you know how much data you </a:t>
            </a:r>
            <a:r>
              <a:rPr lang="en-US" dirty="0" err="1"/>
              <a:t>ll</a:t>
            </a:r>
            <a:r>
              <a:rPr lang="en-US" dirty="0"/>
              <a:t> insert at most, can choose a good large enough M</a:t>
            </a:r>
          </a:p>
          <a:p>
            <a:r>
              <a:rPr lang="en-US" dirty="0"/>
              <a:t>So in most cases, we are in </a:t>
            </a:r>
            <a:r>
              <a:rPr lang="en-US" i="1" dirty="0"/>
              <a:t>O(1)</a:t>
            </a:r>
            <a:r>
              <a:rPr lang="en-US" dirty="0"/>
              <a:t> Hash vs </a:t>
            </a:r>
            <a:r>
              <a:rPr lang="en-US" i="1" dirty="0"/>
              <a:t>O(log N)</a:t>
            </a:r>
            <a:r>
              <a:rPr lang="en-US" dirty="0"/>
              <a:t> RBT</a:t>
            </a:r>
          </a:p>
          <a:p>
            <a:r>
              <a:rPr lang="en-US" dirty="0"/>
              <a:t>But Hash can be </a:t>
            </a:r>
            <a:r>
              <a:rPr lang="en-US" i="1" dirty="0"/>
              <a:t>O(N)</a:t>
            </a:r>
            <a:r>
              <a:rPr lang="en-US" dirty="0"/>
              <a:t> in worst case, vs RBT </a:t>
            </a:r>
            <a:r>
              <a:rPr lang="en-US" b="1" dirty="0"/>
              <a:t>guarantees</a:t>
            </a:r>
            <a:r>
              <a:rPr lang="en-US" dirty="0"/>
              <a:t> </a:t>
            </a:r>
            <a:r>
              <a:rPr lang="en-US" i="1" dirty="0"/>
              <a:t>O(log N)</a:t>
            </a:r>
            <a:r>
              <a:rPr lang="en-US" dirty="0"/>
              <a:t> in all cases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in critical systems where you MUST guarantee a response within a certain amount of time, might want to use RBT</a:t>
            </a:r>
          </a:p>
          <a:p>
            <a:r>
              <a:rPr lang="en-US" dirty="0"/>
              <a:t>Hash does not need ordering of keys</a:t>
            </a:r>
          </a:p>
        </p:txBody>
      </p:sp>
    </p:spTree>
    <p:extLst>
      <p:ext uri="{BB962C8B-B14F-4D97-AF65-F5344CB8AC3E}">
        <p14:creationId xmlns:p14="http://schemas.microsoft.com/office/powerpoint/2010/main" val="289900763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595" y="2603500"/>
            <a:ext cx="12577665" cy="6286500"/>
          </a:xfrm>
        </p:spPr>
        <p:txBody>
          <a:bodyPr/>
          <a:lstStyle/>
          <a:p>
            <a:r>
              <a:rPr lang="en-US" dirty="0"/>
              <a:t>In mathematics, a </a:t>
            </a:r>
            <a:r>
              <a:rPr lang="en-US" i="1" dirty="0"/>
              <a:t>set</a:t>
            </a:r>
            <a:r>
              <a:rPr lang="en-US" dirty="0"/>
              <a:t> is a collection of elements where:</a:t>
            </a:r>
          </a:p>
          <a:p>
            <a:pPr lvl="1"/>
            <a:r>
              <a:rPr lang="en-US" dirty="0"/>
              <a:t>1) </a:t>
            </a:r>
            <a:r>
              <a:rPr lang="en-US" i="1" dirty="0"/>
              <a:t>ordering is not important</a:t>
            </a:r>
            <a:r>
              <a:rPr lang="en-US" dirty="0"/>
              <a:t>: </a:t>
            </a:r>
            <a:r>
              <a:rPr lang="en-US" dirty="0" err="1"/>
              <a:t>ie</a:t>
            </a:r>
            <a:r>
              <a:rPr lang="en-US" dirty="0"/>
              <a:t> {1,2,3} is equivalent to {2,3,1}</a:t>
            </a:r>
          </a:p>
          <a:p>
            <a:pPr lvl="1"/>
            <a:r>
              <a:rPr lang="en-US" dirty="0"/>
              <a:t>2) </a:t>
            </a:r>
            <a:r>
              <a:rPr lang="en-US" i="1" dirty="0"/>
              <a:t>no repetitions</a:t>
            </a:r>
            <a:r>
              <a:rPr lang="en-US" dirty="0"/>
              <a:t>: </a:t>
            </a:r>
            <a:r>
              <a:rPr lang="en-US" dirty="0" err="1"/>
              <a:t>ie</a:t>
            </a:r>
            <a:r>
              <a:rPr lang="en-US" dirty="0"/>
              <a:t> {1,2} is the same as {2,1,1,2,2,1,1,2,1}</a:t>
            </a:r>
          </a:p>
          <a:p>
            <a:r>
              <a:rPr lang="en-US" dirty="0"/>
              <a:t>How to implement a Set in Java?</a:t>
            </a:r>
          </a:p>
          <a:p>
            <a:r>
              <a:rPr lang="en-US" dirty="0"/>
              <a:t>Easy: use an internal </a:t>
            </a:r>
            <a:r>
              <a:rPr lang="en-US" i="1" dirty="0"/>
              <a:t>Map&lt;K,V&gt;</a:t>
            </a:r>
            <a:r>
              <a:rPr lang="en-US" dirty="0"/>
              <a:t> were your values in the set are the keys </a:t>
            </a:r>
            <a:r>
              <a:rPr lang="en-US" i="1" dirty="0"/>
              <a:t>K</a:t>
            </a:r>
            <a:r>
              <a:rPr lang="en-US" dirty="0"/>
              <a:t>, and you just ignore the values </a:t>
            </a:r>
            <a:r>
              <a:rPr lang="en-US" i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61799851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and Immutability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2603500"/>
            <a:ext cx="11725729" cy="6286500"/>
          </a:xfrm>
        </p:spPr>
        <p:txBody>
          <a:bodyPr/>
          <a:lstStyle/>
          <a:p>
            <a:r>
              <a:rPr lang="en-US" i="1" dirty="0"/>
              <a:t>Immutable Object</a:t>
            </a:r>
            <a:r>
              <a:rPr lang="en-US" dirty="0"/>
              <a:t>: an object whose state cannot be changed once created</a:t>
            </a:r>
          </a:p>
          <a:p>
            <a:r>
              <a:rPr lang="en-US" dirty="0"/>
              <a:t>Example: Strings are immutable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concatenation with + and methods like </a:t>
            </a:r>
            <a:r>
              <a:rPr lang="en-US" i="1" dirty="0" err="1"/>
              <a:t>toUpperCase</a:t>
            </a:r>
            <a:r>
              <a:rPr lang="en-US" i="1" dirty="0"/>
              <a:t>()</a:t>
            </a:r>
            <a:r>
              <a:rPr lang="en-US" dirty="0"/>
              <a:t> and </a:t>
            </a:r>
            <a:r>
              <a:rPr lang="en-US" i="1" dirty="0"/>
              <a:t>substring()</a:t>
            </a:r>
            <a:r>
              <a:rPr lang="en-US" dirty="0"/>
              <a:t> do NOT change the String, but rather </a:t>
            </a:r>
            <a:r>
              <a:rPr lang="en-US" i="1" dirty="0"/>
              <a:t>create</a:t>
            </a:r>
            <a:r>
              <a:rPr lang="en-US" dirty="0"/>
              <a:t> a NEW one</a:t>
            </a:r>
          </a:p>
          <a:p>
            <a:r>
              <a:rPr lang="en-US" dirty="0"/>
              <a:t>Keys in a Map/Set </a:t>
            </a:r>
            <a:r>
              <a:rPr lang="en-US" b="1" dirty="0"/>
              <a:t>MUST</a:t>
            </a:r>
            <a:r>
              <a:rPr lang="en-US" dirty="0"/>
              <a:t> be </a:t>
            </a:r>
            <a:r>
              <a:rPr lang="en-US" i="1" dirty="0"/>
              <a:t>immutable</a:t>
            </a:r>
            <a:r>
              <a:rPr lang="en-US" dirty="0"/>
              <a:t>… why?</a:t>
            </a:r>
          </a:p>
        </p:txBody>
      </p:sp>
    </p:spTree>
    <p:extLst>
      <p:ext uri="{BB962C8B-B14F-4D97-AF65-F5344CB8AC3E}">
        <p14:creationId xmlns:p14="http://schemas.microsoft.com/office/powerpoint/2010/main" val="56795367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Hash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69168" y="2724797"/>
            <a:ext cx="7044612" cy="62865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Foo </a:t>
            </a:r>
            <a:r>
              <a:rPr lang="en-US" i="1" dirty="0" err="1"/>
              <a:t>foo</a:t>
            </a:r>
            <a:r>
              <a:rPr lang="en-US" i="1" dirty="0"/>
              <a:t> = new Foo();</a:t>
            </a:r>
          </a:p>
          <a:p>
            <a:pPr marL="0" indent="0">
              <a:buNone/>
            </a:pPr>
            <a:r>
              <a:rPr lang="en-US" i="1" dirty="0" err="1"/>
              <a:t>set.add</a:t>
            </a:r>
            <a:r>
              <a:rPr lang="en-US" i="1" dirty="0"/>
              <a:t>(foo);</a:t>
            </a:r>
          </a:p>
          <a:p>
            <a:pPr marL="0" indent="0">
              <a:buNone/>
            </a:pPr>
            <a:r>
              <a:rPr lang="en-US" i="1" dirty="0" err="1"/>
              <a:t>assertTrue</a:t>
            </a:r>
            <a:r>
              <a:rPr lang="en-US" i="1" dirty="0"/>
              <a:t>(</a:t>
            </a:r>
            <a:r>
              <a:rPr lang="en-US" i="1" dirty="0" err="1"/>
              <a:t>set.contains</a:t>
            </a:r>
            <a:r>
              <a:rPr lang="en-US" i="1" dirty="0"/>
              <a:t>(foo));</a:t>
            </a:r>
          </a:p>
          <a:p>
            <a:pPr marL="0" indent="0">
              <a:buNone/>
            </a:pPr>
            <a:r>
              <a:rPr lang="en-US" i="1" dirty="0"/>
              <a:t>// h(foo) = 42  ,  42 % M = 2</a:t>
            </a:r>
          </a:p>
          <a:p>
            <a:pPr marL="0" indent="0">
              <a:buNone/>
            </a:pPr>
            <a:r>
              <a:rPr lang="en-US" i="1" dirty="0" err="1"/>
              <a:t>foo.setSomeVariable</a:t>
            </a:r>
            <a:r>
              <a:rPr lang="en-US" i="1" dirty="0"/>
              <a:t>(…);</a:t>
            </a:r>
          </a:p>
          <a:p>
            <a:pPr marL="0" indent="0">
              <a:buNone/>
            </a:pPr>
            <a:r>
              <a:rPr lang="en-US" i="1" dirty="0"/>
              <a:t>// h(foo) = 55  ,  55 % M = 5</a:t>
            </a:r>
          </a:p>
          <a:p>
            <a:pPr marL="0" indent="0">
              <a:buNone/>
            </a:pPr>
            <a:r>
              <a:rPr lang="en-US" i="1" dirty="0" err="1"/>
              <a:t>assertFalse</a:t>
            </a:r>
            <a:r>
              <a:rPr lang="en-US" i="1" dirty="0"/>
              <a:t>(</a:t>
            </a:r>
            <a:r>
              <a:rPr lang="en-US" i="1" dirty="0" err="1"/>
              <a:t>set.contains</a:t>
            </a:r>
            <a:r>
              <a:rPr lang="en-US" i="1" dirty="0"/>
              <a:t>(foo));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48565"/>
              </p:ext>
            </p:extLst>
          </p:nvPr>
        </p:nvGraphicFramePr>
        <p:xfrm>
          <a:off x="10396965" y="3768659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foo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7025951" y="4665306"/>
            <a:ext cx="3172408" cy="484632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 rot="20481430">
            <a:off x="6413151" y="6787219"/>
            <a:ext cx="4011598" cy="484632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155357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983" y="2603499"/>
            <a:ext cx="12304451" cy="6984384"/>
          </a:xfrm>
        </p:spPr>
        <p:txBody>
          <a:bodyPr/>
          <a:lstStyle/>
          <a:p>
            <a:r>
              <a:rPr lang="en-US" i="1" dirty="0"/>
              <a:t>Deterministic</a:t>
            </a:r>
            <a:r>
              <a:rPr lang="en-US" dirty="0"/>
              <a:t>: for a given input </a:t>
            </a:r>
            <a:r>
              <a:rPr lang="en-US" i="1" dirty="0"/>
              <a:t>x’</a:t>
            </a:r>
            <a:r>
              <a:rPr lang="en-US" dirty="0"/>
              <a:t>, should always get the same output </a:t>
            </a:r>
            <a:r>
              <a:rPr lang="en-US" i="1" dirty="0"/>
              <a:t>y’</a:t>
            </a:r>
          </a:p>
          <a:p>
            <a:r>
              <a:rPr lang="en-US" i="1" dirty="0"/>
              <a:t>Uniform</a:t>
            </a:r>
            <a:r>
              <a:rPr lang="en-US" dirty="0"/>
              <a:t>: mapping from X to Y should be ideally spread uniformly over Y,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ie</a:t>
            </a:r>
            <a:r>
              <a:rPr lang="en-US" dirty="0"/>
              <a:t> the number of elements in X that map to a specific </a:t>
            </a:r>
            <a:r>
              <a:rPr lang="en-US" i="1" dirty="0"/>
              <a:t>y’</a:t>
            </a:r>
            <a:r>
              <a:rPr lang="en-US" dirty="0"/>
              <a:t> should be close to |X|/|Y|</a:t>
            </a:r>
          </a:p>
          <a:p>
            <a:r>
              <a:rPr lang="en-US" i="1" dirty="0"/>
              <a:t>Performance</a:t>
            </a:r>
            <a:r>
              <a:rPr lang="en-US" dirty="0"/>
              <a:t>: either fast (in this course) or slow (security, </a:t>
            </a:r>
            <a:r>
              <a:rPr lang="en-US" dirty="0" err="1"/>
              <a:t>eg</a:t>
            </a:r>
            <a:r>
              <a:rPr lang="en-US" dirty="0"/>
              <a:t> hashing of passwords)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539371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Maps and 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603499"/>
            <a:ext cx="12392526" cy="6901447"/>
          </a:xfrm>
        </p:spPr>
        <p:txBody>
          <a:bodyPr>
            <a:normAutofit/>
          </a:bodyPr>
          <a:lstStyle/>
          <a:p>
            <a:r>
              <a:rPr lang="en-US" dirty="0"/>
              <a:t>Should only use a </a:t>
            </a:r>
            <a:r>
              <a:rPr lang="en-US" i="1" dirty="0"/>
              <a:t>Set</a:t>
            </a:r>
            <a:r>
              <a:rPr lang="en-US" dirty="0"/>
              <a:t> for </a:t>
            </a:r>
            <a:r>
              <a:rPr lang="en-US" b="1" dirty="0"/>
              <a:t>immutable</a:t>
            </a:r>
            <a:r>
              <a:rPr lang="en-US" dirty="0"/>
              <a:t> types</a:t>
            </a:r>
          </a:p>
          <a:p>
            <a:r>
              <a:rPr lang="en-US" dirty="0"/>
              <a:t>What if you need a collection of mutable types </a:t>
            </a:r>
            <a:r>
              <a:rPr lang="en-US" i="1" dirty="0"/>
              <a:t>&lt;X&gt;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in most cases, creating a </a:t>
            </a:r>
            <a:r>
              <a:rPr lang="en-US" i="1" dirty="0"/>
              <a:t>Set&lt;X&gt;</a:t>
            </a:r>
            <a:r>
              <a:rPr lang="en-US" dirty="0"/>
              <a:t> would be wrong! </a:t>
            </a:r>
          </a:p>
          <a:p>
            <a:r>
              <a:rPr lang="en-US" dirty="0"/>
              <a:t>Option 1: rather use a list,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List&lt;X&gt;</a:t>
            </a:r>
          </a:p>
          <a:p>
            <a:pPr lvl="1"/>
            <a:r>
              <a:rPr lang="en-US" dirty="0"/>
              <a:t>however, it would allow duplicates</a:t>
            </a:r>
          </a:p>
          <a:p>
            <a:r>
              <a:rPr lang="en-US" dirty="0"/>
              <a:t>Option 2: use a map </a:t>
            </a:r>
            <a:r>
              <a:rPr lang="en-US" i="1" dirty="0"/>
              <a:t>Map&lt;K,X&gt;</a:t>
            </a:r>
            <a:r>
              <a:rPr lang="en-US" dirty="0"/>
              <a:t> where the key is an immutable field derived from </a:t>
            </a:r>
            <a:r>
              <a:rPr lang="en-US" i="1" dirty="0"/>
              <a:t>X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if mutable </a:t>
            </a:r>
            <a:r>
              <a:rPr lang="en-US" i="1" dirty="0"/>
              <a:t>User</a:t>
            </a:r>
            <a:r>
              <a:rPr lang="en-US" dirty="0"/>
              <a:t>, </a:t>
            </a:r>
            <a:r>
              <a:rPr lang="en-US" i="1" dirty="0" err="1"/>
              <a:t>map.put</a:t>
            </a:r>
            <a:r>
              <a:rPr lang="en-US" i="1" dirty="0"/>
              <a:t>(</a:t>
            </a:r>
            <a:r>
              <a:rPr lang="en-US" i="1" dirty="0" err="1"/>
              <a:t>user.getId</a:t>
            </a:r>
            <a:r>
              <a:rPr lang="en-US" i="1" dirty="0"/>
              <a:t>(), user)</a:t>
            </a:r>
            <a:r>
              <a:rPr lang="en-US" dirty="0"/>
              <a:t>, where the id could be a String (recall strings are immutable)</a:t>
            </a:r>
          </a:p>
        </p:txBody>
      </p:sp>
    </p:spTree>
    <p:extLst>
      <p:ext uri="{BB962C8B-B14F-4D97-AF65-F5344CB8AC3E}">
        <p14:creationId xmlns:p14="http://schemas.microsoft.com/office/powerpoint/2010/main" val="159879457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B61-99B9-8C4A-B9E2-5497CCCC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73" y="65313"/>
            <a:ext cx="12605658" cy="192236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an Immutable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27A3E-E120-8A41-AF81-B6CCADBD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365" y="5131836"/>
            <a:ext cx="12539565" cy="4448629"/>
          </a:xfrm>
        </p:spPr>
        <p:txBody>
          <a:bodyPr/>
          <a:lstStyle/>
          <a:p>
            <a:r>
              <a:rPr lang="en-US" dirty="0"/>
              <a:t>The first step is to make each field “</a:t>
            </a:r>
            <a:r>
              <a:rPr lang="en-US" i="1" dirty="0"/>
              <a:t>final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this means that they cannot be modified</a:t>
            </a:r>
          </a:p>
          <a:p>
            <a:r>
              <a:rPr lang="en-US" dirty="0"/>
              <a:t>This is enough for primitive values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dirty="0"/>
              <a:t> and </a:t>
            </a:r>
            <a:r>
              <a:rPr lang="en-US" b="1" dirty="0"/>
              <a:t>double</a:t>
            </a:r>
            <a:r>
              <a:rPr lang="en-US" dirty="0"/>
              <a:t>) but not for objects!</a:t>
            </a:r>
          </a:p>
          <a:p>
            <a:pPr lvl="1"/>
            <a:r>
              <a:rPr lang="en-US" dirty="0"/>
              <a:t>those must be immutable as well!!!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8B0342-30C9-8A4E-94FB-59517152F4FE}"/>
              </a:ext>
            </a:extLst>
          </p:cNvPr>
          <p:cNvSpPr/>
          <p:nvPr/>
        </p:nvSpPr>
        <p:spPr>
          <a:xfrm>
            <a:off x="470677" y="2167345"/>
            <a:ext cx="65024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nb-NO" b="1" dirty="0" err="1">
                <a:solidFill>
                  <a:srgbClr val="000080"/>
                </a:solidFill>
              </a:rPr>
              <a:t>public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class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UserImmutable</a:t>
            </a:r>
            <a:r>
              <a:rPr lang="nb-NO" dirty="0"/>
              <a:t> {</a:t>
            </a:r>
            <a:br>
              <a:rPr lang="nb-NO" dirty="0"/>
            </a:br>
            <a:br>
              <a:rPr lang="nb-NO" dirty="0"/>
            </a:br>
            <a:r>
              <a:rPr lang="nb-NO" dirty="0"/>
              <a:t>    </a:t>
            </a:r>
            <a:r>
              <a:rPr lang="nb-NO" b="1" dirty="0">
                <a:solidFill>
                  <a:srgbClr val="000080"/>
                </a:solidFill>
              </a:rPr>
              <a:t>private final </a:t>
            </a:r>
            <a:r>
              <a:rPr lang="nb-NO" dirty="0" err="1"/>
              <a:t>String</a:t>
            </a:r>
            <a:r>
              <a:rPr lang="nb-NO" dirty="0"/>
              <a:t> </a:t>
            </a:r>
            <a:r>
              <a:rPr lang="nb-NO" b="1" dirty="0" err="1">
                <a:solidFill>
                  <a:srgbClr val="1948A6"/>
                </a:solidFill>
              </a:rPr>
              <a:t>name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>
                <a:solidFill>
                  <a:srgbClr val="000080"/>
                </a:solidFill>
              </a:rPr>
              <a:t>private final </a:t>
            </a:r>
            <a:r>
              <a:rPr lang="nb-NO" dirty="0" err="1"/>
              <a:t>String</a:t>
            </a:r>
            <a:r>
              <a:rPr lang="nb-NO" dirty="0"/>
              <a:t> </a:t>
            </a:r>
            <a:r>
              <a:rPr lang="nb-NO" b="1" dirty="0" err="1">
                <a:solidFill>
                  <a:srgbClr val="1948A6"/>
                </a:solidFill>
              </a:rPr>
              <a:t>surname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>
                <a:solidFill>
                  <a:srgbClr val="000080"/>
                </a:solidFill>
              </a:rPr>
              <a:t>private final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>
                <a:solidFill>
                  <a:srgbClr val="1948A6"/>
                </a:solidFill>
              </a:rPr>
              <a:t>id</a:t>
            </a:r>
            <a:r>
              <a:rPr lang="nb-NO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9645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C255-4E38-5342-AB83-E5718B65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“final” Limitation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1E718-C85B-0A4D-AE79-2BE89563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23" y="4762500"/>
            <a:ext cx="12353731" cy="4689410"/>
          </a:xfrm>
        </p:spPr>
        <p:txBody>
          <a:bodyPr/>
          <a:lstStyle/>
          <a:p>
            <a:r>
              <a:rPr lang="en-US" dirty="0"/>
              <a:t>A “final” reference cannot be modified, but you can modify the referenced state!</a:t>
            </a:r>
          </a:p>
          <a:p>
            <a:r>
              <a:rPr lang="en-US" dirty="0"/>
              <a:t>Note: no problem for “</a:t>
            </a:r>
            <a:r>
              <a:rPr lang="en-US" i="1" dirty="0"/>
              <a:t>final String</a:t>
            </a:r>
            <a:r>
              <a:rPr lang="en-US" dirty="0"/>
              <a:t>”, as String is immutable</a:t>
            </a:r>
          </a:p>
          <a:p>
            <a:r>
              <a:rPr lang="en-US" dirty="0"/>
              <a:t>So, if you have a mutable object </a:t>
            </a:r>
            <a:r>
              <a:rPr lang="en-US" b="1" dirty="0"/>
              <a:t>M</a:t>
            </a:r>
            <a:r>
              <a:rPr lang="en-US" dirty="0"/>
              <a:t> inside an immutable one </a:t>
            </a:r>
            <a:r>
              <a:rPr lang="en-US" b="1" dirty="0"/>
              <a:t>X</a:t>
            </a:r>
            <a:r>
              <a:rPr lang="en-US" dirty="0"/>
              <a:t>, must guarantee that no operation in </a:t>
            </a:r>
            <a:r>
              <a:rPr lang="en-US" b="1" dirty="0"/>
              <a:t>X</a:t>
            </a:r>
            <a:r>
              <a:rPr lang="en-US" dirty="0"/>
              <a:t> can change the state of </a:t>
            </a:r>
            <a:r>
              <a:rPr lang="en-US" b="1" dirty="0"/>
              <a:t>M </a:t>
            </a:r>
            <a:r>
              <a:rPr lang="en-US" dirty="0"/>
              <a:t>once initialized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A8C9BA-2991-0C4F-891D-EB55BF310439}"/>
              </a:ext>
            </a:extLst>
          </p:cNvPr>
          <p:cNvSpPr/>
          <p:nvPr/>
        </p:nvSpPr>
        <p:spPr>
          <a:xfrm>
            <a:off x="952499" y="2603500"/>
            <a:ext cx="89099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b="1" dirty="0">
                <a:solidFill>
                  <a:srgbClr val="000080"/>
                </a:solidFill>
              </a:rPr>
              <a:t>final </a:t>
            </a:r>
            <a:r>
              <a:rPr lang="nb-NO" dirty="0" err="1"/>
              <a:t>int</a:t>
            </a:r>
            <a:r>
              <a:rPr lang="nb-NO" dirty="0"/>
              <a:t>[] </a:t>
            </a:r>
            <a:r>
              <a:rPr lang="nb-NO" b="1" dirty="0" err="1">
                <a:solidFill>
                  <a:srgbClr val="1948A6"/>
                </a:solidFill>
              </a:rPr>
              <a:t>foo</a:t>
            </a:r>
            <a:r>
              <a:rPr lang="nb-NO" b="1" dirty="0">
                <a:solidFill>
                  <a:srgbClr val="1948A6"/>
                </a:solidFill>
              </a:rPr>
              <a:t> = {1,2,3}</a:t>
            </a:r>
            <a:r>
              <a:rPr lang="nb-NO" dirty="0"/>
              <a:t>;</a:t>
            </a:r>
          </a:p>
          <a:p>
            <a:pPr algn="l"/>
            <a:r>
              <a:rPr lang="nb-NO" b="1" strike="sngStrike" dirty="0" err="1">
                <a:solidFill>
                  <a:srgbClr val="1948A6"/>
                </a:solidFill>
              </a:rPr>
              <a:t>foo</a:t>
            </a:r>
            <a:r>
              <a:rPr lang="nb-NO" b="1" strike="sngStrike" dirty="0">
                <a:solidFill>
                  <a:srgbClr val="1948A6"/>
                </a:solidFill>
              </a:rPr>
              <a:t> = {4,5}</a:t>
            </a:r>
            <a:r>
              <a:rPr lang="nb-NO" strike="sngStrike" dirty="0"/>
              <a:t>;</a:t>
            </a:r>
            <a:r>
              <a:rPr lang="nb-NO" dirty="0"/>
              <a:t>  // </a:t>
            </a:r>
            <a:r>
              <a:rPr lang="nb-NO" dirty="0" err="1"/>
              <a:t>would</a:t>
            </a:r>
            <a:r>
              <a:rPr lang="nb-NO" dirty="0"/>
              <a:t> not </a:t>
            </a:r>
            <a:r>
              <a:rPr lang="nb-NO" dirty="0" err="1"/>
              <a:t>compile</a:t>
            </a:r>
            <a:br>
              <a:rPr lang="nb-NO" dirty="0"/>
            </a:br>
            <a:r>
              <a:rPr lang="nb-NO" b="1" dirty="0" err="1">
                <a:solidFill>
                  <a:srgbClr val="1948A6"/>
                </a:solidFill>
              </a:rPr>
              <a:t>foo</a:t>
            </a:r>
            <a:r>
              <a:rPr lang="nb-NO" b="1" dirty="0">
                <a:solidFill>
                  <a:srgbClr val="1948A6"/>
                </a:solidFill>
              </a:rPr>
              <a:t>[0] = 42</a:t>
            </a:r>
            <a:r>
              <a:rPr lang="nb-NO" dirty="0"/>
              <a:t>; // </a:t>
            </a:r>
            <a:r>
              <a:rPr lang="nb-NO" dirty="0" err="1"/>
              <a:t>no</a:t>
            </a:r>
            <a:r>
              <a:rPr lang="nb-NO" dirty="0"/>
              <a:t> problem!    </a:t>
            </a:r>
            <a:br>
              <a:rPr lang="nb-NO" dirty="0"/>
            </a:br>
            <a:r>
              <a:rPr lang="nb-NO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0051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3F6A-AB8E-E542-B202-756E3D0B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2" y="444500"/>
            <a:ext cx="12652310" cy="2159000"/>
          </a:xfrm>
        </p:spPr>
        <p:txBody>
          <a:bodyPr>
            <a:noAutofit/>
          </a:bodyPr>
          <a:lstStyle/>
          <a:p>
            <a:r>
              <a:rPr lang="en-US" sz="6600" dirty="0"/>
              <a:t>Modifying an Immutable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D4832-0C24-7147-BA93-A347C388E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612" y="5805346"/>
            <a:ext cx="12652310" cy="30846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Technically, you cannot modify an immutable object</a:t>
            </a:r>
          </a:p>
          <a:p>
            <a:r>
              <a:rPr lang="en-US" dirty="0"/>
              <a:t>However, can return a new instance with the modified state</a:t>
            </a:r>
          </a:p>
          <a:p>
            <a:r>
              <a:rPr lang="en-US" dirty="0"/>
              <a:t>Recall all methods in String return a new copy of the String, as String is immutable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845636-1638-7A41-AACC-A3EE86241F9A}"/>
              </a:ext>
            </a:extLst>
          </p:cNvPr>
          <p:cNvSpPr/>
          <p:nvPr/>
        </p:nvSpPr>
        <p:spPr>
          <a:xfrm>
            <a:off x="778586" y="3050261"/>
            <a:ext cx="9447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b="1" dirty="0" err="1">
                <a:solidFill>
                  <a:srgbClr val="000080"/>
                </a:solidFill>
              </a:rPr>
              <a:t>public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UserImmutable</a:t>
            </a:r>
            <a:r>
              <a:rPr lang="nb-NO" dirty="0"/>
              <a:t> </a:t>
            </a:r>
            <a:r>
              <a:rPr lang="nb-NO" dirty="0" err="1"/>
              <a:t>withName</a:t>
            </a:r>
            <a:r>
              <a:rPr lang="nb-NO" dirty="0"/>
              <a:t>(</a:t>
            </a:r>
            <a:r>
              <a:rPr lang="nb-NO" dirty="0" err="1"/>
              <a:t>String</a:t>
            </a:r>
            <a:r>
              <a:rPr lang="nb-NO" dirty="0"/>
              <a:t> s){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 err="1">
                <a:solidFill>
                  <a:srgbClr val="000080"/>
                </a:solidFill>
              </a:rPr>
              <a:t>return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new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UserImmutable</a:t>
            </a:r>
            <a:r>
              <a:rPr lang="nb-NO" dirty="0"/>
              <a:t>(s, </a:t>
            </a:r>
            <a:r>
              <a:rPr lang="nb-NO" b="1" dirty="0" err="1">
                <a:solidFill>
                  <a:srgbClr val="1948A6"/>
                </a:solidFill>
              </a:rPr>
              <a:t>surname</a:t>
            </a:r>
            <a:r>
              <a:rPr lang="nb-NO" dirty="0"/>
              <a:t>, </a:t>
            </a:r>
            <a:r>
              <a:rPr lang="nb-NO" b="1" dirty="0">
                <a:solidFill>
                  <a:srgbClr val="1948A6"/>
                </a:solidFill>
              </a:rPr>
              <a:t>id</a:t>
            </a:r>
            <a:r>
              <a:rPr lang="nb-NO" dirty="0"/>
              <a:t>);</a:t>
            </a:r>
            <a:br>
              <a:rPr lang="nb-NO" dirty="0"/>
            </a:br>
            <a:r>
              <a:rPr lang="nb-NO" dirty="0"/>
              <a:t>}</a:t>
            </a:r>
            <a:br>
              <a:rPr lang="nb-NO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7502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5111-C887-C840-88DE-22ED376B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50D85-5487-5547-B3F5-C79B2659D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902" y="2603500"/>
            <a:ext cx="12465698" cy="6286500"/>
          </a:xfrm>
        </p:spPr>
        <p:txBody>
          <a:bodyPr>
            <a:normAutofit/>
          </a:bodyPr>
          <a:lstStyle/>
          <a:p>
            <a:r>
              <a:rPr lang="en-US" dirty="0"/>
              <a:t>When copying an object, it is a huge difference on whether its fields are </a:t>
            </a:r>
            <a:r>
              <a:rPr lang="en-US" b="1" dirty="0"/>
              <a:t>mutable</a:t>
            </a:r>
            <a:r>
              <a:rPr lang="en-US" dirty="0"/>
              <a:t> or </a:t>
            </a:r>
            <a:r>
              <a:rPr lang="en-US" b="1" dirty="0"/>
              <a:t>immutable</a:t>
            </a:r>
            <a:r>
              <a:rPr lang="en-US" dirty="0"/>
              <a:t> objects</a:t>
            </a:r>
          </a:p>
          <a:p>
            <a:r>
              <a:rPr lang="en-US" b="1" dirty="0"/>
              <a:t>Immutable</a:t>
            </a:r>
            <a:r>
              <a:rPr lang="en-US" dirty="0"/>
              <a:t>: can just copy the reference, </a:t>
            </a:r>
            <a:r>
              <a:rPr lang="en-US" dirty="0" err="1"/>
              <a:t>ie</a:t>
            </a:r>
            <a:r>
              <a:rPr lang="en-US" dirty="0"/>
              <a:t>, actual objects can be shared</a:t>
            </a:r>
          </a:p>
          <a:p>
            <a:pPr lvl="1"/>
            <a:r>
              <a:rPr lang="en-US" dirty="0"/>
              <a:t>aka “</a:t>
            </a:r>
            <a:r>
              <a:rPr lang="en-US" i="1" dirty="0"/>
              <a:t>shallow copy</a:t>
            </a:r>
            <a:r>
              <a:rPr lang="en-US" dirty="0"/>
              <a:t>”</a:t>
            </a:r>
          </a:p>
          <a:p>
            <a:r>
              <a:rPr lang="en-US" b="1" dirty="0"/>
              <a:t>Mutable</a:t>
            </a:r>
            <a:r>
              <a:rPr lang="en-US" dirty="0"/>
              <a:t>: must make a </a:t>
            </a:r>
            <a:r>
              <a:rPr lang="en-US" b="1" dirty="0"/>
              <a:t>new</a:t>
            </a:r>
            <a:r>
              <a:rPr lang="en-US" dirty="0"/>
              <a:t> complete copy, with </a:t>
            </a:r>
            <a:r>
              <a:rPr lang="en-US" b="1" dirty="0"/>
              <a:t>new</a:t>
            </a:r>
            <a:r>
              <a:rPr lang="en-US" dirty="0"/>
              <a:t> memory allocation on the heap </a:t>
            </a:r>
          </a:p>
          <a:p>
            <a:pPr lvl="1"/>
            <a:r>
              <a:rPr lang="en-US" dirty="0"/>
              <a:t>aka “</a:t>
            </a:r>
            <a:r>
              <a:rPr lang="en-US" i="1" dirty="0"/>
              <a:t>deep copy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97914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1478B3-E9BA-2849-9E4F-361D5EBB799D}"/>
              </a:ext>
            </a:extLst>
          </p:cNvPr>
          <p:cNvCxnSpPr/>
          <p:nvPr/>
        </p:nvCxnSpPr>
        <p:spPr>
          <a:xfrm>
            <a:off x="6326155" y="111967"/>
            <a:ext cx="0" cy="935860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B6521B2-100C-F042-ADDD-212008CD218D}"/>
              </a:ext>
            </a:extLst>
          </p:cNvPr>
          <p:cNvSpPr/>
          <p:nvPr/>
        </p:nvSpPr>
        <p:spPr>
          <a:xfrm>
            <a:off x="2099389" y="1820481"/>
            <a:ext cx="2071396" cy="118296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 (mutable)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EACEE8-1ECB-704C-B439-C70395669604}"/>
              </a:ext>
            </a:extLst>
          </p:cNvPr>
          <p:cNvSpPr/>
          <p:nvPr/>
        </p:nvSpPr>
        <p:spPr>
          <a:xfrm>
            <a:off x="482085" y="3932309"/>
            <a:ext cx="2071396" cy="118296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(mutable)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1EFB38-9D85-4B40-A651-1A0AB53A73AC}"/>
              </a:ext>
            </a:extLst>
          </p:cNvPr>
          <p:cNvSpPr/>
          <p:nvPr/>
        </p:nvSpPr>
        <p:spPr>
          <a:xfrm>
            <a:off x="3701144" y="3932309"/>
            <a:ext cx="2071396" cy="118296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(mutable)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1A22F4-7256-D240-AEAC-37B95594D227}"/>
              </a:ext>
            </a:extLst>
          </p:cNvPr>
          <p:cNvSpPr/>
          <p:nvPr/>
        </p:nvSpPr>
        <p:spPr>
          <a:xfrm>
            <a:off x="242601" y="6501337"/>
            <a:ext cx="2550363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 (immutable)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04147F-8264-144E-891D-79C88EEA7AD6}"/>
              </a:ext>
            </a:extLst>
          </p:cNvPr>
          <p:cNvSpPr/>
          <p:nvPr/>
        </p:nvSpPr>
        <p:spPr>
          <a:xfrm>
            <a:off x="3461660" y="6501337"/>
            <a:ext cx="2550363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(immutable)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51E6AE-3025-8D4A-A920-AB00B4BA24A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517783" y="3003446"/>
            <a:ext cx="1617304" cy="928863"/>
          </a:xfrm>
          <a:prstGeom prst="straightConnector1">
            <a:avLst/>
          </a:prstGeom>
          <a:noFill/>
          <a:ln w="539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7B4093-0988-9C4D-B1F0-040410A31280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3135087" y="3003446"/>
            <a:ext cx="1601755" cy="928863"/>
          </a:xfrm>
          <a:prstGeom prst="straightConnector1">
            <a:avLst/>
          </a:prstGeom>
          <a:noFill/>
          <a:ln w="539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22AC44-6CB3-7240-867C-A67B8EA54300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4736842" y="5115274"/>
            <a:ext cx="0" cy="1386063"/>
          </a:xfrm>
          <a:prstGeom prst="straightConnector1">
            <a:avLst/>
          </a:prstGeom>
          <a:noFill/>
          <a:ln w="539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C67EAD-843F-EC4B-A3E7-899EBB2824D2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1517783" y="5115274"/>
            <a:ext cx="0" cy="1386063"/>
          </a:xfrm>
          <a:prstGeom prst="straightConnector1">
            <a:avLst/>
          </a:prstGeom>
          <a:noFill/>
          <a:ln w="539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11577CE-06F2-E141-AD83-1B2805627AB5}"/>
              </a:ext>
            </a:extLst>
          </p:cNvPr>
          <p:cNvSpPr/>
          <p:nvPr/>
        </p:nvSpPr>
        <p:spPr>
          <a:xfrm>
            <a:off x="8481526" y="1820481"/>
            <a:ext cx="2071396" cy="118296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new A (mutable)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F4B384-7606-B749-9ED7-07EE29B2FE43}"/>
              </a:ext>
            </a:extLst>
          </p:cNvPr>
          <p:cNvSpPr/>
          <p:nvPr/>
        </p:nvSpPr>
        <p:spPr>
          <a:xfrm>
            <a:off x="6864222" y="3932309"/>
            <a:ext cx="2071396" cy="118296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new B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(mutable)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7EC79E-74DE-C34A-8FD9-0254A3EEAE71}"/>
              </a:ext>
            </a:extLst>
          </p:cNvPr>
          <p:cNvSpPr/>
          <p:nvPr/>
        </p:nvSpPr>
        <p:spPr>
          <a:xfrm>
            <a:off x="10083281" y="3932309"/>
            <a:ext cx="2071396" cy="118296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new C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(mutable)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940575-BE6D-694A-95DE-13A84E3ADC60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7899920" y="3003446"/>
            <a:ext cx="1617304" cy="928863"/>
          </a:xfrm>
          <a:prstGeom prst="straightConnector1">
            <a:avLst/>
          </a:prstGeom>
          <a:noFill/>
          <a:ln w="539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F03EE0-F99B-2349-AEFE-6FD008760DF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9517224" y="3003446"/>
            <a:ext cx="1601755" cy="928863"/>
          </a:xfrm>
          <a:prstGeom prst="straightConnector1">
            <a:avLst/>
          </a:prstGeom>
          <a:noFill/>
          <a:ln w="539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4586D3-ECAC-314E-ADCF-027B635D8339}"/>
              </a:ext>
            </a:extLst>
          </p:cNvPr>
          <p:cNvCxnSpPr>
            <a:cxnSpLocks/>
            <a:stCxn id="27" idx="4"/>
            <a:endCxn id="10" idx="7"/>
          </p:cNvCxnSpPr>
          <p:nvPr/>
        </p:nvCxnSpPr>
        <p:spPr>
          <a:xfrm flipH="1">
            <a:off x="5638531" y="5115274"/>
            <a:ext cx="5480448" cy="1559304"/>
          </a:xfrm>
          <a:prstGeom prst="straightConnector1">
            <a:avLst/>
          </a:prstGeom>
          <a:noFill/>
          <a:ln w="539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D8225F-AAF6-EC43-9DD5-06CB5934B02A}"/>
              </a:ext>
            </a:extLst>
          </p:cNvPr>
          <p:cNvCxnSpPr>
            <a:cxnSpLocks/>
            <a:stCxn id="26" idx="4"/>
            <a:endCxn id="9" idx="7"/>
          </p:cNvCxnSpPr>
          <p:nvPr/>
        </p:nvCxnSpPr>
        <p:spPr>
          <a:xfrm flipH="1">
            <a:off x="2419472" y="5115274"/>
            <a:ext cx="5480448" cy="1559304"/>
          </a:xfrm>
          <a:prstGeom prst="straightConnector1">
            <a:avLst/>
          </a:prstGeom>
          <a:noFill/>
          <a:ln w="539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E81E71-D2C6-4748-91DC-07FBE689A190}"/>
              </a:ext>
            </a:extLst>
          </p:cNvPr>
          <p:cNvSpPr txBox="1"/>
          <p:nvPr/>
        </p:nvSpPr>
        <p:spPr>
          <a:xfrm>
            <a:off x="2275877" y="637516"/>
            <a:ext cx="171842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Original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9F6C07-88B3-0F4F-B442-F8202B0B2F35}"/>
              </a:ext>
            </a:extLst>
          </p:cNvPr>
          <p:cNvSpPr txBox="1"/>
          <p:nvPr/>
        </p:nvSpPr>
        <p:spPr>
          <a:xfrm>
            <a:off x="8914494" y="637516"/>
            <a:ext cx="120545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59437177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</a:t>
            </a:r>
            <a:r>
              <a:rPr lang="en-US"/>
              <a:t>Chapter 3.4 and 3.5</a:t>
            </a:r>
            <a:endParaRPr lang="en-US" dirty="0"/>
          </a:p>
          <a:p>
            <a:r>
              <a:rPr lang="en-US" dirty="0"/>
              <a:t>Study code in the </a:t>
            </a:r>
            <a:r>
              <a:rPr lang="en-US" i="1" dirty="0"/>
              <a:t>org.pg4200.les06</a:t>
            </a:r>
            <a:r>
              <a:rPr lang="en-US" dirty="0"/>
              <a:t> package</a:t>
            </a:r>
          </a:p>
          <a:p>
            <a:r>
              <a:rPr lang="en-US" dirty="0"/>
              <a:t>Do exercises in </a:t>
            </a:r>
            <a:r>
              <a:rPr lang="en-US" i="1" dirty="0"/>
              <a:t>exercises/ex06</a:t>
            </a:r>
          </a:p>
          <a:p>
            <a:r>
              <a:rPr lang="en-US" dirty="0"/>
              <a:t>Extra: do exercises in the book</a:t>
            </a:r>
          </a:p>
        </p:txBody>
      </p:sp>
    </p:spTree>
    <p:extLst>
      <p:ext uri="{BB962C8B-B14F-4D97-AF65-F5344CB8AC3E}">
        <p14:creationId xmlns:p14="http://schemas.microsoft.com/office/powerpoint/2010/main" val="22110513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93087"/>
            <a:ext cx="11099800" cy="1409530"/>
          </a:xfrm>
        </p:spPr>
        <p:txBody>
          <a:bodyPr>
            <a:normAutofit/>
          </a:bodyPr>
          <a:lstStyle/>
          <a:p>
            <a:r>
              <a:rPr lang="en-US" dirty="0"/>
              <a:t>Collisions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430" y="2035649"/>
            <a:ext cx="12443904" cy="1431607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If |X| &gt; |Y|, you cannot avoid </a:t>
            </a:r>
            <a:r>
              <a:rPr lang="en-US" i="1" dirty="0"/>
              <a:t>h(x’)=h(x’’), </a:t>
            </a:r>
            <a:r>
              <a:rPr lang="en-US" dirty="0"/>
              <a:t>two different values in X mapping to the same value in Y</a:t>
            </a:r>
          </a:p>
          <a:p>
            <a:pPr>
              <a:spcBef>
                <a:spcPts val="2400"/>
              </a:spcBef>
            </a:pPr>
            <a:r>
              <a:rPr lang="en-US" dirty="0"/>
              <a:t>Ideally, if uniform, no more than |X|/|Y| collisions per element</a:t>
            </a:r>
            <a:r>
              <a:rPr lang="en-US" i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8595475" y="5708430"/>
            <a:ext cx="2252717" cy="2764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37607" y="4762500"/>
            <a:ext cx="3426373" cy="46560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6648" y="5078450"/>
            <a:ext cx="41036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5608" y="4105910"/>
            <a:ext cx="4103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</a:t>
            </a:r>
          </a:p>
        </p:txBody>
      </p:sp>
      <p:sp>
        <p:nvSpPr>
          <p:cNvPr id="8" name="Oval 7"/>
          <p:cNvSpPr/>
          <p:nvPr/>
        </p:nvSpPr>
        <p:spPr>
          <a:xfrm>
            <a:off x="2698545" y="5399053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6"/>
            <a:endCxn id="10" idx="2"/>
          </p:cNvCxnSpPr>
          <p:nvPr/>
        </p:nvCxnSpPr>
        <p:spPr>
          <a:xfrm>
            <a:off x="2950793" y="5519922"/>
            <a:ext cx="6455543" cy="90006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9406336" y="6299116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025322" y="752086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Straight Connector 14"/>
          <p:cNvCxnSpPr>
            <a:stCxn id="14" idx="6"/>
            <a:endCxn id="10" idx="3"/>
          </p:cNvCxnSpPr>
          <p:nvPr/>
        </p:nvCxnSpPr>
        <p:spPr>
          <a:xfrm flipV="1">
            <a:off x="2277570" y="6505452"/>
            <a:ext cx="7165707" cy="113628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9222403" y="6514244"/>
            <a:ext cx="6155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42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8884" y="5580357"/>
            <a:ext cx="10515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“foo”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12836" y="7641737"/>
            <a:ext cx="10772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“bar”</a:t>
            </a:r>
          </a:p>
        </p:txBody>
      </p:sp>
    </p:spTree>
    <p:extLst>
      <p:ext uri="{BB962C8B-B14F-4D97-AF65-F5344CB8AC3E}">
        <p14:creationId xmlns:p14="http://schemas.microsoft.com/office/powerpoint/2010/main" val="4942815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F08A-20F2-2C42-93E9-A68EFF88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" y="444500"/>
            <a:ext cx="12437706" cy="2159000"/>
          </a:xfrm>
        </p:spPr>
        <p:txBody>
          <a:bodyPr>
            <a:normAutofit/>
          </a:bodyPr>
          <a:lstStyle/>
          <a:p>
            <a:r>
              <a:rPr lang="en-US" dirty="0"/>
              <a:t>Hash Function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1B23CFC-40E4-5C48-9A83-9D34A1821F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 err="1"/>
                  <a:t>int</a:t>
                </a:r>
                <a:r>
                  <a:rPr lang="en-US" dirty="0"/>
                  <a:t> to </a:t>
                </a:r>
                <a:r>
                  <a:rPr lang="en-US" b="1" dirty="0" err="1"/>
                  <a:t>int</a:t>
                </a:r>
                <a:endParaRPr lang="en-US" b="1" dirty="0"/>
              </a:p>
              <a:p>
                <a:pPr lvl="1"/>
                <a:r>
                  <a:rPr lang="en-US" dirty="0"/>
                  <a:t>same domain, so same size</a:t>
                </a:r>
              </a:p>
              <a:p>
                <a:r>
                  <a:rPr lang="en-US" b="1" dirty="0"/>
                  <a:t>long</a:t>
                </a:r>
                <a:r>
                  <a:rPr lang="en-US" dirty="0"/>
                  <a:t> to </a:t>
                </a:r>
                <a:r>
                  <a:rPr lang="en-US" b="1" dirty="0" err="1"/>
                  <a:t>int</a:t>
                </a:r>
                <a:endParaRPr lang="en-US" b="1" dirty="0"/>
              </a:p>
              <a:p>
                <a:pPr lvl="1"/>
                <a:r>
                  <a:rPr lang="en-US" b="0" dirty="0"/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values, which means that for every single </a:t>
                </a:r>
                <a:r>
                  <a:rPr lang="en-US" b="1" dirty="0" err="1"/>
                  <a:t>int</a:t>
                </a:r>
                <a:r>
                  <a:rPr lang="en-US" dirty="0"/>
                  <a:t>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ie</a:t>
                </a:r>
                <a:r>
                  <a:rPr lang="en-US" dirty="0"/>
                  <a:t> 4 billion, </a:t>
                </a:r>
                <a:r>
                  <a:rPr lang="en-US" b="1" dirty="0"/>
                  <a:t>longs</a:t>
                </a:r>
              </a:p>
              <a:p>
                <a:r>
                  <a:rPr lang="en-US" b="1" dirty="0"/>
                  <a:t>String</a:t>
                </a:r>
                <a:r>
                  <a:rPr lang="en-US" dirty="0"/>
                  <a:t> to </a:t>
                </a:r>
                <a:r>
                  <a:rPr lang="en-US" b="1" dirty="0" err="1"/>
                  <a:t>int</a:t>
                </a:r>
                <a:endParaRPr lang="en-US" b="1" dirty="0"/>
              </a:p>
              <a:p>
                <a:pPr lvl="1"/>
                <a:r>
                  <a:rPr lang="en-US" dirty="0"/>
                  <a:t>considering that a Java String can be composed of up to 2 billion characters (max length of its internal </a:t>
                </a:r>
                <a:r>
                  <a:rPr lang="en-US" b="1" dirty="0"/>
                  <a:t>byte[] </a:t>
                </a:r>
                <a:r>
                  <a:rPr lang="en-US" dirty="0"/>
                  <a:t>array), the space of all possible strings is astronomically huge…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1B23CFC-40E4-5C48-9A83-9D34A1821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8992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4DFF6-3FBB-AA49-93DF-F242685D6400}"/>
              </a:ext>
            </a:extLst>
          </p:cNvPr>
          <p:cNvSpPr/>
          <p:nvPr/>
        </p:nvSpPr>
        <p:spPr>
          <a:xfrm>
            <a:off x="363893" y="651150"/>
            <a:ext cx="11971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b="1" dirty="0" err="1">
                <a:solidFill>
                  <a:srgbClr val="000080"/>
                </a:solidFill>
              </a:rPr>
              <a:t>public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static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hash</a:t>
            </a:r>
            <a:r>
              <a:rPr lang="nb-NO" dirty="0"/>
              <a:t>(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x) {</a:t>
            </a:r>
            <a:br>
              <a:rPr lang="nb-NO" dirty="0"/>
            </a:br>
            <a:endParaRPr lang="nb-NO" dirty="0"/>
          </a:p>
          <a:p>
            <a:pPr algn="l"/>
            <a:r>
              <a:rPr lang="nb-NO" b="1" dirty="0">
                <a:solidFill>
                  <a:srgbClr val="000080"/>
                </a:solidFill>
              </a:rPr>
              <a:t>      </a:t>
            </a:r>
            <a:r>
              <a:rPr lang="nb-NO" b="1" dirty="0" err="1">
                <a:solidFill>
                  <a:srgbClr val="000080"/>
                </a:solidFill>
              </a:rPr>
              <a:t>return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>
                <a:solidFill>
                  <a:srgbClr val="0000FF"/>
                </a:solidFill>
              </a:rPr>
              <a:t>1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226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4DFF6-3FBB-AA49-93DF-F242685D6400}"/>
              </a:ext>
            </a:extLst>
          </p:cNvPr>
          <p:cNvSpPr/>
          <p:nvPr/>
        </p:nvSpPr>
        <p:spPr>
          <a:xfrm>
            <a:off x="363893" y="651150"/>
            <a:ext cx="11971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b="1" dirty="0" err="1">
                <a:solidFill>
                  <a:srgbClr val="000080"/>
                </a:solidFill>
              </a:rPr>
              <a:t>public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static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hash</a:t>
            </a:r>
            <a:r>
              <a:rPr lang="nb-NO" dirty="0"/>
              <a:t>(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x) {</a:t>
            </a:r>
            <a:br>
              <a:rPr lang="nb-NO" dirty="0"/>
            </a:br>
            <a:endParaRPr lang="nb-NO" dirty="0"/>
          </a:p>
          <a:p>
            <a:pPr algn="l"/>
            <a:r>
              <a:rPr lang="nb-NO" b="1" dirty="0">
                <a:solidFill>
                  <a:srgbClr val="000080"/>
                </a:solidFill>
              </a:rPr>
              <a:t>      </a:t>
            </a:r>
            <a:r>
              <a:rPr lang="nb-NO" b="1" dirty="0" err="1">
                <a:solidFill>
                  <a:srgbClr val="000080"/>
                </a:solidFill>
              </a:rPr>
              <a:t>return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>
                <a:solidFill>
                  <a:srgbClr val="0000FF"/>
                </a:solidFill>
              </a:rPr>
              <a:t>1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}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6A34C-D2F3-CD4A-8AC2-E8A24EC5F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2" y="3032708"/>
            <a:ext cx="12073813" cy="6286500"/>
          </a:xfrm>
        </p:spPr>
        <p:txBody>
          <a:bodyPr/>
          <a:lstStyle/>
          <a:p>
            <a:r>
              <a:rPr lang="en-US" dirty="0"/>
              <a:t>Not particularly good…</a:t>
            </a:r>
          </a:p>
          <a:p>
            <a:r>
              <a:rPr lang="en-US" dirty="0"/>
              <a:t>It is in NOT </a:t>
            </a:r>
            <a:r>
              <a:rPr lang="en-US" i="1" dirty="0"/>
              <a:t>uniform</a:t>
            </a:r>
            <a:r>
              <a:rPr lang="en-US" dirty="0"/>
              <a:t>, as all values are mapped to the same value 1</a:t>
            </a:r>
          </a:p>
        </p:txBody>
      </p:sp>
    </p:spTree>
    <p:extLst>
      <p:ext uri="{BB962C8B-B14F-4D97-AF65-F5344CB8AC3E}">
        <p14:creationId xmlns:p14="http://schemas.microsoft.com/office/powerpoint/2010/main" val="31417898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4DFF6-3FBB-AA49-93DF-F242685D6400}"/>
              </a:ext>
            </a:extLst>
          </p:cNvPr>
          <p:cNvSpPr/>
          <p:nvPr/>
        </p:nvSpPr>
        <p:spPr>
          <a:xfrm>
            <a:off x="363893" y="651150"/>
            <a:ext cx="11971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b="1" dirty="0" err="1">
                <a:solidFill>
                  <a:srgbClr val="000080"/>
                </a:solidFill>
              </a:rPr>
              <a:t>public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static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hash</a:t>
            </a:r>
            <a:r>
              <a:rPr lang="nb-NO" dirty="0"/>
              <a:t>(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x) {</a:t>
            </a:r>
            <a:br>
              <a:rPr lang="nb-NO" dirty="0"/>
            </a:br>
            <a:endParaRPr lang="nb-NO" dirty="0"/>
          </a:p>
          <a:p>
            <a:pPr algn="l"/>
            <a:r>
              <a:rPr lang="nb-NO" b="1" dirty="0">
                <a:solidFill>
                  <a:srgbClr val="000080"/>
                </a:solidFill>
              </a:rPr>
              <a:t>      </a:t>
            </a:r>
            <a:r>
              <a:rPr lang="nb-NO" b="1" dirty="0" err="1">
                <a:solidFill>
                  <a:srgbClr val="000080"/>
                </a:solidFill>
              </a:rPr>
              <a:t>return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>
                <a:solidFill>
                  <a:srgbClr val="0000FF"/>
                </a:solidFill>
              </a:rPr>
              <a:t>x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}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B019-4AAA-4045-B3E2-CFCDFD35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2" y="3032708"/>
            <a:ext cx="12073813" cy="6286500"/>
          </a:xfrm>
        </p:spPr>
        <p:txBody>
          <a:bodyPr/>
          <a:lstStyle/>
          <a:p>
            <a:r>
              <a:rPr lang="en-US" dirty="0"/>
              <a:t>So called </a:t>
            </a:r>
            <a:r>
              <a:rPr lang="en-US" i="1" dirty="0"/>
              <a:t>identity</a:t>
            </a:r>
            <a:r>
              <a:rPr lang="en-US" dirty="0"/>
              <a:t> function</a:t>
            </a:r>
          </a:p>
          <a:p>
            <a:r>
              <a:rPr lang="en-US" dirty="0"/>
              <a:t>Technically, it is a valid hash function (</a:t>
            </a:r>
            <a:r>
              <a:rPr lang="en-US" dirty="0" err="1"/>
              <a:t>eg</a:t>
            </a:r>
            <a:r>
              <a:rPr lang="en-US" dirty="0"/>
              <a:t>, deterministic and uniform)</a:t>
            </a:r>
          </a:p>
          <a:p>
            <a:r>
              <a:rPr lang="en-US" dirty="0"/>
              <a:t>Potential issue: trivial to revert, </a:t>
            </a:r>
            <a:r>
              <a:rPr lang="en-US" dirty="0" err="1"/>
              <a:t>ie</a:t>
            </a:r>
            <a:r>
              <a:rPr lang="en-US" dirty="0"/>
              <a:t>, knowing output, it is trivial to find the input</a:t>
            </a:r>
          </a:p>
          <a:p>
            <a:pPr lvl="1"/>
            <a:r>
              <a:rPr lang="en-US" dirty="0"/>
              <a:t>this would had be a huge problem if we were in the context of </a:t>
            </a:r>
            <a:r>
              <a:rPr lang="en-US" b="1" dirty="0"/>
              <a:t>security</a:t>
            </a:r>
            <a:r>
              <a:rPr lang="en-US" dirty="0"/>
              <a:t>, </a:t>
            </a:r>
            <a:r>
              <a:rPr lang="en-US" dirty="0" err="1"/>
              <a:t>eg</a:t>
            </a:r>
            <a:r>
              <a:rPr lang="en-US" dirty="0"/>
              <a:t> hashing of passwords, but not here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12467438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4DFF6-3FBB-AA49-93DF-F242685D6400}"/>
              </a:ext>
            </a:extLst>
          </p:cNvPr>
          <p:cNvSpPr/>
          <p:nvPr/>
        </p:nvSpPr>
        <p:spPr>
          <a:xfrm>
            <a:off x="363893" y="651150"/>
            <a:ext cx="11971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b="1" dirty="0" err="1">
                <a:solidFill>
                  <a:srgbClr val="000080"/>
                </a:solidFill>
              </a:rPr>
              <a:t>public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static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hash</a:t>
            </a:r>
            <a:r>
              <a:rPr lang="nb-NO" dirty="0"/>
              <a:t>(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x) {</a:t>
            </a:r>
            <a:br>
              <a:rPr lang="nb-NO" dirty="0"/>
            </a:br>
            <a:endParaRPr lang="nb-NO" dirty="0"/>
          </a:p>
          <a:p>
            <a:pPr algn="l"/>
            <a:r>
              <a:rPr lang="nb-NO" b="1" dirty="0">
                <a:solidFill>
                  <a:srgbClr val="000080"/>
                </a:solidFill>
              </a:rPr>
              <a:t>      </a:t>
            </a:r>
            <a:r>
              <a:rPr lang="nb-NO" b="1" dirty="0" err="1">
                <a:solidFill>
                  <a:srgbClr val="000080"/>
                </a:solidFill>
              </a:rPr>
              <a:t>return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>
                <a:solidFill>
                  <a:srgbClr val="0000FF"/>
                </a:solidFill>
              </a:rPr>
              <a:t>x + 100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}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B019-4AAA-4045-B3E2-CFCDFD35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2" y="3032708"/>
            <a:ext cx="12073813" cy="6286500"/>
          </a:xfrm>
        </p:spPr>
        <p:txBody>
          <a:bodyPr/>
          <a:lstStyle/>
          <a:p>
            <a:r>
              <a:rPr lang="en-US" dirty="0"/>
              <a:t>Still a valid hashing function</a:t>
            </a:r>
          </a:p>
          <a:p>
            <a:pPr lvl="1"/>
            <a:r>
              <a:rPr lang="en-US" dirty="0"/>
              <a:t>the addition overflow for high values is irrelevant here</a:t>
            </a:r>
          </a:p>
          <a:p>
            <a:r>
              <a:rPr lang="en-US" dirty="0"/>
              <a:t>But still trivial to revert, </a:t>
            </a:r>
            <a:r>
              <a:rPr lang="en-US" dirty="0" err="1"/>
              <a:t>eg</a:t>
            </a:r>
            <a:r>
              <a:rPr lang="en-US" dirty="0"/>
              <a:t> find input given output</a:t>
            </a:r>
          </a:p>
          <a:p>
            <a:r>
              <a:rPr lang="en-US" dirty="0"/>
              <a:t>As in this course we do not deal with security, we are mainly interested in hash functions from larger to smaller sets</a:t>
            </a:r>
          </a:p>
        </p:txBody>
      </p:sp>
    </p:spTree>
    <p:extLst>
      <p:ext uri="{BB962C8B-B14F-4D97-AF65-F5344CB8AC3E}">
        <p14:creationId xmlns:p14="http://schemas.microsoft.com/office/powerpoint/2010/main" val="47633315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4211</TotalTime>
  <Words>2560</Words>
  <Application>Microsoft Macintosh PowerPoint</Application>
  <PresentationFormat>Custom</PresentationFormat>
  <Paragraphs>314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Cambria Math</vt:lpstr>
      <vt:lpstr>Helvetica Light</vt:lpstr>
      <vt:lpstr>Helvetica Neue</vt:lpstr>
      <vt:lpstr>White</vt:lpstr>
      <vt:lpstr>PG4200: Algorithms And Data Structures  Lesson 06:  Hash Maps and Sets</vt:lpstr>
      <vt:lpstr>Hash Function</vt:lpstr>
      <vt:lpstr>Hash Properties</vt:lpstr>
      <vt:lpstr>Collisions</vt:lpstr>
      <vt:lpstr>Hash Function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 &gt;&gt;&gt; 32</vt:lpstr>
      <vt:lpstr>(int) (x ^ (x &gt;&gt;&gt;32)) </vt:lpstr>
      <vt:lpstr>PowerPoint Presentation</vt:lpstr>
      <vt:lpstr>PowerPoint Presentation</vt:lpstr>
      <vt:lpstr>PowerPoint Presentation</vt:lpstr>
      <vt:lpstr>Hash Maps</vt:lpstr>
      <vt:lpstr>Example</vt:lpstr>
      <vt:lpstr>What About Collisions?</vt:lpstr>
      <vt:lpstr>Different Strategies</vt:lpstr>
      <vt:lpstr>PowerPoint Presentation</vt:lpstr>
      <vt:lpstr>java.lang.Object</vt:lpstr>
      <vt:lpstr>Cost</vt:lpstr>
      <vt:lpstr>Hash or RBT?</vt:lpstr>
      <vt:lpstr>Set</vt:lpstr>
      <vt:lpstr>Keys and Immutability</vt:lpstr>
      <vt:lpstr>Different Hash</vt:lpstr>
      <vt:lpstr>Using Maps and Sets</vt:lpstr>
      <vt:lpstr>Creating an Immutable Object</vt:lpstr>
      <vt:lpstr>“final” Limitation</vt:lpstr>
      <vt:lpstr>Modifying an Immutable Object</vt:lpstr>
      <vt:lpstr>Object Copy</vt:lpstr>
      <vt:lpstr>PowerPoint Presentation</vt:lpstr>
      <vt:lpstr>Homework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Andrea Arcuri</cp:lastModifiedBy>
  <cp:revision>315</cp:revision>
  <dcterms:modified xsi:type="dcterms:W3CDTF">2020-06-08T15:49:35Z</dcterms:modified>
</cp:coreProperties>
</file>