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90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23" r:id="rId41"/>
    <p:sldId id="324" r:id="rId42"/>
    <p:sldId id="325" r:id="rId43"/>
    <p:sldId id="326" r:id="rId44"/>
    <p:sldId id="327" r:id="rId45"/>
    <p:sldId id="328" r:id="rId46"/>
    <p:sldId id="314" r:id="rId4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4"/>
    <p:restoredTop sz="94611"/>
  </p:normalViewPr>
  <p:slideViewPr>
    <p:cSldViewPr snapToGrid="0" snapToObjects="1">
      <p:cViewPr varScale="1">
        <p:scale>
          <a:sx n="101" d="100"/>
          <a:sy n="101" d="100"/>
        </p:scale>
        <p:origin x="10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2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2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3953" y="294468"/>
            <a:ext cx="12274657" cy="623245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PG4200: Algorithms And Data Structures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02: </a:t>
            </a:r>
            <a:r>
              <a:rPr lang="en-US" dirty="0" smtClean="0"/>
              <a:t>Generics, Stacks </a:t>
            </a:r>
            <a:r>
              <a:rPr lang="en-US" dirty="0" smtClean="0"/>
              <a:t>and </a:t>
            </a:r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 smtClean="0"/>
              <a:t>Dr. 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1057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6953250" cy="6286500"/>
          </a:xfrm>
        </p:spPr>
        <p:txBody>
          <a:bodyPr/>
          <a:lstStyle/>
          <a:p>
            <a:r>
              <a:rPr lang="en-US" dirty="0" smtClean="0"/>
              <a:t>Type of collection</a:t>
            </a:r>
          </a:p>
          <a:p>
            <a:r>
              <a:rPr lang="en-US" dirty="0" smtClean="0"/>
              <a:t>Add on top of the stack (</a:t>
            </a:r>
            <a:r>
              <a:rPr lang="en-US" b="1" dirty="0" smtClean="0"/>
              <a:t>push</a:t>
            </a:r>
            <a:r>
              <a:rPr lang="en-US" dirty="0" smtClean="0"/>
              <a:t>) </a:t>
            </a:r>
          </a:p>
          <a:p>
            <a:r>
              <a:rPr lang="en-US" dirty="0" smtClean="0"/>
              <a:t>Remove from top (</a:t>
            </a:r>
            <a:r>
              <a:rPr lang="en-US" b="1" dirty="0" smtClean="0"/>
              <a:t>pop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only read from top (</a:t>
            </a:r>
            <a:r>
              <a:rPr lang="en-US" b="1" dirty="0" smtClean="0"/>
              <a:t>peek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LIFO: Last In, First Out</a:t>
            </a:r>
            <a:endParaRPr lang="en-US" i="1" dirty="0"/>
          </a:p>
        </p:txBody>
      </p:sp>
      <p:pic>
        <p:nvPicPr>
          <p:cNvPr id="1026" name="Picture 2" descr="Image result for stack pla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2979981"/>
            <a:ext cx="4146550" cy="553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4210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type of operations are more restricted compared to other collections we saw so far</a:t>
            </a:r>
          </a:p>
          <a:p>
            <a:r>
              <a:rPr lang="en-US" dirty="0" smtClean="0"/>
              <a:t>But if you are only interested in the operations of a stack, you can have specialized, </a:t>
            </a:r>
            <a:r>
              <a:rPr lang="en-US" i="1" dirty="0" smtClean="0"/>
              <a:t>high-performant</a:t>
            </a:r>
            <a:r>
              <a:rPr lang="en-US" dirty="0" smtClean="0"/>
              <a:t> implementations for 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601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need to work on some data X, so you push X on stack</a:t>
            </a:r>
          </a:p>
          <a:p>
            <a:r>
              <a:rPr lang="en-US" dirty="0" smtClean="0"/>
              <a:t>While working with X, you need to work on some other Y (</a:t>
            </a:r>
            <a:r>
              <a:rPr lang="en-US" b="1" dirty="0" smtClean="0"/>
              <a:t>push</a:t>
            </a:r>
            <a:r>
              <a:rPr lang="en-US" dirty="0" smtClean="0"/>
              <a:t> Y), but, once done with it (</a:t>
            </a:r>
            <a:r>
              <a:rPr lang="en-US" b="1" dirty="0" smtClean="0"/>
              <a:t>pop</a:t>
            </a:r>
            <a:r>
              <a:rPr lang="en-US" dirty="0" smtClean="0"/>
              <a:t>), need to go back to X (</a:t>
            </a:r>
            <a:r>
              <a:rPr lang="en-US" b="1" dirty="0" smtClean="0"/>
              <a:t>peek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While working on Y, might need to work on a Z (</a:t>
            </a:r>
            <a:r>
              <a:rPr lang="en-US" b="1" dirty="0" smtClean="0"/>
              <a:t>push</a:t>
            </a:r>
            <a:r>
              <a:rPr lang="en-US" dirty="0" smtClean="0"/>
              <a:t> Z), which itself might need to push more data on stack,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695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Call 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4057650" cy="62865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each method call, there is a frame, </a:t>
            </a:r>
            <a:r>
              <a:rPr lang="en-US" dirty="0" err="1" smtClean="0"/>
              <a:t>eg</a:t>
            </a:r>
            <a:r>
              <a:rPr lang="en-US" dirty="0" smtClean="0"/>
              <a:t> containing input parameters</a:t>
            </a:r>
          </a:p>
          <a:p>
            <a:r>
              <a:rPr lang="en-US" dirty="0" smtClean="0"/>
              <a:t>At each call, the JVM needs to push frame, and pop it once method is completed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81624" y="2756712"/>
            <a:ext cx="7296151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StackOverflow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x++;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44759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5250" y="2440990"/>
            <a:ext cx="9458326" cy="4585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java.lang.StackOverflowError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5730782"/>
            <a:ext cx="6178550" cy="32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6256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3500"/>
            <a:ext cx="5857875" cy="6286500"/>
          </a:xfrm>
        </p:spPr>
        <p:txBody>
          <a:bodyPr/>
          <a:lstStyle/>
          <a:p>
            <a:r>
              <a:rPr lang="en-US" dirty="0" smtClean="0"/>
              <a:t>Type of collection</a:t>
            </a:r>
          </a:p>
          <a:p>
            <a:r>
              <a:rPr lang="en-US" dirty="0" smtClean="0"/>
              <a:t>Add at the back, </a:t>
            </a:r>
            <a:r>
              <a:rPr lang="en-US" i="1" dirty="0" smtClean="0"/>
              <a:t>tail</a:t>
            </a:r>
            <a:r>
              <a:rPr lang="en-US" dirty="0" smtClean="0"/>
              <a:t> of the queue/line (</a:t>
            </a:r>
            <a:r>
              <a:rPr lang="en-US" b="1" dirty="0" err="1" smtClean="0"/>
              <a:t>enqueue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Remove from the head of the line (</a:t>
            </a:r>
            <a:r>
              <a:rPr lang="en-US" b="1" dirty="0" err="1" smtClean="0"/>
              <a:t>dequeue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FIFO: First In, First Out</a:t>
            </a:r>
          </a:p>
          <a:p>
            <a:endParaRPr lang="en-US" dirty="0"/>
          </a:p>
        </p:txBody>
      </p:sp>
      <p:pic>
        <p:nvPicPr>
          <p:cNvPr id="4098" name="Picture 2" descr="Image result for systembolaget 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636" y="7219950"/>
            <a:ext cx="3528164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que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2487082"/>
            <a:ext cx="6413500" cy="427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40993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Task Scheduler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136900"/>
            <a:ext cx="11099800" cy="6286500"/>
          </a:xfrm>
        </p:spPr>
        <p:txBody>
          <a:bodyPr/>
          <a:lstStyle/>
          <a:p>
            <a:r>
              <a:rPr lang="en-US" dirty="0" smtClean="0"/>
              <a:t>Process/thread add </a:t>
            </a:r>
            <a:r>
              <a:rPr lang="en-US" i="1" dirty="0" smtClean="0"/>
              <a:t>tasks to do </a:t>
            </a:r>
            <a:r>
              <a:rPr lang="en-US" dirty="0" smtClean="0"/>
              <a:t>on a queue</a:t>
            </a:r>
          </a:p>
          <a:p>
            <a:r>
              <a:rPr lang="en-US" dirty="0" smtClean="0"/>
              <a:t>Other process/thread workers read from queue and execute the task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oldest</a:t>
            </a:r>
            <a:r>
              <a:rPr lang="en-US" dirty="0" smtClean="0"/>
              <a:t> tasks need to be completed </a:t>
            </a:r>
            <a:r>
              <a:rPr lang="en-US" i="1" dirty="0" smtClean="0"/>
              <a:t>first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While workers are executing tasks, new tasks could be added to the 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0623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1644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3500"/>
            <a:ext cx="12325350" cy="62865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Node bar = new Node();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the variable “</a:t>
            </a:r>
            <a:r>
              <a:rPr lang="en-US" i="1" dirty="0" smtClean="0"/>
              <a:t>bar</a:t>
            </a:r>
            <a:r>
              <a:rPr lang="en-US" dirty="0" smtClean="0"/>
              <a:t>” </a:t>
            </a:r>
            <a:r>
              <a:rPr lang="en-US" dirty="0"/>
              <a:t>concretely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does “</a:t>
            </a:r>
            <a:r>
              <a:rPr lang="en-US" i="1" dirty="0" smtClean="0"/>
              <a:t>new</a:t>
            </a:r>
            <a:r>
              <a:rPr lang="en-US" dirty="0" smtClean="0"/>
              <a:t>” actually do?  </a:t>
            </a:r>
          </a:p>
          <a:p>
            <a:pPr lvl="1"/>
            <a:r>
              <a:rPr lang="en-US" dirty="0" smtClean="0"/>
              <a:t>what is the difference between “</a:t>
            </a:r>
            <a:r>
              <a:rPr lang="en-US" i="1" dirty="0" smtClean="0"/>
              <a:t>bar</a:t>
            </a:r>
            <a:r>
              <a:rPr lang="en-US" dirty="0" smtClean="0"/>
              <a:t>” variable and the object  created by “</a:t>
            </a:r>
            <a:r>
              <a:rPr lang="en-US" i="1" dirty="0" smtClean="0"/>
              <a:t>new Node()</a:t>
            </a:r>
            <a:r>
              <a:rPr lang="en-US" dirty="0" smtClean="0"/>
              <a:t>”?</a:t>
            </a:r>
          </a:p>
          <a:p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ar.next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bar.next.next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lvl="1"/>
            <a:r>
              <a:rPr lang="en-US" dirty="0" smtClean="0"/>
              <a:t>what is happening here?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re objects created or deleted? </a:t>
            </a:r>
          </a:p>
        </p:txBody>
      </p:sp>
    </p:spTree>
    <p:extLst>
      <p:ext uri="{BB962C8B-B14F-4D97-AF65-F5344CB8AC3E}">
        <p14:creationId xmlns:p14="http://schemas.microsoft.com/office/powerpoint/2010/main" val="291118929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we go into details of how to implement a Stack or a Queue, we need to have clear understanding of how memory is handled in </a:t>
            </a:r>
            <a:r>
              <a:rPr lang="en-US" dirty="0" smtClean="0"/>
              <a:t>Java</a:t>
            </a:r>
          </a:p>
          <a:p>
            <a:r>
              <a:rPr lang="en-US" i="1" dirty="0" smtClean="0"/>
              <a:t>Pointers</a:t>
            </a:r>
            <a:r>
              <a:rPr lang="en-US" dirty="0" smtClean="0"/>
              <a:t> and </a:t>
            </a:r>
            <a:r>
              <a:rPr lang="en-US" i="1" dirty="0" smtClean="0"/>
              <a:t>memory</a:t>
            </a:r>
            <a:r>
              <a:rPr lang="en-US" dirty="0" smtClean="0"/>
              <a:t> are usually hard to understand… but critical, otherwise it will be nearly impossible to understand the data structures in this course</a:t>
            </a:r>
          </a:p>
          <a:p>
            <a:r>
              <a:rPr lang="en-US" dirty="0" smtClean="0"/>
              <a:t>Should had been covered in the 1</a:t>
            </a:r>
            <a:r>
              <a:rPr lang="en-US" baseline="30000" dirty="0" smtClean="0"/>
              <a:t>st</a:t>
            </a:r>
            <a:r>
              <a:rPr lang="en-US" dirty="0" smtClean="0"/>
              <a:t> year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 this is just a high level revision…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431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319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Simplified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449" y="2380897"/>
            <a:ext cx="12437175" cy="57626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process will get allocated a certain amount of space on your RAM by the Operating System (OS)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you have 16G on your laptop and process needs 1G</a:t>
            </a:r>
          </a:p>
          <a:p>
            <a:r>
              <a:rPr lang="en-US" dirty="0" smtClean="0"/>
              <a:t>The process will use such memory to allocate variables and objects</a:t>
            </a:r>
          </a:p>
          <a:p>
            <a:pPr lvl="1"/>
            <a:r>
              <a:rPr lang="en-US" dirty="0" smtClean="0"/>
              <a:t>How the process handles this memory should be independent from the other processes</a:t>
            </a:r>
          </a:p>
          <a:p>
            <a:r>
              <a:rPr lang="en-US" i="1" dirty="0" smtClean="0"/>
              <a:t>Think of the memory like a big array</a:t>
            </a:r>
            <a:r>
              <a:rPr lang="en-US" dirty="0" smtClean="0"/>
              <a:t>, where process is allowed to write/read within a [</a:t>
            </a:r>
            <a:r>
              <a:rPr lang="en-US" dirty="0" err="1" smtClean="0"/>
              <a:t>i</a:t>
            </a:r>
            <a:r>
              <a:rPr lang="en-US" dirty="0" smtClean="0"/>
              <a:t>] – [j] range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if process got 1GB, it could use RAM from position 12G till 13G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000" y="8143522"/>
            <a:ext cx="2496949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0390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57573"/>
            <a:ext cx="10210800" cy="86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169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381374"/>
            <a:ext cx="11099800" cy="5508625"/>
          </a:xfrm>
        </p:spPr>
        <p:txBody>
          <a:bodyPr/>
          <a:lstStyle/>
          <a:p>
            <a:r>
              <a:rPr lang="en-US" dirty="0" smtClean="0"/>
              <a:t>At a very, very high level, the JVM divides its allocated memory in 3 main parts</a:t>
            </a:r>
          </a:p>
          <a:p>
            <a:r>
              <a:rPr lang="en-US" b="1" dirty="0" smtClean="0"/>
              <a:t>Static</a:t>
            </a:r>
            <a:r>
              <a:rPr lang="en-US" dirty="0" smtClean="0"/>
              <a:t>: containing for example the bytecode to run</a:t>
            </a:r>
          </a:p>
          <a:p>
            <a:r>
              <a:rPr lang="en-US" b="1" dirty="0" smtClean="0"/>
              <a:t>FCS</a:t>
            </a:r>
            <a:r>
              <a:rPr lang="en-US" dirty="0" smtClean="0"/>
              <a:t>: one stack per thread for the function calls</a:t>
            </a:r>
          </a:p>
          <a:p>
            <a:r>
              <a:rPr lang="en-US" b="1" dirty="0" smtClean="0"/>
              <a:t>Heap</a:t>
            </a:r>
            <a:r>
              <a:rPr lang="en-US" dirty="0" smtClean="0"/>
              <a:t>: where objects are stored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22867" y="2603500"/>
          <a:ext cx="11129433" cy="680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5909">
                  <a:extLst>
                    <a:ext uri="{9D8B030D-6E8A-4147-A177-3AD203B41FA5}">
                      <a16:colId xmlns:a16="http://schemas.microsoft.com/office/drawing/2014/main" val="336578864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16536447"/>
                    </a:ext>
                  </a:extLst>
                </a:gridCol>
                <a:gridCol w="5495924">
                  <a:extLst>
                    <a:ext uri="{9D8B030D-6E8A-4147-A177-3AD203B41FA5}">
                      <a16:colId xmlns:a16="http://schemas.microsoft.com/office/drawing/2014/main" val="2383694791"/>
                    </a:ext>
                  </a:extLst>
                </a:gridCol>
              </a:tblGrid>
              <a:tr h="6801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Static</a:t>
                      </a:r>
                      <a:endParaRPr lang="en-US" sz="2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Function</a:t>
                      </a:r>
                      <a:r>
                        <a:rPr lang="en-US" sz="2400" baseline="0" dirty="0" smtClean="0"/>
                        <a:t> Call Stacks 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Memory</a:t>
                      </a:r>
                      <a:r>
                        <a:rPr lang="en-US" sz="2400" baseline="0" dirty="0" smtClean="0"/>
                        <a:t> Heap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49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50350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6050" y="2603500"/>
            <a:ext cx="5962650" cy="62865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</a:t>
            </a:r>
            <a:r>
              <a:rPr lang="en-US" i="1" dirty="0" smtClean="0"/>
              <a:t>foo() </a:t>
            </a:r>
            <a:r>
              <a:rPr lang="en-US" dirty="0" smtClean="0"/>
              <a:t>is called, we need to store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k</a:t>
            </a:r>
            <a:r>
              <a:rPr lang="en-US" dirty="0" smtClean="0"/>
              <a:t> somewhere in memory</a:t>
            </a:r>
          </a:p>
          <a:p>
            <a:r>
              <a:rPr lang="en-US" dirty="0" smtClean="0"/>
              <a:t>When  </a:t>
            </a:r>
            <a:r>
              <a:rPr lang="en-US" i="1" dirty="0" smtClean="0"/>
              <a:t>bar() </a:t>
            </a:r>
            <a:r>
              <a:rPr lang="en-US" dirty="0" smtClean="0"/>
              <a:t>is called, we need to store </a:t>
            </a:r>
            <a:r>
              <a:rPr lang="en-US" i="1" dirty="0" smtClean="0"/>
              <a:t>y</a:t>
            </a:r>
            <a:r>
              <a:rPr lang="en-US" dirty="0" smtClean="0"/>
              <a:t> and </a:t>
            </a:r>
            <a:r>
              <a:rPr lang="en-US" i="1" dirty="0" smtClean="0"/>
              <a:t>z</a:t>
            </a:r>
            <a:r>
              <a:rPr lang="en-US" dirty="0" smtClean="0"/>
              <a:t>, plus we should not lose </a:t>
            </a:r>
            <a:r>
              <a:rPr lang="en-US" i="1" dirty="0" smtClean="0"/>
              <a:t>x</a:t>
            </a:r>
            <a:r>
              <a:rPr lang="en-US" dirty="0" smtClean="0"/>
              <a:t> from </a:t>
            </a:r>
            <a:r>
              <a:rPr lang="en-US" i="1" dirty="0" smtClean="0"/>
              <a:t>foo()</a:t>
            </a:r>
          </a:p>
          <a:p>
            <a:r>
              <a:rPr lang="en-US" dirty="0" smtClean="0"/>
              <a:t>Once </a:t>
            </a:r>
            <a:r>
              <a:rPr lang="en-US" i="1" dirty="0" smtClean="0"/>
              <a:t>bar() </a:t>
            </a:r>
            <a:r>
              <a:rPr lang="en-US" dirty="0" smtClean="0"/>
              <a:t>is terminated, we do not need </a:t>
            </a:r>
            <a:r>
              <a:rPr lang="en-US" i="1" dirty="0" smtClean="0"/>
              <a:t>y</a:t>
            </a:r>
            <a:r>
              <a:rPr lang="en-US" dirty="0" smtClean="0"/>
              <a:t> and </a:t>
            </a:r>
            <a:r>
              <a:rPr lang="en-US" i="1" dirty="0" smtClean="0"/>
              <a:t>z</a:t>
            </a:r>
            <a:r>
              <a:rPr lang="en-US" dirty="0" smtClean="0"/>
              <a:t> any more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0;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return z;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132011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Frame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i="1" dirty="0" smtClean="0"/>
              <a:t>frame</a:t>
            </a:r>
            <a:r>
              <a:rPr lang="en-US" dirty="0" smtClean="0"/>
              <a:t> for each function call</a:t>
            </a:r>
          </a:p>
          <a:p>
            <a:r>
              <a:rPr lang="en-US" dirty="0" smtClean="0"/>
              <a:t>A frame stores all the input and all the local variables, </a:t>
            </a:r>
            <a:r>
              <a:rPr lang="en-US" dirty="0" err="1" smtClean="0"/>
              <a:t>eg</a:t>
            </a:r>
            <a:r>
              <a:rPr lang="en-US" dirty="0" smtClean="0"/>
              <a:t>., 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k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 and </a:t>
            </a:r>
            <a:r>
              <a:rPr lang="en-US" i="1" dirty="0" smtClean="0"/>
              <a:t>z</a:t>
            </a:r>
          </a:p>
          <a:p>
            <a:r>
              <a:rPr lang="en-US" dirty="0" smtClean="0"/>
              <a:t>When we start a function call, we </a:t>
            </a:r>
            <a:r>
              <a:rPr lang="en-US" i="1" dirty="0" smtClean="0"/>
              <a:t>push</a:t>
            </a:r>
            <a:r>
              <a:rPr lang="en-US" dirty="0" smtClean="0"/>
              <a:t> its frame to the stack</a:t>
            </a:r>
          </a:p>
          <a:p>
            <a:r>
              <a:rPr lang="en-US" dirty="0" smtClean="0"/>
              <a:t>Once function call ends, we </a:t>
            </a:r>
            <a:r>
              <a:rPr lang="en-US" i="1" dirty="0" smtClean="0"/>
              <a:t>pop</a:t>
            </a:r>
            <a:r>
              <a:rPr lang="en-US" dirty="0" smtClean="0"/>
              <a:t> its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5241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</a:t>
            </a:r>
            <a:r>
              <a:rPr lang="en-US" i="1" dirty="0" smtClean="0"/>
              <a:t>bar()</a:t>
            </a:r>
            <a:r>
              <a:rPr lang="en-US" dirty="0" smtClean="0"/>
              <a:t> Is Called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2;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return z;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915400" y="5095875"/>
          <a:ext cx="215053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303527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 =</a:t>
                      </a:r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3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 =</a:t>
                      </a:r>
                      <a:r>
                        <a:rPr lang="en-US" sz="2400" baseline="0" dirty="0" smtClean="0"/>
                        <a:t> ?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08339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5429250" y="3838574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2976" y="6349633"/>
            <a:ext cx="563245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One frame on stack for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r>
              <a:rPr kumimoji="0" lang="en-US" sz="3600" b="0" i="1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foo()</a:t>
            </a:r>
            <a:r>
              <a:rPr kumimoji="0" lang="en-US" sz="3600" b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call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2490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i="1" dirty="0" smtClean="0"/>
              <a:t>bar()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2;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return z;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810625" y="3133725"/>
          <a:ext cx="215053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303527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r>
                        <a:rPr lang="en-US" sz="2400" baseline="0" dirty="0" smtClean="0"/>
                        <a:t> = 2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52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 =</a:t>
                      </a:r>
                      <a:r>
                        <a:rPr lang="en-US" sz="2400" baseline="0" dirty="0" smtClean="0"/>
                        <a:t> 4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75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 =</a:t>
                      </a:r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3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 =</a:t>
                      </a:r>
                      <a:r>
                        <a:rPr lang="en-US" sz="2400" baseline="0" dirty="0" smtClean="0"/>
                        <a:t> ?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08339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4902200" y="6762749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2976" y="5241638"/>
            <a:ext cx="5632450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Push new frame for </a:t>
            </a:r>
            <a:r>
              <a:rPr kumimoji="0" lang="en-US" sz="36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bar(y)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i="1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Note that </a:t>
            </a:r>
            <a:r>
              <a:rPr lang="en-US" i="1" dirty="0" smtClean="0"/>
              <a:t>y</a:t>
            </a:r>
            <a:r>
              <a:rPr lang="en-US" dirty="0" smtClean="0"/>
              <a:t> is initialized with same value of </a:t>
            </a:r>
            <a:r>
              <a:rPr lang="en-US" i="1" dirty="0" smtClean="0"/>
              <a:t>x</a:t>
            </a:r>
            <a:r>
              <a:rPr lang="en-US" dirty="0" smtClean="0"/>
              <a:t>. Changing </a:t>
            </a:r>
            <a:r>
              <a:rPr lang="en-US" i="1" dirty="0" smtClean="0"/>
              <a:t>y</a:t>
            </a:r>
            <a:r>
              <a:rPr lang="en-US" dirty="0" smtClean="0"/>
              <a:t> does not affect </a:t>
            </a:r>
            <a:r>
              <a:rPr lang="en-US" i="1" dirty="0" smtClean="0"/>
              <a:t>x</a:t>
            </a:r>
            <a:r>
              <a:rPr lang="en-US" dirty="0" smtClean="0"/>
              <a:t>, as in different frames</a:t>
            </a:r>
            <a:endParaRPr kumimoji="0" lang="en-US" sz="36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24571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Once </a:t>
            </a:r>
            <a:r>
              <a:rPr lang="en-US" i="1" dirty="0" smtClean="0"/>
              <a:t>bar()</a:t>
            </a:r>
            <a:r>
              <a:rPr lang="en-US" dirty="0" smtClean="0"/>
              <a:t> Is Completed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2;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return z;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915400" y="5095875"/>
          <a:ext cx="215053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303527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 =</a:t>
                      </a:r>
                      <a:r>
                        <a:rPr lang="en-US" sz="2400" baseline="0" dirty="0" smtClean="0"/>
                        <a:t> 2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3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 = 4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08339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5324475" y="4352924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2976" y="6349633"/>
            <a:ext cx="563245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Pop stack of bar(y), as no needed any more.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7790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Bytes In 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26" y="7762873"/>
            <a:ext cx="4766204" cy="1857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When we pop frame, data is still actually there. Will be overwritten at next frame push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14891" y="2901244"/>
          <a:ext cx="235690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909">
                  <a:extLst>
                    <a:ext uri="{9D8B030D-6E8A-4147-A177-3AD203B41FA5}">
                      <a16:colId xmlns:a16="http://schemas.microsoft.com/office/drawing/2014/main" val="418774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4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53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27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87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39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6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42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1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69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25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 = 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25207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323945" y="2897363"/>
          <a:ext cx="235690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909">
                  <a:extLst>
                    <a:ext uri="{9D8B030D-6E8A-4147-A177-3AD203B41FA5}">
                      <a16:colId xmlns:a16="http://schemas.microsoft.com/office/drawing/2014/main" val="476100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9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4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0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98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3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9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3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= 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61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= 4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19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0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 = 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6176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829800" y="2901244"/>
          <a:ext cx="235690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909">
                  <a:extLst>
                    <a:ext uri="{9D8B030D-6E8A-4147-A177-3AD203B41FA5}">
                      <a16:colId xmlns:a16="http://schemas.microsoft.com/office/drawing/2014/main" val="476100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9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4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0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98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3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9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3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61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19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0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 = 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61763"/>
                  </a:ext>
                </a:extLst>
              </a:tr>
            </a:tbl>
          </a:graphicData>
        </a:graphic>
      </p:graphicFrame>
      <p:sp>
        <p:nvSpPr>
          <p:cNvPr id="9" name="Text Placeholder 2"/>
          <p:cNvSpPr txBox="1">
            <a:spLocks/>
          </p:cNvSpPr>
          <p:nvPr/>
        </p:nvSpPr>
        <p:spPr>
          <a:xfrm>
            <a:off x="504824" y="7762873"/>
            <a:ext cx="4619625" cy="1857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75000"/>
              <a:buFontTx/>
              <a:buChar char="★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hangingPunct="1">
              <a:buFontTx/>
              <a:buNone/>
            </a:pPr>
            <a:r>
              <a:rPr lang="en-US" dirty="0" smtClean="0"/>
              <a:t>Consider each cell as contiguous 32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916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Issue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6100" y="2603500"/>
            <a:ext cx="5156200" cy="62865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we call </a:t>
            </a:r>
            <a:r>
              <a:rPr lang="en-US" i="1" dirty="0" smtClean="0"/>
              <a:t>bar(x), </a:t>
            </a:r>
            <a:r>
              <a:rPr lang="en-US" dirty="0" smtClean="0"/>
              <a:t>the 32 bits of </a:t>
            </a:r>
            <a:r>
              <a:rPr lang="en-US" i="1" dirty="0" smtClean="0"/>
              <a:t>x</a:t>
            </a:r>
            <a:r>
              <a:rPr lang="en-US" dirty="0" smtClean="0"/>
              <a:t> are copied from current frame to the frame of </a:t>
            </a:r>
            <a:r>
              <a:rPr lang="en-US" i="1" dirty="0" smtClean="0"/>
              <a:t>bar() </a:t>
            </a:r>
            <a:r>
              <a:rPr lang="en-US" dirty="0" smtClean="0"/>
              <a:t>in the </a:t>
            </a:r>
            <a:r>
              <a:rPr lang="en-US" i="1" dirty="0" smtClean="0"/>
              <a:t>y</a:t>
            </a:r>
            <a:r>
              <a:rPr lang="en-US" dirty="0" smtClean="0"/>
              <a:t> variable</a:t>
            </a:r>
          </a:p>
          <a:p>
            <a:r>
              <a:rPr lang="en-US" dirty="0" smtClean="0"/>
              <a:t>32 bits are OK, but what if we have large objects???</a:t>
            </a:r>
          </a:p>
          <a:p>
            <a:r>
              <a:rPr lang="en-US" i="1" dirty="0" smtClean="0"/>
              <a:t>Passing by value </a:t>
            </a:r>
            <a:r>
              <a:rPr lang="en-US" dirty="0" smtClean="0"/>
              <a:t>is inefficient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2;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return z;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68904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913" y="2603499"/>
            <a:ext cx="12273699" cy="6832731"/>
          </a:xfrm>
        </p:spPr>
        <p:txBody>
          <a:bodyPr/>
          <a:lstStyle/>
          <a:p>
            <a:r>
              <a:rPr lang="en-US" dirty="0" smtClean="0"/>
              <a:t>In Java (and </a:t>
            </a:r>
            <a:r>
              <a:rPr lang="en-US" dirty="0" smtClean="0"/>
              <a:t>other statically </a:t>
            </a:r>
            <a:r>
              <a:rPr lang="en-US" dirty="0" smtClean="0"/>
              <a:t>typed languages) you need to declare the </a:t>
            </a:r>
            <a:r>
              <a:rPr lang="en-US" i="1" dirty="0" smtClean="0"/>
              <a:t>type</a:t>
            </a:r>
            <a:r>
              <a:rPr lang="en-US" dirty="0" smtClean="0"/>
              <a:t> of the variable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“</a:t>
            </a:r>
            <a:r>
              <a:rPr lang="en-US" i="1" dirty="0" err="1" smtClean="0"/>
              <a:t>int</a:t>
            </a:r>
            <a:r>
              <a:rPr lang="en-US" i="1" dirty="0" smtClean="0"/>
              <a:t> x</a:t>
            </a:r>
            <a:r>
              <a:rPr lang="en-US" dirty="0" smtClean="0"/>
              <a:t>” or “</a:t>
            </a:r>
            <a:r>
              <a:rPr lang="en-US" i="1" dirty="0" smtClean="0"/>
              <a:t>String 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In collections (arrays, lists, queues, stacks, etc.) you store data, but of which type?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88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Pointers/References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5" y="2603500"/>
            <a:ext cx="12363450" cy="6286500"/>
          </a:xfrm>
        </p:spPr>
        <p:txBody>
          <a:bodyPr/>
          <a:lstStyle/>
          <a:p>
            <a:r>
              <a:rPr lang="en-US" dirty="0" smtClean="0"/>
              <a:t>Java does not allow you (yet) to have objects on the FCS</a:t>
            </a:r>
          </a:p>
          <a:p>
            <a:pPr lvl="1"/>
            <a:r>
              <a:rPr lang="en-US" dirty="0" smtClean="0"/>
              <a:t>Only allowed primitive values 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double, </a:t>
            </a:r>
            <a:r>
              <a:rPr lang="en-US" dirty="0" err="1" smtClean="0"/>
              <a:t>boolean</a:t>
            </a:r>
            <a:r>
              <a:rPr lang="en-US" dirty="0" smtClean="0"/>
              <a:t>) and pointers</a:t>
            </a:r>
          </a:p>
          <a:p>
            <a:pPr lvl="1"/>
            <a:r>
              <a:rPr lang="en-US" dirty="0" smtClean="0"/>
              <a:t>Note: other languages allows you objects on FCS, </a:t>
            </a:r>
            <a:r>
              <a:rPr lang="en-US" dirty="0" err="1" smtClean="0"/>
              <a:t>eg</a:t>
            </a:r>
            <a:r>
              <a:rPr lang="en-US" dirty="0" smtClean="0"/>
              <a:t> C++ </a:t>
            </a:r>
          </a:p>
          <a:p>
            <a:r>
              <a:rPr lang="en-US" dirty="0" smtClean="0"/>
              <a:t>To have objects, those will be allocated on the </a:t>
            </a:r>
            <a:r>
              <a:rPr lang="en-US" b="1" dirty="0" smtClean="0"/>
              <a:t>heap</a:t>
            </a:r>
          </a:p>
          <a:p>
            <a:r>
              <a:rPr lang="en-US" dirty="0" smtClean="0"/>
              <a:t>The FCS will have </a:t>
            </a:r>
            <a:r>
              <a:rPr lang="en-US" b="1" dirty="0" smtClean="0"/>
              <a:t>pointers</a:t>
            </a:r>
            <a:r>
              <a:rPr lang="en-US" dirty="0" smtClean="0"/>
              <a:t> to the </a:t>
            </a:r>
            <a:r>
              <a:rPr lang="en-US" b="1" dirty="0" smtClean="0"/>
              <a:t>heap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59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746250"/>
          </a:xfrm>
        </p:spPr>
        <p:txBody>
          <a:bodyPr/>
          <a:lstStyle/>
          <a:p>
            <a:r>
              <a:rPr lang="en-US" dirty="0" smtClean="0"/>
              <a:t>Allocation on Heap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750" y="2603500"/>
            <a:ext cx="5457825" cy="62865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x </a:t>
            </a:r>
            <a:r>
              <a:rPr lang="en-US" dirty="0" smtClean="0"/>
              <a:t>variable is not going to contain the 4 inputs</a:t>
            </a:r>
          </a:p>
          <a:p>
            <a:r>
              <a:rPr lang="en-US" dirty="0" smtClean="0"/>
              <a:t>These are stored in the </a:t>
            </a:r>
            <a:r>
              <a:rPr lang="en-US" i="1" dirty="0" smtClean="0"/>
              <a:t>heap</a:t>
            </a:r>
          </a:p>
          <a:p>
            <a:r>
              <a:rPr lang="en-US" i="1" dirty="0" smtClean="0"/>
              <a:t>x</a:t>
            </a:r>
            <a:r>
              <a:rPr lang="en-US" dirty="0" smtClean="0"/>
              <a:t> is just a </a:t>
            </a:r>
            <a:r>
              <a:rPr lang="en-US" b="1" dirty="0" smtClean="0"/>
              <a:t>pointer</a:t>
            </a:r>
            <a:r>
              <a:rPr lang="en-US" dirty="0" smtClean="0"/>
              <a:t> to the location on the heap</a:t>
            </a:r>
          </a:p>
          <a:p>
            <a:r>
              <a:rPr lang="en-US" dirty="0" smtClean="0"/>
              <a:t>Assume </a:t>
            </a:r>
            <a:r>
              <a:rPr lang="en-US" i="1" dirty="0" smtClean="0"/>
              <a:t>X</a:t>
            </a:r>
            <a:r>
              <a:rPr lang="en-US" dirty="0" smtClean="0"/>
              <a:t> has 4 private fields, initialized in constructor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2460765"/>
            <a:ext cx="7429501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a, </a:t>
            </a:r>
            <a:r>
              <a:rPr lang="en-US" sz="3200" dirty="0" err="1" smtClean="0">
                <a:latin typeface="Source Code Pro" panose="020B0509030403020204" pitchFamily="49" charset="0"/>
              </a:rPr>
              <a:t>boolean</a:t>
            </a:r>
            <a:r>
              <a:rPr lang="en-US" sz="3200" dirty="0" smtClean="0">
                <a:latin typeface="Source Code Pro" panose="020B0509030403020204" pitchFamily="49" charset="0"/>
              </a:rPr>
              <a:t> b,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char c, double d){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new X(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a,b,c,d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y.compute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();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return z;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85867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4" y="5553074"/>
            <a:ext cx="12030075" cy="32670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FCS growing from left to right</a:t>
            </a:r>
          </a:p>
          <a:p>
            <a:r>
              <a:rPr lang="en-US" dirty="0" smtClean="0"/>
              <a:t>Frame contains data for 4 inputs and 2 local variables</a:t>
            </a:r>
          </a:p>
          <a:p>
            <a:r>
              <a:rPr lang="en-US" i="1" dirty="0" smtClean="0"/>
              <a:t>X </a:t>
            </a:r>
            <a:r>
              <a:rPr lang="en-US" dirty="0" smtClean="0"/>
              <a:t>is a 64 bit address in the memory, </a:t>
            </a:r>
            <a:r>
              <a:rPr lang="en-US" dirty="0" err="1" smtClean="0"/>
              <a:t>ie</a:t>
            </a:r>
            <a:r>
              <a:rPr lang="en-US" dirty="0" smtClean="0"/>
              <a:t> it is a number, like an index in an array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142181"/>
            <a:ext cx="7429501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a, </a:t>
            </a:r>
            <a:r>
              <a:rPr lang="en-US" sz="3200" dirty="0" err="1" smtClean="0">
                <a:latin typeface="Source Code Pro" panose="020B0509030403020204" pitchFamily="49" charset="0"/>
              </a:rPr>
              <a:t>boolean</a:t>
            </a:r>
            <a:r>
              <a:rPr lang="en-US" sz="3200" dirty="0" smtClean="0">
                <a:latin typeface="Source Code Pro" panose="020B0509030403020204" pitchFamily="49" charset="0"/>
              </a:rPr>
              <a:t> b,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char c, double d){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new X(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a,b,c,d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52500" y="4158544"/>
          <a:ext cx="11099800" cy="436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763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227311910"/>
                    </a:ext>
                  </a:extLst>
                </a:gridCol>
                <a:gridCol w="396973">
                  <a:extLst>
                    <a:ext uri="{9D8B030D-6E8A-4147-A177-3AD203B41FA5}">
                      <a16:colId xmlns:a16="http://schemas.microsoft.com/office/drawing/2014/main" val="2390585517"/>
                    </a:ext>
                  </a:extLst>
                </a:gridCol>
                <a:gridCol w="357275">
                  <a:extLst>
                    <a:ext uri="{9D8B030D-6E8A-4147-A177-3AD203B41FA5}">
                      <a16:colId xmlns:a16="http://schemas.microsoft.com/office/drawing/2014/main" val="1136688979"/>
                    </a:ext>
                  </a:extLst>
                </a:gridCol>
                <a:gridCol w="456519">
                  <a:extLst>
                    <a:ext uri="{9D8B030D-6E8A-4147-A177-3AD203B41FA5}">
                      <a16:colId xmlns:a16="http://schemas.microsoft.com/office/drawing/2014/main" val="2862589426"/>
                    </a:ext>
                  </a:extLst>
                </a:gridCol>
                <a:gridCol w="446594">
                  <a:extLst>
                    <a:ext uri="{9D8B030D-6E8A-4147-A177-3AD203B41FA5}">
                      <a16:colId xmlns:a16="http://schemas.microsoft.com/office/drawing/2014/main" val="3512668269"/>
                    </a:ext>
                  </a:extLst>
                </a:gridCol>
                <a:gridCol w="3116236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5607240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43633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Space on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6819900" y="942974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44972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5553074"/>
            <a:ext cx="12468225" cy="384810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new</a:t>
            </a:r>
            <a:r>
              <a:rPr lang="en-US" dirty="0" smtClean="0"/>
              <a:t> keyword allocates memory in the heap for storing all the data of </a:t>
            </a:r>
            <a:r>
              <a:rPr lang="en-US" i="1" dirty="0" smtClean="0"/>
              <a:t>x</a:t>
            </a:r>
          </a:p>
          <a:p>
            <a:r>
              <a:rPr lang="en-US" dirty="0" smtClean="0"/>
              <a:t>Can’t control where in heap data of </a:t>
            </a:r>
            <a:r>
              <a:rPr lang="en-US" i="1" dirty="0" smtClean="0"/>
              <a:t>x</a:t>
            </a:r>
            <a:r>
              <a:rPr lang="en-US" dirty="0" smtClean="0"/>
              <a:t> is allocated, but will be at some known position, </a:t>
            </a:r>
            <a:r>
              <a:rPr lang="en-US" dirty="0" err="1" smtClean="0"/>
              <a:t>eg</a:t>
            </a:r>
            <a:r>
              <a:rPr lang="en-US" dirty="0" smtClean="0"/>
              <a:t> 74321   </a:t>
            </a:r>
          </a:p>
          <a:p>
            <a:r>
              <a:rPr lang="en-US" dirty="0" smtClean="0"/>
              <a:t>When JVM calls </a:t>
            </a:r>
            <a:r>
              <a:rPr lang="en-US" i="1" dirty="0" smtClean="0"/>
              <a:t>new</a:t>
            </a:r>
            <a:r>
              <a:rPr lang="en-US" dirty="0" smtClean="0"/>
              <a:t>, it will choose a </a:t>
            </a:r>
            <a:r>
              <a:rPr lang="en-US" i="1" dirty="0" smtClean="0"/>
              <a:t>free</a:t>
            </a:r>
            <a:r>
              <a:rPr lang="en-US" dirty="0" smtClean="0"/>
              <a:t> area in the heap</a:t>
            </a:r>
          </a:p>
          <a:p>
            <a:r>
              <a:rPr lang="en-US" dirty="0" smtClean="0"/>
              <a:t>The variable </a:t>
            </a:r>
            <a:r>
              <a:rPr lang="en-US" i="1" dirty="0" smtClean="0"/>
              <a:t>x </a:t>
            </a:r>
            <a:r>
              <a:rPr lang="en-US" dirty="0" smtClean="0"/>
              <a:t>in the FCS will contain the numeric address, </a:t>
            </a:r>
            <a:r>
              <a:rPr lang="en-US" dirty="0" err="1" smtClean="0"/>
              <a:t>eg</a:t>
            </a:r>
            <a:r>
              <a:rPr lang="en-US" dirty="0" smtClean="0"/>
              <a:t> 74321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142181"/>
            <a:ext cx="7429501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a, </a:t>
            </a:r>
            <a:r>
              <a:rPr lang="en-US" sz="3200" dirty="0" err="1" smtClean="0">
                <a:latin typeface="Source Code Pro" panose="020B0509030403020204" pitchFamily="49" charset="0"/>
              </a:rPr>
              <a:t>boolean</a:t>
            </a:r>
            <a:r>
              <a:rPr lang="en-US" sz="3200" dirty="0" smtClean="0">
                <a:latin typeface="Source Code Pro" panose="020B0509030403020204" pitchFamily="49" charset="0"/>
              </a:rPr>
              <a:t> b,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char c, double d){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new X(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a,b,c,d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52500" y="4472869"/>
          <a:ext cx="11200100" cy="436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273119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0585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6688979"/>
                    </a:ext>
                  </a:extLst>
                </a:gridCol>
                <a:gridCol w="227086">
                  <a:extLst>
                    <a:ext uri="{9D8B030D-6E8A-4147-A177-3AD203B41FA5}">
                      <a16:colId xmlns:a16="http://schemas.microsoft.com/office/drawing/2014/main" val="2862589426"/>
                    </a:ext>
                  </a:extLst>
                </a:gridCol>
                <a:gridCol w="222150">
                  <a:extLst>
                    <a:ext uri="{9D8B030D-6E8A-4147-A177-3AD203B41FA5}">
                      <a16:colId xmlns:a16="http://schemas.microsoft.com/office/drawing/2014/main" val="3512668269"/>
                    </a:ext>
                  </a:extLst>
                </a:gridCol>
                <a:gridCol w="3041994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3881271221"/>
                    </a:ext>
                  </a:extLst>
                </a:gridCol>
                <a:gridCol w="1229039">
                  <a:extLst>
                    <a:ext uri="{9D8B030D-6E8A-4147-A177-3AD203B41FA5}">
                      <a16:colId xmlns:a16="http://schemas.microsoft.com/office/drawing/2014/main" val="3806826599"/>
                    </a:ext>
                  </a:extLst>
                </a:gridCol>
                <a:gridCol w="2789211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43633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Space on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i="1" baseline="0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6819900" y="1474113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924050" y="3514639"/>
            <a:ext cx="6743060" cy="952586"/>
          </a:xfrm>
          <a:custGeom>
            <a:avLst/>
            <a:gdLst>
              <a:gd name="connsiteX0" fmla="*/ 0 w 6743060"/>
              <a:gd name="connsiteY0" fmla="*/ 952586 h 952586"/>
              <a:gd name="connsiteX1" fmla="*/ 5857875 w 6743060"/>
              <a:gd name="connsiteY1" fmla="*/ 86 h 952586"/>
              <a:gd name="connsiteX2" fmla="*/ 6705600 w 6743060"/>
              <a:gd name="connsiteY2" fmla="*/ 895436 h 952586"/>
              <a:gd name="connsiteX3" fmla="*/ 6638925 w 6743060"/>
              <a:gd name="connsiteY3" fmla="*/ 723986 h 95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3060" h="952586">
                <a:moveTo>
                  <a:pt x="0" y="952586"/>
                </a:moveTo>
                <a:cubicBezTo>
                  <a:pt x="2370137" y="481098"/>
                  <a:pt x="4740275" y="9611"/>
                  <a:pt x="5857875" y="86"/>
                </a:cubicBezTo>
                <a:cubicBezTo>
                  <a:pt x="6975475" y="-9439"/>
                  <a:pt x="6575425" y="774786"/>
                  <a:pt x="6705600" y="895436"/>
                </a:cubicBezTo>
                <a:cubicBezTo>
                  <a:pt x="6835775" y="1016086"/>
                  <a:pt x="6580188" y="743036"/>
                  <a:pt x="6638925" y="723986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1847850" y="3566122"/>
            <a:ext cx="6457950" cy="76962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2475" y="4913232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73001" y="4913232"/>
            <a:ext cx="1045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10,000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4432" y="4913232"/>
            <a:ext cx="1045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74,321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301185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5553074"/>
            <a:ext cx="12468225" cy="38481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frame pushed for </a:t>
            </a:r>
            <a:r>
              <a:rPr lang="en-US" i="1" dirty="0" smtClean="0"/>
              <a:t>bar(</a:t>
            </a:r>
            <a:r>
              <a:rPr lang="en-US" i="1" dirty="0"/>
              <a:t>x</a:t>
            </a:r>
            <a:r>
              <a:rPr lang="en-US" i="1" dirty="0" smtClean="0"/>
              <a:t>)</a:t>
            </a:r>
            <a:r>
              <a:rPr lang="en-US" dirty="0" smtClean="0"/>
              <a:t> contains data for </a:t>
            </a:r>
            <a:r>
              <a:rPr lang="en-US" i="1" dirty="0" smtClean="0"/>
              <a:t>y</a:t>
            </a:r>
            <a:r>
              <a:rPr lang="en-US" dirty="0" smtClean="0"/>
              <a:t> and</a:t>
            </a:r>
            <a:r>
              <a:rPr lang="en-US" i="1" dirty="0" smtClean="0"/>
              <a:t> z</a:t>
            </a:r>
          </a:p>
          <a:p>
            <a:r>
              <a:rPr lang="en-US" i="1" dirty="0"/>
              <a:t>x</a:t>
            </a:r>
            <a:r>
              <a:rPr lang="en-US" dirty="0" smtClean="0"/>
              <a:t> in the frame of </a:t>
            </a:r>
            <a:r>
              <a:rPr lang="en-US" i="1" dirty="0" smtClean="0"/>
              <a:t>foo() </a:t>
            </a:r>
            <a:r>
              <a:rPr lang="en-US" dirty="0" smtClean="0"/>
              <a:t>has same value of </a:t>
            </a:r>
            <a:r>
              <a:rPr lang="en-US" i="1" dirty="0" smtClean="0"/>
              <a:t>y </a:t>
            </a:r>
            <a:r>
              <a:rPr lang="en-US" dirty="0" smtClean="0"/>
              <a:t>in frame of </a:t>
            </a:r>
            <a:r>
              <a:rPr lang="en-US" i="1" dirty="0" smtClean="0"/>
              <a:t>bar(), </a:t>
            </a:r>
            <a:r>
              <a:rPr lang="en-US" dirty="0" err="1" smtClean="0"/>
              <a:t>ie</a:t>
            </a:r>
            <a:r>
              <a:rPr lang="en-US" dirty="0" smtClean="0"/>
              <a:t> 74321   </a:t>
            </a:r>
          </a:p>
          <a:p>
            <a:r>
              <a:rPr lang="en-US" dirty="0" smtClean="0"/>
              <a:t>The “Data of x” has not be copied when calling </a:t>
            </a:r>
            <a:r>
              <a:rPr lang="en-US" i="1" dirty="0" smtClean="0"/>
              <a:t>bar(x), </a:t>
            </a:r>
            <a:r>
              <a:rPr lang="en-US" dirty="0" smtClean="0"/>
              <a:t>we just copied the </a:t>
            </a:r>
            <a:r>
              <a:rPr lang="en-US" i="1" dirty="0" smtClean="0"/>
              <a:t>reference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 the address 74321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499" y="142181"/>
            <a:ext cx="7429501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a, </a:t>
            </a:r>
            <a:r>
              <a:rPr lang="en-US" sz="3200" dirty="0" err="1" smtClean="0">
                <a:latin typeface="Source Code Pro" panose="020B0509030403020204" pitchFamily="49" charset="0"/>
              </a:rPr>
              <a:t>boolean</a:t>
            </a:r>
            <a:r>
              <a:rPr lang="en-US" sz="3200" dirty="0" smtClean="0">
                <a:latin typeface="Source Code Pro" panose="020B0509030403020204" pitchFamily="49" charset="0"/>
              </a:rPr>
              <a:t> b,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char c, double d){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new X(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a,b,c,d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</a:t>
            </a: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52500" y="4472869"/>
          <a:ext cx="11232174" cy="436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273119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0585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6688979"/>
                    </a:ext>
                  </a:extLst>
                </a:gridCol>
                <a:gridCol w="218427">
                  <a:extLst>
                    <a:ext uri="{9D8B030D-6E8A-4147-A177-3AD203B41FA5}">
                      <a16:colId xmlns:a16="http://schemas.microsoft.com/office/drawing/2014/main" val="2862589426"/>
                    </a:ext>
                  </a:extLst>
                </a:gridCol>
                <a:gridCol w="213679">
                  <a:extLst>
                    <a:ext uri="{9D8B030D-6E8A-4147-A177-3AD203B41FA5}">
                      <a16:colId xmlns:a16="http://schemas.microsoft.com/office/drawing/2014/main" val="3512668269"/>
                    </a:ext>
                  </a:extLst>
                </a:gridCol>
                <a:gridCol w="213679">
                  <a:extLst>
                    <a:ext uri="{9D8B030D-6E8A-4147-A177-3AD203B41FA5}">
                      <a16:colId xmlns:a16="http://schemas.microsoft.com/office/drawing/2014/main" val="1600342272"/>
                    </a:ext>
                  </a:extLst>
                </a:gridCol>
                <a:gridCol w="213679">
                  <a:extLst>
                    <a:ext uri="{9D8B030D-6E8A-4147-A177-3AD203B41FA5}">
                      <a16:colId xmlns:a16="http://schemas.microsoft.com/office/drawing/2014/main" val="3730700119"/>
                    </a:ext>
                  </a:extLst>
                </a:gridCol>
                <a:gridCol w="2926006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2468010">
                  <a:extLst>
                    <a:ext uri="{9D8B030D-6E8A-4147-A177-3AD203B41FA5}">
                      <a16:colId xmlns:a16="http://schemas.microsoft.com/office/drawing/2014/main" val="3881271221"/>
                    </a:ext>
                  </a:extLst>
                </a:gridCol>
                <a:gridCol w="1462713">
                  <a:extLst>
                    <a:ext uri="{9D8B030D-6E8A-4147-A177-3AD203B41FA5}">
                      <a16:colId xmlns:a16="http://schemas.microsoft.com/office/drawing/2014/main" val="3806826599"/>
                    </a:ext>
                  </a:extLst>
                </a:gridCol>
                <a:gridCol w="2682861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43633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Space on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i="1" baseline="0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5343205" y="2101943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924050" y="3514639"/>
            <a:ext cx="6743060" cy="952586"/>
          </a:xfrm>
          <a:custGeom>
            <a:avLst/>
            <a:gdLst>
              <a:gd name="connsiteX0" fmla="*/ 0 w 6743060"/>
              <a:gd name="connsiteY0" fmla="*/ 952586 h 952586"/>
              <a:gd name="connsiteX1" fmla="*/ 5857875 w 6743060"/>
              <a:gd name="connsiteY1" fmla="*/ 86 h 952586"/>
              <a:gd name="connsiteX2" fmla="*/ 6705600 w 6743060"/>
              <a:gd name="connsiteY2" fmla="*/ 895436 h 952586"/>
              <a:gd name="connsiteX3" fmla="*/ 6638925 w 6743060"/>
              <a:gd name="connsiteY3" fmla="*/ 723986 h 95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3060" h="952586">
                <a:moveTo>
                  <a:pt x="0" y="952586"/>
                </a:moveTo>
                <a:cubicBezTo>
                  <a:pt x="2370137" y="481098"/>
                  <a:pt x="4740275" y="9611"/>
                  <a:pt x="5857875" y="86"/>
                </a:cubicBezTo>
                <a:cubicBezTo>
                  <a:pt x="6975475" y="-9439"/>
                  <a:pt x="6575425" y="774786"/>
                  <a:pt x="6705600" y="895436"/>
                </a:cubicBezTo>
                <a:cubicBezTo>
                  <a:pt x="6835775" y="1016086"/>
                  <a:pt x="6580188" y="743036"/>
                  <a:pt x="6638925" y="723986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1809750" y="3378321"/>
            <a:ext cx="653415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2475" y="4913232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76825" y="4903733"/>
            <a:ext cx="1045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10,000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4432" y="4913232"/>
            <a:ext cx="1045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74,321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0676" y="185401"/>
            <a:ext cx="6023481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lang="en-US" sz="2800" dirty="0">
                <a:latin typeface="Source Code Pro" panose="020B0509030403020204" pitchFamily="49" charset="0"/>
              </a:rPr>
              <a:t>X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2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</a:t>
            </a:r>
            <a:r>
              <a:rPr kumimoji="0" lang="en-US" sz="2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y.compute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();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    return z;</a:t>
            </a:r>
            <a:endParaRPr kumimoji="0" lang="en-US" sz="2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}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2199206" y="3571151"/>
            <a:ext cx="6054160" cy="82296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94650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0" y="2251075"/>
            <a:ext cx="5575299" cy="6286500"/>
          </a:xfrm>
        </p:spPr>
        <p:txBody>
          <a:bodyPr/>
          <a:lstStyle/>
          <a:p>
            <a:r>
              <a:rPr lang="en-US" dirty="0" smtClean="0"/>
              <a:t>Assume linked list based on nodes</a:t>
            </a:r>
          </a:p>
          <a:p>
            <a:r>
              <a:rPr lang="en-US" dirty="0" smtClean="0"/>
              <a:t>List has an </a:t>
            </a:r>
            <a:r>
              <a:rPr lang="en-US" i="1" dirty="0" smtClean="0"/>
              <a:t>head</a:t>
            </a:r>
          </a:p>
          <a:p>
            <a:r>
              <a:rPr lang="en-US" dirty="0" smtClean="0"/>
              <a:t>Each node has a </a:t>
            </a:r>
            <a:r>
              <a:rPr lang="en-US" i="1" dirty="0" smtClean="0"/>
              <a:t>next </a:t>
            </a:r>
            <a:r>
              <a:rPr lang="en-US" dirty="0" smtClean="0"/>
              <a:t>reference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3445650"/>
            <a:ext cx="6086476" cy="4042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</a:t>
            </a:r>
            <a:r>
              <a:rPr lang="en-US" sz="32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	</a:t>
            </a:r>
            <a:r>
              <a:rPr lang="en-US" sz="3200" dirty="0" smtClean="0">
                <a:latin typeface="Source Code Pro" panose="020B0509030403020204" pitchFamily="49" charset="0"/>
              </a:rPr>
              <a:t>List </a:t>
            </a:r>
            <a:r>
              <a:rPr lang="en-US" sz="3200" dirty="0" err="1" smtClean="0">
                <a:latin typeface="Source Code Pro" panose="020B0509030403020204" pitchFamily="49" charset="0"/>
              </a:rPr>
              <a:t>list</a:t>
            </a:r>
            <a:r>
              <a:rPr lang="en-US" sz="3200" dirty="0" smtClean="0">
                <a:latin typeface="Source Code Pro" panose="020B0509030403020204" pitchFamily="49" charset="0"/>
              </a:rPr>
              <a:t> =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     new </a:t>
            </a:r>
            <a:r>
              <a:rPr lang="en-US" sz="3200" dirty="0" err="1" smtClean="0">
                <a:latin typeface="Source Code Pro" panose="020B0509030403020204" pitchFamily="49" charset="0"/>
              </a:rPr>
              <a:t>LinkedList</a:t>
            </a:r>
            <a:r>
              <a:rPr lang="en-US" sz="3200" dirty="0" smtClean="0">
                <a:latin typeface="Source Code Pro" panose="020B0509030403020204" pitchFamily="49" charset="0"/>
              </a:rPr>
              <a:t>();</a:t>
            </a:r>
          </a:p>
          <a:p>
            <a:pPr algn="l"/>
            <a:r>
              <a:rPr lang="en-US" sz="3200" dirty="0" smtClean="0">
                <a:latin typeface="Source Code Pro" panose="020B0509030403020204" pitchFamily="49" charset="0"/>
              </a:rPr>
              <a:t>  </a:t>
            </a:r>
            <a:r>
              <a:rPr lang="en-US" sz="3200" dirty="0" err="1">
                <a:latin typeface="Source Code Pro" panose="020B0509030403020204" pitchFamily="49" charset="0"/>
              </a:rPr>
              <a:t>list.add</a:t>
            </a:r>
            <a:r>
              <a:rPr lang="en-US" sz="3200" dirty="0" smtClean="0">
                <a:latin typeface="Source Code Pro" panose="020B0509030403020204" pitchFamily="49" charset="0"/>
              </a:rPr>
              <a:t>(</a:t>
            </a:r>
            <a:r>
              <a:rPr lang="en-US" sz="32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“a”</a:t>
            </a:r>
            <a:r>
              <a:rPr lang="en-US" sz="3200" dirty="0" smtClean="0">
                <a:latin typeface="Source Code Pro" panose="020B0509030403020204" pitchFamily="49" charset="0"/>
              </a:rPr>
              <a:t>); </a:t>
            </a:r>
          </a:p>
          <a:p>
            <a:pPr algn="l"/>
            <a:r>
              <a:rPr lang="en-US" sz="3200" dirty="0" smtClean="0">
                <a:latin typeface="Source Code Pro" panose="020B0509030403020204" pitchFamily="49" charset="0"/>
              </a:rPr>
              <a:t>  </a:t>
            </a:r>
            <a:r>
              <a:rPr lang="en-US" sz="3200" dirty="0" err="1" smtClean="0">
                <a:latin typeface="Source Code Pro" panose="020B0509030403020204" pitchFamily="49" charset="0"/>
              </a:rPr>
              <a:t>list.add</a:t>
            </a:r>
            <a:r>
              <a:rPr lang="en-US" sz="3200" dirty="0" smtClean="0">
                <a:latin typeface="Source Code Pro" panose="020B0509030403020204" pitchFamily="49" charset="0"/>
              </a:rPr>
              <a:t>(</a:t>
            </a:r>
            <a:r>
              <a:rPr lang="en-US" sz="32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“b”</a:t>
            </a:r>
            <a:r>
              <a:rPr lang="en-US" sz="3200" dirty="0" smtClean="0">
                <a:latin typeface="Source Code Pro" panose="020B0509030403020204" pitchFamily="49" charset="0"/>
              </a:rPr>
              <a:t>);</a:t>
            </a:r>
          </a:p>
          <a:p>
            <a:pPr algn="l"/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 </a:t>
            </a:r>
            <a:r>
              <a:rPr lang="en-US" sz="3200" dirty="0" err="1" smtClean="0">
                <a:latin typeface="Source Code Pro" panose="020B0509030403020204" pitchFamily="49" charset="0"/>
              </a:rPr>
              <a:t>list.add</a:t>
            </a:r>
            <a:r>
              <a:rPr lang="en-US" sz="3200" dirty="0" smtClean="0">
                <a:latin typeface="Source Code Pro" panose="020B0509030403020204" pitchFamily="49" charset="0"/>
              </a:rPr>
              <a:t>(</a:t>
            </a:r>
            <a:r>
              <a:rPr lang="en-US" sz="32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“c”</a:t>
            </a:r>
            <a:r>
              <a:rPr lang="en-US" sz="3200" dirty="0" smtClean="0">
                <a:latin typeface="Source Code Pro" panose="020B0509030403020204" pitchFamily="49" charset="0"/>
              </a:rPr>
              <a:t>);</a:t>
            </a:r>
          </a:p>
          <a:p>
            <a:pPr algn="l"/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059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2699" y="236722"/>
            <a:ext cx="6410325" cy="51764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i="1" dirty="0" smtClean="0"/>
              <a:t>list</a:t>
            </a:r>
            <a:r>
              <a:rPr lang="en-US" sz="3200" dirty="0" smtClean="0"/>
              <a:t> reference on FCS will point to position where list object is, </a:t>
            </a:r>
            <a:r>
              <a:rPr lang="en-US" sz="3200" dirty="0" err="1" smtClean="0"/>
              <a:t>ie</a:t>
            </a:r>
            <a:r>
              <a:rPr lang="en-US" sz="3200" dirty="0" smtClean="0"/>
              <a:t> 120</a:t>
            </a:r>
          </a:p>
          <a:p>
            <a:r>
              <a:rPr lang="en-US" sz="3200" dirty="0" smtClean="0"/>
              <a:t>The </a:t>
            </a:r>
            <a:r>
              <a:rPr lang="en-US" sz="3200" i="1" dirty="0" smtClean="0"/>
              <a:t>head</a:t>
            </a:r>
            <a:r>
              <a:rPr lang="en-US" sz="3200" dirty="0" smtClean="0"/>
              <a:t> in such data will contain the value 200, </a:t>
            </a:r>
            <a:r>
              <a:rPr lang="en-US" sz="3200" dirty="0" err="1" smtClean="0"/>
              <a:t>ie</a:t>
            </a:r>
            <a:r>
              <a:rPr lang="en-US" sz="3200" dirty="0" smtClean="0"/>
              <a:t> address of first element</a:t>
            </a:r>
          </a:p>
          <a:p>
            <a:r>
              <a:rPr lang="en-US" sz="3200" dirty="0" smtClean="0"/>
              <a:t>The </a:t>
            </a:r>
            <a:r>
              <a:rPr lang="en-US" sz="3200" i="1" dirty="0" smtClean="0"/>
              <a:t>next</a:t>
            </a:r>
            <a:r>
              <a:rPr lang="en-US" sz="3200" dirty="0" smtClean="0"/>
              <a:t> fields contains address of next elements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221140"/>
            <a:ext cx="5381626" cy="3118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p</a:t>
            </a:r>
            <a:r>
              <a:rPr lang="en-US" sz="2800" dirty="0" smtClean="0">
                <a:latin typeface="Source Code Pro" panose="020B0509030403020204" pitchFamily="49" charset="0"/>
              </a:rPr>
              <a:t>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	</a:t>
            </a:r>
            <a:r>
              <a:rPr lang="en-US" sz="2800" dirty="0" smtClean="0">
                <a:latin typeface="Source Code Pro" panose="020B0509030403020204" pitchFamily="49" charset="0"/>
              </a:rPr>
              <a:t>List </a:t>
            </a:r>
            <a:r>
              <a:rPr lang="en-US" sz="2800" dirty="0" err="1" smtClean="0">
                <a:latin typeface="Source Code Pro" panose="020B0509030403020204" pitchFamily="49" charset="0"/>
              </a:rPr>
              <a:t>list</a:t>
            </a:r>
            <a:r>
              <a:rPr lang="en-US" sz="2800" dirty="0" smtClean="0">
                <a:latin typeface="Source Code Pro" panose="020B0509030403020204" pitchFamily="49" charset="0"/>
              </a:rPr>
              <a:t> =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      new </a:t>
            </a:r>
            <a:r>
              <a:rPr lang="en-US" sz="2800" dirty="0" err="1" smtClean="0">
                <a:latin typeface="Source Code Pro" panose="020B0509030403020204" pitchFamily="49" charset="0"/>
              </a:rPr>
              <a:t>LinkedList</a:t>
            </a:r>
            <a:r>
              <a:rPr lang="en-US" sz="2800" dirty="0" smtClean="0">
                <a:latin typeface="Source Code Pro" panose="020B0509030403020204" pitchFamily="49" charset="0"/>
              </a:rPr>
              <a:t>();</a:t>
            </a:r>
          </a:p>
          <a:p>
            <a:pPr algn="l"/>
            <a:r>
              <a:rPr lang="en-US" sz="2800" dirty="0" smtClean="0">
                <a:latin typeface="Source Code Pro" panose="020B0509030403020204" pitchFamily="49" charset="0"/>
              </a:rPr>
              <a:t>  </a:t>
            </a:r>
            <a:r>
              <a:rPr lang="en-US" sz="2800" dirty="0" err="1">
                <a:latin typeface="Source Code Pro" panose="020B0509030403020204" pitchFamily="49" charset="0"/>
              </a:rPr>
              <a:t>list.add</a:t>
            </a:r>
            <a:r>
              <a:rPr lang="en-US" sz="2800" dirty="0" smtClean="0">
                <a:latin typeface="Source Code Pro" panose="020B0509030403020204" pitchFamily="49" charset="0"/>
              </a:rPr>
              <a:t>(</a:t>
            </a:r>
            <a:r>
              <a:rPr lang="en-US" sz="2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“a”</a:t>
            </a:r>
            <a:r>
              <a:rPr lang="en-US" sz="2800" dirty="0" smtClean="0">
                <a:latin typeface="Source Code Pro" panose="020B0509030403020204" pitchFamily="49" charset="0"/>
              </a:rPr>
              <a:t>); </a:t>
            </a:r>
          </a:p>
          <a:p>
            <a:pPr algn="l"/>
            <a:r>
              <a:rPr lang="en-US" sz="2800" dirty="0" smtClean="0">
                <a:latin typeface="Source Code Pro" panose="020B0509030403020204" pitchFamily="49" charset="0"/>
              </a:rPr>
              <a:t>  </a:t>
            </a:r>
            <a:r>
              <a:rPr lang="en-US" sz="2800" dirty="0" err="1" smtClean="0">
                <a:latin typeface="Source Code Pro" panose="020B0509030403020204" pitchFamily="49" charset="0"/>
              </a:rPr>
              <a:t>list.add</a:t>
            </a:r>
            <a:r>
              <a:rPr lang="en-US" sz="2800" dirty="0" smtClean="0">
                <a:latin typeface="Source Code Pro" panose="020B0509030403020204" pitchFamily="49" charset="0"/>
              </a:rPr>
              <a:t>(</a:t>
            </a:r>
            <a:r>
              <a:rPr lang="en-US" sz="2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“b”</a:t>
            </a:r>
            <a:r>
              <a:rPr lang="en-US" sz="2800" dirty="0" smtClean="0">
                <a:latin typeface="Source Code Pro" panose="020B0509030403020204" pitchFamily="49" charset="0"/>
              </a:rPr>
              <a:t>);</a:t>
            </a:r>
          </a:p>
          <a:p>
            <a:pPr algn="l"/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 </a:t>
            </a:r>
            <a:r>
              <a:rPr lang="en-US" sz="2800" dirty="0" err="1" smtClean="0">
                <a:latin typeface="Source Code Pro" panose="020B0509030403020204" pitchFamily="49" charset="0"/>
              </a:rPr>
              <a:t>list.add</a:t>
            </a:r>
            <a:r>
              <a:rPr lang="en-US" sz="2800" dirty="0" smtClean="0">
                <a:latin typeface="Source Code Pro" panose="020B0509030403020204" pitchFamily="49" charset="0"/>
              </a:rPr>
              <a:t>(</a:t>
            </a:r>
            <a:r>
              <a:rPr lang="en-US" sz="2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“c”</a:t>
            </a:r>
            <a:r>
              <a:rPr lang="en-US" sz="2800" dirty="0" smtClean="0">
                <a:latin typeface="Source Code Pro" panose="020B0509030403020204" pitchFamily="49" charset="0"/>
              </a:rPr>
              <a:t>);</a:t>
            </a:r>
          </a:p>
          <a:p>
            <a:pPr algn="l"/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</p:txBody>
      </p:sp>
      <p:sp>
        <p:nvSpPr>
          <p:cNvPr id="6" name="Left Arrow 5"/>
          <p:cNvSpPr/>
          <p:nvPr/>
        </p:nvSpPr>
        <p:spPr>
          <a:xfrm>
            <a:off x="4076700" y="2226588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24905" y="7048392"/>
          <a:ext cx="1234811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831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1303264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138379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6004817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3470997595"/>
                    </a:ext>
                  </a:extLst>
                </a:gridCol>
                <a:gridCol w="1556571">
                  <a:extLst>
                    <a:ext uri="{9D8B030D-6E8A-4147-A177-3AD203B41FA5}">
                      <a16:colId xmlns:a16="http://schemas.microsoft.com/office/drawing/2014/main" val="4696386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175680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88783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5022269"/>
                    </a:ext>
                  </a:extLst>
                </a:gridCol>
                <a:gridCol w="1628774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of List,</a:t>
                      </a:r>
                    </a:p>
                    <a:p>
                      <a:r>
                        <a:rPr lang="en-US" sz="1600" dirty="0" err="1" smtClean="0"/>
                        <a:t>Eg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i="1" dirty="0" smtClean="0"/>
                        <a:t>head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“a”,</a:t>
                      </a:r>
                    </a:p>
                    <a:p>
                      <a:r>
                        <a:rPr lang="en-US" sz="1600" baseline="0" dirty="0" err="1" smtClean="0"/>
                        <a:t>eg</a:t>
                      </a:r>
                      <a:r>
                        <a:rPr lang="en-US" sz="1600" baseline="0" dirty="0" smtClean="0"/>
                        <a:t> next / value pointers 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“c”,</a:t>
                      </a:r>
                    </a:p>
                    <a:p>
                      <a:r>
                        <a:rPr lang="en-US" sz="1600" baseline="0" dirty="0" err="1" smtClean="0"/>
                        <a:t>eg</a:t>
                      </a:r>
                      <a:r>
                        <a:rPr lang="en-US" sz="1600" baseline="0" dirty="0" smtClean="0"/>
                        <a:t> next / value pointers 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“b”,</a:t>
                      </a:r>
                    </a:p>
                    <a:p>
                      <a:r>
                        <a:rPr lang="en-US" sz="1600" baseline="0" dirty="0" err="1" smtClean="0"/>
                        <a:t>eg</a:t>
                      </a:r>
                      <a:r>
                        <a:rPr lang="en-US" sz="1600" baseline="0" dirty="0" smtClean="0"/>
                        <a:t> next / value pointers </a:t>
                      </a: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6224" y="8370449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7050" y="8360729"/>
            <a:ext cx="676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9786" y="8378501"/>
            <a:ext cx="685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599" y="8376443"/>
            <a:ext cx="676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1792" y="8376638"/>
            <a:ext cx="657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24952" y="8376638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500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590550" y="5918935"/>
            <a:ext cx="339090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4067175" y="5972789"/>
            <a:ext cx="22955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6362699" y="5909215"/>
            <a:ext cx="43910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Curved Down Arrow 16"/>
          <p:cNvSpPr/>
          <p:nvPr/>
        </p:nvSpPr>
        <p:spPr>
          <a:xfrm rot="10800000">
            <a:off x="7296147" y="8430452"/>
            <a:ext cx="3319461" cy="1005840"/>
          </a:xfrm>
          <a:prstGeom prst="curvedDownArrow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749465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24905" y="1419117"/>
          <a:ext cx="1234811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795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138379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6004817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3470997595"/>
                    </a:ext>
                  </a:extLst>
                </a:gridCol>
                <a:gridCol w="1556571">
                  <a:extLst>
                    <a:ext uri="{9D8B030D-6E8A-4147-A177-3AD203B41FA5}">
                      <a16:colId xmlns:a16="http://schemas.microsoft.com/office/drawing/2014/main" val="4696386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175680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88783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5022269"/>
                    </a:ext>
                  </a:extLst>
                </a:gridCol>
                <a:gridCol w="1628774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</a:p>
                    <a:p>
                      <a:r>
                        <a:rPr lang="en-US" dirty="0" smtClean="0"/>
                        <a:t>=</a:t>
                      </a:r>
                    </a:p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of List,</a:t>
                      </a:r>
                    </a:p>
                    <a:p>
                      <a:r>
                        <a:rPr lang="en-US" sz="1600" i="1" dirty="0" smtClean="0"/>
                        <a:t>head = 200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“a”,</a:t>
                      </a:r>
                    </a:p>
                    <a:p>
                      <a:r>
                        <a:rPr lang="en-US" sz="1600" baseline="0" dirty="0" smtClean="0"/>
                        <a:t>next = 500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“c”,</a:t>
                      </a:r>
                    </a:p>
                    <a:p>
                      <a:r>
                        <a:rPr lang="en-US" sz="1600" baseline="0" dirty="0" smtClean="0"/>
                        <a:t>next = null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“b”,</a:t>
                      </a:r>
                    </a:p>
                    <a:p>
                      <a:r>
                        <a:rPr lang="en-US" sz="1600" baseline="0" dirty="0" smtClean="0"/>
                        <a:t>next = 240</a:t>
                      </a: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6224" y="2395228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7050" y="2385508"/>
            <a:ext cx="676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9786" y="2403280"/>
            <a:ext cx="685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599" y="2401222"/>
            <a:ext cx="676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1792" y="2401417"/>
            <a:ext cx="657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24952" y="2401417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500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590550" y="289660"/>
            <a:ext cx="339090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4067175" y="343514"/>
            <a:ext cx="22955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6362699" y="279940"/>
            <a:ext cx="43910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Curved Down Arrow 16"/>
          <p:cNvSpPr/>
          <p:nvPr/>
        </p:nvSpPr>
        <p:spPr>
          <a:xfrm rot="10800000">
            <a:off x="7339016" y="2364232"/>
            <a:ext cx="3319461" cy="1005840"/>
          </a:xfrm>
          <a:prstGeom prst="curvedDownArrow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439191" y="7315092"/>
          <a:ext cx="1234811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795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1319214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900111">
                  <a:extLst>
                    <a:ext uri="{9D8B030D-6E8A-4147-A177-3AD203B41FA5}">
                      <a16:colId xmlns:a16="http://schemas.microsoft.com/office/drawing/2014/main" val="2138379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6004817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3470997595"/>
                    </a:ext>
                  </a:extLst>
                </a:gridCol>
                <a:gridCol w="1556571">
                  <a:extLst>
                    <a:ext uri="{9D8B030D-6E8A-4147-A177-3AD203B41FA5}">
                      <a16:colId xmlns:a16="http://schemas.microsoft.com/office/drawing/2014/main" val="4696386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175680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88783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5022269"/>
                    </a:ext>
                  </a:extLst>
                </a:gridCol>
                <a:gridCol w="1628774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</a:p>
                    <a:p>
                      <a:r>
                        <a:rPr lang="en-US" dirty="0" smtClean="0"/>
                        <a:t>=</a:t>
                      </a:r>
                    </a:p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of List,</a:t>
                      </a:r>
                    </a:p>
                    <a:p>
                      <a:r>
                        <a:rPr lang="en-US" sz="1600" i="1" dirty="0" smtClean="0"/>
                        <a:t>head = 200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“a”,</a:t>
                      </a:r>
                    </a:p>
                    <a:p>
                      <a:r>
                        <a:rPr lang="en-US" sz="1600" baseline="0" dirty="0" smtClean="0"/>
                        <a:t>next = 240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“c”,</a:t>
                      </a:r>
                    </a:p>
                    <a:p>
                      <a:r>
                        <a:rPr lang="en-US" sz="1600" baseline="0" dirty="0" smtClean="0"/>
                        <a:t>next = null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“b”,</a:t>
                      </a:r>
                    </a:p>
                    <a:p>
                      <a:r>
                        <a:rPr lang="en-US" sz="1600" baseline="0" dirty="0" smtClean="0"/>
                        <a:t>next = 240</a:t>
                      </a: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90510" y="8291203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81336" y="8281483"/>
            <a:ext cx="676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24072" y="8299255"/>
            <a:ext cx="685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95885" y="8297197"/>
            <a:ext cx="676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96078" y="8297392"/>
            <a:ext cx="657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39238" y="8297392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500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3" name="Curved Down Arrow 32"/>
          <p:cNvSpPr/>
          <p:nvPr/>
        </p:nvSpPr>
        <p:spPr>
          <a:xfrm>
            <a:off x="604836" y="6185635"/>
            <a:ext cx="339090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Curved Down Arrow 33"/>
          <p:cNvSpPr/>
          <p:nvPr/>
        </p:nvSpPr>
        <p:spPr>
          <a:xfrm>
            <a:off x="4081461" y="6239489"/>
            <a:ext cx="22955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Curved Down Arrow 34"/>
          <p:cNvSpPr/>
          <p:nvPr/>
        </p:nvSpPr>
        <p:spPr>
          <a:xfrm>
            <a:off x="6376985" y="6175915"/>
            <a:ext cx="160496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Curved Down Arrow 35"/>
          <p:cNvSpPr/>
          <p:nvPr/>
        </p:nvSpPr>
        <p:spPr>
          <a:xfrm rot="10800000">
            <a:off x="7353302" y="8260207"/>
            <a:ext cx="3319461" cy="1005840"/>
          </a:xfrm>
          <a:prstGeom prst="curvedDownArrow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6224" y="4214029"/>
            <a:ext cx="1249680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Delete node for “b” with:  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current.next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 = 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current.next.next</a:t>
            </a: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 panose="020B0503030403020204" pitchFamily="34" charset="0"/>
              <a:ea typeface="Source Sans Pro" panose="020B0503030403020204" pitchFamily="34" charset="0"/>
              <a:sym typeface="Helvetica Light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Where 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current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is the node for “a” 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53446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273546" y="1295292"/>
          <a:ext cx="1234811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795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1313409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905916">
                  <a:extLst>
                    <a:ext uri="{9D8B030D-6E8A-4147-A177-3AD203B41FA5}">
                      <a16:colId xmlns:a16="http://schemas.microsoft.com/office/drawing/2014/main" val="2138379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6004817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3470997595"/>
                    </a:ext>
                  </a:extLst>
                </a:gridCol>
                <a:gridCol w="1556571">
                  <a:extLst>
                    <a:ext uri="{9D8B030D-6E8A-4147-A177-3AD203B41FA5}">
                      <a16:colId xmlns:a16="http://schemas.microsoft.com/office/drawing/2014/main" val="4696386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175680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88783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5022269"/>
                    </a:ext>
                  </a:extLst>
                </a:gridCol>
                <a:gridCol w="1628774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</a:p>
                    <a:p>
                      <a:r>
                        <a:rPr lang="en-US" dirty="0" smtClean="0"/>
                        <a:t>=</a:t>
                      </a:r>
                    </a:p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 FCS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of List,</a:t>
                      </a:r>
                    </a:p>
                    <a:p>
                      <a:r>
                        <a:rPr lang="en-US" sz="1600" i="1" dirty="0" smtClean="0"/>
                        <a:t>head = 200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Free </a:t>
                      </a:r>
                    </a:p>
                    <a:p>
                      <a:r>
                        <a:rPr lang="en-US" sz="1600" dirty="0" smtClean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“a”,</a:t>
                      </a:r>
                    </a:p>
                    <a:p>
                      <a:r>
                        <a:rPr lang="en-US" sz="1600" baseline="0" dirty="0" smtClean="0"/>
                        <a:t>next = 240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“c”,</a:t>
                      </a:r>
                    </a:p>
                    <a:p>
                      <a:r>
                        <a:rPr lang="en-US" sz="1600" baseline="0" dirty="0" smtClean="0"/>
                        <a:t>next = null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r>
                        <a:rPr lang="en-US" sz="1600" baseline="0" dirty="0" smtClean="0"/>
                        <a:t> for “b”,</a:t>
                      </a:r>
                    </a:p>
                    <a:p>
                      <a:r>
                        <a:rPr lang="en-US" sz="1600" baseline="0" dirty="0" smtClean="0"/>
                        <a:t>next = 240</a:t>
                      </a: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 </a:t>
                      </a:r>
                    </a:p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24865" y="2271403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15691" y="2261683"/>
            <a:ext cx="676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58427" y="2279455"/>
            <a:ext cx="685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30240" y="2277397"/>
            <a:ext cx="676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30433" y="2277592"/>
            <a:ext cx="657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240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945272" y="2279455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540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3" name="Curved Down Arrow 32"/>
          <p:cNvSpPr/>
          <p:nvPr/>
        </p:nvSpPr>
        <p:spPr>
          <a:xfrm>
            <a:off x="439191" y="165835"/>
            <a:ext cx="339090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Curved Down Arrow 33"/>
          <p:cNvSpPr/>
          <p:nvPr/>
        </p:nvSpPr>
        <p:spPr>
          <a:xfrm>
            <a:off x="3915816" y="219689"/>
            <a:ext cx="22955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Curved Down Arrow 34"/>
          <p:cNvSpPr/>
          <p:nvPr/>
        </p:nvSpPr>
        <p:spPr>
          <a:xfrm>
            <a:off x="6211340" y="156115"/>
            <a:ext cx="160496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Curved Down Arrow 35"/>
          <p:cNvSpPr/>
          <p:nvPr/>
        </p:nvSpPr>
        <p:spPr>
          <a:xfrm rot="10800000">
            <a:off x="7187657" y="2240407"/>
            <a:ext cx="3319461" cy="1005840"/>
          </a:xfrm>
          <a:prstGeom prst="curvedDownArrow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358233" y="4019551"/>
            <a:ext cx="12344400" cy="5413374"/>
          </a:xfrm>
        </p:spPr>
        <p:txBody>
          <a:bodyPr>
            <a:normAutofit/>
          </a:bodyPr>
          <a:lstStyle/>
          <a:p>
            <a:r>
              <a:rPr lang="en-US" dirty="0"/>
              <a:t>Deleting “b” means it is not accessible any more starting from </a:t>
            </a:r>
            <a:r>
              <a:rPr lang="en-US" i="1" dirty="0"/>
              <a:t>list</a:t>
            </a:r>
            <a:r>
              <a:rPr lang="en-US" dirty="0"/>
              <a:t> pointer in the </a:t>
            </a:r>
            <a:r>
              <a:rPr lang="en-US" dirty="0" smtClean="0"/>
              <a:t>FCS</a:t>
            </a:r>
          </a:p>
          <a:p>
            <a:pPr lvl="1"/>
            <a:r>
              <a:rPr lang="en-US" dirty="0" smtClean="0"/>
              <a:t>but it is still there in memory!!!</a:t>
            </a:r>
          </a:p>
          <a:p>
            <a:r>
              <a:rPr lang="en-US" dirty="0" smtClean="0"/>
              <a:t>When calling </a:t>
            </a:r>
            <a:r>
              <a:rPr lang="en-US" i="1" dirty="0" smtClean="0"/>
              <a:t>new</a:t>
            </a:r>
            <a:r>
              <a:rPr lang="en-US" dirty="0" smtClean="0"/>
              <a:t> many times, might </a:t>
            </a:r>
            <a:r>
              <a:rPr lang="en-US" i="1" dirty="0" smtClean="0"/>
              <a:t>run out of free space</a:t>
            </a:r>
          </a:p>
          <a:p>
            <a:r>
              <a:rPr lang="en-US" dirty="0" smtClean="0"/>
              <a:t>At that point, somehow we need to be able to reuse the space occupied by the “b” node, </a:t>
            </a:r>
            <a:r>
              <a:rPr lang="en-US" dirty="0" err="1" smtClean="0"/>
              <a:t>ie</a:t>
            </a:r>
            <a:r>
              <a:rPr lang="en-US" dirty="0" smtClean="0"/>
              <a:t> location 500-540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112748" y="2277592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500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09421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 (GC)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092825"/>
          </a:xfrm>
        </p:spPr>
        <p:txBody>
          <a:bodyPr/>
          <a:lstStyle/>
          <a:p>
            <a:r>
              <a:rPr lang="en-US" dirty="0" smtClean="0"/>
              <a:t>Called by JVM when run out of space on heap</a:t>
            </a:r>
          </a:p>
          <a:p>
            <a:r>
              <a:rPr lang="en-US" dirty="0" smtClean="0"/>
              <a:t>Starting from the pointers on FCS, recursively find all reachable objects</a:t>
            </a:r>
          </a:p>
          <a:p>
            <a:r>
              <a:rPr lang="en-US" dirty="0" smtClean="0"/>
              <a:t>Non-reachable objects (</a:t>
            </a:r>
            <a:r>
              <a:rPr lang="en-US" dirty="0" err="1" smtClean="0"/>
              <a:t>eg</a:t>
            </a:r>
            <a:r>
              <a:rPr lang="en-US" dirty="0" smtClean="0"/>
              <a:t> “b” node) will be marked as “Free Heap”, and their space can be reused by </a:t>
            </a:r>
            <a:r>
              <a:rPr lang="en-US" i="1" dirty="0" smtClean="0"/>
              <a:t>new </a:t>
            </a:r>
            <a:r>
              <a:rPr lang="en-US" dirty="0" smtClean="0"/>
              <a:t>operator when new instances are created</a:t>
            </a:r>
          </a:p>
          <a:p>
            <a:r>
              <a:rPr lang="en-US" dirty="0" smtClean="0"/>
              <a:t>GC are quite complex, as need to be very efficient, because they </a:t>
            </a:r>
            <a:r>
              <a:rPr lang="en-US" b="1" dirty="0" smtClean="0"/>
              <a:t>block</a:t>
            </a:r>
            <a:r>
              <a:rPr lang="en-US" dirty="0" smtClean="0"/>
              <a:t> the entire code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203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913" y="2603499"/>
            <a:ext cx="12141724" cy="6785597"/>
          </a:xfrm>
        </p:spPr>
        <p:txBody>
          <a:bodyPr>
            <a:normAutofit lnSpcReduction="10000"/>
          </a:bodyPr>
          <a:lstStyle/>
          <a:p>
            <a:r>
              <a:rPr lang="en-US" i="1" dirty="0" err="1" smtClean="0"/>
              <a:t>StringContainer</a:t>
            </a:r>
            <a:r>
              <a:rPr lang="en-US" dirty="0" smtClean="0"/>
              <a:t>: to store strings</a:t>
            </a:r>
          </a:p>
          <a:p>
            <a:r>
              <a:rPr lang="en-US" i="1" dirty="0" err="1" smtClean="0"/>
              <a:t>IntegerContainer</a:t>
            </a:r>
            <a:r>
              <a:rPr lang="en-US" dirty="0" smtClean="0"/>
              <a:t>: to store integers</a:t>
            </a:r>
          </a:p>
          <a:p>
            <a:r>
              <a:rPr lang="en-US" i="1" dirty="0" err="1" smtClean="0"/>
              <a:t>WebSocketContainer</a:t>
            </a:r>
            <a:r>
              <a:rPr lang="en-US" dirty="0" smtClean="0"/>
              <a:t>: to store web socket objects</a:t>
            </a:r>
          </a:p>
          <a:p>
            <a:r>
              <a:rPr lang="en-US" i="1" dirty="0" err="1" smtClean="0"/>
              <a:t>SongContainer</a:t>
            </a:r>
            <a:r>
              <a:rPr lang="en-US" dirty="0" smtClean="0"/>
              <a:t>: to store song objects</a:t>
            </a:r>
          </a:p>
          <a:p>
            <a:r>
              <a:rPr lang="en-US" i="1" dirty="0" err="1" smtClean="0"/>
              <a:t>ShopCartContainer</a:t>
            </a:r>
            <a:r>
              <a:rPr lang="en-US" dirty="0" smtClean="0"/>
              <a:t>: to store items in a shop cart</a:t>
            </a:r>
          </a:p>
          <a:p>
            <a:r>
              <a:rPr lang="en-US" dirty="0"/>
              <a:t>e</a:t>
            </a:r>
            <a:r>
              <a:rPr lang="en-US" dirty="0" smtClean="0"/>
              <a:t>tc.</a:t>
            </a:r>
          </a:p>
          <a:p>
            <a:r>
              <a:rPr lang="en-US" i="1" dirty="0" smtClean="0"/>
              <a:t>Do you see the problem here?</a:t>
            </a:r>
          </a:p>
        </p:txBody>
      </p:sp>
    </p:spTree>
    <p:extLst>
      <p:ext uri="{BB962C8B-B14F-4D97-AF65-F5344CB8AC3E}">
        <p14:creationId xmlns:p14="http://schemas.microsoft.com/office/powerpoint/2010/main" val="30588876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659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3106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9091" y="3225800"/>
            <a:ext cx="11805218" cy="3302000"/>
          </a:xfrm>
        </p:spPr>
        <p:txBody>
          <a:bodyPr/>
          <a:lstStyle/>
          <a:p>
            <a:r>
              <a:rPr lang="en-US" dirty="0" smtClean="0"/>
              <a:t>Queue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167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85629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or </a:t>
            </a:r>
            <a:r>
              <a:rPr lang="en-US" dirty="0" err="1" smtClean="0"/>
              <a:t>LinkedLists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3700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07090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Chapter </a:t>
            </a:r>
            <a:r>
              <a:rPr lang="en-US" dirty="0" smtClean="0"/>
              <a:t>1.3</a:t>
            </a:r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org.pg4200.les02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exercises/ex02</a:t>
            </a:r>
          </a:p>
          <a:p>
            <a:r>
              <a:rPr lang="en-US" dirty="0" smtClean="0"/>
              <a:t>Extra: do exercises in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69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633" y="2603499"/>
            <a:ext cx="12330260" cy="6898719"/>
          </a:xfrm>
        </p:spPr>
        <p:txBody>
          <a:bodyPr/>
          <a:lstStyle/>
          <a:p>
            <a:r>
              <a:rPr lang="en-US" dirty="0" smtClean="0"/>
              <a:t>Issue: would need a different implementation for each container for each possible type class ever</a:t>
            </a:r>
          </a:p>
          <a:p>
            <a:r>
              <a:rPr lang="en-US" dirty="0" smtClean="0"/>
              <a:t>What about using a </a:t>
            </a:r>
            <a:r>
              <a:rPr lang="en-US" i="1" dirty="0" err="1" smtClean="0"/>
              <a:t>ObjectContainer</a:t>
            </a:r>
            <a:r>
              <a:rPr lang="en-US" dirty="0"/>
              <a:t> </a:t>
            </a:r>
            <a:r>
              <a:rPr lang="en-US" dirty="0" smtClean="0"/>
              <a:t>to store </a:t>
            </a:r>
            <a:r>
              <a:rPr lang="en-US" i="1" dirty="0" err="1" smtClean="0"/>
              <a:t>java.lang.Object</a:t>
            </a:r>
            <a:r>
              <a:rPr lang="en-US" dirty="0" smtClean="0"/>
              <a:t> instances?</a:t>
            </a:r>
          </a:p>
          <a:p>
            <a:r>
              <a:rPr lang="en-US" dirty="0" smtClean="0"/>
              <a:t>In Java, all objects have </a:t>
            </a:r>
            <a:r>
              <a:rPr lang="en-US" i="1" dirty="0" smtClean="0"/>
              <a:t>Object</a:t>
            </a:r>
            <a:r>
              <a:rPr lang="en-US" dirty="0" smtClean="0"/>
              <a:t> class as ancestor, so could add any type due to polymorphism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can add </a:t>
            </a:r>
            <a:r>
              <a:rPr lang="en-US" i="1" dirty="0" smtClean="0"/>
              <a:t>String</a:t>
            </a:r>
            <a:r>
              <a:rPr lang="en-US" dirty="0" smtClean="0"/>
              <a:t> and </a:t>
            </a:r>
            <a:r>
              <a:rPr lang="en-US" i="1" dirty="0" smtClean="0"/>
              <a:t>Song</a:t>
            </a:r>
            <a:r>
              <a:rPr lang="en-US" dirty="0" smtClean="0"/>
              <a:t> in same </a:t>
            </a:r>
            <a:r>
              <a:rPr lang="en-US" i="1" dirty="0" err="1" smtClean="0"/>
              <a:t>ObjectContainer</a:t>
            </a:r>
            <a:endParaRPr lang="en-US" i="1" dirty="0" smtClean="0"/>
          </a:p>
          <a:p>
            <a:r>
              <a:rPr lang="en-US" dirty="0" smtClean="0"/>
              <a:t>Problem: yes, we can insert anything, but what would we read back is </a:t>
            </a:r>
            <a:r>
              <a:rPr lang="en-US" i="1" dirty="0" smtClean="0"/>
              <a:t>Object</a:t>
            </a:r>
            <a:r>
              <a:rPr lang="en-US" dirty="0" smtClean="0"/>
              <a:t>, and not </a:t>
            </a:r>
            <a:r>
              <a:rPr lang="en-US" i="1" dirty="0" smtClean="0"/>
              <a:t>String</a:t>
            </a:r>
            <a:r>
              <a:rPr lang="en-US" dirty="0" smtClean="0"/>
              <a:t> or </a:t>
            </a:r>
            <a:r>
              <a:rPr lang="en-US" i="1" dirty="0" smtClean="0"/>
              <a:t>Song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94010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824246" y="3073138"/>
          <a:ext cx="4440026" cy="2988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0013">
                  <a:extLst>
                    <a:ext uri="{9D8B030D-6E8A-4147-A177-3AD203B41FA5}">
                      <a16:colId xmlns:a16="http://schemas.microsoft.com/office/drawing/2014/main" val="749675568"/>
                    </a:ext>
                  </a:extLst>
                </a:gridCol>
                <a:gridCol w="2220013">
                  <a:extLst>
                    <a:ext uri="{9D8B030D-6E8A-4147-A177-3AD203B41FA5}">
                      <a16:colId xmlns:a16="http://schemas.microsoft.com/office/drawing/2014/main" val="2734500869"/>
                    </a:ext>
                  </a:extLst>
                </a:gridCol>
              </a:tblGrid>
              <a:tr h="1494148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[0]</a:t>
                      </a:r>
                      <a:endParaRPr lang="en-US" sz="3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“foo”</a:t>
                      </a:r>
                      <a:endParaRPr lang="en-US" sz="3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126481"/>
                  </a:ext>
                </a:extLst>
              </a:tr>
              <a:tr h="1494148"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[1]</a:t>
                      </a:r>
                      <a:endParaRPr lang="en-US" sz="3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600" dirty="0" smtClean="0"/>
                    </a:p>
                    <a:p>
                      <a:r>
                        <a:rPr lang="en-US" sz="3600" dirty="0" smtClean="0"/>
                        <a:t>5</a:t>
                      </a:r>
                      <a:endParaRPr lang="en-US" sz="3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0743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97600" y="1662068"/>
            <a:ext cx="369331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ObjectContainer</a:t>
            </a:r>
            <a:endParaRPr kumimoji="0" lang="en-US" sz="36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i="1" dirty="0"/>
              <a:t>a</a:t>
            </a:r>
            <a:r>
              <a:rPr lang="en-US" i="1" dirty="0" smtClean="0"/>
              <a:t>dd(Object x)</a:t>
            </a:r>
            <a:endParaRPr kumimoji="0" lang="en-US" sz="3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8206" y="1108070"/>
            <a:ext cx="5796460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//Add: String “foo”, Integer 5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i="1" dirty="0" err="1" smtClean="0"/>
              <a:t>container.add</a:t>
            </a:r>
            <a:r>
              <a:rPr lang="en-US" i="1" dirty="0" smtClean="0"/>
              <a:t>(“foo”);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1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container.add</a:t>
            </a:r>
            <a:r>
              <a:rPr kumimoji="0" lang="en-US" sz="36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(5);</a:t>
            </a:r>
            <a:endParaRPr kumimoji="0" lang="en-US" sz="3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99241" y="3073138"/>
            <a:ext cx="6136849" cy="791851"/>
          </a:xfrm>
          <a:prstGeom prst="rightArrow">
            <a:avLst>
              <a:gd name="adj1" fmla="val 50000"/>
              <a:gd name="adj2" fmla="val 160873"/>
            </a:avLst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999240" y="5355997"/>
            <a:ext cx="6136849" cy="791851"/>
          </a:xfrm>
          <a:prstGeom prst="rightArrow">
            <a:avLst>
              <a:gd name="adj1" fmla="val 50000"/>
              <a:gd name="adj2" fmla="val 160873"/>
            </a:avLst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8206" y="6585252"/>
            <a:ext cx="65024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i="1" dirty="0" smtClean="0"/>
              <a:t>Object x = </a:t>
            </a:r>
            <a:r>
              <a:rPr lang="en-US" i="1" dirty="0" err="1" smtClean="0"/>
              <a:t>container.get</a:t>
            </a:r>
            <a:r>
              <a:rPr lang="en-US" i="1" dirty="0" smtClean="0"/>
              <a:t>(0);</a:t>
            </a:r>
          </a:p>
          <a:p>
            <a:pPr algn="l"/>
            <a:r>
              <a:rPr lang="en-US" dirty="0" smtClean="0"/>
              <a:t>//we do not know if String or </a:t>
            </a:r>
          </a:p>
          <a:p>
            <a:pPr algn="l"/>
            <a:r>
              <a:rPr lang="en-US" dirty="0" smtClean="0"/>
              <a:t>//something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63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Generics &lt;T&gt;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779" y="2603500"/>
            <a:ext cx="12301980" cy="6785598"/>
          </a:xfrm>
        </p:spPr>
        <p:txBody>
          <a:bodyPr/>
          <a:lstStyle/>
          <a:p>
            <a:r>
              <a:rPr lang="en-US" i="1" dirty="0" smtClean="0"/>
              <a:t>List&lt;T&gt;</a:t>
            </a:r>
            <a:r>
              <a:rPr lang="en-US" dirty="0" smtClean="0"/>
              <a:t>: define a </a:t>
            </a:r>
            <a:r>
              <a:rPr lang="en-US" i="1" dirty="0" smtClean="0"/>
              <a:t>generic</a:t>
            </a:r>
            <a:r>
              <a:rPr lang="en-US" dirty="0" smtClean="0"/>
              <a:t> type, which can be substituted with any type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ote: “T” is just a label, could be anything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i="1" dirty="0" smtClean="0"/>
              <a:t>List&lt;String&gt;, List&lt;Integer&gt;, List&lt;Song&gt;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I am only storing a variable (e.g., in a class field or array), I do need to care of its type, as not going to call any method on it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“</a:t>
            </a:r>
            <a:r>
              <a:rPr lang="en-US" i="1" dirty="0" smtClean="0"/>
              <a:t>T x = input;</a:t>
            </a:r>
            <a:r>
              <a:rPr lang="en-US" dirty="0" smtClean="0"/>
              <a:t>”  do not need to care of actual type of T, as long as </a:t>
            </a:r>
            <a:r>
              <a:rPr lang="en-US" i="1" dirty="0" smtClean="0"/>
              <a:t>input</a:t>
            </a:r>
            <a:r>
              <a:rPr lang="en-US" dirty="0" smtClean="0"/>
              <a:t> is of that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13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&lt;T extends Foo&gt;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658" y="2603499"/>
            <a:ext cx="12424528" cy="6738463"/>
          </a:xfrm>
        </p:spPr>
        <p:txBody>
          <a:bodyPr/>
          <a:lstStyle/>
          <a:p>
            <a:r>
              <a:rPr lang="en-US" dirty="0" smtClean="0"/>
              <a:t>In some cases you need Generics, but still need to call methods on it</a:t>
            </a:r>
          </a:p>
          <a:p>
            <a:r>
              <a:rPr lang="en-US" dirty="0" smtClean="0"/>
              <a:t>With </a:t>
            </a:r>
            <a:r>
              <a:rPr lang="en-US" i="1" dirty="0" smtClean="0"/>
              <a:t>&lt;T&gt;</a:t>
            </a:r>
            <a:r>
              <a:rPr lang="en-US" dirty="0" smtClean="0"/>
              <a:t> you would only be allowed to call methods from </a:t>
            </a:r>
            <a:r>
              <a:rPr lang="en-US" i="1" dirty="0" err="1" smtClean="0"/>
              <a:t>java.lang.Objects</a:t>
            </a:r>
            <a:endParaRPr lang="en-US" i="1" dirty="0" smtClean="0"/>
          </a:p>
          <a:p>
            <a:r>
              <a:rPr lang="en-US" i="1" dirty="0" smtClean="0"/>
              <a:t>&lt;T extends Foo&gt;</a:t>
            </a:r>
            <a:r>
              <a:rPr lang="en-US" dirty="0" smtClean="0"/>
              <a:t> means any type that extends/implements the class/interface </a:t>
            </a:r>
            <a:r>
              <a:rPr lang="en-US" i="1" dirty="0" smtClean="0"/>
              <a:t>Foo </a:t>
            </a:r>
          </a:p>
          <a:p>
            <a:r>
              <a:rPr lang="en-US" dirty="0" smtClean="0"/>
              <a:t>Note: there is also a </a:t>
            </a:r>
            <a:r>
              <a:rPr lang="en-US" i="1" dirty="0" smtClean="0"/>
              <a:t>&lt;T super Foo&gt;</a:t>
            </a:r>
            <a:r>
              <a:rPr lang="en-US" dirty="0" smtClean="0"/>
              <a:t>, but we will not need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08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and Queues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517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2413</Words>
  <Application>Microsoft Office PowerPoint</Application>
  <PresentationFormat>Custom</PresentationFormat>
  <Paragraphs>462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Courier New</vt:lpstr>
      <vt:lpstr>Helvetica Light</vt:lpstr>
      <vt:lpstr>Helvetica Neue</vt:lpstr>
      <vt:lpstr>Source Code Pro</vt:lpstr>
      <vt:lpstr>Source Sans Pro</vt:lpstr>
      <vt:lpstr>White</vt:lpstr>
      <vt:lpstr>PG4200: Algorithms And Data Structures  Lesson 02: Generics, Stacks and Queues</vt:lpstr>
      <vt:lpstr>Generics</vt:lpstr>
      <vt:lpstr>Data Types</vt:lpstr>
      <vt:lpstr>Example</vt:lpstr>
      <vt:lpstr>Polymorphism?</vt:lpstr>
      <vt:lpstr>PowerPoint Presentation</vt:lpstr>
      <vt:lpstr>Java Generics &lt;T&gt;</vt:lpstr>
      <vt:lpstr>&lt;T extends Foo&gt;</vt:lpstr>
      <vt:lpstr>Stacks and Queues</vt:lpstr>
      <vt:lpstr>Stack</vt:lpstr>
      <vt:lpstr>Why?</vt:lpstr>
      <vt:lpstr>Example</vt:lpstr>
      <vt:lpstr>Method Call Stack</vt:lpstr>
      <vt:lpstr>Stack Overflow</vt:lpstr>
      <vt:lpstr>Queue</vt:lpstr>
      <vt:lpstr>Example:  Task Scheduler</vt:lpstr>
      <vt:lpstr>Memory Model</vt:lpstr>
      <vt:lpstr>Questions</vt:lpstr>
      <vt:lpstr>Overview</vt:lpstr>
      <vt:lpstr>Very Simplified Model</vt:lpstr>
      <vt:lpstr>PowerPoint Presentation</vt:lpstr>
      <vt:lpstr>Java Memory</vt:lpstr>
      <vt:lpstr>Function Call Stack</vt:lpstr>
      <vt:lpstr>Function Call Frame</vt:lpstr>
      <vt:lpstr>Before bar() Is Called</vt:lpstr>
      <vt:lpstr>Inside bar()</vt:lpstr>
      <vt:lpstr>Once bar() Is Completed</vt:lpstr>
      <vt:lpstr>Actual Bytes In Memory</vt:lpstr>
      <vt:lpstr>Performance Issue</vt:lpstr>
      <vt:lpstr>Pointers/References</vt:lpstr>
      <vt:lpstr>Allocation on Heap</vt:lpstr>
      <vt:lpstr>PowerPoint Presentation</vt:lpstr>
      <vt:lpstr>PowerPoint Presentation</vt:lpstr>
      <vt:lpstr>PowerPoint Presentation</vt:lpstr>
      <vt:lpstr>Linked List Example</vt:lpstr>
      <vt:lpstr>PowerPoint Presentation</vt:lpstr>
      <vt:lpstr>PowerPoint Presentation</vt:lpstr>
      <vt:lpstr>PowerPoint Presentation</vt:lpstr>
      <vt:lpstr>Garbage Collector (GC)</vt:lpstr>
      <vt:lpstr>Stack Implementations</vt:lpstr>
      <vt:lpstr>PowerPoint Presentation</vt:lpstr>
      <vt:lpstr>Queue Implementations</vt:lpstr>
      <vt:lpstr>PowerPoint Presentation</vt:lpstr>
      <vt:lpstr>Arrays or LinkedLists?</vt:lpstr>
      <vt:lpstr>PowerPoint Presentation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cp:lastModifiedBy>Andrea Arcuri</cp:lastModifiedBy>
  <cp:revision>138</cp:revision>
  <dcterms:modified xsi:type="dcterms:W3CDTF">2019-06-03T12:24:13Z</dcterms:modified>
</cp:coreProperties>
</file>