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1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3" r:id="rId18"/>
    <p:sldId id="278" r:id="rId19"/>
    <p:sldId id="279" r:id="rId20"/>
    <p:sldId id="277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82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18"/>
  </p:normalViewPr>
  <p:slideViewPr>
    <p:cSldViewPr snapToGrid="0" snapToObjects="1">
      <p:cViewPr varScale="1">
        <p:scale>
          <a:sx n="108" d="100"/>
          <a:sy n="108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</a:t>
            </a:r>
            <a:r>
              <a:rPr lang="en-US" sz="6600" dirty="0" smtClean="0"/>
              <a:t>05: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Tree Maps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List/Array Based 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element is an Entry object, containing K and V</a:t>
            </a:r>
          </a:p>
          <a:p>
            <a:r>
              <a:rPr lang="en-US" b="1" dirty="0" smtClean="0"/>
              <a:t>Insertion: O(N)</a:t>
            </a:r>
            <a:r>
              <a:rPr lang="en-US" dirty="0" smtClean="0"/>
              <a:t>, can keep list/array sorted</a:t>
            </a:r>
          </a:p>
          <a:p>
            <a:r>
              <a:rPr lang="en-US" b="1" dirty="0" smtClean="0"/>
              <a:t>Deletion: O(N)</a:t>
            </a:r>
          </a:p>
          <a:p>
            <a:r>
              <a:rPr lang="en-US" b="1" dirty="0" smtClean="0"/>
              <a:t>Search</a:t>
            </a:r>
            <a:r>
              <a:rPr lang="en-US" dirty="0" smtClean="0"/>
              <a:t> for K: </a:t>
            </a:r>
            <a:r>
              <a:rPr lang="en-US" b="1" dirty="0" smtClean="0"/>
              <a:t>O(log N)</a:t>
            </a:r>
            <a:r>
              <a:rPr lang="en-US" dirty="0" smtClean="0"/>
              <a:t> if sorted, otherwise O(N)</a:t>
            </a:r>
          </a:p>
          <a:p>
            <a:r>
              <a:rPr lang="en-US" i="1" dirty="0" smtClean="0"/>
              <a:t>Can we do better? 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O(log N)</a:t>
            </a:r>
            <a:r>
              <a:rPr lang="en-US" dirty="0" smtClean="0"/>
              <a:t> in all operations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35038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Tree-based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7624572" cy="6286500"/>
          </a:xfrm>
        </p:spPr>
        <p:txBody>
          <a:bodyPr/>
          <a:lstStyle/>
          <a:p>
            <a:r>
              <a:rPr lang="en-US" dirty="0" smtClean="0"/>
              <a:t>Data structures resembling a tree</a:t>
            </a:r>
          </a:p>
          <a:p>
            <a:r>
              <a:rPr lang="en-US" dirty="0" smtClean="0"/>
              <a:t>Nodes contain values, and links to child nodes</a:t>
            </a:r>
          </a:p>
          <a:p>
            <a:r>
              <a:rPr lang="en-US" dirty="0" smtClean="0"/>
              <a:t>Starting point is the root of the tree</a:t>
            </a:r>
          </a:p>
          <a:p>
            <a:r>
              <a:rPr lang="en-US" dirty="0" smtClean="0"/>
              <a:t>Two main / most famous versions</a:t>
            </a:r>
          </a:p>
          <a:p>
            <a:pPr lvl="1"/>
            <a:r>
              <a:rPr lang="en-US" dirty="0" smtClean="0"/>
              <a:t>Binary Trees (“simple”)</a:t>
            </a:r>
          </a:p>
          <a:p>
            <a:pPr lvl="1"/>
            <a:r>
              <a:rPr lang="en-US" dirty="0" smtClean="0"/>
              <a:t>Red-Black Trees (“very complex”, but high performance)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201656" y="3242735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064240" y="42122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9439656" y="42122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655808" y="52789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534140" y="52789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439656" y="52789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/>
          <p:cNvCxnSpPr>
            <a:stCxn id="5" idx="3"/>
            <a:endCxn id="8" idx="0"/>
          </p:cNvCxnSpPr>
          <p:nvPr/>
        </p:nvCxnSpPr>
        <p:spPr>
          <a:xfrm flipH="1">
            <a:off x="9765792" y="3809166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8" idx="4"/>
            <a:endCxn id="11" idx="0"/>
          </p:cNvCxnSpPr>
          <p:nvPr/>
        </p:nvCxnSpPr>
        <p:spPr>
          <a:xfrm>
            <a:off x="9765792" y="4875868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10758405" y="3809166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>
          <a:xfrm flipH="1">
            <a:off x="10981944" y="4875868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>
          <a:xfrm>
            <a:off x="11390376" y="4875868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9875520" y="625886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655808" y="624847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113520" y="62540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0" name="Straight Arrow Connector 29"/>
          <p:cNvCxnSpPr>
            <a:stCxn id="9" idx="4"/>
            <a:endCxn id="28" idx="0"/>
          </p:cNvCxnSpPr>
          <p:nvPr/>
        </p:nvCxnSpPr>
        <p:spPr>
          <a:xfrm>
            <a:off x="10981944" y="5942570"/>
            <a:ext cx="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11" idx="4"/>
            <a:endCxn id="27" idx="0"/>
          </p:cNvCxnSpPr>
          <p:nvPr/>
        </p:nvCxnSpPr>
        <p:spPr>
          <a:xfrm>
            <a:off x="9765792" y="5942570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11" idx="4"/>
            <a:endCxn id="29" idx="0"/>
          </p:cNvCxnSpPr>
          <p:nvPr/>
        </p:nvCxnSpPr>
        <p:spPr>
          <a:xfrm flipH="1">
            <a:off x="9439656" y="5942570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884573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2603500"/>
            <a:ext cx="9113012" cy="6286500"/>
          </a:xfrm>
        </p:spPr>
        <p:txBody>
          <a:bodyPr/>
          <a:lstStyle/>
          <a:p>
            <a:r>
              <a:rPr lang="en-US" dirty="0" smtClean="0"/>
              <a:t>Each Node has 1 value and up to 2 children: </a:t>
            </a:r>
            <a:r>
              <a:rPr lang="en-US" i="1" dirty="0" smtClean="0"/>
              <a:t>left</a:t>
            </a:r>
            <a:r>
              <a:rPr lang="en-US" dirty="0" smtClean="0"/>
              <a:t> and </a:t>
            </a:r>
            <a:r>
              <a:rPr lang="en-US" i="1" dirty="0" smtClean="0"/>
              <a:t>right</a:t>
            </a:r>
          </a:p>
          <a:p>
            <a:r>
              <a:rPr lang="en-US" dirty="0" smtClean="0"/>
              <a:t>Values in </a:t>
            </a:r>
            <a:r>
              <a:rPr lang="en-US" i="1" dirty="0" smtClean="0"/>
              <a:t>left</a:t>
            </a:r>
            <a:r>
              <a:rPr lang="en-US" dirty="0" smtClean="0"/>
              <a:t> subtree are all </a:t>
            </a:r>
            <a:r>
              <a:rPr lang="en-US" i="1" dirty="0" smtClean="0"/>
              <a:t>smaller</a:t>
            </a:r>
          </a:p>
          <a:p>
            <a:r>
              <a:rPr lang="en-US" dirty="0" smtClean="0"/>
              <a:t>Values in </a:t>
            </a:r>
            <a:r>
              <a:rPr lang="en-US" i="1" dirty="0" smtClean="0"/>
              <a:t>right</a:t>
            </a:r>
            <a:r>
              <a:rPr lang="en-US" dirty="0" smtClean="0"/>
              <a:t> subtree are all </a:t>
            </a:r>
            <a:r>
              <a:rPr lang="en-US" i="1" dirty="0" smtClean="0"/>
              <a:t>larger</a:t>
            </a:r>
          </a:p>
          <a:p>
            <a:r>
              <a:rPr lang="en-US" dirty="0" smtClean="0"/>
              <a:t>Insertion/deletion do keep these invariants</a:t>
            </a:r>
          </a:p>
          <a:p>
            <a:r>
              <a:rPr lang="en-US" dirty="0" smtClean="0"/>
              <a:t>Search starts from root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655808" y="2739815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8392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893808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09960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988292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893808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Straight Arrow Connector 25"/>
          <p:cNvCxnSpPr>
            <a:stCxn id="20" idx="3"/>
            <a:endCxn id="22" idx="0"/>
          </p:cNvCxnSpPr>
          <p:nvPr/>
        </p:nvCxnSpPr>
        <p:spPr>
          <a:xfrm flipH="1">
            <a:off x="10219944" y="3306246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2" idx="4"/>
            <a:endCxn id="25" idx="0"/>
          </p:cNvCxnSpPr>
          <p:nvPr/>
        </p:nvCxnSpPr>
        <p:spPr>
          <a:xfrm>
            <a:off x="10219944" y="4372948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20" idx="5"/>
            <a:endCxn id="21" idx="0"/>
          </p:cNvCxnSpPr>
          <p:nvPr/>
        </p:nvCxnSpPr>
        <p:spPr>
          <a:xfrm>
            <a:off x="11212557" y="3306246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>
            <a:stCxn id="21" idx="4"/>
            <a:endCxn id="23" idx="0"/>
          </p:cNvCxnSpPr>
          <p:nvPr/>
        </p:nvCxnSpPr>
        <p:spPr>
          <a:xfrm flipH="1">
            <a:off x="11436096" y="4372948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1" idx="4"/>
            <a:endCxn id="24" idx="0"/>
          </p:cNvCxnSpPr>
          <p:nvPr/>
        </p:nvCxnSpPr>
        <p:spPr>
          <a:xfrm>
            <a:off x="11844528" y="4372948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10329672" y="575594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09960" y="57455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67672" y="575117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4" name="Straight Arrow Connector 33"/>
          <p:cNvCxnSpPr>
            <a:stCxn id="23" idx="4"/>
            <a:endCxn id="32" idx="0"/>
          </p:cNvCxnSpPr>
          <p:nvPr/>
        </p:nvCxnSpPr>
        <p:spPr>
          <a:xfrm>
            <a:off x="11436096" y="5439650"/>
            <a:ext cx="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stCxn id="25" idx="4"/>
            <a:endCxn id="31" idx="0"/>
          </p:cNvCxnSpPr>
          <p:nvPr/>
        </p:nvCxnSpPr>
        <p:spPr>
          <a:xfrm>
            <a:off x="10219944" y="5439650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/>
          <p:cNvCxnSpPr>
            <a:stCxn id="25" idx="4"/>
            <a:endCxn id="33" idx="0"/>
          </p:cNvCxnSpPr>
          <p:nvPr/>
        </p:nvCxnSpPr>
        <p:spPr>
          <a:xfrm flipH="1">
            <a:off x="9893808" y="5439650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91642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60274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Assume inserting entries with keys 4, 2, 3, 5 and 1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Recall: each node has a key and an associated value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Here in the circles I am just showing the keys, not the values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9748012" y="7112571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5210" y="5405706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8150" y="5417136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20950" y="635363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Straight Arrow Connector 24"/>
          <p:cNvCxnSpPr>
            <a:stCxn id="21" idx="4"/>
            <a:endCxn id="24" idx="0"/>
          </p:cNvCxnSpPr>
          <p:nvPr/>
        </p:nvCxnSpPr>
        <p:spPr>
          <a:xfrm flipH="1">
            <a:off x="2847086" y="6080751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5062982" y="5405707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05782" y="63422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0" name="Straight Arrow Connector 29"/>
          <p:cNvCxnSpPr>
            <a:stCxn id="28" idx="4"/>
            <a:endCxn id="29" idx="0"/>
          </p:cNvCxnSpPr>
          <p:nvPr/>
        </p:nvCxnSpPr>
        <p:spPr>
          <a:xfrm flipH="1">
            <a:off x="4931918" y="6069322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5062982" y="720163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Arrow Connector 31"/>
          <p:cNvCxnSpPr>
            <a:stCxn id="29" idx="4"/>
            <a:endCxn id="31" idx="0"/>
          </p:cNvCxnSpPr>
          <p:nvPr/>
        </p:nvCxnSpPr>
        <p:spPr>
          <a:xfrm>
            <a:off x="4931918" y="7005818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7453122" y="5316647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95922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7322058" y="5980262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Oval 37"/>
          <p:cNvSpPr/>
          <p:nvPr/>
        </p:nvSpPr>
        <p:spPr>
          <a:xfrm>
            <a:off x="7453122" y="71125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36" idx="4"/>
            <a:endCxn id="38" idx="0"/>
          </p:cNvCxnSpPr>
          <p:nvPr/>
        </p:nvCxnSpPr>
        <p:spPr>
          <a:xfrm>
            <a:off x="7322058" y="6916758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/>
          <p:cNvSpPr/>
          <p:nvPr/>
        </p:nvSpPr>
        <p:spPr>
          <a:xfrm>
            <a:off x="8038846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>
            <a:off x="7779258" y="5980262"/>
            <a:ext cx="585724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0596880" y="5316647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139680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2" name="Straight Arrow Connector 51"/>
          <p:cNvCxnSpPr>
            <a:stCxn id="50" idx="4"/>
            <a:endCxn id="51" idx="0"/>
          </p:cNvCxnSpPr>
          <p:nvPr/>
        </p:nvCxnSpPr>
        <p:spPr>
          <a:xfrm flipH="1">
            <a:off x="10465816" y="5980262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/>
          <p:cNvSpPr/>
          <p:nvPr/>
        </p:nvSpPr>
        <p:spPr>
          <a:xfrm>
            <a:off x="10596880" y="71125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4" name="Straight Arrow Connector 53"/>
          <p:cNvCxnSpPr>
            <a:stCxn id="51" idx="4"/>
            <a:endCxn id="53" idx="0"/>
          </p:cNvCxnSpPr>
          <p:nvPr/>
        </p:nvCxnSpPr>
        <p:spPr>
          <a:xfrm>
            <a:off x="10465816" y="6916758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/>
          <p:cNvSpPr/>
          <p:nvPr/>
        </p:nvSpPr>
        <p:spPr>
          <a:xfrm>
            <a:off x="11182604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6" name="Straight Arrow Connector 55"/>
          <p:cNvCxnSpPr>
            <a:stCxn id="50" idx="4"/>
            <a:endCxn id="55" idx="0"/>
          </p:cNvCxnSpPr>
          <p:nvPr/>
        </p:nvCxnSpPr>
        <p:spPr>
          <a:xfrm>
            <a:off x="10923016" y="5980262"/>
            <a:ext cx="585724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/>
          <p:cNvCxnSpPr>
            <a:stCxn id="51" idx="4"/>
            <a:endCxn id="6" idx="0"/>
          </p:cNvCxnSpPr>
          <p:nvPr/>
        </p:nvCxnSpPr>
        <p:spPr>
          <a:xfrm flipH="1">
            <a:off x="10074148" y="6916758"/>
            <a:ext cx="391668" cy="19581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364325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Order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11099800" cy="1942777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/>
              <a:t>Assume inserting same entries but in this order:  5, 4, 3, </a:t>
            </a:r>
            <a:r>
              <a:rPr lang="en-US" sz="2800" dirty="0"/>
              <a:t>2</a:t>
            </a:r>
            <a:r>
              <a:rPr lang="en-US" sz="2800" dirty="0" smtClean="0"/>
              <a:t>, 1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Shape of tree depends on order in which elements are inserted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Worst case the tree degenerates into a list</a:t>
            </a:r>
          </a:p>
        </p:txBody>
      </p:sp>
      <p:sp>
        <p:nvSpPr>
          <p:cNvPr id="6" name="Oval 5"/>
          <p:cNvSpPr/>
          <p:nvPr/>
        </p:nvSpPr>
        <p:spPr>
          <a:xfrm>
            <a:off x="8063484" y="876291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5210" y="498483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8150" y="499626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20950" y="593276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Straight Arrow Connector 24"/>
          <p:cNvCxnSpPr>
            <a:stCxn id="21" idx="4"/>
            <a:endCxn id="24" idx="0"/>
          </p:cNvCxnSpPr>
          <p:nvPr/>
        </p:nvCxnSpPr>
        <p:spPr>
          <a:xfrm flipH="1">
            <a:off x="2847086" y="5659883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5062982" y="498483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05782" y="59213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0" name="Straight Arrow Connector 29"/>
          <p:cNvCxnSpPr>
            <a:stCxn id="28" idx="4"/>
            <a:endCxn id="29" idx="0"/>
          </p:cNvCxnSpPr>
          <p:nvPr/>
        </p:nvCxnSpPr>
        <p:spPr>
          <a:xfrm flipH="1">
            <a:off x="4931918" y="5648454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4181348" y="677548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Arrow Connector 31"/>
          <p:cNvCxnSpPr>
            <a:stCxn id="29" idx="4"/>
            <a:endCxn id="31" idx="0"/>
          </p:cNvCxnSpPr>
          <p:nvPr/>
        </p:nvCxnSpPr>
        <p:spPr>
          <a:xfrm flipH="1">
            <a:off x="4507484" y="6584950"/>
            <a:ext cx="424434" cy="19053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7453122" y="489577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95922" y="58322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7322058" y="5559394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Oval 37"/>
          <p:cNvSpPr/>
          <p:nvPr/>
        </p:nvSpPr>
        <p:spPr>
          <a:xfrm>
            <a:off x="6540246" y="677548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36" idx="4"/>
            <a:endCxn id="38" idx="0"/>
          </p:cNvCxnSpPr>
          <p:nvPr/>
        </p:nvCxnSpPr>
        <p:spPr>
          <a:xfrm flipH="1">
            <a:off x="6866382" y="6495890"/>
            <a:ext cx="45567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/>
          <p:cNvSpPr/>
          <p:nvPr/>
        </p:nvSpPr>
        <p:spPr>
          <a:xfrm>
            <a:off x="5990590" y="771869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Arrow Connector 40"/>
          <p:cNvCxnSpPr>
            <a:stCxn id="38" idx="4"/>
            <a:endCxn id="40" idx="0"/>
          </p:cNvCxnSpPr>
          <p:nvPr/>
        </p:nvCxnSpPr>
        <p:spPr>
          <a:xfrm flipH="1">
            <a:off x="6316726" y="7439099"/>
            <a:ext cx="54965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Oval 47"/>
          <p:cNvSpPr/>
          <p:nvPr/>
        </p:nvSpPr>
        <p:spPr>
          <a:xfrm>
            <a:off x="10035286" y="498483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578086" y="592133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8" name="Straight Arrow Connector 57"/>
          <p:cNvCxnSpPr>
            <a:stCxn id="48" idx="4"/>
            <a:endCxn id="49" idx="0"/>
          </p:cNvCxnSpPr>
          <p:nvPr/>
        </p:nvCxnSpPr>
        <p:spPr>
          <a:xfrm flipH="1">
            <a:off x="9904222" y="5648453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Oval 58"/>
          <p:cNvSpPr/>
          <p:nvPr/>
        </p:nvSpPr>
        <p:spPr>
          <a:xfrm>
            <a:off x="9122410" y="6864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0" name="Straight Arrow Connector 59"/>
          <p:cNvCxnSpPr>
            <a:stCxn id="49" idx="4"/>
            <a:endCxn id="59" idx="0"/>
          </p:cNvCxnSpPr>
          <p:nvPr/>
        </p:nvCxnSpPr>
        <p:spPr>
          <a:xfrm flipH="1">
            <a:off x="9448546" y="6584949"/>
            <a:ext cx="45567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Oval 60"/>
          <p:cNvSpPr/>
          <p:nvPr/>
        </p:nvSpPr>
        <p:spPr>
          <a:xfrm>
            <a:off x="8572754" y="780775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2" name="Straight Arrow Connector 61"/>
          <p:cNvCxnSpPr>
            <a:stCxn id="59" idx="4"/>
            <a:endCxn id="61" idx="0"/>
          </p:cNvCxnSpPr>
          <p:nvPr/>
        </p:nvCxnSpPr>
        <p:spPr>
          <a:xfrm flipH="1">
            <a:off x="8898890" y="7528158"/>
            <a:ext cx="54965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/>
          <p:cNvCxnSpPr>
            <a:stCxn id="61" idx="4"/>
            <a:endCxn id="6" idx="0"/>
          </p:cNvCxnSpPr>
          <p:nvPr/>
        </p:nvCxnSpPr>
        <p:spPr>
          <a:xfrm flipH="1">
            <a:off x="8389620" y="8471367"/>
            <a:ext cx="509270" cy="29154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216720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" y="2276653"/>
            <a:ext cx="9361932" cy="6958584"/>
          </a:xfrm>
        </p:spPr>
        <p:txBody>
          <a:bodyPr>
            <a:normAutofit/>
          </a:bodyPr>
          <a:lstStyle/>
          <a:p>
            <a:r>
              <a:rPr lang="en-US" dirty="0" smtClean="0"/>
              <a:t>Start from root</a:t>
            </a:r>
          </a:p>
          <a:p>
            <a:r>
              <a:rPr lang="en-US" dirty="0" smtClean="0"/>
              <a:t>Recursively navigate left or right subtree based on when searched key is smaller or bigger than the one in the node</a:t>
            </a:r>
          </a:p>
          <a:p>
            <a:r>
              <a:rPr lang="en-US" dirty="0" smtClean="0"/>
              <a:t>Worst case: searched key is in a leaf node</a:t>
            </a:r>
          </a:p>
          <a:p>
            <a:r>
              <a:rPr lang="en-US" dirty="0" smtClean="0"/>
              <a:t>Max number of comparisons bound by </a:t>
            </a:r>
            <a:r>
              <a:rPr lang="en-US" i="1" dirty="0" smtClean="0"/>
              <a:t>depth</a:t>
            </a:r>
            <a:r>
              <a:rPr lang="en-US" dirty="0" smtClean="0"/>
              <a:t> of tree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4 in the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55808" y="2739815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18392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9893808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109960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988292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9893808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0219944" y="3306246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10219944" y="4372948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11212557" y="3306246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11436096" y="4372948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11844528" y="4372948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0329672" y="575594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109960" y="57455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567672" y="575117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11436096" y="5439650"/>
            <a:ext cx="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0219944" y="5439650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9893808" y="5439650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821923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Depth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347206" cy="6286500"/>
          </a:xfrm>
        </p:spPr>
        <p:txBody>
          <a:bodyPr/>
          <a:lstStyle/>
          <a:p>
            <a:r>
              <a:rPr lang="en-US" dirty="0" smtClean="0"/>
              <a:t>Depth: longest distance between root and a leaf</a:t>
            </a:r>
          </a:p>
          <a:p>
            <a:r>
              <a:rPr lang="en-US" dirty="0" smtClean="0"/>
              <a:t>Given N nodes</a:t>
            </a:r>
          </a:p>
          <a:p>
            <a:r>
              <a:rPr lang="en-US" dirty="0" smtClean="0"/>
              <a:t>Depth bounded between N (worst case) and log(N) (best case)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51160" y="469350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400028" y="289757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942828" y="38340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" name="Straight Arrow Connector 6"/>
          <p:cNvCxnSpPr>
            <a:stCxn id="5" idx="4"/>
            <a:endCxn id="6" idx="0"/>
          </p:cNvCxnSpPr>
          <p:nvPr/>
        </p:nvCxnSpPr>
        <p:spPr>
          <a:xfrm flipH="1">
            <a:off x="11268964" y="3561193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1400028" y="46935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11268964" y="4497689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11985752" y="38340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Arrow Connector 10"/>
          <p:cNvCxnSpPr>
            <a:stCxn id="5" idx="4"/>
            <a:endCxn id="10" idx="0"/>
          </p:cNvCxnSpPr>
          <p:nvPr/>
        </p:nvCxnSpPr>
        <p:spPr>
          <a:xfrm>
            <a:off x="11726164" y="3561193"/>
            <a:ext cx="585724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6" idx="4"/>
            <a:endCxn id="4" idx="0"/>
          </p:cNvCxnSpPr>
          <p:nvPr/>
        </p:nvCxnSpPr>
        <p:spPr>
          <a:xfrm flipH="1">
            <a:off x="10877296" y="4497689"/>
            <a:ext cx="391668" cy="19581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7605903" y="659703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577705" y="281895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120505" y="37554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 flipH="1">
            <a:off x="9446641" y="3482574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8664829" y="469866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15" idx="4"/>
            <a:endCxn id="17" idx="0"/>
          </p:cNvCxnSpPr>
          <p:nvPr/>
        </p:nvCxnSpPr>
        <p:spPr>
          <a:xfrm flipH="1">
            <a:off x="8990965" y="4419070"/>
            <a:ext cx="45567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8115173" y="564187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Straight Arrow Connector 19"/>
          <p:cNvCxnSpPr>
            <a:stCxn id="17" idx="4"/>
            <a:endCxn id="19" idx="0"/>
          </p:cNvCxnSpPr>
          <p:nvPr/>
        </p:nvCxnSpPr>
        <p:spPr>
          <a:xfrm flipH="1">
            <a:off x="8441309" y="5362279"/>
            <a:ext cx="54965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19" idx="4"/>
            <a:endCxn id="13" idx="0"/>
          </p:cNvCxnSpPr>
          <p:nvPr/>
        </p:nvCxnSpPr>
        <p:spPr>
          <a:xfrm flipH="1">
            <a:off x="7932039" y="6305488"/>
            <a:ext cx="509270" cy="29154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65910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" y="2271693"/>
            <a:ext cx="12452604" cy="18953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To delete K, need to find it first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Actual deletion depends on numbers of children of K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Simple case: deleting with no children, </a:t>
            </a:r>
            <a:r>
              <a:rPr lang="en-US" dirty="0" err="1" smtClean="0"/>
              <a:t>eg</a:t>
            </a:r>
            <a:r>
              <a:rPr lang="en-US" dirty="0" smtClean="0"/>
              <a:t> delete key 9, just set to null the link of </a:t>
            </a:r>
            <a:r>
              <a:rPr lang="en-US" smtClean="0"/>
              <a:t>the parent </a:t>
            </a:r>
            <a:r>
              <a:rPr lang="en-US" dirty="0" smtClean="0"/>
              <a:t>(8 in this case)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92680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55264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30680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4683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25164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7344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956816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flipH="1">
            <a:off x="1173480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2949429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3172968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3581400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283208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72968" y="78340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120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3172968" y="7518205"/>
            <a:ext cx="326136" cy="3158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173480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847344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8324088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186672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62088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78240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657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78752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3" idx="3"/>
            <a:endCxn id="25" idx="0"/>
          </p:cNvCxnSpPr>
          <p:nvPr/>
        </p:nvCxnSpPr>
        <p:spPr>
          <a:xfrm flipH="1">
            <a:off x="7888224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7104888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3" idx="5"/>
            <a:endCxn id="24" idx="0"/>
          </p:cNvCxnSpPr>
          <p:nvPr/>
        </p:nvCxnSpPr>
        <p:spPr>
          <a:xfrm>
            <a:off x="8880837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4" idx="4"/>
            <a:endCxn id="26" idx="0"/>
          </p:cNvCxnSpPr>
          <p:nvPr/>
        </p:nvCxnSpPr>
        <p:spPr>
          <a:xfrm flipH="1">
            <a:off x="9104376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24" idx="4"/>
            <a:endCxn id="27" idx="0"/>
          </p:cNvCxnSpPr>
          <p:nvPr/>
        </p:nvCxnSpPr>
        <p:spPr>
          <a:xfrm>
            <a:off x="9512808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7214616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2616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Arrow Connector 37"/>
          <p:cNvCxnSpPr>
            <a:stCxn id="28" idx="4"/>
            <a:endCxn id="34" idx="0"/>
          </p:cNvCxnSpPr>
          <p:nvPr/>
        </p:nvCxnSpPr>
        <p:spPr>
          <a:xfrm>
            <a:off x="7104888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778752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Multiply 39"/>
          <p:cNvSpPr/>
          <p:nvPr/>
        </p:nvSpPr>
        <p:spPr>
          <a:xfrm>
            <a:off x="2957049" y="7745318"/>
            <a:ext cx="509016" cy="486652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52544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With 1 Child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" y="2271693"/>
            <a:ext cx="12452604" cy="18953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err="1" smtClean="0"/>
              <a:t>Eg</a:t>
            </a:r>
            <a:r>
              <a:rPr lang="en-US" dirty="0" smtClean="0"/>
              <a:t>, delete 8 (or 4)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Look at the parent of deleted node (</a:t>
            </a:r>
            <a:r>
              <a:rPr lang="en-US" dirty="0" err="1" smtClean="0"/>
              <a:t>ie</a:t>
            </a:r>
            <a:r>
              <a:rPr lang="en-US" dirty="0" smtClean="0"/>
              <a:t> 11)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Change the child link of parent to the child of deleted node (</a:t>
            </a:r>
            <a:r>
              <a:rPr lang="en-US" dirty="0" err="1" smtClean="0"/>
              <a:t>ie</a:t>
            </a:r>
            <a:r>
              <a:rPr lang="en-US" dirty="0" smtClean="0"/>
              <a:t> 9)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92680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55264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30680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4683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25164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7344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956816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flipH="1">
            <a:off x="1173480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2949429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3172968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3581400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283208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8613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120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3172968" y="7518205"/>
            <a:ext cx="339306" cy="222338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173480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847344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8324088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186672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62088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29472" y="685458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657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78752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3" idx="3"/>
            <a:endCxn id="25" idx="0"/>
          </p:cNvCxnSpPr>
          <p:nvPr/>
        </p:nvCxnSpPr>
        <p:spPr>
          <a:xfrm flipH="1">
            <a:off x="7888224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7104888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3" idx="5"/>
            <a:endCxn id="24" idx="0"/>
          </p:cNvCxnSpPr>
          <p:nvPr/>
        </p:nvCxnSpPr>
        <p:spPr>
          <a:xfrm>
            <a:off x="8880837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4" idx="4"/>
            <a:endCxn id="26" idx="0"/>
          </p:cNvCxnSpPr>
          <p:nvPr/>
        </p:nvCxnSpPr>
        <p:spPr>
          <a:xfrm flipH="1">
            <a:off x="9055608" y="6451503"/>
            <a:ext cx="457200" cy="40308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24" idx="4"/>
            <a:endCxn id="27" idx="0"/>
          </p:cNvCxnSpPr>
          <p:nvPr/>
        </p:nvCxnSpPr>
        <p:spPr>
          <a:xfrm>
            <a:off x="9512808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7214616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2616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Arrow Connector 37"/>
          <p:cNvCxnSpPr>
            <a:stCxn id="28" idx="4"/>
            <a:endCxn id="34" idx="0"/>
          </p:cNvCxnSpPr>
          <p:nvPr/>
        </p:nvCxnSpPr>
        <p:spPr>
          <a:xfrm>
            <a:off x="7104888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778752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Multiply 40"/>
          <p:cNvSpPr/>
          <p:nvPr/>
        </p:nvSpPr>
        <p:spPr>
          <a:xfrm>
            <a:off x="2669013" y="6771025"/>
            <a:ext cx="509016" cy="486652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54694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With 2 Children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" y="2271693"/>
            <a:ext cx="12452604" cy="189534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err="1" smtClean="0"/>
              <a:t>Eg</a:t>
            </a:r>
            <a:r>
              <a:rPr lang="en-US" dirty="0" smtClean="0"/>
              <a:t>, delete 7 (or 2 or 11)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Find </a:t>
            </a:r>
            <a:r>
              <a:rPr lang="en-US" i="1" dirty="0" smtClean="0"/>
              <a:t>minimum</a:t>
            </a:r>
            <a:r>
              <a:rPr lang="en-US" dirty="0" smtClean="0"/>
              <a:t> in right subtree (</a:t>
            </a:r>
            <a:r>
              <a:rPr lang="en-US" dirty="0" err="1" smtClean="0"/>
              <a:t>ie</a:t>
            </a:r>
            <a:r>
              <a:rPr lang="en-US" dirty="0" smtClean="0"/>
              <a:t> 8) and </a:t>
            </a:r>
            <a:r>
              <a:rPr lang="en-US" i="1" dirty="0" smtClean="0"/>
              <a:t>delete</a:t>
            </a:r>
            <a:r>
              <a:rPr lang="en-US" dirty="0" smtClean="0"/>
              <a:t> it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Replace the content of right-minimum into deleted node</a:t>
            </a:r>
          </a:p>
        </p:txBody>
      </p:sp>
      <p:sp>
        <p:nvSpPr>
          <p:cNvPr id="4" name="Oval 3"/>
          <p:cNvSpPr/>
          <p:nvPr/>
        </p:nvSpPr>
        <p:spPr>
          <a:xfrm>
            <a:off x="2392680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55264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30680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4683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25164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7344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956816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flipH="1">
            <a:off x="1173480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2949429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3172968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3581400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283208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5292" y="7824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120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3172968" y="7518205"/>
            <a:ext cx="37846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173480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847344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8324088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186672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62088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67826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657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78752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3" idx="3"/>
            <a:endCxn id="25" idx="0"/>
          </p:cNvCxnSpPr>
          <p:nvPr/>
        </p:nvCxnSpPr>
        <p:spPr>
          <a:xfrm flipH="1">
            <a:off x="7888224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7104888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3" idx="5"/>
            <a:endCxn id="24" idx="0"/>
          </p:cNvCxnSpPr>
          <p:nvPr/>
        </p:nvCxnSpPr>
        <p:spPr>
          <a:xfrm>
            <a:off x="8880837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4" idx="4"/>
            <a:endCxn id="26" idx="0"/>
          </p:cNvCxnSpPr>
          <p:nvPr/>
        </p:nvCxnSpPr>
        <p:spPr>
          <a:xfrm flipH="1">
            <a:off x="9093962" y="6451503"/>
            <a:ext cx="41884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24" idx="4"/>
            <a:endCxn id="27" idx="0"/>
          </p:cNvCxnSpPr>
          <p:nvPr/>
        </p:nvCxnSpPr>
        <p:spPr>
          <a:xfrm>
            <a:off x="9512808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7214616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2616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Arrow Connector 37"/>
          <p:cNvCxnSpPr>
            <a:stCxn id="28" idx="4"/>
            <a:endCxn id="34" idx="0"/>
          </p:cNvCxnSpPr>
          <p:nvPr/>
        </p:nvCxnSpPr>
        <p:spPr>
          <a:xfrm>
            <a:off x="7104888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778752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Multiply 36"/>
          <p:cNvSpPr/>
          <p:nvPr/>
        </p:nvSpPr>
        <p:spPr>
          <a:xfrm>
            <a:off x="2209800" y="4639720"/>
            <a:ext cx="509016" cy="486652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2078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Together with lists, </a:t>
            </a:r>
            <a:r>
              <a:rPr lang="en-US" i="1" dirty="0" smtClean="0"/>
              <a:t>maps</a:t>
            </a:r>
            <a:r>
              <a:rPr lang="en-US" dirty="0" smtClean="0"/>
              <a:t> are the most common data structures used in programs</a:t>
            </a:r>
          </a:p>
          <a:p>
            <a:r>
              <a:rPr lang="en-US" dirty="0" smtClean="0"/>
              <a:t>No “index” of position, in contrast to arrays/lists</a:t>
            </a:r>
          </a:p>
          <a:p>
            <a:r>
              <a:rPr lang="en-US" dirty="0" smtClean="0"/>
              <a:t>Association between “</a:t>
            </a:r>
            <a:r>
              <a:rPr lang="en-US" b="1" dirty="0" smtClean="0"/>
              <a:t>keys</a:t>
            </a:r>
            <a:r>
              <a:rPr lang="en-US" dirty="0" smtClean="0"/>
              <a:t>” and “</a:t>
            </a:r>
            <a:r>
              <a:rPr lang="en-US" b="1" dirty="0" smtClean="0"/>
              <a:t>values</a:t>
            </a:r>
            <a:r>
              <a:rPr lang="en-US" dirty="0" smtClean="0"/>
              <a:t>” 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 keys are </a:t>
            </a:r>
            <a:r>
              <a:rPr lang="en-US" i="1" dirty="0" smtClean="0"/>
              <a:t>mapped</a:t>
            </a:r>
            <a:r>
              <a:rPr lang="en-US" dirty="0" smtClean="0"/>
              <a:t> to values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889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Complexity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worst case, Binary Map degenerates into a list</a:t>
            </a:r>
          </a:p>
          <a:p>
            <a:r>
              <a:rPr lang="en-US" dirty="0" smtClean="0"/>
              <a:t>All operations have </a:t>
            </a:r>
            <a:r>
              <a:rPr lang="en-US" b="1" dirty="0" smtClean="0"/>
              <a:t>O(N)</a:t>
            </a:r>
            <a:r>
              <a:rPr lang="en-US" dirty="0" smtClean="0"/>
              <a:t> complexity in worst case</a:t>
            </a:r>
          </a:p>
          <a:p>
            <a:r>
              <a:rPr lang="en-US" dirty="0" smtClean="0"/>
              <a:t>But random trees would be nearly balanced, and operations would hence be in the O(log N) order</a:t>
            </a:r>
          </a:p>
          <a:p>
            <a:pPr lvl="1"/>
            <a:r>
              <a:rPr lang="en-US" dirty="0" smtClean="0"/>
              <a:t>So good performance on average</a:t>
            </a:r>
          </a:p>
        </p:txBody>
      </p:sp>
    </p:spTree>
    <p:extLst>
      <p:ext uri="{BB962C8B-B14F-4D97-AF65-F5344CB8AC3E}">
        <p14:creationId xmlns:p14="http://schemas.microsoft.com/office/powerpoint/2010/main" val="31282829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 (RBT)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603500"/>
            <a:ext cx="12527280" cy="67691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Complex type of tree</a:t>
            </a:r>
          </a:p>
          <a:p>
            <a:pPr lvl="1"/>
            <a:r>
              <a:rPr lang="en-US" dirty="0" smtClean="0"/>
              <a:t>Likely the most complex algorithm we see in this course (and likely in your degree as well…)</a:t>
            </a:r>
          </a:p>
          <a:p>
            <a:pPr lvl="1"/>
            <a:r>
              <a:rPr lang="en-US" dirty="0" smtClean="0"/>
              <a:t>If you have difficulties in this course, keep this one as last to study/revise, unless you are aiming for an </a:t>
            </a:r>
            <a:r>
              <a:rPr lang="en-US" b="1" dirty="0" smtClean="0"/>
              <a:t>A</a:t>
            </a:r>
            <a:r>
              <a:rPr lang="en-US" dirty="0" smtClean="0"/>
              <a:t> grade…</a:t>
            </a:r>
          </a:p>
          <a:p>
            <a:r>
              <a:rPr lang="en-US" dirty="0" smtClean="0"/>
              <a:t>Insertions and deletions </a:t>
            </a:r>
            <a:r>
              <a:rPr lang="en-US" i="1" dirty="0" smtClean="0"/>
              <a:t>always</a:t>
            </a:r>
            <a:r>
              <a:rPr lang="en-US" dirty="0" smtClean="0"/>
              <a:t> keep the tree balanced</a:t>
            </a:r>
          </a:p>
          <a:p>
            <a:r>
              <a:rPr lang="en-US" dirty="0" smtClean="0"/>
              <a:t>Guarantee </a:t>
            </a:r>
            <a:r>
              <a:rPr lang="en-US" b="1" dirty="0" smtClean="0"/>
              <a:t>O(log N)</a:t>
            </a:r>
            <a:r>
              <a:rPr lang="en-US" dirty="0" smtClean="0"/>
              <a:t> on all operations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insertion, deletion and search</a:t>
            </a:r>
          </a:p>
          <a:p>
            <a:r>
              <a:rPr lang="en-US" dirty="0" smtClean="0"/>
              <a:t>Extremely efficient</a:t>
            </a:r>
          </a:p>
          <a:p>
            <a:pPr lvl="1"/>
            <a:r>
              <a:rPr lang="en-US" i="1" dirty="0" smtClean="0"/>
              <a:t>Can </a:t>
            </a:r>
            <a:r>
              <a:rPr lang="en-US" b="1" i="1" dirty="0" smtClean="0"/>
              <a:t>guarantee</a:t>
            </a:r>
            <a:r>
              <a:rPr lang="en-US" i="1" dirty="0" smtClean="0"/>
              <a:t> search </a:t>
            </a:r>
            <a:r>
              <a:rPr lang="en-US" i="1" dirty="0" smtClean="0"/>
              <a:t>into </a:t>
            </a:r>
            <a:r>
              <a:rPr lang="en-US" b="1" i="1" dirty="0" smtClean="0"/>
              <a:t>B</a:t>
            </a:r>
            <a:r>
              <a:rPr lang="en-US" i="1" dirty="0" smtClean="0"/>
              <a:t>illions of data with just 30-50ish node lookups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937079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Search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572" y="2610104"/>
            <a:ext cx="6961633" cy="6714236"/>
          </a:xfrm>
        </p:spPr>
        <p:txBody>
          <a:bodyPr>
            <a:normAutofit/>
          </a:bodyPr>
          <a:lstStyle/>
          <a:p>
            <a:r>
              <a:rPr lang="en-US" dirty="0" smtClean="0"/>
              <a:t>Before discussing RBT, let’s consider 2-3 Trees</a:t>
            </a:r>
          </a:p>
          <a:p>
            <a:r>
              <a:rPr lang="en-US" dirty="0" smtClean="0"/>
              <a:t>2-3 Tree: composed of 2-nodes and 3-nodes</a:t>
            </a:r>
          </a:p>
          <a:p>
            <a:r>
              <a:rPr lang="en-US" dirty="0" smtClean="0"/>
              <a:t>2-node: 1 value, 2 children (left and right)</a:t>
            </a:r>
          </a:p>
          <a:p>
            <a:r>
              <a:rPr lang="en-US" dirty="0" smtClean="0"/>
              <a:t>3-node: 2 values, 3 children (left, middle and right)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308844" y="286094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71428" y="383045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70264" y="383045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2582" y="489716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9258554" y="489716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9584690" y="342737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9584690" y="449407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10865593" y="342737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3"/>
            <a:endCxn id="7" idx="0"/>
          </p:cNvCxnSpPr>
          <p:nvPr/>
        </p:nvCxnSpPr>
        <p:spPr>
          <a:xfrm flipH="1">
            <a:off x="11078718" y="439688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Oval 23"/>
          <p:cNvSpPr/>
          <p:nvPr/>
        </p:nvSpPr>
        <p:spPr>
          <a:xfrm>
            <a:off x="7869683" y="489716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Straight Arrow Connector 24"/>
          <p:cNvCxnSpPr>
            <a:stCxn id="6" idx="3"/>
            <a:endCxn id="24" idx="0"/>
          </p:cNvCxnSpPr>
          <p:nvPr/>
        </p:nvCxnSpPr>
        <p:spPr>
          <a:xfrm flipH="1">
            <a:off x="8484109" y="439688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9978137" y="489715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8" name="Straight Arrow Connector 27"/>
          <p:cNvCxnSpPr>
            <a:stCxn id="6" idx="5"/>
            <a:endCxn id="27" idx="0"/>
          </p:cNvCxnSpPr>
          <p:nvPr/>
        </p:nvCxnSpPr>
        <p:spPr>
          <a:xfrm>
            <a:off x="10019155" y="4396889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11486497" y="489716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5" idx="5"/>
            <a:endCxn id="32" idx="0"/>
          </p:cNvCxnSpPr>
          <p:nvPr/>
        </p:nvCxnSpPr>
        <p:spPr>
          <a:xfrm>
            <a:off x="11728177" y="439688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24" idx="3"/>
          </p:cNvCxnSpPr>
          <p:nvPr/>
        </p:nvCxnSpPr>
        <p:spPr>
          <a:xfrm flipH="1">
            <a:off x="7938461" y="5463591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24" idx="4"/>
          </p:cNvCxnSpPr>
          <p:nvPr/>
        </p:nvCxnSpPr>
        <p:spPr>
          <a:xfrm>
            <a:off x="8484109" y="5560775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24" idx="5"/>
          </p:cNvCxnSpPr>
          <p:nvPr/>
        </p:nvCxnSpPr>
        <p:spPr>
          <a:xfrm>
            <a:off x="8918574" y="5463591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9" idx="3"/>
          </p:cNvCxnSpPr>
          <p:nvPr/>
        </p:nvCxnSpPr>
        <p:spPr>
          <a:xfrm flipH="1">
            <a:off x="9258554" y="5463591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9" idx="5"/>
          </p:cNvCxnSpPr>
          <p:nvPr/>
        </p:nvCxnSpPr>
        <p:spPr>
          <a:xfrm>
            <a:off x="9815303" y="5463591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27" idx="3"/>
          </p:cNvCxnSpPr>
          <p:nvPr/>
        </p:nvCxnSpPr>
        <p:spPr>
          <a:xfrm flipH="1">
            <a:off x="9994528" y="5463590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27" idx="5"/>
          </p:cNvCxnSpPr>
          <p:nvPr/>
        </p:nvCxnSpPr>
        <p:spPr>
          <a:xfrm>
            <a:off x="10534886" y="5463590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7" idx="3"/>
          </p:cNvCxnSpPr>
          <p:nvPr/>
        </p:nvCxnSpPr>
        <p:spPr>
          <a:xfrm flipH="1">
            <a:off x="10800626" y="5463591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7" idx="5"/>
          </p:cNvCxnSpPr>
          <p:nvPr/>
        </p:nvCxnSpPr>
        <p:spPr>
          <a:xfrm>
            <a:off x="11309331" y="5463591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32" idx="3"/>
          </p:cNvCxnSpPr>
          <p:nvPr/>
        </p:nvCxnSpPr>
        <p:spPr>
          <a:xfrm flipH="1">
            <a:off x="11596897" y="5463591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32" idx="4"/>
          </p:cNvCxnSpPr>
          <p:nvPr/>
        </p:nvCxnSpPr>
        <p:spPr>
          <a:xfrm>
            <a:off x="12100923" y="5560775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32" idx="5"/>
          </p:cNvCxnSpPr>
          <p:nvPr/>
        </p:nvCxnSpPr>
        <p:spPr>
          <a:xfrm>
            <a:off x="12535388" y="5463591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345152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Perfectly Balanced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5753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distance from root to any null-child-link is the same</a:t>
            </a:r>
          </a:p>
          <a:p>
            <a:pPr lvl="1"/>
            <a:r>
              <a:rPr lang="en-US" dirty="0" smtClean="0"/>
              <a:t>Important property to guarantee O(log N)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02551" y="8037581"/>
            <a:ext cx="202619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Balanced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60356" y="8037581"/>
            <a:ext cx="287258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Not Balanced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56484" y="479279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19068" y="576231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517904" y="5762317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00222" y="682901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806194" y="682901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0" name="Straight Arrow Connector 49"/>
          <p:cNvCxnSpPr>
            <a:stCxn id="45" idx="3"/>
            <a:endCxn id="47" idx="0"/>
          </p:cNvCxnSpPr>
          <p:nvPr/>
        </p:nvCxnSpPr>
        <p:spPr>
          <a:xfrm flipH="1">
            <a:off x="2132330" y="5359230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>
            <a:stCxn id="47" idx="4"/>
            <a:endCxn id="49" idx="0"/>
          </p:cNvCxnSpPr>
          <p:nvPr/>
        </p:nvCxnSpPr>
        <p:spPr>
          <a:xfrm>
            <a:off x="2132330" y="6425932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/>
          <p:cNvCxnSpPr>
            <a:stCxn id="45" idx="5"/>
            <a:endCxn id="46" idx="0"/>
          </p:cNvCxnSpPr>
          <p:nvPr/>
        </p:nvCxnSpPr>
        <p:spPr>
          <a:xfrm>
            <a:off x="3413233" y="5359230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>
            <a:stCxn id="46" idx="3"/>
            <a:endCxn id="48" idx="0"/>
          </p:cNvCxnSpPr>
          <p:nvPr/>
        </p:nvCxnSpPr>
        <p:spPr>
          <a:xfrm flipH="1">
            <a:off x="3626358" y="6328748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Oval 53"/>
          <p:cNvSpPr/>
          <p:nvPr/>
        </p:nvSpPr>
        <p:spPr>
          <a:xfrm>
            <a:off x="417323" y="682901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5" name="Straight Arrow Connector 54"/>
          <p:cNvCxnSpPr>
            <a:stCxn id="47" idx="3"/>
            <a:endCxn id="54" idx="0"/>
          </p:cNvCxnSpPr>
          <p:nvPr/>
        </p:nvCxnSpPr>
        <p:spPr>
          <a:xfrm flipH="1">
            <a:off x="1031749" y="6328748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Oval 55"/>
          <p:cNvSpPr/>
          <p:nvPr/>
        </p:nvSpPr>
        <p:spPr>
          <a:xfrm>
            <a:off x="2525777" y="68290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7" name="Straight Arrow Connector 56"/>
          <p:cNvCxnSpPr>
            <a:stCxn id="47" idx="5"/>
            <a:endCxn id="56" idx="0"/>
          </p:cNvCxnSpPr>
          <p:nvPr/>
        </p:nvCxnSpPr>
        <p:spPr>
          <a:xfrm>
            <a:off x="2566795" y="6328748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Oval 57"/>
          <p:cNvSpPr/>
          <p:nvPr/>
        </p:nvSpPr>
        <p:spPr>
          <a:xfrm>
            <a:off x="4034137" y="682901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9" name="Straight Arrow Connector 58"/>
          <p:cNvCxnSpPr>
            <a:stCxn id="46" idx="5"/>
            <a:endCxn id="58" idx="0"/>
          </p:cNvCxnSpPr>
          <p:nvPr/>
        </p:nvCxnSpPr>
        <p:spPr>
          <a:xfrm>
            <a:off x="4275817" y="6328748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/>
          <p:cNvCxnSpPr>
            <a:stCxn id="54" idx="3"/>
          </p:cNvCxnSpPr>
          <p:nvPr/>
        </p:nvCxnSpPr>
        <p:spPr>
          <a:xfrm flipH="1">
            <a:off x="486101" y="7395450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/>
          <p:cNvCxnSpPr>
            <a:stCxn id="54" idx="4"/>
          </p:cNvCxnSpPr>
          <p:nvPr/>
        </p:nvCxnSpPr>
        <p:spPr>
          <a:xfrm>
            <a:off x="1031749" y="749263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>
            <a:stCxn id="54" idx="5"/>
          </p:cNvCxnSpPr>
          <p:nvPr/>
        </p:nvCxnSpPr>
        <p:spPr>
          <a:xfrm>
            <a:off x="1466214" y="7395450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1806194" y="739545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2362943" y="7395450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56" idx="3"/>
          </p:cNvCxnSpPr>
          <p:nvPr/>
        </p:nvCxnSpPr>
        <p:spPr>
          <a:xfrm flipH="1">
            <a:off x="2542168" y="7395449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56" idx="5"/>
          </p:cNvCxnSpPr>
          <p:nvPr/>
        </p:nvCxnSpPr>
        <p:spPr>
          <a:xfrm>
            <a:off x="3082526" y="7395449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48" idx="3"/>
          </p:cNvCxnSpPr>
          <p:nvPr/>
        </p:nvCxnSpPr>
        <p:spPr>
          <a:xfrm flipH="1">
            <a:off x="3348266" y="7395450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48" idx="5"/>
          </p:cNvCxnSpPr>
          <p:nvPr/>
        </p:nvCxnSpPr>
        <p:spPr>
          <a:xfrm>
            <a:off x="3856971" y="739545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58" idx="3"/>
          </p:cNvCxnSpPr>
          <p:nvPr/>
        </p:nvCxnSpPr>
        <p:spPr>
          <a:xfrm flipH="1">
            <a:off x="4144537" y="7395450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58" idx="4"/>
          </p:cNvCxnSpPr>
          <p:nvPr/>
        </p:nvCxnSpPr>
        <p:spPr>
          <a:xfrm>
            <a:off x="4648563" y="749263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/>
          <p:cNvCxnSpPr>
            <a:stCxn id="58" idx="5"/>
          </p:cNvCxnSpPr>
          <p:nvPr/>
        </p:nvCxnSpPr>
        <p:spPr>
          <a:xfrm>
            <a:off x="5083028" y="7395450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Oval 71"/>
          <p:cNvSpPr/>
          <p:nvPr/>
        </p:nvSpPr>
        <p:spPr>
          <a:xfrm>
            <a:off x="9500730" y="4832961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363314" y="580247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8162150" y="580247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450440" y="6869181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7" name="Straight Arrow Connector 76"/>
          <p:cNvCxnSpPr>
            <a:stCxn id="72" idx="3"/>
            <a:endCxn id="74" idx="0"/>
          </p:cNvCxnSpPr>
          <p:nvPr/>
        </p:nvCxnSpPr>
        <p:spPr>
          <a:xfrm flipH="1">
            <a:off x="8776576" y="5399392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/>
          <p:cNvCxnSpPr>
            <a:stCxn id="74" idx="4"/>
            <a:endCxn id="76" idx="0"/>
          </p:cNvCxnSpPr>
          <p:nvPr/>
        </p:nvCxnSpPr>
        <p:spPr>
          <a:xfrm>
            <a:off x="8776576" y="6466094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/>
          <p:cNvCxnSpPr>
            <a:stCxn id="72" idx="5"/>
            <a:endCxn id="73" idx="0"/>
          </p:cNvCxnSpPr>
          <p:nvPr/>
        </p:nvCxnSpPr>
        <p:spPr>
          <a:xfrm>
            <a:off x="10057479" y="5399392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Oval 80"/>
          <p:cNvSpPr/>
          <p:nvPr/>
        </p:nvSpPr>
        <p:spPr>
          <a:xfrm>
            <a:off x="7061569" y="6869181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2" name="Straight Arrow Connector 81"/>
          <p:cNvCxnSpPr>
            <a:stCxn id="74" idx="3"/>
            <a:endCxn id="81" idx="0"/>
          </p:cNvCxnSpPr>
          <p:nvPr/>
        </p:nvCxnSpPr>
        <p:spPr>
          <a:xfrm flipH="1">
            <a:off x="7675995" y="6368910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Oval 82"/>
          <p:cNvSpPr/>
          <p:nvPr/>
        </p:nvSpPr>
        <p:spPr>
          <a:xfrm>
            <a:off x="9170023" y="686918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4" name="Straight Arrow Connector 83"/>
          <p:cNvCxnSpPr>
            <a:stCxn id="74" idx="5"/>
            <a:endCxn id="83" idx="0"/>
          </p:cNvCxnSpPr>
          <p:nvPr/>
        </p:nvCxnSpPr>
        <p:spPr>
          <a:xfrm>
            <a:off x="9211041" y="6368910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Oval 84"/>
          <p:cNvSpPr/>
          <p:nvPr/>
        </p:nvSpPr>
        <p:spPr>
          <a:xfrm>
            <a:off x="10678383" y="6869181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6" name="Straight Arrow Connector 85"/>
          <p:cNvCxnSpPr>
            <a:stCxn id="73" idx="5"/>
            <a:endCxn id="85" idx="0"/>
          </p:cNvCxnSpPr>
          <p:nvPr/>
        </p:nvCxnSpPr>
        <p:spPr>
          <a:xfrm>
            <a:off x="10920063" y="6368910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81" idx="3"/>
          </p:cNvCxnSpPr>
          <p:nvPr/>
        </p:nvCxnSpPr>
        <p:spPr>
          <a:xfrm flipH="1">
            <a:off x="7130347" y="7435612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Connector 87"/>
          <p:cNvCxnSpPr>
            <a:stCxn id="81" idx="4"/>
          </p:cNvCxnSpPr>
          <p:nvPr/>
        </p:nvCxnSpPr>
        <p:spPr>
          <a:xfrm>
            <a:off x="7675995" y="7532796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Connector 88"/>
          <p:cNvCxnSpPr>
            <a:stCxn id="81" idx="5"/>
          </p:cNvCxnSpPr>
          <p:nvPr/>
        </p:nvCxnSpPr>
        <p:spPr>
          <a:xfrm>
            <a:off x="8110460" y="7435612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Connector 89"/>
          <p:cNvCxnSpPr>
            <a:stCxn id="76" idx="3"/>
          </p:cNvCxnSpPr>
          <p:nvPr/>
        </p:nvCxnSpPr>
        <p:spPr>
          <a:xfrm flipH="1">
            <a:off x="8450440" y="7435612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Connector 90"/>
          <p:cNvCxnSpPr>
            <a:stCxn id="76" idx="5"/>
          </p:cNvCxnSpPr>
          <p:nvPr/>
        </p:nvCxnSpPr>
        <p:spPr>
          <a:xfrm>
            <a:off x="9007189" y="7435612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Connector 91"/>
          <p:cNvCxnSpPr>
            <a:stCxn id="83" idx="3"/>
          </p:cNvCxnSpPr>
          <p:nvPr/>
        </p:nvCxnSpPr>
        <p:spPr>
          <a:xfrm flipH="1">
            <a:off x="9186414" y="7435611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>
            <a:stCxn id="83" idx="5"/>
          </p:cNvCxnSpPr>
          <p:nvPr/>
        </p:nvCxnSpPr>
        <p:spPr>
          <a:xfrm>
            <a:off x="9726772" y="7435611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>
            <a:stCxn id="73" idx="3"/>
          </p:cNvCxnSpPr>
          <p:nvPr/>
        </p:nvCxnSpPr>
        <p:spPr>
          <a:xfrm flipH="1">
            <a:off x="10311973" y="6368910"/>
            <a:ext cx="146864" cy="460108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Connector 95"/>
          <p:cNvCxnSpPr>
            <a:stCxn id="85" idx="3"/>
          </p:cNvCxnSpPr>
          <p:nvPr/>
        </p:nvCxnSpPr>
        <p:spPr>
          <a:xfrm flipH="1">
            <a:off x="10788783" y="7435612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Connector 96"/>
          <p:cNvCxnSpPr>
            <a:stCxn id="85" idx="4"/>
          </p:cNvCxnSpPr>
          <p:nvPr/>
        </p:nvCxnSpPr>
        <p:spPr>
          <a:xfrm>
            <a:off x="11292809" y="7532796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Connector 97"/>
          <p:cNvCxnSpPr>
            <a:stCxn id="85" idx="5"/>
          </p:cNvCxnSpPr>
          <p:nvPr/>
        </p:nvCxnSpPr>
        <p:spPr>
          <a:xfrm>
            <a:off x="11727274" y="7435612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0445332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an insertion we want to keep the tree balanced</a:t>
            </a:r>
          </a:p>
          <a:p>
            <a:r>
              <a:rPr lang="en-US" dirty="0" smtClean="0"/>
              <a:t>Based on key, search starting from root to the position where to insert</a:t>
            </a:r>
          </a:p>
          <a:p>
            <a:pPr lvl="1"/>
            <a:r>
              <a:rPr lang="en-US" dirty="0" smtClean="0"/>
              <a:t>This takes O(log N) steps</a:t>
            </a:r>
          </a:p>
          <a:p>
            <a:pPr lvl="1"/>
            <a:r>
              <a:rPr lang="en-US" dirty="0" smtClean="0"/>
              <a:t>Same concept as Binary Search Trees</a:t>
            </a:r>
          </a:p>
          <a:p>
            <a:r>
              <a:rPr lang="en-US" dirty="0" smtClean="0"/>
              <a:t>Insertion will depend on position, but many cases to consider</a:t>
            </a:r>
          </a:p>
          <a:p>
            <a:r>
              <a:rPr lang="en-US" dirty="0" smtClean="0"/>
              <a:t>Insertion on empty tree: just create a 2-node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462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on 2-node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9593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Trying to insert </a:t>
            </a:r>
            <a:r>
              <a:rPr lang="en-US" b="1" dirty="0" smtClean="0"/>
              <a:t>K</a:t>
            </a:r>
            <a:r>
              <a:rPr lang="en-US" dirty="0" smtClean="0"/>
              <a:t>, reached node for L</a:t>
            </a:r>
          </a:p>
          <a:p>
            <a:r>
              <a:rPr lang="en-US" dirty="0" smtClean="0"/>
              <a:t>Node for L is a 2-node: easy, just transform into 3-node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8569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48278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54711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29432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3540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16154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216154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3442443" y="603002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655568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44653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106095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2554987" y="749980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2596005" y="6999539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4063347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4305027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907440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73233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3582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454387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2411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Straight Arrow Connector 23"/>
          <p:cNvCxnSpPr>
            <a:stCxn id="19" idx="3"/>
            <a:endCxn id="21" idx="0"/>
          </p:cNvCxnSpPr>
          <p:nvPr/>
        </p:nvCxnSpPr>
        <p:spPr>
          <a:xfrm flipH="1">
            <a:off x="835025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21" idx="4"/>
            <a:endCxn id="23" idx="0"/>
          </p:cNvCxnSpPr>
          <p:nvPr/>
        </p:nvCxnSpPr>
        <p:spPr>
          <a:xfrm>
            <a:off x="835025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>
            <a:stCxn id="19" idx="5"/>
            <a:endCxn id="20" idx="0"/>
          </p:cNvCxnSpPr>
          <p:nvPr/>
        </p:nvCxnSpPr>
        <p:spPr>
          <a:xfrm>
            <a:off x="9631153" y="6030021"/>
            <a:ext cx="156821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0" idx="3"/>
            <a:endCxn id="22" idx="0"/>
          </p:cNvCxnSpPr>
          <p:nvPr/>
        </p:nvCxnSpPr>
        <p:spPr>
          <a:xfrm flipH="1">
            <a:off x="10780523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663524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1" idx="3"/>
            <a:endCxn id="28" idx="0"/>
          </p:cNvCxnSpPr>
          <p:nvPr/>
        </p:nvCxnSpPr>
        <p:spPr>
          <a:xfrm flipH="1">
            <a:off x="724966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8743696" y="7499809"/>
            <a:ext cx="122453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K   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Arrow Connector 30"/>
          <p:cNvCxnSpPr>
            <a:stCxn id="21" idx="5"/>
            <a:endCxn id="30" idx="0"/>
          </p:cNvCxnSpPr>
          <p:nvPr/>
        </p:nvCxnSpPr>
        <p:spPr>
          <a:xfrm>
            <a:off x="8784715" y="6999539"/>
            <a:ext cx="571249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11188302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20" idx="5"/>
            <a:endCxn id="32" idx="0"/>
          </p:cNvCxnSpPr>
          <p:nvPr/>
        </p:nvCxnSpPr>
        <p:spPr>
          <a:xfrm>
            <a:off x="11429982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768339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on 3-node, where Parent is a 2-node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6850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 smtClean="0"/>
              <a:t>Inserting </a:t>
            </a:r>
            <a:r>
              <a:rPr lang="en-US" sz="3200" b="1" dirty="0" smtClean="0"/>
              <a:t>Z</a:t>
            </a:r>
          </a:p>
          <a:p>
            <a:pPr>
              <a:spcBef>
                <a:spcPts val="600"/>
              </a:spcBef>
            </a:pPr>
            <a:r>
              <a:rPr lang="en-US" sz="3200" dirty="0" smtClean="0"/>
              <a:t>3-node (S,X) with 2-node parent (R)</a:t>
            </a:r>
          </a:p>
          <a:p>
            <a:pPr>
              <a:spcBef>
                <a:spcPts val="600"/>
              </a:spcBef>
            </a:pPr>
            <a:r>
              <a:rPr lang="en-US" sz="3200" dirty="0" smtClean="0"/>
              <a:t>Split node, and transform parent into a 3-node 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2920492" y="504635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83076" y="60158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581912" y="601587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64230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70202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196338" y="5612787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2196338" y="667948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3477241" y="5612787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690366" y="6582305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481331" y="7082576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1095757" y="658230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2589785" y="70825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2630803" y="658230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4098145" y="7082576"/>
            <a:ext cx="122885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4339825" y="6582305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3" idx="3"/>
          </p:cNvCxnSpPr>
          <p:nvPr/>
        </p:nvCxnSpPr>
        <p:spPr>
          <a:xfrm flipH="1">
            <a:off x="550109" y="764900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3" idx="4"/>
          </p:cNvCxnSpPr>
          <p:nvPr/>
        </p:nvCxnSpPr>
        <p:spPr>
          <a:xfrm>
            <a:off x="1095757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13" idx="5"/>
          </p:cNvCxnSpPr>
          <p:nvPr/>
        </p:nvCxnSpPr>
        <p:spPr>
          <a:xfrm>
            <a:off x="1530222" y="764900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 flipH="1">
            <a:off x="1870202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>
            <a:stCxn id="8" idx="5"/>
          </p:cNvCxnSpPr>
          <p:nvPr/>
        </p:nvCxnSpPr>
        <p:spPr>
          <a:xfrm>
            <a:off x="2426951" y="7649007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15" idx="3"/>
          </p:cNvCxnSpPr>
          <p:nvPr/>
        </p:nvCxnSpPr>
        <p:spPr>
          <a:xfrm flipH="1">
            <a:off x="2606176" y="764900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15" idx="5"/>
          </p:cNvCxnSpPr>
          <p:nvPr/>
        </p:nvCxnSpPr>
        <p:spPr>
          <a:xfrm>
            <a:off x="3146534" y="764900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7" idx="3"/>
          </p:cNvCxnSpPr>
          <p:nvPr/>
        </p:nvCxnSpPr>
        <p:spPr>
          <a:xfrm flipH="1">
            <a:off x="3412274" y="7649007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7" idx="5"/>
          </p:cNvCxnSpPr>
          <p:nvPr/>
        </p:nvCxnSpPr>
        <p:spPr>
          <a:xfrm>
            <a:off x="3920979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17" idx="3"/>
          </p:cNvCxnSpPr>
          <p:nvPr/>
        </p:nvCxnSpPr>
        <p:spPr>
          <a:xfrm flipH="1">
            <a:off x="4208545" y="7649007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17" idx="4"/>
          </p:cNvCxnSpPr>
          <p:nvPr/>
        </p:nvCxnSpPr>
        <p:spPr>
          <a:xfrm>
            <a:off x="4712571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>
            <a:stCxn id="17" idx="5"/>
          </p:cNvCxnSpPr>
          <p:nvPr/>
        </p:nvCxnSpPr>
        <p:spPr>
          <a:xfrm>
            <a:off x="5147036" y="7649007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9221872" y="504635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084455" y="6015874"/>
            <a:ext cx="1416069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883292" y="601587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665610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171582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Arrow Connector 35"/>
          <p:cNvCxnSpPr>
            <a:stCxn id="31" idx="3"/>
            <a:endCxn id="33" idx="0"/>
          </p:cNvCxnSpPr>
          <p:nvPr/>
        </p:nvCxnSpPr>
        <p:spPr>
          <a:xfrm flipH="1">
            <a:off x="8497718" y="5612787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/>
          <p:cNvCxnSpPr>
            <a:stCxn id="33" idx="4"/>
            <a:endCxn id="35" idx="0"/>
          </p:cNvCxnSpPr>
          <p:nvPr/>
        </p:nvCxnSpPr>
        <p:spPr>
          <a:xfrm>
            <a:off x="8497718" y="667948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>
            <a:stCxn id="31" idx="5"/>
            <a:endCxn id="32" idx="0"/>
          </p:cNvCxnSpPr>
          <p:nvPr/>
        </p:nvCxnSpPr>
        <p:spPr>
          <a:xfrm>
            <a:off x="9778621" y="5612787"/>
            <a:ext cx="1013869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32" idx="3"/>
            <a:endCxn id="34" idx="0"/>
          </p:cNvCxnSpPr>
          <p:nvPr/>
        </p:nvCxnSpPr>
        <p:spPr>
          <a:xfrm flipH="1">
            <a:off x="9991746" y="6582305"/>
            <a:ext cx="300088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/>
          <p:cNvSpPr/>
          <p:nvPr/>
        </p:nvSpPr>
        <p:spPr>
          <a:xfrm>
            <a:off x="6782711" y="7082576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Arrow Connector 40"/>
          <p:cNvCxnSpPr>
            <a:stCxn id="33" idx="3"/>
            <a:endCxn id="40" idx="0"/>
          </p:cNvCxnSpPr>
          <p:nvPr/>
        </p:nvCxnSpPr>
        <p:spPr>
          <a:xfrm flipH="1">
            <a:off x="7397137" y="658230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/>
          <p:cNvSpPr/>
          <p:nvPr/>
        </p:nvSpPr>
        <p:spPr>
          <a:xfrm>
            <a:off x="8891165" y="70825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3" name="Straight Arrow Connector 42"/>
          <p:cNvCxnSpPr>
            <a:stCxn id="33" idx="5"/>
            <a:endCxn id="42" idx="0"/>
          </p:cNvCxnSpPr>
          <p:nvPr/>
        </p:nvCxnSpPr>
        <p:spPr>
          <a:xfrm>
            <a:off x="8932183" y="658230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/>
          <p:cNvSpPr/>
          <p:nvPr/>
        </p:nvSpPr>
        <p:spPr>
          <a:xfrm>
            <a:off x="10446089" y="7060441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5" name="Straight Arrow Connector 44"/>
          <p:cNvCxnSpPr>
            <a:stCxn id="32" idx="4"/>
            <a:endCxn id="44" idx="0"/>
          </p:cNvCxnSpPr>
          <p:nvPr/>
        </p:nvCxnSpPr>
        <p:spPr>
          <a:xfrm>
            <a:off x="10792490" y="6679489"/>
            <a:ext cx="0" cy="380952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40" idx="3"/>
          </p:cNvCxnSpPr>
          <p:nvPr/>
        </p:nvCxnSpPr>
        <p:spPr>
          <a:xfrm flipH="1">
            <a:off x="6851489" y="764900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40" idx="4"/>
          </p:cNvCxnSpPr>
          <p:nvPr/>
        </p:nvCxnSpPr>
        <p:spPr>
          <a:xfrm>
            <a:off x="7397137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40" idx="5"/>
          </p:cNvCxnSpPr>
          <p:nvPr/>
        </p:nvCxnSpPr>
        <p:spPr>
          <a:xfrm>
            <a:off x="7831602" y="764900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35" idx="3"/>
          </p:cNvCxnSpPr>
          <p:nvPr/>
        </p:nvCxnSpPr>
        <p:spPr>
          <a:xfrm flipH="1">
            <a:off x="8171582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35" idx="5"/>
          </p:cNvCxnSpPr>
          <p:nvPr/>
        </p:nvCxnSpPr>
        <p:spPr>
          <a:xfrm>
            <a:off x="8728331" y="7649007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42" idx="3"/>
          </p:cNvCxnSpPr>
          <p:nvPr/>
        </p:nvCxnSpPr>
        <p:spPr>
          <a:xfrm flipH="1">
            <a:off x="8907556" y="764900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42" idx="5"/>
          </p:cNvCxnSpPr>
          <p:nvPr/>
        </p:nvCxnSpPr>
        <p:spPr>
          <a:xfrm>
            <a:off x="9447914" y="764900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/>
          <p:cNvCxnSpPr>
            <a:stCxn id="34" idx="3"/>
          </p:cNvCxnSpPr>
          <p:nvPr/>
        </p:nvCxnSpPr>
        <p:spPr>
          <a:xfrm flipH="1">
            <a:off x="9713654" y="7649007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34" idx="5"/>
          </p:cNvCxnSpPr>
          <p:nvPr/>
        </p:nvCxnSpPr>
        <p:spPr>
          <a:xfrm>
            <a:off x="10222359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/>
          <p:cNvCxnSpPr>
            <a:stCxn id="44" idx="3"/>
          </p:cNvCxnSpPr>
          <p:nvPr/>
        </p:nvCxnSpPr>
        <p:spPr>
          <a:xfrm flipH="1">
            <a:off x="10528189" y="7626872"/>
            <a:ext cx="19359" cy="39344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/>
          <p:cNvCxnSpPr>
            <a:endCxn id="89" idx="3"/>
          </p:cNvCxnSpPr>
          <p:nvPr/>
        </p:nvCxnSpPr>
        <p:spPr>
          <a:xfrm flipV="1">
            <a:off x="11349198" y="7626872"/>
            <a:ext cx="48964" cy="39344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/>
          <p:cNvCxnSpPr>
            <a:stCxn id="44" idx="5"/>
          </p:cNvCxnSpPr>
          <p:nvPr/>
        </p:nvCxnSpPr>
        <p:spPr>
          <a:xfrm>
            <a:off x="11037432" y="7626872"/>
            <a:ext cx="84815" cy="350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Oval 88"/>
          <p:cNvSpPr/>
          <p:nvPr/>
        </p:nvSpPr>
        <p:spPr>
          <a:xfrm>
            <a:off x="11302639" y="7060441"/>
            <a:ext cx="65227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9" name="Straight Connector 98"/>
          <p:cNvCxnSpPr>
            <a:endCxn id="89" idx="5"/>
          </p:cNvCxnSpPr>
          <p:nvPr/>
        </p:nvCxnSpPr>
        <p:spPr>
          <a:xfrm flipH="1" flipV="1">
            <a:off x="11859388" y="7626872"/>
            <a:ext cx="95523" cy="350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/>
          <p:cNvCxnSpPr>
            <a:stCxn id="32" idx="5"/>
            <a:endCxn id="89" idx="0"/>
          </p:cNvCxnSpPr>
          <p:nvPr/>
        </p:nvCxnSpPr>
        <p:spPr>
          <a:xfrm>
            <a:off x="11293145" y="6582305"/>
            <a:ext cx="335630" cy="47813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7912195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on 3-node, where Parent(s) are 3-nodes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7" y="2577536"/>
            <a:ext cx="5777484" cy="33151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 smtClean="0"/>
              <a:t>Inserting </a:t>
            </a:r>
            <a:r>
              <a:rPr lang="en-US" sz="3200" b="1" dirty="0" smtClean="0"/>
              <a:t>D</a:t>
            </a:r>
          </a:p>
          <a:p>
            <a:pPr>
              <a:spcBef>
                <a:spcPts val="600"/>
              </a:spcBef>
            </a:pPr>
            <a:r>
              <a:rPr lang="en-US" sz="3200" dirty="0" smtClean="0"/>
              <a:t>3-node (A,C) with 3-node parent (E,J)</a:t>
            </a:r>
          </a:p>
          <a:p>
            <a:pPr>
              <a:spcBef>
                <a:spcPts val="600"/>
              </a:spcBef>
            </a:pPr>
            <a:r>
              <a:rPr lang="en-US" sz="3200" dirty="0" smtClean="0"/>
              <a:t>Split node, add middle to parent, repeat recursively bottom up until find 2-node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9441232" y="262579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303816" y="359531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02652" y="359531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884970" y="466201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90942" y="466201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8717078" y="3192227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8717078" y="425892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9997981" y="3192227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10211106" y="4161745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7002071" y="4662016"/>
            <a:ext cx="122885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7616497" y="416174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9110525" y="466201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9151543" y="416174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10618885" y="4662016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10860565" y="4161745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3" idx="3"/>
          </p:cNvCxnSpPr>
          <p:nvPr/>
        </p:nvCxnSpPr>
        <p:spPr>
          <a:xfrm flipH="1">
            <a:off x="7070849" y="522844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3" idx="4"/>
          </p:cNvCxnSpPr>
          <p:nvPr/>
        </p:nvCxnSpPr>
        <p:spPr>
          <a:xfrm>
            <a:off x="7616497" y="532563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13" idx="5"/>
          </p:cNvCxnSpPr>
          <p:nvPr/>
        </p:nvCxnSpPr>
        <p:spPr>
          <a:xfrm>
            <a:off x="8050962" y="522844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 flipH="1">
            <a:off x="8421703" y="5228447"/>
            <a:ext cx="64762" cy="37287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>
            <a:stCxn id="8" idx="5"/>
          </p:cNvCxnSpPr>
          <p:nvPr/>
        </p:nvCxnSpPr>
        <p:spPr>
          <a:xfrm>
            <a:off x="8947691" y="5228447"/>
            <a:ext cx="51373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15" idx="3"/>
          </p:cNvCxnSpPr>
          <p:nvPr/>
        </p:nvCxnSpPr>
        <p:spPr>
          <a:xfrm flipH="1">
            <a:off x="9126916" y="522844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15" idx="5"/>
          </p:cNvCxnSpPr>
          <p:nvPr/>
        </p:nvCxnSpPr>
        <p:spPr>
          <a:xfrm>
            <a:off x="9667274" y="522844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7" idx="3"/>
          </p:cNvCxnSpPr>
          <p:nvPr/>
        </p:nvCxnSpPr>
        <p:spPr>
          <a:xfrm flipH="1">
            <a:off x="9933014" y="5228447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7" idx="5"/>
          </p:cNvCxnSpPr>
          <p:nvPr/>
        </p:nvCxnSpPr>
        <p:spPr>
          <a:xfrm>
            <a:off x="10441719" y="522844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17" idx="3"/>
          </p:cNvCxnSpPr>
          <p:nvPr/>
        </p:nvCxnSpPr>
        <p:spPr>
          <a:xfrm flipH="1">
            <a:off x="10729285" y="5228447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17" idx="4"/>
          </p:cNvCxnSpPr>
          <p:nvPr/>
        </p:nvCxnSpPr>
        <p:spPr>
          <a:xfrm>
            <a:off x="11233311" y="532563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>
            <a:stCxn id="17" idx="5"/>
          </p:cNvCxnSpPr>
          <p:nvPr/>
        </p:nvCxnSpPr>
        <p:spPr>
          <a:xfrm>
            <a:off x="11667776" y="5228447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Oval 87"/>
          <p:cNvSpPr/>
          <p:nvPr/>
        </p:nvSpPr>
        <p:spPr>
          <a:xfrm>
            <a:off x="2788301" y="631964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711209" y="713824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1510045" y="7138247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292363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798335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4" name="Straight Arrow Connector 93"/>
          <p:cNvCxnSpPr>
            <a:stCxn id="88" idx="3"/>
            <a:endCxn id="91" idx="0"/>
          </p:cNvCxnSpPr>
          <p:nvPr/>
        </p:nvCxnSpPr>
        <p:spPr>
          <a:xfrm flipH="1">
            <a:off x="2124471" y="6886078"/>
            <a:ext cx="759353" cy="2521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stCxn id="91" idx="4"/>
            <a:endCxn id="93" idx="0"/>
          </p:cNvCxnSpPr>
          <p:nvPr/>
        </p:nvCxnSpPr>
        <p:spPr>
          <a:xfrm>
            <a:off x="2124471" y="7801862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95"/>
          <p:cNvCxnSpPr>
            <a:stCxn id="88" idx="5"/>
            <a:endCxn id="90" idx="0"/>
          </p:cNvCxnSpPr>
          <p:nvPr/>
        </p:nvCxnSpPr>
        <p:spPr>
          <a:xfrm>
            <a:off x="3345050" y="6886078"/>
            <a:ext cx="692295" cy="2521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Arrow Connector 96"/>
          <p:cNvCxnSpPr>
            <a:stCxn id="90" idx="3"/>
            <a:endCxn id="92" idx="0"/>
          </p:cNvCxnSpPr>
          <p:nvPr/>
        </p:nvCxnSpPr>
        <p:spPr>
          <a:xfrm flipH="1">
            <a:off x="3618499" y="7704678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Oval 97"/>
          <p:cNvSpPr/>
          <p:nvPr/>
        </p:nvSpPr>
        <p:spPr>
          <a:xfrm>
            <a:off x="207673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517918" y="820494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2" name="Straight Arrow Connector 101"/>
          <p:cNvCxnSpPr>
            <a:stCxn id="91" idx="5"/>
            <a:endCxn id="101" idx="0"/>
          </p:cNvCxnSpPr>
          <p:nvPr/>
        </p:nvCxnSpPr>
        <p:spPr>
          <a:xfrm>
            <a:off x="2558936" y="7704678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Oval 102"/>
          <p:cNvSpPr/>
          <p:nvPr/>
        </p:nvSpPr>
        <p:spPr>
          <a:xfrm>
            <a:off x="4026278" y="820494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5" name="Straight Arrow Connector 104"/>
          <p:cNvCxnSpPr>
            <a:stCxn id="90" idx="5"/>
            <a:endCxn id="103" idx="0"/>
          </p:cNvCxnSpPr>
          <p:nvPr/>
        </p:nvCxnSpPr>
        <p:spPr>
          <a:xfrm>
            <a:off x="4267958" y="7704678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/>
          <p:cNvCxnSpPr>
            <a:stCxn id="98" idx="3"/>
          </p:cNvCxnSpPr>
          <p:nvPr/>
        </p:nvCxnSpPr>
        <p:spPr>
          <a:xfrm flipH="1">
            <a:off x="276452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Connector 107"/>
          <p:cNvCxnSpPr>
            <a:stCxn id="98" idx="5"/>
          </p:cNvCxnSpPr>
          <p:nvPr/>
        </p:nvCxnSpPr>
        <p:spPr>
          <a:xfrm>
            <a:off x="799016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Connector 108"/>
          <p:cNvCxnSpPr>
            <a:stCxn id="93" idx="3"/>
          </p:cNvCxnSpPr>
          <p:nvPr/>
        </p:nvCxnSpPr>
        <p:spPr>
          <a:xfrm flipH="1">
            <a:off x="1798335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93" idx="5"/>
          </p:cNvCxnSpPr>
          <p:nvPr/>
        </p:nvCxnSpPr>
        <p:spPr>
          <a:xfrm>
            <a:off x="2355084" y="8771380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101" idx="3"/>
          </p:cNvCxnSpPr>
          <p:nvPr/>
        </p:nvCxnSpPr>
        <p:spPr>
          <a:xfrm flipH="1">
            <a:off x="2534309" y="8771379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Straight Connector 111"/>
          <p:cNvCxnSpPr>
            <a:stCxn id="101" idx="5"/>
          </p:cNvCxnSpPr>
          <p:nvPr/>
        </p:nvCxnSpPr>
        <p:spPr>
          <a:xfrm>
            <a:off x="3074667" y="8771379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Connector 112"/>
          <p:cNvCxnSpPr>
            <a:stCxn id="92" idx="3"/>
          </p:cNvCxnSpPr>
          <p:nvPr/>
        </p:nvCxnSpPr>
        <p:spPr>
          <a:xfrm flipH="1">
            <a:off x="3340407" y="8771380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Connector 113"/>
          <p:cNvCxnSpPr>
            <a:stCxn id="92" idx="5"/>
          </p:cNvCxnSpPr>
          <p:nvPr/>
        </p:nvCxnSpPr>
        <p:spPr>
          <a:xfrm>
            <a:off x="3849112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Connector 114"/>
          <p:cNvCxnSpPr>
            <a:stCxn id="103" idx="3"/>
          </p:cNvCxnSpPr>
          <p:nvPr/>
        </p:nvCxnSpPr>
        <p:spPr>
          <a:xfrm flipH="1">
            <a:off x="4136678" y="8771380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Straight Connector 115"/>
          <p:cNvCxnSpPr>
            <a:stCxn id="103" idx="4"/>
          </p:cNvCxnSpPr>
          <p:nvPr/>
        </p:nvCxnSpPr>
        <p:spPr>
          <a:xfrm>
            <a:off x="4640704" y="886856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103" idx="5"/>
          </p:cNvCxnSpPr>
          <p:nvPr/>
        </p:nvCxnSpPr>
        <p:spPr>
          <a:xfrm>
            <a:off x="5075169" y="8771380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9" name="Oval 128"/>
          <p:cNvSpPr/>
          <p:nvPr/>
        </p:nvSpPr>
        <p:spPr>
          <a:xfrm>
            <a:off x="992088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0" name="Straight Connector 129"/>
          <p:cNvCxnSpPr>
            <a:stCxn id="129" idx="3"/>
          </p:cNvCxnSpPr>
          <p:nvPr/>
        </p:nvCxnSpPr>
        <p:spPr>
          <a:xfrm flipH="1">
            <a:off x="1060867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Straight Connector 130"/>
          <p:cNvCxnSpPr>
            <a:stCxn id="129" idx="5"/>
          </p:cNvCxnSpPr>
          <p:nvPr/>
        </p:nvCxnSpPr>
        <p:spPr>
          <a:xfrm>
            <a:off x="1583431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3" name="Oval 132"/>
          <p:cNvSpPr/>
          <p:nvPr/>
        </p:nvSpPr>
        <p:spPr>
          <a:xfrm>
            <a:off x="600011" y="7138246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77363" y="6183346"/>
            <a:ext cx="1497311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 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254412" y="713824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589804" y="7138247"/>
            <a:ext cx="69229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9835566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8269529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1" name="Straight Arrow Connector 140"/>
          <p:cNvCxnSpPr>
            <a:stCxn id="136" idx="4"/>
            <a:endCxn id="138" idx="0"/>
          </p:cNvCxnSpPr>
          <p:nvPr/>
        </p:nvCxnSpPr>
        <p:spPr>
          <a:xfrm>
            <a:off x="8926019" y="6846961"/>
            <a:ext cx="9933" cy="29128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Arrow Connector 141"/>
          <p:cNvCxnSpPr>
            <a:stCxn id="138" idx="3"/>
            <a:endCxn id="140" idx="0"/>
          </p:cNvCxnSpPr>
          <p:nvPr/>
        </p:nvCxnSpPr>
        <p:spPr>
          <a:xfrm flipH="1">
            <a:off x="8595665" y="7704678"/>
            <a:ext cx="9552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Arrow Connector 142"/>
          <p:cNvCxnSpPr>
            <a:stCxn id="136" idx="5"/>
            <a:endCxn id="137" idx="0"/>
          </p:cNvCxnSpPr>
          <p:nvPr/>
        </p:nvCxnSpPr>
        <p:spPr>
          <a:xfrm>
            <a:off x="9455398" y="6749777"/>
            <a:ext cx="1125150" cy="3884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Straight Arrow Connector 143"/>
          <p:cNvCxnSpPr>
            <a:stCxn id="137" idx="3"/>
            <a:endCxn id="139" idx="0"/>
          </p:cNvCxnSpPr>
          <p:nvPr/>
        </p:nvCxnSpPr>
        <p:spPr>
          <a:xfrm flipH="1">
            <a:off x="10161702" y="7704678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5" name="Oval 144"/>
          <p:cNvSpPr/>
          <p:nvPr/>
        </p:nvSpPr>
        <p:spPr>
          <a:xfrm>
            <a:off x="6750876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9061121" y="820494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7" name="Straight Arrow Connector 146"/>
          <p:cNvCxnSpPr>
            <a:stCxn id="138" idx="5"/>
            <a:endCxn id="146" idx="0"/>
          </p:cNvCxnSpPr>
          <p:nvPr/>
        </p:nvCxnSpPr>
        <p:spPr>
          <a:xfrm>
            <a:off x="9180715" y="7704678"/>
            <a:ext cx="206542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Oval 147"/>
          <p:cNvSpPr/>
          <p:nvPr/>
        </p:nvSpPr>
        <p:spPr>
          <a:xfrm>
            <a:off x="10569481" y="820494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9" name="Straight Arrow Connector 148"/>
          <p:cNvCxnSpPr>
            <a:stCxn id="137" idx="5"/>
            <a:endCxn id="148" idx="0"/>
          </p:cNvCxnSpPr>
          <p:nvPr/>
        </p:nvCxnSpPr>
        <p:spPr>
          <a:xfrm>
            <a:off x="10811161" y="7704678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Straight Connector 149"/>
          <p:cNvCxnSpPr>
            <a:stCxn id="145" idx="3"/>
          </p:cNvCxnSpPr>
          <p:nvPr/>
        </p:nvCxnSpPr>
        <p:spPr>
          <a:xfrm flipH="1">
            <a:off x="6819655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/>
          <p:cNvCxnSpPr>
            <a:stCxn id="145" idx="5"/>
          </p:cNvCxnSpPr>
          <p:nvPr/>
        </p:nvCxnSpPr>
        <p:spPr>
          <a:xfrm>
            <a:off x="7342219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/>
          <p:cNvCxnSpPr>
            <a:stCxn id="140" idx="3"/>
          </p:cNvCxnSpPr>
          <p:nvPr/>
        </p:nvCxnSpPr>
        <p:spPr>
          <a:xfrm flipH="1">
            <a:off x="8269529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Straight Connector 152"/>
          <p:cNvCxnSpPr>
            <a:stCxn id="140" idx="5"/>
          </p:cNvCxnSpPr>
          <p:nvPr/>
        </p:nvCxnSpPr>
        <p:spPr>
          <a:xfrm>
            <a:off x="8826278" y="8771380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/>
          <p:cNvCxnSpPr>
            <a:stCxn id="146" idx="3"/>
          </p:cNvCxnSpPr>
          <p:nvPr/>
        </p:nvCxnSpPr>
        <p:spPr>
          <a:xfrm flipH="1">
            <a:off x="9077512" y="8771379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/>
          <p:cNvCxnSpPr>
            <a:stCxn id="146" idx="5"/>
          </p:cNvCxnSpPr>
          <p:nvPr/>
        </p:nvCxnSpPr>
        <p:spPr>
          <a:xfrm>
            <a:off x="9617870" y="8771379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Straight Connector 155"/>
          <p:cNvCxnSpPr>
            <a:stCxn id="139" idx="3"/>
          </p:cNvCxnSpPr>
          <p:nvPr/>
        </p:nvCxnSpPr>
        <p:spPr>
          <a:xfrm flipH="1">
            <a:off x="9883610" y="8771380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Connector 156"/>
          <p:cNvCxnSpPr>
            <a:stCxn id="139" idx="5"/>
          </p:cNvCxnSpPr>
          <p:nvPr/>
        </p:nvCxnSpPr>
        <p:spPr>
          <a:xfrm>
            <a:off x="10392315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Connector 157"/>
          <p:cNvCxnSpPr>
            <a:stCxn id="148" idx="3"/>
          </p:cNvCxnSpPr>
          <p:nvPr/>
        </p:nvCxnSpPr>
        <p:spPr>
          <a:xfrm flipH="1">
            <a:off x="10679881" y="8771380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Connector 158"/>
          <p:cNvCxnSpPr>
            <a:stCxn id="148" idx="4"/>
          </p:cNvCxnSpPr>
          <p:nvPr/>
        </p:nvCxnSpPr>
        <p:spPr>
          <a:xfrm>
            <a:off x="11183907" y="886856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Connector 159"/>
          <p:cNvCxnSpPr>
            <a:stCxn id="148" idx="5"/>
          </p:cNvCxnSpPr>
          <p:nvPr/>
        </p:nvCxnSpPr>
        <p:spPr>
          <a:xfrm>
            <a:off x="11618372" y="8771380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1" name="Oval 160"/>
          <p:cNvSpPr/>
          <p:nvPr/>
        </p:nvSpPr>
        <p:spPr>
          <a:xfrm>
            <a:off x="7535291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2" name="Straight Connector 161"/>
          <p:cNvCxnSpPr>
            <a:stCxn id="161" idx="3"/>
          </p:cNvCxnSpPr>
          <p:nvPr/>
        </p:nvCxnSpPr>
        <p:spPr>
          <a:xfrm flipH="1">
            <a:off x="7604070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Connector 162"/>
          <p:cNvCxnSpPr>
            <a:stCxn id="161" idx="5"/>
          </p:cNvCxnSpPr>
          <p:nvPr/>
        </p:nvCxnSpPr>
        <p:spPr>
          <a:xfrm>
            <a:off x="8126634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Oval 163"/>
          <p:cNvSpPr/>
          <p:nvPr/>
        </p:nvSpPr>
        <p:spPr>
          <a:xfrm>
            <a:off x="7170189" y="7138247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9" name="Straight Arrow Connector 178"/>
          <p:cNvCxnSpPr>
            <a:stCxn id="136" idx="3"/>
            <a:endCxn id="164" idx="0"/>
          </p:cNvCxnSpPr>
          <p:nvPr/>
        </p:nvCxnSpPr>
        <p:spPr>
          <a:xfrm flipH="1">
            <a:off x="7516590" y="6749777"/>
            <a:ext cx="880049" cy="3884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2" name="Straight Arrow Connector 181"/>
          <p:cNvCxnSpPr>
            <a:stCxn id="164" idx="3"/>
            <a:endCxn id="145" idx="0"/>
          </p:cNvCxnSpPr>
          <p:nvPr/>
        </p:nvCxnSpPr>
        <p:spPr>
          <a:xfrm flipH="1">
            <a:off x="7097277" y="7704678"/>
            <a:ext cx="174371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/>
          <p:cNvCxnSpPr>
            <a:stCxn id="164" idx="5"/>
            <a:endCxn id="161" idx="0"/>
          </p:cNvCxnSpPr>
          <p:nvPr/>
        </p:nvCxnSpPr>
        <p:spPr>
          <a:xfrm>
            <a:off x="7761532" y="7704678"/>
            <a:ext cx="120160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4544127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on 3-node Root, with No Children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45174"/>
            <a:ext cx="11099800" cy="1819434"/>
          </a:xfrm>
        </p:spPr>
        <p:txBody>
          <a:bodyPr/>
          <a:lstStyle/>
          <a:p>
            <a:r>
              <a:rPr lang="en-US" dirty="0" smtClean="0"/>
              <a:t>Inserting a new value,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</a:p>
          <a:p>
            <a:r>
              <a:rPr lang="en-US" dirty="0" smtClean="0"/>
              <a:t>Split the 3-node, and create new 2-node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83890" y="573295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3094905" y="6299385"/>
            <a:ext cx="268946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3798316" y="6396569"/>
            <a:ext cx="0" cy="3388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4232781" y="6299385"/>
            <a:ext cx="179962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/>
          <p:cNvSpPr/>
          <p:nvPr/>
        </p:nvSpPr>
        <p:spPr>
          <a:xfrm>
            <a:off x="8466347" y="573295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/>
          <p:cNvCxnSpPr>
            <a:stCxn id="12" idx="3"/>
            <a:endCxn id="15" idx="0"/>
          </p:cNvCxnSpPr>
          <p:nvPr/>
        </p:nvCxnSpPr>
        <p:spPr>
          <a:xfrm flipH="1">
            <a:off x="7951364" y="6299385"/>
            <a:ext cx="61050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12" idx="5"/>
            <a:endCxn id="25" idx="0"/>
          </p:cNvCxnSpPr>
          <p:nvPr/>
        </p:nvCxnSpPr>
        <p:spPr>
          <a:xfrm>
            <a:off x="9023096" y="6299385"/>
            <a:ext cx="672865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7625228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9" name="Straight Connector 18"/>
          <p:cNvCxnSpPr>
            <a:stCxn id="15" idx="5"/>
          </p:cNvCxnSpPr>
          <p:nvPr/>
        </p:nvCxnSpPr>
        <p:spPr>
          <a:xfrm>
            <a:off x="8181977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5" idx="3"/>
          </p:cNvCxnSpPr>
          <p:nvPr/>
        </p:nvCxnSpPr>
        <p:spPr>
          <a:xfrm flipH="1">
            <a:off x="7581795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/>
          <p:cNvSpPr/>
          <p:nvPr/>
        </p:nvSpPr>
        <p:spPr>
          <a:xfrm>
            <a:off x="9369825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9926574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25" idx="3"/>
          </p:cNvCxnSpPr>
          <p:nvPr/>
        </p:nvCxnSpPr>
        <p:spPr>
          <a:xfrm flipH="1">
            <a:off x="9326392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423113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The Root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2603500"/>
            <a:ext cx="12472416" cy="251714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Adding </a:t>
            </a:r>
            <a:r>
              <a:rPr lang="en-US" b="1" dirty="0" smtClean="0"/>
              <a:t>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happens when going bottom-up adding recursively to parent we reach a 3-node root?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Same as root with no children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Note: this is the only case in which depth increases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1912" y="601587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202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>
            <a:off x="2196338" y="667948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Oval 6"/>
          <p:cNvSpPr/>
          <p:nvPr/>
        </p:nvSpPr>
        <p:spPr>
          <a:xfrm>
            <a:off x="481331" y="7082576"/>
            <a:ext cx="122885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Straight Arrow Connector 7"/>
          <p:cNvCxnSpPr>
            <a:stCxn id="4" idx="3"/>
            <a:endCxn id="7" idx="0"/>
          </p:cNvCxnSpPr>
          <p:nvPr/>
        </p:nvCxnSpPr>
        <p:spPr>
          <a:xfrm flipH="1">
            <a:off x="1095757" y="658230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Oval 8"/>
          <p:cNvSpPr/>
          <p:nvPr/>
        </p:nvSpPr>
        <p:spPr>
          <a:xfrm>
            <a:off x="2589785" y="70825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5"/>
            <a:endCxn id="9" idx="0"/>
          </p:cNvCxnSpPr>
          <p:nvPr/>
        </p:nvCxnSpPr>
        <p:spPr>
          <a:xfrm>
            <a:off x="2630803" y="658230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 flipH="1">
            <a:off x="550109" y="764900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7" idx="4"/>
          </p:cNvCxnSpPr>
          <p:nvPr/>
        </p:nvCxnSpPr>
        <p:spPr>
          <a:xfrm>
            <a:off x="1095757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7" idx="5"/>
          </p:cNvCxnSpPr>
          <p:nvPr/>
        </p:nvCxnSpPr>
        <p:spPr>
          <a:xfrm>
            <a:off x="1530222" y="764900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H="1">
            <a:off x="1870202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5" idx="5"/>
          </p:cNvCxnSpPr>
          <p:nvPr/>
        </p:nvCxnSpPr>
        <p:spPr>
          <a:xfrm>
            <a:off x="2426951" y="7649007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9" idx="3"/>
          </p:cNvCxnSpPr>
          <p:nvPr/>
        </p:nvCxnSpPr>
        <p:spPr>
          <a:xfrm flipH="1">
            <a:off x="2606176" y="764900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>
            <a:stCxn id="9" idx="5"/>
          </p:cNvCxnSpPr>
          <p:nvPr/>
        </p:nvCxnSpPr>
        <p:spPr>
          <a:xfrm>
            <a:off x="3146534" y="764900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5437872" y="6021801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726162" y="70885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Arrow Connector 67"/>
          <p:cNvCxnSpPr>
            <a:stCxn id="66" idx="4"/>
            <a:endCxn id="67" idx="0"/>
          </p:cNvCxnSpPr>
          <p:nvPr/>
        </p:nvCxnSpPr>
        <p:spPr>
          <a:xfrm>
            <a:off x="6052298" y="6685416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Oval 68"/>
          <p:cNvSpPr/>
          <p:nvPr/>
        </p:nvSpPr>
        <p:spPr>
          <a:xfrm>
            <a:off x="4135500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445745" y="708850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1" name="Straight Arrow Connector 70"/>
          <p:cNvCxnSpPr>
            <a:stCxn id="66" idx="5"/>
            <a:endCxn id="70" idx="0"/>
          </p:cNvCxnSpPr>
          <p:nvPr/>
        </p:nvCxnSpPr>
        <p:spPr>
          <a:xfrm>
            <a:off x="6486763" y="6588232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H="1">
            <a:off x="4204279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/>
          <p:cNvCxnSpPr>
            <a:stCxn id="69" idx="5"/>
          </p:cNvCxnSpPr>
          <p:nvPr/>
        </p:nvCxnSpPr>
        <p:spPr>
          <a:xfrm>
            <a:off x="4726843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67" idx="3"/>
          </p:cNvCxnSpPr>
          <p:nvPr/>
        </p:nvCxnSpPr>
        <p:spPr>
          <a:xfrm flipH="1">
            <a:off x="5726162" y="7654934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/>
          <p:cNvCxnSpPr>
            <a:stCxn id="67" idx="5"/>
          </p:cNvCxnSpPr>
          <p:nvPr/>
        </p:nvCxnSpPr>
        <p:spPr>
          <a:xfrm>
            <a:off x="6282911" y="7654934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Connector 75"/>
          <p:cNvCxnSpPr>
            <a:stCxn id="70" idx="3"/>
          </p:cNvCxnSpPr>
          <p:nvPr/>
        </p:nvCxnSpPr>
        <p:spPr>
          <a:xfrm flipH="1">
            <a:off x="6462136" y="7654933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0" idx="5"/>
          </p:cNvCxnSpPr>
          <p:nvPr/>
        </p:nvCxnSpPr>
        <p:spPr>
          <a:xfrm>
            <a:off x="7002494" y="7654933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4919915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9" name="Straight Connector 78"/>
          <p:cNvCxnSpPr>
            <a:stCxn id="78" idx="3"/>
          </p:cNvCxnSpPr>
          <p:nvPr/>
        </p:nvCxnSpPr>
        <p:spPr>
          <a:xfrm flipH="1">
            <a:off x="4988694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>
            <a:stCxn id="78" idx="5"/>
          </p:cNvCxnSpPr>
          <p:nvPr/>
        </p:nvCxnSpPr>
        <p:spPr>
          <a:xfrm>
            <a:off x="5511258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Oval 80"/>
          <p:cNvSpPr/>
          <p:nvPr/>
        </p:nvSpPr>
        <p:spPr>
          <a:xfrm>
            <a:off x="4527838" y="6021800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9875756" y="6021801"/>
            <a:ext cx="69229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9555481" y="70885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0" name="Straight Arrow Connector 99"/>
          <p:cNvCxnSpPr>
            <a:stCxn id="118" idx="5"/>
            <a:endCxn id="98" idx="0"/>
          </p:cNvCxnSpPr>
          <p:nvPr/>
        </p:nvCxnSpPr>
        <p:spPr>
          <a:xfrm>
            <a:off x="9772815" y="5595311"/>
            <a:ext cx="449089" cy="42649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Arrow Connector 100"/>
          <p:cNvCxnSpPr>
            <a:stCxn id="98" idx="3"/>
            <a:endCxn id="99" idx="0"/>
          </p:cNvCxnSpPr>
          <p:nvPr/>
        </p:nvCxnSpPr>
        <p:spPr>
          <a:xfrm flipH="1">
            <a:off x="9881617" y="6588232"/>
            <a:ext cx="9552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Oval 101"/>
          <p:cNvSpPr/>
          <p:nvPr/>
        </p:nvSpPr>
        <p:spPr>
          <a:xfrm>
            <a:off x="8036828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0347073" y="708850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4" name="Straight Arrow Connector 103"/>
          <p:cNvCxnSpPr>
            <a:stCxn id="98" idx="5"/>
            <a:endCxn id="103" idx="0"/>
          </p:cNvCxnSpPr>
          <p:nvPr/>
        </p:nvCxnSpPr>
        <p:spPr>
          <a:xfrm>
            <a:off x="10466667" y="6588232"/>
            <a:ext cx="206542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Straight Connector 104"/>
          <p:cNvCxnSpPr>
            <a:stCxn id="102" idx="3"/>
          </p:cNvCxnSpPr>
          <p:nvPr/>
        </p:nvCxnSpPr>
        <p:spPr>
          <a:xfrm flipH="1">
            <a:off x="8105607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/>
          <p:cNvCxnSpPr>
            <a:stCxn id="102" idx="5"/>
          </p:cNvCxnSpPr>
          <p:nvPr/>
        </p:nvCxnSpPr>
        <p:spPr>
          <a:xfrm>
            <a:off x="8628171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Connector 106"/>
          <p:cNvCxnSpPr>
            <a:stCxn id="99" idx="3"/>
          </p:cNvCxnSpPr>
          <p:nvPr/>
        </p:nvCxnSpPr>
        <p:spPr>
          <a:xfrm flipH="1">
            <a:off x="9555481" y="7654934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Connector 107"/>
          <p:cNvCxnSpPr>
            <a:stCxn id="99" idx="5"/>
          </p:cNvCxnSpPr>
          <p:nvPr/>
        </p:nvCxnSpPr>
        <p:spPr>
          <a:xfrm>
            <a:off x="10112230" y="7654934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Connector 108"/>
          <p:cNvCxnSpPr>
            <a:stCxn id="103" idx="3"/>
          </p:cNvCxnSpPr>
          <p:nvPr/>
        </p:nvCxnSpPr>
        <p:spPr>
          <a:xfrm flipH="1">
            <a:off x="10363464" y="7654933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103" idx="5"/>
          </p:cNvCxnSpPr>
          <p:nvPr/>
        </p:nvCxnSpPr>
        <p:spPr>
          <a:xfrm>
            <a:off x="10903822" y="7654933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Oval 110"/>
          <p:cNvSpPr/>
          <p:nvPr/>
        </p:nvSpPr>
        <p:spPr>
          <a:xfrm>
            <a:off x="8821243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2" name="Straight Connector 111"/>
          <p:cNvCxnSpPr>
            <a:stCxn id="111" idx="3"/>
          </p:cNvCxnSpPr>
          <p:nvPr/>
        </p:nvCxnSpPr>
        <p:spPr>
          <a:xfrm flipH="1">
            <a:off x="8890022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Connector 112"/>
          <p:cNvCxnSpPr>
            <a:stCxn id="111" idx="5"/>
          </p:cNvCxnSpPr>
          <p:nvPr/>
        </p:nvCxnSpPr>
        <p:spPr>
          <a:xfrm>
            <a:off x="9412586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4" name="Oval 113"/>
          <p:cNvSpPr/>
          <p:nvPr/>
        </p:nvSpPr>
        <p:spPr>
          <a:xfrm>
            <a:off x="8456141" y="6021801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5" name="Straight Arrow Connector 114"/>
          <p:cNvCxnSpPr>
            <a:stCxn id="118" idx="3"/>
            <a:endCxn id="114" idx="0"/>
          </p:cNvCxnSpPr>
          <p:nvPr/>
        </p:nvCxnSpPr>
        <p:spPr>
          <a:xfrm flipH="1">
            <a:off x="8802542" y="5595311"/>
            <a:ext cx="480389" cy="42649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Straight Arrow Connector 115"/>
          <p:cNvCxnSpPr>
            <a:stCxn id="114" idx="3"/>
            <a:endCxn id="102" idx="0"/>
          </p:cNvCxnSpPr>
          <p:nvPr/>
        </p:nvCxnSpPr>
        <p:spPr>
          <a:xfrm flipH="1">
            <a:off x="8383229" y="6588232"/>
            <a:ext cx="174371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Arrow Connector 116"/>
          <p:cNvCxnSpPr>
            <a:stCxn id="114" idx="5"/>
            <a:endCxn id="111" idx="0"/>
          </p:cNvCxnSpPr>
          <p:nvPr/>
        </p:nvCxnSpPr>
        <p:spPr>
          <a:xfrm>
            <a:off x="9047484" y="6588232"/>
            <a:ext cx="120160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Oval 117"/>
          <p:cNvSpPr/>
          <p:nvPr/>
        </p:nvSpPr>
        <p:spPr>
          <a:xfrm>
            <a:off x="9181472" y="5028880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291721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Insert/Find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inserting a new </a:t>
            </a:r>
            <a:r>
              <a:rPr lang="en-US" i="1" dirty="0" smtClean="0"/>
              <a:t>value V</a:t>
            </a:r>
            <a:r>
              <a:rPr lang="en-US" dirty="0" smtClean="0"/>
              <a:t>, also insert a </a:t>
            </a:r>
            <a:r>
              <a:rPr lang="en-US" i="1" dirty="0" smtClean="0"/>
              <a:t>key K</a:t>
            </a:r>
            <a:r>
              <a:rPr lang="en-US" dirty="0" smtClean="0"/>
              <a:t> for it </a:t>
            </a:r>
          </a:p>
          <a:p>
            <a:r>
              <a:rPr lang="en-US" dirty="0" smtClean="0"/>
              <a:t>A K key is an object (</a:t>
            </a:r>
            <a:r>
              <a:rPr lang="en-US" dirty="0" err="1" smtClean="0"/>
              <a:t>eg</a:t>
            </a:r>
            <a:r>
              <a:rPr lang="en-US" dirty="0" smtClean="0"/>
              <a:t>, String, Integer, etc.) </a:t>
            </a:r>
          </a:p>
          <a:p>
            <a:r>
              <a:rPr lang="en-US" dirty="0" smtClean="0"/>
              <a:t>When we want to retrieve V, we will query for its K</a:t>
            </a:r>
          </a:p>
          <a:p>
            <a:r>
              <a:rPr lang="en-US" dirty="0" smtClean="0"/>
              <a:t>The idea is that retrieving data for given K should be </a:t>
            </a:r>
            <a:r>
              <a:rPr lang="en-US" i="1" dirty="0" smtClean="0"/>
              <a:t>fast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837988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Searching for position to insert is O(log N)</a:t>
            </a:r>
          </a:p>
          <a:p>
            <a:r>
              <a:rPr lang="en-US" dirty="0" smtClean="0"/>
              <a:t>Worst case, when inserting, need to go upward till the root, which add a further O(log N)</a:t>
            </a:r>
          </a:p>
          <a:p>
            <a:r>
              <a:rPr lang="en-US" dirty="0" smtClean="0"/>
              <a:t>So final cost of insertion is O(log N)</a:t>
            </a:r>
          </a:p>
          <a:p>
            <a:pPr lvl="1"/>
            <a:r>
              <a:rPr lang="en-US" dirty="0" smtClean="0"/>
              <a:t>Recall, constants are not important in asymptotic analyses, so O(log N) + O(log N) = 2O(log N) = O(log N)</a:t>
            </a:r>
          </a:p>
          <a:p>
            <a:r>
              <a:rPr lang="en-US" dirty="0" smtClean="0"/>
              <a:t>After each insertion, tree is perfectly 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5441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2-3 Trees to RBT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24" y="2603500"/>
            <a:ext cx="11631676" cy="6286500"/>
          </a:xfrm>
        </p:spPr>
        <p:txBody>
          <a:bodyPr/>
          <a:lstStyle/>
          <a:p>
            <a:r>
              <a:rPr lang="en-US" dirty="0" smtClean="0"/>
              <a:t>Using 2-3 trees is cumbersome, as we need to handle both 2-nodes and 3-nodes</a:t>
            </a:r>
          </a:p>
          <a:p>
            <a:pPr lvl="1"/>
            <a:r>
              <a:rPr lang="en-US" dirty="0" smtClean="0"/>
              <a:t>And not particularly efficient when transforming 2-nodes into 3-nodes, and vice-versa</a:t>
            </a:r>
          </a:p>
          <a:p>
            <a:r>
              <a:rPr lang="en-US" dirty="0" smtClean="0"/>
              <a:t>RBT: represents 2-3 Trees by only using 2-nodes</a:t>
            </a:r>
          </a:p>
          <a:p>
            <a:r>
              <a:rPr lang="en-US" dirty="0" smtClean="0"/>
              <a:t>Each link between nodes has a color: RED or BLACK</a:t>
            </a:r>
          </a:p>
          <a:p>
            <a:pPr lvl="1"/>
            <a:r>
              <a:rPr lang="en-US" dirty="0" smtClean="0"/>
              <a:t>This is where the RBT name comes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3723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3-nodes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744" y="2603500"/>
            <a:ext cx="12435840" cy="3596132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Represented with two 2-nodes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Link with smaller is RED, and RED links can only lean left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Any other kind of link is BLACK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For simplicity, using color directly on the node to represent link to parent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Cannot have two consecutives RED links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2740" y="748790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B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777218" y="8054335"/>
            <a:ext cx="275483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4"/>
          </p:cNvCxnSpPr>
          <p:nvPr/>
        </p:nvCxnSpPr>
        <p:spPr>
          <a:xfrm>
            <a:off x="1487166" y="8151519"/>
            <a:ext cx="0" cy="32481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/>
          <p:cNvCxnSpPr>
            <a:stCxn id="4" idx="5"/>
          </p:cNvCxnSpPr>
          <p:nvPr/>
        </p:nvCxnSpPr>
        <p:spPr>
          <a:xfrm>
            <a:off x="1921631" y="8054335"/>
            <a:ext cx="17996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3476018" y="7474010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3380497" y="804044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20" idx="5"/>
          </p:cNvCxnSpPr>
          <p:nvPr/>
        </p:nvCxnSpPr>
        <p:spPr>
          <a:xfrm>
            <a:off x="4861214" y="7136338"/>
            <a:ext cx="369889" cy="35156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4066383" y="804044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Oval 19"/>
          <p:cNvSpPr/>
          <p:nvPr/>
        </p:nvSpPr>
        <p:spPr>
          <a:xfrm>
            <a:off x="4270849" y="6569907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2" name="Straight Connector 21"/>
          <p:cNvCxnSpPr>
            <a:stCxn id="20" idx="3"/>
            <a:endCxn id="13" idx="0"/>
          </p:cNvCxnSpPr>
          <p:nvPr/>
        </p:nvCxnSpPr>
        <p:spPr>
          <a:xfrm flipH="1">
            <a:off x="3821846" y="7136338"/>
            <a:ext cx="550294" cy="337672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/>
          <p:cNvSpPr/>
          <p:nvPr/>
        </p:nvSpPr>
        <p:spPr>
          <a:xfrm>
            <a:off x="6404401" y="7474010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 flipH="1">
            <a:off x="6308880" y="804044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>
            <a:stCxn id="37" idx="5"/>
          </p:cNvCxnSpPr>
          <p:nvPr/>
        </p:nvCxnSpPr>
        <p:spPr>
          <a:xfrm>
            <a:off x="8310805" y="80404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>
            <a:stCxn id="33" idx="5"/>
          </p:cNvCxnSpPr>
          <p:nvPr/>
        </p:nvCxnSpPr>
        <p:spPr>
          <a:xfrm>
            <a:off x="6994766" y="804044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Oval 36"/>
          <p:cNvSpPr/>
          <p:nvPr/>
        </p:nvSpPr>
        <p:spPr>
          <a:xfrm>
            <a:off x="7720440" y="7474010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Connector 37"/>
          <p:cNvCxnSpPr>
            <a:stCxn id="37" idx="2"/>
            <a:endCxn id="33" idx="6"/>
          </p:cNvCxnSpPr>
          <p:nvPr/>
        </p:nvCxnSpPr>
        <p:spPr>
          <a:xfrm flipH="1">
            <a:off x="7096057" y="7805818"/>
            <a:ext cx="624383" cy="0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Oval 42"/>
          <p:cNvSpPr/>
          <p:nvPr/>
        </p:nvSpPr>
        <p:spPr>
          <a:xfrm>
            <a:off x="9626844" y="7529226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4" name="Straight Connector 43"/>
          <p:cNvCxnSpPr>
            <a:stCxn id="43" idx="3"/>
          </p:cNvCxnSpPr>
          <p:nvPr/>
        </p:nvCxnSpPr>
        <p:spPr>
          <a:xfrm flipH="1">
            <a:off x="9531323" y="8095657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47" idx="5"/>
          </p:cNvCxnSpPr>
          <p:nvPr/>
        </p:nvCxnSpPr>
        <p:spPr>
          <a:xfrm>
            <a:off x="11533248" y="8095657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43" idx="5"/>
          </p:cNvCxnSpPr>
          <p:nvPr/>
        </p:nvCxnSpPr>
        <p:spPr>
          <a:xfrm>
            <a:off x="10217209" y="8095657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10942883" y="7529226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2"/>
            <a:endCxn id="43" idx="6"/>
          </p:cNvCxnSpPr>
          <p:nvPr/>
        </p:nvCxnSpPr>
        <p:spPr>
          <a:xfrm flipH="1">
            <a:off x="10318500" y="7861034"/>
            <a:ext cx="62438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819507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Black-links Balance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RBT there is only guaranteed balance for the black-links</a:t>
            </a:r>
          </a:p>
          <a:p>
            <a:r>
              <a:rPr lang="en-US" dirty="0" smtClean="0"/>
              <a:t>Every path from root to a black-null-link has same number of black links</a:t>
            </a:r>
          </a:p>
          <a:p>
            <a:r>
              <a:rPr lang="en-US" dirty="0" smtClean="0"/>
              <a:t>So, depth is still bounded by O(log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3201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12" y="2603500"/>
            <a:ext cx="12143232" cy="6286500"/>
          </a:xfrm>
        </p:spPr>
        <p:txBody>
          <a:bodyPr/>
          <a:lstStyle/>
          <a:p>
            <a:r>
              <a:rPr lang="en-US" dirty="0" smtClean="0"/>
              <a:t>When inserting/deleting, need to maintain RED-link properties, </a:t>
            </a:r>
            <a:r>
              <a:rPr lang="en-US" dirty="0" err="1" smtClean="0"/>
              <a:t>ie</a:t>
            </a:r>
            <a:r>
              <a:rPr lang="en-US" dirty="0" smtClean="0"/>
              <a:t>, most 1 leaning left</a:t>
            </a:r>
          </a:p>
          <a:p>
            <a:r>
              <a:rPr lang="en-US" dirty="0" smtClean="0"/>
              <a:t>So need to have transformation operators on the tree, which are used to maintain the tree balance</a:t>
            </a:r>
          </a:p>
          <a:p>
            <a:r>
              <a:rPr lang="en-US" dirty="0" smtClean="0"/>
              <a:t>These operations have O(1)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7191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64051"/>
            <a:ext cx="11099800" cy="11144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744" y="1629659"/>
            <a:ext cx="12487027" cy="273269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 is moved up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Still RED link between E and S, but now E is child of 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Left child of S now becomes right child of 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Color (RED/BLACK) of link toward E is maintained in new rotated root 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Right-rotation does the exact opposite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07358" y="684904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  <a:endCxn id="20" idx="0"/>
          </p:cNvCxnSpPr>
          <p:nvPr/>
        </p:nvCxnSpPr>
        <p:spPr>
          <a:xfrm flipH="1">
            <a:off x="2688725" y="7415475"/>
            <a:ext cx="919924" cy="7196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  <a:endCxn id="21" idx="1"/>
          </p:cNvCxnSpPr>
          <p:nvPr/>
        </p:nvCxnSpPr>
        <p:spPr>
          <a:xfrm>
            <a:off x="4097723" y="7415475"/>
            <a:ext cx="924280" cy="7196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2342897" y="524970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5"/>
            <a:endCxn id="4" idx="0"/>
          </p:cNvCxnSpPr>
          <p:nvPr/>
        </p:nvCxnSpPr>
        <p:spPr>
          <a:xfrm>
            <a:off x="2933262" y="5816135"/>
            <a:ext cx="919924" cy="1032909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8" idx="3"/>
            <a:endCxn id="19" idx="0"/>
          </p:cNvCxnSpPr>
          <p:nvPr/>
        </p:nvCxnSpPr>
        <p:spPr>
          <a:xfrm flipH="1">
            <a:off x="1555916" y="5816135"/>
            <a:ext cx="888272" cy="9440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Flowchart: Data 18"/>
          <p:cNvSpPr/>
          <p:nvPr/>
        </p:nvSpPr>
        <p:spPr>
          <a:xfrm>
            <a:off x="513500" y="6760224"/>
            <a:ext cx="1737360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Less than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1382180" y="8135152"/>
            <a:ext cx="2177575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Between E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3997620" y="8135152"/>
            <a:ext cx="2048766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Greater than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Connector 31"/>
          <p:cNvCxnSpPr>
            <a:endCxn id="8" idx="0"/>
          </p:cNvCxnSpPr>
          <p:nvPr/>
        </p:nvCxnSpPr>
        <p:spPr>
          <a:xfrm>
            <a:off x="2688725" y="4580250"/>
            <a:ext cx="0" cy="669454"/>
          </a:xfrm>
          <a:prstGeom prst="line">
            <a:avLst/>
          </a:prstGeom>
          <a:noFill/>
          <a:ln w="635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10001357" y="524970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Connector 35"/>
          <p:cNvCxnSpPr>
            <a:stCxn id="38" idx="5"/>
            <a:endCxn id="42" idx="0"/>
          </p:cNvCxnSpPr>
          <p:nvPr/>
        </p:nvCxnSpPr>
        <p:spPr>
          <a:xfrm>
            <a:off x="9213017" y="7326655"/>
            <a:ext cx="1062008" cy="80849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35" idx="5"/>
            <a:endCxn id="43" idx="1"/>
          </p:cNvCxnSpPr>
          <p:nvPr/>
        </p:nvCxnSpPr>
        <p:spPr>
          <a:xfrm>
            <a:off x="10591722" y="5816135"/>
            <a:ext cx="1108667" cy="9440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Oval 37"/>
          <p:cNvSpPr/>
          <p:nvPr/>
        </p:nvSpPr>
        <p:spPr>
          <a:xfrm>
            <a:off x="8622652" y="676022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Connector 38"/>
          <p:cNvCxnSpPr>
            <a:stCxn id="35" idx="3"/>
            <a:endCxn id="38" idx="0"/>
          </p:cNvCxnSpPr>
          <p:nvPr/>
        </p:nvCxnSpPr>
        <p:spPr>
          <a:xfrm flipH="1">
            <a:off x="8968480" y="5816135"/>
            <a:ext cx="1134168" cy="944089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>
            <a:stCxn id="38" idx="3"/>
            <a:endCxn id="41" idx="0"/>
          </p:cNvCxnSpPr>
          <p:nvPr/>
        </p:nvCxnSpPr>
        <p:spPr>
          <a:xfrm flipH="1">
            <a:off x="8117833" y="7326655"/>
            <a:ext cx="606110" cy="81130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Flowchart: Data 40"/>
          <p:cNvSpPr/>
          <p:nvPr/>
        </p:nvSpPr>
        <p:spPr>
          <a:xfrm>
            <a:off x="7075417" y="8137960"/>
            <a:ext cx="1737360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Less than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Flowchart: Data 41"/>
          <p:cNvSpPr/>
          <p:nvPr/>
        </p:nvSpPr>
        <p:spPr>
          <a:xfrm>
            <a:off x="8968480" y="8135152"/>
            <a:ext cx="2177575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Between E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10676006" y="6760224"/>
            <a:ext cx="2048766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Greater than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4" name="Straight Connector 43"/>
          <p:cNvCxnSpPr>
            <a:endCxn id="35" idx="0"/>
          </p:cNvCxnSpPr>
          <p:nvPr/>
        </p:nvCxnSpPr>
        <p:spPr>
          <a:xfrm>
            <a:off x="10347185" y="4580250"/>
            <a:ext cx="0" cy="669454"/>
          </a:xfrm>
          <a:prstGeom prst="line">
            <a:avLst/>
          </a:prstGeom>
          <a:noFill/>
          <a:ln w="635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44366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Insertion on 2-node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959356"/>
          </a:xfrm>
        </p:spPr>
        <p:txBody>
          <a:bodyPr>
            <a:normAutofit/>
          </a:bodyPr>
          <a:lstStyle/>
          <a:p>
            <a:r>
              <a:rPr lang="en-US" dirty="0" smtClean="0"/>
              <a:t>2-3 Trees</a:t>
            </a:r>
          </a:p>
          <a:p>
            <a:r>
              <a:rPr lang="en-US" dirty="0" smtClean="0"/>
              <a:t>2-node transformed into 3-node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8569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48278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54711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29432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3540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16154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216154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3442443" y="603002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655568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44653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106095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2554987" y="749980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2596005" y="6999539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4063347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4305027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907440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73233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3582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454387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2411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Straight Arrow Connector 23"/>
          <p:cNvCxnSpPr>
            <a:stCxn id="19" idx="3"/>
            <a:endCxn id="21" idx="0"/>
          </p:cNvCxnSpPr>
          <p:nvPr/>
        </p:nvCxnSpPr>
        <p:spPr>
          <a:xfrm flipH="1">
            <a:off x="835025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21" idx="4"/>
            <a:endCxn id="23" idx="0"/>
          </p:cNvCxnSpPr>
          <p:nvPr/>
        </p:nvCxnSpPr>
        <p:spPr>
          <a:xfrm>
            <a:off x="835025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>
            <a:stCxn id="19" idx="5"/>
            <a:endCxn id="20" idx="0"/>
          </p:cNvCxnSpPr>
          <p:nvPr/>
        </p:nvCxnSpPr>
        <p:spPr>
          <a:xfrm>
            <a:off x="9631153" y="6030021"/>
            <a:ext cx="156821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0" idx="3"/>
            <a:endCxn id="22" idx="0"/>
          </p:cNvCxnSpPr>
          <p:nvPr/>
        </p:nvCxnSpPr>
        <p:spPr>
          <a:xfrm flipH="1">
            <a:off x="10780523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663524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1" idx="3"/>
            <a:endCxn id="28" idx="0"/>
          </p:cNvCxnSpPr>
          <p:nvPr/>
        </p:nvCxnSpPr>
        <p:spPr>
          <a:xfrm flipH="1">
            <a:off x="724966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8743696" y="7499809"/>
            <a:ext cx="122453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K   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Arrow Connector 30"/>
          <p:cNvCxnSpPr>
            <a:stCxn id="21" idx="5"/>
            <a:endCxn id="30" idx="0"/>
          </p:cNvCxnSpPr>
          <p:nvPr/>
        </p:nvCxnSpPr>
        <p:spPr>
          <a:xfrm>
            <a:off x="8784715" y="6999539"/>
            <a:ext cx="571249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11188302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20" idx="5"/>
            <a:endCxn id="32" idx="0"/>
          </p:cNvCxnSpPr>
          <p:nvPr/>
        </p:nvCxnSpPr>
        <p:spPr>
          <a:xfrm>
            <a:off x="11429982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929554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9035"/>
            <a:ext cx="12554712" cy="1495385"/>
          </a:xfrm>
        </p:spPr>
        <p:txBody>
          <a:bodyPr>
            <a:normAutofit/>
          </a:bodyPr>
          <a:lstStyle/>
          <a:p>
            <a:r>
              <a:rPr lang="en-US" dirty="0" smtClean="0"/>
              <a:t>Insertion into 2-node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778866"/>
            <a:ext cx="11099800" cy="21788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2-node will need to transformed into a 3-node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 RBT, need to have new node with RED link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Need left rotation if new value is greater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09716" y="514904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9414195" y="5715480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11416120" y="5715480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10100081" y="5715480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0825755" y="514904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2"/>
            <a:endCxn id="4" idx="6"/>
          </p:cNvCxnSpPr>
          <p:nvPr/>
        </p:nvCxnSpPr>
        <p:spPr>
          <a:xfrm flipH="1">
            <a:off x="10201372" y="5480857"/>
            <a:ext cx="62438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>
            <a:stCxn id="11" idx="5"/>
          </p:cNvCxnSpPr>
          <p:nvPr/>
        </p:nvCxnSpPr>
        <p:spPr>
          <a:xfrm>
            <a:off x="1950295" y="55780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Oval 10"/>
          <p:cNvSpPr/>
          <p:nvPr/>
        </p:nvSpPr>
        <p:spPr>
          <a:xfrm>
            <a:off x="1359930" y="5011610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 flipH="1">
            <a:off x="1076559" y="55780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5038323" y="530731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Connector 15"/>
          <p:cNvCxnSpPr>
            <a:stCxn id="15" idx="3"/>
          </p:cNvCxnSpPr>
          <p:nvPr/>
        </p:nvCxnSpPr>
        <p:spPr>
          <a:xfrm flipH="1">
            <a:off x="4942802" y="587374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>
            <a:stCxn id="19" idx="5"/>
          </p:cNvCxnSpPr>
          <p:nvPr/>
        </p:nvCxnSpPr>
        <p:spPr>
          <a:xfrm>
            <a:off x="6495168" y="5089474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>
            <a:stCxn id="15" idx="5"/>
          </p:cNvCxnSpPr>
          <p:nvPr/>
        </p:nvCxnSpPr>
        <p:spPr>
          <a:xfrm>
            <a:off x="5628688" y="587374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5904803" y="452304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Straight Connector 19"/>
          <p:cNvCxnSpPr>
            <a:stCxn id="19" idx="3"/>
            <a:endCxn id="15" idx="7"/>
          </p:cNvCxnSpPr>
          <p:nvPr/>
        </p:nvCxnSpPr>
        <p:spPr>
          <a:xfrm flipH="1">
            <a:off x="5628688" y="5089474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>
            <a:stCxn id="35" idx="5"/>
          </p:cNvCxnSpPr>
          <p:nvPr/>
        </p:nvCxnSpPr>
        <p:spPr>
          <a:xfrm>
            <a:off x="1293843" y="8515605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703478" y="794917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Connector 35"/>
          <p:cNvCxnSpPr>
            <a:stCxn id="35" idx="3"/>
          </p:cNvCxnSpPr>
          <p:nvPr/>
        </p:nvCxnSpPr>
        <p:spPr>
          <a:xfrm flipH="1">
            <a:off x="420107" y="8515605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Oval 36"/>
          <p:cNvSpPr/>
          <p:nvPr/>
        </p:nvSpPr>
        <p:spPr>
          <a:xfrm>
            <a:off x="4315402" y="838922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Connector 37"/>
          <p:cNvCxnSpPr>
            <a:stCxn id="37" idx="3"/>
          </p:cNvCxnSpPr>
          <p:nvPr/>
        </p:nvCxnSpPr>
        <p:spPr>
          <a:xfrm flipH="1">
            <a:off x="4219881" y="8955654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41" idx="3"/>
          </p:cNvCxnSpPr>
          <p:nvPr/>
        </p:nvCxnSpPr>
        <p:spPr>
          <a:xfrm flipH="1">
            <a:off x="3037637" y="8008913"/>
            <a:ext cx="377406" cy="3150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>
            <a:stCxn id="37" idx="5"/>
          </p:cNvCxnSpPr>
          <p:nvPr/>
        </p:nvCxnSpPr>
        <p:spPr>
          <a:xfrm>
            <a:off x="4905767" y="8955654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/>
          <p:cNvSpPr/>
          <p:nvPr/>
        </p:nvSpPr>
        <p:spPr>
          <a:xfrm>
            <a:off x="3313752" y="744248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2" name="Straight Connector 41"/>
          <p:cNvCxnSpPr>
            <a:stCxn id="41" idx="5"/>
            <a:endCxn id="37" idx="0"/>
          </p:cNvCxnSpPr>
          <p:nvPr/>
        </p:nvCxnSpPr>
        <p:spPr>
          <a:xfrm>
            <a:off x="3904117" y="8008913"/>
            <a:ext cx="757113" cy="38031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Oval 47"/>
          <p:cNvSpPr/>
          <p:nvPr/>
        </p:nvSpPr>
        <p:spPr>
          <a:xfrm>
            <a:off x="7413244" y="7345298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9" name="Straight Connector 48"/>
          <p:cNvCxnSpPr>
            <a:stCxn id="52" idx="5"/>
          </p:cNvCxnSpPr>
          <p:nvPr/>
        </p:nvCxnSpPr>
        <p:spPr>
          <a:xfrm>
            <a:off x="7035838" y="8809789"/>
            <a:ext cx="122830" cy="428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52" idx="3"/>
          </p:cNvCxnSpPr>
          <p:nvPr/>
        </p:nvCxnSpPr>
        <p:spPr>
          <a:xfrm flipH="1">
            <a:off x="6307416" y="8809789"/>
            <a:ext cx="239348" cy="428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48" idx="5"/>
          </p:cNvCxnSpPr>
          <p:nvPr/>
        </p:nvCxnSpPr>
        <p:spPr>
          <a:xfrm>
            <a:off x="8003609" y="7911729"/>
            <a:ext cx="182435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/>
          <p:cNvSpPr/>
          <p:nvPr/>
        </p:nvSpPr>
        <p:spPr>
          <a:xfrm>
            <a:off x="6445473" y="8243358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Straight Connector 52"/>
          <p:cNvCxnSpPr>
            <a:stCxn id="48" idx="3"/>
            <a:endCxn id="52" idx="7"/>
          </p:cNvCxnSpPr>
          <p:nvPr/>
        </p:nvCxnSpPr>
        <p:spPr>
          <a:xfrm flipH="1">
            <a:off x="7035838" y="7911729"/>
            <a:ext cx="478697" cy="428813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Oval 63"/>
          <p:cNvSpPr/>
          <p:nvPr/>
        </p:nvSpPr>
        <p:spPr>
          <a:xfrm>
            <a:off x="11132032" y="7843116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5" name="Straight Connector 64"/>
          <p:cNvCxnSpPr>
            <a:stCxn id="68" idx="5"/>
          </p:cNvCxnSpPr>
          <p:nvPr/>
        </p:nvCxnSpPr>
        <p:spPr>
          <a:xfrm>
            <a:off x="10610258" y="8418421"/>
            <a:ext cx="239348" cy="3150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68" idx="3"/>
          </p:cNvCxnSpPr>
          <p:nvPr/>
        </p:nvCxnSpPr>
        <p:spPr>
          <a:xfrm flipH="1">
            <a:off x="9743778" y="8418421"/>
            <a:ext cx="377406" cy="3150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64" idx="5"/>
          </p:cNvCxnSpPr>
          <p:nvPr/>
        </p:nvCxnSpPr>
        <p:spPr>
          <a:xfrm>
            <a:off x="11722397" y="8409547"/>
            <a:ext cx="282495" cy="32389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Oval 67"/>
          <p:cNvSpPr/>
          <p:nvPr/>
        </p:nvSpPr>
        <p:spPr>
          <a:xfrm>
            <a:off x="10019893" y="785199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9" name="Straight Connector 68"/>
          <p:cNvCxnSpPr>
            <a:stCxn id="64" idx="2"/>
            <a:endCxn id="68" idx="6"/>
          </p:cNvCxnSpPr>
          <p:nvPr/>
        </p:nvCxnSpPr>
        <p:spPr>
          <a:xfrm flipH="1">
            <a:off x="10711549" y="8174924"/>
            <a:ext cx="420483" cy="887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/>
          <p:nvPr/>
        </p:nvCxnSpPr>
        <p:spPr>
          <a:xfrm flipV="1">
            <a:off x="594360" y="6839712"/>
            <a:ext cx="11704320" cy="27432"/>
          </a:xfrm>
          <a:prstGeom prst="line">
            <a:avLst/>
          </a:prstGeom>
          <a:noFill/>
          <a:ln w="4445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4775451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Insertion on 3-node Root, with No Children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45174"/>
            <a:ext cx="11099800" cy="1819434"/>
          </a:xfrm>
        </p:spPr>
        <p:txBody>
          <a:bodyPr/>
          <a:lstStyle/>
          <a:p>
            <a:r>
              <a:rPr lang="en-US" dirty="0" smtClean="0"/>
              <a:t>2-3 Trees</a:t>
            </a:r>
            <a:endParaRPr lang="en-US" b="1" dirty="0" smtClean="0"/>
          </a:p>
          <a:p>
            <a:r>
              <a:rPr lang="en-US" dirty="0" smtClean="0"/>
              <a:t>Split the 3-node, and create new 2-node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83890" y="573295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3094905" y="6299385"/>
            <a:ext cx="268946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3798316" y="6396569"/>
            <a:ext cx="0" cy="3388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4232781" y="6299385"/>
            <a:ext cx="179962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/>
          <p:cNvSpPr/>
          <p:nvPr/>
        </p:nvSpPr>
        <p:spPr>
          <a:xfrm>
            <a:off x="8466347" y="573295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/>
          <p:cNvCxnSpPr>
            <a:stCxn id="12" idx="3"/>
            <a:endCxn id="15" idx="0"/>
          </p:cNvCxnSpPr>
          <p:nvPr/>
        </p:nvCxnSpPr>
        <p:spPr>
          <a:xfrm flipH="1">
            <a:off x="7951364" y="6299385"/>
            <a:ext cx="61050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12" idx="5"/>
            <a:endCxn id="25" idx="0"/>
          </p:cNvCxnSpPr>
          <p:nvPr/>
        </p:nvCxnSpPr>
        <p:spPr>
          <a:xfrm>
            <a:off x="9023096" y="6299385"/>
            <a:ext cx="672865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7625228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9" name="Straight Connector 18"/>
          <p:cNvCxnSpPr>
            <a:stCxn id="15" idx="5"/>
          </p:cNvCxnSpPr>
          <p:nvPr/>
        </p:nvCxnSpPr>
        <p:spPr>
          <a:xfrm>
            <a:off x="8181977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5" idx="3"/>
          </p:cNvCxnSpPr>
          <p:nvPr/>
        </p:nvCxnSpPr>
        <p:spPr>
          <a:xfrm flipH="1">
            <a:off x="7581795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/>
          <p:cNvSpPr/>
          <p:nvPr/>
        </p:nvSpPr>
        <p:spPr>
          <a:xfrm>
            <a:off x="9369825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9926574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25" idx="3"/>
          </p:cNvCxnSpPr>
          <p:nvPr/>
        </p:nvCxnSpPr>
        <p:spPr>
          <a:xfrm flipH="1">
            <a:off x="9326392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214525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745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in Single 3-node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96288"/>
            <a:ext cx="12380976" cy="3431494"/>
          </a:xfrm>
        </p:spPr>
        <p:txBody>
          <a:bodyPr>
            <a:normAutofit/>
          </a:bodyPr>
          <a:lstStyle/>
          <a:p>
            <a:r>
              <a:rPr lang="en-US" dirty="0" smtClean="0"/>
              <a:t>3 cases, based on whether new value is larger, smaller or between</a:t>
            </a:r>
          </a:p>
          <a:p>
            <a:r>
              <a:rPr lang="en-US" dirty="0" smtClean="0"/>
              <a:t>Simple case: new value is greater,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dirty="0" smtClean="0"/>
              <a:t>F</a:t>
            </a:r>
          </a:p>
          <a:p>
            <a:r>
              <a:rPr lang="en-US" dirty="0" smtClean="0"/>
              <a:t>Flip color from RED to BLACK once inserted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3750" y="704023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898229" y="7606663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2450595" y="6822396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1584115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860230" y="62559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3"/>
            <a:endCxn id="4" idx="7"/>
          </p:cNvCxnSpPr>
          <p:nvPr/>
        </p:nvCxnSpPr>
        <p:spPr>
          <a:xfrm flipH="1">
            <a:off x="1584115" y="6822396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4765775" y="704023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Straight Connector 23"/>
          <p:cNvCxnSpPr>
            <a:stCxn id="23" idx="3"/>
          </p:cNvCxnSpPr>
          <p:nvPr/>
        </p:nvCxnSpPr>
        <p:spPr>
          <a:xfrm flipH="1">
            <a:off x="4670254" y="7606663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23" idx="5"/>
          </p:cNvCxnSpPr>
          <p:nvPr/>
        </p:nvCxnSpPr>
        <p:spPr>
          <a:xfrm>
            <a:off x="5356140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5632255" y="62559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8" name="Straight Connector 27"/>
          <p:cNvCxnSpPr>
            <a:stCxn id="27" idx="3"/>
            <a:endCxn id="23" idx="7"/>
          </p:cNvCxnSpPr>
          <p:nvPr/>
        </p:nvCxnSpPr>
        <p:spPr>
          <a:xfrm flipH="1">
            <a:off x="5356140" y="6822396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Oval 28"/>
          <p:cNvSpPr/>
          <p:nvPr/>
        </p:nvSpPr>
        <p:spPr>
          <a:xfrm>
            <a:off x="6454553" y="704023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F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Connector 30"/>
          <p:cNvCxnSpPr>
            <a:stCxn id="27" idx="5"/>
            <a:endCxn id="29" idx="1"/>
          </p:cNvCxnSpPr>
          <p:nvPr/>
        </p:nvCxnSpPr>
        <p:spPr>
          <a:xfrm>
            <a:off x="6222620" y="6822396"/>
            <a:ext cx="333224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29" idx="5"/>
          </p:cNvCxnSpPr>
          <p:nvPr/>
        </p:nvCxnSpPr>
        <p:spPr>
          <a:xfrm>
            <a:off x="7044918" y="7606663"/>
            <a:ext cx="86664" cy="46030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29" idx="3"/>
          </p:cNvCxnSpPr>
          <p:nvPr/>
        </p:nvCxnSpPr>
        <p:spPr>
          <a:xfrm flipH="1">
            <a:off x="6454553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8769733" y="704023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>
          <a:xfrm flipH="1">
            <a:off x="8674212" y="7606663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50" idx="5"/>
          </p:cNvCxnSpPr>
          <p:nvPr/>
        </p:nvCxnSpPr>
        <p:spPr>
          <a:xfrm>
            <a:off x="9360098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/>
          <p:cNvSpPr/>
          <p:nvPr/>
        </p:nvSpPr>
        <p:spPr>
          <a:xfrm>
            <a:off x="9636213" y="62559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4" name="Straight Connector 53"/>
          <p:cNvCxnSpPr>
            <a:stCxn id="53" idx="3"/>
            <a:endCxn id="50" idx="7"/>
          </p:cNvCxnSpPr>
          <p:nvPr/>
        </p:nvCxnSpPr>
        <p:spPr>
          <a:xfrm flipH="1">
            <a:off x="9360098" y="6822396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/>
          <p:cNvSpPr/>
          <p:nvPr/>
        </p:nvSpPr>
        <p:spPr>
          <a:xfrm>
            <a:off x="10458511" y="704023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F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6" name="Straight Connector 55"/>
          <p:cNvCxnSpPr>
            <a:stCxn id="53" idx="5"/>
            <a:endCxn id="55" idx="1"/>
          </p:cNvCxnSpPr>
          <p:nvPr/>
        </p:nvCxnSpPr>
        <p:spPr>
          <a:xfrm>
            <a:off x="10226578" y="6822396"/>
            <a:ext cx="333224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/>
          <p:cNvCxnSpPr>
            <a:stCxn id="55" idx="5"/>
          </p:cNvCxnSpPr>
          <p:nvPr/>
        </p:nvCxnSpPr>
        <p:spPr>
          <a:xfrm>
            <a:off x="11048876" y="7606663"/>
            <a:ext cx="86664" cy="46030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/>
          <p:cNvCxnSpPr>
            <a:stCxn id="55" idx="3"/>
          </p:cNvCxnSpPr>
          <p:nvPr/>
        </p:nvCxnSpPr>
        <p:spPr>
          <a:xfrm flipH="1">
            <a:off x="10458511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63335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Collection/map of songs: the Song class is the V, where the K is the String title</a:t>
            </a:r>
          </a:p>
          <a:p>
            <a:r>
              <a:rPr lang="en-US" dirty="0" smtClean="0"/>
              <a:t>Collection/map of users: the User class is the V, where the K is the Integer id of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7678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 3-node: Smaller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88537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Smaller value, </a:t>
            </a:r>
            <a:r>
              <a:rPr lang="en-US" dirty="0" err="1" smtClean="0"/>
              <a:t>eg</a:t>
            </a:r>
            <a:r>
              <a:rPr lang="en-US" dirty="0" smtClean="0"/>
              <a:t> adding </a:t>
            </a:r>
            <a:r>
              <a:rPr lang="en-US" b="1" dirty="0" smtClean="0"/>
              <a:t>A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After insertion, need right rotation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Finally, need flipping of RED colors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9489" y="607946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673968" y="664589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2226334" y="5861624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1359854" y="664589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635969" y="52951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3"/>
            <a:endCxn id="4" idx="7"/>
          </p:cNvCxnSpPr>
          <p:nvPr/>
        </p:nvCxnSpPr>
        <p:spPr>
          <a:xfrm flipH="1">
            <a:off x="1359854" y="5861624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3628144" y="607946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Connector 10"/>
          <p:cNvCxnSpPr>
            <a:stCxn id="16" idx="5"/>
          </p:cNvCxnSpPr>
          <p:nvPr/>
        </p:nvCxnSpPr>
        <p:spPr>
          <a:xfrm>
            <a:off x="3566443" y="7583179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14" idx="5"/>
          </p:cNvCxnSpPr>
          <p:nvPr/>
        </p:nvCxnSpPr>
        <p:spPr>
          <a:xfrm>
            <a:off x="5084989" y="5861624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10" idx="5"/>
          </p:cNvCxnSpPr>
          <p:nvPr/>
        </p:nvCxnSpPr>
        <p:spPr>
          <a:xfrm>
            <a:off x="4218509" y="6645891"/>
            <a:ext cx="276115" cy="30623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/>
          <p:cNvSpPr/>
          <p:nvPr/>
        </p:nvSpPr>
        <p:spPr>
          <a:xfrm>
            <a:off x="4494624" y="52951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3"/>
            <a:endCxn id="10" idx="7"/>
          </p:cNvCxnSpPr>
          <p:nvPr/>
        </p:nvCxnSpPr>
        <p:spPr>
          <a:xfrm flipH="1">
            <a:off x="4218509" y="5861624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Oval 15"/>
          <p:cNvSpPr/>
          <p:nvPr/>
        </p:nvSpPr>
        <p:spPr>
          <a:xfrm>
            <a:off x="2976078" y="7016748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2890673" y="7583179"/>
            <a:ext cx="186696" cy="51918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3"/>
            <a:endCxn id="16" idx="0"/>
          </p:cNvCxnSpPr>
          <p:nvPr/>
        </p:nvCxnSpPr>
        <p:spPr>
          <a:xfrm flipH="1">
            <a:off x="3321906" y="6645891"/>
            <a:ext cx="407529" cy="37085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Oval 25"/>
          <p:cNvSpPr/>
          <p:nvPr/>
        </p:nvSpPr>
        <p:spPr>
          <a:xfrm>
            <a:off x="6977172" y="541584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7" name="Straight Connector 26"/>
          <p:cNvCxnSpPr>
            <a:stCxn id="32" idx="5"/>
          </p:cNvCxnSpPr>
          <p:nvPr/>
        </p:nvCxnSpPr>
        <p:spPr>
          <a:xfrm>
            <a:off x="6845433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30" idx="5"/>
          </p:cNvCxnSpPr>
          <p:nvPr/>
        </p:nvCxnSpPr>
        <p:spPr>
          <a:xfrm>
            <a:off x="8259193" y="6926573"/>
            <a:ext cx="233030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endCxn id="30" idx="3"/>
          </p:cNvCxnSpPr>
          <p:nvPr/>
        </p:nvCxnSpPr>
        <p:spPr>
          <a:xfrm flipV="1">
            <a:off x="7536073" y="6926573"/>
            <a:ext cx="234046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7668828" y="636014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Connector 30"/>
          <p:cNvCxnSpPr>
            <a:stCxn id="26" idx="5"/>
            <a:endCxn id="30" idx="0"/>
          </p:cNvCxnSpPr>
          <p:nvPr/>
        </p:nvCxnSpPr>
        <p:spPr>
          <a:xfrm>
            <a:off x="7567537" y="5982276"/>
            <a:ext cx="447119" cy="37786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6255068" y="635313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Connector 32"/>
          <p:cNvCxnSpPr>
            <a:stCxn id="32" idx="3"/>
          </p:cNvCxnSpPr>
          <p:nvPr/>
        </p:nvCxnSpPr>
        <p:spPr>
          <a:xfrm flipH="1">
            <a:off x="6169663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>
            <a:stCxn id="26" idx="3"/>
            <a:endCxn id="32" idx="0"/>
          </p:cNvCxnSpPr>
          <p:nvPr/>
        </p:nvCxnSpPr>
        <p:spPr>
          <a:xfrm flipH="1">
            <a:off x="6600896" y="5982276"/>
            <a:ext cx="477567" cy="37085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/>
          <p:cNvSpPr/>
          <p:nvPr/>
        </p:nvSpPr>
        <p:spPr>
          <a:xfrm>
            <a:off x="10445427" y="541584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7" name="Straight Connector 46"/>
          <p:cNvCxnSpPr>
            <a:stCxn id="52" idx="5"/>
          </p:cNvCxnSpPr>
          <p:nvPr/>
        </p:nvCxnSpPr>
        <p:spPr>
          <a:xfrm>
            <a:off x="10313688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50" idx="5"/>
          </p:cNvCxnSpPr>
          <p:nvPr/>
        </p:nvCxnSpPr>
        <p:spPr>
          <a:xfrm>
            <a:off x="11727448" y="6926573"/>
            <a:ext cx="233030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endCxn id="50" idx="3"/>
          </p:cNvCxnSpPr>
          <p:nvPr/>
        </p:nvCxnSpPr>
        <p:spPr>
          <a:xfrm flipV="1">
            <a:off x="11004328" y="6926573"/>
            <a:ext cx="234046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1137083" y="63601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1" name="Straight Connector 50"/>
          <p:cNvCxnSpPr>
            <a:stCxn id="46" idx="5"/>
            <a:endCxn id="50" idx="0"/>
          </p:cNvCxnSpPr>
          <p:nvPr/>
        </p:nvCxnSpPr>
        <p:spPr>
          <a:xfrm>
            <a:off x="11035792" y="5982276"/>
            <a:ext cx="447119" cy="37786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/>
          <p:cNvSpPr/>
          <p:nvPr/>
        </p:nvSpPr>
        <p:spPr>
          <a:xfrm>
            <a:off x="9723323" y="635313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Straight Connector 52"/>
          <p:cNvCxnSpPr>
            <a:stCxn id="52" idx="3"/>
          </p:cNvCxnSpPr>
          <p:nvPr/>
        </p:nvCxnSpPr>
        <p:spPr>
          <a:xfrm flipH="1">
            <a:off x="9637918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46" idx="3"/>
            <a:endCxn id="52" idx="0"/>
          </p:cNvCxnSpPr>
          <p:nvPr/>
        </p:nvCxnSpPr>
        <p:spPr>
          <a:xfrm flipH="1">
            <a:off x="10069151" y="5982276"/>
            <a:ext cx="477567" cy="37085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480391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 3-node: Between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702" y="2603500"/>
            <a:ext cx="12417252" cy="188537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Between value, </a:t>
            </a:r>
            <a:r>
              <a:rPr lang="en-US" dirty="0" err="1" smtClean="0"/>
              <a:t>eg</a:t>
            </a:r>
            <a:r>
              <a:rPr lang="en-US" dirty="0" smtClean="0"/>
              <a:t> adding </a:t>
            </a:r>
            <a:r>
              <a:rPr lang="en-US" b="1" dirty="0"/>
              <a:t>C</a:t>
            </a:r>
            <a:endParaRPr lang="en-US" b="1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After insertion, need left rotation, followed by right rotation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Finally, need flipping of RED colors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6411" y="603150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100890" y="6597940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1653256" y="5813673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786776" y="6597940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062891" y="52472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3"/>
            <a:endCxn id="4" idx="7"/>
          </p:cNvCxnSpPr>
          <p:nvPr/>
        </p:nvCxnSpPr>
        <p:spPr>
          <a:xfrm flipH="1">
            <a:off x="786776" y="5813673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2557902" y="603150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Connector 10"/>
          <p:cNvCxnSpPr>
            <a:stCxn id="16" idx="5"/>
          </p:cNvCxnSpPr>
          <p:nvPr/>
        </p:nvCxnSpPr>
        <p:spPr>
          <a:xfrm>
            <a:off x="3637296" y="7622096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14" idx="5"/>
          </p:cNvCxnSpPr>
          <p:nvPr/>
        </p:nvCxnSpPr>
        <p:spPr>
          <a:xfrm>
            <a:off x="4014747" y="5813673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10" idx="3"/>
          </p:cNvCxnSpPr>
          <p:nvPr/>
        </p:nvCxnSpPr>
        <p:spPr>
          <a:xfrm flipH="1">
            <a:off x="2321696" y="6597940"/>
            <a:ext cx="337497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/>
          <p:cNvSpPr/>
          <p:nvPr/>
        </p:nvSpPr>
        <p:spPr>
          <a:xfrm>
            <a:off x="3424382" y="52472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3"/>
            <a:endCxn id="10" idx="7"/>
          </p:cNvCxnSpPr>
          <p:nvPr/>
        </p:nvCxnSpPr>
        <p:spPr>
          <a:xfrm flipH="1">
            <a:off x="3148267" y="5813673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Oval 15"/>
          <p:cNvSpPr/>
          <p:nvPr/>
        </p:nvSpPr>
        <p:spPr>
          <a:xfrm>
            <a:off x="3046931" y="7055665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2921960" y="7622096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5"/>
            <a:endCxn id="16" idx="0"/>
          </p:cNvCxnSpPr>
          <p:nvPr/>
        </p:nvCxnSpPr>
        <p:spPr>
          <a:xfrm>
            <a:off x="3148267" y="6597940"/>
            <a:ext cx="244492" cy="45772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Oval 61"/>
          <p:cNvSpPr/>
          <p:nvPr/>
        </p:nvSpPr>
        <p:spPr>
          <a:xfrm>
            <a:off x="5301447" y="605497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3" name="Straight Connector 62"/>
          <p:cNvCxnSpPr>
            <a:stCxn id="68" idx="5"/>
          </p:cNvCxnSpPr>
          <p:nvPr/>
        </p:nvCxnSpPr>
        <p:spPr>
          <a:xfrm>
            <a:off x="5283115" y="7710854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66" idx="5"/>
          </p:cNvCxnSpPr>
          <p:nvPr/>
        </p:nvCxnSpPr>
        <p:spPr>
          <a:xfrm>
            <a:off x="6758292" y="58371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62" idx="5"/>
          </p:cNvCxnSpPr>
          <p:nvPr/>
        </p:nvCxnSpPr>
        <p:spPr>
          <a:xfrm>
            <a:off x="5891812" y="6621408"/>
            <a:ext cx="185665" cy="52301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6167927" y="5270710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7" name="Straight Connector 66"/>
          <p:cNvCxnSpPr>
            <a:stCxn id="66" idx="3"/>
            <a:endCxn id="62" idx="7"/>
          </p:cNvCxnSpPr>
          <p:nvPr/>
        </p:nvCxnSpPr>
        <p:spPr>
          <a:xfrm flipH="1">
            <a:off x="5891812" y="5837141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Oval 67"/>
          <p:cNvSpPr/>
          <p:nvPr/>
        </p:nvSpPr>
        <p:spPr>
          <a:xfrm>
            <a:off x="4692750" y="714442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9" name="Straight Connector 68"/>
          <p:cNvCxnSpPr>
            <a:stCxn id="68" idx="3"/>
          </p:cNvCxnSpPr>
          <p:nvPr/>
        </p:nvCxnSpPr>
        <p:spPr>
          <a:xfrm flipH="1">
            <a:off x="4567779" y="7710854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62" idx="3"/>
            <a:endCxn id="68" idx="0"/>
          </p:cNvCxnSpPr>
          <p:nvPr/>
        </p:nvCxnSpPr>
        <p:spPr>
          <a:xfrm flipH="1">
            <a:off x="5038578" y="6621408"/>
            <a:ext cx="364160" cy="52301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Oval 70"/>
          <p:cNvSpPr/>
          <p:nvPr/>
        </p:nvSpPr>
        <p:spPr>
          <a:xfrm>
            <a:off x="8298814" y="52472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2" name="Straight Connector 71"/>
          <p:cNvCxnSpPr>
            <a:stCxn id="77" idx="5"/>
          </p:cNvCxnSpPr>
          <p:nvPr/>
        </p:nvCxnSpPr>
        <p:spPr>
          <a:xfrm>
            <a:off x="8025775" y="686661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/>
          <p:cNvCxnSpPr>
            <a:stCxn id="75" idx="5"/>
          </p:cNvCxnSpPr>
          <p:nvPr/>
        </p:nvCxnSpPr>
        <p:spPr>
          <a:xfrm>
            <a:off x="9639393" y="6866612"/>
            <a:ext cx="194123" cy="41901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75" idx="3"/>
          </p:cNvCxnSpPr>
          <p:nvPr/>
        </p:nvCxnSpPr>
        <p:spPr>
          <a:xfrm flipH="1">
            <a:off x="8918586" y="6866612"/>
            <a:ext cx="231733" cy="3821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Oval 74"/>
          <p:cNvSpPr/>
          <p:nvPr/>
        </p:nvSpPr>
        <p:spPr>
          <a:xfrm>
            <a:off x="9049028" y="6300181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6" name="Straight Connector 75"/>
          <p:cNvCxnSpPr>
            <a:stCxn id="71" idx="5"/>
            <a:endCxn id="75" idx="1"/>
          </p:cNvCxnSpPr>
          <p:nvPr/>
        </p:nvCxnSpPr>
        <p:spPr>
          <a:xfrm>
            <a:off x="8889179" y="5813673"/>
            <a:ext cx="26114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Oval 76"/>
          <p:cNvSpPr/>
          <p:nvPr/>
        </p:nvSpPr>
        <p:spPr>
          <a:xfrm>
            <a:off x="7435410" y="6300181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8" name="Straight Connector 77"/>
          <p:cNvCxnSpPr>
            <a:stCxn id="77" idx="3"/>
          </p:cNvCxnSpPr>
          <p:nvPr/>
        </p:nvCxnSpPr>
        <p:spPr>
          <a:xfrm flipH="1">
            <a:off x="7310439" y="686661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>
            <a:stCxn id="71" idx="3"/>
            <a:endCxn id="77" idx="7"/>
          </p:cNvCxnSpPr>
          <p:nvPr/>
        </p:nvCxnSpPr>
        <p:spPr>
          <a:xfrm flipH="1">
            <a:off x="8025775" y="5813673"/>
            <a:ext cx="37433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Oval 91"/>
          <p:cNvSpPr/>
          <p:nvPr/>
        </p:nvSpPr>
        <p:spPr>
          <a:xfrm>
            <a:off x="11273084" y="5245490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3" name="Straight Connector 92"/>
          <p:cNvCxnSpPr>
            <a:stCxn id="98" idx="5"/>
          </p:cNvCxnSpPr>
          <p:nvPr/>
        </p:nvCxnSpPr>
        <p:spPr>
          <a:xfrm>
            <a:off x="11000045" y="6864860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>
            <a:stCxn id="96" idx="5"/>
          </p:cNvCxnSpPr>
          <p:nvPr/>
        </p:nvCxnSpPr>
        <p:spPr>
          <a:xfrm>
            <a:off x="12613663" y="6864860"/>
            <a:ext cx="194123" cy="41901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Connector 94"/>
          <p:cNvCxnSpPr>
            <a:stCxn id="96" idx="3"/>
          </p:cNvCxnSpPr>
          <p:nvPr/>
        </p:nvCxnSpPr>
        <p:spPr>
          <a:xfrm flipH="1">
            <a:off x="11892856" y="6864860"/>
            <a:ext cx="231733" cy="3821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Oval 95"/>
          <p:cNvSpPr/>
          <p:nvPr/>
        </p:nvSpPr>
        <p:spPr>
          <a:xfrm>
            <a:off x="12023298" y="629842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7" name="Straight Connector 96"/>
          <p:cNvCxnSpPr>
            <a:stCxn id="92" idx="5"/>
            <a:endCxn id="96" idx="1"/>
          </p:cNvCxnSpPr>
          <p:nvPr/>
        </p:nvCxnSpPr>
        <p:spPr>
          <a:xfrm>
            <a:off x="11863449" y="5811921"/>
            <a:ext cx="26114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Oval 97"/>
          <p:cNvSpPr/>
          <p:nvPr/>
        </p:nvSpPr>
        <p:spPr>
          <a:xfrm>
            <a:off x="10409680" y="629842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9" name="Straight Connector 98"/>
          <p:cNvCxnSpPr>
            <a:stCxn id="98" idx="3"/>
          </p:cNvCxnSpPr>
          <p:nvPr/>
        </p:nvCxnSpPr>
        <p:spPr>
          <a:xfrm flipH="1">
            <a:off x="10284709" y="6864860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/>
          <p:cNvCxnSpPr>
            <a:stCxn id="92" idx="3"/>
            <a:endCxn id="98" idx="7"/>
          </p:cNvCxnSpPr>
          <p:nvPr/>
        </p:nvCxnSpPr>
        <p:spPr>
          <a:xfrm flipH="1">
            <a:off x="11000045" y="5811921"/>
            <a:ext cx="37433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2898107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3-node Insertion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cases, based on inserted key</a:t>
            </a:r>
          </a:p>
          <a:p>
            <a:r>
              <a:rPr lang="en-US" dirty="0" smtClean="0"/>
              <a:t>Larger: color flip</a:t>
            </a:r>
          </a:p>
          <a:p>
            <a:r>
              <a:rPr lang="en-US" dirty="0"/>
              <a:t>Between: left rotation, right rotation, color flip</a:t>
            </a:r>
            <a:endParaRPr lang="en-US" dirty="0" smtClean="0"/>
          </a:p>
          <a:p>
            <a:r>
              <a:rPr lang="en-US" dirty="0" smtClean="0"/>
              <a:t>Smaller: right rotation, color flip</a:t>
            </a:r>
          </a:p>
          <a:p>
            <a:r>
              <a:rPr lang="en-US" dirty="0" smtClean="0"/>
              <a:t>These are constant costs</a:t>
            </a:r>
          </a:p>
        </p:txBody>
      </p:sp>
    </p:spTree>
    <p:extLst>
      <p:ext uri="{BB962C8B-B14F-4D97-AF65-F5344CB8AC3E}">
        <p14:creationId xmlns:p14="http://schemas.microsoft.com/office/powerpoint/2010/main" val="173213396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27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in Leaf 3-Node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3" y="1573934"/>
            <a:ext cx="11099800" cy="13464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Flipping color makes parent RED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Root is always put back to BLACK once insertion completed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Inserting </a:t>
            </a:r>
            <a:r>
              <a:rPr lang="en-US" b="1" dirty="0" smtClean="0"/>
              <a:t>H</a:t>
            </a:r>
            <a:r>
              <a:rPr lang="en-US" dirty="0" smtClean="0"/>
              <a:t>, which “smaller” value in the 3-node (R,S)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2866949" y="29657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10" idx="5"/>
          </p:cNvCxnSpPr>
          <p:nvPr/>
        </p:nvCxnSpPr>
        <p:spPr>
          <a:xfrm>
            <a:off x="2404579" y="4758833"/>
            <a:ext cx="43214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4645167" y="4756547"/>
            <a:ext cx="194123" cy="41901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4054802" y="4190116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4" idx="5"/>
            <a:endCxn id="8" idx="1"/>
          </p:cNvCxnSpPr>
          <p:nvPr/>
        </p:nvCxnSpPr>
        <p:spPr>
          <a:xfrm>
            <a:off x="3457314" y="3532224"/>
            <a:ext cx="698779" cy="75507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1814214" y="419240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4" idx="3"/>
            <a:endCxn id="10" idx="7"/>
          </p:cNvCxnSpPr>
          <p:nvPr/>
        </p:nvCxnSpPr>
        <p:spPr>
          <a:xfrm flipH="1">
            <a:off x="2404579" y="3532224"/>
            <a:ext cx="563661" cy="75736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14" idx="5"/>
          </p:cNvCxnSpPr>
          <p:nvPr/>
        </p:nvCxnSpPr>
        <p:spPr>
          <a:xfrm>
            <a:off x="1370119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/>
          <p:cNvSpPr/>
          <p:nvPr/>
        </p:nvSpPr>
        <p:spPr>
          <a:xfrm>
            <a:off x="779754" y="419011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H="1">
            <a:off x="654783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17" idx="5"/>
          </p:cNvCxnSpPr>
          <p:nvPr/>
        </p:nvCxnSpPr>
        <p:spPr>
          <a:xfrm>
            <a:off x="3558605" y="4756547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2968240" y="4190116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 flipH="1">
            <a:off x="2951126" y="4756547"/>
            <a:ext cx="118405" cy="3003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0" idx="2"/>
            <a:endCxn id="14" idx="6"/>
          </p:cNvCxnSpPr>
          <p:nvPr/>
        </p:nvCxnSpPr>
        <p:spPr>
          <a:xfrm flipH="1" flipV="1">
            <a:off x="1471410" y="4521925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8" idx="2"/>
            <a:endCxn id="17" idx="6"/>
          </p:cNvCxnSpPr>
          <p:nvPr/>
        </p:nvCxnSpPr>
        <p:spPr>
          <a:xfrm flipH="1">
            <a:off x="3659896" y="4521924"/>
            <a:ext cx="394906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9360906" y="29657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Connector 35"/>
          <p:cNvCxnSpPr>
            <a:stCxn id="41" idx="5"/>
          </p:cNvCxnSpPr>
          <p:nvPr/>
        </p:nvCxnSpPr>
        <p:spPr>
          <a:xfrm>
            <a:off x="8898536" y="4758833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Oval 38"/>
          <p:cNvSpPr/>
          <p:nvPr/>
        </p:nvSpPr>
        <p:spPr>
          <a:xfrm>
            <a:off x="10483929" y="4199638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</a:t>
            </a:r>
            <a:r>
              <a:rPr lang="en-US" sz="2400" dirty="0" smtClean="0">
                <a:solidFill>
                  <a:srgbClr val="FFFFFF"/>
                </a:solidFill>
              </a:rPr>
              <a:t>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Straight Connector 39"/>
          <p:cNvCxnSpPr>
            <a:endCxn id="39" idx="1"/>
          </p:cNvCxnSpPr>
          <p:nvPr/>
        </p:nvCxnSpPr>
        <p:spPr>
          <a:xfrm>
            <a:off x="9898281" y="3536471"/>
            <a:ext cx="686939" cy="76035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/>
          <p:cNvSpPr/>
          <p:nvPr/>
        </p:nvSpPr>
        <p:spPr>
          <a:xfrm>
            <a:off x="8308171" y="419240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2" name="Straight Connector 41"/>
          <p:cNvCxnSpPr>
            <a:stCxn id="35" idx="3"/>
            <a:endCxn id="41" idx="7"/>
          </p:cNvCxnSpPr>
          <p:nvPr/>
        </p:nvCxnSpPr>
        <p:spPr>
          <a:xfrm flipH="1">
            <a:off x="8898536" y="3532224"/>
            <a:ext cx="563661" cy="75736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>
            <a:stCxn id="44" idx="5"/>
          </p:cNvCxnSpPr>
          <p:nvPr/>
        </p:nvCxnSpPr>
        <p:spPr>
          <a:xfrm>
            <a:off x="7864076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/>
          <p:cNvSpPr/>
          <p:nvPr/>
        </p:nvSpPr>
        <p:spPr>
          <a:xfrm>
            <a:off x="7273711" y="419011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5" name="Straight Connector 44"/>
          <p:cNvCxnSpPr>
            <a:stCxn id="44" idx="3"/>
          </p:cNvCxnSpPr>
          <p:nvPr/>
        </p:nvCxnSpPr>
        <p:spPr>
          <a:xfrm flipH="1">
            <a:off x="7148740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47" idx="5"/>
          </p:cNvCxnSpPr>
          <p:nvPr/>
        </p:nvCxnSpPr>
        <p:spPr>
          <a:xfrm>
            <a:off x="10370798" y="564906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9780433" y="508263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3"/>
          </p:cNvCxnSpPr>
          <p:nvPr/>
        </p:nvCxnSpPr>
        <p:spPr>
          <a:xfrm flipH="1">
            <a:off x="9655462" y="564906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41" idx="2"/>
            <a:endCxn id="44" idx="6"/>
          </p:cNvCxnSpPr>
          <p:nvPr/>
        </p:nvCxnSpPr>
        <p:spPr>
          <a:xfrm flipH="1" flipV="1">
            <a:off x="7965367" y="4521925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39" idx="3"/>
            <a:endCxn id="47" idx="7"/>
          </p:cNvCxnSpPr>
          <p:nvPr/>
        </p:nvCxnSpPr>
        <p:spPr>
          <a:xfrm flipH="1">
            <a:off x="10370798" y="4766069"/>
            <a:ext cx="214422" cy="41374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55" idx="5"/>
          </p:cNvCxnSpPr>
          <p:nvPr/>
        </p:nvCxnSpPr>
        <p:spPr>
          <a:xfrm>
            <a:off x="11774766" y="564418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/>
          <p:cNvSpPr/>
          <p:nvPr/>
        </p:nvSpPr>
        <p:spPr>
          <a:xfrm>
            <a:off x="11184401" y="507775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6" name="Straight Connector 55"/>
          <p:cNvCxnSpPr>
            <a:stCxn id="55" idx="3"/>
          </p:cNvCxnSpPr>
          <p:nvPr/>
        </p:nvCxnSpPr>
        <p:spPr>
          <a:xfrm flipH="1">
            <a:off x="11059430" y="564418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/>
          <p:cNvCxnSpPr>
            <a:stCxn id="39" idx="5"/>
            <a:endCxn id="55" idx="1"/>
          </p:cNvCxnSpPr>
          <p:nvPr/>
        </p:nvCxnSpPr>
        <p:spPr>
          <a:xfrm>
            <a:off x="11074294" y="4766069"/>
            <a:ext cx="211398" cy="40886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Oval 62"/>
          <p:cNvSpPr/>
          <p:nvPr/>
        </p:nvSpPr>
        <p:spPr>
          <a:xfrm>
            <a:off x="2693867" y="640193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4" name="Straight Connector 63"/>
          <p:cNvCxnSpPr>
            <a:stCxn id="67" idx="5"/>
          </p:cNvCxnSpPr>
          <p:nvPr/>
        </p:nvCxnSpPr>
        <p:spPr>
          <a:xfrm>
            <a:off x="2231497" y="8194974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/>
          <p:cNvSpPr/>
          <p:nvPr/>
        </p:nvSpPr>
        <p:spPr>
          <a:xfrm>
            <a:off x="3816890" y="763577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</a:t>
            </a:r>
            <a:r>
              <a:rPr lang="en-US" sz="2400" dirty="0" smtClean="0">
                <a:solidFill>
                  <a:srgbClr val="FFFFFF"/>
                </a:solidFill>
              </a:rPr>
              <a:t>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6" name="Straight Connector 65"/>
          <p:cNvCxnSpPr>
            <a:endCxn id="65" idx="1"/>
          </p:cNvCxnSpPr>
          <p:nvPr/>
        </p:nvCxnSpPr>
        <p:spPr>
          <a:xfrm>
            <a:off x="3231242" y="6972612"/>
            <a:ext cx="686939" cy="76035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Oval 66"/>
          <p:cNvSpPr/>
          <p:nvPr/>
        </p:nvSpPr>
        <p:spPr>
          <a:xfrm>
            <a:off x="1641132" y="762854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Connector 67"/>
          <p:cNvCxnSpPr>
            <a:stCxn id="63" idx="3"/>
            <a:endCxn id="67" idx="7"/>
          </p:cNvCxnSpPr>
          <p:nvPr/>
        </p:nvCxnSpPr>
        <p:spPr>
          <a:xfrm flipH="1">
            <a:off x="2231497" y="6968365"/>
            <a:ext cx="563661" cy="75736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70" idx="5"/>
          </p:cNvCxnSpPr>
          <p:nvPr/>
        </p:nvCxnSpPr>
        <p:spPr>
          <a:xfrm>
            <a:off x="1197037" y="819268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/>
          <p:cNvSpPr/>
          <p:nvPr/>
        </p:nvSpPr>
        <p:spPr>
          <a:xfrm>
            <a:off x="606672" y="7626258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1" name="Straight Connector 70"/>
          <p:cNvCxnSpPr>
            <a:stCxn id="70" idx="3"/>
          </p:cNvCxnSpPr>
          <p:nvPr/>
        </p:nvCxnSpPr>
        <p:spPr>
          <a:xfrm flipH="1">
            <a:off x="481701" y="819268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/>
          <p:cNvCxnSpPr>
            <a:stCxn id="73" idx="5"/>
          </p:cNvCxnSpPr>
          <p:nvPr/>
        </p:nvCxnSpPr>
        <p:spPr>
          <a:xfrm>
            <a:off x="3703759" y="908520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Oval 72"/>
          <p:cNvSpPr/>
          <p:nvPr/>
        </p:nvSpPr>
        <p:spPr>
          <a:xfrm>
            <a:off x="3113394" y="8518771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4" name="Straight Connector 73"/>
          <p:cNvCxnSpPr>
            <a:stCxn id="73" idx="3"/>
          </p:cNvCxnSpPr>
          <p:nvPr/>
        </p:nvCxnSpPr>
        <p:spPr>
          <a:xfrm flipH="1">
            <a:off x="2988423" y="908520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/>
          <p:cNvCxnSpPr>
            <a:stCxn id="67" idx="2"/>
            <a:endCxn id="70" idx="6"/>
          </p:cNvCxnSpPr>
          <p:nvPr/>
        </p:nvCxnSpPr>
        <p:spPr>
          <a:xfrm flipH="1" flipV="1">
            <a:off x="1298328" y="7958066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Connector 75"/>
          <p:cNvCxnSpPr>
            <a:stCxn id="65" idx="3"/>
            <a:endCxn id="73" idx="7"/>
          </p:cNvCxnSpPr>
          <p:nvPr/>
        </p:nvCxnSpPr>
        <p:spPr>
          <a:xfrm flipH="1">
            <a:off x="3703759" y="8202210"/>
            <a:ext cx="214422" cy="41374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8" idx="5"/>
          </p:cNvCxnSpPr>
          <p:nvPr/>
        </p:nvCxnSpPr>
        <p:spPr>
          <a:xfrm>
            <a:off x="5107727" y="908032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4517362" y="8513891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9" name="Straight Connector 78"/>
          <p:cNvCxnSpPr>
            <a:stCxn id="78" idx="3"/>
          </p:cNvCxnSpPr>
          <p:nvPr/>
        </p:nvCxnSpPr>
        <p:spPr>
          <a:xfrm flipH="1">
            <a:off x="4392391" y="908032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>
            <a:stCxn id="65" idx="5"/>
            <a:endCxn id="78" idx="1"/>
          </p:cNvCxnSpPr>
          <p:nvPr/>
        </p:nvCxnSpPr>
        <p:spPr>
          <a:xfrm>
            <a:off x="4407255" y="8202210"/>
            <a:ext cx="211398" cy="40886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Oval 80"/>
          <p:cNvSpPr/>
          <p:nvPr/>
        </p:nvSpPr>
        <p:spPr>
          <a:xfrm>
            <a:off x="9206625" y="686277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2" name="Straight Connector 81"/>
          <p:cNvCxnSpPr>
            <a:stCxn id="85" idx="5"/>
          </p:cNvCxnSpPr>
          <p:nvPr/>
        </p:nvCxnSpPr>
        <p:spPr>
          <a:xfrm>
            <a:off x="8782206" y="8296196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Oval 82"/>
          <p:cNvSpPr/>
          <p:nvPr/>
        </p:nvSpPr>
        <p:spPr>
          <a:xfrm>
            <a:off x="10355759" y="685258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</a:t>
            </a:r>
            <a:r>
              <a:rPr lang="en-US" sz="2400" dirty="0" smtClean="0">
                <a:solidFill>
                  <a:srgbClr val="FFFFFF"/>
                </a:solidFill>
              </a:rPr>
              <a:t>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4" name="Straight Connector 83"/>
          <p:cNvCxnSpPr>
            <a:stCxn id="81" idx="5"/>
            <a:endCxn id="91" idx="0"/>
          </p:cNvCxnSpPr>
          <p:nvPr/>
        </p:nvCxnSpPr>
        <p:spPr>
          <a:xfrm>
            <a:off x="9796990" y="7429210"/>
            <a:ext cx="232058" cy="31605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Oval 84"/>
          <p:cNvSpPr/>
          <p:nvPr/>
        </p:nvSpPr>
        <p:spPr>
          <a:xfrm>
            <a:off x="8191841" y="77297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6" name="Straight Connector 85"/>
          <p:cNvCxnSpPr>
            <a:stCxn id="81" idx="3"/>
            <a:endCxn id="85" idx="7"/>
          </p:cNvCxnSpPr>
          <p:nvPr/>
        </p:nvCxnSpPr>
        <p:spPr>
          <a:xfrm flipH="1">
            <a:off x="8782206" y="7429210"/>
            <a:ext cx="525710" cy="397739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88" idx="5"/>
          </p:cNvCxnSpPr>
          <p:nvPr/>
        </p:nvCxnSpPr>
        <p:spPr>
          <a:xfrm>
            <a:off x="7747746" y="829391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Oval 87"/>
          <p:cNvSpPr/>
          <p:nvPr/>
        </p:nvSpPr>
        <p:spPr>
          <a:xfrm>
            <a:off x="7157381" y="772748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9" name="Straight Connector 88"/>
          <p:cNvCxnSpPr>
            <a:stCxn id="88" idx="3"/>
          </p:cNvCxnSpPr>
          <p:nvPr/>
        </p:nvCxnSpPr>
        <p:spPr>
          <a:xfrm flipH="1">
            <a:off x="7032410" y="829391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Connector 89"/>
          <p:cNvCxnSpPr>
            <a:stCxn id="91" idx="5"/>
          </p:cNvCxnSpPr>
          <p:nvPr/>
        </p:nvCxnSpPr>
        <p:spPr>
          <a:xfrm>
            <a:off x="10273585" y="8311695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1" name="Oval 90"/>
          <p:cNvSpPr/>
          <p:nvPr/>
        </p:nvSpPr>
        <p:spPr>
          <a:xfrm>
            <a:off x="9683220" y="774526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2" name="Straight Connector 91"/>
          <p:cNvCxnSpPr>
            <a:stCxn id="91" idx="3"/>
          </p:cNvCxnSpPr>
          <p:nvPr/>
        </p:nvCxnSpPr>
        <p:spPr>
          <a:xfrm flipH="1">
            <a:off x="9558249" y="8311695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>
            <a:stCxn id="85" idx="2"/>
            <a:endCxn id="88" idx="6"/>
          </p:cNvCxnSpPr>
          <p:nvPr/>
        </p:nvCxnSpPr>
        <p:spPr>
          <a:xfrm flipH="1" flipV="1">
            <a:off x="7849037" y="8059288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>
            <a:stCxn id="83" idx="2"/>
            <a:endCxn id="81" idx="6"/>
          </p:cNvCxnSpPr>
          <p:nvPr/>
        </p:nvCxnSpPr>
        <p:spPr>
          <a:xfrm flipH="1">
            <a:off x="9898281" y="7184390"/>
            <a:ext cx="457478" cy="1019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Connector 94"/>
          <p:cNvCxnSpPr>
            <a:stCxn id="96" idx="5"/>
          </p:cNvCxnSpPr>
          <p:nvPr/>
        </p:nvCxnSpPr>
        <p:spPr>
          <a:xfrm>
            <a:off x="11982797" y="830445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Oval 95"/>
          <p:cNvSpPr/>
          <p:nvPr/>
        </p:nvSpPr>
        <p:spPr>
          <a:xfrm>
            <a:off x="11392432" y="7738028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7" name="Straight Connector 96"/>
          <p:cNvCxnSpPr>
            <a:stCxn id="96" idx="3"/>
          </p:cNvCxnSpPr>
          <p:nvPr/>
        </p:nvCxnSpPr>
        <p:spPr>
          <a:xfrm flipH="1">
            <a:off x="11267461" y="830445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Connector 97"/>
          <p:cNvCxnSpPr>
            <a:stCxn id="83" idx="5"/>
            <a:endCxn id="96" idx="1"/>
          </p:cNvCxnSpPr>
          <p:nvPr/>
        </p:nvCxnSpPr>
        <p:spPr>
          <a:xfrm>
            <a:off x="10946124" y="7419013"/>
            <a:ext cx="547599" cy="416199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/>
          <p:cNvSpPr txBox="1"/>
          <p:nvPr/>
        </p:nvSpPr>
        <p:spPr>
          <a:xfrm>
            <a:off x="10401054" y="2880398"/>
            <a:ext cx="225835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Right rotation: R and 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577780" y="5177611"/>
            <a:ext cx="691656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21293" y="6637510"/>
            <a:ext cx="262308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Color flipping: H,R, and 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675056" y="9040936"/>
            <a:ext cx="346659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Left rotation: E and 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541002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flipping colors, need to fix parent</a:t>
            </a:r>
          </a:p>
          <a:p>
            <a:r>
              <a:rPr lang="en-US" dirty="0" smtClean="0"/>
              <a:t>If parent is a 3-node, we need to recursively handle the propagation of RED color up to a 2-node or the root</a:t>
            </a:r>
          </a:p>
          <a:p>
            <a:r>
              <a:rPr lang="en-US" dirty="0" smtClean="0"/>
              <a:t>Handling a RED child in a 3-node is equivalent to handling insertion of new RED node</a:t>
            </a:r>
          </a:p>
        </p:txBody>
      </p:sp>
    </p:spTree>
    <p:extLst>
      <p:ext uri="{BB962C8B-B14F-4D97-AF65-F5344CB8AC3E}">
        <p14:creationId xmlns:p14="http://schemas.microsoft.com/office/powerpoint/2010/main" val="241855587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65689" y="77917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6" idx="5"/>
          </p:cNvCxnSpPr>
          <p:nvPr/>
        </p:nvCxnSpPr>
        <p:spPr>
          <a:xfrm>
            <a:off x="5604353" y="2067778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Oval 5"/>
          <p:cNvSpPr/>
          <p:nvPr/>
        </p:nvSpPr>
        <p:spPr>
          <a:xfrm>
            <a:off x="5013988" y="150134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" name="Straight Connector 6"/>
          <p:cNvCxnSpPr>
            <a:stCxn id="4" idx="3"/>
            <a:endCxn id="6" idx="7"/>
          </p:cNvCxnSpPr>
          <p:nvPr/>
        </p:nvCxnSpPr>
        <p:spPr>
          <a:xfrm flipH="1">
            <a:off x="5604353" y="1345604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>
            <a:stCxn id="6" idx="3"/>
          </p:cNvCxnSpPr>
          <p:nvPr/>
        </p:nvCxnSpPr>
        <p:spPr>
          <a:xfrm flipH="1">
            <a:off x="5013988" y="2067778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>
            <a:stCxn id="4" idx="5"/>
          </p:cNvCxnSpPr>
          <p:nvPr/>
        </p:nvCxnSpPr>
        <p:spPr>
          <a:xfrm>
            <a:off x="6256054" y="1345604"/>
            <a:ext cx="189425" cy="32765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Oval 19"/>
          <p:cNvSpPr/>
          <p:nvPr/>
        </p:nvSpPr>
        <p:spPr>
          <a:xfrm>
            <a:off x="6045558" y="358753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93857" y="4309706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3" name="Straight Connector 22"/>
          <p:cNvCxnSpPr>
            <a:stCxn id="20" idx="3"/>
            <a:endCxn id="22" idx="7"/>
          </p:cNvCxnSpPr>
          <p:nvPr/>
        </p:nvCxnSpPr>
        <p:spPr>
          <a:xfrm flipH="1">
            <a:off x="5984222" y="4153963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22" idx="3"/>
          </p:cNvCxnSpPr>
          <p:nvPr/>
        </p:nvCxnSpPr>
        <p:spPr>
          <a:xfrm flipH="1">
            <a:off x="5393857" y="4876137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20" idx="5"/>
          </p:cNvCxnSpPr>
          <p:nvPr/>
        </p:nvCxnSpPr>
        <p:spPr>
          <a:xfrm>
            <a:off x="6635923" y="4153963"/>
            <a:ext cx="189425" cy="32765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27" idx="5"/>
          </p:cNvCxnSpPr>
          <p:nvPr/>
        </p:nvCxnSpPr>
        <p:spPr>
          <a:xfrm>
            <a:off x="6626769" y="570914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6036404" y="5142714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 flipH="1">
            <a:off x="6036404" y="570914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22" idx="5"/>
            <a:endCxn id="27" idx="1"/>
          </p:cNvCxnSpPr>
          <p:nvPr/>
        </p:nvCxnSpPr>
        <p:spPr>
          <a:xfrm>
            <a:off x="5984222" y="4876137"/>
            <a:ext cx="153473" cy="36376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/>
          <p:cNvSpPr/>
          <p:nvPr/>
        </p:nvSpPr>
        <p:spPr>
          <a:xfrm>
            <a:off x="1886169" y="465407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234468" y="537625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5" name="Straight Connector 34"/>
          <p:cNvCxnSpPr>
            <a:stCxn id="33" idx="3"/>
            <a:endCxn id="34" idx="7"/>
          </p:cNvCxnSpPr>
          <p:nvPr/>
        </p:nvCxnSpPr>
        <p:spPr>
          <a:xfrm flipH="1">
            <a:off x="1824833" y="5220510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>
            <a:stCxn id="34" idx="5"/>
          </p:cNvCxnSpPr>
          <p:nvPr/>
        </p:nvCxnSpPr>
        <p:spPr>
          <a:xfrm>
            <a:off x="1824833" y="5942684"/>
            <a:ext cx="153473" cy="23695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33" idx="5"/>
          </p:cNvCxnSpPr>
          <p:nvPr/>
        </p:nvCxnSpPr>
        <p:spPr>
          <a:xfrm>
            <a:off x="2476534" y="5220510"/>
            <a:ext cx="189425" cy="32765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39" idx="5"/>
          </p:cNvCxnSpPr>
          <p:nvPr/>
        </p:nvCxnSpPr>
        <p:spPr>
          <a:xfrm>
            <a:off x="1350348" y="6694046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Oval 38"/>
          <p:cNvSpPr/>
          <p:nvPr/>
        </p:nvSpPr>
        <p:spPr>
          <a:xfrm>
            <a:off x="759983" y="6127615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Straight Connector 39"/>
          <p:cNvCxnSpPr>
            <a:stCxn id="39" idx="3"/>
          </p:cNvCxnSpPr>
          <p:nvPr/>
        </p:nvCxnSpPr>
        <p:spPr>
          <a:xfrm flipH="1">
            <a:off x="759983" y="6694046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>
            <a:stCxn id="34" idx="3"/>
            <a:endCxn id="39" idx="0"/>
          </p:cNvCxnSpPr>
          <p:nvPr/>
        </p:nvCxnSpPr>
        <p:spPr>
          <a:xfrm flipH="1">
            <a:off x="1105811" y="5942684"/>
            <a:ext cx="229948" cy="18493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20" idx="0"/>
          </p:cNvCxnSpPr>
          <p:nvPr/>
        </p:nvCxnSpPr>
        <p:spPr>
          <a:xfrm flipV="1">
            <a:off x="6391386" y="3388462"/>
            <a:ext cx="0" cy="19907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33" idx="0"/>
          </p:cNvCxnSpPr>
          <p:nvPr/>
        </p:nvCxnSpPr>
        <p:spPr>
          <a:xfrm flipV="1">
            <a:off x="2231997" y="4373363"/>
            <a:ext cx="0" cy="28071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4" idx="0"/>
          </p:cNvCxnSpPr>
          <p:nvPr/>
        </p:nvCxnSpPr>
        <p:spPr>
          <a:xfrm flipV="1">
            <a:off x="6011517" y="472440"/>
            <a:ext cx="0" cy="30673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Oval 59"/>
          <p:cNvSpPr/>
          <p:nvPr/>
        </p:nvSpPr>
        <p:spPr>
          <a:xfrm>
            <a:off x="10686497" y="521635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1" name="Straight Connector 60"/>
          <p:cNvCxnSpPr>
            <a:stCxn id="62" idx="5"/>
          </p:cNvCxnSpPr>
          <p:nvPr/>
        </p:nvCxnSpPr>
        <p:spPr>
          <a:xfrm>
            <a:off x="10625161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Oval 61"/>
          <p:cNvSpPr/>
          <p:nvPr/>
        </p:nvSpPr>
        <p:spPr>
          <a:xfrm>
            <a:off x="10034796" y="593852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3" name="Straight Connector 62"/>
          <p:cNvCxnSpPr>
            <a:stCxn id="60" idx="3"/>
            <a:endCxn id="62" idx="7"/>
          </p:cNvCxnSpPr>
          <p:nvPr/>
        </p:nvCxnSpPr>
        <p:spPr>
          <a:xfrm flipH="1">
            <a:off x="10625161" y="5782786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62" idx="3"/>
          </p:cNvCxnSpPr>
          <p:nvPr/>
        </p:nvCxnSpPr>
        <p:spPr>
          <a:xfrm flipH="1">
            <a:off x="10034796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67" idx="5"/>
          </p:cNvCxnSpPr>
          <p:nvPr/>
        </p:nvCxnSpPr>
        <p:spPr>
          <a:xfrm>
            <a:off x="11968518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Oval 66"/>
          <p:cNvSpPr/>
          <p:nvPr/>
        </p:nvSpPr>
        <p:spPr>
          <a:xfrm>
            <a:off x="11378153" y="593852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Connector 67"/>
          <p:cNvCxnSpPr>
            <a:stCxn id="67" idx="3"/>
          </p:cNvCxnSpPr>
          <p:nvPr/>
        </p:nvCxnSpPr>
        <p:spPr>
          <a:xfrm flipH="1">
            <a:off x="11378153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60" idx="5"/>
            <a:endCxn id="67" idx="1"/>
          </p:cNvCxnSpPr>
          <p:nvPr/>
        </p:nvCxnSpPr>
        <p:spPr>
          <a:xfrm>
            <a:off x="11276862" y="5782786"/>
            <a:ext cx="202582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60" idx="0"/>
          </p:cNvCxnSpPr>
          <p:nvPr/>
        </p:nvCxnSpPr>
        <p:spPr>
          <a:xfrm flipV="1">
            <a:off x="11032325" y="4966194"/>
            <a:ext cx="0" cy="25016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6357345" y="768876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9" name="Straight Connector 78"/>
          <p:cNvCxnSpPr>
            <a:stCxn id="80" idx="5"/>
          </p:cNvCxnSpPr>
          <p:nvPr/>
        </p:nvCxnSpPr>
        <p:spPr>
          <a:xfrm>
            <a:off x="6296009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Oval 79"/>
          <p:cNvSpPr/>
          <p:nvPr/>
        </p:nvSpPr>
        <p:spPr>
          <a:xfrm>
            <a:off x="5705644" y="841093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1" name="Straight Connector 80"/>
          <p:cNvCxnSpPr>
            <a:stCxn id="78" idx="3"/>
            <a:endCxn id="80" idx="7"/>
          </p:cNvCxnSpPr>
          <p:nvPr/>
        </p:nvCxnSpPr>
        <p:spPr>
          <a:xfrm flipH="1">
            <a:off x="6296009" y="8255191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/>
          <p:cNvCxnSpPr>
            <a:stCxn id="80" idx="3"/>
          </p:cNvCxnSpPr>
          <p:nvPr/>
        </p:nvCxnSpPr>
        <p:spPr>
          <a:xfrm flipH="1">
            <a:off x="5705644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/>
          <p:cNvCxnSpPr>
            <a:stCxn id="84" idx="5"/>
          </p:cNvCxnSpPr>
          <p:nvPr/>
        </p:nvCxnSpPr>
        <p:spPr>
          <a:xfrm>
            <a:off x="7639366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Oval 83"/>
          <p:cNvSpPr/>
          <p:nvPr/>
        </p:nvSpPr>
        <p:spPr>
          <a:xfrm>
            <a:off x="7049001" y="841093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5" name="Straight Connector 84"/>
          <p:cNvCxnSpPr>
            <a:stCxn id="84" idx="3"/>
          </p:cNvCxnSpPr>
          <p:nvPr/>
        </p:nvCxnSpPr>
        <p:spPr>
          <a:xfrm flipH="1">
            <a:off x="7049001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/>
          <p:cNvCxnSpPr>
            <a:stCxn id="78" idx="5"/>
            <a:endCxn id="84" idx="1"/>
          </p:cNvCxnSpPr>
          <p:nvPr/>
        </p:nvCxnSpPr>
        <p:spPr>
          <a:xfrm>
            <a:off x="6947710" y="8255191"/>
            <a:ext cx="202582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78" idx="0"/>
          </p:cNvCxnSpPr>
          <p:nvPr/>
        </p:nvCxnSpPr>
        <p:spPr>
          <a:xfrm flipV="1">
            <a:off x="6703173" y="7438599"/>
            <a:ext cx="0" cy="25016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Connector 87"/>
          <p:cNvCxnSpPr/>
          <p:nvPr/>
        </p:nvCxnSpPr>
        <p:spPr>
          <a:xfrm flipH="1">
            <a:off x="2665959" y="2313337"/>
            <a:ext cx="2043201" cy="2093553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Connector 91"/>
          <p:cNvCxnSpPr/>
          <p:nvPr/>
        </p:nvCxnSpPr>
        <p:spPr>
          <a:xfrm flipH="1">
            <a:off x="7470648" y="6906262"/>
            <a:ext cx="2368296" cy="1204466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/>
          <p:nvPr/>
        </p:nvCxnSpPr>
        <p:spPr>
          <a:xfrm>
            <a:off x="6536263" y="1984248"/>
            <a:ext cx="3959838" cy="3014668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/>
          <p:nvPr/>
        </p:nvCxnSpPr>
        <p:spPr>
          <a:xfrm flipH="1">
            <a:off x="2930553" y="5186191"/>
            <a:ext cx="2334883" cy="617871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Connector 101"/>
          <p:cNvCxnSpPr/>
          <p:nvPr/>
        </p:nvCxnSpPr>
        <p:spPr>
          <a:xfrm>
            <a:off x="5654998" y="2463440"/>
            <a:ext cx="356519" cy="1205892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Connector 102"/>
          <p:cNvCxnSpPr/>
          <p:nvPr/>
        </p:nvCxnSpPr>
        <p:spPr>
          <a:xfrm flipV="1">
            <a:off x="1824833" y="6459422"/>
            <a:ext cx="8075930" cy="291097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Rectangle 107"/>
          <p:cNvSpPr/>
          <p:nvPr/>
        </p:nvSpPr>
        <p:spPr>
          <a:xfrm>
            <a:off x="6761208" y="4581057"/>
            <a:ext cx="19030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Left </a:t>
            </a:r>
          </a:p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8066065" y="8745870"/>
            <a:ext cx="48600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Apply recursively to parent till 2-node, or root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52382" y="3606541"/>
            <a:ext cx="19030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Right </a:t>
            </a:r>
          </a:p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322915" y="7706044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Color </a:t>
            </a:r>
            <a:r>
              <a:rPr lang="en-US" dirty="0" smtClean="0"/>
              <a:t>flipping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3180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“Insertion” in a RBT is the </a:t>
            </a:r>
            <a:r>
              <a:rPr lang="en-US" i="1" dirty="0" smtClean="0"/>
              <a:t>easy</a:t>
            </a:r>
            <a:r>
              <a:rPr lang="en-US" dirty="0" smtClean="0"/>
              <a:t> part…</a:t>
            </a:r>
          </a:p>
          <a:p>
            <a:r>
              <a:rPr lang="en-US" dirty="0" smtClean="0"/>
              <a:t>… the </a:t>
            </a:r>
            <a:r>
              <a:rPr lang="en-US" i="1" dirty="0" smtClean="0"/>
              <a:t>fun</a:t>
            </a:r>
            <a:r>
              <a:rPr lang="en-US" dirty="0" smtClean="0"/>
              <a:t> begins with the “Deletion” operator</a:t>
            </a:r>
          </a:p>
          <a:p>
            <a:r>
              <a:rPr lang="en-US" dirty="0" smtClean="0"/>
              <a:t>As Insertion is already complicated enough, we will not see Deletion in this course</a:t>
            </a:r>
          </a:p>
          <a:p>
            <a:pPr lvl="1"/>
            <a:r>
              <a:rPr lang="en-US" dirty="0" smtClean="0"/>
              <a:t>But look at book/code if you are curious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9469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3</a:t>
            </a:r>
            <a:r>
              <a:rPr lang="en-US" dirty="0" smtClean="0"/>
              <a:t>.1, 3.2 and </a:t>
            </a:r>
            <a:r>
              <a:rPr lang="en-US" dirty="0"/>
              <a:t>3</a:t>
            </a:r>
            <a:r>
              <a:rPr lang="en-US" dirty="0" smtClean="0"/>
              <a:t>.3</a:t>
            </a:r>
            <a:endParaRPr lang="en-US" dirty="0" smtClean="0"/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org.pg4200.les05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exercises/ex05</a:t>
            </a:r>
            <a:endParaRPr lang="en-US" i="1" dirty="0" smtClean="0"/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efficiently search for a K?</a:t>
            </a:r>
          </a:p>
          <a:p>
            <a:r>
              <a:rPr lang="en-US" dirty="0" smtClean="0"/>
              <a:t>Let’s assume that Ks are orderable, </a:t>
            </a:r>
            <a:r>
              <a:rPr lang="en-US" dirty="0" err="1" smtClean="0"/>
              <a:t>eg</a:t>
            </a:r>
            <a:r>
              <a:rPr lang="en-US" dirty="0" smtClean="0"/>
              <a:t> a </a:t>
            </a:r>
            <a:r>
              <a:rPr lang="en-US" i="1" dirty="0" err="1" smtClean="0"/>
              <a:t>compareTo</a:t>
            </a:r>
            <a:r>
              <a:rPr lang="en-US" i="1" dirty="0" smtClean="0"/>
              <a:t>() </a:t>
            </a:r>
            <a:r>
              <a:rPr lang="en-US" dirty="0" smtClean="0"/>
              <a:t>is defined for them</a:t>
            </a:r>
          </a:p>
          <a:p>
            <a:pPr lvl="1"/>
            <a:r>
              <a:rPr lang="en-US" dirty="0" smtClean="0"/>
              <a:t>This is the case for String and Integer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63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Value in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991100"/>
            <a:ext cx="11099800" cy="3898899"/>
          </a:xfrm>
        </p:spPr>
        <p:txBody>
          <a:bodyPr/>
          <a:lstStyle/>
          <a:p>
            <a:r>
              <a:rPr lang="en-US" dirty="0" smtClean="0"/>
              <a:t>Assume content of array is numeric keys</a:t>
            </a:r>
          </a:p>
          <a:p>
            <a:r>
              <a:rPr lang="en-US" dirty="0" smtClean="0"/>
              <a:t>And we want to search for key 8</a:t>
            </a:r>
          </a:p>
          <a:p>
            <a:r>
              <a:rPr lang="en-US" dirty="0" smtClean="0"/>
              <a:t>Scan from left-to-right, and check if == 8</a:t>
            </a:r>
          </a:p>
          <a:p>
            <a:r>
              <a:rPr lang="en-US" dirty="0" smtClean="0"/>
              <a:t>Complexity O(n)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83482"/>
              </p:ext>
            </p:extLst>
          </p:nvPr>
        </p:nvGraphicFramePr>
        <p:xfrm>
          <a:off x="1996016" y="3453694"/>
          <a:ext cx="86698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70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916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Sorted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6115050"/>
            <a:ext cx="11099800" cy="2774950"/>
          </a:xfrm>
        </p:spPr>
        <p:txBody>
          <a:bodyPr/>
          <a:lstStyle/>
          <a:p>
            <a:r>
              <a:rPr lang="en-US" dirty="0" smtClean="0"/>
              <a:t>Assume we search for 92</a:t>
            </a:r>
          </a:p>
          <a:p>
            <a:r>
              <a:rPr lang="en-US" dirty="0" smtClean="0"/>
              <a:t>Is there any clever way to check if 92 by exploiting knowledge of array being sorted?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19486"/>
              </p:ext>
            </p:extLst>
          </p:nvPr>
        </p:nvGraphicFramePr>
        <p:xfrm>
          <a:off x="1996016" y="3453694"/>
          <a:ext cx="86698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70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92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93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99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7240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0" y="2924033"/>
            <a:ext cx="5705476" cy="57721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Check middle of array, </a:t>
            </a:r>
            <a:r>
              <a:rPr lang="en-US" dirty="0" err="1" smtClean="0"/>
              <a:t>ie</a:t>
            </a:r>
            <a:r>
              <a:rPr lang="en-US" dirty="0" smtClean="0"/>
              <a:t> 78</a:t>
            </a:r>
          </a:p>
          <a:p>
            <a:r>
              <a:rPr lang="en-US" dirty="0" smtClean="0"/>
              <a:t>As 78 &lt; 92, check middle of subarray between 80 and 99, </a:t>
            </a:r>
            <a:r>
              <a:rPr lang="en-US" dirty="0" err="1" smtClean="0"/>
              <a:t>ie</a:t>
            </a:r>
            <a:r>
              <a:rPr lang="en-US" dirty="0" smtClean="0"/>
              <a:t> 93</a:t>
            </a:r>
          </a:p>
          <a:p>
            <a:r>
              <a:rPr lang="en-US" dirty="0" smtClean="0"/>
              <a:t>As 93 &gt; 92, ignore the rightmost values </a:t>
            </a:r>
          </a:p>
          <a:p>
            <a:r>
              <a:rPr lang="en-US" dirty="0" smtClean="0"/>
              <a:t>Look at middle of 80-92</a:t>
            </a:r>
          </a:p>
          <a:p>
            <a:r>
              <a:rPr lang="en-US" dirty="0" smtClean="0"/>
              <a:t>Finally find 92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86102"/>
              </p:ext>
            </p:extLst>
          </p:nvPr>
        </p:nvGraphicFramePr>
        <p:xfrm>
          <a:off x="186266" y="293553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95320"/>
              </p:ext>
            </p:extLst>
          </p:nvPr>
        </p:nvGraphicFramePr>
        <p:xfrm>
          <a:off x="186266" y="3911600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02078"/>
              </p:ext>
            </p:extLst>
          </p:nvPr>
        </p:nvGraphicFramePr>
        <p:xfrm>
          <a:off x="186266" y="4887666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41759"/>
              </p:ext>
            </p:extLst>
          </p:nvPr>
        </p:nvGraphicFramePr>
        <p:xfrm>
          <a:off x="186266" y="602163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1788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94576" y="2603500"/>
                <a:ext cx="6007608" cy="62865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At each step, look at area that is half in size</a:t>
                </a:r>
              </a:p>
              <a:p>
                <a:r>
                  <a:rPr lang="en-US" sz="3200" dirty="0" smtClean="0"/>
                  <a:t>How many times </a:t>
                </a:r>
                <a:r>
                  <a:rPr lang="en-US" sz="3200" i="1" dirty="0" smtClean="0"/>
                  <a:t>x</a:t>
                </a:r>
                <a:r>
                  <a:rPr lang="en-US" sz="3200" dirty="0" smtClean="0"/>
                  <a:t> we can divide N by 2 till we arrive to value 1?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Binary Search has O(log N) complexity, which is much better than O(N)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94576" y="2603500"/>
                <a:ext cx="6007608" cy="6286500"/>
              </a:xfrm>
              <a:blipFill>
                <a:blip r:embed="rId2"/>
                <a:stretch>
                  <a:fillRect l="-2028" r="-3955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9806"/>
              </p:ext>
            </p:extLst>
          </p:nvPr>
        </p:nvGraphicFramePr>
        <p:xfrm>
          <a:off x="186266" y="293553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20552"/>
              </p:ext>
            </p:extLst>
          </p:nvPr>
        </p:nvGraphicFramePr>
        <p:xfrm>
          <a:off x="186265" y="4170383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06872"/>
              </p:ext>
            </p:extLst>
          </p:nvPr>
        </p:nvGraphicFramePr>
        <p:xfrm>
          <a:off x="186264" y="538440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8878"/>
              </p:ext>
            </p:extLst>
          </p:nvPr>
        </p:nvGraphicFramePr>
        <p:xfrm>
          <a:off x="186263" y="6535222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78539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2318</Words>
  <Application>Microsoft Office PowerPoint</Application>
  <PresentationFormat>Custom</PresentationFormat>
  <Paragraphs>677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Cambria Math</vt:lpstr>
      <vt:lpstr>Helvetica Light</vt:lpstr>
      <vt:lpstr>Helvetica Neue</vt:lpstr>
      <vt:lpstr>White</vt:lpstr>
      <vt:lpstr>PG4200: Algorithms And Data Structures  Lesson 05:  Tree Maps</vt:lpstr>
      <vt:lpstr>Overview</vt:lpstr>
      <vt:lpstr>Insert/Find</vt:lpstr>
      <vt:lpstr>Examples</vt:lpstr>
      <vt:lpstr>Search</vt:lpstr>
      <vt:lpstr>Search Value in Array</vt:lpstr>
      <vt:lpstr>Search In Sorted Array</vt:lpstr>
      <vt:lpstr>Binary Search</vt:lpstr>
      <vt:lpstr>Complexity</vt:lpstr>
      <vt:lpstr>List/Array Based Map</vt:lpstr>
      <vt:lpstr>Tree-based Maps</vt:lpstr>
      <vt:lpstr>Binary Tree</vt:lpstr>
      <vt:lpstr>Insertion</vt:lpstr>
      <vt:lpstr>Insertion Order</vt:lpstr>
      <vt:lpstr>Search</vt:lpstr>
      <vt:lpstr>Tree Depth</vt:lpstr>
      <vt:lpstr>Deletion</vt:lpstr>
      <vt:lpstr>Deletion With 1 Child</vt:lpstr>
      <vt:lpstr>Deletion With 2 Children</vt:lpstr>
      <vt:lpstr>Runtime Complexity</vt:lpstr>
      <vt:lpstr>Red-Black Trees (RBT)</vt:lpstr>
      <vt:lpstr>2-3 Search Trees</vt:lpstr>
      <vt:lpstr>Perfectly Balanced Trees</vt:lpstr>
      <vt:lpstr>Insertion</vt:lpstr>
      <vt:lpstr>Insertion on 2-node</vt:lpstr>
      <vt:lpstr>Insertion on 3-node, where Parent is a 2-node</vt:lpstr>
      <vt:lpstr>Insertion on 3-node, where Parent(s) are 3-nodes</vt:lpstr>
      <vt:lpstr>Insertion on 3-node Root, with No Children</vt:lpstr>
      <vt:lpstr>Splitting The Root</vt:lpstr>
      <vt:lpstr>Cost</vt:lpstr>
      <vt:lpstr>From 2-3 Trees to RBT</vt:lpstr>
      <vt:lpstr>3-nodes</vt:lpstr>
      <vt:lpstr>Black-links Balance</vt:lpstr>
      <vt:lpstr>Rotations</vt:lpstr>
      <vt:lpstr>Left Rotation</vt:lpstr>
      <vt:lpstr>Recall Insertion on 2-node</vt:lpstr>
      <vt:lpstr>Insertion into 2-node</vt:lpstr>
      <vt:lpstr>Recall Insertion on 3-node Root, with No Children</vt:lpstr>
      <vt:lpstr>Insertion in Single 3-node </vt:lpstr>
      <vt:lpstr>Insertion in 3-node: Smaller Case</vt:lpstr>
      <vt:lpstr>Insertion in 3-node: Between Case</vt:lpstr>
      <vt:lpstr>Cost of 3-node Insertion</vt:lpstr>
      <vt:lpstr>Insertion in Leaf 3-Node</vt:lpstr>
      <vt:lpstr>Recursion</vt:lpstr>
      <vt:lpstr>PowerPoint Presentation</vt:lpstr>
      <vt:lpstr>Deletion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arcuri82@gmail.com</cp:lastModifiedBy>
  <cp:revision>215</cp:revision>
  <dcterms:modified xsi:type="dcterms:W3CDTF">2018-06-14T10:43:43Z</dcterms:modified>
</cp:coreProperties>
</file>