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81" r:id="rId2"/>
    <p:sldId id="283" r:id="rId3"/>
    <p:sldId id="286" r:id="rId4"/>
    <p:sldId id="289" r:id="rId5"/>
    <p:sldId id="291" r:id="rId6"/>
    <p:sldId id="290" r:id="rId7"/>
    <p:sldId id="284" r:id="rId8"/>
    <p:sldId id="287" r:id="rId9"/>
    <p:sldId id="292" r:id="rId10"/>
    <p:sldId id="293" r:id="rId11"/>
    <p:sldId id="294" r:id="rId12"/>
    <p:sldId id="295" r:id="rId13"/>
    <p:sldId id="285" r:id="rId14"/>
    <p:sldId id="288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7" r:id="rId25"/>
    <p:sldId id="308" r:id="rId26"/>
    <p:sldId id="282" r:id="rId2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43" autoAdjust="0"/>
    <p:restoredTop sz="94618"/>
  </p:normalViewPr>
  <p:slideViewPr>
    <p:cSldViewPr snapToGrid="0" snapToObjects="1">
      <p:cViewPr varScale="1">
        <p:scale>
          <a:sx n="135" d="100"/>
          <a:sy n="135" d="100"/>
        </p:scale>
        <p:origin x="18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rPr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889000" indent="-444500">
              <a:spcBef>
                <a:spcPts val="1300"/>
              </a:spcBef>
              <a:buFont typeface="Arial" panose="020B0604020202020204" pitchFamily="34" charset="0"/>
              <a:buChar char="•"/>
              <a:defRPr sz="2800"/>
            </a:lvl2pPr>
            <a:lvl3pPr>
              <a:spcBef>
                <a:spcPts val="1300"/>
              </a:spcBef>
              <a:buChar char="★"/>
              <a:defRPr sz="2800"/>
            </a:lvl3pPr>
            <a:lvl4pPr>
              <a:defRPr sz="2400"/>
            </a:lvl4pPr>
            <a:lvl5pPr>
              <a:defRPr sz="20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988" y="-1015858"/>
            <a:ext cx="12858159" cy="7350670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PG4200: Algorithms And Data Structures</a:t>
            </a:r>
            <a:br>
              <a:rPr lang="en-US" sz="6600" dirty="0"/>
            </a:br>
            <a:br>
              <a:rPr lang="en-US" sz="6600" dirty="0"/>
            </a:br>
            <a:r>
              <a:rPr lang="en-US" sz="6600" dirty="0"/>
              <a:t>Lesson 07: </a:t>
            </a:r>
            <a:br>
              <a:rPr lang="en-US" sz="6600" dirty="0"/>
            </a:br>
            <a:r>
              <a:rPr lang="en-US" sz="6600" dirty="0"/>
              <a:t>Iterators, Lambdas and Streams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2243810" y="8221850"/>
            <a:ext cx="10464800" cy="1130300"/>
          </a:xfrm>
        </p:spPr>
        <p:txBody>
          <a:bodyPr/>
          <a:lstStyle/>
          <a:p>
            <a:pPr algn="r"/>
            <a:r>
              <a:rPr lang="en-US"/>
              <a:t>Prof. </a:t>
            </a:r>
            <a:r>
              <a:rPr lang="en-US" dirty="0"/>
              <a:t>Andrea Arcuri</a:t>
            </a:r>
          </a:p>
        </p:txBody>
      </p:sp>
    </p:spTree>
    <p:extLst>
      <p:ext uri="{BB962C8B-B14F-4D97-AF65-F5344CB8AC3E}">
        <p14:creationId xmlns:p14="http://schemas.microsoft.com/office/powerpoint/2010/main" val="342336543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963" y="2603500"/>
            <a:ext cx="12268940" cy="291841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Because interfaces, need to create concrete instances with our implementations</a:t>
            </a:r>
          </a:p>
          <a:p>
            <a:r>
              <a:rPr lang="en-US" dirty="0"/>
              <a:t>If used only once, can create class on the fly</a:t>
            </a:r>
          </a:p>
          <a:p>
            <a:r>
              <a:rPr lang="en-US" dirty="0"/>
              <a:t>Note that </a:t>
            </a:r>
            <a:r>
              <a:rPr lang="en-US" i="1" dirty="0"/>
              <a:t>Consumer</a:t>
            </a:r>
            <a:r>
              <a:rPr lang="en-US" dirty="0"/>
              <a:t> is an interface with method </a:t>
            </a:r>
            <a:r>
              <a:rPr lang="en-US" i="1" dirty="0"/>
              <a:t>accept()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1942" y="6262183"/>
            <a:ext cx="12588536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Consumer&lt;String&gt;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anonymousClass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Consumer&lt;String&gt;()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33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33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33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accept(String s)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//your code here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36832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229" y="2603499"/>
            <a:ext cx="12446493" cy="3717402"/>
          </a:xfrm>
        </p:spPr>
        <p:txBody>
          <a:bodyPr/>
          <a:lstStyle/>
          <a:p>
            <a:r>
              <a:rPr lang="en-US" dirty="0"/>
              <a:t>Anonymous classes work fine, but are tedious to write</a:t>
            </a:r>
          </a:p>
          <a:p>
            <a:r>
              <a:rPr lang="en-US" i="1" dirty="0"/>
              <a:t>Lambdas</a:t>
            </a:r>
            <a:r>
              <a:rPr lang="en-US" dirty="0"/>
              <a:t>: syntax sugar to reduce boilerplate</a:t>
            </a:r>
          </a:p>
          <a:p>
            <a:r>
              <a:rPr lang="en-US" dirty="0"/>
              <a:t>Java compiler is aware of the interfaces in </a:t>
            </a:r>
            <a:r>
              <a:rPr lang="en-US" i="1" dirty="0"/>
              <a:t>java.util.function.*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6229" y="7094283"/>
            <a:ext cx="122659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Consumer&lt;String&gt; lambda = s -&gt; {/* your code */}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//this is equivalent to previous example</a:t>
            </a: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61277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() -&gt; {}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563" y="2603500"/>
            <a:ext cx="12213772" cy="6286500"/>
          </a:xfrm>
        </p:spPr>
        <p:txBody>
          <a:bodyPr/>
          <a:lstStyle/>
          <a:p>
            <a:r>
              <a:rPr lang="en-US" dirty="0"/>
              <a:t>Left-side: the input parameter name(s), with </a:t>
            </a:r>
            <a:r>
              <a:rPr lang="en-US" b="1" dirty="0"/>
              <a:t>()</a:t>
            </a:r>
            <a:r>
              <a:rPr lang="en-US" dirty="0"/>
              <a:t> if none</a:t>
            </a:r>
          </a:p>
          <a:p>
            <a:pPr lvl="1"/>
            <a:r>
              <a:rPr lang="en-US" dirty="0"/>
              <a:t>can choose the names you want, but usually a single letter</a:t>
            </a:r>
          </a:p>
          <a:p>
            <a:r>
              <a:rPr lang="en-US" dirty="0"/>
              <a:t>Right-side: the instruction to execute. If more than one, should be in a </a:t>
            </a:r>
            <a:r>
              <a:rPr lang="en-US" b="1" dirty="0"/>
              <a:t>{}</a:t>
            </a:r>
            <a:r>
              <a:rPr lang="en-US" dirty="0"/>
              <a:t> block</a:t>
            </a:r>
          </a:p>
          <a:p>
            <a:r>
              <a:rPr lang="en-US" dirty="0"/>
              <a:t>Based on input/output types, the compiler will automatically create the right class, 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i="1" dirty="0"/>
              <a:t>Runnable</a:t>
            </a:r>
            <a:r>
              <a:rPr lang="en-US" dirty="0"/>
              <a:t>, </a:t>
            </a:r>
            <a:r>
              <a:rPr lang="en-US" i="1" dirty="0"/>
              <a:t>Consumer</a:t>
            </a:r>
            <a:r>
              <a:rPr lang="en-US" dirty="0"/>
              <a:t>, </a:t>
            </a:r>
            <a:r>
              <a:rPr lang="en-US" i="1" dirty="0"/>
              <a:t>Predicate</a:t>
            </a:r>
            <a:r>
              <a:rPr lang="en-US" dirty="0"/>
              <a:t> or </a:t>
            </a:r>
            <a:r>
              <a:rPr lang="en-US" i="1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331279094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</p:txBody>
      </p:sp>
    </p:spTree>
    <p:extLst>
      <p:ext uri="{BB962C8B-B14F-4D97-AF65-F5344CB8AC3E}">
        <p14:creationId xmlns:p14="http://schemas.microsoft.com/office/powerpoint/2010/main" val="292061135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 + Lambdas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35006" y="2603499"/>
            <a:ext cx="12197918" cy="6886729"/>
          </a:xfrm>
        </p:spPr>
        <p:txBody>
          <a:bodyPr/>
          <a:lstStyle/>
          <a:p>
            <a:r>
              <a:rPr lang="en-US" dirty="0"/>
              <a:t>When a container has an iterator, and once we can write custom code in lambda expressions, we can introduce the concept of </a:t>
            </a:r>
            <a:r>
              <a:rPr lang="en-US" b="1" dirty="0"/>
              <a:t>Stream</a:t>
            </a:r>
          </a:p>
          <a:p>
            <a:r>
              <a:rPr lang="en-US" dirty="0"/>
              <a:t>The idea is that we can iterate over all elements in collection, and </a:t>
            </a:r>
            <a:r>
              <a:rPr lang="en-US" i="1" dirty="0"/>
              <a:t>easily</a:t>
            </a:r>
            <a:r>
              <a:rPr lang="en-US" dirty="0"/>
              <a:t> execute code in sequence on each of the elements</a:t>
            </a:r>
          </a:p>
          <a:p>
            <a:r>
              <a:rPr lang="en-US" i="1" dirty="0"/>
              <a:t>This can drastically reduce the amount of code you write, and easier to understand</a:t>
            </a:r>
            <a:r>
              <a:rPr lang="en-US" dirty="0"/>
              <a:t> (once you get familiar with it)</a:t>
            </a:r>
          </a:p>
        </p:txBody>
      </p:sp>
    </p:spTree>
    <p:extLst>
      <p:ext uri="{BB962C8B-B14F-4D97-AF65-F5344CB8AC3E}">
        <p14:creationId xmlns:p14="http://schemas.microsoft.com/office/powerpoint/2010/main" val="168720763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/ Pipeline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963" y="2603499"/>
            <a:ext cx="12482004" cy="2083911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2400"/>
              </a:spcBef>
            </a:pPr>
            <a:r>
              <a:rPr lang="en-US" dirty="0"/>
              <a:t>At each pipe, the elements can be transformed and/or blocked (</a:t>
            </a:r>
            <a:r>
              <a:rPr lang="en-US" dirty="0" err="1"/>
              <a:t>ie</a:t>
            </a:r>
            <a:r>
              <a:rPr lang="en-US" dirty="0"/>
              <a:t> not going to next pipe)</a:t>
            </a:r>
          </a:p>
          <a:p>
            <a:pPr>
              <a:spcBef>
                <a:spcPts val="2400"/>
              </a:spcBef>
            </a:pPr>
            <a:r>
              <a:rPr lang="en-US" dirty="0"/>
              <a:t>At the end of the stream, we need a </a:t>
            </a:r>
            <a:r>
              <a:rPr lang="en-US" i="1" dirty="0"/>
              <a:t>collector</a:t>
            </a:r>
            <a:r>
              <a:rPr lang="en-US" dirty="0"/>
              <a:t>, which defines what to do with elements that arrive at the end of the pipeline</a:t>
            </a:r>
          </a:p>
        </p:txBody>
      </p:sp>
      <p:pic>
        <p:nvPicPr>
          <p:cNvPr id="5122" name="Picture 2" descr="Image result for pipe carto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335" y="6384922"/>
            <a:ext cx="1577002" cy="132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pipe carto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337" y="6384922"/>
            <a:ext cx="1577002" cy="132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pipe carto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339" y="6384922"/>
            <a:ext cx="1577002" cy="132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10141360" y="5828756"/>
            <a:ext cx="2490496" cy="243529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Oval 8"/>
          <p:cNvSpPr/>
          <p:nvPr/>
        </p:nvSpPr>
        <p:spPr>
          <a:xfrm>
            <a:off x="47821" y="5828758"/>
            <a:ext cx="2490496" cy="243529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5622" y="6441109"/>
            <a:ext cx="1974900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Data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Structure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424807" y="6718106"/>
            <a:ext cx="192360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Collector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839319" y="6527396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8984740" y="6527395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07208" y="7712122"/>
            <a:ext cx="131125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Pipe</a:t>
            </a: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A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92320" y="7712122"/>
            <a:ext cx="131125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Pipe</a:t>
            </a: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B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12373" y="7709604"/>
            <a:ext cx="1333699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Pipe</a:t>
            </a: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C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78842" y="5645398"/>
            <a:ext cx="2539157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Open Stream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026" name="Picture 2" descr="Image result for mari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572" y="5430680"/>
            <a:ext cx="1671554" cy="940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93853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Pipes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Filter</a:t>
            </a:r>
            <a:r>
              <a:rPr lang="en-US" dirty="0"/>
              <a:t>: take as input a </a:t>
            </a:r>
            <a:r>
              <a:rPr lang="en-US" i="1" dirty="0"/>
              <a:t>Predicate&lt;T&gt;</a:t>
            </a:r>
            <a:r>
              <a:rPr lang="en-US" dirty="0"/>
              <a:t>, and based on that decide if elements propagate to next pipe</a:t>
            </a:r>
          </a:p>
          <a:p>
            <a:r>
              <a:rPr lang="en-US" i="1" dirty="0"/>
              <a:t>Map</a:t>
            </a:r>
            <a:r>
              <a:rPr lang="en-US" dirty="0"/>
              <a:t>: transform input, and also change type, based on a </a:t>
            </a:r>
            <a:r>
              <a:rPr lang="en-US" i="1" dirty="0"/>
              <a:t>Function&lt;T,R&gt;  </a:t>
            </a:r>
          </a:p>
          <a:p>
            <a:r>
              <a:rPr lang="en-US" i="1" dirty="0" err="1"/>
              <a:t>FlatMap</a:t>
            </a:r>
            <a:r>
              <a:rPr lang="en-US" dirty="0"/>
              <a:t>: get a stream from input element, and flatten it into the current stream (examples later) </a:t>
            </a:r>
          </a:p>
          <a:p>
            <a:r>
              <a:rPr lang="en-US" dirty="0"/>
              <a:t>There are more, but these are the main ones we will see in details</a:t>
            </a:r>
          </a:p>
        </p:txBody>
      </p:sp>
    </p:spTree>
    <p:extLst>
      <p:ext uri="{BB962C8B-B14F-4D97-AF65-F5344CB8AC3E}">
        <p14:creationId xmlns:p14="http://schemas.microsoft.com/office/powerpoint/2010/main" val="54909711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2621" y="4951486"/>
            <a:ext cx="12157011" cy="459373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24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en-US" dirty="0"/>
              <a:t>Example: </a:t>
            </a:r>
            <a:r>
              <a:rPr lang="en-US" i="1" dirty="0" err="1"/>
              <a:t>collection.stream</a:t>
            </a:r>
            <a:r>
              <a:rPr lang="en-US" i="1" dirty="0"/>
              <a:t>().filter(s -&gt; </a:t>
            </a:r>
            <a:r>
              <a:rPr lang="en-US" i="1" dirty="0" err="1"/>
              <a:t>s.length</a:t>
            </a:r>
            <a:r>
              <a:rPr lang="en-US" i="1" dirty="0"/>
              <a:t>() &gt; 3)</a:t>
            </a:r>
          </a:p>
          <a:p>
            <a:pPr>
              <a:spcBef>
                <a:spcPts val="2400"/>
              </a:spcBef>
            </a:pPr>
            <a:r>
              <a:rPr lang="en-US" dirty="0"/>
              <a:t>Input/Output: </a:t>
            </a:r>
            <a:r>
              <a:rPr lang="en-US" i="1" dirty="0"/>
              <a:t>String</a:t>
            </a:r>
            <a:r>
              <a:rPr lang="en-US" dirty="0"/>
              <a:t>, does not change</a:t>
            </a:r>
          </a:p>
          <a:p>
            <a:pPr>
              <a:spcBef>
                <a:spcPts val="2400"/>
              </a:spcBef>
            </a:pPr>
            <a:r>
              <a:rPr lang="en-US" dirty="0"/>
              <a:t>Blocked: “</a:t>
            </a:r>
            <a:r>
              <a:rPr lang="en-US" i="1" dirty="0"/>
              <a:t>a</a:t>
            </a:r>
            <a:r>
              <a:rPr lang="en-US" dirty="0"/>
              <a:t>”, “</a:t>
            </a:r>
            <a:r>
              <a:rPr lang="en-US" i="1" dirty="0"/>
              <a:t>foo</a:t>
            </a:r>
            <a:r>
              <a:rPr lang="en-US" dirty="0"/>
              <a:t>”, “</a:t>
            </a:r>
            <a:r>
              <a:rPr lang="en-US" i="1" dirty="0"/>
              <a:t>bar</a:t>
            </a:r>
            <a:r>
              <a:rPr lang="en-US" dirty="0"/>
              <a:t>”</a:t>
            </a:r>
          </a:p>
          <a:p>
            <a:pPr>
              <a:spcBef>
                <a:spcPts val="2400"/>
              </a:spcBef>
            </a:pPr>
            <a:r>
              <a:rPr lang="en-US" dirty="0"/>
              <a:t>Allowed: “</a:t>
            </a:r>
            <a:r>
              <a:rPr lang="en-US" i="1" dirty="0"/>
              <a:t>hello</a:t>
            </a:r>
            <a:r>
              <a:rPr lang="en-US" dirty="0"/>
              <a:t>”</a:t>
            </a:r>
          </a:p>
          <a:p>
            <a:pPr>
              <a:spcBef>
                <a:spcPts val="2400"/>
              </a:spcBef>
            </a:pPr>
            <a:r>
              <a:rPr lang="en-US" dirty="0"/>
              <a:t>Collector will only get “</a:t>
            </a:r>
            <a:r>
              <a:rPr lang="en-US" i="1" dirty="0"/>
              <a:t>hello</a:t>
            </a:r>
            <a:r>
              <a:rPr lang="en-US" dirty="0"/>
              <a:t>”</a:t>
            </a:r>
          </a:p>
        </p:txBody>
      </p:sp>
      <p:pic>
        <p:nvPicPr>
          <p:cNvPr id="17" name="Picture 2" descr="Image result for pipe carto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296" y="2671339"/>
            <a:ext cx="1577002" cy="132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val 18"/>
          <p:cNvSpPr/>
          <p:nvPr/>
        </p:nvSpPr>
        <p:spPr>
          <a:xfrm>
            <a:off x="10281319" y="2115173"/>
            <a:ext cx="2490496" cy="243529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87780" y="2115175"/>
            <a:ext cx="2490496" cy="243529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5726" y="2173529"/>
            <a:ext cx="1394614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“a”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“foo”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“hello”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“bar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”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564766" y="3004523"/>
            <a:ext cx="192360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Collector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3325792" y="2813813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8612288" y="2813813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61370" y="3878718"/>
            <a:ext cx="117339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String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457095" y="3878718"/>
            <a:ext cx="117339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String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6522078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2621" y="4951486"/>
            <a:ext cx="12157011" cy="4593730"/>
          </a:xfrm>
        </p:spPr>
        <p:txBody>
          <a:bodyPr>
            <a:normAutofit lnSpcReduction="10000"/>
          </a:bodyPr>
          <a:lstStyle/>
          <a:p>
            <a:pPr>
              <a:spcBef>
                <a:spcPts val="24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en-US" dirty="0"/>
              <a:t>Example: </a:t>
            </a:r>
            <a:r>
              <a:rPr lang="en-US" i="1" dirty="0" err="1"/>
              <a:t>collection.stream</a:t>
            </a:r>
            <a:r>
              <a:rPr lang="en-US" i="1" dirty="0"/>
              <a:t>().map(s -&gt; </a:t>
            </a:r>
            <a:r>
              <a:rPr lang="en-US" i="1" dirty="0" err="1"/>
              <a:t>s.length</a:t>
            </a:r>
            <a:r>
              <a:rPr lang="en-US" i="1" dirty="0"/>
              <a:t>())</a:t>
            </a:r>
          </a:p>
          <a:p>
            <a:pPr>
              <a:spcBef>
                <a:spcPts val="2400"/>
              </a:spcBef>
            </a:pPr>
            <a:r>
              <a:rPr lang="en-US" dirty="0"/>
              <a:t>Input </a:t>
            </a:r>
            <a:r>
              <a:rPr lang="en-US" i="1" dirty="0"/>
              <a:t>String</a:t>
            </a:r>
            <a:r>
              <a:rPr lang="en-US" dirty="0"/>
              <a:t>, Output </a:t>
            </a:r>
            <a:r>
              <a:rPr lang="en-US" i="1" dirty="0"/>
              <a:t>Integer</a:t>
            </a:r>
          </a:p>
          <a:p>
            <a:pPr>
              <a:spcBef>
                <a:spcPts val="2400"/>
              </a:spcBef>
            </a:pPr>
            <a:r>
              <a:rPr lang="en-US" dirty="0"/>
              <a:t>Note: compiler automatically infer type </a:t>
            </a:r>
            <a:r>
              <a:rPr lang="en-US" i="1" dirty="0"/>
              <a:t>“Integer” </a:t>
            </a:r>
            <a:r>
              <a:rPr lang="en-US" dirty="0"/>
              <a:t>based on the type returned by the function “</a:t>
            </a:r>
            <a:r>
              <a:rPr lang="en-US" i="1" dirty="0" err="1"/>
              <a:t>String.length</a:t>
            </a:r>
            <a:r>
              <a:rPr lang="en-US" i="1" dirty="0"/>
              <a:t>()</a:t>
            </a:r>
            <a:r>
              <a:rPr lang="en-US" dirty="0"/>
              <a:t>”</a:t>
            </a:r>
            <a:endParaRPr lang="en-US" i="1" dirty="0"/>
          </a:p>
          <a:p>
            <a:pPr>
              <a:spcBef>
                <a:spcPts val="2400"/>
              </a:spcBef>
            </a:pPr>
            <a:r>
              <a:rPr lang="en-US" dirty="0"/>
              <a:t>Collector will receive: 1, 3, 5, 3</a:t>
            </a:r>
          </a:p>
        </p:txBody>
      </p:sp>
      <p:pic>
        <p:nvPicPr>
          <p:cNvPr id="17" name="Picture 2" descr="Image result for pipe carto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296" y="2671339"/>
            <a:ext cx="1577002" cy="132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val 18"/>
          <p:cNvSpPr/>
          <p:nvPr/>
        </p:nvSpPr>
        <p:spPr>
          <a:xfrm>
            <a:off x="10281319" y="2115173"/>
            <a:ext cx="2490496" cy="243529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87780" y="2115175"/>
            <a:ext cx="2490496" cy="243529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5726" y="2173529"/>
            <a:ext cx="1394614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“a”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“foo”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“hello”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“bar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”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564766" y="3004523"/>
            <a:ext cx="192360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Collector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3325792" y="2813813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8612288" y="2813813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61370" y="3878718"/>
            <a:ext cx="117339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String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355306" y="3878718"/>
            <a:ext cx="137698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Integer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99405672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Pipes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780" y="5127044"/>
            <a:ext cx="12454412" cy="4371519"/>
          </a:xfrm>
        </p:spPr>
        <p:txBody>
          <a:bodyPr>
            <a:normAutofit/>
          </a:bodyPr>
          <a:lstStyle/>
          <a:p>
            <a:r>
              <a:rPr lang="en-US" dirty="0"/>
              <a:t>Example: </a:t>
            </a:r>
            <a:r>
              <a:rPr lang="en-US" i="1" dirty="0"/>
              <a:t>.filter(s -&gt; </a:t>
            </a:r>
            <a:r>
              <a:rPr lang="en-US" i="1" dirty="0" err="1"/>
              <a:t>s.length</a:t>
            </a:r>
            <a:r>
              <a:rPr lang="en-US" i="1" dirty="0"/>
              <a:t>() &gt; 2).map(s -&gt; </a:t>
            </a:r>
            <a:r>
              <a:rPr lang="en-US" i="1" dirty="0" err="1"/>
              <a:t>s.length</a:t>
            </a:r>
            <a:r>
              <a:rPr lang="en-US" i="1" dirty="0"/>
              <a:t>())</a:t>
            </a:r>
          </a:p>
          <a:p>
            <a:r>
              <a:rPr lang="en-US" i="1" dirty="0"/>
              <a:t>“a” </a:t>
            </a:r>
            <a:r>
              <a:rPr lang="en-US" dirty="0"/>
              <a:t>is the only blocked element by the filter</a:t>
            </a:r>
            <a:endParaRPr lang="en-US" i="1" dirty="0"/>
          </a:p>
          <a:p>
            <a:r>
              <a:rPr lang="en-US" dirty="0"/>
              <a:t>Collector will receive: 3</a:t>
            </a:r>
            <a:r>
              <a:rPr lang="en-US"/>
              <a:t>, 5, </a:t>
            </a:r>
            <a:r>
              <a:rPr lang="en-US" dirty="0"/>
              <a:t>3</a:t>
            </a:r>
          </a:p>
        </p:txBody>
      </p:sp>
      <p:pic>
        <p:nvPicPr>
          <p:cNvPr id="4" name="Picture 2" descr="Image result for pipe carto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484" y="2736653"/>
            <a:ext cx="1577002" cy="132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10435140" y="2115173"/>
            <a:ext cx="2490496" cy="243529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Oval 5"/>
          <p:cNvSpPr/>
          <p:nvPr/>
        </p:nvSpPr>
        <p:spPr>
          <a:xfrm>
            <a:off x="187780" y="2115175"/>
            <a:ext cx="2490496" cy="243529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5726" y="2173529"/>
            <a:ext cx="1394614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“a”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“foo”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“hello”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“bar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18587" y="3004523"/>
            <a:ext cx="192360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Collector</a:t>
            </a:r>
          </a:p>
        </p:txBody>
      </p:sp>
      <p:sp>
        <p:nvSpPr>
          <p:cNvPr id="9" name="Right Arrow 8"/>
          <p:cNvSpPr/>
          <p:nvPr/>
        </p:nvSpPr>
        <p:spPr>
          <a:xfrm>
            <a:off x="3004061" y="2851945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9224280" y="2813813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39639" y="3916850"/>
            <a:ext cx="117339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String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67298" y="3878718"/>
            <a:ext cx="137698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Integer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3" name="Picture 2" descr="Image result for pipe carto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812" y="2736653"/>
            <a:ext cx="1577002" cy="132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ight Arrow 13"/>
          <p:cNvSpPr/>
          <p:nvPr/>
        </p:nvSpPr>
        <p:spPr>
          <a:xfrm>
            <a:off x="6073389" y="2851945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08967" y="3916850"/>
            <a:ext cx="117339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String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96500379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</p:spTree>
    <p:extLst>
      <p:ext uri="{BB962C8B-B14F-4D97-AF65-F5344CB8AC3E}">
        <p14:creationId xmlns:p14="http://schemas.microsoft.com/office/powerpoint/2010/main" val="330516903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FlatMap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781" y="4951486"/>
            <a:ext cx="12501852" cy="459373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3200" dirty="0"/>
              <a:t>Example: </a:t>
            </a:r>
            <a:r>
              <a:rPr lang="en-US" sz="3200" i="1" dirty="0" err="1"/>
              <a:t>collection.stream</a:t>
            </a:r>
            <a:r>
              <a:rPr lang="en-US" sz="3200" i="1" dirty="0"/>
              <a:t>().</a:t>
            </a:r>
            <a:r>
              <a:rPr lang="en-US" sz="3200" i="1" dirty="0" err="1"/>
              <a:t>flatMap</a:t>
            </a:r>
            <a:r>
              <a:rPr lang="en-US" sz="3200" i="1" dirty="0"/>
              <a:t>(l -&gt; </a:t>
            </a:r>
            <a:r>
              <a:rPr lang="en-US" sz="3200" i="1" dirty="0" err="1"/>
              <a:t>l.stream</a:t>
            </a:r>
            <a:r>
              <a:rPr lang="en-US" sz="3200" i="1" dirty="0"/>
              <a:t>())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Input </a:t>
            </a:r>
            <a:r>
              <a:rPr lang="en-US" sz="3200" i="1" dirty="0"/>
              <a:t>List&lt;Integer&gt;</a:t>
            </a:r>
            <a:r>
              <a:rPr lang="en-US" sz="3200" dirty="0"/>
              <a:t>, Output </a:t>
            </a:r>
            <a:r>
              <a:rPr lang="en-US" sz="3200" i="1" dirty="0"/>
              <a:t>Integer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On each of the 3 input lists we open a stream, and propagate its output, one element at a time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Collector will receive: 1, 2, 3, 4, 5, 6 and NOT [1,2], [3], [4,5,6]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So the values of the 3 lists are flattened into a single stream of integers, including all values in those lists </a:t>
            </a:r>
          </a:p>
        </p:txBody>
      </p:sp>
      <p:pic>
        <p:nvPicPr>
          <p:cNvPr id="17" name="Picture 2" descr="Image result for pipe carto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296" y="2671339"/>
            <a:ext cx="1577002" cy="132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val 18"/>
          <p:cNvSpPr/>
          <p:nvPr/>
        </p:nvSpPr>
        <p:spPr>
          <a:xfrm>
            <a:off x="10281319" y="2115173"/>
            <a:ext cx="2490496" cy="243529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87780" y="2115175"/>
            <a:ext cx="2490496" cy="243529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0536" y="2450527"/>
            <a:ext cx="1384995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[1,2]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[3]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[4,5,6]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564766" y="3004523"/>
            <a:ext cx="192360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Collector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3325792" y="2813813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8612288" y="2813813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00133" y="3878718"/>
            <a:ext cx="249587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List&lt;Integer&gt;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355306" y="3878718"/>
            <a:ext cx="137698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Integer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58915741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587" y="2603500"/>
            <a:ext cx="12363061" cy="6286500"/>
          </a:xfrm>
        </p:spPr>
        <p:txBody>
          <a:bodyPr/>
          <a:lstStyle/>
          <a:p>
            <a:r>
              <a:rPr lang="en-US" i="1" dirty="0" err="1"/>
              <a:t>collectToList</a:t>
            </a:r>
            <a:r>
              <a:rPr lang="en-US" i="1" dirty="0"/>
              <a:t>()</a:t>
            </a:r>
            <a:r>
              <a:rPr lang="en-US" dirty="0"/>
              <a:t>: each element that arrives at the end of the pipeline will be added to a new List container</a:t>
            </a:r>
          </a:p>
          <a:p>
            <a:r>
              <a:rPr lang="en-US" i="1" dirty="0" err="1"/>
              <a:t>forEach</a:t>
            </a:r>
            <a:r>
              <a:rPr lang="en-US" i="1" dirty="0"/>
              <a:t>(Consumer&lt;X&gt; action)</a:t>
            </a:r>
            <a:r>
              <a:rPr lang="en-US" dirty="0"/>
              <a:t>: for each element that arrives at the end of the pipeline, execute the action specified by the user, which takes as input type X being the output of the last pipe in the pipeline  </a:t>
            </a:r>
          </a:p>
          <a:p>
            <a:r>
              <a:rPr lang="en-US" dirty="0"/>
              <a:t>There are more, but these are the main ones we will see in details</a:t>
            </a:r>
          </a:p>
        </p:txBody>
      </p:sp>
    </p:spTree>
    <p:extLst>
      <p:ext uri="{BB962C8B-B14F-4D97-AF65-F5344CB8AC3E}">
        <p14:creationId xmlns:p14="http://schemas.microsoft.com/office/powerpoint/2010/main" val="186200818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6612" y="2603499"/>
            <a:ext cx="12670972" cy="6988369"/>
          </a:xfrm>
        </p:spPr>
        <p:txBody>
          <a:bodyPr/>
          <a:lstStyle/>
          <a:p>
            <a:r>
              <a:rPr lang="en-US" dirty="0"/>
              <a:t>The collector is the one that starts pulling data from the collection using its iterator</a:t>
            </a:r>
          </a:p>
          <a:p>
            <a:r>
              <a:rPr lang="en-US" dirty="0"/>
              <a:t>At each step, the output of a pipe is going to be the input to the next pipe</a:t>
            </a:r>
          </a:p>
          <a:p>
            <a:r>
              <a:rPr lang="en-US" dirty="0"/>
              <a:t>Going to represent it with a </a:t>
            </a:r>
            <a:r>
              <a:rPr lang="en-US" i="1" dirty="0"/>
              <a:t>chain</a:t>
            </a:r>
            <a:r>
              <a:rPr lang="en-US" dirty="0"/>
              <a:t> of Consumers</a:t>
            </a:r>
          </a:p>
        </p:txBody>
      </p:sp>
    </p:spTree>
    <p:extLst>
      <p:ext uri="{BB962C8B-B14F-4D97-AF65-F5344CB8AC3E}">
        <p14:creationId xmlns:p14="http://schemas.microsoft.com/office/powerpoint/2010/main" val="338631727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/>
        </p:nvSpPr>
        <p:spPr>
          <a:xfrm>
            <a:off x="10404860" y="461885"/>
            <a:ext cx="2490496" cy="243529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588" y="3344542"/>
            <a:ext cx="11781712" cy="5545458"/>
          </a:xfrm>
        </p:spPr>
        <p:txBody>
          <a:bodyPr>
            <a:normAutofit/>
          </a:bodyPr>
          <a:lstStyle/>
          <a:p>
            <a:r>
              <a:rPr lang="en-US" i="1" dirty="0"/>
              <a:t>IN_A</a:t>
            </a:r>
            <a:r>
              <a:rPr lang="en-US" dirty="0"/>
              <a:t> is </a:t>
            </a:r>
            <a:r>
              <a:rPr lang="en-US" i="1" dirty="0"/>
              <a:t>T, </a:t>
            </a:r>
            <a:r>
              <a:rPr lang="en-US" dirty="0"/>
              <a:t>and </a:t>
            </a:r>
            <a:r>
              <a:rPr lang="en-US" i="1" dirty="0"/>
              <a:t>IN_B </a:t>
            </a:r>
            <a:r>
              <a:rPr lang="en-US" dirty="0"/>
              <a:t>is</a:t>
            </a:r>
            <a:r>
              <a:rPr lang="en-US" i="1" dirty="0"/>
              <a:t> OUT_A</a:t>
            </a:r>
          </a:p>
          <a:p>
            <a:r>
              <a:rPr lang="en-US" dirty="0"/>
              <a:t>Collector has a </a:t>
            </a:r>
            <a:r>
              <a:rPr lang="en-US" i="1" dirty="0"/>
              <a:t>Consumer&lt;OUT_B&gt;, </a:t>
            </a:r>
            <a:r>
              <a:rPr lang="en-US" dirty="0"/>
              <a:t>as it consumes data from Pipe B</a:t>
            </a:r>
          </a:p>
          <a:p>
            <a:r>
              <a:rPr lang="en-US" dirty="0"/>
              <a:t>Pipe B has a </a:t>
            </a:r>
            <a:r>
              <a:rPr lang="en-US" i="1" dirty="0"/>
              <a:t>Consumer&lt;OUT_A&gt;</a:t>
            </a:r>
            <a:r>
              <a:rPr lang="en-US" dirty="0"/>
              <a:t>, which will call </a:t>
            </a:r>
            <a:r>
              <a:rPr lang="en-US" i="1" dirty="0"/>
              <a:t>Consumer&lt;OUT_B&gt;</a:t>
            </a:r>
            <a:r>
              <a:rPr lang="en-US" dirty="0"/>
              <a:t> in Collector (</a:t>
            </a:r>
            <a:r>
              <a:rPr lang="en-US" dirty="0" err="1"/>
              <a:t>ie</a:t>
            </a:r>
            <a:r>
              <a:rPr lang="en-US" dirty="0"/>
              <a:t>, chained) </a:t>
            </a:r>
          </a:p>
          <a:p>
            <a:r>
              <a:rPr lang="en-US" dirty="0"/>
              <a:t>Pipe A has a </a:t>
            </a:r>
            <a:r>
              <a:rPr lang="en-US" i="1" dirty="0"/>
              <a:t>Consumer&lt;T&gt;</a:t>
            </a:r>
            <a:r>
              <a:rPr lang="en-US" dirty="0"/>
              <a:t>, which will call </a:t>
            </a:r>
            <a:r>
              <a:rPr lang="en-US" i="1" dirty="0"/>
              <a:t>Consumer&lt;OUT_A&gt;</a:t>
            </a:r>
            <a:r>
              <a:rPr lang="en-US" dirty="0"/>
              <a:t> of Pipe B (</a:t>
            </a:r>
            <a:r>
              <a:rPr lang="en-US" dirty="0" err="1"/>
              <a:t>ie</a:t>
            </a:r>
            <a:r>
              <a:rPr lang="en-US" dirty="0"/>
              <a:t>, chained)</a:t>
            </a:r>
          </a:p>
        </p:txBody>
      </p:sp>
      <p:pic>
        <p:nvPicPr>
          <p:cNvPr id="4" name="Picture 2" descr="Image result for pipe carto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204" y="1087303"/>
            <a:ext cx="1577002" cy="132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157500" y="465825"/>
            <a:ext cx="2490496" cy="243529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960" y="1355175"/>
            <a:ext cx="148758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Data 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88305" y="1351235"/>
            <a:ext cx="192360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Collector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973781" y="1202595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9194000" y="1164463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19727" y="2267500"/>
            <a:ext cx="352661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T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890531" y="2229368"/>
            <a:ext cx="1469954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OUT_B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2" name="Picture 2" descr="Image result for pipe carto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532" y="1087303"/>
            <a:ext cx="1577002" cy="132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ight Arrow 12"/>
          <p:cNvSpPr/>
          <p:nvPr/>
        </p:nvSpPr>
        <p:spPr>
          <a:xfrm>
            <a:off x="6043109" y="1202595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02045" y="2267499"/>
            <a:ext cx="1469954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OUT_A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38171" y="206943"/>
            <a:ext cx="131125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Pipe</a:t>
            </a: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B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99077" y="206943"/>
            <a:ext cx="131125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Pipe</a:t>
            </a: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A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56578845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17838" y="373224"/>
            <a:ext cx="5318448" cy="8516776"/>
          </a:xfrm>
        </p:spPr>
        <p:txBody>
          <a:bodyPr>
            <a:normAutofit/>
          </a:bodyPr>
          <a:lstStyle/>
          <a:p>
            <a:r>
              <a:rPr lang="en-US" dirty="0"/>
              <a:t>The collector is what starts the stream by pulling data</a:t>
            </a:r>
          </a:p>
          <a:p>
            <a:r>
              <a:rPr lang="en-US" dirty="0"/>
              <a:t>The consumer of the first pipe is called, and that will trigger a chain until the last consumer</a:t>
            </a:r>
          </a:p>
          <a:p>
            <a:r>
              <a:rPr lang="en-US" dirty="0"/>
              <a:t>However, the collector itself has to define a Consumer for the last pipe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31640" y="2559865"/>
            <a:ext cx="5243804" cy="1747996"/>
          </a:xfrm>
          <a:prstGeom prst="roundRect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Pipe A:</a:t>
            </a:r>
            <a:r>
              <a:rPr kumimoji="0" lang="en-US" sz="24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Consumer&lt;T&gt;</a:t>
            </a: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>
                <a:solidFill>
                  <a:schemeClr val="tx1"/>
                </a:solidFill>
              </a:rPr>
              <a:t>Compute output of type OUT_A</a:t>
            </a: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Call consumer</a:t>
            </a:r>
            <a:r>
              <a:rPr kumimoji="0" lang="en-US" sz="24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of 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Pipe B with such output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231640" y="5138224"/>
            <a:ext cx="5243804" cy="1747996"/>
          </a:xfrm>
          <a:prstGeom prst="roundRect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Pipe B:</a:t>
            </a:r>
            <a:r>
              <a:rPr kumimoji="0" lang="en-US" sz="24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Consumer&lt;OUT_A&gt;</a:t>
            </a: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>
                <a:solidFill>
                  <a:schemeClr val="tx1"/>
                </a:solidFill>
              </a:rPr>
              <a:t>Compute output of type OUT_B</a:t>
            </a: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Call consumer</a:t>
            </a:r>
            <a:r>
              <a:rPr kumimoji="0" lang="en-US" sz="24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of </a:t>
            </a:r>
            <a:r>
              <a:rPr lang="en-US" sz="2400" dirty="0">
                <a:solidFill>
                  <a:schemeClr val="tx1"/>
                </a:solidFill>
              </a:rPr>
              <a:t>Collector with such output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231640" y="7716583"/>
            <a:ext cx="5243804" cy="1339374"/>
          </a:xfrm>
          <a:prstGeom prst="roundRect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tx1"/>
                </a:solidFill>
              </a:rPr>
              <a:t>Collector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:</a:t>
            </a:r>
            <a:r>
              <a:rPr kumimoji="0" lang="en-US" sz="24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Consumer&lt;OUT_B&gt;</a:t>
            </a: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>
                <a:solidFill>
                  <a:schemeClr val="tx1"/>
                </a:solidFill>
              </a:rPr>
              <a:t>Do its computation</a:t>
            </a: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End of the chain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231640" y="185817"/>
            <a:ext cx="5570375" cy="174799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tx1"/>
                </a:solidFill>
              </a:rPr>
              <a:t>Collector Call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>
                <a:solidFill>
                  <a:schemeClr val="tx1"/>
                </a:solidFill>
              </a:rPr>
              <a:t>Get iterator from collection of type T</a:t>
            </a: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>
                <a:solidFill>
                  <a:schemeClr val="tx1"/>
                </a:solidFill>
              </a:rPr>
              <a:t>On each element of type T, call consumer of the first pipe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3284375" y="2019396"/>
            <a:ext cx="1138334" cy="454885"/>
          </a:xfrm>
          <a:prstGeom prst="down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3284375" y="7071163"/>
            <a:ext cx="1138334" cy="454885"/>
          </a:xfrm>
          <a:prstGeom prst="down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3284375" y="4498396"/>
            <a:ext cx="1138334" cy="454885"/>
          </a:xfrm>
          <a:prstGeom prst="down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9022379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07DE7-A54E-9142-B815-5EF792AFF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9681" y="7937368"/>
            <a:ext cx="12594211" cy="1696825"/>
          </a:xfrm>
        </p:spPr>
        <p:txBody>
          <a:bodyPr/>
          <a:lstStyle/>
          <a:p>
            <a:r>
              <a:rPr lang="en-US" dirty="0"/>
              <a:t>Each Pipe has a Consumer&lt;IN&gt;, and also a </a:t>
            </a:r>
            <a:r>
              <a:rPr lang="en-US" i="1" dirty="0"/>
              <a:t>downstream</a:t>
            </a:r>
            <a:r>
              <a:rPr lang="en-US" dirty="0"/>
              <a:t> reference to the Consumer&lt;OUT&gt; in the next pipe</a:t>
            </a:r>
          </a:p>
        </p:txBody>
      </p:sp>
      <p:pic>
        <p:nvPicPr>
          <p:cNvPr id="4" name="Picture 2" descr="Image result for pipe cartoon">
            <a:extLst>
              <a:ext uri="{FF2B5EF4-FFF2-40B4-BE49-F238E27FC236}">
                <a16:creationId xmlns:a16="http://schemas.microsoft.com/office/drawing/2014/main" id="{F0B9644D-AB5C-5644-8BA9-F8E24B85A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332" y="1162718"/>
            <a:ext cx="1577002" cy="132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DA2DA926-BF3E-B54F-9719-D11678E521D3}"/>
              </a:ext>
            </a:extLst>
          </p:cNvPr>
          <p:cNvSpPr/>
          <p:nvPr/>
        </p:nvSpPr>
        <p:spPr>
          <a:xfrm>
            <a:off x="767909" y="1278010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37098E0-D1AE-C04D-9565-F346A3057B7B}"/>
              </a:ext>
            </a:extLst>
          </p:cNvPr>
          <p:cNvSpPr/>
          <p:nvPr/>
        </p:nvSpPr>
        <p:spPr>
          <a:xfrm>
            <a:off x="6988128" y="1239878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0273C5-22CE-2E42-9C25-4E48B982FDFE}"/>
              </a:ext>
            </a:extLst>
          </p:cNvPr>
          <p:cNvSpPr txBox="1"/>
          <p:nvPr/>
        </p:nvSpPr>
        <p:spPr>
          <a:xfrm>
            <a:off x="1013855" y="2342915"/>
            <a:ext cx="352661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T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C6D6EA-6153-F54B-BD0C-57E6FB077DB4}"/>
              </a:ext>
            </a:extLst>
          </p:cNvPr>
          <p:cNvSpPr txBox="1"/>
          <p:nvPr/>
        </p:nvSpPr>
        <p:spPr>
          <a:xfrm>
            <a:off x="6684659" y="2304783"/>
            <a:ext cx="1469954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OUT_B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9" name="Picture 2" descr="Image result for pipe cartoon">
            <a:extLst>
              <a:ext uri="{FF2B5EF4-FFF2-40B4-BE49-F238E27FC236}">
                <a16:creationId xmlns:a16="http://schemas.microsoft.com/office/drawing/2014/main" id="{F7DD8B4D-B695-F240-8ED7-B66D23D1D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660" y="1162718"/>
            <a:ext cx="1577002" cy="132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525AD1F2-C949-044A-B3AA-05FE390132C5}"/>
              </a:ext>
            </a:extLst>
          </p:cNvPr>
          <p:cNvSpPr/>
          <p:nvPr/>
        </p:nvSpPr>
        <p:spPr>
          <a:xfrm>
            <a:off x="3837237" y="1278010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00225B-3532-4141-8A52-C8B2D616C8A2}"/>
              </a:ext>
            </a:extLst>
          </p:cNvPr>
          <p:cNvSpPr txBox="1"/>
          <p:nvPr/>
        </p:nvSpPr>
        <p:spPr>
          <a:xfrm>
            <a:off x="3596173" y="2342914"/>
            <a:ext cx="1469954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OUT_A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38AA8A-3A90-D442-A767-6D8DBF237871}"/>
              </a:ext>
            </a:extLst>
          </p:cNvPr>
          <p:cNvSpPr txBox="1"/>
          <p:nvPr/>
        </p:nvSpPr>
        <p:spPr>
          <a:xfrm>
            <a:off x="5232299" y="282358"/>
            <a:ext cx="131125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Pipe</a:t>
            </a: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B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2DC0D1-3FA7-944A-985B-1731F46B63D9}"/>
              </a:ext>
            </a:extLst>
          </p:cNvPr>
          <p:cNvSpPr txBox="1"/>
          <p:nvPr/>
        </p:nvSpPr>
        <p:spPr>
          <a:xfrm>
            <a:off x="2193205" y="282358"/>
            <a:ext cx="131125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Pipe</a:t>
            </a: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A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2015C5E1-7EC7-FF44-B931-A25EF62E1800}"/>
              </a:ext>
            </a:extLst>
          </p:cNvPr>
          <p:cNvSpPr/>
          <p:nvPr/>
        </p:nvSpPr>
        <p:spPr>
          <a:xfrm>
            <a:off x="10183662" y="1245693"/>
            <a:ext cx="1018205" cy="1038013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7C059A-15EF-954A-9839-D9A62BB27A35}"/>
              </a:ext>
            </a:extLst>
          </p:cNvPr>
          <p:cNvSpPr txBox="1"/>
          <p:nvPr/>
        </p:nvSpPr>
        <p:spPr>
          <a:xfrm>
            <a:off x="9891414" y="2310598"/>
            <a:ext cx="1447512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OUT_C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6" name="Picture 2" descr="Image result for pipe cartoon">
            <a:extLst>
              <a:ext uri="{FF2B5EF4-FFF2-40B4-BE49-F238E27FC236}">
                <a16:creationId xmlns:a16="http://schemas.microsoft.com/office/drawing/2014/main" id="{CD48078A-A37B-B747-97F7-E66A9C00F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194" y="1168533"/>
            <a:ext cx="1577002" cy="132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31E60B8-3B49-9D4D-A58D-285BDC748B89}"/>
              </a:ext>
            </a:extLst>
          </p:cNvPr>
          <p:cNvSpPr txBox="1"/>
          <p:nvPr/>
        </p:nvSpPr>
        <p:spPr>
          <a:xfrm>
            <a:off x="8417413" y="288173"/>
            <a:ext cx="133209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Pipe</a:t>
            </a: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C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9A2DB9-7362-6244-A7B5-17BDAB548D9A}"/>
              </a:ext>
            </a:extLst>
          </p:cNvPr>
          <p:cNvSpPr txBox="1"/>
          <p:nvPr/>
        </p:nvSpPr>
        <p:spPr>
          <a:xfrm>
            <a:off x="628098" y="2945524"/>
            <a:ext cx="5188240" cy="22570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//Pipe A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Consumer&lt;T&gt;.accept(T in){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/>
              <a:t>    … //process </a:t>
            </a:r>
            <a:r>
              <a:rPr lang="en-US" sz="2800" b="1" dirty="0"/>
              <a:t>in</a:t>
            </a:r>
            <a:r>
              <a:rPr lang="en-US" sz="2800" dirty="0"/>
              <a:t>, compute </a:t>
            </a:r>
            <a:r>
              <a:rPr lang="en-US" sz="2800" b="1" dirty="0"/>
              <a:t>out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   </a:t>
            </a:r>
            <a:r>
              <a:rPr kumimoji="0" lang="en-US" sz="2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pipeB.accept</a:t>
            </a: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(out)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/>
              <a:t>}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8B003B-9123-6941-AF4F-CC941C92A68C}"/>
              </a:ext>
            </a:extLst>
          </p:cNvPr>
          <p:cNvSpPr txBox="1"/>
          <p:nvPr/>
        </p:nvSpPr>
        <p:spPr>
          <a:xfrm>
            <a:off x="4572226" y="4792244"/>
            <a:ext cx="6477538" cy="22570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// Pipe B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Consumer&lt;OUT_A&gt;.accept(OUT_A in){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/>
              <a:t>    … //process </a:t>
            </a:r>
            <a:r>
              <a:rPr lang="en-US" sz="2800" b="1" dirty="0"/>
              <a:t>in</a:t>
            </a:r>
            <a:r>
              <a:rPr lang="en-US" sz="2800" dirty="0"/>
              <a:t>, compute </a:t>
            </a:r>
            <a:r>
              <a:rPr lang="en-US" sz="2800" b="1" dirty="0"/>
              <a:t>out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   </a:t>
            </a:r>
            <a:r>
              <a:rPr kumimoji="0" lang="en-US" sz="2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pipeC.accept</a:t>
            </a: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(out)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/>
              <a:t>}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78855894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Book Chapter</a:t>
            </a:r>
          </a:p>
          <a:p>
            <a:r>
              <a:rPr lang="en-US" dirty="0"/>
              <a:t>Study code in the </a:t>
            </a:r>
            <a:r>
              <a:rPr lang="en-US" i="1" dirty="0"/>
              <a:t>org.pg4200.les07</a:t>
            </a:r>
            <a:r>
              <a:rPr lang="en-US" dirty="0"/>
              <a:t> package</a:t>
            </a:r>
          </a:p>
          <a:p>
            <a:r>
              <a:rPr lang="en-US" dirty="0"/>
              <a:t>Do exercises in </a:t>
            </a:r>
            <a:r>
              <a:rPr lang="en-US" i="1" dirty="0"/>
              <a:t>exercises/ex07</a:t>
            </a:r>
          </a:p>
        </p:txBody>
      </p:sp>
    </p:spTree>
    <p:extLst>
      <p:ext uri="{BB962C8B-B14F-4D97-AF65-F5344CB8AC3E}">
        <p14:creationId xmlns:p14="http://schemas.microsoft.com/office/powerpoint/2010/main" val="221105131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Iterating Over All Elements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68171" y="2603500"/>
            <a:ext cx="12126897" cy="6815708"/>
          </a:xfrm>
        </p:spPr>
        <p:txBody>
          <a:bodyPr/>
          <a:lstStyle/>
          <a:p>
            <a:r>
              <a:rPr lang="en-US" dirty="0"/>
              <a:t>Many situations in which you need to look at and process all elements in a collection</a:t>
            </a:r>
          </a:p>
          <a:p>
            <a:r>
              <a:rPr lang="en-US" dirty="0"/>
              <a:t>For </a:t>
            </a:r>
            <a:r>
              <a:rPr lang="en-US" i="1" dirty="0"/>
              <a:t>lists</a:t>
            </a:r>
            <a:r>
              <a:rPr lang="en-US" dirty="0"/>
              <a:t> and </a:t>
            </a:r>
            <a:r>
              <a:rPr lang="en-US" i="1" dirty="0"/>
              <a:t>arrays</a:t>
            </a:r>
            <a:r>
              <a:rPr lang="en-US" dirty="0"/>
              <a:t>, can look at indices from </a:t>
            </a:r>
            <a:r>
              <a:rPr lang="en-US" i="1" dirty="0"/>
              <a:t>0</a:t>
            </a:r>
            <a:r>
              <a:rPr lang="en-US" dirty="0"/>
              <a:t> to </a:t>
            </a:r>
            <a:r>
              <a:rPr lang="en-US" i="1" dirty="0"/>
              <a:t>N-1</a:t>
            </a:r>
          </a:p>
          <a:p>
            <a:r>
              <a:rPr lang="en-US" dirty="0"/>
              <a:t>But what about </a:t>
            </a:r>
            <a:r>
              <a:rPr lang="en-US" i="1" dirty="0"/>
              <a:t>maps</a:t>
            </a:r>
            <a:r>
              <a:rPr lang="en-US" dirty="0"/>
              <a:t> and </a:t>
            </a:r>
            <a:r>
              <a:rPr lang="en-US" i="1" dirty="0"/>
              <a:t>sets </a:t>
            </a:r>
            <a:r>
              <a:rPr lang="en-US" dirty="0"/>
              <a:t>that are unordered? </a:t>
            </a:r>
          </a:p>
          <a:p>
            <a:pPr lvl="1"/>
            <a:r>
              <a:rPr lang="en-US" dirty="0"/>
              <a:t>or other kinds of data structures like </a:t>
            </a:r>
            <a:r>
              <a:rPr lang="en-US" i="1" dirty="0"/>
              <a:t>graphs</a:t>
            </a:r>
            <a:r>
              <a:rPr lang="en-US" dirty="0"/>
              <a:t> that we haven’t seen yet</a:t>
            </a:r>
          </a:p>
          <a:p>
            <a:r>
              <a:rPr lang="en-US" dirty="0"/>
              <a:t>Would like to write loops like “</a:t>
            </a:r>
            <a:r>
              <a:rPr lang="en-US" i="1" dirty="0"/>
              <a:t>for(X </a:t>
            </a:r>
            <a:r>
              <a:rPr lang="en-US" i="1" dirty="0" err="1"/>
              <a:t>x</a:t>
            </a:r>
            <a:r>
              <a:rPr lang="en-US" i="1" dirty="0"/>
              <a:t> : collection){…}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634270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java.util.Iterator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7393" y="2614720"/>
            <a:ext cx="11099800" cy="6286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Iterator&lt;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1948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Returns {</a:t>
            </a:r>
            <a:r>
              <a:rPr kumimoji="0" lang="en-US" altLang="en-US" sz="21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@code </a:t>
            </a:r>
            <a: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true} if the iteration has more elements.</a:t>
            </a:r>
            <a:b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(In other words, returns {</a:t>
            </a:r>
            <a:r>
              <a:rPr kumimoji="0" lang="en-US" altLang="en-US" sz="21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@code </a:t>
            </a:r>
            <a: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true} if {</a:t>
            </a:r>
            <a:r>
              <a:rPr kumimoji="0" lang="en-US" altLang="en-US" sz="21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@link </a:t>
            </a:r>
            <a: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#next} would</a:t>
            </a:r>
            <a:b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return an element rather than throwing an exception.)</a:t>
            </a:r>
            <a:b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</a:t>
            </a:r>
            <a:b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21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@return </a:t>
            </a:r>
            <a: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21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@code </a:t>
            </a:r>
            <a: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true} if the iteration has more elements</a:t>
            </a:r>
            <a:b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hasNext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Returns the next element in the iteration.</a:t>
            </a:r>
            <a:b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</a:t>
            </a:r>
            <a:b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21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@return </a:t>
            </a:r>
            <a: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next element in the iteration</a:t>
            </a:r>
            <a:b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21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@throws </a:t>
            </a:r>
            <a:r>
              <a:rPr kumimoji="0" lang="en-US" altLang="en-US" sz="21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NoSuchElementException</a:t>
            </a:r>
            <a: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if the iteration has no more elements</a:t>
            </a:r>
            <a:b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1948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next();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56707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java.lang.Iterable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Iterable&lt;</a:t>
            </a: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1948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2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Returns an iterator over elements of type {</a:t>
            </a:r>
            <a:r>
              <a:rPr kumimoji="0" lang="en-US" altLang="en-US" sz="2100" b="1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@code </a:t>
            </a:r>
            <a:r>
              <a:rPr kumimoji="0" lang="en-US" altLang="en-US" sz="2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T}.</a:t>
            </a:r>
            <a:br>
              <a:rPr kumimoji="0" lang="en-US" altLang="en-US" sz="2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</a:t>
            </a:r>
            <a:br>
              <a:rPr kumimoji="0" lang="en-US" altLang="en-US" sz="2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2100" b="1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@return </a:t>
            </a:r>
            <a:r>
              <a:rPr kumimoji="0" lang="en-US" altLang="en-US" sz="2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 Iterator.</a:t>
            </a:r>
            <a:br>
              <a:rPr kumimoji="0" lang="en-US" altLang="en-US" sz="2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kumimoji="0" lang="en-US" altLang="en-US" sz="2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Iterator&lt;</a:t>
            </a: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1948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iterator();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17798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373" y="2603499"/>
            <a:ext cx="12322206" cy="678019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idea is to make our collections to implement </a:t>
            </a:r>
            <a:r>
              <a:rPr lang="en-US" i="1" dirty="0" err="1"/>
              <a:t>Iterable</a:t>
            </a:r>
            <a:r>
              <a:rPr lang="en-US" dirty="0"/>
              <a:t> interface</a:t>
            </a:r>
          </a:p>
          <a:p>
            <a:r>
              <a:rPr lang="en-US" dirty="0"/>
              <a:t>Need to implement an iterator for each collection, which keeps track of </a:t>
            </a:r>
            <a:r>
              <a:rPr lang="en-US" i="1" dirty="0"/>
              <a:t>one element at a time</a:t>
            </a:r>
          </a:p>
          <a:p>
            <a:r>
              <a:rPr lang="en-US" dirty="0"/>
              <a:t>Java compiler is aware of </a:t>
            </a:r>
            <a:r>
              <a:rPr lang="en-US" i="1" dirty="0" err="1"/>
              <a:t>Iterable</a:t>
            </a:r>
            <a:r>
              <a:rPr lang="en-US" dirty="0"/>
              <a:t>, and so can automatically handle “</a:t>
            </a:r>
            <a:r>
              <a:rPr lang="en-US" i="1" dirty="0"/>
              <a:t>for(X </a:t>
            </a:r>
            <a:r>
              <a:rPr lang="en-US" i="1" dirty="0" err="1"/>
              <a:t>x</a:t>
            </a:r>
            <a:r>
              <a:rPr lang="en-US" i="1" dirty="0"/>
              <a:t> : collection){…}</a:t>
            </a:r>
            <a:r>
              <a:rPr lang="en-US" dirty="0"/>
              <a:t>”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, do not need to call “</a:t>
            </a:r>
            <a:r>
              <a:rPr lang="en-US" i="1" dirty="0" err="1"/>
              <a:t>hasNext</a:t>
            </a:r>
            <a:r>
              <a:rPr lang="en-US" i="1" dirty="0"/>
              <a:t>()</a:t>
            </a:r>
            <a:r>
              <a:rPr lang="en-US" dirty="0"/>
              <a:t>” and “</a:t>
            </a:r>
            <a:r>
              <a:rPr lang="en-US" i="1" dirty="0"/>
              <a:t>next()</a:t>
            </a:r>
            <a:r>
              <a:rPr lang="en-US" dirty="0"/>
              <a:t>” by yourself</a:t>
            </a:r>
          </a:p>
          <a:p>
            <a:pPr lvl="1"/>
            <a:r>
              <a:rPr lang="en-US" dirty="0"/>
              <a:t>but only as long as that collection does implement </a:t>
            </a:r>
            <a:r>
              <a:rPr lang="en-US" i="1" dirty="0" err="1"/>
              <a:t>Iterable</a:t>
            </a:r>
            <a:endParaRPr lang="en-US" i="1" dirty="0"/>
          </a:p>
          <a:p>
            <a:r>
              <a:rPr lang="en-US" dirty="0"/>
              <a:t>Collection should not be changed (</a:t>
            </a:r>
            <a:r>
              <a:rPr lang="en-US" dirty="0" err="1"/>
              <a:t>eg</a:t>
            </a:r>
            <a:r>
              <a:rPr lang="en-US" dirty="0"/>
              <a:t>, add/remove) while iterating over them</a:t>
            </a:r>
          </a:p>
        </p:txBody>
      </p:sp>
    </p:spTree>
    <p:extLst>
      <p:ext uri="{BB962C8B-B14F-4D97-AF65-F5344CB8AC3E}">
        <p14:creationId xmlns:p14="http://schemas.microsoft.com/office/powerpoint/2010/main" val="367004602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Lambdas</a:t>
            </a:r>
          </a:p>
        </p:txBody>
      </p:sp>
    </p:spTree>
    <p:extLst>
      <p:ext uri="{BB962C8B-B14F-4D97-AF65-F5344CB8AC3E}">
        <p14:creationId xmlns:p14="http://schemas.microsoft.com/office/powerpoint/2010/main" val="275883250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Functions as Parameters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03682" y="2603499"/>
            <a:ext cx="12153530" cy="6913363"/>
          </a:xfrm>
        </p:spPr>
        <p:txBody>
          <a:bodyPr/>
          <a:lstStyle/>
          <a:p>
            <a:r>
              <a:rPr lang="en-US" dirty="0"/>
              <a:t>At times, you need to pass “</a:t>
            </a:r>
            <a:r>
              <a:rPr lang="en-US" i="1" dirty="0"/>
              <a:t>code</a:t>
            </a:r>
            <a:r>
              <a:rPr lang="en-US" dirty="0"/>
              <a:t>” as input parameter to another method</a:t>
            </a:r>
          </a:p>
          <a:p>
            <a:r>
              <a:rPr lang="en-US" dirty="0"/>
              <a:t>To do that, you need to create a class with a method implementing the code you need</a:t>
            </a:r>
          </a:p>
          <a:p>
            <a:r>
              <a:rPr lang="en-US" dirty="0"/>
              <a:t>Writing a whole class definition for just a single line of code is too much boilerplate   </a:t>
            </a:r>
          </a:p>
        </p:txBody>
      </p:sp>
    </p:spTree>
    <p:extLst>
      <p:ext uri="{BB962C8B-B14F-4D97-AF65-F5344CB8AC3E}">
        <p14:creationId xmlns:p14="http://schemas.microsoft.com/office/powerpoint/2010/main" val="49358506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309" y="444500"/>
            <a:ext cx="12597413" cy="2159000"/>
          </a:xfrm>
        </p:spPr>
        <p:txBody>
          <a:bodyPr>
            <a:normAutofit fontScale="90000"/>
          </a:bodyPr>
          <a:lstStyle/>
          <a:p>
            <a:r>
              <a:rPr lang="en-US" dirty="0"/>
              <a:t>Interfaces in </a:t>
            </a:r>
            <a:r>
              <a:rPr lang="en-US" i="1" dirty="0"/>
              <a:t>java.util.function.*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9495" y="2603499"/>
            <a:ext cx="12393227" cy="7002139"/>
          </a:xfrm>
        </p:spPr>
        <p:txBody>
          <a:bodyPr>
            <a:normAutofit fontScale="92500"/>
          </a:bodyPr>
          <a:lstStyle/>
          <a:p>
            <a:r>
              <a:rPr lang="en-US" i="1" dirty="0" err="1"/>
              <a:t>Runnable.run</a:t>
            </a:r>
            <a:r>
              <a:rPr lang="en-US" i="1" dirty="0"/>
              <a:t>()</a:t>
            </a:r>
          </a:p>
          <a:p>
            <a:pPr lvl="1"/>
            <a:r>
              <a:rPr lang="en-US" dirty="0"/>
              <a:t>Nothing as input/output, just execute some code with side-effects</a:t>
            </a:r>
          </a:p>
          <a:p>
            <a:r>
              <a:rPr lang="en-US" i="1" dirty="0"/>
              <a:t>Consumer&lt;T&gt;.accept(T t)</a:t>
            </a:r>
          </a:p>
          <a:p>
            <a:pPr lvl="1"/>
            <a:r>
              <a:rPr lang="en-US" dirty="0"/>
              <a:t>take an instance of T as input, and do something with it, and return nothing </a:t>
            </a:r>
          </a:p>
          <a:p>
            <a:r>
              <a:rPr lang="en-US" i="1" dirty="0"/>
              <a:t>Predicate&lt;T&gt;.test(T t)</a:t>
            </a:r>
          </a:p>
          <a:p>
            <a:pPr lvl="1"/>
            <a:r>
              <a:rPr lang="en-US" dirty="0"/>
              <a:t>input T, and then return a </a:t>
            </a:r>
            <a:r>
              <a:rPr lang="en-US" dirty="0" err="1"/>
              <a:t>boolean</a:t>
            </a:r>
            <a:endParaRPr lang="en-US" dirty="0"/>
          </a:p>
          <a:p>
            <a:r>
              <a:rPr lang="en-US" i="1" dirty="0"/>
              <a:t>Function&lt;T,R&gt;.apply(T t)</a:t>
            </a:r>
          </a:p>
          <a:p>
            <a:pPr lvl="1"/>
            <a:r>
              <a:rPr lang="en-US" dirty="0"/>
              <a:t>take T as input, and return something of type R</a:t>
            </a:r>
          </a:p>
          <a:p>
            <a:r>
              <a:rPr lang="en-US" dirty="0"/>
              <a:t>There are more, but those 4 are enough for what we need</a:t>
            </a:r>
          </a:p>
        </p:txBody>
      </p:sp>
    </p:spTree>
    <p:extLst>
      <p:ext uri="{BB962C8B-B14F-4D97-AF65-F5344CB8AC3E}">
        <p14:creationId xmlns:p14="http://schemas.microsoft.com/office/powerpoint/2010/main" val="1902401042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2581</TotalTime>
  <Words>1700</Words>
  <Application>Microsoft Macintosh PowerPoint</Application>
  <PresentationFormat>Custom</PresentationFormat>
  <Paragraphs>178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Courier New</vt:lpstr>
      <vt:lpstr>Helvetica Light</vt:lpstr>
      <vt:lpstr>Helvetica Neue</vt:lpstr>
      <vt:lpstr>White</vt:lpstr>
      <vt:lpstr>PG4200: Algorithms And Data Structures  Lesson 07:  Iterators, Lambdas and Streams</vt:lpstr>
      <vt:lpstr>Iterators</vt:lpstr>
      <vt:lpstr>Iterating Over All Elements</vt:lpstr>
      <vt:lpstr>java.util.Iterator</vt:lpstr>
      <vt:lpstr>java.lang.Iterable</vt:lpstr>
      <vt:lpstr>Iterators</vt:lpstr>
      <vt:lpstr>Lambdas</vt:lpstr>
      <vt:lpstr>Functions as Parameters</vt:lpstr>
      <vt:lpstr>Interfaces in java.util.function.*</vt:lpstr>
      <vt:lpstr>Anonymous Classes</vt:lpstr>
      <vt:lpstr>Lambdas</vt:lpstr>
      <vt:lpstr>() -&gt; {}</vt:lpstr>
      <vt:lpstr>Streams</vt:lpstr>
      <vt:lpstr>Iterators + Lambdas</vt:lpstr>
      <vt:lpstr>Stream / Pipeline</vt:lpstr>
      <vt:lpstr>Type of Pipes</vt:lpstr>
      <vt:lpstr>Filter</vt:lpstr>
      <vt:lpstr>Map</vt:lpstr>
      <vt:lpstr>Combining Pipes</vt:lpstr>
      <vt:lpstr>FlatMap</vt:lpstr>
      <vt:lpstr>Collectors</vt:lpstr>
      <vt:lpstr>Implementation</vt:lpstr>
      <vt:lpstr>PowerPoint Presentation</vt:lpstr>
      <vt:lpstr>PowerPoint Presentation</vt:lpstr>
      <vt:lpstr>PowerPoint Presentation</vt:lpstr>
      <vt:lpstr>Homework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PG5100 Enterprise Programmering 1</dc:title>
  <dc:creator>arcur</dc:creator>
  <cp:lastModifiedBy>Andrea Arcuri</cp:lastModifiedBy>
  <cp:revision>269</cp:revision>
  <dcterms:modified xsi:type="dcterms:W3CDTF">2020-06-08T16:32:48Z</dcterms:modified>
</cp:coreProperties>
</file>