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2" r:id="rId2"/>
    <p:sldId id="260" r:id="rId3"/>
    <p:sldId id="276" r:id="rId4"/>
    <p:sldId id="275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8" r:id="rId18"/>
    <p:sldId id="273" r:id="rId19"/>
    <p:sldId id="279" r:id="rId20"/>
    <p:sldId id="280" r:id="rId21"/>
    <p:sldId id="281" r:id="rId22"/>
    <p:sldId id="282" r:id="rId23"/>
    <p:sldId id="283" r:id="rId24"/>
    <p:sldId id="284" r:id="rId25"/>
    <p:sldId id="344" r:id="rId26"/>
    <p:sldId id="285" r:id="rId27"/>
    <p:sldId id="286" r:id="rId28"/>
    <p:sldId id="287" r:id="rId29"/>
    <p:sldId id="288" r:id="rId30"/>
    <p:sldId id="290" r:id="rId31"/>
    <p:sldId id="292" r:id="rId32"/>
    <p:sldId id="294" r:id="rId33"/>
    <p:sldId id="296" r:id="rId34"/>
    <p:sldId id="297" r:id="rId35"/>
    <p:sldId id="299" r:id="rId36"/>
    <p:sldId id="301" r:id="rId37"/>
    <p:sldId id="302" r:id="rId38"/>
    <p:sldId id="304" r:id="rId39"/>
    <p:sldId id="305" r:id="rId40"/>
    <p:sldId id="307" r:id="rId41"/>
    <p:sldId id="309" r:id="rId42"/>
    <p:sldId id="310" r:id="rId43"/>
    <p:sldId id="324" r:id="rId44"/>
    <p:sldId id="325" r:id="rId45"/>
    <p:sldId id="326" r:id="rId46"/>
    <p:sldId id="327" r:id="rId47"/>
    <p:sldId id="328" r:id="rId48"/>
    <p:sldId id="329" r:id="rId49"/>
    <p:sldId id="345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/>
    <p:restoredTop sz="94613"/>
  </p:normalViewPr>
  <p:slideViewPr>
    <p:cSldViewPr snapToGrid="0" snapToObjects="1">
      <p:cViewPr varScale="1">
        <p:scale>
          <a:sx n="102" d="100"/>
          <a:sy n="102" d="100"/>
        </p:scale>
        <p:origin x="4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1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04: </a:t>
            </a:r>
            <a:br>
              <a:rPr lang="en-US" sz="6600" dirty="0" smtClean="0"/>
            </a:br>
            <a:r>
              <a:rPr lang="en-US" sz="6600" dirty="0" smtClean="0"/>
              <a:t>Advanced Sorting and </a:t>
            </a:r>
            <a:br>
              <a:rPr lang="en-US" sz="6600" dirty="0" smtClean="0"/>
            </a:br>
            <a:r>
              <a:rPr lang="en-US" sz="6600" dirty="0" smtClean="0"/>
              <a:t>Test Driven Development (TDD)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8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Cost based on 2 recursive calls and then merge</a:t>
                </a:r>
              </a:p>
              <a:p>
                <a:r>
                  <a:rPr lang="en-US" dirty="0" smtClean="0"/>
                  <a:t>C(1) = O(1)</a:t>
                </a:r>
              </a:p>
              <a:p>
                <a:r>
                  <a:rPr lang="en-US" dirty="0" smtClean="0"/>
                  <a:t>C(n) &gt;= C(n/2) + C(n/2) + </a:t>
                </a:r>
                <a:r>
                  <a:rPr lang="en-US" dirty="0" smtClean="0"/>
                  <a:t>n/2</a:t>
                </a:r>
              </a:p>
              <a:p>
                <a:pPr lvl="1"/>
                <a:r>
                  <a:rPr lang="en-US" dirty="0" smtClean="0"/>
                  <a:t>Best case for merge, only have to look at one of the halves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, all elements in half A are lower than first element in half B</a:t>
                </a:r>
                <a:endParaRPr lang="en-US" dirty="0" smtClean="0"/>
              </a:p>
              <a:p>
                <a:r>
                  <a:rPr lang="en-US" dirty="0" smtClean="0"/>
                  <a:t>C(n) &lt;= C(n/2) + C(n/2) + </a:t>
                </a:r>
                <a:r>
                  <a:rPr lang="en-US" dirty="0" smtClean="0"/>
                  <a:t>n</a:t>
                </a:r>
              </a:p>
              <a:p>
                <a:pPr lvl="1"/>
                <a:r>
                  <a:rPr lang="en-US" dirty="0" smtClean="0"/>
                  <a:t>Worst case for merge, need to look at whole of both halves</a:t>
                </a:r>
                <a:endParaRPr lang="en-US" dirty="0" smtClean="0"/>
              </a:p>
              <a:p>
                <a:r>
                  <a:rPr lang="en-US" dirty="0" smtClean="0"/>
                  <a:t>…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291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52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Asymptotically, does not exist comparison-based sorting better than O(n log n)</a:t>
            </a:r>
          </a:p>
          <a:p>
            <a:r>
              <a:rPr lang="en-US" dirty="0" smtClean="0"/>
              <a:t>Merge-sort is therefore asymptotically optimal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no instance for which get worse than O(n log n)</a:t>
            </a:r>
          </a:p>
          <a:p>
            <a:r>
              <a:rPr lang="en-US" dirty="0" smtClean="0"/>
              <a:t>But… more memory, need extra array buffer</a:t>
            </a:r>
          </a:p>
          <a:p>
            <a:r>
              <a:rPr lang="en-US" dirty="0" smtClean="0"/>
              <a:t>… might be not best on </a:t>
            </a:r>
            <a:r>
              <a:rPr lang="en-US" i="1" dirty="0" smtClean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5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575" y="2603500"/>
            <a:ext cx="12296775" cy="2054225"/>
          </a:xfrm>
        </p:spPr>
        <p:txBody>
          <a:bodyPr>
            <a:normAutofit/>
          </a:bodyPr>
          <a:lstStyle/>
          <a:p>
            <a:r>
              <a:rPr lang="en-US" dirty="0" smtClean="0"/>
              <a:t>Besides book, Wikipedia is good source to read about algorithms and data structures in layman terms</a:t>
            </a:r>
          </a:p>
          <a:p>
            <a:pPr lvl="1"/>
            <a:r>
              <a:rPr lang="en-US" dirty="0"/>
              <a:t>https://en.wikipedia.org/wiki/Merge_sort</a:t>
            </a:r>
          </a:p>
        </p:txBody>
      </p:sp>
      <p:pic>
        <p:nvPicPr>
          <p:cNvPr id="1026" name="Picture 2" descr="Merg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4" y="5483224"/>
            <a:ext cx="5178425" cy="31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5/Merge_sort_animation2.gif/220px-Merge_sort_animation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5482533"/>
            <a:ext cx="3675827" cy="31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842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Most used sorting algorithm </a:t>
                </a:r>
              </a:p>
              <a:p>
                <a:pPr lvl="1"/>
                <a:r>
                  <a:rPr lang="en-US" dirty="0" err="1" smtClean="0"/>
                  <a:t>Ie</a:t>
                </a:r>
                <a:r>
                  <a:rPr lang="en-US" dirty="0" smtClean="0"/>
                  <a:t>, usually it is the default in the language APIs</a:t>
                </a:r>
              </a:p>
              <a:p>
                <a:r>
                  <a:rPr lang="en-US" i="1" dirty="0" smtClean="0"/>
                  <a:t>Fast on average</a:t>
                </a:r>
                <a:r>
                  <a:rPr lang="en-US" dirty="0" smtClean="0"/>
                  <a:t>, usually “n log n”</a:t>
                </a:r>
              </a:p>
              <a:p>
                <a:pPr lvl="1"/>
                <a:r>
                  <a:rPr lang="en-US" dirty="0" smtClean="0"/>
                  <a:t>Better “constant” compared to Merge Sort (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, no moving data to buffer)</a:t>
                </a:r>
              </a:p>
              <a:p>
                <a:pPr lvl="1"/>
                <a:r>
                  <a:rPr lang="en-US" dirty="0" smtClean="0"/>
                  <a:t>But can go till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 worst case</a:t>
                </a:r>
              </a:p>
              <a:p>
                <a:r>
                  <a:rPr lang="en-US" dirty="0" smtClean="0"/>
                  <a:t>Minimal memory overhead</a:t>
                </a:r>
              </a:p>
              <a:p>
                <a:r>
                  <a:rPr lang="en-US" dirty="0" smtClean="0"/>
                  <a:t>Lot of variants studied during the years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b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950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0944225" cy="6286500"/>
          </a:xfrm>
        </p:spPr>
        <p:txBody>
          <a:bodyPr/>
          <a:lstStyle/>
          <a:p>
            <a:r>
              <a:rPr lang="en-US" dirty="0" smtClean="0"/>
              <a:t>Still Divide and Conquer algorithm, like Merge Sort</a:t>
            </a:r>
          </a:p>
          <a:p>
            <a:r>
              <a:rPr lang="en-US" dirty="0" smtClean="0"/>
              <a:t>Choose a value X (pivot)</a:t>
            </a:r>
          </a:p>
          <a:p>
            <a:r>
              <a:rPr lang="en-US" dirty="0" smtClean="0"/>
              <a:t>Move values &lt;X  before X, and &gt;X after it</a:t>
            </a:r>
          </a:p>
          <a:p>
            <a:r>
              <a:rPr lang="en-US" dirty="0" smtClean="0"/>
              <a:t>After one step X is in the correct position</a:t>
            </a:r>
          </a:p>
          <a:p>
            <a:r>
              <a:rPr lang="en-US" dirty="0" smtClean="0"/>
              <a:t>Apply recursion on subarrays before and after X</a:t>
            </a:r>
          </a:p>
        </p:txBody>
      </p:sp>
      <p:pic>
        <p:nvPicPr>
          <p:cNvPr id="2050" name="Picture 2" descr="Animated visualization of the quicksort algorithm. The horizontal lines are pivot values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9" y="444500"/>
            <a:ext cx="3356597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92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75" y="323056"/>
            <a:ext cx="8353425" cy="9017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Choose a pivot, </a:t>
            </a:r>
            <a:r>
              <a:rPr lang="en-US" dirty="0" err="1" smtClean="0"/>
              <a:t>eg</a:t>
            </a:r>
            <a:r>
              <a:rPr lang="en-US" dirty="0" smtClean="0"/>
              <a:t> value 5</a:t>
            </a:r>
          </a:p>
          <a:p>
            <a:r>
              <a:rPr lang="en-US" dirty="0" smtClean="0"/>
              <a:t>Scan from left till &gt; 5, from right till &lt; 5</a:t>
            </a:r>
          </a:p>
          <a:p>
            <a:r>
              <a:rPr lang="en-US" dirty="0" smtClean="0"/>
              <a:t>Swap (</a:t>
            </a:r>
            <a:r>
              <a:rPr lang="en-US" dirty="0" err="1" smtClean="0"/>
              <a:t>eg</a:t>
            </a:r>
            <a:r>
              <a:rPr lang="en-US" dirty="0" smtClean="0"/>
              <a:t> 6 with 1), and continue</a:t>
            </a:r>
          </a:p>
          <a:p>
            <a:r>
              <a:rPr lang="en-US" dirty="0" smtClean="0"/>
              <a:t>Note how 3 is not touched, as &lt; 5</a:t>
            </a:r>
          </a:p>
          <a:p>
            <a:r>
              <a:rPr lang="en-US" dirty="0" smtClean="0"/>
              <a:t>At the end, the pivot 5 is in the right position</a:t>
            </a:r>
          </a:p>
          <a:p>
            <a:r>
              <a:rPr lang="en-US" dirty="0" smtClean="0"/>
              <a:t>On left side, all values &lt; 5</a:t>
            </a:r>
          </a:p>
          <a:p>
            <a:r>
              <a:rPr lang="en-US" dirty="0" smtClean="0"/>
              <a:t>On right side, all values &gt; 5 </a:t>
            </a:r>
          </a:p>
          <a:p>
            <a:r>
              <a:rPr lang="en-US" dirty="0" smtClean="0"/>
              <a:t>Apply recursively on left and right of pivot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775854"/>
              </p:ext>
            </p:extLst>
          </p:nvPr>
        </p:nvGraphicFramePr>
        <p:xfrm>
          <a:off x="536709" y="857250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77932"/>
              </p:ext>
            </p:extLst>
          </p:nvPr>
        </p:nvGraphicFramePr>
        <p:xfrm>
          <a:off x="536709" y="1857375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24201"/>
              </p:ext>
            </p:extLst>
          </p:nvPr>
        </p:nvGraphicFramePr>
        <p:xfrm>
          <a:off x="536709" y="3038475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68324"/>
              </p:ext>
            </p:extLst>
          </p:nvPr>
        </p:nvGraphicFramePr>
        <p:xfrm>
          <a:off x="536709" y="4183856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98507"/>
              </p:ext>
            </p:extLst>
          </p:nvPr>
        </p:nvGraphicFramePr>
        <p:xfrm>
          <a:off x="536709" y="5460206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96461"/>
              </p:ext>
            </p:extLst>
          </p:nvPr>
        </p:nvGraphicFramePr>
        <p:xfrm>
          <a:off x="536709" y="6531768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01471"/>
              </p:ext>
            </p:extLst>
          </p:nvPr>
        </p:nvGraphicFramePr>
        <p:xfrm>
          <a:off x="536709" y="7639048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97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Pivot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075" y="2603500"/>
            <a:ext cx="7572375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hoice of pivot is crucial for performance of Quick Sort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ivot = array[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performance, would like a pivot value that gives the 2 partitions of equal size</a:t>
            </a:r>
          </a:p>
          <a:p>
            <a:r>
              <a:rPr lang="en-US" dirty="0" smtClean="0"/>
              <a:t>How to choose “</a:t>
            </a:r>
            <a:r>
              <a:rPr lang="en-US" dirty="0" err="1" smtClean="0"/>
              <a:t>i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An option is to take “</a:t>
            </a:r>
            <a:r>
              <a:rPr lang="en-US" dirty="0" err="1" smtClean="0"/>
              <a:t>i</a:t>
            </a:r>
            <a:r>
              <a:rPr lang="en-US" dirty="0" smtClean="0"/>
              <a:t>” at random</a:t>
            </a:r>
          </a:p>
          <a:p>
            <a:pPr lvl="1"/>
            <a:r>
              <a:rPr lang="en-US" dirty="0" smtClean="0"/>
              <a:t>Another option  is to take middle, which is good when array nearly sorted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7208"/>
              </p:ext>
            </p:extLst>
          </p:nvPr>
        </p:nvGraphicFramePr>
        <p:xfrm>
          <a:off x="8963289" y="3962400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93092"/>
              </p:ext>
            </p:extLst>
          </p:nvPr>
        </p:nvGraphicFramePr>
        <p:xfrm>
          <a:off x="8963289" y="6638925"/>
          <a:ext cx="3631936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8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4253962811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743237412"/>
                    </a:ext>
                  </a:extLst>
                </a:gridCol>
                <a:gridCol w="518848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11726" y="3265051"/>
            <a:ext cx="34400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 (and 7) is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worst choice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3615" y="6003925"/>
            <a:ext cx="227626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4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best choice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4741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Sorting Algorithm to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 have very specific, advanced cases, you use the </a:t>
            </a:r>
            <a:r>
              <a:rPr lang="en-US" i="1" dirty="0" smtClean="0"/>
              <a:t>default </a:t>
            </a:r>
            <a:r>
              <a:rPr lang="en-US" dirty="0" smtClean="0"/>
              <a:t>of what is given by the standard library of the language/framework you use</a:t>
            </a:r>
          </a:p>
          <a:p>
            <a:r>
              <a:rPr lang="en-US" dirty="0" smtClean="0"/>
              <a:t>Most of the time, it will be a variant of Quick Sort</a:t>
            </a:r>
          </a:p>
          <a:p>
            <a:pPr lvl="1"/>
            <a:r>
              <a:rPr lang="en-US" dirty="0" smtClean="0"/>
              <a:t>Fast on average, often “n log n” cost, no extra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 (TDD)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97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TDD in One Slide</a:t>
            </a:r>
          </a:p>
        </p:txBody>
      </p:sp>
      <p:sp>
        <p:nvSpPr>
          <p:cNvPr id="285" name="Shape 2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400" i="1"/>
            </a:lvl1pPr>
          </a:lstStyle>
          <a:p>
            <a:r>
              <a:t>First write the test cases, which will fail, and then write code to make the test cases pass</a:t>
            </a:r>
          </a:p>
        </p:txBody>
      </p:sp>
    </p:spTree>
    <p:extLst>
      <p:ext uri="{BB962C8B-B14F-4D97-AF65-F5344CB8AC3E}">
        <p14:creationId xmlns:p14="http://schemas.microsoft.com/office/powerpoint/2010/main" val="1173182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12325350" cy="6286500"/>
          </a:xfrm>
        </p:spPr>
        <p:txBody>
          <a:bodyPr/>
          <a:lstStyle/>
          <a:p>
            <a:r>
              <a:rPr lang="en-US" dirty="0" smtClean="0"/>
              <a:t>Many different kinds of sorting algorithms</a:t>
            </a:r>
          </a:p>
          <a:p>
            <a:r>
              <a:rPr lang="en-US" dirty="0" smtClean="0"/>
              <a:t>Most language APIs provides good defaults</a:t>
            </a:r>
          </a:p>
          <a:p>
            <a:pPr lvl="1"/>
            <a:r>
              <a:rPr lang="en-US" dirty="0" smtClean="0"/>
              <a:t>Unless very large data, default will be fine 99% of the cases</a:t>
            </a:r>
          </a:p>
          <a:p>
            <a:r>
              <a:rPr lang="en-US" dirty="0" smtClean="0"/>
              <a:t>Sorting is very popular in programming</a:t>
            </a:r>
          </a:p>
          <a:p>
            <a:pPr lvl="1"/>
            <a:r>
              <a:rPr lang="en-US" dirty="0" smtClean="0"/>
              <a:t>Important to understand how it works under the hood</a:t>
            </a:r>
          </a:p>
          <a:p>
            <a:r>
              <a:rPr lang="en-US" dirty="0" smtClean="0"/>
              <a:t>Tractable mathematically</a:t>
            </a:r>
          </a:p>
          <a:p>
            <a:pPr lvl="1"/>
            <a:r>
              <a:rPr lang="en-US" dirty="0" smtClean="0"/>
              <a:t>So good example to show how to analyze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4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TDD is Not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idx="1"/>
          </p:nvPr>
        </p:nvSpPr>
        <p:spPr>
          <a:xfrm>
            <a:off x="131975" y="2603500"/>
            <a:ext cx="12481089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It is not a fancy tool you can </a:t>
            </a:r>
            <a:r>
              <a:rPr dirty="0" smtClean="0"/>
              <a:t>b</a:t>
            </a:r>
            <a:r>
              <a:rPr lang="en-US" dirty="0" smtClean="0"/>
              <a:t>u</a:t>
            </a:r>
            <a:r>
              <a:rPr dirty="0" smtClean="0"/>
              <a:t>y</a:t>
            </a:r>
            <a:r>
              <a:rPr lang="en-US" dirty="0" smtClean="0"/>
              <a:t>/download</a:t>
            </a:r>
            <a:endParaRPr dirty="0"/>
          </a:p>
          <a:p>
            <a:pPr marL="1428750" indent="-666750"/>
            <a:r>
              <a:rPr dirty="0"/>
              <a:t>No cutting edge novel technology</a:t>
            </a:r>
          </a:p>
          <a:p>
            <a:pPr marL="1428750" indent="-666750"/>
            <a:r>
              <a:rPr dirty="0"/>
              <a:t>No silver bullet solving all your software development problems</a:t>
            </a:r>
          </a:p>
          <a:p>
            <a:pPr marL="1428750" indent="-666750">
              <a:defRPr i="1"/>
            </a:pPr>
            <a:r>
              <a:rPr dirty="0"/>
              <a:t>It is just a (relatively simple)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design</a:t>
            </a:r>
            <a:r>
              <a:rPr dirty="0"/>
              <a:t> methodology to improve productivity</a:t>
            </a:r>
          </a:p>
        </p:txBody>
      </p:sp>
    </p:spTree>
    <p:extLst>
      <p:ext uri="{BB962C8B-B14F-4D97-AF65-F5344CB8AC3E}">
        <p14:creationId xmlns:p14="http://schemas.microsoft.com/office/powerpoint/2010/main" val="37049793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TDD???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idx="1"/>
          </p:nvPr>
        </p:nvSpPr>
        <p:spPr>
          <a:xfrm>
            <a:off x="250371" y="2933700"/>
            <a:ext cx="12485915" cy="63500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Bugs in the field can be 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extremely </a:t>
            </a:r>
            <a:r>
              <a:rPr dirty="0"/>
              <a:t>expensive</a:t>
            </a:r>
          </a:p>
          <a:p>
            <a:pPr marL="1696357" lvl="1" indent="-489857"/>
            <a:r>
              <a:rPr sz="2800" dirty="0"/>
              <a:t>Ariane 5 explosion, Toyota braking </a:t>
            </a:r>
            <a:r>
              <a:rPr sz="2800" dirty="0" smtClean="0"/>
              <a:t>system</a:t>
            </a:r>
            <a:r>
              <a:rPr lang="en-US" sz="2800" dirty="0" smtClean="0"/>
              <a:t> (100k recalled cars)</a:t>
            </a:r>
            <a:r>
              <a:rPr sz="2800" dirty="0" smtClean="0"/>
              <a:t>, </a:t>
            </a:r>
            <a:r>
              <a:rPr sz="2800" dirty="0" err="1"/>
              <a:t>etc</a:t>
            </a:r>
            <a:endParaRPr sz="2800" dirty="0"/>
          </a:p>
          <a:p>
            <a:pPr marL="1428750" indent="-666750"/>
            <a:r>
              <a:rPr dirty="0"/>
              <a:t>Aim at improving </a:t>
            </a:r>
            <a:r>
              <a:rPr i="1" dirty="0"/>
              <a:t>quality</a:t>
            </a:r>
            <a:r>
              <a:rPr dirty="0"/>
              <a:t> (“testing”) within acceptable </a:t>
            </a:r>
            <a:r>
              <a:rPr i="1" dirty="0"/>
              <a:t>cost</a:t>
            </a:r>
          </a:p>
          <a:p>
            <a:pPr marL="1428750" indent="-666750"/>
            <a:r>
              <a:rPr dirty="0"/>
              <a:t>Lot</a:t>
            </a:r>
            <a:r>
              <a:rPr i="1" dirty="0"/>
              <a:t> </a:t>
            </a:r>
            <a:r>
              <a:rPr dirty="0"/>
              <a:t>of</a:t>
            </a:r>
            <a:r>
              <a:rPr i="1" dirty="0"/>
              <a:t> </a:t>
            </a:r>
            <a:r>
              <a:rPr b="1" i="1" dirty="0"/>
              <a:t>hype</a:t>
            </a:r>
            <a:r>
              <a:rPr dirty="0"/>
              <a:t> </a:t>
            </a:r>
            <a:r>
              <a:rPr dirty="0" smtClean="0"/>
              <a:t>on </a:t>
            </a:r>
            <a:r>
              <a:rPr dirty="0"/>
              <a:t>TDD as possible solution</a:t>
            </a:r>
          </a:p>
        </p:txBody>
      </p:sp>
      <p:pic>
        <p:nvPicPr>
          <p:cNvPr id="292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635000"/>
            <a:ext cx="1955801" cy="1875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66300" y="520700"/>
            <a:ext cx="3162300" cy="2108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564636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78" y="0"/>
            <a:ext cx="10727309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34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Facts on TDD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xfrm>
            <a:off x="254524" y="2603500"/>
            <a:ext cx="12499942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There isn’t much </a:t>
            </a:r>
            <a:r>
              <a:rPr i="1" dirty="0"/>
              <a:t>scientific</a:t>
            </a:r>
            <a:r>
              <a:rPr dirty="0"/>
              <a:t> evidence that it helps on </a:t>
            </a:r>
            <a:r>
              <a:rPr i="1" dirty="0"/>
              <a:t>large</a:t>
            </a:r>
            <a:r>
              <a:rPr dirty="0"/>
              <a:t> </a:t>
            </a:r>
            <a:r>
              <a:rPr i="1" dirty="0"/>
              <a:t>scale</a:t>
            </a:r>
            <a:r>
              <a:rPr dirty="0"/>
              <a:t> </a:t>
            </a:r>
            <a:r>
              <a:rPr dirty="0" smtClean="0"/>
              <a:t>systems</a:t>
            </a:r>
            <a:endParaRPr lang="en-US" dirty="0" smtClean="0"/>
          </a:p>
          <a:p>
            <a:pPr marL="1873250" lvl="1" indent="-666750"/>
            <a:r>
              <a:rPr lang="en-US" dirty="0" smtClean="0"/>
              <a:t>Small improvements in </a:t>
            </a:r>
            <a:r>
              <a:rPr lang="en-US" i="1" dirty="0" smtClean="0"/>
              <a:t>quality</a:t>
            </a:r>
            <a:r>
              <a:rPr lang="en-US" dirty="0" smtClean="0"/>
              <a:t>, but also small decrease in </a:t>
            </a:r>
            <a:r>
              <a:rPr lang="en-US" i="1" dirty="0" smtClean="0"/>
              <a:t>productivity</a:t>
            </a:r>
            <a:endParaRPr i="1" dirty="0"/>
          </a:p>
          <a:p>
            <a:pPr marL="1428750" indent="-666750"/>
            <a:r>
              <a:rPr dirty="0"/>
              <a:t>But many anecdotal, success stories</a:t>
            </a:r>
          </a:p>
          <a:p>
            <a:pPr marL="1428750" indent="-666750"/>
            <a:r>
              <a:rPr dirty="0"/>
              <a:t>My </a:t>
            </a:r>
            <a:r>
              <a:rPr i="1" dirty="0"/>
              <a:t>opinion</a:t>
            </a:r>
            <a:r>
              <a:rPr dirty="0"/>
              <a:t> might be different from what you might </a:t>
            </a:r>
            <a:r>
              <a:rPr dirty="0" smtClean="0"/>
              <a:t>hear/read </a:t>
            </a:r>
            <a:r>
              <a:rPr dirty="0"/>
              <a:t>on TDD</a:t>
            </a:r>
          </a:p>
        </p:txBody>
      </p:sp>
    </p:spTree>
    <p:extLst>
      <p:ext uri="{BB962C8B-B14F-4D97-AF65-F5344CB8AC3E}">
        <p14:creationId xmlns:p14="http://schemas.microsoft.com/office/powerpoint/2010/main" val="31826463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2" y="751114"/>
            <a:ext cx="12761705" cy="66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7520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and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53" y="2603500"/>
            <a:ext cx="12339686" cy="6964706"/>
          </a:xfrm>
        </p:spPr>
        <p:txBody>
          <a:bodyPr/>
          <a:lstStyle/>
          <a:p>
            <a:r>
              <a:rPr lang="en-US" dirty="0" smtClean="0"/>
              <a:t>Algorithms is a good a place to start with TDD, as having clear functions with clear expected outputs</a:t>
            </a:r>
          </a:p>
          <a:p>
            <a:r>
              <a:rPr lang="en-US" dirty="0" smtClean="0"/>
              <a:t>Lot of hype on TDD</a:t>
            </a:r>
          </a:p>
          <a:p>
            <a:r>
              <a:rPr lang="en-US" dirty="0" smtClean="0"/>
              <a:t>However, here we deal with  small functions and classes, and not whole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53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Do You Practice What You Preach?</a:t>
            </a:r>
          </a:p>
        </p:txBody>
      </p:sp>
      <p:sp>
        <p:nvSpPr>
          <p:cNvPr id="306" name="Shape 306"/>
          <p:cNvSpPr>
            <a:spLocks noGrp="1"/>
          </p:cNvSpPr>
          <p:nvPr>
            <p:ph type="body" idx="1"/>
          </p:nvPr>
        </p:nvSpPr>
        <p:spPr>
          <a:xfrm>
            <a:off x="215900" y="2768600"/>
            <a:ext cx="12611100" cy="63500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sz="3200" dirty="0"/>
              <a:t>TDD can be </a:t>
            </a:r>
            <a:r>
              <a:rPr sz="3200" dirty="0" smtClean="0"/>
              <a:t>useful</a:t>
            </a:r>
            <a:r>
              <a:rPr lang="en-US" sz="3200" dirty="0" smtClean="0"/>
              <a:t>, especially for students / junior developers</a:t>
            </a:r>
            <a:endParaRPr sz="3200" dirty="0"/>
          </a:p>
          <a:p>
            <a:pPr marL="1428750" indent="-666750"/>
            <a:r>
              <a:rPr sz="3200" dirty="0"/>
              <a:t>But to be honest, </a:t>
            </a:r>
            <a:r>
              <a:rPr lang="en-US" sz="3200" dirty="0" smtClean="0"/>
              <a:t>I am </a:t>
            </a:r>
            <a:r>
              <a:rPr sz="3200" dirty="0" smtClean="0"/>
              <a:t>not </a:t>
            </a:r>
            <a:r>
              <a:rPr sz="3200" dirty="0"/>
              <a:t>using </a:t>
            </a:r>
            <a:r>
              <a:rPr sz="3200" dirty="0" smtClean="0"/>
              <a:t>TDD...</a:t>
            </a:r>
            <a:endParaRPr lang="en-US" sz="3200" dirty="0" smtClean="0"/>
          </a:p>
          <a:p>
            <a:pPr marL="1873250" lvl="1" indent="-666750"/>
            <a:r>
              <a:rPr lang="en-US" sz="2400" dirty="0" smtClean="0"/>
              <a:t>TDD is a bottom-up approach to software design, whereas I prefer top-down</a:t>
            </a:r>
            <a:endParaRPr sz="2400" dirty="0"/>
          </a:p>
          <a:p>
            <a:pPr marL="1428750" indent="-666750"/>
            <a:r>
              <a:rPr sz="3200" dirty="0"/>
              <a:t>As any technique, its success depends on the context</a:t>
            </a:r>
          </a:p>
          <a:p>
            <a:pPr marL="1696357" lvl="1" indent="-489857"/>
            <a:r>
              <a:rPr sz="2400" dirty="0" err="1"/>
              <a:t>eg</a:t>
            </a:r>
            <a:r>
              <a:rPr sz="2400" dirty="0"/>
              <a:t>, type of software, stage in which TDD is introduced (at the beginning or in a mature project), </a:t>
            </a:r>
            <a:r>
              <a:rPr sz="2400" dirty="0" err="1"/>
              <a:t>etc</a:t>
            </a:r>
            <a:endParaRPr sz="2400" dirty="0"/>
          </a:p>
          <a:p>
            <a:pPr marL="1428750" indent="-666750"/>
            <a:r>
              <a:rPr sz="3200" dirty="0"/>
              <a:t>Can test software even without TDD</a:t>
            </a:r>
          </a:p>
          <a:p>
            <a:pPr marL="1428750" indent="-666750"/>
            <a:r>
              <a:rPr sz="3200" dirty="0"/>
              <a:t>Success of TDD depends also on </a:t>
            </a:r>
            <a:r>
              <a:rPr sz="3200" i="1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4330035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xfrm>
            <a:off x="1270000" y="3265714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dirty="0"/>
              <a:t>General Principles of TDD</a:t>
            </a:r>
          </a:p>
        </p:txBody>
      </p:sp>
    </p:spTree>
    <p:extLst>
      <p:ext uri="{BB962C8B-B14F-4D97-AF65-F5344CB8AC3E}">
        <p14:creationId xmlns:p14="http://schemas.microsoft.com/office/powerpoint/2010/main" val="3116530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4089400" y="609600"/>
            <a:ext cx="4826000" cy="2032000"/>
          </a:xfrm>
          <a:prstGeom prst="roundRect">
            <a:avLst>
              <a:gd name="adj" fmla="val 9375"/>
            </a:avLst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- Empty code stub</a:t>
            </a:r>
          </a:p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r>
              <a:t>- Test case that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fails</a:t>
            </a:r>
          </a:p>
        </p:txBody>
      </p:sp>
      <p:grpSp>
        <p:nvGrpSpPr>
          <p:cNvPr id="314" name="Group 314"/>
          <p:cNvGrpSpPr/>
          <p:nvPr/>
        </p:nvGrpSpPr>
        <p:grpSpPr>
          <a:xfrm>
            <a:off x="7937500" y="2073345"/>
            <a:ext cx="4483100" cy="3984555"/>
            <a:chOff x="0" y="0"/>
            <a:chExt cx="4483100" cy="3984554"/>
          </a:xfrm>
        </p:grpSpPr>
        <p:sp>
          <p:nvSpPr>
            <p:cNvPr id="312" name="Shape 312"/>
            <p:cNvSpPr/>
            <p:nvPr/>
          </p:nvSpPr>
          <p:spPr>
            <a:xfrm>
              <a:off x="0" y="2143054"/>
              <a:ext cx="4483100" cy="1841501"/>
            </a:xfrm>
            <a:prstGeom prst="roundRect">
              <a:avLst>
                <a:gd name="adj" fmla="val 10345"/>
              </a:avLst>
            </a:prstGeom>
            <a:solidFill>
              <a:srgbClr val="00F9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- Minimal coding to pass test case </a:t>
              </a:r>
            </a:p>
          </p:txBody>
        </p:sp>
        <p:sp>
          <p:nvSpPr>
            <p:cNvPr id="313" name="Shape 313"/>
            <p:cNvSpPr/>
            <p:nvPr/>
          </p:nvSpPr>
          <p:spPr>
            <a:xfrm rot="3044176">
              <a:off x="1371600" y="415854"/>
              <a:ext cx="1676401" cy="1270001"/>
            </a:xfrm>
            <a:prstGeom prst="rightArrow">
              <a:avLst>
                <a:gd name="adj1" fmla="val 28635"/>
                <a:gd name="adj2" fmla="val 3575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sp>
        <p:nvSpPr>
          <p:cNvPr id="315" name="Shape 315"/>
          <p:cNvSpPr/>
          <p:nvPr/>
        </p:nvSpPr>
        <p:spPr>
          <a:xfrm rot="19035782">
            <a:off x="2034239" y="2464457"/>
            <a:ext cx="1612901" cy="1270001"/>
          </a:xfrm>
          <a:prstGeom prst="rightArrow">
            <a:avLst>
              <a:gd name="adj1" fmla="val 28635"/>
              <a:gd name="adj2" fmla="val 35750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318" name="Group 318"/>
          <p:cNvGrpSpPr/>
          <p:nvPr/>
        </p:nvGrpSpPr>
        <p:grpSpPr>
          <a:xfrm>
            <a:off x="520700" y="4076699"/>
            <a:ext cx="4127500" cy="4556058"/>
            <a:chOff x="0" y="-1"/>
            <a:chExt cx="4127500" cy="4556057"/>
          </a:xfrm>
        </p:grpSpPr>
        <p:sp>
          <p:nvSpPr>
            <p:cNvPr id="316" name="Shape 316"/>
            <p:cNvSpPr/>
            <p:nvPr/>
          </p:nvSpPr>
          <p:spPr>
            <a:xfrm>
              <a:off x="0" y="-1"/>
              <a:ext cx="4127500" cy="2443842"/>
            </a:xfrm>
            <a:prstGeom prst="roundRect">
              <a:avLst>
                <a:gd name="adj" fmla="val 8982"/>
              </a:avLst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rPr dirty="0"/>
                <a:t>- Integrate changes (</a:t>
              </a:r>
              <a:r>
                <a:rPr dirty="0" err="1"/>
                <a:t>eg</a:t>
              </a:r>
              <a:r>
                <a:rPr dirty="0"/>
                <a:t> commit </a:t>
              </a:r>
              <a:r>
                <a:rPr dirty="0" smtClean="0"/>
                <a:t>to</a:t>
              </a:r>
              <a:r>
                <a:rPr lang="en-US" dirty="0" smtClean="0"/>
                <a:t> </a:t>
              </a:r>
              <a:r>
                <a:rPr dirty="0" err="1" smtClean="0"/>
                <a:t>Git</a:t>
              </a:r>
              <a:r>
                <a:rPr dirty="0" smtClean="0"/>
                <a:t>)</a:t>
              </a: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 rot="14000341">
              <a:off x="2025432" y="3082855"/>
              <a:ext cx="1676401" cy="1270001"/>
            </a:xfrm>
            <a:prstGeom prst="rightArrow">
              <a:avLst>
                <a:gd name="adj1" fmla="val 28635"/>
                <a:gd name="adj2" fmla="val 3575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4978399" y="6327221"/>
            <a:ext cx="5649929" cy="3185079"/>
            <a:chOff x="0" y="0"/>
            <a:chExt cx="5649927" cy="3185078"/>
          </a:xfrm>
        </p:grpSpPr>
        <p:sp>
          <p:nvSpPr>
            <p:cNvPr id="319" name="Shape 319"/>
            <p:cNvSpPr/>
            <p:nvPr/>
          </p:nvSpPr>
          <p:spPr>
            <a:xfrm>
              <a:off x="0" y="632378"/>
              <a:ext cx="3035300" cy="2552701"/>
            </a:xfrm>
            <a:prstGeom prst="roundRect">
              <a:avLst>
                <a:gd name="adj" fmla="val 7463"/>
              </a:avLst>
            </a:prstGeom>
            <a:solidFill>
              <a:srgbClr val="FF40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- Refactor to improve code</a:t>
              </a:r>
            </a:p>
          </p:txBody>
        </p:sp>
        <p:sp>
          <p:nvSpPr>
            <p:cNvPr id="320" name="Shape 320"/>
            <p:cNvSpPr/>
            <p:nvPr/>
          </p:nvSpPr>
          <p:spPr>
            <a:xfrm rot="8230000">
              <a:off x="3765330" y="400532"/>
              <a:ext cx="1676401" cy="1270001"/>
            </a:xfrm>
            <a:prstGeom prst="rightArrow">
              <a:avLst>
                <a:gd name="adj1" fmla="val 28635"/>
                <a:gd name="adj2" fmla="val 3575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365187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 advAuto="0"/>
      <p:bldP spid="314" grpId="0" animBg="1" advAuto="0"/>
      <p:bldP spid="315" grpId="0" animBg="1" advAuto="0"/>
      <p:bldP spid="318" grpId="0" animBg="1" advAuto="0"/>
      <p:bldP spid="32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Example</a:t>
            </a:r>
            <a:r>
              <a:rPr dirty="0"/>
              <a:t>:  A List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//Start from an “empty” stub that compiles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-1;  //wrong value}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34679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</a:p>
          <a:p>
            <a:r>
              <a:rPr lang="en-US" dirty="0" smtClean="0"/>
              <a:t>Merge Sort</a:t>
            </a:r>
          </a:p>
          <a:p>
            <a:r>
              <a:rPr lang="en-US" dirty="0" smtClean="0"/>
              <a:t>Quick Sort</a:t>
            </a:r>
          </a:p>
          <a:p>
            <a:r>
              <a:rPr lang="en-US" dirty="0" smtClean="0"/>
              <a:t>There are more, but those are the most famous that you need to know (besides Bubble Sort)</a:t>
            </a:r>
          </a:p>
          <a:p>
            <a:r>
              <a:rPr lang="en-US" dirty="0" smtClean="0"/>
              <a:t>Good way to see a problem been solved in many different 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241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First </a:t>
            </a:r>
            <a:r>
              <a:rPr dirty="0"/>
              <a:t>Unit Test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420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void </a:t>
            </a:r>
            <a:r>
              <a:rPr dirty="0" err="1"/>
              <a:t>testEmptyList</a:t>
            </a:r>
            <a:r>
              <a:rPr dirty="0"/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Assert.equals</a:t>
            </a:r>
            <a:r>
              <a:rPr dirty="0"/>
              <a:t>( 0 , </a:t>
            </a:r>
            <a:r>
              <a:rPr dirty="0" err="1"/>
              <a:t>list.size</a:t>
            </a:r>
            <a:r>
              <a:rPr dirty="0"/>
              <a:t>());  </a:t>
            </a:r>
            <a:endParaRPr lang="en-US" dirty="0" smtClean="0"/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dirty="0" smtClean="0"/>
              <a:t>// </a:t>
            </a:r>
            <a:r>
              <a:rPr dirty="0"/>
              <a:t>expected empty list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30" name="Group 330"/>
          <p:cNvGrpSpPr/>
          <p:nvPr/>
        </p:nvGrpSpPr>
        <p:grpSpPr>
          <a:xfrm>
            <a:off x="7465188" y="6336344"/>
            <a:ext cx="2795625" cy="1777141"/>
            <a:chOff x="0" y="0"/>
            <a:chExt cx="2795624" cy="1777140"/>
          </a:xfrm>
        </p:grpSpPr>
        <p:sp>
          <p:nvSpPr>
            <p:cNvPr id="328" name="Shape 328"/>
            <p:cNvSpPr/>
            <p:nvPr/>
          </p:nvSpPr>
          <p:spPr>
            <a:xfrm>
              <a:off x="0" y="1053240"/>
              <a:ext cx="2795625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This will fail!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325127" y="0"/>
              <a:ext cx="855068" cy="1072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582437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Fix </a:t>
            </a:r>
            <a:r>
              <a:rPr dirty="0"/>
              <a:t>The Code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    int size(){</a:t>
            </a:r>
            <a:r>
              <a:rPr>
                <a:solidFill>
                  <a:srgbClr val="00F900"/>
                </a:solidFill>
              </a:rPr>
              <a:t>return 0;</a:t>
            </a:r>
            <a:r>
              <a:t>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}</a:t>
            </a:r>
          </a:p>
        </p:txBody>
      </p:sp>
      <p:grpSp>
        <p:nvGrpSpPr>
          <p:cNvPr id="336" name="Group 336"/>
          <p:cNvGrpSpPr/>
          <p:nvPr/>
        </p:nvGrpSpPr>
        <p:grpSpPr>
          <a:xfrm>
            <a:off x="2959100" y="6971903"/>
            <a:ext cx="7518400" cy="1714897"/>
            <a:chOff x="0" y="0"/>
            <a:chExt cx="7518400" cy="1714896"/>
          </a:xfrm>
        </p:grpSpPr>
        <p:sp>
          <p:nvSpPr>
            <p:cNvPr id="334" name="Shape 334"/>
            <p:cNvSpPr/>
            <p:nvPr/>
          </p:nvSpPr>
          <p:spPr>
            <a:xfrm>
              <a:off x="0" y="990996"/>
              <a:ext cx="7518400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Now the test case does not fail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2268339" y="0"/>
              <a:ext cx="403159" cy="9057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06408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Refactor </a:t>
            </a:r>
            <a:r>
              <a:rPr dirty="0"/>
              <a:t>Step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  <a:endParaRPr dirty="0">
              <a:solidFill>
                <a:srgbClr val="00F900"/>
              </a:solidFill>
            </a:endParaRP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>
                <a:solidFill>
                  <a:srgbClr val="00F900"/>
                </a:solidFill>
              </a:rPr>
              <a:t>    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</a:t>
            </a:r>
            <a:r>
              <a:rPr dirty="0">
                <a:solidFill>
                  <a:srgbClr val="00F900"/>
                </a:solidFill>
              </a:rPr>
              <a:t>return counter;</a:t>
            </a:r>
            <a:r>
              <a:rPr dirty="0"/>
              <a:t>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5668499" y="2768600"/>
            <a:ext cx="4174001" cy="1486496"/>
            <a:chOff x="0" y="0"/>
            <a:chExt cx="4174000" cy="1486495"/>
          </a:xfrm>
        </p:grpSpPr>
        <p:sp>
          <p:nvSpPr>
            <p:cNvPr id="340" name="Shape 340"/>
            <p:cNvSpPr/>
            <p:nvPr/>
          </p:nvSpPr>
          <p:spPr>
            <a:xfrm>
              <a:off x="795800" y="0"/>
              <a:ext cx="3378201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Improve code</a:t>
              </a:r>
            </a:p>
          </p:txBody>
        </p:sp>
        <p:sp>
          <p:nvSpPr>
            <p:cNvPr id="341" name="Shape 341"/>
            <p:cNvSpPr/>
            <p:nvPr/>
          </p:nvSpPr>
          <p:spPr>
            <a:xfrm flipV="1">
              <a:off x="0" y="800628"/>
              <a:ext cx="901568" cy="68586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82473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Integration Step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idx="1"/>
          </p:nvPr>
        </p:nvSpPr>
        <p:spPr>
          <a:xfrm>
            <a:off x="169682" y="2603500"/>
            <a:ext cx="11882618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As all test cases do pass, make changes </a:t>
            </a:r>
            <a:r>
              <a:rPr i="1" dirty="0"/>
              <a:t>permanent</a:t>
            </a:r>
          </a:p>
          <a:p>
            <a:pPr marL="1428750" indent="-666750"/>
            <a:r>
              <a:rPr dirty="0"/>
              <a:t>Example: commit to repository</a:t>
            </a:r>
          </a:p>
          <a:p>
            <a:pPr marL="1696357" lvl="1" indent="-489857"/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dirty="0" smtClean="0"/>
              <a:t>CVS</a:t>
            </a:r>
            <a:r>
              <a:rPr dirty="0"/>
              <a:t>, </a:t>
            </a:r>
            <a:r>
              <a:rPr dirty="0" smtClean="0"/>
              <a:t>SVN, </a:t>
            </a:r>
            <a:r>
              <a:rPr dirty="0"/>
              <a:t>Mercurial, </a:t>
            </a:r>
            <a:r>
              <a:rPr dirty="0" smtClean="0"/>
              <a:t>etc</a:t>
            </a:r>
            <a:r>
              <a:rPr lang="en-US" dirty="0" smtClean="0"/>
              <a:t>.</a:t>
            </a:r>
            <a:endParaRPr dirty="0"/>
          </a:p>
          <a:p>
            <a:pPr marL="1428750" indent="-666750"/>
            <a:r>
              <a:rPr dirty="0"/>
              <a:t>Do you really need to at each TDD step??? I do not think so...</a:t>
            </a:r>
          </a:p>
          <a:p>
            <a:pPr marL="1696357" lvl="1" indent="-489857"/>
            <a:r>
              <a:rPr dirty="0"/>
              <a:t>overhead, tedious, side effects if email generated for each commit, etc.</a:t>
            </a:r>
          </a:p>
        </p:txBody>
      </p:sp>
    </p:spTree>
    <p:extLst>
      <p:ext uri="{BB962C8B-B14F-4D97-AF65-F5344CB8AC3E}">
        <p14:creationId xmlns:p14="http://schemas.microsoft.com/office/powerpoint/2010/main" val="23618444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317500" y="254000"/>
            <a:ext cx="122936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Back </a:t>
            </a:r>
            <a:r>
              <a:rPr dirty="0"/>
              <a:t>to First Step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>
                <a:solidFill>
                  <a:srgbClr val="00F900"/>
                </a:solidFill>
              </a:rPr>
              <a:t>void insert(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 value){ /* do nothing */}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4790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317500" y="254000"/>
            <a:ext cx="124206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Write </a:t>
            </a:r>
            <a:r>
              <a:rPr dirty="0"/>
              <a:t>A Second Test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420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void </a:t>
            </a:r>
            <a:r>
              <a:rPr dirty="0" err="1"/>
              <a:t>testInsertOneElement</a:t>
            </a:r>
            <a:r>
              <a:rPr dirty="0"/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list.insert</a:t>
            </a:r>
            <a:r>
              <a:rPr dirty="0"/>
              <a:t>(42);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Assert.equals</a:t>
            </a:r>
            <a:r>
              <a:rPr dirty="0"/>
              <a:t>( 1 , </a:t>
            </a:r>
            <a:r>
              <a:rPr dirty="0" err="1"/>
              <a:t>list.size</a:t>
            </a:r>
            <a:r>
              <a:rPr dirty="0"/>
              <a:t>()); 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5099360" y="7201759"/>
            <a:ext cx="2795625" cy="1777141"/>
            <a:chOff x="0" y="0"/>
            <a:chExt cx="2795624" cy="1777140"/>
          </a:xfrm>
        </p:grpSpPr>
        <p:sp>
          <p:nvSpPr>
            <p:cNvPr id="352" name="Shape 352"/>
            <p:cNvSpPr/>
            <p:nvPr/>
          </p:nvSpPr>
          <p:spPr>
            <a:xfrm>
              <a:off x="0" y="1053240"/>
              <a:ext cx="2795625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This will fail!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325127" y="0"/>
              <a:ext cx="855068" cy="1072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308811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Minimal </a:t>
            </a:r>
            <a:r>
              <a:rPr dirty="0"/>
              <a:t>Fix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</a:t>
            </a:r>
            <a:r>
              <a:rPr dirty="0">
                <a:solidFill>
                  <a:srgbClr val="00F900"/>
                </a:solidFill>
              </a:rPr>
              <a:t>1</a:t>
            </a:r>
            <a:r>
              <a:rPr dirty="0"/>
              <a:t>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sp>
        <p:nvSpPr>
          <p:cNvPr id="358" name="Shape 358"/>
          <p:cNvSpPr/>
          <p:nvPr/>
        </p:nvSpPr>
        <p:spPr>
          <a:xfrm>
            <a:off x="4573859" y="2548815"/>
            <a:ext cx="8244245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Does not work:</a:t>
            </a:r>
          </a:p>
          <a:p>
            <a:pPr algn="l"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- </a:t>
            </a:r>
            <a:r>
              <a:rPr i="1" dirty="0" err="1" smtClean="0"/>
              <a:t>testInsertOneElement</a:t>
            </a:r>
            <a:r>
              <a:rPr dirty="0" smtClean="0"/>
              <a:t> does </a:t>
            </a:r>
            <a:r>
              <a:rPr dirty="0"/>
              <a:t>pass</a:t>
            </a:r>
          </a:p>
          <a:p>
            <a:pPr algn="l"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- but </a:t>
            </a:r>
            <a:r>
              <a:rPr i="1" dirty="0" err="1" smtClean="0"/>
              <a:t>testEmptyList</a:t>
            </a:r>
            <a:r>
              <a:rPr dirty="0" smtClean="0"/>
              <a:t> </a:t>
            </a:r>
            <a:r>
              <a:rPr dirty="0"/>
              <a:t>will fail</a:t>
            </a:r>
          </a:p>
        </p:txBody>
      </p:sp>
    </p:spTree>
    <p:extLst>
      <p:ext uri="{BB962C8B-B14F-4D97-AF65-F5344CB8AC3E}">
        <p14:creationId xmlns:p14="http://schemas.microsoft.com/office/powerpoint/2010/main" val="240703024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xfrm>
            <a:off x="185057" y="645885"/>
            <a:ext cx="12681857" cy="2628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</a:t>
            </a:r>
            <a:r>
              <a:rPr dirty="0" smtClean="0"/>
              <a:t>till </a:t>
            </a:r>
            <a:r>
              <a:rPr dirty="0"/>
              <a:t>need all passing tests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</a:t>
            </a:r>
            <a:r>
              <a:rPr dirty="0">
                <a:solidFill>
                  <a:srgbClr val="00F900"/>
                </a:solidFill>
              </a:rPr>
              <a:t>0</a:t>
            </a:r>
            <a:r>
              <a:rPr dirty="0"/>
              <a:t>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</a:t>
            </a:r>
            <a:r>
              <a:rPr dirty="0">
                <a:solidFill>
                  <a:srgbClr val="00F900"/>
                </a:solidFill>
              </a:rPr>
              <a:t>counter++;</a:t>
            </a:r>
            <a:r>
              <a:rPr dirty="0"/>
              <a:t>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567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Refactoring Step</a:t>
            </a:r>
          </a:p>
        </p:txBody>
      </p:sp>
      <p:sp>
        <p:nvSpPr>
          <p:cNvPr id="364" name="Shape 364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[] data = new </a:t>
            </a:r>
            <a:r>
              <a:rPr dirty="0" err="1">
                <a:solidFill>
                  <a:srgbClr val="00F900"/>
                </a:solidFill>
              </a:rPr>
              <a:t>int</a:t>
            </a:r>
            <a:r>
              <a:rPr dirty="0">
                <a:solidFill>
                  <a:srgbClr val="00F900"/>
                </a:solidFill>
              </a:rPr>
              <a:t>[16];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</a:t>
            </a:r>
            <a:r>
              <a:rPr dirty="0">
                <a:solidFill>
                  <a:srgbClr val="00F900"/>
                </a:solidFill>
              </a:rPr>
              <a:t>data[counter]=value;</a:t>
            </a:r>
            <a:r>
              <a:rPr dirty="0"/>
              <a:t>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                               counter++;}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67" name="Group 367"/>
          <p:cNvGrpSpPr/>
          <p:nvPr/>
        </p:nvGrpSpPr>
        <p:grpSpPr>
          <a:xfrm>
            <a:off x="5429839" y="2768600"/>
            <a:ext cx="7789682" cy="2265575"/>
            <a:chOff x="0" y="0"/>
            <a:chExt cx="10223500" cy="3810000"/>
          </a:xfrm>
        </p:grpSpPr>
        <p:pic>
          <p:nvPicPr>
            <p:cNvPr id="365" name="dropped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810000" cy="381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Shape 366"/>
            <p:cNvSpPr/>
            <p:nvPr/>
          </p:nvSpPr>
          <p:spPr>
            <a:xfrm>
              <a:off x="3898900" y="609600"/>
              <a:ext cx="6324600" cy="1968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4200">
                  <a:solidFill>
                    <a:srgbClr val="FF26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Do not do that!</a:t>
              </a:r>
            </a:p>
            <a:p>
              <a:pPr defTabSz="584200">
                <a:defRPr sz="4200">
                  <a:solidFill>
                    <a:srgbClr val="FF2600"/>
                  </a:solidFill>
                  <a:latin typeface="+mn-lt"/>
                  <a:ea typeface="+mn-ea"/>
                  <a:cs typeface="+mn-cs"/>
                  <a:sym typeface="Gill Sans"/>
                </a:defRPr>
              </a:pPr>
              <a:r>
                <a:t>You have no test case checking for internal state!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81940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xfrm>
            <a:off x="609600" y="254000"/>
            <a:ext cx="118872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New </a:t>
            </a:r>
            <a:r>
              <a:rPr dirty="0"/>
              <a:t>Empty Stub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293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int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void insert(int value){ counter++;}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int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    </a:t>
            </a:r>
            <a:r>
              <a:rPr>
                <a:solidFill>
                  <a:srgbClr val="00F900"/>
                </a:solidFill>
              </a:rPr>
              <a:t>int getLast(){return 0;}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103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904" y="2595775"/>
            <a:ext cx="6570090" cy="6286500"/>
          </a:xfrm>
        </p:spPr>
        <p:txBody>
          <a:bodyPr/>
          <a:lstStyle/>
          <a:p>
            <a:r>
              <a:rPr lang="en-US" dirty="0" smtClean="0"/>
              <a:t>An array of size 0 or 1 is always considered sorted</a:t>
            </a:r>
          </a:p>
          <a:p>
            <a:r>
              <a:rPr lang="en-US" dirty="0" smtClean="0"/>
              <a:t>From left to right, till length N</a:t>
            </a:r>
          </a:p>
          <a:p>
            <a:r>
              <a:rPr lang="en-US" dirty="0" smtClean="0"/>
              <a:t>K-leftmost values are sorted</a:t>
            </a:r>
          </a:p>
          <a:p>
            <a:r>
              <a:rPr lang="en-US" dirty="0" smtClean="0"/>
              <a:t>Position K+1 is not sorted, insert it in the first K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swapping adjacent elements, like in Bubble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88873"/>
              </p:ext>
            </p:extLst>
          </p:nvPr>
        </p:nvGraphicFramePr>
        <p:xfrm>
          <a:off x="7227842" y="290693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46576"/>
              </p:ext>
            </p:extLst>
          </p:nvPr>
        </p:nvGraphicFramePr>
        <p:xfrm>
          <a:off x="7227842" y="395204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56266"/>
              </p:ext>
            </p:extLst>
          </p:nvPr>
        </p:nvGraphicFramePr>
        <p:xfrm>
          <a:off x="7227842" y="499715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55845"/>
              </p:ext>
            </p:extLst>
          </p:nvPr>
        </p:nvGraphicFramePr>
        <p:xfrm>
          <a:off x="7227842" y="604226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28866"/>
              </p:ext>
            </p:extLst>
          </p:nvPr>
        </p:nvGraphicFramePr>
        <p:xfrm>
          <a:off x="7227842" y="708737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34015"/>
              </p:ext>
            </p:extLst>
          </p:nvPr>
        </p:nvGraphicFramePr>
        <p:xfrm>
          <a:off x="7227842" y="813248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75324" y="2813045"/>
            <a:ext cx="7518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K=0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1017" y="385284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K=1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81017" y="4927913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K=2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81017" y="597151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K=3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81017" y="692473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1017" y="796984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8274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457200" y="254000"/>
            <a:ext cx="12280900" cy="2628900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Write </a:t>
            </a:r>
            <a:r>
              <a:rPr dirty="0"/>
              <a:t>A Third Test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xfrm>
            <a:off x="317500" y="2768600"/>
            <a:ext cx="12420600" cy="6350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void </a:t>
            </a:r>
            <a:r>
              <a:rPr dirty="0" err="1"/>
              <a:t>testInsertAndGetOneElement</a:t>
            </a:r>
            <a:r>
              <a:rPr dirty="0"/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int</a:t>
            </a:r>
            <a:r>
              <a:rPr dirty="0"/>
              <a:t> value = 42;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list.insert</a:t>
            </a:r>
            <a:r>
              <a:rPr dirty="0"/>
              <a:t>(value);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Assert.equals</a:t>
            </a:r>
            <a:r>
              <a:rPr dirty="0"/>
              <a:t>( value , </a:t>
            </a:r>
            <a:r>
              <a:rPr dirty="0" err="1"/>
              <a:t>list.getLast</a:t>
            </a:r>
            <a:r>
              <a:rPr dirty="0"/>
              <a:t>()); 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  <p:grpSp>
        <p:nvGrpSpPr>
          <p:cNvPr id="376" name="Group 376"/>
          <p:cNvGrpSpPr/>
          <p:nvPr/>
        </p:nvGrpSpPr>
        <p:grpSpPr>
          <a:xfrm>
            <a:off x="3824287" y="7798659"/>
            <a:ext cx="3842098" cy="1599341"/>
            <a:chOff x="0" y="0"/>
            <a:chExt cx="3842097" cy="1599340"/>
          </a:xfrm>
        </p:grpSpPr>
        <p:sp>
          <p:nvSpPr>
            <p:cNvPr id="374" name="Shape 374"/>
            <p:cNvSpPr/>
            <p:nvPr/>
          </p:nvSpPr>
          <p:spPr>
            <a:xfrm>
              <a:off x="1046472" y="875440"/>
              <a:ext cx="2795626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This will fail!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0" y="0"/>
              <a:ext cx="855068" cy="10721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7" name="Shape 377"/>
          <p:cNvSpPr/>
          <p:nvPr/>
        </p:nvSpPr>
        <p:spPr>
          <a:xfrm>
            <a:off x="8267700" y="4406900"/>
            <a:ext cx="4267200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Note: we are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not</a:t>
            </a:r>
            <a:r>
              <a:t> testing for “size” here</a:t>
            </a:r>
          </a:p>
        </p:txBody>
      </p:sp>
    </p:spTree>
    <p:extLst>
      <p:ext uri="{BB962C8B-B14F-4D97-AF65-F5344CB8AC3E}">
        <p14:creationId xmlns:p14="http://schemas.microsoft.com/office/powerpoint/2010/main" val="3957952237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 advAuto="0"/>
      <p:bldP spid="377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smtClean="0"/>
              <a:t>Minimal Fix</a:t>
            </a:r>
            <a:r>
              <a:rPr lang="en-US" dirty="0" smtClean="0"/>
              <a:t> Before Refactoring</a:t>
            </a:r>
            <a:endParaRPr dirty="0"/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>
                <a:solidFill>
                  <a:srgbClr val="0433FF"/>
                </a:solidFill>
              </a:rPr>
              <a:t>class List{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counter = 0;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void insert(</a:t>
            </a:r>
            <a:r>
              <a:rPr dirty="0" err="1"/>
              <a:t>int</a:t>
            </a:r>
            <a:r>
              <a:rPr dirty="0"/>
              <a:t> value){ counter++;}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size(){return counter; }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getLast</a:t>
            </a:r>
            <a:r>
              <a:rPr dirty="0"/>
              <a:t>(){return </a:t>
            </a:r>
            <a:r>
              <a:rPr dirty="0">
                <a:solidFill>
                  <a:srgbClr val="00F900"/>
                </a:solidFill>
              </a:rPr>
              <a:t>42</a:t>
            </a:r>
            <a:r>
              <a:rPr dirty="0"/>
              <a:t>;}</a:t>
            </a:r>
            <a:endParaRPr dirty="0">
              <a:solidFill>
                <a:srgbClr val="00F900"/>
              </a:solidFill>
            </a:endParaRP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045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1066800" y="469900"/>
            <a:ext cx="10464800" cy="2781300"/>
          </a:xfrm>
          <a:prstGeom prst="rect">
            <a:avLst/>
          </a:prstGeom>
        </p:spPr>
        <p:txBody>
          <a:bodyPr/>
          <a:lstStyle/>
          <a:p>
            <a:r>
              <a:t>And so on... keep following the cycle</a:t>
            </a:r>
          </a:p>
        </p:txBody>
      </p:sp>
      <p:sp>
        <p:nvSpPr>
          <p:cNvPr id="386" name="Shape 386"/>
          <p:cNvSpPr/>
          <p:nvPr/>
        </p:nvSpPr>
        <p:spPr>
          <a:xfrm>
            <a:off x="5313045" y="4318000"/>
            <a:ext cx="2410428" cy="942084"/>
          </a:xfrm>
          <a:prstGeom prst="roundRect">
            <a:avLst>
              <a:gd name="adj" fmla="val 20221"/>
            </a:avLst>
          </a:prstGeom>
          <a:solidFill>
            <a:srgbClr val="FF26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Test</a:t>
            </a:r>
          </a:p>
        </p:txBody>
      </p:sp>
      <p:sp>
        <p:nvSpPr>
          <p:cNvPr id="387" name="Shape 387"/>
          <p:cNvSpPr/>
          <p:nvPr/>
        </p:nvSpPr>
        <p:spPr>
          <a:xfrm>
            <a:off x="7235047" y="5990195"/>
            <a:ext cx="2239158" cy="853763"/>
          </a:xfrm>
          <a:prstGeom prst="roundRect">
            <a:avLst>
              <a:gd name="adj" fmla="val 22313"/>
            </a:avLst>
          </a:prstGeom>
          <a:solidFill>
            <a:srgbClr val="00F9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Code</a:t>
            </a:r>
          </a:p>
        </p:txBody>
      </p:sp>
      <p:sp>
        <p:nvSpPr>
          <p:cNvPr id="388" name="Shape 388"/>
          <p:cNvSpPr/>
          <p:nvPr/>
        </p:nvSpPr>
        <p:spPr>
          <a:xfrm rot="2917996">
            <a:off x="7937853" y="5175579"/>
            <a:ext cx="801823" cy="616493"/>
          </a:xfrm>
          <a:prstGeom prst="rightArrow">
            <a:avLst>
              <a:gd name="adj1" fmla="val 28635"/>
              <a:gd name="adj2" fmla="val 73695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 rot="19162897">
            <a:off x="4299607" y="5167262"/>
            <a:ext cx="779495" cy="610186"/>
          </a:xfrm>
          <a:prstGeom prst="rightArrow">
            <a:avLst>
              <a:gd name="adj1" fmla="val 28635"/>
              <a:gd name="adj2" fmla="val 7445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331029" y="5925429"/>
            <a:ext cx="2261121" cy="983301"/>
          </a:xfrm>
          <a:prstGeom prst="roundRect">
            <a:avLst>
              <a:gd name="adj" fmla="val 19374"/>
            </a:avLst>
          </a:prstGeom>
          <a:solidFill>
            <a:srgbClr val="FF40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Integrate</a:t>
            </a:r>
          </a:p>
        </p:txBody>
      </p:sp>
      <p:sp>
        <p:nvSpPr>
          <p:cNvPr id="391" name="Shape 391"/>
          <p:cNvSpPr/>
          <p:nvPr/>
        </p:nvSpPr>
        <p:spPr>
          <a:xfrm rot="13876505">
            <a:off x="4561309" y="7339874"/>
            <a:ext cx="799158" cy="618477"/>
          </a:xfrm>
          <a:prstGeom prst="rightArrow">
            <a:avLst>
              <a:gd name="adj1" fmla="val 28635"/>
              <a:gd name="adj2" fmla="val 73456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515771" y="7263204"/>
            <a:ext cx="2207702" cy="1181101"/>
          </a:xfrm>
          <a:prstGeom prst="roundRect">
            <a:avLst>
              <a:gd name="adj" fmla="val 16129"/>
            </a:avLst>
          </a:prstGeom>
          <a:solidFill>
            <a:srgbClr val="FF40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Refactor</a:t>
            </a:r>
          </a:p>
        </p:txBody>
      </p:sp>
      <p:sp>
        <p:nvSpPr>
          <p:cNvPr id="393" name="Shape 393"/>
          <p:cNvSpPr/>
          <p:nvPr/>
        </p:nvSpPr>
        <p:spPr>
          <a:xfrm rot="8357238">
            <a:off x="7867239" y="7397787"/>
            <a:ext cx="810092" cy="610266"/>
          </a:xfrm>
          <a:prstGeom prst="rightArrow">
            <a:avLst>
              <a:gd name="adj1" fmla="val 28635"/>
              <a:gd name="adj2" fmla="val 74449"/>
            </a:avLst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202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Measuring Test Effectiveness</a:t>
            </a:r>
          </a:p>
        </p:txBody>
      </p:sp>
      <p:sp>
        <p:nvSpPr>
          <p:cNvPr id="520" name="Shape 5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28750" indent="-666750"/>
            <a:r>
              <a:t>Big issue, regardless of TDD</a:t>
            </a:r>
          </a:p>
          <a:p>
            <a:pPr marL="1428750" indent="-666750"/>
            <a:r>
              <a:t>#bugs found in QA is a tricky measure</a:t>
            </a:r>
          </a:p>
          <a:p>
            <a:pPr marL="1428750" indent="-666750"/>
            <a:r>
              <a:rPr i="1"/>
              <a:t>Code coverage</a:t>
            </a:r>
            <a:r>
              <a:t> is often used</a:t>
            </a:r>
          </a:p>
        </p:txBody>
      </p:sp>
    </p:spTree>
    <p:extLst>
      <p:ext uri="{BB962C8B-B14F-4D97-AF65-F5344CB8AC3E}">
        <p14:creationId xmlns:p14="http://schemas.microsoft.com/office/powerpoint/2010/main" val="23296668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457200" y="1968500"/>
            <a:ext cx="3276600" cy="1943100"/>
          </a:xfrm>
          <a:prstGeom prst="roundRect">
            <a:avLst>
              <a:gd name="adj" fmla="val 9804"/>
            </a:avLst>
          </a:prstGeom>
          <a:solidFill>
            <a:srgbClr val="00FD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TDD</a:t>
            </a:r>
          </a:p>
        </p:txBody>
      </p:sp>
      <p:sp>
        <p:nvSpPr>
          <p:cNvPr id="523" name="Shape 523"/>
          <p:cNvSpPr/>
          <p:nvPr/>
        </p:nvSpPr>
        <p:spPr>
          <a:xfrm>
            <a:off x="457200" y="5486400"/>
            <a:ext cx="3276600" cy="1943100"/>
          </a:xfrm>
          <a:prstGeom prst="roundRect">
            <a:avLst>
              <a:gd name="adj" fmla="val 9804"/>
            </a:avLst>
          </a:prstGeom>
          <a:solidFill>
            <a:srgbClr val="00FD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defRPr sz="4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“Regular” Development</a:t>
            </a:r>
          </a:p>
        </p:txBody>
      </p:sp>
      <p:sp>
        <p:nvSpPr>
          <p:cNvPr id="524" name="Shape 524"/>
          <p:cNvSpPr/>
          <p:nvPr/>
        </p:nvSpPr>
        <p:spPr>
          <a:xfrm>
            <a:off x="8827622" y="2266950"/>
            <a:ext cx="39624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54% Statement Coverage</a:t>
            </a:r>
          </a:p>
        </p:txBody>
      </p:sp>
      <p:sp>
        <p:nvSpPr>
          <p:cNvPr id="525" name="Shape 525"/>
          <p:cNvSpPr/>
          <p:nvPr/>
        </p:nvSpPr>
        <p:spPr>
          <a:xfrm>
            <a:off x="8826500" y="5791200"/>
            <a:ext cx="3962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54% Statement Coverage</a:t>
            </a:r>
          </a:p>
        </p:txBody>
      </p:sp>
      <p:grpSp>
        <p:nvGrpSpPr>
          <p:cNvPr id="528" name="Group 528"/>
          <p:cNvGrpSpPr/>
          <p:nvPr/>
        </p:nvGrpSpPr>
        <p:grpSpPr>
          <a:xfrm>
            <a:off x="3873500" y="1968500"/>
            <a:ext cx="4495800" cy="1943100"/>
            <a:chOff x="0" y="0"/>
            <a:chExt cx="4495800" cy="1943100"/>
          </a:xfrm>
        </p:grpSpPr>
        <p:sp>
          <p:nvSpPr>
            <p:cNvPr id="526" name="Shape 526"/>
            <p:cNvSpPr/>
            <p:nvPr/>
          </p:nvSpPr>
          <p:spPr>
            <a:xfrm>
              <a:off x="1536700" y="0"/>
              <a:ext cx="2959100" cy="1943100"/>
            </a:xfrm>
            <a:prstGeom prst="roundRect">
              <a:avLst>
                <a:gd name="adj" fmla="val 9804"/>
              </a:avLst>
            </a:prstGeom>
            <a:solidFill>
              <a:srgbClr val="AA79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Set Of Test Cases</a:t>
              </a:r>
            </a:p>
          </p:txBody>
        </p:sp>
        <p:sp>
          <p:nvSpPr>
            <p:cNvPr id="527" name="Shape 527"/>
            <p:cNvSpPr/>
            <p:nvPr/>
          </p:nvSpPr>
          <p:spPr>
            <a:xfrm>
              <a:off x="0" y="342900"/>
              <a:ext cx="1270000" cy="1270000"/>
            </a:xfrm>
            <a:prstGeom prst="rightArrow">
              <a:avLst>
                <a:gd name="adj1" fmla="val 32000"/>
                <a:gd name="adj2" fmla="val 4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  <p:grpSp>
        <p:nvGrpSpPr>
          <p:cNvPr id="531" name="Group 531"/>
          <p:cNvGrpSpPr/>
          <p:nvPr/>
        </p:nvGrpSpPr>
        <p:grpSpPr>
          <a:xfrm>
            <a:off x="3873500" y="5486400"/>
            <a:ext cx="4495800" cy="1943100"/>
            <a:chOff x="0" y="0"/>
            <a:chExt cx="4495800" cy="1943100"/>
          </a:xfrm>
        </p:grpSpPr>
        <p:sp>
          <p:nvSpPr>
            <p:cNvPr id="529" name="Shape 529"/>
            <p:cNvSpPr/>
            <p:nvPr/>
          </p:nvSpPr>
          <p:spPr>
            <a:xfrm>
              <a:off x="1536700" y="0"/>
              <a:ext cx="2959100" cy="1943100"/>
            </a:xfrm>
            <a:prstGeom prst="roundRect">
              <a:avLst>
                <a:gd name="adj" fmla="val 9804"/>
              </a:avLst>
            </a:prstGeom>
            <a:solidFill>
              <a:srgbClr val="AA79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Set Of Test Cases</a:t>
              </a:r>
            </a:p>
          </p:txBody>
        </p:sp>
        <p:sp>
          <p:nvSpPr>
            <p:cNvPr id="530" name="Shape 530"/>
            <p:cNvSpPr/>
            <p:nvPr/>
          </p:nvSpPr>
          <p:spPr>
            <a:xfrm>
              <a:off x="0" y="342900"/>
              <a:ext cx="1270000" cy="1270000"/>
            </a:xfrm>
            <a:prstGeom prst="rightArrow">
              <a:avLst>
                <a:gd name="adj1" fmla="val 32000"/>
                <a:gd name="adj2" fmla="val 4400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441075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0" animBg="1" advAuto="0"/>
      <p:bldP spid="524" grpId="0" animBg="1" advAuto="0"/>
      <p:bldP spid="525" grpId="0" animBg="1" advAuto="0"/>
      <p:bldP spid="528" grpId="0" animBg="1" advAuto="0"/>
      <p:bldP spid="531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514600"/>
          </a:xfrm>
          <a:prstGeom prst="rect">
            <a:avLst/>
          </a:prstGeom>
        </p:spPr>
        <p:txBody>
          <a:bodyPr/>
          <a:lstStyle/>
          <a:p>
            <a:r>
              <a:t>TDD and Coverage</a:t>
            </a:r>
          </a:p>
        </p:txBody>
      </p:sp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xfrm>
            <a:off x="320511" y="2603500"/>
            <a:ext cx="11731789" cy="6842158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TDD is not about more code coverage</a:t>
            </a:r>
          </a:p>
          <a:p>
            <a:pPr marL="1428750" indent="-666750"/>
            <a:r>
              <a:rPr dirty="0"/>
              <a:t>Managers can just set a target (</a:t>
            </a:r>
            <a:r>
              <a:rPr dirty="0" err="1"/>
              <a:t>eg</a:t>
            </a:r>
            <a:r>
              <a:rPr dirty="0"/>
              <a:t> &gt;50%) and let engineers decide how to achieve it</a:t>
            </a:r>
          </a:p>
          <a:p>
            <a:pPr marL="1428750" indent="-666750"/>
            <a:r>
              <a:rPr dirty="0"/>
              <a:t>TDD is about </a:t>
            </a:r>
            <a:r>
              <a:rPr i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13213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Coverage Does Not Tell You Much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>
                <a:solidFill>
                  <a:srgbClr val="0433FF"/>
                </a:solidFill>
              </a:rPr>
              <a:t>void </a:t>
            </a:r>
            <a:r>
              <a:rPr dirty="0" err="1">
                <a:solidFill>
                  <a:srgbClr val="0433FF"/>
                </a:solidFill>
              </a:rPr>
              <a:t>testInsertOneElement</a:t>
            </a:r>
            <a:r>
              <a:rPr dirty="0">
                <a:solidFill>
                  <a:srgbClr val="0433FF"/>
                </a:solidFill>
              </a:rPr>
              <a:t>(){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List </a:t>
            </a:r>
            <a:r>
              <a:rPr dirty="0" err="1"/>
              <a:t>list</a:t>
            </a:r>
            <a:r>
              <a:rPr dirty="0"/>
              <a:t> = new List();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list.insert</a:t>
            </a:r>
            <a:r>
              <a:rPr dirty="0"/>
              <a:t>(42);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/>
              <a:t>int</a:t>
            </a:r>
            <a:r>
              <a:rPr dirty="0"/>
              <a:t> size = </a:t>
            </a:r>
            <a:r>
              <a:rPr dirty="0" err="1"/>
              <a:t>list.size</a:t>
            </a:r>
            <a:r>
              <a:rPr dirty="0"/>
              <a:t>();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/>
              <a:t>     </a:t>
            </a:r>
            <a:r>
              <a:rPr dirty="0" err="1" smtClean="0"/>
              <a:t>Assert.equals</a:t>
            </a:r>
            <a:r>
              <a:rPr dirty="0"/>
              <a:t>( 1 , size );  </a:t>
            </a:r>
          </a:p>
          <a:p>
            <a:pPr marL="0" indent="0">
              <a:buSzTx/>
              <a:buNone/>
              <a:defRPr>
                <a:solidFill>
                  <a:srgbClr val="0433FF"/>
                </a:solidFill>
              </a:defRPr>
            </a:pPr>
            <a:r>
              <a:rPr dirty="0" smtClean="0"/>
              <a:t>}</a:t>
            </a:r>
            <a:endParaRPr dirty="0"/>
          </a:p>
        </p:txBody>
      </p:sp>
      <p:sp>
        <p:nvSpPr>
          <p:cNvPr id="538" name="Shape 538"/>
          <p:cNvSpPr/>
          <p:nvPr/>
        </p:nvSpPr>
        <p:spPr>
          <a:xfrm>
            <a:off x="7843101" y="4172823"/>
            <a:ext cx="3777399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Let’s say 15% coverage</a:t>
            </a:r>
          </a:p>
        </p:txBody>
      </p:sp>
      <p:grpSp>
        <p:nvGrpSpPr>
          <p:cNvPr id="542" name="Group 542"/>
          <p:cNvGrpSpPr/>
          <p:nvPr/>
        </p:nvGrpSpPr>
        <p:grpSpPr>
          <a:xfrm>
            <a:off x="1197564" y="6686615"/>
            <a:ext cx="10255086" cy="1346200"/>
            <a:chOff x="0" y="-12635"/>
            <a:chExt cx="10255085" cy="1346200"/>
          </a:xfrm>
        </p:grpSpPr>
        <p:sp>
          <p:nvSpPr>
            <p:cNvPr id="539" name="Shape 539"/>
            <p:cNvSpPr/>
            <p:nvPr/>
          </p:nvSpPr>
          <p:spPr>
            <a:xfrm>
              <a:off x="0" y="311150"/>
              <a:ext cx="413817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rPr dirty="0"/>
                <a:t>//</a:t>
              </a:r>
            </a:p>
          </p:txBody>
        </p:sp>
        <p:sp>
          <p:nvSpPr>
            <p:cNvPr id="540" name="Shape 540"/>
            <p:cNvSpPr/>
            <p:nvPr/>
          </p:nvSpPr>
          <p:spPr>
            <a:xfrm>
              <a:off x="423281" y="681703"/>
              <a:ext cx="5385066" cy="397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813384" y="-12635"/>
              <a:ext cx="3441701" cy="1346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584200"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rPr dirty="0"/>
                <a:t>Coverage does not change!!!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25946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How Good Are Your Test Assertions?</a:t>
            </a:r>
          </a:p>
        </p:txBody>
      </p:sp>
      <p:sp>
        <p:nvSpPr>
          <p:cNvPr id="545" name="Shape 545"/>
          <p:cNvSpPr>
            <a:spLocks noGrp="1"/>
          </p:cNvSpPr>
          <p:nvPr>
            <p:ph type="body" idx="1"/>
          </p:nvPr>
        </p:nvSpPr>
        <p:spPr>
          <a:xfrm>
            <a:off x="197963" y="2933700"/>
            <a:ext cx="12570979" cy="63500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Current tools cannot tell you that</a:t>
            </a:r>
          </a:p>
          <a:p>
            <a:pPr marL="1696357" lvl="1" indent="-489857"/>
            <a:r>
              <a:rPr lang="en-US" dirty="0" smtClean="0"/>
              <a:t>However, </a:t>
            </a:r>
            <a:r>
              <a:rPr dirty="0" smtClean="0"/>
              <a:t>“Mutation </a:t>
            </a:r>
            <a:r>
              <a:rPr dirty="0"/>
              <a:t>Testing” is </a:t>
            </a:r>
            <a:r>
              <a:rPr dirty="0" smtClean="0"/>
              <a:t>st</a:t>
            </a:r>
            <a:r>
              <a:rPr lang="en-US" dirty="0" smtClean="0"/>
              <a:t>arting to get usable</a:t>
            </a:r>
            <a:endParaRPr dirty="0"/>
          </a:p>
          <a:p>
            <a:pPr marL="1428750" indent="-666750"/>
            <a:r>
              <a:rPr dirty="0"/>
              <a:t>TDD helps you because </a:t>
            </a:r>
            <a:r>
              <a:rPr i="1" dirty="0"/>
              <a:t>force</a:t>
            </a:r>
            <a:r>
              <a:rPr dirty="0"/>
              <a:t> you to write effective assertions</a:t>
            </a:r>
          </a:p>
          <a:p>
            <a:pPr marL="1696357" lvl="1" indent="-489857"/>
            <a:r>
              <a:rPr i="1" dirty="0"/>
              <a:t>tests first need to fail</a:t>
            </a:r>
            <a:r>
              <a:rPr dirty="0"/>
              <a:t>, and then pass  </a:t>
            </a:r>
          </a:p>
        </p:txBody>
      </p:sp>
    </p:spTree>
    <p:extLst>
      <p:ext uri="{BB962C8B-B14F-4D97-AF65-F5344CB8AC3E}">
        <p14:creationId xmlns:p14="http://schemas.microsoft.com/office/powerpoint/2010/main" val="24061507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TDD is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Design</a:t>
            </a:r>
            <a:r>
              <a:t> Methodology</a:t>
            </a:r>
          </a:p>
        </p:txBody>
      </p:sp>
      <p:sp>
        <p:nvSpPr>
          <p:cNvPr id="548" name="Shape 548"/>
          <p:cNvSpPr>
            <a:spLocks noGrp="1"/>
          </p:cNvSpPr>
          <p:nvPr>
            <p:ph type="body" idx="1"/>
          </p:nvPr>
        </p:nvSpPr>
        <p:spPr>
          <a:xfrm>
            <a:off x="952500" y="2914584"/>
            <a:ext cx="11099800" cy="6286500"/>
          </a:xfrm>
          <a:prstGeom prst="rect">
            <a:avLst/>
          </a:prstGeom>
        </p:spPr>
        <p:txBody>
          <a:bodyPr/>
          <a:lstStyle/>
          <a:p>
            <a:pPr marL="1428750" indent="-666750"/>
            <a:r>
              <a:rPr dirty="0"/>
              <a:t>You can write tests even without TDD</a:t>
            </a:r>
          </a:p>
          <a:p>
            <a:pPr marL="1428750" indent="-666750"/>
            <a:r>
              <a:rPr dirty="0"/>
              <a:t>Incremental, </a:t>
            </a:r>
            <a:r>
              <a:rPr i="1" dirty="0"/>
              <a:t>small</a:t>
            </a:r>
            <a:r>
              <a:rPr dirty="0"/>
              <a:t> steps, each one </a:t>
            </a:r>
            <a:r>
              <a:rPr i="1" dirty="0"/>
              <a:t>verified</a:t>
            </a:r>
          </a:p>
          <a:p>
            <a:pPr marL="1428750" indent="-666750"/>
            <a:r>
              <a:rPr lang="en-US" dirty="0" smtClean="0"/>
              <a:t>Can be </a:t>
            </a:r>
            <a:r>
              <a:rPr lang="en-US" dirty="0"/>
              <a:t>u</a:t>
            </a:r>
            <a:r>
              <a:rPr dirty="0" smtClean="0"/>
              <a:t>seful </a:t>
            </a:r>
            <a:r>
              <a:rPr dirty="0"/>
              <a:t>for complex code</a:t>
            </a:r>
          </a:p>
          <a:p>
            <a:pPr marL="1251857" indent="-489857"/>
            <a:r>
              <a:rPr lang="en-US" dirty="0" smtClean="0"/>
              <a:t> </a:t>
            </a:r>
            <a:r>
              <a:rPr lang="en-US" dirty="0"/>
              <a:t>C</a:t>
            </a:r>
            <a:r>
              <a:rPr dirty="0" smtClean="0"/>
              <a:t>an </a:t>
            </a:r>
            <a:r>
              <a:rPr dirty="0"/>
              <a:t>apply TDD only on subset of a project</a:t>
            </a:r>
          </a:p>
          <a:p>
            <a:pPr marL="1428750" indent="-666750"/>
            <a:r>
              <a:rPr dirty="0"/>
              <a:t>TDD </a:t>
            </a:r>
            <a:r>
              <a:rPr lang="en-US" dirty="0" smtClean="0"/>
              <a:t>might</a:t>
            </a:r>
            <a:r>
              <a:rPr dirty="0" smtClean="0"/>
              <a:t> </a:t>
            </a:r>
            <a:r>
              <a:rPr dirty="0"/>
              <a:t>lead to write very different code</a:t>
            </a:r>
          </a:p>
          <a:p>
            <a:pPr marL="1696357" lvl="1" indent="-489857"/>
            <a:r>
              <a:rPr dirty="0"/>
              <a:t>impact 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6484474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2</a:t>
            </a:r>
            <a:r>
              <a:rPr lang="en-US" dirty="0" smtClean="0"/>
              <a:t>.2 </a:t>
            </a:r>
            <a:r>
              <a:rPr lang="en-US" dirty="0" smtClean="0"/>
              <a:t>and </a:t>
            </a:r>
            <a:r>
              <a:rPr lang="en-US" dirty="0" smtClean="0"/>
              <a:t>2.3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org.pg4200.les04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exercises/ex04</a:t>
            </a:r>
            <a:endParaRPr lang="en-US" i="1" dirty="0" smtClean="0"/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9147"/>
            <a:ext cx="11099800" cy="11109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74458"/>
              </p:ext>
            </p:extLst>
          </p:nvPr>
        </p:nvGraphicFramePr>
        <p:xfrm>
          <a:off x="479821" y="2003722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4414"/>
              </p:ext>
            </p:extLst>
          </p:nvPr>
        </p:nvGraphicFramePr>
        <p:xfrm>
          <a:off x="479821" y="2811683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20124"/>
              </p:ext>
            </p:extLst>
          </p:nvPr>
        </p:nvGraphicFramePr>
        <p:xfrm>
          <a:off x="479821" y="361456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1026"/>
              </p:ext>
            </p:extLst>
          </p:nvPr>
        </p:nvGraphicFramePr>
        <p:xfrm>
          <a:off x="479821" y="4422525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55126"/>
              </p:ext>
            </p:extLst>
          </p:nvPr>
        </p:nvGraphicFramePr>
        <p:xfrm>
          <a:off x="479821" y="5230486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72052"/>
              </p:ext>
            </p:extLst>
          </p:nvPr>
        </p:nvGraphicFramePr>
        <p:xfrm>
          <a:off x="479821" y="603844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92685"/>
              </p:ext>
            </p:extLst>
          </p:nvPr>
        </p:nvGraphicFramePr>
        <p:xfrm>
          <a:off x="479821" y="685201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42812"/>
              </p:ext>
            </p:extLst>
          </p:nvPr>
        </p:nvGraphicFramePr>
        <p:xfrm>
          <a:off x="479821" y="766558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8920" y="7566649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K=6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0313" y="5937558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5548" y="2643964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6310" y="3469727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0313" y="5100283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6310" y="6745600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5548" y="1906026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K=4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5266" y="429549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K=5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Best case: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already sorted, e.g., 1-2-3-4-5-6, need to do N-1 comparisons, so </a:t>
                </a:r>
                <a:r>
                  <a:rPr kumimoji="0" lang="el-GR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Ω</a:t>
                </a:r>
                <a:r>
                  <a:rPr kumimoji="0" lang="en-US" sz="3600" b="0" i="0" u="none" strike="noStrike" cap="none" spc="0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(N)</a:t>
                </a: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3600" b="0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Times New Roman" panose="02020603050405020304" pitchFamily="18" charset="0"/>
                  <a:sym typeface="Helvetica Light"/>
                </a:endParaRP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baseline="0" dirty="0" smtClean="0">
                    <a:cs typeface="Times New Roman" panose="02020603050405020304" pitchFamily="18" charset="0"/>
                  </a:rPr>
                  <a:t>Worst case:</a:t>
                </a:r>
                <a:r>
                  <a:rPr lang="en-US" dirty="0" smtClean="0">
                    <a:cs typeface="Times New Roman" panose="02020603050405020304" pitchFamily="18" charset="0"/>
                  </a:rPr>
                  <a:t> opposite order,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e.g</a:t>
                </a:r>
                <a:r>
                  <a:rPr lang="en-US" dirty="0" smtClean="0">
                    <a:cs typeface="Times New Roman" panose="02020603050405020304" pitchFamily="18" charset="0"/>
                  </a:rPr>
                  <a:t>, 6-5-4-3-2-1, each element needs to be compared and swapped with all previous K ones, so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)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blipFill>
                <a:blip r:embed="rId2"/>
                <a:stretch>
                  <a:fillRect l="-3356" t="-982" r="-2172" b="-3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73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7524750" cy="6286500"/>
          </a:xfrm>
        </p:spPr>
        <p:txBody>
          <a:bodyPr/>
          <a:lstStyle/>
          <a:p>
            <a:r>
              <a:rPr lang="en-US" i="1" dirty="0" smtClean="0"/>
              <a:t>Divide and Conquer</a:t>
            </a:r>
          </a:p>
          <a:p>
            <a:pPr lvl="1"/>
            <a:r>
              <a:rPr lang="en-US" dirty="0" smtClean="0"/>
              <a:t>Recursive implementation</a:t>
            </a:r>
          </a:p>
          <a:p>
            <a:r>
              <a:rPr lang="en-US" dirty="0" smtClean="0"/>
              <a:t>Split the array in two </a:t>
            </a:r>
          </a:p>
          <a:p>
            <a:r>
              <a:rPr lang="en-US" dirty="0" smtClean="0"/>
              <a:t>Sort the two parts</a:t>
            </a:r>
          </a:p>
          <a:p>
            <a:r>
              <a:rPr lang="en-US" dirty="0" smtClean="0"/>
              <a:t>Merge the two parts once sorted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747"/>
              </p:ext>
            </p:extLst>
          </p:nvPr>
        </p:nvGraphicFramePr>
        <p:xfrm>
          <a:off x="8594729" y="3725403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18995"/>
              </p:ext>
            </p:extLst>
          </p:nvPr>
        </p:nvGraphicFramePr>
        <p:xfrm>
          <a:off x="8626478" y="536504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2274"/>
              </p:ext>
            </p:extLst>
          </p:nvPr>
        </p:nvGraphicFramePr>
        <p:xfrm>
          <a:off x="8626478" y="6486947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80517"/>
              </p:ext>
            </p:extLst>
          </p:nvPr>
        </p:nvGraphicFramePr>
        <p:xfrm>
          <a:off x="8648702" y="751134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234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2603500"/>
            <a:ext cx="12744449" cy="6286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Writing </a:t>
            </a:r>
            <a:r>
              <a:rPr lang="en-US" i="1" dirty="0" err="1" smtClean="0"/>
              <a:t>mergeSort</a:t>
            </a:r>
            <a:r>
              <a:rPr lang="en-US" i="1" dirty="0" smtClean="0"/>
              <a:t>(T[] array)</a:t>
            </a:r>
          </a:p>
          <a:p>
            <a:r>
              <a:rPr lang="en-US" dirty="0" smtClean="0"/>
              <a:t>How to sort the 2 halves if my goal was to write a sort algorithm???</a:t>
            </a:r>
          </a:p>
          <a:p>
            <a:r>
              <a:rPr lang="en-US" dirty="0" smtClean="0"/>
              <a:t>Recursion: reuse function you are writing, but  on smaller data</a:t>
            </a:r>
          </a:p>
          <a:p>
            <a:pPr marL="444500" lvl="1" indent="0">
              <a:buNone/>
            </a:pPr>
            <a:r>
              <a:rPr lang="en-US" i="1" dirty="0" err="1"/>
              <a:t>mergeSort</a:t>
            </a:r>
            <a:r>
              <a:rPr lang="en-US" i="1" dirty="0"/>
              <a:t>(T[] </a:t>
            </a:r>
            <a:r>
              <a:rPr lang="en-US" i="1" dirty="0" smtClean="0"/>
              <a:t>array){</a:t>
            </a:r>
            <a:endParaRPr lang="en-US" i="1" dirty="0"/>
          </a:p>
          <a:p>
            <a:pPr marL="444500" lvl="1" indent="0"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mergeSort</a:t>
            </a:r>
            <a:r>
              <a:rPr lang="en-US" i="1" dirty="0" smtClean="0"/>
              <a:t>(array, 0, </a:t>
            </a:r>
            <a:r>
              <a:rPr lang="en-US" i="1" dirty="0" err="1" smtClean="0"/>
              <a:t>array.length</a:t>
            </a:r>
            <a:r>
              <a:rPr lang="en-US" i="1" dirty="0" smtClean="0"/>
              <a:t> / 2)</a:t>
            </a:r>
            <a:endParaRPr lang="en-US" i="1" dirty="0"/>
          </a:p>
          <a:p>
            <a:pPr marL="444500" lvl="1" indent="0"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mergeSort</a:t>
            </a:r>
            <a:r>
              <a:rPr lang="en-US" i="1" dirty="0" smtClean="0"/>
              <a:t>(array, </a:t>
            </a:r>
            <a:r>
              <a:rPr lang="en-US" i="1" dirty="0" err="1" smtClean="0"/>
              <a:t>array.length</a:t>
            </a:r>
            <a:r>
              <a:rPr lang="en-US" i="1" dirty="0" smtClean="0"/>
              <a:t> /2 , </a:t>
            </a:r>
            <a:r>
              <a:rPr lang="en-US" i="1" dirty="0" err="1" smtClean="0"/>
              <a:t>array.length</a:t>
            </a:r>
            <a:r>
              <a:rPr lang="en-US" i="1" dirty="0" smtClean="0"/>
              <a:t>)</a:t>
            </a:r>
          </a:p>
          <a:p>
            <a:pPr marL="444500" lvl="1" indent="0"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mergeHalves</a:t>
            </a:r>
            <a:r>
              <a:rPr lang="en-US" i="1" dirty="0" smtClean="0"/>
              <a:t>(array)</a:t>
            </a:r>
          </a:p>
          <a:p>
            <a:pPr marL="444500" lvl="1" indent="0">
              <a:buNone/>
            </a:pPr>
            <a:r>
              <a:rPr lang="en-US" i="1" dirty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55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03500"/>
            <a:ext cx="12268200" cy="6286500"/>
          </a:xfrm>
        </p:spPr>
        <p:txBody>
          <a:bodyPr/>
          <a:lstStyle/>
          <a:p>
            <a:r>
              <a:rPr lang="en-US" dirty="0" smtClean="0"/>
              <a:t>To avoid infinite loop, you need to define a stopping condition</a:t>
            </a:r>
          </a:p>
          <a:p>
            <a:r>
              <a:rPr lang="en-US" dirty="0" smtClean="0"/>
              <a:t>When do I know for certain that an array is sorted?</a:t>
            </a:r>
          </a:p>
          <a:p>
            <a:r>
              <a:rPr lang="en-US" dirty="0" smtClean="0"/>
              <a:t>Answer: when its size is at most 1</a:t>
            </a:r>
          </a:p>
          <a:p>
            <a:r>
              <a:rPr lang="en-US" dirty="0" smtClean="0"/>
              <a:t>So, stop recursion when reaching an half of size 1 or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28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51765"/>
            <a:ext cx="11099800" cy="1336675"/>
          </a:xfrm>
        </p:spPr>
        <p:txBody>
          <a:bodyPr/>
          <a:lstStyle/>
          <a:p>
            <a:r>
              <a:rPr lang="en-US" dirty="0" smtClean="0"/>
              <a:t>Merge of Halves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704341"/>
            <a:ext cx="12700000" cy="23342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 recursion, I can sort the 2 halves, but array with 2 sorted halves is not sorted</a:t>
            </a:r>
            <a:endParaRPr lang="en-US" dirty="0"/>
          </a:p>
          <a:p>
            <a:r>
              <a:rPr lang="en-US" dirty="0" smtClean="0"/>
              <a:t>Scan the 2 halves, and copy min to a new array</a:t>
            </a:r>
          </a:p>
          <a:p>
            <a:r>
              <a:rPr lang="en-US" dirty="0"/>
              <a:t>B</a:t>
            </a:r>
            <a:r>
              <a:rPr lang="en-US" dirty="0" smtClean="0"/>
              <a:t>etween </a:t>
            </a:r>
            <a:r>
              <a:rPr lang="en-US" dirty="0"/>
              <a:t>N</a:t>
            </a:r>
            <a:r>
              <a:rPr lang="en-US" dirty="0" smtClean="0"/>
              <a:t>/2 and N comparisons: once reached end of one half, copy over the other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55340"/>
              </p:ext>
            </p:extLst>
          </p:nvPr>
        </p:nvGraphicFramePr>
        <p:xfrm>
          <a:off x="581027" y="4324350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1448"/>
              </p:ext>
            </p:extLst>
          </p:nvPr>
        </p:nvGraphicFramePr>
        <p:xfrm>
          <a:off x="581027" y="5829300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58822"/>
              </p:ext>
            </p:extLst>
          </p:nvPr>
        </p:nvGraphicFramePr>
        <p:xfrm>
          <a:off x="581027" y="5072944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8692"/>
              </p:ext>
            </p:extLst>
          </p:nvPr>
        </p:nvGraphicFramePr>
        <p:xfrm>
          <a:off x="7172327" y="4324350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31152"/>
              </p:ext>
            </p:extLst>
          </p:nvPr>
        </p:nvGraphicFramePr>
        <p:xfrm>
          <a:off x="7172327" y="5829300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67429"/>
              </p:ext>
            </p:extLst>
          </p:nvPr>
        </p:nvGraphicFramePr>
        <p:xfrm>
          <a:off x="7172327" y="5072944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27447"/>
              </p:ext>
            </p:extLst>
          </p:nvPr>
        </p:nvGraphicFramePr>
        <p:xfrm>
          <a:off x="581027" y="7353935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58284"/>
              </p:ext>
            </p:extLst>
          </p:nvPr>
        </p:nvGraphicFramePr>
        <p:xfrm>
          <a:off x="581027" y="8858885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27124"/>
              </p:ext>
            </p:extLst>
          </p:nvPr>
        </p:nvGraphicFramePr>
        <p:xfrm>
          <a:off x="581027" y="8102529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47391"/>
              </p:ext>
            </p:extLst>
          </p:nvPr>
        </p:nvGraphicFramePr>
        <p:xfrm>
          <a:off x="7172327" y="7353935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2902"/>
              </p:ext>
            </p:extLst>
          </p:nvPr>
        </p:nvGraphicFramePr>
        <p:xfrm>
          <a:off x="7172327" y="8858885"/>
          <a:ext cx="4150782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82034"/>
              </p:ext>
            </p:extLst>
          </p:nvPr>
        </p:nvGraphicFramePr>
        <p:xfrm>
          <a:off x="7172327" y="8102529"/>
          <a:ext cx="20753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050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2089</Words>
  <Application>Microsoft Office PowerPoint</Application>
  <PresentationFormat>Custom</PresentationFormat>
  <Paragraphs>494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Cambria Math</vt:lpstr>
      <vt:lpstr>Gill Sans</vt:lpstr>
      <vt:lpstr>Gill Sans SemiBold</vt:lpstr>
      <vt:lpstr>Helvetica Light</vt:lpstr>
      <vt:lpstr>Helvetica Neue</vt:lpstr>
      <vt:lpstr>Times New Roman</vt:lpstr>
      <vt:lpstr>White</vt:lpstr>
      <vt:lpstr>PG4200: Algorithms And Data Structures  Lesson 04:  Advanced Sorting and  Test Driven Development (TDD)</vt:lpstr>
      <vt:lpstr>Sorting Overview</vt:lpstr>
      <vt:lpstr>Sorting Algorithms</vt:lpstr>
      <vt:lpstr>Insertion Sort</vt:lpstr>
      <vt:lpstr>Cont.</vt:lpstr>
      <vt:lpstr>Merge Sort</vt:lpstr>
      <vt:lpstr>Recursion</vt:lpstr>
      <vt:lpstr>Recursion End</vt:lpstr>
      <vt:lpstr>Merge of Halves</vt:lpstr>
      <vt:lpstr>Cost</vt:lpstr>
      <vt:lpstr>Considerations</vt:lpstr>
      <vt:lpstr>Wikipedia</vt:lpstr>
      <vt:lpstr>Quick Sort</vt:lpstr>
      <vt:lpstr>Recursion</vt:lpstr>
      <vt:lpstr>PowerPoint Presentation</vt:lpstr>
      <vt:lpstr>Choice of Pivot</vt:lpstr>
      <vt:lpstr>Which Sorting Algorithm to Use?</vt:lpstr>
      <vt:lpstr>Test Driven Development (TDD)</vt:lpstr>
      <vt:lpstr>TDD in One Slide</vt:lpstr>
      <vt:lpstr>What TDD is Not</vt:lpstr>
      <vt:lpstr>Why TDD???</vt:lpstr>
      <vt:lpstr>PowerPoint Presentation</vt:lpstr>
      <vt:lpstr>Some Facts on TDD</vt:lpstr>
      <vt:lpstr>PowerPoint Presentation</vt:lpstr>
      <vt:lpstr>TDD and Algorithms</vt:lpstr>
      <vt:lpstr>Do You Practice What You Preach?</vt:lpstr>
      <vt:lpstr>General Principles of TDD</vt:lpstr>
      <vt:lpstr>PowerPoint Presentation</vt:lpstr>
      <vt:lpstr>Example:  A List</vt:lpstr>
      <vt:lpstr>First Unit Test</vt:lpstr>
      <vt:lpstr>Fix The Code</vt:lpstr>
      <vt:lpstr>Refactor Step</vt:lpstr>
      <vt:lpstr>Integration Step</vt:lpstr>
      <vt:lpstr>Back to First Step</vt:lpstr>
      <vt:lpstr>Write A Second Test</vt:lpstr>
      <vt:lpstr>Minimal Fix</vt:lpstr>
      <vt:lpstr>Still need all passing tests</vt:lpstr>
      <vt:lpstr>Refactoring Step</vt:lpstr>
      <vt:lpstr>New Empty Stub</vt:lpstr>
      <vt:lpstr>Write A Third Test</vt:lpstr>
      <vt:lpstr>Minimal Fix Before Refactoring</vt:lpstr>
      <vt:lpstr>And so on... keep following the cycle</vt:lpstr>
      <vt:lpstr>Measuring Test Effectiveness</vt:lpstr>
      <vt:lpstr>PowerPoint Presentation</vt:lpstr>
      <vt:lpstr>TDD and Coverage</vt:lpstr>
      <vt:lpstr>Coverage Does Not Tell You Much</vt:lpstr>
      <vt:lpstr>How Good Are Your Test Assertions?</vt:lpstr>
      <vt:lpstr>TDD is A Design Methodology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arcuri82@gmail.com</cp:lastModifiedBy>
  <cp:revision>162</cp:revision>
  <dcterms:modified xsi:type="dcterms:W3CDTF">2018-06-14T10:28:26Z</dcterms:modified>
</cp:coreProperties>
</file>