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3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71" r:id="rId25"/>
    <p:sldId id="272" r:id="rId26"/>
    <p:sldId id="285" r:id="rId27"/>
    <p:sldId id="273" r:id="rId28"/>
    <p:sldId id="274" r:id="rId29"/>
    <p:sldId id="276" r:id="rId30"/>
    <p:sldId id="275" r:id="rId31"/>
    <p:sldId id="286" r:id="rId32"/>
    <p:sldId id="277" r:id="rId33"/>
    <p:sldId id="278" r:id="rId34"/>
    <p:sldId id="280" r:id="rId35"/>
    <p:sldId id="281" r:id="rId36"/>
    <p:sldId id="282" r:id="rId37"/>
    <p:sldId id="287" r:id="rId38"/>
    <p:sldId id="288" r:id="rId39"/>
    <p:sldId id="299" r:id="rId40"/>
    <p:sldId id="300" r:id="rId41"/>
    <p:sldId id="301" r:id="rId42"/>
    <p:sldId id="307" r:id="rId43"/>
    <p:sldId id="302" r:id="rId44"/>
    <p:sldId id="303" r:id="rId45"/>
    <p:sldId id="304" r:id="rId46"/>
    <p:sldId id="305" r:id="rId47"/>
    <p:sldId id="308" r:id="rId48"/>
    <p:sldId id="309" r:id="rId49"/>
    <p:sldId id="28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14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3891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03: </a:t>
            </a:r>
            <a:br>
              <a:rPr lang="en-US" dirty="0" smtClean="0"/>
            </a:br>
            <a:r>
              <a:rPr lang="en-US" dirty="0" smtClean="0"/>
              <a:t>Runtime Analysis and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Prof.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N???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define </a:t>
            </a:r>
            <a:r>
              <a:rPr lang="en-US" i="1" dirty="0" smtClean="0"/>
              <a:t>large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10? 50? 10000000000000000???</a:t>
            </a:r>
          </a:p>
          <a:p>
            <a:r>
              <a:rPr lang="en-US" dirty="0" smtClean="0"/>
              <a:t>We can’t really say… however, things grow so fast… what we think is </a:t>
            </a:r>
            <a:r>
              <a:rPr lang="en-US" i="1" dirty="0" smtClean="0"/>
              <a:t>large</a:t>
            </a:r>
            <a:r>
              <a:rPr lang="en-US" dirty="0" smtClean="0"/>
              <a:t> today, is likely going to be considered </a:t>
            </a:r>
            <a:r>
              <a:rPr lang="en-US" i="1" dirty="0" smtClean="0"/>
              <a:t>tiny </a:t>
            </a:r>
            <a:r>
              <a:rPr lang="en-US" dirty="0" smtClean="0"/>
              <a:t>in few years… </a:t>
            </a:r>
          </a:p>
          <a:p>
            <a:r>
              <a:rPr lang="en-US" dirty="0" smtClean="0"/>
              <a:t>Today I know how fast my algorithms are, because I run them. But I want to know how they will </a:t>
            </a:r>
            <a:r>
              <a:rPr lang="en-US" i="1" dirty="0" smtClean="0"/>
              <a:t>scale</a:t>
            </a:r>
            <a:r>
              <a:rPr lang="en-US" dirty="0" smtClean="0"/>
              <a:t> to the larger problem instances of tomorrow.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when my apps get more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6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FPS… large increase in number of polygons to render…</a:t>
            </a:r>
            <a:endParaRPr lang="en-US" sz="6600" dirty="0"/>
          </a:p>
        </p:txBody>
      </p:sp>
      <p:pic>
        <p:nvPicPr>
          <p:cNvPr id="5122" name="Picture 2" descr="Image result for fps games d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62250"/>
            <a:ext cx="474955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959" y="625792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(1993)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6386" y="468185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 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(2016)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1" y="5458792"/>
            <a:ext cx="6651625" cy="3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I am interested in scalability, the constants 5 and 100 are </a:t>
                </a:r>
                <a:r>
                  <a:rPr lang="en-US" i="1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constants 2, 10 and 7 are irrelevant. But what about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compared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??? It is smaller, but maybe still important?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595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Upper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there exists positive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upper bound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Useful to consider </a:t>
                </a:r>
                <a:r>
                  <a:rPr lang="en-US" i="1" dirty="0" smtClean="0"/>
                  <a:t>worst case scenarios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71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2, n’ = 1</a:t>
            </a:r>
          </a:p>
          <a:p>
            <a:r>
              <a:rPr lang="en-US" i="1" dirty="0" smtClean="0"/>
              <a:t>n &lt; 2n </a:t>
            </a:r>
            <a:r>
              <a:rPr lang="en-US" dirty="0" smtClean="0"/>
              <a:t> for n &gt;= 1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3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/>
              <a:lstStyle/>
              <a:p>
                <a:r>
                  <a:rPr lang="en-US" i="1" dirty="0" smtClean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Examples: </a:t>
                </a:r>
                <a:r>
                  <a:rPr lang="en-US" i="1" dirty="0" smtClean="0"/>
                  <a:t>c = 1, n’ = 2</a:t>
                </a:r>
              </a:p>
              <a:p>
                <a:r>
                  <a:rPr lang="en-US" i="1" dirty="0" smtClean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for n &gt;= 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0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11, n’ = 1</a:t>
            </a:r>
          </a:p>
          <a:p>
            <a:r>
              <a:rPr lang="en-US" i="1" dirty="0" smtClean="0"/>
              <a:t>10n &lt; 11n   </a:t>
            </a:r>
            <a:r>
              <a:rPr lang="en-US" dirty="0" smtClean="0"/>
              <a:t>for  n &gt;=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3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12, n’ = 3</a:t>
            </a:r>
          </a:p>
          <a:p>
            <a:r>
              <a:rPr lang="en-US" i="1" dirty="0" smtClean="0"/>
              <a:t>10n + 5 &lt; 12n  </a:t>
            </a:r>
            <a:r>
              <a:rPr lang="en-US" dirty="0" smtClean="0"/>
              <a:t>for n &gt;= </a:t>
            </a:r>
            <a:r>
              <a:rPr lang="en-US" dirty="0"/>
              <a:t>3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n=3 -&gt; f(n)=35, g(n)=36</a:t>
            </a:r>
          </a:p>
          <a:p>
            <a:r>
              <a:rPr lang="en-US" dirty="0" smtClean="0"/>
              <a:t>Note: for </a:t>
            </a:r>
            <a:r>
              <a:rPr lang="en-US" i="1" dirty="0" smtClean="0"/>
              <a:t>n&lt;=2</a:t>
            </a:r>
            <a:r>
              <a:rPr lang="en-US" dirty="0" smtClean="0"/>
              <a:t>, </a:t>
            </a:r>
            <a:r>
              <a:rPr lang="en-US" i="1" dirty="0" smtClean="0"/>
              <a:t>f(n)</a:t>
            </a:r>
            <a:r>
              <a:rPr lang="en-US" dirty="0" smtClean="0"/>
              <a:t> is actually larger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84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 smtClean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Examples: </a:t>
                </a:r>
                <a:r>
                  <a:rPr lang="en-US" i="1" dirty="0" smtClean="0"/>
                  <a:t>c = 2, n’ = 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+2n &lt;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 </a:t>
                </a:r>
                <a:r>
                  <a:rPr lang="en-US" dirty="0" smtClean="0"/>
                  <a:t>for n &gt;= </a:t>
                </a:r>
                <a:r>
                  <a:rPr lang="en-US" dirty="0"/>
                  <a:t>3</a:t>
                </a:r>
                <a:endParaRPr lang="en-US" dirty="0" smtClean="0"/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:r>
                  <a:rPr lang="en-US" i="1" dirty="0" smtClean="0"/>
                  <a:t>n=3 -&gt; f(n)=15, g(n)=18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7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1, n’ = 6</a:t>
            </a:r>
          </a:p>
          <a:p>
            <a:r>
              <a:rPr lang="en-US" i="1" dirty="0" smtClean="0"/>
              <a:t>5 &lt; n  </a:t>
            </a:r>
            <a:r>
              <a:rPr lang="en-US" dirty="0" smtClean="0"/>
              <a:t>for n &gt;=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8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Long?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2654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want </a:t>
            </a:r>
            <a:r>
              <a:rPr lang="en-US" b="1" dirty="0" smtClean="0"/>
              <a:t>fast</a:t>
            </a:r>
            <a:r>
              <a:rPr lang="en-US" dirty="0" smtClean="0"/>
              <a:t> algorithms</a:t>
            </a:r>
          </a:p>
          <a:p>
            <a:r>
              <a:rPr lang="en-US" dirty="0" smtClean="0"/>
              <a:t>You could just run some “experiments”, and check how long your algorithm takes</a:t>
            </a:r>
          </a:p>
          <a:p>
            <a:r>
              <a:rPr lang="en-US" dirty="0" smtClean="0"/>
              <a:t>But what if  algorithm will need to be run on a larger problem than I used in the experiments?</a:t>
            </a:r>
          </a:p>
          <a:p>
            <a:r>
              <a:rPr lang="en-US" dirty="0" smtClean="0"/>
              <a:t>If the problem is </a:t>
            </a:r>
            <a:r>
              <a:rPr lang="en-US" b="1" dirty="0" smtClean="0"/>
              <a:t>twice as big</a:t>
            </a:r>
            <a:r>
              <a:rPr lang="en-US" dirty="0" smtClean="0"/>
              <a:t>, will my algorithm take just </a:t>
            </a:r>
            <a:r>
              <a:rPr lang="en-US" b="1" dirty="0" smtClean="0"/>
              <a:t>twice as long</a:t>
            </a:r>
            <a:r>
              <a:rPr lang="en-US" dirty="0" smtClean="0"/>
              <a:t>???</a:t>
            </a:r>
            <a:endParaRPr dirty="0"/>
          </a:p>
        </p:txBody>
      </p:sp>
      <p:pic>
        <p:nvPicPr>
          <p:cNvPr id="1026" name="Picture 2" descr="Image result for stopw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090" y="493712"/>
            <a:ext cx="20605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7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1, n’ = 1</a:t>
            </a:r>
          </a:p>
          <a:p>
            <a:r>
              <a:rPr lang="en-US" i="1" dirty="0" smtClean="0"/>
              <a:t>5 &lt; 7  </a:t>
            </a:r>
            <a:r>
              <a:rPr lang="en-US" dirty="0" smtClean="0"/>
              <a:t>for regardless of </a:t>
            </a:r>
            <a:r>
              <a:rPr lang="en-US" i="1" dirty="0" smtClean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2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1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7, n’ = 1</a:t>
            </a:r>
          </a:p>
          <a:p>
            <a:r>
              <a:rPr lang="en-US" i="1" dirty="0" smtClean="0"/>
              <a:t>5 &lt; 7  </a:t>
            </a:r>
            <a:r>
              <a:rPr lang="en-US" dirty="0" smtClean="0"/>
              <a:t>for regardless of </a:t>
            </a:r>
            <a:r>
              <a:rPr lang="en-US" i="1" dirty="0" smtClean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1</a:t>
            </a:r>
          </a:p>
          <a:p>
            <a:r>
              <a:rPr lang="en-US" dirty="0" smtClean="0"/>
              <a:t>Whatever </a:t>
            </a:r>
            <a:r>
              <a:rPr lang="en-US" i="1" dirty="0" smtClean="0"/>
              <a:t>c</a:t>
            </a:r>
            <a:r>
              <a:rPr lang="en-US" dirty="0" smtClean="0"/>
              <a:t> I use (</a:t>
            </a:r>
            <a:r>
              <a:rPr lang="en-US" dirty="0" err="1" smtClean="0"/>
              <a:t>eg</a:t>
            </a:r>
            <a:r>
              <a:rPr lang="en-US" dirty="0" smtClean="0"/>
              <a:t> 5), </a:t>
            </a:r>
            <a:r>
              <a:rPr lang="en-US" i="1" dirty="0" smtClean="0"/>
              <a:t>f(n)&lt;c </a:t>
            </a:r>
            <a:r>
              <a:rPr lang="en-US" dirty="0" smtClean="0"/>
              <a:t>will not hold for </a:t>
            </a:r>
            <a:r>
              <a:rPr lang="en-US" i="1" dirty="0" smtClean="0"/>
              <a:t>n’&gt;c,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n’=c+1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2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Whatever </a:t>
            </a:r>
            <a:r>
              <a:rPr lang="en-US" i="1" dirty="0" smtClean="0"/>
              <a:t>c</a:t>
            </a:r>
            <a:r>
              <a:rPr lang="en-US" dirty="0" smtClean="0"/>
              <a:t> I use (</a:t>
            </a:r>
            <a:r>
              <a:rPr lang="en-US" dirty="0" err="1" smtClean="0"/>
              <a:t>eg</a:t>
            </a:r>
            <a:r>
              <a:rPr lang="en-US" dirty="0" smtClean="0"/>
              <a:t> 5), </a:t>
            </a:r>
            <a:r>
              <a:rPr lang="en-US" i="1" dirty="0" smtClean="0"/>
              <a:t>f(n)&lt;</a:t>
            </a:r>
            <a:r>
              <a:rPr lang="en-US" i="1" dirty="0" err="1" smtClean="0"/>
              <a:t>cn</a:t>
            </a:r>
            <a:r>
              <a:rPr lang="en-US" i="1" dirty="0" smtClean="0"/>
              <a:t> </a:t>
            </a:r>
            <a:r>
              <a:rPr lang="en-US" dirty="0" smtClean="0"/>
              <a:t>will not hold for </a:t>
            </a:r>
            <a:r>
              <a:rPr lang="en-US" i="1" dirty="0" smtClean="0"/>
              <a:t>n’&gt;c,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n’=c+1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9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</p:spPr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marL="444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8890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 typeface="Arial" panose="020B0604020202020204" pitchFamily="34" charset="0"/>
                  <a:buChar char="•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3335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Tx/>
                  <a:buChar char="★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1778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2222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667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111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556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000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52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Rules of Thumb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you have a polynomial, for upper bound just look at the highest exponent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means that, when analyzing an algorithm, you can ignore the parts with less impact </a:t>
                </a:r>
              </a:p>
              <a:p>
                <a:r>
                  <a:rPr lang="en-US" dirty="0" smtClean="0"/>
                  <a:t>When representing constants independent from the problem size, just use 1 by convention,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45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= {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: </a:t>
                </a:r>
                <a:r>
                  <a:rPr lang="en-US" dirty="0"/>
                  <a:t>there exists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  <a:p>
                <a:r>
                  <a:rPr lang="en-US" i="1" dirty="0" smtClean="0"/>
                  <a:t>O(g(n)) </a:t>
                </a:r>
                <a:r>
                  <a:rPr lang="en-US" dirty="0" smtClean="0"/>
                  <a:t> is actually a </a:t>
                </a:r>
                <a:r>
                  <a:rPr lang="en-US" i="1" dirty="0" smtClean="0"/>
                  <a:t>set</a:t>
                </a:r>
                <a:r>
                  <a:rPr lang="en-US" dirty="0" smtClean="0"/>
                  <a:t> of functions</a:t>
                </a:r>
              </a:p>
              <a:p>
                <a:r>
                  <a:rPr lang="en-US" i="1" dirty="0" smtClean="0"/>
                  <a:t>f(n) = O(g(n)) </a:t>
                </a:r>
                <a:r>
                  <a:rPr lang="en-US" dirty="0" smtClean="0"/>
                  <a:t>is not fully correct as notation, as we use it to represent the fact that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is one member of the set </a:t>
                </a:r>
                <a:r>
                  <a:rPr lang="en-US" i="1" dirty="0"/>
                  <a:t>O(g(n)) 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would be more precise, but often for simplicity you will see “=” instead of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”</a:t>
                </a:r>
                <a:endParaRPr lang="en-US" b="0" i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98" t="-679" r="-769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1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l-GR" dirty="0" smtClean="0"/>
              <a:t>Ω</a:t>
            </a:r>
            <a:r>
              <a:rPr lang="en-US" dirty="0" smtClean="0"/>
              <a:t> Lower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 there exists </a:t>
                </a:r>
                <a:r>
                  <a:rPr lang="en-US" dirty="0" smtClean="0"/>
                  <a:t> </a:t>
                </a:r>
                <a:r>
                  <a:rPr lang="en-US" dirty="0"/>
                  <a:t>positive </a:t>
                </a:r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lower bound</a:t>
                </a:r>
              </a:p>
              <a:p>
                <a:r>
                  <a:rPr lang="en-US" dirty="0" smtClean="0"/>
                  <a:t>Useful to consider </a:t>
                </a:r>
                <a:r>
                  <a:rPr lang="en-US" i="1" dirty="0" smtClean="0"/>
                  <a:t>how expensive </a:t>
                </a:r>
                <a:r>
                  <a:rPr lang="en-US" dirty="0" smtClean="0"/>
                  <a:t>algorithm is even in the </a:t>
                </a:r>
                <a:r>
                  <a:rPr lang="en-US" i="1" dirty="0" smtClean="0"/>
                  <a:t>best possible scenario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is a trivial lower bound valid for all functions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3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Tight Bound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If there exists </a:t>
                </a:r>
                <a:r>
                  <a:rPr lang="en-US" dirty="0" smtClean="0"/>
                  <a:t> </a:t>
                </a:r>
                <a:r>
                  <a:rPr lang="en-US" dirty="0"/>
                  <a:t>positive </a:t>
                </a:r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 smtClean="0"/>
                  <a:t>In other words, this happens when the lower and upper bounds are asymptotically the same (and just differ by the constant)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8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444500"/>
            <a:ext cx="12544425" cy="2159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Order Of Growth Classification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706225" cy="62865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1: </a:t>
            </a:r>
            <a:r>
              <a:rPr lang="en-US" b="1" dirty="0" smtClean="0"/>
              <a:t>constant </a:t>
            </a:r>
            <a:r>
              <a:rPr lang="en-US" dirty="0" smtClean="0"/>
              <a:t>(best you can have)</a:t>
            </a:r>
            <a:endParaRPr lang="en-US" b="1" dirty="0" smtClean="0"/>
          </a:p>
          <a:p>
            <a:r>
              <a:rPr lang="en-US" dirty="0" smtClean="0"/>
              <a:t>log(N): </a:t>
            </a:r>
            <a:r>
              <a:rPr lang="en-US" b="1" dirty="0" smtClean="0"/>
              <a:t>logarithmic </a:t>
            </a:r>
            <a:r>
              <a:rPr lang="en-US" dirty="0"/>
              <a:t>(</a:t>
            </a:r>
            <a:r>
              <a:rPr lang="en-US" dirty="0" smtClean="0"/>
              <a:t>very, very </a:t>
            </a:r>
            <a:r>
              <a:rPr lang="en-US" dirty="0"/>
              <a:t>efficient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N: </a:t>
            </a:r>
            <a:r>
              <a:rPr lang="en-US" b="1" dirty="0" smtClean="0"/>
              <a:t>linear  </a:t>
            </a:r>
            <a:r>
              <a:rPr lang="en-US" dirty="0" smtClean="0"/>
              <a:t>(OK for most cases)</a:t>
            </a:r>
            <a:endParaRPr lang="en-US" b="1" dirty="0" smtClean="0"/>
          </a:p>
          <a:p>
            <a:r>
              <a:rPr lang="en-US" dirty="0" smtClean="0"/>
              <a:t>N log(N): </a:t>
            </a:r>
            <a:r>
              <a:rPr lang="en-US" b="1" dirty="0" err="1" smtClean="0"/>
              <a:t>linearithmic</a:t>
            </a:r>
            <a:r>
              <a:rPr lang="en-US" b="1" dirty="0" smtClean="0"/>
              <a:t>  </a:t>
            </a:r>
            <a:r>
              <a:rPr lang="en-US" dirty="0"/>
              <a:t>(OK for most cases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N</a:t>
            </a:r>
            <a:r>
              <a:rPr lang="en-US" baseline="60000" dirty="0" smtClean="0"/>
              <a:t>2</a:t>
            </a:r>
            <a:r>
              <a:rPr lang="en-US" dirty="0" smtClean="0"/>
              <a:t>: </a:t>
            </a:r>
            <a:r>
              <a:rPr lang="en-US" b="1" dirty="0" smtClean="0"/>
              <a:t>quadratic  </a:t>
            </a:r>
            <a:r>
              <a:rPr lang="en-US" dirty="0" smtClean="0"/>
              <a:t>(bearable, but things start to get expensive)</a:t>
            </a:r>
            <a:r>
              <a:rPr lang="en-US" baseline="60000" dirty="0" smtClean="0"/>
              <a:t> </a:t>
            </a:r>
          </a:p>
          <a:p>
            <a:r>
              <a:rPr lang="en-US" dirty="0" smtClean="0"/>
              <a:t>N</a:t>
            </a:r>
            <a:r>
              <a:rPr lang="en-US" baseline="60000" dirty="0" smtClean="0"/>
              <a:t>3</a:t>
            </a:r>
            <a:r>
              <a:rPr lang="en-US" dirty="0" smtClean="0"/>
              <a:t>: </a:t>
            </a:r>
            <a:r>
              <a:rPr lang="en-US" b="1" dirty="0" smtClean="0"/>
              <a:t>cubic </a:t>
            </a:r>
            <a:r>
              <a:rPr lang="en-US" dirty="0" smtClean="0"/>
              <a:t>(becoming painful)</a:t>
            </a:r>
            <a:endParaRPr lang="en-US" b="1" baseline="60000" dirty="0"/>
          </a:p>
          <a:p>
            <a:r>
              <a:rPr lang="en-US" dirty="0" smtClean="0"/>
              <a:t>2</a:t>
            </a:r>
            <a:r>
              <a:rPr lang="en-US" baseline="60000" dirty="0" smtClean="0"/>
              <a:t>N</a:t>
            </a:r>
            <a:r>
              <a:rPr lang="en-US" dirty="0" smtClean="0"/>
              <a:t>: </a:t>
            </a:r>
            <a:r>
              <a:rPr lang="en-US" b="1" dirty="0" smtClean="0"/>
              <a:t>exponential </a:t>
            </a:r>
            <a:r>
              <a:rPr lang="en-US" dirty="0" smtClean="0"/>
              <a:t>(</a:t>
            </a:r>
            <a:r>
              <a:rPr lang="en-US" i="1" dirty="0" smtClean="0"/>
              <a:t>completely hopeless</a:t>
            </a:r>
            <a:r>
              <a:rPr lang="en-US" dirty="0" smtClean="0"/>
              <a:t>, time to cry in a corner)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0291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4708524"/>
            <a:ext cx="12363450" cy="33305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Given size of array N, the loop will be taken N times</a:t>
            </a:r>
          </a:p>
          <a:p>
            <a:r>
              <a:rPr lang="en-US" dirty="0" smtClean="0"/>
              <a:t>There is some constant cost, </a:t>
            </a:r>
            <a:r>
              <a:rPr lang="en-US" dirty="0" err="1" smtClean="0"/>
              <a:t>eg</a:t>
            </a:r>
            <a:r>
              <a:rPr lang="en-US" dirty="0" smtClean="0"/>
              <a:t> creation of “</a:t>
            </a:r>
            <a:r>
              <a:rPr lang="en-US" i="1" dirty="0" err="1" smtClean="0"/>
              <a:t>int</a:t>
            </a:r>
            <a:r>
              <a:rPr lang="en-US" i="1" dirty="0" smtClean="0"/>
              <a:t> sum</a:t>
            </a:r>
            <a:r>
              <a:rPr lang="en-US" dirty="0" smtClean="0"/>
              <a:t>” variable</a:t>
            </a:r>
          </a:p>
          <a:p>
            <a:r>
              <a:rPr lang="en-US" dirty="0" smtClean="0"/>
              <a:t>If N doubles, would expect function will be </a:t>
            </a:r>
            <a:r>
              <a:rPr lang="en-US" i="1" dirty="0" smtClean="0"/>
              <a:t>roughly</a:t>
            </a:r>
            <a:r>
              <a:rPr lang="en-US" dirty="0" smtClean="0"/>
              <a:t> twice as slow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730240"/>
            <a:ext cx="91249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2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Scales Best?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z(n)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  <a:blipFill>
                <a:blip r:embed="rId2"/>
                <a:stretch>
                  <a:fillRect l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 smtClean="0"/>
                  <a:t>The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sz="3600" b="1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only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thing that I can say for sure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is better tha</a:t>
                </a:r>
                <a:r>
                  <a:rPr lang="en-US" dirty="0" smtClean="0"/>
                  <a:t>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. Why??? 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blipFill>
                <a:blip r:embed="rId3"/>
                <a:stretch>
                  <a:fillRect l="-3682" t="-4844" r="-2388" b="-124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08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b="0" i="0" dirty="0" smtClean="0"/>
                                  <m:t>O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00503" r="-406628" b="-401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99500" r="-406628" b="-299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301005" r="-406628" b="-2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401005" r="-406628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501005" r="-406628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9700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Proving tight bounds is often infeasible</a:t>
                </a:r>
              </a:p>
              <a:p>
                <a:r>
                  <a:rPr lang="en-US" dirty="0" smtClean="0"/>
                  <a:t>Usually, from practical standpoint, the </a:t>
                </a:r>
                <a:r>
                  <a:rPr lang="en-US" i="1" dirty="0" smtClean="0"/>
                  <a:t>worst case scenario </a:t>
                </a:r>
                <a:r>
                  <a:rPr lang="en-US" dirty="0" smtClean="0"/>
                  <a:t>is what matters, so most discussions are about O(g(n))</a:t>
                </a:r>
              </a:p>
              <a:p>
                <a:r>
                  <a:rPr lang="en-US" dirty="0" smtClean="0"/>
                  <a:t>Often, lower bound is not so interesting, as in happy-day scenario you 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  <a:blipFill>
                <a:blip r:embed="rId2"/>
                <a:stretch>
                  <a:fillRect l="-1136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86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Mistake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BIG MISTAKE</a:t>
                </a:r>
                <a:r>
                  <a:rPr lang="en-US" dirty="0"/>
                  <a:t>: assuming that an upper bound is tight, </a:t>
                </a:r>
                <a:r>
                  <a:rPr lang="en-US" dirty="0" err="1"/>
                  <a:t>eg</a:t>
                </a:r>
                <a:r>
                  <a:rPr lang="en-US" dirty="0"/>
                  <a:t> claiming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necessarily better </a:t>
                </a:r>
                <a:r>
                  <a:rPr lang="en-US" dirty="0"/>
                  <a:t>than </a:t>
                </a:r>
                <a:r>
                  <a:rPr lang="en-US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Although you might still want to prefer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if you do not have any other information</a:t>
                </a:r>
              </a:p>
              <a:p>
                <a:r>
                  <a:rPr lang="en-US" dirty="0" smtClean="0"/>
                  <a:t>Even </a:t>
                </a:r>
                <a:r>
                  <a:rPr lang="en-US" dirty="0"/>
                  <a:t>if a lower upper bound </a:t>
                </a:r>
                <a:r>
                  <a:rPr lang="en-US" dirty="0" smtClean="0"/>
                  <a:t>O exists</a:t>
                </a:r>
                <a:r>
                  <a:rPr lang="en-US" dirty="0"/>
                  <a:t>, it might be too difficult to formally prove it,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might just be the best approximation we </a:t>
                </a:r>
                <a:r>
                  <a:rPr lang="en-US" dirty="0" smtClean="0"/>
                  <a:t>currently have </a:t>
                </a:r>
              </a:p>
              <a:p>
                <a:r>
                  <a:rPr lang="en-US" dirty="0" smtClean="0"/>
                  <a:t>However, it is also important to consider that worst case scenario is different from the average one, but proving averages is much more difficult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679" r="-1263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Note the “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j=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”. What can we say about that function?</a:t>
                </a:r>
              </a:p>
              <a:p>
                <a:r>
                  <a:rPr lang="en-US" dirty="0" smtClean="0"/>
                  <a:t>Without digging into the math, we can say that, even in best case, first loop is taken at least once,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 worst case, not worse than assuming </a:t>
                </a:r>
                <a:r>
                  <a:rPr lang="en-US" dirty="0"/>
                  <a:t>“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smtClean="0"/>
                  <a:t>j=0”,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 other words, we can mentally consider a more expensive algorithm which does more iterations, but that is easier then to analyze</a:t>
                </a:r>
              </a:p>
              <a:p>
                <a:r>
                  <a:rPr lang="en-US" dirty="0" smtClean="0"/>
                  <a:t>Is the true complexity closer to the lower or to the upper bound?  Maybe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 ???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  <a:blipFill>
                <a:blip r:embed="rId2"/>
                <a:stretch>
                  <a:fillRect l="-1169" t="-1603" r="-438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49" y="482024"/>
            <a:ext cx="94583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44500"/>
            <a:ext cx="12306300" cy="2159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Dig Into the Math…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</p:spPr>
            <p:txBody>
              <a:bodyPr/>
              <a:lstStyle/>
              <a:p>
                <a:r>
                  <a:rPr lang="en-US" dirty="0" smtClean="0"/>
                  <a:t>Outer loop is taken N times</a:t>
                </a:r>
              </a:p>
              <a:p>
                <a:r>
                  <a:rPr lang="en-US" dirty="0" smtClean="0"/>
                  <a:t>Inner loop is shorter by 1 at each iteration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 …+1=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699" y="2565856"/>
            <a:ext cx="94583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56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4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Think about a rectangle with sides N and N+1</a:t>
                </a:r>
              </a:p>
              <a:p>
                <a:r>
                  <a:rPr lang="en-US" dirty="0" smtClean="0"/>
                  <a:t>Its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But we are interested only in the colored area, so divide by 2</a:t>
                </a:r>
              </a:p>
              <a:p>
                <a:r>
                  <a:rPr lang="en-US" dirty="0" smtClean="0"/>
                  <a:t>1+2+3+4 = 4 * 5 / 2 = 10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  <a:blipFill>
                <a:blip r:embed="rId3"/>
                <a:stretch>
                  <a:fillRect l="-2561" r="-224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2708"/>
              </p:ext>
            </p:extLst>
          </p:nvPr>
        </p:nvGraphicFramePr>
        <p:xfrm>
          <a:off x="6768041" y="3278363"/>
          <a:ext cx="5119160" cy="543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790">
                  <a:extLst>
                    <a:ext uri="{9D8B030D-6E8A-4147-A177-3AD203B41FA5}">
                      <a16:colId xmlns:a16="http://schemas.microsoft.com/office/drawing/2014/main" val="142788895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280084242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829614565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1942014112"/>
                    </a:ext>
                  </a:extLst>
                </a:gridCol>
              </a:tblGrid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017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3903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79432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82809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5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Playlist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" y="2906252"/>
            <a:ext cx="12690706" cy="55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" y="2265229"/>
            <a:ext cx="11639767" cy="511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96" y="293630"/>
            <a:ext cx="12518795" cy="1677971"/>
          </a:xfrm>
        </p:spPr>
        <p:txBody>
          <a:bodyPr>
            <a:noAutofit/>
          </a:bodyPr>
          <a:lstStyle/>
          <a:p>
            <a:r>
              <a:rPr lang="en-US" sz="6600" dirty="0" smtClean="0"/>
              <a:t>Sort by Title or Artist, </a:t>
            </a:r>
            <a:br>
              <a:rPr lang="en-US" sz="6600" dirty="0" smtClean="0"/>
            </a:br>
            <a:r>
              <a:rPr lang="en-US" sz="6600" dirty="0" smtClean="0"/>
              <a:t>Ascending or Descending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40" y="5466761"/>
            <a:ext cx="9867573" cy="4286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002929">
            <a:off x="5752970" y="3868294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3625450">
            <a:off x="4273369" y="6661959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1493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Two nested loops </a:t>
                </a:r>
              </a:p>
              <a:p>
                <a:r>
                  <a:rPr lang="en-US" dirty="0" smtClean="0"/>
                  <a:t>Inner loop executed once per each element in array</a:t>
                </a:r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Twice as big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2∗2=4</m:t>
                    </m:r>
                  </m:oMath>
                </a14:m>
                <a:r>
                  <a:rPr lang="en-US" dirty="0" smtClean="0"/>
                  <a:t> times as slow!!! (roughly)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  <a:blipFill>
                <a:blip r:embed="rId2"/>
                <a:stretch>
                  <a:fillRect l="-1139" t="-1703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51" y="759885"/>
            <a:ext cx="714375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!=j &amp;&amp; array[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array[j]){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pairs++;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24750" y="201602"/>
            <a:ext cx="53721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On my machine, repeated 100 times: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N=100   seconds=0.005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N=200   seconds=0.005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N=400   seconds=0.012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N=800   seconds=0.072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N=1600  seconds=0.211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N=3200  seconds=0.754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N=6400  seconds=2.829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N=12800 seconds=11.48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45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44" y="3806963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sort when playing cards? </a:t>
            </a:r>
            <a:endParaRPr lang="en-US" dirty="0"/>
          </a:p>
        </p:txBody>
      </p:sp>
      <p:pic>
        <p:nvPicPr>
          <p:cNvPr id="1030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2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0" y="6581848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6564483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0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4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03" y="2603500"/>
            <a:ext cx="12433955" cy="68233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</a:t>
            </a:r>
            <a:r>
              <a:rPr lang="en-US" dirty="0" smtClean="0"/>
              <a:t>different </a:t>
            </a:r>
            <a:r>
              <a:rPr lang="en-US" dirty="0" smtClean="0"/>
              <a:t>sorting algorithms</a:t>
            </a:r>
            <a:r>
              <a:rPr lang="en-US" dirty="0" smtClean="0"/>
              <a:t>, with different properties</a:t>
            </a:r>
          </a:p>
          <a:p>
            <a:r>
              <a:rPr lang="en-US" dirty="0" smtClean="0"/>
              <a:t>Given two items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just need a </a:t>
            </a:r>
            <a:r>
              <a:rPr lang="en-US" i="1" dirty="0" smtClean="0"/>
              <a:t>comparator </a:t>
            </a:r>
            <a:r>
              <a:rPr lang="en-US" dirty="0" smtClean="0"/>
              <a:t>that can state which one is greater or equal</a:t>
            </a:r>
          </a:p>
          <a:p>
            <a:pPr lvl="1"/>
            <a:r>
              <a:rPr lang="en-US" dirty="0" smtClean="0"/>
              <a:t>easy to say that 5 greater than 2, but what does it mean that song </a:t>
            </a:r>
            <a:r>
              <a:rPr lang="en-US" i="1" dirty="0" smtClean="0"/>
              <a:t>A </a:t>
            </a:r>
            <a:r>
              <a:rPr lang="en-US" dirty="0" smtClean="0"/>
              <a:t>is greater than song </a:t>
            </a:r>
            <a:r>
              <a:rPr lang="en-US" i="1" dirty="0" smtClean="0"/>
              <a:t>B</a:t>
            </a:r>
            <a:r>
              <a:rPr lang="en-US" dirty="0" smtClean="0"/>
              <a:t>? e.g., could look at alphabetic ordering of titles or artist names </a:t>
            </a:r>
          </a:p>
          <a:p>
            <a:r>
              <a:rPr lang="en-US" dirty="0" smtClean="0"/>
              <a:t>Most </a:t>
            </a:r>
            <a:r>
              <a:rPr lang="en-US" dirty="0"/>
              <a:t>language APIs provides good defaults</a:t>
            </a:r>
          </a:p>
          <a:p>
            <a:pPr lvl="1"/>
            <a:r>
              <a:rPr lang="en-US" dirty="0"/>
              <a:t>Unless very large data, default will be fine 99% of the cases</a:t>
            </a:r>
          </a:p>
          <a:p>
            <a:r>
              <a:rPr lang="en-US" dirty="0"/>
              <a:t>Sorting is very popular in programming</a:t>
            </a:r>
          </a:p>
          <a:p>
            <a:pPr lvl="1"/>
            <a:r>
              <a:rPr lang="en-US" dirty="0"/>
              <a:t>Important to understand how it works under the hood</a:t>
            </a:r>
          </a:p>
          <a:p>
            <a:r>
              <a:rPr lang="en-US" dirty="0"/>
              <a:t>Tractable mathematically</a:t>
            </a:r>
          </a:p>
          <a:p>
            <a:pPr lvl="1"/>
            <a:r>
              <a:rPr lang="en-US" dirty="0"/>
              <a:t>So good example to show how to analyze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8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Bubble Sort</a:t>
            </a:r>
          </a:p>
          <a:p>
            <a:r>
              <a:rPr lang="en-US" b="1" dirty="0" smtClean="0"/>
              <a:t>Insertion </a:t>
            </a:r>
            <a:r>
              <a:rPr lang="en-US" b="1" dirty="0" smtClean="0"/>
              <a:t>Sort</a:t>
            </a:r>
          </a:p>
          <a:p>
            <a:r>
              <a:rPr lang="en-US" b="1" dirty="0" smtClean="0"/>
              <a:t>Merge </a:t>
            </a:r>
            <a:r>
              <a:rPr lang="en-US" b="1" dirty="0" smtClean="0"/>
              <a:t>Sort</a:t>
            </a:r>
            <a:r>
              <a:rPr lang="en-US" dirty="0" smtClean="0"/>
              <a:t> (next class)</a:t>
            </a:r>
            <a:endParaRPr lang="en-US" dirty="0" smtClean="0"/>
          </a:p>
          <a:p>
            <a:r>
              <a:rPr lang="en-US" b="1" dirty="0" smtClean="0"/>
              <a:t>Quick </a:t>
            </a:r>
            <a:r>
              <a:rPr lang="en-US" b="1" dirty="0"/>
              <a:t>Sort </a:t>
            </a:r>
            <a:r>
              <a:rPr lang="en-US" dirty="0"/>
              <a:t>(next class)</a:t>
            </a:r>
            <a:endParaRPr lang="en-US" dirty="0" smtClean="0"/>
          </a:p>
          <a:p>
            <a:r>
              <a:rPr lang="en-US" dirty="0" smtClean="0"/>
              <a:t>There are more, but those are the most famous that you need to know </a:t>
            </a: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 smtClean="0"/>
              <a:t>way to see a problem been solved in many different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77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Easiest</a:t>
            </a:r>
            <a:r>
              <a:rPr lang="en-US" dirty="0" smtClean="0"/>
              <a:t> sorting algorithms</a:t>
            </a:r>
          </a:p>
          <a:p>
            <a:r>
              <a:rPr lang="en-US" dirty="0" smtClean="0"/>
              <a:t>From left to right</a:t>
            </a:r>
          </a:p>
          <a:p>
            <a:r>
              <a:rPr lang="en-US" dirty="0" smtClean="0"/>
              <a:t>Look at adjacent cards, and swap them if not in order</a:t>
            </a:r>
          </a:p>
          <a:p>
            <a:r>
              <a:rPr lang="en-US" dirty="0" smtClean="0"/>
              <a:t>Repeat from left to right till no more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95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405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1150186" y="191364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678" y="2009552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7016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2855345" y="5198953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937" y="5294864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8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6663730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Up Arrow 22"/>
          <p:cNvSpPr/>
          <p:nvPr/>
        </p:nvSpPr>
        <p:spPr>
          <a:xfrm>
            <a:off x="4311499" y="8405852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3181" y="8501763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858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29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291211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5367301" y="171429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2409" y="1810202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3627" y="3624974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3639298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3639298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630619" y="5158289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1746" y="5398265"/>
            <a:ext cx="95750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Restart from beginning.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each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iteration, at least one card </a:t>
            </a:r>
            <a:r>
              <a:rPr lang="en-US" dirty="0" smtClean="0"/>
              <a:t>will be in right position, as it </a:t>
            </a:r>
            <a:r>
              <a:rPr lang="en-US" i="1" dirty="0" smtClean="0"/>
              <a:t>bubbles up</a:t>
            </a:r>
            <a:r>
              <a:rPr lang="en-US" dirty="0" smtClean="0"/>
              <a:t> to the to top.</a:t>
            </a:r>
          </a:p>
        </p:txBody>
      </p:sp>
    </p:spTree>
    <p:extLst>
      <p:ext uri="{BB962C8B-B14F-4D97-AF65-F5344CB8AC3E}">
        <p14:creationId xmlns:p14="http://schemas.microsoft.com/office/powerpoint/2010/main" val="1438517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of Bubble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sort </a:t>
                </a:r>
                <a:r>
                  <a:rPr lang="en-US" dirty="0"/>
                  <a:t>N cards, need </a:t>
                </a:r>
                <a:r>
                  <a:rPr lang="en-US" i="1" dirty="0"/>
                  <a:t>at most </a:t>
                </a:r>
                <a:r>
                  <a:rPr lang="en-US" dirty="0"/>
                  <a:t>N iterations, in which you check </a:t>
                </a:r>
                <a:r>
                  <a:rPr lang="en-US" i="1" dirty="0"/>
                  <a:t>at most</a:t>
                </a:r>
                <a:r>
                  <a:rPr lang="en-US" dirty="0"/>
                  <a:t> N-1 pairs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Even if already sorted, need to check each of N-1 pairs at least once, to see if indeed sorted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pair comparisons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67" r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759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904" y="2595775"/>
            <a:ext cx="6570090" cy="6286500"/>
          </a:xfrm>
        </p:spPr>
        <p:txBody>
          <a:bodyPr/>
          <a:lstStyle/>
          <a:p>
            <a:r>
              <a:rPr lang="en-US" dirty="0" smtClean="0"/>
              <a:t>An array of size 0 or 1 is always considered sorted</a:t>
            </a:r>
          </a:p>
          <a:p>
            <a:r>
              <a:rPr lang="en-US" dirty="0" smtClean="0"/>
              <a:t>From left to right, till length N</a:t>
            </a:r>
          </a:p>
          <a:p>
            <a:r>
              <a:rPr lang="en-US" dirty="0" smtClean="0"/>
              <a:t>K-leftmost values are sorted</a:t>
            </a:r>
          </a:p>
          <a:p>
            <a:r>
              <a:rPr lang="en-US" dirty="0" smtClean="0"/>
              <a:t>Position K+1 is not sorted, insert it in the first K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swapping adjacent elements, like in Bubble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227842" y="290693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227842" y="395204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227842" y="499715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227842" y="604226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227842" y="708737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227842" y="813248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75324" y="2813045"/>
            <a:ext cx="7518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K=0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1017" y="385284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K=1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81017" y="4927913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K=2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81017" y="597151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K=3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81017" y="692473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1017" y="796984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6517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9147"/>
            <a:ext cx="11099800" cy="11109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9821" y="2003722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9821" y="2811683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9821" y="361456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9821" y="4422525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9821" y="5230486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9821" y="603844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79821" y="685201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79821" y="766558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8920" y="7566649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K=6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0313" y="5937558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5548" y="2643964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10" y="3469727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0313" y="5100283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6310" y="6745600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5548" y="1906026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K=4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5266" y="429549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K=5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Best case: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already sorted, e.g., 1-2-3-4-5-6, need to do N-1 comparisons, so </a:t>
                </a:r>
                <a:r>
                  <a:rPr kumimoji="0" lang="el-GR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Ω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(N)</a:t>
                </a: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36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Times New Roman" panose="02020603050405020304" pitchFamily="18" charset="0"/>
                  <a:sym typeface="Helvetica Light"/>
                </a:endParaRP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baseline="0" dirty="0" smtClean="0">
                    <a:cs typeface="Times New Roman" panose="02020603050405020304" pitchFamily="18" charset="0"/>
                  </a:rPr>
                  <a:t>Worst case:</a:t>
                </a:r>
                <a:r>
                  <a:rPr lang="en-US" dirty="0" smtClean="0">
                    <a:cs typeface="Times New Roman" panose="02020603050405020304" pitchFamily="18" charset="0"/>
                  </a:rPr>
                  <a:t> opposite order,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e.g</a:t>
                </a:r>
                <a:r>
                  <a:rPr lang="en-US" dirty="0" smtClean="0">
                    <a:cs typeface="Times New Roman" panose="02020603050405020304" pitchFamily="18" charset="0"/>
                  </a:rPr>
                  <a:t>, 6-5-4-3-2-1, each element needs to be compared and swapped with all previous K ones, so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)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blipFill>
                <a:blip r:embed="rId2"/>
                <a:stretch>
                  <a:fillRect l="-3356" t="-982" r="-2172" b="-3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540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1.4 and 2.1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org.pg4200.les03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exercises/ex03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67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03500"/>
            <a:ext cx="12106275" cy="6286500"/>
          </a:xfrm>
        </p:spPr>
        <p:txBody>
          <a:bodyPr/>
          <a:lstStyle/>
          <a:p>
            <a:r>
              <a:rPr lang="en-US" dirty="0" smtClean="0"/>
              <a:t>When analyzing algorithms, we will not look at the low level optimization details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as representation of the problem size (</a:t>
            </a:r>
            <a:r>
              <a:rPr lang="en-US" dirty="0" err="1" smtClean="0"/>
              <a:t>eg</a:t>
            </a:r>
            <a:r>
              <a:rPr lang="en-US" dirty="0" smtClean="0"/>
              <a:t>, length of array or number of elements in a container)</a:t>
            </a:r>
          </a:p>
          <a:p>
            <a:r>
              <a:rPr lang="en-US" dirty="0" smtClean="0"/>
              <a:t>How does the algorithm </a:t>
            </a:r>
            <a:r>
              <a:rPr lang="en-US" i="1" dirty="0" smtClean="0"/>
              <a:t>scale</a:t>
            </a:r>
            <a:r>
              <a:rPr lang="en-US" dirty="0" smtClean="0"/>
              <a:t> for larger sizes???</a:t>
            </a:r>
          </a:p>
          <a:p>
            <a:r>
              <a:rPr lang="en-US" dirty="0" smtClean="0"/>
              <a:t>Example: if my website works fine with a load of 100 users, what will happen with 2,000??? Will I just need 20 times the resources?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25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51" y="2336800"/>
            <a:ext cx="7356474" cy="6286500"/>
          </a:xfrm>
        </p:spPr>
        <p:txBody>
          <a:bodyPr/>
          <a:lstStyle/>
          <a:p>
            <a:r>
              <a:rPr lang="en-US" dirty="0" smtClean="0"/>
              <a:t>1 rice grain on first square</a:t>
            </a:r>
          </a:p>
          <a:p>
            <a:r>
              <a:rPr lang="en-US" dirty="0" smtClean="0"/>
              <a:t>Double at each square</a:t>
            </a:r>
          </a:p>
          <a:p>
            <a:r>
              <a:rPr lang="en-US" dirty="0" smtClean="0"/>
              <a:t>How many grains on the board?</a:t>
            </a:r>
          </a:p>
          <a:p>
            <a:r>
              <a:rPr lang="en-US" dirty="0" smtClean="0"/>
              <a:t>18,446,744,073,709,551,615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18 </a:t>
            </a:r>
            <a:r>
              <a:rPr lang="en-US" b="1" dirty="0" smtClean="0"/>
              <a:t>Quintillions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https://upload.wikimedia.org/wikipedia/commons/thumb/c/cd/Wheat_and_chessboard_problem.jpg/220px-Wheat_and_chessboard_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961"/>
            <a:ext cx="5454651" cy="43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Wheat/Rice </a:t>
            </a:r>
            <a:r>
              <a:rPr lang="en-US" dirty="0"/>
              <a:t>and </a:t>
            </a:r>
            <a:r>
              <a:rPr lang="en-US" dirty="0" smtClean="0"/>
              <a:t>Chessboard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22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2603500"/>
            <a:ext cx="12287250" cy="6286500"/>
          </a:xfrm>
        </p:spPr>
        <p:txBody>
          <a:bodyPr/>
          <a:lstStyle/>
          <a:p>
            <a:r>
              <a:rPr lang="en-US" dirty="0" smtClean="0"/>
              <a:t>Mathematically define the cost as a function of the input size </a:t>
            </a:r>
          </a:p>
          <a:p>
            <a:r>
              <a:rPr lang="en-US" i="1" dirty="0" smtClean="0"/>
              <a:t>Precise</a:t>
            </a:r>
            <a:r>
              <a:rPr lang="en-US" dirty="0" smtClean="0"/>
              <a:t> functions can be impractical, so we need approximations</a:t>
            </a:r>
          </a:p>
          <a:p>
            <a:r>
              <a:rPr lang="en-US" dirty="0" smtClean="0"/>
              <a:t>Usually, we are interested in </a:t>
            </a:r>
            <a:r>
              <a:rPr lang="en-US" i="1" dirty="0" smtClean="0"/>
              <a:t>upper</a:t>
            </a:r>
            <a:r>
              <a:rPr lang="en-US" dirty="0" smtClean="0"/>
              <a:t> and </a:t>
            </a:r>
            <a:r>
              <a:rPr lang="en-US" i="1" dirty="0" smtClean="0"/>
              <a:t>lower</a:t>
            </a:r>
            <a:r>
              <a:rPr lang="en-US" dirty="0" smtClean="0"/>
              <a:t> bounds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22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Given an algorithm whose performance is described by the </a:t>
                </a:r>
                <a:r>
                  <a:rPr lang="en-US" dirty="0"/>
                  <a:t>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finding the actual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might be too difficult</a:t>
                </a:r>
              </a:p>
              <a:p>
                <a:r>
                  <a:rPr lang="en-US" dirty="0" smtClean="0"/>
                  <a:t>However, can we say something about the </a:t>
                </a:r>
                <a:r>
                  <a:rPr lang="en-US" b="1" dirty="0" smtClean="0"/>
                  <a:t>scalability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YES!!! Regardless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dirty="0" smtClean="0"/>
                  <a:t>, still doubling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would result in increase of at least 4 times (roughly…)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04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+9000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small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better, but it become worse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will look at </a:t>
                </a:r>
                <a:r>
                  <a:rPr lang="en-US" i="1" dirty="0" smtClean="0"/>
                  <a:t>large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so for 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better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  <a:blipFill>
                <a:blip r:embed="rId2"/>
                <a:stretch>
                  <a:fillRect l="-2519" r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514599"/>
            <a:ext cx="6142038" cy="6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2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1478</Words>
  <Application>Microsoft Office PowerPoint</Application>
  <PresentationFormat>Custom</PresentationFormat>
  <Paragraphs>347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Cambria Math</vt:lpstr>
      <vt:lpstr>Courier New</vt:lpstr>
      <vt:lpstr>Helvetica Light</vt:lpstr>
      <vt:lpstr>Helvetica Neue</vt:lpstr>
      <vt:lpstr>Times New Roman</vt:lpstr>
      <vt:lpstr>White</vt:lpstr>
      <vt:lpstr>PG4200: Algorithms And Data Structures  Lesson 03:  Runtime Analysis and Sorting</vt:lpstr>
      <vt:lpstr>How Long?</vt:lpstr>
      <vt:lpstr>PowerPoint Presentation</vt:lpstr>
      <vt:lpstr>PowerPoint Presentation</vt:lpstr>
      <vt:lpstr>Scalability</vt:lpstr>
      <vt:lpstr>Wheat/Rice and Chessboard Problem</vt:lpstr>
      <vt:lpstr>Analysis of Algorithms</vt:lpstr>
      <vt:lpstr>Example</vt:lpstr>
      <vt:lpstr>Which Is Better?</vt:lpstr>
      <vt:lpstr>Large N???</vt:lpstr>
      <vt:lpstr>FPS… large increase in number of polygons to render…</vt:lpstr>
      <vt:lpstr>Scalability</vt:lpstr>
      <vt:lpstr>Big O Upper Bound</vt:lpstr>
      <vt:lpstr>n=O(n)</vt:lpstr>
      <vt:lpstr>n=O(n^2 )</vt:lpstr>
      <vt:lpstr>10n=O(n)</vt:lpstr>
      <vt:lpstr>10n+5=O(n)</vt:lpstr>
      <vt:lpstr>n^2+2n=O(n^2 )</vt:lpstr>
      <vt:lpstr>5=O(n)</vt:lpstr>
      <vt:lpstr>5=O(7)</vt:lpstr>
      <vt:lpstr>5=O(1)</vt:lpstr>
      <vt:lpstr>n≠O(1)</vt:lpstr>
      <vt:lpstr>n^2≠O(n)</vt:lpstr>
      <vt:lpstr>Big O Examples</vt:lpstr>
      <vt:lpstr>Big O Rules of Thumb</vt:lpstr>
      <vt:lpstr>Notation</vt:lpstr>
      <vt:lpstr>Big Ω Lower Bound</vt:lpstr>
      <vt:lpstr>Big Θ Tight Bound</vt:lpstr>
      <vt:lpstr>Order Of Growth Classification</vt:lpstr>
      <vt:lpstr>Which Scales Best?</vt:lpstr>
      <vt:lpstr>PowerPoint Presentation</vt:lpstr>
      <vt:lpstr>In Practice</vt:lpstr>
      <vt:lpstr>A Big Mistake</vt:lpstr>
      <vt:lpstr>PowerPoint Presentation</vt:lpstr>
      <vt:lpstr>Let’s Dig Into the Math…</vt:lpstr>
      <vt:lpstr>∑_(i=0)^N▒i=  1/2 N(N+1)</vt:lpstr>
      <vt:lpstr>Sorting</vt:lpstr>
      <vt:lpstr>Consider a Playlist</vt:lpstr>
      <vt:lpstr>Sort by Title or Artist,  Ascending or Descending</vt:lpstr>
      <vt:lpstr>How do you sort when playing cards? </vt:lpstr>
      <vt:lpstr>Sorting Algorithms</vt:lpstr>
      <vt:lpstr>Sorting Algorithms</vt:lpstr>
      <vt:lpstr>Bubble Sort</vt:lpstr>
      <vt:lpstr>PowerPoint Presentation</vt:lpstr>
      <vt:lpstr>PowerPoint Presentation</vt:lpstr>
      <vt:lpstr>Runtime of Bubble Sort</vt:lpstr>
      <vt:lpstr>Insertion Sort</vt:lpstr>
      <vt:lpstr>Cont.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148</cp:revision>
  <dcterms:modified xsi:type="dcterms:W3CDTF">2019-06-06T14:14:34Z</dcterms:modified>
</cp:coreProperties>
</file>