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1" r:id="rId25"/>
    <p:sldId id="272" r:id="rId26"/>
    <p:sldId id="285" r:id="rId27"/>
    <p:sldId id="273" r:id="rId28"/>
    <p:sldId id="274" r:id="rId29"/>
    <p:sldId id="276" r:id="rId30"/>
    <p:sldId id="275" r:id="rId31"/>
    <p:sldId id="286" r:id="rId32"/>
    <p:sldId id="277" r:id="rId33"/>
    <p:sldId id="278" r:id="rId34"/>
    <p:sldId id="280" r:id="rId35"/>
    <p:sldId id="281" r:id="rId36"/>
    <p:sldId id="282" r:id="rId37"/>
    <p:sldId id="287" r:id="rId38"/>
    <p:sldId id="28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84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94611"/>
  </p:normalViewPr>
  <p:slideViewPr>
    <p:cSldViewPr snapToGrid="0" snapToObjects="1">
      <p:cViewPr varScale="1">
        <p:scale>
          <a:sx n="102" d="100"/>
          <a:sy n="102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</a:t>
            </a:r>
            <a:br>
              <a:rPr lang="en-US" dirty="0" smtClean="0"/>
            </a:br>
            <a:r>
              <a:rPr lang="en-US" dirty="0" smtClean="0"/>
              <a:t>Runtime Analysis and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N???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define </a:t>
            </a:r>
            <a:r>
              <a:rPr lang="en-US" i="1" dirty="0" smtClean="0"/>
              <a:t>large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10? 50? 10000000000000000???</a:t>
            </a:r>
          </a:p>
          <a:p>
            <a:r>
              <a:rPr lang="en-US" dirty="0" smtClean="0"/>
              <a:t>We can’t really say… however, things grow so fast… what we think is </a:t>
            </a:r>
            <a:r>
              <a:rPr lang="en-US" i="1" dirty="0" smtClean="0"/>
              <a:t>large</a:t>
            </a:r>
            <a:r>
              <a:rPr lang="en-US" dirty="0" smtClean="0"/>
              <a:t> today, is likely going to be considered </a:t>
            </a:r>
            <a:r>
              <a:rPr lang="en-US" i="1" dirty="0" smtClean="0"/>
              <a:t>tiny </a:t>
            </a:r>
            <a:r>
              <a:rPr lang="en-US" dirty="0" smtClean="0"/>
              <a:t>in few years… </a:t>
            </a:r>
          </a:p>
          <a:p>
            <a:r>
              <a:rPr lang="en-US" dirty="0" smtClean="0"/>
              <a:t>Today I know how fast my algorithms are, because I run them. But I want to know how they will </a:t>
            </a:r>
            <a:r>
              <a:rPr lang="en-US" i="1" dirty="0" smtClean="0"/>
              <a:t>scale</a:t>
            </a:r>
            <a:r>
              <a:rPr lang="en-US" dirty="0" smtClean="0"/>
              <a:t> to the larger problem instances of tomorrow.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FPS… large increase in number of polygons to render…</a:t>
            </a:r>
            <a:endParaRPr lang="en-US" sz="6600" dirty="0"/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I am interested in scalability, the constants 5 and 100 are </a:t>
                </a:r>
                <a:r>
                  <a:rPr lang="en-US" i="1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Upper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upper bound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worst case scenarios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2, n’ = 1</a:t>
            </a:r>
          </a:p>
          <a:p>
            <a:r>
              <a:rPr lang="en-US" i="1" dirty="0" smtClean="0"/>
              <a:t>n &lt; 2n </a:t>
            </a:r>
            <a:r>
              <a:rPr lang="en-US" dirty="0" smtClean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1, n’ = 2</a:t>
                </a:r>
              </a:p>
              <a:p>
                <a:r>
                  <a:rPr lang="en-US" i="1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for n &gt;= 2</a:t>
                </a:r>
                <a:endParaRPr lang="en-US" i="1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11, n’ = 1</a:t>
            </a:r>
          </a:p>
          <a:p>
            <a:r>
              <a:rPr lang="en-US" i="1" dirty="0" smtClean="0"/>
              <a:t>10n &lt; 11n   </a:t>
            </a:r>
            <a:r>
              <a:rPr lang="en-US" dirty="0" smtClean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12, n’ = 3</a:t>
            </a:r>
          </a:p>
          <a:p>
            <a:r>
              <a:rPr lang="en-US" i="1" dirty="0" smtClean="0"/>
              <a:t>10n + 5 &lt; 12n  </a:t>
            </a:r>
            <a:r>
              <a:rPr lang="en-US" dirty="0" smtClean="0"/>
              <a:t>for n &gt;= </a:t>
            </a:r>
            <a:r>
              <a:rPr lang="en-US" dirty="0"/>
              <a:t>3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n=3 -&gt; f(n)=35, g(n)=36</a:t>
            </a:r>
          </a:p>
          <a:p>
            <a:r>
              <a:rPr lang="en-US" dirty="0" smtClean="0"/>
              <a:t>Note: for </a:t>
            </a:r>
            <a:r>
              <a:rPr lang="en-US" i="1" dirty="0" smtClean="0"/>
              <a:t>n&lt;=2</a:t>
            </a:r>
            <a:r>
              <a:rPr lang="en-US" dirty="0" smtClean="0"/>
              <a:t>, </a:t>
            </a:r>
            <a:r>
              <a:rPr lang="en-US" i="1" dirty="0" smtClean="0"/>
              <a:t>f(n)</a:t>
            </a:r>
            <a:r>
              <a:rPr lang="en-US" dirty="0" smtClean="0"/>
              <a:t> is actually larger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for n &gt;= 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n=3 -&gt; f(n)=15, g(n)=18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6</a:t>
            </a:r>
          </a:p>
          <a:p>
            <a:r>
              <a:rPr lang="en-US" i="1" dirty="0" smtClean="0"/>
              <a:t>5 &lt; n  </a:t>
            </a:r>
            <a:r>
              <a:rPr lang="en-US" dirty="0" smtClean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want </a:t>
            </a:r>
            <a:r>
              <a:rPr lang="en-US" b="1" dirty="0" smtClean="0"/>
              <a:t>fast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You could just run some “experiments”, and check how long your algorithm takes</a:t>
            </a:r>
          </a:p>
          <a:p>
            <a:r>
              <a:rPr lang="en-US" dirty="0" smtClean="0"/>
              <a:t>But what if  algorithm will need to be run on a larger problem than I used in the experiments?</a:t>
            </a:r>
          </a:p>
          <a:p>
            <a:r>
              <a:rPr lang="en-US" dirty="0" smtClean="0"/>
              <a:t>If the problem is </a:t>
            </a:r>
            <a:r>
              <a:rPr lang="en-US" b="1" dirty="0" smtClean="0"/>
              <a:t>twice as big</a:t>
            </a:r>
            <a:r>
              <a:rPr lang="en-US" dirty="0" smtClean="0"/>
              <a:t>, will my algorithm take just </a:t>
            </a:r>
            <a:r>
              <a:rPr lang="en-US" b="1" dirty="0" smtClean="0"/>
              <a:t>twice as long</a:t>
            </a:r>
            <a:r>
              <a:rPr lang="en-US" dirty="0" smtClean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7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7,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f(n)&lt;c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</a:t>
            </a:r>
            <a:r>
              <a:rPr lang="en-US" i="1" dirty="0" err="1" smtClean="0"/>
              <a:t>cn</a:t>
            </a:r>
            <a:r>
              <a:rPr lang="en-US" i="1" dirty="0" smtClean="0"/>
              <a:t>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Rules of Thumb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you have a polynomial, for upper bound just look at the highest exponent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that, when analyzing an algorithm, you can ignore the parts with less impact </a:t>
                </a:r>
              </a:p>
              <a:p>
                <a:r>
                  <a:rPr lang="en-US" dirty="0" smtClean="0"/>
                  <a:t>When representing constants independent from the problem size, just use 1 by convention,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{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: </a:t>
                </a:r>
                <a:r>
                  <a:rPr lang="en-US" dirty="0"/>
                  <a:t>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i="1" dirty="0" smtClean="0"/>
                  <a:t>O(g(n)) </a:t>
                </a:r>
                <a:r>
                  <a:rPr lang="en-US" dirty="0" smtClean="0"/>
                  <a:t> is actually a </a:t>
                </a:r>
                <a:r>
                  <a:rPr lang="en-US" i="1" dirty="0" smtClean="0"/>
                  <a:t>set</a:t>
                </a:r>
                <a:r>
                  <a:rPr lang="en-US" dirty="0" smtClean="0"/>
                  <a:t> of functions</a:t>
                </a:r>
              </a:p>
              <a:p>
                <a:r>
                  <a:rPr lang="en-US" i="1" dirty="0" smtClean="0"/>
                  <a:t>f(n) = O(g(n)) </a:t>
                </a:r>
                <a:r>
                  <a:rPr lang="en-US" dirty="0" smtClean="0"/>
                  <a:t>is not fully correct as notation, as we use it to represent the fact that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is one member of the set </a:t>
                </a:r>
                <a:r>
                  <a:rPr lang="en-US" i="1" dirty="0"/>
                  <a:t>O(g(n)) </a:t>
                </a:r>
                <a:endParaRPr lang="en-US" i="1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r>
              <a:rPr lang="en-US" dirty="0" smtClean="0"/>
              <a:t> Lower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lower bound</a:t>
                </a:r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how expensive </a:t>
                </a:r>
                <a:r>
                  <a:rPr lang="en-US" dirty="0" smtClean="0"/>
                  <a:t>algorithm is even in the </a:t>
                </a:r>
                <a:r>
                  <a:rPr lang="en-US" i="1" dirty="0" smtClean="0"/>
                  <a:t>best possible scenario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is a trivial lower bound valid for all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Tight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Order Of Growth Classification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1: </a:t>
            </a:r>
            <a:r>
              <a:rPr lang="en-US" b="1" dirty="0" smtClean="0"/>
              <a:t>constant </a:t>
            </a:r>
            <a:r>
              <a:rPr lang="en-US" dirty="0" smtClean="0"/>
              <a:t>(best you can have)</a:t>
            </a:r>
            <a:endParaRPr lang="en-US" b="1" dirty="0" smtClean="0"/>
          </a:p>
          <a:p>
            <a:r>
              <a:rPr lang="en-US" dirty="0" smtClean="0"/>
              <a:t>log(N): </a:t>
            </a:r>
            <a:r>
              <a:rPr lang="en-US" b="1" dirty="0" smtClean="0"/>
              <a:t>logarithmic </a:t>
            </a:r>
            <a:r>
              <a:rPr lang="en-US" dirty="0"/>
              <a:t>(</a:t>
            </a:r>
            <a:r>
              <a:rPr lang="en-US" dirty="0" smtClean="0"/>
              <a:t>very, very </a:t>
            </a:r>
            <a:r>
              <a:rPr lang="en-US" dirty="0"/>
              <a:t>efficient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N: </a:t>
            </a:r>
            <a:r>
              <a:rPr lang="en-US" b="1" dirty="0" smtClean="0"/>
              <a:t>linear  </a:t>
            </a:r>
            <a:r>
              <a:rPr lang="en-US" dirty="0" smtClean="0"/>
              <a:t>(OK for most cases)</a:t>
            </a:r>
            <a:endParaRPr lang="en-US" b="1" dirty="0" smtClean="0"/>
          </a:p>
          <a:p>
            <a:r>
              <a:rPr lang="en-US" dirty="0" smtClean="0"/>
              <a:t>N log(N): </a:t>
            </a:r>
            <a:r>
              <a:rPr lang="en-US" b="1" dirty="0" err="1" smtClean="0"/>
              <a:t>linearithmic</a:t>
            </a:r>
            <a:r>
              <a:rPr lang="en-US" b="1" dirty="0" smtClean="0"/>
              <a:t>  </a:t>
            </a:r>
            <a:r>
              <a:rPr lang="en-US" dirty="0"/>
              <a:t>(OK for most cases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</a:t>
            </a:r>
            <a:r>
              <a:rPr lang="en-US" baseline="60000" dirty="0" smtClean="0"/>
              <a:t>2</a:t>
            </a:r>
            <a:r>
              <a:rPr lang="en-US" dirty="0" smtClean="0"/>
              <a:t>: </a:t>
            </a:r>
            <a:r>
              <a:rPr lang="en-US" b="1" dirty="0" smtClean="0"/>
              <a:t>quadratic  </a:t>
            </a:r>
            <a:r>
              <a:rPr lang="en-US" dirty="0" smtClean="0"/>
              <a:t>(bearable, but things start to get expensive)</a:t>
            </a:r>
            <a:r>
              <a:rPr lang="en-US" baseline="60000" dirty="0" smtClean="0"/>
              <a:t> </a:t>
            </a:r>
          </a:p>
          <a:p>
            <a:r>
              <a:rPr lang="en-US" dirty="0" smtClean="0"/>
              <a:t>N</a:t>
            </a:r>
            <a:r>
              <a:rPr lang="en-US" baseline="60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cubic </a:t>
            </a:r>
            <a:r>
              <a:rPr lang="en-US" dirty="0" smtClean="0"/>
              <a:t>(becoming painful)</a:t>
            </a:r>
            <a:endParaRPr lang="en-US" b="1" baseline="60000" dirty="0"/>
          </a:p>
          <a:p>
            <a:r>
              <a:rPr lang="en-US" dirty="0" smtClean="0"/>
              <a:t>2</a:t>
            </a:r>
            <a:r>
              <a:rPr lang="en-US" baseline="60000" dirty="0" smtClean="0"/>
              <a:t>N</a:t>
            </a:r>
            <a:r>
              <a:rPr lang="en-US" dirty="0" smtClean="0"/>
              <a:t>: </a:t>
            </a:r>
            <a:r>
              <a:rPr lang="en-US" b="1" dirty="0" smtClean="0"/>
              <a:t>exponential </a:t>
            </a:r>
            <a:r>
              <a:rPr lang="en-US" dirty="0" smtClean="0"/>
              <a:t>(</a:t>
            </a:r>
            <a:r>
              <a:rPr lang="en-US" i="1" dirty="0" smtClean="0"/>
              <a:t>completely hopeless</a:t>
            </a:r>
            <a:r>
              <a:rPr lang="en-US" dirty="0" smtClean="0"/>
              <a:t>, time to cry in a corner)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3330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size of array N, the loop will be taken N times</a:t>
            </a:r>
          </a:p>
          <a:p>
            <a:r>
              <a:rPr lang="en-US" dirty="0" smtClean="0"/>
              <a:t>There is some constant cost, </a:t>
            </a:r>
            <a:r>
              <a:rPr lang="en-US" dirty="0" err="1" smtClean="0"/>
              <a:t>eg</a:t>
            </a:r>
            <a:r>
              <a:rPr lang="en-US" dirty="0" smtClean="0"/>
              <a:t> creation of “</a:t>
            </a:r>
            <a:r>
              <a:rPr lang="en-US" i="1" dirty="0" err="1" smtClean="0"/>
              <a:t>int</a:t>
            </a:r>
            <a:r>
              <a:rPr lang="en-US" i="1" dirty="0" smtClean="0"/>
              <a:t> sum</a:t>
            </a:r>
            <a:r>
              <a:rPr lang="en-US" dirty="0" smtClean="0"/>
              <a:t>” variable</a:t>
            </a:r>
          </a:p>
          <a:p>
            <a:r>
              <a:rPr lang="en-US" dirty="0" smtClean="0"/>
              <a:t>If N doubles, would expect function will be </a:t>
            </a:r>
            <a:r>
              <a:rPr lang="en-US" i="1" dirty="0" smtClean="0"/>
              <a:t>roughly</a:t>
            </a:r>
            <a:r>
              <a:rPr lang="en-US" dirty="0" smtClean="0"/>
              <a:t> twice as slow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Scales Best?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 smtClean="0"/>
                  <a:t>The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for sure is 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Proving tight bounds is often infeasible</a:t>
                </a:r>
              </a:p>
              <a:p>
                <a:r>
                  <a:rPr lang="en-US" dirty="0" smtClean="0"/>
                  <a:t>Usually, from practical standpoint, the </a:t>
                </a:r>
                <a:r>
                  <a:rPr lang="en-US" i="1" dirty="0" smtClean="0"/>
                  <a:t>worst case scenario </a:t>
                </a:r>
                <a:r>
                  <a:rPr lang="en-US" dirty="0" smtClean="0"/>
                  <a:t>is what matters, so most discussions are about O(g(n))</a:t>
                </a:r>
              </a:p>
              <a:p>
                <a:r>
                  <a:rPr lang="en-US" dirty="0" smtClean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Mistake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necessarily better </a:t>
                </a:r>
                <a:r>
                  <a:rPr lang="en-US" dirty="0"/>
                  <a:t>than </a:t>
                </a:r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if you do not have any other information</a:t>
                </a:r>
              </a:p>
              <a:p>
                <a:r>
                  <a:rPr lang="en-US" dirty="0" smtClean="0"/>
                  <a:t>Even </a:t>
                </a:r>
                <a:r>
                  <a:rPr lang="en-US" dirty="0"/>
                  <a:t>if a lower upper bound </a:t>
                </a:r>
                <a:r>
                  <a:rPr lang="en-US" dirty="0" smtClean="0"/>
                  <a:t>O exists</a:t>
                </a:r>
                <a:r>
                  <a:rPr lang="en-US" dirty="0"/>
                  <a:t>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</a:t>
                </a:r>
                <a:r>
                  <a:rPr lang="en-US" dirty="0" smtClean="0"/>
                  <a:t>currently have </a:t>
                </a:r>
              </a:p>
              <a:p>
                <a:r>
                  <a:rPr lang="en-US" dirty="0" smtClean="0"/>
                  <a:t>However, it is also important to consider that worst case scenario is different from the average one, but proving averages is much more difficult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Note the “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j=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”. What can we say about that function?</a:t>
                </a:r>
              </a:p>
              <a:p>
                <a:r>
                  <a:rPr lang="en-US" dirty="0" smtClean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worst case, not worse than assuming </a:t>
                </a:r>
                <a:r>
                  <a:rPr lang="en-US" dirty="0"/>
                  <a:t>“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smtClean="0"/>
                  <a:t>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 smtClean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Dig Into the Math…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 smtClean="0"/>
                  <a:t>Outer loop is taken N times</a:t>
                </a:r>
              </a:p>
              <a:p>
                <a:r>
                  <a:rPr lang="en-US" dirty="0" smtClean="0"/>
                  <a:t>Inner loop is shorter by 1 at each iteration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Think about a rectangle with sides N and N+1</a:t>
                </a:r>
              </a:p>
              <a:p>
                <a:r>
                  <a:rPr lang="en-US" dirty="0" smtClean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But we are interested only in the colored area, so divide by 2</a:t>
                </a:r>
              </a:p>
              <a:p>
                <a:r>
                  <a:rPr lang="en-US" dirty="0" smtClean="0"/>
                  <a:t>1+2+3+4 = 4 * 5 / 2 = 10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Playlist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 smtClean="0"/>
              <a:t>Sort by Title or Artist, </a:t>
            </a:r>
            <a:br>
              <a:rPr lang="en-US" sz="6600" dirty="0" smtClean="0"/>
            </a:br>
            <a:r>
              <a:rPr lang="en-US" sz="6600" dirty="0" smtClean="0"/>
              <a:t>Ascending or Descending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nested loops </a:t>
                </a:r>
              </a:p>
              <a:p>
                <a:r>
                  <a:rPr lang="en-US" dirty="0" smtClean="0"/>
                  <a:t>Inner loop executed once per each element in array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 smtClean="0"/>
                  <a:t> times as slow!!! (roughly)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sort when playing cards? </a:t>
            </a:r>
            <a:endParaRPr lang="en-US" dirty="0"/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/>
          <a:lstStyle/>
          <a:p>
            <a:r>
              <a:rPr lang="en-US" dirty="0" smtClean="0"/>
              <a:t>Sorting is a very common operations in programming</a:t>
            </a:r>
          </a:p>
          <a:p>
            <a:r>
              <a:rPr lang="en-US" dirty="0" smtClean="0"/>
              <a:t>Many different algorithms, with different properties</a:t>
            </a:r>
          </a:p>
          <a:p>
            <a:r>
              <a:rPr lang="en-US" dirty="0" smtClean="0"/>
              <a:t>Given two items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just need a </a:t>
            </a:r>
            <a:r>
              <a:rPr lang="en-US" i="1" dirty="0" smtClean="0"/>
              <a:t>comparator </a:t>
            </a:r>
            <a:r>
              <a:rPr lang="en-US" dirty="0" smtClean="0"/>
              <a:t>that can state which one is greater or equal</a:t>
            </a:r>
          </a:p>
          <a:p>
            <a:pPr lvl="1"/>
            <a:r>
              <a:rPr lang="en-US" dirty="0" smtClean="0"/>
              <a:t>easy to say that 5 greater than 2, but what does it mean that song </a:t>
            </a:r>
            <a:r>
              <a:rPr lang="en-US" i="1" dirty="0" smtClean="0"/>
              <a:t>A </a:t>
            </a:r>
            <a:r>
              <a:rPr lang="en-US" dirty="0" smtClean="0"/>
              <a:t>is greater than song </a:t>
            </a:r>
            <a:r>
              <a:rPr lang="en-US" i="1" dirty="0" smtClean="0"/>
              <a:t>B</a:t>
            </a:r>
            <a:r>
              <a:rPr lang="en-US" dirty="0" smtClean="0"/>
              <a:t>? e.g., could look at alphabetic ordering of titles or artist names </a:t>
            </a:r>
          </a:p>
          <a:p>
            <a:r>
              <a:rPr lang="en-US" dirty="0" smtClean="0"/>
              <a:t>Sorting algorithms are good examples for runtime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Easiest</a:t>
            </a:r>
            <a:r>
              <a:rPr lang="en-US" dirty="0" smtClean="0"/>
              <a:t> sorting algorithms</a:t>
            </a:r>
          </a:p>
          <a:p>
            <a:r>
              <a:rPr lang="en-US" dirty="0" smtClean="0"/>
              <a:t>From left to right</a:t>
            </a:r>
          </a:p>
          <a:p>
            <a:r>
              <a:rPr lang="en-US" dirty="0" smtClean="0"/>
              <a:t>Look at adjacent cards, and swap them if not in order</a:t>
            </a:r>
          </a:p>
          <a:p>
            <a:r>
              <a:rPr lang="en-US" dirty="0" smtClean="0"/>
              <a:t>Repeat from left to right till no more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 smtClean="0"/>
              <a:t>will be in right position, as it </a:t>
            </a:r>
            <a:r>
              <a:rPr lang="en-US" i="1" dirty="0" smtClean="0"/>
              <a:t>bubbles up</a:t>
            </a:r>
            <a:r>
              <a:rPr lang="en-US" dirty="0" smtClean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of Bubble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sort </a:t>
                </a:r>
                <a:r>
                  <a:rPr lang="en-US" dirty="0"/>
                  <a:t>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</a:t>
                </a:r>
                <a:r>
                  <a:rPr lang="en-US" dirty="0"/>
                  <a:t>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1.4 and 2.1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org.pg4200.les03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exercises/ex03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 smtClean="0"/>
              <a:t>When analyzing algorithms, we will not look at the low level optimization details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as representation of the problem size (</a:t>
            </a:r>
            <a:r>
              <a:rPr lang="en-US" dirty="0" err="1" smtClean="0"/>
              <a:t>eg</a:t>
            </a:r>
            <a:r>
              <a:rPr lang="en-US" dirty="0" smtClean="0"/>
              <a:t>, length of array or number of elements in a container)</a:t>
            </a:r>
          </a:p>
          <a:p>
            <a:r>
              <a:rPr lang="en-US" dirty="0" smtClean="0"/>
              <a:t>How does the algorithm </a:t>
            </a:r>
            <a:r>
              <a:rPr lang="en-US" i="1" dirty="0" smtClean="0"/>
              <a:t>scale</a:t>
            </a:r>
            <a:r>
              <a:rPr lang="en-US" dirty="0" smtClean="0"/>
              <a:t> for larger sizes???</a:t>
            </a:r>
          </a:p>
          <a:p>
            <a:r>
              <a:rPr lang="en-US" dirty="0" smtClean="0"/>
              <a:t>Example: if my website works fine with a load of 100 users, what will happen with 2,000??? Will I just need 20 times the resources?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 smtClean="0"/>
              <a:t>1 rice grain on first square</a:t>
            </a:r>
          </a:p>
          <a:p>
            <a:r>
              <a:rPr lang="en-US" dirty="0" smtClean="0"/>
              <a:t>Double at each square</a:t>
            </a:r>
          </a:p>
          <a:p>
            <a:r>
              <a:rPr lang="en-US" dirty="0" smtClean="0"/>
              <a:t>How many grains on the board?</a:t>
            </a:r>
          </a:p>
          <a:p>
            <a:r>
              <a:rPr lang="en-US" dirty="0" smtClean="0"/>
              <a:t>18,446,744,073,709,551,615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18 </a:t>
            </a:r>
            <a:r>
              <a:rPr lang="en-US" b="1" dirty="0" smtClean="0"/>
              <a:t>Quintillions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Wheat/Rice </a:t>
            </a:r>
            <a:r>
              <a:rPr lang="en-US" dirty="0"/>
              <a:t>and </a:t>
            </a:r>
            <a:r>
              <a:rPr lang="en-US" dirty="0" smtClean="0"/>
              <a:t>Chessboard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 smtClean="0"/>
              <a:t>Mathematically define the cost as a function of the input size </a:t>
            </a:r>
          </a:p>
          <a:p>
            <a:r>
              <a:rPr lang="en-US" i="1" dirty="0" smtClean="0"/>
              <a:t>Precise</a:t>
            </a:r>
            <a:r>
              <a:rPr lang="en-US" dirty="0" smtClean="0"/>
              <a:t> functions can be impractical, so we need approximations</a:t>
            </a:r>
          </a:p>
          <a:p>
            <a:r>
              <a:rPr lang="en-US" dirty="0" smtClean="0"/>
              <a:t>Usually, we are interested in </a:t>
            </a:r>
            <a:r>
              <a:rPr lang="en-US" i="1" dirty="0" smtClean="0"/>
              <a:t>upper</a:t>
            </a:r>
            <a:r>
              <a:rPr lang="en-US" dirty="0" smtClean="0"/>
              <a:t> and </a:t>
            </a:r>
            <a:r>
              <a:rPr lang="en-US" i="1" dirty="0" smtClean="0"/>
              <a:t>lower</a:t>
            </a:r>
            <a:r>
              <a:rPr lang="en-US" dirty="0" smtClean="0"/>
              <a:t>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Given an algorithm whose performance is described by the </a:t>
                </a: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might be too difficult</a:t>
                </a:r>
              </a:p>
              <a:p>
                <a:r>
                  <a:rPr lang="en-US" dirty="0" smtClean="0"/>
                  <a:t>However, can we say something about the </a:t>
                </a:r>
                <a:r>
                  <a:rPr lang="en-US" b="1" dirty="0" smtClean="0"/>
                  <a:t>scalability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 smtClean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would result in increase of at least 4 times (roughly…)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look at </a:t>
                </a:r>
                <a:r>
                  <a:rPr lang="en-US" i="1" dirty="0" smtClean="0"/>
                  <a:t>large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1207</Words>
  <Application>Microsoft Office PowerPoint</Application>
  <PresentationFormat>Custom</PresentationFormat>
  <Paragraphs>227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Bubble Sort</vt:lpstr>
      <vt:lpstr>PowerPoint Presentation</vt:lpstr>
      <vt:lpstr>PowerPoint Presentation</vt:lpstr>
      <vt:lpstr>Runtime of Bubble Sort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arcuri82@gmail.com</cp:lastModifiedBy>
  <cp:revision>144</cp:revision>
  <dcterms:modified xsi:type="dcterms:W3CDTF">2018-06-11T10:46:14Z</dcterms:modified>
</cp:coreProperties>
</file>