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0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9" r:id="rId10"/>
    <p:sldId id="330" r:id="rId11"/>
    <p:sldId id="32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331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28" r:id="rId53"/>
    <p:sldId id="323" r:id="rId54"/>
    <p:sldId id="325" r:id="rId55"/>
    <p:sldId id="326" r:id="rId56"/>
    <p:sldId id="341" r:id="rId57"/>
    <p:sldId id="343" r:id="rId58"/>
    <p:sldId id="342" r:id="rId59"/>
    <p:sldId id="344" r:id="rId60"/>
    <p:sldId id="345" r:id="rId61"/>
    <p:sldId id="346" r:id="rId62"/>
    <p:sldId id="314" r:id="rId6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/>
    <p:restoredTop sz="94611"/>
  </p:normalViewPr>
  <p:slideViewPr>
    <p:cSldViewPr snapToGrid="0" snapToObjects="1">
      <p:cViewPr varScale="1">
        <p:scale>
          <a:sx n="101" d="100"/>
          <a:sy n="101" d="100"/>
        </p:scale>
        <p:origin x="14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23245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02: Generics, Stacks and Queues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105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Autoboxing</a:t>
            </a:r>
            <a:r>
              <a:rPr lang="en-US" dirty="0"/>
              <a:t> and Unboxing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2603499"/>
            <a:ext cx="12303410" cy="68558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Integer </a:t>
            </a:r>
            <a:r>
              <a:rPr lang="en-US" b="1" dirty="0" err="1" smtClean="0"/>
              <a:t>i</a:t>
            </a:r>
            <a:r>
              <a:rPr lang="en-US" b="1" dirty="0" smtClean="0"/>
              <a:t> = 5;</a:t>
            </a:r>
          </a:p>
          <a:p>
            <a:pPr lvl="1"/>
            <a:r>
              <a:rPr lang="en-US" dirty="0" smtClean="0"/>
              <a:t>better than writing: </a:t>
            </a:r>
            <a:r>
              <a:rPr lang="en-US" b="1" dirty="0" smtClean="0"/>
              <a:t>Integer </a:t>
            </a:r>
            <a:r>
              <a:rPr lang="en-US" b="1" dirty="0" err="1" smtClean="0"/>
              <a:t>i</a:t>
            </a:r>
            <a:r>
              <a:rPr lang="en-US" b="1" dirty="0" smtClean="0"/>
              <a:t> = new Integer(5);</a:t>
            </a:r>
          </a:p>
          <a:p>
            <a:pPr lvl="1"/>
            <a:r>
              <a:rPr lang="en-US" dirty="0" smtClean="0"/>
              <a:t>Other example: </a:t>
            </a:r>
            <a:r>
              <a:rPr lang="en-US" b="1" dirty="0"/>
              <a:t>Character c = ‘a</a:t>
            </a:r>
            <a:r>
              <a:rPr lang="en-US" b="1" dirty="0" smtClean="0"/>
              <a:t>’;</a:t>
            </a:r>
            <a:endParaRPr lang="en-US" dirty="0" smtClean="0"/>
          </a:p>
          <a:p>
            <a:r>
              <a:rPr lang="en-US" b="1" dirty="0" err="1" smtClean="0"/>
              <a:t>Autoboxing</a:t>
            </a:r>
            <a:r>
              <a:rPr lang="en-US" dirty="0" smtClean="0"/>
              <a:t>: Java compiler can automatically box a primitive into a wrapper object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primitive </a:t>
            </a:r>
            <a:r>
              <a:rPr lang="en-US" b="1" dirty="0" smtClean="0"/>
              <a:t>5</a:t>
            </a:r>
            <a:r>
              <a:rPr lang="en-US" dirty="0" smtClean="0"/>
              <a:t> into object of type </a:t>
            </a:r>
            <a:r>
              <a:rPr lang="en-US" b="1" dirty="0" smtClean="0"/>
              <a:t>Integer</a:t>
            </a:r>
          </a:p>
          <a:p>
            <a:r>
              <a:rPr lang="en-US" b="1" dirty="0" smtClean="0"/>
              <a:t>Unboxing: </a:t>
            </a:r>
            <a:r>
              <a:rPr lang="en-US" dirty="0" smtClean="0"/>
              <a:t>automatically from wrapper to primitive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k =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It is not for free, so usually better to use primitives in your code, unless dealing with collections or </a:t>
            </a:r>
            <a:r>
              <a:rPr lang="en-US" dirty="0" err="1" smtClean="0"/>
              <a:t>nullable</a:t>
            </a:r>
            <a:r>
              <a:rPr lang="en-US" dirty="0" smtClean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5592534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51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953250" cy="6286500"/>
          </a:xfrm>
        </p:spPr>
        <p:txBody>
          <a:bodyPr/>
          <a:lstStyle/>
          <a:p>
            <a:r>
              <a:rPr lang="en-US" dirty="0" smtClean="0"/>
              <a:t>Type of collection</a:t>
            </a:r>
          </a:p>
          <a:p>
            <a:r>
              <a:rPr lang="en-US" dirty="0" smtClean="0"/>
              <a:t>Add on top of the stack (</a:t>
            </a:r>
            <a:r>
              <a:rPr lang="en-US" b="1" dirty="0" smtClean="0"/>
              <a:t>push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Remove from top (</a:t>
            </a:r>
            <a:r>
              <a:rPr lang="en-US" b="1" dirty="0" smtClean="0"/>
              <a:t>pop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only read from top (</a:t>
            </a:r>
            <a:r>
              <a:rPr lang="en-US" b="1" dirty="0" smtClean="0"/>
              <a:t>peek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LIFO: Last In, First Out</a:t>
            </a:r>
            <a:endParaRPr lang="en-US" i="1" dirty="0"/>
          </a:p>
        </p:txBody>
      </p:sp>
      <p:pic>
        <p:nvPicPr>
          <p:cNvPr id="1026" name="Picture 2" descr="Image result for stack pl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979981"/>
            <a:ext cx="4146550" cy="55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210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type of operations are more restricted compared to other collections we saw so far</a:t>
            </a:r>
          </a:p>
          <a:p>
            <a:r>
              <a:rPr lang="en-US" dirty="0" smtClean="0"/>
              <a:t>But if you are only interested in the operations of a stack, you can have specialized, </a:t>
            </a:r>
            <a:r>
              <a:rPr lang="en-US" i="1" dirty="0" smtClean="0"/>
              <a:t>high-performant</a:t>
            </a:r>
            <a:r>
              <a:rPr lang="en-US" dirty="0" smtClean="0"/>
              <a:t> implementations for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601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to work on some data X, so you push X on stack</a:t>
            </a:r>
          </a:p>
          <a:p>
            <a:r>
              <a:rPr lang="en-US" dirty="0" smtClean="0"/>
              <a:t>While working with X, you need to work on some other Y (</a:t>
            </a:r>
            <a:r>
              <a:rPr lang="en-US" b="1" dirty="0" smtClean="0"/>
              <a:t>push</a:t>
            </a:r>
            <a:r>
              <a:rPr lang="en-US" dirty="0" smtClean="0"/>
              <a:t> Y), but, once done with it (</a:t>
            </a:r>
            <a:r>
              <a:rPr lang="en-US" b="1" dirty="0" smtClean="0"/>
              <a:t>pop</a:t>
            </a:r>
            <a:r>
              <a:rPr lang="en-US" dirty="0" smtClean="0"/>
              <a:t>), need to go back to X (</a:t>
            </a:r>
            <a:r>
              <a:rPr lang="en-US" b="1" dirty="0" smtClean="0"/>
              <a:t>peek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working on Y, might need to work on a Z (</a:t>
            </a:r>
            <a:r>
              <a:rPr lang="en-US" b="1" dirty="0" smtClean="0"/>
              <a:t>push</a:t>
            </a:r>
            <a:r>
              <a:rPr lang="en-US" dirty="0" smtClean="0"/>
              <a:t> Z), which itself might need to push more data on stack,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69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05765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method call, there is a frame, </a:t>
            </a:r>
            <a:r>
              <a:rPr lang="en-US" dirty="0" err="1" smtClean="0"/>
              <a:t>eg</a:t>
            </a:r>
            <a:r>
              <a:rPr lang="en-US" dirty="0" smtClean="0"/>
              <a:t> containing input parameters</a:t>
            </a:r>
          </a:p>
          <a:p>
            <a:r>
              <a:rPr lang="en-US" dirty="0" smtClean="0"/>
              <a:t>At each call, the JVM needs to push frame, and pop it once method is completed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1624" y="2756712"/>
            <a:ext cx="729615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475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250" y="2440990"/>
            <a:ext cx="945832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5730782"/>
            <a:ext cx="6178550" cy="32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25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5857875" cy="6286500"/>
          </a:xfrm>
        </p:spPr>
        <p:txBody>
          <a:bodyPr/>
          <a:lstStyle/>
          <a:p>
            <a:r>
              <a:rPr lang="en-US" dirty="0" smtClean="0"/>
              <a:t>Type of collection</a:t>
            </a:r>
          </a:p>
          <a:p>
            <a:r>
              <a:rPr lang="en-US" dirty="0" smtClean="0"/>
              <a:t>Add at the back, </a:t>
            </a:r>
            <a:r>
              <a:rPr lang="en-US" i="1" dirty="0" smtClean="0"/>
              <a:t>tail</a:t>
            </a:r>
            <a:r>
              <a:rPr lang="en-US" dirty="0" smtClean="0"/>
              <a:t> of the queue/line (</a:t>
            </a:r>
            <a:r>
              <a:rPr lang="en-US" b="1" dirty="0" err="1" smtClean="0"/>
              <a:t>enqueue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from the head of the line (</a:t>
            </a:r>
            <a:r>
              <a:rPr lang="en-US" b="1" dirty="0" err="1" smtClean="0"/>
              <a:t>dequeue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FIFO: First In, First Out</a:t>
            </a:r>
          </a:p>
          <a:p>
            <a:endParaRPr lang="en-US" dirty="0"/>
          </a:p>
        </p:txBody>
      </p:sp>
      <p:pic>
        <p:nvPicPr>
          <p:cNvPr id="4098" name="Picture 2" descr="Image result for systembolaget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36" y="7219950"/>
            <a:ext cx="352816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87082"/>
            <a:ext cx="6413500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099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136900"/>
            <a:ext cx="11099800" cy="6286500"/>
          </a:xfrm>
        </p:spPr>
        <p:txBody>
          <a:bodyPr/>
          <a:lstStyle/>
          <a:p>
            <a:r>
              <a:rPr lang="en-US" dirty="0" smtClean="0"/>
              <a:t>Process/thread add </a:t>
            </a:r>
            <a:r>
              <a:rPr lang="en-US" i="1" dirty="0" smtClean="0"/>
              <a:t>tasks to do </a:t>
            </a:r>
            <a:r>
              <a:rPr lang="en-US" dirty="0" smtClean="0"/>
              <a:t>on a queue</a:t>
            </a:r>
          </a:p>
          <a:p>
            <a:r>
              <a:rPr lang="en-US" dirty="0" smtClean="0"/>
              <a:t>Other process/thread workers read from queue and execute the task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oldest</a:t>
            </a:r>
            <a:r>
              <a:rPr lang="en-US" dirty="0" smtClean="0"/>
              <a:t> tasks need to be completed </a:t>
            </a:r>
            <a:r>
              <a:rPr lang="en-US" i="1" dirty="0" smtClean="0"/>
              <a:t>first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While workers are executing tasks, new tasks could be added to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62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Stack/Queue as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779" y="2603500"/>
            <a:ext cx="12524127" cy="6931486"/>
          </a:xfrm>
        </p:spPr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b="1" dirty="0" smtClean="0"/>
              <a:t>push(value)</a:t>
            </a:r>
            <a:r>
              <a:rPr lang="en-US" dirty="0" smtClean="0"/>
              <a:t>    -&gt;   </a:t>
            </a:r>
            <a:r>
              <a:rPr lang="en-US" b="1" dirty="0" smtClean="0"/>
              <a:t>add(size(), value)</a:t>
            </a:r>
          </a:p>
          <a:p>
            <a:pPr lvl="1"/>
            <a:r>
              <a:rPr lang="en-US" b="1" dirty="0" smtClean="0"/>
              <a:t>pop()</a:t>
            </a:r>
            <a:r>
              <a:rPr lang="en-US" dirty="0" smtClean="0"/>
              <a:t>               -&gt;   </a:t>
            </a:r>
            <a:r>
              <a:rPr lang="en-US" b="1" dirty="0" smtClean="0"/>
              <a:t>delete(size()-1)</a:t>
            </a:r>
          </a:p>
          <a:p>
            <a:pPr lvl="1"/>
            <a:r>
              <a:rPr lang="en-US" b="1" dirty="0" smtClean="0"/>
              <a:t>peek()</a:t>
            </a:r>
            <a:r>
              <a:rPr lang="en-US" dirty="0" smtClean="0"/>
              <a:t>              -&gt;   </a:t>
            </a:r>
            <a:r>
              <a:rPr lang="en-US" b="1" dirty="0" smtClean="0"/>
              <a:t>get(size()-1)</a:t>
            </a:r>
          </a:p>
          <a:p>
            <a:r>
              <a:rPr lang="en-US" dirty="0" smtClean="0"/>
              <a:t>Queue</a:t>
            </a:r>
          </a:p>
          <a:p>
            <a:pPr lvl="1"/>
            <a:r>
              <a:rPr lang="en-US" b="1" dirty="0" err="1" smtClean="0"/>
              <a:t>enqueue</a:t>
            </a:r>
            <a:r>
              <a:rPr lang="en-US" b="1" dirty="0" smtClean="0"/>
              <a:t>(value)</a:t>
            </a:r>
            <a:r>
              <a:rPr lang="en-US" dirty="0" smtClean="0"/>
              <a:t>   -&gt;   </a:t>
            </a:r>
            <a:r>
              <a:rPr lang="en-US" b="1" dirty="0" smtClean="0"/>
              <a:t>add(size(), value)</a:t>
            </a:r>
          </a:p>
          <a:p>
            <a:pPr lvl="1"/>
            <a:r>
              <a:rPr lang="en-US" b="1" dirty="0" err="1" smtClean="0"/>
              <a:t>dequeue</a:t>
            </a:r>
            <a:r>
              <a:rPr lang="en-US" b="1" dirty="0" smtClean="0"/>
              <a:t>()</a:t>
            </a:r>
            <a:r>
              <a:rPr lang="en-US" dirty="0" smtClean="0"/>
              <a:t>            -&gt;   </a:t>
            </a:r>
            <a:r>
              <a:rPr lang="en-US" b="1" dirty="0" smtClean="0"/>
              <a:t>delete(0) </a:t>
            </a:r>
          </a:p>
          <a:p>
            <a:r>
              <a:rPr lang="en-US" dirty="0" smtClean="0"/>
              <a:t>It could be fine to use a list implementation for stacks/queues, but there are cases in which it is </a:t>
            </a:r>
            <a:r>
              <a:rPr lang="en-US" i="1" dirty="0" smtClean="0"/>
              <a:t>very inefficient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75974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31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64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12325350" cy="62865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Node bar = new Node();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variable “</a:t>
            </a:r>
            <a:r>
              <a:rPr lang="en-US" i="1" dirty="0" smtClean="0"/>
              <a:t>bar</a:t>
            </a:r>
            <a:r>
              <a:rPr lang="en-US" dirty="0" smtClean="0"/>
              <a:t>” </a:t>
            </a:r>
            <a:r>
              <a:rPr lang="en-US" dirty="0"/>
              <a:t>concretely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does “</a:t>
            </a:r>
            <a:r>
              <a:rPr lang="en-US" i="1" dirty="0" smtClean="0"/>
              <a:t>new</a:t>
            </a:r>
            <a:r>
              <a:rPr lang="en-US" dirty="0" smtClean="0"/>
              <a:t>” actually do?  </a:t>
            </a:r>
          </a:p>
          <a:p>
            <a:pPr lvl="1"/>
            <a:r>
              <a:rPr lang="en-US" dirty="0" smtClean="0"/>
              <a:t>what is the difference between “</a:t>
            </a:r>
            <a:r>
              <a:rPr lang="en-US" i="1" dirty="0" smtClean="0"/>
              <a:t>bar</a:t>
            </a:r>
            <a:r>
              <a:rPr lang="en-US" dirty="0" smtClean="0"/>
              <a:t>” variable and the object  created by “</a:t>
            </a:r>
            <a:r>
              <a:rPr lang="en-US" i="1" dirty="0" smtClean="0"/>
              <a:t>new Node()</a:t>
            </a:r>
            <a:r>
              <a:rPr lang="en-US" dirty="0" smtClean="0"/>
              <a:t>”?</a:t>
            </a: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ar.next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bar.next.next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/>
            <a:r>
              <a:rPr lang="en-US" dirty="0" smtClean="0"/>
              <a:t>what is happening here?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objects created or deleted? </a:t>
            </a:r>
          </a:p>
        </p:txBody>
      </p:sp>
    </p:spTree>
    <p:extLst>
      <p:ext uri="{BB962C8B-B14F-4D97-AF65-F5344CB8AC3E}">
        <p14:creationId xmlns:p14="http://schemas.microsoft.com/office/powerpoint/2010/main" val="29111892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go into details of how to implement a Stack or a Queue, we need to have clear understanding of how memory is handled in </a:t>
            </a:r>
            <a:r>
              <a:rPr lang="en-US" dirty="0" smtClean="0"/>
              <a:t>Java</a:t>
            </a:r>
          </a:p>
          <a:p>
            <a:r>
              <a:rPr lang="en-US" i="1" dirty="0" smtClean="0"/>
              <a:t>Pointers</a:t>
            </a:r>
            <a:r>
              <a:rPr lang="en-US" dirty="0" smtClean="0"/>
              <a:t> and </a:t>
            </a:r>
            <a:r>
              <a:rPr lang="en-US" i="1" dirty="0" smtClean="0"/>
              <a:t>memory</a:t>
            </a:r>
            <a:r>
              <a:rPr lang="en-US" dirty="0" smtClean="0"/>
              <a:t> are usually hard to understand… but critical, otherwise it will be nearly impossible to understand the data structures in this course</a:t>
            </a:r>
          </a:p>
          <a:p>
            <a:r>
              <a:rPr lang="en-US" dirty="0" smtClean="0"/>
              <a:t>Should had been covered in the 1</a:t>
            </a:r>
            <a:r>
              <a:rPr lang="en-US" baseline="30000" dirty="0" smtClean="0"/>
              <a:t>st</a:t>
            </a:r>
            <a:r>
              <a:rPr lang="en-US" dirty="0" smtClean="0"/>
              <a:t> year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this is just a high level revision…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31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Simplified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49" y="2380897"/>
            <a:ext cx="12437175" cy="57626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process will get allocated a certain amount of space on your RAM by the Operating System (OS)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you have 16G on your laptop and process needs 1G</a:t>
            </a:r>
          </a:p>
          <a:p>
            <a:r>
              <a:rPr lang="en-US" dirty="0" smtClean="0"/>
              <a:t>The process will use such memory to allocate variables and objects</a:t>
            </a:r>
          </a:p>
          <a:p>
            <a:pPr lvl="1"/>
            <a:r>
              <a:rPr lang="en-US" dirty="0" smtClean="0"/>
              <a:t>How the process handles this memory should be independent from the other processes</a:t>
            </a:r>
          </a:p>
          <a:p>
            <a:r>
              <a:rPr lang="en-US" i="1" dirty="0" smtClean="0"/>
              <a:t>Think of the memory like a big array</a:t>
            </a:r>
            <a:r>
              <a:rPr lang="en-US" dirty="0" smtClean="0"/>
              <a:t>, where process is allowed to write/read within a [</a:t>
            </a:r>
            <a:r>
              <a:rPr lang="en-US" dirty="0" err="1" smtClean="0"/>
              <a:t>i</a:t>
            </a:r>
            <a:r>
              <a:rPr lang="en-US" dirty="0" smtClean="0"/>
              <a:t>] – [j] range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process got 1GB, it could use RAM from position 12G till 13G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00" y="8143522"/>
            <a:ext cx="249694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39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7573"/>
            <a:ext cx="10210800" cy="86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6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81374"/>
            <a:ext cx="11099800" cy="5508625"/>
          </a:xfrm>
        </p:spPr>
        <p:txBody>
          <a:bodyPr/>
          <a:lstStyle/>
          <a:p>
            <a:r>
              <a:rPr lang="en-US" dirty="0" smtClean="0"/>
              <a:t>At a very, very high level, the JVM divides its allocated memory in 3 main parts</a:t>
            </a:r>
          </a:p>
          <a:p>
            <a:r>
              <a:rPr lang="en-US" b="1" dirty="0" smtClean="0"/>
              <a:t>Static</a:t>
            </a:r>
            <a:r>
              <a:rPr lang="en-US" dirty="0" smtClean="0"/>
              <a:t>: containing for example the bytecode to run</a:t>
            </a:r>
          </a:p>
          <a:p>
            <a:r>
              <a:rPr lang="en-US" b="1" dirty="0" smtClean="0"/>
              <a:t>FCS</a:t>
            </a:r>
            <a:r>
              <a:rPr lang="en-US" dirty="0" smtClean="0"/>
              <a:t>: one stack per thread for the function calls</a:t>
            </a:r>
          </a:p>
          <a:p>
            <a:r>
              <a:rPr lang="en-US" b="1" dirty="0" smtClean="0"/>
              <a:t>Heap</a:t>
            </a:r>
            <a:r>
              <a:rPr lang="en-US" dirty="0" smtClean="0"/>
              <a:t>: where objects are stored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2867" y="2603500"/>
          <a:ext cx="11129433" cy="68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09">
                  <a:extLst>
                    <a:ext uri="{9D8B030D-6E8A-4147-A177-3AD203B41FA5}">
                      <a16:colId xmlns:a16="http://schemas.microsoft.com/office/drawing/2014/main" val="336578864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6536447"/>
                    </a:ext>
                  </a:extLst>
                </a:gridCol>
                <a:gridCol w="5495924">
                  <a:extLst>
                    <a:ext uri="{9D8B030D-6E8A-4147-A177-3AD203B41FA5}">
                      <a16:colId xmlns:a16="http://schemas.microsoft.com/office/drawing/2014/main" val="2383694791"/>
                    </a:ext>
                  </a:extLst>
                </a:gridCol>
              </a:tblGrid>
              <a:tr h="6801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</a:t>
                      </a:r>
                      <a:r>
                        <a:rPr lang="en-US" sz="2400" baseline="0" dirty="0" smtClean="0"/>
                        <a:t> Call Stacks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</a:t>
                      </a:r>
                      <a:r>
                        <a:rPr lang="en-US" sz="2400" baseline="0" dirty="0" smtClean="0"/>
                        <a:t> Heap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35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050" y="2603500"/>
            <a:ext cx="596265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</a:t>
            </a:r>
            <a:r>
              <a:rPr lang="en-US" i="1" dirty="0" smtClean="0"/>
              <a:t>foo() </a:t>
            </a:r>
            <a:r>
              <a:rPr lang="en-US" dirty="0" smtClean="0"/>
              <a:t>is called, we need to store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somewhere in memory</a:t>
            </a:r>
          </a:p>
          <a:p>
            <a:r>
              <a:rPr lang="en-US" dirty="0" smtClean="0"/>
              <a:t>When  </a:t>
            </a:r>
            <a:r>
              <a:rPr lang="en-US" i="1" dirty="0" smtClean="0"/>
              <a:t>bar() </a:t>
            </a:r>
            <a:r>
              <a:rPr lang="en-US" dirty="0" smtClean="0"/>
              <a:t>is called, we need to store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, plus we should not lose </a:t>
            </a:r>
            <a:r>
              <a:rPr lang="en-US" i="1" dirty="0" smtClean="0"/>
              <a:t>x</a:t>
            </a:r>
            <a:r>
              <a:rPr lang="en-US" dirty="0" smtClean="0"/>
              <a:t> from </a:t>
            </a:r>
            <a:r>
              <a:rPr lang="en-US" i="1" dirty="0" smtClean="0"/>
              <a:t>foo()</a:t>
            </a:r>
          </a:p>
          <a:p>
            <a:r>
              <a:rPr lang="en-US" dirty="0" smtClean="0"/>
              <a:t>Once </a:t>
            </a:r>
            <a:r>
              <a:rPr lang="en-US" i="1" dirty="0" smtClean="0"/>
              <a:t>bar() </a:t>
            </a:r>
            <a:r>
              <a:rPr lang="en-US" dirty="0" smtClean="0"/>
              <a:t>is terminated, we do not need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 any more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0;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32011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i="1" dirty="0" smtClean="0"/>
              <a:t>frame</a:t>
            </a:r>
            <a:r>
              <a:rPr lang="en-US" dirty="0" smtClean="0"/>
              <a:t> for each function call</a:t>
            </a:r>
          </a:p>
          <a:p>
            <a:r>
              <a:rPr lang="en-US" dirty="0" smtClean="0"/>
              <a:t>A frame stores all the input and all the local variables, </a:t>
            </a:r>
            <a:r>
              <a:rPr lang="en-US" dirty="0" err="1" smtClean="0"/>
              <a:t>eg</a:t>
            </a:r>
            <a:r>
              <a:rPr lang="en-US" dirty="0" smtClean="0"/>
              <a:t>., 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</a:p>
          <a:p>
            <a:r>
              <a:rPr lang="en-US" dirty="0" smtClean="0"/>
              <a:t>When we start a function call, we </a:t>
            </a:r>
            <a:r>
              <a:rPr lang="en-US" i="1" dirty="0" smtClean="0"/>
              <a:t>push</a:t>
            </a:r>
            <a:r>
              <a:rPr lang="en-US" dirty="0" smtClean="0"/>
              <a:t> its frame to the stack</a:t>
            </a:r>
          </a:p>
          <a:p>
            <a:r>
              <a:rPr lang="en-US" dirty="0" smtClean="0"/>
              <a:t>Once function call ends, we </a:t>
            </a:r>
            <a:r>
              <a:rPr lang="en-US" i="1" dirty="0" smtClean="0"/>
              <a:t>pop</a:t>
            </a:r>
            <a:r>
              <a:rPr lang="en-US" dirty="0" smtClean="0"/>
              <a:t> its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5241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i="1" dirty="0" smtClean="0"/>
              <a:t>bar()</a:t>
            </a:r>
            <a:r>
              <a:rPr lang="en-US" dirty="0" smtClean="0"/>
              <a:t> Is Called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</a:t>
                      </a:r>
                      <a:r>
                        <a:rPr lang="en-US" sz="2400" baseline="0" dirty="0" smtClean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429250" y="38385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One frame on stack for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r>
              <a:rPr kumimoji="0" lang="en-US" sz="36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foo()</a:t>
            </a:r>
            <a:r>
              <a:rPr kumimoji="0" lang="en-US" sz="3600" b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call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2490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i="1" dirty="0" smtClean="0"/>
              <a:t>bar()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10625" y="3133725"/>
          <a:ext cx="215053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2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2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 =</a:t>
                      </a:r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5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</a:t>
                      </a:r>
                      <a:r>
                        <a:rPr lang="en-US" sz="2400" baseline="0" dirty="0" smtClean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4902200" y="6762749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5241638"/>
            <a:ext cx="563245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Push new frame for 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bar(y)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Note that </a:t>
            </a:r>
            <a:r>
              <a:rPr lang="en-US" i="1" dirty="0" smtClean="0"/>
              <a:t>y</a:t>
            </a:r>
            <a:r>
              <a:rPr lang="en-US" dirty="0" smtClean="0"/>
              <a:t> is initialized with same value of </a:t>
            </a:r>
            <a:r>
              <a:rPr lang="en-US" i="1" dirty="0" smtClean="0"/>
              <a:t>x</a:t>
            </a:r>
            <a:r>
              <a:rPr lang="en-US" dirty="0" smtClean="0"/>
              <a:t>. Changing </a:t>
            </a:r>
            <a:r>
              <a:rPr lang="en-US" i="1" dirty="0" smtClean="0"/>
              <a:t>y</a:t>
            </a:r>
            <a:r>
              <a:rPr lang="en-US" dirty="0" smtClean="0"/>
              <a:t> does not affect </a:t>
            </a:r>
            <a:r>
              <a:rPr lang="en-US" i="1" dirty="0" smtClean="0"/>
              <a:t>x</a:t>
            </a:r>
            <a:r>
              <a:rPr lang="en-US" dirty="0" smtClean="0"/>
              <a:t>, as in different frames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457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273699" cy="6832731"/>
          </a:xfrm>
        </p:spPr>
        <p:txBody>
          <a:bodyPr/>
          <a:lstStyle/>
          <a:p>
            <a:r>
              <a:rPr lang="en-US" dirty="0" smtClean="0"/>
              <a:t>In Java (and other statically typed languages) you need to declare the </a:t>
            </a:r>
            <a:r>
              <a:rPr lang="en-US" i="1" dirty="0" smtClean="0"/>
              <a:t>type</a:t>
            </a:r>
            <a:r>
              <a:rPr lang="en-US" dirty="0" smtClean="0"/>
              <a:t> of the variable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i="1" dirty="0" err="1" smtClean="0"/>
              <a:t>int</a:t>
            </a:r>
            <a:r>
              <a:rPr lang="en-US" i="1" dirty="0" smtClean="0"/>
              <a:t> x</a:t>
            </a:r>
            <a:r>
              <a:rPr lang="en-US" dirty="0" smtClean="0"/>
              <a:t>” or “</a:t>
            </a:r>
            <a:r>
              <a:rPr lang="en-US" i="1" dirty="0" smtClean="0"/>
              <a:t>String 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collections (arrays, lists, queues, stacks, etc.) you store data, but of which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88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</a:t>
            </a:r>
            <a:r>
              <a:rPr lang="en-US" i="1" dirty="0" smtClean="0"/>
              <a:t>bar()</a:t>
            </a:r>
            <a:r>
              <a:rPr lang="en-US" dirty="0" smtClean="0"/>
              <a:t> Is Completed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 4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24475" y="435292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Pop stack of bar(y), as no needed any more.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7790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Bytes In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26" y="7762873"/>
            <a:ext cx="4766204" cy="1857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When we pop frame, data is still actually there. Will be overwritten at next frame push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4891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187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7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7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2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9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5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2520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23945" y="2897363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 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829800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504824" y="7762873"/>
            <a:ext cx="4619625" cy="18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 smtClean="0"/>
              <a:t>Consider each cell as contiguous 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91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100" y="2603500"/>
            <a:ext cx="515620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call </a:t>
            </a:r>
            <a:r>
              <a:rPr lang="en-US" i="1" dirty="0" smtClean="0"/>
              <a:t>bar(x), </a:t>
            </a:r>
            <a:r>
              <a:rPr lang="en-US" dirty="0" smtClean="0"/>
              <a:t>the 32 bits of </a:t>
            </a:r>
            <a:r>
              <a:rPr lang="en-US" i="1" dirty="0" smtClean="0"/>
              <a:t>x</a:t>
            </a:r>
            <a:r>
              <a:rPr lang="en-US" dirty="0" smtClean="0"/>
              <a:t> are copied from current frame to the frame of </a:t>
            </a:r>
            <a:r>
              <a:rPr lang="en-US" i="1" dirty="0" smtClean="0"/>
              <a:t>bar() </a:t>
            </a:r>
            <a:r>
              <a:rPr lang="en-US" dirty="0" smtClean="0"/>
              <a:t>in the </a:t>
            </a:r>
            <a:r>
              <a:rPr lang="en-US" i="1" dirty="0" smtClean="0"/>
              <a:t>y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32 bits are OK, but what if we have large objects???</a:t>
            </a:r>
          </a:p>
          <a:p>
            <a:r>
              <a:rPr lang="en-US" i="1" dirty="0" smtClean="0"/>
              <a:t>Passing by value </a:t>
            </a:r>
            <a:r>
              <a:rPr lang="en-US" dirty="0" smtClean="0"/>
              <a:t>is inefficient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6890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Pointers/References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2603500"/>
            <a:ext cx="12363450" cy="6286500"/>
          </a:xfrm>
        </p:spPr>
        <p:txBody>
          <a:bodyPr/>
          <a:lstStyle/>
          <a:p>
            <a:r>
              <a:rPr lang="en-US" dirty="0" smtClean="0"/>
              <a:t>Java does not allow you (yet) to have objects on the FCS</a:t>
            </a:r>
          </a:p>
          <a:p>
            <a:pPr lvl="1"/>
            <a:r>
              <a:rPr lang="en-US" dirty="0" smtClean="0"/>
              <a:t>Only allowed primitive values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boolean</a:t>
            </a:r>
            <a:r>
              <a:rPr lang="en-US" dirty="0" smtClean="0"/>
              <a:t>) and pointers</a:t>
            </a:r>
          </a:p>
          <a:p>
            <a:pPr lvl="1"/>
            <a:r>
              <a:rPr lang="en-US" dirty="0" smtClean="0"/>
              <a:t>Note: other languages allows you objects on FCS, </a:t>
            </a:r>
            <a:r>
              <a:rPr lang="en-US" dirty="0" err="1" smtClean="0"/>
              <a:t>eg</a:t>
            </a:r>
            <a:r>
              <a:rPr lang="en-US" dirty="0" smtClean="0"/>
              <a:t> C++ </a:t>
            </a:r>
          </a:p>
          <a:p>
            <a:r>
              <a:rPr lang="en-US" dirty="0" smtClean="0"/>
              <a:t>To have objects, those will be allocated on the </a:t>
            </a:r>
            <a:r>
              <a:rPr lang="en-US" b="1" dirty="0" smtClean="0"/>
              <a:t>heap</a:t>
            </a:r>
          </a:p>
          <a:p>
            <a:r>
              <a:rPr lang="en-US" dirty="0" smtClean="0"/>
              <a:t>The FCS will have </a:t>
            </a:r>
            <a:r>
              <a:rPr lang="en-US" b="1" dirty="0" smtClean="0"/>
              <a:t>pointers</a:t>
            </a:r>
            <a:r>
              <a:rPr lang="en-US" dirty="0" smtClean="0"/>
              <a:t> to the </a:t>
            </a:r>
            <a:r>
              <a:rPr lang="en-US" b="1" dirty="0" smtClean="0"/>
              <a:t>heap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59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746250"/>
          </a:xfrm>
        </p:spPr>
        <p:txBody>
          <a:bodyPr/>
          <a:lstStyle/>
          <a:p>
            <a:r>
              <a:rPr lang="en-US" dirty="0" smtClean="0"/>
              <a:t>Allocation on 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0" y="2603500"/>
            <a:ext cx="5457825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x </a:t>
            </a:r>
            <a:r>
              <a:rPr lang="en-US" dirty="0" smtClean="0"/>
              <a:t>variable is not going to contain the 4 inputs</a:t>
            </a:r>
          </a:p>
          <a:p>
            <a:r>
              <a:rPr lang="en-US" dirty="0" smtClean="0"/>
              <a:t>These are stored in the </a:t>
            </a:r>
            <a:r>
              <a:rPr lang="en-US" i="1" dirty="0" smtClean="0"/>
              <a:t>heap</a:t>
            </a:r>
          </a:p>
          <a:p>
            <a:r>
              <a:rPr lang="en-US" i="1" dirty="0" smtClean="0"/>
              <a:t>x</a:t>
            </a:r>
            <a:r>
              <a:rPr lang="en-US" dirty="0" smtClean="0"/>
              <a:t> is just a </a:t>
            </a:r>
            <a:r>
              <a:rPr lang="en-US" b="1" dirty="0" smtClean="0"/>
              <a:t>pointer</a:t>
            </a:r>
            <a:r>
              <a:rPr lang="en-US" dirty="0" smtClean="0"/>
              <a:t> to the location on the heap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X</a:t>
            </a:r>
            <a:r>
              <a:rPr lang="en-US" dirty="0" smtClean="0"/>
              <a:t> has 4 private fields, initialized in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460765"/>
            <a:ext cx="7429501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8586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4" y="5553074"/>
            <a:ext cx="12030075" cy="3267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FCS growing from left to right</a:t>
            </a:r>
          </a:p>
          <a:p>
            <a:r>
              <a:rPr lang="en-US" dirty="0" smtClean="0"/>
              <a:t>Frame contains data for 4 inputs and 2 local variables</a:t>
            </a:r>
          </a:p>
          <a:p>
            <a:r>
              <a:rPr lang="en-US" i="1" dirty="0" smtClean="0"/>
              <a:t>X </a:t>
            </a:r>
            <a:r>
              <a:rPr lang="en-US" dirty="0" smtClean="0"/>
              <a:t>is a 64 bit address in the memory, </a:t>
            </a:r>
            <a:r>
              <a:rPr lang="en-US" dirty="0" err="1" smtClean="0"/>
              <a:t>ie</a:t>
            </a:r>
            <a:r>
              <a:rPr lang="en-US" dirty="0" smtClean="0"/>
              <a:t> it is a number, like an index in an array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158544"/>
          <a:ext cx="110998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63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357275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456519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446594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11623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5607240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9429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4497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new</a:t>
            </a:r>
            <a:r>
              <a:rPr lang="en-US" dirty="0" smtClean="0"/>
              <a:t> keyword allocates memory in the heap for storing all the data of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Can’t control where in heap data of </a:t>
            </a:r>
            <a:r>
              <a:rPr lang="en-US" i="1" dirty="0" smtClean="0"/>
              <a:t>x</a:t>
            </a:r>
            <a:r>
              <a:rPr lang="en-US" dirty="0" smtClean="0"/>
              <a:t> is allocated, but will be at some known position, </a:t>
            </a:r>
            <a:r>
              <a:rPr lang="en-US" dirty="0" err="1" smtClean="0"/>
              <a:t>eg</a:t>
            </a:r>
            <a:r>
              <a:rPr lang="en-US" dirty="0" smtClean="0"/>
              <a:t> 74321   </a:t>
            </a:r>
          </a:p>
          <a:p>
            <a:r>
              <a:rPr lang="en-US" dirty="0" smtClean="0"/>
              <a:t>When JVM calls </a:t>
            </a:r>
            <a:r>
              <a:rPr lang="en-US" i="1" dirty="0" smtClean="0"/>
              <a:t>new</a:t>
            </a:r>
            <a:r>
              <a:rPr lang="en-US" dirty="0" smtClean="0"/>
              <a:t>, it will choose a </a:t>
            </a:r>
            <a:r>
              <a:rPr lang="en-US" i="1" dirty="0" smtClean="0"/>
              <a:t>free</a:t>
            </a:r>
            <a:r>
              <a:rPr lang="en-US" dirty="0" smtClean="0"/>
              <a:t> area in the heap</a:t>
            </a:r>
          </a:p>
          <a:p>
            <a:r>
              <a:rPr lang="en-US" dirty="0" smtClean="0"/>
              <a:t>The variable </a:t>
            </a:r>
            <a:r>
              <a:rPr lang="en-US" i="1" dirty="0" smtClean="0"/>
              <a:t>x </a:t>
            </a:r>
            <a:r>
              <a:rPr lang="en-US" dirty="0" smtClean="0"/>
              <a:t>in the FCS will contain the numeric address, </a:t>
            </a:r>
            <a:r>
              <a:rPr lang="en-US" dirty="0" err="1" smtClean="0"/>
              <a:t>eg</a:t>
            </a:r>
            <a:r>
              <a:rPr lang="en-US" dirty="0" smtClean="0"/>
              <a:t> 74321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001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27086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22150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04199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229039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78921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147411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47850" y="3566122"/>
            <a:ext cx="6457950" cy="76962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3001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0118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frame pushed for </a:t>
            </a:r>
            <a:r>
              <a:rPr lang="en-US" i="1" dirty="0" smtClean="0"/>
              <a:t>bar(</a:t>
            </a:r>
            <a:r>
              <a:rPr lang="en-US" i="1" dirty="0"/>
              <a:t>x</a:t>
            </a:r>
            <a:r>
              <a:rPr lang="en-US" i="1" dirty="0" smtClean="0"/>
              <a:t>)</a:t>
            </a:r>
            <a:r>
              <a:rPr lang="en-US" dirty="0" smtClean="0"/>
              <a:t> contains data for </a:t>
            </a:r>
            <a:r>
              <a:rPr lang="en-US" i="1" dirty="0" smtClean="0"/>
              <a:t>y</a:t>
            </a:r>
            <a:r>
              <a:rPr lang="en-US" dirty="0" smtClean="0"/>
              <a:t> and</a:t>
            </a:r>
            <a:r>
              <a:rPr lang="en-US" i="1" dirty="0" smtClean="0"/>
              <a:t> z</a:t>
            </a:r>
          </a:p>
          <a:p>
            <a:r>
              <a:rPr lang="en-US" i="1" dirty="0"/>
              <a:t>x</a:t>
            </a:r>
            <a:r>
              <a:rPr lang="en-US" dirty="0" smtClean="0"/>
              <a:t> in the frame of </a:t>
            </a:r>
            <a:r>
              <a:rPr lang="en-US" i="1" dirty="0" smtClean="0"/>
              <a:t>foo() </a:t>
            </a:r>
            <a:r>
              <a:rPr lang="en-US" dirty="0" smtClean="0"/>
              <a:t>has same value of </a:t>
            </a:r>
            <a:r>
              <a:rPr lang="en-US" i="1" dirty="0" smtClean="0"/>
              <a:t>y </a:t>
            </a:r>
            <a:r>
              <a:rPr lang="en-US" dirty="0" smtClean="0"/>
              <a:t>in frame of </a:t>
            </a:r>
            <a:r>
              <a:rPr lang="en-US" i="1" dirty="0" smtClean="0"/>
              <a:t>bar(), </a:t>
            </a:r>
            <a:r>
              <a:rPr lang="en-US" dirty="0" err="1" smtClean="0"/>
              <a:t>ie</a:t>
            </a:r>
            <a:r>
              <a:rPr lang="en-US" dirty="0" smtClean="0"/>
              <a:t> 74321   </a:t>
            </a:r>
          </a:p>
          <a:p>
            <a:r>
              <a:rPr lang="en-US" dirty="0" smtClean="0"/>
              <a:t>The “Data of x” has not be copied when calling </a:t>
            </a:r>
            <a:r>
              <a:rPr lang="en-US" i="1" dirty="0" smtClean="0"/>
              <a:t>bar(x), </a:t>
            </a:r>
            <a:r>
              <a:rPr lang="en-US" dirty="0" smtClean="0"/>
              <a:t>we just copied the </a:t>
            </a:r>
            <a:r>
              <a:rPr lang="en-US" i="1" dirty="0" smtClean="0"/>
              <a:t>reference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address 74321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32174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18427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1600342272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730700119"/>
                    </a:ext>
                  </a:extLst>
                </a:gridCol>
                <a:gridCol w="292600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46801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462713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68286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43205" y="210194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09750" y="3378321"/>
            <a:ext cx="653415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825" y="4903733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0676" y="185401"/>
            <a:ext cx="6023481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2800" dirty="0">
                <a:latin typeface="Source Code Pro" panose="020B0509030403020204" pitchFamily="49" charset="0"/>
              </a:rPr>
              <a:t>X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   return z;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199206" y="3571151"/>
            <a:ext cx="6054160" cy="82296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650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0" y="2251075"/>
            <a:ext cx="5575299" cy="6286500"/>
          </a:xfrm>
        </p:spPr>
        <p:txBody>
          <a:bodyPr/>
          <a:lstStyle/>
          <a:p>
            <a:r>
              <a:rPr lang="en-US" dirty="0" smtClean="0"/>
              <a:t>Assume </a:t>
            </a:r>
            <a:r>
              <a:rPr lang="en-US" dirty="0" err="1"/>
              <a:t>L</a:t>
            </a:r>
            <a:r>
              <a:rPr lang="en-US" dirty="0" err="1" smtClean="0"/>
              <a:t>inkedList</a:t>
            </a:r>
            <a:r>
              <a:rPr lang="en-US" dirty="0" smtClean="0"/>
              <a:t> based on nodes</a:t>
            </a:r>
          </a:p>
          <a:p>
            <a:r>
              <a:rPr lang="en-US" dirty="0" smtClean="0"/>
              <a:t>List has an </a:t>
            </a:r>
            <a:r>
              <a:rPr lang="en-US" i="1" dirty="0" smtClean="0"/>
              <a:t>head</a:t>
            </a:r>
          </a:p>
          <a:p>
            <a:r>
              <a:rPr lang="en-US" dirty="0" smtClean="0"/>
              <a:t>Each node has a </a:t>
            </a:r>
            <a:r>
              <a:rPr lang="en-US" i="1" dirty="0" smtClean="0"/>
              <a:t>next </a:t>
            </a:r>
            <a:r>
              <a:rPr lang="en-US" dirty="0" smtClean="0"/>
              <a:t>reference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3445650"/>
            <a:ext cx="6086476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List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</a:t>
            </a:r>
            <a:r>
              <a:rPr lang="en-US" sz="3200" dirty="0" smtClean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new </a:t>
            </a:r>
            <a:r>
              <a:rPr lang="en-US" sz="3200" dirty="0" err="1" smtClean="0">
                <a:latin typeface="Source Code Pro" panose="020B0509030403020204" pitchFamily="49" charset="0"/>
              </a:rPr>
              <a:t>LinkedList</a:t>
            </a:r>
            <a:r>
              <a:rPr lang="en-US" sz="3200" dirty="0" smtClean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3200" dirty="0" smtClean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3200" dirty="0" smtClean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3200" dirty="0" smtClean="0">
                <a:latin typeface="Source Code Pro" panose="020B0509030403020204" pitchFamily="49" charset="0"/>
              </a:rPr>
              <a:t> 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32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32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59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699" y="236722"/>
            <a:ext cx="6410325" cy="51764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i="1" dirty="0" smtClean="0"/>
              <a:t>list</a:t>
            </a:r>
            <a:r>
              <a:rPr lang="en-US" sz="3200" dirty="0" smtClean="0"/>
              <a:t> reference on FCS will point to position where list object is, </a:t>
            </a:r>
            <a:r>
              <a:rPr lang="en-US" sz="3200" dirty="0" err="1" smtClean="0"/>
              <a:t>ie</a:t>
            </a:r>
            <a:r>
              <a:rPr lang="en-US" sz="3200" dirty="0" smtClean="0"/>
              <a:t> 120</a:t>
            </a:r>
          </a:p>
          <a:p>
            <a:r>
              <a:rPr lang="en-US" sz="3200" dirty="0" smtClean="0"/>
              <a:t>The </a:t>
            </a:r>
            <a:r>
              <a:rPr lang="en-US" sz="3200" i="1" dirty="0" smtClean="0"/>
              <a:t>head</a:t>
            </a:r>
            <a:r>
              <a:rPr lang="en-US" sz="3200" dirty="0" smtClean="0"/>
              <a:t> in such data will contain the value 200, </a:t>
            </a:r>
            <a:r>
              <a:rPr lang="en-US" sz="3200" dirty="0" err="1" smtClean="0"/>
              <a:t>ie</a:t>
            </a:r>
            <a:r>
              <a:rPr lang="en-US" sz="3200" dirty="0" smtClean="0"/>
              <a:t> address of first element</a:t>
            </a:r>
          </a:p>
          <a:p>
            <a:r>
              <a:rPr lang="en-US" sz="3200" dirty="0" smtClean="0"/>
              <a:t>The </a:t>
            </a:r>
            <a:r>
              <a:rPr lang="en-US" sz="3200" i="1" dirty="0" smtClean="0"/>
              <a:t>next</a:t>
            </a:r>
            <a:r>
              <a:rPr lang="en-US" sz="3200" dirty="0" smtClean="0"/>
              <a:t> fields contains address of next elements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21140"/>
            <a:ext cx="5381626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p</a:t>
            </a:r>
            <a:r>
              <a:rPr lang="en-US" sz="28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List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</a:t>
            </a:r>
            <a:r>
              <a:rPr lang="en-US" sz="2800" dirty="0" smtClean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     new </a:t>
            </a:r>
            <a:r>
              <a:rPr lang="en-US" sz="2800" dirty="0" err="1" smtClean="0">
                <a:latin typeface="Source Code Pro" panose="020B0509030403020204" pitchFamily="49" charset="0"/>
              </a:rPr>
              <a:t>LinkedList</a:t>
            </a:r>
            <a:r>
              <a:rPr lang="en-US" sz="2800" dirty="0" smtClean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2800" dirty="0" smtClean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2800" dirty="0" smtClean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2800" dirty="0" smtClean="0">
                <a:latin typeface="Source Code Pro" panose="020B0509030403020204" pitchFamily="49" charset="0"/>
              </a:rPr>
              <a:t> 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28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28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sp>
        <p:nvSpPr>
          <p:cNvPr id="6" name="Left Arrow 5"/>
          <p:cNvSpPr/>
          <p:nvPr/>
        </p:nvSpPr>
        <p:spPr>
          <a:xfrm>
            <a:off x="4076700" y="2226588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7048392"/>
          <a:ext cx="123481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831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0326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dirty="0" err="1" smtClean="0"/>
                        <a:t>Eg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i="1" dirty="0" smtClean="0"/>
                        <a:t>head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8370449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8360729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8378501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8376443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8376638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8376638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59189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59727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5909215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296147" y="843045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946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141724" cy="6785597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StringContainer</a:t>
            </a:r>
            <a:r>
              <a:rPr lang="en-US" dirty="0" smtClean="0"/>
              <a:t>: to store strings</a:t>
            </a:r>
          </a:p>
          <a:p>
            <a:r>
              <a:rPr lang="en-US" i="1" dirty="0" err="1" smtClean="0"/>
              <a:t>IntegerContainer</a:t>
            </a:r>
            <a:r>
              <a:rPr lang="en-US" dirty="0" smtClean="0"/>
              <a:t>: to store integers</a:t>
            </a:r>
          </a:p>
          <a:p>
            <a:r>
              <a:rPr lang="en-US" i="1" dirty="0" err="1" smtClean="0"/>
              <a:t>WebSocketContainer</a:t>
            </a:r>
            <a:r>
              <a:rPr lang="en-US" dirty="0" smtClean="0"/>
              <a:t>: to store web socket objects</a:t>
            </a:r>
          </a:p>
          <a:p>
            <a:r>
              <a:rPr lang="en-US" i="1" dirty="0" err="1" smtClean="0"/>
              <a:t>SongContainer</a:t>
            </a:r>
            <a:r>
              <a:rPr lang="en-US" dirty="0" smtClean="0"/>
              <a:t>: to store song objects</a:t>
            </a:r>
          </a:p>
          <a:p>
            <a:r>
              <a:rPr lang="en-US" i="1" dirty="0" err="1" smtClean="0"/>
              <a:t>ShopCartContainer</a:t>
            </a:r>
            <a:r>
              <a:rPr lang="en-US" dirty="0" smtClean="0"/>
              <a:t>: to store items in a shop cart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r>
              <a:rPr lang="en-US" b="1" dirty="0" smtClean="0"/>
              <a:t>Do you see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3058887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1419117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500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2395228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2385508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2403280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2401222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2401417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2401417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289660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343514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279940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339016" y="236423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39191" y="73150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921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0111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0510" y="82912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1336" y="82814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4072" y="82992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5885" y="82971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6078" y="82973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39238" y="82973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604836" y="61856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081461" y="62394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376985" y="61759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353302" y="82602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224" y="4214029"/>
            <a:ext cx="124968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Delete node for “b” with: 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 =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current.next.next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Where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the node for “a”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5344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73546" y="12952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3409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5916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4865" y="22714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5691" y="22616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8427" y="22794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0240" y="22773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0433" y="22775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45272" y="2279455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439191" y="1658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3915816" y="2196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211340" y="1561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187657" y="22404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58233" y="4019551"/>
            <a:ext cx="12344400" cy="5413374"/>
          </a:xfrm>
        </p:spPr>
        <p:txBody>
          <a:bodyPr>
            <a:normAutofit/>
          </a:bodyPr>
          <a:lstStyle/>
          <a:p>
            <a:r>
              <a:rPr lang="en-US" dirty="0"/>
              <a:t>Deleting “b” means it is not accessible any more starting from </a:t>
            </a:r>
            <a:r>
              <a:rPr lang="en-US" i="1" dirty="0"/>
              <a:t>list</a:t>
            </a:r>
            <a:r>
              <a:rPr lang="en-US" dirty="0"/>
              <a:t> pointer in the </a:t>
            </a:r>
            <a:r>
              <a:rPr lang="en-US" dirty="0" smtClean="0"/>
              <a:t>FCS</a:t>
            </a:r>
          </a:p>
          <a:p>
            <a:pPr lvl="1"/>
            <a:r>
              <a:rPr lang="en-US" dirty="0" smtClean="0"/>
              <a:t>but it is still there in memory!!!</a:t>
            </a:r>
          </a:p>
          <a:p>
            <a:r>
              <a:rPr lang="en-US" dirty="0" smtClean="0"/>
              <a:t>When calling </a:t>
            </a:r>
            <a:r>
              <a:rPr lang="en-US" i="1" dirty="0" smtClean="0"/>
              <a:t>new</a:t>
            </a:r>
            <a:r>
              <a:rPr lang="en-US" dirty="0" smtClean="0"/>
              <a:t> many times, might </a:t>
            </a:r>
            <a:r>
              <a:rPr lang="en-US" i="1" dirty="0" smtClean="0"/>
              <a:t>run out of free space</a:t>
            </a:r>
          </a:p>
          <a:p>
            <a:r>
              <a:rPr lang="en-US" dirty="0" smtClean="0"/>
              <a:t>At that point, somehow we need to be able to reuse the space occupied by the “b” node, </a:t>
            </a:r>
            <a:r>
              <a:rPr lang="en-US" dirty="0" err="1" smtClean="0"/>
              <a:t>ie</a:t>
            </a:r>
            <a:r>
              <a:rPr lang="en-US" dirty="0" smtClean="0"/>
              <a:t> location 500-540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12748" y="22775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942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 (GC)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092825"/>
          </a:xfrm>
        </p:spPr>
        <p:txBody>
          <a:bodyPr/>
          <a:lstStyle/>
          <a:p>
            <a:r>
              <a:rPr lang="en-US" dirty="0" smtClean="0"/>
              <a:t>Called by JVM when run out of space on heap</a:t>
            </a:r>
          </a:p>
          <a:p>
            <a:r>
              <a:rPr lang="en-US" dirty="0" smtClean="0"/>
              <a:t>Starting from the pointers on FCS, recursively find all reachable objects</a:t>
            </a:r>
          </a:p>
          <a:p>
            <a:r>
              <a:rPr lang="en-US" dirty="0" smtClean="0"/>
              <a:t>Non-reachable objects (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 smtClean="0"/>
              <a:t>b</a:t>
            </a:r>
            <a:r>
              <a:rPr lang="en-US" dirty="0" smtClean="0"/>
              <a:t>” node) will be marked as “Free Heap”, and their space can be reused by </a:t>
            </a:r>
            <a:r>
              <a:rPr lang="en-US" b="1" dirty="0" smtClean="0"/>
              <a:t>new</a:t>
            </a:r>
            <a:r>
              <a:rPr lang="en-US" i="1" dirty="0" smtClean="0"/>
              <a:t> </a:t>
            </a:r>
            <a:r>
              <a:rPr lang="en-US" dirty="0" smtClean="0"/>
              <a:t>operator when new instances are created</a:t>
            </a:r>
          </a:p>
          <a:p>
            <a:r>
              <a:rPr lang="en-US" dirty="0" smtClean="0"/>
              <a:t>GC are quite complex, as need to be very efficient, because they </a:t>
            </a:r>
            <a:r>
              <a:rPr lang="en-US" b="1" dirty="0" smtClean="0"/>
              <a:t>block</a:t>
            </a:r>
            <a:r>
              <a:rPr lang="en-US" dirty="0" smtClean="0"/>
              <a:t> the entire 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0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329" y="3225800"/>
            <a:ext cx="12612413" cy="3302000"/>
          </a:xfrm>
        </p:spPr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335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8741"/>
            <a:ext cx="11099800" cy="12077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186" y="1525139"/>
            <a:ext cx="12688088" cy="265587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Need to right-shift all values from </a:t>
            </a:r>
            <a:r>
              <a:rPr lang="en-US" i="1" dirty="0" smtClean="0"/>
              <a:t>index </a:t>
            </a:r>
            <a:r>
              <a:rPr lang="en-US" dirty="0" smtClean="0"/>
              <a:t>before inserting new value</a:t>
            </a:r>
            <a:endParaRPr lang="en-US" i="1" dirty="0" smtClean="0"/>
          </a:p>
          <a:p>
            <a:pPr>
              <a:spcBef>
                <a:spcPts val="2100"/>
              </a:spcBef>
            </a:pPr>
            <a:r>
              <a:rPr lang="en-US" dirty="0" smtClean="0"/>
              <a:t>On an array, we set 1 value at a time,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b="1" dirty="0" smtClean="0"/>
              <a:t>a[i+1] = a[</a:t>
            </a:r>
            <a:r>
              <a:rPr lang="en-US" b="1" dirty="0" err="1" smtClean="0"/>
              <a:t>i</a:t>
            </a:r>
            <a:r>
              <a:rPr lang="en-US" b="1" dirty="0" smtClean="0"/>
              <a:t>], </a:t>
            </a:r>
            <a:r>
              <a:rPr lang="en-US" dirty="0" smtClean="0"/>
              <a:t>possibly in a loop</a:t>
            </a:r>
            <a:endParaRPr lang="en-US" b="1" dirty="0" smtClean="0"/>
          </a:p>
          <a:p>
            <a:pPr>
              <a:spcBef>
                <a:spcPts val="2100"/>
              </a:spcBef>
            </a:pPr>
            <a:r>
              <a:rPr lang="en-US" dirty="0" smtClean="0"/>
              <a:t>Loop must start from end to avoid overwrite 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Assume adding a </a:t>
            </a:r>
            <a:r>
              <a:rPr lang="en-US" b="1" dirty="0" smtClean="0"/>
              <a:t>9</a:t>
            </a:r>
            <a:r>
              <a:rPr lang="en-US" dirty="0" smtClean="0"/>
              <a:t> at position 2 (currently occupied by value </a:t>
            </a:r>
            <a:r>
              <a:rPr lang="en-US" b="1" dirty="0" smtClean="0"/>
              <a:t>3</a:t>
            </a:r>
            <a:r>
              <a:rPr lang="en-US" dirty="0" smtClean="0"/>
              <a:t>)</a:t>
            </a:r>
          </a:p>
          <a:p>
            <a:pPr>
              <a:spcBef>
                <a:spcPts val="2100"/>
              </a:spcBef>
            </a:pPr>
            <a:r>
              <a:rPr lang="en-US" i="1" dirty="0" smtClean="0"/>
              <a:t>But what if array is full???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28729"/>
              </p:ext>
            </p:extLst>
          </p:nvPr>
        </p:nvGraphicFramePr>
        <p:xfrm>
          <a:off x="964849" y="507850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4"/>
              </p:ext>
            </p:extLst>
          </p:nvPr>
        </p:nvGraphicFramePr>
        <p:xfrm>
          <a:off x="964849" y="5956117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0167"/>
              </p:ext>
            </p:extLst>
          </p:nvPr>
        </p:nvGraphicFramePr>
        <p:xfrm>
          <a:off x="964849" y="858885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49715"/>
              </p:ext>
            </p:extLst>
          </p:nvPr>
        </p:nvGraphicFramePr>
        <p:xfrm>
          <a:off x="964849" y="7709231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7773"/>
              </p:ext>
            </p:extLst>
          </p:nvPr>
        </p:nvGraphicFramePr>
        <p:xfrm>
          <a:off x="964849" y="683267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00526"/>
              </p:ext>
            </p:extLst>
          </p:nvPr>
        </p:nvGraphicFramePr>
        <p:xfrm>
          <a:off x="7555888" y="507850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91415"/>
              </p:ext>
            </p:extLst>
          </p:nvPr>
        </p:nvGraphicFramePr>
        <p:xfrm>
          <a:off x="7555888" y="5956117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61020"/>
              </p:ext>
            </p:extLst>
          </p:nvPr>
        </p:nvGraphicFramePr>
        <p:xfrm>
          <a:off x="7555888" y="858885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34712"/>
              </p:ext>
            </p:extLst>
          </p:nvPr>
        </p:nvGraphicFramePr>
        <p:xfrm>
          <a:off x="7555888" y="7709231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3207"/>
              </p:ext>
            </p:extLst>
          </p:nvPr>
        </p:nvGraphicFramePr>
        <p:xfrm>
          <a:off x="7555888" y="683267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14" name="Curved Down Arrow 13"/>
          <p:cNvSpPr/>
          <p:nvPr/>
        </p:nvSpPr>
        <p:spPr>
          <a:xfrm>
            <a:off x="2408970" y="5681888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3620812" y="7447523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3030729" y="6562426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9014723" y="7453829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9614412" y="6565669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10215005" y="5685252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4167" y="4397956"/>
            <a:ext cx="23852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CORRECT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7762" y="4391388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WRONG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2364828" y="8998953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8964272" y="8977843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1155365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014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18" y="1896999"/>
            <a:ext cx="12744843" cy="193717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Similar to addition, here we need to shift left, and then remove last element</a:t>
            </a:r>
          </a:p>
          <a:p>
            <a:pPr>
              <a:spcBef>
                <a:spcPts val="2100"/>
              </a:spcBef>
            </a:pPr>
            <a:r>
              <a:rPr lang="en-US" b="1" dirty="0" smtClean="0"/>
              <a:t>a[</a:t>
            </a:r>
            <a:r>
              <a:rPr lang="en-US" b="1" dirty="0" err="1" smtClean="0"/>
              <a:t>i</a:t>
            </a:r>
            <a:r>
              <a:rPr lang="en-US" b="1" dirty="0" smtClean="0"/>
              <a:t>] = a[i+1]</a:t>
            </a:r>
            <a:r>
              <a:rPr lang="en-US" dirty="0" smtClean="0"/>
              <a:t>, in a loop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Assume </a:t>
            </a:r>
            <a:r>
              <a:rPr lang="en-US" i="1" dirty="0" smtClean="0"/>
              <a:t>delete(2)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remove the value </a:t>
            </a:r>
            <a:r>
              <a:rPr lang="en-US" b="1" dirty="0" smtClean="0"/>
              <a:t>9</a:t>
            </a:r>
            <a:r>
              <a:rPr lang="en-US" dirty="0" smtClean="0"/>
              <a:t> at index position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31128"/>
              </p:ext>
            </p:extLst>
          </p:nvPr>
        </p:nvGraphicFramePr>
        <p:xfrm>
          <a:off x="4301885" y="422086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95233"/>
              </p:ext>
            </p:extLst>
          </p:nvPr>
        </p:nvGraphicFramePr>
        <p:xfrm>
          <a:off x="4301885" y="5098478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57134"/>
              </p:ext>
            </p:extLst>
          </p:nvPr>
        </p:nvGraphicFramePr>
        <p:xfrm>
          <a:off x="4301885" y="773121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91322"/>
              </p:ext>
            </p:extLst>
          </p:nvPr>
        </p:nvGraphicFramePr>
        <p:xfrm>
          <a:off x="4301885" y="685159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88120"/>
              </p:ext>
            </p:extLst>
          </p:nvPr>
        </p:nvGraphicFramePr>
        <p:xfrm>
          <a:off x="4301885" y="5975035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7498081" y="8128704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5732341" y="4824246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Up Arrow 14"/>
          <p:cNvSpPr/>
          <p:nvPr/>
        </p:nvSpPr>
        <p:spPr>
          <a:xfrm rot="10800000">
            <a:off x="6918511" y="6591610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Up Arrow 15"/>
          <p:cNvSpPr/>
          <p:nvPr/>
        </p:nvSpPr>
        <p:spPr>
          <a:xfrm rot="10800000">
            <a:off x="6316267" y="5703083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6455407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2453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636" y="2603500"/>
            <a:ext cx="12637638" cy="41063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element T contained in a </a:t>
            </a:r>
            <a:r>
              <a:rPr lang="en-US" i="1" dirty="0" smtClean="0"/>
              <a:t>node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Each node contains a value, and a </a:t>
            </a:r>
            <a:r>
              <a:rPr lang="en-US" b="1" dirty="0" smtClean="0"/>
              <a:t>next</a:t>
            </a:r>
            <a:r>
              <a:rPr lang="en-US" dirty="0" smtClean="0"/>
              <a:t> field to the following node in the sequence</a:t>
            </a:r>
          </a:p>
          <a:p>
            <a:r>
              <a:rPr lang="en-US" i="1" dirty="0" err="1" smtClean="0"/>
              <a:t>LinkedList</a:t>
            </a:r>
            <a:r>
              <a:rPr lang="en-US" dirty="0" smtClean="0"/>
              <a:t> object has pointers to the </a:t>
            </a:r>
            <a:r>
              <a:rPr lang="en-US" b="1" dirty="0" smtClean="0"/>
              <a:t>head</a:t>
            </a:r>
            <a:r>
              <a:rPr lang="en-US" dirty="0" smtClean="0"/>
              <a:t> and tail </a:t>
            </a:r>
            <a:r>
              <a:rPr lang="en-US" b="1" dirty="0" smtClean="0"/>
              <a:t>nodes</a:t>
            </a:r>
            <a:r>
              <a:rPr lang="en-US" dirty="0" smtClean="0"/>
              <a:t> of the list</a:t>
            </a:r>
          </a:p>
          <a:p>
            <a:pPr lvl="1"/>
            <a:r>
              <a:rPr lang="en-US" dirty="0" smtClean="0"/>
              <a:t>could also keep track of the </a:t>
            </a:r>
            <a:r>
              <a:rPr lang="en-US" b="1" dirty="0" smtClean="0"/>
              <a:t>size</a:t>
            </a:r>
            <a:r>
              <a:rPr lang="en-US" dirty="0" smtClean="0"/>
              <a:t> in a variable, to avoid compute it when queried (which would be expensive)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19880"/>
              </p:ext>
            </p:extLst>
          </p:nvPr>
        </p:nvGraphicFramePr>
        <p:xfrm>
          <a:off x="3285530" y="72999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head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tail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30970"/>
              </p:ext>
            </p:extLst>
          </p:nvPr>
        </p:nvGraphicFramePr>
        <p:xfrm>
          <a:off x="6974663" y="72999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2905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When Empty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61" y="2603500"/>
            <a:ext cx="12505208" cy="1918050"/>
          </a:xfrm>
        </p:spPr>
        <p:txBody>
          <a:bodyPr/>
          <a:lstStyle/>
          <a:p>
            <a:r>
              <a:rPr lang="en-US" dirty="0" smtClean="0"/>
              <a:t>Create new node for the element </a:t>
            </a:r>
            <a:r>
              <a:rPr lang="en-US" b="1" dirty="0" smtClean="0"/>
              <a:t>x</a:t>
            </a:r>
          </a:p>
          <a:p>
            <a:r>
              <a:rPr lang="en-US" dirty="0" smtClean="0"/>
              <a:t>Update both </a:t>
            </a:r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  <a:r>
              <a:rPr lang="en-US" dirty="0" smtClean="0"/>
              <a:t> to point to such node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1870"/>
              </p:ext>
            </p:extLst>
          </p:nvPr>
        </p:nvGraphicFramePr>
        <p:xfrm>
          <a:off x="838721" y="54711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head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tail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3536"/>
              </p:ext>
            </p:extLst>
          </p:nvPr>
        </p:nvGraphicFramePr>
        <p:xfrm>
          <a:off x="4527854" y="54711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711670" y="5835080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1670" y="6219758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576382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98" y="2603500"/>
            <a:ext cx="12328634" cy="201141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Insert y in a non-empty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>
              <a:spcBef>
                <a:spcPts val="2100"/>
              </a:spcBef>
            </a:pPr>
            <a:r>
              <a:rPr lang="en-US" dirty="0" smtClean="0"/>
              <a:t>Besides creating new node, need to update the </a:t>
            </a:r>
            <a:r>
              <a:rPr lang="en-US" b="1" dirty="0" smtClean="0"/>
              <a:t>head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New node will have to point to the previous head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28861"/>
              </p:ext>
            </p:extLst>
          </p:nvPr>
        </p:nvGraphicFramePr>
        <p:xfrm>
          <a:off x="838721" y="54711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head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tail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62853"/>
              </p:ext>
            </p:extLst>
          </p:nvPr>
        </p:nvGraphicFramePr>
        <p:xfrm>
          <a:off x="4527854" y="54711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3556339">
            <a:off x="2216818" y="6700136"/>
            <a:ext cx="2072675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1670" y="6219758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69835"/>
              </p:ext>
            </p:extLst>
          </p:nvPr>
        </p:nvGraphicFramePr>
        <p:xfrm>
          <a:off x="2775780" y="781076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7378874">
            <a:off x="3947852" y="7519279"/>
            <a:ext cx="2239143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81298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633" y="2603499"/>
            <a:ext cx="12330260" cy="6898719"/>
          </a:xfrm>
        </p:spPr>
        <p:txBody>
          <a:bodyPr/>
          <a:lstStyle/>
          <a:p>
            <a:r>
              <a:rPr lang="en-US" dirty="0" smtClean="0"/>
              <a:t>Issue: would need a different implementation for each container for each possible type class ever</a:t>
            </a:r>
          </a:p>
          <a:p>
            <a:r>
              <a:rPr lang="en-US" dirty="0" smtClean="0"/>
              <a:t>What about using a </a:t>
            </a:r>
            <a:r>
              <a:rPr lang="en-US" i="1" dirty="0" err="1" smtClean="0"/>
              <a:t>ObjectContainer</a:t>
            </a:r>
            <a:r>
              <a:rPr lang="en-US" dirty="0"/>
              <a:t> </a:t>
            </a:r>
            <a:r>
              <a:rPr lang="en-US" dirty="0" smtClean="0"/>
              <a:t>to store </a:t>
            </a:r>
            <a:r>
              <a:rPr lang="en-US" i="1" dirty="0" err="1" smtClean="0"/>
              <a:t>java.lang.Object</a:t>
            </a:r>
            <a:r>
              <a:rPr lang="en-US" dirty="0" smtClean="0"/>
              <a:t> instances?</a:t>
            </a:r>
          </a:p>
          <a:p>
            <a:r>
              <a:rPr lang="en-US" dirty="0" smtClean="0"/>
              <a:t>In Java, all objects have </a:t>
            </a:r>
            <a:r>
              <a:rPr lang="en-US" i="1" dirty="0" smtClean="0"/>
              <a:t>Object</a:t>
            </a:r>
            <a:r>
              <a:rPr lang="en-US" dirty="0" smtClean="0"/>
              <a:t> class as ancestor, so could add any type due to polymorphism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can add </a:t>
            </a:r>
            <a:r>
              <a:rPr lang="en-US" i="1" dirty="0" smtClean="0"/>
              <a:t>String</a:t>
            </a:r>
            <a:r>
              <a:rPr lang="en-US" dirty="0" smtClean="0"/>
              <a:t> and </a:t>
            </a:r>
            <a:r>
              <a:rPr lang="en-US" i="1" dirty="0" smtClean="0"/>
              <a:t>Song</a:t>
            </a:r>
            <a:r>
              <a:rPr lang="en-US" dirty="0" smtClean="0"/>
              <a:t> in same </a:t>
            </a:r>
            <a:r>
              <a:rPr lang="en-US" i="1" dirty="0" err="1" smtClean="0"/>
              <a:t>ObjectContainer</a:t>
            </a:r>
            <a:endParaRPr lang="en-US" i="1" dirty="0" smtClean="0"/>
          </a:p>
          <a:p>
            <a:r>
              <a:rPr lang="en-US" dirty="0" smtClean="0"/>
              <a:t>Problem: yes, we can insert anything, but what would we read back is </a:t>
            </a:r>
            <a:r>
              <a:rPr lang="en-US" i="1" dirty="0" smtClean="0"/>
              <a:t>Object</a:t>
            </a:r>
            <a:r>
              <a:rPr lang="en-US" dirty="0" smtClean="0"/>
              <a:t>, and not </a:t>
            </a:r>
            <a:r>
              <a:rPr lang="en-US" i="1" dirty="0" smtClean="0"/>
              <a:t>String</a:t>
            </a:r>
            <a:r>
              <a:rPr lang="en-US" dirty="0" smtClean="0"/>
              <a:t> or </a:t>
            </a:r>
            <a:r>
              <a:rPr lang="en-US" i="1" dirty="0" smtClean="0"/>
              <a:t>Song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4010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942" y="2603500"/>
            <a:ext cx="12618720" cy="176039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Create new node for </a:t>
            </a:r>
            <a:r>
              <a:rPr lang="en-US" b="1" dirty="0" smtClean="0"/>
              <a:t>z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next</a:t>
            </a:r>
            <a:r>
              <a:rPr lang="en-US" dirty="0" smtClean="0"/>
              <a:t> of current </a:t>
            </a:r>
            <a:r>
              <a:rPr lang="en-US" b="1" dirty="0" smtClean="0"/>
              <a:t>tail</a:t>
            </a:r>
            <a:r>
              <a:rPr lang="en-US" dirty="0" smtClean="0"/>
              <a:t> should point to this new node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tail</a:t>
            </a:r>
            <a:r>
              <a:rPr lang="en-US" dirty="0" smtClean="0"/>
              <a:t> should then be updated to point to 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8010"/>
              </p:ext>
            </p:extLst>
          </p:nvPr>
        </p:nvGraphicFramePr>
        <p:xfrm>
          <a:off x="580167" y="5378555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head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tail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7721"/>
              </p:ext>
            </p:extLst>
          </p:nvPr>
        </p:nvGraphicFramePr>
        <p:xfrm>
          <a:off x="6892682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414618" y="5736222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91637"/>
              </p:ext>
            </p:extLst>
          </p:nvPr>
        </p:nvGraphicFramePr>
        <p:xfrm>
          <a:off x="3757840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2038"/>
              </p:ext>
            </p:extLst>
          </p:nvPr>
        </p:nvGraphicFramePr>
        <p:xfrm>
          <a:off x="10027524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542501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708539" y="6083265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414618" y="6292482"/>
            <a:ext cx="7902336" cy="1029024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065655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73333"/>
            <a:ext cx="11099800" cy="1188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In The Middle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0" y="1512527"/>
            <a:ext cx="12492596" cy="330804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Bit more complex, as no direct access to position </a:t>
            </a:r>
            <a:r>
              <a:rPr lang="en-US" b="1" dirty="0" smtClean="0"/>
              <a:t>index</a:t>
            </a:r>
            <a:r>
              <a:rPr lang="en-US" dirty="0" smtClean="0"/>
              <a:t> from the </a:t>
            </a:r>
            <a:r>
              <a:rPr lang="en-US" i="1" dirty="0" err="1" smtClean="0"/>
              <a:t>LinkedList</a:t>
            </a:r>
            <a:endParaRPr lang="en-US" i="1" dirty="0" smtClean="0"/>
          </a:p>
          <a:p>
            <a:pPr lvl="1">
              <a:spcBef>
                <a:spcPts val="2100"/>
              </a:spcBef>
            </a:pPr>
            <a:r>
              <a:rPr lang="en-US" dirty="0" smtClean="0"/>
              <a:t>we only have </a:t>
            </a:r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We need to navigate from </a:t>
            </a:r>
            <a:r>
              <a:rPr lang="en-US" b="1" dirty="0" smtClean="0"/>
              <a:t>head</a:t>
            </a:r>
            <a:r>
              <a:rPr lang="en-US" dirty="0" smtClean="0"/>
              <a:t>, following the </a:t>
            </a:r>
            <a:r>
              <a:rPr lang="en-US" dirty="0" err="1" smtClean="0"/>
              <a:t>nexts</a:t>
            </a:r>
            <a:r>
              <a:rPr lang="en-US" dirty="0" smtClean="0"/>
              <a:t> of </a:t>
            </a:r>
            <a:r>
              <a:rPr lang="en-US" b="1" dirty="0" smtClean="0"/>
              <a:t>next</a:t>
            </a:r>
          </a:p>
          <a:p>
            <a:pPr lvl="1">
              <a:spcBef>
                <a:spcPts val="2100"/>
              </a:spcBef>
            </a:pP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err="1" smtClean="0"/>
              <a:t>head.next.next.next.next</a:t>
            </a:r>
            <a:r>
              <a:rPr lang="en-US" dirty="0" smtClean="0"/>
              <a:t>…</a:t>
            </a:r>
          </a:p>
          <a:p>
            <a:pPr lvl="1">
              <a:spcBef>
                <a:spcPts val="2100"/>
              </a:spcBef>
            </a:pPr>
            <a:r>
              <a:rPr lang="en-US" dirty="0" smtClean="0"/>
              <a:t>usually in a loop </a:t>
            </a:r>
            <a:r>
              <a:rPr lang="en-US" b="1" dirty="0" smtClean="0"/>
              <a:t>current = </a:t>
            </a:r>
            <a:r>
              <a:rPr lang="en-US" b="1" dirty="0" err="1" smtClean="0"/>
              <a:t>current.next</a:t>
            </a:r>
            <a:r>
              <a:rPr lang="en-US" dirty="0" smtClean="0"/>
              <a:t>, starting from </a:t>
            </a:r>
            <a:r>
              <a:rPr lang="en-US" b="1" dirty="0" smtClean="0"/>
              <a:t>current = head</a:t>
            </a:r>
            <a:r>
              <a:rPr lang="en-US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3957"/>
              </p:ext>
            </p:extLst>
          </p:nvPr>
        </p:nvGraphicFramePr>
        <p:xfrm>
          <a:off x="6892682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71458"/>
              </p:ext>
            </p:extLst>
          </p:nvPr>
        </p:nvGraphicFramePr>
        <p:xfrm>
          <a:off x="3757840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88897"/>
              </p:ext>
            </p:extLst>
          </p:nvPr>
        </p:nvGraphicFramePr>
        <p:xfrm>
          <a:off x="10027524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542501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708539" y="6083265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5091"/>
              </p:ext>
            </p:extLst>
          </p:nvPr>
        </p:nvGraphicFramePr>
        <p:xfrm>
          <a:off x="622998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407659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34306"/>
              </p:ext>
            </p:extLst>
          </p:nvPr>
        </p:nvGraphicFramePr>
        <p:xfrm>
          <a:off x="5360668" y="7764394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4325851">
            <a:off x="4833569" y="6757792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 rot="17718447">
            <a:off x="6440104" y="7464959"/>
            <a:ext cx="249489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5693157" y="5835282"/>
            <a:ext cx="914400" cy="91440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104801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/>
              <a:t>LinkedList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2603500"/>
            <a:ext cx="12429534" cy="6956710"/>
          </a:xfrm>
        </p:spPr>
        <p:txBody>
          <a:bodyPr/>
          <a:lstStyle/>
          <a:p>
            <a:r>
              <a:rPr lang="en-US" dirty="0" smtClean="0"/>
              <a:t>For most cases, </a:t>
            </a:r>
            <a:r>
              <a:rPr lang="en-US" i="1" dirty="0" err="1" smtClean="0"/>
              <a:t>ArrayLists</a:t>
            </a:r>
            <a:r>
              <a:rPr lang="en-US" dirty="0" smtClean="0"/>
              <a:t> are better</a:t>
            </a:r>
          </a:p>
          <a:p>
            <a:r>
              <a:rPr lang="en-US" dirty="0" smtClean="0"/>
              <a:t>Creating node objects for each element in a </a:t>
            </a:r>
            <a:r>
              <a:rPr lang="en-US" i="1" dirty="0" err="1" smtClean="0"/>
              <a:t>LinkedList</a:t>
            </a:r>
            <a:r>
              <a:rPr lang="en-US" dirty="0" smtClean="0"/>
              <a:t> is expensive, plus overhead for GC</a:t>
            </a:r>
          </a:p>
          <a:p>
            <a:r>
              <a:rPr lang="en-US" i="1" dirty="0" err="1" smtClean="0"/>
              <a:t>ArrayLists</a:t>
            </a:r>
            <a:r>
              <a:rPr lang="en-US" dirty="0" smtClean="0"/>
              <a:t> have the issue of </a:t>
            </a:r>
            <a:r>
              <a:rPr lang="en-US" i="1" dirty="0" smtClean="0"/>
              <a:t>resize</a:t>
            </a:r>
          </a:p>
          <a:p>
            <a:pPr lvl="1"/>
            <a:r>
              <a:rPr lang="en-US" dirty="0" smtClean="0"/>
              <a:t>although it can be automated, it is still expensive when it happens</a:t>
            </a:r>
          </a:p>
          <a:p>
            <a:pPr lvl="1"/>
            <a:r>
              <a:rPr lang="en-US" dirty="0" smtClean="0"/>
              <a:t>but, if you have an idea of how many elements at most you will store, you can create a buffer array larger than that</a:t>
            </a:r>
          </a:p>
          <a:p>
            <a:r>
              <a:rPr lang="en-US" dirty="0" smtClean="0"/>
              <a:t>Still very important to understand </a:t>
            </a:r>
            <a:r>
              <a:rPr lang="en-US" i="1" dirty="0" err="1" smtClean="0"/>
              <a:t>LinkedList</a:t>
            </a:r>
            <a:r>
              <a:rPr lang="en-US" dirty="0" smtClean="0"/>
              <a:t>, as foundation for </a:t>
            </a:r>
            <a:r>
              <a:rPr lang="en-US" i="1" dirty="0" smtClean="0"/>
              <a:t>Tree</a:t>
            </a:r>
            <a:r>
              <a:rPr lang="en-US" dirty="0" smtClean="0"/>
              <a:t> data-structures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0709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as List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1434" y="2603500"/>
            <a:ext cx="12189898" cy="6286500"/>
          </a:xfrm>
        </p:spPr>
        <p:txBody>
          <a:bodyPr/>
          <a:lstStyle/>
          <a:p>
            <a:r>
              <a:rPr lang="en-US" dirty="0" smtClean="0"/>
              <a:t>Fine for both </a:t>
            </a:r>
            <a:r>
              <a:rPr lang="en-US" i="1" dirty="0" err="1" smtClean="0"/>
              <a:t>ArrayList</a:t>
            </a:r>
            <a:r>
              <a:rPr lang="en-US" dirty="0" smtClean="0"/>
              <a:t> and </a:t>
            </a:r>
            <a:r>
              <a:rPr lang="en-US" i="1" dirty="0" err="1" smtClean="0"/>
              <a:t>LinkedList</a:t>
            </a:r>
            <a:r>
              <a:rPr lang="en-US" i="1" dirty="0" smtClean="0"/>
              <a:t> </a:t>
            </a:r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operations at the end of the list are efficient in both implementations</a:t>
            </a:r>
          </a:p>
          <a:p>
            <a:r>
              <a:rPr lang="en-US" dirty="0" smtClean="0"/>
              <a:t>In the case of </a:t>
            </a:r>
            <a:r>
              <a:rPr lang="en-US" i="1" dirty="0" err="1" smtClean="0"/>
              <a:t>LinkedList</a:t>
            </a:r>
            <a:r>
              <a:rPr lang="en-US" dirty="0" smtClean="0"/>
              <a:t>, code can be simplified</a:t>
            </a:r>
          </a:p>
          <a:p>
            <a:pPr lvl="1"/>
            <a:r>
              <a:rPr lang="en-US" dirty="0" smtClean="0"/>
              <a:t>No need for </a:t>
            </a:r>
            <a:r>
              <a:rPr lang="en-US" b="1" dirty="0" smtClean="0"/>
              <a:t>head</a:t>
            </a:r>
            <a:r>
              <a:rPr lang="en-US" dirty="0" smtClean="0"/>
              <a:t>, as only working at the end of the list with </a:t>
            </a:r>
            <a:r>
              <a:rPr lang="en-US" b="1" dirty="0" smtClean="0"/>
              <a:t>tail</a:t>
            </a:r>
          </a:p>
          <a:p>
            <a:pPr lvl="1"/>
            <a:r>
              <a:rPr lang="en-US" dirty="0" smtClean="0"/>
              <a:t>In the nodes, instead of pointer to </a:t>
            </a:r>
            <a:r>
              <a:rPr lang="en-US" b="1" dirty="0" smtClean="0"/>
              <a:t>next</a:t>
            </a:r>
            <a:r>
              <a:rPr lang="en-US" dirty="0" smtClean="0"/>
              <a:t> node, have pointer to </a:t>
            </a:r>
            <a:r>
              <a:rPr lang="en-US" b="1" dirty="0" smtClean="0"/>
              <a:t>previous</a:t>
            </a:r>
            <a:r>
              <a:rPr lang="en-US" dirty="0" smtClean="0"/>
              <a:t> node</a:t>
            </a:r>
          </a:p>
          <a:p>
            <a:pPr lvl="2"/>
            <a:r>
              <a:rPr lang="en-US" dirty="0" smtClean="0"/>
              <a:t>otherwise could not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659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9091" y="3225800"/>
            <a:ext cx="11805218" cy="3302000"/>
          </a:xfrm>
        </p:spPr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167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As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2603500"/>
            <a:ext cx="12353859" cy="6286500"/>
          </a:xfrm>
        </p:spPr>
        <p:txBody>
          <a:bodyPr/>
          <a:lstStyle/>
          <a:p>
            <a:r>
              <a:rPr lang="en-US" dirty="0" smtClean="0"/>
              <a:t>Fine for </a:t>
            </a:r>
            <a:r>
              <a:rPr lang="en-US" i="1" dirty="0" err="1" smtClean="0"/>
              <a:t>LinkedList</a:t>
            </a:r>
            <a:endParaRPr lang="en-US" i="1" dirty="0" smtClean="0"/>
          </a:p>
          <a:p>
            <a:pPr lvl="1"/>
            <a:r>
              <a:rPr lang="en-US" dirty="0" smtClean="0"/>
              <a:t>in a queue, we only operate on </a:t>
            </a:r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  <a:r>
              <a:rPr lang="en-US" dirty="0" smtClean="0"/>
              <a:t>, no need to navigate whole list with </a:t>
            </a:r>
            <a:r>
              <a:rPr lang="en-US" b="1" dirty="0" err="1" smtClean="0"/>
              <a:t>head.next.next</a:t>
            </a:r>
            <a:r>
              <a:rPr lang="en-US" b="1" dirty="0" smtClean="0"/>
              <a:t>…</a:t>
            </a:r>
            <a:r>
              <a:rPr lang="en-US" dirty="0" smtClean="0"/>
              <a:t> (which would be inefficient)</a:t>
            </a:r>
          </a:p>
          <a:p>
            <a:r>
              <a:rPr lang="en-US" dirty="0" smtClean="0"/>
              <a:t>VERY INEFFICIENT for </a:t>
            </a:r>
            <a:r>
              <a:rPr lang="en-US" i="1" dirty="0" err="1" smtClean="0"/>
              <a:t>ArrayList</a:t>
            </a:r>
            <a:endParaRPr lang="en-US" i="1" dirty="0" smtClean="0"/>
          </a:p>
          <a:p>
            <a:pPr lvl="1"/>
            <a:r>
              <a:rPr lang="en-US" dirty="0" smtClean="0"/>
              <a:t>each </a:t>
            </a:r>
            <a:r>
              <a:rPr lang="en-US" i="1" dirty="0" err="1" smtClean="0"/>
              <a:t>dequeue</a:t>
            </a:r>
            <a:r>
              <a:rPr lang="en-US" i="1" dirty="0" smtClean="0"/>
              <a:t>()</a:t>
            </a:r>
            <a:r>
              <a:rPr lang="en-US" dirty="0" smtClean="0"/>
              <a:t> call would force a left-shift of the whole list</a:t>
            </a:r>
          </a:p>
          <a:p>
            <a:r>
              <a:rPr lang="en-US" dirty="0" smtClean="0"/>
              <a:t>If want to use an array as internal data-structure, we need a better implementation than an </a:t>
            </a:r>
            <a:r>
              <a:rPr lang="en-US" i="1" dirty="0" err="1" smtClean="0"/>
              <a:t>ArrayList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158562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24" y="2603501"/>
            <a:ext cx="12505208" cy="2782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Besides an internal array, need to have 2 indices, representing position of the </a:t>
            </a:r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  <a:r>
              <a:rPr lang="en-US" dirty="0" smtClean="0"/>
              <a:t> of the queue on such array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When empty, </a:t>
            </a:r>
            <a:r>
              <a:rPr lang="en-US" b="1" dirty="0" smtClean="0"/>
              <a:t>head = tail = -1 </a:t>
            </a: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 an invalid index)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We do not care what the array contains in the positions outside the head-tail range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95444"/>
              </p:ext>
            </p:extLst>
          </p:nvPr>
        </p:nvGraphicFramePr>
        <p:xfrm>
          <a:off x="1817236" y="6470596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662008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3" y="2603500"/>
            <a:ext cx="12694394" cy="2775694"/>
          </a:xfrm>
        </p:spPr>
        <p:txBody>
          <a:bodyPr>
            <a:normAutofit lnSpcReduction="1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Get the value at position </a:t>
            </a:r>
            <a:r>
              <a:rPr lang="en-US" b="1" dirty="0" smtClean="0"/>
              <a:t>head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Then increase </a:t>
            </a:r>
            <a:r>
              <a:rPr lang="en-US" b="1" dirty="0" smtClean="0"/>
              <a:t>head</a:t>
            </a:r>
            <a:r>
              <a:rPr lang="en-US" dirty="0" smtClean="0"/>
              <a:t> by 1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We could ignore the value that was stored at the head, but better to put it to </a:t>
            </a:r>
            <a:r>
              <a:rPr lang="en-US" b="1" dirty="0" smtClean="0"/>
              <a:t>null</a:t>
            </a:r>
            <a:r>
              <a:rPr lang="en-US" dirty="0" smtClean="0"/>
              <a:t> for GC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73343"/>
              </p:ext>
            </p:extLst>
          </p:nvPr>
        </p:nvGraphicFramePr>
        <p:xfrm>
          <a:off x="1817236" y="6470596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473250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977493"/>
          </a:xfrm>
        </p:spPr>
        <p:txBody>
          <a:bodyPr/>
          <a:lstStyle/>
          <a:p>
            <a:r>
              <a:rPr lang="en-US" dirty="0" smtClean="0"/>
              <a:t>Increase </a:t>
            </a:r>
            <a:r>
              <a:rPr lang="en-US" b="1" dirty="0" smtClean="0"/>
              <a:t>tail</a:t>
            </a:r>
            <a:r>
              <a:rPr lang="en-US" dirty="0" smtClean="0"/>
              <a:t> by 1</a:t>
            </a:r>
          </a:p>
          <a:p>
            <a:r>
              <a:rPr lang="en-US" dirty="0" smtClean="0"/>
              <a:t>Add at position given by the </a:t>
            </a:r>
            <a:r>
              <a:rPr lang="en-US" b="1" dirty="0" smtClean="0"/>
              <a:t>tail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Assuming adding a </a:t>
            </a:r>
            <a:r>
              <a:rPr lang="en-US" b="1" dirty="0" smtClean="0"/>
              <a:t>4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3464"/>
              </p:ext>
            </p:extLst>
          </p:nvPr>
        </p:nvGraphicFramePr>
        <p:xfrm>
          <a:off x="1817236" y="6470596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116945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96912"/>
          </a:xfrm>
        </p:spPr>
        <p:txBody>
          <a:bodyPr/>
          <a:lstStyle/>
          <a:p>
            <a:r>
              <a:rPr lang="en-US" dirty="0" smtClean="0"/>
              <a:t>End of the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1909817"/>
            <a:ext cx="12454759" cy="3545052"/>
          </a:xfrm>
        </p:spPr>
        <p:txBody>
          <a:bodyPr/>
          <a:lstStyle/>
          <a:p>
            <a:r>
              <a:rPr lang="en-US" dirty="0" smtClean="0"/>
              <a:t>What happens when </a:t>
            </a:r>
            <a:r>
              <a:rPr lang="en-US" b="1" dirty="0" smtClean="0"/>
              <a:t>tail</a:t>
            </a:r>
            <a:r>
              <a:rPr lang="en-US" dirty="0" smtClean="0"/>
              <a:t> reaches the end of the array?</a:t>
            </a:r>
          </a:p>
          <a:p>
            <a:r>
              <a:rPr lang="en-US" dirty="0" smtClean="0"/>
              <a:t>Several options</a:t>
            </a:r>
          </a:p>
          <a:p>
            <a:pPr lvl="1"/>
            <a:r>
              <a:rPr lang="en-US" dirty="0" smtClean="0"/>
              <a:t>Left-shift</a:t>
            </a:r>
          </a:p>
          <a:p>
            <a:pPr lvl="1"/>
            <a:r>
              <a:rPr lang="en-US" dirty="0" smtClean="0"/>
              <a:t>Resize into longer array</a:t>
            </a:r>
          </a:p>
          <a:p>
            <a:pPr lvl="1"/>
            <a:r>
              <a:rPr lang="en-US" dirty="0" smtClean="0"/>
              <a:t>Ring access (we will see this one in the exercises)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4880"/>
              </p:ext>
            </p:extLst>
          </p:nvPr>
        </p:nvGraphicFramePr>
        <p:xfrm>
          <a:off x="1817236" y="6470596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12164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824246" y="3073138"/>
          <a:ext cx="4440026" cy="2988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013">
                  <a:extLst>
                    <a:ext uri="{9D8B030D-6E8A-4147-A177-3AD203B41FA5}">
                      <a16:colId xmlns:a16="http://schemas.microsoft.com/office/drawing/2014/main" val="749675568"/>
                    </a:ext>
                  </a:extLst>
                </a:gridCol>
                <a:gridCol w="2220013">
                  <a:extLst>
                    <a:ext uri="{9D8B030D-6E8A-4147-A177-3AD203B41FA5}">
                      <a16:colId xmlns:a16="http://schemas.microsoft.com/office/drawing/2014/main" val="2734500869"/>
                    </a:ext>
                  </a:extLst>
                </a:gridCol>
              </a:tblGrid>
              <a:tr h="1494148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[0]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“foo”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26481"/>
                  </a:ext>
                </a:extLst>
              </a:tr>
              <a:tr h="1494148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[1]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743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7600" y="1662068"/>
            <a:ext cx="369331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ObjectContainer</a:t>
            </a:r>
            <a:endParaRPr kumimoji="0" lang="en-US" sz="3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a</a:t>
            </a:r>
            <a:r>
              <a:rPr lang="en-US" i="1" dirty="0" smtClean="0"/>
              <a:t>dd(Object x)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06" y="1108070"/>
            <a:ext cx="57964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//Add: String “foo”, Integer 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 err="1" smtClean="0"/>
              <a:t>container.add</a:t>
            </a:r>
            <a:r>
              <a:rPr lang="en-US" i="1" dirty="0" smtClean="0"/>
              <a:t>(“foo”);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container.add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(5);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9241" y="3073138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99240" y="5355997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8206" y="6585252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i="1" dirty="0" smtClean="0"/>
              <a:t>Object x = </a:t>
            </a:r>
            <a:r>
              <a:rPr lang="en-US" i="1" dirty="0" err="1" smtClean="0"/>
              <a:t>container.get</a:t>
            </a:r>
            <a:r>
              <a:rPr lang="en-US" i="1" dirty="0" smtClean="0"/>
              <a:t>(0);</a:t>
            </a:r>
          </a:p>
          <a:p>
            <a:pPr algn="l"/>
            <a:r>
              <a:rPr lang="en-US" dirty="0" smtClean="0"/>
              <a:t>//we do not know if String or </a:t>
            </a:r>
          </a:p>
          <a:p>
            <a:pPr algn="l"/>
            <a:r>
              <a:rPr lang="en-US" dirty="0" smtClean="0"/>
              <a:t>//something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6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86099"/>
          </a:xfrm>
        </p:spPr>
        <p:txBody>
          <a:bodyPr>
            <a:normAutofit/>
          </a:bodyPr>
          <a:lstStyle/>
          <a:p>
            <a:r>
              <a:rPr lang="en-US" dirty="0" smtClean="0"/>
              <a:t>Left-Shift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248" y="2162065"/>
            <a:ext cx="12423228" cy="1785620"/>
          </a:xfrm>
        </p:spPr>
        <p:txBody>
          <a:bodyPr/>
          <a:lstStyle/>
          <a:p>
            <a:pPr>
              <a:spcBef>
                <a:spcPts val="2100"/>
              </a:spcBef>
            </a:pPr>
            <a:r>
              <a:rPr lang="en-US" dirty="0" smtClean="0"/>
              <a:t>Only possible if </a:t>
            </a:r>
            <a:r>
              <a:rPr lang="en-US" b="1" dirty="0" smtClean="0"/>
              <a:t>head&gt;0</a:t>
            </a:r>
            <a:r>
              <a:rPr lang="en-US" dirty="0" smtClean="0"/>
              <a:t>, otherwise no space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Good if only few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2634"/>
              </p:ext>
            </p:extLst>
          </p:nvPr>
        </p:nvGraphicFramePr>
        <p:xfrm>
          <a:off x="2246061" y="4476431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95376" y="4389893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91318"/>
              </p:ext>
            </p:extLst>
          </p:nvPr>
        </p:nvGraphicFramePr>
        <p:xfrm>
          <a:off x="2246061" y="7630585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95376" y="7544047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197780" y="5576916"/>
            <a:ext cx="1317051" cy="1867583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17173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9070"/>
            <a:ext cx="11099800" cy="1296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81" y="1424239"/>
            <a:ext cx="12757455" cy="265587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Create new, larger array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Copy over all elements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Use new array as current internal buffer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Only real option when </a:t>
            </a:r>
            <a:r>
              <a:rPr lang="en-US" b="1" dirty="0" smtClean="0"/>
              <a:t>head=0</a:t>
            </a:r>
            <a:r>
              <a:rPr lang="en-US" dirty="0" smtClean="0"/>
              <a:t>, but can also do it for </a:t>
            </a:r>
            <a:r>
              <a:rPr lang="en-US" b="1" dirty="0" smtClean="0"/>
              <a:t>head&gt;0</a:t>
            </a:r>
            <a:r>
              <a:rPr lang="en-US" dirty="0" smtClean="0"/>
              <a:t> and </a:t>
            </a:r>
            <a:r>
              <a:rPr lang="en-US" b="1" dirty="0" smtClean="0"/>
              <a:t>size()&gt;k</a:t>
            </a:r>
            <a:r>
              <a:rPr lang="en-US" dirty="0" smtClean="0"/>
              <a:t> to avoid too many left-shits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62944"/>
              </p:ext>
            </p:extLst>
          </p:nvPr>
        </p:nvGraphicFramePr>
        <p:xfrm>
          <a:off x="4617195" y="4717193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500" y="4390664"/>
            <a:ext cx="175368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array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8641"/>
              </p:ext>
            </p:extLst>
          </p:nvPr>
        </p:nvGraphicFramePr>
        <p:xfrm>
          <a:off x="157653" y="7392001"/>
          <a:ext cx="1274484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47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1850176572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688304891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765419658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327524261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1560997872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346437075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1189288383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794940937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20870199">
            <a:off x="2501574" y="5219241"/>
            <a:ext cx="2056629" cy="4846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 rot="1983866">
            <a:off x="2281733" y="6190336"/>
            <a:ext cx="2815415" cy="4846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3188980" y="5000699"/>
            <a:ext cx="914400" cy="91440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237237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1.3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org.pg4200.les02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exercises/ex02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69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Generics &lt;T&gt;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779" y="2603500"/>
            <a:ext cx="12301980" cy="6785598"/>
          </a:xfrm>
        </p:spPr>
        <p:txBody>
          <a:bodyPr/>
          <a:lstStyle/>
          <a:p>
            <a:r>
              <a:rPr lang="en-US" i="1" dirty="0" smtClean="0"/>
              <a:t>List&lt;T&gt;</a:t>
            </a:r>
            <a:r>
              <a:rPr lang="en-US" dirty="0" smtClean="0"/>
              <a:t>: define a </a:t>
            </a:r>
            <a:r>
              <a:rPr lang="en-US" i="1" dirty="0" smtClean="0"/>
              <a:t>generic</a:t>
            </a:r>
            <a:r>
              <a:rPr lang="en-US" dirty="0" smtClean="0"/>
              <a:t> type, which can be substituted with any type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ote: “T” is just a label, could be anything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/>
              <a:t>List&lt;String&gt;, List&lt;Integer&gt;, List&lt;Song&gt;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I am only storing a variable (e.g., in a class field or array), I do need to care of its type, as not going to call any method on it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i="1" dirty="0" smtClean="0"/>
              <a:t>T x = input;</a:t>
            </a:r>
            <a:r>
              <a:rPr lang="en-US" dirty="0" smtClean="0"/>
              <a:t>”  do not need to care of actual type of T, as long as </a:t>
            </a:r>
            <a:r>
              <a:rPr lang="en-US" i="1" dirty="0" smtClean="0"/>
              <a:t>input</a:t>
            </a:r>
            <a:r>
              <a:rPr lang="en-US" dirty="0" smtClean="0"/>
              <a:t> is of that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13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 extends Foo&gt;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658" y="2603499"/>
            <a:ext cx="12424528" cy="6738463"/>
          </a:xfrm>
        </p:spPr>
        <p:txBody>
          <a:bodyPr/>
          <a:lstStyle/>
          <a:p>
            <a:r>
              <a:rPr lang="en-US" dirty="0" smtClean="0"/>
              <a:t>In some cases you need Generics, but still need to call methods on it</a:t>
            </a:r>
          </a:p>
          <a:p>
            <a:r>
              <a:rPr lang="en-US" dirty="0" smtClean="0"/>
              <a:t>With </a:t>
            </a:r>
            <a:r>
              <a:rPr lang="en-US" i="1" dirty="0" smtClean="0"/>
              <a:t>&lt;T&gt;</a:t>
            </a:r>
            <a:r>
              <a:rPr lang="en-US" dirty="0" smtClean="0"/>
              <a:t> you would only be allowed to call methods from </a:t>
            </a:r>
            <a:r>
              <a:rPr lang="en-US" i="1" dirty="0" err="1" smtClean="0"/>
              <a:t>java.lang.Objects</a:t>
            </a:r>
            <a:endParaRPr lang="en-US" i="1" dirty="0" smtClean="0"/>
          </a:p>
          <a:p>
            <a:r>
              <a:rPr lang="en-US" i="1" dirty="0" smtClean="0"/>
              <a:t>&lt;T extends Foo&gt;</a:t>
            </a:r>
            <a:r>
              <a:rPr lang="en-US" dirty="0" smtClean="0"/>
              <a:t> means any type that extends/implements the class/interface </a:t>
            </a:r>
            <a:r>
              <a:rPr lang="en-US" i="1" dirty="0" smtClean="0"/>
              <a:t>Foo </a:t>
            </a:r>
          </a:p>
          <a:p>
            <a:r>
              <a:rPr lang="en-US" dirty="0" smtClean="0"/>
              <a:t>Note: there is also a </a:t>
            </a:r>
            <a:r>
              <a:rPr lang="en-US" i="1" dirty="0" smtClean="0"/>
              <a:t>&lt;T super Foo&gt;</a:t>
            </a:r>
            <a:r>
              <a:rPr lang="en-US" dirty="0" smtClean="0"/>
              <a:t>, but we will not need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08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91" y="2603500"/>
            <a:ext cx="12379084" cy="6849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generic </a:t>
            </a:r>
            <a:r>
              <a:rPr lang="en-US" b="1" dirty="0" smtClean="0"/>
              <a:t>List&lt;T&gt;</a:t>
            </a:r>
            <a:r>
              <a:rPr lang="en-US" dirty="0" smtClean="0"/>
              <a:t>, then we cannot instantiate with </a:t>
            </a:r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List&lt;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en-US" dirty="0" smtClean="0"/>
              <a:t> does not compile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is a primitive type, and NOT an object extending </a:t>
            </a:r>
            <a:r>
              <a:rPr lang="en-US" i="1" dirty="0" err="1" smtClean="0"/>
              <a:t>java.lang.Object</a:t>
            </a:r>
            <a:endParaRPr lang="en-US" i="1" dirty="0" smtClean="0"/>
          </a:p>
          <a:p>
            <a:pPr lvl="1"/>
            <a:r>
              <a:rPr lang="en-US" dirty="0" smtClean="0"/>
              <a:t>others: </a:t>
            </a:r>
            <a:r>
              <a:rPr lang="en-US" b="1" dirty="0" smtClean="0"/>
              <a:t>double</a:t>
            </a:r>
            <a:r>
              <a:rPr lang="en-US" dirty="0" smtClean="0"/>
              <a:t>, </a:t>
            </a:r>
            <a:r>
              <a:rPr lang="en-US" b="1" dirty="0" smtClean="0"/>
              <a:t>float</a:t>
            </a:r>
            <a:r>
              <a:rPr lang="en-US" dirty="0" smtClean="0"/>
              <a:t>, </a:t>
            </a:r>
            <a:r>
              <a:rPr lang="en-US" b="1" dirty="0" smtClean="0"/>
              <a:t>long</a:t>
            </a:r>
            <a:r>
              <a:rPr lang="en-US" dirty="0" smtClean="0"/>
              <a:t>, </a:t>
            </a:r>
            <a:r>
              <a:rPr lang="en-US" b="1" dirty="0" smtClean="0"/>
              <a:t>char</a:t>
            </a:r>
            <a:r>
              <a:rPr lang="en-US" dirty="0" smtClean="0"/>
              <a:t>, </a:t>
            </a:r>
            <a:r>
              <a:rPr lang="en-US" b="1" dirty="0" err="1" smtClean="0"/>
              <a:t>boolean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For each primitive type, Java provides an object wrapper,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smtClean="0"/>
              <a:t>Integer</a:t>
            </a:r>
            <a:r>
              <a:rPr lang="en-US" dirty="0" smtClean="0"/>
              <a:t> for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 can have </a:t>
            </a:r>
            <a:r>
              <a:rPr lang="en-US" b="1" dirty="0" smtClean="0"/>
              <a:t>List&lt;Integer&gt;</a:t>
            </a:r>
          </a:p>
          <a:p>
            <a:r>
              <a:rPr lang="en-US" dirty="0" smtClean="0"/>
              <a:t>Being an object, it can be null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Integer </a:t>
            </a:r>
            <a:r>
              <a:rPr lang="en-US" b="1" dirty="0" err="1" smtClean="0"/>
              <a:t>i</a:t>
            </a:r>
            <a:r>
              <a:rPr lang="en-US" b="1" dirty="0" smtClean="0"/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79643432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3933</Words>
  <Application>Microsoft Office PowerPoint</Application>
  <PresentationFormat>Custom</PresentationFormat>
  <Paragraphs>919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Courier New</vt:lpstr>
      <vt:lpstr>Helvetica Light</vt:lpstr>
      <vt:lpstr>Helvetica Neue</vt:lpstr>
      <vt:lpstr>Source Code Pro</vt:lpstr>
      <vt:lpstr>Source Sans Pro</vt:lpstr>
      <vt:lpstr>White</vt:lpstr>
      <vt:lpstr>PG4200: Algorithms And Data Structures  Lesson 02: Generics, Stacks and Queues</vt:lpstr>
      <vt:lpstr>Generics</vt:lpstr>
      <vt:lpstr>Data Types</vt:lpstr>
      <vt:lpstr>Example</vt:lpstr>
      <vt:lpstr>Polymorphism?</vt:lpstr>
      <vt:lpstr>PowerPoint Presentation</vt:lpstr>
      <vt:lpstr>Java Generics &lt;T&gt;</vt:lpstr>
      <vt:lpstr>&lt;T extends Foo&gt;</vt:lpstr>
      <vt:lpstr>Primitive Types</vt:lpstr>
      <vt:lpstr>Autoboxing and Unboxing</vt:lpstr>
      <vt:lpstr>Stacks and Queues</vt:lpstr>
      <vt:lpstr>Stack</vt:lpstr>
      <vt:lpstr>Why?</vt:lpstr>
      <vt:lpstr>Example</vt:lpstr>
      <vt:lpstr>Method Call Stack</vt:lpstr>
      <vt:lpstr>Stack Overflow</vt:lpstr>
      <vt:lpstr>Queue</vt:lpstr>
      <vt:lpstr>Example:  Task Scheduler</vt:lpstr>
      <vt:lpstr>Stack/Queue as List</vt:lpstr>
      <vt:lpstr>Memory Model</vt:lpstr>
      <vt:lpstr>Questions</vt:lpstr>
      <vt:lpstr>Overview</vt:lpstr>
      <vt:lpstr>Very Simplified Model</vt:lpstr>
      <vt:lpstr>PowerPoint Presentation</vt:lpstr>
      <vt:lpstr>Java Memory</vt:lpstr>
      <vt:lpstr>Function Call Stack</vt:lpstr>
      <vt:lpstr>Function Call Frame</vt:lpstr>
      <vt:lpstr>Before bar() Is Called</vt:lpstr>
      <vt:lpstr>Inside bar()</vt:lpstr>
      <vt:lpstr>Once bar() Is Completed</vt:lpstr>
      <vt:lpstr>Actual Bytes In Memory</vt:lpstr>
      <vt:lpstr>Performance Issue</vt:lpstr>
      <vt:lpstr>Pointers/References</vt:lpstr>
      <vt:lpstr>Allocation on Heap</vt:lpstr>
      <vt:lpstr>PowerPoint Presentation</vt:lpstr>
      <vt:lpstr>PowerPoint Presentation</vt:lpstr>
      <vt:lpstr>PowerPoint Presentation</vt:lpstr>
      <vt:lpstr>LinkedList Example</vt:lpstr>
      <vt:lpstr>PowerPoint Presentation</vt:lpstr>
      <vt:lpstr>PowerPoint Presentation</vt:lpstr>
      <vt:lpstr>PowerPoint Presentation</vt:lpstr>
      <vt:lpstr>Garbage Collector (GC)</vt:lpstr>
      <vt:lpstr>ArrayList</vt:lpstr>
      <vt:lpstr>Insertion</vt:lpstr>
      <vt:lpstr>Deletion</vt:lpstr>
      <vt:lpstr>LinkedList</vt:lpstr>
      <vt:lpstr>Implementation</vt:lpstr>
      <vt:lpstr>Insertion When Empty</vt:lpstr>
      <vt:lpstr>Insertion at 0</vt:lpstr>
      <vt:lpstr>Insertion At The End</vt:lpstr>
      <vt:lpstr>Insertion In The Middle</vt:lpstr>
      <vt:lpstr>ArrayList or LinkedList?</vt:lpstr>
      <vt:lpstr>Stack as List</vt:lpstr>
      <vt:lpstr>Queue</vt:lpstr>
      <vt:lpstr>Queue As List</vt:lpstr>
      <vt:lpstr>Implementation</vt:lpstr>
      <vt:lpstr>Dequeue</vt:lpstr>
      <vt:lpstr>Enqueue</vt:lpstr>
      <vt:lpstr>End of the Array</vt:lpstr>
      <vt:lpstr>Left-Shift</vt:lpstr>
      <vt:lpstr>Resize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198</cp:revision>
  <dcterms:modified xsi:type="dcterms:W3CDTF">2019-06-06T12:05:47Z</dcterms:modified>
</cp:coreProperties>
</file>