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328" r:id="rId2"/>
    <p:sldId id="339" r:id="rId3"/>
    <p:sldId id="330" r:id="rId4"/>
    <p:sldId id="332" r:id="rId5"/>
    <p:sldId id="333" r:id="rId6"/>
    <p:sldId id="334" r:id="rId7"/>
    <p:sldId id="335" r:id="rId8"/>
    <p:sldId id="336" r:id="rId9"/>
    <p:sldId id="337" r:id="rId10"/>
    <p:sldId id="341" r:id="rId11"/>
    <p:sldId id="342" r:id="rId12"/>
    <p:sldId id="343" r:id="rId13"/>
    <p:sldId id="345" r:id="rId14"/>
    <p:sldId id="344" r:id="rId15"/>
    <p:sldId id="347" r:id="rId16"/>
    <p:sldId id="348" r:id="rId17"/>
    <p:sldId id="351" r:id="rId18"/>
    <p:sldId id="350" r:id="rId19"/>
    <p:sldId id="353" r:id="rId20"/>
    <p:sldId id="352" r:id="rId21"/>
    <p:sldId id="338" r:id="rId22"/>
    <p:sldId id="354" r:id="rId23"/>
    <p:sldId id="340" r:id="rId24"/>
    <p:sldId id="355" r:id="rId25"/>
    <p:sldId id="356" r:id="rId26"/>
    <p:sldId id="357" r:id="rId27"/>
    <p:sldId id="358" r:id="rId28"/>
    <p:sldId id="359" r:id="rId29"/>
    <p:sldId id="360" r:id="rId30"/>
    <p:sldId id="331" r:id="rId31"/>
    <p:sldId id="361" r:id="rId32"/>
    <p:sldId id="362" r:id="rId33"/>
    <p:sldId id="363" r:id="rId34"/>
    <p:sldId id="364" r:id="rId35"/>
    <p:sldId id="366" r:id="rId36"/>
    <p:sldId id="367" r:id="rId37"/>
    <p:sldId id="368" r:id="rId38"/>
    <p:sldId id="369" r:id="rId39"/>
    <p:sldId id="370" r:id="rId40"/>
    <p:sldId id="372" r:id="rId41"/>
    <p:sldId id="373" r:id="rId42"/>
    <p:sldId id="374" r:id="rId43"/>
    <p:sldId id="371" r:id="rId44"/>
    <p:sldId id="329" r:id="rId4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10" autoAdjust="0"/>
    <p:restoredTop sz="94618"/>
  </p:normalViewPr>
  <p:slideViewPr>
    <p:cSldViewPr snapToGrid="0" snapToObjects="1">
      <p:cViewPr varScale="1">
        <p:scale>
          <a:sx n="106" d="100"/>
          <a:sy n="106" d="100"/>
        </p:scale>
        <p:origin x="1068" y="1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1606550" y="635000"/>
            <a:ext cx="9779000" cy="59182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1270000" y="6718300"/>
            <a:ext cx="10464800" cy="1422400"/>
          </a:xfrm>
          <a:prstGeom prst="rect">
            <a:avLst/>
          </a:prstGeom>
        </p:spPr>
        <p:txBody>
          <a:bodyPr anchor="b"/>
          <a:lstStyle/>
          <a:p>
            <a:r>
              <a:t>Title Text</a:t>
            </a:r>
          </a:p>
        </p:txBody>
      </p:sp>
      <p:sp>
        <p:nvSpPr>
          <p:cNvPr id="22" name="Shape 22"/>
          <p:cNvSpPr>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xfrm>
            <a:off x="6311798" y="9245600"/>
            <a:ext cx="368504" cy="3810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Shape 11"/>
          <p:cNvSpPr>
            <a:spLocks noGrp="1"/>
          </p:cNvSpPr>
          <p:nvPr>
            <p:ph type="title"/>
          </p:nvPr>
        </p:nvSpPr>
        <p:spPr>
          <a:xfrm>
            <a:off x="1270000" y="1638300"/>
            <a:ext cx="10464800" cy="3302000"/>
          </a:xfrm>
          <a:prstGeom prst="rect">
            <a:avLst/>
          </a:prstGeom>
        </p:spPr>
        <p:txBody>
          <a:bodyPr anchor="b"/>
          <a:lstStyle/>
          <a:p>
            <a:r>
              <a:rPr dirty="0"/>
              <a:t>Title Text</a:t>
            </a:r>
          </a:p>
        </p:txBody>
      </p:sp>
      <p:sp>
        <p:nvSpPr>
          <p:cNvPr id="12" name="Shape 12"/>
          <p:cNvSpPr>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99021122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1270000" y="3225800"/>
            <a:ext cx="10464800" cy="33020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6718300" y="635000"/>
            <a:ext cx="5334000" cy="82296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952500" y="635000"/>
            <a:ext cx="5334000" cy="3987800"/>
          </a:xfrm>
          <a:prstGeom prst="rect">
            <a:avLst/>
          </a:prstGeom>
        </p:spPr>
        <p:txBody>
          <a:bodyPr anchor="b"/>
          <a:lstStyle>
            <a:lvl1pPr>
              <a:defRPr sz="6000"/>
            </a:lvl1pPr>
          </a:lstStyle>
          <a:p>
            <a:r>
              <a:t>Title Text</a:t>
            </a:r>
          </a:p>
        </p:txBody>
      </p:sp>
      <p:sp>
        <p:nvSpPr>
          <p:cNvPr id="40" name="Shape 40"/>
          <p:cNvSpPr>
            <a:spLocks noGrp="1"/>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lvl2pPr marL="889000" indent="-444500">
              <a:spcBef>
                <a:spcPts val="1300"/>
              </a:spcBef>
              <a:buFont typeface="Arial" panose="020B0604020202020204" pitchFamily="34" charset="0"/>
              <a:buChar char="•"/>
              <a:defRPr sz="2800"/>
            </a:lvl2pPr>
            <a:lvl3pPr>
              <a:spcBef>
                <a:spcPts val="1300"/>
              </a:spcBef>
              <a:buChar char="★"/>
              <a:defRPr sz="2800"/>
            </a:lvl3pPr>
            <a:lvl4pPr>
              <a:defRPr sz="2400"/>
            </a:lvl4pPr>
            <a:lvl5pPr>
              <a:defRPr sz="2000"/>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6718300" y="2603500"/>
            <a:ext cx="5334000" cy="628650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6718300" y="5092700"/>
            <a:ext cx="5334000" cy="377190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6724518" y="889000"/>
            <a:ext cx="5334001" cy="3771900"/>
          </a:xfrm>
          <a:prstGeom prst="rect">
            <a:avLst/>
          </a:prstGeom>
        </p:spPr>
        <p:txBody>
          <a:bodyPr lIns="91439" tIns="45719" rIns="91439" bIns="45719" anchor="t">
            <a:noAutofit/>
          </a:bodyPr>
          <a:lstStyle/>
          <a:p>
            <a:endParaRPr/>
          </a:p>
        </p:txBody>
      </p:sp>
      <p:sp>
        <p:nvSpPr>
          <p:cNvPr id="85" name="Shape 85"/>
          <p:cNvSpPr>
            <a:spLocks noGrp="1"/>
          </p:cNvSpPr>
          <p:nvPr>
            <p:ph type="pic" sz="half" idx="15"/>
          </p:nvPr>
        </p:nvSpPr>
        <p:spPr>
          <a:xfrm>
            <a:off x="952500" y="889000"/>
            <a:ext cx="5334000" cy="797560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vl1pPr>
          </a:lstStyle>
          <a:p>
            <a:r>
              <a:t>–Johnny Appleseed</a:t>
            </a:r>
          </a:p>
        </p:txBody>
      </p:sp>
      <p:sp>
        <p:nvSpPr>
          <p:cNvPr id="94" name="Shape 94"/>
          <p:cNvSpPr>
            <a:spLocks noGrp="1"/>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5988" y="-1015858"/>
            <a:ext cx="12858159" cy="7350670"/>
          </a:xfrm>
        </p:spPr>
        <p:txBody>
          <a:bodyPr>
            <a:normAutofit/>
          </a:bodyPr>
          <a:lstStyle/>
          <a:p>
            <a:pPr algn="l"/>
            <a:r>
              <a:rPr lang="en-US" sz="6600" dirty="0" smtClean="0"/>
              <a:t>PG4200: Algorithms And Data Structures</a:t>
            </a:r>
            <a:br>
              <a:rPr lang="en-US" sz="6600" dirty="0" smtClean="0"/>
            </a:br>
            <a:r>
              <a:rPr lang="en-US" sz="6600" dirty="0" smtClean="0"/>
              <a:t/>
            </a:r>
            <a:br>
              <a:rPr lang="en-US" sz="6600" dirty="0" smtClean="0"/>
            </a:br>
            <a:r>
              <a:rPr lang="en-US" sz="6600" dirty="0" smtClean="0"/>
              <a:t>Lesson 09: </a:t>
            </a:r>
            <a:br>
              <a:rPr lang="en-US" sz="6600" dirty="0" smtClean="0"/>
            </a:br>
            <a:r>
              <a:rPr lang="en-US" sz="6600" dirty="0" smtClean="0"/>
              <a:t>Text Search and </a:t>
            </a:r>
            <a:br>
              <a:rPr lang="en-US" sz="6600" dirty="0" smtClean="0"/>
            </a:br>
            <a:r>
              <a:rPr lang="en-US" sz="6600" dirty="0" smtClean="0"/>
              <a:t>Regular Expressions</a:t>
            </a:r>
            <a:endParaRPr lang="en-US" sz="6600" dirty="0"/>
          </a:p>
        </p:txBody>
      </p:sp>
      <p:sp>
        <p:nvSpPr>
          <p:cNvPr id="5" name="Text Placeholder 4"/>
          <p:cNvSpPr>
            <a:spLocks noGrp="1"/>
          </p:cNvSpPr>
          <p:nvPr>
            <p:ph type="body" sz="quarter" idx="1"/>
          </p:nvPr>
        </p:nvSpPr>
        <p:spPr>
          <a:xfrm>
            <a:off x="2243810" y="8221850"/>
            <a:ext cx="10464800" cy="1130300"/>
          </a:xfrm>
        </p:spPr>
        <p:txBody>
          <a:bodyPr/>
          <a:lstStyle/>
          <a:p>
            <a:pPr algn="r"/>
            <a:r>
              <a:rPr lang="en-US" smtClean="0"/>
              <a:t>Prof</a:t>
            </a:r>
            <a:r>
              <a:rPr lang="en-US" smtClean="0"/>
              <a:t>. </a:t>
            </a:r>
            <a:r>
              <a:rPr lang="en-US" dirty="0" smtClean="0"/>
              <a:t>Andrea Arcuri</a:t>
            </a:r>
            <a:endParaRPr lang="en-US" dirty="0"/>
          </a:p>
        </p:txBody>
      </p:sp>
    </p:spTree>
    <p:extLst>
      <p:ext uri="{BB962C8B-B14F-4D97-AF65-F5344CB8AC3E}">
        <p14:creationId xmlns:p14="http://schemas.microsoft.com/office/powerpoint/2010/main" val="193414514"/>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588" y="444500"/>
            <a:ext cx="12481508" cy="2159000"/>
          </a:xfrm>
        </p:spPr>
        <p:txBody>
          <a:bodyPr>
            <a:normAutofit/>
          </a:bodyPr>
          <a:lstStyle/>
          <a:p>
            <a:r>
              <a:rPr lang="en-US" dirty="0" smtClean="0"/>
              <a:t>Knut-Morris-Pratt Algorithm</a:t>
            </a:r>
            <a:endParaRPr lang="en-US" dirty="0"/>
          </a:p>
        </p:txBody>
      </p:sp>
      <p:sp>
        <p:nvSpPr>
          <p:cNvPr id="3" name="Text Placeholder 2"/>
          <p:cNvSpPr>
            <a:spLocks noGrp="1"/>
          </p:cNvSpPr>
          <p:nvPr>
            <p:ph type="body" idx="1"/>
          </p:nvPr>
        </p:nvSpPr>
        <p:spPr>
          <a:xfrm>
            <a:off x="270588" y="2603499"/>
            <a:ext cx="12481508" cy="6904395"/>
          </a:xfrm>
        </p:spPr>
        <p:txBody>
          <a:bodyPr>
            <a:normAutofit lnSpcReduction="10000"/>
          </a:bodyPr>
          <a:lstStyle/>
          <a:p>
            <a:r>
              <a:rPr lang="en-US" dirty="0" smtClean="0"/>
              <a:t>Look at each char in the text </a:t>
            </a:r>
            <a:r>
              <a:rPr lang="en-US" i="1" dirty="0" smtClean="0"/>
              <a:t>only once </a:t>
            </a:r>
            <a:r>
              <a:rPr lang="en-US" dirty="0" smtClean="0"/>
              <a:t>(and not possibly </a:t>
            </a:r>
            <a:r>
              <a:rPr lang="en-US" i="1" dirty="0" smtClean="0"/>
              <a:t>O(N*M)</a:t>
            </a:r>
            <a:r>
              <a:rPr lang="en-US" dirty="0" smtClean="0"/>
              <a:t> like in brute-force)</a:t>
            </a:r>
          </a:p>
          <a:p>
            <a:r>
              <a:rPr lang="en-US" dirty="0" smtClean="0"/>
              <a:t>Keep track of which element “j” in the target we are matching</a:t>
            </a:r>
          </a:p>
          <a:p>
            <a:r>
              <a:rPr lang="en-US" dirty="0" smtClean="0"/>
              <a:t>When there is mismatch between target[j] and text[</a:t>
            </a:r>
            <a:r>
              <a:rPr lang="en-US" dirty="0" err="1" smtClean="0"/>
              <a:t>i</a:t>
            </a:r>
            <a:r>
              <a:rPr lang="en-US" dirty="0" smtClean="0"/>
              <a:t>], need to update “j” before looking at next i+1</a:t>
            </a:r>
          </a:p>
          <a:p>
            <a:r>
              <a:rPr lang="en-US" dirty="0" smtClean="0"/>
              <a:t>If what read so far would be a partial match, j&gt;0, otherwise we restart from looking at first char in target, </a:t>
            </a:r>
            <a:r>
              <a:rPr lang="en-US" dirty="0" err="1" smtClean="0"/>
              <a:t>ie</a:t>
            </a:r>
            <a:r>
              <a:rPr lang="en-US" dirty="0" smtClean="0"/>
              <a:t>, j=0</a:t>
            </a:r>
          </a:p>
          <a:p>
            <a:r>
              <a:rPr lang="en-US" dirty="0" smtClean="0"/>
              <a:t>If there is a match, then j=j+1</a:t>
            </a:r>
          </a:p>
        </p:txBody>
      </p:sp>
    </p:spTree>
    <p:extLst>
      <p:ext uri="{BB962C8B-B14F-4D97-AF65-F5344CB8AC3E}">
        <p14:creationId xmlns:p14="http://schemas.microsoft.com/office/powerpoint/2010/main" val="358046557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4206" y="145920"/>
            <a:ext cx="11099800" cy="2159000"/>
          </a:xfrm>
        </p:spPr>
        <p:txBody>
          <a:bodyPr/>
          <a:lstStyle/>
          <a:p>
            <a:r>
              <a:rPr lang="en-US" dirty="0" smtClean="0"/>
              <a:t>KMP Example</a:t>
            </a:r>
            <a:endParaRPr lang="en-US" dirty="0"/>
          </a:p>
        </p:txBody>
      </p:sp>
      <p:sp>
        <p:nvSpPr>
          <p:cNvPr id="3" name="Text Placeholder 2"/>
          <p:cNvSpPr>
            <a:spLocks noGrp="1"/>
          </p:cNvSpPr>
          <p:nvPr>
            <p:ph type="body" idx="1"/>
          </p:nvPr>
        </p:nvSpPr>
        <p:spPr>
          <a:xfrm>
            <a:off x="242596" y="2304920"/>
            <a:ext cx="12503020" cy="2127120"/>
          </a:xfrm>
        </p:spPr>
        <p:txBody>
          <a:bodyPr>
            <a:normAutofit fontScale="92500" lnSpcReduction="10000"/>
          </a:bodyPr>
          <a:lstStyle/>
          <a:p>
            <a:pPr>
              <a:spcBef>
                <a:spcPts val="2400"/>
              </a:spcBef>
            </a:pPr>
            <a:r>
              <a:rPr lang="en-US" dirty="0"/>
              <a:t>text=“</a:t>
            </a:r>
            <a:r>
              <a:rPr lang="en-US" i="1" dirty="0" err="1"/>
              <a:t>ababacaa</a:t>
            </a:r>
            <a:r>
              <a:rPr lang="en-US" dirty="0"/>
              <a:t>”, target=“</a:t>
            </a:r>
            <a:r>
              <a:rPr lang="en-US" i="1" dirty="0" err="1"/>
              <a:t>abac</a:t>
            </a:r>
            <a:r>
              <a:rPr lang="en-US" dirty="0"/>
              <a:t>”, N=8, M=4</a:t>
            </a:r>
          </a:p>
          <a:p>
            <a:pPr>
              <a:spcBef>
                <a:spcPts val="2400"/>
              </a:spcBef>
            </a:pPr>
            <a:r>
              <a:rPr lang="en-US" dirty="0" smtClean="0"/>
              <a:t>At </a:t>
            </a:r>
            <a:r>
              <a:rPr lang="en-US" dirty="0" err="1" smtClean="0"/>
              <a:t>i</a:t>
            </a:r>
            <a:r>
              <a:rPr lang="en-US" dirty="0" smtClean="0"/>
              <a:t>=3 there is a mismatch, as (target[3]=c) != (b=text[3])</a:t>
            </a:r>
          </a:p>
          <a:p>
            <a:pPr>
              <a:spcBef>
                <a:spcPts val="2400"/>
              </a:spcBef>
            </a:pPr>
            <a:r>
              <a:rPr lang="en-US" i="1" dirty="0" smtClean="0"/>
              <a:t>But how does KMP knows that next “j” would be a 2?</a:t>
            </a:r>
            <a:endParaRPr lang="en-US" i="1" dirty="0"/>
          </a:p>
        </p:txBody>
      </p:sp>
      <p:graphicFrame>
        <p:nvGraphicFramePr>
          <p:cNvPr id="4" name="Table 3"/>
          <p:cNvGraphicFramePr>
            <a:graphicFrameLocks noGrp="1"/>
          </p:cNvGraphicFramePr>
          <p:nvPr>
            <p:extLst>
              <p:ext uri="{D42A27DB-BD31-4B8C-83A1-F6EECF244321}">
                <p14:modId xmlns:p14="http://schemas.microsoft.com/office/powerpoint/2010/main" val="1024204196"/>
              </p:ext>
            </p:extLst>
          </p:nvPr>
        </p:nvGraphicFramePr>
        <p:xfrm>
          <a:off x="3656632" y="4930452"/>
          <a:ext cx="5691537" cy="4632960"/>
        </p:xfrm>
        <a:graphic>
          <a:graphicData uri="http://schemas.openxmlformats.org/drawingml/2006/table">
            <a:tbl>
              <a:tblPr firstRow="1" bandRow="1">
                <a:tableStyleId>{5940675A-B579-460E-94D1-54222C63F5DA}</a:tableStyleId>
              </a:tblPr>
              <a:tblGrid>
                <a:gridCol w="632393">
                  <a:extLst>
                    <a:ext uri="{9D8B030D-6E8A-4147-A177-3AD203B41FA5}">
                      <a16:colId xmlns:a16="http://schemas.microsoft.com/office/drawing/2014/main" val="3074741388"/>
                    </a:ext>
                  </a:extLst>
                </a:gridCol>
                <a:gridCol w="632393">
                  <a:extLst>
                    <a:ext uri="{9D8B030D-6E8A-4147-A177-3AD203B41FA5}">
                      <a16:colId xmlns:a16="http://schemas.microsoft.com/office/drawing/2014/main" val="3291294330"/>
                    </a:ext>
                  </a:extLst>
                </a:gridCol>
                <a:gridCol w="632393">
                  <a:extLst>
                    <a:ext uri="{9D8B030D-6E8A-4147-A177-3AD203B41FA5}">
                      <a16:colId xmlns:a16="http://schemas.microsoft.com/office/drawing/2014/main" val="2449873047"/>
                    </a:ext>
                  </a:extLst>
                </a:gridCol>
                <a:gridCol w="632393">
                  <a:extLst>
                    <a:ext uri="{9D8B030D-6E8A-4147-A177-3AD203B41FA5}">
                      <a16:colId xmlns:a16="http://schemas.microsoft.com/office/drawing/2014/main" val="1342379395"/>
                    </a:ext>
                  </a:extLst>
                </a:gridCol>
                <a:gridCol w="632393">
                  <a:extLst>
                    <a:ext uri="{9D8B030D-6E8A-4147-A177-3AD203B41FA5}">
                      <a16:colId xmlns:a16="http://schemas.microsoft.com/office/drawing/2014/main" val="2235243793"/>
                    </a:ext>
                  </a:extLst>
                </a:gridCol>
                <a:gridCol w="632393">
                  <a:extLst>
                    <a:ext uri="{9D8B030D-6E8A-4147-A177-3AD203B41FA5}">
                      <a16:colId xmlns:a16="http://schemas.microsoft.com/office/drawing/2014/main" val="2346815053"/>
                    </a:ext>
                  </a:extLst>
                </a:gridCol>
                <a:gridCol w="632393">
                  <a:extLst>
                    <a:ext uri="{9D8B030D-6E8A-4147-A177-3AD203B41FA5}">
                      <a16:colId xmlns:a16="http://schemas.microsoft.com/office/drawing/2014/main" val="1937363244"/>
                    </a:ext>
                  </a:extLst>
                </a:gridCol>
                <a:gridCol w="632393">
                  <a:extLst>
                    <a:ext uri="{9D8B030D-6E8A-4147-A177-3AD203B41FA5}">
                      <a16:colId xmlns:a16="http://schemas.microsoft.com/office/drawing/2014/main" val="2131676106"/>
                    </a:ext>
                  </a:extLst>
                </a:gridCol>
                <a:gridCol w="632393">
                  <a:extLst>
                    <a:ext uri="{9D8B030D-6E8A-4147-A177-3AD203B41FA5}">
                      <a16:colId xmlns:a16="http://schemas.microsoft.com/office/drawing/2014/main" val="2820348441"/>
                    </a:ext>
                  </a:extLst>
                </a:gridCol>
              </a:tblGrid>
              <a:tr h="370840">
                <a:tc>
                  <a:txBody>
                    <a:bodyPr/>
                    <a:lstStyle/>
                    <a:p>
                      <a:endParaRPr lang="en-US" sz="3200" dirty="0"/>
                    </a:p>
                  </a:txBody>
                  <a:tcPr>
                    <a:solidFill>
                      <a:schemeClr val="accent3"/>
                    </a:solidFill>
                  </a:tcPr>
                </a:tc>
                <a:tc>
                  <a:txBody>
                    <a:bodyPr/>
                    <a:lstStyle/>
                    <a:p>
                      <a:r>
                        <a:rPr lang="en-US" sz="3200" dirty="0" smtClean="0"/>
                        <a:t>0</a:t>
                      </a:r>
                      <a:endParaRPr lang="en-US" sz="3200" dirty="0"/>
                    </a:p>
                  </a:txBody>
                  <a:tcPr>
                    <a:solidFill>
                      <a:schemeClr val="accent3"/>
                    </a:solidFill>
                  </a:tcPr>
                </a:tc>
                <a:tc>
                  <a:txBody>
                    <a:bodyPr/>
                    <a:lstStyle/>
                    <a:p>
                      <a:r>
                        <a:rPr lang="en-US" sz="3200" dirty="0" smtClean="0"/>
                        <a:t>1</a:t>
                      </a:r>
                      <a:endParaRPr lang="en-US" sz="3200" dirty="0"/>
                    </a:p>
                  </a:txBody>
                  <a:tcPr>
                    <a:solidFill>
                      <a:schemeClr val="accent3"/>
                    </a:solidFill>
                  </a:tcPr>
                </a:tc>
                <a:tc>
                  <a:txBody>
                    <a:bodyPr/>
                    <a:lstStyle/>
                    <a:p>
                      <a:r>
                        <a:rPr lang="en-US" sz="3200" dirty="0" smtClean="0"/>
                        <a:t>2</a:t>
                      </a:r>
                      <a:endParaRPr lang="en-US" sz="3200" dirty="0"/>
                    </a:p>
                  </a:txBody>
                  <a:tcPr>
                    <a:solidFill>
                      <a:schemeClr val="accent3"/>
                    </a:solidFill>
                  </a:tcPr>
                </a:tc>
                <a:tc>
                  <a:txBody>
                    <a:bodyPr/>
                    <a:lstStyle/>
                    <a:p>
                      <a:r>
                        <a:rPr lang="en-US" sz="3200" dirty="0" smtClean="0"/>
                        <a:t>3</a:t>
                      </a:r>
                      <a:endParaRPr lang="en-US" sz="3200" dirty="0"/>
                    </a:p>
                  </a:txBody>
                  <a:tcPr>
                    <a:solidFill>
                      <a:schemeClr val="accent3"/>
                    </a:solidFill>
                  </a:tcPr>
                </a:tc>
                <a:tc>
                  <a:txBody>
                    <a:bodyPr/>
                    <a:lstStyle/>
                    <a:p>
                      <a:r>
                        <a:rPr lang="en-US" sz="3200" dirty="0" smtClean="0"/>
                        <a:t>4</a:t>
                      </a:r>
                      <a:endParaRPr lang="en-US" sz="3200" dirty="0"/>
                    </a:p>
                  </a:txBody>
                  <a:tcPr>
                    <a:solidFill>
                      <a:schemeClr val="accent3"/>
                    </a:solidFill>
                  </a:tcPr>
                </a:tc>
                <a:tc>
                  <a:txBody>
                    <a:bodyPr/>
                    <a:lstStyle/>
                    <a:p>
                      <a:r>
                        <a:rPr lang="en-US" sz="3200" dirty="0" smtClean="0"/>
                        <a:t>5</a:t>
                      </a:r>
                      <a:endParaRPr lang="en-US" sz="3200" dirty="0"/>
                    </a:p>
                  </a:txBody>
                  <a:tcPr>
                    <a:solidFill>
                      <a:schemeClr val="accent3"/>
                    </a:solidFill>
                  </a:tcPr>
                </a:tc>
                <a:tc>
                  <a:txBody>
                    <a:bodyPr/>
                    <a:lstStyle/>
                    <a:p>
                      <a:r>
                        <a:rPr lang="en-US" sz="3200" dirty="0" smtClean="0"/>
                        <a:t>6</a:t>
                      </a:r>
                      <a:endParaRPr lang="en-US" sz="3200" dirty="0"/>
                    </a:p>
                  </a:txBody>
                  <a:tcPr>
                    <a:solidFill>
                      <a:schemeClr val="accent3"/>
                    </a:solidFill>
                  </a:tcPr>
                </a:tc>
                <a:tc>
                  <a:txBody>
                    <a:bodyPr/>
                    <a:lstStyle/>
                    <a:p>
                      <a:r>
                        <a:rPr lang="en-US" sz="3200" dirty="0" smtClean="0"/>
                        <a:t>7</a:t>
                      </a:r>
                      <a:endParaRPr lang="en-US" sz="3200" dirty="0"/>
                    </a:p>
                  </a:txBody>
                  <a:tcPr>
                    <a:solidFill>
                      <a:schemeClr val="accent3"/>
                    </a:solidFill>
                  </a:tcPr>
                </a:tc>
                <a:extLst>
                  <a:ext uri="{0D108BD9-81ED-4DB2-BD59-A6C34878D82A}">
                    <a16:rowId xmlns:a16="http://schemas.microsoft.com/office/drawing/2014/main" val="1729245899"/>
                  </a:ext>
                </a:extLst>
              </a:tr>
              <a:tr h="370840">
                <a:tc>
                  <a:txBody>
                    <a:bodyPr/>
                    <a:lstStyle/>
                    <a:p>
                      <a:endParaRPr lang="en-US" sz="3200" dirty="0"/>
                    </a:p>
                  </a:txBody>
                  <a:tcPr>
                    <a:solidFill>
                      <a:schemeClr val="accent3"/>
                    </a:solidFill>
                  </a:tcPr>
                </a:tc>
                <a:tc>
                  <a:txBody>
                    <a:bodyPr/>
                    <a:lstStyle/>
                    <a:p>
                      <a:r>
                        <a:rPr lang="en-US" sz="3200" dirty="0" smtClean="0"/>
                        <a:t>a</a:t>
                      </a:r>
                      <a:endParaRPr lang="en-US" sz="3200" dirty="0"/>
                    </a:p>
                  </a:txBody>
                  <a:tcPr>
                    <a:solidFill>
                      <a:schemeClr val="accent6">
                        <a:lumMod val="20000"/>
                        <a:lumOff val="80000"/>
                      </a:schemeClr>
                    </a:solidFill>
                  </a:tcPr>
                </a:tc>
                <a:tc>
                  <a:txBody>
                    <a:bodyPr/>
                    <a:lstStyle/>
                    <a:p>
                      <a:r>
                        <a:rPr lang="en-US" sz="3200" dirty="0" smtClean="0"/>
                        <a:t>b</a:t>
                      </a:r>
                      <a:endParaRPr lang="en-US" sz="3200" dirty="0"/>
                    </a:p>
                  </a:txBody>
                  <a:tcPr>
                    <a:solidFill>
                      <a:schemeClr val="accent6">
                        <a:lumMod val="20000"/>
                        <a:lumOff val="80000"/>
                      </a:schemeClr>
                    </a:solidFill>
                  </a:tcPr>
                </a:tc>
                <a:tc>
                  <a:txBody>
                    <a:bodyPr/>
                    <a:lstStyle/>
                    <a:p>
                      <a:r>
                        <a:rPr lang="en-US" sz="3200" dirty="0" smtClean="0"/>
                        <a:t>a</a:t>
                      </a:r>
                      <a:endParaRPr lang="en-US" sz="3200" dirty="0"/>
                    </a:p>
                  </a:txBody>
                  <a:tcPr>
                    <a:solidFill>
                      <a:schemeClr val="accent6">
                        <a:lumMod val="20000"/>
                        <a:lumOff val="80000"/>
                      </a:schemeClr>
                    </a:solidFill>
                  </a:tcPr>
                </a:tc>
                <a:tc>
                  <a:txBody>
                    <a:bodyPr/>
                    <a:lstStyle/>
                    <a:p>
                      <a:r>
                        <a:rPr lang="en-US" sz="3200" dirty="0" smtClean="0"/>
                        <a:t>b</a:t>
                      </a:r>
                      <a:endParaRPr lang="en-US" sz="3200" dirty="0"/>
                    </a:p>
                  </a:txBody>
                  <a:tcPr>
                    <a:solidFill>
                      <a:schemeClr val="accent6">
                        <a:lumMod val="20000"/>
                        <a:lumOff val="80000"/>
                      </a:schemeClr>
                    </a:solidFill>
                  </a:tcPr>
                </a:tc>
                <a:tc>
                  <a:txBody>
                    <a:bodyPr/>
                    <a:lstStyle/>
                    <a:p>
                      <a:r>
                        <a:rPr lang="en-US" sz="3200" dirty="0" smtClean="0"/>
                        <a:t>a</a:t>
                      </a:r>
                      <a:endParaRPr lang="en-US" sz="3200" dirty="0"/>
                    </a:p>
                  </a:txBody>
                  <a:tcPr>
                    <a:solidFill>
                      <a:schemeClr val="accent6">
                        <a:lumMod val="20000"/>
                        <a:lumOff val="80000"/>
                      </a:schemeClr>
                    </a:solidFill>
                  </a:tcPr>
                </a:tc>
                <a:tc>
                  <a:txBody>
                    <a:bodyPr/>
                    <a:lstStyle/>
                    <a:p>
                      <a:r>
                        <a:rPr lang="en-US" sz="3200" dirty="0" smtClean="0"/>
                        <a:t>c</a:t>
                      </a:r>
                      <a:endParaRPr lang="en-US" sz="3200" dirty="0"/>
                    </a:p>
                  </a:txBody>
                  <a:tcPr>
                    <a:solidFill>
                      <a:schemeClr val="accent6">
                        <a:lumMod val="20000"/>
                        <a:lumOff val="80000"/>
                      </a:schemeClr>
                    </a:solidFill>
                  </a:tcPr>
                </a:tc>
                <a:tc>
                  <a:txBody>
                    <a:bodyPr/>
                    <a:lstStyle/>
                    <a:p>
                      <a:r>
                        <a:rPr lang="en-US" sz="3200" dirty="0" smtClean="0"/>
                        <a:t>a</a:t>
                      </a:r>
                      <a:endParaRPr lang="en-US" sz="3200" dirty="0"/>
                    </a:p>
                  </a:txBody>
                  <a:tcPr>
                    <a:solidFill>
                      <a:schemeClr val="accent6">
                        <a:lumMod val="20000"/>
                        <a:lumOff val="80000"/>
                      </a:schemeClr>
                    </a:solidFill>
                  </a:tcPr>
                </a:tc>
                <a:tc>
                  <a:txBody>
                    <a:bodyPr/>
                    <a:lstStyle/>
                    <a:p>
                      <a:r>
                        <a:rPr lang="en-US" sz="3200" dirty="0" smtClean="0"/>
                        <a:t>a</a:t>
                      </a:r>
                      <a:endParaRPr lang="en-US" sz="3200" dirty="0"/>
                    </a:p>
                  </a:txBody>
                  <a:tcPr>
                    <a:solidFill>
                      <a:schemeClr val="accent6">
                        <a:lumMod val="20000"/>
                        <a:lumOff val="80000"/>
                      </a:schemeClr>
                    </a:solidFill>
                  </a:tcPr>
                </a:tc>
                <a:extLst>
                  <a:ext uri="{0D108BD9-81ED-4DB2-BD59-A6C34878D82A}">
                    <a16:rowId xmlns:a16="http://schemas.microsoft.com/office/drawing/2014/main" val="1962690294"/>
                  </a:ext>
                </a:extLst>
              </a:tr>
              <a:tr h="370840">
                <a:tc>
                  <a:txBody>
                    <a:bodyPr/>
                    <a:lstStyle/>
                    <a:p>
                      <a:r>
                        <a:rPr lang="en-US" sz="3200" dirty="0" smtClean="0"/>
                        <a:t>j</a:t>
                      </a:r>
                      <a:endParaRPr lang="en-US" sz="3200" dirty="0"/>
                    </a:p>
                  </a:txBody>
                  <a:tcPr>
                    <a:solidFill>
                      <a:schemeClr val="accent3"/>
                    </a:solidFill>
                  </a:tcPr>
                </a:tc>
                <a:tc>
                  <a:txBody>
                    <a:bodyPr/>
                    <a:lstStyle/>
                    <a:p>
                      <a:r>
                        <a:rPr lang="en-US" sz="3200" dirty="0" smtClean="0"/>
                        <a:t>0</a:t>
                      </a:r>
                      <a:endParaRPr lang="en-US" sz="3200" dirty="0"/>
                    </a:p>
                  </a:txBody>
                  <a:tcPr>
                    <a:solidFill>
                      <a:schemeClr val="accent6">
                        <a:lumMod val="60000"/>
                        <a:lumOff val="40000"/>
                      </a:schemeClr>
                    </a:solidFill>
                  </a:tcPr>
                </a:tc>
                <a:tc>
                  <a:txBody>
                    <a:bodyPr/>
                    <a:lstStyle/>
                    <a:p>
                      <a:endParaRPr lang="en-US" sz="3200" dirty="0"/>
                    </a:p>
                  </a:txBody>
                  <a:tcPr>
                    <a:noFill/>
                  </a:tcPr>
                </a:tc>
                <a:tc>
                  <a:txBody>
                    <a:bodyPr/>
                    <a:lstStyle/>
                    <a:p>
                      <a:endParaRPr lang="en-US" sz="3200" dirty="0"/>
                    </a:p>
                  </a:txBody>
                  <a:tcPr>
                    <a:noFill/>
                  </a:tcPr>
                </a:tc>
                <a:tc>
                  <a:txBody>
                    <a:bodyPr/>
                    <a:lstStyle/>
                    <a:p>
                      <a:endParaRPr lang="en-US" sz="3200" dirty="0"/>
                    </a:p>
                  </a:txBody>
                  <a:tcPr>
                    <a:noFill/>
                  </a:tcPr>
                </a:tc>
                <a:tc>
                  <a:txBody>
                    <a:bodyPr/>
                    <a:lstStyle/>
                    <a:p>
                      <a:endParaRPr lang="en-US" sz="3200" dirty="0"/>
                    </a:p>
                  </a:txBody>
                  <a:tcPr>
                    <a:noFill/>
                  </a:tcPr>
                </a:tc>
                <a:tc>
                  <a:txBody>
                    <a:bodyPr/>
                    <a:lstStyle/>
                    <a:p>
                      <a:endParaRPr lang="en-US" sz="3200" dirty="0"/>
                    </a:p>
                  </a:txBody>
                  <a:tcPr>
                    <a:noFill/>
                  </a:tcPr>
                </a:tc>
                <a:tc>
                  <a:txBody>
                    <a:bodyPr/>
                    <a:lstStyle/>
                    <a:p>
                      <a:endParaRPr lang="en-US" sz="3200"/>
                    </a:p>
                  </a:txBody>
                  <a:tcPr/>
                </a:tc>
                <a:tc>
                  <a:txBody>
                    <a:bodyPr/>
                    <a:lstStyle/>
                    <a:p>
                      <a:endParaRPr lang="en-US" sz="3200" dirty="0"/>
                    </a:p>
                  </a:txBody>
                  <a:tcPr/>
                </a:tc>
                <a:extLst>
                  <a:ext uri="{0D108BD9-81ED-4DB2-BD59-A6C34878D82A}">
                    <a16:rowId xmlns:a16="http://schemas.microsoft.com/office/drawing/2014/main" val="3068662890"/>
                  </a:ext>
                </a:extLst>
              </a:tr>
              <a:tr h="370840">
                <a:tc>
                  <a:txBody>
                    <a:bodyPr/>
                    <a:lstStyle/>
                    <a:p>
                      <a:r>
                        <a:rPr lang="en-US" sz="3200" dirty="0" smtClean="0"/>
                        <a:t>j</a:t>
                      </a:r>
                      <a:endParaRPr lang="en-US" sz="3200" dirty="0"/>
                    </a:p>
                  </a:txBody>
                  <a:tcPr>
                    <a:solidFill>
                      <a:schemeClr val="accent3"/>
                    </a:solidFill>
                  </a:tcPr>
                </a:tc>
                <a:tc>
                  <a:txBody>
                    <a:bodyPr/>
                    <a:lstStyle/>
                    <a:p>
                      <a:endParaRPr lang="en-US" sz="3200" dirty="0"/>
                    </a:p>
                  </a:txBody>
                  <a:tcPr>
                    <a:noFill/>
                  </a:tcPr>
                </a:tc>
                <a:tc>
                  <a:txBody>
                    <a:bodyPr/>
                    <a:lstStyle/>
                    <a:p>
                      <a:r>
                        <a:rPr lang="en-US" sz="3200" dirty="0" smtClean="0"/>
                        <a:t>1</a:t>
                      </a:r>
                      <a:endParaRPr lang="en-US" sz="3200" dirty="0"/>
                    </a:p>
                  </a:txBody>
                  <a:tcPr>
                    <a:solidFill>
                      <a:schemeClr val="accent6">
                        <a:lumMod val="60000"/>
                        <a:lumOff val="40000"/>
                      </a:schemeClr>
                    </a:solidFill>
                  </a:tcPr>
                </a:tc>
                <a:tc>
                  <a:txBody>
                    <a:bodyPr/>
                    <a:lstStyle/>
                    <a:p>
                      <a:endParaRPr lang="en-US" sz="3200" dirty="0"/>
                    </a:p>
                  </a:txBody>
                  <a:tcPr>
                    <a:noFill/>
                  </a:tcPr>
                </a:tc>
                <a:tc>
                  <a:txBody>
                    <a:bodyPr/>
                    <a:lstStyle/>
                    <a:p>
                      <a:endParaRPr lang="en-US" sz="3200" dirty="0"/>
                    </a:p>
                  </a:txBody>
                  <a:tcPr>
                    <a:noFill/>
                  </a:tcPr>
                </a:tc>
                <a:tc>
                  <a:txBody>
                    <a:bodyPr/>
                    <a:lstStyle/>
                    <a:p>
                      <a:endParaRPr lang="en-US" sz="3200" dirty="0"/>
                    </a:p>
                  </a:txBody>
                  <a:tcPr>
                    <a:noFill/>
                  </a:tcPr>
                </a:tc>
                <a:tc>
                  <a:txBody>
                    <a:bodyPr/>
                    <a:lstStyle/>
                    <a:p>
                      <a:endParaRPr lang="en-US" sz="3200" dirty="0"/>
                    </a:p>
                  </a:txBody>
                  <a:tcPr>
                    <a:noFill/>
                  </a:tcPr>
                </a:tc>
                <a:tc>
                  <a:txBody>
                    <a:bodyPr/>
                    <a:lstStyle/>
                    <a:p>
                      <a:endParaRPr lang="en-US" sz="3200"/>
                    </a:p>
                  </a:txBody>
                  <a:tcPr/>
                </a:tc>
                <a:tc>
                  <a:txBody>
                    <a:bodyPr/>
                    <a:lstStyle/>
                    <a:p>
                      <a:endParaRPr lang="en-US" sz="3200" dirty="0"/>
                    </a:p>
                  </a:txBody>
                  <a:tcPr/>
                </a:tc>
                <a:extLst>
                  <a:ext uri="{0D108BD9-81ED-4DB2-BD59-A6C34878D82A}">
                    <a16:rowId xmlns:a16="http://schemas.microsoft.com/office/drawing/2014/main" val="4008272191"/>
                  </a:ext>
                </a:extLst>
              </a:tr>
              <a:tr h="370840">
                <a:tc>
                  <a:txBody>
                    <a:bodyPr/>
                    <a:lstStyle/>
                    <a:p>
                      <a:r>
                        <a:rPr lang="en-US" sz="3200" dirty="0" smtClean="0"/>
                        <a:t>j</a:t>
                      </a:r>
                      <a:endParaRPr lang="en-US" sz="3200" dirty="0"/>
                    </a:p>
                  </a:txBody>
                  <a:tcPr>
                    <a:solidFill>
                      <a:schemeClr val="accent3"/>
                    </a:solidFill>
                  </a:tcPr>
                </a:tc>
                <a:tc>
                  <a:txBody>
                    <a:bodyPr/>
                    <a:lstStyle/>
                    <a:p>
                      <a:endParaRPr lang="en-US" sz="3200" dirty="0"/>
                    </a:p>
                  </a:txBody>
                  <a:tcPr>
                    <a:noFill/>
                  </a:tcPr>
                </a:tc>
                <a:tc>
                  <a:txBody>
                    <a:bodyPr/>
                    <a:lstStyle/>
                    <a:p>
                      <a:endParaRPr lang="en-US" sz="3200" dirty="0"/>
                    </a:p>
                  </a:txBody>
                  <a:tcPr>
                    <a:noFill/>
                  </a:tcPr>
                </a:tc>
                <a:tc>
                  <a:txBody>
                    <a:bodyPr/>
                    <a:lstStyle/>
                    <a:p>
                      <a:r>
                        <a:rPr lang="en-US" sz="3200" dirty="0" smtClean="0"/>
                        <a:t>2</a:t>
                      </a:r>
                      <a:endParaRPr lang="en-US" sz="3200" dirty="0"/>
                    </a:p>
                  </a:txBody>
                  <a:tcPr>
                    <a:solidFill>
                      <a:schemeClr val="accent6">
                        <a:lumMod val="60000"/>
                        <a:lumOff val="40000"/>
                      </a:schemeClr>
                    </a:solidFill>
                  </a:tcPr>
                </a:tc>
                <a:tc>
                  <a:txBody>
                    <a:bodyPr/>
                    <a:lstStyle/>
                    <a:p>
                      <a:endParaRPr lang="en-US" sz="3200" dirty="0"/>
                    </a:p>
                  </a:txBody>
                  <a:tcPr>
                    <a:noFill/>
                  </a:tcPr>
                </a:tc>
                <a:tc>
                  <a:txBody>
                    <a:bodyPr/>
                    <a:lstStyle/>
                    <a:p>
                      <a:endParaRPr lang="en-US" sz="3200" dirty="0"/>
                    </a:p>
                  </a:txBody>
                  <a:tcPr>
                    <a:noFill/>
                  </a:tcPr>
                </a:tc>
                <a:tc>
                  <a:txBody>
                    <a:bodyPr/>
                    <a:lstStyle/>
                    <a:p>
                      <a:endParaRPr lang="en-US" sz="3200" dirty="0"/>
                    </a:p>
                  </a:txBody>
                  <a:tcPr>
                    <a:noFill/>
                  </a:tcPr>
                </a:tc>
                <a:tc>
                  <a:txBody>
                    <a:bodyPr/>
                    <a:lstStyle/>
                    <a:p>
                      <a:endParaRPr lang="en-US" sz="3200"/>
                    </a:p>
                  </a:txBody>
                  <a:tcPr/>
                </a:tc>
                <a:tc>
                  <a:txBody>
                    <a:bodyPr/>
                    <a:lstStyle/>
                    <a:p>
                      <a:endParaRPr lang="en-US" sz="3200" dirty="0"/>
                    </a:p>
                  </a:txBody>
                  <a:tcPr/>
                </a:tc>
                <a:extLst>
                  <a:ext uri="{0D108BD9-81ED-4DB2-BD59-A6C34878D82A}">
                    <a16:rowId xmlns:a16="http://schemas.microsoft.com/office/drawing/2014/main" val="21268555"/>
                  </a:ext>
                </a:extLst>
              </a:tr>
              <a:tr h="370840">
                <a:tc>
                  <a:txBody>
                    <a:bodyPr/>
                    <a:lstStyle/>
                    <a:p>
                      <a:r>
                        <a:rPr lang="en-US" sz="3200" dirty="0" smtClean="0"/>
                        <a:t>j</a:t>
                      </a:r>
                      <a:endParaRPr lang="en-US" sz="3200" dirty="0"/>
                    </a:p>
                  </a:txBody>
                  <a:tcPr>
                    <a:solidFill>
                      <a:schemeClr val="accent3"/>
                    </a:solidFill>
                  </a:tcPr>
                </a:tc>
                <a:tc>
                  <a:txBody>
                    <a:bodyPr/>
                    <a:lstStyle/>
                    <a:p>
                      <a:endParaRPr lang="en-US" sz="3200" dirty="0"/>
                    </a:p>
                  </a:txBody>
                  <a:tcPr>
                    <a:noFill/>
                  </a:tcPr>
                </a:tc>
                <a:tc>
                  <a:txBody>
                    <a:bodyPr/>
                    <a:lstStyle/>
                    <a:p>
                      <a:endParaRPr lang="en-US" sz="3200" dirty="0"/>
                    </a:p>
                  </a:txBody>
                  <a:tcPr>
                    <a:noFill/>
                  </a:tcPr>
                </a:tc>
                <a:tc>
                  <a:txBody>
                    <a:bodyPr/>
                    <a:lstStyle/>
                    <a:p>
                      <a:endParaRPr lang="en-US" sz="3200" dirty="0"/>
                    </a:p>
                  </a:txBody>
                  <a:tcPr>
                    <a:noFill/>
                  </a:tcPr>
                </a:tc>
                <a:tc>
                  <a:txBody>
                    <a:bodyPr/>
                    <a:lstStyle/>
                    <a:p>
                      <a:r>
                        <a:rPr lang="en-US" sz="3200" dirty="0" smtClean="0"/>
                        <a:t>3</a:t>
                      </a:r>
                      <a:endParaRPr lang="en-US" sz="3200" dirty="0"/>
                    </a:p>
                  </a:txBody>
                  <a:tcPr>
                    <a:solidFill>
                      <a:srgbClr val="FF0000"/>
                    </a:solidFill>
                  </a:tcPr>
                </a:tc>
                <a:tc>
                  <a:txBody>
                    <a:bodyPr/>
                    <a:lstStyle/>
                    <a:p>
                      <a:endParaRPr lang="en-US" sz="3200" dirty="0"/>
                    </a:p>
                  </a:txBody>
                  <a:tcPr>
                    <a:noFill/>
                  </a:tcPr>
                </a:tc>
                <a:tc>
                  <a:txBody>
                    <a:bodyPr/>
                    <a:lstStyle/>
                    <a:p>
                      <a:endParaRPr lang="en-US" sz="3200" dirty="0"/>
                    </a:p>
                  </a:txBody>
                  <a:tcPr>
                    <a:noFill/>
                  </a:tcPr>
                </a:tc>
                <a:tc>
                  <a:txBody>
                    <a:bodyPr/>
                    <a:lstStyle/>
                    <a:p>
                      <a:endParaRPr lang="en-US" sz="3200"/>
                    </a:p>
                  </a:txBody>
                  <a:tcPr/>
                </a:tc>
                <a:tc>
                  <a:txBody>
                    <a:bodyPr/>
                    <a:lstStyle/>
                    <a:p>
                      <a:endParaRPr lang="en-US" sz="3200" dirty="0"/>
                    </a:p>
                  </a:txBody>
                  <a:tcPr/>
                </a:tc>
                <a:extLst>
                  <a:ext uri="{0D108BD9-81ED-4DB2-BD59-A6C34878D82A}">
                    <a16:rowId xmlns:a16="http://schemas.microsoft.com/office/drawing/2014/main" val="3129877383"/>
                  </a:ext>
                </a:extLst>
              </a:tr>
              <a:tr h="370840">
                <a:tc>
                  <a:txBody>
                    <a:bodyPr/>
                    <a:lstStyle/>
                    <a:p>
                      <a:r>
                        <a:rPr lang="en-US" sz="3200" dirty="0" smtClean="0"/>
                        <a:t>j</a:t>
                      </a:r>
                      <a:endParaRPr lang="en-US" sz="3200" dirty="0"/>
                    </a:p>
                  </a:txBody>
                  <a:tcPr>
                    <a:solidFill>
                      <a:schemeClr val="accent3"/>
                    </a:solidFill>
                  </a:tcPr>
                </a:tc>
                <a:tc>
                  <a:txBody>
                    <a:bodyPr/>
                    <a:lstStyle/>
                    <a:p>
                      <a:endParaRPr lang="en-US" sz="3200" dirty="0"/>
                    </a:p>
                  </a:txBody>
                  <a:tcPr>
                    <a:noFill/>
                  </a:tcPr>
                </a:tc>
                <a:tc>
                  <a:txBody>
                    <a:bodyPr/>
                    <a:lstStyle/>
                    <a:p>
                      <a:endParaRPr lang="en-US" sz="3200" dirty="0"/>
                    </a:p>
                  </a:txBody>
                  <a:tcPr>
                    <a:noFill/>
                  </a:tcPr>
                </a:tc>
                <a:tc>
                  <a:txBody>
                    <a:bodyPr/>
                    <a:lstStyle/>
                    <a:p>
                      <a:endParaRPr lang="en-US" sz="3200" dirty="0"/>
                    </a:p>
                  </a:txBody>
                  <a:tcPr>
                    <a:noFill/>
                  </a:tcPr>
                </a:tc>
                <a:tc>
                  <a:txBody>
                    <a:bodyPr/>
                    <a:lstStyle/>
                    <a:p>
                      <a:endParaRPr lang="en-US" sz="3200" dirty="0"/>
                    </a:p>
                  </a:txBody>
                  <a:tcPr>
                    <a:noFill/>
                  </a:tcPr>
                </a:tc>
                <a:tc>
                  <a:txBody>
                    <a:bodyPr/>
                    <a:lstStyle/>
                    <a:p>
                      <a:r>
                        <a:rPr lang="en-US" sz="3200" dirty="0" smtClean="0"/>
                        <a:t>2</a:t>
                      </a:r>
                      <a:endParaRPr lang="en-US" sz="3200" dirty="0"/>
                    </a:p>
                  </a:txBody>
                  <a:tcPr>
                    <a:solidFill>
                      <a:schemeClr val="accent6">
                        <a:lumMod val="60000"/>
                        <a:lumOff val="40000"/>
                      </a:schemeClr>
                    </a:solidFill>
                  </a:tcPr>
                </a:tc>
                <a:tc>
                  <a:txBody>
                    <a:bodyPr/>
                    <a:lstStyle/>
                    <a:p>
                      <a:endParaRPr lang="en-US" sz="3200" dirty="0"/>
                    </a:p>
                  </a:txBody>
                  <a:tcPr>
                    <a:noFill/>
                  </a:tcPr>
                </a:tc>
                <a:tc>
                  <a:txBody>
                    <a:bodyPr/>
                    <a:lstStyle/>
                    <a:p>
                      <a:endParaRPr lang="en-US" sz="3200"/>
                    </a:p>
                  </a:txBody>
                  <a:tcPr/>
                </a:tc>
                <a:tc>
                  <a:txBody>
                    <a:bodyPr/>
                    <a:lstStyle/>
                    <a:p>
                      <a:endParaRPr lang="en-US" sz="3200" dirty="0"/>
                    </a:p>
                  </a:txBody>
                  <a:tcPr/>
                </a:tc>
                <a:extLst>
                  <a:ext uri="{0D108BD9-81ED-4DB2-BD59-A6C34878D82A}">
                    <a16:rowId xmlns:a16="http://schemas.microsoft.com/office/drawing/2014/main" val="2711449307"/>
                  </a:ext>
                </a:extLst>
              </a:tr>
              <a:tr h="370840">
                <a:tc>
                  <a:txBody>
                    <a:bodyPr/>
                    <a:lstStyle/>
                    <a:p>
                      <a:r>
                        <a:rPr lang="en-US" sz="3200" dirty="0" smtClean="0"/>
                        <a:t>j</a:t>
                      </a:r>
                      <a:endParaRPr lang="en-US" sz="3200" dirty="0"/>
                    </a:p>
                  </a:txBody>
                  <a:tcPr>
                    <a:solidFill>
                      <a:schemeClr val="accent3"/>
                    </a:solidFill>
                  </a:tcPr>
                </a:tc>
                <a:tc>
                  <a:txBody>
                    <a:bodyPr/>
                    <a:lstStyle/>
                    <a:p>
                      <a:endParaRPr lang="en-US" sz="3200" dirty="0"/>
                    </a:p>
                  </a:txBody>
                  <a:tcPr>
                    <a:noFill/>
                  </a:tcPr>
                </a:tc>
                <a:tc>
                  <a:txBody>
                    <a:bodyPr/>
                    <a:lstStyle/>
                    <a:p>
                      <a:endParaRPr lang="en-US" sz="3200" dirty="0"/>
                    </a:p>
                  </a:txBody>
                  <a:tcPr>
                    <a:noFill/>
                  </a:tcPr>
                </a:tc>
                <a:tc>
                  <a:txBody>
                    <a:bodyPr/>
                    <a:lstStyle/>
                    <a:p>
                      <a:endParaRPr lang="en-US" sz="3200" dirty="0"/>
                    </a:p>
                  </a:txBody>
                  <a:tcPr>
                    <a:noFill/>
                  </a:tcPr>
                </a:tc>
                <a:tc>
                  <a:txBody>
                    <a:bodyPr/>
                    <a:lstStyle/>
                    <a:p>
                      <a:endParaRPr lang="en-US" sz="3200" dirty="0"/>
                    </a:p>
                  </a:txBody>
                  <a:tcPr>
                    <a:noFill/>
                  </a:tcPr>
                </a:tc>
                <a:tc>
                  <a:txBody>
                    <a:bodyPr/>
                    <a:lstStyle/>
                    <a:p>
                      <a:endParaRPr lang="en-US" sz="3200" dirty="0"/>
                    </a:p>
                  </a:txBody>
                  <a:tcPr>
                    <a:noFill/>
                  </a:tcPr>
                </a:tc>
                <a:tc>
                  <a:txBody>
                    <a:bodyPr/>
                    <a:lstStyle/>
                    <a:p>
                      <a:r>
                        <a:rPr lang="en-US" sz="3200" dirty="0" smtClean="0"/>
                        <a:t>3</a:t>
                      </a:r>
                      <a:endParaRPr lang="en-US" sz="3200" dirty="0"/>
                    </a:p>
                  </a:txBody>
                  <a:tcPr>
                    <a:solidFill>
                      <a:schemeClr val="accent6">
                        <a:lumMod val="60000"/>
                        <a:lumOff val="40000"/>
                      </a:schemeClr>
                    </a:solidFill>
                  </a:tcPr>
                </a:tc>
                <a:tc>
                  <a:txBody>
                    <a:bodyPr/>
                    <a:lstStyle/>
                    <a:p>
                      <a:endParaRPr lang="en-US" sz="3200"/>
                    </a:p>
                  </a:txBody>
                  <a:tcPr/>
                </a:tc>
                <a:tc>
                  <a:txBody>
                    <a:bodyPr/>
                    <a:lstStyle/>
                    <a:p>
                      <a:endParaRPr lang="en-US" sz="3200" dirty="0"/>
                    </a:p>
                  </a:txBody>
                  <a:tcPr/>
                </a:tc>
                <a:extLst>
                  <a:ext uri="{0D108BD9-81ED-4DB2-BD59-A6C34878D82A}">
                    <a16:rowId xmlns:a16="http://schemas.microsoft.com/office/drawing/2014/main" val="1899560271"/>
                  </a:ext>
                </a:extLst>
              </a:tr>
            </a:tbl>
          </a:graphicData>
        </a:graphic>
      </p:graphicFrame>
    </p:spTree>
    <p:extLst>
      <p:ext uri="{BB962C8B-B14F-4D97-AF65-F5344CB8AC3E}">
        <p14:creationId xmlns:p14="http://schemas.microsoft.com/office/powerpoint/2010/main" val="2632853681"/>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Deterministic Finite-State Automaton (DFA)</a:t>
            </a:r>
            <a:endParaRPr lang="en-US" dirty="0"/>
          </a:p>
        </p:txBody>
      </p:sp>
      <p:sp>
        <p:nvSpPr>
          <p:cNvPr id="4" name="Oval 3"/>
          <p:cNvSpPr/>
          <p:nvPr/>
        </p:nvSpPr>
        <p:spPr>
          <a:xfrm>
            <a:off x="1252729" y="6853696"/>
            <a:ext cx="1399592"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j</a:t>
            </a:r>
            <a:r>
              <a:rPr lang="en-US" dirty="0" smtClean="0">
                <a:solidFill>
                  <a:srgbClr val="FF0000"/>
                </a:solidFill>
              </a:rPr>
              <a:t>=0</a:t>
            </a:r>
            <a:endParaRPr kumimoji="0" lang="en-US" b="0" i="0" u="none" strike="noStrike" cap="none" spc="0" normalizeH="0" baseline="0" dirty="0">
              <a:ln>
                <a:noFill/>
              </a:ln>
              <a:solidFill>
                <a:srgbClr val="FF0000"/>
              </a:solidFill>
              <a:effectLst/>
              <a:uFillTx/>
              <a:sym typeface="Helvetica Light"/>
            </a:endParaRPr>
          </a:p>
        </p:txBody>
      </p:sp>
      <p:sp>
        <p:nvSpPr>
          <p:cNvPr id="5" name="Oval 4"/>
          <p:cNvSpPr/>
          <p:nvPr/>
        </p:nvSpPr>
        <p:spPr>
          <a:xfrm>
            <a:off x="3539248" y="6853696"/>
            <a:ext cx="1399592"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smtClean="0">
                <a:solidFill>
                  <a:srgbClr val="FF0000"/>
                </a:solidFill>
              </a:rPr>
              <a:t>j=1</a:t>
            </a:r>
            <a:endParaRPr kumimoji="0" lang="en-US" b="0" i="0" u="none" strike="noStrike" cap="none" spc="0" normalizeH="0" baseline="0" dirty="0">
              <a:ln>
                <a:noFill/>
              </a:ln>
              <a:solidFill>
                <a:srgbClr val="FF0000"/>
              </a:solidFill>
              <a:effectLst/>
              <a:uFillTx/>
              <a:sym typeface="Helvetica Light"/>
            </a:endParaRPr>
          </a:p>
        </p:txBody>
      </p:sp>
      <p:sp>
        <p:nvSpPr>
          <p:cNvPr id="6" name="Oval 5"/>
          <p:cNvSpPr/>
          <p:nvPr/>
        </p:nvSpPr>
        <p:spPr>
          <a:xfrm>
            <a:off x="5825767" y="6853696"/>
            <a:ext cx="1399592"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smtClean="0">
                <a:solidFill>
                  <a:srgbClr val="FF0000"/>
                </a:solidFill>
              </a:rPr>
              <a:t>j=2</a:t>
            </a:r>
            <a:endParaRPr kumimoji="0" lang="en-US" b="0" i="0" u="none" strike="noStrike" cap="none" spc="0" normalizeH="0" baseline="0" dirty="0">
              <a:ln>
                <a:noFill/>
              </a:ln>
              <a:solidFill>
                <a:srgbClr val="FF0000"/>
              </a:solidFill>
              <a:effectLst/>
              <a:uFillTx/>
              <a:sym typeface="Helvetica Light"/>
            </a:endParaRPr>
          </a:p>
        </p:txBody>
      </p:sp>
      <p:sp>
        <p:nvSpPr>
          <p:cNvPr id="7" name="Oval 6"/>
          <p:cNvSpPr/>
          <p:nvPr/>
        </p:nvSpPr>
        <p:spPr>
          <a:xfrm>
            <a:off x="8112286" y="6853696"/>
            <a:ext cx="1399592"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smtClean="0">
                <a:solidFill>
                  <a:srgbClr val="FF0000"/>
                </a:solidFill>
              </a:rPr>
              <a:t>j=3</a:t>
            </a:r>
            <a:endParaRPr kumimoji="0" lang="en-US" b="0" i="0" u="none" strike="noStrike" cap="none" spc="0" normalizeH="0" baseline="0" dirty="0">
              <a:ln>
                <a:noFill/>
              </a:ln>
              <a:solidFill>
                <a:srgbClr val="FF0000"/>
              </a:solidFill>
              <a:effectLst/>
              <a:uFillTx/>
              <a:sym typeface="Helvetica Light"/>
            </a:endParaRPr>
          </a:p>
        </p:txBody>
      </p:sp>
      <p:sp>
        <p:nvSpPr>
          <p:cNvPr id="8" name="Oval 7"/>
          <p:cNvSpPr/>
          <p:nvPr/>
        </p:nvSpPr>
        <p:spPr>
          <a:xfrm>
            <a:off x="10398805" y="6853696"/>
            <a:ext cx="1399592"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smtClean="0">
                <a:solidFill>
                  <a:srgbClr val="FF0000"/>
                </a:solidFill>
              </a:rPr>
              <a:t>AS</a:t>
            </a:r>
            <a:endParaRPr kumimoji="0" lang="en-US" b="0" i="0" u="none" strike="noStrike" cap="none" spc="0" normalizeH="0" baseline="0" dirty="0">
              <a:ln>
                <a:noFill/>
              </a:ln>
              <a:solidFill>
                <a:srgbClr val="FF0000"/>
              </a:solidFill>
              <a:effectLst/>
              <a:uFillTx/>
              <a:sym typeface="Helvetica Light"/>
            </a:endParaRPr>
          </a:p>
        </p:txBody>
      </p:sp>
      <p:cxnSp>
        <p:nvCxnSpPr>
          <p:cNvPr id="10" name="Straight Arrow Connector 9"/>
          <p:cNvCxnSpPr>
            <a:stCxn id="4" idx="6"/>
            <a:endCxn id="5" idx="2"/>
          </p:cNvCxnSpPr>
          <p:nvPr/>
        </p:nvCxnSpPr>
        <p:spPr>
          <a:xfrm>
            <a:off x="2652321" y="7315341"/>
            <a:ext cx="886927" cy="0"/>
          </a:xfrm>
          <a:prstGeom prst="straightConnector1">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1" name="Straight Arrow Connector 10"/>
          <p:cNvCxnSpPr>
            <a:stCxn id="7" idx="6"/>
            <a:endCxn id="8" idx="2"/>
          </p:cNvCxnSpPr>
          <p:nvPr/>
        </p:nvCxnSpPr>
        <p:spPr>
          <a:xfrm>
            <a:off x="9511878" y="7315341"/>
            <a:ext cx="886927" cy="0"/>
          </a:xfrm>
          <a:prstGeom prst="straightConnector1">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2" name="Straight Arrow Connector 11"/>
          <p:cNvCxnSpPr>
            <a:stCxn id="6" idx="6"/>
            <a:endCxn id="7" idx="2"/>
          </p:cNvCxnSpPr>
          <p:nvPr/>
        </p:nvCxnSpPr>
        <p:spPr>
          <a:xfrm>
            <a:off x="7225359" y="7315341"/>
            <a:ext cx="886927" cy="0"/>
          </a:xfrm>
          <a:prstGeom prst="straightConnector1">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3" name="Straight Arrow Connector 12"/>
          <p:cNvCxnSpPr>
            <a:stCxn id="5" idx="6"/>
            <a:endCxn id="6" idx="2"/>
          </p:cNvCxnSpPr>
          <p:nvPr/>
        </p:nvCxnSpPr>
        <p:spPr>
          <a:xfrm>
            <a:off x="4938840" y="7315341"/>
            <a:ext cx="886927" cy="0"/>
          </a:xfrm>
          <a:prstGeom prst="straightConnector1">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0" name="Straight Arrow Connector 19"/>
          <p:cNvCxnSpPr>
            <a:stCxn id="4" idx="1"/>
            <a:endCxn id="4" idx="0"/>
          </p:cNvCxnSpPr>
          <p:nvPr/>
        </p:nvCxnSpPr>
        <p:spPr>
          <a:xfrm rot="5400000" flipH="1" flipV="1">
            <a:off x="1637504" y="6673888"/>
            <a:ext cx="135213" cy="494830"/>
          </a:xfrm>
          <a:prstGeom prst="curvedConnector3">
            <a:avLst>
              <a:gd name="adj1" fmla="val 676207"/>
            </a:avLst>
          </a:prstGeom>
          <a:noFill/>
          <a:ln w="63500"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8" name="Straight Arrow Connector 19"/>
          <p:cNvCxnSpPr>
            <a:stCxn id="7" idx="4"/>
            <a:endCxn id="6" idx="4"/>
          </p:cNvCxnSpPr>
          <p:nvPr/>
        </p:nvCxnSpPr>
        <p:spPr>
          <a:xfrm rot="5400000">
            <a:off x="7668823" y="6633727"/>
            <a:ext cx="12700" cy="2286519"/>
          </a:xfrm>
          <a:prstGeom prst="curvedConnector3">
            <a:avLst>
              <a:gd name="adj1" fmla="val 5106118"/>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9" name="Straight Arrow Connector 19"/>
          <p:cNvCxnSpPr>
            <a:stCxn id="5" idx="3"/>
            <a:endCxn id="5" idx="4"/>
          </p:cNvCxnSpPr>
          <p:nvPr/>
        </p:nvCxnSpPr>
        <p:spPr>
          <a:xfrm rot="16200000" flipH="1">
            <a:off x="3924023" y="7461964"/>
            <a:ext cx="135213" cy="494830"/>
          </a:xfrm>
          <a:prstGeom prst="curvedConnector3">
            <a:avLst>
              <a:gd name="adj1" fmla="val 510591"/>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8" name="Straight Arrow Connector 19"/>
          <p:cNvCxnSpPr>
            <a:stCxn id="5" idx="0"/>
            <a:endCxn id="4" idx="0"/>
          </p:cNvCxnSpPr>
          <p:nvPr/>
        </p:nvCxnSpPr>
        <p:spPr>
          <a:xfrm rot="16200000" flipV="1">
            <a:off x="3095785" y="5710436"/>
            <a:ext cx="12700" cy="2286519"/>
          </a:xfrm>
          <a:prstGeom prst="curvedConnector3">
            <a:avLst>
              <a:gd name="adj1" fmla="val 3342843"/>
            </a:avLst>
          </a:prstGeom>
          <a:noFill/>
          <a:ln w="63500"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52" name="Straight Arrow Connector 19"/>
          <p:cNvCxnSpPr>
            <a:stCxn id="6" idx="0"/>
            <a:endCxn id="4" idx="0"/>
          </p:cNvCxnSpPr>
          <p:nvPr/>
        </p:nvCxnSpPr>
        <p:spPr>
          <a:xfrm rot="16200000" flipV="1">
            <a:off x="4239044" y="4567177"/>
            <a:ext cx="12700" cy="4573038"/>
          </a:xfrm>
          <a:prstGeom prst="curvedConnector3">
            <a:avLst>
              <a:gd name="adj1" fmla="val 6942858"/>
            </a:avLst>
          </a:prstGeom>
          <a:noFill/>
          <a:ln w="63500"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56" name="Straight Arrow Connector 19"/>
          <p:cNvCxnSpPr>
            <a:stCxn id="7" idx="0"/>
            <a:endCxn id="4" idx="0"/>
          </p:cNvCxnSpPr>
          <p:nvPr/>
        </p:nvCxnSpPr>
        <p:spPr>
          <a:xfrm rot="16200000" flipV="1">
            <a:off x="5382304" y="3423917"/>
            <a:ext cx="12700" cy="6859557"/>
          </a:xfrm>
          <a:prstGeom prst="curvedConnector3">
            <a:avLst>
              <a:gd name="adj1" fmla="val 11718362"/>
            </a:avLst>
          </a:prstGeom>
          <a:noFill/>
          <a:ln w="63500"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60" name="Straight Arrow Connector 19"/>
          <p:cNvCxnSpPr>
            <a:stCxn id="7" idx="4"/>
            <a:endCxn id="5" idx="4"/>
          </p:cNvCxnSpPr>
          <p:nvPr/>
        </p:nvCxnSpPr>
        <p:spPr>
          <a:xfrm rot="5400000">
            <a:off x="6525563" y="5490467"/>
            <a:ext cx="12700" cy="4573038"/>
          </a:xfrm>
          <a:prstGeom prst="curvedConnector3">
            <a:avLst>
              <a:gd name="adj1" fmla="val 8706126"/>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68" name="TextBox 67"/>
          <p:cNvSpPr txBox="1"/>
          <p:nvPr/>
        </p:nvSpPr>
        <p:spPr>
          <a:xfrm>
            <a:off x="1498158" y="5397213"/>
            <a:ext cx="1154163"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chemeClr val="accent1"/>
                </a:solidFill>
                <a:effectLst/>
                <a:uFillTx/>
                <a:latin typeface="+mn-lt"/>
                <a:ea typeface="+mn-ea"/>
                <a:cs typeface="+mn-cs"/>
                <a:sym typeface="Helvetica Light"/>
              </a:rPr>
              <a:t>other</a:t>
            </a:r>
            <a:endParaRPr kumimoji="0" lang="en-US" sz="3600" b="0" i="0" u="none" strike="noStrike" cap="none" spc="0" normalizeH="0" baseline="0" dirty="0">
              <a:ln>
                <a:noFill/>
              </a:ln>
              <a:solidFill>
                <a:schemeClr val="accent1"/>
              </a:solidFill>
              <a:effectLst/>
              <a:uFillTx/>
              <a:latin typeface="+mn-lt"/>
              <a:ea typeface="+mn-ea"/>
              <a:cs typeface="+mn-cs"/>
              <a:sym typeface="Helvetica Light"/>
            </a:endParaRPr>
          </a:p>
        </p:txBody>
      </p:sp>
      <p:sp>
        <p:nvSpPr>
          <p:cNvPr id="69" name="TextBox 68"/>
          <p:cNvSpPr txBox="1"/>
          <p:nvPr/>
        </p:nvSpPr>
        <p:spPr>
          <a:xfrm>
            <a:off x="2845803" y="6660615"/>
            <a:ext cx="359073"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000000"/>
                </a:solidFill>
                <a:effectLst/>
                <a:uFillTx/>
                <a:latin typeface="+mn-lt"/>
                <a:ea typeface="+mn-ea"/>
                <a:cs typeface="+mn-cs"/>
                <a:sym typeface="Helvetica Light"/>
              </a:rPr>
              <a:t>a</a:t>
            </a:r>
            <a:endParaRPr kumimoji="0" lang="en-US" sz="36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70" name="TextBox 69"/>
          <p:cNvSpPr txBox="1"/>
          <p:nvPr/>
        </p:nvSpPr>
        <p:spPr>
          <a:xfrm>
            <a:off x="5136208" y="6710264"/>
            <a:ext cx="359073"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000000"/>
                </a:solidFill>
                <a:effectLst/>
                <a:uFillTx/>
                <a:latin typeface="+mn-lt"/>
                <a:ea typeface="+mn-ea"/>
                <a:cs typeface="+mn-cs"/>
                <a:sym typeface="Helvetica Light"/>
              </a:rPr>
              <a:t>b</a:t>
            </a:r>
            <a:endParaRPr kumimoji="0" lang="en-US" sz="36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71" name="TextBox 70"/>
          <p:cNvSpPr txBox="1"/>
          <p:nvPr/>
        </p:nvSpPr>
        <p:spPr>
          <a:xfrm>
            <a:off x="9706307" y="6660615"/>
            <a:ext cx="333425"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000000"/>
                </a:solidFill>
                <a:effectLst/>
                <a:uFillTx/>
                <a:latin typeface="+mn-lt"/>
                <a:ea typeface="+mn-ea"/>
                <a:cs typeface="+mn-cs"/>
                <a:sym typeface="Helvetica Light"/>
              </a:rPr>
              <a:t>c</a:t>
            </a:r>
            <a:endParaRPr kumimoji="0" lang="en-US" sz="36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72" name="TextBox 71"/>
          <p:cNvSpPr txBox="1"/>
          <p:nvPr/>
        </p:nvSpPr>
        <p:spPr>
          <a:xfrm>
            <a:off x="3460628" y="7834211"/>
            <a:ext cx="359073"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000000"/>
                </a:solidFill>
                <a:effectLst/>
                <a:uFillTx/>
                <a:latin typeface="+mn-lt"/>
                <a:ea typeface="+mn-ea"/>
                <a:cs typeface="+mn-cs"/>
                <a:sym typeface="Helvetica Light"/>
              </a:rPr>
              <a:t>a</a:t>
            </a:r>
            <a:endParaRPr kumimoji="0" lang="en-US" sz="36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73" name="TextBox 72"/>
          <p:cNvSpPr txBox="1"/>
          <p:nvPr/>
        </p:nvSpPr>
        <p:spPr>
          <a:xfrm>
            <a:off x="7422727" y="6660615"/>
            <a:ext cx="359073"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000000"/>
                </a:solidFill>
                <a:effectLst/>
                <a:uFillTx/>
                <a:latin typeface="+mn-lt"/>
                <a:ea typeface="+mn-ea"/>
                <a:cs typeface="+mn-cs"/>
                <a:sym typeface="Helvetica Light"/>
              </a:rPr>
              <a:t>a</a:t>
            </a:r>
            <a:endParaRPr kumimoji="0" lang="en-US" sz="36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74" name="TextBox 73"/>
          <p:cNvSpPr txBox="1"/>
          <p:nvPr/>
        </p:nvSpPr>
        <p:spPr>
          <a:xfrm>
            <a:off x="6298336" y="8819097"/>
            <a:ext cx="359073"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000000"/>
                </a:solidFill>
                <a:effectLst/>
                <a:uFillTx/>
                <a:latin typeface="+mn-lt"/>
                <a:ea typeface="+mn-ea"/>
                <a:cs typeface="+mn-cs"/>
                <a:sym typeface="Helvetica Light"/>
              </a:rPr>
              <a:t>a</a:t>
            </a:r>
            <a:endParaRPr kumimoji="0" lang="en-US" sz="36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76" name="Text Placeholder 2"/>
          <p:cNvSpPr>
            <a:spLocks noGrp="1"/>
          </p:cNvSpPr>
          <p:nvPr>
            <p:ph type="body" idx="1"/>
          </p:nvPr>
        </p:nvSpPr>
        <p:spPr>
          <a:xfrm>
            <a:off x="167951" y="2660725"/>
            <a:ext cx="12549673" cy="2281193"/>
          </a:xfrm>
        </p:spPr>
        <p:txBody>
          <a:bodyPr>
            <a:normAutofit fontScale="92500"/>
          </a:bodyPr>
          <a:lstStyle/>
          <a:p>
            <a:pPr>
              <a:spcBef>
                <a:spcPts val="2400"/>
              </a:spcBef>
            </a:pPr>
            <a:r>
              <a:rPr lang="en-US" dirty="0" smtClean="0"/>
              <a:t>States with </a:t>
            </a:r>
            <a:r>
              <a:rPr lang="en-US" i="1" dirty="0" smtClean="0"/>
              <a:t>transitions</a:t>
            </a:r>
            <a:r>
              <a:rPr lang="en-US" dirty="0" smtClean="0"/>
              <a:t> when reading chars</a:t>
            </a:r>
          </a:p>
          <a:p>
            <a:pPr>
              <a:spcBef>
                <a:spcPts val="2400"/>
              </a:spcBef>
            </a:pPr>
            <a:r>
              <a:rPr lang="en-US" dirty="0" smtClean="0"/>
              <a:t>Acceptance State (AS): if reached, we have a match</a:t>
            </a:r>
          </a:p>
          <a:p>
            <a:pPr>
              <a:spcBef>
                <a:spcPts val="2400"/>
              </a:spcBef>
            </a:pPr>
            <a:r>
              <a:rPr lang="en-US" dirty="0" smtClean="0"/>
              <a:t>DFA built for target, </a:t>
            </a:r>
            <a:r>
              <a:rPr lang="en-US" dirty="0" err="1" smtClean="0"/>
              <a:t>eg</a:t>
            </a:r>
            <a:r>
              <a:rPr lang="en-US" dirty="0" smtClean="0"/>
              <a:t> “</a:t>
            </a:r>
            <a:r>
              <a:rPr lang="en-US" i="1" dirty="0" err="1" smtClean="0"/>
              <a:t>abac</a:t>
            </a:r>
            <a:r>
              <a:rPr lang="en-US" dirty="0" smtClean="0"/>
              <a:t>”, </a:t>
            </a:r>
            <a:r>
              <a:rPr lang="en-US" i="1" dirty="0" smtClean="0"/>
              <a:t>regardless of the text to search in</a:t>
            </a:r>
            <a:endParaRPr lang="en-US" i="1" dirty="0"/>
          </a:p>
        </p:txBody>
      </p:sp>
      <p:sp>
        <p:nvSpPr>
          <p:cNvPr id="27" name="TextBox 26"/>
          <p:cNvSpPr txBox="1"/>
          <p:nvPr/>
        </p:nvSpPr>
        <p:spPr>
          <a:xfrm>
            <a:off x="7422726" y="7783336"/>
            <a:ext cx="359073"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000000"/>
                </a:solidFill>
                <a:effectLst/>
                <a:uFillTx/>
                <a:latin typeface="+mn-lt"/>
                <a:ea typeface="+mn-ea"/>
                <a:cs typeface="+mn-cs"/>
                <a:sym typeface="Helvetica Light"/>
              </a:rPr>
              <a:t>b</a:t>
            </a:r>
            <a:endParaRPr kumimoji="0" lang="en-US" sz="3600" b="0" i="0" u="none" strike="noStrike" cap="none" spc="0" normalizeH="0" baseline="0" dirty="0">
              <a:ln>
                <a:noFill/>
              </a:ln>
              <a:solidFill>
                <a:srgbClr val="000000"/>
              </a:solidFill>
              <a:effectLst/>
              <a:uFillTx/>
              <a:latin typeface="+mn-lt"/>
              <a:ea typeface="+mn-ea"/>
              <a:cs typeface="+mn-cs"/>
              <a:sym typeface="Helvetica Light"/>
            </a:endParaRPr>
          </a:p>
        </p:txBody>
      </p:sp>
    </p:spTree>
    <p:extLst>
      <p:ext uri="{BB962C8B-B14F-4D97-AF65-F5344CB8AC3E}">
        <p14:creationId xmlns:p14="http://schemas.microsoft.com/office/powerpoint/2010/main" val="1132820040"/>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611" y="117137"/>
            <a:ext cx="12455611" cy="2159000"/>
          </a:xfrm>
        </p:spPr>
        <p:txBody>
          <a:bodyPr>
            <a:normAutofit fontScale="90000"/>
          </a:bodyPr>
          <a:lstStyle/>
          <a:p>
            <a:r>
              <a:rPr lang="en-US" dirty="0" smtClean="0"/>
              <a:t>DFA: Matrix Representation</a:t>
            </a:r>
            <a:endParaRPr lang="en-US" dirty="0"/>
          </a:p>
        </p:txBody>
      </p:sp>
      <p:sp>
        <p:nvSpPr>
          <p:cNvPr id="3" name="Text Placeholder 2"/>
          <p:cNvSpPr>
            <a:spLocks noGrp="1"/>
          </p:cNvSpPr>
          <p:nvPr>
            <p:ph type="body" idx="1"/>
          </p:nvPr>
        </p:nvSpPr>
        <p:spPr>
          <a:xfrm>
            <a:off x="263612" y="2276137"/>
            <a:ext cx="6482980" cy="2667845"/>
          </a:xfrm>
        </p:spPr>
        <p:txBody>
          <a:bodyPr>
            <a:normAutofit fontScale="92500" lnSpcReduction="20000"/>
          </a:bodyPr>
          <a:lstStyle/>
          <a:p>
            <a:r>
              <a:rPr lang="en-US" dirty="0" smtClean="0"/>
              <a:t>For each state (columns) we specify what happens when we read a char (rows)</a:t>
            </a:r>
          </a:p>
          <a:p>
            <a:r>
              <a:rPr lang="en-US" dirty="0" err="1" smtClean="0"/>
              <a:t>Ie</a:t>
            </a:r>
            <a:r>
              <a:rPr lang="en-US" dirty="0" smtClean="0"/>
              <a:t>, cells contain the transitions to next state</a:t>
            </a:r>
            <a:endParaRPr lang="en-US" dirty="0"/>
          </a:p>
        </p:txBody>
      </p:sp>
      <p:sp>
        <p:nvSpPr>
          <p:cNvPr id="4" name="Oval 3"/>
          <p:cNvSpPr/>
          <p:nvPr/>
        </p:nvSpPr>
        <p:spPr>
          <a:xfrm>
            <a:off x="2173554" y="7131609"/>
            <a:ext cx="1399592"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j</a:t>
            </a:r>
            <a:r>
              <a:rPr lang="en-US" dirty="0" smtClean="0">
                <a:solidFill>
                  <a:srgbClr val="FF0000"/>
                </a:solidFill>
              </a:rPr>
              <a:t>=0</a:t>
            </a:r>
            <a:endParaRPr kumimoji="0" lang="en-US" b="0" i="0" u="none" strike="noStrike" cap="none" spc="0" normalizeH="0" baseline="0" dirty="0">
              <a:ln>
                <a:noFill/>
              </a:ln>
              <a:solidFill>
                <a:srgbClr val="FF0000"/>
              </a:solidFill>
              <a:effectLst/>
              <a:uFillTx/>
              <a:sym typeface="Helvetica Light"/>
            </a:endParaRPr>
          </a:p>
        </p:txBody>
      </p:sp>
      <p:sp>
        <p:nvSpPr>
          <p:cNvPr id="5" name="Oval 4"/>
          <p:cNvSpPr/>
          <p:nvPr/>
        </p:nvSpPr>
        <p:spPr>
          <a:xfrm>
            <a:off x="4460073" y="7131609"/>
            <a:ext cx="1399592"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smtClean="0">
                <a:solidFill>
                  <a:srgbClr val="FF0000"/>
                </a:solidFill>
              </a:rPr>
              <a:t>j=1</a:t>
            </a:r>
            <a:endParaRPr kumimoji="0" lang="en-US" b="0" i="0" u="none" strike="noStrike" cap="none" spc="0" normalizeH="0" baseline="0" dirty="0">
              <a:ln>
                <a:noFill/>
              </a:ln>
              <a:solidFill>
                <a:srgbClr val="FF0000"/>
              </a:solidFill>
              <a:effectLst/>
              <a:uFillTx/>
              <a:sym typeface="Helvetica Light"/>
            </a:endParaRPr>
          </a:p>
        </p:txBody>
      </p:sp>
      <p:sp>
        <p:nvSpPr>
          <p:cNvPr id="6" name="Oval 5"/>
          <p:cNvSpPr/>
          <p:nvPr/>
        </p:nvSpPr>
        <p:spPr>
          <a:xfrm>
            <a:off x="6746592" y="7131609"/>
            <a:ext cx="1399592"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smtClean="0">
                <a:solidFill>
                  <a:srgbClr val="FF0000"/>
                </a:solidFill>
              </a:rPr>
              <a:t>j=2</a:t>
            </a:r>
            <a:endParaRPr kumimoji="0" lang="en-US" b="0" i="0" u="none" strike="noStrike" cap="none" spc="0" normalizeH="0" baseline="0" dirty="0">
              <a:ln>
                <a:noFill/>
              </a:ln>
              <a:solidFill>
                <a:srgbClr val="FF0000"/>
              </a:solidFill>
              <a:effectLst/>
              <a:uFillTx/>
              <a:sym typeface="Helvetica Light"/>
            </a:endParaRPr>
          </a:p>
        </p:txBody>
      </p:sp>
      <p:sp>
        <p:nvSpPr>
          <p:cNvPr id="7" name="Oval 6"/>
          <p:cNvSpPr/>
          <p:nvPr/>
        </p:nvSpPr>
        <p:spPr>
          <a:xfrm>
            <a:off x="9033111" y="7131609"/>
            <a:ext cx="1399592"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smtClean="0">
                <a:solidFill>
                  <a:srgbClr val="FF0000"/>
                </a:solidFill>
              </a:rPr>
              <a:t>j=3</a:t>
            </a:r>
            <a:endParaRPr kumimoji="0" lang="en-US" b="0" i="0" u="none" strike="noStrike" cap="none" spc="0" normalizeH="0" baseline="0" dirty="0">
              <a:ln>
                <a:noFill/>
              </a:ln>
              <a:solidFill>
                <a:srgbClr val="FF0000"/>
              </a:solidFill>
              <a:effectLst/>
              <a:uFillTx/>
              <a:sym typeface="Helvetica Light"/>
            </a:endParaRPr>
          </a:p>
        </p:txBody>
      </p:sp>
      <p:sp>
        <p:nvSpPr>
          <p:cNvPr id="8" name="Oval 7"/>
          <p:cNvSpPr/>
          <p:nvPr/>
        </p:nvSpPr>
        <p:spPr>
          <a:xfrm>
            <a:off x="11319630" y="7131609"/>
            <a:ext cx="1399592"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smtClean="0">
                <a:solidFill>
                  <a:srgbClr val="FF0000"/>
                </a:solidFill>
              </a:rPr>
              <a:t>AS</a:t>
            </a:r>
            <a:endParaRPr kumimoji="0" lang="en-US" b="0" i="0" u="none" strike="noStrike" cap="none" spc="0" normalizeH="0" baseline="0" dirty="0">
              <a:ln>
                <a:noFill/>
              </a:ln>
              <a:solidFill>
                <a:srgbClr val="FF0000"/>
              </a:solidFill>
              <a:effectLst/>
              <a:uFillTx/>
              <a:sym typeface="Helvetica Light"/>
            </a:endParaRPr>
          </a:p>
        </p:txBody>
      </p:sp>
      <p:cxnSp>
        <p:nvCxnSpPr>
          <p:cNvPr id="9" name="Straight Arrow Connector 8"/>
          <p:cNvCxnSpPr>
            <a:stCxn id="6" idx="6"/>
            <a:endCxn id="7" idx="2"/>
          </p:cNvCxnSpPr>
          <p:nvPr/>
        </p:nvCxnSpPr>
        <p:spPr>
          <a:xfrm>
            <a:off x="3573146" y="7593254"/>
            <a:ext cx="886927" cy="0"/>
          </a:xfrm>
          <a:prstGeom prst="straightConnector1">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0" name="Straight Arrow Connector 9"/>
          <p:cNvCxnSpPr>
            <a:stCxn id="9" idx="6"/>
            <a:endCxn id="10" idx="2"/>
          </p:cNvCxnSpPr>
          <p:nvPr/>
        </p:nvCxnSpPr>
        <p:spPr>
          <a:xfrm>
            <a:off x="10432703" y="7593254"/>
            <a:ext cx="886927" cy="0"/>
          </a:xfrm>
          <a:prstGeom prst="straightConnector1">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1" name="Straight Arrow Connector 10"/>
          <p:cNvCxnSpPr>
            <a:stCxn id="8" idx="6"/>
            <a:endCxn id="9" idx="2"/>
          </p:cNvCxnSpPr>
          <p:nvPr/>
        </p:nvCxnSpPr>
        <p:spPr>
          <a:xfrm>
            <a:off x="8146184" y="7593254"/>
            <a:ext cx="886927" cy="0"/>
          </a:xfrm>
          <a:prstGeom prst="straightConnector1">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2" name="Straight Arrow Connector 11"/>
          <p:cNvCxnSpPr>
            <a:stCxn id="7" idx="6"/>
            <a:endCxn id="8" idx="2"/>
          </p:cNvCxnSpPr>
          <p:nvPr/>
        </p:nvCxnSpPr>
        <p:spPr>
          <a:xfrm>
            <a:off x="5859665" y="7593254"/>
            <a:ext cx="886927" cy="0"/>
          </a:xfrm>
          <a:prstGeom prst="straightConnector1">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3" name="Straight Arrow Connector 19"/>
          <p:cNvCxnSpPr>
            <a:stCxn id="6" idx="1"/>
            <a:endCxn id="6" idx="0"/>
          </p:cNvCxnSpPr>
          <p:nvPr/>
        </p:nvCxnSpPr>
        <p:spPr>
          <a:xfrm rot="5400000" flipH="1" flipV="1">
            <a:off x="2558329" y="6951801"/>
            <a:ext cx="135213" cy="494830"/>
          </a:xfrm>
          <a:prstGeom prst="curvedConnector3">
            <a:avLst>
              <a:gd name="adj1" fmla="val 676207"/>
            </a:avLst>
          </a:prstGeom>
          <a:noFill/>
          <a:ln w="63500"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4" name="Straight Arrow Connector 19"/>
          <p:cNvCxnSpPr>
            <a:stCxn id="9" idx="4"/>
            <a:endCxn id="8" idx="4"/>
          </p:cNvCxnSpPr>
          <p:nvPr/>
        </p:nvCxnSpPr>
        <p:spPr>
          <a:xfrm rot="5400000">
            <a:off x="8589648" y="6911640"/>
            <a:ext cx="12700" cy="2286519"/>
          </a:xfrm>
          <a:prstGeom prst="curvedConnector3">
            <a:avLst>
              <a:gd name="adj1" fmla="val 5106118"/>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5" name="Straight Arrow Connector 19"/>
          <p:cNvCxnSpPr>
            <a:stCxn id="7" idx="3"/>
            <a:endCxn id="7" idx="4"/>
          </p:cNvCxnSpPr>
          <p:nvPr/>
        </p:nvCxnSpPr>
        <p:spPr>
          <a:xfrm rot="16200000" flipH="1">
            <a:off x="4844848" y="7739877"/>
            <a:ext cx="135213" cy="494830"/>
          </a:xfrm>
          <a:prstGeom prst="curvedConnector3">
            <a:avLst>
              <a:gd name="adj1" fmla="val 510591"/>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6" name="Straight Arrow Connector 19"/>
          <p:cNvCxnSpPr>
            <a:stCxn id="7" idx="0"/>
            <a:endCxn id="6" idx="0"/>
          </p:cNvCxnSpPr>
          <p:nvPr/>
        </p:nvCxnSpPr>
        <p:spPr>
          <a:xfrm rot="16200000" flipV="1">
            <a:off x="4016610" y="5988349"/>
            <a:ext cx="12700" cy="2286519"/>
          </a:xfrm>
          <a:prstGeom prst="curvedConnector3">
            <a:avLst>
              <a:gd name="adj1" fmla="val 3342843"/>
            </a:avLst>
          </a:prstGeom>
          <a:noFill/>
          <a:ln w="63500"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7" name="Straight Arrow Connector 19"/>
          <p:cNvCxnSpPr>
            <a:stCxn id="8" idx="0"/>
            <a:endCxn id="6" idx="0"/>
          </p:cNvCxnSpPr>
          <p:nvPr/>
        </p:nvCxnSpPr>
        <p:spPr>
          <a:xfrm rot="16200000" flipV="1">
            <a:off x="5159869" y="4845090"/>
            <a:ext cx="12700" cy="4573038"/>
          </a:xfrm>
          <a:prstGeom prst="curvedConnector3">
            <a:avLst>
              <a:gd name="adj1" fmla="val 6942858"/>
            </a:avLst>
          </a:prstGeom>
          <a:noFill/>
          <a:ln w="63500"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8" name="Straight Arrow Connector 19"/>
          <p:cNvCxnSpPr>
            <a:stCxn id="9" idx="0"/>
            <a:endCxn id="6" idx="0"/>
          </p:cNvCxnSpPr>
          <p:nvPr/>
        </p:nvCxnSpPr>
        <p:spPr>
          <a:xfrm rot="16200000" flipV="1">
            <a:off x="6303129" y="3701830"/>
            <a:ext cx="12700" cy="6859557"/>
          </a:xfrm>
          <a:prstGeom prst="curvedConnector3">
            <a:avLst>
              <a:gd name="adj1" fmla="val 11718362"/>
            </a:avLst>
          </a:prstGeom>
          <a:noFill/>
          <a:ln w="63500"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9" name="Straight Arrow Connector 19"/>
          <p:cNvCxnSpPr>
            <a:stCxn id="9" idx="4"/>
            <a:endCxn id="7" idx="4"/>
          </p:cNvCxnSpPr>
          <p:nvPr/>
        </p:nvCxnSpPr>
        <p:spPr>
          <a:xfrm rot="5400000">
            <a:off x="7446388" y="5768380"/>
            <a:ext cx="12700" cy="4573038"/>
          </a:xfrm>
          <a:prstGeom prst="curvedConnector3">
            <a:avLst>
              <a:gd name="adj1" fmla="val 8706126"/>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20" name="TextBox 19"/>
          <p:cNvSpPr txBox="1"/>
          <p:nvPr/>
        </p:nvSpPr>
        <p:spPr>
          <a:xfrm>
            <a:off x="2418983" y="5675126"/>
            <a:ext cx="1154163"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chemeClr val="accent1"/>
                </a:solidFill>
                <a:effectLst/>
                <a:uFillTx/>
                <a:latin typeface="+mn-lt"/>
                <a:ea typeface="+mn-ea"/>
                <a:cs typeface="+mn-cs"/>
                <a:sym typeface="Helvetica Light"/>
              </a:rPr>
              <a:t>other</a:t>
            </a:r>
            <a:endParaRPr kumimoji="0" lang="en-US" sz="3600" b="0" i="0" u="none" strike="noStrike" cap="none" spc="0" normalizeH="0" baseline="0" dirty="0">
              <a:ln>
                <a:noFill/>
              </a:ln>
              <a:solidFill>
                <a:schemeClr val="accent1"/>
              </a:solidFill>
              <a:effectLst/>
              <a:uFillTx/>
              <a:latin typeface="+mn-lt"/>
              <a:ea typeface="+mn-ea"/>
              <a:cs typeface="+mn-cs"/>
              <a:sym typeface="Helvetica Light"/>
            </a:endParaRPr>
          </a:p>
        </p:txBody>
      </p:sp>
      <p:sp>
        <p:nvSpPr>
          <p:cNvPr id="21" name="TextBox 20"/>
          <p:cNvSpPr txBox="1"/>
          <p:nvPr/>
        </p:nvSpPr>
        <p:spPr>
          <a:xfrm>
            <a:off x="3766628" y="6938528"/>
            <a:ext cx="359073"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000000"/>
                </a:solidFill>
                <a:effectLst/>
                <a:uFillTx/>
                <a:latin typeface="+mn-lt"/>
                <a:ea typeface="+mn-ea"/>
                <a:cs typeface="+mn-cs"/>
                <a:sym typeface="Helvetica Light"/>
              </a:rPr>
              <a:t>a</a:t>
            </a:r>
            <a:endParaRPr kumimoji="0" lang="en-US" sz="36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22" name="TextBox 21"/>
          <p:cNvSpPr txBox="1"/>
          <p:nvPr/>
        </p:nvSpPr>
        <p:spPr>
          <a:xfrm>
            <a:off x="6057033" y="6988177"/>
            <a:ext cx="359073"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000000"/>
                </a:solidFill>
                <a:effectLst/>
                <a:uFillTx/>
                <a:latin typeface="+mn-lt"/>
                <a:ea typeface="+mn-ea"/>
                <a:cs typeface="+mn-cs"/>
                <a:sym typeface="Helvetica Light"/>
              </a:rPr>
              <a:t>b</a:t>
            </a:r>
            <a:endParaRPr kumimoji="0" lang="en-US" sz="36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23" name="TextBox 22"/>
          <p:cNvSpPr txBox="1"/>
          <p:nvPr/>
        </p:nvSpPr>
        <p:spPr>
          <a:xfrm>
            <a:off x="10627132" y="6938528"/>
            <a:ext cx="333425"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000000"/>
                </a:solidFill>
                <a:effectLst/>
                <a:uFillTx/>
                <a:latin typeface="+mn-lt"/>
                <a:ea typeface="+mn-ea"/>
                <a:cs typeface="+mn-cs"/>
                <a:sym typeface="Helvetica Light"/>
              </a:rPr>
              <a:t>c</a:t>
            </a:r>
            <a:endParaRPr kumimoji="0" lang="en-US" sz="36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24" name="TextBox 23"/>
          <p:cNvSpPr txBox="1"/>
          <p:nvPr/>
        </p:nvSpPr>
        <p:spPr>
          <a:xfrm>
            <a:off x="4381453" y="8112124"/>
            <a:ext cx="359073"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000000"/>
                </a:solidFill>
                <a:effectLst/>
                <a:uFillTx/>
                <a:latin typeface="+mn-lt"/>
                <a:ea typeface="+mn-ea"/>
                <a:cs typeface="+mn-cs"/>
                <a:sym typeface="Helvetica Light"/>
              </a:rPr>
              <a:t>a</a:t>
            </a:r>
            <a:endParaRPr kumimoji="0" lang="en-US" sz="36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25" name="TextBox 24"/>
          <p:cNvSpPr txBox="1"/>
          <p:nvPr/>
        </p:nvSpPr>
        <p:spPr>
          <a:xfrm>
            <a:off x="8343552" y="6938528"/>
            <a:ext cx="359073"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000000"/>
                </a:solidFill>
                <a:effectLst/>
                <a:uFillTx/>
                <a:latin typeface="+mn-lt"/>
                <a:ea typeface="+mn-ea"/>
                <a:cs typeface="+mn-cs"/>
                <a:sym typeface="Helvetica Light"/>
              </a:rPr>
              <a:t>a</a:t>
            </a:r>
            <a:endParaRPr kumimoji="0" lang="en-US" sz="36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26" name="TextBox 25"/>
          <p:cNvSpPr txBox="1"/>
          <p:nvPr/>
        </p:nvSpPr>
        <p:spPr>
          <a:xfrm>
            <a:off x="7219161" y="9097010"/>
            <a:ext cx="359073"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000000"/>
                </a:solidFill>
                <a:effectLst/>
                <a:uFillTx/>
                <a:latin typeface="+mn-lt"/>
                <a:ea typeface="+mn-ea"/>
                <a:cs typeface="+mn-cs"/>
                <a:sym typeface="Helvetica Light"/>
              </a:rPr>
              <a:t>a</a:t>
            </a:r>
            <a:endParaRPr kumimoji="0" lang="en-US" sz="3600" b="0" i="0" u="none" strike="noStrike" cap="none" spc="0" normalizeH="0" baseline="0" dirty="0">
              <a:ln>
                <a:noFill/>
              </a:ln>
              <a:solidFill>
                <a:srgbClr val="000000"/>
              </a:solidFill>
              <a:effectLst/>
              <a:uFillTx/>
              <a:latin typeface="+mn-lt"/>
              <a:ea typeface="+mn-ea"/>
              <a:cs typeface="+mn-cs"/>
              <a:sym typeface="Helvetica Light"/>
            </a:endParaRPr>
          </a:p>
        </p:txBody>
      </p:sp>
      <p:graphicFrame>
        <p:nvGraphicFramePr>
          <p:cNvPr id="27" name="Table 26"/>
          <p:cNvGraphicFramePr>
            <a:graphicFrameLocks noGrp="1"/>
          </p:cNvGraphicFramePr>
          <p:nvPr>
            <p:extLst>
              <p:ext uri="{D42A27DB-BD31-4B8C-83A1-F6EECF244321}">
                <p14:modId xmlns:p14="http://schemas.microsoft.com/office/powerpoint/2010/main" val="1332167818"/>
              </p:ext>
            </p:extLst>
          </p:nvPr>
        </p:nvGraphicFramePr>
        <p:xfrm>
          <a:off x="6893621" y="2298788"/>
          <a:ext cx="5900375" cy="2562415"/>
        </p:xfrm>
        <a:graphic>
          <a:graphicData uri="http://schemas.openxmlformats.org/drawingml/2006/table">
            <a:tbl>
              <a:tblPr firstRow="1" bandRow="1">
                <a:tableStyleId>{5940675A-B579-460E-94D1-54222C63F5DA}</a:tableStyleId>
              </a:tblPr>
              <a:tblGrid>
                <a:gridCol w="1180075">
                  <a:extLst>
                    <a:ext uri="{9D8B030D-6E8A-4147-A177-3AD203B41FA5}">
                      <a16:colId xmlns:a16="http://schemas.microsoft.com/office/drawing/2014/main" val="20000"/>
                    </a:ext>
                  </a:extLst>
                </a:gridCol>
                <a:gridCol w="1180075">
                  <a:extLst>
                    <a:ext uri="{9D8B030D-6E8A-4147-A177-3AD203B41FA5}">
                      <a16:colId xmlns:a16="http://schemas.microsoft.com/office/drawing/2014/main" val="20001"/>
                    </a:ext>
                  </a:extLst>
                </a:gridCol>
                <a:gridCol w="1180075">
                  <a:extLst>
                    <a:ext uri="{9D8B030D-6E8A-4147-A177-3AD203B41FA5}">
                      <a16:colId xmlns:a16="http://schemas.microsoft.com/office/drawing/2014/main" val="20002"/>
                    </a:ext>
                  </a:extLst>
                </a:gridCol>
                <a:gridCol w="1180075">
                  <a:extLst>
                    <a:ext uri="{9D8B030D-6E8A-4147-A177-3AD203B41FA5}">
                      <a16:colId xmlns:a16="http://schemas.microsoft.com/office/drawing/2014/main" val="20003"/>
                    </a:ext>
                  </a:extLst>
                </a:gridCol>
                <a:gridCol w="1180075">
                  <a:extLst>
                    <a:ext uri="{9D8B030D-6E8A-4147-A177-3AD203B41FA5}">
                      <a16:colId xmlns:a16="http://schemas.microsoft.com/office/drawing/2014/main" val="20004"/>
                    </a:ext>
                  </a:extLst>
                </a:gridCol>
              </a:tblGrid>
              <a:tr h="512483">
                <a:tc>
                  <a:txBody>
                    <a:bodyPr/>
                    <a:lstStyle/>
                    <a:p>
                      <a:r>
                        <a:rPr lang="en-US" sz="2400" dirty="0" smtClean="0"/>
                        <a:t>“</a:t>
                      </a:r>
                      <a:r>
                        <a:rPr lang="en-US" sz="2400" dirty="0" err="1" smtClean="0"/>
                        <a:t>abac</a:t>
                      </a:r>
                      <a:r>
                        <a:rPr lang="en-US" sz="2400" dirty="0" smtClean="0"/>
                        <a:t>”</a:t>
                      </a:r>
                      <a:endParaRPr lang="en-US" sz="2400" dirty="0"/>
                    </a:p>
                  </a:txBody>
                  <a:tcPr/>
                </a:tc>
                <a:tc>
                  <a:txBody>
                    <a:bodyPr/>
                    <a:lstStyle/>
                    <a:p>
                      <a:r>
                        <a:rPr lang="en-US" sz="2400" dirty="0" smtClean="0"/>
                        <a:t>j=0</a:t>
                      </a:r>
                      <a:endParaRPr lang="en-US" sz="2400" dirty="0"/>
                    </a:p>
                  </a:txBody>
                  <a:tcPr>
                    <a:solidFill>
                      <a:schemeClr val="accent3"/>
                    </a:solidFill>
                  </a:tcPr>
                </a:tc>
                <a:tc>
                  <a:txBody>
                    <a:bodyPr/>
                    <a:lstStyle/>
                    <a:p>
                      <a:r>
                        <a:rPr lang="en-US" sz="2400" dirty="0" smtClean="0"/>
                        <a:t>j=1</a:t>
                      </a:r>
                      <a:endParaRPr lang="en-US" sz="2400" dirty="0"/>
                    </a:p>
                  </a:txBody>
                  <a:tcPr>
                    <a:solidFill>
                      <a:schemeClr val="accent3"/>
                    </a:solidFill>
                  </a:tcPr>
                </a:tc>
                <a:tc>
                  <a:txBody>
                    <a:bodyPr/>
                    <a:lstStyle/>
                    <a:p>
                      <a:r>
                        <a:rPr lang="en-US" sz="2400" dirty="0" smtClean="0"/>
                        <a:t>j=2</a:t>
                      </a:r>
                      <a:endParaRPr lang="en-US" sz="2400" dirty="0"/>
                    </a:p>
                  </a:txBody>
                  <a:tcPr>
                    <a:solidFill>
                      <a:schemeClr val="accent3"/>
                    </a:solidFill>
                  </a:tcPr>
                </a:tc>
                <a:tc>
                  <a:txBody>
                    <a:bodyPr/>
                    <a:lstStyle/>
                    <a:p>
                      <a:r>
                        <a:rPr lang="en-US" sz="2400" dirty="0" smtClean="0"/>
                        <a:t>j=3</a:t>
                      </a:r>
                      <a:endParaRPr lang="en-US" sz="2400" dirty="0"/>
                    </a:p>
                  </a:txBody>
                  <a:tcPr>
                    <a:solidFill>
                      <a:schemeClr val="accent3"/>
                    </a:solidFill>
                  </a:tcPr>
                </a:tc>
                <a:extLst>
                  <a:ext uri="{0D108BD9-81ED-4DB2-BD59-A6C34878D82A}">
                    <a16:rowId xmlns:a16="http://schemas.microsoft.com/office/drawing/2014/main" val="10000"/>
                  </a:ext>
                </a:extLst>
              </a:tr>
              <a:tr h="512483">
                <a:tc>
                  <a:txBody>
                    <a:bodyPr/>
                    <a:lstStyle/>
                    <a:p>
                      <a:r>
                        <a:rPr lang="en-US" sz="2400" dirty="0" smtClean="0"/>
                        <a:t>a</a:t>
                      </a:r>
                      <a:endParaRPr lang="en-US" sz="2400" dirty="0"/>
                    </a:p>
                  </a:txBody>
                  <a:tcPr>
                    <a:solidFill>
                      <a:schemeClr val="accent1">
                        <a:lumMod val="20000"/>
                        <a:lumOff val="80000"/>
                      </a:schemeClr>
                    </a:solidFill>
                  </a:tcPr>
                </a:tc>
                <a:tc>
                  <a:txBody>
                    <a:bodyPr/>
                    <a:lstStyle/>
                    <a:p>
                      <a:r>
                        <a:rPr lang="en-US" sz="2400" dirty="0" smtClean="0"/>
                        <a:t>1</a:t>
                      </a:r>
                      <a:endParaRPr lang="en-US" sz="2400" dirty="0"/>
                    </a:p>
                  </a:txBody>
                  <a:tcPr>
                    <a:solidFill>
                      <a:srgbClr val="FFFF00"/>
                    </a:solidFill>
                  </a:tcPr>
                </a:tc>
                <a:tc>
                  <a:txBody>
                    <a:bodyPr/>
                    <a:lstStyle/>
                    <a:p>
                      <a:r>
                        <a:rPr lang="en-US" sz="2400" dirty="0" smtClean="0"/>
                        <a:t>1</a:t>
                      </a:r>
                      <a:endParaRPr lang="en-US" sz="2400" dirty="0"/>
                    </a:p>
                  </a:txBody>
                  <a:tcPr>
                    <a:solidFill>
                      <a:srgbClr val="FFFF00"/>
                    </a:solidFill>
                  </a:tcPr>
                </a:tc>
                <a:tc>
                  <a:txBody>
                    <a:bodyPr/>
                    <a:lstStyle/>
                    <a:p>
                      <a:r>
                        <a:rPr lang="en-US" sz="2400" dirty="0" smtClean="0"/>
                        <a:t>3</a:t>
                      </a:r>
                      <a:endParaRPr lang="en-US" sz="2400" dirty="0"/>
                    </a:p>
                  </a:txBody>
                  <a:tcPr>
                    <a:solidFill>
                      <a:srgbClr val="FFFF00"/>
                    </a:solidFill>
                  </a:tcPr>
                </a:tc>
                <a:tc>
                  <a:txBody>
                    <a:bodyPr/>
                    <a:lstStyle/>
                    <a:p>
                      <a:r>
                        <a:rPr lang="en-US" sz="2400" dirty="0" smtClean="0"/>
                        <a:t>1</a:t>
                      </a:r>
                      <a:endParaRPr lang="en-US" sz="2400" dirty="0"/>
                    </a:p>
                  </a:txBody>
                  <a:tcPr>
                    <a:solidFill>
                      <a:srgbClr val="FFFF00"/>
                    </a:solidFill>
                  </a:tcPr>
                </a:tc>
                <a:extLst>
                  <a:ext uri="{0D108BD9-81ED-4DB2-BD59-A6C34878D82A}">
                    <a16:rowId xmlns:a16="http://schemas.microsoft.com/office/drawing/2014/main" val="10001"/>
                  </a:ext>
                </a:extLst>
              </a:tr>
              <a:tr h="512483">
                <a:tc>
                  <a:txBody>
                    <a:bodyPr/>
                    <a:lstStyle/>
                    <a:p>
                      <a:r>
                        <a:rPr lang="en-US" sz="2400" dirty="0" smtClean="0"/>
                        <a:t>b</a:t>
                      </a:r>
                      <a:endParaRPr lang="en-US" sz="2400" dirty="0"/>
                    </a:p>
                  </a:txBody>
                  <a:tcPr>
                    <a:solidFill>
                      <a:schemeClr val="accent1">
                        <a:lumMod val="20000"/>
                        <a:lumOff val="80000"/>
                      </a:schemeClr>
                    </a:solidFill>
                  </a:tcPr>
                </a:tc>
                <a:tc>
                  <a:txBody>
                    <a:bodyPr/>
                    <a:lstStyle/>
                    <a:p>
                      <a:r>
                        <a:rPr lang="en-US" sz="2400" dirty="0" smtClean="0"/>
                        <a:t>0</a:t>
                      </a:r>
                      <a:endParaRPr lang="en-US" sz="2400" dirty="0"/>
                    </a:p>
                  </a:txBody>
                  <a:tcPr>
                    <a:solidFill>
                      <a:schemeClr val="accent1"/>
                    </a:solidFill>
                  </a:tcPr>
                </a:tc>
                <a:tc>
                  <a:txBody>
                    <a:bodyPr/>
                    <a:lstStyle/>
                    <a:p>
                      <a:r>
                        <a:rPr lang="en-US" sz="2400" dirty="0" smtClean="0"/>
                        <a:t>2</a:t>
                      </a:r>
                      <a:endParaRPr lang="en-US" sz="2400" dirty="0"/>
                    </a:p>
                  </a:txBody>
                  <a:tcPr>
                    <a:solidFill>
                      <a:srgbClr val="FFFF00"/>
                    </a:solidFill>
                  </a:tcPr>
                </a:tc>
                <a:tc>
                  <a:txBody>
                    <a:bodyPr/>
                    <a:lstStyle/>
                    <a:p>
                      <a:r>
                        <a:rPr lang="en-US" sz="2400" dirty="0" smtClean="0"/>
                        <a:t>0</a:t>
                      </a:r>
                      <a:endParaRPr lang="en-US" sz="2400" dirty="0"/>
                    </a:p>
                  </a:txBody>
                  <a:tcPr>
                    <a:solidFill>
                      <a:schemeClr val="accent1"/>
                    </a:solidFill>
                  </a:tcPr>
                </a:tc>
                <a:tc>
                  <a:txBody>
                    <a:bodyPr/>
                    <a:lstStyle/>
                    <a:p>
                      <a:r>
                        <a:rPr lang="en-US" sz="2400" dirty="0" smtClean="0"/>
                        <a:t>2</a:t>
                      </a:r>
                      <a:endParaRPr lang="en-US" sz="2400" dirty="0"/>
                    </a:p>
                  </a:txBody>
                  <a:tcPr>
                    <a:solidFill>
                      <a:srgbClr val="FFFF00"/>
                    </a:solidFill>
                  </a:tcPr>
                </a:tc>
                <a:extLst>
                  <a:ext uri="{0D108BD9-81ED-4DB2-BD59-A6C34878D82A}">
                    <a16:rowId xmlns:a16="http://schemas.microsoft.com/office/drawing/2014/main" val="10002"/>
                  </a:ext>
                </a:extLst>
              </a:tr>
              <a:tr h="512483">
                <a:tc>
                  <a:txBody>
                    <a:bodyPr/>
                    <a:lstStyle/>
                    <a:p>
                      <a:r>
                        <a:rPr lang="en-US" sz="2400" dirty="0" smtClean="0"/>
                        <a:t>c</a:t>
                      </a:r>
                      <a:endParaRPr lang="en-US" sz="2400" dirty="0"/>
                    </a:p>
                  </a:txBody>
                  <a:tcPr>
                    <a:solidFill>
                      <a:schemeClr val="accent1">
                        <a:lumMod val="20000"/>
                        <a:lumOff val="80000"/>
                      </a:schemeClr>
                    </a:solidFill>
                  </a:tcPr>
                </a:tc>
                <a:tc>
                  <a:txBody>
                    <a:bodyPr/>
                    <a:lstStyle/>
                    <a:p>
                      <a:r>
                        <a:rPr lang="en-US" sz="2400" dirty="0" smtClean="0"/>
                        <a:t>0</a:t>
                      </a:r>
                      <a:endParaRPr lang="en-US" sz="2400" dirty="0"/>
                    </a:p>
                  </a:txBody>
                  <a:tcPr>
                    <a:solidFill>
                      <a:schemeClr val="accent1"/>
                    </a:solidFill>
                  </a:tcPr>
                </a:tc>
                <a:tc>
                  <a:txBody>
                    <a:bodyPr/>
                    <a:lstStyle/>
                    <a:p>
                      <a:r>
                        <a:rPr lang="en-US" sz="2400" dirty="0" smtClean="0"/>
                        <a:t>0</a:t>
                      </a:r>
                      <a:endParaRPr lang="en-US" sz="2400" dirty="0"/>
                    </a:p>
                  </a:txBody>
                  <a:tcPr>
                    <a:solidFill>
                      <a:schemeClr val="accent1"/>
                    </a:solidFill>
                  </a:tcPr>
                </a:tc>
                <a:tc>
                  <a:txBody>
                    <a:bodyPr/>
                    <a:lstStyle/>
                    <a:p>
                      <a:r>
                        <a:rPr lang="en-US" sz="2400" dirty="0" smtClean="0"/>
                        <a:t>0</a:t>
                      </a:r>
                      <a:endParaRPr lang="en-US" sz="2400" dirty="0"/>
                    </a:p>
                  </a:txBody>
                  <a:tcPr>
                    <a:solidFill>
                      <a:schemeClr val="accent1"/>
                    </a:solidFill>
                  </a:tcPr>
                </a:tc>
                <a:tc>
                  <a:txBody>
                    <a:bodyPr/>
                    <a:lstStyle/>
                    <a:p>
                      <a:r>
                        <a:rPr lang="en-US" sz="2400" dirty="0" smtClean="0"/>
                        <a:t>AS=4</a:t>
                      </a:r>
                      <a:endParaRPr lang="en-US" sz="2400" dirty="0"/>
                    </a:p>
                  </a:txBody>
                  <a:tcPr>
                    <a:solidFill>
                      <a:srgbClr val="FFFF00"/>
                    </a:solidFill>
                  </a:tcPr>
                </a:tc>
                <a:extLst>
                  <a:ext uri="{0D108BD9-81ED-4DB2-BD59-A6C34878D82A}">
                    <a16:rowId xmlns:a16="http://schemas.microsoft.com/office/drawing/2014/main" val="10003"/>
                  </a:ext>
                </a:extLst>
              </a:tr>
              <a:tr h="512483">
                <a:tc>
                  <a:txBody>
                    <a:bodyPr/>
                    <a:lstStyle/>
                    <a:p>
                      <a:r>
                        <a:rPr lang="en-US" sz="2400" dirty="0" smtClean="0"/>
                        <a:t>“other”</a:t>
                      </a:r>
                      <a:endParaRPr lang="en-US" sz="2400" dirty="0"/>
                    </a:p>
                  </a:txBody>
                  <a:tcPr>
                    <a:solidFill>
                      <a:schemeClr val="accent1">
                        <a:lumMod val="20000"/>
                        <a:lumOff val="80000"/>
                      </a:schemeClr>
                    </a:solidFill>
                  </a:tcPr>
                </a:tc>
                <a:tc>
                  <a:txBody>
                    <a:bodyPr/>
                    <a:lstStyle/>
                    <a:p>
                      <a:r>
                        <a:rPr lang="en-US" sz="2400" dirty="0" smtClean="0"/>
                        <a:t>0</a:t>
                      </a:r>
                      <a:endParaRPr lang="en-US" sz="2400" dirty="0"/>
                    </a:p>
                  </a:txBody>
                  <a:tcPr>
                    <a:solidFill>
                      <a:schemeClr val="accent1"/>
                    </a:solidFill>
                  </a:tcPr>
                </a:tc>
                <a:tc>
                  <a:txBody>
                    <a:bodyPr/>
                    <a:lstStyle/>
                    <a:p>
                      <a:r>
                        <a:rPr lang="en-US" sz="2400" dirty="0" smtClean="0"/>
                        <a:t>0</a:t>
                      </a:r>
                      <a:endParaRPr lang="en-US" sz="2400" dirty="0"/>
                    </a:p>
                  </a:txBody>
                  <a:tcPr>
                    <a:solidFill>
                      <a:schemeClr val="accent1"/>
                    </a:solidFill>
                  </a:tcPr>
                </a:tc>
                <a:tc>
                  <a:txBody>
                    <a:bodyPr/>
                    <a:lstStyle/>
                    <a:p>
                      <a:r>
                        <a:rPr lang="en-US" sz="2400" dirty="0" smtClean="0"/>
                        <a:t>0</a:t>
                      </a:r>
                      <a:endParaRPr lang="en-US" sz="2400" dirty="0"/>
                    </a:p>
                  </a:txBody>
                  <a:tcPr>
                    <a:solidFill>
                      <a:schemeClr val="accent1"/>
                    </a:solidFill>
                  </a:tcPr>
                </a:tc>
                <a:tc>
                  <a:txBody>
                    <a:bodyPr/>
                    <a:lstStyle/>
                    <a:p>
                      <a:r>
                        <a:rPr lang="en-US" sz="2400" dirty="0" smtClean="0"/>
                        <a:t>0</a:t>
                      </a:r>
                      <a:endParaRPr lang="en-US" sz="2400" dirty="0"/>
                    </a:p>
                  </a:txBody>
                  <a:tcPr>
                    <a:solidFill>
                      <a:schemeClr val="accent1"/>
                    </a:solidFill>
                  </a:tcPr>
                </a:tc>
                <a:extLst>
                  <a:ext uri="{0D108BD9-81ED-4DB2-BD59-A6C34878D82A}">
                    <a16:rowId xmlns:a16="http://schemas.microsoft.com/office/drawing/2014/main" val="10004"/>
                  </a:ext>
                </a:extLst>
              </a:tr>
            </a:tbl>
          </a:graphicData>
        </a:graphic>
      </p:graphicFrame>
      <p:sp>
        <p:nvSpPr>
          <p:cNvPr id="28" name="TextBox 27"/>
          <p:cNvSpPr txBox="1"/>
          <p:nvPr/>
        </p:nvSpPr>
        <p:spPr>
          <a:xfrm>
            <a:off x="8343551" y="8061249"/>
            <a:ext cx="359073"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000000"/>
                </a:solidFill>
                <a:effectLst/>
                <a:uFillTx/>
                <a:latin typeface="+mn-lt"/>
                <a:ea typeface="+mn-ea"/>
                <a:cs typeface="+mn-cs"/>
                <a:sym typeface="Helvetica Light"/>
              </a:rPr>
              <a:t>b</a:t>
            </a:r>
            <a:endParaRPr kumimoji="0" lang="en-US" sz="3600" b="0" i="0" u="none" strike="noStrike" cap="none" spc="0" normalizeH="0" baseline="0" dirty="0">
              <a:ln>
                <a:noFill/>
              </a:ln>
              <a:solidFill>
                <a:srgbClr val="000000"/>
              </a:solidFill>
              <a:effectLst/>
              <a:uFillTx/>
              <a:latin typeface="+mn-lt"/>
              <a:ea typeface="+mn-ea"/>
              <a:cs typeface="+mn-cs"/>
              <a:sym typeface="Helvetica Light"/>
            </a:endParaRPr>
          </a:p>
        </p:txBody>
      </p:sp>
    </p:spTree>
    <p:extLst>
      <p:ext uri="{BB962C8B-B14F-4D97-AF65-F5344CB8AC3E}">
        <p14:creationId xmlns:p14="http://schemas.microsoft.com/office/powerpoint/2010/main" val="99613628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The Matrix</a:t>
            </a:r>
            <a:endParaRPr lang="en-US" dirty="0"/>
          </a:p>
        </p:txBody>
      </p:sp>
      <p:sp>
        <p:nvSpPr>
          <p:cNvPr id="3" name="Text Placeholder 2"/>
          <p:cNvSpPr>
            <a:spLocks noGrp="1"/>
          </p:cNvSpPr>
          <p:nvPr>
            <p:ph type="body" idx="1"/>
          </p:nvPr>
        </p:nvSpPr>
        <p:spPr>
          <a:xfrm>
            <a:off x="436880" y="2603500"/>
            <a:ext cx="6360160" cy="6906260"/>
          </a:xfrm>
        </p:spPr>
        <p:txBody>
          <a:bodyPr>
            <a:normAutofit lnSpcReduction="10000"/>
          </a:bodyPr>
          <a:lstStyle/>
          <a:p>
            <a:r>
              <a:rPr lang="en-US" dirty="0" smtClean="0"/>
              <a:t>One column at a time</a:t>
            </a:r>
          </a:p>
          <a:p>
            <a:r>
              <a:rPr lang="en-US" dirty="0" smtClean="0"/>
              <a:t>Starting from left to right</a:t>
            </a:r>
          </a:p>
          <a:p>
            <a:r>
              <a:rPr lang="en-US" dirty="0" smtClean="0"/>
              <a:t>All 0s, but a 1 for the matching char at position j=0</a:t>
            </a:r>
          </a:p>
          <a:p>
            <a:r>
              <a:rPr lang="en-US" dirty="0" err="1" smtClean="0"/>
              <a:t>Ie</a:t>
            </a:r>
            <a:r>
              <a:rPr lang="en-US" dirty="0" smtClean="0"/>
              <a:t>, we stay in j=0 unless we read the only matching char “a”. As length 0, there cannot be any partial match at this point</a:t>
            </a:r>
            <a:endParaRPr lang="en-US" dirty="0"/>
          </a:p>
        </p:txBody>
      </p:sp>
      <p:graphicFrame>
        <p:nvGraphicFramePr>
          <p:cNvPr id="50" name="Table 49"/>
          <p:cNvGraphicFramePr>
            <a:graphicFrameLocks noGrp="1"/>
          </p:cNvGraphicFramePr>
          <p:nvPr>
            <p:extLst>
              <p:ext uri="{D42A27DB-BD31-4B8C-83A1-F6EECF244321}">
                <p14:modId xmlns:p14="http://schemas.microsoft.com/office/powerpoint/2010/main" val="1792179778"/>
              </p:ext>
            </p:extLst>
          </p:nvPr>
        </p:nvGraphicFramePr>
        <p:xfrm>
          <a:off x="6873301" y="3497668"/>
          <a:ext cx="5900375" cy="2562415"/>
        </p:xfrm>
        <a:graphic>
          <a:graphicData uri="http://schemas.openxmlformats.org/drawingml/2006/table">
            <a:tbl>
              <a:tblPr firstRow="1" bandRow="1">
                <a:tableStyleId>{5940675A-B579-460E-94D1-54222C63F5DA}</a:tableStyleId>
              </a:tblPr>
              <a:tblGrid>
                <a:gridCol w="1180075">
                  <a:extLst>
                    <a:ext uri="{9D8B030D-6E8A-4147-A177-3AD203B41FA5}">
                      <a16:colId xmlns:a16="http://schemas.microsoft.com/office/drawing/2014/main" val="20000"/>
                    </a:ext>
                  </a:extLst>
                </a:gridCol>
                <a:gridCol w="1180075">
                  <a:extLst>
                    <a:ext uri="{9D8B030D-6E8A-4147-A177-3AD203B41FA5}">
                      <a16:colId xmlns:a16="http://schemas.microsoft.com/office/drawing/2014/main" val="20001"/>
                    </a:ext>
                  </a:extLst>
                </a:gridCol>
                <a:gridCol w="1180075">
                  <a:extLst>
                    <a:ext uri="{9D8B030D-6E8A-4147-A177-3AD203B41FA5}">
                      <a16:colId xmlns:a16="http://schemas.microsoft.com/office/drawing/2014/main" val="20002"/>
                    </a:ext>
                  </a:extLst>
                </a:gridCol>
                <a:gridCol w="1180075">
                  <a:extLst>
                    <a:ext uri="{9D8B030D-6E8A-4147-A177-3AD203B41FA5}">
                      <a16:colId xmlns:a16="http://schemas.microsoft.com/office/drawing/2014/main" val="20003"/>
                    </a:ext>
                  </a:extLst>
                </a:gridCol>
                <a:gridCol w="1180075">
                  <a:extLst>
                    <a:ext uri="{9D8B030D-6E8A-4147-A177-3AD203B41FA5}">
                      <a16:colId xmlns:a16="http://schemas.microsoft.com/office/drawing/2014/main" val="20004"/>
                    </a:ext>
                  </a:extLst>
                </a:gridCol>
              </a:tblGrid>
              <a:tr h="512483">
                <a:tc>
                  <a:txBody>
                    <a:bodyPr/>
                    <a:lstStyle/>
                    <a:p>
                      <a:r>
                        <a:rPr lang="en-US" sz="2400" dirty="0" smtClean="0"/>
                        <a:t>“</a:t>
                      </a:r>
                      <a:r>
                        <a:rPr lang="en-US" sz="2400" dirty="0" err="1" smtClean="0"/>
                        <a:t>abac</a:t>
                      </a:r>
                      <a:r>
                        <a:rPr lang="en-US" sz="2400" dirty="0" smtClean="0"/>
                        <a:t>”</a:t>
                      </a:r>
                      <a:endParaRPr lang="en-US" sz="2400" dirty="0"/>
                    </a:p>
                  </a:txBody>
                  <a:tcPr/>
                </a:tc>
                <a:tc>
                  <a:txBody>
                    <a:bodyPr/>
                    <a:lstStyle/>
                    <a:p>
                      <a:r>
                        <a:rPr lang="en-US" sz="2400" dirty="0" smtClean="0"/>
                        <a:t>j=0</a:t>
                      </a:r>
                      <a:endParaRPr lang="en-US" sz="2400" dirty="0"/>
                    </a:p>
                  </a:txBody>
                  <a:tcPr>
                    <a:solidFill>
                      <a:schemeClr val="accent3"/>
                    </a:solidFill>
                  </a:tcPr>
                </a:tc>
                <a:tc>
                  <a:txBody>
                    <a:bodyPr/>
                    <a:lstStyle/>
                    <a:p>
                      <a:r>
                        <a:rPr lang="en-US" sz="2400" dirty="0" smtClean="0"/>
                        <a:t>j=1</a:t>
                      </a:r>
                      <a:endParaRPr lang="en-US" sz="2400" dirty="0"/>
                    </a:p>
                  </a:txBody>
                  <a:tcPr>
                    <a:solidFill>
                      <a:schemeClr val="accent3"/>
                    </a:solidFill>
                  </a:tcPr>
                </a:tc>
                <a:tc>
                  <a:txBody>
                    <a:bodyPr/>
                    <a:lstStyle/>
                    <a:p>
                      <a:r>
                        <a:rPr lang="en-US" sz="2400" dirty="0" smtClean="0"/>
                        <a:t>j=2</a:t>
                      </a:r>
                      <a:endParaRPr lang="en-US" sz="2400" dirty="0"/>
                    </a:p>
                  </a:txBody>
                  <a:tcPr>
                    <a:solidFill>
                      <a:schemeClr val="accent3"/>
                    </a:solidFill>
                  </a:tcPr>
                </a:tc>
                <a:tc>
                  <a:txBody>
                    <a:bodyPr/>
                    <a:lstStyle/>
                    <a:p>
                      <a:r>
                        <a:rPr lang="en-US" sz="2400" dirty="0" smtClean="0"/>
                        <a:t>j=3</a:t>
                      </a:r>
                      <a:endParaRPr lang="en-US" sz="2400" dirty="0"/>
                    </a:p>
                  </a:txBody>
                  <a:tcPr>
                    <a:solidFill>
                      <a:schemeClr val="accent3"/>
                    </a:solidFill>
                  </a:tcPr>
                </a:tc>
                <a:extLst>
                  <a:ext uri="{0D108BD9-81ED-4DB2-BD59-A6C34878D82A}">
                    <a16:rowId xmlns:a16="http://schemas.microsoft.com/office/drawing/2014/main" val="10000"/>
                  </a:ext>
                </a:extLst>
              </a:tr>
              <a:tr h="512483">
                <a:tc>
                  <a:txBody>
                    <a:bodyPr/>
                    <a:lstStyle/>
                    <a:p>
                      <a:r>
                        <a:rPr lang="en-US" sz="2400" dirty="0" smtClean="0"/>
                        <a:t>a</a:t>
                      </a:r>
                      <a:endParaRPr lang="en-US" sz="2400" dirty="0"/>
                    </a:p>
                  </a:txBody>
                  <a:tcPr>
                    <a:solidFill>
                      <a:schemeClr val="accent1">
                        <a:lumMod val="20000"/>
                        <a:lumOff val="80000"/>
                      </a:schemeClr>
                    </a:solidFill>
                  </a:tcPr>
                </a:tc>
                <a:tc>
                  <a:txBody>
                    <a:bodyPr/>
                    <a:lstStyle/>
                    <a:p>
                      <a:r>
                        <a:rPr lang="en-US" sz="2400" dirty="0" smtClean="0"/>
                        <a:t>1</a:t>
                      </a:r>
                      <a:endParaRPr lang="en-US" sz="2400" dirty="0"/>
                    </a:p>
                  </a:txBody>
                  <a:tcPr>
                    <a:solidFill>
                      <a:srgbClr val="FFFF00"/>
                    </a:solid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extLst>
                  <a:ext uri="{0D108BD9-81ED-4DB2-BD59-A6C34878D82A}">
                    <a16:rowId xmlns:a16="http://schemas.microsoft.com/office/drawing/2014/main" val="10001"/>
                  </a:ext>
                </a:extLst>
              </a:tr>
              <a:tr h="512483">
                <a:tc>
                  <a:txBody>
                    <a:bodyPr/>
                    <a:lstStyle/>
                    <a:p>
                      <a:r>
                        <a:rPr lang="en-US" sz="2400" dirty="0" smtClean="0"/>
                        <a:t>b</a:t>
                      </a:r>
                      <a:endParaRPr lang="en-US" sz="2400" dirty="0"/>
                    </a:p>
                  </a:txBody>
                  <a:tcPr>
                    <a:solidFill>
                      <a:schemeClr val="accent1">
                        <a:lumMod val="20000"/>
                        <a:lumOff val="80000"/>
                      </a:schemeClr>
                    </a:solidFill>
                  </a:tcPr>
                </a:tc>
                <a:tc>
                  <a:txBody>
                    <a:bodyPr/>
                    <a:lstStyle/>
                    <a:p>
                      <a:r>
                        <a:rPr lang="en-US" sz="2400" dirty="0" smtClean="0"/>
                        <a:t>0</a:t>
                      </a:r>
                      <a:endParaRPr lang="en-US" sz="2400" dirty="0"/>
                    </a:p>
                  </a:txBody>
                  <a:tcPr>
                    <a:solidFill>
                      <a:schemeClr val="accent1"/>
                    </a:solid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extLst>
                  <a:ext uri="{0D108BD9-81ED-4DB2-BD59-A6C34878D82A}">
                    <a16:rowId xmlns:a16="http://schemas.microsoft.com/office/drawing/2014/main" val="10002"/>
                  </a:ext>
                </a:extLst>
              </a:tr>
              <a:tr h="512483">
                <a:tc>
                  <a:txBody>
                    <a:bodyPr/>
                    <a:lstStyle/>
                    <a:p>
                      <a:r>
                        <a:rPr lang="en-US" sz="2400" dirty="0" smtClean="0"/>
                        <a:t>c</a:t>
                      </a:r>
                      <a:endParaRPr lang="en-US" sz="2400" dirty="0"/>
                    </a:p>
                  </a:txBody>
                  <a:tcPr>
                    <a:solidFill>
                      <a:schemeClr val="accent1">
                        <a:lumMod val="20000"/>
                        <a:lumOff val="80000"/>
                      </a:schemeClr>
                    </a:solidFill>
                  </a:tcPr>
                </a:tc>
                <a:tc>
                  <a:txBody>
                    <a:bodyPr/>
                    <a:lstStyle/>
                    <a:p>
                      <a:r>
                        <a:rPr lang="en-US" sz="2400" dirty="0" smtClean="0"/>
                        <a:t>0</a:t>
                      </a:r>
                      <a:endParaRPr lang="en-US" sz="2400" dirty="0"/>
                    </a:p>
                  </a:txBody>
                  <a:tcPr>
                    <a:solidFill>
                      <a:schemeClr val="accent1"/>
                    </a:solid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extLst>
                  <a:ext uri="{0D108BD9-81ED-4DB2-BD59-A6C34878D82A}">
                    <a16:rowId xmlns:a16="http://schemas.microsoft.com/office/drawing/2014/main" val="10003"/>
                  </a:ext>
                </a:extLst>
              </a:tr>
              <a:tr h="512483">
                <a:tc>
                  <a:txBody>
                    <a:bodyPr/>
                    <a:lstStyle/>
                    <a:p>
                      <a:r>
                        <a:rPr lang="en-US" sz="2400" dirty="0" smtClean="0"/>
                        <a:t>“other”</a:t>
                      </a:r>
                      <a:endParaRPr lang="en-US" sz="2400" dirty="0"/>
                    </a:p>
                  </a:txBody>
                  <a:tcPr>
                    <a:solidFill>
                      <a:schemeClr val="accent1">
                        <a:lumMod val="20000"/>
                        <a:lumOff val="80000"/>
                      </a:schemeClr>
                    </a:solidFill>
                  </a:tcPr>
                </a:tc>
                <a:tc>
                  <a:txBody>
                    <a:bodyPr/>
                    <a:lstStyle/>
                    <a:p>
                      <a:r>
                        <a:rPr lang="en-US" sz="2400" dirty="0" smtClean="0"/>
                        <a:t>0</a:t>
                      </a:r>
                      <a:endParaRPr lang="en-US" sz="2400" dirty="0"/>
                    </a:p>
                  </a:txBody>
                  <a:tcPr>
                    <a:solidFill>
                      <a:schemeClr val="accent1"/>
                    </a:solid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extLst>
                  <a:ext uri="{0D108BD9-81ED-4DB2-BD59-A6C34878D82A}">
                    <a16:rowId xmlns:a16="http://schemas.microsoft.com/office/drawing/2014/main" val="10004"/>
                  </a:ext>
                </a:extLst>
              </a:tr>
            </a:tbl>
          </a:graphicData>
        </a:graphic>
      </p:graphicFrame>
      <p:sp>
        <p:nvSpPr>
          <p:cNvPr id="51" name="Oval 50"/>
          <p:cNvSpPr/>
          <p:nvPr/>
        </p:nvSpPr>
        <p:spPr>
          <a:xfrm>
            <a:off x="8005394" y="7385609"/>
            <a:ext cx="1399592"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j</a:t>
            </a:r>
            <a:r>
              <a:rPr lang="en-US" dirty="0" smtClean="0">
                <a:solidFill>
                  <a:srgbClr val="FF0000"/>
                </a:solidFill>
              </a:rPr>
              <a:t>=0</a:t>
            </a:r>
            <a:endParaRPr kumimoji="0" lang="en-US" b="0" i="0" u="none" strike="noStrike" cap="none" spc="0" normalizeH="0" baseline="0" dirty="0">
              <a:ln>
                <a:noFill/>
              </a:ln>
              <a:solidFill>
                <a:srgbClr val="FF0000"/>
              </a:solidFill>
              <a:effectLst/>
              <a:uFillTx/>
              <a:sym typeface="Helvetica Light"/>
            </a:endParaRPr>
          </a:p>
        </p:txBody>
      </p:sp>
      <p:sp>
        <p:nvSpPr>
          <p:cNvPr id="52" name="Oval 51"/>
          <p:cNvSpPr/>
          <p:nvPr/>
        </p:nvSpPr>
        <p:spPr>
          <a:xfrm>
            <a:off x="10291913" y="7385609"/>
            <a:ext cx="1399592"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smtClean="0">
                <a:solidFill>
                  <a:srgbClr val="FF0000"/>
                </a:solidFill>
              </a:rPr>
              <a:t>j=1</a:t>
            </a:r>
            <a:endParaRPr kumimoji="0" lang="en-US" b="0" i="0" u="none" strike="noStrike" cap="none" spc="0" normalizeH="0" baseline="0" dirty="0">
              <a:ln>
                <a:noFill/>
              </a:ln>
              <a:solidFill>
                <a:srgbClr val="FF0000"/>
              </a:solidFill>
              <a:effectLst/>
              <a:uFillTx/>
              <a:sym typeface="Helvetica Light"/>
            </a:endParaRPr>
          </a:p>
        </p:txBody>
      </p:sp>
      <p:cxnSp>
        <p:nvCxnSpPr>
          <p:cNvPr id="53" name="Straight Arrow Connector 52"/>
          <p:cNvCxnSpPr>
            <a:stCxn id="55" idx="6"/>
          </p:cNvCxnSpPr>
          <p:nvPr/>
        </p:nvCxnSpPr>
        <p:spPr>
          <a:xfrm>
            <a:off x="9404986" y="7847254"/>
            <a:ext cx="886927" cy="0"/>
          </a:xfrm>
          <a:prstGeom prst="straightConnector1">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54" name="Straight Arrow Connector 19"/>
          <p:cNvCxnSpPr>
            <a:stCxn id="55" idx="1"/>
            <a:endCxn id="55" idx="0"/>
          </p:cNvCxnSpPr>
          <p:nvPr/>
        </p:nvCxnSpPr>
        <p:spPr>
          <a:xfrm rot="5400000" flipH="1" flipV="1">
            <a:off x="8390169" y="7205801"/>
            <a:ext cx="135213" cy="494830"/>
          </a:xfrm>
          <a:prstGeom prst="curvedConnector3">
            <a:avLst>
              <a:gd name="adj1" fmla="val 676207"/>
            </a:avLst>
          </a:prstGeom>
          <a:noFill/>
          <a:ln w="63500"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55" name="TextBox 54"/>
          <p:cNvSpPr txBox="1"/>
          <p:nvPr/>
        </p:nvSpPr>
        <p:spPr>
          <a:xfrm>
            <a:off x="9598468" y="7192528"/>
            <a:ext cx="359073"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000000"/>
                </a:solidFill>
                <a:effectLst/>
                <a:uFillTx/>
                <a:latin typeface="+mn-lt"/>
                <a:ea typeface="+mn-ea"/>
                <a:cs typeface="+mn-cs"/>
                <a:sym typeface="Helvetica Light"/>
              </a:rPr>
              <a:t>a</a:t>
            </a:r>
            <a:endParaRPr kumimoji="0" lang="en-US" sz="3600" b="0" i="0" u="none" strike="noStrike" cap="none" spc="0" normalizeH="0" baseline="0" dirty="0">
              <a:ln>
                <a:noFill/>
              </a:ln>
              <a:solidFill>
                <a:srgbClr val="000000"/>
              </a:solidFill>
              <a:effectLst/>
              <a:uFillTx/>
              <a:latin typeface="+mn-lt"/>
              <a:ea typeface="+mn-ea"/>
              <a:cs typeface="+mn-cs"/>
              <a:sym typeface="Helvetica Light"/>
            </a:endParaRPr>
          </a:p>
        </p:txBody>
      </p:sp>
    </p:spTree>
    <p:extLst>
      <p:ext uri="{BB962C8B-B14F-4D97-AF65-F5344CB8AC3E}">
        <p14:creationId xmlns:p14="http://schemas.microsoft.com/office/powerpoint/2010/main" val="346409537"/>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Step</a:t>
            </a:r>
            <a:endParaRPr lang="en-US" dirty="0"/>
          </a:p>
        </p:txBody>
      </p:sp>
      <p:sp>
        <p:nvSpPr>
          <p:cNvPr id="3" name="Text Placeholder 2"/>
          <p:cNvSpPr>
            <a:spLocks noGrp="1"/>
          </p:cNvSpPr>
          <p:nvPr>
            <p:ph type="body" idx="1"/>
          </p:nvPr>
        </p:nvSpPr>
        <p:spPr>
          <a:xfrm>
            <a:off x="182880" y="2603500"/>
            <a:ext cx="6614160" cy="6794500"/>
          </a:xfrm>
        </p:spPr>
        <p:txBody>
          <a:bodyPr>
            <a:normAutofit fontScale="92500" lnSpcReduction="10000"/>
          </a:bodyPr>
          <a:lstStyle/>
          <a:p>
            <a:r>
              <a:rPr lang="en-US" dirty="0" smtClean="0"/>
              <a:t>We keep a counter x, initialized to 0</a:t>
            </a:r>
          </a:p>
          <a:p>
            <a:r>
              <a:rPr lang="en-US" dirty="0" smtClean="0"/>
              <a:t>x represents the “restart” index for j when there is a mismatch based on current partial match</a:t>
            </a:r>
          </a:p>
          <a:p>
            <a:r>
              <a:rPr lang="en-US" dirty="0" smtClean="0"/>
              <a:t>So, we need to re-evaluate the current char as it was a restart (to check partial matches), </a:t>
            </a:r>
            <a:r>
              <a:rPr lang="en-US" dirty="0" err="1" smtClean="0"/>
              <a:t>ie</a:t>
            </a:r>
            <a:r>
              <a:rPr lang="en-US" dirty="0" smtClean="0"/>
              <a:t> a partial match starting at a smaller j</a:t>
            </a:r>
          </a:p>
          <a:p>
            <a:r>
              <a:rPr lang="en-US" dirty="0" smtClean="0"/>
              <a:t>So, m[c][j]=m[c][x]</a:t>
            </a:r>
            <a:endParaRPr lang="en-US" dirty="0"/>
          </a:p>
        </p:txBody>
      </p:sp>
      <p:graphicFrame>
        <p:nvGraphicFramePr>
          <p:cNvPr id="50" name="Table 49"/>
          <p:cNvGraphicFramePr>
            <a:graphicFrameLocks noGrp="1"/>
          </p:cNvGraphicFramePr>
          <p:nvPr>
            <p:extLst>
              <p:ext uri="{D42A27DB-BD31-4B8C-83A1-F6EECF244321}">
                <p14:modId xmlns:p14="http://schemas.microsoft.com/office/powerpoint/2010/main" val="10158328"/>
              </p:ext>
            </p:extLst>
          </p:nvPr>
        </p:nvGraphicFramePr>
        <p:xfrm>
          <a:off x="6913941" y="2725508"/>
          <a:ext cx="5900375" cy="2562415"/>
        </p:xfrm>
        <a:graphic>
          <a:graphicData uri="http://schemas.openxmlformats.org/drawingml/2006/table">
            <a:tbl>
              <a:tblPr firstRow="1" bandRow="1">
                <a:tableStyleId>{5940675A-B579-460E-94D1-54222C63F5DA}</a:tableStyleId>
              </a:tblPr>
              <a:tblGrid>
                <a:gridCol w="1180075">
                  <a:extLst>
                    <a:ext uri="{9D8B030D-6E8A-4147-A177-3AD203B41FA5}">
                      <a16:colId xmlns:a16="http://schemas.microsoft.com/office/drawing/2014/main" val="20000"/>
                    </a:ext>
                  </a:extLst>
                </a:gridCol>
                <a:gridCol w="1180075">
                  <a:extLst>
                    <a:ext uri="{9D8B030D-6E8A-4147-A177-3AD203B41FA5}">
                      <a16:colId xmlns:a16="http://schemas.microsoft.com/office/drawing/2014/main" val="20001"/>
                    </a:ext>
                  </a:extLst>
                </a:gridCol>
                <a:gridCol w="1180075">
                  <a:extLst>
                    <a:ext uri="{9D8B030D-6E8A-4147-A177-3AD203B41FA5}">
                      <a16:colId xmlns:a16="http://schemas.microsoft.com/office/drawing/2014/main" val="20002"/>
                    </a:ext>
                  </a:extLst>
                </a:gridCol>
                <a:gridCol w="1180075">
                  <a:extLst>
                    <a:ext uri="{9D8B030D-6E8A-4147-A177-3AD203B41FA5}">
                      <a16:colId xmlns:a16="http://schemas.microsoft.com/office/drawing/2014/main" val="20003"/>
                    </a:ext>
                  </a:extLst>
                </a:gridCol>
                <a:gridCol w="1180075">
                  <a:extLst>
                    <a:ext uri="{9D8B030D-6E8A-4147-A177-3AD203B41FA5}">
                      <a16:colId xmlns:a16="http://schemas.microsoft.com/office/drawing/2014/main" val="20004"/>
                    </a:ext>
                  </a:extLst>
                </a:gridCol>
              </a:tblGrid>
              <a:tr h="512483">
                <a:tc>
                  <a:txBody>
                    <a:bodyPr/>
                    <a:lstStyle/>
                    <a:p>
                      <a:r>
                        <a:rPr lang="en-US" sz="2400" dirty="0" smtClean="0"/>
                        <a:t>“</a:t>
                      </a:r>
                      <a:r>
                        <a:rPr lang="en-US" sz="2400" dirty="0" err="1" smtClean="0"/>
                        <a:t>abac</a:t>
                      </a:r>
                      <a:r>
                        <a:rPr lang="en-US" sz="2400" dirty="0" smtClean="0"/>
                        <a:t>”</a:t>
                      </a:r>
                      <a:endParaRPr lang="en-US" sz="2400" dirty="0"/>
                    </a:p>
                  </a:txBody>
                  <a:tcPr/>
                </a:tc>
                <a:tc>
                  <a:txBody>
                    <a:bodyPr/>
                    <a:lstStyle/>
                    <a:p>
                      <a:r>
                        <a:rPr lang="en-US" sz="2400" dirty="0" smtClean="0"/>
                        <a:t>j=0</a:t>
                      </a:r>
                      <a:endParaRPr lang="en-US" sz="2400" dirty="0"/>
                    </a:p>
                  </a:txBody>
                  <a:tcPr>
                    <a:solidFill>
                      <a:schemeClr val="accent3"/>
                    </a:solidFill>
                  </a:tcPr>
                </a:tc>
                <a:tc>
                  <a:txBody>
                    <a:bodyPr/>
                    <a:lstStyle/>
                    <a:p>
                      <a:r>
                        <a:rPr lang="en-US" sz="2400" dirty="0" smtClean="0"/>
                        <a:t>j=1</a:t>
                      </a:r>
                      <a:endParaRPr lang="en-US" sz="2400" dirty="0"/>
                    </a:p>
                  </a:txBody>
                  <a:tcPr>
                    <a:solidFill>
                      <a:schemeClr val="accent3"/>
                    </a:solidFill>
                  </a:tcPr>
                </a:tc>
                <a:tc>
                  <a:txBody>
                    <a:bodyPr/>
                    <a:lstStyle/>
                    <a:p>
                      <a:r>
                        <a:rPr lang="en-US" sz="2400" dirty="0" smtClean="0"/>
                        <a:t>j=2</a:t>
                      </a:r>
                      <a:endParaRPr lang="en-US" sz="2400" dirty="0"/>
                    </a:p>
                  </a:txBody>
                  <a:tcPr>
                    <a:solidFill>
                      <a:schemeClr val="accent3"/>
                    </a:solidFill>
                  </a:tcPr>
                </a:tc>
                <a:tc>
                  <a:txBody>
                    <a:bodyPr/>
                    <a:lstStyle/>
                    <a:p>
                      <a:r>
                        <a:rPr lang="en-US" sz="2400" dirty="0" smtClean="0"/>
                        <a:t>j=3</a:t>
                      </a:r>
                      <a:endParaRPr lang="en-US" sz="2400" dirty="0"/>
                    </a:p>
                  </a:txBody>
                  <a:tcPr>
                    <a:solidFill>
                      <a:schemeClr val="accent3"/>
                    </a:solidFill>
                  </a:tcPr>
                </a:tc>
                <a:extLst>
                  <a:ext uri="{0D108BD9-81ED-4DB2-BD59-A6C34878D82A}">
                    <a16:rowId xmlns:a16="http://schemas.microsoft.com/office/drawing/2014/main" val="10000"/>
                  </a:ext>
                </a:extLst>
              </a:tr>
              <a:tr h="512483">
                <a:tc>
                  <a:txBody>
                    <a:bodyPr/>
                    <a:lstStyle/>
                    <a:p>
                      <a:r>
                        <a:rPr lang="en-US" sz="2400" dirty="0" smtClean="0"/>
                        <a:t>a</a:t>
                      </a:r>
                      <a:endParaRPr lang="en-US" sz="2400" dirty="0"/>
                    </a:p>
                  </a:txBody>
                  <a:tcPr>
                    <a:solidFill>
                      <a:schemeClr val="accent1">
                        <a:lumMod val="20000"/>
                        <a:lumOff val="80000"/>
                      </a:schemeClr>
                    </a:solidFill>
                  </a:tcPr>
                </a:tc>
                <a:tc>
                  <a:txBody>
                    <a:bodyPr/>
                    <a:lstStyle/>
                    <a:p>
                      <a:r>
                        <a:rPr lang="en-US" sz="2400" dirty="0" smtClean="0"/>
                        <a:t>1</a:t>
                      </a:r>
                      <a:endParaRPr lang="en-US" sz="2400" dirty="0"/>
                    </a:p>
                  </a:txBody>
                  <a:tcPr>
                    <a:solidFill>
                      <a:srgbClr val="FFFF00"/>
                    </a:solidFill>
                  </a:tcPr>
                </a:tc>
                <a:tc>
                  <a:txBody>
                    <a:bodyPr/>
                    <a:lstStyle/>
                    <a:p>
                      <a:r>
                        <a:rPr lang="en-US" sz="2400" dirty="0" smtClean="0"/>
                        <a:t>1</a:t>
                      </a:r>
                      <a:endParaRPr lang="en-US" sz="2400" dirty="0"/>
                    </a:p>
                  </a:txBody>
                  <a:tcPr>
                    <a:noFill/>
                  </a:tcPr>
                </a:tc>
                <a:tc>
                  <a:txBody>
                    <a:bodyPr/>
                    <a:lstStyle/>
                    <a:p>
                      <a:endParaRPr lang="en-US" sz="2400" dirty="0"/>
                    </a:p>
                  </a:txBody>
                  <a:tcPr>
                    <a:noFill/>
                  </a:tcPr>
                </a:tc>
                <a:tc>
                  <a:txBody>
                    <a:bodyPr/>
                    <a:lstStyle/>
                    <a:p>
                      <a:endParaRPr lang="en-US" sz="2400" dirty="0"/>
                    </a:p>
                  </a:txBody>
                  <a:tcPr>
                    <a:noFill/>
                  </a:tcPr>
                </a:tc>
                <a:extLst>
                  <a:ext uri="{0D108BD9-81ED-4DB2-BD59-A6C34878D82A}">
                    <a16:rowId xmlns:a16="http://schemas.microsoft.com/office/drawing/2014/main" val="10001"/>
                  </a:ext>
                </a:extLst>
              </a:tr>
              <a:tr h="512483">
                <a:tc>
                  <a:txBody>
                    <a:bodyPr/>
                    <a:lstStyle/>
                    <a:p>
                      <a:r>
                        <a:rPr lang="en-US" sz="2400" dirty="0" smtClean="0"/>
                        <a:t>b</a:t>
                      </a:r>
                      <a:endParaRPr lang="en-US" sz="2400" dirty="0"/>
                    </a:p>
                  </a:txBody>
                  <a:tcPr>
                    <a:solidFill>
                      <a:schemeClr val="accent1">
                        <a:lumMod val="20000"/>
                        <a:lumOff val="80000"/>
                      </a:schemeClr>
                    </a:solidFill>
                  </a:tcPr>
                </a:tc>
                <a:tc>
                  <a:txBody>
                    <a:bodyPr/>
                    <a:lstStyle/>
                    <a:p>
                      <a:r>
                        <a:rPr lang="en-US" sz="2400" dirty="0" smtClean="0"/>
                        <a:t>0</a:t>
                      </a:r>
                      <a:endParaRPr lang="en-US" sz="2400" dirty="0"/>
                    </a:p>
                  </a:txBody>
                  <a:tcPr>
                    <a:solidFill>
                      <a:schemeClr val="accent1"/>
                    </a:solidFill>
                  </a:tcPr>
                </a:tc>
                <a:tc>
                  <a:txBody>
                    <a:bodyPr/>
                    <a:lstStyle/>
                    <a:p>
                      <a:r>
                        <a:rPr lang="en-US" sz="2400" dirty="0" smtClean="0"/>
                        <a:t>0</a:t>
                      </a:r>
                      <a:endParaRPr lang="en-US" sz="2400" dirty="0"/>
                    </a:p>
                  </a:txBody>
                  <a:tcPr>
                    <a:noFill/>
                  </a:tcPr>
                </a:tc>
                <a:tc>
                  <a:txBody>
                    <a:bodyPr/>
                    <a:lstStyle/>
                    <a:p>
                      <a:endParaRPr lang="en-US" sz="2400" dirty="0"/>
                    </a:p>
                  </a:txBody>
                  <a:tcPr>
                    <a:noFill/>
                  </a:tcPr>
                </a:tc>
                <a:tc>
                  <a:txBody>
                    <a:bodyPr/>
                    <a:lstStyle/>
                    <a:p>
                      <a:endParaRPr lang="en-US" sz="2400" dirty="0"/>
                    </a:p>
                  </a:txBody>
                  <a:tcPr>
                    <a:noFill/>
                  </a:tcPr>
                </a:tc>
                <a:extLst>
                  <a:ext uri="{0D108BD9-81ED-4DB2-BD59-A6C34878D82A}">
                    <a16:rowId xmlns:a16="http://schemas.microsoft.com/office/drawing/2014/main" val="10002"/>
                  </a:ext>
                </a:extLst>
              </a:tr>
              <a:tr h="512483">
                <a:tc>
                  <a:txBody>
                    <a:bodyPr/>
                    <a:lstStyle/>
                    <a:p>
                      <a:r>
                        <a:rPr lang="en-US" sz="2400" dirty="0" smtClean="0"/>
                        <a:t>c</a:t>
                      </a:r>
                      <a:endParaRPr lang="en-US" sz="2400" dirty="0"/>
                    </a:p>
                  </a:txBody>
                  <a:tcPr>
                    <a:solidFill>
                      <a:schemeClr val="accent1">
                        <a:lumMod val="20000"/>
                        <a:lumOff val="80000"/>
                      </a:schemeClr>
                    </a:solidFill>
                  </a:tcPr>
                </a:tc>
                <a:tc>
                  <a:txBody>
                    <a:bodyPr/>
                    <a:lstStyle/>
                    <a:p>
                      <a:r>
                        <a:rPr lang="en-US" sz="2400" dirty="0" smtClean="0"/>
                        <a:t>0</a:t>
                      </a:r>
                      <a:endParaRPr lang="en-US" sz="2400" dirty="0"/>
                    </a:p>
                  </a:txBody>
                  <a:tcPr>
                    <a:solidFill>
                      <a:schemeClr val="accent1"/>
                    </a:solidFill>
                  </a:tcPr>
                </a:tc>
                <a:tc>
                  <a:txBody>
                    <a:bodyPr/>
                    <a:lstStyle/>
                    <a:p>
                      <a:r>
                        <a:rPr lang="en-US" sz="2400" dirty="0" smtClean="0"/>
                        <a:t>0</a:t>
                      </a:r>
                      <a:endParaRPr lang="en-US" sz="2400" dirty="0"/>
                    </a:p>
                  </a:txBody>
                  <a:tcPr>
                    <a:noFill/>
                  </a:tcPr>
                </a:tc>
                <a:tc>
                  <a:txBody>
                    <a:bodyPr/>
                    <a:lstStyle/>
                    <a:p>
                      <a:endParaRPr lang="en-US" sz="2400" dirty="0"/>
                    </a:p>
                  </a:txBody>
                  <a:tcPr>
                    <a:noFill/>
                  </a:tcPr>
                </a:tc>
                <a:tc>
                  <a:txBody>
                    <a:bodyPr/>
                    <a:lstStyle/>
                    <a:p>
                      <a:endParaRPr lang="en-US" sz="2400" dirty="0"/>
                    </a:p>
                  </a:txBody>
                  <a:tcPr>
                    <a:noFill/>
                  </a:tcPr>
                </a:tc>
                <a:extLst>
                  <a:ext uri="{0D108BD9-81ED-4DB2-BD59-A6C34878D82A}">
                    <a16:rowId xmlns:a16="http://schemas.microsoft.com/office/drawing/2014/main" val="10003"/>
                  </a:ext>
                </a:extLst>
              </a:tr>
              <a:tr h="512483">
                <a:tc>
                  <a:txBody>
                    <a:bodyPr/>
                    <a:lstStyle/>
                    <a:p>
                      <a:r>
                        <a:rPr lang="en-US" sz="2400" dirty="0" smtClean="0"/>
                        <a:t>“other”</a:t>
                      </a:r>
                      <a:endParaRPr lang="en-US" sz="2400" dirty="0"/>
                    </a:p>
                  </a:txBody>
                  <a:tcPr>
                    <a:solidFill>
                      <a:schemeClr val="accent1">
                        <a:lumMod val="20000"/>
                        <a:lumOff val="80000"/>
                      </a:schemeClr>
                    </a:solidFill>
                  </a:tcPr>
                </a:tc>
                <a:tc>
                  <a:txBody>
                    <a:bodyPr/>
                    <a:lstStyle/>
                    <a:p>
                      <a:r>
                        <a:rPr lang="en-US" sz="2400" dirty="0" smtClean="0"/>
                        <a:t>0</a:t>
                      </a:r>
                      <a:endParaRPr lang="en-US" sz="2400" dirty="0"/>
                    </a:p>
                  </a:txBody>
                  <a:tcPr>
                    <a:solidFill>
                      <a:schemeClr val="accent1"/>
                    </a:solidFill>
                  </a:tcPr>
                </a:tc>
                <a:tc>
                  <a:txBody>
                    <a:bodyPr/>
                    <a:lstStyle/>
                    <a:p>
                      <a:r>
                        <a:rPr lang="en-US" sz="2400" dirty="0" smtClean="0"/>
                        <a:t>0</a:t>
                      </a:r>
                      <a:endParaRPr lang="en-US" sz="2400" dirty="0"/>
                    </a:p>
                  </a:txBody>
                  <a:tcPr>
                    <a:noFill/>
                  </a:tcPr>
                </a:tc>
                <a:tc>
                  <a:txBody>
                    <a:bodyPr/>
                    <a:lstStyle/>
                    <a:p>
                      <a:endParaRPr lang="en-US" sz="2400" dirty="0"/>
                    </a:p>
                  </a:txBody>
                  <a:tcPr>
                    <a:noFill/>
                  </a:tcPr>
                </a:tc>
                <a:tc>
                  <a:txBody>
                    <a:bodyPr/>
                    <a:lstStyle/>
                    <a:p>
                      <a:endParaRPr lang="en-US" sz="2400" dirty="0"/>
                    </a:p>
                  </a:txBody>
                  <a:tcPr>
                    <a:noFill/>
                  </a:tcPr>
                </a:tc>
                <a:extLst>
                  <a:ext uri="{0D108BD9-81ED-4DB2-BD59-A6C34878D82A}">
                    <a16:rowId xmlns:a16="http://schemas.microsoft.com/office/drawing/2014/main" val="10004"/>
                  </a:ext>
                </a:extLst>
              </a:tr>
            </a:tbl>
          </a:graphicData>
        </a:graphic>
      </p:graphicFrame>
      <p:sp>
        <p:nvSpPr>
          <p:cNvPr id="4" name="TextBox 3"/>
          <p:cNvSpPr txBox="1"/>
          <p:nvPr/>
        </p:nvSpPr>
        <p:spPr>
          <a:xfrm>
            <a:off x="8280202" y="5344160"/>
            <a:ext cx="894476"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smtClean="0">
                <a:ln>
                  <a:noFill/>
                </a:ln>
                <a:solidFill>
                  <a:srgbClr val="000000"/>
                </a:solidFill>
                <a:effectLst/>
                <a:uFillTx/>
                <a:latin typeface="+mn-lt"/>
                <a:ea typeface="+mn-ea"/>
                <a:cs typeface="+mn-cs"/>
                <a:sym typeface="Helvetica Light"/>
              </a:rPr>
              <a:t>x=0</a:t>
            </a:r>
            <a:endParaRPr kumimoji="0" lang="en-US" sz="3600" b="0" i="0" u="none" strike="noStrike" cap="none" spc="0" normalizeH="0" baseline="0">
              <a:ln>
                <a:noFill/>
              </a:ln>
              <a:solidFill>
                <a:srgbClr val="000000"/>
              </a:solidFill>
              <a:effectLst/>
              <a:uFillTx/>
              <a:latin typeface="+mn-lt"/>
              <a:ea typeface="+mn-ea"/>
              <a:cs typeface="+mn-cs"/>
              <a:sym typeface="Helvetica Light"/>
            </a:endParaRPr>
          </a:p>
        </p:txBody>
      </p:sp>
      <p:sp>
        <p:nvSpPr>
          <p:cNvPr id="6" name="TextBox 5"/>
          <p:cNvSpPr txBox="1"/>
          <p:nvPr/>
        </p:nvSpPr>
        <p:spPr>
          <a:xfrm>
            <a:off x="9416890" y="5344160"/>
            <a:ext cx="894476"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smtClean="0">
                <a:ln>
                  <a:noFill/>
                </a:ln>
                <a:solidFill>
                  <a:srgbClr val="000000"/>
                </a:solidFill>
                <a:effectLst/>
                <a:uFillTx/>
                <a:latin typeface="+mn-lt"/>
                <a:ea typeface="+mn-ea"/>
                <a:cs typeface="+mn-cs"/>
                <a:sym typeface="Helvetica Light"/>
              </a:rPr>
              <a:t>x=0</a:t>
            </a:r>
            <a:endParaRPr kumimoji="0" lang="en-US" sz="3600" b="0" i="0" u="none" strike="noStrike" cap="none" spc="0" normalizeH="0" baseline="0">
              <a:ln>
                <a:noFill/>
              </a:ln>
              <a:solidFill>
                <a:srgbClr val="000000"/>
              </a:solidFill>
              <a:effectLst/>
              <a:uFillTx/>
              <a:latin typeface="+mn-lt"/>
              <a:ea typeface="+mn-ea"/>
              <a:cs typeface="+mn-cs"/>
              <a:sym typeface="Helvetica Light"/>
            </a:endParaRPr>
          </a:p>
        </p:txBody>
      </p:sp>
      <p:sp>
        <p:nvSpPr>
          <p:cNvPr id="7" name="Oval 6"/>
          <p:cNvSpPr/>
          <p:nvPr/>
        </p:nvSpPr>
        <p:spPr>
          <a:xfrm>
            <a:off x="8017298" y="7310896"/>
            <a:ext cx="1399592"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j</a:t>
            </a:r>
            <a:r>
              <a:rPr lang="en-US" dirty="0" smtClean="0">
                <a:solidFill>
                  <a:srgbClr val="FF0000"/>
                </a:solidFill>
              </a:rPr>
              <a:t>=0</a:t>
            </a:r>
            <a:endParaRPr kumimoji="0" lang="en-US" b="0" i="0" u="none" strike="noStrike" cap="none" spc="0" normalizeH="0" baseline="0" dirty="0">
              <a:ln>
                <a:noFill/>
              </a:ln>
              <a:solidFill>
                <a:srgbClr val="FF0000"/>
              </a:solidFill>
              <a:effectLst/>
              <a:uFillTx/>
              <a:sym typeface="Helvetica Light"/>
            </a:endParaRPr>
          </a:p>
        </p:txBody>
      </p:sp>
      <p:sp>
        <p:nvSpPr>
          <p:cNvPr id="8" name="Oval 7"/>
          <p:cNvSpPr/>
          <p:nvPr/>
        </p:nvSpPr>
        <p:spPr>
          <a:xfrm>
            <a:off x="10303817" y="7310896"/>
            <a:ext cx="1399592"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smtClean="0">
                <a:solidFill>
                  <a:srgbClr val="FF0000"/>
                </a:solidFill>
              </a:rPr>
              <a:t>j=1</a:t>
            </a:r>
            <a:endParaRPr kumimoji="0" lang="en-US" b="0" i="0" u="none" strike="noStrike" cap="none" spc="0" normalizeH="0" baseline="0" dirty="0">
              <a:ln>
                <a:noFill/>
              </a:ln>
              <a:solidFill>
                <a:srgbClr val="FF0000"/>
              </a:solidFill>
              <a:effectLst/>
              <a:uFillTx/>
              <a:sym typeface="Helvetica Light"/>
            </a:endParaRPr>
          </a:p>
        </p:txBody>
      </p:sp>
      <p:cxnSp>
        <p:nvCxnSpPr>
          <p:cNvPr id="9" name="Straight Arrow Connector 8"/>
          <p:cNvCxnSpPr>
            <a:stCxn id="9" idx="6"/>
            <a:endCxn id="10" idx="2"/>
          </p:cNvCxnSpPr>
          <p:nvPr/>
        </p:nvCxnSpPr>
        <p:spPr>
          <a:xfrm>
            <a:off x="9416890" y="7772541"/>
            <a:ext cx="886927" cy="0"/>
          </a:xfrm>
          <a:prstGeom prst="straightConnector1">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0" name="Straight Arrow Connector 19"/>
          <p:cNvCxnSpPr>
            <a:stCxn id="9" idx="1"/>
            <a:endCxn id="9" idx="0"/>
          </p:cNvCxnSpPr>
          <p:nvPr/>
        </p:nvCxnSpPr>
        <p:spPr>
          <a:xfrm rot="5400000" flipH="1" flipV="1">
            <a:off x="8402073" y="7131088"/>
            <a:ext cx="135213" cy="494830"/>
          </a:xfrm>
          <a:prstGeom prst="curvedConnector3">
            <a:avLst>
              <a:gd name="adj1" fmla="val 676207"/>
            </a:avLst>
          </a:prstGeom>
          <a:noFill/>
          <a:ln w="63500"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1" name="Straight Arrow Connector 19"/>
          <p:cNvCxnSpPr>
            <a:stCxn id="10" idx="3"/>
            <a:endCxn id="10" idx="4"/>
          </p:cNvCxnSpPr>
          <p:nvPr/>
        </p:nvCxnSpPr>
        <p:spPr>
          <a:xfrm rot="16200000" flipH="1">
            <a:off x="10688592" y="7919164"/>
            <a:ext cx="135213" cy="494830"/>
          </a:xfrm>
          <a:prstGeom prst="curvedConnector3">
            <a:avLst>
              <a:gd name="adj1" fmla="val 510591"/>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2" name="Straight Arrow Connector 19"/>
          <p:cNvCxnSpPr>
            <a:stCxn id="10" idx="0"/>
            <a:endCxn id="9" idx="0"/>
          </p:cNvCxnSpPr>
          <p:nvPr/>
        </p:nvCxnSpPr>
        <p:spPr>
          <a:xfrm rot="16200000" flipV="1">
            <a:off x="9860354" y="6167636"/>
            <a:ext cx="12700" cy="2286519"/>
          </a:xfrm>
          <a:prstGeom prst="curvedConnector3">
            <a:avLst>
              <a:gd name="adj1" fmla="val 3342843"/>
            </a:avLst>
          </a:prstGeom>
          <a:noFill/>
          <a:ln w="63500"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3" name="TextBox 12"/>
          <p:cNvSpPr txBox="1"/>
          <p:nvPr/>
        </p:nvSpPr>
        <p:spPr>
          <a:xfrm>
            <a:off x="9610372" y="7117815"/>
            <a:ext cx="359073"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000000"/>
                </a:solidFill>
                <a:effectLst/>
                <a:uFillTx/>
                <a:latin typeface="+mn-lt"/>
                <a:ea typeface="+mn-ea"/>
                <a:cs typeface="+mn-cs"/>
                <a:sym typeface="Helvetica Light"/>
              </a:rPr>
              <a:t>a</a:t>
            </a:r>
            <a:endParaRPr kumimoji="0" lang="en-US" sz="36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24" name="TextBox 23"/>
          <p:cNvSpPr txBox="1"/>
          <p:nvPr/>
        </p:nvSpPr>
        <p:spPr>
          <a:xfrm>
            <a:off x="10149710" y="8240537"/>
            <a:ext cx="359073"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000000"/>
                </a:solidFill>
                <a:effectLst/>
                <a:uFillTx/>
                <a:latin typeface="+mn-lt"/>
                <a:ea typeface="+mn-ea"/>
                <a:cs typeface="+mn-cs"/>
                <a:sym typeface="Helvetica Light"/>
              </a:rPr>
              <a:t>a</a:t>
            </a:r>
            <a:endParaRPr kumimoji="0" lang="en-US" sz="3600" b="0" i="0" u="none" strike="noStrike" cap="none" spc="0" normalizeH="0" baseline="0" dirty="0">
              <a:ln>
                <a:noFill/>
              </a:ln>
              <a:solidFill>
                <a:srgbClr val="000000"/>
              </a:solidFill>
              <a:effectLst/>
              <a:uFillTx/>
              <a:latin typeface="+mn-lt"/>
              <a:ea typeface="+mn-ea"/>
              <a:cs typeface="+mn-cs"/>
              <a:sym typeface="Helvetica Light"/>
            </a:endParaRPr>
          </a:p>
        </p:txBody>
      </p:sp>
    </p:spTree>
    <p:extLst>
      <p:ext uri="{BB962C8B-B14F-4D97-AF65-F5344CB8AC3E}">
        <p14:creationId xmlns:p14="http://schemas.microsoft.com/office/powerpoint/2010/main" val="1556978121"/>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Step, Cont. 1</a:t>
            </a:r>
            <a:endParaRPr lang="en-US" dirty="0"/>
          </a:p>
        </p:txBody>
      </p:sp>
      <p:sp>
        <p:nvSpPr>
          <p:cNvPr id="3" name="Text Placeholder 2"/>
          <p:cNvSpPr>
            <a:spLocks noGrp="1"/>
          </p:cNvSpPr>
          <p:nvPr>
            <p:ph type="body" idx="1"/>
          </p:nvPr>
        </p:nvSpPr>
        <p:spPr>
          <a:xfrm>
            <a:off x="182880" y="2603500"/>
            <a:ext cx="6573520" cy="6936740"/>
          </a:xfrm>
        </p:spPr>
        <p:txBody>
          <a:bodyPr>
            <a:normAutofit/>
          </a:bodyPr>
          <a:lstStyle/>
          <a:p>
            <a:r>
              <a:rPr lang="en-US" dirty="0" smtClean="0"/>
              <a:t>When we have a mismatch for “a”, that is a partial match for j=0, </a:t>
            </a:r>
          </a:p>
          <a:p>
            <a:r>
              <a:rPr lang="en-US" dirty="0" smtClean="0"/>
              <a:t>So, m[“a”][</a:t>
            </a:r>
            <a:r>
              <a:rPr lang="en-US" dirty="0"/>
              <a:t>1</a:t>
            </a:r>
            <a:r>
              <a:rPr lang="en-US" dirty="0" smtClean="0"/>
              <a:t>]=m[“a”][x=0]</a:t>
            </a:r>
          </a:p>
          <a:p>
            <a:r>
              <a:rPr lang="en-US" dirty="0" smtClean="0"/>
              <a:t>Then, we need to update the match transition, which goes forward on next state </a:t>
            </a:r>
          </a:p>
          <a:p>
            <a:r>
              <a:rPr lang="en-US" dirty="0" err="1" smtClean="0"/>
              <a:t>Ie</a:t>
            </a:r>
            <a:r>
              <a:rPr lang="en-US" dirty="0" smtClean="0"/>
              <a:t>, m[match][j] = j + 1 , which in this case is m[“b”][1]=1+1</a:t>
            </a:r>
            <a:endParaRPr lang="en-US" dirty="0"/>
          </a:p>
        </p:txBody>
      </p:sp>
      <p:graphicFrame>
        <p:nvGraphicFramePr>
          <p:cNvPr id="50" name="Table 49"/>
          <p:cNvGraphicFramePr>
            <a:graphicFrameLocks noGrp="1"/>
          </p:cNvGraphicFramePr>
          <p:nvPr>
            <p:extLst>
              <p:ext uri="{D42A27DB-BD31-4B8C-83A1-F6EECF244321}">
                <p14:modId xmlns:p14="http://schemas.microsoft.com/office/powerpoint/2010/main" val="856437085"/>
              </p:ext>
            </p:extLst>
          </p:nvPr>
        </p:nvGraphicFramePr>
        <p:xfrm>
          <a:off x="6934261" y="3009988"/>
          <a:ext cx="5900375" cy="2562415"/>
        </p:xfrm>
        <a:graphic>
          <a:graphicData uri="http://schemas.openxmlformats.org/drawingml/2006/table">
            <a:tbl>
              <a:tblPr firstRow="1" bandRow="1">
                <a:tableStyleId>{5940675A-B579-460E-94D1-54222C63F5DA}</a:tableStyleId>
              </a:tblPr>
              <a:tblGrid>
                <a:gridCol w="1180075">
                  <a:extLst>
                    <a:ext uri="{9D8B030D-6E8A-4147-A177-3AD203B41FA5}">
                      <a16:colId xmlns:a16="http://schemas.microsoft.com/office/drawing/2014/main" val="20000"/>
                    </a:ext>
                  </a:extLst>
                </a:gridCol>
                <a:gridCol w="1180075">
                  <a:extLst>
                    <a:ext uri="{9D8B030D-6E8A-4147-A177-3AD203B41FA5}">
                      <a16:colId xmlns:a16="http://schemas.microsoft.com/office/drawing/2014/main" val="20001"/>
                    </a:ext>
                  </a:extLst>
                </a:gridCol>
                <a:gridCol w="1180075">
                  <a:extLst>
                    <a:ext uri="{9D8B030D-6E8A-4147-A177-3AD203B41FA5}">
                      <a16:colId xmlns:a16="http://schemas.microsoft.com/office/drawing/2014/main" val="20002"/>
                    </a:ext>
                  </a:extLst>
                </a:gridCol>
                <a:gridCol w="1180075">
                  <a:extLst>
                    <a:ext uri="{9D8B030D-6E8A-4147-A177-3AD203B41FA5}">
                      <a16:colId xmlns:a16="http://schemas.microsoft.com/office/drawing/2014/main" val="20003"/>
                    </a:ext>
                  </a:extLst>
                </a:gridCol>
                <a:gridCol w="1180075">
                  <a:extLst>
                    <a:ext uri="{9D8B030D-6E8A-4147-A177-3AD203B41FA5}">
                      <a16:colId xmlns:a16="http://schemas.microsoft.com/office/drawing/2014/main" val="20004"/>
                    </a:ext>
                  </a:extLst>
                </a:gridCol>
              </a:tblGrid>
              <a:tr h="512483">
                <a:tc>
                  <a:txBody>
                    <a:bodyPr/>
                    <a:lstStyle/>
                    <a:p>
                      <a:r>
                        <a:rPr lang="en-US" sz="2400" dirty="0" smtClean="0"/>
                        <a:t>“</a:t>
                      </a:r>
                      <a:r>
                        <a:rPr lang="en-US" sz="2400" dirty="0" err="1" smtClean="0"/>
                        <a:t>abac</a:t>
                      </a:r>
                      <a:r>
                        <a:rPr lang="en-US" sz="2400" dirty="0" smtClean="0"/>
                        <a:t>”</a:t>
                      </a:r>
                      <a:endParaRPr lang="en-US" sz="2400" dirty="0"/>
                    </a:p>
                  </a:txBody>
                  <a:tcPr/>
                </a:tc>
                <a:tc>
                  <a:txBody>
                    <a:bodyPr/>
                    <a:lstStyle/>
                    <a:p>
                      <a:r>
                        <a:rPr lang="en-US" sz="2400" dirty="0" smtClean="0"/>
                        <a:t>j=0</a:t>
                      </a:r>
                      <a:endParaRPr lang="en-US" sz="2400" dirty="0"/>
                    </a:p>
                  </a:txBody>
                  <a:tcPr>
                    <a:solidFill>
                      <a:schemeClr val="accent3"/>
                    </a:solidFill>
                  </a:tcPr>
                </a:tc>
                <a:tc>
                  <a:txBody>
                    <a:bodyPr/>
                    <a:lstStyle/>
                    <a:p>
                      <a:r>
                        <a:rPr lang="en-US" sz="2400" dirty="0" smtClean="0"/>
                        <a:t>j=1</a:t>
                      </a:r>
                      <a:endParaRPr lang="en-US" sz="2400" dirty="0"/>
                    </a:p>
                  </a:txBody>
                  <a:tcPr>
                    <a:solidFill>
                      <a:schemeClr val="accent3"/>
                    </a:solidFill>
                  </a:tcPr>
                </a:tc>
                <a:tc>
                  <a:txBody>
                    <a:bodyPr/>
                    <a:lstStyle/>
                    <a:p>
                      <a:r>
                        <a:rPr lang="en-US" sz="2400" dirty="0" smtClean="0"/>
                        <a:t>j=2</a:t>
                      </a:r>
                      <a:endParaRPr lang="en-US" sz="2400" dirty="0"/>
                    </a:p>
                  </a:txBody>
                  <a:tcPr>
                    <a:solidFill>
                      <a:schemeClr val="accent3"/>
                    </a:solidFill>
                  </a:tcPr>
                </a:tc>
                <a:tc>
                  <a:txBody>
                    <a:bodyPr/>
                    <a:lstStyle/>
                    <a:p>
                      <a:r>
                        <a:rPr lang="en-US" sz="2400" dirty="0" smtClean="0"/>
                        <a:t>j=3</a:t>
                      </a:r>
                      <a:endParaRPr lang="en-US" sz="2400" dirty="0"/>
                    </a:p>
                  </a:txBody>
                  <a:tcPr>
                    <a:solidFill>
                      <a:schemeClr val="accent3"/>
                    </a:solidFill>
                  </a:tcPr>
                </a:tc>
                <a:extLst>
                  <a:ext uri="{0D108BD9-81ED-4DB2-BD59-A6C34878D82A}">
                    <a16:rowId xmlns:a16="http://schemas.microsoft.com/office/drawing/2014/main" val="10000"/>
                  </a:ext>
                </a:extLst>
              </a:tr>
              <a:tr h="512483">
                <a:tc>
                  <a:txBody>
                    <a:bodyPr/>
                    <a:lstStyle/>
                    <a:p>
                      <a:r>
                        <a:rPr lang="en-US" sz="2400" dirty="0" smtClean="0"/>
                        <a:t>a</a:t>
                      </a:r>
                      <a:endParaRPr lang="en-US" sz="2400" dirty="0"/>
                    </a:p>
                  </a:txBody>
                  <a:tcPr>
                    <a:solidFill>
                      <a:schemeClr val="accent1">
                        <a:lumMod val="20000"/>
                        <a:lumOff val="80000"/>
                      </a:schemeClr>
                    </a:solidFill>
                  </a:tcPr>
                </a:tc>
                <a:tc>
                  <a:txBody>
                    <a:bodyPr/>
                    <a:lstStyle/>
                    <a:p>
                      <a:r>
                        <a:rPr lang="en-US" sz="2400" dirty="0" smtClean="0"/>
                        <a:t>1</a:t>
                      </a:r>
                      <a:endParaRPr lang="en-US" sz="2400" dirty="0"/>
                    </a:p>
                  </a:txBody>
                  <a:tcPr>
                    <a:solidFill>
                      <a:srgbClr val="FFFF00"/>
                    </a:solidFill>
                  </a:tcPr>
                </a:tc>
                <a:tc>
                  <a:txBody>
                    <a:bodyPr/>
                    <a:lstStyle/>
                    <a:p>
                      <a:r>
                        <a:rPr lang="en-US" sz="2400" dirty="0" smtClean="0"/>
                        <a:t>1</a:t>
                      </a:r>
                      <a:endParaRPr lang="en-US" sz="2400" dirty="0"/>
                    </a:p>
                  </a:txBody>
                  <a:tcPr>
                    <a:solidFill>
                      <a:srgbClr val="FFFF00"/>
                    </a:solidFill>
                  </a:tcPr>
                </a:tc>
                <a:tc>
                  <a:txBody>
                    <a:bodyPr/>
                    <a:lstStyle/>
                    <a:p>
                      <a:endParaRPr lang="en-US" sz="2400" dirty="0"/>
                    </a:p>
                  </a:txBody>
                  <a:tcPr>
                    <a:noFill/>
                  </a:tcPr>
                </a:tc>
                <a:tc>
                  <a:txBody>
                    <a:bodyPr/>
                    <a:lstStyle/>
                    <a:p>
                      <a:endParaRPr lang="en-US" sz="2400" dirty="0"/>
                    </a:p>
                  </a:txBody>
                  <a:tcPr>
                    <a:noFill/>
                  </a:tcPr>
                </a:tc>
                <a:extLst>
                  <a:ext uri="{0D108BD9-81ED-4DB2-BD59-A6C34878D82A}">
                    <a16:rowId xmlns:a16="http://schemas.microsoft.com/office/drawing/2014/main" val="10001"/>
                  </a:ext>
                </a:extLst>
              </a:tr>
              <a:tr h="512483">
                <a:tc>
                  <a:txBody>
                    <a:bodyPr/>
                    <a:lstStyle/>
                    <a:p>
                      <a:r>
                        <a:rPr lang="en-US" sz="2400" dirty="0" smtClean="0"/>
                        <a:t>b</a:t>
                      </a:r>
                      <a:endParaRPr lang="en-US" sz="2400" dirty="0"/>
                    </a:p>
                  </a:txBody>
                  <a:tcPr>
                    <a:solidFill>
                      <a:schemeClr val="accent1">
                        <a:lumMod val="20000"/>
                        <a:lumOff val="80000"/>
                      </a:schemeClr>
                    </a:solidFill>
                  </a:tcPr>
                </a:tc>
                <a:tc>
                  <a:txBody>
                    <a:bodyPr/>
                    <a:lstStyle/>
                    <a:p>
                      <a:r>
                        <a:rPr lang="en-US" sz="2400" dirty="0" smtClean="0"/>
                        <a:t>0</a:t>
                      </a:r>
                      <a:endParaRPr lang="en-US" sz="2400" dirty="0"/>
                    </a:p>
                  </a:txBody>
                  <a:tcPr>
                    <a:solidFill>
                      <a:schemeClr val="accent1"/>
                    </a:solidFill>
                  </a:tcPr>
                </a:tc>
                <a:tc>
                  <a:txBody>
                    <a:bodyPr/>
                    <a:lstStyle/>
                    <a:p>
                      <a:r>
                        <a:rPr lang="en-US" sz="2400" dirty="0" smtClean="0"/>
                        <a:t>2</a:t>
                      </a:r>
                      <a:endParaRPr lang="en-US" sz="2400" dirty="0"/>
                    </a:p>
                  </a:txBody>
                  <a:tcPr>
                    <a:solidFill>
                      <a:srgbClr val="FFFF00"/>
                    </a:solidFill>
                  </a:tcPr>
                </a:tc>
                <a:tc>
                  <a:txBody>
                    <a:bodyPr/>
                    <a:lstStyle/>
                    <a:p>
                      <a:endParaRPr lang="en-US" sz="2400" dirty="0"/>
                    </a:p>
                  </a:txBody>
                  <a:tcPr>
                    <a:noFill/>
                  </a:tcPr>
                </a:tc>
                <a:tc>
                  <a:txBody>
                    <a:bodyPr/>
                    <a:lstStyle/>
                    <a:p>
                      <a:endParaRPr lang="en-US" sz="2400" dirty="0"/>
                    </a:p>
                  </a:txBody>
                  <a:tcPr>
                    <a:noFill/>
                  </a:tcPr>
                </a:tc>
                <a:extLst>
                  <a:ext uri="{0D108BD9-81ED-4DB2-BD59-A6C34878D82A}">
                    <a16:rowId xmlns:a16="http://schemas.microsoft.com/office/drawing/2014/main" val="10002"/>
                  </a:ext>
                </a:extLst>
              </a:tr>
              <a:tr h="512483">
                <a:tc>
                  <a:txBody>
                    <a:bodyPr/>
                    <a:lstStyle/>
                    <a:p>
                      <a:r>
                        <a:rPr lang="en-US" sz="2400" dirty="0" smtClean="0"/>
                        <a:t>c</a:t>
                      </a:r>
                      <a:endParaRPr lang="en-US" sz="2400" dirty="0"/>
                    </a:p>
                  </a:txBody>
                  <a:tcPr>
                    <a:solidFill>
                      <a:schemeClr val="accent1">
                        <a:lumMod val="20000"/>
                        <a:lumOff val="80000"/>
                      </a:schemeClr>
                    </a:solidFill>
                  </a:tcPr>
                </a:tc>
                <a:tc>
                  <a:txBody>
                    <a:bodyPr/>
                    <a:lstStyle/>
                    <a:p>
                      <a:r>
                        <a:rPr lang="en-US" sz="2400" dirty="0" smtClean="0"/>
                        <a:t>0</a:t>
                      </a:r>
                      <a:endParaRPr lang="en-US" sz="2400" dirty="0"/>
                    </a:p>
                  </a:txBody>
                  <a:tcPr>
                    <a:solidFill>
                      <a:schemeClr val="accent1"/>
                    </a:solidFill>
                  </a:tcPr>
                </a:tc>
                <a:tc>
                  <a:txBody>
                    <a:bodyPr/>
                    <a:lstStyle/>
                    <a:p>
                      <a:r>
                        <a:rPr lang="en-US" sz="2400" dirty="0" smtClean="0"/>
                        <a:t>0</a:t>
                      </a:r>
                      <a:endParaRPr lang="en-US" sz="2400" dirty="0"/>
                    </a:p>
                  </a:txBody>
                  <a:tcPr>
                    <a:solidFill>
                      <a:schemeClr val="accent1"/>
                    </a:solidFill>
                  </a:tcPr>
                </a:tc>
                <a:tc>
                  <a:txBody>
                    <a:bodyPr/>
                    <a:lstStyle/>
                    <a:p>
                      <a:endParaRPr lang="en-US" sz="2400" dirty="0"/>
                    </a:p>
                  </a:txBody>
                  <a:tcPr>
                    <a:noFill/>
                  </a:tcPr>
                </a:tc>
                <a:tc>
                  <a:txBody>
                    <a:bodyPr/>
                    <a:lstStyle/>
                    <a:p>
                      <a:endParaRPr lang="en-US" sz="2400" dirty="0"/>
                    </a:p>
                  </a:txBody>
                  <a:tcPr>
                    <a:noFill/>
                  </a:tcPr>
                </a:tc>
                <a:extLst>
                  <a:ext uri="{0D108BD9-81ED-4DB2-BD59-A6C34878D82A}">
                    <a16:rowId xmlns:a16="http://schemas.microsoft.com/office/drawing/2014/main" val="10003"/>
                  </a:ext>
                </a:extLst>
              </a:tr>
              <a:tr h="512483">
                <a:tc>
                  <a:txBody>
                    <a:bodyPr/>
                    <a:lstStyle/>
                    <a:p>
                      <a:r>
                        <a:rPr lang="en-US" sz="2400" dirty="0" smtClean="0"/>
                        <a:t>“other”</a:t>
                      </a:r>
                      <a:endParaRPr lang="en-US" sz="2400" dirty="0"/>
                    </a:p>
                  </a:txBody>
                  <a:tcPr>
                    <a:solidFill>
                      <a:schemeClr val="accent1">
                        <a:lumMod val="20000"/>
                        <a:lumOff val="80000"/>
                      </a:schemeClr>
                    </a:solidFill>
                  </a:tcPr>
                </a:tc>
                <a:tc>
                  <a:txBody>
                    <a:bodyPr/>
                    <a:lstStyle/>
                    <a:p>
                      <a:r>
                        <a:rPr lang="en-US" sz="2400" dirty="0" smtClean="0"/>
                        <a:t>0</a:t>
                      </a:r>
                      <a:endParaRPr lang="en-US" sz="2400" dirty="0"/>
                    </a:p>
                  </a:txBody>
                  <a:tcPr>
                    <a:solidFill>
                      <a:schemeClr val="accent1"/>
                    </a:solidFill>
                  </a:tcPr>
                </a:tc>
                <a:tc>
                  <a:txBody>
                    <a:bodyPr/>
                    <a:lstStyle/>
                    <a:p>
                      <a:r>
                        <a:rPr lang="en-US" sz="2400" dirty="0" smtClean="0"/>
                        <a:t>0</a:t>
                      </a:r>
                      <a:endParaRPr lang="en-US" sz="2400" dirty="0"/>
                    </a:p>
                  </a:txBody>
                  <a:tcPr>
                    <a:solidFill>
                      <a:schemeClr val="accent1"/>
                    </a:solidFill>
                  </a:tcPr>
                </a:tc>
                <a:tc>
                  <a:txBody>
                    <a:bodyPr/>
                    <a:lstStyle/>
                    <a:p>
                      <a:endParaRPr lang="en-US" sz="2400" dirty="0"/>
                    </a:p>
                  </a:txBody>
                  <a:tcPr>
                    <a:noFill/>
                  </a:tcPr>
                </a:tc>
                <a:tc>
                  <a:txBody>
                    <a:bodyPr/>
                    <a:lstStyle/>
                    <a:p>
                      <a:endParaRPr lang="en-US" sz="2400" dirty="0"/>
                    </a:p>
                  </a:txBody>
                  <a:tcPr>
                    <a:noFill/>
                  </a:tcPr>
                </a:tc>
                <a:extLst>
                  <a:ext uri="{0D108BD9-81ED-4DB2-BD59-A6C34878D82A}">
                    <a16:rowId xmlns:a16="http://schemas.microsoft.com/office/drawing/2014/main" val="10004"/>
                  </a:ext>
                </a:extLst>
              </a:tr>
            </a:tbl>
          </a:graphicData>
        </a:graphic>
      </p:graphicFrame>
      <p:sp>
        <p:nvSpPr>
          <p:cNvPr id="5" name="TextBox 4"/>
          <p:cNvSpPr txBox="1"/>
          <p:nvPr/>
        </p:nvSpPr>
        <p:spPr>
          <a:xfrm>
            <a:off x="8300522" y="5572403"/>
            <a:ext cx="894476"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smtClean="0">
                <a:ln>
                  <a:noFill/>
                </a:ln>
                <a:solidFill>
                  <a:srgbClr val="000000"/>
                </a:solidFill>
                <a:effectLst/>
                <a:uFillTx/>
                <a:latin typeface="+mn-lt"/>
                <a:ea typeface="+mn-ea"/>
                <a:cs typeface="+mn-cs"/>
                <a:sym typeface="Helvetica Light"/>
              </a:rPr>
              <a:t>x=0</a:t>
            </a:r>
            <a:endParaRPr kumimoji="0" lang="en-US" sz="3600" b="0" i="0" u="none" strike="noStrike" cap="none" spc="0" normalizeH="0" baseline="0">
              <a:ln>
                <a:noFill/>
              </a:ln>
              <a:solidFill>
                <a:srgbClr val="000000"/>
              </a:solidFill>
              <a:effectLst/>
              <a:uFillTx/>
              <a:latin typeface="+mn-lt"/>
              <a:ea typeface="+mn-ea"/>
              <a:cs typeface="+mn-cs"/>
              <a:sym typeface="Helvetica Light"/>
            </a:endParaRPr>
          </a:p>
        </p:txBody>
      </p:sp>
      <p:sp>
        <p:nvSpPr>
          <p:cNvPr id="6" name="TextBox 5"/>
          <p:cNvSpPr txBox="1"/>
          <p:nvPr/>
        </p:nvSpPr>
        <p:spPr>
          <a:xfrm>
            <a:off x="9437210" y="5572403"/>
            <a:ext cx="894476"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smtClean="0">
                <a:ln>
                  <a:noFill/>
                </a:ln>
                <a:solidFill>
                  <a:srgbClr val="000000"/>
                </a:solidFill>
                <a:effectLst/>
                <a:uFillTx/>
                <a:latin typeface="+mn-lt"/>
                <a:ea typeface="+mn-ea"/>
                <a:cs typeface="+mn-cs"/>
                <a:sym typeface="Helvetica Light"/>
              </a:rPr>
              <a:t>x=0</a:t>
            </a:r>
            <a:endParaRPr kumimoji="0" lang="en-US" sz="3600" b="0" i="0" u="none" strike="noStrike" cap="none" spc="0" normalizeH="0" baseline="0">
              <a:ln>
                <a:noFill/>
              </a:ln>
              <a:solidFill>
                <a:srgbClr val="000000"/>
              </a:solidFill>
              <a:effectLst/>
              <a:uFillTx/>
              <a:latin typeface="+mn-lt"/>
              <a:ea typeface="+mn-ea"/>
              <a:cs typeface="+mn-cs"/>
              <a:sym typeface="Helvetica Light"/>
            </a:endParaRPr>
          </a:p>
        </p:txBody>
      </p:sp>
      <p:sp>
        <p:nvSpPr>
          <p:cNvPr id="7" name="Oval 6"/>
          <p:cNvSpPr/>
          <p:nvPr/>
        </p:nvSpPr>
        <p:spPr>
          <a:xfrm>
            <a:off x="6934261" y="7371856"/>
            <a:ext cx="1399592"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j</a:t>
            </a:r>
            <a:r>
              <a:rPr lang="en-US" dirty="0" smtClean="0">
                <a:solidFill>
                  <a:srgbClr val="FF0000"/>
                </a:solidFill>
              </a:rPr>
              <a:t>=0</a:t>
            </a:r>
            <a:endParaRPr kumimoji="0" lang="en-US" b="0" i="0" u="none" strike="noStrike" cap="none" spc="0" normalizeH="0" baseline="0" dirty="0">
              <a:ln>
                <a:noFill/>
              </a:ln>
              <a:solidFill>
                <a:srgbClr val="FF0000"/>
              </a:solidFill>
              <a:effectLst/>
              <a:uFillTx/>
              <a:sym typeface="Helvetica Light"/>
            </a:endParaRPr>
          </a:p>
        </p:txBody>
      </p:sp>
      <p:sp>
        <p:nvSpPr>
          <p:cNvPr id="8" name="Oval 7"/>
          <p:cNvSpPr/>
          <p:nvPr/>
        </p:nvSpPr>
        <p:spPr>
          <a:xfrm>
            <a:off x="9220780" y="7371856"/>
            <a:ext cx="1399592"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smtClean="0">
                <a:solidFill>
                  <a:srgbClr val="FF0000"/>
                </a:solidFill>
              </a:rPr>
              <a:t>j=1</a:t>
            </a:r>
            <a:endParaRPr kumimoji="0" lang="en-US" b="0" i="0" u="none" strike="noStrike" cap="none" spc="0" normalizeH="0" baseline="0" dirty="0">
              <a:ln>
                <a:noFill/>
              </a:ln>
              <a:solidFill>
                <a:srgbClr val="FF0000"/>
              </a:solidFill>
              <a:effectLst/>
              <a:uFillTx/>
              <a:sym typeface="Helvetica Light"/>
            </a:endParaRPr>
          </a:p>
        </p:txBody>
      </p:sp>
      <p:sp>
        <p:nvSpPr>
          <p:cNvPr id="9" name="Oval 8"/>
          <p:cNvSpPr/>
          <p:nvPr/>
        </p:nvSpPr>
        <p:spPr>
          <a:xfrm>
            <a:off x="11507299" y="7371856"/>
            <a:ext cx="1399592"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smtClean="0">
                <a:solidFill>
                  <a:srgbClr val="FF0000"/>
                </a:solidFill>
              </a:rPr>
              <a:t>j=2</a:t>
            </a:r>
            <a:endParaRPr kumimoji="0" lang="en-US" b="0" i="0" u="none" strike="noStrike" cap="none" spc="0" normalizeH="0" baseline="0" dirty="0">
              <a:ln>
                <a:noFill/>
              </a:ln>
              <a:solidFill>
                <a:srgbClr val="FF0000"/>
              </a:solidFill>
              <a:effectLst/>
              <a:uFillTx/>
              <a:sym typeface="Helvetica Light"/>
            </a:endParaRPr>
          </a:p>
        </p:txBody>
      </p:sp>
      <p:cxnSp>
        <p:nvCxnSpPr>
          <p:cNvPr id="10" name="Straight Arrow Connector 9"/>
          <p:cNvCxnSpPr>
            <a:stCxn id="9" idx="6"/>
            <a:endCxn id="10" idx="2"/>
          </p:cNvCxnSpPr>
          <p:nvPr/>
        </p:nvCxnSpPr>
        <p:spPr>
          <a:xfrm>
            <a:off x="8333853" y="7833501"/>
            <a:ext cx="886927" cy="0"/>
          </a:xfrm>
          <a:prstGeom prst="straightConnector1">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1" name="Straight Arrow Connector 10"/>
          <p:cNvCxnSpPr>
            <a:stCxn id="10" idx="6"/>
            <a:endCxn id="11" idx="2"/>
          </p:cNvCxnSpPr>
          <p:nvPr/>
        </p:nvCxnSpPr>
        <p:spPr>
          <a:xfrm>
            <a:off x="10620372" y="7833501"/>
            <a:ext cx="886927" cy="0"/>
          </a:xfrm>
          <a:prstGeom prst="straightConnector1">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2" name="Straight Arrow Connector 19"/>
          <p:cNvCxnSpPr>
            <a:stCxn id="9" idx="1"/>
            <a:endCxn id="9" idx="0"/>
          </p:cNvCxnSpPr>
          <p:nvPr/>
        </p:nvCxnSpPr>
        <p:spPr>
          <a:xfrm rot="5400000" flipH="1" flipV="1">
            <a:off x="7319036" y="7192048"/>
            <a:ext cx="135213" cy="494830"/>
          </a:xfrm>
          <a:prstGeom prst="curvedConnector3">
            <a:avLst>
              <a:gd name="adj1" fmla="val 676207"/>
            </a:avLst>
          </a:prstGeom>
          <a:noFill/>
          <a:ln w="63500"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3" name="Straight Arrow Connector 19"/>
          <p:cNvCxnSpPr>
            <a:stCxn id="10" idx="3"/>
            <a:endCxn id="10" idx="4"/>
          </p:cNvCxnSpPr>
          <p:nvPr/>
        </p:nvCxnSpPr>
        <p:spPr>
          <a:xfrm rot="16200000" flipH="1">
            <a:off x="9605555" y="7980124"/>
            <a:ext cx="135213" cy="494830"/>
          </a:xfrm>
          <a:prstGeom prst="curvedConnector3">
            <a:avLst>
              <a:gd name="adj1" fmla="val 510591"/>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4" name="Straight Arrow Connector 19"/>
          <p:cNvCxnSpPr>
            <a:stCxn id="10" idx="0"/>
            <a:endCxn id="9" idx="0"/>
          </p:cNvCxnSpPr>
          <p:nvPr/>
        </p:nvCxnSpPr>
        <p:spPr>
          <a:xfrm rot="16200000" flipV="1">
            <a:off x="8777317" y="6228596"/>
            <a:ext cx="12700" cy="2286519"/>
          </a:xfrm>
          <a:prstGeom prst="curvedConnector3">
            <a:avLst>
              <a:gd name="adj1" fmla="val 3342843"/>
            </a:avLst>
          </a:prstGeom>
          <a:noFill/>
          <a:ln w="63500"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5" name="TextBox 14"/>
          <p:cNvSpPr txBox="1"/>
          <p:nvPr/>
        </p:nvSpPr>
        <p:spPr>
          <a:xfrm>
            <a:off x="8527335" y="7178775"/>
            <a:ext cx="359073"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000000"/>
                </a:solidFill>
                <a:effectLst/>
                <a:uFillTx/>
                <a:latin typeface="+mn-lt"/>
                <a:ea typeface="+mn-ea"/>
                <a:cs typeface="+mn-cs"/>
                <a:sym typeface="Helvetica Light"/>
              </a:rPr>
              <a:t>a</a:t>
            </a:r>
            <a:endParaRPr kumimoji="0" lang="en-US" sz="36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16" name="TextBox 15"/>
          <p:cNvSpPr txBox="1"/>
          <p:nvPr/>
        </p:nvSpPr>
        <p:spPr>
          <a:xfrm>
            <a:off x="10817740" y="7228424"/>
            <a:ext cx="359073"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000000"/>
                </a:solidFill>
                <a:effectLst/>
                <a:uFillTx/>
                <a:latin typeface="+mn-lt"/>
                <a:ea typeface="+mn-ea"/>
                <a:cs typeface="+mn-cs"/>
                <a:sym typeface="Helvetica Light"/>
              </a:rPr>
              <a:t>b</a:t>
            </a:r>
            <a:endParaRPr kumimoji="0" lang="en-US" sz="36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17" name="TextBox 16"/>
          <p:cNvSpPr txBox="1"/>
          <p:nvPr/>
        </p:nvSpPr>
        <p:spPr>
          <a:xfrm>
            <a:off x="9078137" y="8301497"/>
            <a:ext cx="359073"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000000"/>
                </a:solidFill>
                <a:effectLst/>
                <a:uFillTx/>
                <a:latin typeface="+mn-lt"/>
                <a:ea typeface="+mn-ea"/>
                <a:cs typeface="+mn-cs"/>
                <a:sym typeface="Helvetica Light"/>
              </a:rPr>
              <a:t>a</a:t>
            </a:r>
            <a:endParaRPr kumimoji="0" lang="en-US" sz="3600" b="0" i="0" u="none" strike="noStrike" cap="none" spc="0" normalizeH="0" baseline="0" dirty="0">
              <a:ln>
                <a:noFill/>
              </a:ln>
              <a:solidFill>
                <a:srgbClr val="000000"/>
              </a:solidFill>
              <a:effectLst/>
              <a:uFillTx/>
              <a:latin typeface="+mn-lt"/>
              <a:ea typeface="+mn-ea"/>
              <a:cs typeface="+mn-cs"/>
              <a:sym typeface="Helvetica Light"/>
            </a:endParaRPr>
          </a:p>
        </p:txBody>
      </p:sp>
    </p:spTree>
    <p:extLst>
      <p:ext uri="{BB962C8B-B14F-4D97-AF65-F5344CB8AC3E}">
        <p14:creationId xmlns:p14="http://schemas.microsoft.com/office/powerpoint/2010/main" val="1488566266"/>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Step, Cont. 2</a:t>
            </a:r>
            <a:endParaRPr lang="en-US" dirty="0"/>
          </a:p>
        </p:txBody>
      </p:sp>
      <p:sp>
        <p:nvSpPr>
          <p:cNvPr id="3" name="Text Placeholder 2"/>
          <p:cNvSpPr>
            <a:spLocks noGrp="1"/>
          </p:cNvSpPr>
          <p:nvPr>
            <p:ph type="body" idx="1"/>
          </p:nvPr>
        </p:nvSpPr>
        <p:spPr>
          <a:xfrm>
            <a:off x="182880" y="2603500"/>
            <a:ext cx="6339840" cy="7018020"/>
          </a:xfrm>
        </p:spPr>
        <p:txBody>
          <a:bodyPr>
            <a:normAutofit fontScale="92500" lnSpcReduction="10000"/>
          </a:bodyPr>
          <a:lstStyle/>
          <a:p>
            <a:r>
              <a:rPr lang="en-US" dirty="0" smtClean="0"/>
              <a:t>Matrix is updated for j=1</a:t>
            </a:r>
          </a:p>
          <a:p>
            <a:r>
              <a:rPr lang="en-US" dirty="0" smtClean="0"/>
              <a:t>But need to update the restart counter x</a:t>
            </a:r>
          </a:p>
          <a:p>
            <a:r>
              <a:rPr lang="en-US" dirty="0" smtClean="0"/>
              <a:t>x = m[t[j]][x] , </a:t>
            </a:r>
            <a:r>
              <a:rPr lang="en-US" dirty="0" err="1" smtClean="0"/>
              <a:t>ie</a:t>
            </a:r>
            <a:r>
              <a:rPr lang="en-US" dirty="0" smtClean="0"/>
              <a:t> in our case m[“b”][0] = 0</a:t>
            </a:r>
          </a:p>
          <a:p>
            <a:r>
              <a:rPr lang="en-US" dirty="0" smtClean="0"/>
              <a:t>This means that reading a “b” in the current partial match (which is empty x=0) would not be a valid continuation for that partial match, which so stays empty at x=0</a:t>
            </a:r>
            <a:endParaRPr lang="en-US" dirty="0"/>
          </a:p>
        </p:txBody>
      </p:sp>
      <p:graphicFrame>
        <p:nvGraphicFramePr>
          <p:cNvPr id="50" name="Table 49"/>
          <p:cNvGraphicFramePr>
            <a:graphicFrameLocks noGrp="1"/>
          </p:cNvGraphicFramePr>
          <p:nvPr>
            <p:extLst>
              <p:ext uri="{D42A27DB-BD31-4B8C-83A1-F6EECF244321}">
                <p14:modId xmlns:p14="http://schemas.microsoft.com/office/powerpoint/2010/main" val="856437085"/>
              </p:ext>
            </p:extLst>
          </p:nvPr>
        </p:nvGraphicFramePr>
        <p:xfrm>
          <a:off x="6934261" y="3009988"/>
          <a:ext cx="5900375" cy="2562415"/>
        </p:xfrm>
        <a:graphic>
          <a:graphicData uri="http://schemas.openxmlformats.org/drawingml/2006/table">
            <a:tbl>
              <a:tblPr firstRow="1" bandRow="1">
                <a:tableStyleId>{5940675A-B579-460E-94D1-54222C63F5DA}</a:tableStyleId>
              </a:tblPr>
              <a:tblGrid>
                <a:gridCol w="1180075">
                  <a:extLst>
                    <a:ext uri="{9D8B030D-6E8A-4147-A177-3AD203B41FA5}">
                      <a16:colId xmlns:a16="http://schemas.microsoft.com/office/drawing/2014/main" val="20000"/>
                    </a:ext>
                  </a:extLst>
                </a:gridCol>
                <a:gridCol w="1180075">
                  <a:extLst>
                    <a:ext uri="{9D8B030D-6E8A-4147-A177-3AD203B41FA5}">
                      <a16:colId xmlns:a16="http://schemas.microsoft.com/office/drawing/2014/main" val="20001"/>
                    </a:ext>
                  </a:extLst>
                </a:gridCol>
                <a:gridCol w="1180075">
                  <a:extLst>
                    <a:ext uri="{9D8B030D-6E8A-4147-A177-3AD203B41FA5}">
                      <a16:colId xmlns:a16="http://schemas.microsoft.com/office/drawing/2014/main" val="20002"/>
                    </a:ext>
                  </a:extLst>
                </a:gridCol>
                <a:gridCol w="1180075">
                  <a:extLst>
                    <a:ext uri="{9D8B030D-6E8A-4147-A177-3AD203B41FA5}">
                      <a16:colId xmlns:a16="http://schemas.microsoft.com/office/drawing/2014/main" val="20003"/>
                    </a:ext>
                  </a:extLst>
                </a:gridCol>
                <a:gridCol w="1180075">
                  <a:extLst>
                    <a:ext uri="{9D8B030D-6E8A-4147-A177-3AD203B41FA5}">
                      <a16:colId xmlns:a16="http://schemas.microsoft.com/office/drawing/2014/main" val="20004"/>
                    </a:ext>
                  </a:extLst>
                </a:gridCol>
              </a:tblGrid>
              <a:tr h="512483">
                <a:tc>
                  <a:txBody>
                    <a:bodyPr/>
                    <a:lstStyle/>
                    <a:p>
                      <a:r>
                        <a:rPr lang="en-US" sz="2400" dirty="0" smtClean="0"/>
                        <a:t>“</a:t>
                      </a:r>
                      <a:r>
                        <a:rPr lang="en-US" sz="2400" dirty="0" err="1" smtClean="0"/>
                        <a:t>abac</a:t>
                      </a:r>
                      <a:r>
                        <a:rPr lang="en-US" sz="2400" dirty="0" smtClean="0"/>
                        <a:t>”</a:t>
                      </a:r>
                      <a:endParaRPr lang="en-US" sz="2400" dirty="0"/>
                    </a:p>
                  </a:txBody>
                  <a:tcPr/>
                </a:tc>
                <a:tc>
                  <a:txBody>
                    <a:bodyPr/>
                    <a:lstStyle/>
                    <a:p>
                      <a:r>
                        <a:rPr lang="en-US" sz="2400" dirty="0" smtClean="0"/>
                        <a:t>j=0</a:t>
                      </a:r>
                      <a:endParaRPr lang="en-US" sz="2400" dirty="0"/>
                    </a:p>
                  </a:txBody>
                  <a:tcPr>
                    <a:solidFill>
                      <a:schemeClr val="accent3"/>
                    </a:solidFill>
                  </a:tcPr>
                </a:tc>
                <a:tc>
                  <a:txBody>
                    <a:bodyPr/>
                    <a:lstStyle/>
                    <a:p>
                      <a:r>
                        <a:rPr lang="en-US" sz="2400" dirty="0" smtClean="0"/>
                        <a:t>j=1</a:t>
                      </a:r>
                      <a:endParaRPr lang="en-US" sz="2400" dirty="0"/>
                    </a:p>
                  </a:txBody>
                  <a:tcPr>
                    <a:solidFill>
                      <a:schemeClr val="accent3"/>
                    </a:solidFill>
                  </a:tcPr>
                </a:tc>
                <a:tc>
                  <a:txBody>
                    <a:bodyPr/>
                    <a:lstStyle/>
                    <a:p>
                      <a:r>
                        <a:rPr lang="en-US" sz="2400" dirty="0" smtClean="0"/>
                        <a:t>j=2</a:t>
                      </a:r>
                      <a:endParaRPr lang="en-US" sz="2400" dirty="0"/>
                    </a:p>
                  </a:txBody>
                  <a:tcPr>
                    <a:solidFill>
                      <a:schemeClr val="accent3"/>
                    </a:solidFill>
                  </a:tcPr>
                </a:tc>
                <a:tc>
                  <a:txBody>
                    <a:bodyPr/>
                    <a:lstStyle/>
                    <a:p>
                      <a:r>
                        <a:rPr lang="en-US" sz="2400" dirty="0" smtClean="0"/>
                        <a:t>j=3</a:t>
                      </a:r>
                      <a:endParaRPr lang="en-US" sz="2400" dirty="0"/>
                    </a:p>
                  </a:txBody>
                  <a:tcPr>
                    <a:solidFill>
                      <a:schemeClr val="accent3"/>
                    </a:solidFill>
                  </a:tcPr>
                </a:tc>
                <a:extLst>
                  <a:ext uri="{0D108BD9-81ED-4DB2-BD59-A6C34878D82A}">
                    <a16:rowId xmlns:a16="http://schemas.microsoft.com/office/drawing/2014/main" val="10000"/>
                  </a:ext>
                </a:extLst>
              </a:tr>
              <a:tr h="512483">
                <a:tc>
                  <a:txBody>
                    <a:bodyPr/>
                    <a:lstStyle/>
                    <a:p>
                      <a:r>
                        <a:rPr lang="en-US" sz="2400" dirty="0" smtClean="0"/>
                        <a:t>a</a:t>
                      </a:r>
                      <a:endParaRPr lang="en-US" sz="2400" dirty="0"/>
                    </a:p>
                  </a:txBody>
                  <a:tcPr>
                    <a:solidFill>
                      <a:schemeClr val="accent1">
                        <a:lumMod val="20000"/>
                        <a:lumOff val="80000"/>
                      </a:schemeClr>
                    </a:solidFill>
                  </a:tcPr>
                </a:tc>
                <a:tc>
                  <a:txBody>
                    <a:bodyPr/>
                    <a:lstStyle/>
                    <a:p>
                      <a:r>
                        <a:rPr lang="en-US" sz="2400" dirty="0" smtClean="0"/>
                        <a:t>1</a:t>
                      </a:r>
                      <a:endParaRPr lang="en-US" sz="2400" dirty="0"/>
                    </a:p>
                  </a:txBody>
                  <a:tcPr>
                    <a:solidFill>
                      <a:srgbClr val="FFFF00"/>
                    </a:solidFill>
                  </a:tcPr>
                </a:tc>
                <a:tc>
                  <a:txBody>
                    <a:bodyPr/>
                    <a:lstStyle/>
                    <a:p>
                      <a:r>
                        <a:rPr lang="en-US" sz="2400" dirty="0" smtClean="0"/>
                        <a:t>1</a:t>
                      </a:r>
                      <a:endParaRPr lang="en-US" sz="2400" dirty="0"/>
                    </a:p>
                  </a:txBody>
                  <a:tcPr>
                    <a:solidFill>
                      <a:srgbClr val="FFFF00"/>
                    </a:solidFill>
                  </a:tcPr>
                </a:tc>
                <a:tc>
                  <a:txBody>
                    <a:bodyPr/>
                    <a:lstStyle/>
                    <a:p>
                      <a:endParaRPr lang="en-US" sz="2400" dirty="0"/>
                    </a:p>
                  </a:txBody>
                  <a:tcPr>
                    <a:noFill/>
                  </a:tcPr>
                </a:tc>
                <a:tc>
                  <a:txBody>
                    <a:bodyPr/>
                    <a:lstStyle/>
                    <a:p>
                      <a:endParaRPr lang="en-US" sz="2400" dirty="0"/>
                    </a:p>
                  </a:txBody>
                  <a:tcPr>
                    <a:noFill/>
                  </a:tcPr>
                </a:tc>
                <a:extLst>
                  <a:ext uri="{0D108BD9-81ED-4DB2-BD59-A6C34878D82A}">
                    <a16:rowId xmlns:a16="http://schemas.microsoft.com/office/drawing/2014/main" val="10001"/>
                  </a:ext>
                </a:extLst>
              </a:tr>
              <a:tr h="512483">
                <a:tc>
                  <a:txBody>
                    <a:bodyPr/>
                    <a:lstStyle/>
                    <a:p>
                      <a:r>
                        <a:rPr lang="en-US" sz="2400" dirty="0" smtClean="0"/>
                        <a:t>b</a:t>
                      </a:r>
                      <a:endParaRPr lang="en-US" sz="2400" dirty="0"/>
                    </a:p>
                  </a:txBody>
                  <a:tcPr>
                    <a:solidFill>
                      <a:schemeClr val="accent1">
                        <a:lumMod val="20000"/>
                        <a:lumOff val="80000"/>
                      </a:schemeClr>
                    </a:solidFill>
                  </a:tcPr>
                </a:tc>
                <a:tc>
                  <a:txBody>
                    <a:bodyPr/>
                    <a:lstStyle/>
                    <a:p>
                      <a:r>
                        <a:rPr lang="en-US" sz="2400" dirty="0" smtClean="0"/>
                        <a:t>0</a:t>
                      </a:r>
                      <a:endParaRPr lang="en-US" sz="2400" dirty="0"/>
                    </a:p>
                  </a:txBody>
                  <a:tcPr>
                    <a:solidFill>
                      <a:schemeClr val="accent1"/>
                    </a:solidFill>
                  </a:tcPr>
                </a:tc>
                <a:tc>
                  <a:txBody>
                    <a:bodyPr/>
                    <a:lstStyle/>
                    <a:p>
                      <a:r>
                        <a:rPr lang="en-US" sz="2400" dirty="0" smtClean="0"/>
                        <a:t>2</a:t>
                      </a:r>
                      <a:endParaRPr lang="en-US" sz="2400" dirty="0"/>
                    </a:p>
                  </a:txBody>
                  <a:tcPr>
                    <a:solidFill>
                      <a:srgbClr val="FFFF00"/>
                    </a:solidFill>
                  </a:tcPr>
                </a:tc>
                <a:tc>
                  <a:txBody>
                    <a:bodyPr/>
                    <a:lstStyle/>
                    <a:p>
                      <a:endParaRPr lang="en-US" sz="2400" dirty="0"/>
                    </a:p>
                  </a:txBody>
                  <a:tcPr>
                    <a:noFill/>
                  </a:tcPr>
                </a:tc>
                <a:tc>
                  <a:txBody>
                    <a:bodyPr/>
                    <a:lstStyle/>
                    <a:p>
                      <a:endParaRPr lang="en-US" sz="2400" dirty="0"/>
                    </a:p>
                  </a:txBody>
                  <a:tcPr>
                    <a:noFill/>
                  </a:tcPr>
                </a:tc>
                <a:extLst>
                  <a:ext uri="{0D108BD9-81ED-4DB2-BD59-A6C34878D82A}">
                    <a16:rowId xmlns:a16="http://schemas.microsoft.com/office/drawing/2014/main" val="10002"/>
                  </a:ext>
                </a:extLst>
              </a:tr>
              <a:tr h="512483">
                <a:tc>
                  <a:txBody>
                    <a:bodyPr/>
                    <a:lstStyle/>
                    <a:p>
                      <a:r>
                        <a:rPr lang="en-US" sz="2400" dirty="0" smtClean="0"/>
                        <a:t>c</a:t>
                      </a:r>
                      <a:endParaRPr lang="en-US" sz="2400" dirty="0"/>
                    </a:p>
                  </a:txBody>
                  <a:tcPr>
                    <a:solidFill>
                      <a:schemeClr val="accent1">
                        <a:lumMod val="20000"/>
                        <a:lumOff val="80000"/>
                      </a:schemeClr>
                    </a:solidFill>
                  </a:tcPr>
                </a:tc>
                <a:tc>
                  <a:txBody>
                    <a:bodyPr/>
                    <a:lstStyle/>
                    <a:p>
                      <a:r>
                        <a:rPr lang="en-US" sz="2400" dirty="0" smtClean="0"/>
                        <a:t>0</a:t>
                      </a:r>
                      <a:endParaRPr lang="en-US" sz="2400" dirty="0"/>
                    </a:p>
                  </a:txBody>
                  <a:tcPr>
                    <a:solidFill>
                      <a:schemeClr val="accent1"/>
                    </a:solidFill>
                  </a:tcPr>
                </a:tc>
                <a:tc>
                  <a:txBody>
                    <a:bodyPr/>
                    <a:lstStyle/>
                    <a:p>
                      <a:r>
                        <a:rPr lang="en-US" sz="2400" dirty="0" smtClean="0"/>
                        <a:t>0</a:t>
                      </a:r>
                      <a:endParaRPr lang="en-US" sz="2400" dirty="0"/>
                    </a:p>
                  </a:txBody>
                  <a:tcPr>
                    <a:solidFill>
                      <a:schemeClr val="accent1"/>
                    </a:solidFill>
                  </a:tcPr>
                </a:tc>
                <a:tc>
                  <a:txBody>
                    <a:bodyPr/>
                    <a:lstStyle/>
                    <a:p>
                      <a:endParaRPr lang="en-US" sz="2400" dirty="0"/>
                    </a:p>
                  </a:txBody>
                  <a:tcPr>
                    <a:noFill/>
                  </a:tcPr>
                </a:tc>
                <a:tc>
                  <a:txBody>
                    <a:bodyPr/>
                    <a:lstStyle/>
                    <a:p>
                      <a:endParaRPr lang="en-US" sz="2400" dirty="0"/>
                    </a:p>
                  </a:txBody>
                  <a:tcPr>
                    <a:noFill/>
                  </a:tcPr>
                </a:tc>
                <a:extLst>
                  <a:ext uri="{0D108BD9-81ED-4DB2-BD59-A6C34878D82A}">
                    <a16:rowId xmlns:a16="http://schemas.microsoft.com/office/drawing/2014/main" val="10003"/>
                  </a:ext>
                </a:extLst>
              </a:tr>
              <a:tr h="512483">
                <a:tc>
                  <a:txBody>
                    <a:bodyPr/>
                    <a:lstStyle/>
                    <a:p>
                      <a:r>
                        <a:rPr lang="en-US" sz="2400" dirty="0" smtClean="0"/>
                        <a:t>“other”</a:t>
                      </a:r>
                      <a:endParaRPr lang="en-US" sz="2400" dirty="0"/>
                    </a:p>
                  </a:txBody>
                  <a:tcPr>
                    <a:solidFill>
                      <a:schemeClr val="accent1">
                        <a:lumMod val="20000"/>
                        <a:lumOff val="80000"/>
                      </a:schemeClr>
                    </a:solidFill>
                  </a:tcPr>
                </a:tc>
                <a:tc>
                  <a:txBody>
                    <a:bodyPr/>
                    <a:lstStyle/>
                    <a:p>
                      <a:r>
                        <a:rPr lang="en-US" sz="2400" dirty="0" smtClean="0"/>
                        <a:t>0</a:t>
                      </a:r>
                      <a:endParaRPr lang="en-US" sz="2400" dirty="0"/>
                    </a:p>
                  </a:txBody>
                  <a:tcPr>
                    <a:solidFill>
                      <a:schemeClr val="accent1"/>
                    </a:solidFill>
                  </a:tcPr>
                </a:tc>
                <a:tc>
                  <a:txBody>
                    <a:bodyPr/>
                    <a:lstStyle/>
                    <a:p>
                      <a:r>
                        <a:rPr lang="en-US" sz="2400" dirty="0" smtClean="0"/>
                        <a:t>0</a:t>
                      </a:r>
                      <a:endParaRPr lang="en-US" sz="2400" dirty="0"/>
                    </a:p>
                  </a:txBody>
                  <a:tcPr>
                    <a:solidFill>
                      <a:schemeClr val="accent1"/>
                    </a:solidFill>
                  </a:tcPr>
                </a:tc>
                <a:tc>
                  <a:txBody>
                    <a:bodyPr/>
                    <a:lstStyle/>
                    <a:p>
                      <a:endParaRPr lang="en-US" sz="2400" dirty="0"/>
                    </a:p>
                  </a:txBody>
                  <a:tcPr>
                    <a:noFill/>
                  </a:tcPr>
                </a:tc>
                <a:tc>
                  <a:txBody>
                    <a:bodyPr/>
                    <a:lstStyle/>
                    <a:p>
                      <a:endParaRPr lang="en-US" sz="2400" dirty="0"/>
                    </a:p>
                  </a:txBody>
                  <a:tcPr>
                    <a:noFill/>
                  </a:tcPr>
                </a:tc>
                <a:extLst>
                  <a:ext uri="{0D108BD9-81ED-4DB2-BD59-A6C34878D82A}">
                    <a16:rowId xmlns:a16="http://schemas.microsoft.com/office/drawing/2014/main" val="10004"/>
                  </a:ext>
                </a:extLst>
              </a:tr>
            </a:tbl>
          </a:graphicData>
        </a:graphic>
      </p:graphicFrame>
      <p:sp>
        <p:nvSpPr>
          <p:cNvPr id="5" name="TextBox 4"/>
          <p:cNvSpPr txBox="1"/>
          <p:nvPr/>
        </p:nvSpPr>
        <p:spPr>
          <a:xfrm>
            <a:off x="8388768" y="5572403"/>
            <a:ext cx="894476"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smtClean="0">
                <a:ln>
                  <a:noFill/>
                </a:ln>
                <a:solidFill>
                  <a:srgbClr val="000000"/>
                </a:solidFill>
                <a:effectLst/>
                <a:uFillTx/>
                <a:latin typeface="+mn-lt"/>
                <a:ea typeface="+mn-ea"/>
                <a:cs typeface="+mn-cs"/>
                <a:sym typeface="Helvetica Light"/>
              </a:rPr>
              <a:t>x=0</a:t>
            </a:r>
            <a:endParaRPr kumimoji="0" lang="en-US" sz="3600" b="0" i="0" u="none" strike="noStrike" cap="none" spc="0" normalizeH="0" baseline="0">
              <a:ln>
                <a:noFill/>
              </a:ln>
              <a:solidFill>
                <a:srgbClr val="000000"/>
              </a:solidFill>
              <a:effectLst/>
              <a:uFillTx/>
              <a:latin typeface="+mn-lt"/>
              <a:ea typeface="+mn-ea"/>
              <a:cs typeface="+mn-cs"/>
              <a:sym typeface="Helvetica Light"/>
            </a:endParaRPr>
          </a:p>
        </p:txBody>
      </p:sp>
      <p:sp>
        <p:nvSpPr>
          <p:cNvPr id="6" name="TextBox 5"/>
          <p:cNvSpPr txBox="1"/>
          <p:nvPr/>
        </p:nvSpPr>
        <p:spPr>
          <a:xfrm>
            <a:off x="9525456" y="5572403"/>
            <a:ext cx="894476"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smtClean="0">
                <a:ln>
                  <a:noFill/>
                </a:ln>
                <a:solidFill>
                  <a:srgbClr val="000000"/>
                </a:solidFill>
                <a:effectLst/>
                <a:uFillTx/>
                <a:latin typeface="+mn-lt"/>
                <a:ea typeface="+mn-ea"/>
                <a:cs typeface="+mn-cs"/>
                <a:sym typeface="Helvetica Light"/>
              </a:rPr>
              <a:t>x=0</a:t>
            </a:r>
            <a:endParaRPr kumimoji="0" lang="en-US" sz="3600" b="0" i="0" u="none" strike="noStrike" cap="none" spc="0" normalizeH="0" baseline="0">
              <a:ln>
                <a:noFill/>
              </a:ln>
              <a:solidFill>
                <a:srgbClr val="000000"/>
              </a:solidFill>
              <a:effectLst/>
              <a:uFillTx/>
              <a:latin typeface="+mn-lt"/>
              <a:ea typeface="+mn-ea"/>
              <a:cs typeface="+mn-cs"/>
              <a:sym typeface="Helvetica Light"/>
            </a:endParaRPr>
          </a:p>
        </p:txBody>
      </p:sp>
      <p:sp>
        <p:nvSpPr>
          <p:cNvPr id="7" name="TextBox 6"/>
          <p:cNvSpPr txBox="1"/>
          <p:nvPr/>
        </p:nvSpPr>
        <p:spPr>
          <a:xfrm>
            <a:off x="10597793" y="5572403"/>
            <a:ext cx="894476"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000000"/>
                </a:solidFill>
                <a:effectLst/>
                <a:uFillTx/>
                <a:latin typeface="+mn-lt"/>
                <a:ea typeface="+mn-ea"/>
                <a:cs typeface="+mn-cs"/>
                <a:sym typeface="Helvetica Light"/>
              </a:rPr>
              <a:t>x=0</a:t>
            </a:r>
            <a:endParaRPr kumimoji="0" lang="en-US" sz="3600" b="0" i="0" u="none" strike="noStrike" cap="none" spc="0" normalizeH="0" baseline="0" dirty="0">
              <a:ln>
                <a:noFill/>
              </a:ln>
              <a:solidFill>
                <a:srgbClr val="000000"/>
              </a:solidFill>
              <a:effectLst/>
              <a:uFillTx/>
              <a:latin typeface="+mn-lt"/>
              <a:ea typeface="+mn-ea"/>
              <a:cs typeface="+mn-cs"/>
              <a:sym typeface="Helvetica Light"/>
            </a:endParaRPr>
          </a:p>
        </p:txBody>
      </p:sp>
    </p:spTree>
    <p:extLst>
      <p:ext uri="{BB962C8B-B14F-4D97-AF65-F5344CB8AC3E}">
        <p14:creationId xmlns:p14="http://schemas.microsoft.com/office/powerpoint/2010/main" val="1127857718"/>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Third Step</a:t>
            </a:r>
            <a:endParaRPr lang="en-US" dirty="0"/>
          </a:p>
        </p:txBody>
      </p:sp>
      <p:sp>
        <p:nvSpPr>
          <p:cNvPr id="3" name="Text Placeholder 2"/>
          <p:cNvSpPr>
            <a:spLocks noGrp="1"/>
          </p:cNvSpPr>
          <p:nvPr>
            <p:ph type="body" idx="1"/>
          </p:nvPr>
        </p:nvSpPr>
        <p:spPr>
          <a:xfrm>
            <a:off x="182879" y="2603500"/>
            <a:ext cx="6716761" cy="6936740"/>
          </a:xfrm>
        </p:spPr>
        <p:txBody>
          <a:bodyPr>
            <a:normAutofit fontScale="77500" lnSpcReduction="20000"/>
          </a:bodyPr>
          <a:lstStyle/>
          <a:p>
            <a:pPr>
              <a:spcBef>
                <a:spcPts val="2400"/>
              </a:spcBef>
            </a:pPr>
            <a:r>
              <a:rPr lang="en-US" dirty="0" smtClean="0"/>
              <a:t>Like 2</a:t>
            </a:r>
            <a:r>
              <a:rPr lang="en-US" baseline="30000" dirty="0" smtClean="0"/>
              <a:t>nd</a:t>
            </a:r>
            <a:r>
              <a:rPr lang="en-US" dirty="0" smtClean="0"/>
              <a:t> (and all following), using same rules</a:t>
            </a:r>
          </a:p>
          <a:p>
            <a:pPr>
              <a:spcBef>
                <a:spcPts val="2400"/>
              </a:spcBef>
            </a:pPr>
            <a:r>
              <a:rPr lang="en-US" dirty="0" smtClean="0"/>
              <a:t>m[”a”][2] gets first a 1 due to m[“a”][2]=m[“a”][x] (to handle mismatch), but then a 3 due to </a:t>
            </a:r>
            <a:r>
              <a:rPr lang="en-US" dirty="0"/>
              <a:t>m[match][j] = j + </a:t>
            </a:r>
            <a:r>
              <a:rPr lang="en-US" dirty="0" smtClean="0"/>
              <a:t>1, as “a” is actually the matching at j=2</a:t>
            </a:r>
          </a:p>
          <a:p>
            <a:pPr>
              <a:spcBef>
                <a:spcPts val="2400"/>
              </a:spcBef>
            </a:pPr>
            <a:r>
              <a:rPr lang="en-US" dirty="0"/>
              <a:t>x = m[t[j]][x] , </a:t>
            </a:r>
            <a:r>
              <a:rPr lang="en-US" dirty="0" smtClean="0"/>
              <a:t>so it gets updated, as m[“a”][</a:t>
            </a:r>
            <a:r>
              <a:rPr lang="en-US" dirty="0"/>
              <a:t>0] = </a:t>
            </a:r>
            <a:r>
              <a:rPr lang="en-US" dirty="0" smtClean="0"/>
              <a:t>1</a:t>
            </a:r>
          </a:p>
          <a:p>
            <a:pPr>
              <a:spcBef>
                <a:spcPts val="2400"/>
              </a:spcBef>
            </a:pPr>
            <a:r>
              <a:rPr lang="en-US" dirty="0" err="1" smtClean="0"/>
              <a:t>Ie</a:t>
            </a:r>
            <a:r>
              <a:rPr lang="en-US" dirty="0" smtClean="0"/>
              <a:t>, an “a” at position 2 is also a match for starting a new partial match from 0</a:t>
            </a:r>
          </a:p>
          <a:p>
            <a:pPr>
              <a:spcBef>
                <a:spcPts val="2400"/>
              </a:spcBef>
            </a:pPr>
            <a:r>
              <a:rPr lang="en-US" dirty="0" smtClean="0"/>
              <a:t>So, when looking at next char, we are either continuing match of 4</a:t>
            </a:r>
            <a:r>
              <a:rPr lang="en-US" baseline="30000" dirty="0" smtClean="0"/>
              <a:t>th</a:t>
            </a:r>
            <a:r>
              <a:rPr lang="en-US" dirty="0"/>
              <a:t> </a:t>
            </a:r>
            <a:r>
              <a:rPr lang="en-US" dirty="0" smtClean="0"/>
              <a:t>char, or a partial match on the 2nd</a:t>
            </a:r>
            <a:endParaRPr lang="en-US" dirty="0"/>
          </a:p>
        </p:txBody>
      </p:sp>
      <p:graphicFrame>
        <p:nvGraphicFramePr>
          <p:cNvPr id="50" name="Table 49"/>
          <p:cNvGraphicFramePr>
            <a:graphicFrameLocks noGrp="1"/>
          </p:cNvGraphicFramePr>
          <p:nvPr>
            <p:extLst>
              <p:ext uri="{D42A27DB-BD31-4B8C-83A1-F6EECF244321}">
                <p14:modId xmlns:p14="http://schemas.microsoft.com/office/powerpoint/2010/main" val="2042244058"/>
              </p:ext>
            </p:extLst>
          </p:nvPr>
        </p:nvGraphicFramePr>
        <p:xfrm>
          <a:off x="6934261" y="3009988"/>
          <a:ext cx="5900375" cy="2562415"/>
        </p:xfrm>
        <a:graphic>
          <a:graphicData uri="http://schemas.openxmlformats.org/drawingml/2006/table">
            <a:tbl>
              <a:tblPr firstRow="1" bandRow="1">
                <a:tableStyleId>{5940675A-B579-460E-94D1-54222C63F5DA}</a:tableStyleId>
              </a:tblPr>
              <a:tblGrid>
                <a:gridCol w="1180075">
                  <a:extLst>
                    <a:ext uri="{9D8B030D-6E8A-4147-A177-3AD203B41FA5}">
                      <a16:colId xmlns:a16="http://schemas.microsoft.com/office/drawing/2014/main" val="20000"/>
                    </a:ext>
                  </a:extLst>
                </a:gridCol>
                <a:gridCol w="1180075">
                  <a:extLst>
                    <a:ext uri="{9D8B030D-6E8A-4147-A177-3AD203B41FA5}">
                      <a16:colId xmlns:a16="http://schemas.microsoft.com/office/drawing/2014/main" val="20001"/>
                    </a:ext>
                  </a:extLst>
                </a:gridCol>
                <a:gridCol w="1180075">
                  <a:extLst>
                    <a:ext uri="{9D8B030D-6E8A-4147-A177-3AD203B41FA5}">
                      <a16:colId xmlns:a16="http://schemas.microsoft.com/office/drawing/2014/main" val="20002"/>
                    </a:ext>
                  </a:extLst>
                </a:gridCol>
                <a:gridCol w="1180075">
                  <a:extLst>
                    <a:ext uri="{9D8B030D-6E8A-4147-A177-3AD203B41FA5}">
                      <a16:colId xmlns:a16="http://schemas.microsoft.com/office/drawing/2014/main" val="20003"/>
                    </a:ext>
                  </a:extLst>
                </a:gridCol>
                <a:gridCol w="1180075">
                  <a:extLst>
                    <a:ext uri="{9D8B030D-6E8A-4147-A177-3AD203B41FA5}">
                      <a16:colId xmlns:a16="http://schemas.microsoft.com/office/drawing/2014/main" val="20004"/>
                    </a:ext>
                  </a:extLst>
                </a:gridCol>
              </a:tblGrid>
              <a:tr h="512483">
                <a:tc>
                  <a:txBody>
                    <a:bodyPr/>
                    <a:lstStyle/>
                    <a:p>
                      <a:r>
                        <a:rPr lang="en-US" sz="2400" dirty="0" smtClean="0"/>
                        <a:t>“</a:t>
                      </a:r>
                      <a:r>
                        <a:rPr lang="en-US" sz="2400" dirty="0" err="1" smtClean="0"/>
                        <a:t>abac</a:t>
                      </a:r>
                      <a:r>
                        <a:rPr lang="en-US" sz="2400" dirty="0" smtClean="0"/>
                        <a:t>”</a:t>
                      </a:r>
                      <a:endParaRPr lang="en-US" sz="2400" dirty="0"/>
                    </a:p>
                  </a:txBody>
                  <a:tcPr/>
                </a:tc>
                <a:tc>
                  <a:txBody>
                    <a:bodyPr/>
                    <a:lstStyle/>
                    <a:p>
                      <a:r>
                        <a:rPr lang="en-US" sz="2400" dirty="0" smtClean="0"/>
                        <a:t>j=0</a:t>
                      </a:r>
                      <a:endParaRPr lang="en-US" sz="2400" dirty="0"/>
                    </a:p>
                  </a:txBody>
                  <a:tcPr>
                    <a:solidFill>
                      <a:schemeClr val="accent3"/>
                    </a:solidFill>
                  </a:tcPr>
                </a:tc>
                <a:tc>
                  <a:txBody>
                    <a:bodyPr/>
                    <a:lstStyle/>
                    <a:p>
                      <a:r>
                        <a:rPr lang="en-US" sz="2400" dirty="0" smtClean="0"/>
                        <a:t>j=1</a:t>
                      </a:r>
                      <a:endParaRPr lang="en-US" sz="2400" dirty="0"/>
                    </a:p>
                  </a:txBody>
                  <a:tcPr>
                    <a:solidFill>
                      <a:schemeClr val="accent3"/>
                    </a:solidFill>
                  </a:tcPr>
                </a:tc>
                <a:tc>
                  <a:txBody>
                    <a:bodyPr/>
                    <a:lstStyle/>
                    <a:p>
                      <a:r>
                        <a:rPr lang="en-US" sz="2400" dirty="0" smtClean="0"/>
                        <a:t>j=2</a:t>
                      </a:r>
                      <a:endParaRPr lang="en-US" sz="2400" dirty="0"/>
                    </a:p>
                  </a:txBody>
                  <a:tcPr>
                    <a:solidFill>
                      <a:schemeClr val="accent3"/>
                    </a:solidFill>
                  </a:tcPr>
                </a:tc>
                <a:tc>
                  <a:txBody>
                    <a:bodyPr/>
                    <a:lstStyle/>
                    <a:p>
                      <a:r>
                        <a:rPr lang="en-US" sz="2400" dirty="0" smtClean="0"/>
                        <a:t>j=3</a:t>
                      </a:r>
                      <a:endParaRPr lang="en-US" sz="2400" dirty="0"/>
                    </a:p>
                  </a:txBody>
                  <a:tcPr>
                    <a:solidFill>
                      <a:schemeClr val="accent3"/>
                    </a:solidFill>
                  </a:tcPr>
                </a:tc>
                <a:extLst>
                  <a:ext uri="{0D108BD9-81ED-4DB2-BD59-A6C34878D82A}">
                    <a16:rowId xmlns:a16="http://schemas.microsoft.com/office/drawing/2014/main" val="10000"/>
                  </a:ext>
                </a:extLst>
              </a:tr>
              <a:tr h="512483">
                <a:tc>
                  <a:txBody>
                    <a:bodyPr/>
                    <a:lstStyle/>
                    <a:p>
                      <a:r>
                        <a:rPr lang="en-US" sz="2400" dirty="0" smtClean="0"/>
                        <a:t>a</a:t>
                      </a:r>
                      <a:endParaRPr lang="en-US" sz="2400" dirty="0"/>
                    </a:p>
                  </a:txBody>
                  <a:tcPr>
                    <a:solidFill>
                      <a:schemeClr val="accent1">
                        <a:lumMod val="20000"/>
                        <a:lumOff val="80000"/>
                      </a:schemeClr>
                    </a:solidFill>
                  </a:tcPr>
                </a:tc>
                <a:tc>
                  <a:txBody>
                    <a:bodyPr/>
                    <a:lstStyle/>
                    <a:p>
                      <a:r>
                        <a:rPr lang="en-US" sz="2400" dirty="0" smtClean="0"/>
                        <a:t>1</a:t>
                      </a:r>
                      <a:endParaRPr lang="en-US" sz="2400" dirty="0"/>
                    </a:p>
                  </a:txBody>
                  <a:tcPr>
                    <a:solidFill>
                      <a:srgbClr val="FFFF00"/>
                    </a:solidFill>
                  </a:tcPr>
                </a:tc>
                <a:tc>
                  <a:txBody>
                    <a:bodyPr/>
                    <a:lstStyle/>
                    <a:p>
                      <a:r>
                        <a:rPr lang="en-US" sz="2400" dirty="0" smtClean="0"/>
                        <a:t>1</a:t>
                      </a:r>
                      <a:endParaRPr lang="en-US" sz="2400" dirty="0"/>
                    </a:p>
                  </a:txBody>
                  <a:tcPr>
                    <a:solidFill>
                      <a:srgbClr val="FFFF00"/>
                    </a:solidFill>
                  </a:tcPr>
                </a:tc>
                <a:tc>
                  <a:txBody>
                    <a:bodyPr/>
                    <a:lstStyle/>
                    <a:p>
                      <a:r>
                        <a:rPr lang="en-US" sz="2400" dirty="0" smtClean="0"/>
                        <a:t>3</a:t>
                      </a:r>
                      <a:endParaRPr lang="en-US" sz="2400" dirty="0"/>
                    </a:p>
                  </a:txBody>
                  <a:tcPr>
                    <a:solidFill>
                      <a:srgbClr val="FFFF00"/>
                    </a:solidFill>
                  </a:tcPr>
                </a:tc>
                <a:tc>
                  <a:txBody>
                    <a:bodyPr/>
                    <a:lstStyle/>
                    <a:p>
                      <a:endParaRPr lang="en-US" sz="2400" dirty="0"/>
                    </a:p>
                  </a:txBody>
                  <a:tcPr>
                    <a:noFill/>
                  </a:tcPr>
                </a:tc>
                <a:extLst>
                  <a:ext uri="{0D108BD9-81ED-4DB2-BD59-A6C34878D82A}">
                    <a16:rowId xmlns:a16="http://schemas.microsoft.com/office/drawing/2014/main" val="10001"/>
                  </a:ext>
                </a:extLst>
              </a:tr>
              <a:tr h="512483">
                <a:tc>
                  <a:txBody>
                    <a:bodyPr/>
                    <a:lstStyle/>
                    <a:p>
                      <a:r>
                        <a:rPr lang="en-US" sz="2400" dirty="0" smtClean="0"/>
                        <a:t>b</a:t>
                      </a:r>
                      <a:endParaRPr lang="en-US" sz="2400" dirty="0"/>
                    </a:p>
                  </a:txBody>
                  <a:tcPr>
                    <a:solidFill>
                      <a:schemeClr val="accent1">
                        <a:lumMod val="20000"/>
                        <a:lumOff val="80000"/>
                      </a:schemeClr>
                    </a:solidFill>
                  </a:tcPr>
                </a:tc>
                <a:tc>
                  <a:txBody>
                    <a:bodyPr/>
                    <a:lstStyle/>
                    <a:p>
                      <a:r>
                        <a:rPr lang="en-US" sz="2400" dirty="0" smtClean="0"/>
                        <a:t>0</a:t>
                      </a:r>
                      <a:endParaRPr lang="en-US" sz="2400" dirty="0"/>
                    </a:p>
                  </a:txBody>
                  <a:tcPr>
                    <a:solidFill>
                      <a:schemeClr val="accent1"/>
                    </a:solidFill>
                  </a:tcPr>
                </a:tc>
                <a:tc>
                  <a:txBody>
                    <a:bodyPr/>
                    <a:lstStyle/>
                    <a:p>
                      <a:r>
                        <a:rPr lang="en-US" sz="2400" dirty="0" smtClean="0"/>
                        <a:t>2</a:t>
                      </a:r>
                      <a:endParaRPr lang="en-US" sz="2400" dirty="0"/>
                    </a:p>
                  </a:txBody>
                  <a:tcPr>
                    <a:solidFill>
                      <a:srgbClr val="FFFF00"/>
                    </a:solidFill>
                  </a:tcPr>
                </a:tc>
                <a:tc>
                  <a:txBody>
                    <a:bodyPr/>
                    <a:lstStyle/>
                    <a:p>
                      <a:r>
                        <a:rPr lang="en-US" sz="2400" dirty="0" smtClean="0"/>
                        <a:t>0</a:t>
                      </a:r>
                      <a:endParaRPr lang="en-US" sz="2400" dirty="0"/>
                    </a:p>
                  </a:txBody>
                  <a:tcPr>
                    <a:solidFill>
                      <a:schemeClr val="accent1"/>
                    </a:solidFill>
                  </a:tcPr>
                </a:tc>
                <a:tc>
                  <a:txBody>
                    <a:bodyPr/>
                    <a:lstStyle/>
                    <a:p>
                      <a:endParaRPr lang="en-US" sz="2400" dirty="0"/>
                    </a:p>
                  </a:txBody>
                  <a:tcPr>
                    <a:noFill/>
                  </a:tcPr>
                </a:tc>
                <a:extLst>
                  <a:ext uri="{0D108BD9-81ED-4DB2-BD59-A6C34878D82A}">
                    <a16:rowId xmlns:a16="http://schemas.microsoft.com/office/drawing/2014/main" val="10002"/>
                  </a:ext>
                </a:extLst>
              </a:tr>
              <a:tr h="512483">
                <a:tc>
                  <a:txBody>
                    <a:bodyPr/>
                    <a:lstStyle/>
                    <a:p>
                      <a:r>
                        <a:rPr lang="en-US" sz="2400" dirty="0" smtClean="0"/>
                        <a:t>c</a:t>
                      </a:r>
                      <a:endParaRPr lang="en-US" sz="2400" dirty="0"/>
                    </a:p>
                  </a:txBody>
                  <a:tcPr>
                    <a:solidFill>
                      <a:schemeClr val="accent1">
                        <a:lumMod val="20000"/>
                        <a:lumOff val="80000"/>
                      </a:schemeClr>
                    </a:solidFill>
                  </a:tcPr>
                </a:tc>
                <a:tc>
                  <a:txBody>
                    <a:bodyPr/>
                    <a:lstStyle/>
                    <a:p>
                      <a:r>
                        <a:rPr lang="en-US" sz="2400" dirty="0" smtClean="0"/>
                        <a:t>0</a:t>
                      </a:r>
                      <a:endParaRPr lang="en-US" sz="2400" dirty="0"/>
                    </a:p>
                  </a:txBody>
                  <a:tcPr>
                    <a:solidFill>
                      <a:schemeClr val="accent1"/>
                    </a:solidFill>
                  </a:tcPr>
                </a:tc>
                <a:tc>
                  <a:txBody>
                    <a:bodyPr/>
                    <a:lstStyle/>
                    <a:p>
                      <a:r>
                        <a:rPr lang="en-US" sz="2400" dirty="0" smtClean="0"/>
                        <a:t>0</a:t>
                      </a:r>
                      <a:endParaRPr lang="en-US" sz="2400" dirty="0"/>
                    </a:p>
                  </a:txBody>
                  <a:tcPr>
                    <a:solidFill>
                      <a:schemeClr val="accent1"/>
                    </a:solidFill>
                  </a:tcPr>
                </a:tc>
                <a:tc>
                  <a:txBody>
                    <a:bodyPr/>
                    <a:lstStyle/>
                    <a:p>
                      <a:r>
                        <a:rPr lang="en-US" sz="2400" dirty="0" smtClean="0"/>
                        <a:t>0</a:t>
                      </a:r>
                      <a:endParaRPr lang="en-US" sz="2400" dirty="0"/>
                    </a:p>
                  </a:txBody>
                  <a:tcPr>
                    <a:solidFill>
                      <a:schemeClr val="accent1"/>
                    </a:solidFill>
                  </a:tcPr>
                </a:tc>
                <a:tc>
                  <a:txBody>
                    <a:bodyPr/>
                    <a:lstStyle/>
                    <a:p>
                      <a:endParaRPr lang="en-US" sz="2400" dirty="0"/>
                    </a:p>
                  </a:txBody>
                  <a:tcPr>
                    <a:noFill/>
                  </a:tcPr>
                </a:tc>
                <a:extLst>
                  <a:ext uri="{0D108BD9-81ED-4DB2-BD59-A6C34878D82A}">
                    <a16:rowId xmlns:a16="http://schemas.microsoft.com/office/drawing/2014/main" val="10003"/>
                  </a:ext>
                </a:extLst>
              </a:tr>
              <a:tr h="512483">
                <a:tc>
                  <a:txBody>
                    <a:bodyPr/>
                    <a:lstStyle/>
                    <a:p>
                      <a:r>
                        <a:rPr lang="en-US" sz="2400" dirty="0" smtClean="0"/>
                        <a:t>“other”</a:t>
                      </a:r>
                      <a:endParaRPr lang="en-US" sz="2400" dirty="0"/>
                    </a:p>
                  </a:txBody>
                  <a:tcPr>
                    <a:solidFill>
                      <a:schemeClr val="accent1">
                        <a:lumMod val="20000"/>
                        <a:lumOff val="80000"/>
                      </a:schemeClr>
                    </a:solidFill>
                  </a:tcPr>
                </a:tc>
                <a:tc>
                  <a:txBody>
                    <a:bodyPr/>
                    <a:lstStyle/>
                    <a:p>
                      <a:r>
                        <a:rPr lang="en-US" sz="2400" dirty="0" smtClean="0"/>
                        <a:t>0</a:t>
                      </a:r>
                      <a:endParaRPr lang="en-US" sz="2400" dirty="0"/>
                    </a:p>
                  </a:txBody>
                  <a:tcPr>
                    <a:solidFill>
                      <a:schemeClr val="accent1"/>
                    </a:solidFill>
                  </a:tcPr>
                </a:tc>
                <a:tc>
                  <a:txBody>
                    <a:bodyPr/>
                    <a:lstStyle/>
                    <a:p>
                      <a:r>
                        <a:rPr lang="en-US" sz="2400" dirty="0" smtClean="0"/>
                        <a:t>0</a:t>
                      </a:r>
                      <a:endParaRPr lang="en-US" sz="2400" dirty="0"/>
                    </a:p>
                  </a:txBody>
                  <a:tcPr>
                    <a:solidFill>
                      <a:schemeClr val="accent1"/>
                    </a:solidFill>
                  </a:tcPr>
                </a:tc>
                <a:tc>
                  <a:txBody>
                    <a:bodyPr/>
                    <a:lstStyle/>
                    <a:p>
                      <a:r>
                        <a:rPr lang="en-US" sz="2400" dirty="0" smtClean="0"/>
                        <a:t>0</a:t>
                      </a:r>
                      <a:endParaRPr lang="en-US" sz="2400" dirty="0"/>
                    </a:p>
                  </a:txBody>
                  <a:tcPr>
                    <a:solidFill>
                      <a:schemeClr val="accent1"/>
                    </a:solidFill>
                  </a:tcPr>
                </a:tc>
                <a:tc>
                  <a:txBody>
                    <a:bodyPr/>
                    <a:lstStyle/>
                    <a:p>
                      <a:endParaRPr lang="en-US" sz="2400" dirty="0"/>
                    </a:p>
                  </a:txBody>
                  <a:tcPr>
                    <a:noFill/>
                  </a:tcPr>
                </a:tc>
                <a:extLst>
                  <a:ext uri="{0D108BD9-81ED-4DB2-BD59-A6C34878D82A}">
                    <a16:rowId xmlns:a16="http://schemas.microsoft.com/office/drawing/2014/main" val="10004"/>
                  </a:ext>
                </a:extLst>
              </a:tr>
            </a:tbl>
          </a:graphicData>
        </a:graphic>
      </p:graphicFrame>
      <p:sp>
        <p:nvSpPr>
          <p:cNvPr id="5" name="TextBox 4"/>
          <p:cNvSpPr txBox="1"/>
          <p:nvPr/>
        </p:nvSpPr>
        <p:spPr>
          <a:xfrm>
            <a:off x="8307488" y="5566966"/>
            <a:ext cx="894476"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smtClean="0">
                <a:ln>
                  <a:noFill/>
                </a:ln>
                <a:solidFill>
                  <a:srgbClr val="000000"/>
                </a:solidFill>
                <a:effectLst/>
                <a:uFillTx/>
                <a:latin typeface="+mn-lt"/>
                <a:ea typeface="+mn-ea"/>
                <a:cs typeface="+mn-cs"/>
                <a:sym typeface="Helvetica Light"/>
              </a:rPr>
              <a:t>x=0</a:t>
            </a:r>
            <a:endParaRPr kumimoji="0" lang="en-US" sz="3600" b="0" i="0" u="none" strike="noStrike" cap="none" spc="0" normalizeH="0" baseline="0">
              <a:ln>
                <a:noFill/>
              </a:ln>
              <a:solidFill>
                <a:srgbClr val="000000"/>
              </a:solidFill>
              <a:effectLst/>
              <a:uFillTx/>
              <a:latin typeface="+mn-lt"/>
              <a:ea typeface="+mn-ea"/>
              <a:cs typeface="+mn-cs"/>
              <a:sym typeface="Helvetica Light"/>
            </a:endParaRPr>
          </a:p>
        </p:txBody>
      </p:sp>
      <p:sp>
        <p:nvSpPr>
          <p:cNvPr id="6" name="TextBox 5"/>
          <p:cNvSpPr txBox="1"/>
          <p:nvPr/>
        </p:nvSpPr>
        <p:spPr>
          <a:xfrm>
            <a:off x="9444176" y="5566966"/>
            <a:ext cx="894476"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smtClean="0">
                <a:ln>
                  <a:noFill/>
                </a:ln>
                <a:solidFill>
                  <a:srgbClr val="000000"/>
                </a:solidFill>
                <a:effectLst/>
                <a:uFillTx/>
                <a:latin typeface="+mn-lt"/>
                <a:ea typeface="+mn-ea"/>
                <a:cs typeface="+mn-cs"/>
                <a:sym typeface="Helvetica Light"/>
              </a:rPr>
              <a:t>x=0</a:t>
            </a:r>
            <a:endParaRPr kumimoji="0" lang="en-US" sz="3600" b="0" i="0" u="none" strike="noStrike" cap="none" spc="0" normalizeH="0" baseline="0">
              <a:ln>
                <a:noFill/>
              </a:ln>
              <a:solidFill>
                <a:srgbClr val="000000"/>
              </a:solidFill>
              <a:effectLst/>
              <a:uFillTx/>
              <a:latin typeface="+mn-lt"/>
              <a:ea typeface="+mn-ea"/>
              <a:cs typeface="+mn-cs"/>
              <a:sym typeface="Helvetica Light"/>
            </a:endParaRPr>
          </a:p>
        </p:txBody>
      </p:sp>
      <p:sp>
        <p:nvSpPr>
          <p:cNvPr id="7" name="TextBox 6"/>
          <p:cNvSpPr txBox="1"/>
          <p:nvPr/>
        </p:nvSpPr>
        <p:spPr>
          <a:xfrm>
            <a:off x="10516513" y="5566966"/>
            <a:ext cx="894476"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000000"/>
                </a:solidFill>
                <a:effectLst/>
                <a:uFillTx/>
                <a:latin typeface="+mn-lt"/>
                <a:ea typeface="+mn-ea"/>
                <a:cs typeface="+mn-cs"/>
                <a:sym typeface="Helvetica Light"/>
              </a:rPr>
              <a:t>x=0</a:t>
            </a:r>
            <a:endParaRPr kumimoji="0" lang="en-US" sz="36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8" name="TextBox 7"/>
          <p:cNvSpPr txBox="1"/>
          <p:nvPr/>
        </p:nvSpPr>
        <p:spPr>
          <a:xfrm>
            <a:off x="11675574" y="5566966"/>
            <a:ext cx="894476"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000000"/>
                </a:solidFill>
                <a:effectLst/>
                <a:uFillTx/>
                <a:latin typeface="+mn-lt"/>
                <a:ea typeface="+mn-ea"/>
                <a:cs typeface="+mn-cs"/>
                <a:sym typeface="Helvetica Light"/>
              </a:rPr>
              <a:t>x=1</a:t>
            </a:r>
            <a:endParaRPr kumimoji="0" lang="en-US" sz="36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9" name="Oval 8"/>
          <p:cNvSpPr/>
          <p:nvPr/>
        </p:nvSpPr>
        <p:spPr>
          <a:xfrm>
            <a:off x="8738029" y="7304329"/>
            <a:ext cx="1399592"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smtClean="0">
                <a:solidFill>
                  <a:srgbClr val="FF0000"/>
                </a:solidFill>
              </a:rPr>
              <a:t>j=2</a:t>
            </a:r>
            <a:endParaRPr kumimoji="0" lang="en-US" b="0" i="0" u="none" strike="noStrike" cap="none" spc="0" normalizeH="0" baseline="0" dirty="0">
              <a:ln>
                <a:noFill/>
              </a:ln>
              <a:solidFill>
                <a:srgbClr val="FF0000"/>
              </a:solidFill>
              <a:effectLst/>
              <a:uFillTx/>
              <a:sym typeface="Helvetica Light"/>
            </a:endParaRPr>
          </a:p>
        </p:txBody>
      </p:sp>
      <p:sp>
        <p:nvSpPr>
          <p:cNvPr id="10" name="Oval 9"/>
          <p:cNvSpPr/>
          <p:nvPr/>
        </p:nvSpPr>
        <p:spPr>
          <a:xfrm>
            <a:off x="11024548" y="7304329"/>
            <a:ext cx="1399592"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smtClean="0">
                <a:solidFill>
                  <a:srgbClr val="FF0000"/>
                </a:solidFill>
              </a:rPr>
              <a:t>j=3</a:t>
            </a:r>
            <a:endParaRPr kumimoji="0" lang="en-US" b="0" i="0" u="none" strike="noStrike" cap="none" spc="0" normalizeH="0" baseline="0" dirty="0">
              <a:ln>
                <a:noFill/>
              </a:ln>
              <a:solidFill>
                <a:srgbClr val="FF0000"/>
              </a:solidFill>
              <a:effectLst/>
              <a:uFillTx/>
              <a:sym typeface="Helvetica Light"/>
            </a:endParaRPr>
          </a:p>
        </p:txBody>
      </p:sp>
      <p:cxnSp>
        <p:nvCxnSpPr>
          <p:cNvPr id="11" name="Straight Arrow Connector 10"/>
          <p:cNvCxnSpPr/>
          <p:nvPr/>
        </p:nvCxnSpPr>
        <p:spPr>
          <a:xfrm>
            <a:off x="10137621" y="7765974"/>
            <a:ext cx="886927" cy="0"/>
          </a:xfrm>
          <a:prstGeom prst="straightConnector1">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3" name="TextBox 12"/>
          <p:cNvSpPr txBox="1"/>
          <p:nvPr/>
        </p:nvSpPr>
        <p:spPr>
          <a:xfrm>
            <a:off x="10334989" y="7111248"/>
            <a:ext cx="359073"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000000"/>
                </a:solidFill>
                <a:effectLst/>
                <a:uFillTx/>
                <a:latin typeface="+mn-lt"/>
                <a:ea typeface="+mn-ea"/>
                <a:cs typeface="+mn-cs"/>
                <a:sym typeface="Helvetica Light"/>
              </a:rPr>
              <a:t>a</a:t>
            </a:r>
            <a:endParaRPr kumimoji="0" lang="en-US" sz="3600" b="0" i="0" u="none" strike="noStrike" cap="none" spc="0" normalizeH="0" baseline="0" dirty="0">
              <a:ln>
                <a:noFill/>
              </a:ln>
              <a:solidFill>
                <a:srgbClr val="000000"/>
              </a:solidFill>
              <a:effectLst/>
              <a:uFillTx/>
              <a:latin typeface="+mn-lt"/>
              <a:ea typeface="+mn-ea"/>
              <a:cs typeface="+mn-cs"/>
              <a:sym typeface="Helvetica Light"/>
            </a:endParaRPr>
          </a:p>
        </p:txBody>
      </p:sp>
      <p:cxnSp>
        <p:nvCxnSpPr>
          <p:cNvPr id="23" name="Straight Arrow Connector 19"/>
          <p:cNvCxnSpPr/>
          <p:nvPr/>
        </p:nvCxnSpPr>
        <p:spPr>
          <a:xfrm rot="16200000" flipV="1">
            <a:off x="8301137" y="6167419"/>
            <a:ext cx="12700" cy="2286519"/>
          </a:xfrm>
          <a:prstGeom prst="curvedConnector3">
            <a:avLst>
              <a:gd name="adj1" fmla="val 3342843"/>
            </a:avLst>
          </a:prstGeom>
          <a:noFill/>
          <a:ln w="63500"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139651331"/>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Fourth Step</a:t>
            </a:r>
            <a:endParaRPr lang="en-US" dirty="0"/>
          </a:p>
        </p:txBody>
      </p:sp>
      <p:sp>
        <p:nvSpPr>
          <p:cNvPr id="3" name="Text Placeholder 2"/>
          <p:cNvSpPr>
            <a:spLocks noGrp="1"/>
          </p:cNvSpPr>
          <p:nvPr>
            <p:ph type="body" idx="1"/>
          </p:nvPr>
        </p:nvSpPr>
        <p:spPr>
          <a:xfrm>
            <a:off x="182879" y="2603500"/>
            <a:ext cx="6716761" cy="6936740"/>
          </a:xfrm>
        </p:spPr>
        <p:txBody>
          <a:bodyPr>
            <a:normAutofit/>
          </a:bodyPr>
          <a:lstStyle/>
          <a:p>
            <a:pPr>
              <a:spcBef>
                <a:spcPts val="2400"/>
              </a:spcBef>
            </a:pPr>
            <a:r>
              <a:rPr lang="en-US" dirty="0" smtClean="0"/>
              <a:t>Due to x=1, the values from column j=1 are copied over</a:t>
            </a:r>
          </a:p>
          <a:p>
            <a:pPr>
              <a:spcBef>
                <a:spcPts val="2400"/>
              </a:spcBef>
            </a:pPr>
            <a:r>
              <a:rPr lang="en-US" dirty="0" smtClean="0"/>
              <a:t>As “c” is the matching char, it gets the transition to j=j+1, which is the acceptance state</a:t>
            </a:r>
          </a:p>
          <a:p>
            <a:pPr>
              <a:spcBef>
                <a:spcPts val="2400"/>
              </a:spcBef>
            </a:pPr>
            <a:r>
              <a:rPr lang="en-US" dirty="0" smtClean="0"/>
              <a:t>“b” would be match for partial “ab..” (as previous in j=2 was an “a”)</a:t>
            </a:r>
          </a:p>
          <a:p>
            <a:pPr>
              <a:spcBef>
                <a:spcPts val="2400"/>
              </a:spcBef>
            </a:pPr>
            <a:r>
              <a:rPr lang="en-US" dirty="0" smtClean="0"/>
              <a:t>“a” would always be match for “a</a:t>
            </a:r>
            <a:r>
              <a:rPr lang="mr-IN" dirty="0" smtClean="0"/>
              <a:t>…</a:t>
            </a:r>
            <a:r>
              <a:rPr lang="en-US" dirty="0" smtClean="0"/>
              <a:t>” (</a:t>
            </a:r>
            <a:r>
              <a:rPr lang="en-US" dirty="0" err="1" smtClean="0"/>
              <a:t>ie</a:t>
            </a:r>
            <a:r>
              <a:rPr lang="en-US" dirty="0" smtClean="0"/>
              <a:t>, a new starting at j=0)</a:t>
            </a:r>
            <a:endParaRPr lang="en-US" dirty="0"/>
          </a:p>
        </p:txBody>
      </p:sp>
      <p:graphicFrame>
        <p:nvGraphicFramePr>
          <p:cNvPr id="50" name="Table 49"/>
          <p:cNvGraphicFramePr>
            <a:graphicFrameLocks noGrp="1"/>
          </p:cNvGraphicFramePr>
          <p:nvPr>
            <p:extLst>
              <p:ext uri="{D42A27DB-BD31-4B8C-83A1-F6EECF244321}">
                <p14:modId xmlns:p14="http://schemas.microsoft.com/office/powerpoint/2010/main" val="1212053362"/>
              </p:ext>
            </p:extLst>
          </p:nvPr>
        </p:nvGraphicFramePr>
        <p:xfrm>
          <a:off x="6934261" y="3009988"/>
          <a:ext cx="5900375" cy="2562415"/>
        </p:xfrm>
        <a:graphic>
          <a:graphicData uri="http://schemas.openxmlformats.org/drawingml/2006/table">
            <a:tbl>
              <a:tblPr firstRow="1" bandRow="1">
                <a:tableStyleId>{5940675A-B579-460E-94D1-54222C63F5DA}</a:tableStyleId>
              </a:tblPr>
              <a:tblGrid>
                <a:gridCol w="1180075">
                  <a:extLst>
                    <a:ext uri="{9D8B030D-6E8A-4147-A177-3AD203B41FA5}">
                      <a16:colId xmlns:a16="http://schemas.microsoft.com/office/drawing/2014/main" val="20000"/>
                    </a:ext>
                  </a:extLst>
                </a:gridCol>
                <a:gridCol w="1180075">
                  <a:extLst>
                    <a:ext uri="{9D8B030D-6E8A-4147-A177-3AD203B41FA5}">
                      <a16:colId xmlns:a16="http://schemas.microsoft.com/office/drawing/2014/main" val="20001"/>
                    </a:ext>
                  </a:extLst>
                </a:gridCol>
                <a:gridCol w="1180075">
                  <a:extLst>
                    <a:ext uri="{9D8B030D-6E8A-4147-A177-3AD203B41FA5}">
                      <a16:colId xmlns:a16="http://schemas.microsoft.com/office/drawing/2014/main" val="20002"/>
                    </a:ext>
                  </a:extLst>
                </a:gridCol>
                <a:gridCol w="1180075">
                  <a:extLst>
                    <a:ext uri="{9D8B030D-6E8A-4147-A177-3AD203B41FA5}">
                      <a16:colId xmlns:a16="http://schemas.microsoft.com/office/drawing/2014/main" val="20003"/>
                    </a:ext>
                  </a:extLst>
                </a:gridCol>
                <a:gridCol w="1180075">
                  <a:extLst>
                    <a:ext uri="{9D8B030D-6E8A-4147-A177-3AD203B41FA5}">
                      <a16:colId xmlns:a16="http://schemas.microsoft.com/office/drawing/2014/main" val="20004"/>
                    </a:ext>
                  </a:extLst>
                </a:gridCol>
              </a:tblGrid>
              <a:tr h="512483">
                <a:tc>
                  <a:txBody>
                    <a:bodyPr/>
                    <a:lstStyle/>
                    <a:p>
                      <a:r>
                        <a:rPr lang="en-US" sz="2400" dirty="0" smtClean="0"/>
                        <a:t>“</a:t>
                      </a:r>
                      <a:r>
                        <a:rPr lang="en-US" sz="2400" dirty="0" err="1" smtClean="0"/>
                        <a:t>abac</a:t>
                      </a:r>
                      <a:r>
                        <a:rPr lang="en-US" sz="2400" dirty="0" smtClean="0"/>
                        <a:t>”</a:t>
                      </a:r>
                      <a:endParaRPr lang="en-US" sz="2400" dirty="0"/>
                    </a:p>
                  </a:txBody>
                  <a:tcPr/>
                </a:tc>
                <a:tc>
                  <a:txBody>
                    <a:bodyPr/>
                    <a:lstStyle/>
                    <a:p>
                      <a:r>
                        <a:rPr lang="en-US" sz="2400" dirty="0" smtClean="0"/>
                        <a:t>j=0</a:t>
                      </a:r>
                      <a:endParaRPr lang="en-US" sz="2400" dirty="0"/>
                    </a:p>
                  </a:txBody>
                  <a:tcPr>
                    <a:solidFill>
                      <a:schemeClr val="accent3"/>
                    </a:solidFill>
                  </a:tcPr>
                </a:tc>
                <a:tc>
                  <a:txBody>
                    <a:bodyPr/>
                    <a:lstStyle/>
                    <a:p>
                      <a:r>
                        <a:rPr lang="en-US" sz="2400" dirty="0" smtClean="0"/>
                        <a:t>j=1</a:t>
                      </a:r>
                      <a:endParaRPr lang="en-US" sz="2400" dirty="0"/>
                    </a:p>
                  </a:txBody>
                  <a:tcPr>
                    <a:solidFill>
                      <a:schemeClr val="accent3"/>
                    </a:solidFill>
                  </a:tcPr>
                </a:tc>
                <a:tc>
                  <a:txBody>
                    <a:bodyPr/>
                    <a:lstStyle/>
                    <a:p>
                      <a:r>
                        <a:rPr lang="en-US" sz="2400" dirty="0" smtClean="0"/>
                        <a:t>j=2</a:t>
                      </a:r>
                      <a:endParaRPr lang="en-US" sz="2400" dirty="0"/>
                    </a:p>
                  </a:txBody>
                  <a:tcPr>
                    <a:solidFill>
                      <a:schemeClr val="accent3"/>
                    </a:solidFill>
                  </a:tcPr>
                </a:tc>
                <a:tc>
                  <a:txBody>
                    <a:bodyPr/>
                    <a:lstStyle/>
                    <a:p>
                      <a:r>
                        <a:rPr lang="en-US" sz="2400" dirty="0" smtClean="0"/>
                        <a:t>j=3</a:t>
                      </a:r>
                      <a:endParaRPr lang="en-US" sz="2400" dirty="0"/>
                    </a:p>
                  </a:txBody>
                  <a:tcPr>
                    <a:solidFill>
                      <a:schemeClr val="accent3"/>
                    </a:solidFill>
                  </a:tcPr>
                </a:tc>
                <a:extLst>
                  <a:ext uri="{0D108BD9-81ED-4DB2-BD59-A6C34878D82A}">
                    <a16:rowId xmlns:a16="http://schemas.microsoft.com/office/drawing/2014/main" val="10000"/>
                  </a:ext>
                </a:extLst>
              </a:tr>
              <a:tr h="512483">
                <a:tc>
                  <a:txBody>
                    <a:bodyPr/>
                    <a:lstStyle/>
                    <a:p>
                      <a:r>
                        <a:rPr lang="en-US" sz="2400" dirty="0" smtClean="0"/>
                        <a:t>a</a:t>
                      </a:r>
                      <a:endParaRPr lang="en-US" sz="2400" dirty="0"/>
                    </a:p>
                  </a:txBody>
                  <a:tcPr>
                    <a:solidFill>
                      <a:schemeClr val="accent1">
                        <a:lumMod val="20000"/>
                        <a:lumOff val="80000"/>
                      </a:schemeClr>
                    </a:solidFill>
                  </a:tcPr>
                </a:tc>
                <a:tc>
                  <a:txBody>
                    <a:bodyPr/>
                    <a:lstStyle/>
                    <a:p>
                      <a:r>
                        <a:rPr lang="en-US" sz="2400" dirty="0" smtClean="0"/>
                        <a:t>1</a:t>
                      </a:r>
                      <a:endParaRPr lang="en-US" sz="2400" dirty="0"/>
                    </a:p>
                  </a:txBody>
                  <a:tcPr>
                    <a:solidFill>
                      <a:srgbClr val="FFFF00"/>
                    </a:solidFill>
                  </a:tcPr>
                </a:tc>
                <a:tc>
                  <a:txBody>
                    <a:bodyPr/>
                    <a:lstStyle/>
                    <a:p>
                      <a:r>
                        <a:rPr lang="en-US" sz="2400" dirty="0" smtClean="0"/>
                        <a:t>1</a:t>
                      </a:r>
                      <a:endParaRPr lang="en-US" sz="2400" dirty="0"/>
                    </a:p>
                  </a:txBody>
                  <a:tcPr>
                    <a:solidFill>
                      <a:srgbClr val="FFFF00"/>
                    </a:solidFill>
                  </a:tcPr>
                </a:tc>
                <a:tc>
                  <a:txBody>
                    <a:bodyPr/>
                    <a:lstStyle/>
                    <a:p>
                      <a:r>
                        <a:rPr lang="en-US" sz="2400" dirty="0" smtClean="0"/>
                        <a:t>3</a:t>
                      </a:r>
                      <a:endParaRPr lang="en-US" sz="2400" dirty="0"/>
                    </a:p>
                  </a:txBody>
                  <a:tcPr>
                    <a:solidFill>
                      <a:srgbClr val="FFFF00"/>
                    </a:solidFill>
                  </a:tcPr>
                </a:tc>
                <a:tc>
                  <a:txBody>
                    <a:bodyPr/>
                    <a:lstStyle/>
                    <a:p>
                      <a:r>
                        <a:rPr lang="en-US" sz="2400" dirty="0" smtClean="0"/>
                        <a:t>1</a:t>
                      </a:r>
                      <a:endParaRPr lang="en-US" sz="2400" dirty="0"/>
                    </a:p>
                  </a:txBody>
                  <a:tcPr>
                    <a:solidFill>
                      <a:srgbClr val="FFFF00"/>
                    </a:solidFill>
                  </a:tcPr>
                </a:tc>
                <a:extLst>
                  <a:ext uri="{0D108BD9-81ED-4DB2-BD59-A6C34878D82A}">
                    <a16:rowId xmlns:a16="http://schemas.microsoft.com/office/drawing/2014/main" val="10001"/>
                  </a:ext>
                </a:extLst>
              </a:tr>
              <a:tr h="512483">
                <a:tc>
                  <a:txBody>
                    <a:bodyPr/>
                    <a:lstStyle/>
                    <a:p>
                      <a:r>
                        <a:rPr lang="en-US" sz="2400" dirty="0" smtClean="0"/>
                        <a:t>b</a:t>
                      </a:r>
                      <a:endParaRPr lang="en-US" sz="2400" dirty="0"/>
                    </a:p>
                  </a:txBody>
                  <a:tcPr>
                    <a:solidFill>
                      <a:schemeClr val="accent1">
                        <a:lumMod val="20000"/>
                        <a:lumOff val="80000"/>
                      </a:schemeClr>
                    </a:solidFill>
                  </a:tcPr>
                </a:tc>
                <a:tc>
                  <a:txBody>
                    <a:bodyPr/>
                    <a:lstStyle/>
                    <a:p>
                      <a:r>
                        <a:rPr lang="en-US" sz="2400" dirty="0" smtClean="0"/>
                        <a:t>0</a:t>
                      </a:r>
                      <a:endParaRPr lang="en-US" sz="2400" dirty="0"/>
                    </a:p>
                  </a:txBody>
                  <a:tcPr>
                    <a:solidFill>
                      <a:schemeClr val="accent1"/>
                    </a:solidFill>
                  </a:tcPr>
                </a:tc>
                <a:tc>
                  <a:txBody>
                    <a:bodyPr/>
                    <a:lstStyle/>
                    <a:p>
                      <a:r>
                        <a:rPr lang="en-US" sz="2400" dirty="0" smtClean="0"/>
                        <a:t>2</a:t>
                      </a:r>
                      <a:endParaRPr lang="en-US" sz="2400" dirty="0"/>
                    </a:p>
                  </a:txBody>
                  <a:tcPr>
                    <a:solidFill>
                      <a:srgbClr val="FFFF00"/>
                    </a:solidFill>
                  </a:tcPr>
                </a:tc>
                <a:tc>
                  <a:txBody>
                    <a:bodyPr/>
                    <a:lstStyle/>
                    <a:p>
                      <a:r>
                        <a:rPr lang="en-US" sz="2400" dirty="0" smtClean="0"/>
                        <a:t>0</a:t>
                      </a:r>
                      <a:endParaRPr lang="en-US" sz="2400" dirty="0"/>
                    </a:p>
                  </a:txBody>
                  <a:tcPr>
                    <a:solidFill>
                      <a:schemeClr val="accent1"/>
                    </a:solidFill>
                  </a:tcPr>
                </a:tc>
                <a:tc>
                  <a:txBody>
                    <a:bodyPr/>
                    <a:lstStyle/>
                    <a:p>
                      <a:r>
                        <a:rPr lang="en-US" sz="2400" dirty="0" smtClean="0"/>
                        <a:t>2</a:t>
                      </a:r>
                      <a:endParaRPr lang="en-US" sz="2400" dirty="0"/>
                    </a:p>
                  </a:txBody>
                  <a:tcPr>
                    <a:solidFill>
                      <a:srgbClr val="FFFF00"/>
                    </a:solidFill>
                  </a:tcPr>
                </a:tc>
                <a:extLst>
                  <a:ext uri="{0D108BD9-81ED-4DB2-BD59-A6C34878D82A}">
                    <a16:rowId xmlns:a16="http://schemas.microsoft.com/office/drawing/2014/main" val="10002"/>
                  </a:ext>
                </a:extLst>
              </a:tr>
              <a:tr h="512483">
                <a:tc>
                  <a:txBody>
                    <a:bodyPr/>
                    <a:lstStyle/>
                    <a:p>
                      <a:r>
                        <a:rPr lang="en-US" sz="2400" dirty="0" smtClean="0"/>
                        <a:t>c</a:t>
                      </a:r>
                      <a:endParaRPr lang="en-US" sz="2400" dirty="0"/>
                    </a:p>
                  </a:txBody>
                  <a:tcPr>
                    <a:solidFill>
                      <a:schemeClr val="accent1">
                        <a:lumMod val="20000"/>
                        <a:lumOff val="80000"/>
                      </a:schemeClr>
                    </a:solidFill>
                  </a:tcPr>
                </a:tc>
                <a:tc>
                  <a:txBody>
                    <a:bodyPr/>
                    <a:lstStyle/>
                    <a:p>
                      <a:r>
                        <a:rPr lang="en-US" sz="2400" dirty="0" smtClean="0"/>
                        <a:t>0</a:t>
                      </a:r>
                      <a:endParaRPr lang="en-US" sz="2400" dirty="0"/>
                    </a:p>
                  </a:txBody>
                  <a:tcPr>
                    <a:solidFill>
                      <a:schemeClr val="accent1"/>
                    </a:solidFill>
                  </a:tcPr>
                </a:tc>
                <a:tc>
                  <a:txBody>
                    <a:bodyPr/>
                    <a:lstStyle/>
                    <a:p>
                      <a:r>
                        <a:rPr lang="en-US" sz="2400" dirty="0" smtClean="0"/>
                        <a:t>0</a:t>
                      </a:r>
                      <a:endParaRPr lang="en-US" sz="2400" dirty="0"/>
                    </a:p>
                  </a:txBody>
                  <a:tcPr>
                    <a:solidFill>
                      <a:schemeClr val="accent1"/>
                    </a:solidFill>
                  </a:tcPr>
                </a:tc>
                <a:tc>
                  <a:txBody>
                    <a:bodyPr/>
                    <a:lstStyle/>
                    <a:p>
                      <a:r>
                        <a:rPr lang="en-US" sz="2400" dirty="0" smtClean="0"/>
                        <a:t>0</a:t>
                      </a:r>
                      <a:endParaRPr lang="en-US" sz="2400" dirty="0"/>
                    </a:p>
                  </a:txBody>
                  <a:tcPr>
                    <a:solidFill>
                      <a:schemeClr val="accent1"/>
                    </a:solidFill>
                  </a:tcPr>
                </a:tc>
                <a:tc>
                  <a:txBody>
                    <a:bodyPr/>
                    <a:lstStyle/>
                    <a:p>
                      <a:r>
                        <a:rPr lang="en-US" sz="2400" dirty="0" smtClean="0"/>
                        <a:t>AS=4</a:t>
                      </a:r>
                      <a:endParaRPr lang="en-US" sz="2400" dirty="0"/>
                    </a:p>
                  </a:txBody>
                  <a:tcPr>
                    <a:solidFill>
                      <a:srgbClr val="FFFF00"/>
                    </a:solidFill>
                  </a:tcPr>
                </a:tc>
                <a:extLst>
                  <a:ext uri="{0D108BD9-81ED-4DB2-BD59-A6C34878D82A}">
                    <a16:rowId xmlns:a16="http://schemas.microsoft.com/office/drawing/2014/main" val="10003"/>
                  </a:ext>
                </a:extLst>
              </a:tr>
              <a:tr h="512483">
                <a:tc>
                  <a:txBody>
                    <a:bodyPr/>
                    <a:lstStyle/>
                    <a:p>
                      <a:r>
                        <a:rPr lang="en-US" sz="2400" dirty="0" smtClean="0"/>
                        <a:t>“other”</a:t>
                      </a:r>
                      <a:endParaRPr lang="en-US" sz="2400" dirty="0"/>
                    </a:p>
                  </a:txBody>
                  <a:tcPr>
                    <a:solidFill>
                      <a:schemeClr val="accent1">
                        <a:lumMod val="20000"/>
                        <a:lumOff val="80000"/>
                      </a:schemeClr>
                    </a:solidFill>
                  </a:tcPr>
                </a:tc>
                <a:tc>
                  <a:txBody>
                    <a:bodyPr/>
                    <a:lstStyle/>
                    <a:p>
                      <a:r>
                        <a:rPr lang="en-US" sz="2400" dirty="0" smtClean="0"/>
                        <a:t>0</a:t>
                      </a:r>
                      <a:endParaRPr lang="en-US" sz="2400" dirty="0"/>
                    </a:p>
                  </a:txBody>
                  <a:tcPr>
                    <a:solidFill>
                      <a:schemeClr val="accent1"/>
                    </a:solidFill>
                  </a:tcPr>
                </a:tc>
                <a:tc>
                  <a:txBody>
                    <a:bodyPr/>
                    <a:lstStyle/>
                    <a:p>
                      <a:r>
                        <a:rPr lang="en-US" sz="2400" dirty="0" smtClean="0"/>
                        <a:t>0</a:t>
                      </a:r>
                      <a:endParaRPr lang="en-US" sz="2400" dirty="0"/>
                    </a:p>
                  </a:txBody>
                  <a:tcPr>
                    <a:solidFill>
                      <a:schemeClr val="accent1"/>
                    </a:solidFill>
                  </a:tcPr>
                </a:tc>
                <a:tc>
                  <a:txBody>
                    <a:bodyPr/>
                    <a:lstStyle/>
                    <a:p>
                      <a:r>
                        <a:rPr lang="en-US" sz="2400" dirty="0" smtClean="0"/>
                        <a:t>0</a:t>
                      </a:r>
                      <a:endParaRPr lang="en-US" sz="2400" dirty="0"/>
                    </a:p>
                  </a:txBody>
                  <a:tcPr>
                    <a:solidFill>
                      <a:schemeClr val="accent1"/>
                    </a:solidFill>
                  </a:tcPr>
                </a:tc>
                <a:tc>
                  <a:txBody>
                    <a:bodyPr/>
                    <a:lstStyle/>
                    <a:p>
                      <a:r>
                        <a:rPr lang="en-US" sz="2400" dirty="0" smtClean="0"/>
                        <a:t>0</a:t>
                      </a:r>
                      <a:endParaRPr lang="en-US" sz="2400" dirty="0"/>
                    </a:p>
                  </a:txBody>
                  <a:tcPr>
                    <a:solidFill>
                      <a:schemeClr val="accent1"/>
                    </a:solidFill>
                  </a:tcPr>
                </a:tc>
                <a:extLst>
                  <a:ext uri="{0D108BD9-81ED-4DB2-BD59-A6C34878D82A}">
                    <a16:rowId xmlns:a16="http://schemas.microsoft.com/office/drawing/2014/main" val="10004"/>
                  </a:ext>
                </a:extLst>
              </a:tr>
            </a:tbl>
          </a:graphicData>
        </a:graphic>
      </p:graphicFrame>
      <p:sp>
        <p:nvSpPr>
          <p:cNvPr id="5" name="TextBox 4"/>
          <p:cNvSpPr txBox="1"/>
          <p:nvPr/>
        </p:nvSpPr>
        <p:spPr>
          <a:xfrm>
            <a:off x="8307488" y="5566966"/>
            <a:ext cx="894476"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smtClean="0">
                <a:ln>
                  <a:noFill/>
                </a:ln>
                <a:solidFill>
                  <a:srgbClr val="000000"/>
                </a:solidFill>
                <a:effectLst/>
                <a:uFillTx/>
                <a:latin typeface="+mn-lt"/>
                <a:ea typeface="+mn-ea"/>
                <a:cs typeface="+mn-cs"/>
                <a:sym typeface="Helvetica Light"/>
              </a:rPr>
              <a:t>x=0</a:t>
            </a:r>
            <a:endParaRPr kumimoji="0" lang="en-US" sz="3600" b="0" i="0" u="none" strike="noStrike" cap="none" spc="0" normalizeH="0" baseline="0">
              <a:ln>
                <a:noFill/>
              </a:ln>
              <a:solidFill>
                <a:srgbClr val="000000"/>
              </a:solidFill>
              <a:effectLst/>
              <a:uFillTx/>
              <a:latin typeface="+mn-lt"/>
              <a:ea typeface="+mn-ea"/>
              <a:cs typeface="+mn-cs"/>
              <a:sym typeface="Helvetica Light"/>
            </a:endParaRPr>
          </a:p>
        </p:txBody>
      </p:sp>
      <p:sp>
        <p:nvSpPr>
          <p:cNvPr id="6" name="TextBox 5"/>
          <p:cNvSpPr txBox="1"/>
          <p:nvPr/>
        </p:nvSpPr>
        <p:spPr>
          <a:xfrm>
            <a:off x="9444176" y="5566966"/>
            <a:ext cx="894476"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smtClean="0">
                <a:ln>
                  <a:noFill/>
                </a:ln>
                <a:solidFill>
                  <a:srgbClr val="000000"/>
                </a:solidFill>
                <a:effectLst/>
                <a:uFillTx/>
                <a:latin typeface="+mn-lt"/>
                <a:ea typeface="+mn-ea"/>
                <a:cs typeface="+mn-cs"/>
                <a:sym typeface="Helvetica Light"/>
              </a:rPr>
              <a:t>x=0</a:t>
            </a:r>
            <a:endParaRPr kumimoji="0" lang="en-US" sz="3600" b="0" i="0" u="none" strike="noStrike" cap="none" spc="0" normalizeH="0" baseline="0">
              <a:ln>
                <a:noFill/>
              </a:ln>
              <a:solidFill>
                <a:srgbClr val="000000"/>
              </a:solidFill>
              <a:effectLst/>
              <a:uFillTx/>
              <a:latin typeface="+mn-lt"/>
              <a:ea typeface="+mn-ea"/>
              <a:cs typeface="+mn-cs"/>
              <a:sym typeface="Helvetica Light"/>
            </a:endParaRPr>
          </a:p>
        </p:txBody>
      </p:sp>
      <p:sp>
        <p:nvSpPr>
          <p:cNvPr id="7" name="TextBox 6"/>
          <p:cNvSpPr txBox="1"/>
          <p:nvPr/>
        </p:nvSpPr>
        <p:spPr>
          <a:xfrm>
            <a:off x="10516513" y="5566966"/>
            <a:ext cx="894476"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000000"/>
                </a:solidFill>
                <a:effectLst/>
                <a:uFillTx/>
                <a:latin typeface="+mn-lt"/>
                <a:ea typeface="+mn-ea"/>
                <a:cs typeface="+mn-cs"/>
                <a:sym typeface="Helvetica Light"/>
              </a:rPr>
              <a:t>x=0</a:t>
            </a:r>
            <a:endParaRPr kumimoji="0" lang="en-US" sz="36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8" name="TextBox 7"/>
          <p:cNvSpPr txBox="1"/>
          <p:nvPr/>
        </p:nvSpPr>
        <p:spPr>
          <a:xfrm>
            <a:off x="11675574" y="5566966"/>
            <a:ext cx="894476"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000000"/>
                </a:solidFill>
                <a:effectLst/>
                <a:uFillTx/>
                <a:latin typeface="+mn-lt"/>
                <a:ea typeface="+mn-ea"/>
                <a:cs typeface="+mn-cs"/>
                <a:sym typeface="Helvetica Light"/>
              </a:rPr>
              <a:t>x=1</a:t>
            </a:r>
            <a:endParaRPr kumimoji="0" lang="en-US" sz="36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14" name="Oval 13"/>
          <p:cNvSpPr/>
          <p:nvPr/>
        </p:nvSpPr>
        <p:spPr>
          <a:xfrm>
            <a:off x="6632813" y="7498714"/>
            <a:ext cx="1399592"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smtClean="0">
                <a:solidFill>
                  <a:srgbClr val="FF0000"/>
                </a:solidFill>
              </a:rPr>
              <a:t>j=1</a:t>
            </a:r>
            <a:endParaRPr kumimoji="0" lang="en-US" b="0" i="0" u="none" strike="noStrike" cap="none" spc="0" normalizeH="0" baseline="0" dirty="0">
              <a:ln>
                <a:noFill/>
              </a:ln>
              <a:solidFill>
                <a:srgbClr val="FF0000"/>
              </a:solidFill>
              <a:effectLst/>
              <a:uFillTx/>
              <a:sym typeface="Helvetica Light"/>
            </a:endParaRPr>
          </a:p>
        </p:txBody>
      </p:sp>
      <p:sp>
        <p:nvSpPr>
          <p:cNvPr id="15" name="Oval 14"/>
          <p:cNvSpPr/>
          <p:nvPr/>
        </p:nvSpPr>
        <p:spPr>
          <a:xfrm>
            <a:off x="8149045" y="7498714"/>
            <a:ext cx="1399592"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smtClean="0">
                <a:solidFill>
                  <a:srgbClr val="FF0000"/>
                </a:solidFill>
              </a:rPr>
              <a:t>j=2</a:t>
            </a:r>
            <a:endParaRPr kumimoji="0" lang="en-US" b="0" i="0" u="none" strike="noStrike" cap="none" spc="0" normalizeH="0" baseline="0" dirty="0">
              <a:ln>
                <a:noFill/>
              </a:ln>
              <a:solidFill>
                <a:srgbClr val="FF0000"/>
              </a:solidFill>
              <a:effectLst/>
              <a:uFillTx/>
              <a:sym typeface="Helvetica Light"/>
            </a:endParaRPr>
          </a:p>
        </p:txBody>
      </p:sp>
      <p:sp>
        <p:nvSpPr>
          <p:cNvPr id="16" name="Oval 15"/>
          <p:cNvSpPr/>
          <p:nvPr/>
        </p:nvSpPr>
        <p:spPr>
          <a:xfrm>
            <a:off x="9679565" y="7492364"/>
            <a:ext cx="1399592"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smtClean="0">
                <a:solidFill>
                  <a:srgbClr val="FF0000"/>
                </a:solidFill>
              </a:rPr>
              <a:t>j=3</a:t>
            </a:r>
            <a:endParaRPr kumimoji="0" lang="en-US" b="0" i="0" u="none" strike="noStrike" cap="none" spc="0" normalizeH="0" baseline="0" dirty="0">
              <a:ln>
                <a:noFill/>
              </a:ln>
              <a:solidFill>
                <a:srgbClr val="FF0000"/>
              </a:solidFill>
              <a:effectLst/>
              <a:uFillTx/>
              <a:sym typeface="Helvetica Light"/>
            </a:endParaRPr>
          </a:p>
        </p:txBody>
      </p:sp>
      <p:sp>
        <p:nvSpPr>
          <p:cNvPr id="17" name="Oval 16"/>
          <p:cNvSpPr/>
          <p:nvPr/>
        </p:nvSpPr>
        <p:spPr>
          <a:xfrm>
            <a:off x="11491776" y="7498714"/>
            <a:ext cx="1399592"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smtClean="0">
                <a:solidFill>
                  <a:srgbClr val="FF0000"/>
                </a:solidFill>
              </a:rPr>
              <a:t>AS</a:t>
            </a:r>
            <a:endParaRPr kumimoji="0" lang="en-US" b="0" i="0" u="none" strike="noStrike" cap="none" spc="0" normalizeH="0" baseline="0" dirty="0">
              <a:ln>
                <a:noFill/>
              </a:ln>
              <a:solidFill>
                <a:srgbClr val="FF0000"/>
              </a:solidFill>
              <a:effectLst/>
              <a:uFillTx/>
              <a:sym typeface="Helvetica Light"/>
            </a:endParaRPr>
          </a:p>
        </p:txBody>
      </p:sp>
      <p:cxnSp>
        <p:nvCxnSpPr>
          <p:cNvPr id="18" name="Straight Arrow Connector 17"/>
          <p:cNvCxnSpPr>
            <a:stCxn id="16" idx="6"/>
            <a:endCxn id="17" idx="2"/>
          </p:cNvCxnSpPr>
          <p:nvPr/>
        </p:nvCxnSpPr>
        <p:spPr>
          <a:xfrm>
            <a:off x="11079157" y="7954009"/>
            <a:ext cx="412619" cy="6350"/>
          </a:xfrm>
          <a:prstGeom prst="straightConnector1">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9" name="Straight Arrow Connector 19"/>
          <p:cNvCxnSpPr>
            <a:stCxn id="16" idx="4"/>
            <a:endCxn id="15" idx="4"/>
          </p:cNvCxnSpPr>
          <p:nvPr/>
        </p:nvCxnSpPr>
        <p:spPr>
          <a:xfrm rot="5400000">
            <a:off x="9610926" y="7653569"/>
            <a:ext cx="6350" cy="1530520"/>
          </a:xfrm>
          <a:prstGeom prst="curvedConnector3">
            <a:avLst>
              <a:gd name="adj1" fmla="val 370000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0" name="Straight Arrow Connector 19"/>
          <p:cNvCxnSpPr>
            <a:stCxn id="17" idx="4"/>
            <a:endCxn id="14" idx="4"/>
          </p:cNvCxnSpPr>
          <p:nvPr/>
        </p:nvCxnSpPr>
        <p:spPr>
          <a:xfrm rot="5400000">
            <a:off x="9762091" y="5992523"/>
            <a:ext cx="12700" cy="4858963"/>
          </a:xfrm>
          <a:prstGeom prst="curvedConnector3">
            <a:avLst>
              <a:gd name="adj1" fmla="val 428000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21" name="TextBox 20"/>
          <p:cNvSpPr txBox="1"/>
          <p:nvPr/>
        </p:nvSpPr>
        <p:spPr>
          <a:xfrm>
            <a:off x="11195797" y="7039044"/>
            <a:ext cx="333425"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000000"/>
                </a:solidFill>
                <a:effectLst/>
                <a:uFillTx/>
                <a:latin typeface="+mn-lt"/>
                <a:ea typeface="+mn-ea"/>
                <a:cs typeface="+mn-cs"/>
                <a:sym typeface="Helvetica Light"/>
              </a:rPr>
              <a:t>c</a:t>
            </a:r>
            <a:endParaRPr kumimoji="0" lang="en-US" sz="36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24" name="TextBox 23"/>
          <p:cNvSpPr txBox="1"/>
          <p:nvPr/>
        </p:nvSpPr>
        <p:spPr>
          <a:xfrm>
            <a:off x="9453720" y="8112123"/>
            <a:ext cx="359073"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000000"/>
                </a:solidFill>
                <a:effectLst/>
                <a:uFillTx/>
                <a:latin typeface="+mn-lt"/>
                <a:ea typeface="+mn-ea"/>
                <a:cs typeface="+mn-cs"/>
                <a:sym typeface="Helvetica Light"/>
              </a:rPr>
              <a:t>b</a:t>
            </a:r>
            <a:endParaRPr kumimoji="0" lang="en-US" sz="36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26" name="TextBox 25"/>
          <p:cNvSpPr txBox="1"/>
          <p:nvPr/>
        </p:nvSpPr>
        <p:spPr>
          <a:xfrm>
            <a:off x="9824458" y="8883650"/>
            <a:ext cx="359073"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t>a</a:t>
            </a:r>
            <a:endParaRPr kumimoji="0" lang="en-US" sz="3600" b="0" i="0" u="none" strike="noStrike" cap="none" spc="0" normalizeH="0" baseline="0" dirty="0">
              <a:ln>
                <a:noFill/>
              </a:ln>
              <a:solidFill>
                <a:srgbClr val="000000"/>
              </a:solidFill>
              <a:effectLst/>
              <a:uFillTx/>
              <a:latin typeface="+mn-lt"/>
              <a:ea typeface="+mn-ea"/>
              <a:cs typeface="+mn-cs"/>
              <a:sym typeface="Helvetica Light"/>
            </a:endParaRPr>
          </a:p>
        </p:txBody>
      </p:sp>
    </p:spTree>
    <p:extLst>
      <p:ext uri="{BB962C8B-B14F-4D97-AF65-F5344CB8AC3E}">
        <p14:creationId xmlns:p14="http://schemas.microsoft.com/office/powerpoint/2010/main" val="190559122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Text Search</a:t>
            </a:r>
            <a:endParaRPr lang="en-US" dirty="0"/>
          </a:p>
        </p:txBody>
      </p:sp>
    </p:spTree>
    <p:extLst>
      <p:ext uri="{BB962C8B-B14F-4D97-AF65-F5344CB8AC3E}">
        <p14:creationId xmlns:p14="http://schemas.microsoft.com/office/powerpoint/2010/main" val="1103430721"/>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a:t>
            </a:r>
            <a:endParaRPr lang="en-US" dirty="0"/>
          </a:p>
        </p:txBody>
      </p:sp>
      <p:sp>
        <p:nvSpPr>
          <p:cNvPr id="3" name="Text Placeholder 2"/>
          <p:cNvSpPr>
            <a:spLocks noGrp="1"/>
          </p:cNvSpPr>
          <p:nvPr>
            <p:ph type="body" idx="1"/>
          </p:nvPr>
        </p:nvSpPr>
        <p:spPr>
          <a:xfrm>
            <a:off x="274320" y="2603500"/>
            <a:ext cx="12263120" cy="6286500"/>
          </a:xfrm>
        </p:spPr>
        <p:txBody>
          <a:bodyPr>
            <a:normAutofit lnSpcReduction="10000"/>
          </a:bodyPr>
          <a:lstStyle/>
          <a:p>
            <a:r>
              <a:rPr lang="en-US" dirty="0" smtClean="0"/>
              <a:t>Scanning the text is only </a:t>
            </a:r>
            <a:r>
              <a:rPr lang="en-US" i="1" dirty="0" smtClean="0"/>
              <a:t>O(N), </a:t>
            </a:r>
            <a:r>
              <a:rPr lang="en-US" dirty="0" smtClean="0"/>
              <a:t>as each of the N elements is looked up only once</a:t>
            </a:r>
          </a:p>
          <a:p>
            <a:r>
              <a:rPr lang="en-US" dirty="0" smtClean="0"/>
              <a:t>But need to build the matrix, which is </a:t>
            </a:r>
            <a:r>
              <a:rPr lang="en-US" i="1" dirty="0" smtClean="0"/>
              <a:t>O(M)</a:t>
            </a:r>
          </a:p>
          <a:p>
            <a:pPr lvl="1"/>
            <a:r>
              <a:rPr lang="en-US" dirty="0" smtClean="0"/>
              <a:t>albeit possibly large, the number of rows is at most a constant, as there is only a finite alphabet of symbols</a:t>
            </a:r>
          </a:p>
          <a:p>
            <a:r>
              <a:rPr lang="en-US" dirty="0" smtClean="0"/>
              <a:t>So, total cost is </a:t>
            </a:r>
            <a:r>
              <a:rPr lang="en-US" i="1" dirty="0" smtClean="0"/>
              <a:t>O(M+N)</a:t>
            </a:r>
            <a:r>
              <a:rPr lang="en-US" dirty="0" smtClean="0"/>
              <a:t>, which is better than </a:t>
            </a:r>
            <a:r>
              <a:rPr lang="en-US" i="1" dirty="0" smtClean="0"/>
              <a:t>O(M*N) </a:t>
            </a:r>
            <a:r>
              <a:rPr lang="en-US" dirty="0" smtClean="0"/>
              <a:t>of brute force</a:t>
            </a:r>
          </a:p>
          <a:p>
            <a:r>
              <a:rPr lang="en-US" dirty="0" smtClean="0"/>
              <a:t>Furthermore, if we search for same target in many texts, we need to build the matrix </a:t>
            </a:r>
            <a:r>
              <a:rPr lang="en-US" i="1" dirty="0" smtClean="0"/>
              <a:t>only once</a:t>
            </a:r>
            <a:endParaRPr lang="en-US" i="1" dirty="0"/>
          </a:p>
        </p:txBody>
      </p:sp>
    </p:spTree>
    <p:extLst>
      <p:ext uri="{BB962C8B-B14F-4D97-AF65-F5344CB8AC3E}">
        <p14:creationId xmlns:p14="http://schemas.microsoft.com/office/powerpoint/2010/main" val="26313643"/>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Regular Expressions</a:t>
            </a:r>
            <a:endParaRPr lang="en-US" dirty="0"/>
          </a:p>
        </p:txBody>
      </p:sp>
    </p:spTree>
    <p:extLst>
      <p:ext uri="{BB962C8B-B14F-4D97-AF65-F5344CB8AC3E}">
        <p14:creationId xmlns:p14="http://schemas.microsoft.com/office/powerpoint/2010/main" val="1365472507"/>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52500" y="444500"/>
            <a:ext cx="11099800" cy="1455321"/>
          </a:xfrm>
        </p:spPr>
        <p:txBody>
          <a:bodyPr/>
          <a:lstStyle/>
          <a:p>
            <a:r>
              <a:rPr lang="en-US" dirty="0" smtClean="0"/>
              <a:t>Regex ?</a:t>
            </a:r>
            <a:endParaRPr lang="en-US" dirty="0"/>
          </a:p>
        </p:txBody>
      </p:sp>
      <p:pic>
        <p:nvPicPr>
          <p:cNvPr id="6" name="Picture 5"/>
          <p:cNvPicPr>
            <a:picLocks noChangeAspect="1"/>
          </p:cNvPicPr>
          <p:nvPr/>
        </p:nvPicPr>
        <p:blipFill>
          <a:blip r:embed="rId2"/>
          <a:stretch>
            <a:fillRect/>
          </a:stretch>
        </p:blipFill>
        <p:spPr>
          <a:xfrm>
            <a:off x="952500" y="2956844"/>
            <a:ext cx="10916984" cy="5799648"/>
          </a:xfrm>
          <a:prstGeom prst="rect">
            <a:avLst/>
          </a:prstGeom>
        </p:spPr>
      </p:pic>
      <p:sp>
        <p:nvSpPr>
          <p:cNvPr id="3" name="Down Arrow 2"/>
          <p:cNvSpPr/>
          <p:nvPr/>
        </p:nvSpPr>
        <p:spPr>
          <a:xfrm rot="19476065">
            <a:off x="7914594" y="1627155"/>
            <a:ext cx="1154989" cy="1380793"/>
          </a:xfrm>
          <a:prstGeom prst="downArrow">
            <a:avLst/>
          </a:prstGeom>
          <a:solidFill>
            <a:schemeClr val="tx1"/>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1767926003"/>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Reg</a:t>
            </a:r>
            <a:r>
              <a:rPr lang="en-US" dirty="0" smtClean="0"/>
              <a:t>ular </a:t>
            </a:r>
            <a:r>
              <a:rPr lang="en-US" b="1" dirty="0" smtClean="0"/>
              <a:t>Ex</a:t>
            </a:r>
            <a:r>
              <a:rPr lang="en-US" dirty="0" smtClean="0"/>
              <a:t>pression</a:t>
            </a:r>
            <a:endParaRPr lang="en-US" dirty="0"/>
          </a:p>
        </p:txBody>
      </p:sp>
      <p:sp>
        <p:nvSpPr>
          <p:cNvPr id="3" name="Text Placeholder 2"/>
          <p:cNvSpPr>
            <a:spLocks noGrp="1"/>
          </p:cNvSpPr>
          <p:nvPr>
            <p:ph type="body" idx="1"/>
          </p:nvPr>
        </p:nvSpPr>
        <p:spPr>
          <a:xfrm>
            <a:off x="457200" y="2603500"/>
            <a:ext cx="12110720" cy="6855460"/>
          </a:xfrm>
        </p:spPr>
        <p:txBody>
          <a:bodyPr/>
          <a:lstStyle/>
          <a:p>
            <a:r>
              <a:rPr lang="en-US" dirty="0" smtClean="0"/>
              <a:t>Besides searching for a specific string, perfectly matching char by char, you can define some </a:t>
            </a:r>
            <a:r>
              <a:rPr lang="en-US" i="1" dirty="0" smtClean="0"/>
              <a:t>rules</a:t>
            </a:r>
          </a:p>
          <a:p>
            <a:r>
              <a:rPr lang="en-US" dirty="0" smtClean="0"/>
              <a:t>Example: find all text within “&lt;&gt;” brackets</a:t>
            </a:r>
          </a:p>
          <a:p>
            <a:pPr lvl="1"/>
            <a:r>
              <a:rPr lang="en-US" dirty="0" err="1" smtClean="0"/>
              <a:t>eg</a:t>
            </a:r>
            <a:r>
              <a:rPr lang="en-US" dirty="0" smtClean="0"/>
              <a:t>:  lore ipsum </a:t>
            </a:r>
            <a:r>
              <a:rPr lang="en-US" b="1" dirty="0" smtClean="0"/>
              <a:t>&lt;</a:t>
            </a:r>
            <a:r>
              <a:rPr lang="en-US" i="1" dirty="0" smtClean="0"/>
              <a:t>foo</a:t>
            </a:r>
            <a:r>
              <a:rPr lang="en-US" b="1" dirty="0" smtClean="0"/>
              <a:t>&gt;</a:t>
            </a:r>
            <a:r>
              <a:rPr lang="en-US" dirty="0" smtClean="0"/>
              <a:t> lore ipsum </a:t>
            </a:r>
          </a:p>
          <a:p>
            <a:r>
              <a:rPr lang="en-US" dirty="0" smtClean="0"/>
              <a:t>Rules are defined with a </a:t>
            </a:r>
            <a:r>
              <a:rPr lang="en-US" i="1" dirty="0" smtClean="0"/>
              <a:t>Regex, </a:t>
            </a:r>
            <a:r>
              <a:rPr lang="en-US" dirty="0" smtClean="0"/>
              <a:t>which is a string itself</a:t>
            </a:r>
            <a:endParaRPr lang="en-US" i="1" dirty="0" smtClean="0"/>
          </a:p>
          <a:p>
            <a:r>
              <a:rPr lang="en-US" dirty="0" smtClean="0"/>
              <a:t>Not just searching, but also checking if whole text does satisfy the regex</a:t>
            </a:r>
            <a:endParaRPr lang="en-US" dirty="0"/>
          </a:p>
        </p:txBody>
      </p:sp>
    </p:spTree>
    <p:extLst>
      <p:ext uri="{BB962C8B-B14F-4D97-AF65-F5344CB8AC3E}">
        <p14:creationId xmlns:p14="http://schemas.microsoft.com/office/powerpoint/2010/main" val="3066683563"/>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Constraints</a:t>
            </a:r>
            <a:endParaRPr lang="en-US" dirty="0"/>
          </a:p>
        </p:txBody>
      </p:sp>
      <p:sp>
        <p:nvSpPr>
          <p:cNvPr id="3" name="Text Placeholder 2"/>
          <p:cNvSpPr>
            <a:spLocks noGrp="1"/>
          </p:cNvSpPr>
          <p:nvPr>
            <p:ph type="body" idx="1"/>
          </p:nvPr>
        </p:nvSpPr>
        <p:spPr>
          <a:xfrm>
            <a:off x="264160" y="2603500"/>
            <a:ext cx="12476480" cy="6753860"/>
          </a:xfrm>
        </p:spPr>
        <p:txBody>
          <a:bodyPr/>
          <a:lstStyle/>
          <a:p>
            <a:r>
              <a:rPr lang="en-US" dirty="0" smtClean="0"/>
              <a:t>Is “</a:t>
            </a:r>
            <a:r>
              <a:rPr lang="en-US" i="1" dirty="0" err="1" smtClean="0"/>
              <a:t>loreipsum.com</a:t>
            </a:r>
            <a:r>
              <a:rPr lang="en-US" dirty="0" smtClean="0"/>
              <a:t>” a valid email address?</a:t>
            </a:r>
          </a:p>
          <a:p>
            <a:pPr lvl="1"/>
            <a:r>
              <a:rPr lang="en-US" dirty="0" smtClean="0"/>
              <a:t>no, it does not have the symbol “@” </a:t>
            </a:r>
          </a:p>
          <a:p>
            <a:r>
              <a:rPr lang="en-US" dirty="0" smtClean="0"/>
              <a:t>Is “</a:t>
            </a:r>
            <a:r>
              <a:rPr lang="en-US" i="1" dirty="0" smtClean="0"/>
              <a:t>3fenfrje35ddsre123345</a:t>
            </a:r>
            <a:r>
              <a:rPr lang="en-US" dirty="0" smtClean="0"/>
              <a:t>” a valid telephone number? </a:t>
            </a:r>
          </a:p>
          <a:p>
            <a:pPr lvl="1"/>
            <a:r>
              <a:rPr lang="en-US" dirty="0" smtClean="0"/>
              <a:t>no, it contains non-digits, and it is likely too long</a:t>
            </a:r>
          </a:p>
          <a:p>
            <a:r>
              <a:rPr lang="en-US" dirty="0" smtClean="0"/>
              <a:t>When a String represents a specify type of value (</a:t>
            </a:r>
            <a:r>
              <a:rPr lang="en-US" dirty="0" err="1" smtClean="0"/>
              <a:t>eg</a:t>
            </a:r>
            <a:r>
              <a:rPr lang="en-US" dirty="0" smtClean="0"/>
              <a:t>, emails), we can use a regex to specify its </a:t>
            </a:r>
            <a:r>
              <a:rPr lang="en-US" i="1" dirty="0" smtClean="0"/>
              <a:t>constraints</a:t>
            </a:r>
          </a:p>
          <a:p>
            <a:pPr lvl="1"/>
            <a:r>
              <a:rPr lang="en-US" dirty="0" err="1" smtClean="0"/>
              <a:t>eg</a:t>
            </a:r>
            <a:r>
              <a:rPr lang="en-US" dirty="0" smtClean="0"/>
              <a:t>, the subset of all possible strings representing a valid email</a:t>
            </a:r>
            <a:endParaRPr lang="en-US" dirty="0"/>
          </a:p>
        </p:txBody>
      </p:sp>
    </p:spTree>
    <p:extLst>
      <p:ext uri="{BB962C8B-B14F-4D97-AF65-F5344CB8AC3E}">
        <p14:creationId xmlns:p14="http://schemas.microsoft.com/office/powerpoint/2010/main" val="2065806983"/>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44500"/>
            <a:ext cx="12303760" cy="2159000"/>
          </a:xfrm>
        </p:spPr>
        <p:txBody>
          <a:bodyPr/>
          <a:lstStyle/>
          <a:p>
            <a:r>
              <a:rPr lang="en-US" dirty="0" smtClean="0"/>
              <a:t>Definition, Regex is either:</a:t>
            </a:r>
            <a:endParaRPr lang="en-US" dirty="0"/>
          </a:p>
        </p:txBody>
      </p:sp>
      <p:sp>
        <p:nvSpPr>
          <p:cNvPr id="3" name="Text Placeholder 2"/>
          <p:cNvSpPr>
            <a:spLocks noGrp="1"/>
          </p:cNvSpPr>
          <p:nvPr>
            <p:ph type="body" idx="1"/>
          </p:nvPr>
        </p:nvSpPr>
        <p:spPr>
          <a:xfrm>
            <a:off x="822960" y="2603500"/>
            <a:ext cx="11704320" cy="6885940"/>
          </a:xfrm>
        </p:spPr>
        <p:txBody>
          <a:bodyPr>
            <a:normAutofit lnSpcReduction="10000"/>
          </a:bodyPr>
          <a:lstStyle/>
          <a:p>
            <a:pPr marL="742950" indent="-742950">
              <a:buFont typeface="+mj-lt"/>
              <a:buAutoNum type="arabicPeriod"/>
            </a:pPr>
            <a:r>
              <a:rPr lang="en-US" dirty="0" smtClean="0"/>
              <a:t>An empty set </a:t>
            </a:r>
          </a:p>
          <a:p>
            <a:pPr marL="742950" indent="-742950">
              <a:buFont typeface="+mj-lt"/>
              <a:buAutoNum type="arabicPeriod"/>
            </a:pPr>
            <a:r>
              <a:rPr lang="en-US" dirty="0" smtClean="0"/>
              <a:t>An empty string</a:t>
            </a:r>
          </a:p>
          <a:p>
            <a:pPr marL="742950" indent="-742950">
              <a:buFont typeface="+mj-lt"/>
              <a:buAutoNum type="arabicPeriod"/>
            </a:pPr>
            <a:r>
              <a:rPr lang="en-US" dirty="0" smtClean="0"/>
              <a:t>A single character</a:t>
            </a:r>
          </a:p>
          <a:p>
            <a:pPr marL="742950" indent="-742950">
              <a:buFont typeface="+mj-lt"/>
              <a:buAutoNum type="arabicPeriod"/>
            </a:pPr>
            <a:r>
              <a:rPr lang="en-US" dirty="0" smtClean="0"/>
              <a:t>A regex enclosed in parentheses </a:t>
            </a:r>
            <a:r>
              <a:rPr lang="en-US" b="1" dirty="0" smtClean="0"/>
              <a:t>()</a:t>
            </a:r>
          </a:p>
          <a:p>
            <a:pPr marL="742950" indent="-742950">
              <a:buFont typeface="+mj-lt"/>
              <a:buAutoNum type="arabicPeriod"/>
            </a:pPr>
            <a:r>
              <a:rPr lang="en-US" dirty="0" smtClean="0"/>
              <a:t>Two or more concatenated </a:t>
            </a:r>
            <a:r>
              <a:rPr lang="en-US" dirty="0" err="1" smtClean="0"/>
              <a:t>regexs</a:t>
            </a:r>
            <a:endParaRPr lang="en-US" dirty="0" smtClean="0"/>
          </a:p>
          <a:p>
            <a:pPr marL="742950" indent="-742950">
              <a:buFont typeface="+mj-lt"/>
              <a:buAutoNum type="arabicPeriod"/>
            </a:pPr>
            <a:r>
              <a:rPr lang="en-US" dirty="0" smtClean="0"/>
              <a:t>Two or more </a:t>
            </a:r>
            <a:r>
              <a:rPr lang="en-US" dirty="0" err="1" smtClean="0"/>
              <a:t>regexs</a:t>
            </a:r>
            <a:r>
              <a:rPr lang="en-US" dirty="0" smtClean="0"/>
              <a:t> separated by </a:t>
            </a:r>
            <a:r>
              <a:rPr lang="en-US" i="1" dirty="0" smtClean="0"/>
              <a:t>or</a:t>
            </a:r>
            <a:r>
              <a:rPr lang="en-US" dirty="0" smtClean="0"/>
              <a:t> operator </a:t>
            </a:r>
            <a:r>
              <a:rPr lang="en-US" b="1" dirty="0" smtClean="0"/>
              <a:t>|</a:t>
            </a:r>
          </a:p>
          <a:p>
            <a:pPr marL="742950" indent="-742950">
              <a:buFont typeface="+mj-lt"/>
              <a:buAutoNum type="arabicPeriod"/>
            </a:pPr>
            <a:r>
              <a:rPr lang="en-US" dirty="0" smtClean="0"/>
              <a:t>A regex followed by the the closure operator </a:t>
            </a:r>
            <a:r>
              <a:rPr lang="en-US" b="1" dirty="0" smtClean="0"/>
              <a:t>*</a:t>
            </a:r>
          </a:p>
        </p:txBody>
      </p:sp>
    </p:spTree>
    <p:extLst>
      <p:ext uri="{BB962C8B-B14F-4D97-AF65-F5344CB8AC3E}">
        <p14:creationId xmlns:p14="http://schemas.microsoft.com/office/powerpoint/2010/main" val="1430510723"/>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Matching Characters</a:t>
            </a:r>
            <a:endParaRPr lang="en-US" dirty="0"/>
          </a:p>
        </p:txBody>
      </p:sp>
      <p:sp>
        <p:nvSpPr>
          <p:cNvPr id="3" name="Text Placeholder 2"/>
          <p:cNvSpPr>
            <a:spLocks noGrp="1"/>
          </p:cNvSpPr>
          <p:nvPr>
            <p:ph type="body" idx="1"/>
          </p:nvPr>
        </p:nvSpPr>
        <p:spPr>
          <a:xfrm>
            <a:off x="304800" y="2603500"/>
            <a:ext cx="12425680" cy="6814820"/>
          </a:xfrm>
        </p:spPr>
        <p:txBody>
          <a:bodyPr/>
          <a:lstStyle/>
          <a:p>
            <a:r>
              <a:rPr lang="en-US" dirty="0"/>
              <a:t>W</a:t>
            </a:r>
            <a:r>
              <a:rPr lang="en-US" dirty="0" smtClean="0"/>
              <a:t>ildcard “</a:t>
            </a:r>
            <a:r>
              <a:rPr lang="en-US" b="1" dirty="0" smtClean="0"/>
              <a:t>.</a:t>
            </a:r>
            <a:r>
              <a:rPr lang="en-US" dirty="0" smtClean="0"/>
              <a:t>” matches any character</a:t>
            </a:r>
          </a:p>
          <a:p>
            <a:pPr lvl="1"/>
            <a:r>
              <a:rPr lang="en-US" dirty="0" err="1" smtClean="0"/>
              <a:t>eg</a:t>
            </a:r>
            <a:r>
              <a:rPr lang="en-US" dirty="0" smtClean="0"/>
              <a:t>, “</a:t>
            </a:r>
            <a:r>
              <a:rPr lang="en-US" dirty="0" err="1" smtClean="0"/>
              <a:t>a.b</a:t>
            </a:r>
            <a:r>
              <a:rPr lang="en-US" dirty="0" smtClean="0"/>
              <a:t>” match any 3-letter word starting with “a” and ending with “b”</a:t>
            </a:r>
          </a:p>
          <a:p>
            <a:r>
              <a:rPr lang="en-US" dirty="0" smtClean="0"/>
              <a:t>Set </a:t>
            </a:r>
            <a:r>
              <a:rPr lang="en-US" b="1" dirty="0" smtClean="0"/>
              <a:t>[]</a:t>
            </a:r>
            <a:r>
              <a:rPr lang="en-US" dirty="0" smtClean="0"/>
              <a:t> matches any single character in the set</a:t>
            </a:r>
          </a:p>
          <a:p>
            <a:pPr lvl="1"/>
            <a:r>
              <a:rPr lang="en-US" dirty="0" err="1" smtClean="0"/>
              <a:t>eg</a:t>
            </a:r>
            <a:r>
              <a:rPr lang="en-US" dirty="0" smtClean="0"/>
              <a:t>, [</a:t>
            </a:r>
            <a:r>
              <a:rPr lang="en-US" dirty="0" err="1" smtClean="0"/>
              <a:t>abc</a:t>
            </a:r>
            <a:r>
              <a:rPr lang="en-US" dirty="0" smtClean="0"/>
              <a:t>] does match “a”, “b” and “c”, but not “d”, nor “ab”</a:t>
            </a:r>
          </a:p>
          <a:p>
            <a:r>
              <a:rPr lang="en-US" dirty="0" smtClean="0"/>
              <a:t>Range </a:t>
            </a:r>
            <a:r>
              <a:rPr lang="en-US" b="1" dirty="0" smtClean="0"/>
              <a:t>[-]</a:t>
            </a:r>
            <a:r>
              <a:rPr lang="en-US" dirty="0" smtClean="0"/>
              <a:t> matches in the range</a:t>
            </a:r>
          </a:p>
          <a:p>
            <a:pPr lvl="1"/>
            <a:r>
              <a:rPr lang="en-US" dirty="0" err="1" smtClean="0"/>
              <a:t>eg</a:t>
            </a:r>
            <a:r>
              <a:rPr lang="en-US" dirty="0" smtClean="0"/>
              <a:t>, [a-z] matches any lower case letter, [a-</a:t>
            </a:r>
            <a:r>
              <a:rPr lang="en-US" dirty="0" err="1" smtClean="0"/>
              <a:t>zA</a:t>
            </a:r>
            <a:r>
              <a:rPr lang="en-US" dirty="0" smtClean="0"/>
              <a:t>-Z] any letter, [0-8] any digit but 9</a:t>
            </a:r>
          </a:p>
          <a:p>
            <a:endParaRPr lang="en-US" dirty="0"/>
          </a:p>
        </p:txBody>
      </p:sp>
    </p:spTree>
    <p:extLst>
      <p:ext uri="{BB962C8B-B14F-4D97-AF65-F5344CB8AC3E}">
        <p14:creationId xmlns:p14="http://schemas.microsoft.com/office/powerpoint/2010/main" val="1767562633"/>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 and *</a:t>
            </a:r>
            <a:endParaRPr lang="en-US" dirty="0"/>
          </a:p>
        </p:txBody>
      </p:sp>
      <p:sp>
        <p:nvSpPr>
          <p:cNvPr id="3" name="Text Placeholder 2"/>
          <p:cNvSpPr>
            <a:spLocks noGrp="1"/>
          </p:cNvSpPr>
          <p:nvPr>
            <p:ph type="body" idx="1"/>
          </p:nvPr>
        </p:nvSpPr>
        <p:spPr>
          <a:xfrm>
            <a:off x="304800" y="2603500"/>
            <a:ext cx="12324080" cy="6845300"/>
          </a:xfrm>
        </p:spPr>
        <p:txBody>
          <a:bodyPr/>
          <a:lstStyle/>
          <a:p>
            <a:r>
              <a:rPr lang="en-US" b="1" dirty="0" smtClean="0"/>
              <a:t>()</a:t>
            </a:r>
            <a:r>
              <a:rPr lang="en-US" dirty="0" smtClean="0"/>
              <a:t> use to define boundary of a regex</a:t>
            </a:r>
          </a:p>
          <a:p>
            <a:r>
              <a:rPr lang="en-US" b="1" dirty="0" smtClean="0"/>
              <a:t>|</a:t>
            </a:r>
            <a:r>
              <a:rPr lang="en-US" dirty="0" smtClean="0"/>
              <a:t> is an or between two expressions</a:t>
            </a:r>
          </a:p>
          <a:p>
            <a:r>
              <a:rPr lang="en-US" b="1" dirty="0" smtClean="0"/>
              <a:t>*</a:t>
            </a:r>
            <a:r>
              <a:rPr lang="en-US" dirty="0" smtClean="0"/>
              <a:t> applies the previous regex 0 or more times</a:t>
            </a:r>
          </a:p>
          <a:p>
            <a:r>
              <a:rPr lang="en-US" dirty="0" err="1" smtClean="0"/>
              <a:t>Eg</a:t>
            </a:r>
            <a:r>
              <a:rPr lang="en-US" dirty="0" smtClean="0"/>
              <a:t>, “ab*” does match “a”, “ab” and “</a:t>
            </a:r>
            <a:r>
              <a:rPr lang="en-US" dirty="0" err="1" smtClean="0"/>
              <a:t>abbbbbbbb</a:t>
            </a:r>
            <a:r>
              <a:rPr lang="en-US" dirty="0" smtClean="0"/>
              <a:t>”</a:t>
            </a:r>
          </a:p>
          <a:p>
            <a:r>
              <a:rPr lang="en-US" dirty="0" err="1" smtClean="0"/>
              <a:t>Eg</a:t>
            </a:r>
            <a:r>
              <a:rPr lang="en-US" dirty="0" smtClean="0"/>
              <a:t>, “(ab)*” does match “”, “ab”, “</a:t>
            </a:r>
            <a:r>
              <a:rPr lang="en-US" dirty="0" err="1" smtClean="0"/>
              <a:t>abab</a:t>
            </a:r>
            <a:r>
              <a:rPr lang="en-US" dirty="0" smtClean="0"/>
              <a:t>” and “</a:t>
            </a:r>
            <a:r>
              <a:rPr lang="en-US" dirty="0" err="1" smtClean="0"/>
              <a:t>abababab</a:t>
            </a:r>
            <a:r>
              <a:rPr lang="en-US" dirty="0" smtClean="0"/>
              <a:t>”</a:t>
            </a:r>
          </a:p>
          <a:p>
            <a:r>
              <a:rPr lang="en-US" dirty="0" err="1" smtClean="0"/>
              <a:t>Eg</a:t>
            </a:r>
            <a:r>
              <a:rPr lang="en-US" dirty="0" smtClean="0"/>
              <a:t>, “(ab)|c” does match “ab” and “c”</a:t>
            </a:r>
            <a:endParaRPr lang="en-US" dirty="0"/>
          </a:p>
        </p:txBody>
      </p:sp>
    </p:spTree>
    <p:extLst>
      <p:ext uri="{BB962C8B-B14F-4D97-AF65-F5344CB8AC3E}">
        <p14:creationId xmlns:p14="http://schemas.microsoft.com/office/powerpoint/2010/main" val="599544703"/>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Shortcuts</a:t>
            </a:r>
            <a:endParaRPr lang="en-US" dirty="0"/>
          </a:p>
        </p:txBody>
      </p:sp>
      <p:sp>
        <p:nvSpPr>
          <p:cNvPr id="3" name="Text Placeholder 2"/>
          <p:cNvSpPr>
            <a:spLocks noGrp="1"/>
          </p:cNvSpPr>
          <p:nvPr>
            <p:ph type="body" idx="1"/>
          </p:nvPr>
        </p:nvSpPr>
        <p:spPr>
          <a:xfrm>
            <a:off x="284480" y="2603500"/>
            <a:ext cx="12334240" cy="6885940"/>
          </a:xfrm>
        </p:spPr>
        <p:txBody>
          <a:bodyPr/>
          <a:lstStyle/>
          <a:p>
            <a:r>
              <a:rPr lang="en-US" dirty="0" smtClean="0"/>
              <a:t>“</a:t>
            </a:r>
            <a:r>
              <a:rPr lang="en-US" b="1" dirty="0" smtClean="0"/>
              <a:t>+</a:t>
            </a:r>
            <a:r>
              <a:rPr lang="en-US" dirty="0" smtClean="0"/>
              <a:t>” at least once</a:t>
            </a:r>
          </a:p>
          <a:p>
            <a:pPr lvl="1"/>
            <a:r>
              <a:rPr lang="en-US" dirty="0" smtClean="0"/>
              <a:t>“x+” equivalent to “xx*”</a:t>
            </a:r>
          </a:p>
          <a:p>
            <a:r>
              <a:rPr lang="en-US" dirty="0" smtClean="0"/>
              <a:t>“</a:t>
            </a:r>
            <a:r>
              <a:rPr lang="en-US" b="1" dirty="0" smtClean="0"/>
              <a:t>?</a:t>
            </a:r>
            <a:r>
              <a:rPr lang="en-US" dirty="0" smtClean="0"/>
              <a:t>” zero or one time</a:t>
            </a:r>
          </a:p>
          <a:p>
            <a:pPr lvl="1"/>
            <a:r>
              <a:rPr lang="en-US" dirty="0" smtClean="0"/>
              <a:t>“x?” equivalent to “</a:t>
            </a:r>
            <a:r>
              <a:rPr lang="en-US" dirty="0" err="1" smtClean="0"/>
              <a:t>emptyString</a:t>
            </a:r>
            <a:r>
              <a:rPr lang="en-US" dirty="0" smtClean="0"/>
              <a:t> | x” </a:t>
            </a:r>
          </a:p>
          <a:p>
            <a:r>
              <a:rPr lang="en-US" dirty="0" smtClean="0"/>
              <a:t>“</a:t>
            </a:r>
            <a:r>
              <a:rPr lang="en-US" b="1" dirty="0" smtClean="0"/>
              <a:t>{}</a:t>
            </a:r>
            <a:r>
              <a:rPr lang="en-US" dirty="0" smtClean="0"/>
              <a:t>” specific number of times</a:t>
            </a:r>
          </a:p>
          <a:p>
            <a:pPr lvl="1"/>
            <a:r>
              <a:rPr lang="en-US" dirty="0" smtClean="0"/>
              <a:t>“x{5}” equivalent to “</a:t>
            </a:r>
            <a:r>
              <a:rPr lang="en-US" dirty="0" err="1" smtClean="0"/>
              <a:t>xxxxx</a:t>
            </a:r>
            <a:r>
              <a:rPr lang="en-US" dirty="0" smtClean="0"/>
              <a:t>”</a:t>
            </a:r>
          </a:p>
          <a:p>
            <a:pPr lvl="1"/>
            <a:r>
              <a:rPr lang="en-US" dirty="0" smtClean="0"/>
              <a:t>“x{2,4}” equivalent to “(xx)|(xxx)|(</a:t>
            </a:r>
            <a:r>
              <a:rPr lang="en-US" dirty="0" err="1" smtClean="0"/>
              <a:t>xxxx</a:t>
            </a:r>
            <a:r>
              <a:rPr lang="en-US" dirty="0" smtClean="0"/>
              <a:t>)”</a:t>
            </a:r>
          </a:p>
        </p:txBody>
      </p:sp>
    </p:spTree>
    <p:extLst>
      <p:ext uri="{BB962C8B-B14F-4D97-AF65-F5344CB8AC3E}">
        <p14:creationId xmlns:p14="http://schemas.microsoft.com/office/powerpoint/2010/main" val="2123547273"/>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of Regex</a:t>
            </a:r>
            <a:endParaRPr lang="en-US" dirty="0"/>
          </a:p>
        </p:txBody>
      </p:sp>
      <p:sp>
        <p:nvSpPr>
          <p:cNvPr id="3" name="Text Placeholder 2"/>
          <p:cNvSpPr>
            <a:spLocks noGrp="1"/>
          </p:cNvSpPr>
          <p:nvPr>
            <p:ph type="body" idx="1"/>
          </p:nvPr>
        </p:nvSpPr>
        <p:spPr>
          <a:xfrm>
            <a:off x="518160" y="2603500"/>
            <a:ext cx="12049760" cy="6662420"/>
          </a:xfrm>
        </p:spPr>
        <p:txBody>
          <a:bodyPr/>
          <a:lstStyle/>
          <a:p>
            <a:r>
              <a:rPr lang="en-US" dirty="0" smtClean="0"/>
              <a:t>Regex are very useful in many contexts to check the validity of strings that are supposed to have constraints</a:t>
            </a:r>
          </a:p>
          <a:p>
            <a:r>
              <a:rPr lang="en-US" dirty="0" smtClean="0"/>
              <a:t>However, they are not fully expressive, as there are constraints you cannot express with a regex</a:t>
            </a:r>
          </a:p>
          <a:p>
            <a:r>
              <a:rPr lang="en-US" dirty="0" smtClean="0"/>
              <a:t>Example: you cannot use a regex to check if a string is a valid Java code</a:t>
            </a:r>
          </a:p>
          <a:p>
            <a:pPr lvl="1"/>
            <a:r>
              <a:rPr lang="en-US" dirty="0"/>
              <a:t>for that, you need a Context-Free </a:t>
            </a:r>
            <a:r>
              <a:rPr lang="en-US" dirty="0" smtClean="0"/>
              <a:t>Grammar, but we will not see them in this course</a:t>
            </a:r>
            <a:endParaRPr lang="en-US" dirty="0"/>
          </a:p>
          <a:p>
            <a:endParaRPr lang="en-US" dirty="0"/>
          </a:p>
        </p:txBody>
      </p:sp>
    </p:spTree>
    <p:extLst>
      <p:ext uri="{BB962C8B-B14F-4D97-AF65-F5344CB8AC3E}">
        <p14:creationId xmlns:p14="http://schemas.microsoft.com/office/powerpoint/2010/main" val="124632206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52500" y="444500"/>
            <a:ext cx="11099800" cy="1455321"/>
          </a:xfrm>
        </p:spPr>
        <p:txBody>
          <a:bodyPr/>
          <a:lstStyle/>
          <a:p>
            <a:r>
              <a:rPr lang="en-US" dirty="0" smtClean="0"/>
              <a:t>Search Words in Text</a:t>
            </a:r>
            <a:endParaRPr lang="en-US" dirty="0"/>
          </a:p>
        </p:txBody>
      </p:sp>
      <p:sp>
        <p:nvSpPr>
          <p:cNvPr id="5" name="Text Placeholder 4"/>
          <p:cNvSpPr>
            <a:spLocks noGrp="1"/>
          </p:cNvSpPr>
          <p:nvPr>
            <p:ph type="body" idx="1"/>
          </p:nvPr>
        </p:nvSpPr>
        <p:spPr>
          <a:xfrm>
            <a:off x="384288" y="2313160"/>
            <a:ext cx="12035571" cy="1504238"/>
          </a:xfrm>
        </p:spPr>
        <p:txBody>
          <a:bodyPr>
            <a:normAutofit fontScale="77500" lnSpcReduction="20000"/>
          </a:bodyPr>
          <a:lstStyle/>
          <a:p>
            <a:pPr>
              <a:spcBef>
                <a:spcPts val="2400"/>
              </a:spcBef>
            </a:pPr>
            <a:r>
              <a:rPr lang="en-US" dirty="0" smtClean="0"/>
              <a:t>Text search is very common, </a:t>
            </a:r>
            <a:r>
              <a:rPr lang="en-US" dirty="0" err="1" smtClean="0"/>
              <a:t>ie</a:t>
            </a:r>
            <a:r>
              <a:rPr lang="en-US" dirty="0" smtClean="0"/>
              <a:t> in all editors</a:t>
            </a:r>
          </a:p>
          <a:p>
            <a:pPr>
              <a:spcBef>
                <a:spcPts val="2400"/>
              </a:spcBef>
            </a:pPr>
            <a:r>
              <a:rPr lang="en-US" dirty="0" smtClean="0"/>
              <a:t>But many other applications, </a:t>
            </a:r>
            <a:r>
              <a:rPr lang="en-US" dirty="0" err="1" smtClean="0"/>
              <a:t>eg</a:t>
            </a:r>
            <a:r>
              <a:rPr lang="en-US" dirty="0" smtClean="0"/>
              <a:t> Web Search Engines and Log Analysis</a:t>
            </a:r>
            <a:endParaRPr lang="en-US" dirty="0"/>
          </a:p>
        </p:txBody>
      </p:sp>
      <p:pic>
        <p:nvPicPr>
          <p:cNvPr id="6" name="Picture 5"/>
          <p:cNvPicPr>
            <a:picLocks noChangeAspect="1"/>
          </p:cNvPicPr>
          <p:nvPr/>
        </p:nvPicPr>
        <p:blipFill>
          <a:blip r:embed="rId2"/>
          <a:stretch>
            <a:fillRect/>
          </a:stretch>
        </p:blipFill>
        <p:spPr>
          <a:xfrm>
            <a:off x="987972" y="3881404"/>
            <a:ext cx="10916984" cy="5799648"/>
          </a:xfrm>
          <a:prstGeom prst="rect">
            <a:avLst/>
          </a:prstGeom>
        </p:spPr>
      </p:pic>
    </p:spTree>
    <p:extLst>
      <p:ext uri="{BB962C8B-B14F-4D97-AF65-F5344CB8AC3E}">
        <p14:creationId xmlns:p14="http://schemas.microsoft.com/office/powerpoint/2010/main" val="3926569191"/>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0618" y="2890078"/>
            <a:ext cx="12162408" cy="6740307"/>
          </a:xfrm>
          <a:prstGeom prst="rect">
            <a:avLst/>
          </a:prstGeom>
        </p:spPr>
        <p:txBody>
          <a:bodyPr wrap="square">
            <a:spAutoFit/>
          </a:bodyPr>
          <a:lstStyle/>
          <a:p>
            <a:r>
              <a:rPr lang="vi-VN" sz="2400" dirty="0"/>
              <a:t> </a:t>
            </a:r>
            <a:r>
              <a:rPr lang="en-US" sz="2400" dirty="0" smtClean="0"/>
              <a:t>… </a:t>
            </a:r>
            <a:r>
              <a:rPr lang="vi-VN" sz="2400" dirty="0" smtClean="0"/>
              <a:t>Rege</a:t>
            </a:r>
            <a:r>
              <a:rPr lang="vi-VN" sz="2400" dirty="0"/>
              <a:t>̿̔̉x-based HTML parsers are the cancer that is killing StackOverflow it is too late it is too late we cannot be saved the trangession of a chi͡ld ensures regex will consume all living tissue (except for HTML which it cannot, as previously prophesied) dear lord help us how can anyone survive this scourge using regex to parse HTML has doomed humanity to an eternity of dread torture and security holes using regex as a tool to process HTML establishes a breach between this world and the dread realm of c͒ͪo͛ͫrrupt entities (like SGML entities, but more corrupt) a mere glimpse of the world of reg​ex parsers for HTML will ins​tantly transport a programmer's consciousness into a world of ceaseless screaming, he comes, the pestilent slithy regex-infection wil​l devour your HT​ML parser, application and existence for all time like Visual Basic only worse he comes he comes do not fi​ght he com̡e̶s, ̕h̵i​s un̨ho͞ly radiańcé destro</a:t>
            </a:r>
            <a:r>
              <a:rPr lang="az-Cyrl-AZ" sz="2400" dirty="0"/>
              <a:t>҉</a:t>
            </a:r>
            <a:r>
              <a:rPr lang="vi-VN" sz="2400" dirty="0"/>
              <a:t>ying all enli̍̈́̂̈́ghtenment, HTML tags lea͠ki̧n͘g fr̶ǫm ̡yo​͟ur eye͢s̸ ̛l̕ik͏e liq​uid pain, the song of re̸gular exp​ression parsing will exti​nguish the voices of mor​tal man from the sp​here I can see it can you see ̲͚̖͔̙î̩́t̲͎̩̱͔́̋̀ it is beautiful t​he final snuffing of the lie​s of Man ALL IS LOŚ͖̩͇̗̪̏̈́T ALL I​S LOST the pon̷y he comes he c̶̮omes he comes the ich​or permeates all MY FACE MY FACE ᵒh god no NO NOO̼O​O N</a:t>
            </a:r>
            <a:r>
              <a:rPr lang="el-GR" sz="2400" dirty="0"/>
              <a:t>Θ </a:t>
            </a:r>
            <a:r>
              <a:rPr lang="vi-VN" sz="2400" dirty="0"/>
              <a:t>stop the an​*̶͑̾̾​̅ͫ͏̙̤g͇̫͛͆̾ͫ̑͆l͖͉̗̩̳̟̍ͫͥͨe̠̅s ͎a̧͈͖r̽̾̈́͒͑e n​ot rè̑ͧ̌aͨl̘̝̙̃ͤ͂̾̆ ZA̡͊͠͝LG</a:t>
            </a:r>
            <a:r>
              <a:rPr lang="el-GR" sz="2400" dirty="0"/>
              <a:t>Ό </a:t>
            </a:r>
            <a:r>
              <a:rPr lang="vi-VN" sz="2400" dirty="0"/>
              <a:t>ISͮ̂</a:t>
            </a:r>
            <a:r>
              <a:rPr lang="az-Cyrl-AZ" sz="2400" dirty="0"/>
              <a:t>҉̯͈͕̹̘̱ </a:t>
            </a:r>
            <a:r>
              <a:rPr lang="vi-VN" sz="2400" dirty="0"/>
              <a:t>TO͇̹̺ͅƝ̴ȳ̳ TH̘Ë͖́̉ ͠P̯͍̭O̚​N̐Y̡ H̸̡̪̯ͨ͊̽̅̾̎Ȩ̬̩̾͛ͪ̈́̀́͘ ̶̧̨̱̹̭̯ͧ̾ͬC̷̙̲̝͖ͭ̏ͥͮ͟Oͮ͏̮̪̝͍M̲̖͊̒ͪͩͬ̚̚͜Ȇ̴̟̟͙̞ͩ͌͝S̨̥̫͎̭ͯ̿̔̀ͅ</a:t>
            </a:r>
          </a:p>
          <a:p>
            <a:endParaRPr lang="vi-VN" sz="2400" dirty="0"/>
          </a:p>
        </p:txBody>
      </p:sp>
      <p:sp>
        <p:nvSpPr>
          <p:cNvPr id="6" name="Rectangle 5"/>
          <p:cNvSpPr/>
          <p:nvPr/>
        </p:nvSpPr>
        <p:spPr>
          <a:xfrm>
            <a:off x="390618" y="2304975"/>
            <a:ext cx="11991760" cy="400110"/>
          </a:xfrm>
          <a:prstGeom prst="rect">
            <a:avLst/>
          </a:prstGeom>
        </p:spPr>
        <p:txBody>
          <a:bodyPr wrap="square">
            <a:spAutoFit/>
          </a:bodyPr>
          <a:lstStyle/>
          <a:p>
            <a:r>
              <a:rPr lang="en-US" sz="2000" dirty="0">
                <a:solidFill>
                  <a:srgbClr val="0070C0"/>
                </a:solidFill>
              </a:rPr>
              <a:t>https://stackoverflow.com/questions/1732348/regex-match-open-tags-except-xhtml-self-contained-tags</a:t>
            </a:r>
          </a:p>
        </p:txBody>
      </p:sp>
      <p:sp>
        <p:nvSpPr>
          <p:cNvPr id="7" name="TextBox 6"/>
          <p:cNvSpPr txBox="1"/>
          <p:nvPr/>
        </p:nvSpPr>
        <p:spPr>
          <a:xfrm>
            <a:off x="390618" y="583963"/>
            <a:ext cx="11991760" cy="111825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6600" b="0" i="0" u="none" strike="noStrike" cap="none" spc="0" normalizeH="0" baseline="0" dirty="0" smtClean="0">
                <a:ln>
                  <a:noFill/>
                </a:ln>
                <a:solidFill>
                  <a:srgbClr val="000000"/>
                </a:solidFill>
                <a:effectLst/>
                <a:uFillTx/>
                <a:latin typeface="+mn-lt"/>
                <a:ea typeface="+mn-ea"/>
                <a:cs typeface="+mn-cs"/>
                <a:sym typeface="Helvetica Light"/>
              </a:rPr>
              <a:t>Do</a:t>
            </a:r>
            <a:r>
              <a:rPr kumimoji="0" lang="en-US" sz="6600" b="0" i="0" u="none" strike="noStrike" cap="none" spc="0" normalizeH="0" dirty="0" smtClean="0">
                <a:ln>
                  <a:noFill/>
                </a:ln>
                <a:solidFill>
                  <a:srgbClr val="000000"/>
                </a:solidFill>
                <a:effectLst/>
                <a:uFillTx/>
                <a:latin typeface="+mn-lt"/>
                <a:ea typeface="+mn-ea"/>
                <a:cs typeface="+mn-cs"/>
                <a:sym typeface="Helvetica Light"/>
              </a:rPr>
              <a:t> Not Use Regex for HTML!!! </a:t>
            </a:r>
            <a:endParaRPr kumimoji="0" lang="en-US" sz="6600" b="0" i="0" u="none" strike="noStrike" cap="none" spc="0" normalizeH="0" baseline="0" dirty="0">
              <a:ln>
                <a:noFill/>
              </a:ln>
              <a:solidFill>
                <a:srgbClr val="000000"/>
              </a:solidFill>
              <a:effectLst/>
              <a:uFillTx/>
              <a:latin typeface="+mn-lt"/>
              <a:ea typeface="+mn-ea"/>
              <a:cs typeface="+mn-cs"/>
              <a:sym typeface="Helvetica Light"/>
            </a:endParaRPr>
          </a:p>
        </p:txBody>
      </p:sp>
    </p:spTree>
    <p:extLst>
      <p:ext uri="{BB962C8B-B14F-4D97-AF65-F5344CB8AC3E}">
        <p14:creationId xmlns:p14="http://schemas.microsoft.com/office/powerpoint/2010/main" val="3898162748"/>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 Regex</a:t>
            </a:r>
            <a:endParaRPr lang="en-US" dirty="0"/>
          </a:p>
        </p:txBody>
      </p:sp>
      <p:sp>
        <p:nvSpPr>
          <p:cNvPr id="3" name="Text Placeholder 2"/>
          <p:cNvSpPr>
            <a:spLocks noGrp="1"/>
          </p:cNvSpPr>
          <p:nvPr>
            <p:ph type="body" idx="1"/>
          </p:nvPr>
        </p:nvSpPr>
        <p:spPr/>
        <p:txBody>
          <a:bodyPr/>
          <a:lstStyle/>
          <a:p>
            <a:r>
              <a:rPr lang="en-US" dirty="0" smtClean="0"/>
              <a:t>Each Java String has a method </a:t>
            </a:r>
            <a:r>
              <a:rPr lang="en-US" i="1" dirty="0" smtClean="0"/>
              <a:t>“.matches()</a:t>
            </a:r>
            <a:r>
              <a:rPr lang="en-US" dirty="0" smtClean="0"/>
              <a:t>” that takes as input a regex</a:t>
            </a:r>
          </a:p>
          <a:p>
            <a:r>
              <a:rPr lang="en-US" dirty="0" smtClean="0"/>
              <a:t>However, important to understand how </a:t>
            </a:r>
            <a:r>
              <a:rPr lang="en-US" dirty="0" err="1" smtClean="0"/>
              <a:t>regexs</a:t>
            </a:r>
            <a:r>
              <a:rPr lang="en-US" dirty="0" smtClean="0"/>
              <a:t> are implemented</a:t>
            </a:r>
          </a:p>
          <a:p>
            <a:r>
              <a:rPr lang="en-US" dirty="0" smtClean="0"/>
              <a:t>We will not see whole implementation considering all operators, but just a minimal working subset </a:t>
            </a:r>
            <a:endParaRPr lang="en-US" dirty="0"/>
          </a:p>
        </p:txBody>
      </p:sp>
    </p:spTree>
    <p:extLst>
      <p:ext uri="{BB962C8B-B14F-4D97-AF65-F5344CB8AC3E}">
        <p14:creationId xmlns:p14="http://schemas.microsoft.com/office/powerpoint/2010/main" val="1792155236"/>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7580" y="116840"/>
            <a:ext cx="11099800" cy="1488440"/>
          </a:xfrm>
        </p:spPr>
        <p:txBody>
          <a:bodyPr/>
          <a:lstStyle/>
          <a:p>
            <a:r>
              <a:rPr lang="en-US" dirty="0" smtClean="0"/>
              <a:t>Example</a:t>
            </a:r>
            <a:endParaRPr lang="en-US" dirty="0"/>
          </a:p>
        </p:txBody>
      </p:sp>
      <p:sp>
        <p:nvSpPr>
          <p:cNvPr id="3" name="Text Placeholder 2"/>
          <p:cNvSpPr>
            <a:spLocks noGrp="1"/>
          </p:cNvSpPr>
          <p:nvPr>
            <p:ph type="body" idx="1"/>
          </p:nvPr>
        </p:nvSpPr>
        <p:spPr>
          <a:xfrm>
            <a:off x="426720" y="1503680"/>
            <a:ext cx="12161520" cy="8026400"/>
          </a:xfrm>
        </p:spPr>
        <p:txBody>
          <a:bodyPr>
            <a:normAutofit fontScale="92500" lnSpcReduction="10000"/>
          </a:bodyPr>
          <a:lstStyle/>
          <a:p>
            <a:r>
              <a:rPr lang="en-US" dirty="0" smtClean="0"/>
              <a:t>Regex: </a:t>
            </a:r>
            <a:r>
              <a:rPr lang="mr-IN" b="1" dirty="0" smtClean="0"/>
              <a:t>(</a:t>
            </a:r>
            <a:r>
              <a:rPr lang="mr-IN" b="1" dirty="0" err="1" smtClean="0"/>
              <a:t>a</a:t>
            </a:r>
            <a:r>
              <a:rPr lang="mr-IN" b="1" dirty="0" smtClean="0"/>
              <a:t>*|(</a:t>
            </a:r>
            <a:r>
              <a:rPr lang="mr-IN" b="1" dirty="0" err="1"/>
              <a:t>bc</a:t>
            </a:r>
            <a:r>
              <a:rPr lang="mr-IN" b="1" dirty="0" smtClean="0"/>
              <a:t>)*)</a:t>
            </a:r>
            <a:r>
              <a:rPr lang="mr-IN" b="1" dirty="0" err="1" smtClean="0"/>
              <a:t>z</a:t>
            </a:r>
            <a:endParaRPr lang="en-US" b="1" dirty="0" smtClean="0"/>
          </a:p>
          <a:p>
            <a:r>
              <a:rPr lang="en-US" dirty="0" smtClean="0"/>
              <a:t>Matching: “z”, “</a:t>
            </a:r>
            <a:r>
              <a:rPr lang="en-US" dirty="0" err="1" smtClean="0"/>
              <a:t>az</a:t>
            </a:r>
            <a:r>
              <a:rPr lang="en-US" dirty="0" smtClean="0"/>
              <a:t>”, “</a:t>
            </a:r>
            <a:r>
              <a:rPr lang="en-US" dirty="0" err="1" smtClean="0"/>
              <a:t>aaaaaaz</a:t>
            </a:r>
            <a:r>
              <a:rPr lang="en-US" dirty="0" smtClean="0"/>
              <a:t>”, “</a:t>
            </a:r>
            <a:r>
              <a:rPr lang="en-US" dirty="0" err="1" smtClean="0"/>
              <a:t>bcz</a:t>
            </a:r>
            <a:r>
              <a:rPr lang="en-US" dirty="0" smtClean="0"/>
              <a:t>”, “</a:t>
            </a:r>
            <a:r>
              <a:rPr lang="en-US" dirty="0" err="1" smtClean="0"/>
              <a:t>bcbcbcz</a:t>
            </a:r>
            <a:r>
              <a:rPr lang="en-US" dirty="0" smtClean="0"/>
              <a:t>”</a:t>
            </a:r>
          </a:p>
          <a:p>
            <a:r>
              <a:rPr lang="en-US" dirty="0" smtClean="0"/>
              <a:t>When we read a first “a”, there are two valid alternatives: either we get another “a”, or we get a “z” (but only if it was the last char to scan)</a:t>
            </a:r>
          </a:p>
          <a:p>
            <a:r>
              <a:rPr lang="en-US" dirty="0" smtClean="0"/>
              <a:t>As for KMP, for the matching we need a </a:t>
            </a:r>
            <a:r>
              <a:rPr lang="en-US" i="1" dirty="0" smtClean="0"/>
              <a:t>finite state machine </a:t>
            </a:r>
          </a:p>
          <a:p>
            <a:r>
              <a:rPr lang="en-US" dirty="0" smtClean="0"/>
              <a:t>However, we need a </a:t>
            </a:r>
            <a:r>
              <a:rPr lang="en-US" i="1" dirty="0" smtClean="0"/>
              <a:t>non-deterministic</a:t>
            </a:r>
            <a:r>
              <a:rPr lang="en-US" dirty="0" smtClean="0"/>
              <a:t> one, because at each step several different paths could be taken</a:t>
            </a:r>
          </a:p>
          <a:p>
            <a:r>
              <a:rPr lang="en-US" dirty="0" smtClean="0"/>
              <a:t>We need to keep track of all possible paths that could be valid</a:t>
            </a:r>
          </a:p>
          <a:p>
            <a:r>
              <a:rPr lang="en-US" dirty="0" smtClean="0"/>
              <a:t>This is due to operators like </a:t>
            </a:r>
            <a:r>
              <a:rPr lang="en-US" b="1" dirty="0" smtClean="0"/>
              <a:t>|</a:t>
            </a:r>
            <a:r>
              <a:rPr lang="en-US" dirty="0" smtClean="0"/>
              <a:t> and </a:t>
            </a:r>
            <a:r>
              <a:rPr lang="en-US" b="1" dirty="0" smtClean="0"/>
              <a:t>*</a:t>
            </a:r>
            <a:endParaRPr lang="en-US" b="1" dirty="0"/>
          </a:p>
        </p:txBody>
      </p:sp>
    </p:spTree>
    <p:extLst>
      <p:ext uri="{BB962C8B-B14F-4D97-AF65-F5344CB8AC3E}">
        <p14:creationId xmlns:p14="http://schemas.microsoft.com/office/powerpoint/2010/main" val="554242263"/>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44500" y="287020"/>
            <a:ext cx="11869420" cy="3624580"/>
          </a:xfrm>
        </p:spPr>
        <p:txBody>
          <a:bodyPr>
            <a:normAutofit fontScale="92500" lnSpcReduction="10000"/>
          </a:bodyPr>
          <a:lstStyle/>
          <a:p>
            <a:r>
              <a:rPr lang="en-US" i="1" dirty="0" smtClean="0"/>
              <a:t>Empty-transitions</a:t>
            </a:r>
            <a:r>
              <a:rPr lang="en-US" dirty="0" smtClean="0"/>
              <a:t> are transitions on the graph that can be taken without reading data from text, </a:t>
            </a:r>
            <a:r>
              <a:rPr lang="en-US" dirty="0" err="1" smtClean="0"/>
              <a:t>ie</a:t>
            </a:r>
            <a:r>
              <a:rPr lang="en-US" dirty="0" smtClean="0"/>
              <a:t> transitions related to the meta-characters</a:t>
            </a:r>
          </a:p>
          <a:p>
            <a:r>
              <a:rPr lang="en-US" dirty="0" smtClean="0"/>
              <a:t>We do not need to </a:t>
            </a:r>
            <a:r>
              <a:rPr lang="en-US" i="1" dirty="0" smtClean="0"/>
              <a:t>explicitly</a:t>
            </a:r>
            <a:r>
              <a:rPr lang="en-US" dirty="0" smtClean="0"/>
              <a:t> represent transitions when parsing and consuming chars from the text, </a:t>
            </a:r>
            <a:r>
              <a:rPr lang="en-US" dirty="0" err="1" smtClean="0"/>
              <a:t>eg</a:t>
            </a:r>
            <a:r>
              <a:rPr lang="en-US" dirty="0" smtClean="0"/>
              <a:t> transition from “b” to “c”, and “z” to AS</a:t>
            </a:r>
            <a:endParaRPr lang="en-US" dirty="0"/>
          </a:p>
        </p:txBody>
      </p:sp>
      <p:sp>
        <p:nvSpPr>
          <p:cNvPr id="4" name="Oval 3"/>
          <p:cNvSpPr/>
          <p:nvPr/>
        </p:nvSpPr>
        <p:spPr>
          <a:xfrm>
            <a:off x="198168" y="5021792"/>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mtClean="0">
                <a:solidFill>
                  <a:srgbClr val="FF0000"/>
                </a:solidFill>
              </a:rPr>
              <a:t>(</a:t>
            </a:r>
            <a:endParaRPr kumimoji="0" lang="en-US" b="0" i="0" u="none" strike="noStrike" cap="none" spc="0" normalizeH="0" baseline="0" dirty="0">
              <a:ln>
                <a:noFill/>
              </a:ln>
              <a:solidFill>
                <a:srgbClr val="FF0000"/>
              </a:solidFill>
              <a:effectLst/>
              <a:uFillTx/>
              <a:sym typeface="Helvetica Light"/>
            </a:endParaRPr>
          </a:p>
        </p:txBody>
      </p:sp>
      <p:sp>
        <p:nvSpPr>
          <p:cNvPr id="5" name="Oval 4"/>
          <p:cNvSpPr/>
          <p:nvPr/>
        </p:nvSpPr>
        <p:spPr>
          <a:xfrm>
            <a:off x="2438407" y="5008104"/>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b="0" i="0" u="none" strike="noStrike" cap="none" spc="0" normalizeH="0" baseline="0" dirty="0" smtClean="0">
                <a:ln>
                  <a:noFill/>
                </a:ln>
                <a:solidFill>
                  <a:srgbClr val="FF0000"/>
                </a:solidFill>
                <a:effectLst/>
                <a:uFillTx/>
                <a:sym typeface="Helvetica Light"/>
              </a:rPr>
              <a:t>✶</a:t>
            </a:r>
            <a:endParaRPr kumimoji="0" lang="en-US" b="0" i="0" u="none" strike="noStrike" cap="none" spc="0" normalizeH="0" baseline="0" dirty="0">
              <a:ln>
                <a:noFill/>
              </a:ln>
              <a:solidFill>
                <a:srgbClr val="FF0000"/>
              </a:solidFill>
              <a:effectLst/>
              <a:uFillTx/>
              <a:sym typeface="Helvetica Light"/>
            </a:endParaRPr>
          </a:p>
        </p:txBody>
      </p:sp>
      <p:sp>
        <p:nvSpPr>
          <p:cNvPr id="9" name="Oval 8"/>
          <p:cNvSpPr/>
          <p:nvPr/>
        </p:nvSpPr>
        <p:spPr>
          <a:xfrm>
            <a:off x="3705870" y="5020028"/>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smtClean="0">
                <a:solidFill>
                  <a:srgbClr val="FF0000"/>
                </a:solidFill>
              </a:rPr>
              <a:t>|</a:t>
            </a:r>
            <a:endParaRPr kumimoji="0" lang="en-US" b="0" i="0" u="none" strike="noStrike" cap="none" spc="0" normalizeH="0" baseline="0" dirty="0">
              <a:ln>
                <a:noFill/>
              </a:ln>
              <a:solidFill>
                <a:srgbClr val="FF0000"/>
              </a:solidFill>
              <a:effectLst/>
              <a:uFillTx/>
              <a:sym typeface="Helvetica Light"/>
            </a:endParaRPr>
          </a:p>
        </p:txBody>
      </p:sp>
      <p:sp>
        <p:nvSpPr>
          <p:cNvPr id="10" name="Oval 9"/>
          <p:cNvSpPr/>
          <p:nvPr/>
        </p:nvSpPr>
        <p:spPr>
          <a:xfrm>
            <a:off x="7787670" y="5021792"/>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a:t>
            </a:r>
            <a:endParaRPr kumimoji="0" lang="en-US" b="0" i="0" u="none" strike="noStrike" cap="none" spc="0" normalizeH="0" baseline="0" dirty="0">
              <a:ln>
                <a:noFill/>
              </a:ln>
              <a:solidFill>
                <a:srgbClr val="FF0000"/>
              </a:solidFill>
              <a:effectLst/>
              <a:uFillTx/>
              <a:sym typeface="Helvetica Light"/>
            </a:endParaRPr>
          </a:p>
        </p:txBody>
      </p:sp>
      <p:sp>
        <p:nvSpPr>
          <p:cNvPr id="11" name="Oval 10"/>
          <p:cNvSpPr/>
          <p:nvPr/>
        </p:nvSpPr>
        <p:spPr>
          <a:xfrm>
            <a:off x="10349320" y="5033996"/>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a:t>
            </a:r>
            <a:endParaRPr kumimoji="0" lang="en-US" b="0" i="0" u="none" strike="noStrike" cap="none" spc="0" normalizeH="0" baseline="0" dirty="0">
              <a:ln>
                <a:noFill/>
              </a:ln>
              <a:solidFill>
                <a:srgbClr val="FF0000"/>
              </a:solidFill>
              <a:effectLst/>
              <a:uFillTx/>
              <a:sym typeface="Helvetica Light"/>
            </a:endParaRPr>
          </a:p>
        </p:txBody>
      </p:sp>
      <p:sp>
        <p:nvSpPr>
          <p:cNvPr id="12" name="Oval 11"/>
          <p:cNvSpPr/>
          <p:nvPr/>
        </p:nvSpPr>
        <p:spPr>
          <a:xfrm>
            <a:off x="4688855" y="5020028"/>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mtClean="0">
                <a:solidFill>
                  <a:srgbClr val="FF0000"/>
                </a:solidFill>
              </a:rPr>
              <a:t>(</a:t>
            </a:r>
            <a:endParaRPr kumimoji="0" lang="en-US" b="0" i="0" u="none" strike="noStrike" cap="none" spc="0" normalizeH="0" baseline="0" dirty="0">
              <a:ln>
                <a:noFill/>
              </a:ln>
              <a:solidFill>
                <a:srgbClr val="FF0000"/>
              </a:solidFill>
              <a:effectLst/>
              <a:uFillTx/>
              <a:sym typeface="Helvetica Light"/>
            </a:endParaRPr>
          </a:p>
        </p:txBody>
      </p:sp>
      <p:sp>
        <p:nvSpPr>
          <p:cNvPr id="15" name="Oval 14"/>
          <p:cNvSpPr/>
          <p:nvPr/>
        </p:nvSpPr>
        <p:spPr>
          <a:xfrm>
            <a:off x="11600376" y="5040346"/>
            <a:ext cx="782321" cy="923290"/>
          </a:xfrm>
          <a:prstGeom prst="ellipse">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z</a:t>
            </a:r>
            <a:endParaRPr kumimoji="0" lang="en-US" b="0" i="0" u="none" strike="noStrike" cap="none" spc="0" normalizeH="0" baseline="0" dirty="0">
              <a:ln>
                <a:noFill/>
              </a:ln>
              <a:solidFill>
                <a:srgbClr val="FF0000"/>
              </a:solidFill>
              <a:effectLst/>
              <a:uFillTx/>
              <a:sym typeface="Helvetica Light"/>
            </a:endParaRPr>
          </a:p>
        </p:txBody>
      </p:sp>
      <p:sp>
        <p:nvSpPr>
          <p:cNvPr id="16" name="Oval 15"/>
          <p:cNvSpPr/>
          <p:nvPr/>
        </p:nvSpPr>
        <p:spPr>
          <a:xfrm>
            <a:off x="6842785" y="5014454"/>
            <a:ext cx="782321" cy="923290"/>
          </a:xfrm>
          <a:prstGeom prst="ellipse">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c</a:t>
            </a:r>
            <a:endParaRPr kumimoji="0" lang="en-US" b="0" i="0" u="none" strike="noStrike" cap="none" spc="0" normalizeH="0" baseline="0" dirty="0">
              <a:ln>
                <a:noFill/>
              </a:ln>
              <a:solidFill>
                <a:srgbClr val="FF0000"/>
              </a:solidFill>
              <a:effectLst/>
              <a:uFillTx/>
              <a:sym typeface="Helvetica Light"/>
            </a:endParaRPr>
          </a:p>
        </p:txBody>
      </p:sp>
      <p:sp>
        <p:nvSpPr>
          <p:cNvPr id="17" name="Oval 16"/>
          <p:cNvSpPr/>
          <p:nvPr/>
        </p:nvSpPr>
        <p:spPr>
          <a:xfrm>
            <a:off x="5897900" y="5014454"/>
            <a:ext cx="782321" cy="923290"/>
          </a:xfrm>
          <a:prstGeom prst="ellipse">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b</a:t>
            </a:r>
            <a:endParaRPr kumimoji="0" lang="en-US" b="0" i="0" u="none" strike="noStrike" cap="none" spc="0" normalizeH="0" baseline="0" dirty="0">
              <a:ln>
                <a:noFill/>
              </a:ln>
              <a:solidFill>
                <a:srgbClr val="FF0000"/>
              </a:solidFill>
              <a:effectLst/>
              <a:uFillTx/>
              <a:sym typeface="Helvetica Light"/>
            </a:endParaRPr>
          </a:p>
        </p:txBody>
      </p:sp>
      <p:sp>
        <p:nvSpPr>
          <p:cNvPr id="18" name="Oval 17"/>
          <p:cNvSpPr/>
          <p:nvPr/>
        </p:nvSpPr>
        <p:spPr>
          <a:xfrm>
            <a:off x="1455422" y="5008104"/>
            <a:ext cx="782321" cy="923290"/>
          </a:xfrm>
          <a:prstGeom prst="ellipse">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a</a:t>
            </a:r>
            <a:endParaRPr kumimoji="0" lang="en-US" b="0" i="0" u="none" strike="noStrike" cap="none" spc="0" normalizeH="0" baseline="0" dirty="0">
              <a:ln>
                <a:noFill/>
              </a:ln>
              <a:solidFill>
                <a:srgbClr val="FF0000"/>
              </a:solidFill>
              <a:effectLst/>
              <a:uFillTx/>
              <a:sym typeface="Helvetica Light"/>
            </a:endParaRPr>
          </a:p>
        </p:txBody>
      </p:sp>
      <p:sp>
        <p:nvSpPr>
          <p:cNvPr id="19" name="Oval 18"/>
          <p:cNvSpPr/>
          <p:nvPr/>
        </p:nvSpPr>
        <p:spPr>
          <a:xfrm>
            <a:off x="9061484" y="5033996"/>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b="0" i="0" u="none" strike="noStrike" cap="none" spc="0" normalizeH="0" baseline="0" dirty="0" smtClean="0">
                <a:ln>
                  <a:noFill/>
                </a:ln>
                <a:solidFill>
                  <a:srgbClr val="FF0000"/>
                </a:solidFill>
                <a:effectLst/>
                <a:uFillTx/>
                <a:sym typeface="Helvetica Light"/>
              </a:rPr>
              <a:t>✶</a:t>
            </a:r>
            <a:endParaRPr kumimoji="0" lang="en-US" b="0" i="0" u="none" strike="noStrike" cap="none" spc="0" normalizeH="0" baseline="0" dirty="0">
              <a:ln>
                <a:noFill/>
              </a:ln>
              <a:solidFill>
                <a:srgbClr val="FF0000"/>
              </a:solidFill>
              <a:effectLst/>
              <a:uFillTx/>
              <a:sym typeface="Helvetica Light"/>
            </a:endParaRPr>
          </a:p>
        </p:txBody>
      </p:sp>
      <p:cxnSp>
        <p:nvCxnSpPr>
          <p:cNvPr id="20" name="Straight Arrow Connector 19"/>
          <p:cNvCxnSpPr>
            <a:stCxn id="4" idx="4"/>
            <a:endCxn id="12" idx="4"/>
          </p:cNvCxnSpPr>
          <p:nvPr/>
        </p:nvCxnSpPr>
        <p:spPr>
          <a:xfrm rot="5400000" flipH="1" flipV="1">
            <a:off x="2833790" y="3698856"/>
            <a:ext cx="1764" cy="4490687"/>
          </a:xfrm>
          <a:prstGeom prst="curvedConnector3">
            <a:avLst>
              <a:gd name="adj1" fmla="val -46365193"/>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4" name="Straight Arrow Connector 19"/>
          <p:cNvCxnSpPr>
            <a:stCxn id="18" idx="4"/>
            <a:endCxn id="5" idx="4"/>
          </p:cNvCxnSpPr>
          <p:nvPr/>
        </p:nvCxnSpPr>
        <p:spPr>
          <a:xfrm rot="16200000" flipH="1">
            <a:off x="2338075" y="5439901"/>
            <a:ext cx="12700" cy="982985"/>
          </a:xfrm>
          <a:prstGeom prst="curvedConnector3">
            <a:avLst>
              <a:gd name="adj1" fmla="val 364000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8" name="Straight Arrow Connector 19"/>
          <p:cNvCxnSpPr>
            <a:stCxn id="5" idx="0"/>
            <a:endCxn id="18" idx="0"/>
          </p:cNvCxnSpPr>
          <p:nvPr/>
        </p:nvCxnSpPr>
        <p:spPr>
          <a:xfrm rot="16200000" flipV="1">
            <a:off x="2338076" y="4516611"/>
            <a:ext cx="12700" cy="982985"/>
          </a:xfrm>
          <a:prstGeom prst="curvedConnector3">
            <a:avLst>
              <a:gd name="adj1" fmla="val 4280016"/>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2" name="Straight Arrow Connector 19"/>
          <p:cNvCxnSpPr>
            <a:stCxn id="4" idx="6"/>
            <a:endCxn id="18" idx="2"/>
          </p:cNvCxnSpPr>
          <p:nvPr/>
        </p:nvCxnSpPr>
        <p:spPr>
          <a:xfrm flipV="1">
            <a:off x="980489" y="5469749"/>
            <a:ext cx="474933" cy="13688"/>
          </a:xfrm>
          <a:prstGeom prst="curvedConnector3">
            <a:avLst>
              <a:gd name="adj1" fmla="val 5000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0" name="Straight Arrow Connector 19"/>
          <p:cNvCxnSpPr>
            <a:stCxn id="5" idx="6"/>
            <a:endCxn id="9" idx="2"/>
          </p:cNvCxnSpPr>
          <p:nvPr/>
        </p:nvCxnSpPr>
        <p:spPr>
          <a:xfrm>
            <a:off x="3220728" y="5469749"/>
            <a:ext cx="485142" cy="11924"/>
          </a:xfrm>
          <a:prstGeom prst="curvedConnector3">
            <a:avLst>
              <a:gd name="adj1" fmla="val 5000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3" name="Straight Arrow Connector 19"/>
          <p:cNvCxnSpPr>
            <a:stCxn id="9" idx="4"/>
            <a:endCxn id="11" idx="4"/>
          </p:cNvCxnSpPr>
          <p:nvPr/>
        </p:nvCxnSpPr>
        <p:spPr>
          <a:xfrm rot="16200000" flipH="1">
            <a:off x="7411772" y="2628577"/>
            <a:ext cx="13968" cy="6643450"/>
          </a:xfrm>
          <a:prstGeom prst="curvedConnector3">
            <a:avLst>
              <a:gd name="adj1" fmla="val 922858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9" name="Straight Arrow Connector 19"/>
          <p:cNvCxnSpPr>
            <a:stCxn id="19" idx="0"/>
            <a:endCxn id="12" idx="0"/>
          </p:cNvCxnSpPr>
          <p:nvPr/>
        </p:nvCxnSpPr>
        <p:spPr>
          <a:xfrm rot="16200000" flipV="1">
            <a:off x="7259347" y="2840697"/>
            <a:ext cx="13968" cy="4372629"/>
          </a:xfrm>
          <a:prstGeom prst="curvedConnector3">
            <a:avLst>
              <a:gd name="adj1" fmla="val 5300745"/>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53" name="Straight Arrow Connector 19"/>
          <p:cNvCxnSpPr>
            <a:stCxn id="12" idx="4"/>
            <a:endCxn id="19" idx="4"/>
          </p:cNvCxnSpPr>
          <p:nvPr/>
        </p:nvCxnSpPr>
        <p:spPr>
          <a:xfrm rot="16200000" flipH="1">
            <a:off x="7259346" y="3763987"/>
            <a:ext cx="13968" cy="4372629"/>
          </a:xfrm>
          <a:prstGeom prst="curvedConnector3">
            <a:avLst>
              <a:gd name="adj1" fmla="val 4937056"/>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67" name="Straight Arrow Connector 19"/>
          <p:cNvCxnSpPr>
            <a:stCxn id="10" idx="6"/>
            <a:endCxn id="19" idx="2"/>
          </p:cNvCxnSpPr>
          <p:nvPr/>
        </p:nvCxnSpPr>
        <p:spPr>
          <a:xfrm>
            <a:off x="8569991" y="5483437"/>
            <a:ext cx="491493" cy="12204"/>
          </a:xfrm>
          <a:prstGeom prst="curvedConnector3">
            <a:avLst>
              <a:gd name="adj1" fmla="val 5000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71" name="Straight Arrow Connector 19"/>
          <p:cNvCxnSpPr>
            <a:stCxn id="12" idx="6"/>
            <a:endCxn id="17" idx="2"/>
          </p:cNvCxnSpPr>
          <p:nvPr/>
        </p:nvCxnSpPr>
        <p:spPr>
          <a:xfrm flipV="1">
            <a:off x="5471176" y="5476099"/>
            <a:ext cx="426724" cy="5574"/>
          </a:xfrm>
          <a:prstGeom prst="curvedConnector3">
            <a:avLst>
              <a:gd name="adj1" fmla="val 5000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76" name="Straight Arrow Connector 19"/>
          <p:cNvCxnSpPr>
            <a:stCxn id="19" idx="6"/>
            <a:endCxn id="11" idx="2"/>
          </p:cNvCxnSpPr>
          <p:nvPr/>
        </p:nvCxnSpPr>
        <p:spPr>
          <a:xfrm>
            <a:off x="9843805" y="5495641"/>
            <a:ext cx="505515" cy="12700"/>
          </a:xfrm>
          <a:prstGeom prst="curvedConnector3">
            <a:avLst>
              <a:gd name="adj1" fmla="val 5000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79" name="Straight Arrow Connector 19"/>
          <p:cNvCxnSpPr>
            <a:stCxn id="11" idx="6"/>
            <a:endCxn id="15" idx="2"/>
          </p:cNvCxnSpPr>
          <p:nvPr/>
        </p:nvCxnSpPr>
        <p:spPr>
          <a:xfrm>
            <a:off x="11131641" y="5495641"/>
            <a:ext cx="468735" cy="6350"/>
          </a:xfrm>
          <a:prstGeom prst="curvedConnector3">
            <a:avLst>
              <a:gd name="adj1" fmla="val 5000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7" name="Oval 86"/>
          <p:cNvSpPr/>
          <p:nvPr/>
        </p:nvSpPr>
        <p:spPr>
          <a:xfrm>
            <a:off x="11404820" y="6630737"/>
            <a:ext cx="1173432" cy="923290"/>
          </a:xfrm>
          <a:prstGeom prst="ellipse">
            <a:avLst/>
          </a:prstGeom>
          <a:solidFill>
            <a:srgbClr val="FFFF00"/>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mtClean="0">
                <a:solidFill>
                  <a:srgbClr val="FF0000"/>
                </a:solidFill>
              </a:rPr>
              <a:t>AS</a:t>
            </a:r>
            <a:endParaRPr kumimoji="0" lang="en-US" b="0" i="0" u="none" strike="noStrike" cap="none" spc="0" normalizeH="0" baseline="0" dirty="0">
              <a:ln>
                <a:noFill/>
              </a:ln>
              <a:solidFill>
                <a:srgbClr val="FF0000"/>
              </a:solidFill>
              <a:effectLst/>
              <a:uFillTx/>
              <a:sym typeface="Helvetica Light"/>
            </a:endParaRPr>
          </a:p>
        </p:txBody>
      </p:sp>
    </p:spTree>
    <p:extLst>
      <p:ext uri="{BB962C8B-B14F-4D97-AF65-F5344CB8AC3E}">
        <p14:creationId xmlns:p14="http://schemas.microsoft.com/office/powerpoint/2010/main" val="707425183"/>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2180" y="109220"/>
            <a:ext cx="11099800" cy="1349659"/>
          </a:xfrm>
        </p:spPr>
        <p:txBody>
          <a:bodyPr>
            <a:normAutofit fontScale="90000"/>
          </a:bodyPr>
          <a:lstStyle/>
          <a:p>
            <a:r>
              <a:rPr lang="en-US" dirty="0" smtClean="0"/>
              <a:t>First Step When Matching</a:t>
            </a:r>
            <a:endParaRPr lang="en-US" dirty="0"/>
          </a:p>
        </p:txBody>
      </p:sp>
      <p:sp>
        <p:nvSpPr>
          <p:cNvPr id="3" name="Text Placeholder 2"/>
          <p:cNvSpPr>
            <a:spLocks noGrp="1"/>
          </p:cNvSpPr>
          <p:nvPr>
            <p:ph type="body" idx="1"/>
          </p:nvPr>
        </p:nvSpPr>
        <p:spPr>
          <a:xfrm>
            <a:off x="396240" y="1554480"/>
            <a:ext cx="12608560" cy="4003040"/>
          </a:xfrm>
        </p:spPr>
        <p:txBody>
          <a:bodyPr>
            <a:normAutofit fontScale="92500" lnSpcReduction="10000"/>
          </a:bodyPr>
          <a:lstStyle/>
          <a:p>
            <a:pPr>
              <a:spcBef>
                <a:spcPts val="2400"/>
              </a:spcBef>
            </a:pPr>
            <a:r>
              <a:rPr lang="en-US" dirty="0" smtClean="0"/>
              <a:t>I can navigate the graph to look at all possible states I could be non-deterministically be in</a:t>
            </a:r>
          </a:p>
          <a:p>
            <a:pPr>
              <a:spcBef>
                <a:spcPts val="2400"/>
              </a:spcBef>
            </a:pPr>
            <a:r>
              <a:rPr lang="en-US" dirty="0" err="1" smtClean="0"/>
              <a:t>Ie</a:t>
            </a:r>
            <a:r>
              <a:rPr lang="en-US" dirty="0" smtClean="0"/>
              <a:t>, expecting to read “a”, “b” or “z”</a:t>
            </a:r>
          </a:p>
          <a:p>
            <a:pPr>
              <a:spcBef>
                <a:spcPts val="2400"/>
              </a:spcBef>
            </a:pPr>
            <a:r>
              <a:rPr lang="en-US" dirty="0" smtClean="0"/>
              <a:t>Paths: “</a:t>
            </a:r>
            <a:r>
              <a:rPr lang="en-US" b="1" dirty="0" smtClean="0"/>
              <a:t>( -&gt; a</a:t>
            </a:r>
            <a:r>
              <a:rPr lang="en-US" dirty="0" smtClean="0"/>
              <a:t>” ,  “</a:t>
            </a:r>
            <a:r>
              <a:rPr lang="en-US" b="1" dirty="0" smtClean="0"/>
              <a:t>( -&gt; ( -&gt; b</a:t>
            </a:r>
            <a:r>
              <a:rPr lang="en-US" dirty="0" smtClean="0"/>
              <a:t>” , “</a:t>
            </a:r>
            <a:r>
              <a:rPr lang="en-US" b="1" dirty="0" smtClean="0"/>
              <a:t>( -&gt; ( -&gt; * -&gt; ) -&gt; z</a:t>
            </a:r>
            <a:r>
              <a:rPr lang="en-US" dirty="0" smtClean="0"/>
              <a:t>”, </a:t>
            </a:r>
            <a:r>
              <a:rPr lang="en-US" b="1" dirty="0" smtClean="0"/>
              <a:t>“( -&gt; a -&gt; </a:t>
            </a:r>
            <a:r>
              <a:rPr lang="en-US" dirty="0" smtClean="0">
                <a:solidFill>
                  <a:srgbClr val="FF0000"/>
                </a:solidFill>
              </a:rPr>
              <a:t>✶</a:t>
            </a:r>
            <a:r>
              <a:rPr lang="en-US" b="1" dirty="0" smtClean="0"/>
              <a:t>-&gt; | -&gt; ) -&gt; z”</a:t>
            </a:r>
          </a:p>
          <a:p>
            <a:pPr>
              <a:spcBef>
                <a:spcPts val="2400"/>
              </a:spcBef>
            </a:pPr>
            <a:r>
              <a:rPr lang="en-US" dirty="0" smtClean="0"/>
              <a:t>Note: that “z” can be reached with two different paths</a:t>
            </a:r>
            <a:endParaRPr lang="en-US" dirty="0"/>
          </a:p>
        </p:txBody>
      </p:sp>
      <p:sp>
        <p:nvSpPr>
          <p:cNvPr id="4" name="Oval 3"/>
          <p:cNvSpPr/>
          <p:nvPr/>
        </p:nvSpPr>
        <p:spPr>
          <a:xfrm>
            <a:off x="269288" y="6606752"/>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mtClean="0">
                <a:solidFill>
                  <a:srgbClr val="FF0000"/>
                </a:solidFill>
              </a:rPr>
              <a:t>(</a:t>
            </a:r>
            <a:endParaRPr kumimoji="0" lang="en-US" b="0" i="0" u="none" strike="noStrike" cap="none" spc="0" normalizeH="0" baseline="0" dirty="0">
              <a:ln>
                <a:noFill/>
              </a:ln>
              <a:solidFill>
                <a:srgbClr val="FF0000"/>
              </a:solidFill>
              <a:effectLst/>
              <a:uFillTx/>
              <a:sym typeface="Helvetica Light"/>
            </a:endParaRPr>
          </a:p>
        </p:txBody>
      </p:sp>
      <p:sp>
        <p:nvSpPr>
          <p:cNvPr id="5" name="Oval 4"/>
          <p:cNvSpPr/>
          <p:nvPr/>
        </p:nvSpPr>
        <p:spPr>
          <a:xfrm>
            <a:off x="2509527" y="6593064"/>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b="0" i="0" u="none" strike="noStrike" cap="none" spc="0" normalizeH="0" baseline="0" dirty="0" smtClean="0">
                <a:ln>
                  <a:noFill/>
                </a:ln>
                <a:solidFill>
                  <a:srgbClr val="FF0000"/>
                </a:solidFill>
                <a:effectLst/>
                <a:uFillTx/>
                <a:sym typeface="Helvetica Light"/>
              </a:rPr>
              <a:t>✶</a:t>
            </a:r>
            <a:endParaRPr kumimoji="0" lang="en-US" b="0" i="0" u="none" strike="noStrike" cap="none" spc="0" normalizeH="0" baseline="0" dirty="0">
              <a:ln>
                <a:noFill/>
              </a:ln>
              <a:solidFill>
                <a:srgbClr val="FF0000"/>
              </a:solidFill>
              <a:effectLst/>
              <a:uFillTx/>
              <a:sym typeface="Helvetica Light"/>
            </a:endParaRPr>
          </a:p>
        </p:txBody>
      </p:sp>
      <p:sp>
        <p:nvSpPr>
          <p:cNvPr id="6" name="Oval 5"/>
          <p:cNvSpPr/>
          <p:nvPr/>
        </p:nvSpPr>
        <p:spPr>
          <a:xfrm>
            <a:off x="3776990" y="6604988"/>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smtClean="0">
                <a:solidFill>
                  <a:srgbClr val="FF0000"/>
                </a:solidFill>
              </a:rPr>
              <a:t>|</a:t>
            </a:r>
            <a:endParaRPr kumimoji="0" lang="en-US" b="0" i="0" u="none" strike="noStrike" cap="none" spc="0" normalizeH="0" baseline="0" dirty="0">
              <a:ln>
                <a:noFill/>
              </a:ln>
              <a:solidFill>
                <a:srgbClr val="FF0000"/>
              </a:solidFill>
              <a:effectLst/>
              <a:uFillTx/>
              <a:sym typeface="Helvetica Light"/>
            </a:endParaRPr>
          </a:p>
        </p:txBody>
      </p:sp>
      <p:sp>
        <p:nvSpPr>
          <p:cNvPr id="7" name="Oval 6"/>
          <p:cNvSpPr/>
          <p:nvPr/>
        </p:nvSpPr>
        <p:spPr>
          <a:xfrm>
            <a:off x="7858790" y="6606752"/>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a:t>
            </a:r>
            <a:endParaRPr kumimoji="0" lang="en-US" b="0" i="0" u="none" strike="noStrike" cap="none" spc="0" normalizeH="0" baseline="0" dirty="0">
              <a:ln>
                <a:noFill/>
              </a:ln>
              <a:solidFill>
                <a:srgbClr val="FF0000"/>
              </a:solidFill>
              <a:effectLst/>
              <a:uFillTx/>
              <a:sym typeface="Helvetica Light"/>
            </a:endParaRPr>
          </a:p>
        </p:txBody>
      </p:sp>
      <p:sp>
        <p:nvSpPr>
          <p:cNvPr id="8" name="Oval 7"/>
          <p:cNvSpPr/>
          <p:nvPr/>
        </p:nvSpPr>
        <p:spPr>
          <a:xfrm>
            <a:off x="10420440" y="6618956"/>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a:t>
            </a:r>
            <a:endParaRPr kumimoji="0" lang="en-US" b="0" i="0" u="none" strike="noStrike" cap="none" spc="0" normalizeH="0" baseline="0" dirty="0">
              <a:ln>
                <a:noFill/>
              </a:ln>
              <a:solidFill>
                <a:srgbClr val="FF0000"/>
              </a:solidFill>
              <a:effectLst/>
              <a:uFillTx/>
              <a:sym typeface="Helvetica Light"/>
            </a:endParaRPr>
          </a:p>
        </p:txBody>
      </p:sp>
      <p:sp>
        <p:nvSpPr>
          <p:cNvPr id="9" name="Oval 8"/>
          <p:cNvSpPr/>
          <p:nvPr/>
        </p:nvSpPr>
        <p:spPr>
          <a:xfrm>
            <a:off x="4759975" y="6604988"/>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mtClean="0">
                <a:solidFill>
                  <a:srgbClr val="FF0000"/>
                </a:solidFill>
              </a:rPr>
              <a:t>(</a:t>
            </a:r>
            <a:endParaRPr kumimoji="0" lang="en-US" b="0" i="0" u="none" strike="noStrike" cap="none" spc="0" normalizeH="0" baseline="0" dirty="0">
              <a:ln>
                <a:noFill/>
              </a:ln>
              <a:solidFill>
                <a:srgbClr val="FF0000"/>
              </a:solidFill>
              <a:effectLst/>
              <a:uFillTx/>
              <a:sym typeface="Helvetica Light"/>
            </a:endParaRPr>
          </a:p>
        </p:txBody>
      </p:sp>
      <p:sp>
        <p:nvSpPr>
          <p:cNvPr id="10" name="Oval 9"/>
          <p:cNvSpPr/>
          <p:nvPr/>
        </p:nvSpPr>
        <p:spPr>
          <a:xfrm>
            <a:off x="11671496" y="6625306"/>
            <a:ext cx="782321" cy="923290"/>
          </a:xfrm>
          <a:prstGeom prst="ellipse">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z</a:t>
            </a:r>
            <a:endParaRPr kumimoji="0" lang="en-US" b="0" i="0" u="none" strike="noStrike" cap="none" spc="0" normalizeH="0" baseline="0" dirty="0">
              <a:ln>
                <a:noFill/>
              </a:ln>
              <a:solidFill>
                <a:srgbClr val="FF0000"/>
              </a:solidFill>
              <a:effectLst/>
              <a:uFillTx/>
              <a:sym typeface="Helvetica Light"/>
            </a:endParaRPr>
          </a:p>
        </p:txBody>
      </p:sp>
      <p:sp>
        <p:nvSpPr>
          <p:cNvPr id="11" name="Oval 10"/>
          <p:cNvSpPr/>
          <p:nvPr/>
        </p:nvSpPr>
        <p:spPr>
          <a:xfrm>
            <a:off x="6913905" y="6599414"/>
            <a:ext cx="782321" cy="923290"/>
          </a:xfrm>
          <a:prstGeom prst="ellipse">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c</a:t>
            </a:r>
            <a:endParaRPr kumimoji="0" lang="en-US" b="0" i="0" u="none" strike="noStrike" cap="none" spc="0" normalizeH="0" baseline="0" dirty="0">
              <a:ln>
                <a:noFill/>
              </a:ln>
              <a:solidFill>
                <a:srgbClr val="FF0000"/>
              </a:solidFill>
              <a:effectLst/>
              <a:uFillTx/>
              <a:sym typeface="Helvetica Light"/>
            </a:endParaRPr>
          </a:p>
        </p:txBody>
      </p:sp>
      <p:sp>
        <p:nvSpPr>
          <p:cNvPr id="12" name="Oval 11"/>
          <p:cNvSpPr/>
          <p:nvPr/>
        </p:nvSpPr>
        <p:spPr>
          <a:xfrm>
            <a:off x="5969020" y="6599414"/>
            <a:ext cx="782321" cy="923290"/>
          </a:xfrm>
          <a:prstGeom prst="ellipse">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b</a:t>
            </a:r>
            <a:endParaRPr kumimoji="0" lang="en-US" b="0" i="0" u="none" strike="noStrike" cap="none" spc="0" normalizeH="0" baseline="0" dirty="0">
              <a:ln>
                <a:noFill/>
              </a:ln>
              <a:solidFill>
                <a:srgbClr val="FF0000"/>
              </a:solidFill>
              <a:effectLst/>
              <a:uFillTx/>
              <a:sym typeface="Helvetica Light"/>
            </a:endParaRPr>
          </a:p>
        </p:txBody>
      </p:sp>
      <p:sp>
        <p:nvSpPr>
          <p:cNvPr id="13" name="Oval 12"/>
          <p:cNvSpPr/>
          <p:nvPr/>
        </p:nvSpPr>
        <p:spPr>
          <a:xfrm>
            <a:off x="1526542" y="6593064"/>
            <a:ext cx="782321" cy="923290"/>
          </a:xfrm>
          <a:prstGeom prst="ellipse">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a</a:t>
            </a:r>
            <a:endParaRPr kumimoji="0" lang="en-US" b="0" i="0" u="none" strike="noStrike" cap="none" spc="0" normalizeH="0" baseline="0" dirty="0">
              <a:ln>
                <a:noFill/>
              </a:ln>
              <a:solidFill>
                <a:srgbClr val="FF0000"/>
              </a:solidFill>
              <a:effectLst/>
              <a:uFillTx/>
              <a:sym typeface="Helvetica Light"/>
            </a:endParaRPr>
          </a:p>
        </p:txBody>
      </p:sp>
      <p:sp>
        <p:nvSpPr>
          <p:cNvPr id="14" name="Oval 13"/>
          <p:cNvSpPr/>
          <p:nvPr/>
        </p:nvSpPr>
        <p:spPr>
          <a:xfrm>
            <a:off x="9132604" y="6618956"/>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b="0" i="0" u="none" strike="noStrike" cap="none" spc="0" normalizeH="0" baseline="0" dirty="0" smtClean="0">
                <a:ln>
                  <a:noFill/>
                </a:ln>
                <a:solidFill>
                  <a:srgbClr val="FF0000"/>
                </a:solidFill>
                <a:effectLst/>
                <a:uFillTx/>
                <a:sym typeface="Helvetica Light"/>
              </a:rPr>
              <a:t>✶</a:t>
            </a:r>
            <a:endParaRPr kumimoji="0" lang="en-US" b="0" i="0" u="none" strike="noStrike" cap="none" spc="0" normalizeH="0" baseline="0" dirty="0">
              <a:ln>
                <a:noFill/>
              </a:ln>
              <a:solidFill>
                <a:srgbClr val="FF0000"/>
              </a:solidFill>
              <a:effectLst/>
              <a:uFillTx/>
              <a:sym typeface="Helvetica Light"/>
            </a:endParaRPr>
          </a:p>
        </p:txBody>
      </p:sp>
      <p:cxnSp>
        <p:nvCxnSpPr>
          <p:cNvPr id="15" name="Straight Arrow Connector 19"/>
          <p:cNvCxnSpPr>
            <a:stCxn id="6" idx="4"/>
            <a:endCxn id="14" idx="4"/>
          </p:cNvCxnSpPr>
          <p:nvPr/>
        </p:nvCxnSpPr>
        <p:spPr>
          <a:xfrm rot="5400000" flipH="1" flipV="1">
            <a:off x="2904910" y="5283816"/>
            <a:ext cx="1764" cy="4490687"/>
          </a:xfrm>
          <a:prstGeom prst="curvedConnector3">
            <a:avLst>
              <a:gd name="adj1" fmla="val -46365193"/>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6" name="Straight Arrow Connector 19"/>
          <p:cNvCxnSpPr>
            <a:stCxn id="20" idx="4"/>
            <a:endCxn id="7" idx="4"/>
          </p:cNvCxnSpPr>
          <p:nvPr/>
        </p:nvCxnSpPr>
        <p:spPr>
          <a:xfrm rot="16200000" flipH="1">
            <a:off x="2409195" y="7024861"/>
            <a:ext cx="12700" cy="982985"/>
          </a:xfrm>
          <a:prstGeom prst="curvedConnector3">
            <a:avLst>
              <a:gd name="adj1" fmla="val 364000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7" name="Straight Arrow Connector 19"/>
          <p:cNvCxnSpPr>
            <a:stCxn id="7" idx="0"/>
          </p:cNvCxnSpPr>
          <p:nvPr/>
        </p:nvCxnSpPr>
        <p:spPr>
          <a:xfrm rot="16200000" flipV="1">
            <a:off x="2409196" y="6101571"/>
            <a:ext cx="12700" cy="982985"/>
          </a:xfrm>
          <a:prstGeom prst="curvedConnector3">
            <a:avLst>
              <a:gd name="adj1" fmla="val 4280016"/>
            </a:avLst>
          </a:prstGeom>
          <a:noFill/>
          <a:ln w="63500" cap="flat">
            <a:solidFill>
              <a:srgbClr val="000000"/>
            </a:solidFill>
            <a:prstDash val="sysDot"/>
            <a:miter lim="400000"/>
            <a:tailEnd type="triangle"/>
          </a:ln>
          <a:effectLst/>
          <a:sp3d/>
        </p:spPr>
        <p:style>
          <a:lnRef idx="0">
            <a:scrgbClr r="0" g="0" b="0"/>
          </a:lnRef>
          <a:fillRef idx="0">
            <a:scrgbClr r="0" g="0" b="0"/>
          </a:fillRef>
          <a:effectRef idx="0">
            <a:scrgbClr r="0" g="0" b="0"/>
          </a:effectRef>
          <a:fontRef idx="none"/>
        </p:style>
      </p:cxnSp>
      <p:cxnSp>
        <p:nvCxnSpPr>
          <p:cNvPr id="18" name="Straight Arrow Connector 19"/>
          <p:cNvCxnSpPr>
            <a:stCxn id="6" idx="6"/>
          </p:cNvCxnSpPr>
          <p:nvPr/>
        </p:nvCxnSpPr>
        <p:spPr>
          <a:xfrm flipV="1">
            <a:off x="1051609" y="7054709"/>
            <a:ext cx="474933" cy="13688"/>
          </a:xfrm>
          <a:prstGeom prst="curvedConnector3">
            <a:avLst>
              <a:gd name="adj1" fmla="val 5000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9" name="Straight Arrow Connector 19"/>
          <p:cNvCxnSpPr>
            <a:stCxn id="7" idx="6"/>
            <a:endCxn id="11" idx="2"/>
          </p:cNvCxnSpPr>
          <p:nvPr/>
        </p:nvCxnSpPr>
        <p:spPr>
          <a:xfrm>
            <a:off x="3291848" y="7054709"/>
            <a:ext cx="485142" cy="11924"/>
          </a:xfrm>
          <a:prstGeom prst="curvedConnector3">
            <a:avLst>
              <a:gd name="adj1" fmla="val 5000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0" name="Straight Arrow Connector 19"/>
          <p:cNvCxnSpPr>
            <a:stCxn id="11" idx="4"/>
            <a:endCxn id="13" idx="4"/>
          </p:cNvCxnSpPr>
          <p:nvPr/>
        </p:nvCxnSpPr>
        <p:spPr>
          <a:xfrm rot="16200000" flipH="1">
            <a:off x="7482892" y="4213537"/>
            <a:ext cx="13968" cy="6643450"/>
          </a:xfrm>
          <a:prstGeom prst="curvedConnector3">
            <a:avLst>
              <a:gd name="adj1" fmla="val 922858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1" name="Straight Arrow Connector 19"/>
          <p:cNvCxnSpPr>
            <a:stCxn id="21" idx="0"/>
            <a:endCxn id="14" idx="0"/>
          </p:cNvCxnSpPr>
          <p:nvPr/>
        </p:nvCxnSpPr>
        <p:spPr>
          <a:xfrm rot="16200000" flipV="1">
            <a:off x="7330467" y="4425657"/>
            <a:ext cx="13968" cy="4372629"/>
          </a:xfrm>
          <a:prstGeom prst="curvedConnector3">
            <a:avLst>
              <a:gd name="adj1" fmla="val 5300745"/>
            </a:avLst>
          </a:prstGeom>
          <a:noFill/>
          <a:ln w="63500" cap="flat">
            <a:solidFill>
              <a:srgbClr val="000000"/>
            </a:solidFill>
            <a:prstDash val="sysDot"/>
            <a:miter lim="400000"/>
            <a:tailEnd type="triangle"/>
          </a:ln>
          <a:effectLst/>
          <a:sp3d/>
        </p:spPr>
        <p:style>
          <a:lnRef idx="0">
            <a:scrgbClr r="0" g="0" b="0"/>
          </a:lnRef>
          <a:fillRef idx="0">
            <a:scrgbClr r="0" g="0" b="0"/>
          </a:fillRef>
          <a:effectRef idx="0">
            <a:scrgbClr r="0" g="0" b="0"/>
          </a:effectRef>
          <a:fontRef idx="none"/>
        </p:style>
      </p:cxnSp>
      <p:cxnSp>
        <p:nvCxnSpPr>
          <p:cNvPr id="22" name="Straight Arrow Connector 19"/>
          <p:cNvCxnSpPr>
            <a:stCxn id="14" idx="4"/>
            <a:endCxn id="21" idx="4"/>
          </p:cNvCxnSpPr>
          <p:nvPr/>
        </p:nvCxnSpPr>
        <p:spPr>
          <a:xfrm rot="16200000" flipH="1">
            <a:off x="7330466" y="5348947"/>
            <a:ext cx="13968" cy="4372629"/>
          </a:xfrm>
          <a:prstGeom prst="curvedConnector3">
            <a:avLst>
              <a:gd name="adj1" fmla="val 4937056"/>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3" name="Straight Arrow Connector 19"/>
          <p:cNvCxnSpPr>
            <a:stCxn id="12" idx="6"/>
            <a:endCxn id="21" idx="2"/>
          </p:cNvCxnSpPr>
          <p:nvPr/>
        </p:nvCxnSpPr>
        <p:spPr>
          <a:xfrm>
            <a:off x="8641111" y="7068397"/>
            <a:ext cx="491493" cy="12204"/>
          </a:xfrm>
          <a:prstGeom prst="curvedConnector3">
            <a:avLst>
              <a:gd name="adj1" fmla="val 50000"/>
            </a:avLst>
          </a:prstGeom>
          <a:noFill/>
          <a:ln w="63500" cap="flat">
            <a:solidFill>
              <a:srgbClr val="000000"/>
            </a:solidFill>
            <a:prstDash val="sysDot"/>
            <a:miter lim="400000"/>
            <a:tailEnd type="triangle"/>
          </a:ln>
          <a:effectLst/>
          <a:sp3d/>
        </p:spPr>
        <p:style>
          <a:lnRef idx="0">
            <a:scrgbClr r="0" g="0" b="0"/>
          </a:lnRef>
          <a:fillRef idx="0">
            <a:scrgbClr r="0" g="0" b="0"/>
          </a:fillRef>
          <a:effectRef idx="0">
            <a:scrgbClr r="0" g="0" b="0"/>
          </a:effectRef>
          <a:fontRef idx="none"/>
        </p:style>
      </p:cxnSp>
      <p:cxnSp>
        <p:nvCxnSpPr>
          <p:cNvPr id="24" name="Straight Arrow Connector 19"/>
          <p:cNvCxnSpPr>
            <a:stCxn id="14" idx="6"/>
            <a:endCxn id="19" idx="2"/>
          </p:cNvCxnSpPr>
          <p:nvPr/>
        </p:nvCxnSpPr>
        <p:spPr>
          <a:xfrm flipV="1">
            <a:off x="5542296" y="7061059"/>
            <a:ext cx="426724" cy="5574"/>
          </a:xfrm>
          <a:prstGeom prst="curvedConnector3">
            <a:avLst>
              <a:gd name="adj1" fmla="val 5000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5" name="Straight Arrow Connector 19"/>
          <p:cNvCxnSpPr>
            <a:stCxn id="21" idx="6"/>
            <a:endCxn id="13" idx="2"/>
          </p:cNvCxnSpPr>
          <p:nvPr/>
        </p:nvCxnSpPr>
        <p:spPr>
          <a:xfrm>
            <a:off x="9914925" y="7080601"/>
            <a:ext cx="505515" cy="12700"/>
          </a:xfrm>
          <a:prstGeom prst="curvedConnector3">
            <a:avLst>
              <a:gd name="adj1" fmla="val 5000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6" name="Straight Arrow Connector 19"/>
          <p:cNvCxnSpPr>
            <a:stCxn id="13" idx="6"/>
            <a:endCxn id="17" idx="2"/>
          </p:cNvCxnSpPr>
          <p:nvPr/>
        </p:nvCxnSpPr>
        <p:spPr>
          <a:xfrm>
            <a:off x="11202761" y="7080601"/>
            <a:ext cx="468735" cy="6350"/>
          </a:xfrm>
          <a:prstGeom prst="curvedConnector3">
            <a:avLst>
              <a:gd name="adj1" fmla="val 5000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27" name="Oval 26"/>
          <p:cNvSpPr/>
          <p:nvPr/>
        </p:nvSpPr>
        <p:spPr>
          <a:xfrm>
            <a:off x="11475940" y="7860097"/>
            <a:ext cx="1173432" cy="923290"/>
          </a:xfrm>
          <a:prstGeom prst="ellipse">
            <a:avLst/>
          </a:prstGeom>
          <a:solidFill>
            <a:srgbClr val="FFFF00"/>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mtClean="0">
                <a:solidFill>
                  <a:srgbClr val="FF0000"/>
                </a:solidFill>
              </a:rPr>
              <a:t>AS</a:t>
            </a:r>
            <a:endParaRPr kumimoji="0" lang="en-US" b="0" i="0" u="none" strike="noStrike" cap="none" spc="0" normalizeH="0" baseline="0" dirty="0">
              <a:ln>
                <a:noFill/>
              </a:ln>
              <a:solidFill>
                <a:srgbClr val="FF0000"/>
              </a:solidFill>
              <a:effectLst/>
              <a:uFillTx/>
              <a:sym typeface="Helvetica Light"/>
            </a:endParaRPr>
          </a:p>
        </p:txBody>
      </p:sp>
    </p:spTree>
    <p:extLst>
      <p:ext uri="{BB962C8B-B14F-4D97-AF65-F5344CB8AC3E}">
        <p14:creationId xmlns:p14="http://schemas.microsoft.com/office/powerpoint/2010/main" val="523432212"/>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2180" y="109220"/>
            <a:ext cx="11099800" cy="1349659"/>
          </a:xfrm>
        </p:spPr>
        <p:txBody>
          <a:bodyPr>
            <a:normAutofit/>
          </a:bodyPr>
          <a:lstStyle/>
          <a:p>
            <a:r>
              <a:rPr lang="en-US" dirty="0" smtClean="0"/>
              <a:t>Matching “</a:t>
            </a:r>
            <a:r>
              <a:rPr lang="en-US" b="1" dirty="0" err="1" smtClean="0"/>
              <a:t>aaz</a:t>
            </a:r>
            <a:r>
              <a:rPr lang="en-US" dirty="0" smtClean="0"/>
              <a:t>”</a:t>
            </a:r>
            <a:endParaRPr lang="en-US" dirty="0"/>
          </a:p>
        </p:txBody>
      </p:sp>
      <p:sp>
        <p:nvSpPr>
          <p:cNvPr id="3" name="Text Placeholder 2"/>
          <p:cNvSpPr>
            <a:spLocks noGrp="1"/>
          </p:cNvSpPr>
          <p:nvPr>
            <p:ph type="body" idx="1"/>
          </p:nvPr>
        </p:nvSpPr>
        <p:spPr>
          <a:xfrm>
            <a:off x="396240" y="2125980"/>
            <a:ext cx="12608560" cy="3147060"/>
          </a:xfrm>
        </p:spPr>
        <p:txBody>
          <a:bodyPr>
            <a:normAutofit lnSpcReduction="10000"/>
          </a:bodyPr>
          <a:lstStyle/>
          <a:p>
            <a:pPr>
              <a:spcBef>
                <a:spcPts val="2400"/>
              </a:spcBef>
            </a:pPr>
            <a:r>
              <a:rPr lang="en-US" dirty="0" smtClean="0"/>
              <a:t>Before reading first char, we are non-deterministically in 3 states, with indices 1 (“a”), 5 (“b”) and 10 (“z”)</a:t>
            </a:r>
          </a:p>
          <a:p>
            <a:pPr>
              <a:spcBef>
                <a:spcPts val="2400"/>
              </a:spcBef>
            </a:pPr>
            <a:r>
              <a:rPr lang="en-US" dirty="0" smtClean="0"/>
              <a:t>Reading “a” does match only one of them, which leads to an actual transition (not in the graph) to the next element 2 (</a:t>
            </a:r>
            <a:r>
              <a:rPr lang="en-US" dirty="0" smtClean="0">
                <a:solidFill>
                  <a:srgbClr val="FF0000"/>
                </a:solidFill>
              </a:rPr>
              <a:t>✶)</a:t>
            </a:r>
            <a:endParaRPr lang="en-US" dirty="0">
              <a:solidFill>
                <a:srgbClr val="FF0000"/>
              </a:solidFill>
            </a:endParaRPr>
          </a:p>
          <a:p>
            <a:pPr>
              <a:spcBef>
                <a:spcPts val="2400"/>
              </a:spcBef>
            </a:pPr>
            <a:endParaRPr lang="en-US" dirty="0"/>
          </a:p>
        </p:txBody>
      </p:sp>
      <p:sp>
        <p:nvSpPr>
          <p:cNvPr id="4" name="Oval 3"/>
          <p:cNvSpPr/>
          <p:nvPr/>
        </p:nvSpPr>
        <p:spPr>
          <a:xfrm>
            <a:off x="269288" y="6606752"/>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mtClean="0">
                <a:solidFill>
                  <a:srgbClr val="FF0000"/>
                </a:solidFill>
              </a:rPr>
              <a:t>(</a:t>
            </a:r>
            <a:endParaRPr kumimoji="0" lang="en-US" b="0" i="0" u="none" strike="noStrike" cap="none" spc="0" normalizeH="0" baseline="0" dirty="0">
              <a:ln>
                <a:noFill/>
              </a:ln>
              <a:solidFill>
                <a:srgbClr val="FF0000"/>
              </a:solidFill>
              <a:effectLst/>
              <a:uFillTx/>
              <a:sym typeface="Helvetica Light"/>
            </a:endParaRPr>
          </a:p>
        </p:txBody>
      </p:sp>
      <p:sp>
        <p:nvSpPr>
          <p:cNvPr id="5" name="Oval 4"/>
          <p:cNvSpPr/>
          <p:nvPr/>
        </p:nvSpPr>
        <p:spPr>
          <a:xfrm>
            <a:off x="2509527" y="6593064"/>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b="0" i="0" u="none" strike="noStrike" cap="none" spc="0" normalizeH="0" baseline="0" dirty="0" smtClean="0">
                <a:ln>
                  <a:noFill/>
                </a:ln>
                <a:solidFill>
                  <a:srgbClr val="FF0000"/>
                </a:solidFill>
                <a:effectLst/>
                <a:uFillTx/>
                <a:sym typeface="Helvetica Light"/>
              </a:rPr>
              <a:t>✶</a:t>
            </a:r>
            <a:endParaRPr kumimoji="0" lang="en-US" b="0" i="0" u="none" strike="noStrike" cap="none" spc="0" normalizeH="0" baseline="0" dirty="0">
              <a:ln>
                <a:noFill/>
              </a:ln>
              <a:solidFill>
                <a:srgbClr val="FF0000"/>
              </a:solidFill>
              <a:effectLst/>
              <a:uFillTx/>
              <a:sym typeface="Helvetica Light"/>
            </a:endParaRPr>
          </a:p>
        </p:txBody>
      </p:sp>
      <p:sp>
        <p:nvSpPr>
          <p:cNvPr id="6" name="Oval 5"/>
          <p:cNvSpPr/>
          <p:nvPr/>
        </p:nvSpPr>
        <p:spPr>
          <a:xfrm>
            <a:off x="3776990" y="6604988"/>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smtClean="0">
                <a:solidFill>
                  <a:srgbClr val="FF0000"/>
                </a:solidFill>
              </a:rPr>
              <a:t>|</a:t>
            </a:r>
            <a:endParaRPr kumimoji="0" lang="en-US" b="0" i="0" u="none" strike="noStrike" cap="none" spc="0" normalizeH="0" baseline="0" dirty="0">
              <a:ln>
                <a:noFill/>
              </a:ln>
              <a:solidFill>
                <a:srgbClr val="FF0000"/>
              </a:solidFill>
              <a:effectLst/>
              <a:uFillTx/>
              <a:sym typeface="Helvetica Light"/>
            </a:endParaRPr>
          </a:p>
        </p:txBody>
      </p:sp>
      <p:sp>
        <p:nvSpPr>
          <p:cNvPr id="7" name="Oval 6"/>
          <p:cNvSpPr/>
          <p:nvPr/>
        </p:nvSpPr>
        <p:spPr>
          <a:xfrm>
            <a:off x="7858790" y="6606752"/>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a:t>
            </a:r>
            <a:endParaRPr kumimoji="0" lang="en-US" b="0" i="0" u="none" strike="noStrike" cap="none" spc="0" normalizeH="0" baseline="0" dirty="0">
              <a:ln>
                <a:noFill/>
              </a:ln>
              <a:solidFill>
                <a:srgbClr val="FF0000"/>
              </a:solidFill>
              <a:effectLst/>
              <a:uFillTx/>
              <a:sym typeface="Helvetica Light"/>
            </a:endParaRPr>
          </a:p>
        </p:txBody>
      </p:sp>
      <p:sp>
        <p:nvSpPr>
          <p:cNvPr id="8" name="Oval 7"/>
          <p:cNvSpPr/>
          <p:nvPr/>
        </p:nvSpPr>
        <p:spPr>
          <a:xfrm>
            <a:off x="10420440" y="6618956"/>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a:t>
            </a:r>
            <a:endParaRPr kumimoji="0" lang="en-US" b="0" i="0" u="none" strike="noStrike" cap="none" spc="0" normalizeH="0" baseline="0" dirty="0">
              <a:ln>
                <a:noFill/>
              </a:ln>
              <a:solidFill>
                <a:srgbClr val="FF0000"/>
              </a:solidFill>
              <a:effectLst/>
              <a:uFillTx/>
              <a:sym typeface="Helvetica Light"/>
            </a:endParaRPr>
          </a:p>
        </p:txBody>
      </p:sp>
      <p:sp>
        <p:nvSpPr>
          <p:cNvPr id="9" name="Oval 8"/>
          <p:cNvSpPr/>
          <p:nvPr/>
        </p:nvSpPr>
        <p:spPr>
          <a:xfrm>
            <a:off x="4759975" y="6604988"/>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mtClean="0">
                <a:solidFill>
                  <a:srgbClr val="FF0000"/>
                </a:solidFill>
              </a:rPr>
              <a:t>(</a:t>
            </a:r>
            <a:endParaRPr kumimoji="0" lang="en-US" b="0" i="0" u="none" strike="noStrike" cap="none" spc="0" normalizeH="0" baseline="0" dirty="0">
              <a:ln>
                <a:noFill/>
              </a:ln>
              <a:solidFill>
                <a:srgbClr val="FF0000"/>
              </a:solidFill>
              <a:effectLst/>
              <a:uFillTx/>
              <a:sym typeface="Helvetica Light"/>
            </a:endParaRPr>
          </a:p>
        </p:txBody>
      </p:sp>
      <p:sp>
        <p:nvSpPr>
          <p:cNvPr id="10" name="Oval 9"/>
          <p:cNvSpPr/>
          <p:nvPr/>
        </p:nvSpPr>
        <p:spPr>
          <a:xfrm>
            <a:off x="11671496" y="6625306"/>
            <a:ext cx="782321" cy="923290"/>
          </a:xfrm>
          <a:prstGeom prst="ellipse">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z</a:t>
            </a:r>
            <a:endParaRPr kumimoji="0" lang="en-US" b="0" i="0" u="none" strike="noStrike" cap="none" spc="0" normalizeH="0" baseline="0" dirty="0">
              <a:ln>
                <a:noFill/>
              </a:ln>
              <a:solidFill>
                <a:srgbClr val="FF0000"/>
              </a:solidFill>
              <a:effectLst/>
              <a:uFillTx/>
              <a:sym typeface="Helvetica Light"/>
            </a:endParaRPr>
          </a:p>
        </p:txBody>
      </p:sp>
      <p:sp>
        <p:nvSpPr>
          <p:cNvPr id="11" name="Oval 10"/>
          <p:cNvSpPr/>
          <p:nvPr/>
        </p:nvSpPr>
        <p:spPr>
          <a:xfrm>
            <a:off x="6913905" y="6599414"/>
            <a:ext cx="782321" cy="923290"/>
          </a:xfrm>
          <a:prstGeom prst="ellipse">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c</a:t>
            </a:r>
            <a:endParaRPr kumimoji="0" lang="en-US" b="0" i="0" u="none" strike="noStrike" cap="none" spc="0" normalizeH="0" baseline="0" dirty="0">
              <a:ln>
                <a:noFill/>
              </a:ln>
              <a:solidFill>
                <a:srgbClr val="FF0000"/>
              </a:solidFill>
              <a:effectLst/>
              <a:uFillTx/>
              <a:sym typeface="Helvetica Light"/>
            </a:endParaRPr>
          </a:p>
        </p:txBody>
      </p:sp>
      <p:sp>
        <p:nvSpPr>
          <p:cNvPr id="12" name="Oval 11"/>
          <p:cNvSpPr/>
          <p:nvPr/>
        </p:nvSpPr>
        <p:spPr>
          <a:xfrm>
            <a:off x="5969020" y="6599414"/>
            <a:ext cx="782321" cy="923290"/>
          </a:xfrm>
          <a:prstGeom prst="ellipse">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b</a:t>
            </a:r>
            <a:endParaRPr kumimoji="0" lang="en-US" b="0" i="0" u="none" strike="noStrike" cap="none" spc="0" normalizeH="0" baseline="0" dirty="0">
              <a:ln>
                <a:noFill/>
              </a:ln>
              <a:solidFill>
                <a:srgbClr val="FF0000"/>
              </a:solidFill>
              <a:effectLst/>
              <a:uFillTx/>
              <a:sym typeface="Helvetica Light"/>
            </a:endParaRPr>
          </a:p>
        </p:txBody>
      </p:sp>
      <p:sp>
        <p:nvSpPr>
          <p:cNvPr id="13" name="Oval 12"/>
          <p:cNvSpPr/>
          <p:nvPr/>
        </p:nvSpPr>
        <p:spPr>
          <a:xfrm>
            <a:off x="1526542" y="6593064"/>
            <a:ext cx="782321" cy="923290"/>
          </a:xfrm>
          <a:prstGeom prst="ellipse">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a</a:t>
            </a:r>
            <a:endParaRPr kumimoji="0" lang="en-US" b="0" i="0" u="none" strike="noStrike" cap="none" spc="0" normalizeH="0" baseline="0" dirty="0">
              <a:ln>
                <a:noFill/>
              </a:ln>
              <a:solidFill>
                <a:srgbClr val="FF0000"/>
              </a:solidFill>
              <a:effectLst/>
              <a:uFillTx/>
              <a:sym typeface="Helvetica Light"/>
            </a:endParaRPr>
          </a:p>
        </p:txBody>
      </p:sp>
      <p:sp>
        <p:nvSpPr>
          <p:cNvPr id="14" name="Oval 13"/>
          <p:cNvSpPr/>
          <p:nvPr/>
        </p:nvSpPr>
        <p:spPr>
          <a:xfrm>
            <a:off x="9132604" y="6618956"/>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b="0" i="0" u="none" strike="noStrike" cap="none" spc="0" normalizeH="0" baseline="0" dirty="0" smtClean="0">
                <a:ln>
                  <a:noFill/>
                </a:ln>
                <a:solidFill>
                  <a:srgbClr val="FF0000"/>
                </a:solidFill>
                <a:effectLst/>
                <a:uFillTx/>
                <a:sym typeface="Helvetica Light"/>
              </a:rPr>
              <a:t>✶</a:t>
            </a:r>
            <a:endParaRPr kumimoji="0" lang="en-US" b="0" i="0" u="none" strike="noStrike" cap="none" spc="0" normalizeH="0" baseline="0" dirty="0">
              <a:ln>
                <a:noFill/>
              </a:ln>
              <a:solidFill>
                <a:srgbClr val="FF0000"/>
              </a:solidFill>
              <a:effectLst/>
              <a:uFillTx/>
              <a:sym typeface="Helvetica Light"/>
            </a:endParaRPr>
          </a:p>
        </p:txBody>
      </p:sp>
      <p:cxnSp>
        <p:nvCxnSpPr>
          <p:cNvPr id="15" name="Straight Arrow Connector 19"/>
          <p:cNvCxnSpPr>
            <a:stCxn id="6" idx="4"/>
            <a:endCxn id="14" idx="4"/>
          </p:cNvCxnSpPr>
          <p:nvPr/>
        </p:nvCxnSpPr>
        <p:spPr>
          <a:xfrm rot="5400000" flipH="1" flipV="1">
            <a:off x="2904910" y="5283816"/>
            <a:ext cx="1764" cy="4490687"/>
          </a:xfrm>
          <a:prstGeom prst="curvedConnector3">
            <a:avLst>
              <a:gd name="adj1" fmla="val -46365193"/>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6" name="Straight Arrow Connector 19"/>
          <p:cNvCxnSpPr>
            <a:stCxn id="20" idx="4"/>
            <a:endCxn id="7" idx="4"/>
          </p:cNvCxnSpPr>
          <p:nvPr/>
        </p:nvCxnSpPr>
        <p:spPr>
          <a:xfrm rot="16200000" flipH="1">
            <a:off x="2409195" y="7024861"/>
            <a:ext cx="12700" cy="982985"/>
          </a:xfrm>
          <a:prstGeom prst="curvedConnector3">
            <a:avLst>
              <a:gd name="adj1" fmla="val 364000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7" name="Straight Arrow Connector 19"/>
          <p:cNvCxnSpPr>
            <a:stCxn id="7" idx="0"/>
            <a:endCxn id="20" idx="0"/>
          </p:cNvCxnSpPr>
          <p:nvPr/>
        </p:nvCxnSpPr>
        <p:spPr>
          <a:xfrm rot="16200000" flipV="1">
            <a:off x="2409196" y="6101571"/>
            <a:ext cx="12700" cy="982985"/>
          </a:xfrm>
          <a:prstGeom prst="curvedConnector3">
            <a:avLst>
              <a:gd name="adj1" fmla="val 4280016"/>
            </a:avLst>
          </a:prstGeom>
          <a:noFill/>
          <a:ln w="63500" cap="flat">
            <a:solidFill>
              <a:srgbClr val="000000"/>
            </a:solidFill>
            <a:prstDash val="sysDot"/>
            <a:miter lim="400000"/>
            <a:tailEnd type="triangle"/>
          </a:ln>
          <a:effectLst/>
          <a:sp3d/>
        </p:spPr>
        <p:style>
          <a:lnRef idx="0">
            <a:scrgbClr r="0" g="0" b="0"/>
          </a:lnRef>
          <a:fillRef idx="0">
            <a:scrgbClr r="0" g="0" b="0"/>
          </a:fillRef>
          <a:effectRef idx="0">
            <a:scrgbClr r="0" g="0" b="0"/>
          </a:effectRef>
          <a:fontRef idx="none"/>
        </p:style>
      </p:cxnSp>
      <p:cxnSp>
        <p:nvCxnSpPr>
          <p:cNvPr id="18" name="Straight Arrow Connector 19"/>
          <p:cNvCxnSpPr>
            <a:stCxn id="6" idx="6"/>
            <a:endCxn id="20" idx="2"/>
          </p:cNvCxnSpPr>
          <p:nvPr/>
        </p:nvCxnSpPr>
        <p:spPr>
          <a:xfrm flipV="1">
            <a:off x="1051609" y="7054709"/>
            <a:ext cx="474933" cy="13688"/>
          </a:xfrm>
          <a:prstGeom prst="curvedConnector3">
            <a:avLst>
              <a:gd name="adj1" fmla="val 5000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9" name="Straight Arrow Connector 19"/>
          <p:cNvCxnSpPr>
            <a:stCxn id="7" idx="6"/>
            <a:endCxn id="11" idx="2"/>
          </p:cNvCxnSpPr>
          <p:nvPr/>
        </p:nvCxnSpPr>
        <p:spPr>
          <a:xfrm>
            <a:off x="3291848" y="7054709"/>
            <a:ext cx="485142" cy="11924"/>
          </a:xfrm>
          <a:prstGeom prst="curvedConnector3">
            <a:avLst>
              <a:gd name="adj1" fmla="val 5000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0" name="Straight Arrow Connector 19"/>
          <p:cNvCxnSpPr>
            <a:stCxn id="11" idx="4"/>
            <a:endCxn id="13" idx="4"/>
          </p:cNvCxnSpPr>
          <p:nvPr/>
        </p:nvCxnSpPr>
        <p:spPr>
          <a:xfrm rot="16200000" flipH="1">
            <a:off x="7482892" y="4213537"/>
            <a:ext cx="13968" cy="6643450"/>
          </a:xfrm>
          <a:prstGeom prst="curvedConnector3">
            <a:avLst>
              <a:gd name="adj1" fmla="val 922858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1" name="Straight Arrow Connector 19"/>
          <p:cNvCxnSpPr>
            <a:stCxn id="21" idx="0"/>
            <a:endCxn id="14" idx="0"/>
          </p:cNvCxnSpPr>
          <p:nvPr/>
        </p:nvCxnSpPr>
        <p:spPr>
          <a:xfrm rot="16200000" flipV="1">
            <a:off x="7330467" y="4425657"/>
            <a:ext cx="13968" cy="4372629"/>
          </a:xfrm>
          <a:prstGeom prst="curvedConnector3">
            <a:avLst>
              <a:gd name="adj1" fmla="val 5300745"/>
            </a:avLst>
          </a:prstGeom>
          <a:noFill/>
          <a:ln w="63500" cap="flat">
            <a:solidFill>
              <a:srgbClr val="000000"/>
            </a:solidFill>
            <a:prstDash val="sysDot"/>
            <a:miter lim="400000"/>
            <a:tailEnd type="triangle"/>
          </a:ln>
          <a:effectLst/>
          <a:sp3d/>
        </p:spPr>
        <p:style>
          <a:lnRef idx="0">
            <a:scrgbClr r="0" g="0" b="0"/>
          </a:lnRef>
          <a:fillRef idx="0">
            <a:scrgbClr r="0" g="0" b="0"/>
          </a:fillRef>
          <a:effectRef idx="0">
            <a:scrgbClr r="0" g="0" b="0"/>
          </a:effectRef>
          <a:fontRef idx="none"/>
        </p:style>
      </p:cxnSp>
      <p:cxnSp>
        <p:nvCxnSpPr>
          <p:cNvPr id="22" name="Straight Arrow Connector 19"/>
          <p:cNvCxnSpPr>
            <a:stCxn id="14" idx="4"/>
            <a:endCxn id="21" idx="4"/>
          </p:cNvCxnSpPr>
          <p:nvPr/>
        </p:nvCxnSpPr>
        <p:spPr>
          <a:xfrm rot="16200000" flipH="1">
            <a:off x="7330466" y="5348947"/>
            <a:ext cx="13968" cy="4372629"/>
          </a:xfrm>
          <a:prstGeom prst="curvedConnector3">
            <a:avLst>
              <a:gd name="adj1" fmla="val 4937056"/>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3" name="Straight Arrow Connector 19"/>
          <p:cNvCxnSpPr>
            <a:stCxn id="12" idx="6"/>
            <a:endCxn id="21" idx="2"/>
          </p:cNvCxnSpPr>
          <p:nvPr/>
        </p:nvCxnSpPr>
        <p:spPr>
          <a:xfrm>
            <a:off x="8641111" y="7068397"/>
            <a:ext cx="491493" cy="12204"/>
          </a:xfrm>
          <a:prstGeom prst="curvedConnector3">
            <a:avLst>
              <a:gd name="adj1" fmla="val 50000"/>
            </a:avLst>
          </a:prstGeom>
          <a:noFill/>
          <a:ln w="63500" cap="flat">
            <a:solidFill>
              <a:srgbClr val="000000"/>
            </a:solidFill>
            <a:prstDash val="sysDot"/>
            <a:miter lim="400000"/>
            <a:tailEnd type="triangle"/>
          </a:ln>
          <a:effectLst/>
          <a:sp3d/>
        </p:spPr>
        <p:style>
          <a:lnRef idx="0">
            <a:scrgbClr r="0" g="0" b="0"/>
          </a:lnRef>
          <a:fillRef idx="0">
            <a:scrgbClr r="0" g="0" b="0"/>
          </a:fillRef>
          <a:effectRef idx="0">
            <a:scrgbClr r="0" g="0" b="0"/>
          </a:effectRef>
          <a:fontRef idx="none"/>
        </p:style>
      </p:cxnSp>
      <p:cxnSp>
        <p:nvCxnSpPr>
          <p:cNvPr id="24" name="Straight Arrow Connector 19"/>
          <p:cNvCxnSpPr>
            <a:stCxn id="14" idx="6"/>
            <a:endCxn id="19" idx="2"/>
          </p:cNvCxnSpPr>
          <p:nvPr/>
        </p:nvCxnSpPr>
        <p:spPr>
          <a:xfrm flipV="1">
            <a:off x="5542296" y="7061059"/>
            <a:ext cx="426724" cy="5574"/>
          </a:xfrm>
          <a:prstGeom prst="curvedConnector3">
            <a:avLst>
              <a:gd name="adj1" fmla="val 5000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5" name="Straight Arrow Connector 19"/>
          <p:cNvCxnSpPr>
            <a:stCxn id="21" idx="6"/>
            <a:endCxn id="13" idx="2"/>
          </p:cNvCxnSpPr>
          <p:nvPr/>
        </p:nvCxnSpPr>
        <p:spPr>
          <a:xfrm>
            <a:off x="9914925" y="7080601"/>
            <a:ext cx="505515" cy="12700"/>
          </a:xfrm>
          <a:prstGeom prst="curvedConnector3">
            <a:avLst>
              <a:gd name="adj1" fmla="val 5000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6" name="Straight Arrow Connector 19"/>
          <p:cNvCxnSpPr>
            <a:stCxn id="13" idx="6"/>
            <a:endCxn id="17" idx="2"/>
          </p:cNvCxnSpPr>
          <p:nvPr/>
        </p:nvCxnSpPr>
        <p:spPr>
          <a:xfrm>
            <a:off x="11202761" y="7080601"/>
            <a:ext cx="468735" cy="6350"/>
          </a:xfrm>
          <a:prstGeom prst="curvedConnector3">
            <a:avLst>
              <a:gd name="adj1" fmla="val 5000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27" name="Oval 26"/>
          <p:cNvSpPr/>
          <p:nvPr/>
        </p:nvSpPr>
        <p:spPr>
          <a:xfrm>
            <a:off x="11475940" y="8215697"/>
            <a:ext cx="1173432" cy="923290"/>
          </a:xfrm>
          <a:prstGeom prst="ellipse">
            <a:avLst/>
          </a:prstGeom>
          <a:solidFill>
            <a:srgbClr val="FFFF00"/>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mtClean="0">
                <a:solidFill>
                  <a:srgbClr val="FF0000"/>
                </a:solidFill>
              </a:rPr>
              <a:t>AS</a:t>
            </a:r>
            <a:endParaRPr kumimoji="0" lang="en-US" b="0" i="0" u="none" strike="noStrike" cap="none" spc="0" normalizeH="0" baseline="0" dirty="0">
              <a:ln>
                <a:noFill/>
              </a:ln>
              <a:solidFill>
                <a:srgbClr val="FF0000"/>
              </a:solidFill>
              <a:effectLst/>
              <a:uFillTx/>
              <a:sym typeface="Helvetica Light"/>
            </a:endParaRPr>
          </a:p>
        </p:txBody>
      </p:sp>
      <p:sp>
        <p:nvSpPr>
          <p:cNvPr id="33" name="TextBox 32"/>
          <p:cNvSpPr txBox="1"/>
          <p:nvPr/>
        </p:nvSpPr>
        <p:spPr>
          <a:xfrm>
            <a:off x="80939" y="6276892"/>
            <a:ext cx="504528"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0</a:t>
            </a:r>
            <a:endParaRPr kumimoji="0" lang="en-US" sz="28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34" name="TextBox 33"/>
          <p:cNvSpPr txBox="1"/>
          <p:nvPr/>
        </p:nvSpPr>
        <p:spPr>
          <a:xfrm>
            <a:off x="1235566" y="6274140"/>
            <a:ext cx="504528"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smtClean="0">
                <a:ln>
                  <a:noFill/>
                </a:ln>
                <a:solidFill>
                  <a:srgbClr val="000000"/>
                </a:solidFill>
                <a:effectLst/>
                <a:uFillTx/>
                <a:latin typeface="+mn-lt"/>
                <a:ea typeface="+mn-ea"/>
                <a:cs typeface="+mn-cs"/>
                <a:sym typeface="Helvetica Light"/>
              </a:rPr>
              <a:t>1</a:t>
            </a:r>
            <a:endParaRPr kumimoji="0" lang="en-US" sz="28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35" name="TextBox 34"/>
          <p:cNvSpPr txBox="1"/>
          <p:nvPr/>
        </p:nvSpPr>
        <p:spPr>
          <a:xfrm>
            <a:off x="2251075" y="6280381"/>
            <a:ext cx="504528"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smtClean="0"/>
              <a:t>2</a:t>
            </a:r>
            <a:endParaRPr kumimoji="0" lang="en-US" sz="28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36" name="TextBox 35"/>
          <p:cNvSpPr txBox="1"/>
          <p:nvPr/>
        </p:nvSpPr>
        <p:spPr>
          <a:xfrm>
            <a:off x="3514670" y="6274140"/>
            <a:ext cx="504528"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3</a:t>
            </a:r>
            <a:endParaRPr kumimoji="0" lang="en-US" sz="28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37" name="TextBox 36"/>
          <p:cNvSpPr txBox="1"/>
          <p:nvPr/>
        </p:nvSpPr>
        <p:spPr>
          <a:xfrm>
            <a:off x="4528549" y="6274140"/>
            <a:ext cx="504528"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4</a:t>
            </a:r>
            <a:endParaRPr kumimoji="0" lang="en-US" sz="28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38" name="TextBox 37"/>
          <p:cNvSpPr txBox="1"/>
          <p:nvPr/>
        </p:nvSpPr>
        <p:spPr>
          <a:xfrm>
            <a:off x="5720028" y="6278793"/>
            <a:ext cx="504528"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5</a:t>
            </a:r>
            <a:endParaRPr kumimoji="0" lang="en-US" sz="28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39" name="TextBox 38"/>
          <p:cNvSpPr txBox="1"/>
          <p:nvPr/>
        </p:nvSpPr>
        <p:spPr>
          <a:xfrm>
            <a:off x="6687373" y="6274140"/>
            <a:ext cx="504528"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6</a:t>
            </a:r>
            <a:endParaRPr kumimoji="0" lang="en-US" sz="28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40" name="TextBox 39"/>
          <p:cNvSpPr txBox="1"/>
          <p:nvPr/>
        </p:nvSpPr>
        <p:spPr>
          <a:xfrm>
            <a:off x="7652062" y="6273398"/>
            <a:ext cx="504528"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7</a:t>
            </a:r>
            <a:endParaRPr kumimoji="0" lang="en-US" sz="28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41" name="TextBox 40"/>
          <p:cNvSpPr txBox="1"/>
          <p:nvPr/>
        </p:nvSpPr>
        <p:spPr>
          <a:xfrm>
            <a:off x="8886857" y="6280383"/>
            <a:ext cx="504528"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8</a:t>
            </a:r>
            <a:endParaRPr kumimoji="0" lang="en-US" sz="28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42" name="TextBox 41"/>
          <p:cNvSpPr txBox="1"/>
          <p:nvPr/>
        </p:nvSpPr>
        <p:spPr>
          <a:xfrm>
            <a:off x="10145418" y="6280382"/>
            <a:ext cx="504528"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9</a:t>
            </a:r>
            <a:endParaRPr kumimoji="0" lang="en-US" sz="28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43" name="TextBox 42"/>
          <p:cNvSpPr txBox="1"/>
          <p:nvPr/>
        </p:nvSpPr>
        <p:spPr>
          <a:xfrm>
            <a:off x="11437128" y="6280381"/>
            <a:ext cx="504528"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smtClean="0">
                <a:ln>
                  <a:noFill/>
                </a:ln>
                <a:solidFill>
                  <a:srgbClr val="000000"/>
                </a:solidFill>
                <a:effectLst/>
                <a:uFillTx/>
                <a:latin typeface="+mn-lt"/>
                <a:ea typeface="+mn-ea"/>
                <a:cs typeface="+mn-cs"/>
                <a:sym typeface="Helvetica Light"/>
              </a:rPr>
              <a:t>10</a:t>
            </a:r>
            <a:endParaRPr kumimoji="0" lang="en-US" sz="28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44" name="TextBox 43"/>
          <p:cNvSpPr txBox="1"/>
          <p:nvPr/>
        </p:nvSpPr>
        <p:spPr>
          <a:xfrm>
            <a:off x="11155637" y="7962603"/>
            <a:ext cx="504528"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smtClean="0">
                <a:ln>
                  <a:noFill/>
                </a:ln>
                <a:solidFill>
                  <a:srgbClr val="000000"/>
                </a:solidFill>
                <a:effectLst/>
                <a:uFillTx/>
                <a:latin typeface="+mn-lt"/>
                <a:ea typeface="+mn-ea"/>
                <a:cs typeface="+mn-cs"/>
                <a:sym typeface="Helvetica Light"/>
              </a:rPr>
              <a:t>11</a:t>
            </a:r>
            <a:endParaRPr kumimoji="0" lang="en-US" sz="2800" b="0" i="0" u="none" strike="noStrike" cap="none" spc="0" normalizeH="0" baseline="0" dirty="0">
              <a:ln>
                <a:noFill/>
              </a:ln>
              <a:solidFill>
                <a:srgbClr val="000000"/>
              </a:solidFill>
              <a:effectLst/>
              <a:uFillTx/>
              <a:latin typeface="+mn-lt"/>
              <a:ea typeface="+mn-ea"/>
              <a:cs typeface="+mn-cs"/>
              <a:sym typeface="Helvetica Light"/>
            </a:endParaRPr>
          </a:p>
        </p:txBody>
      </p:sp>
    </p:spTree>
    <p:extLst>
      <p:ext uri="{BB962C8B-B14F-4D97-AF65-F5344CB8AC3E}">
        <p14:creationId xmlns:p14="http://schemas.microsoft.com/office/powerpoint/2010/main" val="295605168"/>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2180" y="109220"/>
            <a:ext cx="11099800" cy="1349659"/>
          </a:xfrm>
        </p:spPr>
        <p:txBody>
          <a:bodyPr>
            <a:normAutofit/>
          </a:bodyPr>
          <a:lstStyle/>
          <a:p>
            <a:r>
              <a:rPr lang="en-US" dirty="0" smtClean="0"/>
              <a:t>Matching “</a:t>
            </a:r>
            <a:r>
              <a:rPr lang="en-US" b="1" dirty="0" err="1" smtClean="0"/>
              <a:t>aaz</a:t>
            </a:r>
            <a:r>
              <a:rPr lang="en-US" dirty="0" smtClean="0"/>
              <a:t>”</a:t>
            </a:r>
            <a:endParaRPr lang="en-US" dirty="0"/>
          </a:p>
        </p:txBody>
      </p:sp>
      <p:sp>
        <p:nvSpPr>
          <p:cNvPr id="3" name="Text Placeholder 2"/>
          <p:cNvSpPr>
            <a:spLocks noGrp="1"/>
          </p:cNvSpPr>
          <p:nvPr>
            <p:ph type="body" idx="1"/>
          </p:nvPr>
        </p:nvSpPr>
        <p:spPr>
          <a:xfrm>
            <a:off x="152400" y="1564639"/>
            <a:ext cx="12608560" cy="4105133"/>
          </a:xfrm>
        </p:spPr>
        <p:txBody>
          <a:bodyPr>
            <a:normAutofit fontScale="85000" lnSpcReduction="20000"/>
          </a:bodyPr>
          <a:lstStyle/>
          <a:p>
            <a:pPr>
              <a:spcBef>
                <a:spcPts val="2400"/>
              </a:spcBef>
            </a:pPr>
            <a:r>
              <a:rPr lang="en-US" dirty="0" smtClean="0"/>
              <a:t>From state 2 (</a:t>
            </a:r>
            <a:r>
              <a:rPr lang="en-US" dirty="0" smtClean="0">
                <a:solidFill>
                  <a:srgbClr val="FF0000"/>
                </a:solidFill>
              </a:rPr>
              <a:t>✶</a:t>
            </a:r>
            <a:r>
              <a:rPr lang="en-US" dirty="0" smtClean="0"/>
              <a:t>) we can only reach “a” again, and “z”, but not “b” nor “c”</a:t>
            </a:r>
          </a:p>
          <a:p>
            <a:pPr>
              <a:spcBef>
                <a:spcPts val="2400"/>
              </a:spcBef>
            </a:pPr>
            <a:r>
              <a:rPr lang="en-US" dirty="0" smtClean="0"/>
              <a:t>Reading “a” again will leave us in the same condition, </a:t>
            </a:r>
            <a:r>
              <a:rPr lang="en-US" dirty="0" err="1" smtClean="0"/>
              <a:t>ie</a:t>
            </a:r>
            <a:r>
              <a:rPr lang="en-US" dirty="0" smtClean="0"/>
              <a:t> being in state 1 (“a”) and 10 (“z”) </a:t>
            </a:r>
          </a:p>
          <a:p>
            <a:pPr>
              <a:spcBef>
                <a:spcPts val="2400"/>
              </a:spcBef>
            </a:pPr>
            <a:r>
              <a:rPr lang="en-US" dirty="0" smtClean="0"/>
              <a:t>Reading finally “z” is match only for 10, not 1, and so we have a transition to AS</a:t>
            </a:r>
          </a:p>
          <a:p>
            <a:pPr>
              <a:spcBef>
                <a:spcPts val="2400"/>
              </a:spcBef>
            </a:pPr>
            <a:r>
              <a:rPr lang="en-US" dirty="0" smtClean="0"/>
              <a:t>As we have read the whole text and we have at least one path in AS, then the input does match the regular expression</a:t>
            </a:r>
            <a:endParaRPr lang="en-US" dirty="0">
              <a:solidFill>
                <a:srgbClr val="FF0000"/>
              </a:solidFill>
            </a:endParaRPr>
          </a:p>
        </p:txBody>
      </p:sp>
      <p:sp>
        <p:nvSpPr>
          <p:cNvPr id="4" name="Oval 3"/>
          <p:cNvSpPr/>
          <p:nvPr/>
        </p:nvSpPr>
        <p:spPr>
          <a:xfrm>
            <a:off x="269288" y="6606752"/>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mtClean="0">
                <a:solidFill>
                  <a:srgbClr val="FF0000"/>
                </a:solidFill>
              </a:rPr>
              <a:t>(</a:t>
            </a:r>
            <a:endParaRPr kumimoji="0" lang="en-US" b="0" i="0" u="none" strike="noStrike" cap="none" spc="0" normalizeH="0" baseline="0" dirty="0">
              <a:ln>
                <a:noFill/>
              </a:ln>
              <a:solidFill>
                <a:srgbClr val="FF0000"/>
              </a:solidFill>
              <a:effectLst/>
              <a:uFillTx/>
              <a:sym typeface="Helvetica Light"/>
            </a:endParaRPr>
          </a:p>
        </p:txBody>
      </p:sp>
      <p:sp>
        <p:nvSpPr>
          <p:cNvPr id="5" name="Oval 4"/>
          <p:cNvSpPr/>
          <p:nvPr/>
        </p:nvSpPr>
        <p:spPr>
          <a:xfrm>
            <a:off x="2509527" y="6593064"/>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b="0" i="0" u="none" strike="noStrike" cap="none" spc="0" normalizeH="0" baseline="0" dirty="0" smtClean="0">
                <a:ln>
                  <a:noFill/>
                </a:ln>
                <a:solidFill>
                  <a:srgbClr val="FF0000"/>
                </a:solidFill>
                <a:effectLst/>
                <a:uFillTx/>
                <a:sym typeface="Helvetica Light"/>
              </a:rPr>
              <a:t>✶</a:t>
            </a:r>
            <a:endParaRPr kumimoji="0" lang="en-US" b="0" i="0" u="none" strike="noStrike" cap="none" spc="0" normalizeH="0" baseline="0" dirty="0">
              <a:ln>
                <a:noFill/>
              </a:ln>
              <a:solidFill>
                <a:srgbClr val="FF0000"/>
              </a:solidFill>
              <a:effectLst/>
              <a:uFillTx/>
              <a:sym typeface="Helvetica Light"/>
            </a:endParaRPr>
          </a:p>
        </p:txBody>
      </p:sp>
      <p:sp>
        <p:nvSpPr>
          <p:cNvPr id="6" name="Oval 5"/>
          <p:cNvSpPr/>
          <p:nvPr/>
        </p:nvSpPr>
        <p:spPr>
          <a:xfrm>
            <a:off x="3776990" y="6604988"/>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smtClean="0">
                <a:solidFill>
                  <a:srgbClr val="FF0000"/>
                </a:solidFill>
              </a:rPr>
              <a:t>|</a:t>
            </a:r>
            <a:endParaRPr kumimoji="0" lang="en-US" b="0" i="0" u="none" strike="noStrike" cap="none" spc="0" normalizeH="0" baseline="0" dirty="0">
              <a:ln>
                <a:noFill/>
              </a:ln>
              <a:solidFill>
                <a:srgbClr val="FF0000"/>
              </a:solidFill>
              <a:effectLst/>
              <a:uFillTx/>
              <a:sym typeface="Helvetica Light"/>
            </a:endParaRPr>
          </a:p>
        </p:txBody>
      </p:sp>
      <p:sp>
        <p:nvSpPr>
          <p:cNvPr id="7" name="Oval 6"/>
          <p:cNvSpPr/>
          <p:nvPr/>
        </p:nvSpPr>
        <p:spPr>
          <a:xfrm>
            <a:off x="7858790" y="6606752"/>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a:t>
            </a:r>
            <a:endParaRPr kumimoji="0" lang="en-US" b="0" i="0" u="none" strike="noStrike" cap="none" spc="0" normalizeH="0" baseline="0" dirty="0">
              <a:ln>
                <a:noFill/>
              </a:ln>
              <a:solidFill>
                <a:srgbClr val="FF0000"/>
              </a:solidFill>
              <a:effectLst/>
              <a:uFillTx/>
              <a:sym typeface="Helvetica Light"/>
            </a:endParaRPr>
          </a:p>
        </p:txBody>
      </p:sp>
      <p:sp>
        <p:nvSpPr>
          <p:cNvPr id="8" name="Oval 7"/>
          <p:cNvSpPr/>
          <p:nvPr/>
        </p:nvSpPr>
        <p:spPr>
          <a:xfrm>
            <a:off x="10420440" y="6618956"/>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a:t>
            </a:r>
            <a:endParaRPr kumimoji="0" lang="en-US" b="0" i="0" u="none" strike="noStrike" cap="none" spc="0" normalizeH="0" baseline="0" dirty="0">
              <a:ln>
                <a:noFill/>
              </a:ln>
              <a:solidFill>
                <a:srgbClr val="FF0000"/>
              </a:solidFill>
              <a:effectLst/>
              <a:uFillTx/>
              <a:sym typeface="Helvetica Light"/>
            </a:endParaRPr>
          </a:p>
        </p:txBody>
      </p:sp>
      <p:sp>
        <p:nvSpPr>
          <p:cNvPr id="9" name="Oval 8"/>
          <p:cNvSpPr/>
          <p:nvPr/>
        </p:nvSpPr>
        <p:spPr>
          <a:xfrm>
            <a:off x="4759975" y="6604988"/>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mtClean="0">
                <a:solidFill>
                  <a:srgbClr val="FF0000"/>
                </a:solidFill>
              </a:rPr>
              <a:t>(</a:t>
            </a:r>
            <a:endParaRPr kumimoji="0" lang="en-US" b="0" i="0" u="none" strike="noStrike" cap="none" spc="0" normalizeH="0" baseline="0" dirty="0">
              <a:ln>
                <a:noFill/>
              </a:ln>
              <a:solidFill>
                <a:srgbClr val="FF0000"/>
              </a:solidFill>
              <a:effectLst/>
              <a:uFillTx/>
              <a:sym typeface="Helvetica Light"/>
            </a:endParaRPr>
          </a:p>
        </p:txBody>
      </p:sp>
      <p:sp>
        <p:nvSpPr>
          <p:cNvPr id="10" name="Oval 9"/>
          <p:cNvSpPr/>
          <p:nvPr/>
        </p:nvSpPr>
        <p:spPr>
          <a:xfrm>
            <a:off x="11671496" y="6625306"/>
            <a:ext cx="782321" cy="923290"/>
          </a:xfrm>
          <a:prstGeom prst="ellipse">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z</a:t>
            </a:r>
            <a:endParaRPr kumimoji="0" lang="en-US" b="0" i="0" u="none" strike="noStrike" cap="none" spc="0" normalizeH="0" baseline="0" dirty="0">
              <a:ln>
                <a:noFill/>
              </a:ln>
              <a:solidFill>
                <a:srgbClr val="FF0000"/>
              </a:solidFill>
              <a:effectLst/>
              <a:uFillTx/>
              <a:sym typeface="Helvetica Light"/>
            </a:endParaRPr>
          </a:p>
        </p:txBody>
      </p:sp>
      <p:sp>
        <p:nvSpPr>
          <p:cNvPr id="11" name="Oval 10"/>
          <p:cNvSpPr/>
          <p:nvPr/>
        </p:nvSpPr>
        <p:spPr>
          <a:xfrm>
            <a:off x="6913905" y="6599414"/>
            <a:ext cx="782321" cy="923290"/>
          </a:xfrm>
          <a:prstGeom prst="ellipse">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c</a:t>
            </a:r>
            <a:endParaRPr kumimoji="0" lang="en-US" b="0" i="0" u="none" strike="noStrike" cap="none" spc="0" normalizeH="0" baseline="0" dirty="0">
              <a:ln>
                <a:noFill/>
              </a:ln>
              <a:solidFill>
                <a:srgbClr val="FF0000"/>
              </a:solidFill>
              <a:effectLst/>
              <a:uFillTx/>
              <a:sym typeface="Helvetica Light"/>
            </a:endParaRPr>
          </a:p>
        </p:txBody>
      </p:sp>
      <p:sp>
        <p:nvSpPr>
          <p:cNvPr id="12" name="Oval 11"/>
          <p:cNvSpPr/>
          <p:nvPr/>
        </p:nvSpPr>
        <p:spPr>
          <a:xfrm>
            <a:off x="5969020" y="6599414"/>
            <a:ext cx="782321" cy="923290"/>
          </a:xfrm>
          <a:prstGeom prst="ellipse">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b</a:t>
            </a:r>
            <a:endParaRPr kumimoji="0" lang="en-US" b="0" i="0" u="none" strike="noStrike" cap="none" spc="0" normalizeH="0" baseline="0" dirty="0">
              <a:ln>
                <a:noFill/>
              </a:ln>
              <a:solidFill>
                <a:srgbClr val="FF0000"/>
              </a:solidFill>
              <a:effectLst/>
              <a:uFillTx/>
              <a:sym typeface="Helvetica Light"/>
            </a:endParaRPr>
          </a:p>
        </p:txBody>
      </p:sp>
      <p:sp>
        <p:nvSpPr>
          <p:cNvPr id="13" name="Oval 12"/>
          <p:cNvSpPr/>
          <p:nvPr/>
        </p:nvSpPr>
        <p:spPr>
          <a:xfrm>
            <a:off x="1526542" y="6593064"/>
            <a:ext cx="782321" cy="923290"/>
          </a:xfrm>
          <a:prstGeom prst="ellipse">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a</a:t>
            </a:r>
            <a:endParaRPr kumimoji="0" lang="en-US" b="0" i="0" u="none" strike="noStrike" cap="none" spc="0" normalizeH="0" baseline="0" dirty="0">
              <a:ln>
                <a:noFill/>
              </a:ln>
              <a:solidFill>
                <a:srgbClr val="FF0000"/>
              </a:solidFill>
              <a:effectLst/>
              <a:uFillTx/>
              <a:sym typeface="Helvetica Light"/>
            </a:endParaRPr>
          </a:p>
        </p:txBody>
      </p:sp>
      <p:sp>
        <p:nvSpPr>
          <p:cNvPr id="14" name="Oval 13"/>
          <p:cNvSpPr/>
          <p:nvPr/>
        </p:nvSpPr>
        <p:spPr>
          <a:xfrm>
            <a:off x="9132604" y="6618956"/>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b="0" i="0" u="none" strike="noStrike" cap="none" spc="0" normalizeH="0" baseline="0" dirty="0" smtClean="0">
                <a:ln>
                  <a:noFill/>
                </a:ln>
                <a:solidFill>
                  <a:srgbClr val="FF0000"/>
                </a:solidFill>
                <a:effectLst/>
                <a:uFillTx/>
                <a:sym typeface="Helvetica Light"/>
              </a:rPr>
              <a:t>✶</a:t>
            </a:r>
            <a:endParaRPr kumimoji="0" lang="en-US" b="0" i="0" u="none" strike="noStrike" cap="none" spc="0" normalizeH="0" baseline="0" dirty="0">
              <a:ln>
                <a:noFill/>
              </a:ln>
              <a:solidFill>
                <a:srgbClr val="FF0000"/>
              </a:solidFill>
              <a:effectLst/>
              <a:uFillTx/>
              <a:sym typeface="Helvetica Light"/>
            </a:endParaRPr>
          </a:p>
        </p:txBody>
      </p:sp>
      <p:cxnSp>
        <p:nvCxnSpPr>
          <p:cNvPr id="15" name="Straight Arrow Connector 19"/>
          <p:cNvCxnSpPr>
            <a:stCxn id="6" idx="4"/>
            <a:endCxn id="14" idx="4"/>
          </p:cNvCxnSpPr>
          <p:nvPr/>
        </p:nvCxnSpPr>
        <p:spPr>
          <a:xfrm rot="5400000" flipH="1" flipV="1">
            <a:off x="2904910" y="5283816"/>
            <a:ext cx="1764" cy="4490687"/>
          </a:xfrm>
          <a:prstGeom prst="curvedConnector3">
            <a:avLst>
              <a:gd name="adj1" fmla="val -46365193"/>
            </a:avLst>
          </a:prstGeom>
          <a:noFill/>
          <a:ln w="63500" cap="flat">
            <a:solidFill>
              <a:srgbClr val="000000"/>
            </a:solidFill>
            <a:prstDash val="sysDot"/>
            <a:miter lim="400000"/>
            <a:tailEnd type="triangle"/>
          </a:ln>
          <a:effectLst/>
          <a:sp3d/>
        </p:spPr>
        <p:style>
          <a:lnRef idx="0">
            <a:scrgbClr r="0" g="0" b="0"/>
          </a:lnRef>
          <a:fillRef idx="0">
            <a:scrgbClr r="0" g="0" b="0"/>
          </a:fillRef>
          <a:effectRef idx="0">
            <a:scrgbClr r="0" g="0" b="0"/>
          </a:effectRef>
          <a:fontRef idx="none"/>
        </p:style>
      </p:cxnSp>
      <p:cxnSp>
        <p:nvCxnSpPr>
          <p:cNvPr id="16" name="Straight Arrow Connector 19"/>
          <p:cNvCxnSpPr>
            <a:stCxn id="20" idx="4"/>
            <a:endCxn id="7" idx="4"/>
          </p:cNvCxnSpPr>
          <p:nvPr/>
        </p:nvCxnSpPr>
        <p:spPr>
          <a:xfrm rot="16200000" flipH="1">
            <a:off x="2409195" y="7024861"/>
            <a:ext cx="12700" cy="982985"/>
          </a:xfrm>
          <a:prstGeom prst="curvedConnector3">
            <a:avLst>
              <a:gd name="adj1" fmla="val 3640000"/>
            </a:avLst>
          </a:prstGeom>
          <a:noFill/>
          <a:ln w="63500" cap="flat">
            <a:solidFill>
              <a:srgbClr val="000000"/>
            </a:solidFill>
            <a:prstDash val="sysDot"/>
            <a:miter lim="400000"/>
            <a:tailEnd type="triangle"/>
          </a:ln>
          <a:effectLst/>
          <a:sp3d/>
        </p:spPr>
        <p:style>
          <a:lnRef idx="0">
            <a:scrgbClr r="0" g="0" b="0"/>
          </a:lnRef>
          <a:fillRef idx="0">
            <a:scrgbClr r="0" g="0" b="0"/>
          </a:fillRef>
          <a:effectRef idx="0">
            <a:scrgbClr r="0" g="0" b="0"/>
          </a:effectRef>
          <a:fontRef idx="none"/>
        </p:style>
      </p:cxnSp>
      <p:cxnSp>
        <p:nvCxnSpPr>
          <p:cNvPr id="17" name="Straight Arrow Connector 19"/>
          <p:cNvCxnSpPr>
            <a:stCxn id="7" idx="0"/>
            <a:endCxn id="20" idx="0"/>
          </p:cNvCxnSpPr>
          <p:nvPr/>
        </p:nvCxnSpPr>
        <p:spPr>
          <a:xfrm rot="16200000" flipV="1">
            <a:off x="2409196" y="6101571"/>
            <a:ext cx="12700" cy="982985"/>
          </a:xfrm>
          <a:prstGeom prst="curvedConnector3">
            <a:avLst>
              <a:gd name="adj1" fmla="val 4280016"/>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8" name="Straight Arrow Connector 19"/>
          <p:cNvCxnSpPr>
            <a:stCxn id="6" idx="6"/>
            <a:endCxn id="20" idx="2"/>
          </p:cNvCxnSpPr>
          <p:nvPr/>
        </p:nvCxnSpPr>
        <p:spPr>
          <a:xfrm flipV="1">
            <a:off x="1051609" y="7054709"/>
            <a:ext cx="474933" cy="13688"/>
          </a:xfrm>
          <a:prstGeom prst="curvedConnector3">
            <a:avLst>
              <a:gd name="adj1" fmla="val 50000"/>
            </a:avLst>
          </a:prstGeom>
          <a:noFill/>
          <a:ln w="63500" cap="flat">
            <a:solidFill>
              <a:srgbClr val="000000"/>
            </a:solidFill>
            <a:prstDash val="sysDot"/>
            <a:miter lim="400000"/>
            <a:tailEnd type="triangle"/>
          </a:ln>
          <a:effectLst/>
          <a:sp3d/>
        </p:spPr>
        <p:style>
          <a:lnRef idx="0">
            <a:scrgbClr r="0" g="0" b="0"/>
          </a:lnRef>
          <a:fillRef idx="0">
            <a:scrgbClr r="0" g="0" b="0"/>
          </a:fillRef>
          <a:effectRef idx="0">
            <a:scrgbClr r="0" g="0" b="0"/>
          </a:effectRef>
          <a:fontRef idx="none"/>
        </p:style>
      </p:cxnSp>
      <p:cxnSp>
        <p:nvCxnSpPr>
          <p:cNvPr id="19" name="Straight Arrow Connector 19"/>
          <p:cNvCxnSpPr>
            <a:stCxn id="7" idx="6"/>
            <a:endCxn id="11" idx="2"/>
          </p:cNvCxnSpPr>
          <p:nvPr/>
        </p:nvCxnSpPr>
        <p:spPr>
          <a:xfrm>
            <a:off x="3291848" y="7054709"/>
            <a:ext cx="485142" cy="11924"/>
          </a:xfrm>
          <a:prstGeom prst="curvedConnector3">
            <a:avLst>
              <a:gd name="adj1" fmla="val 5000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0" name="Straight Arrow Connector 19"/>
          <p:cNvCxnSpPr>
            <a:stCxn id="11" idx="4"/>
            <a:endCxn id="13" idx="4"/>
          </p:cNvCxnSpPr>
          <p:nvPr/>
        </p:nvCxnSpPr>
        <p:spPr>
          <a:xfrm rot="16200000" flipH="1">
            <a:off x="7482892" y="4213537"/>
            <a:ext cx="13968" cy="6643450"/>
          </a:xfrm>
          <a:prstGeom prst="curvedConnector3">
            <a:avLst>
              <a:gd name="adj1" fmla="val 922858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1" name="Straight Arrow Connector 19"/>
          <p:cNvCxnSpPr>
            <a:stCxn id="21" idx="0"/>
            <a:endCxn id="14" idx="0"/>
          </p:cNvCxnSpPr>
          <p:nvPr/>
        </p:nvCxnSpPr>
        <p:spPr>
          <a:xfrm rot="16200000" flipV="1">
            <a:off x="7330467" y="4425657"/>
            <a:ext cx="13968" cy="4372629"/>
          </a:xfrm>
          <a:prstGeom prst="curvedConnector3">
            <a:avLst>
              <a:gd name="adj1" fmla="val 5300745"/>
            </a:avLst>
          </a:prstGeom>
          <a:noFill/>
          <a:ln w="63500" cap="flat">
            <a:solidFill>
              <a:srgbClr val="000000"/>
            </a:solidFill>
            <a:prstDash val="sysDot"/>
            <a:miter lim="400000"/>
            <a:tailEnd type="triangle"/>
          </a:ln>
          <a:effectLst/>
          <a:sp3d/>
        </p:spPr>
        <p:style>
          <a:lnRef idx="0">
            <a:scrgbClr r="0" g="0" b="0"/>
          </a:lnRef>
          <a:fillRef idx="0">
            <a:scrgbClr r="0" g="0" b="0"/>
          </a:fillRef>
          <a:effectRef idx="0">
            <a:scrgbClr r="0" g="0" b="0"/>
          </a:effectRef>
          <a:fontRef idx="none"/>
        </p:style>
      </p:cxnSp>
      <p:cxnSp>
        <p:nvCxnSpPr>
          <p:cNvPr id="22" name="Straight Arrow Connector 19"/>
          <p:cNvCxnSpPr>
            <a:stCxn id="14" idx="4"/>
            <a:endCxn id="21" idx="4"/>
          </p:cNvCxnSpPr>
          <p:nvPr/>
        </p:nvCxnSpPr>
        <p:spPr>
          <a:xfrm rot="16200000" flipH="1">
            <a:off x="7330466" y="5348947"/>
            <a:ext cx="13968" cy="4372629"/>
          </a:xfrm>
          <a:prstGeom prst="curvedConnector3">
            <a:avLst>
              <a:gd name="adj1" fmla="val 4937056"/>
            </a:avLst>
          </a:prstGeom>
          <a:noFill/>
          <a:ln w="63500" cap="flat">
            <a:solidFill>
              <a:srgbClr val="000000"/>
            </a:solidFill>
            <a:prstDash val="sysDot"/>
            <a:miter lim="400000"/>
            <a:tailEnd type="triangle"/>
          </a:ln>
          <a:effectLst/>
          <a:sp3d/>
        </p:spPr>
        <p:style>
          <a:lnRef idx="0">
            <a:scrgbClr r="0" g="0" b="0"/>
          </a:lnRef>
          <a:fillRef idx="0">
            <a:scrgbClr r="0" g="0" b="0"/>
          </a:fillRef>
          <a:effectRef idx="0">
            <a:scrgbClr r="0" g="0" b="0"/>
          </a:effectRef>
          <a:fontRef idx="none"/>
        </p:style>
      </p:cxnSp>
      <p:cxnSp>
        <p:nvCxnSpPr>
          <p:cNvPr id="23" name="Straight Arrow Connector 19"/>
          <p:cNvCxnSpPr>
            <a:stCxn id="12" idx="6"/>
            <a:endCxn id="21" idx="2"/>
          </p:cNvCxnSpPr>
          <p:nvPr/>
        </p:nvCxnSpPr>
        <p:spPr>
          <a:xfrm>
            <a:off x="8641111" y="7068397"/>
            <a:ext cx="491493" cy="12204"/>
          </a:xfrm>
          <a:prstGeom prst="curvedConnector3">
            <a:avLst>
              <a:gd name="adj1" fmla="val 50000"/>
            </a:avLst>
          </a:prstGeom>
          <a:noFill/>
          <a:ln w="63500" cap="flat">
            <a:solidFill>
              <a:srgbClr val="000000"/>
            </a:solidFill>
            <a:prstDash val="sysDot"/>
            <a:miter lim="400000"/>
            <a:tailEnd type="triangle"/>
          </a:ln>
          <a:effectLst/>
          <a:sp3d/>
        </p:spPr>
        <p:style>
          <a:lnRef idx="0">
            <a:scrgbClr r="0" g="0" b="0"/>
          </a:lnRef>
          <a:fillRef idx="0">
            <a:scrgbClr r="0" g="0" b="0"/>
          </a:fillRef>
          <a:effectRef idx="0">
            <a:scrgbClr r="0" g="0" b="0"/>
          </a:effectRef>
          <a:fontRef idx="none"/>
        </p:style>
      </p:cxnSp>
      <p:cxnSp>
        <p:nvCxnSpPr>
          <p:cNvPr id="24" name="Straight Arrow Connector 19"/>
          <p:cNvCxnSpPr>
            <a:stCxn id="14" idx="6"/>
            <a:endCxn id="19" idx="2"/>
          </p:cNvCxnSpPr>
          <p:nvPr/>
        </p:nvCxnSpPr>
        <p:spPr>
          <a:xfrm flipV="1">
            <a:off x="5542296" y="7061059"/>
            <a:ext cx="426724" cy="5574"/>
          </a:xfrm>
          <a:prstGeom prst="curvedConnector3">
            <a:avLst>
              <a:gd name="adj1" fmla="val 5000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5" name="Straight Arrow Connector 19"/>
          <p:cNvCxnSpPr>
            <a:stCxn id="21" idx="6"/>
            <a:endCxn id="13" idx="2"/>
          </p:cNvCxnSpPr>
          <p:nvPr/>
        </p:nvCxnSpPr>
        <p:spPr>
          <a:xfrm>
            <a:off x="9914925" y="7080601"/>
            <a:ext cx="505515" cy="12700"/>
          </a:xfrm>
          <a:prstGeom prst="curvedConnector3">
            <a:avLst>
              <a:gd name="adj1" fmla="val 50000"/>
            </a:avLst>
          </a:prstGeom>
          <a:noFill/>
          <a:ln w="63500" cap="flat">
            <a:solidFill>
              <a:srgbClr val="000000"/>
            </a:solidFill>
            <a:prstDash val="sysDot"/>
            <a:miter lim="400000"/>
            <a:tailEnd type="triangle"/>
          </a:ln>
          <a:effectLst/>
          <a:sp3d/>
        </p:spPr>
        <p:style>
          <a:lnRef idx="0">
            <a:scrgbClr r="0" g="0" b="0"/>
          </a:lnRef>
          <a:fillRef idx="0">
            <a:scrgbClr r="0" g="0" b="0"/>
          </a:fillRef>
          <a:effectRef idx="0">
            <a:scrgbClr r="0" g="0" b="0"/>
          </a:effectRef>
          <a:fontRef idx="none"/>
        </p:style>
      </p:cxnSp>
      <p:cxnSp>
        <p:nvCxnSpPr>
          <p:cNvPr id="26" name="Straight Arrow Connector 19"/>
          <p:cNvCxnSpPr>
            <a:stCxn id="13" idx="6"/>
            <a:endCxn id="17" idx="2"/>
          </p:cNvCxnSpPr>
          <p:nvPr/>
        </p:nvCxnSpPr>
        <p:spPr>
          <a:xfrm>
            <a:off x="11202761" y="7080601"/>
            <a:ext cx="468735" cy="6350"/>
          </a:xfrm>
          <a:prstGeom prst="curvedConnector3">
            <a:avLst>
              <a:gd name="adj1" fmla="val 5000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27" name="Oval 26"/>
          <p:cNvSpPr/>
          <p:nvPr/>
        </p:nvSpPr>
        <p:spPr>
          <a:xfrm>
            <a:off x="11475940" y="8215697"/>
            <a:ext cx="1173432" cy="923290"/>
          </a:xfrm>
          <a:prstGeom prst="ellipse">
            <a:avLst/>
          </a:prstGeom>
          <a:solidFill>
            <a:srgbClr val="FFFF00"/>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mtClean="0">
                <a:solidFill>
                  <a:srgbClr val="FF0000"/>
                </a:solidFill>
              </a:rPr>
              <a:t>AS</a:t>
            </a:r>
            <a:endParaRPr kumimoji="0" lang="en-US" b="0" i="0" u="none" strike="noStrike" cap="none" spc="0" normalizeH="0" baseline="0" dirty="0">
              <a:ln>
                <a:noFill/>
              </a:ln>
              <a:solidFill>
                <a:srgbClr val="FF0000"/>
              </a:solidFill>
              <a:effectLst/>
              <a:uFillTx/>
              <a:sym typeface="Helvetica Light"/>
            </a:endParaRPr>
          </a:p>
        </p:txBody>
      </p:sp>
      <p:sp>
        <p:nvSpPr>
          <p:cNvPr id="33" name="TextBox 32"/>
          <p:cNvSpPr txBox="1"/>
          <p:nvPr/>
        </p:nvSpPr>
        <p:spPr>
          <a:xfrm>
            <a:off x="80939" y="6276892"/>
            <a:ext cx="504528"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0</a:t>
            </a:r>
            <a:endParaRPr kumimoji="0" lang="en-US" sz="28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34" name="TextBox 33"/>
          <p:cNvSpPr txBox="1"/>
          <p:nvPr/>
        </p:nvSpPr>
        <p:spPr>
          <a:xfrm>
            <a:off x="1235566" y="6274140"/>
            <a:ext cx="504528"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smtClean="0">
                <a:ln>
                  <a:noFill/>
                </a:ln>
                <a:solidFill>
                  <a:srgbClr val="000000"/>
                </a:solidFill>
                <a:effectLst/>
                <a:uFillTx/>
                <a:latin typeface="+mn-lt"/>
                <a:ea typeface="+mn-ea"/>
                <a:cs typeface="+mn-cs"/>
                <a:sym typeface="Helvetica Light"/>
              </a:rPr>
              <a:t>1</a:t>
            </a:r>
            <a:endParaRPr kumimoji="0" lang="en-US" sz="28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35" name="TextBox 34"/>
          <p:cNvSpPr txBox="1"/>
          <p:nvPr/>
        </p:nvSpPr>
        <p:spPr>
          <a:xfrm>
            <a:off x="2251075" y="6280381"/>
            <a:ext cx="504528"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smtClean="0"/>
              <a:t>2</a:t>
            </a:r>
            <a:endParaRPr kumimoji="0" lang="en-US" sz="28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36" name="TextBox 35"/>
          <p:cNvSpPr txBox="1"/>
          <p:nvPr/>
        </p:nvSpPr>
        <p:spPr>
          <a:xfrm>
            <a:off x="3514670" y="6274140"/>
            <a:ext cx="504528"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3</a:t>
            </a:r>
            <a:endParaRPr kumimoji="0" lang="en-US" sz="28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37" name="TextBox 36"/>
          <p:cNvSpPr txBox="1"/>
          <p:nvPr/>
        </p:nvSpPr>
        <p:spPr>
          <a:xfrm>
            <a:off x="4528549" y="6274140"/>
            <a:ext cx="504528"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4</a:t>
            </a:r>
            <a:endParaRPr kumimoji="0" lang="en-US" sz="28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38" name="TextBox 37"/>
          <p:cNvSpPr txBox="1"/>
          <p:nvPr/>
        </p:nvSpPr>
        <p:spPr>
          <a:xfrm>
            <a:off x="5720028" y="6278793"/>
            <a:ext cx="504528"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5</a:t>
            </a:r>
            <a:endParaRPr kumimoji="0" lang="en-US" sz="28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39" name="TextBox 38"/>
          <p:cNvSpPr txBox="1"/>
          <p:nvPr/>
        </p:nvSpPr>
        <p:spPr>
          <a:xfrm>
            <a:off x="6687373" y="6274140"/>
            <a:ext cx="504528"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6</a:t>
            </a:r>
            <a:endParaRPr kumimoji="0" lang="en-US" sz="28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40" name="TextBox 39"/>
          <p:cNvSpPr txBox="1"/>
          <p:nvPr/>
        </p:nvSpPr>
        <p:spPr>
          <a:xfrm>
            <a:off x="7652062" y="6273398"/>
            <a:ext cx="504528"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7</a:t>
            </a:r>
            <a:endParaRPr kumimoji="0" lang="en-US" sz="28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41" name="TextBox 40"/>
          <p:cNvSpPr txBox="1"/>
          <p:nvPr/>
        </p:nvSpPr>
        <p:spPr>
          <a:xfrm>
            <a:off x="8886857" y="6280383"/>
            <a:ext cx="504528"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8</a:t>
            </a:r>
            <a:endParaRPr kumimoji="0" lang="en-US" sz="28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42" name="TextBox 41"/>
          <p:cNvSpPr txBox="1"/>
          <p:nvPr/>
        </p:nvSpPr>
        <p:spPr>
          <a:xfrm>
            <a:off x="10145418" y="6280382"/>
            <a:ext cx="504528"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9</a:t>
            </a:r>
            <a:endParaRPr kumimoji="0" lang="en-US" sz="28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43" name="TextBox 42"/>
          <p:cNvSpPr txBox="1"/>
          <p:nvPr/>
        </p:nvSpPr>
        <p:spPr>
          <a:xfrm>
            <a:off x="11437128" y="6280381"/>
            <a:ext cx="504528"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smtClean="0">
                <a:ln>
                  <a:noFill/>
                </a:ln>
                <a:solidFill>
                  <a:srgbClr val="000000"/>
                </a:solidFill>
                <a:effectLst/>
                <a:uFillTx/>
                <a:latin typeface="+mn-lt"/>
                <a:ea typeface="+mn-ea"/>
                <a:cs typeface="+mn-cs"/>
                <a:sym typeface="Helvetica Light"/>
              </a:rPr>
              <a:t>10</a:t>
            </a:r>
            <a:endParaRPr kumimoji="0" lang="en-US" sz="28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44" name="TextBox 43"/>
          <p:cNvSpPr txBox="1"/>
          <p:nvPr/>
        </p:nvSpPr>
        <p:spPr>
          <a:xfrm>
            <a:off x="11155637" y="7962603"/>
            <a:ext cx="504528"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smtClean="0">
                <a:ln>
                  <a:noFill/>
                </a:ln>
                <a:solidFill>
                  <a:srgbClr val="000000"/>
                </a:solidFill>
                <a:effectLst/>
                <a:uFillTx/>
                <a:latin typeface="+mn-lt"/>
                <a:ea typeface="+mn-ea"/>
                <a:cs typeface="+mn-cs"/>
                <a:sym typeface="Helvetica Light"/>
              </a:rPr>
              <a:t>11</a:t>
            </a:r>
            <a:endParaRPr kumimoji="0" lang="en-US" sz="2800" b="0" i="0" u="none" strike="noStrike" cap="none" spc="0" normalizeH="0" baseline="0" dirty="0">
              <a:ln>
                <a:noFill/>
              </a:ln>
              <a:solidFill>
                <a:srgbClr val="000000"/>
              </a:solidFill>
              <a:effectLst/>
              <a:uFillTx/>
              <a:latin typeface="+mn-lt"/>
              <a:ea typeface="+mn-ea"/>
              <a:cs typeface="+mn-cs"/>
              <a:sym typeface="Helvetica Light"/>
            </a:endParaRPr>
          </a:p>
        </p:txBody>
      </p:sp>
    </p:spTree>
    <p:extLst>
      <p:ext uri="{BB962C8B-B14F-4D97-AF65-F5344CB8AC3E}">
        <p14:creationId xmlns:p14="http://schemas.microsoft.com/office/powerpoint/2010/main" val="1927931793"/>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2180" y="109220"/>
            <a:ext cx="11099800" cy="1349659"/>
          </a:xfrm>
        </p:spPr>
        <p:txBody>
          <a:bodyPr>
            <a:normAutofit/>
          </a:bodyPr>
          <a:lstStyle/>
          <a:p>
            <a:r>
              <a:rPr lang="en-US" dirty="0" smtClean="0"/>
              <a:t>Matching “</a:t>
            </a:r>
            <a:r>
              <a:rPr lang="en-US" b="1" dirty="0" err="1" smtClean="0"/>
              <a:t>bk</a:t>
            </a:r>
            <a:r>
              <a:rPr lang="en-US" dirty="0" smtClean="0"/>
              <a:t>”</a:t>
            </a:r>
            <a:endParaRPr lang="en-US" dirty="0"/>
          </a:p>
        </p:txBody>
      </p:sp>
      <p:sp>
        <p:nvSpPr>
          <p:cNvPr id="3" name="Text Placeholder 2"/>
          <p:cNvSpPr>
            <a:spLocks noGrp="1"/>
          </p:cNvSpPr>
          <p:nvPr>
            <p:ph type="body" idx="1"/>
          </p:nvPr>
        </p:nvSpPr>
        <p:spPr>
          <a:xfrm>
            <a:off x="396240" y="2125980"/>
            <a:ext cx="12608560" cy="3147060"/>
          </a:xfrm>
        </p:spPr>
        <p:txBody>
          <a:bodyPr>
            <a:normAutofit lnSpcReduction="10000"/>
          </a:bodyPr>
          <a:lstStyle/>
          <a:p>
            <a:pPr>
              <a:spcBef>
                <a:spcPts val="2400"/>
              </a:spcBef>
            </a:pPr>
            <a:r>
              <a:rPr lang="en-US" dirty="0" smtClean="0"/>
              <a:t>Before reading first char, we are non-deterministically in 3 states, with indices 1 (“a”), 5 (“b”) and 10 (“z”)</a:t>
            </a:r>
          </a:p>
          <a:p>
            <a:pPr>
              <a:spcBef>
                <a:spcPts val="2400"/>
              </a:spcBef>
            </a:pPr>
            <a:r>
              <a:rPr lang="en-US" dirty="0" smtClean="0"/>
              <a:t>Reading “b” does match only one of them, which leads to an actual transition (not in the graph) to the next element 6 (“c”)</a:t>
            </a:r>
            <a:endParaRPr lang="en-US" dirty="0">
              <a:solidFill>
                <a:srgbClr val="FF0000"/>
              </a:solidFill>
            </a:endParaRPr>
          </a:p>
        </p:txBody>
      </p:sp>
      <p:sp>
        <p:nvSpPr>
          <p:cNvPr id="4" name="Oval 3"/>
          <p:cNvSpPr/>
          <p:nvPr/>
        </p:nvSpPr>
        <p:spPr>
          <a:xfrm>
            <a:off x="269288" y="6606752"/>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mtClean="0">
                <a:solidFill>
                  <a:srgbClr val="FF0000"/>
                </a:solidFill>
              </a:rPr>
              <a:t>(</a:t>
            </a:r>
            <a:endParaRPr kumimoji="0" lang="en-US" b="0" i="0" u="none" strike="noStrike" cap="none" spc="0" normalizeH="0" baseline="0" dirty="0">
              <a:ln>
                <a:noFill/>
              </a:ln>
              <a:solidFill>
                <a:srgbClr val="FF0000"/>
              </a:solidFill>
              <a:effectLst/>
              <a:uFillTx/>
              <a:sym typeface="Helvetica Light"/>
            </a:endParaRPr>
          </a:p>
        </p:txBody>
      </p:sp>
      <p:sp>
        <p:nvSpPr>
          <p:cNvPr id="5" name="Oval 4"/>
          <p:cNvSpPr/>
          <p:nvPr/>
        </p:nvSpPr>
        <p:spPr>
          <a:xfrm>
            <a:off x="2509527" y="6593064"/>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b="0" i="0" u="none" strike="noStrike" cap="none" spc="0" normalizeH="0" baseline="0" dirty="0" smtClean="0">
                <a:ln>
                  <a:noFill/>
                </a:ln>
                <a:solidFill>
                  <a:srgbClr val="FF0000"/>
                </a:solidFill>
                <a:effectLst/>
                <a:uFillTx/>
                <a:sym typeface="Helvetica Light"/>
              </a:rPr>
              <a:t>✶</a:t>
            </a:r>
            <a:endParaRPr kumimoji="0" lang="en-US" b="0" i="0" u="none" strike="noStrike" cap="none" spc="0" normalizeH="0" baseline="0" dirty="0">
              <a:ln>
                <a:noFill/>
              </a:ln>
              <a:solidFill>
                <a:srgbClr val="FF0000"/>
              </a:solidFill>
              <a:effectLst/>
              <a:uFillTx/>
              <a:sym typeface="Helvetica Light"/>
            </a:endParaRPr>
          </a:p>
        </p:txBody>
      </p:sp>
      <p:sp>
        <p:nvSpPr>
          <p:cNvPr id="6" name="Oval 5"/>
          <p:cNvSpPr/>
          <p:nvPr/>
        </p:nvSpPr>
        <p:spPr>
          <a:xfrm>
            <a:off x="3776990" y="6604988"/>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smtClean="0">
                <a:solidFill>
                  <a:srgbClr val="FF0000"/>
                </a:solidFill>
              </a:rPr>
              <a:t>|</a:t>
            </a:r>
            <a:endParaRPr kumimoji="0" lang="en-US" b="0" i="0" u="none" strike="noStrike" cap="none" spc="0" normalizeH="0" baseline="0" dirty="0">
              <a:ln>
                <a:noFill/>
              </a:ln>
              <a:solidFill>
                <a:srgbClr val="FF0000"/>
              </a:solidFill>
              <a:effectLst/>
              <a:uFillTx/>
              <a:sym typeface="Helvetica Light"/>
            </a:endParaRPr>
          </a:p>
        </p:txBody>
      </p:sp>
      <p:sp>
        <p:nvSpPr>
          <p:cNvPr id="7" name="Oval 6"/>
          <p:cNvSpPr/>
          <p:nvPr/>
        </p:nvSpPr>
        <p:spPr>
          <a:xfrm>
            <a:off x="7858790" y="6606752"/>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a:t>
            </a:r>
            <a:endParaRPr kumimoji="0" lang="en-US" b="0" i="0" u="none" strike="noStrike" cap="none" spc="0" normalizeH="0" baseline="0" dirty="0">
              <a:ln>
                <a:noFill/>
              </a:ln>
              <a:solidFill>
                <a:srgbClr val="FF0000"/>
              </a:solidFill>
              <a:effectLst/>
              <a:uFillTx/>
              <a:sym typeface="Helvetica Light"/>
            </a:endParaRPr>
          </a:p>
        </p:txBody>
      </p:sp>
      <p:sp>
        <p:nvSpPr>
          <p:cNvPr id="8" name="Oval 7"/>
          <p:cNvSpPr/>
          <p:nvPr/>
        </p:nvSpPr>
        <p:spPr>
          <a:xfrm>
            <a:off x="10420440" y="6618956"/>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a:t>
            </a:r>
            <a:endParaRPr kumimoji="0" lang="en-US" b="0" i="0" u="none" strike="noStrike" cap="none" spc="0" normalizeH="0" baseline="0" dirty="0">
              <a:ln>
                <a:noFill/>
              </a:ln>
              <a:solidFill>
                <a:srgbClr val="FF0000"/>
              </a:solidFill>
              <a:effectLst/>
              <a:uFillTx/>
              <a:sym typeface="Helvetica Light"/>
            </a:endParaRPr>
          </a:p>
        </p:txBody>
      </p:sp>
      <p:sp>
        <p:nvSpPr>
          <p:cNvPr id="9" name="Oval 8"/>
          <p:cNvSpPr/>
          <p:nvPr/>
        </p:nvSpPr>
        <p:spPr>
          <a:xfrm>
            <a:off x="4759975" y="6604988"/>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mtClean="0">
                <a:solidFill>
                  <a:srgbClr val="FF0000"/>
                </a:solidFill>
              </a:rPr>
              <a:t>(</a:t>
            </a:r>
            <a:endParaRPr kumimoji="0" lang="en-US" b="0" i="0" u="none" strike="noStrike" cap="none" spc="0" normalizeH="0" baseline="0" dirty="0">
              <a:ln>
                <a:noFill/>
              </a:ln>
              <a:solidFill>
                <a:srgbClr val="FF0000"/>
              </a:solidFill>
              <a:effectLst/>
              <a:uFillTx/>
              <a:sym typeface="Helvetica Light"/>
            </a:endParaRPr>
          </a:p>
        </p:txBody>
      </p:sp>
      <p:sp>
        <p:nvSpPr>
          <p:cNvPr id="10" name="Oval 9"/>
          <p:cNvSpPr/>
          <p:nvPr/>
        </p:nvSpPr>
        <p:spPr>
          <a:xfrm>
            <a:off x="11671496" y="6625306"/>
            <a:ext cx="782321" cy="923290"/>
          </a:xfrm>
          <a:prstGeom prst="ellipse">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z</a:t>
            </a:r>
            <a:endParaRPr kumimoji="0" lang="en-US" b="0" i="0" u="none" strike="noStrike" cap="none" spc="0" normalizeH="0" baseline="0" dirty="0">
              <a:ln>
                <a:noFill/>
              </a:ln>
              <a:solidFill>
                <a:srgbClr val="FF0000"/>
              </a:solidFill>
              <a:effectLst/>
              <a:uFillTx/>
              <a:sym typeface="Helvetica Light"/>
            </a:endParaRPr>
          </a:p>
        </p:txBody>
      </p:sp>
      <p:sp>
        <p:nvSpPr>
          <p:cNvPr id="11" name="Oval 10"/>
          <p:cNvSpPr/>
          <p:nvPr/>
        </p:nvSpPr>
        <p:spPr>
          <a:xfrm>
            <a:off x="6913905" y="6599414"/>
            <a:ext cx="782321" cy="923290"/>
          </a:xfrm>
          <a:prstGeom prst="ellipse">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c</a:t>
            </a:r>
            <a:endParaRPr kumimoji="0" lang="en-US" b="0" i="0" u="none" strike="noStrike" cap="none" spc="0" normalizeH="0" baseline="0" dirty="0">
              <a:ln>
                <a:noFill/>
              </a:ln>
              <a:solidFill>
                <a:srgbClr val="FF0000"/>
              </a:solidFill>
              <a:effectLst/>
              <a:uFillTx/>
              <a:sym typeface="Helvetica Light"/>
            </a:endParaRPr>
          </a:p>
        </p:txBody>
      </p:sp>
      <p:sp>
        <p:nvSpPr>
          <p:cNvPr id="12" name="Oval 11"/>
          <p:cNvSpPr/>
          <p:nvPr/>
        </p:nvSpPr>
        <p:spPr>
          <a:xfrm>
            <a:off x="5969020" y="6599414"/>
            <a:ext cx="782321" cy="923290"/>
          </a:xfrm>
          <a:prstGeom prst="ellipse">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b</a:t>
            </a:r>
            <a:endParaRPr kumimoji="0" lang="en-US" b="0" i="0" u="none" strike="noStrike" cap="none" spc="0" normalizeH="0" baseline="0" dirty="0">
              <a:ln>
                <a:noFill/>
              </a:ln>
              <a:solidFill>
                <a:srgbClr val="FF0000"/>
              </a:solidFill>
              <a:effectLst/>
              <a:uFillTx/>
              <a:sym typeface="Helvetica Light"/>
            </a:endParaRPr>
          </a:p>
        </p:txBody>
      </p:sp>
      <p:sp>
        <p:nvSpPr>
          <p:cNvPr id="13" name="Oval 12"/>
          <p:cNvSpPr/>
          <p:nvPr/>
        </p:nvSpPr>
        <p:spPr>
          <a:xfrm>
            <a:off x="1526542" y="6593064"/>
            <a:ext cx="782321" cy="923290"/>
          </a:xfrm>
          <a:prstGeom prst="ellipse">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a</a:t>
            </a:r>
            <a:endParaRPr kumimoji="0" lang="en-US" b="0" i="0" u="none" strike="noStrike" cap="none" spc="0" normalizeH="0" baseline="0" dirty="0">
              <a:ln>
                <a:noFill/>
              </a:ln>
              <a:solidFill>
                <a:srgbClr val="FF0000"/>
              </a:solidFill>
              <a:effectLst/>
              <a:uFillTx/>
              <a:sym typeface="Helvetica Light"/>
            </a:endParaRPr>
          </a:p>
        </p:txBody>
      </p:sp>
      <p:sp>
        <p:nvSpPr>
          <p:cNvPr id="14" name="Oval 13"/>
          <p:cNvSpPr/>
          <p:nvPr/>
        </p:nvSpPr>
        <p:spPr>
          <a:xfrm>
            <a:off x="9132604" y="6618956"/>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b="0" i="0" u="none" strike="noStrike" cap="none" spc="0" normalizeH="0" baseline="0" dirty="0" smtClean="0">
                <a:ln>
                  <a:noFill/>
                </a:ln>
                <a:solidFill>
                  <a:srgbClr val="FF0000"/>
                </a:solidFill>
                <a:effectLst/>
                <a:uFillTx/>
                <a:sym typeface="Helvetica Light"/>
              </a:rPr>
              <a:t>✶</a:t>
            </a:r>
            <a:endParaRPr kumimoji="0" lang="en-US" b="0" i="0" u="none" strike="noStrike" cap="none" spc="0" normalizeH="0" baseline="0" dirty="0">
              <a:ln>
                <a:noFill/>
              </a:ln>
              <a:solidFill>
                <a:srgbClr val="FF0000"/>
              </a:solidFill>
              <a:effectLst/>
              <a:uFillTx/>
              <a:sym typeface="Helvetica Light"/>
            </a:endParaRPr>
          </a:p>
        </p:txBody>
      </p:sp>
      <p:cxnSp>
        <p:nvCxnSpPr>
          <p:cNvPr id="15" name="Straight Arrow Connector 19"/>
          <p:cNvCxnSpPr>
            <a:stCxn id="6" idx="4"/>
            <a:endCxn id="14" idx="4"/>
          </p:cNvCxnSpPr>
          <p:nvPr/>
        </p:nvCxnSpPr>
        <p:spPr>
          <a:xfrm rot="5400000" flipH="1" flipV="1">
            <a:off x="2904910" y="5283816"/>
            <a:ext cx="1764" cy="4490687"/>
          </a:xfrm>
          <a:prstGeom prst="curvedConnector3">
            <a:avLst>
              <a:gd name="adj1" fmla="val -46365193"/>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6" name="Straight Arrow Connector 19"/>
          <p:cNvCxnSpPr>
            <a:stCxn id="20" idx="4"/>
            <a:endCxn id="7" idx="4"/>
          </p:cNvCxnSpPr>
          <p:nvPr/>
        </p:nvCxnSpPr>
        <p:spPr>
          <a:xfrm rot="16200000" flipH="1">
            <a:off x="2409195" y="7024861"/>
            <a:ext cx="12700" cy="982985"/>
          </a:xfrm>
          <a:prstGeom prst="curvedConnector3">
            <a:avLst>
              <a:gd name="adj1" fmla="val 364000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7" name="Straight Arrow Connector 19"/>
          <p:cNvCxnSpPr>
            <a:stCxn id="7" idx="0"/>
            <a:endCxn id="20" idx="0"/>
          </p:cNvCxnSpPr>
          <p:nvPr/>
        </p:nvCxnSpPr>
        <p:spPr>
          <a:xfrm rot="16200000" flipV="1">
            <a:off x="2409196" y="6101571"/>
            <a:ext cx="12700" cy="982985"/>
          </a:xfrm>
          <a:prstGeom prst="curvedConnector3">
            <a:avLst>
              <a:gd name="adj1" fmla="val 4280016"/>
            </a:avLst>
          </a:prstGeom>
          <a:noFill/>
          <a:ln w="63500" cap="flat">
            <a:solidFill>
              <a:srgbClr val="000000"/>
            </a:solidFill>
            <a:prstDash val="sysDot"/>
            <a:miter lim="400000"/>
            <a:tailEnd type="triangle"/>
          </a:ln>
          <a:effectLst/>
          <a:sp3d/>
        </p:spPr>
        <p:style>
          <a:lnRef idx="0">
            <a:scrgbClr r="0" g="0" b="0"/>
          </a:lnRef>
          <a:fillRef idx="0">
            <a:scrgbClr r="0" g="0" b="0"/>
          </a:fillRef>
          <a:effectRef idx="0">
            <a:scrgbClr r="0" g="0" b="0"/>
          </a:effectRef>
          <a:fontRef idx="none"/>
        </p:style>
      </p:cxnSp>
      <p:cxnSp>
        <p:nvCxnSpPr>
          <p:cNvPr id="18" name="Straight Arrow Connector 19"/>
          <p:cNvCxnSpPr>
            <a:stCxn id="6" idx="6"/>
            <a:endCxn id="20" idx="2"/>
          </p:cNvCxnSpPr>
          <p:nvPr/>
        </p:nvCxnSpPr>
        <p:spPr>
          <a:xfrm flipV="1">
            <a:off x="1051609" y="7054709"/>
            <a:ext cx="474933" cy="13688"/>
          </a:xfrm>
          <a:prstGeom prst="curvedConnector3">
            <a:avLst>
              <a:gd name="adj1" fmla="val 5000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9" name="Straight Arrow Connector 19"/>
          <p:cNvCxnSpPr>
            <a:stCxn id="7" idx="6"/>
            <a:endCxn id="11" idx="2"/>
          </p:cNvCxnSpPr>
          <p:nvPr/>
        </p:nvCxnSpPr>
        <p:spPr>
          <a:xfrm>
            <a:off x="3291848" y="7054709"/>
            <a:ext cx="485142" cy="11924"/>
          </a:xfrm>
          <a:prstGeom prst="curvedConnector3">
            <a:avLst>
              <a:gd name="adj1" fmla="val 5000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0" name="Straight Arrow Connector 19"/>
          <p:cNvCxnSpPr>
            <a:stCxn id="11" idx="4"/>
            <a:endCxn id="13" idx="4"/>
          </p:cNvCxnSpPr>
          <p:nvPr/>
        </p:nvCxnSpPr>
        <p:spPr>
          <a:xfrm rot="16200000" flipH="1">
            <a:off x="7482892" y="4213537"/>
            <a:ext cx="13968" cy="6643450"/>
          </a:xfrm>
          <a:prstGeom prst="curvedConnector3">
            <a:avLst>
              <a:gd name="adj1" fmla="val 922858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1" name="Straight Arrow Connector 19"/>
          <p:cNvCxnSpPr>
            <a:stCxn id="21" idx="0"/>
            <a:endCxn id="14" idx="0"/>
          </p:cNvCxnSpPr>
          <p:nvPr/>
        </p:nvCxnSpPr>
        <p:spPr>
          <a:xfrm rot="16200000" flipV="1">
            <a:off x="7330467" y="4425657"/>
            <a:ext cx="13968" cy="4372629"/>
          </a:xfrm>
          <a:prstGeom prst="curvedConnector3">
            <a:avLst>
              <a:gd name="adj1" fmla="val 5300745"/>
            </a:avLst>
          </a:prstGeom>
          <a:noFill/>
          <a:ln w="63500" cap="flat">
            <a:solidFill>
              <a:srgbClr val="000000"/>
            </a:solidFill>
            <a:prstDash val="sysDot"/>
            <a:miter lim="400000"/>
            <a:tailEnd type="triangle"/>
          </a:ln>
          <a:effectLst/>
          <a:sp3d/>
        </p:spPr>
        <p:style>
          <a:lnRef idx="0">
            <a:scrgbClr r="0" g="0" b="0"/>
          </a:lnRef>
          <a:fillRef idx="0">
            <a:scrgbClr r="0" g="0" b="0"/>
          </a:fillRef>
          <a:effectRef idx="0">
            <a:scrgbClr r="0" g="0" b="0"/>
          </a:effectRef>
          <a:fontRef idx="none"/>
        </p:style>
      </p:cxnSp>
      <p:cxnSp>
        <p:nvCxnSpPr>
          <p:cNvPr id="22" name="Straight Arrow Connector 19"/>
          <p:cNvCxnSpPr>
            <a:stCxn id="14" idx="4"/>
            <a:endCxn id="21" idx="4"/>
          </p:cNvCxnSpPr>
          <p:nvPr/>
        </p:nvCxnSpPr>
        <p:spPr>
          <a:xfrm rot="16200000" flipH="1">
            <a:off x="7330466" y="5348947"/>
            <a:ext cx="13968" cy="4372629"/>
          </a:xfrm>
          <a:prstGeom prst="curvedConnector3">
            <a:avLst>
              <a:gd name="adj1" fmla="val 4937056"/>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3" name="Straight Arrow Connector 19"/>
          <p:cNvCxnSpPr>
            <a:stCxn id="12" idx="6"/>
            <a:endCxn id="21" idx="2"/>
          </p:cNvCxnSpPr>
          <p:nvPr/>
        </p:nvCxnSpPr>
        <p:spPr>
          <a:xfrm>
            <a:off x="8641111" y="7068397"/>
            <a:ext cx="491493" cy="12204"/>
          </a:xfrm>
          <a:prstGeom prst="curvedConnector3">
            <a:avLst>
              <a:gd name="adj1" fmla="val 50000"/>
            </a:avLst>
          </a:prstGeom>
          <a:noFill/>
          <a:ln w="63500" cap="flat">
            <a:solidFill>
              <a:srgbClr val="000000"/>
            </a:solidFill>
            <a:prstDash val="sysDot"/>
            <a:miter lim="400000"/>
            <a:tailEnd type="triangle"/>
          </a:ln>
          <a:effectLst/>
          <a:sp3d/>
        </p:spPr>
        <p:style>
          <a:lnRef idx="0">
            <a:scrgbClr r="0" g="0" b="0"/>
          </a:lnRef>
          <a:fillRef idx="0">
            <a:scrgbClr r="0" g="0" b="0"/>
          </a:fillRef>
          <a:effectRef idx="0">
            <a:scrgbClr r="0" g="0" b="0"/>
          </a:effectRef>
          <a:fontRef idx="none"/>
        </p:style>
      </p:cxnSp>
      <p:cxnSp>
        <p:nvCxnSpPr>
          <p:cNvPr id="24" name="Straight Arrow Connector 19"/>
          <p:cNvCxnSpPr>
            <a:stCxn id="14" idx="6"/>
            <a:endCxn id="19" idx="2"/>
          </p:cNvCxnSpPr>
          <p:nvPr/>
        </p:nvCxnSpPr>
        <p:spPr>
          <a:xfrm flipV="1">
            <a:off x="5542296" y="7061059"/>
            <a:ext cx="426724" cy="5574"/>
          </a:xfrm>
          <a:prstGeom prst="curvedConnector3">
            <a:avLst>
              <a:gd name="adj1" fmla="val 5000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5" name="Straight Arrow Connector 19"/>
          <p:cNvCxnSpPr>
            <a:stCxn id="21" idx="6"/>
            <a:endCxn id="13" idx="2"/>
          </p:cNvCxnSpPr>
          <p:nvPr/>
        </p:nvCxnSpPr>
        <p:spPr>
          <a:xfrm>
            <a:off x="9914925" y="7080601"/>
            <a:ext cx="505515" cy="12700"/>
          </a:xfrm>
          <a:prstGeom prst="curvedConnector3">
            <a:avLst>
              <a:gd name="adj1" fmla="val 5000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6" name="Straight Arrow Connector 19"/>
          <p:cNvCxnSpPr>
            <a:stCxn id="13" idx="6"/>
            <a:endCxn id="17" idx="2"/>
          </p:cNvCxnSpPr>
          <p:nvPr/>
        </p:nvCxnSpPr>
        <p:spPr>
          <a:xfrm>
            <a:off x="11202761" y="7080601"/>
            <a:ext cx="468735" cy="6350"/>
          </a:xfrm>
          <a:prstGeom prst="curvedConnector3">
            <a:avLst>
              <a:gd name="adj1" fmla="val 5000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27" name="Oval 26"/>
          <p:cNvSpPr/>
          <p:nvPr/>
        </p:nvSpPr>
        <p:spPr>
          <a:xfrm>
            <a:off x="11475940" y="8215697"/>
            <a:ext cx="1173432" cy="923290"/>
          </a:xfrm>
          <a:prstGeom prst="ellipse">
            <a:avLst/>
          </a:prstGeom>
          <a:solidFill>
            <a:srgbClr val="FFFF00"/>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mtClean="0">
                <a:solidFill>
                  <a:srgbClr val="FF0000"/>
                </a:solidFill>
              </a:rPr>
              <a:t>AS</a:t>
            </a:r>
            <a:endParaRPr kumimoji="0" lang="en-US" b="0" i="0" u="none" strike="noStrike" cap="none" spc="0" normalizeH="0" baseline="0" dirty="0">
              <a:ln>
                <a:noFill/>
              </a:ln>
              <a:solidFill>
                <a:srgbClr val="FF0000"/>
              </a:solidFill>
              <a:effectLst/>
              <a:uFillTx/>
              <a:sym typeface="Helvetica Light"/>
            </a:endParaRPr>
          </a:p>
        </p:txBody>
      </p:sp>
      <p:sp>
        <p:nvSpPr>
          <p:cNvPr id="33" name="TextBox 32"/>
          <p:cNvSpPr txBox="1"/>
          <p:nvPr/>
        </p:nvSpPr>
        <p:spPr>
          <a:xfrm>
            <a:off x="80939" y="6276892"/>
            <a:ext cx="504528"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0</a:t>
            </a:r>
            <a:endParaRPr kumimoji="0" lang="en-US" sz="28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34" name="TextBox 33"/>
          <p:cNvSpPr txBox="1"/>
          <p:nvPr/>
        </p:nvSpPr>
        <p:spPr>
          <a:xfrm>
            <a:off x="1235566" y="6274140"/>
            <a:ext cx="504528"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smtClean="0">
                <a:ln>
                  <a:noFill/>
                </a:ln>
                <a:solidFill>
                  <a:srgbClr val="000000"/>
                </a:solidFill>
                <a:effectLst/>
                <a:uFillTx/>
                <a:latin typeface="+mn-lt"/>
                <a:ea typeface="+mn-ea"/>
                <a:cs typeface="+mn-cs"/>
                <a:sym typeface="Helvetica Light"/>
              </a:rPr>
              <a:t>1</a:t>
            </a:r>
            <a:endParaRPr kumimoji="0" lang="en-US" sz="28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35" name="TextBox 34"/>
          <p:cNvSpPr txBox="1"/>
          <p:nvPr/>
        </p:nvSpPr>
        <p:spPr>
          <a:xfrm>
            <a:off x="2251075" y="6280381"/>
            <a:ext cx="504528"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smtClean="0"/>
              <a:t>2</a:t>
            </a:r>
            <a:endParaRPr kumimoji="0" lang="en-US" sz="28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36" name="TextBox 35"/>
          <p:cNvSpPr txBox="1"/>
          <p:nvPr/>
        </p:nvSpPr>
        <p:spPr>
          <a:xfrm>
            <a:off x="3514670" y="6274140"/>
            <a:ext cx="504528"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3</a:t>
            </a:r>
            <a:endParaRPr kumimoji="0" lang="en-US" sz="28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37" name="TextBox 36"/>
          <p:cNvSpPr txBox="1"/>
          <p:nvPr/>
        </p:nvSpPr>
        <p:spPr>
          <a:xfrm>
            <a:off x="4528549" y="6274140"/>
            <a:ext cx="504528"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4</a:t>
            </a:r>
            <a:endParaRPr kumimoji="0" lang="en-US" sz="28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38" name="TextBox 37"/>
          <p:cNvSpPr txBox="1"/>
          <p:nvPr/>
        </p:nvSpPr>
        <p:spPr>
          <a:xfrm>
            <a:off x="5720028" y="6278793"/>
            <a:ext cx="504528"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5</a:t>
            </a:r>
            <a:endParaRPr kumimoji="0" lang="en-US" sz="28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39" name="TextBox 38"/>
          <p:cNvSpPr txBox="1"/>
          <p:nvPr/>
        </p:nvSpPr>
        <p:spPr>
          <a:xfrm>
            <a:off x="6687373" y="6274140"/>
            <a:ext cx="504528"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6</a:t>
            </a:r>
            <a:endParaRPr kumimoji="0" lang="en-US" sz="28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40" name="TextBox 39"/>
          <p:cNvSpPr txBox="1"/>
          <p:nvPr/>
        </p:nvSpPr>
        <p:spPr>
          <a:xfrm>
            <a:off x="7652062" y="6273398"/>
            <a:ext cx="504528"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7</a:t>
            </a:r>
            <a:endParaRPr kumimoji="0" lang="en-US" sz="28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41" name="TextBox 40"/>
          <p:cNvSpPr txBox="1"/>
          <p:nvPr/>
        </p:nvSpPr>
        <p:spPr>
          <a:xfrm>
            <a:off x="8886857" y="6280383"/>
            <a:ext cx="504528"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8</a:t>
            </a:r>
            <a:endParaRPr kumimoji="0" lang="en-US" sz="28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42" name="TextBox 41"/>
          <p:cNvSpPr txBox="1"/>
          <p:nvPr/>
        </p:nvSpPr>
        <p:spPr>
          <a:xfrm>
            <a:off x="10145418" y="6280382"/>
            <a:ext cx="504528"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9</a:t>
            </a:r>
            <a:endParaRPr kumimoji="0" lang="en-US" sz="28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43" name="TextBox 42"/>
          <p:cNvSpPr txBox="1"/>
          <p:nvPr/>
        </p:nvSpPr>
        <p:spPr>
          <a:xfrm>
            <a:off x="11437128" y="6280381"/>
            <a:ext cx="504528"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smtClean="0">
                <a:ln>
                  <a:noFill/>
                </a:ln>
                <a:solidFill>
                  <a:srgbClr val="000000"/>
                </a:solidFill>
                <a:effectLst/>
                <a:uFillTx/>
                <a:latin typeface="+mn-lt"/>
                <a:ea typeface="+mn-ea"/>
                <a:cs typeface="+mn-cs"/>
                <a:sym typeface="Helvetica Light"/>
              </a:rPr>
              <a:t>10</a:t>
            </a:r>
            <a:endParaRPr kumimoji="0" lang="en-US" sz="28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44" name="TextBox 43"/>
          <p:cNvSpPr txBox="1"/>
          <p:nvPr/>
        </p:nvSpPr>
        <p:spPr>
          <a:xfrm>
            <a:off x="11155637" y="7962603"/>
            <a:ext cx="504528"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smtClean="0">
                <a:ln>
                  <a:noFill/>
                </a:ln>
                <a:solidFill>
                  <a:srgbClr val="000000"/>
                </a:solidFill>
                <a:effectLst/>
                <a:uFillTx/>
                <a:latin typeface="+mn-lt"/>
                <a:ea typeface="+mn-ea"/>
                <a:cs typeface="+mn-cs"/>
                <a:sym typeface="Helvetica Light"/>
              </a:rPr>
              <a:t>11</a:t>
            </a:r>
            <a:endParaRPr kumimoji="0" lang="en-US" sz="2800" b="0" i="0" u="none" strike="noStrike" cap="none" spc="0" normalizeH="0" baseline="0" dirty="0">
              <a:ln>
                <a:noFill/>
              </a:ln>
              <a:solidFill>
                <a:srgbClr val="000000"/>
              </a:solidFill>
              <a:effectLst/>
              <a:uFillTx/>
              <a:latin typeface="+mn-lt"/>
              <a:ea typeface="+mn-ea"/>
              <a:cs typeface="+mn-cs"/>
              <a:sym typeface="Helvetica Light"/>
            </a:endParaRPr>
          </a:p>
        </p:txBody>
      </p:sp>
    </p:spTree>
    <p:extLst>
      <p:ext uri="{BB962C8B-B14F-4D97-AF65-F5344CB8AC3E}">
        <p14:creationId xmlns:p14="http://schemas.microsoft.com/office/powerpoint/2010/main" val="339340024"/>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2180" y="109220"/>
            <a:ext cx="11099800" cy="1349659"/>
          </a:xfrm>
        </p:spPr>
        <p:txBody>
          <a:bodyPr>
            <a:normAutofit/>
          </a:bodyPr>
          <a:lstStyle/>
          <a:p>
            <a:r>
              <a:rPr lang="en-US" dirty="0" smtClean="0"/>
              <a:t>Matching “</a:t>
            </a:r>
            <a:r>
              <a:rPr lang="en-US" b="1" dirty="0" err="1" smtClean="0"/>
              <a:t>bk</a:t>
            </a:r>
            <a:r>
              <a:rPr lang="en-US" dirty="0" smtClean="0"/>
              <a:t>”</a:t>
            </a:r>
            <a:endParaRPr lang="en-US" dirty="0"/>
          </a:p>
        </p:txBody>
      </p:sp>
      <p:sp>
        <p:nvSpPr>
          <p:cNvPr id="3" name="Text Placeholder 2"/>
          <p:cNvSpPr>
            <a:spLocks noGrp="1"/>
          </p:cNvSpPr>
          <p:nvPr>
            <p:ph type="body" idx="1"/>
          </p:nvPr>
        </p:nvSpPr>
        <p:spPr>
          <a:xfrm>
            <a:off x="177800" y="1706361"/>
            <a:ext cx="12593320" cy="3670271"/>
          </a:xfrm>
        </p:spPr>
        <p:txBody>
          <a:bodyPr>
            <a:normAutofit fontScale="85000" lnSpcReduction="10000"/>
          </a:bodyPr>
          <a:lstStyle/>
          <a:p>
            <a:pPr>
              <a:spcBef>
                <a:spcPts val="2400"/>
              </a:spcBef>
            </a:pPr>
            <a:r>
              <a:rPr lang="en-US" dirty="0" smtClean="0"/>
              <a:t>From state 6 (“c”) there is no empty-transition we </a:t>
            </a:r>
            <a:r>
              <a:rPr lang="en-US" smtClean="0"/>
              <a:t>can traverse for free</a:t>
            </a:r>
            <a:endParaRPr lang="en-US" dirty="0" smtClean="0"/>
          </a:p>
          <a:p>
            <a:pPr>
              <a:spcBef>
                <a:spcPts val="2400"/>
              </a:spcBef>
            </a:pPr>
            <a:r>
              <a:rPr lang="en-US" dirty="0" smtClean="0"/>
              <a:t>The only way to exit is to read a “c” as next char</a:t>
            </a:r>
          </a:p>
          <a:p>
            <a:pPr>
              <a:spcBef>
                <a:spcPts val="2400"/>
              </a:spcBef>
            </a:pPr>
            <a:r>
              <a:rPr lang="en-US" dirty="0" smtClean="0"/>
              <a:t>But as we read a “k” next, there is no match, and path is </a:t>
            </a:r>
            <a:r>
              <a:rPr lang="en-US" dirty="0" err="1" smtClean="0"/>
              <a:t>abrupted</a:t>
            </a:r>
            <a:r>
              <a:rPr lang="en-US" dirty="0" smtClean="0"/>
              <a:t> </a:t>
            </a:r>
          </a:p>
          <a:p>
            <a:pPr>
              <a:spcBef>
                <a:spcPts val="2400"/>
              </a:spcBef>
            </a:pPr>
            <a:r>
              <a:rPr lang="en-US" dirty="0" smtClean="0"/>
              <a:t>As we are not non-deterministically in any other state, we know that the input is not a valid match</a:t>
            </a:r>
          </a:p>
        </p:txBody>
      </p:sp>
      <p:sp>
        <p:nvSpPr>
          <p:cNvPr id="4" name="Oval 3"/>
          <p:cNvSpPr/>
          <p:nvPr/>
        </p:nvSpPr>
        <p:spPr>
          <a:xfrm>
            <a:off x="269288" y="6606752"/>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mtClean="0">
                <a:solidFill>
                  <a:srgbClr val="FF0000"/>
                </a:solidFill>
              </a:rPr>
              <a:t>(</a:t>
            </a:r>
            <a:endParaRPr kumimoji="0" lang="en-US" b="0" i="0" u="none" strike="noStrike" cap="none" spc="0" normalizeH="0" baseline="0" dirty="0">
              <a:ln>
                <a:noFill/>
              </a:ln>
              <a:solidFill>
                <a:srgbClr val="FF0000"/>
              </a:solidFill>
              <a:effectLst/>
              <a:uFillTx/>
              <a:sym typeface="Helvetica Light"/>
            </a:endParaRPr>
          </a:p>
        </p:txBody>
      </p:sp>
      <p:sp>
        <p:nvSpPr>
          <p:cNvPr id="5" name="Oval 4"/>
          <p:cNvSpPr/>
          <p:nvPr/>
        </p:nvSpPr>
        <p:spPr>
          <a:xfrm>
            <a:off x="2509527" y="6593064"/>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b="0" i="0" u="none" strike="noStrike" cap="none" spc="0" normalizeH="0" baseline="0" dirty="0" smtClean="0">
                <a:ln>
                  <a:noFill/>
                </a:ln>
                <a:solidFill>
                  <a:srgbClr val="FF0000"/>
                </a:solidFill>
                <a:effectLst/>
                <a:uFillTx/>
                <a:sym typeface="Helvetica Light"/>
              </a:rPr>
              <a:t>✶</a:t>
            </a:r>
            <a:endParaRPr kumimoji="0" lang="en-US" b="0" i="0" u="none" strike="noStrike" cap="none" spc="0" normalizeH="0" baseline="0" dirty="0">
              <a:ln>
                <a:noFill/>
              </a:ln>
              <a:solidFill>
                <a:srgbClr val="FF0000"/>
              </a:solidFill>
              <a:effectLst/>
              <a:uFillTx/>
              <a:sym typeface="Helvetica Light"/>
            </a:endParaRPr>
          </a:p>
        </p:txBody>
      </p:sp>
      <p:sp>
        <p:nvSpPr>
          <p:cNvPr id="6" name="Oval 5"/>
          <p:cNvSpPr/>
          <p:nvPr/>
        </p:nvSpPr>
        <p:spPr>
          <a:xfrm>
            <a:off x="3776990" y="6604988"/>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smtClean="0">
                <a:solidFill>
                  <a:srgbClr val="FF0000"/>
                </a:solidFill>
              </a:rPr>
              <a:t>|</a:t>
            </a:r>
            <a:endParaRPr kumimoji="0" lang="en-US" b="0" i="0" u="none" strike="noStrike" cap="none" spc="0" normalizeH="0" baseline="0" dirty="0">
              <a:ln>
                <a:noFill/>
              </a:ln>
              <a:solidFill>
                <a:srgbClr val="FF0000"/>
              </a:solidFill>
              <a:effectLst/>
              <a:uFillTx/>
              <a:sym typeface="Helvetica Light"/>
            </a:endParaRPr>
          </a:p>
        </p:txBody>
      </p:sp>
      <p:sp>
        <p:nvSpPr>
          <p:cNvPr id="7" name="Oval 6"/>
          <p:cNvSpPr/>
          <p:nvPr/>
        </p:nvSpPr>
        <p:spPr>
          <a:xfrm>
            <a:off x="7858790" y="6606752"/>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a:t>
            </a:r>
            <a:endParaRPr kumimoji="0" lang="en-US" b="0" i="0" u="none" strike="noStrike" cap="none" spc="0" normalizeH="0" baseline="0" dirty="0">
              <a:ln>
                <a:noFill/>
              </a:ln>
              <a:solidFill>
                <a:srgbClr val="FF0000"/>
              </a:solidFill>
              <a:effectLst/>
              <a:uFillTx/>
              <a:sym typeface="Helvetica Light"/>
            </a:endParaRPr>
          </a:p>
        </p:txBody>
      </p:sp>
      <p:sp>
        <p:nvSpPr>
          <p:cNvPr id="8" name="Oval 7"/>
          <p:cNvSpPr/>
          <p:nvPr/>
        </p:nvSpPr>
        <p:spPr>
          <a:xfrm>
            <a:off x="10420440" y="6618956"/>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a:t>
            </a:r>
            <a:endParaRPr kumimoji="0" lang="en-US" b="0" i="0" u="none" strike="noStrike" cap="none" spc="0" normalizeH="0" baseline="0" dirty="0">
              <a:ln>
                <a:noFill/>
              </a:ln>
              <a:solidFill>
                <a:srgbClr val="FF0000"/>
              </a:solidFill>
              <a:effectLst/>
              <a:uFillTx/>
              <a:sym typeface="Helvetica Light"/>
            </a:endParaRPr>
          </a:p>
        </p:txBody>
      </p:sp>
      <p:sp>
        <p:nvSpPr>
          <p:cNvPr id="9" name="Oval 8"/>
          <p:cNvSpPr/>
          <p:nvPr/>
        </p:nvSpPr>
        <p:spPr>
          <a:xfrm>
            <a:off x="4759975" y="6604988"/>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mtClean="0">
                <a:solidFill>
                  <a:srgbClr val="FF0000"/>
                </a:solidFill>
              </a:rPr>
              <a:t>(</a:t>
            </a:r>
            <a:endParaRPr kumimoji="0" lang="en-US" b="0" i="0" u="none" strike="noStrike" cap="none" spc="0" normalizeH="0" baseline="0" dirty="0">
              <a:ln>
                <a:noFill/>
              </a:ln>
              <a:solidFill>
                <a:srgbClr val="FF0000"/>
              </a:solidFill>
              <a:effectLst/>
              <a:uFillTx/>
              <a:sym typeface="Helvetica Light"/>
            </a:endParaRPr>
          </a:p>
        </p:txBody>
      </p:sp>
      <p:sp>
        <p:nvSpPr>
          <p:cNvPr id="10" name="Oval 9"/>
          <p:cNvSpPr/>
          <p:nvPr/>
        </p:nvSpPr>
        <p:spPr>
          <a:xfrm>
            <a:off x="11671496" y="6625306"/>
            <a:ext cx="782321" cy="923290"/>
          </a:xfrm>
          <a:prstGeom prst="ellipse">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z</a:t>
            </a:r>
            <a:endParaRPr kumimoji="0" lang="en-US" b="0" i="0" u="none" strike="noStrike" cap="none" spc="0" normalizeH="0" baseline="0" dirty="0">
              <a:ln>
                <a:noFill/>
              </a:ln>
              <a:solidFill>
                <a:srgbClr val="FF0000"/>
              </a:solidFill>
              <a:effectLst/>
              <a:uFillTx/>
              <a:sym typeface="Helvetica Light"/>
            </a:endParaRPr>
          </a:p>
        </p:txBody>
      </p:sp>
      <p:sp>
        <p:nvSpPr>
          <p:cNvPr id="11" name="Oval 10"/>
          <p:cNvSpPr/>
          <p:nvPr/>
        </p:nvSpPr>
        <p:spPr>
          <a:xfrm>
            <a:off x="6913905" y="6599414"/>
            <a:ext cx="782321" cy="923290"/>
          </a:xfrm>
          <a:prstGeom prst="ellipse">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c</a:t>
            </a:r>
            <a:endParaRPr kumimoji="0" lang="en-US" b="0" i="0" u="none" strike="noStrike" cap="none" spc="0" normalizeH="0" baseline="0" dirty="0">
              <a:ln>
                <a:noFill/>
              </a:ln>
              <a:solidFill>
                <a:srgbClr val="FF0000"/>
              </a:solidFill>
              <a:effectLst/>
              <a:uFillTx/>
              <a:sym typeface="Helvetica Light"/>
            </a:endParaRPr>
          </a:p>
        </p:txBody>
      </p:sp>
      <p:sp>
        <p:nvSpPr>
          <p:cNvPr id="12" name="Oval 11"/>
          <p:cNvSpPr/>
          <p:nvPr/>
        </p:nvSpPr>
        <p:spPr>
          <a:xfrm>
            <a:off x="5969020" y="6599414"/>
            <a:ext cx="782321" cy="923290"/>
          </a:xfrm>
          <a:prstGeom prst="ellipse">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b</a:t>
            </a:r>
            <a:endParaRPr kumimoji="0" lang="en-US" b="0" i="0" u="none" strike="noStrike" cap="none" spc="0" normalizeH="0" baseline="0" dirty="0">
              <a:ln>
                <a:noFill/>
              </a:ln>
              <a:solidFill>
                <a:srgbClr val="FF0000"/>
              </a:solidFill>
              <a:effectLst/>
              <a:uFillTx/>
              <a:sym typeface="Helvetica Light"/>
            </a:endParaRPr>
          </a:p>
        </p:txBody>
      </p:sp>
      <p:sp>
        <p:nvSpPr>
          <p:cNvPr id="13" name="Oval 12"/>
          <p:cNvSpPr/>
          <p:nvPr/>
        </p:nvSpPr>
        <p:spPr>
          <a:xfrm>
            <a:off x="1526542" y="6593064"/>
            <a:ext cx="782321" cy="923290"/>
          </a:xfrm>
          <a:prstGeom prst="ellipse">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a</a:t>
            </a:r>
            <a:endParaRPr kumimoji="0" lang="en-US" b="0" i="0" u="none" strike="noStrike" cap="none" spc="0" normalizeH="0" baseline="0" dirty="0">
              <a:ln>
                <a:noFill/>
              </a:ln>
              <a:solidFill>
                <a:srgbClr val="FF0000"/>
              </a:solidFill>
              <a:effectLst/>
              <a:uFillTx/>
              <a:sym typeface="Helvetica Light"/>
            </a:endParaRPr>
          </a:p>
        </p:txBody>
      </p:sp>
      <p:sp>
        <p:nvSpPr>
          <p:cNvPr id="14" name="Oval 13"/>
          <p:cNvSpPr/>
          <p:nvPr/>
        </p:nvSpPr>
        <p:spPr>
          <a:xfrm>
            <a:off x="9132604" y="6618956"/>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b="0" i="0" u="none" strike="noStrike" cap="none" spc="0" normalizeH="0" baseline="0" dirty="0" smtClean="0">
                <a:ln>
                  <a:noFill/>
                </a:ln>
                <a:solidFill>
                  <a:srgbClr val="FF0000"/>
                </a:solidFill>
                <a:effectLst/>
                <a:uFillTx/>
                <a:sym typeface="Helvetica Light"/>
              </a:rPr>
              <a:t>✶</a:t>
            </a:r>
            <a:endParaRPr kumimoji="0" lang="en-US" b="0" i="0" u="none" strike="noStrike" cap="none" spc="0" normalizeH="0" baseline="0" dirty="0">
              <a:ln>
                <a:noFill/>
              </a:ln>
              <a:solidFill>
                <a:srgbClr val="FF0000"/>
              </a:solidFill>
              <a:effectLst/>
              <a:uFillTx/>
              <a:sym typeface="Helvetica Light"/>
            </a:endParaRPr>
          </a:p>
        </p:txBody>
      </p:sp>
      <p:cxnSp>
        <p:nvCxnSpPr>
          <p:cNvPr id="15" name="Straight Arrow Connector 19"/>
          <p:cNvCxnSpPr>
            <a:stCxn id="6" idx="4"/>
            <a:endCxn id="14" idx="4"/>
          </p:cNvCxnSpPr>
          <p:nvPr/>
        </p:nvCxnSpPr>
        <p:spPr>
          <a:xfrm rot="5400000" flipH="1" flipV="1">
            <a:off x="2904910" y="5283816"/>
            <a:ext cx="1764" cy="4490687"/>
          </a:xfrm>
          <a:prstGeom prst="curvedConnector3">
            <a:avLst>
              <a:gd name="adj1" fmla="val -46365193"/>
            </a:avLst>
          </a:prstGeom>
          <a:noFill/>
          <a:ln w="63500" cap="flat">
            <a:solidFill>
              <a:srgbClr val="000000"/>
            </a:solidFill>
            <a:prstDash val="sysDot"/>
            <a:miter lim="400000"/>
            <a:tailEnd type="triangle"/>
          </a:ln>
          <a:effectLst/>
          <a:sp3d/>
        </p:spPr>
        <p:style>
          <a:lnRef idx="0">
            <a:scrgbClr r="0" g="0" b="0"/>
          </a:lnRef>
          <a:fillRef idx="0">
            <a:scrgbClr r="0" g="0" b="0"/>
          </a:fillRef>
          <a:effectRef idx="0">
            <a:scrgbClr r="0" g="0" b="0"/>
          </a:effectRef>
          <a:fontRef idx="none"/>
        </p:style>
      </p:cxnSp>
      <p:cxnSp>
        <p:nvCxnSpPr>
          <p:cNvPr id="16" name="Straight Arrow Connector 19"/>
          <p:cNvCxnSpPr>
            <a:stCxn id="20" idx="4"/>
            <a:endCxn id="7" idx="4"/>
          </p:cNvCxnSpPr>
          <p:nvPr/>
        </p:nvCxnSpPr>
        <p:spPr>
          <a:xfrm rot="16200000" flipH="1">
            <a:off x="2409195" y="7024861"/>
            <a:ext cx="12700" cy="982985"/>
          </a:xfrm>
          <a:prstGeom prst="curvedConnector3">
            <a:avLst>
              <a:gd name="adj1" fmla="val 3640000"/>
            </a:avLst>
          </a:prstGeom>
          <a:noFill/>
          <a:ln w="63500" cap="flat">
            <a:solidFill>
              <a:srgbClr val="000000"/>
            </a:solidFill>
            <a:prstDash val="sysDot"/>
            <a:miter lim="400000"/>
            <a:tailEnd type="triangle"/>
          </a:ln>
          <a:effectLst/>
          <a:sp3d/>
        </p:spPr>
        <p:style>
          <a:lnRef idx="0">
            <a:scrgbClr r="0" g="0" b="0"/>
          </a:lnRef>
          <a:fillRef idx="0">
            <a:scrgbClr r="0" g="0" b="0"/>
          </a:fillRef>
          <a:effectRef idx="0">
            <a:scrgbClr r="0" g="0" b="0"/>
          </a:effectRef>
          <a:fontRef idx="none"/>
        </p:style>
      </p:cxnSp>
      <p:cxnSp>
        <p:nvCxnSpPr>
          <p:cNvPr id="17" name="Straight Arrow Connector 19"/>
          <p:cNvCxnSpPr>
            <a:stCxn id="7" idx="0"/>
            <a:endCxn id="20" idx="0"/>
          </p:cNvCxnSpPr>
          <p:nvPr/>
        </p:nvCxnSpPr>
        <p:spPr>
          <a:xfrm rot="16200000" flipV="1">
            <a:off x="2409196" y="6101571"/>
            <a:ext cx="12700" cy="982985"/>
          </a:xfrm>
          <a:prstGeom prst="curvedConnector3">
            <a:avLst>
              <a:gd name="adj1" fmla="val 4280016"/>
            </a:avLst>
          </a:prstGeom>
          <a:noFill/>
          <a:ln w="63500" cap="flat">
            <a:solidFill>
              <a:srgbClr val="000000"/>
            </a:solidFill>
            <a:prstDash val="sysDot"/>
            <a:miter lim="400000"/>
            <a:tailEnd type="triangle"/>
          </a:ln>
          <a:effectLst/>
          <a:sp3d/>
        </p:spPr>
        <p:style>
          <a:lnRef idx="0">
            <a:scrgbClr r="0" g="0" b="0"/>
          </a:lnRef>
          <a:fillRef idx="0">
            <a:scrgbClr r="0" g="0" b="0"/>
          </a:fillRef>
          <a:effectRef idx="0">
            <a:scrgbClr r="0" g="0" b="0"/>
          </a:effectRef>
          <a:fontRef idx="none"/>
        </p:style>
      </p:cxnSp>
      <p:cxnSp>
        <p:nvCxnSpPr>
          <p:cNvPr id="18" name="Straight Arrow Connector 19"/>
          <p:cNvCxnSpPr>
            <a:stCxn id="6" idx="6"/>
            <a:endCxn id="20" idx="2"/>
          </p:cNvCxnSpPr>
          <p:nvPr/>
        </p:nvCxnSpPr>
        <p:spPr>
          <a:xfrm flipV="1">
            <a:off x="1051609" y="7054709"/>
            <a:ext cx="474933" cy="13688"/>
          </a:xfrm>
          <a:prstGeom prst="curvedConnector3">
            <a:avLst>
              <a:gd name="adj1" fmla="val 50000"/>
            </a:avLst>
          </a:prstGeom>
          <a:noFill/>
          <a:ln w="63500" cap="flat">
            <a:solidFill>
              <a:srgbClr val="000000"/>
            </a:solidFill>
            <a:prstDash val="sysDot"/>
            <a:miter lim="400000"/>
            <a:tailEnd type="triangle"/>
          </a:ln>
          <a:effectLst/>
          <a:sp3d/>
        </p:spPr>
        <p:style>
          <a:lnRef idx="0">
            <a:scrgbClr r="0" g="0" b="0"/>
          </a:lnRef>
          <a:fillRef idx="0">
            <a:scrgbClr r="0" g="0" b="0"/>
          </a:fillRef>
          <a:effectRef idx="0">
            <a:scrgbClr r="0" g="0" b="0"/>
          </a:effectRef>
          <a:fontRef idx="none"/>
        </p:style>
      </p:cxnSp>
      <p:cxnSp>
        <p:nvCxnSpPr>
          <p:cNvPr id="19" name="Straight Arrow Connector 19"/>
          <p:cNvCxnSpPr>
            <a:stCxn id="7" idx="6"/>
            <a:endCxn id="11" idx="2"/>
          </p:cNvCxnSpPr>
          <p:nvPr/>
        </p:nvCxnSpPr>
        <p:spPr>
          <a:xfrm>
            <a:off x="3291848" y="7054709"/>
            <a:ext cx="485142" cy="11924"/>
          </a:xfrm>
          <a:prstGeom prst="curvedConnector3">
            <a:avLst>
              <a:gd name="adj1" fmla="val 50000"/>
            </a:avLst>
          </a:prstGeom>
          <a:noFill/>
          <a:ln w="63500" cap="flat">
            <a:solidFill>
              <a:srgbClr val="000000"/>
            </a:solidFill>
            <a:prstDash val="sysDot"/>
            <a:miter lim="400000"/>
            <a:tailEnd type="triangle"/>
          </a:ln>
          <a:effectLst/>
          <a:sp3d/>
        </p:spPr>
        <p:style>
          <a:lnRef idx="0">
            <a:scrgbClr r="0" g="0" b="0"/>
          </a:lnRef>
          <a:fillRef idx="0">
            <a:scrgbClr r="0" g="0" b="0"/>
          </a:fillRef>
          <a:effectRef idx="0">
            <a:scrgbClr r="0" g="0" b="0"/>
          </a:effectRef>
          <a:fontRef idx="none"/>
        </p:style>
      </p:cxnSp>
      <p:cxnSp>
        <p:nvCxnSpPr>
          <p:cNvPr id="20" name="Straight Arrow Connector 19"/>
          <p:cNvCxnSpPr>
            <a:stCxn id="11" idx="4"/>
            <a:endCxn id="13" idx="4"/>
          </p:cNvCxnSpPr>
          <p:nvPr/>
        </p:nvCxnSpPr>
        <p:spPr>
          <a:xfrm rot="16200000" flipH="1">
            <a:off x="7482892" y="4213537"/>
            <a:ext cx="13968" cy="6643450"/>
          </a:xfrm>
          <a:prstGeom prst="curvedConnector3">
            <a:avLst>
              <a:gd name="adj1" fmla="val 9228580"/>
            </a:avLst>
          </a:prstGeom>
          <a:noFill/>
          <a:ln w="63500" cap="flat">
            <a:solidFill>
              <a:srgbClr val="000000"/>
            </a:solidFill>
            <a:prstDash val="sysDot"/>
            <a:miter lim="400000"/>
            <a:tailEnd type="triangle"/>
          </a:ln>
          <a:effectLst/>
          <a:sp3d/>
        </p:spPr>
        <p:style>
          <a:lnRef idx="0">
            <a:scrgbClr r="0" g="0" b="0"/>
          </a:lnRef>
          <a:fillRef idx="0">
            <a:scrgbClr r="0" g="0" b="0"/>
          </a:fillRef>
          <a:effectRef idx="0">
            <a:scrgbClr r="0" g="0" b="0"/>
          </a:effectRef>
          <a:fontRef idx="none"/>
        </p:style>
      </p:cxnSp>
      <p:cxnSp>
        <p:nvCxnSpPr>
          <p:cNvPr id="21" name="Straight Arrow Connector 19"/>
          <p:cNvCxnSpPr>
            <a:stCxn id="21" idx="0"/>
            <a:endCxn id="14" idx="0"/>
          </p:cNvCxnSpPr>
          <p:nvPr/>
        </p:nvCxnSpPr>
        <p:spPr>
          <a:xfrm rot="16200000" flipV="1">
            <a:off x="7330467" y="4425657"/>
            <a:ext cx="13968" cy="4372629"/>
          </a:xfrm>
          <a:prstGeom prst="curvedConnector3">
            <a:avLst>
              <a:gd name="adj1" fmla="val 5300745"/>
            </a:avLst>
          </a:prstGeom>
          <a:noFill/>
          <a:ln w="63500" cap="flat">
            <a:solidFill>
              <a:srgbClr val="000000"/>
            </a:solidFill>
            <a:prstDash val="sysDot"/>
            <a:miter lim="400000"/>
            <a:tailEnd type="triangle"/>
          </a:ln>
          <a:effectLst/>
          <a:sp3d/>
        </p:spPr>
        <p:style>
          <a:lnRef idx="0">
            <a:scrgbClr r="0" g="0" b="0"/>
          </a:lnRef>
          <a:fillRef idx="0">
            <a:scrgbClr r="0" g="0" b="0"/>
          </a:fillRef>
          <a:effectRef idx="0">
            <a:scrgbClr r="0" g="0" b="0"/>
          </a:effectRef>
          <a:fontRef idx="none"/>
        </p:style>
      </p:cxnSp>
      <p:cxnSp>
        <p:nvCxnSpPr>
          <p:cNvPr id="22" name="Straight Arrow Connector 19"/>
          <p:cNvCxnSpPr>
            <a:stCxn id="14" idx="4"/>
            <a:endCxn id="21" idx="4"/>
          </p:cNvCxnSpPr>
          <p:nvPr/>
        </p:nvCxnSpPr>
        <p:spPr>
          <a:xfrm rot="16200000" flipH="1">
            <a:off x="7330466" y="5348947"/>
            <a:ext cx="13968" cy="4372629"/>
          </a:xfrm>
          <a:prstGeom prst="curvedConnector3">
            <a:avLst>
              <a:gd name="adj1" fmla="val 4937056"/>
            </a:avLst>
          </a:prstGeom>
          <a:noFill/>
          <a:ln w="63500" cap="flat">
            <a:solidFill>
              <a:srgbClr val="000000"/>
            </a:solidFill>
            <a:prstDash val="sysDot"/>
            <a:miter lim="400000"/>
            <a:tailEnd type="triangle"/>
          </a:ln>
          <a:effectLst/>
          <a:sp3d/>
        </p:spPr>
        <p:style>
          <a:lnRef idx="0">
            <a:scrgbClr r="0" g="0" b="0"/>
          </a:lnRef>
          <a:fillRef idx="0">
            <a:scrgbClr r="0" g="0" b="0"/>
          </a:fillRef>
          <a:effectRef idx="0">
            <a:scrgbClr r="0" g="0" b="0"/>
          </a:effectRef>
          <a:fontRef idx="none"/>
        </p:style>
      </p:cxnSp>
      <p:cxnSp>
        <p:nvCxnSpPr>
          <p:cNvPr id="23" name="Straight Arrow Connector 19"/>
          <p:cNvCxnSpPr>
            <a:stCxn id="12" idx="6"/>
            <a:endCxn id="21" idx="2"/>
          </p:cNvCxnSpPr>
          <p:nvPr/>
        </p:nvCxnSpPr>
        <p:spPr>
          <a:xfrm>
            <a:off x="8641111" y="7068397"/>
            <a:ext cx="491493" cy="12204"/>
          </a:xfrm>
          <a:prstGeom prst="curvedConnector3">
            <a:avLst>
              <a:gd name="adj1" fmla="val 50000"/>
            </a:avLst>
          </a:prstGeom>
          <a:noFill/>
          <a:ln w="63500" cap="flat">
            <a:solidFill>
              <a:srgbClr val="000000"/>
            </a:solidFill>
            <a:prstDash val="sysDot"/>
            <a:miter lim="400000"/>
            <a:tailEnd type="triangle"/>
          </a:ln>
          <a:effectLst/>
          <a:sp3d/>
        </p:spPr>
        <p:style>
          <a:lnRef idx="0">
            <a:scrgbClr r="0" g="0" b="0"/>
          </a:lnRef>
          <a:fillRef idx="0">
            <a:scrgbClr r="0" g="0" b="0"/>
          </a:fillRef>
          <a:effectRef idx="0">
            <a:scrgbClr r="0" g="0" b="0"/>
          </a:effectRef>
          <a:fontRef idx="none"/>
        </p:style>
      </p:cxnSp>
      <p:cxnSp>
        <p:nvCxnSpPr>
          <p:cNvPr id="24" name="Straight Arrow Connector 19"/>
          <p:cNvCxnSpPr>
            <a:stCxn id="14" idx="6"/>
            <a:endCxn id="19" idx="2"/>
          </p:cNvCxnSpPr>
          <p:nvPr/>
        </p:nvCxnSpPr>
        <p:spPr>
          <a:xfrm flipV="1">
            <a:off x="5542296" y="7061059"/>
            <a:ext cx="426724" cy="5574"/>
          </a:xfrm>
          <a:prstGeom prst="curvedConnector3">
            <a:avLst>
              <a:gd name="adj1" fmla="val 50000"/>
            </a:avLst>
          </a:prstGeom>
          <a:noFill/>
          <a:ln w="63500" cap="flat">
            <a:solidFill>
              <a:srgbClr val="000000"/>
            </a:solidFill>
            <a:prstDash val="sysDot"/>
            <a:miter lim="400000"/>
            <a:tailEnd type="triangle"/>
          </a:ln>
          <a:effectLst/>
          <a:sp3d/>
        </p:spPr>
        <p:style>
          <a:lnRef idx="0">
            <a:scrgbClr r="0" g="0" b="0"/>
          </a:lnRef>
          <a:fillRef idx="0">
            <a:scrgbClr r="0" g="0" b="0"/>
          </a:fillRef>
          <a:effectRef idx="0">
            <a:scrgbClr r="0" g="0" b="0"/>
          </a:effectRef>
          <a:fontRef idx="none"/>
        </p:style>
      </p:cxnSp>
      <p:cxnSp>
        <p:nvCxnSpPr>
          <p:cNvPr id="25" name="Straight Arrow Connector 19"/>
          <p:cNvCxnSpPr>
            <a:stCxn id="21" idx="6"/>
            <a:endCxn id="13" idx="2"/>
          </p:cNvCxnSpPr>
          <p:nvPr/>
        </p:nvCxnSpPr>
        <p:spPr>
          <a:xfrm>
            <a:off x="9914925" y="7080601"/>
            <a:ext cx="505515" cy="12700"/>
          </a:xfrm>
          <a:prstGeom prst="curvedConnector3">
            <a:avLst>
              <a:gd name="adj1" fmla="val 50000"/>
            </a:avLst>
          </a:prstGeom>
          <a:noFill/>
          <a:ln w="63500" cap="flat">
            <a:solidFill>
              <a:srgbClr val="000000"/>
            </a:solidFill>
            <a:prstDash val="sysDot"/>
            <a:miter lim="400000"/>
            <a:tailEnd type="triangle"/>
          </a:ln>
          <a:effectLst/>
          <a:sp3d/>
        </p:spPr>
        <p:style>
          <a:lnRef idx="0">
            <a:scrgbClr r="0" g="0" b="0"/>
          </a:lnRef>
          <a:fillRef idx="0">
            <a:scrgbClr r="0" g="0" b="0"/>
          </a:fillRef>
          <a:effectRef idx="0">
            <a:scrgbClr r="0" g="0" b="0"/>
          </a:effectRef>
          <a:fontRef idx="none"/>
        </p:style>
      </p:cxnSp>
      <p:cxnSp>
        <p:nvCxnSpPr>
          <p:cNvPr id="26" name="Straight Arrow Connector 19"/>
          <p:cNvCxnSpPr>
            <a:stCxn id="13" idx="6"/>
            <a:endCxn id="17" idx="2"/>
          </p:cNvCxnSpPr>
          <p:nvPr/>
        </p:nvCxnSpPr>
        <p:spPr>
          <a:xfrm>
            <a:off x="11202761" y="7080601"/>
            <a:ext cx="468735" cy="6350"/>
          </a:xfrm>
          <a:prstGeom prst="curvedConnector3">
            <a:avLst>
              <a:gd name="adj1" fmla="val 50000"/>
            </a:avLst>
          </a:prstGeom>
          <a:noFill/>
          <a:ln w="63500" cap="flat">
            <a:solidFill>
              <a:srgbClr val="000000"/>
            </a:solidFill>
            <a:prstDash val="sysDot"/>
            <a:miter lim="400000"/>
            <a:tailEnd type="triangle"/>
          </a:ln>
          <a:effectLst/>
          <a:sp3d/>
        </p:spPr>
        <p:style>
          <a:lnRef idx="0">
            <a:scrgbClr r="0" g="0" b="0"/>
          </a:lnRef>
          <a:fillRef idx="0">
            <a:scrgbClr r="0" g="0" b="0"/>
          </a:fillRef>
          <a:effectRef idx="0">
            <a:scrgbClr r="0" g="0" b="0"/>
          </a:effectRef>
          <a:fontRef idx="none"/>
        </p:style>
      </p:cxnSp>
      <p:sp>
        <p:nvSpPr>
          <p:cNvPr id="27" name="Oval 26"/>
          <p:cNvSpPr/>
          <p:nvPr/>
        </p:nvSpPr>
        <p:spPr>
          <a:xfrm>
            <a:off x="11475940" y="8215697"/>
            <a:ext cx="1173432" cy="923290"/>
          </a:xfrm>
          <a:prstGeom prst="ellipse">
            <a:avLst/>
          </a:prstGeom>
          <a:solidFill>
            <a:srgbClr val="FFFF00"/>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mtClean="0">
                <a:solidFill>
                  <a:srgbClr val="FF0000"/>
                </a:solidFill>
              </a:rPr>
              <a:t>AS</a:t>
            </a:r>
            <a:endParaRPr kumimoji="0" lang="en-US" b="0" i="0" u="none" strike="noStrike" cap="none" spc="0" normalizeH="0" baseline="0" dirty="0">
              <a:ln>
                <a:noFill/>
              </a:ln>
              <a:solidFill>
                <a:srgbClr val="FF0000"/>
              </a:solidFill>
              <a:effectLst/>
              <a:uFillTx/>
              <a:sym typeface="Helvetica Light"/>
            </a:endParaRPr>
          </a:p>
        </p:txBody>
      </p:sp>
      <p:sp>
        <p:nvSpPr>
          <p:cNvPr id="33" name="TextBox 32"/>
          <p:cNvSpPr txBox="1"/>
          <p:nvPr/>
        </p:nvSpPr>
        <p:spPr>
          <a:xfrm>
            <a:off x="80939" y="6276892"/>
            <a:ext cx="504528"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0</a:t>
            </a:r>
            <a:endParaRPr kumimoji="0" lang="en-US" sz="28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34" name="TextBox 33"/>
          <p:cNvSpPr txBox="1"/>
          <p:nvPr/>
        </p:nvSpPr>
        <p:spPr>
          <a:xfrm>
            <a:off x="1235566" y="6274140"/>
            <a:ext cx="504528"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smtClean="0">
                <a:ln>
                  <a:noFill/>
                </a:ln>
                <a:solidFill>
                  <a:srgbClr val="000000"/>
                </a:solidFill>
                <a:effectLst/>
                <a:uFillTx/>
                <a:latin typeface="+mn-lt"/>
                <a:ea typeface="+mn-ea"/>
                <a:cs typeface="+mn-cs"/>
                <a:sym typeface="Helvetica Light"/>
              </a:rPr>
              <a:t>1</a:t>
            </a:r>
            <a:endParaRPr kumimoji="0" lang="en-US" sz="28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35" name="TextBox 34"/>
          <p:cNvSpPr txBox="1"/>
          <p:nvPr/>
        </p:nvSpPr>
        <p:spPr>
          <a:xfrm>
            <a:off x="2251075" y="6280381"/>
            <a:ext cx="504528"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smtClean="0"/>
              <a:t>2</a:t>
            </a:r>
            <a:endParaRPr kumimoji="0" lang="en-US" sz="28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36" name="TextBox 35"/>
          <p:cNvSpPr txBox="1"/>
          <p:nvPr/>
        </p:nvSpPr>
        <p:spPr>
          <a:xfrm>
            <a:off x="3514670" y="6274140"/>
            <a:ext cx="504528"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3</a:t>
            </a:r>
            <a:endParaRPr kumimoji="0" lang="en-US" sz="28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37" name="TextBox 36"/>
          <p:cNvSpPr txBox="1"/>
          <p:nvPr/>
        </p:nvSpPr>
        <p:spPr>
          <a:xfrm>
            <a:off x="4528549" y="6274140"/>
            <a:ext cx="504528"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4</a:t>
            </a:r>
            <a:endParaRPr kumimoji="0" lang="en-US" sz="28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38" name="TextBox 37"/>
          <p:cNvSpPr txBox="1"/>
          <p:nvPr/>
        </p:nvSpPr>
        <p:spPr>
          <a:xfrm>
            <a:off x="5720028" y="6278793"/>
            <a:ext cx="504528"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5</a:t>
            </a:r>
            <a:endParaRPr kumimoji="0" lang="en-US" sz="28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39" name="TextBox 38"/>
          <p:cNvSpPr txBox="1"/>
          <p:nvPr/>
        </p:nvSpPr>
        <p:spPr>
          <a:xfrm>
            <a:off x="6687373" y="6274140"/>
            <a:ext cx="504528"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6</a:t>
            </a:r>
            <a:endParaRPr kumimoji="0" lang="en-US" sz="28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40" name="TextBox 39"/>
          <p:cNvSpPr txBox="1"/>
          <p:nvPr/>
        </p:nvSpPr>
        <p:spPr>
          <a:xfrm>
            <a:off x="7652062" y="6273398"/>
            <a:ext cx="504528"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7</a:t>
            </a:r>
            <a:endParaRPr kumimoji="0" lang="en-US" sz="28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41" name="TextBox 40"/>
          <p:cNvSpPr txBox="1"/>
          <p:nvPr/>
        </p:nvSpPr>
        <p:spPr>
          <a:xfrm>
            <a:off x="8886857" y="6280383"/>
            <a:ext cx="504528"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8</a:t>
            </a:r>
            <a:endParaRPr kumimoji="0" lang="en-US" sz="28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42" name="TextBox 41"/>
          <p:cNvSpPr txBox="1"/>
          <p:nvPr/>
        </p:nvSpPr>
        <p:spPr>
          <a:xfrm>
            <a:off x="10145418" y="6280382"/>
            <a:ext cx="504528"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9</a:t>
            </a:r>
            <a:endParaRPr kumimoji="0" lang="en-US" sz="28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43" name="TextBox 42"/>
          <p:cNvSpPr txBox="1"/>
          <p:nvPr/>
        </p:nvSpPr>
        <p:spPr>
          <a:xfrm>
            <a:off x="11437128" y="6280381"/>
            <a:ext cx="504528"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smtClean="0">
                <a:ln>
                  <a:noFill/>
                </a:ln>
                <a:solidFill>
                  <a:srgbClr val="000000"/>
                </a:solidFill>
                <a:effectLst/>
                <a:uFillTx/>
                <a:latin typeface="+mn-lt"/>
                <a:ea typeface="+mn-ea"/>
                <a:cs typeface="+mn-cs"/>
                <a:sym typeface="Helvetica Light"/>
              </a:rPr>
              <a:t>10</a:t>
            </a:r>
            <a:endParaRPr kumimoji="0" lang="en-US" sz="28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44" name="TextBox 43"/>
          <p:cNvSpPr txBox="1"/>
          <p:nvPr/>
        </p:nvSpPr>
        <p:spPr>
          <a:xfrm>
            <a:off x="11155637" y="7962603"/>
            <a:ext cx="504528"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smtClean="0">
                <a:ln>
                  <a:noFill/>
                </a:ln>
                <a:solidFill>
                  <a:srgbClr val="000000"/>
                </a:solidFill>
                <a:effectLst/>
                <a:uFillTx/>
                <a:latin typeface="+mn-lt"/>
                <a:ea typeface="+mn-ea"/>
                <a:cs typeface="+mn-cs"/>
                <a:sym typeface="Helvetica Light"/>
              </a:rPr>
              <a:t>11</a:t>
            </a:r>
            <a:endParaRPr kumimoji="0" lang="en-US" sz="2800" b="0" i="0" u="none" strike="noStrike" cap="none" spc="0" normalizeH="0" baseline="0" dirty="0">
              <a:ln>
                <a:noFill/>
              </a:ln>
              <a:solidFill>
                <a:srgbClr val="000000"/>
              </a:solidFill>
              <a:effectLst/>
              <a:uFillTx/>
              <a:latin typeface="+mn-lt"/>
              <a:ea typeface="+mn-ea"/>
              <a:cs typeface="+mn-cs"/>
              <a:sym typeface="Helvetica Light"/>
            </a:endParaRPr>
          </a:p>
        </p:txBody>
      </p:sp>
    </p:spTree>
    <p:extLst>
      <p:ext uri="{BB962C8B-B14F-4D97-AF65-F5344CB8AC3E}">
        <p14:creationId xmlns:p14="http://schemas.microsoft.com/office/powerpoint/2010/main" val="918666436"/>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Phases</a:t>
            </a:r>
            <a:endParaRPr lang="en-US" dirty="0"/>
          </a:p>
        </p:txBody>
      </p:sp>
      <p:sp>
        <p:nvSpPr>
          <p:cNvPr id="3" name="Text Placeholder 2"/>
          <p:cNvSpPr>
            <a:spLocks noGrp="1"/>
          </p:cNvSpPr>
          <p:nvPr>
            <p:ph type="body" idx="1"/>
          </p:nvPr>
        </p:nvSpPr>
        <p:spPr>
          <a:xfrm>
            <a:off x="436880" y="2603500"/>
            <a:ext cx="12192000" cy="6946900"/>
          </a:xfrm>
        </p:spPr>
        <p:txBody>
          <a:bodyPr/>
          <a:lstStyle/>
          <a:p>
            <a:pPr marL="742950" indent="-742950">
              <a:buFont typeface="+mj-lt"/>
              <a:buAutoNum type="arabicPeriod"/>
            </a:pPr>
            <a:r>
              <a:rPr lang="en-US" dirty="0" smtClean="0"/>
              <a:t>Build a non-deterministic finite state machine for the empty-transitions using a direct graph</a:t>
            </a:r>
          </a:p>
          <a:p>
            <a:pPr marL="742950" indent="-742950">
              <a:buFont typeface="+mj-lt"/>
              <a:buAutoNum type="arabicPeriod"/>
            </a:pPr>
            <a:r>
              <a:rPr lang="en-US" dirty="0" smtClean="0"/>
              <a:t>Read one char at a time from the input, and calculate all possible valid states in which we could possibly be</a:t>
            </a:r>
            <a:endParaRPr lang="en-US" dirty="0"/>
          </a:p>
        </p:txBody>
      </p:sp>
    </p:spTree>
    <p:extLst>
      <p:ext uri="{BB962C8B-B14F-4D97-AF65-F5344CB8AC3E}">
        <p14:creationId xmlns:p14="http://schemas.microsoft.com/office/powerpoint/2010/main" val="423703843"/>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444500"/>
            <a:ext cx="11099800" cy="1346668"/>
          </a:xfrm>
        </p:spPr>
        <p:txBody>
          <a:bodyPr/>
          <a:lstStyle/>
          <a:p>
            <a:r>
              <a:rPr lang="en-US" dirty="0" smtClean="0"/>
              <a:t>Definitions</a:t>
            </a:r>
            <a:endParaRPr lang="en-US" dirty="0"/>
          </a:p>
        </p:txBody>
      </p:sp>
      <p:sp>
        <p:nvSpPr>
          <p:cNvPr id="3" name="Text Placeholder 2"/>
          <p:cNvSpPr>
            <a:spLocks noGrp="1"/>
          </p:cNvSpPr>
          <p:nvPr>
            <p:ph type="body" idx="1"/>
          </p:nvPr>
        </p:nvSpPr>
        <p:spPr>
          <a:xfrm>
            <a:off x="481982" y="2204005"/>
            <a:ext cx="12319617" cy="4711699"/>
          </a:xfrm>
        </p:spPr>
        <p:txBody>
          <a:bodyPr>
            <a:normAutofit fontScale="92500" lnSpcReduction="10000"/>
          </a:bodyPr>
          <a:lstStyle/>
          <a:p>
            <a:r>
              <a:rPr lang="en-US" dirty="0" smtClean="0"/>
              <a:t>A </a:t>
            </a:r>
            <a:r>
              <a:rPr lang="en-US" i="1" dirty="0" smtClean="0"/>
              <a:t>text</a:t>
            </a:r>
            <a:r>
              <a:rPr lang="en-US" dirty="0" smtClean="0"/>
              <a:t> of length </a:t>
            </a:r>
            <a:r>
              <a:rPr lang="en-US" i="1" dirty="0" smtClean="0"/>
              <a:t>N</a:t>
            </a:r>
            <a:r>
              <a:rPr lang="en-US" dirty="0" smtClean="0"/>
              <a:t> we want to search in</a:t>
            </a:r>
          </a:p>
          <a:p>
            <a:r>
              <a:rPr lang="en-US" dirty="0" smtClean="0"/>
              <a:t>A </a:t>
            </a:r>
            <a:r>
              <a:rPr lang="en-US" i="1" dirty="0" smtClean="0"/>
              <a:t>target</a:t>
            </a:r>
            <a:r>
              <a:rPr lang="en-US" dirty="0" smtClean="0"/>
              <a:t> string of length </a:t>
            </a:r>
            <a:r>
              <a:rPr lang="en-US" i="1" dirty="0" smtClean="0"/>
              <a:t>M</a:t>
            </a:r>
            <a:r>
              <a:rPr lang="en-US" dirty="0" smtClean="0"/>
              <a:t> that we want to search, and check its position inside </a:t>
            </a:r>
            <a:r>
              <a:rPr lang="en-US" i="1" dirty="0" smtClean="0"/>
              <a:t>text</a:t>
            </a:r>
          </a:p>
          <a:p>
            <a:pPr lvl="1"/>
            <a:r>
              <a:rPr lang="en-US" dirty="0"/>
              <a:t>u</a:t>
            </a:r>
            <a:r>
              <a:rPr lang="en-US" dirty="0" smtClean="0"/>
              <a:t>sually a word, but can be any string </a:t>
            </a:r>
          </a:p>
          <a:p>
            <a:r>
              <a:rPr lang="en-US" dirty="0" smtClean="0"/>
              <a:t>Example</a:t>
            </a:r>
            <a:r>
              <a:rPr lang="en-US" dirty="0"/>
              <a:t>:</a:t>
            </a:r>
            <a:r>
              <a:rPr lang="en-US" dirty="0" smtClean="0"/>
              <a:t> text=“</a:t>
            </a:r>
            <a:r>
              <a:rPr lang="en-US" i="1" dirty="0" smtClean="0"/>
              <a:t>A needle in a haystack</a:t>
            </a:r>
            <a:r>
              <a:rPr lang="en-US" dirty="0" smtClean="0"/>
              <a:t>”, target=“</a:t>
            </a:r>
            <a:r>
              <a:rPr lang="en-US" i="1" dirty="0"/>
              <a:t>needle</a:t>
            </a:r>
            <a:r>
              <a:rPr lang="en-US" dirty="0" smtClean="0"/>
              <a:t>”</a:t>
            </a:r>
          </a:p>
          <a:p>
            <a:pPr lvl="1"/>
            <a:r>
              <a:rPr lang="en-US" dirty="0"/>
              <a:t>r</a:t>
            </a:r>
            <a:r>
              <a:rPr lang="en-US" dirty="0" smtClean="0"/>
              <a:t>ecall, we can think of strings like arrays of chars</a:t>
            </a:r>
          </a:p>
          <a:p>
            <a:pPr lvl="1"/>
            <a:r>
              <a:rPr lang="en-US" dirty="0" smtClean="0"/>
              <a:t>N=22, M=6, matching at position from 2 to 7</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901770022"/>
              </p:ext>
            </p:extLst>
          </p:nvPr>
        </p:nvGraphicFramePr>
        <p:xfrm>
          <a:off x="183978" y="7328541"/>
          <a:ext cx="12636844" cy="1371600"/>
        </p:xfrm>
        <a:graphic>
          <a:graphicData uri="http://schemas.openxmlformats.org/drawingml/2006/table">
            <a:tbl>
              <a:tblPr firstRow="1" bandRow="1">
                <a:tableStyleId>{5940675A-B579-460E-94D1-54222C63F5DA}</a:tableStyleId>
              </a:tblPr>
              <a:tblGrid>
                <a:gridCol w="574402">
                  <a:extLst>
                    <a:ext uri="{9D8B030D-6E8A-4147-A177-3AD203B41FA5}">
                      <a16:colId xmlns:a16="http://schemas.microsoft.com/office/drawing/2014/main" val="2966260843"/>
                    </a:ext>
                  </a:extLst>
                </a:gridCol>
                <a:gridCol w="574402">
                  <a:extLst>
                    <a:ext uri="{9D8B030D-6E8A-4147-A177-3AD203B41FA5}">
                      <a16:colId xmlns:a16="http://schemas.microsoft.com/office/drawing/2014/main" val="2655403497"/>
                    </a:ext>
                  </a:extLst>
                </a:gridCol>
                <a:gridCol w="574402">
                  <a:extLst>
                    <a:ext uri="{9D8B030D-6E8A-4147-A177-3AD203B41FA5}">
                      <a16:colId xmlns:a16="http://schemas.microsoft.com/office/drawing/2014/main" val="51161918"/>
                    </a:ext>
                  </a:extLst>
                </a:gridCol>
                <a:gridCol w="574402">
                  <a:extLst>
                    <a:ext uri="{9D8B030D-6E8A-4147-A177-3AD203B41FA5}">
                      <a16:colId xmlns:a16="http://schemas.microsoft.com/office/drawing/2014/main" val="4085757781"/>
                    </a:ext>
                  </a:extLst>
                </a:gridCol>
                <a:gridCol w="574402">
                  <a:extLst>
                    <a:ext uri="{9D8B030D-6E8A-4147-A177-3AD203B41FA5}">
                      <a16:colId xmlns:a16="http://schemas.microsoft.com/office/drawing/2014/main" val="1885259141"/>
                    </a:ext>
                  </a:extLst>
                </a:gridCol>
                <a:gridCol w="574402">
                  <a:extLst>
                    <a:ext uri="{9D8B030D-6E8A-4147-A177-3AD203B41FA5}">
                      <a16:colId xmlns:a16="http://schemas.microsoft.com/office/drawing/2014/main" val="3406693815"/>
                    </a:ext>
                  </a:extLst>
                </a:gridCol>
                <a:gridCol w="574402">
                  <a:extLst>
                    <a:ext uri="{9D8B030D-6E8A-4147-A177-3AD203B41FA5}">
                      <a16:colId xmlns:a16="http://schemas.microsoft.com/office/drawing/2014/main" val="551427343"/>
                    </a:ext>
                  </a:extLst>
                </a:gridCol>
                <a:gridCol w="574402">
                  <a:extLst>
                    <a:ext uri="{9D8B030D-6E8A-4147-A177-3AD203B41FA5}">
                      <a16:colId xmlns:a16="http://schemas.microsoft.com/office/drawing/2014/main" val="3236945442"/>
                    </a:ext>
                  </a:extLst>
                </a:gridCol>
                <a:gridCol w="574402">
                  <a:extLst>
                    <a:ext uri="{9D8B030D-6E8A-4147-A177-3AD203B41FA5}">
                      <a16:colId xmlns:a16="http://schemas.microsoft.com/office/drawing/2014/main" val="2958950025"/>
                    </a:ext>
                  </a:extLst>
                </a:gridCol>
                <a:gridCol w="574402">
                  <a:extLst>
                    <a:ext uri="{9D8B030D-6E8A-4147-A177-3AD203B41FA5}">
                      <a16:colId xmlns:a16="http://schemas.microsoft.com/office/drawing/2014/main" val="315992084"/>
                    </a:ext>
                  </a:extLst>
                </a:gridCol>
                <a:gridCol w="574402">
                  <a:extLst>
                    <a:ext uri="{9D8B030D-6E8A-4147-A177-3AD203B41FA5}">
                      <a16:colId xmlns:a16="http://schemas.microsoft.com/office/drawing/2014/main" val="962633385"/>
                    </a:ext>
                  </a:extLst>
                </a:gridCol>
                <a:gridCol w="574402">
                  <a:extLst>
                    <a:ext uri="{9D8B030D-6E8A-4147-A177-3AD203B41FA5}">
                      <a16:colId xmlns:a16="http://schemas.microsoft.com/office/drawing/2014/main" val="1985844426"/>
                    </a:ext>
                  </a:extLst>
                </a:gridCol>
                <a:gridCol w="574402">
                  <a:extLst>
                    <a:ext uri="{9D8B030D-6E8A-4147-A177-3AD203B41FA5}">
                      <a16:colId xmlns:a16="http://schemas.microsoft.com/office/drawing/2014/main" val="173885675"/>
                    </a:ext>
                  </a:extLst>
                </a:gridCol>
                <a:gridCol w="574402">
                  <a:extLst>
                    <a:ext uri="{9D8B030D-6E8A-4147-A177-3AD203B41FA5}">
                      <a16:colId xmlns:a16="http://schemas.microsoft.com/office/drawing/2014/main" val="1196902404"/>
                    </a:ext>
                  </a:extLst>
                </a:gridCol>
                <a:gridCol w="574402">
                  <a:extLst>
                    <a:ext uri="{9D8B030D-6E8A-4147-A177-3AD203B41FA5}">
                      <a16:colId xmlns:a16="http://schemas.microsoft.com/office/drawing/2014/main" val="3576583593"/>
                    </a:ext>
                  </a:extLst>
                </a:gridCol>
                <a:gridCol w="574402">
                  <a:extLst>
                    <a:ext uri="{9D8B030D-6E8A-4147-A177-3AD203B41FA5}">
                      <a16:colId xmlns:a16="http://schemas.microsoft.com/office/drawing/2014/main" val="1807945616"/>
                    </a:ext>
                  </a:extLst>
                </a:gridCol>
                <a:gridCol w="574402">
                  <a:extLst>
                    <a:ext uri="{9D8B030D-6E8A-4147-A177-3AD203B41FA5}">
                      <a16:colId xmlns:a16="http://schemas.microsoft.com/office/drawing/2014/main" val="1719638238"/>
                    </a:ext>
                  </a:extLst>
                </a:gridCol>
                <a:gridCol w="574402">
                  <a:extLst>
                    <a:ext uri="{9D8B030D-6E8A-4147-A177-3AD203B41FA5}">
                      <a16:colId xmlns:a16="http://schemas.microsoft.com/office/drawing/2014/main" val="301325865"/>
                    </a:ext>
                  </a:extLst>
                </a:gridCol>
                <a:gridCol w="574402">
                  <a:extLst>
                    <a:ext uri="{9D8B030D-6E8A-4147-A177-3AD203B41FA5}">
                      <a16:colId xmlns:a16="http://schemas.microsoft.com/office/drawing/2014/main" val="1613703355"/>
                    </a:ext>
                  </a:extLst>
                </a:gridCol>
                <a:gridCol w="574402">
                  <a:extLst>
                    <a:ext uri="{9D8B030D-6E8A-4147-A177-3AD203B41FA5}">
                      <a16:colId xmlns:a16="http://schemas.microsoft.com/office/drawing/2014/main" val="3940161714"/>
                    </a:ext>
                  </a:extLst>
                </a:gridCol>
                <a:gridCol w="574402">
                  <a:extLst>
                    <a:ext uri="{9D8B030D-6E8A-4147-A177-3AD203B41FA5}">
                      <a16:colId xmlns:a16="http://schemas.microsoft.com/office/drawing/2014/main" val="2319542359"/>
                    </a:ext>
                  </a:extLst>
                </a:gridCol>
                <a:gridCol w="574402">
                  <a:extLst>
                    <a:ext uri="{9D8B030D-6E8A-4147-A177-3AD203B41FA5}">
                      <a16:colId xmlns:a16="http://schemas.microsoft.com/office/drawing/2014/main" val="1281623815"/>
                    </a:ext>
                  </a:extLst>
                </a:gridCol>
              </a:tblGrid>
              <a:tr h="409210">
                <a:tc>
                  <a:txBody>
                    <a:bodyPr/>
                    <a:lstStyle/>
                    <a:p>
                      <a:r>
                        <a:rPr lang="en-US" sz="2400" dirty="0" smtClean="0"/>
                        <a:t>0</a:t>
                      </a:r>
                      <a:endParaRPr lang="en-US" sz="2400" dirty="0"/>
                    </a:p>
                  </a:txBody>
                  <a:tcPr>
                    <a:solidFill>
                      <a:schemeClr val="accent3"/>
                    </a:solidFill>
                  </a:tcPr>
                </a:tc>
                <a:tc>
                  <a:txBody>
                    <a:bodyPr/>
                    <a:lstStyle/>
                    <a:p>
                      <a:r>
                        <a:rPr lang="en-US" sz="2400" dirty="0" smtClean="0"/>
                        <a:t>1</a:t>
                      </a:r>
                      <a:endParaRPr lang="en-US" sz="2400" dirty="0"/>
                    </a:p>
                  </a:txBody>
                  <a:tcPr>
                    <a:solidFill>
                      <a:schemeClr val="accent3"/>
                    </a:solidFill>
                  </a:tcPr>
                </a:tc>
                <a:tc>
                  <a:txBody>
                    <a:bodyPr/>
                    <a:lstStyle/>
                    <a:p>
                      <a:r>
                        <a:rPr lang="en-US" sz="2400" dirty="0" smtClean="0"/>
                        <a:t>2</a:t>
                      </a:r>
                      <a:endParaRPr lang="en-US" sz="2400" dirty="0"/>
                    </a:p>
                  </a:txBody>
                  <a:tcPr>
                    <a:solidFill>
                      <a:schemeClr val="accent3"/>
                    </a:solidFill>
                  </a:tcPr>
                </a:tc>
                <a:tc>
                  <a:txBody>
                    <a:bodyPr/>
                    <a:lstStyle/>
                    <a:p>
                      <a:r>
                        <a:rPr lang="en-US" sz="2400" dirty="0" smtClean="0"/>
                        <a:t>3</a:t>
                      </a:r>
                      <a:endParaRPr lang="en-US" sz="2400" dirty="0"/>
                    </a:p>
                  </a:txBody>
                  <a:tcPr>
                    <a:solidFill>
                      <a:schemeClr val="accent3"/>
                    </a:solidFill>
                  </a:tcPr>
                </a:tc>
                <a:tc>
                  <a:txBody>
                    <a:bodyPr/>
                    <a:lstStyle/>
                    <a:p>
                      <a:r>
                        <a:rPr lang="en-US" sz="2400" dirty="0" smtClean="0"/>
                        <a:t>4</a:t>
                      </a:r>
                      <a:endParaRPr lang="en-US" sz="2400" dirty="0"/>
                    </a:p>
                  </a:txBody>
                  <a:tcPr>
                    <a:solidFill>
                      <a:schemeClr val="accent3"/>
                    </a:solidFill>
                  </a:tcPr>
                </a:tc>
                <a:tc>
                  <a:txBody>
                    <a:bodyPr/>
                    <a:lstStyle/>
                    <a:p>
                      <a:r>
                        <a:rPr lang="en-US" sz="2400" dirty="0" smtClean="0"/>
                        <a:t>5</a:t>
                      </a:r>
                      <a:endParaRPr lang="en-US" sz="2400" dirty="0"/>
                    </a:p>
                  </a:txBody>
                  <a:tcPr>
                    <a:solidFill>
                      <a:schemeClr val="accent3"/>
                    </a:solidFill>
                  </a:tcPr>
                </a:tc>
                <a:tc>
                  <a:txBody>
                    <a:bodyPr/>
                    <a:lstStyle/>
                    <a:p>
                      <a:r>
                        <a:rPr lang="en-US" sz="2400" dirty="0" smtClean="0"/>
                        <a:t>6</a:t>
                      </a:r>
                      <a:endParaRPr lang="en-US" sz="2400" dirty="0"/>
                    </a:p>
                  </a:txBody>
                  <a:tcPr>
                    <a:solidFill>
                      <a:schemeClr val="accent3"/>
                    </a:solidFill>
                  </a:tcPr>
                </a:tc>
                <a:tc>
                  <a:txBody>
                    <a:bodyPr/>
                    <a:lstStyle/>
                    <a:p>
                      <a:r>
                        <a:rPr lang="en-US" sz="2400" dirty="0" smtClean="0"/>
                        <a:t>7</a:t>
                      </a:r>
                      <a:endParaRPr lang="en-US" sz="2400" dirty="0"/>
                    </a:p>
                  </a:txBody>
                  <a:tcPr>
                    <a:solidFill>
                      <a:schemeClr val="accent3"/>
                    </a:solidFill>
                  </a:tcPr>
                </a:tc>
                <a:tc>
                  <a:txBody>
                    <a:bodyPr/>
                    <a:lstStyle/>
                    <a:p>
                      <a:r>
                        <a:rPr lang="en-US" sz="2400" dirty="0" smtClean="0"/>
                        <a:t>8</a:t>
                      </a:r>
                      <a:endParaRPr lang="en-US" sz="2400" dirty="0"/>
                    </a:p>
                  </a:txBody>
                  <a:tcPr>
                    <a:solidFill>
                      <a:schemeClr val="accent3"/>
                    </a:solidFill>
                  </a:tcPr>
                </a:tc>
                <a:tc>
                  <a:txBody>
                    <a:bodyPr/>
                    <a:lstStyle/>
                    <a:p>
                      <a:r>
                        <a:rPr lang="en-US" sz="2400" dirty="0" smtClean="0"/>
                        <a:t>9</a:t>
                      </a:r>
                      <a:endParaRPr lang="en-US" sz="2400" dirty="0"/>
                    </a:p>
                  </a:txBody>
                  <a:tcPr>
                    <a:solidFill>
                      <a:schemeClr val="accent3"/>
                    </a:solidFill>
                  </a:tcPr>
                </a:tc>
                <a:tc>
                  <a:txBody>
                    <a:bodyPr/>
                    <a:lstStyle/>
                    <a:p>
                      <a:r>
                        <a:rPr lang="en-US" sz="2400" dirty="0" smtClean="0"/>
                        <a:t>10</a:t>
                      </a:r>
                      <a:endParaRPr lang="en-US" sz="2400" dirty="0"/>
                    </a:p>
                  </a:txBody>
                  <a:tcPr>
                    <a:solidFill>
                      <a:schemeClr val="accent3"/>
                    </a:solidFill>
                  </a:tcPr>
                </a:tc>
                <a:tc>
                  <a:txBody>
                    <a:bodyPr/>
                    <a:lstStyle/>
                    <a:p>
                      <a:r>
                        <a:rPr lang="en-US" sz="2400" dirty="0" smtClean="0"/>
                        <a:t>11</a:t>
                      </a:r>
                      <a:endParaRPr lang="en-US" sz="2400" dirty="0"/>
                    </a:p>
                  </a:txBody>
                  <a:tcPr>
                    <a:solidFill>
                      <a:schemeClr val="accent3"/>
                    </a:solidFill>
                  </a:tcPr>
                </a:tc>
                <a:tc>
                  <a:txBody>
                    <a:bodyPr/>
                    <a:lstStyle/>
                    <a:p>
                      <a:r>
                        <a:rPr lang="en-US" sz="2400" dirty="0" smtClean="0"/>
                        <a:t>12</a:t>
                      </a:r>
                      <a:endParaRPr lang="en-US" sz="2400" dirty="0"/>
                    </a:p>
                  </a:txBody>
                  <a:tcPr>
                    <a:solidFill>
                      <a:schemeClr val="accent3"/>
                    </a:solidFill>
                  </a:tcPr>
                </a:tc>
                <a:tc>
                  <a:txBody>
                    <a:bodyPr/>
                    <a:lstStyle/>
                    <a:p>
                      <a:r>
                        <a:rPr lang="en-US" sz="2400" dirty="0" smtClean="0"/>
                        <a:t>13</a:t>
                      </a:r>
                      <a:endParaRPr lang="en-US" sz="2400" dirty="0"/>
                    </a:p>
                  </a:txBody>
                  <a:tcPr>
                    <a:solidFill>
                      <a:schemeClr val="accent3"/>
                    </a:solidFill>
                  </a:tcPr>
                </a:tc>
                <a:tc>
                  <a:txBody>
                    <a:bodyPr/>
                    <a:lstStyle/>
                    <a:p>
                      <a:r>
                        <a:rPr lang="en-US" sz="2400" dirty="0" smtClean="0"/>
                        <a:t>14</a:t>
                      </a:r>
                      <a:endParaRPr lang="en-US" sz="2400" dirty="0"/>
                    </a:p>
                  </a:txBody>
                  <a:tcPr>
                    <a:solidFill>
                      <a:schemeClr val="accent3"/>
                    </a:solidFill>
                  </a:tcPr>
                </a:tc>
                <a:tc>
                  <a:txBody>
                    <a:bodyPr/>
                    <a:lstStyle/>
                    <a:p>
                      <a:r>
                        <a:rPr lang="en-US" sz="2400" dirty="0" smtClean="0"/>
                        <a:t>15</a:t>
                      </a:r>
                      <a:endParaRPr lang="en-US" sz="2400" dirty="0"/>
                    </a:p>
                  </a:txBody>
                  <a:tcPr>
                    <a:solidFill>
                      <a:schemeClr val="accent3"/>
                    </a:solidFill>
                  </a:tcPr>
                </a:tc>
                <a:tc>
                  <a:txBody>
                    <a:bodyPr/>
                    <a:lstStyle/>
                    <a:p>
                      <a:r>
                        <a:rPr lang="en-US" sz="2400" dirty="0" smtClean="0"/>
                        <a:t>16</a:t>
                      </a:r>
                      <a:endParaRPr lang="en-US" sz="2400" dirty="0"/>
                    </a:p>
                  </a:txBody>
                  <a:tcPr>
                    <a:solidFill>
                      <a:schemeClr val="accent3"/>
                    </a:solidFill>
                  </a:tcPr>
                </a:tc>
                <a:tc>
                  <a:txBody>
                    <a:bodyPr/>
                    <a:lstStyle/>
                    <a:p>
                      <a:r>
                        <a:rPr lang="en-US" sz="2400" dirty="0" smtClean="0"/>
                        <a:t>17</a:t>
                      </a:r>
                      <a:endParaRPr lang="en-US" sz="2400" dirty="0"/>
                    </a:p>
                  </a:txBody>
                  <a:tcPr>
                    <a:solidFill>
                      <a:schemeClr val="accent3"/>
                    </a:solidFill>
                  </a:tcPr>
                </a:tc>
                <a:tc>
                  <a:txBody>
                    <a:bodyPr/>
                    <a:lstStyle/>
                    <a:p>
                      <a:r>
                        <a:rPr lang="en-US" sz="2400" dirty="0" smtClean="0"/>
                        <a:t>18</a:t>
                      </a:r>
                      <a:endParaRPr lang="en-US" sz="2400" dirty="0"/>
                    </a:p>
                  </a:txBody>
                  <a:tcPr>
                    <a:solidFill>
                      <a:schemeClr val="accent3"/>
                    </a:solidFill>
                  </a:tcPr>
                </a:tc>
                <a:tc>
                  <a:txBody>
                    <a:bodyPr/>
                    <a:lstStyle/>
                    <a:p>
                      <a:r>
                        <a:rPr lang="en-US" sz="2400" dirty="0" smtClean="0"/>
                        <a:t>19</a:t>
                      </a:r>
                      <a:endParaRPr lang="en-US" sz="2400" dirty="0"/>
                    </a:p>
                  </a:txBody>
                  <a:tcPr>
                    <a:solidFill>
                      <a:schemeClr val="accent3"/>
                    </a:solidFill>
                  </a:tcPr>
                </a:tc>
                <a:tc>
                  <a:txBody>
                    <a:bodyPr/>
                    <a:lstStyle/>
                    <a:p>
                      <a:r>
                        <a:rPr lang="en-US" sz="2400" dirty="0" smtClean="0"/>
                        <a:t>20</a:t>
                      </a:r>
                      <a:endParaRPr lang="en-US" sz="2400" dirty="0"/>
                    </a:p>
                  </a:txBody>
                  <a:tcPr>
                    <a:solidFill>
                      <a:schemeClr val="accent3"/>
                    </a:solidFill>
                  </a:tcPr>
                </a:tc>
                <a:tc>
                  <a:txBody>
                    <a:bodyPr/>
                    <a:lstStyle/>
                    <a:p>
                      <a:r>
                        <a:rPr lang="en-US" sz="2400" dirty="0" smtClean="0"/>
                        <a:t>21</a:t>
                      </a:r>
                      <a:endParaRPr lang="en-US" sz="2400" dirty="0"/>
                    </a:p>
                  </a:txBody>
                  <a:tcPr>
                    <a:solidFill>
                      <a:schemeClr val="accent3"/>
                    </a:solidFill>
                  </a:tcPr>
                </a:tc>
                <a:extLst>
                  <a:ext uri="{0D108BD9-81ED-4DB2-BD59-A6C34878D82A}">
                    <a16:rowId xmlns:a16="http://schemas.microsoft.com/office/drawing/2014/main" val="2074393730"/>
                  </a:ext>
                </a:extLst>
              </a:tr>
              <a:tr h="409210">
                <a:tc>
                  <a:txBody>
                    <a:bodyPr/>
                    <a:lstStyle/>
                    <a:p>
                      <a:r>
                        <a:rPr lang="en-US" sz="2400" dirty="0" smtClean="0"/>
                        <a:t>A</a:t>
                      </a:r>
                      <a:endParaRPr lang="en-US" sz="2400" dirty="0"/>
                    </a:p>
                  </a:txBody>
                  <a:tcPr>
                    <a:solidFill>
                      <a:schemeClr val="accent6">
                        <a:lumMod val="20000"/>
                        <a:lumOff val="80000"/>
                      </a:schemeClr>
                    </a:solidFill>
                  </a:tcPr>
                </a:tc>
                <a:tc>
                  <a:txBody>
                    <a:bodyPr/>
                    <a:lstStyle/>
                    <a:p>
                      <a:endParaRPr lang="en-US" sz="2400" dirty="0"/>
                    </a:p>
                  </a:txBody>
                  <a:tcPr>
                    <a:solidFill>
                      <a:schemeClr val="accent6">
                        <a:lumMod val="20000"/>
                        <a:lumOff val="80000"/>
                      </a:schemeClr>
                    </a:solidFill>
                  </a:tcPr>
                </a:tc>
                <a:tc>
                  <a:txBody>
                    <a:bodyPr/>
                    <a:lstStyle/>
                    <a:p>
                      <a:r>
                        <a:rPr lang="en-US" sz="2400" dirty="0" smtClean="0"/>
                        <a:t>n</a:t>
                      </a:r>
                      <a:endParaRPr lang="en-US" sz="2400" dirty="0"/>
                    </a:p>
                  </a:txBody>
                  <a:tcPr>
                    <a:solidFill>
                      <a:schemeClr val="accent6">
                        <a:lumMod val="20000"/>
                        <a:lumOff val="80000"/>
                      </a:schemeClr>
                    </a:solidFill>
                  </a:tcPr>
                </a:tc>
                <a:tc>
                  <a:txBody>
                    <a:bodyPr/>
                    <a:lstStyle/>
                    <a:p>
                      <a:r>
                        <a:rPr lang="en-US" sz="2400" dirty="0" smtClean="0"/>
                        <a:t>e</a:t>
                      </a:r>
                      <a:endParaRPr lang="en-US" sz="2400" dirty="0"/>
                    </a:p>
                  </a:txBody>
                  <a:tcPr>
                    <a:solidFill>
                      <a:schemeClr val="accent6">
                        <a:lumMod val="20000"/>
                        <a:lumOff val="80000"/>
                      </a:schemeClr>
                    </a:solidFill>
                  </a:tcPr>
                </a:tc>
                <a:tc>
                  <a:txBody>
                    <a:bodyPr/>
                    <a:lstStyle/>
                    <a:p>
                      <a:r>
                        <a:rPr lang="en-US" sz="2400" dirty="0" smtClean="0"/>
                        <a:t>e</a:t>
                      </a:r>
                      <a:endParaRPr lang="en-US" sz="2400" dirty="0"/>
                    </a:p>
                  </a:txBody>
                  <a:tcPr>
                    <a:solidFill>
                      <a:schemeClr val="accent6">
                        <a:lumMod val="20000"/>
                        <a:lumOff val="80000"/>
                      </a:schemeClr>
                    </a:solidFill>
                  </a:tcPr>
                </a:tc>
                <a:tc>
                  <a:txBody>
                    <a:bodyPr/>
                    <a:lstStyle/>
                    <a:p>
                      <a:r>
                        <a:rPr lang="en-US" sz="2400" dirty="0" smtClean="0"/>
                        <a:t>d</a:t>
                      </a:r>
                      <a:endParaRPr lang="en-US" sz="2400" dirty="0"/>
                    </a:p>
                  </a:txBody>
                  <a:tcPr>
                    <a:solidFill>
                      <a:schemeClr val="accent6">
                        <a:lumMod val="20000"/>
                        <a:lumOff val="80000"/>
                      </a:schemeClr>
                    </a:solidFill>
                  </a:tcPr>
                </a:tc>
                <a:tc>
                  <a:txBody>
                    <a:bodyPr/>
                    <a:lstStyle/>
                    <a:p>
                      <a:r>
                        <a:rPr lang="en-US" sz="2400" dirty="0" smtClean="0"/>
                        <a:t>l</a:t>
                      </a:r>
                      <a:endParaRPr lang="en-US" sz="2400" dirty="0"/>
                    </a:p>
                  </a:txBody>
                  <a:tcPr>
                    <a:solidFill>
                      <a:schemeClr val="accent6">
                        <a:lumMod val="20000"/>
                        <a:lumOff val="80000"/>
                      </a:schemeClr>
                    </a:solidFill>
                  </a:tcPr>
                </a:tc>
                <a:tc>
                  <a:txBody>
                    <a:bodyPr/>
                    <a:lstStyle/>
                    <a:p>
                      <a:r>
                        <a:rPr lang="en-US" sz="2400" dirty="0" smtClean="0"/>
                        <a:t>e</a:t>
                      </a:r>
                      <a:endParaRPr lang="en-US" sz="2400" dirty="0"/>
                    </a:p>
                  </a:txBody>
                  <a:tcPr>
                    <a:solidFill>
                      <a:schemeClr val="accent6">
                        <a:lumMod val="20000"/>
                        <a:lumOff val="80000"/>
                      </a:schemeClr>
                    </a:solidFill>
                  </a:tcPr>
                </a:tc>
                <a:tc>
                  <a:txBody>
                    <a:bodyPr/>
                    <a:lstStyle/>
                    <a:p>
                      <a:endParaRPr lang="en-US" sz="2400" dirty="0"/>
                    </a:p>
                  </a:txBody>
                  <a:tcPr>
                    <a:solidFill>
                      <a:schemeClr val="accent6">
                        <a:lumMod val="20000"/>
                        <a:lumOff val="80000"/>
                      </a:schemeClr>
                    </a:solidFill>
                  </a:tcPr>
                </a:tc>
                <a:tc>
                  <a:txBody>
                    <a:bodyPr/>
                    <a:lstStyle/>
                    <a:p>
                      <a:r>
                        <a:rPr lang="en-US" sz="2400" dirty="0" err="1" smtClean="0"/>
                        <a:t>i</a:t>
                      </a:r>
                      <a:endParaRPr lang="en-US" sz="2400" dirty="0"/>
                    </a:p>
                  </a:txBody>
                  <a:tcPr>
                    <a:solidFill>
                      <a:schemeClr val="accent6">
                        <a:lumMod val="20000"/>
                        <a:lumOff val="80000"/>
                      </a:schemeClr>
                    </a:solidFill>
                  </a:tcPr>
                </a:tc>
                <a:tc>
                  <a:txBody>
                    <a:bodyPr/>
                    <a:lstStyle/>
                    <a:p>
                      <a:r>
                        <a:rPr lang="en-US" sz="2400" dirty="0" smtClean="0"/>
                        <a:t>n</a:t>
                      </a:r>
                      <a:endParaRPr lang="en-US" sz="2400" dirty="0"/>
                    </a:p>
                  </a:txBody>
                  <a:tcPr>
                    <a:solidFill>
                      <a:schemeClr val="accent6">
                        <a:lumMod val="20000"/>
                        <a:lumOff val="80000"/>
                      </a:schemeClr>
                    </a:solidFill>
                  </a:tcPr>
                </a:tc>
                <a:tc>
                  <a:txBody>
                    <a:bodyPr/>
                    <a:lstStyle/>
                    <a:p>
                      <a:endParaRPr lang="en-US" sz="2400" dirty="0"/>
                    </a:p>
                  </a:txBody>
                  <a:tcPr>
                    <a:solidFill>
                      <a:schemeClr val="accent6">
                        <a:lumMod val="20000"/>
                        <a:lumOff val="80000"/>
                      </a:schemeClr>
                    </a:solidFill>
                  </a:tcPr>
                </a:tc>
                <a:tc>
                  <a:txBody>
                    <a:bodyPr/>
                    <a:lstStyle/>
                    <a:p>
                      <a:r>
                        <a:rPr lang="en-US" sz="2400" dirty="0" smtClean="0"/>
                        <a:t>a</a:t>
                      </a:r>
                      <a:endParaRPr lang="en-US" sz="2400" dirty="0"/>
                    </a:p>
                  </a:txBody>
                  <a:tcPr>
                    <a:solidFill>
                      <a:schemeClr val="accent6">
                        <a:lumMod val="20000"/>
                        <a:lumOff val="80000"/>
                      </a:schemeClr>
                    </a:solidFill>
                  </a:tcPr>
                </a:tc>
                <a:tc>
                  <a:txBody>
                    <a:bodyPr/>
                    <a:lstStyle/>
                    <a:p>
                      <a:endParaRPr lang="en-US" sz="2400" dirty="0"/>
                    </a:p>
                  </a:txBody>
                  <a:tcPr>
                    <a:solidFill>
                      <a:schemeClr val="accent6">
                        <a:lumMod val="20000"/>
                        <a:lumOff val="80000"/>
                      </a:schemeClr>
                    </a:solidFill>
                  </a:tcPr>
                </a:tc>
                <a:tc>
                  <a:txBody>
                    <a:bodyPr/>
                    <a:lstStyle/>
                    <a:p>
                      <a:r>
                        <a:rPr lang="en-US" sz="2400" dirty="0" smtClean="0"/>
                        <a:t>h</a:t>
                      </a:r>
                      <a:endParaRPr lang="en-US" sz="2400" dirty="0"/>
                    </a:p>
                  </a:txBody>
                  <a:tcPr>
                    <a:solidFill>
                      <a:schemeClr val="accent6">
                        <a:lumMod val="20000"/>
                        <a:lumOff val="80000"/>
                      </a:schemeClr>
                    </a:solidFill>
                  </a:tcPr>
                </a:tc>
                <a:tc>
                  <a:txBody>
                    <a:bodyPr/>
                    <a:lstStyle/>
                    <a:p>
                      <a:r>
                        <a:rPr lang="en-US" sz="2400" dirty="0" smtClean="0"/>
                        <a:t>a</a:t>
                      </a:r>
                      <a:endParaRPr lang="en-US" sz="2400" dirty="0"/>
                    </a:p>
                  </a:txBody>
                  <a:tcPr>
                    <a:solidFill>
                      <a:schemeClr val="accent6">
                        <a:lumMod val="20000"/>
                        <a:lumOff val="80000"/>
                      </a:schemeClr>
                    </a:solidFill>
                  </a:tcPr>
                </a:tc>
                <a:tc>
                  <a:txBody>
                    <a:bodyPr/>
                    <a:lstStyle/>
                    <a:p>
                      <a:r>
                        <a:rPr lang="en-US" sz="2400" dirty="0" smtClean="0"/>
                        <a:t>y</a:t>
                      </a:r>
                      <a:endParaRPr lang="en-US" sz="2400" dirty="0"/>
                    </a:p>
                  </a:txBody>
                  <a:tcPr>
                    <a:solidFill>
                      <a:schemeClr val="accent6">
                        <a:lumMod val="20000"/>
                        <a:lumOff val="80000"/>
                      </a:schemeClr>
                    </a:solidFill>
                  </a:tcPr>
                </a:tc>
                <a:tc>
                  <a:txBody>
                    <a:bodyPr/>
                    <a:lstStyle/>
                    <a:p>
                      <a:r>
                        <a:rPr lang="en-US" sz="2400" dirty="0" smtClean="0"/>
                        <a:t>s</a:t>
                      </a:r>
                      <a:endParaRPr lang="en-US" sz="2400" dirty="0"/>
                    </a:p>
                  </a:txBody>
                  <a:tcPr>
                    <a:solidFill>
                      <a:schemeClr val="accent6">
                        <a:lumMod val="20000"/>
                        <a:lumOff val="80000"/>
                      </a:schemeClr>
                    </a:solidFill>
                  </a:tcPr>
                </a:tc>
                <a:tc>
                  <a:txBody>
                    <a:bodyPr/>
                    <a:lstStyle/>
                    <a:p>
                      <a:r>
                        <a:rPr lang="en-US" sz="2400" dirty="0" smtClean="0"/>
                        <a:t>t</a:t>
                      </a:r>
                      <a:endParaRPr lang="en-US" sz="2400" dirty="0"/>
                    </a:p>
                  </a:txBody>
                  <a:tcPr>
                    <a:solidFill>
                      <a:schemeClr val="accent6">
                        <a:lumMod val="20000"/>
                        <a:lumOff val="80000"/>
                      </a:schemeClr>
                    </a:solidFill>
                  </a:tcPr>
                </a:tc>
                <a:tc>
                  <a:txBody>
                    <a:bodyPr/>
                    <a:lstStyle/>
                    <a:p>
                      <a:r>
                        <a:rPr lang="en-US" sz="2400" dirty="0" smtClean="0"/>
                        <a:t>a</a:t>
                      </a:r>
                      <a:endParaRPr lang="en-US" sz="2400" dirty="0"/>
                    </a:p>
                  </a:txBody>
                  <a:tcPr>
                    <a:solidFill>
                      <a:schemeClr val="accent6">
                        <a:lumMod val="20000"/>
                        <a:lumOff val="80000"/>
                      </a:schemeClr>
                    </a:solidFill>
                  </a:tcPr>
                </a:tc>
                <a:tc>
                  <a:txBody>
                    <a:bodyPr/>
                    <a:lstStyle/>
                    <a:p>
                      <a:r>
                        <a:rPr lang="en-US" sz="2400" dirty="0" smtClean="0"/>
                        <a:t>c</a:t>
                      </a:r>
                      <a:endParaRPr lang="en-US" sz="2400" dirty="0"/>
                    </a:p>
                  </a:txBody>
                  <a:tcPr>
                    <a:solidFill>
                      <a:schemeClr val="accent6">
                        <a:lumMod val="20000"/>
                        <a:lumOff val="80000"/>
                      </a:schemeClr>
                    </a:solidFill>
                  </a:tcPr>
                </a:tc>
                <a:tc>
                  <a:txBody>
                    <a:bodyPr/>
                    <a:lstStyle/>
                    <a:p>
                      <a:r>
                        <a:rPr lang="en-US" sz="2400" dirty="0" err="1" smtClean="0"/>
                        <a:t>k</a:t>
                      </a:r>
                      <a:endParaRPr lang="en-US" sz="2400" dirty="0"/>
                    </a:p>
                  </a:txBody>
                  <a:tcPr>
                    <a:solidFill>
                      <a:schemeClr val="accent6">
                        <a:lumMod val="20000"/>
                        <a:lumOff val="80000"/>
                      </a:schemeClr>
                    </a:solidFill>
                  </a:tcPr>
                </a:tc>
                <a:extLst>
                  <a:ext uri="{0D108BD9-81ED-4DB2-BD59-A6C34878D82A}">
                    <a16:rowId xmlns:a16="http://schemas.microsoft.com/office/drawing/2014/main" val="2659969371"/>
                  </a:ext>
                </a:extLst>
              </a:tr>
              <a:tr h="409210">
                <a:tc>
                  <a:txBody>
                    <a:bodyPr/>
                    <a:lstStyle/>
                    <a:p>
                      <a:endParaRPr lang="en-US" sz="2400"/>
                    </a:p>
                  </a:txBody>
                  <a:tcPr/>
                </a:tc>
                <a:tc>
                  <a:txBody>
                    <a:bodyPr/>
                    <a:lstStyle/>
                    <a:p>
                      <a:endParaRPr lang="en-US" sz="2400"/>
                    </a:p>
                  </a:txBody>
                  <a:tcPr/>
                </a:tc>
                <a:tc>
                  <a:txBody>
                    <a:bodyPr/>
                    <a:lstStyle/>
                    <a:p>
                      <a:r>
                        <a:rPr lang="en-US" sz="2400" dirty="0" smtClean="0"/>
                        <a:t>n</a:t>
                      </a:r>
                      <a:endParaRPr lang="en-US" sz="2400" dirty="0"/>
                    </a:p>
                  </a:txBody>
                  <a:tcPr>
                    <a:solidFill>
                      <a:schemeClr val="accent6">
                        <a:lumMod val="60000"/>
                        <a:lumOff val="40000"/>
                      </a:schemeClr>
                    </a:solidFill>
                  </a:tcPr>
                </a:tc>
                <a:tc>
                  <a:txBody>
                    <a:bodyPr/>
                    <a:lstStyle/>
                    <a:p>
                      <a:r>
                        <a:rPr lang="en-US" sz="2400" dirty="0" smtClean="0"/>
                        <a:t>e</a:t>
                      </a:r>
                      <a:endParaRPr lang="en-US" sz="2400" dirty="0"/>
                    </a:p>
                  </a:txBody>
                  <a:tcPr>
                    <a:solidFill>
                      <a:schemeClr val="accent6">
                        <a:lumMod val="60000"/>
                        <a:lumOff val="40000"/>
                      </a:schemeClr>
                    </a:solidFill>
                  </a:tcPr>
                </a:tc>
                <a:tc>
                  <a:txBody>
                    <a:bodyPr/>
                    <a:lstStyle/>
                    <a:p>
                      <a:r>
                        <a:rPr lang="en-US" sz="2400" dirty="0" smtClean="0"/>
                        <a:t>e</a:t>
                      </a:r>
                      <a:endParaRPr lang="en-US" sz="2400" dirty="0"/>
                    </a:p>
                  </a:txBody>
                  <a:tcPr>
                    <a:solidFill>
                      <a:schemeClr val="accent6">
                        <a:lumMod val="60000"/>
                        <a:lumOff val="40000"/>
                      </a:schemeClr>
                    </a:solidFill>
                  </a:tcPr>
                </a:tc>
                <a:tc>
                  <a:txBody>
                    <a:bodyPr/>
                    <a:lstStyle/>
                    <a:p>
                      <a:r>
                        <a:rPr lang="en-US" sz="2400" dirty="0" smtClean="0"/>
                        <a:t>d</a:t>
                      </a:r>
                      <a:endParaRPr lang="en-US" sz="2400" dirty="0"/>
                    </a:p>
                  </a:txBody>
                  <a:tcPr>
                    <a:solidFill>
                      <a:schemeClr val="accent6">
                        <a:lumMod val="60000"/>
                        <a:lumOff val="40000"/>
                      </a:schemeClr>
                    </a:solidFill>
                  </a:tcPr>
                </a:tc>
                <a:tc>
                  <a:txBody>
                    <a:bodyPr/>
                    <a:lstStyle/>
                    <a:p>
                      <a:r>
                        <a:rPr lang="en-US" sz="2400" dirty="0" smtClean="0"/>
                        <a:t>l</a:t>
                      </a:r>
                      <a:endParaRPr lang="en-US" sz="2400" dirty="0"/>
                    </a:p>
                  </a:txBody>
                  <a:tcPr>
                    <a:solidFill>
                      <a:schemeClr val="accent6">
                        <a:lumMod val="60000"/>
                        <a:lumOff val="40000"/>
                      </a:schemeClr>
                    </a:solidFill>
                  </a:tcPr>
                </a:tc>
                <a:tc>
                  <a:txBody>
                    <a:bodyPr/>
                    <a:lstStyle/>
                    <a:p>
                      <a:r>
                        <a:rPr lang="en-US" sz="2400" dirty="0" smtClean="0"/>
                        <a:t>e</a:t>
                      </a:r>
                      <a:endParaRPr lang="en-US" sz="2400" dirty="0"/>
                    </a:p>
                  </a:txBody>
                  <a:tcPr>
                    <a:solidFill>
                      <a:schemeClr val="accent6">
                        <a:lumMod val="60000"/>
                        <a:lumOff val="40000"/>
                      </a:schemeClr>
                    </a:solidFill>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2891262776"/>
                  </a:ext>
                </a:extLst>
              </a:tr>
            </a:tbl>
          </a:graphicData>
        </a:graphic>
      </p:graphicFrame>
    </p:spTree>
    <p:extLst>
      <p:ext uri="{BB962C8B-B14F-4D97-AF65-F5344CB8AC3E}">
        <p14:creationId xmlns:p14="http://schemas.microsoft.com/office/powerpoint/2010/main" val="2164467719"/>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44500" y="287020"/>
            <a:ext cx="11869420" cy="3624580"/>
          </a:xfrm>
        </p:spPr>
        <p:txBody>
          <a:bodyPr>
            <a:normAutofit/>
          </a:bodyPr>
          <a:lstStyle/>
          <a:p>
            <a:r>
              <a:rPr lang="en-US" dirty="0" smtClean="0"/>
              <a:t>Build one state per char in the regex, plus Acceptance State</a:t>
            </a:r>
          </a:p>
          <a:p>
            <a:r>
              <a:rPr lang="en-US" dirty="0" smtClean="0"/>
              <a:t>“</a:t>
            </a:r>
            <a:r>
              <a:rPr lang="en-US" b="1" dirty="0" smtClean="0"/>
              <a:t>(</a:t>
            </a:r>
            <a:r>
              <a:rPr lang="en-US" dirty="0" smtClean="0"/>
              <a:t>”, “</a:t>
            </a:r>
            <a:r>
              <a:rPr lang="en-US" b="1" dirty="0" smtClean="0">
                <a:solidFill>
                  <a:srgbClr val="FF0000"/>
                </a:solidFill>
              </a:rPr>
              <a:t>✶</a:t>
            </a:r>
            <a:r>
              <a:rPr lang="en-US" dirty="0" smtClean="0"/>
              <a:t>” and “</a:t>
            </a:r>
            <a:r>
              <a:rPr lang="en-US" b="1" dirty="0" smtClean="0"/>
              <a:t>)</a:t>
            </a:r>
            <a:r>
              <a:rPr lang="en-US" dirty="0" smtClean="0"/>
              <a:t>” will have a empty-transition forward</a:t>
            </a:r>
            <a:endParaRPr lang="en-US" dirty="0"/>
          </a:p>
        </p:txBody>
      </p:sp>
      <p:sp>
        <p:nvSpPr>
          <p:cNvPr id="4" name="Oval 3"/>
          <p:cNvSpPr/>
          <p:nvPr/>
        </p:nvSpPr>
        <p:spPr>
          <a:xfrm>
            <a:off x="198168" y="5021792"/>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mtClean="0">
                <a:solidFill>
                  <a:srgbClr val="FF0000"/>
                </a:solidFill>
              </a:rPr>
              <a:t>(</a:t>
            </a:r>
            <a:endParaRPr kumimoji="0" lang="en-US" b="0" i="0" u="none" strike="noStrike" cap="none" spc="0" normalizeH="0" baseline="0" dirty="0">
              <a:ln>
                <a:noFill/>
              </a:ln>
              <a:solidFill>
                <a:srgbClr val="FF0000"/>
              </a:solidFill>
              <a:effectLst/>
              <a:uFillTx/>
              <a:sym typeface="Helvetica Light"/>
            </a:endParaRPr>
          </a:p>
        </p:txBody>
      </p:sp>
      <p:sp>
        <p:nvSpPr>
          <p:cNvPr id="5" name="Oval 4"/>
          <p:cNvSpPr/>
          <p:nvPr/>
        </p:nvSpPr>
        <p:spPr>
          <a:xfrm>
            <a:off x="2438407" y="5008104"/>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b="0" i="0" u="none" strike="noStrike" cap="none" spc="0" normalizeH="0" baseline="0" dirty="0" smtClean="0">
                <a:ln>
                  <a:noFill/>
                </a:ln>
                <a:solidFill>
                  <a:srgbClr val="FF0000"/>
                </a:solidFill>
                <a:effectLst/>
                <a:uFillTx/>
                <a:sym typeface="Helvetica Light"/>
              </a:rPr>
              <a:t>✶</a:t>
            </a:r>
            <a:endParaRPr kumimoji="0" lang="en-US" b="0" i="0" u="none" strike="noStrike" cap="none" spc="0" normalizeH="0" baseline="0" dirty="0">
              <a:ln>
                <a:noFill/>
              </a:ln>
              <a:solidFill>
                <a:srgbClr val="FF0000"/>
              </a:solidFill>
              <a:effectLst/>
              <a:uFillTx/>
              <a:sym typeface="Helvetica Light"/>
            </a:endParaRPr>
          </a:p>
        </p:txBody>
      </p:sp>
      <p:sp>
        <p:nvSpPr>
          <p:cNvPr id="9" name="Oval 8"/>
          <p:cNvSpPr/>
          <p:nvPr/>
        </p:nvSpPr>
        <p:spPr>
          <a:xfrm>
            <a:off x="3705870" y="5020028"/>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smtClean="0">
                <a:solidFill>
                  <a:srgbClr val="FF0000"/>
                </a:solidFill>
              </a:rPr>
              <a:t>|</a:t>
            </a:r>
            <a:endParaRPr kumimoji="0" lang="en-US" b="0" i="0" u="none" strike="noStrike" cap="none" spc="0" normalizeH="0" baseline="0" dirty="0">
              <a:ln>
                <a:noFill/>
              </a:ln>
              <a:solidFill>
                <a:srgbClr val="FF0000"/>
              </a:solidFill>
              <a:effectLst/>
              <a:uFillTx/>
              <a:sym typeface="Helvetica Light"/>
            </a:endParaRPr>
          </a:p>
        </p:txBody>
      </p:sp>
      <p:sp>
        <p:nvSpPr>
          <p:cNvPr id="10" name="Oval 9"/>
          <p:cNvSpPr/>
          <p:nvPr/>
        </p:nvSpPr>
        <p:spPr>
          <a:xfrm>
            <a:off x="7787670" y="5021792"/>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a:t>
            </a:r>
            <a:endParaRPr kumimoji="0" lang="en-US" b="0" i="0" u="none" strike="noStrike" cap="none" spc="0" normalizeH="0" baseline="0" dirty="0">
              <a:ln>
                <a:noFill/>
              </a:ln>
              <a:solidFill>
                <a:srgbClr val="FF0000"/>
              </a:solidFill>
              <a:effectLst/>
              <a:uFillTx/>
              <a:sym typeface="Helvetica Light"/>
            </a:endParaRPr>
          </a:p>
        </p:txBody>
      </p:sp>
      <p:sp>
        <p:nvSpPr>
          <p:cNvPr id="11" name="Oval 10"/>
          <p:cNvSpPr/>
          <p:nvPr/>
        </p:nvSpPr>
        <p:spPr>
          <a:xfrm>
            <a:off x="10349320" y="5033996"/>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a:t>
            </a:r>
            <a:endParaRPr kumimoji="0" lang="en-US" b="0" i="0" u="none" strike="noStrike" cap="none" spc="0" normalizeH="0" baseline="0" dirty="0">
              <a:ln>
                <a:noFill/>
              </a:ln>
              <a:solidFill>
                <a:srgbClr val="FF0000"/>
              </a:solidFill>
              <a:effectLst/>
              <a:uFillTx/>
              <a:sym typeface="Helvetica Light"/>
            </a:endParaRPr>
          </a:p>
        </p:txBody>
      </p:sp>
      <p:sp>
        <p:nvSpPr>
          <p:cNvPr id="12" name="Oval 11"/>
          <p:cNvSpPr/>
          <p:nvPr/>
        </p:nvSpPr>
        <p:spPr>
          <a:xfrm>
            <a:off x="4688855" y="5020028"/>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mtClean="0">
                <a:solidFill>
                  <a:srgbClr val="FF0000"/>
                </a:solidFill>
              </a:rPr>
              <a:t>(</a:t>
            </a:r>
            <a:endParaRPr kumimoji="0" lang="en-US" b="0" i="0" u="none" strike="noStrike" cap="none" spc="0" normalizeH="0" baseline="0" dirty="0">
              <a:ln>
                <a:noFill/>
              </a:ln>
              <a:solidFill>
                <a:srgbClr val="FF0000"/>
              </a:solidFill>
              <a:effectLst/>
              <a:uFillTx/>
              <a:sym typeface="Helvetica Light"/>
            </a:endParaRPr>
          </a:p>
        </p:txBody>
      </p:sp>
      <p:sp>
        <p:nvSpPr>
          <p:cNvPr id="15" name="Oval 14"/>
          <p:cNvSpPr/>
          <p:nvPr/>
        </p:nvSpPr>
        <p:spPr>
          <a:xfrm>
            <a:off x="11600376" y="5040346"/>
            <a:ext cx="782321" cy="923290"/>
          </a:xfrm>
          <a:prstGeom prst="ellipse">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z</a:t>
            </a:r>
            <a:endParaRPr kumimoji="0" lang="en-US" b="0" i="0" u="none" strike="noStrike" cap="none" spc="0" normalizeH="0" baseline="0" dirty="0">
              <a:ln>
                <a:noFill/>
              </a:ln>
              <a:solidFill>
                <a:srgbClr val="FF0000"/>
              </a:solidFill>
              <a:effectLst/>
              <a:uFillTx/>
              <a:sym typeface="Helvetica Light"/>
            </a:endParaRPr>
          </a:p>
        </p:txBody>
      </p:sp>
      <p:sp>
        <p:nvSpPr>
          <p:cNvPr id="16" name="Oval 15"/>
          <p:cNvSpPr/>
          <p:nvPr/>
        </p:nvSpPr>
        <p:spPr>
          <a:xfrm>
            <a:off x="6842785" y="5014454"/>
            <a:ext cx="782321" cy="923290"/>
          </a:xfrm>
          <a:prstGeom prst="ellipse">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c</a:t>
            </a:r>
            <a:endParaRPr kumimoji="0" lang="en-US" b="0" i="0" u="none" strike="noStrike" cap="none" spc="0" normalizeH="0" baseline="0" dirty="0">
              <a:ln>
                <a:noFill/>
              </a:ln>
              <a:solidFill>
                <a:srgbClr val="FF0000"/>
              </a:solidFill>
              <a:effectLst/>
              <a:uFillTx/>
              <a:sym typeface="Helvetica Light"/>
            </a:endParaRPr>
          </a:p>
        </p:txBody>
      </p:sp>
      <p:sp>
        <p:nvSpPr>
          <p:cNvPr id="17" name="Oval 16"/>
          <p:cNvSpPr/>
          <p:nvPr/>
        </p:nvSpPr>
        <p:spPr>
          <a:xfrm>
            <a:off x="5897900" y="5014454"/>
            <a:ext cx="782321" cy="923290"/>
          </a:xfrm>
          <a:prstGeom prst="ellipse">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b</a:t>
            </a:r>
            <a:endParaRPr kumimoji="0" lang="en-US" b="0" i="0" u="none" strike="noStrike" cap="none" spc="0" normalizeH="0" baseline="0" dirty="0">
              <a:ln>
                <a:noFill/>
              </a:ln>
              <a:solidFill>
                <a:srgbClr val="FF0000"/>
              </a:solidFill>
              <a:effectLst/>
              <a:uFillTx/>
              <a:sym typeface="Helvetica Light"/>
            </a:endParaRPr>
          </a:p>
        </p:txBody>
      </p:sp>
      <p:sp>
        <p:nvSpPr>
          <p:cNvPr id="18" name="Oval 17"/>
          <p:cNvSpPr/>
          <p:nvPr/>
        </p:nvSpPr>
        <p:spPr>
          <a:xfrm>
            <a:off x="1455422" y="5008104"/>
            <a:ext cx="782321" cy="923290"/>
          </a:xfrm>
          <a:prstGeom prst="ellipse">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a</a:t>
            </a:r>
            <a:endParaRPr kumimoji="0" lang="en-US" b="0" i="0" u="none" strike="noStrike" cap="none" spc="0" normalizeH="0" baseline="0" dirty="0">
              <a:ln>
                <a:noFill/>
              </a:ln>
              <a:solidFill>
                <a:srgbClr val="FF0000"/>
              </a:solidFill>
              <a:effectLst/>
              <a:uFillTx/>
              <a:sym typeface="Helvetica Light"/>
            </a:endParaRPr>
          </a:p>
        </p:txBody>
      </p:sp>
      <p:sp>
        <p:nvSpPr>
          <p:cNvPr id="19" name="Oval 18"/>
          <p:cNvSpPr/>
          <p:nvPr/>
        </p:nvSpPr>
        <p:spPr>
          <a:xfrm>
            <a:off x="9061484" y="5033996"/>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b="0" i="0" u="none" strike="noStrike" cap="none" spc="0" normalizeH="0" baseline="0" dirty="0" smtClean="0">
                <a:ln>
                  <a:noFill/>
                </a:ln>
                <a:solidFill>
                  <a:srgbClr val="FF0000"/>
                </a:solidFill>
                <a:effectLst/>
                <a:uFillTx/>
                <a:sym typeface="Helvetica Light"/>
              </a:rPr>
              <a:t>✶</a:t>
            </a:r>
            <a:endParaRPr kumimoji="0" lang="en-US" b="0" i="0" u="none" strike="noStrike" cap="none" spc="0" normalizeH="0" baseline="0" dirty="0">
              <a:ln>
                <a:noFill/>
              </a:ln>
              <a:solidFill>
                <a:srgbClr val="FF0000"/>
              </a:solidFill>
              <a:effectLst/>
              <a:uFillTx/>
              <a:sym typeface="Helvetica Light"/>
            </a:endParaRPr>
          </a:p>
        </p:txBody>
      </p:sp>
      <p:cxnSp>
        <p:nvCxnSpPr>
          <p:cNvPr id="32" name="Straight Arrow Connector 19"/>
          <p:cNvCxnSpPr>
            <a:stCxn id="4" idx="6"/>
            <a:endCxn id="18" idx="2"/>
          </p:cNvCxnSpPr>
          <p:nvPr/>
        </p:nvCxnSpPr>
        <p:spPr>
          <a:xfrm flipV="1">
            <a:off x="980489" y="5469749"/>
            <a:ext cx="474933" cy="13688"/>
          </a:xfrm>
          <a:prstGeom prst="curvedConnector3">
            <a:avLst>
              <a:gd name="adj1" fmla="val 5000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0" name="Straight Arrow Connector 19"/>
          <p:cNvCxnSpPr>
            <a:stCxn id="5" idx="6"/>
            <a:endCxn id="9" idx="2"/>
          </p:cNvCxnSpPr>
          <p:nvPr/>
        </p:nvCxnSpPr>
        <p:spPr>
          <a:xfrm>
            <a:off x="3220728" y="5469749"/>
            <a:ext cx="485142" cy="11924"/>
          </a:xfrm>
          <a:prstGeom prst="curvedConnector3">
            <a:avLst>
              <a:gd name="adj1" fmla="val 5000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67" name="Straight Arrow Connector 19"/>
          <p:cNvCxnSpPr>
            <a:stCxn id="10" idx="6"/>
            <a:endCxn id="19" idx="2"/>
          </p:cNvCxnSpPr>
          <p:nvPr/>
        </p:nvCxnSpPr>
        <p:spPr>
          <a:xfrm>
            <a:off x="8569991" y="5483437"/>
            <a:ext cx="491493" cy="12204"/>
          </a:xfrm>
          <a:prstGeom prst="curvedConnector3">
            <a:avLst>
              <a:gd name="adj1" fmla="val 5000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71" name="Straight Arrow Connector 19"/>
          <p:cNvCxnSpPr>
            <a:stCxn id="12" idx="6"/>
            <a:endCxn id="17" idx="2"/>
          </p:cNvCxnSpPr>
          <p:nvPr/>
        </p:nvCxnSpPr>
        <p:spPr>
          <a:xfrm flipV="1">
            <a:off x="5471176" y="5476099"/>
            <a:ext cx="426724" cy="5574"/>
          </a:xfrm>
          <a:prstGeom prst="curvedConnector3">
            <a:avLst>
              <a:gd name="adj1" fmla="val 5000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76" name="Straight Arrow Connector 19"/>
          <p:cNvCxnSpPr>
            <a:stCxn id="19" idx="6"/>
            <a:endCxn id="11" idx="2"/>
          </p:cNvCxnSpPr>
          <p:nvPr/>
        </p:nvCxnSpPr>
        <p:spPr>
          <a:xfrm>
            <a:off x="9843805" y="5495641"/>
            <a:ext cx="505515" cy="12700"/>
          </a:xfrm>
          <a:prstGeom prst="curvedConnector3">
            <a:avLst>
              <a:gd name="adj1" fmla="val 5000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79" name="Straight Arrow Connector 19"/>
          <p:cNvCxnSpPr>
            <a:stCxn id="11" idx="6"/>
            <a:endCxn id="15" idx="2"/>
          </p:cNvCxnSpPr>
          <p:nvPr/>
        </p:nvCxnSpPr>
        <p:spPr>
          <a:xfrm>
            <a:off x="11131641" y="5495641"/>
            <a:ext cx="468735" cy="6350"/>
          </a:xfrm>
          <a:prstGeom prst="curvedConnector3">
            <a:avLst>
              <a:gd name="adj1" fmla="val 5000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7" name="Oval 86"/>
          <p:cNvSpPr/>
          <p:nvPr/>
        </p:nvSpPr>
        <p:spPr>
          <a:xfrm>
            <a:off x="11404820" y="6630737"/>
            <a:ext cx="1173432" cy="923290"/>
          </a:xfrm>
          <a:prstGeom prst="ellipse">
            <a:avLst/>
          </a:prstGeom>
          <a:solidFill>
            <a:srgbClr val="FFFF00"/>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mtClean="0">
                <a:solidFill>
                  <a:srgbClr val="FF0000"/>
                </a:solidFill>
              </a:rPr>
              <a:t>AS</a:t>
            </a:r>
            <a:endParaRPr kumimoji="0" lang="en-US" b="0" i="0" u="none" strike="noStrike" cap="none" spc="0" normalizeH="0" baseline="0" dirty="0">
              <a:ln>
                <a:noFill/>
              </a:ln>
              <a:solidFill>
                <a:srgbClr val="FF0000"/>
              </a:solidFill>
              <a:effectLst/>
              <a:uFillTx/>
              <a:sym typeface="Helvetica Light"/>
            </a:endParaRPr>
          </a:p>
        </p:txBody>
      </p:sp>
    </p:spTree>
    <p:extLst>
      <p:ext uri="{BB962C8B-B14F-4D97-AF65-F5344CB8AC3E}">
        <p14:creationId xmlns:p14="http://schemas.microsoft.com/office/powerpoint/2010/main" val="1102405345"/>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44500" y="287020"/>
            <a:ext cx="11869420" cy="3624580"/>
          </a:xfrm>
        </p:spPr>
        <p:txBody>
          <a:bodyPr>
            <a:normAutofit/>
          </a:bodyPr>
          <a:lstStyle/>
          <a:p>
            <a:r>
              <a:rPr lang="en-US" dirty="0" smtClean="0"/>
              <a:t>When we have a “</a:t>
            </a:r>
            <a:r>
              <a:rPr lang="en-US" b="1" dirty="0" smtClean="0"/>
              <a:t>|</a:t>
            </a:r>
            <a:r>
              <a:rPr lang="en-US" dirty="0" smtClean="0"/>
              <a:t>”, the enclosing “</a:t>
            </a:r>
            <a:r>
              <a:rPr lang="en-US" b="1" dirty="0" smtClean="0"/>
              <a:t>(</a:t>
            </a:r>
            <a:r>
              <a:rPr lang="en-US" dirty="0" smtClean="0"/>
              <a:t>” will have an empty-transition to the state after “</a:t>
            </a:r>
            <a:r>
              <a:rPr lang="en-US" b="1" dirty="0" smtClean="0"/>
              <a:t>|</a:t>
            </a:r>
            <a:r>
              <a:rPr lang="en-US" dirty="0" smtClean="0"/>
              <a:t>”, whereas “</a:t>
            </a:r>
            <a:r>
              <a:rPr lang="en-US" b="1" dirty="0" smtClean="0"/>
              <a:t>|</a:t>
            </a:r>
            <a:r>
              <a:rPr lang="en-US" dirty="0" smtClean="0"/>
              <a:t>” will an empty-transition to the closing “</a:t>
            </a:r>
            <a:r>
              <a:rPr lang="en-US" b="1" dirty="0" smtClean="0"/>
              <a:t>)</a:t>
            </a:r>
            <a:r>
              <a:rPr lang="en-US" dirty="0" smtClean="0"/>
              <a:t>”</a:t>
            </a:r>
            <a:endParaRPr lang="en-US" dirty="0"/>
          </a:p>
        </p:txBody>
      </p:sp>
      <p:sp>
        <p:nvSpPr>
          <p:cNvPr id="4" name="Oval 3"/>
          <p:cNvSpPr/>
          <p:nvPr/>
        </p:nvSpPr>
        <p:spPr>
          <a:xfrm>
            <a:off x="198168" y="5021792"/>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mtClean="0">
                <a:solidFill>
                  <a:srgbClr val="FF0000"/>
                </a:solidFill>
              </a:rPr>
              <a:t>(</a:t>
            </a:r>
            <a:endParaRPr kumimoji="0" lang="en-US" b="0" i="0" u="none" strike="noStrike" cap="none" spc="0" normalizeH="0" baseline="0" dirty="0">
              <a:ln>
                <a:noFill/>
              </a:ln>
              <a:solidFill>
                <a:srgbClr val="FF0000"/>
              </a:solidFill>
              <a:effectLst/>
              <a:uFillTx/>
              <a:sym typeface="Helvetica Light"/>
            </a:endParaRPr>
          </a:p>
        </p:txBody>
      </p:sp>
      <p:sp>
        <p:nvSpPr>
          <p:cNvPr id="5" name="Oval 4"/>
          <p:cNvSpPr/>
          <p:nvPr/>
        </p:nvSpPr>
        <p:spPr>
          <a:xfrm>
            <a:off x="2438407" y="5008104"/>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b="0" i="0" u="none" strike="noStrike" cap="none" spc="0" normalizeH="0" baseline="0" dirty="0" smtClean="0">
                <a:ln>
                  <a:noFill/>
                </a:ln>
                <a:solidFill>
                  <a:srgbClr val="FF0000"/>
                </a:solidFill>
                <a:effectLst/>
                <a:uFillTx/>
                <a:sym typeface="Helvetica Light"/>
              </a:rPr>
              <a:t>✶</a:t>
            </a:r>
            <a:endParaRPr kumimoji="0" lang="en-US" b="0" i="0" u="none" strike="noStrike" cap="none" spc="0" normalizeH="0" baseline="0" dirty="0">
              <a:ln>
                <a:noFill/>
              </a:ln>
              <a:solidFill>
                <a:srgbClr val="FF0000"/>
              </a:solidFill>
              <a:effectLst/>
              <a:uFillTx/>
              <a:sym typeface="Helvetica Light"/>
            </a:endParaRPr>
          </a:p>
        </p:txBody>
      </p:sp>
      <p:sp>
        <p:nvSpPr>
          <p:cNvPr id="9" name="Oval 8"/>
          <p:cNvSpPr/>
          <p:nvPr/>
        </p:nvSpPr>
        <p:spPr>
          <a:xfrm>
            <a:off x="3705870" y="5020028"/>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smtClean="0">
                <a:solidFill>
                  <a:srgbClr val="FF0000"/>
                </a:solidFill>
              </a:rPr>
              <a:t>|</a:t>
            </a:r>
            <a:endParaRPr kumimoji="0" lang="en-US" b="0" i="0" u="none" strike="noStrike" cap="none" spc="0" normalizeH="0" baseline="0" dirty="0">
              <a:ln>
                <a:noFill/>
              </a:ln>
              <a:solidFill>
                <a:srgbClr val="FF0000"/>
              </a:solidFill>
              <a:effectLst/>
              <a:uFillTx/>
              <a:sym typeface="Helvetica Light"/>
            </a:endParaRPr>
          </a:p>
        </p:txBody>
      </p:sp>
      <p:sp>
        <p:nvSpPr>
          <p:cNvPr id="10" name="Oval 9"/>
          <p:cNvSpPr/>
          <p:nvPr/>
        </p:nvSpPr>
        <p:spPr>
          <a:xfrm>
            <a:off x="7787670" y="5021792"/>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a:t>
            </a:r>
            <a:endParaRPr kumimoji="0" lang="en-US" b="0" i="0" u="none" strike="noStrike" cap="none" spc="0" normalizeH="0" baseline="0" dirty="0">
              <a:ln>
                <a:noFill/>
              </a:ln>
              <a:solidFill>
                <a:srgbClr val="FF0000"/>
              </a:solidFill>
              <a:effectLst/>
              <a:uFillTx/>
              <a:sym typeface="Helvetica Light"/>
            </a:endParaRPr>
          </a:p>
        </p:txBody>
      </p:sp>
      <p:sp>
        <p:nvSpPr>
          <p:cNvPr id="11" name="Oval 10"/>
          <p:cNvSpPr/>
          <p:nvPr/>
        </p:nvSpPr>
        <p:spPr>
          <a:xfrm>
            <a:off x="10349320" y="5033996"/>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a:t>
            </a:r>
            <a:endParaRPr kumimoji="0" lang="en-US" b="0" i="0" u="none" strike="noStrike" cap="none" spc="0" normalizeH="0" baseline="0" dirty="0">
              <a:ln>
                <a:noFill/>
              </a:ln>
              <a:solidFill>
                <a:srgbClr val="FF0000"/>
              </a:solidFill>
              <a:effectLst/>
              <a:uFillTx/>
              <a:sym typeface="Helvetica Light"/>
            </a:endParaRPr>
          </a:p>
        </p:txBody>
      </p:sp>
      <p:sp>
        <p:nvSpPr>
          <p:cNvPr id="12" name="Oval 11"/>
          <p:cNvSpPr/>
          <p:nvPr/>
        </p:nvSpPr>
        <p:spPr>
          <a:xfrm>
            <a:off x="4688855" y="5020028"/>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mtClean="0">
                <a:solidFill>
                  <a:srgbClr val="FF0000"/>
                </a:solidFill>
              </a:rPr>
              <a:t>(</a:t>
            </a:r>
            <a:endParaRPr kumimoji="0" lang="en-US" b="0" i="0" u="none" strike="noStrike" cap="none" spc="0" normalizeH="0" baseline="0" dirty="0">
              <a:ln>
                <a:noFill/>
              </a:ln>
              <a:solidFill>
                <a:srgbClr val="FF0000"/>
              </a:solidFill>
              <a:effectLst/>
              <a:uFillTx/>
              <a:sym typeface="Helvetica Light"/>
            </a:endParaRPr>
          </a:p>
        </p:txBody>
      </p:sp>
      <p:sp>
        <p:nvSpPr>
          <p:cNvPr id="15" name="Oval 14"/>
          <p:cNvSpPr/>
          <p:nvPr/>
        </p:nvSpPr>
        <p:spPr>
          <a:xfrm>
            <a:off x="11600376" y="5040346"/>
            <a:ext cx="782321" cy="923290"/>
          </a:xfrm>
          <a:prstGeom prst="ellipse">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z</a:t>
            </a:r>
            <a:endParaRPr kumimoji="0" lang="en-US" b="0" i="0" u="none" strike="noStrike" cap="none" spc="0" normalizeH="0" baseline="0" dirty="0">
              <a:ln>
                <a:noFill/>
              </a:ln>
              <a:solidFill>
                <a:srgbClr val="FF0000"/>
              </a:solidFill>
              <a:effectLst/>
              <a:uFillTx/>
              <a:sym typeface="Helvetica Light"/>
            </a:endParaRPr>
          </a:p>
        </p:txBody>
      </p:sp>
      <p:sp>
        <p:nvSpPr>
          <p:cNvPr id="16" name="Oval 15"/>
          <p:cNvSpPr/>
          <p:nvPr/>
        </p:nvSpPr>
        <p:spPr>
          <a:xfrm>
            <a:off x="6842785" y="5014454"/>
            <a:ext cx="782321" cy="923290"/>
          </a:xfrm>
          <a:prstGeom prst="ellipse">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c</a:t>
            </a:r>
            <a:endParaRPr kumimoji="0" lang="en-US" b="0" i="0" u="none" strike="noStrike" cap="none" spc="0" normalizeH="0" baseline="0" dirty="0">
              <a:ln>
                <a:noFill/>
              </a:ln>
              <a:solidFill>
                <a:srgbClr val="FF0000"/>
              </a:solidFill>
              <a:effectLst/>
              <a:uFillTx/>
              <a:sym typeface="Helvetica Light"/>
            </a:endParaRPr>
          </a:p>
        </p:txBody>
      </p:sp>
      <p:sp>
        <p:nvSpPr>
          <p:cNvPr id="17" name="Oval 16"/>
          <p:cNvSpPr/>
          <p:nvPr/>
        </p:nvSpPr>
        <p:spPr>
          <a:xfrm>
            <a:off x="5897900" y="5014454"/>
            <a:ext cx="782321" cy="923290"/>
          </a:xfrm>
          <a:prstGeom prst="ellipse">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b</a:t>
            </a:r>
            <a:endParaRPr kumimoji="0" lang="en-US" b="0" i="0" u="none" strike="noStrike" cap="none" spc="0" normalizeH="0" baseline="0" dirty="0">
              <a:ln>
                <a:noFill/>
              </a:ln>
              <a:solidFill>
                <a:srgbClr val="FF0000"/>
              </a:solidFill>
              <a:effectLst/>
              <a:uFillTx/>
              <a:sym typeface="Helvetica Light"/>
            </a:endParaRPr>
          </a:p>
        </p:txBody>
      </p:sp>
      <p:sp>
        <p:nvSpPr>
          <p:cNvPr id="18" name="Oval 17"/>
          <p:cNvSpPr/>
          <p:nvPr/>
        </p:nvSpPr>
        <p:spPr>
          <a:xfrm>
            <a:off x="1455422" y="5008104"/>
            <a:ext cx="782321" cy="923290"/>
          </a:xfrm>
          <a:prstGeom prst="ellipse">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a</a:t>
            </a:r>
            <a:endParaRPr kumimoji="0" lang="en-US" b="0" i="0" u="none" strike="noStrike" cap="none" spc="0" normalizeH="0" baseline="0" dirty="0">
              <a:ln>
                <a:noFill/>
              </a:ln>
              <a:solidFill>
                <a:srgbClr val="FF0000"/>
              </a:solidFill>
              <a:effectLst/>
              <a:uFillTx/>
              <a:sym typeface="Helvetica Light"/>
            </a:endParaRPr>
          </a:p>
        </p:txBody>
      </p:sp>
      <p:sp>
        <p:nvSpPr>
          <p:cNvPr id="19" name="Oval 18"/>
          <p:cNvSpPr/>
          <p:nvPr/>
        </p:nvSpPr>
        <p:spPr>
          <a:xfrm>
            <a:off x="9061484" y="5033996"/>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b="0" i="0" u="none" strike="noStrike" cap="none" spc="0" normalizeH="0" baseline="0" dirty="0" smtClean="0">
                <a:ln>
                  <a:noFill/>
                </a:ln>
                <a:solidFill>
                  <a:srgbClr val="FF0000"/>
                </a:solidFill>
                <a:effectLst/>
                <a:uFillTx/>
                <a:sym typeface="Helvetica Light"/>
              </a:rPr>
              <a:t>✶</a:t>
            </a:r>
            <a:endParaRPr kumimoji="0" lang="en-US" b="0" i="0" u="none" strike="noStrike" cap="none" spc="0" normalizeH="0" baseline="0" dirty="0">
              <a:ln>
                <a:noFill/>
              </a:ln>
              <a:solidFill>
                <a:srgbClr val="FF0000"/>
              </a:solidFill>
              <a:effectLst/>
              <a:uFillTx/>
              <a:sym typeface="Helvetica Light"/>
            </a:endParaRPr>
          </a:p>
        </p:txBody>
      </p:sp>
      <p:cxnSp>
        <p:nvCxnSpPr>
          <p:cNvPr id="32" name="Straight Arrow Connector 19"/>
          <p:cNvCxnSpPr>
            <a:stCxn id="4" idx="6"/>
            <a:endCxn id="18" idx="2"/>
          </p:cNvCxnSpPr>
          <p:nvPr/>
        </p:nvCxnSpPr>
        <p:spPr>
          <a:xfrm flipV="1">
            <a:off x="980489" y="5469749"/>
            <a:ext cx="474933" cy="13688"/>
          </a:xfrm>
          <a:prstGeom prst="curvedConnector3">
            <a:avLst>
              <a:gd name="adj1" fmla="val 5000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0" name="Straight Arrow Connector 19"/>
          <p:cNvCxnSpPr>
            <a:stCxn id="5" idx="6"/>
            <a:endCxn id="9" idx="2"/>
          </p:cNvCxnSpPr>
          <p:nvPr/>
        </p:nvCxnSpPr>
        <p:spPr>
          <a:xfrm>
            <a:off x="3220728" y="5469749"/>
            <a:ext cx="485142" cy="11924"/>
          </a:xfrm>
          <a:prstGeom prst="curvedConnector3">
            <a:avLst>
              <a:gd name="adj1" fmla="val 5000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67" name="Straight Arrow Connector 19"/>
          <p:cNvCxnSpPr>
            <a:stCxn id="10" idx="6"/>
            <a:endCxn id="19" idx="2"/>
          </p:cNvCxnSpPr>
          <p:nvPr/>
        </p:nvCxnSpPr>
        <p:spPr>
          <a:xfrm>
            <a:off x="8569991" y="5483437"/>
            <a:ext cx="491493" cy="12204"/>
          </a:xfrm>
          <a:prstGeom prst="curvedConnector3">
            <a:avLst>
              <a:gd name="adj1" fmla="val 5000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71" name="Straight Arrow Connector 19"/>
          <p:cNvCxnSpPr>
            <a:stCxn id="12" idx="6"/>
            <a:endCxn id="17" idx="2"/>
          </p:cNvCxnSpPr>
          <p:nvPr/>
        </p:nvCxnSpPr>
        <p:spPr>
          <a:xfrm flipV="1">
            <a:off x="5471176" y="5476099"/>
            <a:ext cx="426724" cy="5574"/>
          </a:xfrm>
          <a:prstGeom prst="curvedConnector3">
            <a:avLst>
              <a:gd name="adj1" fmla="val 5000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76" name="Straight Arrow Connector 19"/>
          <p:cNvCxnSpPr>
            <a:stCxn id="19" idx="6"/>
            <a:endCxn id="11" idx="2"/>
          </p:cNvCxnSpPr>
          <p:nvPr/>
        </p:nvCxnSpPr>
        <p:spPr>
          <a:xfrm>
            <a:off x="9843805" y="5495641"/>
            <a:ext cx="505515" cy="12700"/>
          </a:xfrm>
          <a:prstGeom prst="curvedConnector3">
            <a:avLst>
              <a:gd name="adj1" fmla="val 5000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79" name="Straight Arrow Connector 19"/>
          <p:cNvCxnSpPr>
            <a:stCxn id="11" idx="6"/>
            <a:endCxn id="15" idx="2"/>
          </p:cNvCxnSpPr>
          <p:nvPr/>
        </p:nvCxnSpPr>
        <p:spPr>
          <a:xfrm>
            <a:off x="11131641" y="5495641"/>
            <a:ext cx="468735" cy="6350"/>
          </a:xfrm>
          <a:prstGeom prst="curvedConnector3">
            <a:avLst>
              <a:gd name="adj1" fmla="val 5000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7" name="Oval 86"/>
          <p:cNvSpPr/>
          <p:nvPr/>
        </p:nvSpPr>
        <p:spPr>
          <a:xfrm>
            <a:off x="11404820" y="6630737"/>
            <a:ext cx="1173432" cy="923290"/>
          </a:xfrm>
          <a:prstGeom prst="ellipse">
            <a:avLst/>
          </a:prstGeom>
          <a:solidFill>
            <a:srgbClr val="FFFF00"/>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mtClean="0">
                <a:solidFill>
                  <a:srgbClr val="FF0000"/>
                </a:solidFill>
              </a:rPr>
              <a:t>AS</a:t>
            </a:r>
            <a:endParaRPr kumimoji="0" lang="en-US" b="0" i="0" u="none" strike="noStrike" cap="none" spc="0" normalizeH="0" baseline="0" dirty="0">
              <a:ln>
                <a:noFill/>
              </a:ln>
              <a:solidFill>
                <a:srgbClr val="FF0000"/>
              </a:solidFill>
              <a:effectLst/>
              <a:uFillTx/>
              <a:sym typeface="Helvetica Light"/>
            </a:endParaRPr>
          </a:p>
        </p:txBody>
      </p:sp>
      <p:cxnSp>
        <p:nvCxnSpPr>
          <p:cNvPr id="21" name="Straight Arrow Connector 19"/>
          <p:cNvCxnSpPr/>
          <p:nvPr/>
        </p:nvCxnSpPr>
        <p:spPr>
          <a:xfrm rot="5400000" flipH="1" flipV="1">
            <a:off x="2843950" y="3725524"/>
            <a:ext cx="1764" cy="4490687"/>
          </a:xfrm>
          <a:prstGeom prst="curvedConnector3">
            <a:avLst>
              <a:gd name="adj1" fmla="val -46365193"/>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2" name="Straight Arrow Connector 19"/>
          <p:cNvCxnSpPr/>
          <p:nvPr/>
        </p:nvCxnSpPr>
        <p:spPr>
          <a:xfrm rot="16200000" flipH="1">
            <a:off x="7421932" y="2655245"/>
            <a:ext cx="13968" cy="6643450"/>
          </a:xfrm>
          <a:prstGeom prst="curvedConnector3">
            <a:avLst>
              <a:gd name="adj1" fmla="val 922858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681223127"/>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8168" y="287020"/>
            <a:ext cx="12115752" cy="5087620"/>
          </a:xfrm>
        </p:spPr>
        <p:txBody>
          <a:bodyPr>
            <a:normAutofit lnSpcReduction="10000"/>
          </a:bodyPr>
          <a:lstStyle/>
          <a:p>
            <a:pPr>
              <a:spcBef>
                <a:spcPts val="2400"/>
              </a:spcBef>
            </a:pPr>
            <a:r>
              <a:rPr lang="en-US" dirty="0" smtClean="0"/>
              <a:t>Handling “</a:t>
            </a:r>
            <a:r>
              <a:rPr lang="en-US" dirty="0" smtClean="0">
                <a:solidFill>
                  <a:srgbClr val="FF0000"/>
                </a:solidFill>
              </a:rPr>
              <a:t>✶</a:t>
            </a:r>
            <a:r>
              <a:rPr lang="en-US" dirty="0" smtClean="0"/>
              <a:t>” is tricky, we need a transition back to previous </a:t>
            </a:r>
            <a:r>
              <a:rPr lang="en-US" i="1" dirty="0" smtClean="0"/>
              <a:t>block, </a:t>
            </a:r>
            <a:r>
              <a:rPr lang="en-US" dirty="0" smtClean="0"/>
              <a:t>and the </a:t>
            </a:r>
            <a:r>
              <a:rPr lang="en-US" i="1" dirty="0" smtClean="0"/>
              <a:t>beginning</a:t>
            </a:r>
            <a:r>
              <a:rPr lang="en-US" dirty="0" smtClean="0"/>
              <a:t> of previous block need transition to </a:t>
            </a:r>
            <a:r>
              <a:rPr lang="en-US" dirty="0"/>
              <a:t>“</a:t>
            </a:r>
            <a:r>
              <a:rPr lang="en-US" dirty="0">
                <a:solidFill>
                  <a:srgbClr val="FF0000"/>
                </a:solidFill>
              </a:rPr>
              <a:t>✶</a:t>
            </a:r>
            <a:r>
              <a:rPr lang="en-US" dirty="0" smtClean="0"/>
              <a:t>”</a:t>
            </a:r>
          </a:p>
          <a:p>
            <a:pPr>
              <a:spcBef>
                <a:spcPts val="2400"/>
              </a:spcBef>
            </a:pPr>
            <a:r>
              <a:rPr lang="en-US" dirty="0" smtClean="0"/>
              <a:t>Why </a:t>
            </a:r>
            <a:r>
              <a:rPr lang="en-US" i="1" dirty="0" smtClean="0"/>
              <a:t>tricky</a:t>
            </a:r>
            <a:r>
              <a:rPr lang="en-US" dirty="0" smtClean="0"/>
              <a:t>? Because previous block could be composed of arbitrary number of nested </a:t>
            </a:r>
            <a:r>
              <a:rPr lang="en-US" b="1" dirty="0" smtClean="0"/>
              <a:t>()</a:t>
            </a:r>
            <a:r>
              <a:rPr lang="en-US" dirty="0" smtClean="0"/>
              <a:t> parentheses, and we could be inside a block not closed yet</a:t>
            </a:r>
          </a:p>
          <a:p>
            <a:pPr>
              <a:spcBef>
                <a:spcPts val="2400"/>
              </a:spcBef>
            </a:pPr>
            <a:r>
              <a:rPr lang="en-US" dirty="0" smtClean="0"/>
              <a:t>We have to use a </a:t>
            </a:r>
            <a:r>
              <a:rPr lang="en-US" b="1" dirty="0" smtClean="0"/>
              <a:t>STACK</a:t>
            </a:r>
            <a:r>
              <a:rPr lang="en-US" dirty="0" smtClean="0"/>
              <a:t> as </a:t>
            </a:r>
            <a:r>
              <a:rPr lang="en-US" i="1" dirty="0" smtClean="0"/>
              <a:t>temporary</a:t>
            </a:r>
            <a:r>
              <a:rPr lang="en-US" dirty="0" smtClean="0"/>
              <a:t> data structure to keep track of how many “</a:t>
            </a:r>
            <a:r>
              <a:rPr lang="en-US" b="1" dirty="0" smtClean="0"/>
              <a:t>(</a:t>
            </a:r>
            <a:r>
              <a:rPr lang="en-US" dirty="0" smtClean="0"/>
              <a:t>” are still open </a:t>
            </a:r>
            <a:endParaRPr lang="en-US" dirty="0"/>
          </a:p>
        </p:txBody>
      </p:sp>
      <p:sp>
        <p:nvSpPr>
          <p:cNvPr id="4" name="Oval 3"/>
          <p:cNvSpPr/>
          <p:nvPr/>
        </p:nvSpPr>
        <p:spPr>
          <a:xfrm>
            <a:off x="198169" y="6667712"/>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mtClean="0">
                <a:solidFill>
                  <a:srgbClr val="FF0000"/>
                </a:solidFill>
              </a:rPr>
              <a:t>(</a:t>
            </a:r>
            <a:endParaRPr kumimoji="0" lang="en-US" b="0" i="0" u="none" strike="noStrike" cap="none" spc="0" normalizeH="0" baseline="0" dirty="0">
              <a:ln>
                <a:noFill/>
              </a:ln>
              <a:solidFill>
                <a:srgbClr val="FF0000"/>
              </a:solidFill>
              <a:effectLst/>
              <a:uFillTx/>
              <a:sym typeface="Helvetica Light"/>
            </a:endParaRPr>
          </a:p>
        </p:txBody>
      </p:sp>
      <p:sp>
        <p:nvSpPr>
          <p:cNvPr id="5" name="Oval 4"/>
          <p:cNvSpPr/>
          <p:nvPr/>
        </p:nvSpPr>
        <p:spPr>
          <a:xfrm>
            <a:off x="2438408" y="6654024"/>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b="0" i="0" u="none" strike="noStrike" cap="none" spc="0" normalizeH="0" baseline="0" dirty="0" smtClean="0">
                <a:ln>
                  <a:noFill/>
                </a:ln>
                <a:solidFill>
                  <a:srgbClr val="FF0000"/>
                </a:solidFill>
                <a:effectLst/>
                <a:uFillTx/>
                <a:sym typeface="Helvetica Light"/>
              </a:rPr>
              <a:t>✶</a:t>
            </a:r>
            <a:endParaRPr kumimoji="0" lang="en-US" b="0" i="0" u="none" strike="noStrike" cap="none" spc="0" normalizeH="0" baseline="0" dirty="0">
              <a:ln>
                <a:noFill/>
              </a:ln>
              <a:solidFill>
                <a:srgbClr val="FF0000"/>
              </a:solidFill>
              <a:effectLst/>
              <a:uFillTx/>
              <a:sym typeface="Helvetica Light"/>
            </a:endParaRPr>
          </a:p>
        </p:txBody>
      </p:sp>
      <p:sp>
        <p:nvSpPr>
          <p:cNvPr id="9" name="Oval 8"/>
          <p:cNvSpPr/>
          <p:nvPr/>
        </p:nvSpPr>
        <p:spPr>
          <a:xfrm>
            <a:off x="3705871" y="6665948"/>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smtClean="0">
                <a:solidFill>
                  <a:srgbClr val="FF0000"/>
                </a:solidFill>
              </a:rPr>
              <a:t>|</a:t>
            </a:r>
            <a:endParaRPr kumimoji="0" lang="en-US" b="0" i="0" u="none" strike="noStrike" cap="none" spc="0" normalizeH="0" baseline="0" dirty="0">
              <a:ln>
                <a:noFill/>
              </a:ln>
              <a:solidFill>
                <a:srgbClr val="FF0000"/>
              </a:solidFill>
              <a:effectLst/>
              <a:uFillTx/>
              <a:sym typeface="Helvetica Light"/>
            </a:endParaRPr>
          </a:p>
        </p:txBody>
      </p:sp>
      <p:sp>
        <p:nvSpPr>
          <p:cNvPr id="10" name="Oval 9"/>
          <p:cNvSpPr/>
          <p:nvPr/>
        </p:nvSpPr>
        <p:spPr>
          <a:xfrm>
            <a:off x="7787671" y="6667712"/>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a:t>
            </a:r>
            <a:endParaRPr kumimoji="0" lang="en-US" b="0" i="0" u="none" strike="noStrike" cap="none" spc="0" normalizeH="0" baseline="0" dirty="0">
              <a:ln>
                <a:noFill/>
              </a:ln>
              <a:solidFill>
                <a:srgbClr val="FF0000"/>
              </a:solidFill>
              <a:effectLst/>
              <a:uFillTx/>
              <a:sym typeface="Helvetica Light"/>
            </a:endParaRPr>
          </a:p>
        </p:txBody>
      </p:sp>
      <p:sp>
        <p:nvSpPr>
          <p:cNvPr id="11" name="Oval 10"/>
          <p:cNvSpPr/>
          <p:nvPr/>
        </p:nvSpPr>
        <p:spPr>
          <a:xfrm>
            <a:off x="10349321" y="6679916"/>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a:t>
            </a:r>
            <a:endParaRPr kumimoji="0" lang="en-US" b="0" i="0" u="none" strike="noStrike" cap="none" spc="0" normalizeH="0" baseline="0" dirty="0">
              <a:ln>
                <a:noFill/>
              </a:ln>
              <a:solidFill>
                <a:srgbClr val="FF0000"/>
              </a:solidFill>
              <a:effectLst/>
              <a:uFillTx/>
              <a:sym typeface="Helvetica Light"/>
            </a:endParaRPr>
          </a:p>
        </p:txBody>
      </p:sp>
      <p:sp>
        <p:nvSpPr>
          <p:cNvPr id="12" name="Oval 11"/>
          <p:cNvSpPr/>
          <p:nvPr/>
        </p:nvSpPr>
        <p:spPr>
          <a:xfrm>
            <a:off x="4688856" y="6665948"/>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mtClean="0">
                <a:solidFill>
                  <a:srgbClr val="FF0000"/>
                </a:solidFill>
              </a:rPr>
              <a:t>(</a:t>
            </a:r>
            <a:endParaRPr kumimoji="0" lang="en-US" b="0" i="0" u="none" strike="noStrike" cap="none" spc="0" normalizeH="0" baseline="0" dirty="0">
              <a:ln>
                <a:noFill/>
              </a:ln>
              <a:solidFill>
                <a:srgbClr val="FF0000"/>
              </a:solidFill>
              <a:effectLst/>
              <a:uFillTx/>
              <a:sym typeface="Helvetica Light"/>
            </a:endParaRPr>
          </a:p>
        </p:txBody>
      </p:sp>
      <p:sp>
        <p:nvSpPr>
          <p:cNvPr id="15" name="Oval 14"/>
          <p:cNvSpPr/>
          <p:nvPr/>
        </p:nvSpPr>
        <p:spPr>
          <a:xfrm>
            <a:off x="11600377" y="6686266"/>
            <a:ext cx="782321" cy="923290"/>
          </a:xfrm>
          <a:prstGeom prst="ellipse">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z</a:t>
            </a:r>
            <a:endParaRPr kumimoji="0" lang="en-US" b="0" i="0" u="none" strike="noStrike" cap="none" spc="0" normalizeH="0" baseline="0" dirty="0">
              <a:ln>
                <a:noFill/>
              </a:ln>
              <a:solidFill>
                <a:srgbClr val="FF0000"/>
              </a:solidFill>
              <a:effectLst/>
              <a:uFillTx/>
              <a:sym typeface="Helvetica Light"/>
            </a:endParaRPr>
          </a:p>
        </p:txBody>
      </p:sp>
      <p:sp>
        <p:nvSpPr>
          <p:cNvPr id="16" name="Oval 15"/>
          <p:cNvSpPr/>
          <p:nvPr/>
        </p:nvSpPr>
        <p:spPr>
          <a:xfrm>
            <a:off x="6842786" y="6660374"/>
            <a:ext cx="782321" cy="923290"/>
          </a:xfrm>
          <a:prstGeom prst="ellipse">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c</a:t>
            </a:r>
            <a:endParaRPr kumimoji="0" lang="en-US" b="0" i="0" u="none" strike="noStrike" cap="none" spc="0" normalizeH="0" baseline="0" dirty="0">
              <a:ln>
                <a:noFill/>
              </a:ln>
              <a:solidFill>
                <a:srgbClr val="FF0000"/>
              </a:solidFill>
              <a:effectLst/>
              <a:uFillTx/>
              <a:sym typeface="Helvetica Light"/>
            </a:endParaRPr>
          </a:p>
        </p:txBody>
      </p:sp>
      <p:sp>
        <p:nvSpPr>
          <p:cNvPr id="17" name="Oval 16"/>
          <p:cNvSpPr/>
          <p:nvPr/>
        </p:nvSpPr>
        <p:spPr>
          <a:xfrm>
            <a:off x="5897901" y="6660374"/>
            <a:ext cx="782321" cy="923290"/>
          </a:xfrm>
          <a:prstGeom prst="ellipse">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b</a:t>
            </a:r>
            <a:endParaRPr kumimoji="0" lang="en-US" b="0" i="0" u="none" strike="noStrike" cap="none" spc="0" normalizeH="0" baseline="0" dirty="0">
              <a:ln>
                <a:noFill/>
              </a:ln>
              <a:solidFill>
                <a:srgbClr val="FF0000"/>
              </a:solidFill>
              <a:effectLst/>
              <a:uFillTx/>
              <a:sym typeface="Helvetica Light"/>
            </a:endParaRPr>
          </a:p>
        </p:txBody>
      </p:sp>
      <p:sp>
        <p:nvSpPr>
          <p:cNvPr id="18" name="Oval 17"/>
          <p:cNvSpPr/>
          <p:nvPr/>
        </p:nvSpPr>
        <p:spPr>
          <a:xfrm>
            <a:off x="1455423" y="6654024"/>
            <a:ext cx="782321" cy="923290"/>
          </a:xfrm>
          <a:prstGeom prst="ellipse">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a</a:t>
            </a:r>
            <a:endParaRPr kumimoji="0" lang="en-US" b="0" i="0" u="none" strike="noStrike" cap="none" spc="0" normalizeH="0" baseline="0" dirty="0">
              <a:ln>
                <a:noFill/>
              </a:ln>
              <a:solidFill>
                <a:srgbClr val="FF0000"/>
              </a:solidFill>
              <a:effectLst/>
              <a:uFillTx/>
              <a:sym typeface="Helvetica Light"/>
            </a:endParaRPr>
          </a:p>
        </p:txBody>
      </p:sp>
      <p:sp>
        <p:nvSpPr>
          <p:cNvPr id="19" name="Oval 18"/>
          <p:cNvSpPr/>
          <p:nvPr/>
        </p:nvSpPr>
        <p:spPr>
          <a:xfrm>
            <a:off x="9061485" y="6679916"/>
            <a:ext cx="782321"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b="0" i="0" u="none" strike="noStrike" cap="none" spc="0" normalizeH="0" baseline="0" dirty="0" smtClean="0">
                <a:ln>
                  <a:noFill/>
                </a:ln>
                <a:solidFill>
                  <a:srgbClr val="FF0000"/>
                </a:solidFill>
                <a:effectLst/>
                <a:uFillTx/>
                <a:sym typeface="Helvetica Light"/>
              </a:rPr>
              <a:t>✶</a:t>
            </a:r>
            <a:endParaRPr kumimoji="0" lang="en-US" b="0" i="0" u="none" strike="noStrike" cap="none" spc="0" normalizeH="0" baseline="0" dirty="0">
              <a:ln>
                <a:noFill/>
              </a:ln>
              <a:solidFill>
                <a:srgbClr val="FF0000"/>
              </a:solidFill>
              <a:effectLst/>
              <a:uFillTx/>
              <a:sym typeface="Helvetica Light"/>
            </a:endParaRPr>
          </a:p>
        </p:txBody>
      </p:sp>
      <p:cxnSp>
        <p:nvCxnSpPr>
          <p:cNvPr id="32" name="Straight Arrow Connector 19"/>
          <p:cNvCxnSpPr>
            <a:stCxn id="4" idx="6"/>
            <a:endCxn id="18" idx="2"/>
          </p:cNvCxnSpPr>
          <p:nvPr/>
        </p:nvCxnSpPr>
        <p:spPr>
          <a:xfrm flipV="1">
            <a:off x="980490" y="7115669"/>
            <a:ext cx="474933" cy="13688"/>
          </a:xfrm>
          <a:prstGeom prst="curvedConnector3">
            <a:avLst>
              <a:gd name="adj1" fmla="val 5000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0" name="Straight Arrow Connector 19"/>
          <p:cNvCxnSpPr>
            <a:stCxn id="5" idx="6"/>
            <a:endCxn id="9" idx="2"/>
          </p:cNvCxnSpPr>
          <p:nvPr/>
        </p:nvCxnSpPr>
        <p:spPr>
          <a:xfrm>
            <a:off x="3220729" y="7115669"/>
            <a:ext cx="485142" cy="11924"/>
          </a:xfrm>
          <a:prstGeom prst="curvedConnector3">
            <a:avLst>
              <a:gd name="adj1" fmla="val 5000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67" name="Straight Arrow Connector 19"/>
          <p:cNvCxnSpPr>
            <a:stCxn id="10" idx="6"/>
            <a:endCxn id="19" idx="2"/>
          </p:cNvCxnSpPr>
          <p:nvPr/>
        </p:nvCxnSpPr>
        <p:spPr>
          <a:xfrm>
            <a:off x="8569992" y="7129357"/>
            <a:ext cx="491493" cy="12204"/>
          </a:xfrm>
          <a:prstGeom prst="curvedConnector3">
            <a:avLst>
              <a:gd name="adj1" fmla="val 5000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71" name="Straight Arrow Connector 19"/>
          <p:cNvCxnSpPr>
            <a:stCxn id="12" idx="6"/>
            <a:endCxn id="17" idx="2"/>
          </p:cNvCxnSpPr>
          <p:nvPr/>
        </p:nvCxnSpPr>
        <p:spPr>
          <a:xfrm flipV="1">
            <a:off x="5471177" y="7122019"/>
            <a:ext cx="426724" cy="5574"/>
          </a:xfrm>
          <a:prstGeom prst="curvedConnector3">
            <a:avLst>
              <a:gd name="adj1" fmla="val 5000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76" name="Straight Arrow Connector 19"/>
          <p:cNvCxnSpPr>
            <a:stCxn id="19" idx="6"/>
            <a:endCxn id="11" idx="2"/>
          </p:cNvCxnSpPr>
          <p:nvPr/>
        </p:nvCxnSpPr>
        <p:spPr>
          <a:xfrm>
            <a:off x="9843806" y="7141561"/>
            <a:ext cx="505515" cy="12700"/>
          </a:xfrm>
          <a:prstGeom prst="curvedConnector3">
            <a:avLst>
              <a:gd name="adj1" fmla="val 5000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79" name="Straight Arrow Connector 19"/>
          <p:cNvCxnSpPr>
            <a:stCxn id="11" idx="6"/>
            <a:endCxn id="15" idx="2"/>
          </p:cNvCxnSpPr>
          <p:nvPr/>
        </p:nvCxnSpPr>
        <p:spPr>
          <a:xfrm>
            <a:off x="11131642" y="7141561"/>
            <a:ext cx="468735" cy="6350"/>
          </a:xfrm>
          <a:prstGeom prst="curvedConnector3">
            <a:avLst>
              <a:gd name="adj1" fmla="val 5000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7" name="Oval 86"/>
          <p:cNvSpPr/>
          <p:nvPr/>
        </p:nvSpPr>
        <p:spPr>
          <a:xfrm>
            <a:off x="11404821" y="8276657"/>
            <a:ext cx="1173432" cy="923290"/>
          </a:xfrm>
          <a:prstGeom prst="ellipse">
            <a:avLst/>
          </a:prstGeom>
          <a:solidFill>
            <a:srgbClr val="FFFF00"/>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mtClean="0">
                <a:solidFill>
                  <a:srgbClr val="FF0000"/>
                </a:solidFill>
              </a:rPr>
              <a:t>AS</a:t>
            </a:r>
            <a:endParaRPr kumimoji="0" lang="en-US" b="0" i="0" u="none" strike="noStrike" cap="none" spc="0" normalizeH="0" baseline="0" dirty="0">
              <a:ln>
                <a:noFill/>
              </a:ln>
              <a:solidFill>
                <a:srgbClr val="FF0000"/>
              </a:solidFill>
              <a:effectLst/>
              <a:uFillTx/>
              <a:sym typeface="Helvetica Light"/>
            </a:endParaRPr>
          </a:p>
        </p:txBody>
      </p:sp>
      <p:cxnSp>
        <p:nvCxnSpPr>
          <p:cNvPr id="21" name="Straight Arrow Connector 19"/>
          <p:cNvCxnSpPr/>
          <p:nvPr/>
        </p:nvCxnSpPr>
        <p:spPr>
          <a:xfrm rot="5400000" flipH="1" flipV="1">
            <a:off x="2843951" y="5371444"/>
            <a:ext cx="1764" cy="4490687"/>
          </a:xfrm>
          <a:prstGeom prst="curvedConnector3">
            <a:avLst>
              <a:gd name="adj1" fmla="val -46365193"/>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2" name="Straight Arrow Connector 19"/>
          <p:cNvCxnSpPr/>
          <p:nvPr/>
        </p:nvCxnSpPr>
        <p:spPr>
          <a:xfrm rot="16200000" flipH="1">
            <a:off x="7421933" y="4301165"/>
            <a:ext cx="13968" cy="6643450"/>
          </a:xfrm>
          <a:prstGeom prst="curvedConnector3">
            <a:avLst>
              <a:gd name="adj1" fmla="val 922858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3" name="Straight Arrow Connector 19"/>
          <p:cNvCxnSpPr>
            <a:endCxn id="26" idx="4"/>
          </p:cNvCxnSpPr>
          <p:nvPr/>
        </p:nvCxnSpPr>
        <p:spPr>
          <a:xfrm rot="16200000" flipH="1">
            <a:off x="2338076" y="7085821"/>
            <a:ext cx="12700" cy="982985"/>
          </a:xfrm>
          <a:prstGeom prst="curvedConnector3">
            <a:avLst>
              <a:gd name="adj1" fmla="val 3640000"/>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4" name="Straight Arrow Connector 19"/>
          <p:cNvCxnSpPr>
            <a:stCxn id="26" idx="0"/>
          </p:cNvCxnSpPr>
          <p:nvPr/>
        </p:nvCxnSpPr>
        <p:spPr>
          <a:xfrm rot="16200000" flipV="1">
            <a:off x="2338077" y="6162531"/>
            <a:ext cx="12700" cy="982985"/>
          </a:xfrm>
          <a:prstGeom prst="curvedConnector3">
            <a:avLst>
              <a:gd name="adj1" fmla="val 4280016"/>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5" name="Straight Arrow Connector 19"/>
          <p:cNvCxnSpPr/>
          <p:nvPr/>
        </p:nvCxnSpPr>
        <p:spPr>
          <a:xfrm rot="16200000" flipV="1">
            <a:off x="7259348" y="4486617"/>
            <a:ext cx="13968" cy="4372629"/>
          </a:xfrm>
          <a:prstGeom prst="curvedConnector3">
            <a:avLst>
              <a:gd name="adj1" fmla="val 5300745"/>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6" name="Straight Arrow Connector 19"/>
          <p:cNvCxnSpPr/>
          <p:nvPr/>
        </p:nvCxnSpPr>
        <p:spPr>
          <a:xfrm rot="16200000" flipH="1">
            <a:off x="7259347" y="5409907"/>
            <a:ext cx="13968" cy="4372629"/>
          </a:xfrm>
          <a:prstGeom prst="curvedConnector3">
            <a:avLst>
              <a:gd name="adj1" fmla="val 4937056"/>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025567975"/>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Traversing The Graph</a:t>
            </a:r>
            <a:endParaRPr lang="en-US" dirty="0"/>
          </a:p>
        </p:txBody>
      </p:sp>
      <p:sp>
        <p:nvSpPr>
          <p:cNvPr id="3" name="Text Placeholder 2"/>
          <p:cNvSpPr>
            <a:spLocks noGrp="1"/>
          </p:cNvSpPr>
          <p:nvPr>
            <p:ph type="body" idx="1"/>
          </p:nvPr>
        </p:nvSpPr>
        <p:spPr>
          <a:xfrm>
            <a:off x="457200" y="2603500"/>
            <a:ext cx="12059920" cy="6875780"/>
          </a:xfrm>
        </p:spPr>
        <p:txBody>
          <a:bodyPr/>
          <a:lstStyle/>
          <a:p>
            <a:r>
              <a:rPr lang="en-US" dirty="0" smtClean="0"/>
              <a:t>From state 0, find all connected states on the graph</a:t>
            </a:r>
          </a:p>
          <a:p>
            <a:r>
              <a:rPr lang="en-US" dirty="0" smtClean="0"/>
              <a:t>Read a char, and see if it matches any of these states x</a:t>
            </a:r>
          </a:p>
          <a:p>
            <a:pPr lvl="1"/>
            <a:r>
              <a:rPr lang="en-US" dirty="0" smtClean="0"/>
              <a:t>If yes, add x+1 to the next states to consider in the path</a:t>
            </a:r>
          </a:p>
          <a:p>
            <a:pPr lvl="1"/>
            <a:r>
              <a:rPr lang="en-US" dirty="0" smtClean="0"/>
              <a:t>If no, exclude such state</a:t>
            </a:r>
          </a:p>
          <a:p>
            <a:r>
              <a:rPr lang="en-US" dirty="0" smtClean="0"/>
              <a:t>From all the x+1 matched states, add all connected states</a:t>
            </a:r>
          </a:p>
          <a:p>
            <a:r>
              <a:rPr lang="en-US" dirty="0" smtClean="0"/>
              <a:t>Repeat until either 0 matches, or read whole input</a:t>
            </a:r>
          </a:p>
          <a:p>
            <a:r>
              <a:rPr lang="en-US" dirty="0" smtClean="0"/>
              <a:t>If read whole input and in AS, then there is a match</a:t>
            </a:r>
            <a:endParaRPr lang="en-US" dirty="0"/>
          </a:p>
        </p:txBody>
      </p:sp>
    </p:spTree>
    <p:extLst>
      <p:ext uri="{BB962C8B-B14F-4D97-AF65-F5344CB8AC3E}">
        <p14:creationId xmlns:p14="http://schemas.microsoft.com/office/powerpoint/2010/main" val="1220228132"/>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Text Placeholder 2"/>
          <p:cNvSpPr>
            <a:spLocks noGrp="1"/>
          </p:cNvSpPr>
          <p:nvPr>
            <p:ph type="body" idx="1"/>
          </p:nvPr>
        </p:nvSpPr>
        <p:spPr/>
        <p:txBody>
          <a:bodyPr/>
          <a:lstStyle/>
          <a:p>
            <a:r>
              <a:rPr lang="en-US" dirty="0"/>
              <a:t>Study Book </a:t>
            </a:r>
            <a:r>
              <a:rPr lang="en-US"/>
              <a:t>Chapter </a:t>
            </a:r>
            <a:r>
              <a:rPr lang="en-US" smtClean="0"/>
              <a:t>5.3 and 5.4</a:t>
            </a:r>
            <a:endParaRPr lang="en-US" dirty="0" smtClean="0"/>
          </a:p>
          <a:p>
            <a:pPr lvl="1"/>
            <a:r>
              <a:rPr lang="en-US" dirty="0" smtClean="0"/>
              <a:t>but not Boyer-Moore, nor Rabin-Karp</a:t>
            </a:r>
          </a:p>
          <a:p>
            <a:r>
              <a:rPr lang="en-US" dirty="0" smtClean="0"/>
              <a:t>Study code in the </a:t>
            </a:r>
            <a:r>
              <a:rPr lang="en-US" i="1" dirty="0" smtClean="0"/>
              <a:t>org.pg4200.les09</a:t>
            </a:r>
            <a:r>
              <a:rPr lang="en-US" dirty="0" smtClean="0"/>
              <a:t> package</a:t>
            </a:r>
          </a:p>
          <a:p>
            <a:r>
              <a:rPr lang="en-US" dirty="0" smtClean="0"/>
              <a:t>Do exercises in </a:t>
            </a:r>
            <a:r>
              <a:rPr lang="en-US" i="1" dirty="0" smtClean="0"/>
              <a:t>exercises/ex09</a:t>
            </a:r>
          </a:p>
          <a:p>
            <a:r>
              <a:rPr lang="en-US" dirty="0" smtClean="0"/>
              <a:t>Extra: do exercises in the book</a:t>
            </a:r>
            <a:endParaRPr lang="en-US" dirty="0"/>
          </a:p>
        </p:txBody>
      </p:sp>
    </p:spTree>
    <p:extLst>
      <p:ext uri="{BB962C8B-B14F-4D97-AF65-F5344CB8AC3E}">
        <p14:creationId xmlns:p14="http://schemas.microsoft.com/office/powerpoint/2010/main" val="321357673"/>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Brute Force</a:t>
            </a:r>
            <a:endParaRPr lang="en-US" dirty="0"/>
          </a:p>
        </p:txBody>
      </p:sp>
      <p:sp>
        <p:nvSpPr>
          <p:cNvPr id="3" name="Text Placeholder 2"/>
          <p:cNvSpPr>
            <a:spLocks noGrp="1"/>
          </p:cNvSpPr>
          <p:nvPr>
            <p:ph type="body" idx="1"/>
          </p:nvPr>
        </p:nvSpPr>
        <p:spPr>
          <a:xfrm>
            <a:off x="354563" y="2603500"/>
            <a:ext cx="12353731" cy="2546998"/>
          </a:xfrm>
        </p:spPr>
        <p:txBody>
          <a:bodyPr/>
          <a:lstStyle/>
          <a:p>
            <a:r>
              <a:rPr lang="en-US" dirty="0" smtClean="0"/>
              <a:t>For each position “</a:t>
            </a:r>
            <a:r>
              <a:rPr lang="en-US" dirty="0" err="1" smtClean="0"/>
              <a:t>i</a:t>
            </a:r>
            <a:r>
              <a:rPr lang="en-US" dirty="0" smtClean="0"/>
              <a:t>” in N, check if the next M chars match the values in the target</a:t>
            </a:r>
          </a:p>
          <a:p>
            <a:r>
              <a:rPr lang="en-US" dirty="0" smtClean="0"/>
              <a:t>If a single letter does not match, continue with “i+1”</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66549277"/>
              </p:ext>
            </p:extLst>
          </p:nvPr>
        </p:nvGraphicFramePr>
        <p:xfrm>
          <a:off x="952504" y="5937898"/>
          <a:ext cx="11868318" cy="2286000"/>
        </p:xfrm>
        <a:graphic>
          <a:graphicData uri="http://schemas.openxmlformats.org/drawingml/2006/table">
            <a:tbl>
              <a:tblPr firstRow="1" bandRow="1">
                <a:tableStyleId>{5940675A-B579-460E-94D1-54222C63F5DA}</a:tableStyleId>
              </a:tblPr>
              <a:tblGrid>
                <a:gridCol w="539469">
                  <a:extLst>
                    <a:ext uri="{9D8B030D-6E8A-4147-A177-3AD203B41FA5}">
                      <a16:colId xmlns:a16="http://schemas.microsoft.com/office/drawing/2014/main" val="2966260843"/>
                    </a:ext>
                  </a:extLst>
                </a:gridCol>
                <a:gridCol w="539469">
                  <a:extLst>
                    <a:ext uri="{9D8B030D-6E8A-4147-A177-3AD203B41FA5}">
                      <a16:colId xmlns:a16="http://schemas.microsoft.com/office/drawing/2014/main" val="2655403497"/>
                    </a:ext>
                  </a:extLst>
                </a:gridCol>
                <a:gridCol w="539469">
                  <a:extLst>
                    <a:ext uri="{9D8B030D-6E8A-4147-A177-3AD203B41FA5}">
                      <a16:colId xmlns:a16="http://schemas.microsoft.com/office/drawing/2014/main" val="51161918"/>
                    </a:ext>
                  </a:extLst>
                </a:gridCol>
                <a:gridCol w="539469">
                  <a:extLst>
                    <a:ext uri="{9D8B030D-6E8A-4147-A177-3AD203B41FA5}">
                      <a16:colId xmlns:a16="http://schemas.microsoft.com/office/drawing/2014/main" val="4085757781"/>
                    </a:ext>
                  </a:extLst>
                </a:gridCol>
                <a:gridCol w="539469">
                  <a:extLst>
                    <a:ext uri="{9D8B030D-6E8A-4147-A177-3AD203B41FA5}">
                      <a16:colId xmlns:a16="http://schemas.microsoft.com/office/drawing/2014/main" val="1885259141"/>
                    </a:ext>
                  </a:extLst>
                </a:gridCol>
                <a:gridCol w="539469">
                  <a:extLst>
                    <a:ext uri="{9D8B030D-6E8A-4147-A177-3AD203B41FA5}">
                      <a16:colId xmlns:a16="http://schemas.microsoft.com/office/drawing/2014/main" val="3406693815"/>
                    </a:ext>
                  </a:extLst>
                </a:gridCol>
                <a:gridCol w="539469">
                  <a:extLst>
                    <a:ext uri="{9D8B030D-6E8A-4147-A177-3AD203B41FA5}">
                      <a16:colId xmlns:a16="http://schemas.microsoft.com/office/drawing/2014/main" val="551427343"/>
                    </a:ext>
                  </a:extLst>
                </a:gridCol>
                <a:gridCol w="539469">
                  <a:extLst>
                    <a:ext uri="{9D8B030D-6E8A-4147-A177-3AD203B41FA5}">
                      <a16:colId xmlns:a16="http://schemas.microsoft.com/office/drawing/2014/main" val="3236945442"/>
                    </a:ext>
                  </a:extLst>
                </a:gridCol>
                <a:gridCol w="539469">
                  <a:extLst>
                    <a:ext uri="{9D8B030D-6E8A-4147-A177-3AD203B41FA5}">
                      <a16:colId xmlns:a16="http://schemas.microsoft.com/office/drawing/2014/main" val="2958950025"/>
                    </a:ext>
                  </a:extLst>
                </a:gridCol>
                <a:gridCol w="539469">
                  <a:extLst>
                    <a:ext uri="{9D8B030D-6E8A-4147-A177-3AD203B41FA5}">
                      <a16:colId xmlns:a16="http://schemas.microsoft.com/office/drawing/2014/main" val="315992084"/>
                    </a:ext>
                  </a:extLst>
                </a:gridCol>
                <a:gridCol w="539469">
                  <a:extLst>
                    <a:ext uri="{9D8B030D-6E8A-4147-A177-3AD203B41FA5}">
                      <a16:colId xmlns:a16="http://schemas.microsoft.com/office/drawing/2014/main" val="962633385"/>
                    </a:ext>
                  </a:extLst>
                </a:gridCol>
                <a:gridCol w="539469">
                  <a:extLst>
                    <a:ext uri="{9D8B030D-6E8A-4147-A177-3AD203B41FA5}">
                      <a16:colId xmlns:a16="http://schemas.microsoft.com/office/drawing/2014/main" val="1985844426"/>
                    </a:ext>
                  </a:extLst>
                </a:gridCol>
                <a:gridCol w="539469">
                  <a:extLst>
                    <a:ext uri="{9D8B030D-6E8A-4147-A177-3AD203B41FA5}">
                      <a16:colId xmlns:a16="http://schemas.microsoft.com/office/drawing/2014/main" val="173885675"/>
                    </a:ext>
                  </a:extLst>
                </a:gridCol>
                <a:gridCol w="539469">
                  <a:extLst>
                    <a:ext uri="{9D8B030D-6E8A-4147-A177-3AD203B41FA5}">
                      <a16:colId xmlns:a16="http://schemas.microsoft.com/office/drawing/2014/main" val="1196902404"/>
                    </a:ext>
                  </a:extLst>
                </a:gridCol>
                <a:gridCol w="539469">
                  <a:extLst>
                    <a:ext uri="{9D8B030D-6E8A-4147-A177-3AD203B41FA5}">
                      <a16:colId xmlns:a16="http://schemas.microsoft.com/office/drawing/2014/main" val="3576583593"/>
                    </a:ext>
                  </a:extLst>
                </a:gridCol>
                <a:gridCol w="539469">
                  <a:extLst>
                    <a:ext uri="{9D8B030D-6E8A-4147-A177-3AD203B41FA5}">
                      <a16:colId xmlns:a16="http://schemas.microsoft.com/office/drawing/2014/main" val="1807945616"/>
                    </a:ext>
                  </a:extLst>
                </a:gridCol>
                <a:gridCol w="539469">
                  <a:extLst>
                    <a:ext uri="{9D8B030D-6E8A-4147-A177-3AD203B41FA5}">
                      <a16:colId xmlns:a16="http://schemas.microsoft.com/office/drawing/2014/main" val="1719638238"/>
                    </a:ext>
                  </a:extLst>
                </a:gridCol>
                <a:gridCol w="539469">
                  <a:extLst>
                    <a:ext uri="{9D8B030D-6E8A-4147-A177-3AD203B41FA5}">
                      <a16:colId xmlns:a16="http://schemas.microsoft.com/office/drawing/2014/main" val="301325865"/>
                    </a:ext>
                  </a:extLst>
                </a:gridCol>
                <a:gridCol w="539469">
                  <a:extLst>
                    <a:ext uri="{9D8B030D-6E8A-4147-A177-3AD203B41FA5}">
                      <a16:colId xmlns:a16="http://schemas.microsoft.com/office/drawing/2014/main" val="1613703355"/>
                    </a:ext>
                  </a:extLst>
                </a:gridCol>
                <a:gridCol w="539469">
                  <a:extLst>
                    <a:ext uri="{9D8B030D-6E8A-4147-A177-3AD203B41FA5}">
                      <a16:colId xmlns:a16="http://schemas.microsoft.com/office/drawing/2014/main" val="3940161714"/>
                    </a:ext>
                  </a:extLst>
                </a:gridCol>
                <a:gridCol w="539469">
                  <a:extLst>
                    <a:ext uri="{9D8B030D-6E8A-4147-A177-3AD203B41FA5}">
                      <a16:colId xmlns:a16="http://schemas.microsoft.com/office/drawing/2014/main" val="2319542359"/>
                    </a:ext>
                  </a:extLst>
                </a:gridCol>
                <a:gridCol w="539469">
                  <a:extLst>
                    <a:ext uri="{9D8B030D-6E8A-4147-A177-3AD203B41FA5}">
                      <a16:colId xmlns:a16="http://schemas.microsoft.com/office/drawing/2014/main" val="1281623815"/>
                    </a:ext>
                  </a:extLst>
                </a:gridCol>
              </a:tblGrid>
              <a:tr h="409210">
                <a:tc>
                  <a:txBody>
                    <a:bodyPr/>
                    <a:lstStyle/>
                    <a:p>
                      <a:r>
                        <a:rPr lang="en-US" sz="2400" dirty="0" smtClean="0"/>
                        <a:t>0</a:t>
                      </a:r>
                      <a:endParaRPr lang="en-US" sz="2400" dirty="0"/>
                    </a:p>
                  </a:txBody>
                  <a:tcPr>
                    <a:solidFill>
                      <a:schemeClr val="accent3"/>
                    </a:solidFill>
                  </a:tcPr>
                </a:tc>
                <a:tc>
                  <a:txBody>
                    <a:bodyPr/>
                    <a:lstStyle/>
                    <a:p>
                      <a:r>
                        <a:rPr lang="en-US" sz="2400" dirty="0" smtClean="0"/>
                        <a:t>1</a:t>
                      </a:r>
                      <a:endParaRPr lang="en-US" sz="2400" dirty="0"/>
                    </a:p>
                  </a:txBody>
                  <a:tcPr>
                    <a:solidFill>
                      <a:schemeClr val="accent3"/>
                    </a:solidFill>
                  </a:tcPr>
                </a:tc>
                <a:tc>
                  <a:txBody>
                    <a:bodyPr/>
                    <a:lstStyle/>
                    <a:p>
                      <a:r>
                        <a:rPr lang="en-US" sz="2400" dirty="0" smtClean="0"/>
                        <a:t>2</a:t>
                      </a:r>
                      <a:endParaRPr lang="en-US" sz="2400" dirty="0"/>
                    </a:p>
                  </a:txBody>
                  <a:tcPr>
                    <a:solidFill>
                      <a:schemeClr val="accent3"/>
                    </a:solidFill>
                  </a:tcPr>
                </a:tc>
                <a:tc>
                  <a:txBody>
                    <a:bodyPr/>
                    <a:lstStyle/>
                    <a:p>
                      <a:r>
                        <a:rPr lang="en-US" sz="2400" dirty="0" smtClean="0"/>
                        <a:t>3</a:t>
                      </a:r>
                      <a:endParaRPr lang="en-US" sz="2400" dirty="0"/>
                    </a:p>
                  </a:txBody>
                  <a:tcPr>
                    <a:solidFill>
                      <a:schemeClr val="accent3"/>
                    </a:solidFill>
                  </a:tcPr>
                </a:tc>
                <a:tc>
                  <a:txBody>
                    <a:bodyPr/>
                    <a:lstStyle/>
                    <a:p>
                      <a:r>
                        <a:rPr lang="en-US" sz="2400" dirty="0" smtClean="0"/>
                        <a:t>4</a:t>
                      </a:r>
                      <a:endParaRPr lang="en-US" sz="2400" dirty="0"/>
                    </a:p>
                  </a:txBody>
                  <a:tcPr>
                    <a:solidFill>
                      <a:schemeClr val="accent3"/>
                    </a:solidFill>
                  </a:tcPr>
                </a:tc>
                <a:tc>
                  <a:txBody>
                    <a:bodyPr/>
                    <a:lstStyle/>
                    <a:p>
                      <a:r>
                        <a:rPr lang="en-US" sz="2400" dirty="0" smtClean="0"/>
                        <a:t>5</a:t>
                      </a:r>
                      <a:endParaRPr lang="en-US" sz="2400" dirty="0"/>
                    </a:p>
                  </a:txBody>
                  <a:tcPr>
                    <a:solidFill>
                      <a:schemeClr val="accent3"/>
                    </a:solidFill>
                  </a:tcPr>
                </a:tc>
                <a:tc>
                  <a:txBody>
                    <a:bodyPr/>
                    <a:lstStyle/>
                    <a:p>
                      <a:r>
                        <a:rPr lang="en-US" sz="2400" dirty="0" smtClean="0"/>
                        <a:t>6</a:t>
                      </a:r>
                      <a:endParaRPr lang="en-US" sz="2400" dirty="0"/>
                    </a:p>
                  </a:txBody>
                  <a:tcPr>
                    <a:solidFill>
                      <a:schemeClr val="accent3"/>
                    </a:solidFill>
                  </a:tcPr>
                </a:tc>
                <a:tc>
                  <a:txBody>
                    <a:bodyPr/>
                    <a:lstStyle/>
                    <a:p>
                      <a:r>
                        <a:rPr lang="en-US" sz="2400" dirty="0" smtClean="0"/>
                        <a:t>7</a:t>
                      </a:r>
                      <a:endParaRPr lang="en-US" sz="2400" dirty="0"/>
                    </a:p>
                  </a:txBody>
                  <a:tcPr>
                    <a:solidFill>
                      <a:schemeClr val="accent3"/>
                    </a:solidFill>
                  </a:tcPr>
                </a:tc>
                <a:tc>
                  <a:txBody>
                    <a:bodyPr/>
                    <a:lstStyle/>
                    <a:p>
                      <a:r>
                        <a:rPr lang="en-US" sz="2400" dirty="0" smtClean="0"/>
                        <a:t>8</a:t>
                      </a:r>
                      <a:endParaRPr lang="en-US" sz="2400" dirty="0"/>
                    </a:p>
                  </a:txBody>
                  <a:tcPr>
                    <a:solidFill>
                      <a:schemeClr val="accent3"/>
                    </a:solidFill>
                  </a:tcPr>
                </a:tc>
                <a:tc>
                  <a:txBody>
                    <a:bodyPr/>
                    <a:lstStyle/>
                    <a:p>
                      <a:r>
                        <a:rPr lang="en-US" sz="2400" dirty="0" smtClean="0"/>
                        <a:t>9</a:t>
                      </a:r>
                      <a:endParaRPr lang="en-US" sz="2400" dirty="0"/>
                    </a:p>
                  </a:txBody>
                  <a:tcPr>
                    <a:solidFill>
                      <a:schemeClr val="accent3"/>
                    </a:solidFill>
                  </a:tcPr>
                </a:tc>
                <a:tc>
                  <a:txBody>
                    <a:bodyPr/>
                    <a:lstStyle/>
                    <a:p>
                      <a:r>
                        <a:rPr lang="en-US" sz="2400" dirty="0" smtClean="0"/>
                        <a:t>10</a:t>
                      </a:r>
                      <a:endParaRPr lang="en-US" sz="2400" dirty="0"/>
                    </a:p>
                  </a:txBody>
                  <a:tcPr>
                    <a:solidFill>
                      <a:schemeClr val="accent3"/>
                    </a:solidFill>
                  </a:tcPr>
                </a:tc>
                <a:tc>
                  <a:txBody>
                    <a:bodyPr/>
                    <a:lstStyle/>
                    <a:p>
                      <a:r>
                        <a:rPr lang="en-US" sz="2400" dirty="0" smtClean="0"/>
                        <a:t>11</a:t>
                      </a:r>
                      <a:endParaRPr lang="en-US" sz="2400" dirty="0"/>
                    </a:p>
                  </a:txBody>
                  <a:tcPr>
                    <a:solidFill>
                      <a:schemeClr val="accent3"/>
                    </a:solidFill>
                  </a:tcPr>
                </a:tc>
                <a:tc>
                  <a:txBody>
                    <a:bodyPr/>
                    <a:lstStyle/>
                    <a:p>
                      <a:r>
                        <a:rPr lang="en-US" sz="2400" dirty="0" smtClean="0"/>
                        <a:t>12</a:t>
                      </a:r>
                      <a:endParaRPr lang="en-US" sz="2400" dirty="0"/>
                    </a:p>
                  </a:txBody>
                  <a:tcPr>
                    <a:solidFill>
                      <a:schemeClr val="accent3"/>
                    </a:solidFill>
                  </a:tcPr>
                </a:tc>
                <a:tc>
                  <a:txBody>
                    <a:bodyPr/>
                    <a:lstStyle/>
                    <a:p>
                      <a:r>
                        <a:rPr lang="en-US" sz="2400" dirty="0" smtClean="0"/>
                        <a:t>13</a:t>
                      </a:r>
                      <a:endParaRPr lang="en-US" sz="2400" dirty="0"/>
                    </a:p>
                  </a:txBody>
                  <a:tcPr>
                    <a:solidFill>
                      <a:schemeClr val="accent3"/>
                    </a:solidFill>
                  </a:tcPr>
                </a:tc>
                <a:tc>
                  <a:txBody>
                    <a:bodyPr/>
                    <a:lstStyle/>
                    <a:p>
                      <a:r>
                        <a:rPr lang="en-US" sz="2400" dirty="0" smtClean="0"/>
                        <a:t>14</a:t>
                      </a:r>
                      <a:endParaRPr lang="en-US" sz="2400" dirty="0"/>
                    </a:p>
                  </a:txBody>
                  <a:tcPr>
                    <a:solidFill>
                      <a:schemeClr val="accent3"/>
                    </a:solidFill>
                  </a:tcPr>
                </a:tc>
                <a:tc>
                  <a:txBody>
                    <a:bodyPr/>
                    <a:lstStyle/>
                    <a:p>
                      <a:r>
                        <a:rPr lang="en-US" sz="2400" dirty="0" smtClean="0"/>
                        <a:t>15</a:t>
                      </a:r>
                      <a:endParaRPr lang="en-US" sz="2400" dirty="0"/>
                    </a:p>
                  </a:txBody>
                  <a:tcPr>
                    <a:solidFill>
                      <a:schemeClr val="accent3"/>
                    </a:solidFill>
                  </a:tcPr>
                </a:tc>
                <a:tc>
                  <a:txBody>
                    <a:bodyPr/>
                    <a:lstStyle/>
                    <a:p>
                      <a:r>
                        <a:rPr lang="en-US" sz="2400" dirty="0" smtClean="0"/>
                        <a:t>16</a:t>
                      </a:r>
                      <a:endParaRPr lang="en-US" sz="2400" dirty="0"/>
                    </a:p>
                  </a:txBody>
                  <a:tcPr>
                    <a:solidFill>
                      <a:schemeClr val="accent3"/>
                    </a:solidFill>
                  </a:tcPr>
                </a:tc>
                <a:tc>
                  <a:txBody>
                    <a:bodyPr/>
                    <a:lstStyle/>
                    <a:p>
                      <a:r>
                        <a:rPr lang="en-US" sz="2400" dirty="0" smtClean="0"/>
                        <a:t>17</a:t>
                      </a:r>
                      <a:endParaRPr lang="en-US" sz="2400" dirty="0"/>
                    </a:p>
                  </a:txBody>
                  <a:tcPr>
                    <a:solidFill>
                      <a:schemeClr val="accent3"/>
                    </a:solidFill>
                  </a:tcPr>
                </a:tc>
                <a:tc>
                  <a:txBody>
                    <a:bodyPr/>
                    <a:lstStyle/>
                    <a:p>
                      <a:r>
                        <a:rPr lang="en-US" sz="2400" dirty="0" smtClean="0"/>
                        <a:t>18</a:t>
                      </a:r>
                      <a:endParaRPr lang="en-US" sz="2400" dirty="0"/>
                    </a:p>
                  </a:txBody>
                  <a:tcPr>
                    <a:solidFill>
                      <a:schemeClr val="accent3"/>
                    </a:solidFill>
                  </a:tcPr>
                </a:tc>
                <a:tc>
                  <a:txBody>
                    <a:bodyPr/>
                    <a:lstStyle/>
                    <a:p>
                      <a:r>
                        <a:rPr lang="en-US" sz="2400" dirty="0" smtClean="0"/>
                        <a:t>19</a:t>
                      </a:r>
                      <a:endParaRPr lang="en-US" sz="2400" dirty="0"/>
                    </a:p>
                  </a:txBody>
                  <a:tcPr>
                    <a:solidFill>
                      <a:schemeClr val="accent3"/>
                    </a:solidFill>
                  </a:tcPr>
                </a:tc>
                <a:tc>
                  <a:txBody>
                    <a:bodyPr/>
                    <a:lstStyle/>
                    <a:p>
                      <a:r>
                        <a:rPr lang="en-US" sz="2400" dirty="0" smtClean="0"/>
                        <a:t>20</a:t>
                      </a:r>
                      <a:endParaRPr lang="en-US" sz="2400" dirty="0"/>
                    </a:p>
                  </a:txBody>
                  <a:tcPr>
                    <a:solidFill>
                      <a:schemeClr val="accent3"/>
                    </a:solidFill>
                  </a:tcPr>
                </a:tc>
                <a:tc>
                  <a:txBody>
                    <a:bodyPr/>
                    <a:lstStyle/>
                    <a:p>
                      <a:r>
                        <a:rPr lang="en-US" sz="2400" dirty="0" smtClean="0"/>
                        <a:t>21</a:t>
                      </a:r>
                      <a:endParaRPr lang="en-US" sz="2400" dirty="0"/>
                    </a:p>
                  </a:txBody>
                  <a:tcPr>
                    <a:solidFill>
                      <a:schemeClr val="accent3"/>
                    </a:solidFill>
                  </a:tcPr>
                </a:tc>
                <a:extLst>
                  <a:ext uri="{0D108BD9-81ED-4DB2-BD59-A6C34878D82A}">
                    <a16:rowId xmlns:a16="http://schemas.microsoft.com/office/drawing/2014/main" val="2074393730"/>
                  </a:ext>
                </a:extLst>
              </a:tr>
              <a:tr h="409210">
                <a:tc>
                  <a:txBody>
                    <a:bodyPr/>
                    <a:lstStyle/>
                    <a:p>
                      <a:r>
                        <a:rPr lang="en-US" sz="2400" dirty="0" smtClean="0"/>
                        <a:t>A</a:t>
                      </a:r>
                      <a:endParaRPr lang="en-US" sz="2400" dirty="0"/>
                    </a:p>
                  </a:txBody>
                  <a:tcPr>
                    <a:solidFill>
                      <a:schemeClr val="accent6">
                        <a:lumMod val="20000"/>
                        <a:lumOff val="80000"/>
                      </a:schemeClr>
                    </a:solidFill>
                  </a:tcPr>
                </a:tc>
                <a:tc>
                  <a:txBody>
                    <a:bodyPr/>
                    <a:lstStyle/>
                    <a:p>
                      <a:endParaRPr lang="en-US" sz="2400" dirty="0"/>
                    </a:p>
                  </a:txBody>
                  <a:tcPr>
                    <a:solidFill>
                      <a:schemeClr val="accent6">
                        <a:lumMod val="20000"/>
                        <a:lumOff val="80000"/>
                      </a:schemeClr>
                    </a:solidFill>
                  </a:tcPr>
                </a:tc>
                <a:tc>
                  <a:txBody>
                    <a:bodyPr/>
                    <a:lstStyle/>
                    <a:p>
                      <a:r>
                        <a:rPr lang="en-US" sz="2400" dirty="0" smtClean="0"/>
                        <a:t>n</a:t>
                      </a:r>
                      <a:endParaRPr lang="en-US" sz="2400" dirty="0"/>
                    </a:p>
                  </a:txBody>
                  <a:tcPr>
                    <a:solidFill>
                      <a:schemeClr val="accent6">
                        <a:lumMod val="20000"/>
                        <a:lumOff val="80000"/>
                      </a:schemeClr>
                    </a:solidFill>
                  </a:tcPr>
                </a:tc>
                <a:tc>
                  <a:txBody>
                    <a:bodyPr/>
                    <a:lstStyle/>
                    <a:p>
                      <a:r>
                        <a:rPr lang="en-US" sz="2400" dirty="0" smtClean="0"/>
                        <a:t>e</a:t>
                      </a:r>
                      <a:endParaRPr lang="en-US" sz="2400" dirty="0"/>
                    </a:p>
                  </a:txBody>
                  <a:tcPr>
                    <a:solidFill>
                      <a:schemeClr val="accent6">
                        <a:lumMod val="20000"/>
                        <a:lumOff val="80000"/>
                      </a:schemeClr>
                    </a:solidFill>
                  </a:tcPr>
                </a:tc>
                <a:tc>
                  <a:txBody>
                    <a:bodyPr/>
                    <a:lstStyle/>
                    <a:p>
                      <a:r>
                        <a:rPr lang="en-US" sz="2400" dirty="0" smtClean="0"/>
                        <a:t>e</a:t>
                      </a:r>
                      <a:endParaRPr lang="en-US" sz="2400" dirty="0"/>
                    </a:p>
                  </a:txBody>
                  <a:tcPr>
                    <a:solidFill>
                      <a:schemeClr val="accent6">
                        <a:lumMod val="20000"/>
                        <a:lumOff val="80000"/>
                      </a:schemeClr>
                    </a:solidFill>
                  </a:tcPr>
                </a:tc>
                <a:tc>
                  <a:txBody>
                    <a:bodyPr/>
                    <a:lstStyle/>
                    <a:p>
                      <a:r>
                        <a:rPr lang="en-US" sz="2400" dirty="0" smtClean="0"/>
                        <a:t>d</a:t>
                      </a:r>
                      <a:endParaRPr lang="en-US" sz="2400" dirty="0"/>
                    </a:p>
                  </a:txBody>
                  <a:tcPr>
                    <a:solidFill>
                      <a:schemeClr val="accent6">
                        <a:lumMod val="20000"/>
                        <a:lumOff val="80000"/>
                      </a:schemeClr>
                    </a:solidFill>
                  </a:tcPr>
                </a:tc>
                <a:tc>
                  <a:txBody>
                    <a:bodyPr/>
                    <a:lstStyle/>
                    <a:p>
                      <a:r>
                        <a:rPr lang="en-US" sz="2400" dirty="0" smtClean="0"/>
                        <a:t>l</a:t>
                      </a:r>
                      <a:endParaRPr lang="en-US" sz="2400" dirty="0"/>
                    </a:p>
                  </a:txBody>
                  <a:tcPr>
                    <a:solidFill>
                      <a:schemeClr val="accent6">
                        <a:lumMod val="20000"/>
                        <a:lumOff val="80000"/>
                      </a:schemeClr>
                    </a:solidFill>
                  </a:tcPr>
                </a:tc>
                <a:tc>
                  <a:txBody>
                    <a:bodyPr/>
                    <a:lstStyle/>
                    <a:p>
                      <a:r>
                        <a:rPr lang="en-US" sz="2400" dirty="0" smtClean="0"/>
                        <a:t>e</a:t>
                      </a:r>
                      <a:endParaRPr lang="en-US" sz="2400" dirty="0"/>
                    </a:p>
                  </a:txBody>
                  <a:tcPr>
                    <a:solidFill>
                      <a:schemeClr val="accent6">
                        <a:lumMod val="20000"/>
                        <a:lumOff val="80000"/>
                      </a:schemeClr>
                    </a:solidFill>
                  </a:tcPr>
                </a:tc>
                <a:tc>
                  <a:txBody>
                    <a:bodyPr/>
                    <a:lstStyle/>
                    <a:p>
                      <a:endParaRPr lang="en-US" sz="2400" dirty="0"/>
                    </a:p>
                  </a:txBody>
                  <a:tcPr>
                    <a:solidFill>
                      <a:schemeClr val="accent6">
                        <a:lumMod val="20000"/>
                        <a:lumOff val="80000"/>
                      </a:schemeClr>
                    </a:solidFill>
                  </a:tcPr>
                </a:tc>
                <a:tc>
                  <a:txBody>
                    <a:bodyPr/>
                    <a:lstStyle/>
                    <a:p>
                      <a:r>
                        <a:rPr lang="en-US" sz="2400" dirty="0" err="1" smtClean="0"/>
                        <a:t>i</a:t>
                      </a:r>
                      <a:endParaRPr lang="en-US" sz="2400" dirty="0"/>
                    </a:p>
                  </a:txBody>
                  <a:tcPr>
                    <a:solidFill>
                      <a:schemeClr val="accent6">
                        <a:lumMod val="20000"/>
                        <a:lumOff val="80000"/>
                      </a:schemeClr>
                    </a:solidFill>
                  </a:tcPr>
                </a:tc>
                <a:tc>
                  <a:txBody>
                    <a:bodyPr/>
                    <a:lstStyle/>
                    <a:p>
                      <a:r>
                        <a:rPr lang="en-US" sz="2400" dirty="0" smtClean="0"/>
                        <a:t>n</a:t>
                      </a:r>
                      <a:endParaRPr lang="en-US" sz="2400" dirty="0"/>
                    </a:p>
                  </a:txBody>
                  <a:tcPr>
                    <a:solidFill>
                      <a:schemeClr val="accent6">
                        <a:lumMod val="20000"/>
                        <a:lumOff val="80000"/>
                      </a:schemeClr>
                    </a:solidFill>
                  </a:tcPr>
                </a:tc>
                <a:tc>
                  <a:txBody>
                    <a:bodyPr/>
                    <a:lstStyle/>
                    <a:p>
                      <a:endParaRPr lang="en-US" sz="2400" dirty="0"/>
                    </a:p>
                  </a:txBody>
                  <a:tcPr>
                    <a:solidFill>
                      <a:schemeClr val="accent6">
                        <a:lumMod val="20000"/>
                        <a:lumOff val="80000"/>
                      </a:schemeClr>
                    </a:solidFill>
                  </a:tcPr>
                </a:tc>
                <a:tc>
                  <a:txBody>
                    <a:bodyPr/>
                    <a:lstStyle/>
                    <a:p>
                      <a:r>
                        <a:rPr lang="en-US" sz="2400" dirty="0" smtClean="0"/>
                        <a:t>a</a:t>
                      </a:r>
                      <a:endParaRPr lang="en-US" sz="2400" dirty="0"/>
                    </a:p>
                  </a:txBody>
                  <a:tcPr>
                    <a:solidFill>
                      <a:schemeClr val="accent6">
                        <a:lumMod val="20000"/>
                        <a:lumOff val="80000"/>
                      </a:schemeClr>
                    </a:solidFill>
                  </a:tcPr>
                </a:tc>
                <a:tc>
                  <a:txBody>
                    <a:bodyPr/>
                    <a:lstStyle/>
                    <a:p>
                      <a:endParaRPr lang="en-US" sz="2400" dirty="0"/>
                    </a:p>
                  </a:txBody>
                  <a:tcPr>
                    <a:solidFill>
                      <a:schemeClr val="accent6">
                        <a:lumMod val="20000"/>
                        <a:lumOff val="80000"/>
                      </a:schemeClr>
                    </a:solidFill>
                  </a:tcPr>
                </a:tc>
                <a:tc>
                  <a:txBody>
                    <a:bodyPr/>
                    <a:lstStyle/>
                    <a:p>
                      <a:r>
                        <a:rPr lang="en-US" sz="2400" dirty="0" smtClean="0"/>
                        <a:t>h</a:t>
                      </a:r>
                      <a:endParaRPr lang="en-US" sz="2400" dirty="0"/>
                    </a:p>
                  </a:txBody>
                  <a:tcPr>
                    <a:solidFill>
                      <a:schemeClr val="accent6">
                        <a:lumMod val="20000"/>
                        <a:lumOff val="80000"/>
                      </a:schemeClr>
                    </a:solidFill>
                  </a:tcPr>
                </a:tc>
                <a:tc>
                  <a:txBody>
                    <a:bodyPr/>
                    <a:lstStyle/>
                    <a:p>
                      <a:r>
                        <a:rPr lang="en-US" sz="2400" dirty="0" smtClean="0"/>
                        <a:t>a</a:t>
                      </a:r>
                      <a:endParaRPr lang="en-US" sz="2400" dirty="0"/>
                    </a:p>
                  </a:txBody>
                  <a:tcPr>
                    <a:solidFill>
                      <a:schemeClr val="accent6">
                        <a:lumMod val="20000"/>
                        <a:lumOff val="80000"/>
                      </a:schemeClr>
                    </a:solidFill>
                  </a:tcPr>
                </a:tc>
                <a:tc>
                  <a:txBody>
                    <a:bodyPr/>
                    <a:lstStyle/>
                    <a:p>
                      <a:r>
                        <a:rPr lang="en-US" sz="2400" dirty="0" smtClean="0"/>
                        <a:t>y</a:t>
                      </a:r>
                      <a:endParaRPr lang="en-US" sz="2400" dirty="0"/>
                    </a:p>
                  </a:txBody>
                  <a:tcPr>
                    <a:solidFill>
                      <a:schemeClr val="accent6">
                        <a:lumMod val="20000"/>
                        <a:lumOff val="80000"/>
                      </a:schemeClr>
                    </a:solidFill>
                  </a:tcPr>
                </a:tc>
                <a:tc>
                  <a:txBody>
                    <a:bodyPr/>
                    <a:lstStyle/>
                    <a:p>
                      <a:r>
                        <a:rPr lang="en-US" sz="2400" dirty="0" smtClean="0"/>
                        <a:t>s</a:t>
                      </a:r>
                      <a:endParaRPr lang="en-US" sz="2400" dirty="0"/>
                    </a:p>
                  </a:txBody>
                  <a:tcPr>
                    <a:solidFill>
                      <a:schemeClr val="accent6">
                        <a:lumMod val="20000"/>
                        <a:lumOff val="80000"/>
                      </a:schemeClr>
                    </a:solidFill>
                  </a:tcPr>
                </a:tc>
                <a:tc>
                  <a:txBody>
                    <a:bodyPr/>
                    <a:lstStyle/>
                    <a:p>
                      <a:r>
                        <a:rPr lang="en-US" sz="2400" dirty="0" smtClean="0"/>
                        <a:t>t</a:t>
                      </a:r>
                      <a:endParaRPr lang="en-US" sz="2400" dirty="0"/>
                    </a:p>
                  </a:txBody>
                  <a:tcPr>
                    <a:solidFill>
                      <a:schemeClr val="accent6">
                        <a:lumMod val="20000"/>
                        <a:lumOff val="80000"/>
                      </a:schemeClr>
                    </a:solidFill>
                  </a:tcPr>
                </a:tc>
                <a:tc>
                  <a:txBody>
                    <a:bodyPr/>
                    <a:lstStyle/>
                    <a:p>
                      <a:r>
                        <a:rPr lang="en-US" sz="2400" dirty="0" smtClean="0"/>
                        <a:t>a</a:t>
                      </a:r>
                      <a:endParaRPr lang="en-US" sz="2400" dirty="0"/>
                    </a:p>
                  </a:txBody>
                  <a:tcPr>
                    <a:solidFill>
                      <a:schemeClr val="accent6">
                        <a:lumMod val="20000"/>
                        <a:lumOff val="80000"/>
                      </a:schemeClr>
                    </a:solidFill>
                  </a:tcPr>
                </a:tc>
                <a:tc>
                  <a:txBody>
                    <a:bodyPr/>
                    <a:lstStyle/>
                    <a:p>
                      <a:r>
                        <a:rPr lang="en-US" sz="2400" dirty="0" smtClean="0"/>
                        <a:t>c</a:t>
                      </a:r>
                      <a:endParaRPr lang="en-US" sz="2400" dirty="0"/>
                    </a:p>
                  </a:txBody>
                  <a:tcPr>
                    <a:solidFill>
                      <a:schemeClr val="accent6">
                        <a:lumMod val="20000"/>
                        <a:lumOff val="80000"/>
                      </a:schemeClr>
                    </a:solidFill>
                  </a:tcPr>
                </a:tc>
                <a:tc>
                  <a:txBody>
                    <a:bodyPr/>
                    <a:lstStyle/>
                    <a:p>
                      <a:r>
                        <a:rPr lang="en-US" sz="2400" dirty="0" err="1" smtClean="0"/>
                        <a:t>k</a:t>
                      </a:r>
                      <a:endParaRPr lang="en-US" sz="2400" dirty="0"/>
                    </a:p>
                  </a:txBody>
                  <a:tcPr>
                    <a:solidFill>
                      <a:schemeClr val="accent6">
                        <a:lumMod val="20000"/>
                        <a:lumOff val="80000"/>
                      </a:schemeClr>
                    </a:solidFill>
                  </a:tcPr>
                </a:tc>
                <a:extLst>
                  <a:ext uri="{0D108BD9-81ED-4DB2-BD59-A6C34878D82A}">
                    <a16:rowId xmlns:a16="http://schemas.microsoft.com/office/drawing/2014/main" val="2659969371"/>
                  </a:ext>
                </a:extLst>
              </a:tr>
              <a:tr h="409210">
                <a:tc>
                  <a:txBody>
                    <a:bodyPr/>
                    <a:lstStyle/>
                    <a:p>
                      <a:r>
                        <a:rPr lang="en-US" sz="2400" dirty="0" smtClean="0"/>
                        <a:t>n</a:t>
                      </a:r>
                      <a:endParaRPr lang="en-US" sz="2400" dirty="0"/>
                    </a:p>
                  </a:txBody>
                  <a:tcPr>
                    <a:solidFill>
                      <a:srgbClr val="FF0000"/>
                    </a:solidFill>
                  </a:tcPr>
                </a:tc>
                <a:tc>
                  <a:txBody>
                    <a:bodyPr/>
                    <a:lstStyle/>
                    <a:p>
                      <a:endParaRPr lang="en-US" sz="2400"/>
                    </a:p>
                  </a:txBody>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3955692095"/>
                  </a:ext>
                </a:extLst>
              </a:tr>
              <a:tr h="409210">
                <a:tc>
                  <a:txBody>
                    <a:bodyPr/>
                    <a:lstStyle/>
                    <a:p>
                      <a:endParaRPr lang="en-US" sz="2400"/>
                    </a:p>
                  </a:txBody>
                  <a:tcPr/>
                </a:tc>
                <a:tc>
                  <a:txBody>
                    <a:bodyPr/>
                    <a:lstStyle/>
                    <a:p>
                      <a:r>
                        <a:rPr lang="en-US" sz="2400" dirty="0" smtClean="0"/>
                        <a:t>n</a:t>
                      </a:r>
                      <a:endParaRPr lang="en-US" sz="2400" dirty="0"/>
                    </a:p>
                  </a:txBody>
                  <a:tcPr>
                    <a:solidFill>
                      <a:srgbClr val="FF0000"/>
                    </a:solid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389747421"/>
                  </a:ext>
                </a:extLst>
              </a:tr>
              <a:tr h="409210">
                <a:tc>
                  <a:txBody>
                    <a:bodyPr/>
                    <a:lstStyle/>
                    <a:p>
                      <a:endParaRPr lang="en-US" sz="2400"/>
                    </a:p>
                  </a:txBody>
                  <a:tcPr/>
                </a:tc>
                <a:tc>
                  <a:txBody>
                    <a:bodyPr/>
                    <a:lstStyle/>
                    <a:p>
                      <a:endParaRPr lang="en-US" sz="2400"/>
                    </a:p>
                  </a:txBody>
                  <a:tcPr/>
                </a:tc>
                <a:tc>
                  <a:txBody>
                    <a:bodyPr/>
                    <a:lstStyle/>
                    <a:p>
                      <a:r>
                        <a:rPr lang="en-US" sz="2400" dirty="0" smtClean="0"/>
                        <a:t>n</a:t>
                      </a:r>
                      <a:endParaRPr lang="en-US" sz="2400" dirty="0"/>
                    </a:p>
                  </a:txBody>
                  <a:tcPr>
                    <a:solidFill>
                      <a:schemeClr val="accent6">
                        <a:lumMod val="60000"/>
                        <a:lumOff val="40000"/>
                      </a:schemeClr>
                    </a:solidFill>
                  </a:tcPr>
                </a:tc>
                <a:tc>
                  <a:txBody>
                    <a:bodyPr/>
                    <a:lstStyle/>
                    <a:p>
                      <a:r>
                        <a:rPr lang="en-US" sz="2400" dirty="0" smtClean="0"/>
                        <a:t>e</a:t>
                      </a:r>
                      <a:endParaRPr lang="en-US" sz="2400" dirty="0"/>
                    </a:p>
                  </a:txBody>
                  <a:tcPr>
                    <a:solidFill>
                      <a:schemeClr val="accent6">
                        <a:lumMod val="60000"/>
                        <a:lumOff val="40000"/>
                      </a:schemeClr>
                    </a:solidFill>
                  </a:tcPr>
                </a:tc>
                <a:tc>
                  <a:txBody>
                    <a:bodyPr/>
                    <a:lstStyle/>
                    <a:p>
                      <a:r>
                        <a:rPr lang="en-US" sz="2400" dirty="0" smtClean="0"/>
                        <a:t>e</a:t>
                      </a:r>
                      <a:endParaRPr lang="en-US" sz="2400" dirty="0"/>
                    </a:p>
                  </a:txBody>
                  <a:tcPr>
                    <a:solidFill>
                      <a:schemeClr val="accent6">
                        <a:lumMod val="60000"/>
                        <a:lumOff val="40000"/>
                      </a:schemeClr>
                    </a:solidFill>
                  </a:tcPr>
                </a:tc>
                <a:tc>
                  <a:txBody>
                    <a:bodyPr/>
                    <a:lstStyle/>
                    <a:p>
                      <a:r>
                        <a:rPr lang="en-US" sz="2400" dirty="0" smtClean="0"/>
                        <a:t>d</a:t>
                      </a:r>
                      <a:endParaRPr lang="en-US" sz="2400" dirty="0"/>
                    </a:p>
                  </a:txBody>
                  <a:tcPr>
                    <a:solidFill>
                      <a:schemeClr val="accent6">
                        <a:lumMod val="60000"/>
                        <a:lumOff val="40000"/>
                      </a:schemeClr>
                    </a:solidFill>
                  </a:tcPr>
                </a:tc>
                <a:tc>
                  <a:txBody>
                    <a:bodyPr/>
                    <a:lstStyle/>
                    <a:p>
                      <a:r>
                        <a:rPr lang="en-US" sz="2400" dirty="0" smtClean="0"/>
                        <a:t>l</a:t>
                      </a:r>
                      <a:endParaRPr lang="en-US" sz="2400" dirty="0"/>
                    </a:p>
                  </a:txBody>
                  <a:tcPr>
                    <a:solidFill>
                      <a:schemeClr val="accent6">
                        <a:lumMod val="60000"/>
                        <a:lumOff val="40000"/>
                      </a:schemeClr>
                    </a:solidFill>
                  </a:tcPr>
                </a:tc>
                <a:tc>
                  <a:txBody>
                    <a:bodyPr/>
                    <a:lstStyle/>
                    <a:p>
                      <a:r>
                        <a:rPr lang="en-US" sz="2400" dirty="0" smtClean="0"/>
                        <a:t>e</a:t>
                      </a:r>
                      <a:endParaRPr lang="en-US" sz="2400" dirty="0"/>
                    </a:p>
                  </a:txBody>
                  <a:tcPr>
                    <a:solidFill>
                      <a:schemeClr val="accent6">
                        <a:lumMod val="60000"/>
                        <a:lumOff val="40000"/>
                      </a:schemeClr>
                    </a:solidFill>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2891262776"/>
                  </a:ext>
                </a:extLst>
              </a:tr>
            </a:tbl>
          </a:graphicData>
        </a:graphic>
      </p:graphicFrame>
      <p:sp>
        <p:nvSpPr>
          <p:cNvPr id="5" name="TextBox 4"/>
          <p:cNvSpPr txBox="1"/>
          <p:nvPr/>
        </p:nvSpPr>
        <p:spPr>
          <a:xfrm>
            <a:off x="177281" y="6814158"/>
            <a:ext cx="593112"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err="1" smtClean="0">
                <a:ln>
                  <a:noFill/>
                </a:ln>
                <a:solidFill>
                  <a:srgbClr val="000000"/>
                </a:solidFill>
                <a:effectLst/>
                <a:uFillTx/>
                <a:latin typeface="+mn-lt"/>
                <a:ea typeface="+mn-ea"/>
                <a:cs typeface="+mn-cs"/>
                <a:sym typeface="Helvetica Light"/>
              </a:rPr>
              <a:t>i</a:t>
            </a:r>
            <a:r>
              <a:rPr kumimoji="0" lang="en-US" sz="2800" b="0" i="0" u="none" strike="noStrike" cap="none" spc="0" normalizeH="0" baseline="0" dirty="0" smtClean="0">
                <a:ln>
                  <a:noFill/>
                </a:ln>
                <a:solidFill>
                  <a:srgbClr val="000000"/>
                </a:solidFill>
                <a:effectLst/>
                <a:uFillTx/>
                <a:latin typeface="+mn-lt"/>
                <a:ea typeface="+mn-ea"/>
                <a:cs typeface="+mn-cs"/>
                <a:sym typeface="Helvetica Light"/>
              </a:rPr>
              <a:t>=0</a:t>
            </a:r>
            <a:endParaRPr kumimoji="0" lang="en-US" sz="28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8" name="TextBox 7"/>
          <p:cNvSpPr txBox="1"/>
          <p:nvPr/>
        </p:nvSpPr>
        <p:spPr>
          <a:xfrm>
            <a:off x="177281" y="7252289"/>
            <a:ext cx="593112"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err="1" smtClean="0">
                <a:ln>
                  <a:noFill/>
                </a:ln>
                <a:solidFill>
                  <a:srgbClr val="000000"/>
                </a:solidFill>
                <a:effectLst/>
                <a:uFillTx/>
                <a:latin typeface="+mn-lt"/>
                <a:ea typeface="+mn-ea"/>
                <a:cs typeface="+mn-cs"/>
                <a:sym typeface="Helvetica Light"/>
              </a:rPr>
              <a:t>i</a:t>
            </a:r>
            <a:r>
              <a:rPr kumimoji="0" lang="en-US" sz="2800" b="0" i="0" u="none" strike="noStrike" cap="none" spc="0" normalizeH="0" baseline="0" dirty="0" smtClean="0">
                <a:ln>
                  <a:noFill/>
                </a:ln>
                <a:solidFill>
                  <a:srgbClr val="000000"/>
                </a:solidFill>
                <a:effectLst/>
                <a:uFillTx/>
                <a:latin typeface="+mn-lt"/>
                <a:ea typeface="+mn-ea"/>
                <a:cs typeface="+mn-cs"/>
                <a:sym typeface="Helvetica Light"/>
              </a:rPr>
              <a:t>=1</a:t>
            </a:r>
            <a:endParaRPr kumimoji="0" lang="en-US" sz="28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9" name="TextBox 8"/>
          <p:cNvSpPr txBox="1"/>
          <p:nvPr/>
        </p:nvSpPr>
        <p:spPr>
          <a:xfrm>
            <a:off x="177281" y="7750440"/>
            <a:ext cx="593112"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err="1" smtClean="0">
                <a:ln>
                  <a:noFill/>
                </a:ln>
                <a:solidFill>
                  <a:srgbClr val="000000"/>
                </a:solidFill>
                <a:effectLst/>
                <a:uFillTx/>
                <a:latin typeface="+mn-lt"/>
                <a:ea typeface="+mn-ea"/>
                <a:cs typeface="+mn-cs"/>
                <a:sym typeface="Helvetica Light"/>
              </a:rPr>
              <a:t>i</a:t>
            </a:r>
            <a:r>
              <a:rPr kumimoji="0" lang="en-US" sz="2800" b="0" i="0" u="none" strike="noStrike" cap="none" spc="0" normalizeH="0" baseline="0" dirty="0" smtClean="0">
                <a:ln>
                  <a:noFill/>
                </a:ln>
                <a:solidFill>
                  <a:srgbClr val="000000"/>
                </a:solidFill>
                <a:effectLst/>
                <a:uFillTx/>
                <a:latin typeface="+mn-lt"/>
                <a:ea typeface="+mn-ea"/>
                <a:cs typeface="+mn-cs"/>
                <a:sym typeface="Helvetica Light"/>
              </a:rPr>
              <a:t>=2</a:t>
            </a:r>
            <a:endParaRPr kumimoji="0" lang="en-US" sz="2800" b="0" i="0" u="none" strike="noStrike" cap="none" spc="0" normalizeH="0" baseline="0" dirty="0">
              <a:ln>
                <a:noFill/>
              </a:ln>
              <a:solidFill>
                <a:srgbClr val="000000"/>
              </a:solidFill>
              <a:effectLst/>
              <a:uFillTx/>
              <a:latin typeface="+mn-lt"/>
              <a:ea typeface="+mn-ea"/>
              <a:cs typeface="+mn-cs"/>
              <a:sym typeface="Helvetica Light"/>
            </a:endParaRPr>
          </a:p>
        </p:txBody>
      </p:sp>
    </p:spTree>
    <p:extLst>
      <p:ext uri="{BB962C8B-B14F-4D97-AF65-F5344CB8AC3E}">
        <p14:creationId xmlns:p14="http://schemas.microsoft.com/office/powerpoint/2010/main" val="38688399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736" y="229896"/>
            <a:ext cx="9815027" cy="2159000"/>
          </a:xfrm>
        </p:spPr>
        <p:txBody>
          <a:bodyPr>
            <a:normAutofit fontScale="90000"/>
          </a:bodyPr>
          <a:lstStyle/>
          <a:p>
            <a:r>
              <a:rPr lang="en-US" dirty="0" smtClean="0"/>
              <a:t>Searching For “Nemo”</a:t>
            </a:r>
            <a:br>
              <a:rPr lang="en-US" dirty="0" smtClean="0"/>
            </a:br>
            <a:r>
              <a:rPr lang="en-US" dirty="0" smtClean="0"/>
              <a:t>(case-insensitive)</a:t>
            </a:r>
            <a:endParaRPr lang="en-US" dirty="0"/>
          </a:p>
        </p:txBody>
      </p:sp>
      <p:pic>
        <p:nvPicPr>
          <p:cNvPr id="5" name="Picture 4"/>
          <p:cNvPicPr>
            <a:picLocks noChangeAspect="1"/>
          </p:cNvPicPr>
          <p:nvPr/>
        </p:nvPicPr>
        <p:blipFill>
          <a:blip r:embed="rId2"/>
          <a:stretch>
            <a:fillRect/>
          </a:stretch>
        </p:blipFill>
        <p:spPr>
          <a:xfrm>
            <a:off x="10516020" y="353073"/>
            <a:ext cx="2143125" cy="2143125"/>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269954397"/>
              </p:ext>
            </p:extLst>
          </p:nvPr>
        </p:nvGraphicFramePr>
        <p:xfrm>
          <a:off x="448651" y="2868126"/>
          <a:ext cx="11868318" cy="6858000"/>
        </p:xfrm>
        <a:graphic>
          <a:graphicData uri="http://schemas.openxmlformats.org/drawingml/2006/table">
            <a:tbl>
              <a:tblPr firstRow="1" bandRow="1">
                <a:tableStyleId>{5940675A-B579-460E-94D1-54222C63F5DA}</a:tableStyleId>
              </a:tblPr>
              <a:tblGrid>
                <a:gridCol w="539469">
                  <a:extLst>
                    <a:ext uri="{9D8B030D-6E8A-4147-A177-3AD203B41FA5}">
                      <a16:colId xmlns:a16="http://schemas.microsoft.com/office/drawing/2014/main" val="2966260843"/>
                    </a:ext>
                  </a:extLst>
                </a:gridCol>
                <a:gridCol w="539469">
                  <a:extLst>
                    <a:ext uri="{9D8B030D-6E8A-4147-A177-3AD203B41FA5}">
                      <a16:colId xmlns:a16="http://schemas.microsoft.com/office/drawing/2014/main" val="2655403497"/>
                    </a:ext>
                  </a:extLst>
                </a:gridCol>
                <a:gridCol w="539469">
                  <a:extLst>
                    <a:ext uri="{9D8B030D-6E8A-4147-A177-3AD203B41FA5}">
                      <a16:colId xmlns:a16="http://schemas.microsoft.com/office/drawing/2014/main" val="51161918"/>
                    </a:ext>
                  </a:extLst>
                </a:gridCol>
                <a:gridCol w="539469">
                  <a:extLst>
                    <a:ext uri="{9D8B030D-6E8A-4147-A177-3AD203B41FA5}">
                      <a16:colId xmlns:a16="http://schemas.microsoft.com/office/drawing/2014/main" val="4085757781"/>
                    </a:ext>
                  </a:extLst>
                </a:gridCol>
                <a:gridCol w="539469">
                  <a:extLst>
                    <a:ext uri="{9D8B030D-6E8A-4147-A177-3AD203B41FA5}">
                      <a16:colId xmlns:a16="http://schemas.microsoft.com/office/drawing/2014/main" val="1885259141"/>
                    </a:ext>
                  </a:extLst>
                </a:gridCol>
                <a:gridCol w="539469">
                  <a:extLst>
                    <a:ext uri="{9D8B030D-6E8A-4147-A177-3AD203B41FA5}">
                      <a16:colId xmlns:a16="http://schemas.microsoft.com/office/drawing/2014/main" val="3406693815"/>
                    </a:ext>
                  </a:extLst>
                </a:gridCol>
                <a:gridCol w="539469">
                  <a:extLst>
                    <a:ext uri="{9D8B030D-6E8A-4147-A177-3AD203B41FA5}">
                      <a16:colId xmlns:a16="http://schemas.microsoft.com/office/drawing/2014/main" val="551427343"/>
                    </a:ext>
                  </a:extLst>
                </a:gridCol>
                <a:gridCol w="539469">
                  <a:extLst>
                    <a:ext uri="{9D8B030D-6E8A-4147-A177-3AD203B41FA5}">
                      <a16:colId xmlns:a16="http://schemas.microsoft.com/office/drawing/2014/main" val="3236945442"/>
                    </a:ext>
                  </a:extLst>
                </a:gridCol>
                <a:gridCol w="539469">
                  <a:extLst>
                    <a:ext uri="{9D8B030D-6E8A-4147-A177-3AD203B41FA5}">
                      <a16:colId xmlns:a16="http://schemas.microsoft.com/office/drawing/2014/main" val="2958950025"/>
                    </a:ext>
                  </a:extLst>
                </a:gridCol>
                <a:gridCol w="539469">
                  <a:extLst>
                    <a:ext uri="{9D8B030D-6E8A-4147-A177-3AD203B41FA5}">
                      <a16:colId xmlns:a16="http://schemas.microsoft.com/office/drawing/2014/main" val="315992084"/>
                    </a:ext>
                  </a:extLst>
                </a:gridCol>
                <a:gridCol w="539469">
                  <a:extLst>
                    <a:ext uri="{9D8B030D-6E8A-4147-A177-3AD203B41FA5}">
                      <a16:colId xmlns:a16="http://schemas.microsoft.com/office/drawing/2014/main" val="962633385"/>
                    </a:ext>
                  </a:extLst>
                </a:gridCol>
                <a:gridCol w="539469">
                  <a:extLst>
                    <a:ext uri="{9D8B030D-6E8A-4147-A177-3AD203B41FA5}">
                      <a16:colId xmlns:a16="http://schemas.microsoft.com/office/drawing/2014/main" val="1985844426"/>
                    </a:ext>
                  </a:extLst>
                </a:gridCol>
                <a:gridCol w="539469">
                  <a:extLst>
                    <a:ext uri="{9D8B030D-6E8A-4147-A177-3AD203B41FA5}">
                      <a16:colId xmlns:a16="http://schemas.microsoft.com/office/drawing/2014/main" val="173885675"/>
                    </a:ext>
                  </a:extLst>
                </a:gridCol>
                <a:gridCol w="539469">
                  <a:extLst>
                    <a:ext uri="{9D8B030D-6E8A-4147-A177-3AD203B41FA5}">
                      <a16:colId xmlns:a16="http://schemas.microsoft.com/office/drawing/2014/main" val="1196902404"/>
                    </a:ext>
                  </a:extLst>
                </a:gridCol>
                <a:gridCol w="539469">
                  <a:extLst>
                    <a:ext uri="{9D8B030D-6E8A-4147-A177-3AD203B41FA5}">
                      <a16:colId xmlns:a16="http://schemas.microsoft.com/office/drawing/2014/main" val="3576583593"/>
                    </a:ext>
                  </a:extLst>
                </a:gridCol>
                <a:gridCol w="539469">
                  <a:extLst>
                    <a:ext uri="{9D8B030D-6E8A-4147-A177-3AD203B41FA5}">
                      <a16:colId xmlns:a16="http://schemas.microsoft.com/office/drawing/2014/main" val="1807945616"/>
                    </a:ext>
                  </a:extLst>
                </a:gridCol>
                <a:gridCol w="539469">
                  <a:extLst>
                    <a:ext uri="{9D8B030D-6E8A-4147-A177-3AD203B41FA5}">
                      <a16:colId xmlns:a16="http://schemas.microsoft.com/office/drawing/2014/main" val="1719638238"/>
                    </a:ext>
                  </a:extLst>
                </a:gridCol>
                <a:gridCol w="539469">
                  <a:extLst>
                    <a:ext uri="{9D8B030D-6E8A-4147-A177-3AD203B41FA5}">
                      <a16:colId xmlns:a16="http://schemas.microsoft.com/office/drawing/2014/main" val="301325865"/>
                    </a:ext>
                  </a:extLst>
                </a:gridCol>
                <a:gridCol w="539469">
                  <a:extLst>
                    <a:ext uri="{9D8B030D-6E8A-4147-A177-3AD203B41FA5}">
                      <a16:colId xmlns:a16="http://schemas.microsoft.com/office/drawing/2014/main" val="1613703355"/>
                    </a:ext>
                  </a:extLst>
                </a:gridCol>
                <a:gridCol w="539469">
                  <a:extLst>
                    <a:ext uri="{9D8B030D-6E8A-4147-A177-3AD203B41FA5}">
                      <a16:colId xmlns:a16="http://schemas.microsoft.com/office/drawing/2014/main" val="3940161714"/>
                    </a:ext>
                  </a:extLst>
                </a:gridCol>
                <a:gridCol w="539469">
                  <a:extLst>
                    <a:ext uri="{9D8B030D-6E8A-4147-A177-3AD203B41FA5}">
                      <a16:colId xmlns:a16="http://schemas.microsoft.com/office/drawing/2014/main" val="2319542359"/>
                    </a:ext>
                  </a:extLst>
                </a:gridCol>
                <a:gridCol w="539469">
                  <a:extLst>
                    <a:ext uri="{9D8B030D-6E8A-4147-A177-3AD203B41FA5}">
                      <a16:colId xmlns:a16="http://schemas.microsoft.com/office/drawing/2014/main" val="1281623815"/>
                    </a:ext>
                  </a:extLst>
                </a:gridCol>
              </a:tblGrid>
              <a:tr h="409210">
                <a:tc>
                  <a:txBody>
                    <a:bodyPr/>
                    <a:lstStyle/>
                    <a:p>
                      <a:r>
                        <a:rPr lang="en-US" sz="2400" dirty="0" smtClean="0"/>
                        <a:t>0</a:t>
                      </a:r>
                      <a:endParaRPr lang="en-US" sz="2400" dirty="0"/>
                    </a:p>
                  </a:txBody>
                  <a:tcPr>
                    <a:solidFill>
                      <a:schemeClr val="accent3"/>
                    </a:solidFill>
                  </a:tcPr>
                </a:tc>
                <a:tc>
                  <a:txBody>
                    <a:bodyPr/>
                    <a:lstStyle/>
                    <a:p>
                      <a:r>
                        <a:rPr lang="en-US" sz="2400" dirty="0" smtClean="0"/>
                        <a:t>1</a:t>
                      </a:r>
                      <a:endParaRPr lang="en-US" sz="2400" dirty="0"/>
                    </a:p>
                  </a:txBody>
                  <a:tcPr>
                    <a:solidFill>
                      <a:schemeClr val="accent3"/>
                    </a:solidFill>
                  </a:tcPr>
                </a:tc>
                <a:tc>
                  <a:txBody>
                    <a:bodyPr/>
                    <a:lstStyle/>
                    <a:p>
                      <a:r>
                        <a:rPr lang="en-US" sz="2400" dirty="0" smtClean="0"/>
                        <a:t>2</a:t>
                      </a:r>
                      <a:endParaRPr lang="en-US" sz="2400" dirty="0"/>
                    </a:p>
                  </a:txBody>
                  <a:tcPr>
                    <a:solidFill>
                      <a:schemeClr val="accent3"/>
                    </a:solidFill>
                  </a:tcPr>
                </a:tc>
                <a:tc>
                  <a:txBody>
                    <a:bodyPr/>
                    <a:lstStyle/>
                    <a:p>
                      <a:r>
                        <a:rPr lang="en-US" sz="2400" dirty="0" smtClean="0"/>
                        <a:t>3</a:t>
                      </a:r>
                      <a:endParaRPr lang="en-US" sz="2400" dirty="0"/>
                    </a:p>
                  </a:txBody>
                  <a:tcPr>
                    <a:solidFill>
                      <a:schemeClr val="accent3"/>
                    </a:solidFill>
                  </a:tcPr>
                </a:tc>
                <a:tc>
                  <a:txBody>
                    <a:bodyPr/>
                    <a:lstStyle/>
                    <a:p>
                      <a:r>
                        <a:rPr lang="en-US" sz="2400" dirty="0" smtClean="0"/>
                        <a:t>4</a:t>
                      </a:r>
                      <a:endParaRPr lang="en-US" sz="2400" dirty="0"/>
                    </a:p>
                  </a:txBody>
                  <a:tcPr>
                    <a:solidFill>
                      <a:schemeClr val="accent3"/>
                    </a:solidFill>
                  </a:tcPr>
                </a:tc>
                <a:tc>
                  <a:txBody>
                    <a:bodyPr/>
                    <a:lstStyle/>
                    <a:p>
                      <a:r>
                        <a:rPr lang="en-US" sz="2400" dirty="0" smtClean="0"/>
                        <a:t>5</a:t>
                      </a:r>
                      <a:endParaRPr lang="en-US" sz="2400" dirty="0"/>
                    </a:p>
                  </a:txBody>
                  <a:tcPr>
                    <a:solidFill>
                      <a:schemeClr val="accent3"/>
                    </a:solidFill>
                  </a:tcPr>
                </a:tc>
                <a:tc>
                  <a:txBody>
                    <a:bodyPr/>
                    <a:lstStyle/>
                    <a:p>
                      <a:r>
                        <a:rPr lang="en-US" sz="2400" dirty="0" smtClean="0"/>
                        <a:t>6</a:t>
                      </a:r>
                      <a:endParaRPr lang="en-US" sz="2400" dirty="0"/>
                    </a:p>
                  </a:txBody>
                  <a:tcPr>
                    <a:solidFill>
                      <a:schemeClr val="accent3"/>
                    </a:solidFill>
                  </a:tcPr>
                </a:tc>
                <a:tc>
                  <a:txBody>
                    <a:bodyPr/>
                    <a:lstStyle/>
                    <a:p>
                      <a:r>
                        <a:rPr lang="en-US" sz="2400" dirty="0" smtClean="0"/>
                        <a:t>7</a:t>
                      </a:r>
                      <a:endParaRPr lang="en-US" sz="2400" dirty="0"/>
                    </a:p>
                  </a:txBody>
                  <a:tcPr>
                    <a:solidFill>
                      <a:schemeClr val="accent3"/>
                    </a:solidFill>
                  </a:tcPr>
                </a:tc>
                <a:tc>
                  <a:txBody>
                    <a:bodyPr/>
                    <a:lstStyle/>
                    <a:p>
                      <a:r>
                        <a:rPr lang="en-US" sz="2400" dirty="0" smtClean="0"/>
                        <a:t>8</a:t>
                      </a:r>
                      <a:endParaRPr lang="en-US" sz="2400" dirty="0"/>
                    </a:p>
                  </a:txBody>
                  <a:tcPr>
                    <a:solidFill>
                      <a:schemeClr val="accent3"/>
                    </a:solidFill>
                  </a:tcPr>
                </a:tc>
                <a:tc>
                  <a:txBody>
                    <a:bodyPr/>
                    <a:lstStyle/>
                    <a:p>
                      <a:r>
                        <a:rPr lang="en-US" sz="2400" dirty="0" smtClean="0"/>
                        <a:t>9</a:t>
                      </a:r>
                      <a:endParaRPr lang="en-US" sz="2400" dirty="0"/>
                    </a:p>
                  </a:txBody>
                  <a:tcPr>
                    <a:solidFill>
                      <a:schemeClr val="accent3"/>
                    </a:solidFill>
                  </a:tcPr>
                </a:tc>
                <a:tc>
                  <a:txBody>
                    <a:bodyPr/>
                    <a:lstStyle/>
                    <a:p>
                      <a:r>
                        <a:rPr lang="en-US" sz="2400" dirty="0" smtClean="0"/>
                        <a:t>10</a:t>
                      </a:r>
                      <a:endParaRPr lang="en-US" sz="2400" dirty="0"/>
                    </a:p>
                  </a:txBody>
                  <a:tcPr>
                    <a:solidFill>
                      <a:schemeClr val="accent3"/>
                    </a:solidFill>
                  </a:tcPr>
                </a:tc>
                <a:tc>
                  <a:txBody>
                    <a:bodyPr/>
                    <a:lstStyle/>
                    <a:p>
                      <a:r>
                        <a:rPr lang="en-US" sz="2400" dirty="0" smtClean="0"/>
                        <a:t>11</a:t>
                      </a:r>
                      <a:endParaRPr lang="en-US" sz="2400" dirty="0"/>
                    </a:p>
                  </a:txBody>
                  <a:tcPr>
                    <a:solidFill>
                      <a:schemeClr val="accent3"/>
                    </a:solidFill>
                  </a:tcPr>
                </a:tc>
                <a:tc>
                  <a:txBody>
                    <a:bodyPr/>
                    <a:lstStyle/>
                    <a:p>
                      <a:r>
                        <a:rPr lang="en-US" sz="2400" dirty="0" smtClean="0"/>
                        <a:t>12</a:t>
                      </a:r>
                      <a:endParaRPr lang="en-US" sz="2400" dirty="0"/>
                    </a:p>
                  </a:txBody>
                  <a:tcPr>
                    <a:solidFill>
                      <a:schemeClr val="accent3"/>
                    </a:solidFill>
                  </a:tcPr>
                </a:tc>
                <a:tc>
                  <a:txBody>
                    <a:bodyPr/>
                    <a:lstStyle/>
                    <a:p>
                      <a:r>
                        <a:rPr lang="en-US" sz="2400" dirty="0" smtClean="0"/>
                        <a:t>13</a:t>
                      </a:r>
                      <a:endParaRPr lang="en-US" sz="2400" dirty="0"/>
                    </a:p>
                  </a:txBody>
                  <a:tcPr>
                    <a:solidFill>
                      <a:schemeClr val="accent3"/>
                    </a:solidFill>
                  </a:tcPr>
                </a:tc>
                <a:tc>
                  <a:txBody>
                    <a:bodyPr/>
                    <a:lstStyle/>
                    <a:p>
                      <a:r>
                        <a:rPr lang="en-US" sz="2400" dirty="0" smtClean="0"/>
                        <a:t>14</a:t>
                      </a:r>
                      <a:endParaRPr lang="en-US" sz="2400" dirty="0"/>
                    </a:p>
                  </a:txBody>
                  <a:tcPr>
                    <a:solidFill>
                      <a:schemeClr val="accent3"/>
                    </a:solidFill>
                  </a:tcPr>
                </a:tc>
                <a:tc>
                  <a:txBody>
                    <a:bodyPr/>
                    <a:lstStyle/>
                    <a:p>
                      <a:r>
                        <a:rPr lang="en-US" sz="2400" dirty="0" smtClean="0"/>
                        <a:t>15</a:t>
                      </a:r>
                      <a:endParaRPr lang="en-US" sz="2400" dirty="0"/>
                    </a:p>
                  </a:txBody>
                  <a:tcPr>
                    <a:solidFill>
                      <a:schemeClr val="accent3"/>
                    </a:solidFill>
                  </a:tcPr>
                </a:tc>
                <a:tc>
                  <a:txBody>
                    <a:bodyPr/>
                    <a:lstStyle/>
                    <a:p>
                      <a:r>
                        <a:rPr lang="en-US" sz="2400" dirty="0" smtClean="0"/>
                        <a:t>16</a:t>
                      </a:r>
                      <a:endParaRPr lang="en-US" sz="2400" dirty="0"/>
                    </a:p>
                  </a:txBody>
                  <a:tcPr>
                    <a:solidFill>
                      <a:schemeClr val="accent3"/>
                    </a:solidFill>
                  </a:tcPr>
                </a:tc>
                <a:tc>
                  <a:txBody>
                    <a:bodyPr/>
                    <a:lstStyle/>
                    <a:p>
                      <a:r>
                        <a:rPr lang="en-US" sz="2400" dirty="0" smtClean="0"/>
                        <a:t>17</a:t>
                      </a:r>
                      <a:endParaRPr lang="en-US" sz="2400" dirty="0"/>
                    </a:p>
                  </a:txBody>
                  <a:tcPr>
                    <a:solidFill>
                      <a:schemeClr val="accent3"/>
                    </a:solidFill>
                  </a:tcPr>
                </a:tc>
                <a:tc>
                  <a:txBody>
                    <a:bodyPr/>
                    <a:lstStyle/>
                    <a:p>
                      <a:r>
                        <a:rPr lang="en-US" sz="2400" dirty="0" smtClean="0"/>
                        <a:t>18</a:t>
                      </a:r>
                      <a:endParaRPr lang="en-US" sz="2400" dirty="0"/>
                    </a:p>
                  </a:txBody>
                  <a:tcPr>
                    <a:solidFill>
                      <a:schemeClr val="accent3"/>
                    </a:solidFill>
                  </a:tcPr>
                </a:tc>
                <a:tc>
                  <a:txBody>
                    <a:bodyPr/>
                    <a:lstStyle/>
                    <a:p>
                      <a:r>
                        <a:rPr lang="en-US" sz="2400" dirty="0" smtClean="0"/>
                        <a:t>19</a:t>
                      </a:r>
                      <a:endParaRPr lang="en-US" sz="2400" dirty="0"/>
                    </a:p>
                  </a:txBody>
                  <a:tcPr>
                    <a:solidFill>
                      <a:schemeClr val="accent3"/>
                    </a:solidFill>
                  </a:tcPr>
                </a:tc>
                <a:tc>
                  <a:txBody>
                    <a:bodyPr/>
                    <a:lstStyle/>
                    <a:p>
                      <a:r>
                        <a:rPr lang="en-US" sz="2400" dirty="0" smtClean="0"/>
                        <a:t>20</a:t>
                      </a:r>
                      <a:endParaRPr lang="en-US" sz="2400" dirty="0"/>
                    </a:p>
                  </a:txBody>
                  <a:tcPr>
                    <a:solidFill>
                      <a:schemeClr val="accent3"/>
                    </a:solidFill>
                  </a:tcPr>
                </a:tc>
                <a:tc>
                  <a:txBody>
                    <a:bodyPr/>
                    <a:lstStyle/>
                    <a:p>
                      <a:r>
                        <a:rPr lang="en-US" sz="2400" dirty="0" smtClean="0"/>
                        <a:t>21</a:t>
                      </a:r>
                      <a:endParaRPr lang="en-US" sz="2400" dirty="0"/>
                    </a:p>
                  </a:txBody>
                  <a:tcPr>
                    <a:solidFill>
                      <a:schemeClr val="accent3"/>
                    </a:solidFill>
                  </a:tcPr>
                </a:tc>
                <a:extLst>
                  <a:ext uri="{0D108BD9-81ED-4DB2-BD59-A6C34878D82A}">
                    <a16:rowId xmlns:a16="http://schemas.microsoft.com/office/drawing/2014/main" val="2074393730"/>
                  </a:ext>
                </a:extLst>
              </a:tr>
              <a:tr h="409210">
                <a:tc>
                  <a:txBody>
                    <a:bodyPr/>
                    <a:lstStyle/>
                    <a:p>
                      <a:r>
                        <a:rPr lang="en-US" sz="2400" dirty="0" smtClean="0"/>
                        <a:t>A</a:t>
                      </a:r>
                      <a:endParaRPr lang="en-US" sz="2400" dirty="0"/>
                    </a:p>
                  </a:txBody>
                  <a:tcPr>
                    <a:solidFill>
                      <a:schemeClr val="accent6">
                        <a:lumMod val="20000"/>
                        <a:lumOff val="80000"/>
                      </a:schemeClr>
                    </a:solidFill>
                  </a:tcPr>
                </a:tc>
                <a:tc>
                  <a:txBody>
                    <a:bodyPr/>
                    <a:lstStyle/>
                    <a:p>
                      <a:endParaRPr lang="en-US" sz="2400" dirty="0"/>
                    </a:p>
                  </a:txBody>
                  <a:tcPr>
                    <a:solidFill>
                      <a:schemeClr val="accent6">
                        <a:lumMod val="20000"/>
                        <a:lumOff val="80000"/>
                      </a:schemeClr>
                    </a:solidFill>
                  </a:tcPr>
                </a:tc>
                <a:tc>
                  <a:txBody>
                    <a:bodyPr/>
                    <a:lstStyle/>
                    <a:p>
                      <a:r>
                        <a:rPr lang="en-US" sz="2400" dirty="0" smtClean="0"/>
                        <a:t>n</a:t>
                      </a:r>
                      <a:endParaRPr lang="en-US" sz="2400" dirty="0"/>
                    </a:p>
                  </a:txBody>
                  <a:tcPr>
                    <a:solidFill>
                      <a:schemeClr val="accent6">
                        <a:lumMod val="20000"/>
                        <a:lumOff val="80000"/>
                      </a:schemeClr>
                    </a:solidFill>
                  </a:tcPr>
                </a:tc>
                <a:tc>
                  <a:txBody>
                    <a:bodyPr/>
                    <a:lstStyle/>
                    <a:p>
                      <a:r>
                        <a:rPr lang="en-US" sz="2400" dirty="0" smtClean="0"/>
                        <a:t>e</a:t>
                      </a:r>
                      <a:endParaRPr lang="en-US" sz="2400" dirty="0"/>
                    </a:p>
                  </a:txBody>
                  <a:tcPr>
                    <a:solidFill>
                      <a:schemeClr val="accent6">
                        <a:lumMod val="20000"/>
                        <a:lumOff val="80000"/>
                      </a:schemeClr>
                    </a:solidFill>
                  </a:tcPr>
                </a:tc>
                <a:tc>
                  <a:txBody>
                    <a:bodyPr/>
                    <a:lstStyle/>
                    <a:p>
                      <a:r>
                        <a:rPr lang="en-US" sz="2400" dirty="0" smtClean="0"/>
                        <a:t>e</a:t>
                      </a:r>
                      <a:endParaRPr lang="en-US" sz="2400" dirty="0"/>
                    </a:p>
                  </a:txBody>
                  <a:tcPr>
                    <a:solidFill>
                      <a:schemeClr val="accent6">
                        <a:lumMod val="20000"/>
                        <a:lumOff val="80000"/>
                      </a:schemeClr>
                    </a:solidFill>
                  </a:tcPr>
                </a:tc>
                <a:tc>
                  <a:txBody>
                    <a:bodyPr/>
                    <a:lstStyle/>
                    <a:p>
                      <a:r>
                        <a:rPr lang="en-US" sz="2400" dirty="0" smtClean="0"/>
                        <a:t>d</a:t>
                      </a:r>
                      <a:endParaRPr lang="en-US" sz="2400" dirty="0"/>
                    </a:p>
                  </a:txBody>
                  <a:tcPr>
                    <a:solidFill>
                      <a:schemeClr val="accent6">
                        <a:lumMod val="20000"/>
                        <a:lumOff val="80000"/>
                      </a:schemeClr>
                    </a:solidFill>
                  </a:tcPr>
                </a:tc>
                <a:tc>
                  <a:txBody>
                    <a:bodyPr/>
                    <a:lstStyle/>
                    <a:p>
                      <a:r>
                        <a:rPr lang="en-US" sz="2400" dirty="0" smtClean="0"/>
                        <a:t>l</a:t>
                      </a:r>
                      <a:endParaRPr lang="en-US" sz="2400" dirty="0"/>
                    </a:p>
                  </a:txBody>
                  <a:tcPr>
                    <a:solidFill>
                      <a:schemeClr val="accent6">
                        <a:lumMod val="20000"/>
                        <a:lumOff val="80000"/>
                      </a:schemeClr>
                    </a:solidFill>
                  </a:tcPr>
                </a:tc>
                <a:tc>
                  <a:txBody>
                    <a:bodyPr/>
                    <a:lstStyle/>
                    <a:p>
                      <a:r>
                        <a:rPr lang="en-US" sz="2400" dirty="0" smtClean="0"/>
                        <a:t>e</a:t>
                      </a:r>
                      <a:endParaRPr lang="en-US" sz="2400" dirty="0"/>
                    </a:p>
                  </a:txBody>
                  <a:tcPr>
                    <a:solidFill>
                      <a:schemeClr val="accent6">
                        <a:lumMod val="20000"/>
                        <a:lumOff val="80000"/>
                      </a:schemeClr>
                    </a:solidFill>
                  </a:tcPr>
                </a:tc>
                <a:tc>
                  <a:txBody>
                    <a:bodyPr/>
                    <a:lstStyle/>
                    <a:p>
                      <a:endParaRPr lang="en-US" sz="2400" dirty="0"/>
                    </a:p>
                  </a:txBody>
                  <a:tcPr>
                    <a:solidFill>
                      <a:schemeClr val="accent6">
                        <a:lumMod val="20000"/>
                        <a:lumOff val="80000"/>
                      </a:schemeClr>
                    </a:solidFill>
                  </a:tcPr>
                </a:tc>
                <a:tc>
                  <a:txBody>
                    <a:bodyPr/>
                    <a:lstStyle/>
                    <a:p>
                      <a:r>
                        <a:rPr lang="en-US" sz="2400" dirty="0" err="1" smtClean="0"/>
                        <a:t>i</a:t>
                      </a:r>
                      <a:endParaRPr lang="en-US" sz="2400" dirty="0"/>
                    </a:p>
                  </a:txBody>
                  <a:tcPr>
                    <a:solidFill>
                      <a:schemeClr val="accent6">
                        <a:lumMod val="20000"/>
                        <a:lumOff val="80000"/>
                      </a:schemeClr>
                    </a:solidFill>
                  </a:tcPr>
                </a:tc>
                <a:tc>
                  <a:txBody>
                    <a:bodyPr/>
                    <a:lstStyle/>
                    <a:p>
                      <a:r>
                        <a:rPr lang="en-US" sz="2400" dirty="0" smtClean="0"/>
                        <a:t>n</a:t>
                      </a:r>
                      <a:endParaRPr lang="en-US" sz="2400" dirty="0"/>
                    </a:p>
                  </a:txBody>
                  <a:tcPr>
                    <a:solidFill>
                      <a:schemeClr val="accent6">
                        <a:lumMod val="20000"/>
                        <a:lumOff val="80000"/>
                      </a:schemeClr>
                    </a:solidFill>
                  </a:tcPr>
                </a:tc>
                <a:tc>
                  <a:txBody>
                    <a:bodyPr/>
                    <a:lstStyle/>
                    <a:p>
                      <a:endParaRPr lang="en-US" sz="2400" dirty="0"/>
                    </a:p>
                  </a:txBody>
                  <a:tcPr>
                    <a:solidFill>
                      <a:schemeClr val="accent6">
                        <a:lumMod val="20000"/>
                        <a:lumOff val="80000"/>
                      </a:schemeClr>
                    </a:solidFill>
                  </a:tcPr>
                </a:tc>
                <a:tc>
                  <a:txBody>
                    <a:bodyPr/>
                    <a:lstStyle/>
                    <a:p>
                      <a:r>
                        <a:rPr lang="en-US" sz="2400" dirty="0" smtClean="0"/>
                        <a:t>a</a:t>
                      </a:r>
                      <a:endParaRPr lang="en-US" sz="2400" dirty="0"/>
                    </a:p>
                  </a:txBody>
                  <a:tcPr>
                    <a:solidFill>
                      <a:schemeClr val="accent6">
                        <a:lumMod val="20000"/>
                        <a:lumOff val="80000"/>
                      </a:schemeClr>
                    </a:solidFill>
                  </a:tcPr>
                </a:tc>
                <a:tc>
                  <a:txBody>
                    <a:bodyPr/>
                    <a:lstStyle/>
                    <a:p>
                      <a:endParaRPr lang="en-US" sz="2400" dirty="0"/>
                    </a:p>
                  </a:txBody>
                  <a:tcPr>
                    <a:solidFill>
                      <a:schemeClr val="accent6">
                        <a:lumMod val="20000"/>
                        <a:lumOff val="80000"/>
                      </a:schemeClr>
                    </a:solidFill>
                  </a:tcPr>
                </a:tc>
                <a:tc>
                  <a:txBody>
                    <a:bodyPr/>
                    <a:lstStyle/>
                    <a:p>
                      <a:r>
                        <a:rPr lang="en-US" sz="2400" dirty="0" smtClean="0"/>
                        <a:t>h</a:t>
                      </a:r>
                      <a:endParaRPr lang="en-US" sz="2400" dirty="0"/>
                    </a:p>
                  </a:txBody>
                  <a:tcPr>
                    <a:solidFill>
                      <a:schemeClr val="accent6">
                        <a:lumMod val="20000"/>
                        <a:lumOff val="80000"/>
                      </a:schemeClr>
                    </a:solidFill>
                  </a:tcPr>
                </a:tc>
                <a:tc>
                  <a:txBody>
                    <a:bodyPr/>
                    <a:lstStyle/>
                    <a:p>
                      <a:r>
                        <a:rPr lang="en-US" sz="2400" dirty="0" smtClean="0"/>
                        <a:t>a</a:t>
                      </a:r>
                      <a:endParaRPr lang="en-US" sz="2400" dirty="0"/>
                    </a:p>
                  </a:txBody>
                  <a:tcPr>
                    <a:solidFill>
                      <a:schemeClr val="accent6">
                        <a:lumMod val="20000"/>
                        <a:lumOff val="80000"/>
                      </a:schemeClr>
                    </a:solidFill>
                  </a:tcPr>
                </a:tc>
                <a:tc>
                  <a:txBody>
                    <a:bodyPr/>
                    <a:lstStyle/>
                    <a:p>
                      <a:r>
                        <a:rPr lang="en-US" sz="2400" dirty="0" smtClean="0"/>
                        <a:t>y</a:t>
                      </a:r>
                      <a:endParaRPr lang="en-US" sz="2400" dirty="0"/>
                    </a:p>
                  </a:txBody>
                  <a:tcPr>
                    <a:solidFill>
                      <a:schemeClr val="accent6">
                        <a:lumMod val="20000"/>
                        <a:lumOff val="80000"/>
                      </a:schemeClr>
                    </a:solidFill>
                  </a:tcPr>
                </a:tc>
                <a:tc>
                  <a:txBody>
                    <a:bodyPr/>
                    <a:lstStyle/>
                    <a:p>
                      <a:r>
                        <a:rPr lang="en-US" sz="2400" dirty="0" smtClean="0"/>
                        <a:t>s</a:t>
                      </a:r>
                      <a:endParaRPr lang="en-US" sz="2400" dirty="0"/>
                    </a:p>
                  </a:txBody>
                  <a:tcPr>
                    <a:solidFill>
                      <a:schemeClr val="accent6">
                        <a:lumMod val="20000"/>
                        <a:lumOff val="80000"/>
                      </a:schemeClr>
                    </a:solidFill>
                  </a:tcPr>
                </a:tc>
                <a:tc>
                  <a:txBody>
                    <a:bodyPr/>
                    <a:lstStyle/>
                    <a:p>
                      <a:r>
                        <a:rPr lang="en-US" sz="2400" dirty="0" smtClean="0"/>
                        <a:t>t</a:t>
                      </a:r>
                      <a:endParaRPr lang="en-US" sz="2400" dirty="0"/>
                    </a:p>
                  </a:txBody>
                  <a:tcPr>
                    <a:solidFill>
                      <a:schemeClr val="accent6">
                        <a:lumMod val="20000"/>
                        <a:lumOff val="80000"/>
                      </a:schemeClr>
                    </a:solidFill>
                  </a:tcPr>
                </a:tc>
                <a:tc>
                  <a:txBody>
                    <a:bodyPr/>
                    <a:lstStyle/>
                    <a:p>
                      <a:r>
                        <a:rPr lang="en-US" sz="2400" dirty="0" smtClean="0"/>
                        <a:t>a</a:t>
                      </a:r>
                      <a:endParaRPr lang="en-US" sz="2400" dirty="0"/>
                    </a:p>
                  </a:txBody>
                  <a:tcPr>
                    <a:solidFill>
                      <a:schemeClr val="accent6">
                        <a:lumMod val="20000"/>
                        <a:lumOff val="80000"/>
                      </a:schemeClr>
                    </a:solidFill>
                  </a:tcPr>
                </a:tc>
                <a:tc>
                  <a:txBody>
                    <a:bodyPr/>
                    <a:lstStyle/>
                    <a:p>
                      <a:r>
                        <a:rPr lang="en-US" sz="2400" dirty="0" smtClean="0"/>
                        <a:t>c</a:t>
                      </a:r>
                      <a:endParaRPr lang="en-US" sz="2400" dirty="0"/>
                    </a:p>
                  </a:txBody>
                  <a:tcPr>
                    <a:solidFill>
                      <a:schemeClr val="accent6">
                        <a:lumMod val="20000"/>
                        <a:lumOff val="80000"/>
                      </a:schemeClr>
                    </a:solidFill>
                  </a:tcPr>
                </a:tc>
                <a:tc>
                  <a:txBody>
                    <a:bodyPr/>
                    <a:lstStyle/>
                    <a:p>
                      <a:r>
                        <a:rPr lang="en-US" sz="2400" dirty="0" err="1" smtClean="0"/>
                        <a:t>k</a:t>
                      </a:r>
                      <a:endParaRPr lang="en-US" sz="2400" dirty="0"/>
                    </a:p>
                  </a:txBody>
                  <a:tcPr>
                    <a:solidFill>
                      <a:schemeClr val="accent6">
                        <a:lumMod val="20000"/>
                        <a:lumOff val="80000"/>
                      </a:schemeClr>
                    </a:solidFill>
                  </a:tcPr>
                </a:tc>
                <a:extLst>
                  <a:ext uri="{0D108BD9-81ED-4DB2-BD59-A6C34878D82A}">
                    <a16:rowId xmlns:a16="http://schemas.microsoft.com/office/drawing/2014/main" val="2659969371"/>
                  </a:ext>
                </a:extLst>
              </a:tr>
              <a:tr h="409210">
                <a:tc>
                  <a:txBody>
                    <a:bodyPr/>
                    <a:lstStyle/>
                    <a:p>
                      <a:r>
                        <a:rPr lang="en-US" sz="2400" dirty="0" smtClean="0"/>
                        <a:t>N</a:t>
                      </a:r>
                      <a:endParaRPr lang="en-US" sz="2400" dirty="0"/>
                    </a:p>
                  </a:txBody>
                  <a:tcPr>
                    <a:solidFill>
                      <a:srgbClr val="FF0000"/>
                    </a:solidFill>
                  </a:tcPr>
                </a:tc>
                <a:tc>
                  <a:txBody>
                    <a:bodyPr/>
                    <a:lstStyle/>
                    <a:p>
                      <a:endParaRPr lang="en-US" sz="2400"/>
                    </a:p>
                  </a:txBody>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3955692095"/>
                  </a:ext>
                </a:extLst>
              </a:tr>
              <a:tr h="409210">
                <a:tc>
                  <a:txBody>
                    <a:bodyPr/>
                    <a:lstStyle/>
                    <a:p>
                      <a:endParaRPr lang="en-US" sz="2400"/>
                    </a:p>
                  </a:txBody>
                  <a:tcPr/>
                </a:tc>
                <a:tc>
                  <a:txBody>
                    <a:bodyPr/>
                    <a:lstStyle/>
                    <a:p>
                      <a:r>
                        <a:rPr lang="en-US" sz="2400" dirty="0" smtClean="0"/>
                        <a:t>N</a:t>
                      </a:r>
                      <a:endParaRPr lang="en-US" sz="2400" dirty="0"/>
                    </a:p>
                  </a:txBody>
                  <a:tcPr>
                    <a:solidFill>
                      <a:srgbClr val="FF0000"/>
                    </a:solid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389747421"/>
                  </a:ext>
                </a:extLst>
              </a:tr>
              <a:tr h="409210">
                <a:tc>
                  <a:txBody>
                    <a:bodyPr/>
                    <a:lstStyle/>
                    <a:p>
                      <a:endParaRPr lang="en-US" sz="2400"/>
                    </a:p>
                  </a:txBody>
                  <a:tcPr/>
                </a:tc>
                <a:tc>
                  <a:txBody>
                    <a:bodyPr/>
                    <a:lstStyle/>
                    <a:p>
                      <a:endParaRPr lang="en-US" sz="2400"/>
                    </a:p>
                  </a:txBody>
                  <a:tcPr/>
                </a:tc>
                <a:tc>
                  <a:txBody>
                    <a:bodyPr/>
                    <a:lstStyle/>
                    <a:p>
                      <a:r>
                        <a:rPr lang="en-US" sz="2400" dirty="0" smtClean="0"/>
                        <a:t>N</a:t>
                      </a:r>
                      <a:endParaRPr lang="en-US" sz="2400" dirty="0"/>
                    </a:p>
                  </a:txBody>
                  <a:tcPr>
                    <a:solidFill>
                      <a:schemeClr val="accent6">
                        <a:lumMod val="60000"/>
                        <a:lumOff val="40000"/>
                      </a:schemeClr>
                    </a:solidFill>
                  </a:tcPr>
                </a:tc>
                <a:tc>
                  <a:txBody>
                    <a:bodyPr/>
                    <a:lstStyle/>
                    <a:p>
                      <a:r>
                        <a:rPr lang="en-US" sz="2400" dirty="0" smtClean="0"/>
                        <a:t>e</a:t>
                      </a:r>
                      <a:endParaRPr lang="en-US" sz="2400" dirty="0"/>
                    </a:p>
                  </a:txBody>
                  <a:tcPr>
                    <a:solidFill>
                      <a:schemeClr val="accent6">
                        <a:lumMod val="60000"/>
                        <a:lumOff val="40000"/>
                      </a:schemeClr>
                    </a:solidFill>
                  </a:tcPr>
                </a:tc>
                <a:tc>
                  <a:txBody>
                    <a:bodyPr/>
                    <a:lstStyle/>
                    <a:p>
                      <a:r>
                        <a:rPr lang="en-US" sz="2400" dirty="0" smtClean="0"/>
                        <a:t>m</a:t>
                      </a:r>
                      <a:endParaRPr lang="en-US" sz="2400" dirty="0"/>
                    </a:p>
                  </a:txBody>
                  <a:tcPr>
                    <a:solidFill>
                      <a:srgbClr val="FF0000"/>
                    </a:solid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2891262776"/>
                  </a:ext>
                </a:extLst>
              </a:tr>
              <a:tr h="409210">
                <a:tc>
                  <a:txBody>
                    <a:bodyPr/>
                    <a:lstStyle/>
                    <a:p>
                      <a:endParaRPr lang="en-US" sz="2400"/>
                    </a:p>
                  </a:txBody>
                  <a:tcPr/>
                </a:tc>
                <a:tc>
                  <a:txBody>
                    <a:bodyPr/>
                    <a:lstStyle/>
                    <a:p>
                      <a:endParaRPr lang="en-US" sz="2400"/>
                    </a:p>
                  </a:txBody>
                  <a:tcPr/>
                </a:tc>
                <a:tc>
                  <a:txBody>
                    <a:bodyPr/>
                    <a:lstStyle/>
                    <a:p>
                      <a:endParaRPr lang="en-US" sz="2400" dirty="0"/>
                    </a:p>
                  </a:txBody>
                  <a:tcPr>
                    <a:noFill/>
                  </a:tcPr>
                </a:tc>
                <a:tc>
                  <a:txBody>
                    <a:bodyPr/>
                    <a:lstStyle/>
                    <a:p>
                      <a:r>
                        <a:rPr lang="en-US" sz="2400" dirty="0" smtClean="0"/>
                        <a:t>N</a:t>
                      </a:r>
                      <a:endParaRPr lang="en-US" sz="2400" dirty="0"/>
                    </a:p>
                  </a:txBody>
                  <a:tcPr>
                    <a:solidFill>
                      <a:srgbClr val="FF0000"/>
                    </a:solid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3117976275"/>
                  </a:ext>
                </a:extLst>
              </a:tr>
              <a:tr h="409210">
                <a:tc>
                  <a:txBody>
                    <a:bodyPr/>
                    <a:lstStyle/>
                    <a:p>
                      <a:endParaRPr lang="en-US" sz="2400"/>
                    </a:p>
                  </a:txBody>
                  <a:tcPr/>
                </a:tc>
                <a:tc>
                  <a:txBody>
                    <a:bodyPr/>
                    <a:lstStyle/>
                    <a:p>
                      <a:endParaRPr lang="en-US" sz="2400"/>
                    </a:p>
                  </a:txBody>
                  <a:tcPr/>
                </a:tc>
                <a:tc>
                  <a:txBody>
                    <a:bodyPr/>
                    <a:lstStyle/>
                    <a:p>
                      <a:endParaRPr lang="en-US" sz="2400" dirty="0"/>
                    </a:p>
                  </a:txBody>
                  <a:tcPr>
                    <a:noFill/>
                  </a:tcPr>
                </a:tc>
                <a:tc>
                  <a:txBody>
                    <a:bodyPr/>
                    <a:lstStyle/>
                    <a:p>
                      <a:endParaRPr lang="en-US" sz="2400" dirty="0"/>
                    </a:p>
                  </a:txBody>
                  <a:tcPr>
                    <a:no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sz="2400" dirty="0" smtClean="0"/>
                        <a:t>N</a:t>
                      </a:r>
                    </a:p>
                  </a:txBody>
                  <a:tcPr>
                    <a:solidFill>
                      <a:srgbClr val="FF0000"/>
                    </a:solid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3354655897"/>
                  </a:ext>
                </a:extLst>
              </a:tr>
              <a:tr h="409210">
                <a:tc>
                  <a:txBody>
                    <a:bodyPr/>
                    <a:lstStyle/>
                    <a:p>
                      <a:endParaRPr lang="en-US" sz="2400"/>
                    </a:p>
                  </a:txBody>
                  <a:tcPr/>
                </a:tc>
                <a:tc>
                  <a:txBody>
                    <a:bodyPr/>
                    <a:lstStyle/>
                    <a:p>
                      <a:endParaRPr lang="en-US" sz="2400"/>
                    </a:p>
                  </a:txBody>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r>
                        <a:rPr lang="en-US" sz="2400" dirty="0" smtClean="0"/>
                        <a:t>N</a:t>
                      </a:r>
                      <a:endParaRPr lang="en-US" sz="2400" dirty="0"/>
                    </a:p>
                  </a:txBody>
                  <a:tcPr>
                    <a:solidFill>
                      <a:srgbClr val="FF0000"/>
                    </a:solid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5243749"/>
                  </a:ext>
                </a:extLst>
              </a:tr>
              <a:tr h="409210">
                <a:tc>
                  <a:txBody>
                    <a:bodyPr/>
                    <a:lstStyle/>
                    <a:p>
                      <a:endParaRPr lang="en-US" sz="2400"/>
                    </a:p>
                  </a:txBody>
                  <a:tcPr/>
                </a:tc>
                <a:tc>
                  <a:txBody>
                    <a:bodyPr/>
                    <a:lstStyle/>
                    <a:p>
                      <a:endParaRPr lang="en-US" sz="2400"/>
                    </a:p>
                  </a:txBody>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r>
                        <a:rPr lang="en-US" sz="2400" dirty="0" smtClean="0"/>
                        <a:t>N</a:t>
                      </a:r>
                      <a:endParaRPr lang="en-US" sz="2400" dirty="0"/>
                    </a:p>
                  </a:txBody>
                  <a:tcPr>
                    <a:solidFill>
                      <a:srgbClr val="FF0000"/>
                    </a:solidFill>
                  </a:tcPr>
                </a:tc>
                <a:tc>
                  <a:txBody>
                    <a:bodyPr/>
                    <a:lstStyle/>
                    <a:p>
                      <a:endParaRPr lang="en-US" sz="2400" dirty="0"/>
                    </a:p>
                  </a:txBody>
                  <a:tcPr>
                    <a:noFill/>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3641952057"/>
                  </a:ext>
                </a:extLst>
              </a:tr>
              <a:tr h="409210">
                <a:tc>
                  <a:txBody>
                    <a:bodyPr/>
                    <a:lstStyle/>
                    <a:p>
                      <a:endParaRPr lang="en-US" sz="2400"/>
                    </a:p>
                  </a:txBody>
                  <a:tcPr/>
                </a:tc>
                <a:tc>
                  <a:txBody>
                    <a:bodyPr/>
                    <a:lstStyle/>
                    <a:p>
                      <a:endParaRPr lang="en-US" sz="2400"/>
                    </a:p>
                  </a:txBody>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r>
                        <a:rPr lang="en-US" sz="2400" dirty="0" smtClean="0"/>
                        <a:t>N</a:t>
                      </a:r>
                      <a:endParaRPr lang="en-US" sz="2400" dirty="0"/>
                    </a:p>
                  </a:txBody>
                  <a:tcPr>
                    <a:solidFill>
                      <a:srgbClr val="FF0000"/>
                    </a:solidFill>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3448875948"/>
                  </a:ext>
                </a:extLst>
              </a:tr>
              <a:tr h="409210">
                <a:tc>
                  <a:txBody>
                    <a:bodyPr/>
                    <a:lstStyle/>
                    <a:p>
                      <a:endParaRPr lang="en-US" sz="2400"/>
                    </a:p>
                  </a:txBody>
                  <a:tcPr/>
                </a:tc>
                <a:tc>
                  <a:txBody>
                    <a:bodyPr/>
                    <a:lstStyle/>
                    <a:p>
                      <a:endParaRPr lang="en-US" sz="2400"/>
                    </a:p>
                  </a:txBody>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r>
                        <a:rPr lang="en-US" sz="2400" dirty="0" smtClean="0"/>
                        <a:t>N</a:t>
                      </a:r>
                      <a:endParaRPr lang="en-US" sz="2400" dirty="0"/>
                    </a:p>
                  </a:txBody>
                  <a:tcPr>
                    <a:solidFill>
                      <a:srgbClr val="FF0000"/>
                    </a:solidFill>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2135427651"/>
                  </a:ext>
                </a:extLst>
              </a:tr>
              <a:tr h="409210">
                <a:tc>
                  <a:txBody>
                    <a:bodyPr/>
                    <a:lstStyle/>
                    <a:p>
                      <a:endParaRPr lang="en-US" sz="2400"/>
                    </a:p>
                  </a:txBody>
                  <a:tcPr/>
                </a:tc>
                <a:tc>
                  <a:txBody>
                    <a:bodyPr/>
                    <a:lstStyle/>
                    <a:p>
                      <a:endParaRPr lang="en-US" sz="2400"/>
                    </a:p>
                  </a:txBody>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tc>
                <a:tc>
                  <a:txBody>
                    <a:bodyPr/>
                    <a:lstStyle/>
                    <a:p>
                      <a:r>
                        <a:rPr lang="en-US" sz="2400" dirty="0" smtClean="0"/>
                        <a:t>N</a:t>
                      </a:r>
                      <a:endParaRPr lang="en-US" sz="2400" dirty="0"/>
                    </a:p>
                  </a:txBody>
                  <a:tcPr>
                    <a:solidFill>
                      <a:srgbClr val="FF0000"/>
                    </a:solidFill>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398575022"/>
                  </a:ext>
                </a:extLst>
              </a:tr>
              <a:tr h="409210">
                <a:tc>
                  <a:txBody>
                    <a:bodyPr/>
                    <a:lstStyle/>
                    <a:p>
                      <a:endParaRPr lang="en-US" sz="2400"/>
                    </a:p>
                  </a:txBody>
                  <a:tcPr/>
                </a:tc>
                <a:tc>
                  <a:txBody>
                    <a:bodyPr/>
                    <a:lstStyle/>
                    <a:p>
                      <a:endParaRPr lang="en-US" sz="2400"/>
                    </a:p>
                  </a:txBody>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tc>
                <a:tc>
                  <a:txBody>
                    <a:bodyPr/>
                    <a:lstStyle/>
                    <a:p>
                      <a:endParaRPr lang="en-US" sz="2400" dirty="0"/>
                    </a:p>
                  </a:txBody>
                  <a:tcPr/>
                </a:tc>
                <a:tc>
                  <a:txBody>
                    <a:bodyPr/>
                    <a:lstStyle/>
                    <a:p>
                      <a:r>
                        <a:rPr lang="en-US" sz="2400" dirty="0" smtClean="0"/>
                        <a:t>N</a:t>
                      </a:r>
                      <a:endParaRPr lang="en-US" sz="2400" dirty="0"/>
                    </a:p>
                  </a:txBody>
                  <a:tcPr>
                    <a:solidFill>
                      <a:schemeClr val="accent6">
                        <a:lumMod val="60000"/>
                        <a:lumOff val="40000"/>
                      </a:schemeClr>
                    </a:solidFill>
                  </a:tcPr>
                </a:tc>
                <a:tc>
                  <a:txBody>
                    <a:bodyPr/>
                    <a:lstStyle/>
                    <a:p>
                      <a:r>
                        <a:rPr lang="en-US" sz="2400" dirty="0" smtClean="0"/>
                        <a:t>e</a:t>
                      </a:r>
                      <a:endParaRPr lang="en-US" sz="2400" dirty="0"/>
                    </a:p>
                  </a:txBody>
                  <a:tcPr>
                    <a:solidFill>
                      <a:srgbClr val="FF0000"/>
                    </a:solidFill>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4011171057"/>
                  </a:ext>
                </a:extLst>
              </a:tr>
              <a:tr h="409210">
                <a:tc>
                  <a:txBody>
                    <a:bodyPr/>
                    <a:lstStyle/>
                    <a:p>
                      <a:endParaRPr lang="en-US" sz="2400"/>
                    </a:p>
                  </a:txBody>
                  <a:tcPr/>
                </a:tc>
                <a:tc>
                  <a:txBody>
                    <a:bodyPr/>
                    <a:lstStyle/>
                    <a:p>
                      <a:endParaRPr lang="en-US" sz="2400"/>
                    </a:p>
                  </a:txBody>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r>
                        <a:rPr lang="en-US" sz="2400" dirty="0" smtClean="0"/>
                        <a:t>N</a:t>
                      </a:r>
                      <a:endParaRPr lang="en-US" sz="2400" dirty="0"/>
                    </a:p>
                  </a:txBody>
                  <a:tcPr>
                    <a:solidFill>
                      <a:srgbClr val="FF0000"/>
                    </a:solidFill>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2794319979"/>
                  </a:ext>
                </a:extLst>
              </a:tr>
              <a:tr h="409210">
                <a:tc>
                  <a:txBody>
                    <a:bodyPr/>
                    <a:lstStyle/>
                    <a:p>
                      <a:r>
                        <a:rPr lang="en-US" sz="2400" dirty="0" smtClean="0"/>
                        <a:t>.</a:t>
                      </a:r>
                      <a:endParaRPr lang="en-US" sz="2400" dirty="0"/>
                    </a:p>
                  </a:txBody>
                  <a:tcPr/>
                </a:tc>
                <a:tc>
                  <a:txBody>
                    <a:bodyPr/>
                    <a:lstStyle/>
                    <a:p>
                      <a:r>
                        <a:rPr lang="en-US" sz="2400" dirty="0" smtClean="0"/>
                        <a:t>.</a:t>
                      </a:r>
                      <a:endParaRPr lang="en-US" sz="2400" dirty="0"/>
                    </a:p>
                  </a:txBody>
                  <a:tcPr/>
                </a:tc>
                <a:tc>
                  <a:txBody>
                    <a:bodyPr/>
                    <a:lstStyle/>
                    <a:p>
                      <a:r>
                        <a:rPr lang="en-US" sz="2400" dirty="0" smtClean="0"/>
                        <a:t>.</a:t>
                      </a:r>
                      <a:endParaRPr lang="en-US" sz="2400" dirty="0"/>
                    </a:p>
                  </a:txBody>
                  <a:tcPr>
                    <a:noFill/>
                  </a:tcPr>
                </a:tc>
                <a:tc>
                  <a:txBody>
                    <a:bodyPr/>
                    <a:lstStyle/>
                    <a:p>
                      <a:r>
                        <a:rPr lang="en-US" sz="2400" dirty="0" smtClean="0"/>
                        <a:t>.</a:t>
                      </a:r>
                      <a:endParaRPr lang="en-US" sz="2400" dirty="0"/>
                    </a:p>
                  </a:txBody>
                  <a:tcPr>
                    <a:noFill/>
                  </a:tcPr>
                </a:tc>
                <a:tc>
                  <a:txBody>
                    <a:bodyPr/>
                    <a:lstStyle/>
                    <a:p>
                      <a:r>
                        <a:rPr lang="en-US" sz="2400" dirty="0" smtClean="0"/>
                        <a:t>.</a:t>
                      </a:r>
                      <a:endParaRPr lang="en-US" sz="2400" dirty="0"/>
                    </a:p>
                  </a:txBody>
                  <a:tcPr>
                    <a:noFill/>
                  </a:tcPr>
                </a:tc>
                <a:tc>
                  <a:txBody>
                    <a:bodyPr/>
                    <a:lstStyle/>
                    <a:p>
                      <a:r>
                        <a:rPr lang="en-US" sz="2400" dirty="0" smtClean="0"/>
                        <a:t>.</a:t>
                      </a:r>
                      <a:endParaRPr lang="en-US" sz="2400" dirty="0"/>
                    </a:p>
                  </a:txBody>
                  <a:tcPr>
                    <a:noFill/>
                  </a:tcPr>
                </a:tc>
                <a:tc>
                  <a:txBody>
                    <a:bodyPr/>
                    <a:lstStyle/>
                    <a:p>
                      <a:r>
                        <a:rPr lang="en-US" sz="2400" dirty="0" smtClean="0"/>
                        <a:t>.</a:t>
                      </a:r>
                      <a:endParaRPr lang="en-US" sz="2400" dirty="0"/>
                    </a:p>
                  </a:txBody>
                  <a:tcPr>
                    <a:noFill/>
                  </a:tcPr>
                </a:tc>
                <a:tc>
                  <a:txBody>
                    <a:bodyPr/>
                    <a:lstStyle/>
                    <a:p>
                      <a:r>
                        <a:rPr lang="en-US" sz="2400" dirty="0" smtClean="0"/>
                        <a:t>.</a:t>
                      </a:r>
                      <a:endParaRPr lang="en-US" sz="2400" dirty="0"/>
                    </a:p>
                  </a:txBody>
                  <a:tcPr>
                    <a:noFill/>
                  </a:tcPr>
                </a:tc>
                <a:tc>
                  <a:txBody>
                    <a:bodyPr/>
                    <a:lstStyle/>
                    <a:p>
                      <a:r>
                        <a:rPr lang="en-US" sz="2400" dirty="0" smtClean="0"/>
                        <a:t>.</a:t>
                      </a:r>
                      <a:endParaRPr lang="en-US" sz="2400" dirty="0"/>
                    </a:p>
                  </a:txBody>
                  <a:tcPr/>
                </a:tc>
                <a:tc>
                  <a:txBody>
                    <a:bodyPr/>
                    <a:lstStyle/>
                    <a:p>
                      <a:r>
                        <a:rPr lang="en-US" sz="2400" dirty="0" smtClean="0"/>
                        <a:t>.</a:t>
                      </a:r>
                      <a:endParaRPr lang="en-US" sz="2400" dirty="0"/>
                    </a:p>
                  </a:txBody>
                  <a:tcPr/>
                </a:tc>
                <a:tc>
                  <a:txBody>
                    <a:bodyPr/>
                    <a:lstStyle/>
                    <a:p>
                      <a:r>
                        <a:rPr lang="en-US" sz="2400" dirty="0" smtClean="0"/>
                        <a:t>.</a:t>
                      </a:r>
                      <a:endParaRPr lang="en-US" sz="2400" dirty="0"/>
                    </a:p>
                  </a:txBody>
                  <a:tcPr/>
                </a:tc>
                <a:tc>
                  <a:txBody>
                    <a:bodyPr/>
                    <a:lstStyle/>
                    <a:p>
                      <a:r>
                        <a:rPr lang="en-US" sz="2400" dirty="0" smtClean="0"/>
                        <a:t>.</a:t>
                      </a:r>
                      <a:endParaRPr lang="en-US" sz="2400" dirty="0"/>
                    </a:p>
                  </a:txBody>
                  <a:tcPr/>
                </a:tc>
                <a:tc>
                  <a:txBody>
                    <a:bodyPr/>
                    <a:lstStyle/>
                    <a:p>
                      <a:r>
                        <a:rPr lang="en-US" sz="2400" dirty="0" smtClean="0"/>
                        <a:t>.</a:t>
                      </a:r>
                      <a:endParaRPr lang="en-US" sz="2400" dirty="0"/>
                    </a:p>
                  </a:txBody>
                  <a:tcPr/>
                </a:tc>
                <a:tc>
                  <a:txBody>
                    <a:bodyPr/>
                    <a:lstStyle/>
                    <a:p>
                      <a:r>
                        <a:rPr lang="en-US" sz="2400" dirty="0" smtClean="0"/>
                        <a:t>.</a:t>
                      </a:r>
                      <a:endParaRPr lang="en-US" sz="2400" dirty="0"/>
                    </a:p>
                  </a:txBody>
                  <a:tcPr/>
                </a:tc>
                <a:tc>
                  <a:txBody>
                    <a:bodyPr/>
                    <a:lstStyle/>
                    <a:p>
                      <a:r>
                        <a:rPr lang="en-US" sz="2400" dirty="0" smtClean="0"/>
                        <a:t>.</a:t>
                      </a:r>
                      <a:endParaRPr lang="en-US" sz="2400" dirty="0"/>
                    </a:p>
                  </a:txBody>
                  <a:tcPr/>
                </a:tc>
                <a:tc>
                  <a:txBody>
                    <a:bodyPr/>
                    <a:lstStyle/>
                    <a:p>
                      <a:r>
                        <a:rPr lang="en-US" sz="2400" dirty="0" smtClean="0"/>
                        <a:t>.</a:t>
                      </a:r>
                      <a:endParaRPr lang="en-US" sz="2400" dirty="0"/>
                    </a:p>
                  </a:txBody>
                  <a:tcPr/>
                </a:tc>
                <a:tc>
                  <a:txBody>
                    <a:bodyPr/>
                    <a:lstStyle/>
                    <a:p>
                      <a:r>
                        <a:rPr lang="en-US" sz="2400" dirty="0" smtClean="0"/>
                        <a:t>.</a:t>
                      </a:r>
                      <a:endParaRPr lang="en-US" sz="2400" dirty="0"/>
                    </a:p>
                  </a:txBody>
                  <a:tcPr/>
                </a:tc>
                <a:tc>
                  <a:txBody>
                    <a:bodyPr/>
                    <a:lstStyle/>
                    <a:p>
                      <a:r>
                        <a:rPr lang="en-US" sz="2400" dirty="0" smtClean="0"/>
                        <a:t>.</a:t>
                      </a:r>
                      <a:endParaRPr lang="en-US" sz="2400" dirty="0"/>
                    </a:p>
                  </a:txBody>
                  <a:tcPr/>
                </a:tc>
                <a:tc>
                  <a:txBody>
                    <a:bodyPr/>
                    <a:lstStyle/>
                    <a:p>
                      <a:r>
                        <a:rPr lang="en-US" sz="2400" dirty="0" smtClean="0"/>
                        <a:t>.</a:t>
                      </a:r>
                      <a:endParaRPr lang="en-US" sz="2400" dirty="0"/>
                    </a:p>
                  </a:txBody>
                  <a:tcPr/>
                </a:tc>
                <a:tc>
                  <a:txBody>
                    <a:bodyPr/>
                    <a:lstStyle/>
                    <a:p>
                      <a:r>
                        <a:rPr lang="en-US" sz="2400" dirty="0" smtClean="0"/>
                        <a:t>.</a:t>
                      </a:r>
                      <a:endParaRPr lang="en-US" sz="2400" dirty="0"/>
                    </a:p>
                  </a:txBody>
                  <a:tcPr/>
                </a:tc>
                <a:tc>
                  <a:txBody>
                    <a:bodyPr/>
                    <a:lstStyle/>
                    <a:p>
                      <a:r>
                        <a:rPr lang="en-US" sz="2400" dirty="0" smtClean="0"/>
                        <a:t>.</a:t>
                      </a:r>
                      <a:endParaRPr lang="en-US" sz="2400" dirty="0"/>
                    </a:p>
                  </a:txBody>
                  <a:tcPr/>
                </a:tc>
                <a:tc>
                  <a:txBody>
                    <a:bodyPr/>
                    <a:lstStyle/>
                    <a:p>
                      <a:r>
                        <a:rPr lang="en-US" sz="2400" dirty="0" smtClean="0"/>
                        <a:t>.</a:t>
                      </a:r>
                      <a:endParaRPr lang="en-US" sz="2400" dirty="0"/>
                    </a:p>
                  </a:txBody>
                  <a:tcPr/>
                </a:tc>
                <a:extLst>
                  <a:ext uri="{0D108BD9-81ED-4DB2-BD59-A6C34878D82A}">
                    <a16:rowId xmlns:a16="http://schemas.microsoft.com/office/drawing/2014/main" val="3611183404"/>
                  </a:ext>
                </a:extLst>
              </a:tr>
            </a:tbl>
          </a:graphicData>
        </a:graphic>
      </p:graphicFrame>
    </p:spTree>
    <p:extLst>
      <p:ext uri="{BB962C8B-B14F-4D97-AF65-F5344CB8AC3E}">
        <p14:creationId xmlns:p14="http://schemas.microsoft.com/office/powerpoint/2010/main" val="83515465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43025"/>
            <a:ext cx="11099800" cy="2159000"/>
          </a:xfrm>
        </p:spPr>
        <p:txBody>
          <a:bodyPr/>
          <a:lstStyle/>
          <a:p>
            <a:r>
              <a:rPr lang="en-US" dirty="0" smtClean="0"/>
              <a:t>Worst Case</a:t>
            </a:r>
            <a:endParaRPr lang="en-US" dirty="0"/>
          </a:p>
        </p:txBody>
      </p:sp>
      <p:sp>
        <p:nvSpPr>
          <p:cNvPr id="3" name="Text Placeholder 2"/>
          <p:cNvSpPr>
            <a:spLocks noGrp="1"/>
          </p:cNvSpPr>
          <p:nvPr>
            <p:ph type="body" idx="1"/>
          </p:nvPr>
        </p:nvSpPr>
        <p:spPr>
          <a:xfrm>
            <a:off x="279918" y="1931436"/>
            <a:ext cx="12549674" cy="2789853"/>
          </a:xfrm>
        </p:spPr>
        <p:txBody>
          <a:bodyPr>
            <a:normAutofit fontScale="92500"/>
          </a:bodyPr>
          <a:lstStyle/>
          <a:p>
            <a:pPr>
              <a:spcBef>
                <a:spcPts val="2400"/>
              </a:spcBef>
            </a:pPr>
            <a:r>
              <a:rPr lang="en-US" dirty="0"/>
              <a:t>t</a:t>
            </a:r>
            <a:r>
              <a:rPr lang="en-US" dirty="0" smtClean="0"/>
              <a:t>ext=“</a:t>
            </a:r>
            <a:r>
              <a:rPr lang="en-US" i="1" dirty="0" err="1" smtClean="0"/>
              <a:t>aaaaaaaaab</a:t>
            </a:r>
            <a:r>
              <a:rPr lang="en-US" dirty="0" smtClean="0"/>
              <a:t>”, target=“</a:t>
            </a:r>
            <a:r>
              <a:rPr lang="en-US" i="1" dirty="0" err="1" smtClean="0"/>
              <a:t>aaac</a:t>
            </a:r>
            <a:r>
              <a:rPr lang="en-US" dirty="0" smtClean="0"/>
              <a:t>”, N=10, M=4</a:t>
            </a:r>
          </a:p>
          <a:p>
            <a:pPr>
              <a:spcBef>
                <a:spcPts val="2400"/>
              </a:spcBef>
            </a:pPr>
            <a:r>
              <a:rPr lang="en-US" dirty="0" smtClean="0"/>
              <a:t>For each N-M position, we need to check M chars… can only skip when we see a mismatch on the last char in the target</a:t>
            </a:r>
          </a:p>
          <a:p>
            <a:pPr>
              <a:spcBef>
                <a:spcPts val="2400"/>
              </a:spcBef>
            </a:pPr>
            <a:r>
              <a:rPr lang="en-US" dirty="0" smtClean="0"/>
              <a:t>Complexity: </a:t>
            </a:r>
            <a:r>
              <a:rPr lang="en-US" i="1" dirty="0" smtClean="0"/>
              <a:t>O(N * M)</a:t>
            </a:r>
            <a:endParaRPr lang="en-US" i="1" dirty="0"/>
          </a:p>
        </p:txBody>
      </p:sp>
      <p:graphicFrame>
        <p:nvGraphicFramePr>
          <p:cNvPr id="4" name="Table 3"/>
          <p:cNvGraphicFramePr>
            <a:graphicFrameLocks noGrp="1"/>
          </p:cNvGraphicFramePr>
          <p:nvPr>
            <p:extLst>
              <p:ext uri="{D42A27DB-BD31-4B8C-83A1-F6EECF244321}">
                <p14:modId xmlns:p14="http://schemas.microsoft.com/office/powerpoint/2010/main" val="1564566433"/>
              </p:ext>
            </p:extLst>
          </p:nvPr>
        </p:nvGraphicFramePr>
        <p:xfrm>
          <a:off x="2945190" y="4954088"/>
          <a:ext cx="7114420" cy="4663440"/>
        </p:xfrm>
        <a:graphic>
          <a:graphicData uri="http://schemas.openxmlformats.org/drawingml/2006/table">
            <a:tbl>
              <a:tblPr firstRow="1" bandRow="1">
                <a:tableStyleId>{5940675A-B579-460E-94D1-54222C63F5DA}</a:tableStyleId>
              </a:tblPr>
              <a:tblGrid>
                <a:gridCol w="711442">
                  <a:extLst>
                    <a:ext uri="{9D8B030D-6E8A-4147-A177-3AD203B41FA5}">
                      <a16:colId xmlns:a16="http://schemas.microsoft.com/office/drawing/2014/main" val="3291294330"/>
                    </a:ext>
                  </a:extLst>
                </a:gridCol>
                <a:gridCol w="711442">
                  <a:extLst>
                    <a:ext uri="{9D8B030D-6E8A-4147-A177-3AD203B41FA5}">
                      <a16:colId xmlns:a16="http://schemas.microsoft.com/office/drawing/2014/main" val="2449873047"/>
                    </a:ext>
                  </a:extLst>
                </a:gridCol>
                <a:gridCol w="711442">
                  <a:extLst>
                    <a:ext uri="{9D8B030D-6E8A-4147-A177-3AD203B41FA5}">
                      <a16:colId xmlns:a16="http://schemas.microsoft.com/office/drawing/2014/main" val="1342379395"/>
                    </a:ext>
                  </a:extLst>
                </a:gridCol>
                <a:gridCol w="711442">
                  <a:extLst>
                    <a:ext uri="{9D8B030D-6E8A-4147-A177-3AD203B41FA5}">
                      <a16:colId xmlns:a16="http://schemas.microsoft.com/office/drawing/2014/main" val="2235243793"/>
                    </a:ext>
                  </a:extLst>
                </a:gridCol>
                <a:gridCol w="711442">
                  <a:extLst>
                    <a:ext uri="{9D8B030D-6E8A-4147-A177-3AD203B41FA5}">
                      <a16:colId xmlns:a16="http://schemas.microsoft.com/office/drawing/2014/main" val="2346815053"/>
                    </a:ext>
                  </a:extLst>
                </a:gridCol>
                <a:gridCol w="711442">
                  <a:extLst>
                    <a:ext uri="{9D8B030D-6E8A-4147-A177-3AD203B41FA5}">
                      <a16:colId xmlns:a16="http://schemas.microsoft.com/office/drawing/2014/main" val="1937363244"/>
                    </a:ext>
                  </a:extLst>
                </a:gridCol>
                <a:gridCol w="711442">
                  <a:extLst>
                    <a:ext uri="{9D8B030D-6E8A-4147-A177-3AD203B41FA5}">
                      <a16:colId xmlns:a16="http://schemas.microsoft.com/office/drawing/2014/main" val="2131676106"/>
                    </a:ext>
                  </a:extLst>
                </a:gridCol>
                <a:gridCol w="711442">
                  <a:extLst>
                    <a:ext uri="{9D8B030D-6E8A-4147-A177-3AD203B41FA5}">
                      <a16:colId xmlns:a16="http://schemas.microsoft.com/office/drawing/2014/main" val="2820348441"/>
                    </a:ext>
                  </a:extLst>
                </a:gridCol>
                <a:gridCol w="711442">
                  <a:extLst>
                    <a:ext uri="{9D8B030D-6E8A-4147-A177-3AD203B41FA5}">
                      <a16:colId xmlns:a16="http://schemas.microsoft.com/office/drawing/2014/main" val="3348706469"/>
                    </a:ext>
                  </a:extLst>
                </a:gridCol>
                <a:gridCol w="711442">
                  <a:extLst>
                    <a:ext uri="{9D8B030D-6E8A-4147-A177-3AD203B41FA5}">
                      <a16:colId xmlns:a16="http://schemas.microsoft.com/office/drawing/2014/main" val="945431576"/>
                    </a:ext>
                  </a:extLst>
                </a:gridCol>
              </a:tblGrid>
              <a:tr h="370840">
                <a:tc>
                  <a:txBody>
                    <a:bodyPr/>
                    <a:lstStyle/>
                    <a:p>
                      <a:r>
                        <a:rPr lang="en-US" sz="2800" dirty="0" smtClean="0"/>
                        <a:t>0</a:t>
                      </a:r>
                      <a:endParaRPr lang="en-US" sz="2800" dirty="0"/>
                    </a:p>
                  </a:txBody>
                  <a:tcPr>
                    <a:solidFill>
                      <a:schemeClr val="accent3"/>
                    </a:solidFill>
                  </a:tcPr>
                </a:tc>
                <a:tc>
                  <a:txBody>
                    <a:bodyPr/>
                    <a:lstStyle/>
                    <a:p>
                      <a:r>
                        <a:rPr lang="en-US" sz="2800" dirty="0" smtClean="0"/>
                        <a:t>1</a:t>
                      </a:r>
                      <a:endParaRPr lang="en-US" sz="2800" dirty="0"/>
                    </a:p>
                  </a:txBody>
                  <a:tcPr>
                    <a:solidFill>
                      <a:schemeClr val="accent3"/>
                    </a:solidFill>
                  </a:tcPr>
                </a:tc>
                <a:tc>
                  <a:txBody>
                    <a:bodyPr/>
                    <a:lstStyle/>
                    <a:p>
                      <a:r>
                        <a:rPr lang="en-US" sz="2800" dirty="0" smtClean="0"/>
                        <a:t>2</a:t>
                      </a:r>
                      <a:endParaRPr lang="en-US" sz="2800" dirty="0"/>
                    </a:p>
                  </a:txBody>
                  <a:tcPr>
                    <a:solidFill>
                      <a:schemeClr val="accent3"/>
                    </a:solidFill>
                  </a:tcPr>
                </a:tc>
                <a:tc>
                  <a:txBody>
                    <a:bodyPr/>
                    <a:lstStyle/>
                    <a:p>
                      <a:r>
                        <a:rPr lang="en-US" sz="2800" dirty="0" smtClean="0"/>
                        <a:t>3</a:t>
                      </a:r>
                      <a:endParaRPr lang="en-US" sz="2800" dirty="0"/>
                    </a:p>
                  </a:txBody>
                  <a:tcPr>
                    <a:solidFill>
                      <a:schemeClr val="accent3"/>
                    </a:solidFill>
                  </a:tcPr>
                </a:tc>
                <a:tc>
                  <a:txBody>
                    <a:bodyPr/>
                    <a:lstStyle/>
                    <a:p>
                      <a:r>
                        <a:rPr lang="en-US" sz="2800" dirty="0" smtClean="0"/>
                        <a:t>4</a:t>
                      </a:r>
                      <a:endParaRPr lang="en-US" sz="2800" dirty="0"/>
                    </a:p>
                  </a:txBody>
                  <a:tcPr>
                    <a:solidFill>
                      <a:schemeClr val="accent3"/>
                    </a:solidFill>
                  </a:tcPr>
                </a:tc>
                <a:tc>
                  <a:txBody>
                    <a:bodyPr/>
                    <a:lstStyle/>
                    <a:p>
                      <a:r>
                        <a:rPr lang="en-US" sz="2800" dirty="0" smtClean="0"/>
                        <a:t>5</a:t>
                      </a:r>
                      <a:endParaRPr lang="en-US" sz="2800" dirty="0"/>
                    </a:p>
                  </a:txBody>
                  <a:tcPr>
                    <a:solidFill>
                      <a:schemeClr val="accent3"/>
                    </a:solidFill>
                  </a:tcPr>
                </a:tc>
                <a:tc>
                  <a:txBody>
                    <a:bodyPr/>
                    <a:lstStyle/>
                    <a:p>
                      <a:r>
                        <a:rPr lang="en-US" sz="2800" dirty="0" smtClean="0"/>
                        <a:t>6</a:t>
                      </a:r>
                      <a:endParaRPr lang="en-US" sz="2800" dirty="0"/>
                    </a:p>
                  </a:txBody>
                  <a:tcPr>
                    <a:solidFill>
                      <a:schemeClr val="accent3"/>
                    </a:solidFill>
                  </a:tcPr>
                </a:tc>
                <a:tc>
                  <a:txBody>
                    <a:bodyPr/>
                    <a:lstStyle/>
                    <a:p>
                      <a:r>
                        <a:rPr lang="en-US" sz="2800" dirty="0" smtClean="0"/>
                        <a:t>7</a:t>
                      </a:r>
                      <a:endParaRPr lang="en-US" sz="2800" dirty="0"/>
                    </a:p>
                  </a:txBody>
                  <a:tcPr>
                    <a:solidFill>
                      <a:schemeClr val="accent3"/>
                    </a:solidFill>
                  </a:tcPr>
                </a:tc>
                <a:tc>
                  <a:txBody>
                    <a:bodyPr/>
                    <a:lstStyle/>
                    <a:p>
                      <a:r>
                        <a:rPr lang="en-US" sz="2800" dirty="0" smtClean="0"/>
                        <a:t>8</a:t>
                      </a:r>
                      <a:endParaRPr lang="en-US" sz="2800" dirty="0"/>
                    </a:p>
                  </a:txBody>
                  <a:tcPr>
                    <a:solidFill>
                      <a:schemeClr val="accent3"/>
                    </a:solidFill>
                  </a:tcPr>
                </a:tc>
                <a:tc>
                  <a:txBody>
                    <a:bodyPr/>
                    <a:lstStyle/>
                    <a:p>
                      <a:r>
                        <a:rPr lang="en-US" sz="2800" dirty="0" smtClean="0"/>
                        <a:t>9</a:t>
                      </a:r>
                      <a:endParaRPr lang="en-US" sz="2800" dirty="0"/>
                    </a:p>
                  </a:txBody>
                  <a:tcPr>
                    <a:solidFill>
                      <a:schemeClr val="accent3"/>
                    </a:solidFill>
                  </a:tcPr>
                </a:tc>
                <a:extLst>
                  <a:ext uri="{0D108BD9-81ED-4DB2-BD59-A6C34878D82A}">
                    <a16:rowId xmlns:a16="http://schemas.microsoft.com/office/drawing/2014/main" val="1729245899"/>
                  </a:ext>
                </a:extLst>
              </a:tr>
              <a:tr h="370840">
                <a:tc>
                  <a:txBody>
                    <a:bodyPr/>
                    <a:lstStyle/>
                    <a:p>
                      <a:r>
                        <a:rPr lang="en-US" sz="2800" dirty="0" smtClean="0"/>
                        <a:t>a</a:t>
                      </a:r>
                      <a:endParaRPr lang="en-US" sz="2800" dirty="0"/>
                    </a:p>
                  </a:txBody>
                  <a:tcPr>
                    <a:solidFill>
                      <a:schemeClr val="accent6">
                        <a:lumMod val="20000"/>
                        <a:lumOff val="80000"/>
                      </a:schemeClr>
                    </a:solidFill>
                  </a:tcPr>
                </a:tc>
                <a:tc>
                  <a:txBody>
                    <a:bodyPr/>
                    <a:lstStyle/>
                    <a:p>
                      <a:r>
                        <a:rPr lang="en-US" sz="2800" dirty="0" smtClean="0"/>
                        <a:t>a</a:t>
                      </a:r>
                      <a:endParaRPr lang="en-US" sz="2800" dirty="0"/>
                    </a:p>
                  </a:txBody>
                  <a:tcPr>
                    <a:solidFill>
                      <a:schemeClr val="accent6">
                        <a:lumMod val="20000"/>
                        <a:lumOff val="80000"/>
                      </a:schemeClr>
                    </a:solidFill>
                  </a:tcPr>
                </a:tc>
                <a:tc>
                  <a:txBody>
                    <a:bodyPr/>
                    <a:lstStyle/>
                    <a:p>
                      <a:r>
                        <a:rPr lang="en-US" sz="2800" dirty="0" smtClean="0"/>
                        <a:t>a</a:t>
                      </a:r>
                      <a:endParaRPr lang="en-US" sz="2800" dirty="0"/>
                    </a:p>
                  </a:txBody>
                  <a:tcPr>
                    <a:solidFill>
                      <a:schemeClr val="accent6">
                        <a:lumMod val="20000"/>
                        <a:lumOff val="80000"/>
                      </a:schemeClr>
                    </a:solidFill>
                  </a:tcPr>
                </a:tc>
                <a:tc>
                  <a:txBody>
                    <a:bodyPr/>
                    <a:lstStyle/>
                    <a:p>
                      <a:r>
                        <a:rPr lang="en-US" sz="2800" dirty="0" smtClean="0"/>
                        <a:t>a</a:t>
                      </a:r>
                      <a:endParaRPr lang="en-US" sz="2800" dirty="0"/>
                    </a:p>
                  </a:txBody>
                  <a:tcPr>
                    <a:solidFill>
                      <a:schemeClr val="accent6">
                        <a:lumMod val="20000"/>
                        <a:lumOff val="80000"/>
                      </a:schemeClr>
                    </a:solidFill>
                  </a:tcPr>
                </a:tc>
                <a:tc>
                  <a:txBody>
                    <a:bodyPr/>
                    <a:lstStyle/>
                    <a:p>
                      <a:r>
                        <a:rPr lang="en-US" sz="2800" dirty="0" smtClean="0"/>
                        <a:t>a</a:t>
                      </a:r>
                      <a:endParaRPr lang="en-US" sz="2800" dirty="0"/>
                    </a:p>
                  </a:txBody>
                  <a:tcPr>
                    <a:solidFill>
                      <a:schemeClr val="accent6">
                        <a:lumMod val="20000"/>
                        <a:lumOff val="80000"/>
                      </a:schemeClr>
                    </a:solidFill>
                  </a:tcPr>
                </a:tc>
                <a:tc>
                  <a:txBody>
                    <a:bodyPr/>
                    <a:lstStyle/>
                    <a:p>
                      <a:r>
                        <a:rPr lang="en-US" sz="2800" dirty="0" smtClean="0"/>
                        <a:t>a</a:t>
                      </a:r>
                      <a:endParaRPr lang="en-US" sz="2800" dirty="0"/>
                    </a:p>
                  </a:txBody>
                  <a:tcPr>
                    <a:solidFill>
                      <a:schemeClr val="accent6">
                        <a:lumMod val="20000"/>
                        <a:lumOff val="80000"/>
                      </a:schemeClr>
                    </a:solidFill>
                  </a:tcPr>
                </a:tc>
                <a:tc>
                  <a:txBody>
                    <a:bodyPr/>
                    <a:lstStyle/>
                    <a:p>
                      <a:r>
                        <a:rPr lang="en-US" sz="2800" dirty="0" smtClean="0"/>
                        <a:t>a</a:t>
                      </a:r>
                      <a:endParaRPr lang="en-US" sz="2800" dirty="0"/>
                    </a:p>
                  </a:txBody>
                  <a:tcPr>
                    <a:solidFill>
                      <a:schemeClr val="accent6">
                        <a:lumMod val="20000"/>
                        <a:lumOff val="80000"/>
                      </a:schemeClr>
                    </a:solidFill>
                  </a:tcPr>
                </a:tc>
                <a:tc>
                  <a:txBody>
                    <a:bodyPr/>
                    <a:lstStyle/>
                    <a:p>
                      <a:r>
                        <a:rPr lang="en-US" sz="2800" dirty="0" smtClean="0"/>
                        <a:t>a</a:t>
                      </a:r>
                      <a:endParaRPr lang="en-US" sz="2800" dirty="0"/>
                    </a:p>
                  </a:txBody>
                  <a:tcPr>
                    <a:solidFill>
                      <a:schemeClr val="accent6">
                        <a:lumMod val="20000"/>
                        <a:lumOff val="80000"/>
                      </a:schemeClr>
                    </a:solidFill>
                  </a:tcPr>
                </a:tc>
                <a:tc>
                  <a:txBody>
                    <a:bodyPr/>
                    <a:lstStyle/>
                    <a:p>
                      <a:r>
                        <a:rPr lang="en-US" sz="2800" dirty="0" smtClean="0"/>
                        <a:t>a</a:t>
                      </a:r>
                      <a:endParaRPr lang="en-US" sz="2800" dirty="0"/>
                    </a:p>
                  </a:txBody>
                  <a:tcPr>
                    <a:solidFill>
                      <a:schemeClr val="accent6">
                        <a:lumMod val="20000"/>
                        <a:lumOff val="80000"/>
                      </a:schemeClr>
                    </a:solidFill>
                  </a:tcPr>
                </a:tc>
                <a:tc>
                  <a:txBody>
                    <a:bodyPr/>
                    <a:lstStyle/>
                    <a:p>
                      <a:r>
                        <a:rPr lang="en-US" sz="2800" dirty="0" smtClean="0"/>
                        <a:t>b</a:t>
                      </a:r>
                      <a:endParaRPr lang="en-US" sz="2800" dirty="0"/>
                    </a:p>
                  </a:txBody>
                  <a:tcPr>
                    <a:solidFill>
                      <a:schemeClr val="accent6">
                        <a:lumMod val="20000"/>
                        <a:lumOff val="80000"/>
                      </a:schemeClr>
                    </a:solidFill>
                  </a:tcPr>
                </a:tc>
                <a:extLst>
                  <a:ext uri="{0D108BD9-81ED-4DB2-BD59-A6C34878D82A}">
                    <a16:rowId xmlns:a16="http://schemas.microsoft.com/office/drawing/2014/main" val="1962690294"/>
                  </a:ext>
                </a:extLst>
              </a:tr>
              <a:tr h="370840">
                <a:tc>
                  <a:txBody>
                    <a:bodyPr/>
                    <a:lstStyle/>
                    <a:p>
                      <a:r>
                        <a:rPr lang="en-US" sz="2800" dirty="0" smtClean="0"/>
                        <a:t>a</a:t>
                      </a:r>
                      <a:endParaRPr lang="en-US" sz="2800" dirty="0"/>
                    </a:p>
                  </a:txBody>
                  <a:tcPr>
                    <a:solidFill>
                      <a:schemeClr val="accent6">
                        <a:lumMod val="60000"/>
                        <a:lumOff val="40000"/>
                      </a:schemeClr>
                    </a:solidFill>
                  </a:tcPr>
                </a:tc>
                <a:tc>
                  <a:txBody>
                    <a:bodyPr/>
                    <a:lstStyle/>
                    <a:p>
                      <a:r>
                        <a:rPr lang="en-US" sz="2800" dirty="0" smtClean="0"/>
                        <a:t>a</a:t>
                      </a:r>
                      <a:endParaRPr lang="en-US" sz="2800" dirty="0"/>
                    </a:p>
                  </a:txBody>
                  <a:tcPr>
                    <a:solidFill>
                      <a:schemeClr val="accent6">
                        <a:lumMod val="60000"/>
                        <a:lumOff val="40000"/>
                      </a:schemeClr>
                    </a:solidFill>
                  </a:tcPr>
                </a:tc>
                <a:tc>
                  <a:txBody>
                    <a:bodyPr/>
                    <a:lstStyle/>
                    <a:p>
                      <a:r>
                        <a:rPr lang="en-US" sz="2800" dirty="0" smtClean="0"/>
                        <a:t>a</a:t>
                      </a:r>
                      <a:endParaRPr lang="en-US" sz="2800" dirty="0"/>
                    </a:p>
                  </a:txBody>
                  <a:tcPr>
                    <a:solidFill>
                      <a:schemeClr val="accent6">
                        <a:lumMod val="60000"/>
                        <a:lumOff val="40000"/>
                      </a:schemeClr>
                    </a:solidFill>
                  </a:tcPr>
                </a:tc>
                <a:tc>
                  <a:txBody>
                    <a:bodyPr/>
                    <a:lstStyle/>
                    <a:p>
                      <a:r>
                        <a:rPr lang="en-US" sz="2800" dirty="0" smtClean="0"/>
                        <a:t>c</a:t>
                      </a:r>
                      <a:endParaRPr lang="en-US" sz="2800" dirty="0"/>
                    </a:p>
                  </a:txBody>
                  <a:tcPr>
                    <a:solidFill>
                      <a:srgbClr val="FF0000"/>
                    </a:solidFill>
                  </a:tcPr>
                </a:tc>
                <a:tc>
                  <a:txBody>
                    <a:bodyPr/>
                    <a:lstStyle/>
                    <a:p>
                      <a:endParaRPr lang="en-US" sz="2800"/>
                    </a:p>
                  </a:txBody>
                  <a:tcPr/>
                </a:tc>
                <a:tc>
                  <a:txBody>
                    <a:bodyPr/>
                    <a:lstStyle/>
                    <a:p>
                      <a:endParaRPr lang="en-US" sz="2800"/>
                    </a:p>
                  </a:txBody>
                  <a:tcPr/>
                </a:tc>
                <a:tc>
                  <a:txBody>
                    <a:bodyPr/>
                    <a:lstStyle/>
                    <a:p>
                      <a:endParaRPr lang="en-US" sz="2800"/>
                    </a:p>
                  </a:txBody>
                  <a:tcPr/>
                </a:tc>
                <a:tc>
                  <a:txBody>
                    <a:bodyPr/>
                    <a:lstStyle/>
                    <a:p>
                      <a:endParaRPr lang="en-US" sz="2800"/>
                    </a:p>
                  </a:txBody>
                  <a:tcPr/>
                </a:tc>
                <a:tc>
                  <a:txBody>
                    <a:bodyPr/>
                    <a:lstStyle/>
                    <a:p>
                      <a:endParaRPr lang="en-US" sz="2800"/>
                    </a:p>
                  </a:txBody>
                  <a:tcPr/>
                </a:tc>
                <a:tc>
                  <a:txBody>
                    <a:bodyPr/>
                    <a:lstStyle/>
                    <a:p>
                      <a:endParaRPr lang="en-US" sz="2800"/>
                    </a:p>
                  </a:txBody>
                  <a:tcPr/>
                </a:tc>
                <a:extLst>
                  <a:ext uri="{0D108BD9-81ED-4DB2-BD59-A6C34878D82A}">
                    <a16:rowId xmlns:a16="http://schemas.microsoft.com/office/drawing/2014/main" val="2152051048"/>
                  </a:ext>
                </a:extLst>
              </a:tr>
              <a:tr h="370840">
                <a:tc>
                  <a:txBody>
                    <a:bodyPr/>
                    <a:lstStyle/>
                    <a:p>
                      <a:endParaRPr lang="en-US" sz="2800"/>
                    </a:p>
                  </a:txBody>
                  <a:tcPr/>
                </a:tc>
                <a:tc>
                  <a:txBody>
                    <a:bodyPr/>
                    <a:lstStyle/>
                    <a:p>
                      <a:r>
                        <a:rPr lang="en-US" sz="2800" dirty="0" smtClean="0"/>
                        <a:t>a</a:t>
                      </a:r>
                      <a:endParaRPr lang="en-US" sz="2800" dirty="0"/>
                    </a:p>
                  </a:txBody>
                  <a:tcPr>
                    <a:solidFill>
                      <a:schemeClr val="accent6">
                        <a:lumMod val="60000"/>
                        <a:lumOff val="40000"/>
                      </a:schemeClr>
                    </a:solidFill>
                  </a:tcPr>
                </a:tc>
                <a:tc>
                  <a:txBody>
                    <a:bodyPr/>
                    <a:lstStyle/>
                    <a:p>
                      <a:r>
                        <a:rPr lang="en-US" sz="2800" dirty="0" smtClean="0"/>
                        <a:t>a</a:t>
                      </a:r>
                      <a:endParaRPr lang="en-US" sz="2800" dirty="0"/>
                    </a:p>
                  </a:txBody>
                  <a:tcPr>
                    <a:solidFill>
                      <a:schemeClr val="accent6">
                        <a:lumMod val="60000"/>
                        <a:lumOff val="40000"/>
                      </a:schemeClr>
                    </a:solidFill>
                  </a:tcPr>
                </a:tc>
                <a:tc>
                  <a:txBody>
                    <a:bodyPr/>
                    <a:lstStyle/>
                    <a:p>
                      <a:r>
                        <a:rPr lang="en-US" sz="2800" dirty="0" smtClean="0"/>
                        <a:t>a</a:t>
                      </a:r>
                      <a:endParaRPr lang="en-US" sz="2800" dirty="0"/>
                    </a:p>
                  </a:txBody>
                  <a:tcPr>
                    <a:solidFill>
                      <a:schemeClr val="accent6">
                        <a:lumMod val="60000"/>
                        <a:lumOff val="40000"/>
                      </a:schemeClr>
                    </a:solidFill>
                  </a:tcPr>
                </a:tc>
                <a:tc>
                  <a:txBody>
                    <a:bodyPr/>
                    <a:lstStyle/>
                    <a:p>
                      <a:r>
                        <a:rPr lang="en-US" sz="2800" dirty="0" smtClean="0"/>
                        <a:t>c</a:t>
                      </a:r>
                      <a:endParaRPr lang="en-US" sz="2800" dirty="0"/>
                    </a:p>
                  </a:txBody>
                  <a:tcPr>
                    <a:solidFill>
                      <a:srgbClr val="FF0000"/>
                    </a:solidFill>
                  </a:tcPr>
                </a:tc>
                <a:tc>
                  <a:txBody>
                    <a:bodyPr/>
                    <a:lstStyle/>
                    <a:p>
                      <a:endParaRPr lang="en-US" sz="2800"/>
                    </a:p>
                  </a:txBody>
                  <a:tcPr/>
                </a:tc>
                <a:tc>
                  <a:txBody>
                    <a:bodyPr/>
                    <a:lstStyle/>
                    <a:p>
                      <a:endParaRPr lang="en-US" sz="2800"/>
                    </a:p>
                  </a:txBody>
                  <a:tcPr/>
                </a:tc>
                <a:tc>
                  <a:txBody>
                    <a:bodyPr/>
                    <a:lstStyle/>
                    <a:p>
                      <a:endParaRPr lang="en-US" sz="2800"/>
                    </a:p>
                  </a:txBody>
                  <a:tcPr/>
                </a:tc>
                <a:tc>
                  <a:txBody>
                    <a:bodyPr/>
                    <a:lstStyle/>
                    <a:p>
                      <a:endParaRPr lang="en-US" sz="2800"/>
                    </a:p>
                  </a:txBody>
                  <a:tcPr/>
                </a:tc>
                <a:tc>
                  <a:txBody>
                    <a:bodyPr/>
                    <a:lstStyle/>
                    <a:p>
                      <a:endParaRPr lang="en-US" sz="2800"/>
                    </a:p>
                  </a:txBody>
                  <a:tcPr/>
                </a:tc>
                <a:extLst>
                  <a:ext uri="{0D108BD9-81ED-4DB2-BD59-A6C34878D82A}">
                    <a16:rowId xmlns:a16="http://schemas.microsoft.com/office/drawing/2014/main" val="2072173997"/>
                  </a:ext>
                </a:extLst>
              </a:tr>
              <a:tr h="370840">
                <a:tc>
                  <a:txBody>
                    <a:bodyPr/>
                    <a:lstStyle/>
                    <a:p>
                      <a:endParaRPr lang="en-US" sz="2800"/>
                    </a:p>
                  </a:txBody>
                  <a:tcPr/>
                </a:tc>
                <a:tc>
                  <a:txBody>
                    <a:bodyPr/>
                    <a:lstStyle/>
                    <a:p>
                      <a:endParaRPr lang="en-US" sz="2800"/>
                    </a:p>
                  </a:txBody>
                  <a:tcPr/>
                </a:tc>
                <a:tc>
                  <a:txBody>
                    <a:bodyPr/>
                    <a:lstStyle/>
                    <a:p>
                      <a:r>
                        <a:rPr lang="en-US" sz="2800" dirty="0" smtClean="0"/>
                        <a:t>a</a:t>
                      </a:r>
                      <a:endParaRPr lang="en-US" sz="2800" dirty="0"/>
                    </a:p>
                  </a:txBody>
                  <a:tcPr>
                    <a:solidFill>
                      <a:schemeClr val="accent6">
                        <a:lumMod val="60000"/>
                        <a:lumOff val="40000"/>
                      </a:schemeClr>
                    </a:solidFill>
                  </a:tcPr>
                </a:tc>
                <a:tc>
                  <a:txBody>
                    <a:bodyPr/>
                    <a:lstStyle/>
                    <a:p>
                      <a:r>
                        <a:rPr lang="en-US" sz="2800" dirty="0" smtClean="0"/>
                        <a:t>a</a:t>
                      </a:r>
                      <a:endParaRPr lang="en-US" sz="2800" dirty="0"/>
                    </a:p>
                  </a:txBody>
                  <a:tcPr>
                    <a:solidFill>
                      <a:schemeClr val="accent6">
                        <a:lumMod val="60000"/>
                        <a:lumOff val="40000"/>
                      </a:schemeClr>
                    </a:solidFill>
                  </a:tcPr>
                </a:tc>
                <a:tc>
                  <a:txBody>
                    <a:bodyPr/>
                    <a:lstStyle/>
                    <a:p>
                      <a:r>
                        <a:rPr lang="en-US" sz="2800" dirty="0" smtClean="0"/>
                        <a:t>a</a:t>
                      </a:r>
                      <a:endParaRPr lang="en-US" sz="2800" dirty="0"/>
                    </a:p>
                  </a:txBody>
                  <a:tcPr>
                    <a:solidFill>
                      <a:schemeClr val="accent6">
                        <a:lumMod val="60000"/>
                        <a:lumOff val="40000"/>
                      </a:schemeClr>
                    </a:solidFill>
                  </a:tcPr>
                </a:tc>
                <a:tc>
                  <a:txBody>
                    <a:bodyPr/>
                    <a:lstStyle/>
                    <a:p>
                      <a:r>
                        <a:rPr lang="en-US" sz="2800" dirty="0" smtClean="0"/>
                        <a:t>c</a:t>
                      </a:r>
                      <a:endParaRPr lang="en-US" sz="2800" dirty="0"/>
                    </a:p>
                  </a:txBody>
                  <a:tcPr>
                    <a:solidFill>
                      <a:srgbClr val="FF0000"/>
                    </a:solidFill>
                  </a:tcPr>
                </a:tc>
                <a:tc>
                  <a:txBody>
                    <a:bodyPr/>
                    <a:lstStyle/>
                    <a:p>
                      <a:endParaRPr lang="en-US" sz="2800"/>
                    </a:p>
                  </a:txBody>
                  <a:tcPr/>
                </a:tc>
                <a:tc>
                  <a:txBody>
                    <a:bodyPr/>
                    <a:lstStyle/>
                    <a:p>
                      <a:endParaRPr lang="en-US" sz="2800"/>
                    </a:p>
                  </a:txBody>
                  <a:tcPr/>
                </a:tc>
                <a:tc>
                  <a:txBody>
                    <a:bodyPr/>
                    <a:lstStyle/>
                    <a:p>
                      <a:endParaRPr lang="en-US" sz="2800"/>
                    </a:p>
                  </a:txBody>
                  <a:tcPr/>
                </a:tc>
                <a:tc>
                  <a:txBody>
                    <a:bodyPr/>
                    <a:lstStyle/>
                    <a:p>
                      <a:endParaRPr lang="en-US" sz="2800"/>
                    </a:p>
                  </a:txBody>
                  <a:tcPr/>
                </a:tc>
                <a:extLst>
                  <a:ext uri="{0D108BD9-81ED-4DB2-BD59-A6C34878D82A}">
                    <a16:rowId xmlns:a16="http://schemas.microsoft.com/office/drawing/2014/main" val="2380429865"/>
                  </a:ext>
                </a:extLst>
              </a:tr>
              <a:tr h="370840">
                <a:tc>
                  <a:txBody>
                    <a:bodyPr/>
                    <a:lstStyle/>
                    <a:p>
                      <a:endParaRPr lang="en-US" sz="2800"/>
                    </a:p>
                  </a:txBody>
                  <a:tcPr/>
                </a:tc>
                <a:tc>
                  <a:txBody>
                    <a:bodyPr/>
                    <a:lstStyle/>
                    <a:p>
                      <a:endParaRPr lang="en-US" sz="2800"/>
                    </a:p>
                  </a:txBody>
                  <a:tcPr/>
                </a:tc>
                <a:tc>
                  <a:txBody>
                    <a:bodyPr/>
                    <a:lstStyle/>
                    <a:p>
                      <a:endParaRPr lang="en-US" sz="2800"/>
                    </a:p>
                  </a:txBody>
                  <a:tcPr/>
                </a:tc>
                <a:tc>
                  <a:txBody>
                    <a:bodyPr/>
                    <a:lstStyle/>
                    <a:p>
                      <a:r>
                        <a:rPr lang="en-US" sz="2800" dirty="0" smtClean="0"/>
                        <a:t>a</a:t>
                      </a:r>
                      <a:endParaRPr lang="en-US" sz="2800" dirty="0"/>
                    </a:p>
                  </a:txBody>
                  <a:tcPr>
                    <a:solidFill>
                      <a:schemeClr val="accent6">
                        <a:lumMod val="60000"/>
                        <a:lumOff val="40000"/>
                      </a:schemeClr>
                    </a:solidFill>
                  </a:tcPr>
                </a:tc>
                <a:tc>
                  <a:txBody>
                    <a:bodyPr/>
                    <a:lstStyle/>
                    <a:p>
                      <a:r>
                        <a:rPr lang="en-US" sz="2800" dirty="0" smtClean="0"/>
                        <a:t>a</a:t>
                      </a:r>
                      <a:endParaRPr lang="en-US" sz="2800" dirty="0"/>
                    </a:p>
                  </a:txBody>
                  <a:tcPr>
                    <a:solidFill>
                      <a:schemeClr val="accent6">
                        <a:lumMod val="60000"/>
                        <a:lumOff val="40000"/>
                      </a:schemeClr>
                    </a:solidFill>
                  </a:tcPr>
                </a:tc>
                <a:tc>
                  <a:txBody>
                    <a:bodyPr/>
                    <a:lstStyle/>
                    <a:p>
                      <a:r>
                        <a:rPr lang="en-US" sz="2800" dirty="0" smtClean="0"/>
                        <a:t>a</a:t>
                      </a:r>
                      <a:endParaRPr lang="en-US" sz="2800" dirty="0"/>
                    </a:p>
                  </a:txBody>
                  <a:tcPr>
                    <a:solidFill>
                      <a:schemeClr val="accent6">
                        <a:lumMod val="60000"/>
                        <a:lumOff val="40000"/>
                      </a:schemeClr>
                    </a:solidFill>
                  </a:tcPr>
                </a:tc>
                <a:tc>
                  <a:txBody>
                    <a:bodyPr/>
                    <a:lstStyle/>
                    <a:p>
                      <a:r>
                        <a:rPr lang="en-US" sz="2800" dirty="0" smtClean="0"/>
                        <a:t>c</a:t>
                      </a:r>
                      <a:endParaRPr lang="en-US" sz="2800" dirty="0"/>
                    </a:p>
                  </a:txBody>
                  <a:tcPr>
                    <a:solidFill>
                      <a:srgbClr val="FF0000"/>
                    </a:solidFill>
                  </a:tcPr>
                </a:tc>
                <a:tc>
                  <a:txBody>
                    <a:bodyPr/>
                    <a:lstStyle/>
                    <a:p>
                      <a:endParaRPr lang="en-US" sz="2800"/>
                    </a:p>
                  </a:txBody>
                  <a:tcPr/>
                </a:tc>
                <a:tc>
                  <a:txBody>
                    <a:bodyPr/>
                    <a:lstStyle/>
                    <a:p>
                      <a:endParaRPr lang="en-US" sz="2800"/>
                    </a:p>
                  </a:txBody>
                  <a:tcPr/>
                </a:tc>
                <a:tc>
                  <a:txBody>
                    <a:bodyPr/>
                    <a:lstStyle/>
                    <a:p>
                      <a:endParaRPr lang="en-US" sz="2800"/>
                    </a:p>
                  </a:txBody>
                  <a:tcPr/>
                </a:tc>
                <a:extLst>
                  <a:ext uri="{0D108BD9-81ED-4DB2-BD59-A6C34878D82A}">
                    <a16:rowId xmlns:a16="http://schemas.microsoft.com/office/drawing/2014/main" val="3101229963"/>
                  </a:ext>
                </a:extLst>
              </a:tr>
              <a:tr h="370840">
                <a:tc>
                  <a:txBody>
                    <a:bodyPr/>
                    <a:lstStyle/>
                    <a:p>
                      <a:endParaRPr lang="en-US" sz="2800"/>
                    </a:p>
                  </a:txBody>
                  <a:tcPr/>
                </a:tc>
                <a:tc>
                  <a:txBody>
                    <a:bodyPr/>
                    <a:lstStyle/>
                    <a:p>
                      <a:endParaRPr lang="en-US" sz="2800"/>
                    </a:p>
                  </a:txBody>
                  <a:tcPr/>
                </a:tc>
                <a:tc>
                  <a:txBody>
                    <a:bodyPr/>
                    <a:lstStyle/>
                    <a:p>
                      <a:endParaRPr lang="en-US" sz="2800"/>
                    </a:p>
                  </a:txBody>
                  <a:tcPr/>
                </a:tc>
                <a:tc>
                  <a:txBody>
                    <a:bodyPr/>
                    <a:lstStyle/>
                    <a:p>
                      <a:endParaRPr lang="en-US" sz="2800" dirty="0"/>
                    </a:p>
                  </a:txBody>
                  <a:tcPr/>
                </a:tc>
                <a:tc>
                  <a:txBody>
                    <a:bodyPr/>
                    <a:lstStyle/>
                    <a:p>
                      <a:r>
                        <a:rPr lang="en-US" sz="2800" dirty="0" smtClean="0"/>
                        <a:t>a</a:t>
                      </a:r>
                      <a:endParaRPr lang="en-US" sz="2800" dirty="0"/>
                    </a:p>
                  </a:txBody>
                  <a:tcPr>
                    <a:solidFill>
                      <a:schemeClr val="accent6">
                        <a:lumMod val="60000"/>
                        <a:lumOff val="40000"/>
                      </a:schemeClr>
                    </a:solidFill>
                  </a:tcPr>
                </a:tc>
                <a:tc>
                  <a:txBody>
                    <a:bodyPr/>
                    <a:lstStyle/>
                    <a:p>
                      <a:r>
                        <a:rPr lang="en-US" sz="2800" dirty="0" smtClean="0"/>
                        <a:t>a</a:t>
                      </a:r>
                      <a:endParaRPr lang="en-US" sz="2800" dirty="0"/>
                    </a:p>
                  </a:txBody>
                  <a:tcPr>
                    <a:solidFill>
                      <a:schemeClr val="accent6">
                        <a:lumMod val="60000"/>
                        <a:lumOff val="40000"/>
                      </a:schemeClr>
                    </a:solidFill>
                  </a:tcPr>
                </a:tc>
                <a:tc>
                  <a:txBody>
                    <a:bodyPr/>
                    <a:lstStyle/>
                    <a:p>
                      <a:r>
                        <a:rPr lang="en-US" sz="2800" dirty="0" smtClean="0"/>
                        <a:t>a</a:t>
                      </a:r>
                      <a:endParaRPr lang="en-US" sz="2800" dirty="0"/>
                    </a:p>
                  </a:txBody>
                  <a:tcPr>
                    <a:solidFill>
                      <a:schemeClr val="accent6">
                        <a:lumMod val="60000"/>
                        <a:lumOff val="40000"/>
                      </a:schemeClr>
                    </a:solidFill>
                  </a:tcPr>
                </a:tc>
                <a:tc>
                  <a:txBody>
                    <a:bodyPr/>
                    <a:lstStyle/>
                    <a:p>
                      <a:r>
                        <a:rPr lang="en-US" sz="2800" dirty="0" smtClean="0"/>
                        <a:t>c</a:t>
                      </a:r>
                      <a:endParaRPr lang="en-US" sz="2800" dirty="0"/>
                    </a:p>
                  </a:txBody>
                  <a:tcPr>
                    <a:solidFill>
                      <a:srgbClr val="FF0000"/>
                    </a:solidFill>
                  </a:tcPr>
                </a:tc>
                <a:tc>
                  <a:txBody>
                    <a:bodyPr/>
                    <a:lstStyle/>
                    <a:p>
                      <a:endParaRPr lang="en-US" sz="2800" dirty="0"/>
                    </a:p>
                  </a:txBody>
                  <a:tcPr>
                    <a:noFill/>
                  </a:tcPr>
                </a:tc>
                <a:tc>
                  <a:txBody>
                    <a:bodyPr/>
                    <a:lstStyle/>
                    <a:p>
                      <a:endParaRPr lang="en-US" sz="2800" dirty="0"/>
                    </a:p>
                  </a:txBody>
                  <a:tcPr/>
                </a:tc>
                <a:extLst>
                  <a:ext uri="{0D108BD9-81ED-4DB2-BD59-A6C34878D82A}">
                    <a16:rowId xmlns:a16="http://schemas.microsoft.com/office/drawing/2014/main" val="3356009235"/>
                  </a:ext>
                </a:extLst>
              </a:tr>
              <a:tr h="370840">
                <a:tc>
                  <a:txBody>
                    <a:bodyPr/>
                    <a:lstStyle/>
                    <a:p>
                      <a:endParaRPr lang="en-US" sz="2800"/>
                    </a:p>
                  </a:txBody>
                  <a:tcPr/>
                </a:tc>
                <a:tc>
                  <a:txBody>
                    <a:bodyPr/>
                    <a:lstStyle/>
                    <a:p>
                      <a:endParaRPr lang="en-US" sz="2800"/>
                    </a:p>
                  </a:txBody>
                  <a:tcPr/>
                </a:tc>
                <a:tc>
                  <a:txBody>
                    <a:bodyPr/>
                    <a:lstStyle/>
                    <a:p>
                      <a:endParaRPr lang="en-US" sz="2800"/>
                    </a:p>
                  </a:txBody>
                  <a:tcPr/>
                </a:tc>
                <a:tc>
                  <a:txBody>
                    <a:bodyPr/>
                    <a:lstStyle/>
                    <a:p>
                      <a:endParaRPr lang="en-US" sz="2800"/>
                    </a:p>
                  </a:txBody>
                  <a:tcPr/>
                </a:tc>
                <a:tc>
                  <a:txBody>
                    <a:bodyPr/>
                    <a:lstStyle/>
                    <a:p>
                      <a:endParaRPr lang="en-US" sz="2800" dirty="0"/>
                    </a:p>
                  </a:txBody>
                  <a:tcPr/>
                </a:tc>
                <a:tc>
                  <a:txBody>
                    <a:bodyPr/>
                    <a:lstStyle/>
                    <a:p>
                      <a:r>
                        <a:rPr lang="en-US" sz="2800" dirty="0" smtClean="0"/>
                        <a:t>a</a:t>
                      </a:r>
                      <a:endParaRPr lang="en-US" sz="2800" dirty="0"/>
                    </a:p>
                  </a:txBody>
                  <a:tcPr>
                    <a:solidFill>
                      <a:schemeClr val="accent6">
                        <a:lumMod val="60000"/>
                        <a:lumOff val="40000"/>
                      </a:schemeClr>
                    </a:solidFill>
                  </a:tcPr>
                </a:tc>
                <a:tc>
                  <a:txBody>
                    <a:bodyPr/>
                    <a:lstStyle/>
                    <a:p>
                      <a:r>
                        <a:rPr lang="en-US" sz="2800" dirty="0" smtClean="0"/>
                        <a:t>a</a:t>
                      </a:r>
                      <a:endParaRPr lang="en-US" sz="2800" dirty="0"/>
                    </a:p>
                  </a:txBody>
                  <a:tcPr>
                    <a:solidFill>
                      <a:schemeClr val="accent6">
                        <a:lumMod val="60000"/>
                        <a:lumOff val="40000"/>
                      </a:schemeClr>
                    </a:solidFill>
                  </a:tcPr>
                </a:tc>
                <a:tc>
                  <a:txBody>
                    <a:bodyPr/>
                    <a:lstStyle/>
                    <a:p>
                      <a:r>
                        <a:rPr lang="en-US" sz="2800" dirty="0" smtClean="0"/>
                        <a:t>a</a:t>
                      </a:r>
                      <a:endParaRPr lang="en-US" sz="2800" dirty="0"/>
                    </a:p>
                  </a:txBody>
                  <a:tcPr>
                    <a:solidFill>
                      <a:schemeClr val="accent6">
                        <a:lumMod val="60000"/>
                        <a:lumOff val="40000"/>
                      </a:schemeClr>
                    </a:solidFill>
                  </a:tcPr>
                </a:tc>
                <a:tc>
                  <a:txBody>
                    <a:bodyPr/>
                    <a:lstStyle/>
                    <a:p>
                      <a:r>
                        <a:rPr lang="en-US" sz="2800" dirty="0" smtClean="0"/>
                        <a:t>c</a:t>
                      </a:r>
                      <a:endParaRPr lang="en-US" sz="2800" dirty="0"/>
                    </a:p>
                  </a:txBody>
                  <a:tcPr>
                    <a:solidFill>
                      <a:srgbClr val="FF0000"/>
                    </a:solidFill>
                  </a:tcPr>
                </a:tc>
                <a:tc>
                  <a:txBody>
                    <a:bodyPr/>
                    <a:lstStyle/>
                    <a:p>
                      <a:endParaRPr lang="en-US" sz="2800"/>
                    </a:p>
                  </a:txBody>
                  <a:tcPr/>
                </a:tc>
                <a:extLst>
                  <a:ext uri="{0D108BD9-81ED-4DB2-BD59-A6C34878D82A}">
                    <a16:rowId xmlns:a16="http://schemas.microsoft.com/office/drawing/2014/main" val="1594166865"/>
                  </a:ext>
                </a:extLst>
              </a:tr>
              <a:tr h="370840">
                <a:tc>
                  <a:txBody>
                    <a:bodyPr/>
                    <a:lstStyle/>
                    <a:p>
                      <a:endParaRPr lang="en-US" sz="2800"/>
                    </a:p>
                  </a:txBody>
                  <a:tcPr/>
                </a:tc>
                <a:tc>
                  <a:txBody>
                    <a:bodyPr/>
                    <a:lstStyle/>
                    <a:p>
                      <a:endParaRPr lang="en-US" sz="2800"/>
                    </a:p>
                  </a:txBody>
                  <a:tcPr/>
                </a:tc>
                <a:tc>
                  <a:txBody>
                    <a:bodyPr/>
                    <a:lstStyle/>
                    <a:p>
                      <a:endParaRPr lang="en-US" sz="2800"/>
                    </a:p>
                  </a:txBody>
                  <a:tcPr/>
                </a:tc>
                <a:tc>
                  <a:txBody>
                    <a:bodyPr/>
                    <a:lstStyle/>
                    <a:p>
                      <a:endParaRPr lang="en-US" sz="2800"/>
                    </a:p>
                  </a:txBody>
                  <a:tcPr/>
                </a:tc>
                <a:tc>
                  <a:txBody>
                    <a:bodyPr/>
                    <a:lstStyle/>
                    <a:p>
                      <a:endParaRPr lang="en-US" sz="2800" dirty="0"/>
                    </a:p>
                  </a:txBody>
                  <a:tcPr/>
                </a:tc>
                <a:tc>
                  <a:txBody>
                    <a:bodyPr/>
                    <a:lstStyle/>
                    <a:p>
                      <a:endParaRPr lang="en-US" sz="2800"/>
                    </a:p>
                  </a:txBody>
                  <a:tcPr/>
                </a:tc>
                <a:tc>
                  <a:txBody>
                    <a:bodyPr/>
                    <a:lstStyle/>
                    <a:p>
                      <a:r>
                        <a:rPr lang="en-US" sz="2800" dirty="0" smtClean="0"/>
                        <a:t>a</a:t>
                      </a:r>
                      <a:endParaRPr lang="en-US" sz="2800" dirty="0"/>
                    </a:p>
                  </a:txBody>
                  <a:tcPr>
                    <a:solidFill>
                      <a:schemeClr val="accent6">
                        <a:lumMod val="60000"/>
                        <a:lumOff val="40000"/>
                      </a:schemeClr>
                    </a:solidFill>
                  </a:tcPr>
                </a:tc>
                <a:tc>
                  <a:txBody>
                    <a:bodyPr/>
                    <a:lstStyle/>
                    <a:p>
                      <a:r>
                        <a:rPr lang="en-US" sz="2800" dirty="0" smtClean="0"/>
                        <a:t>a</a:t>
                      </a:r>
                      <a:endParaRPr lang="en-US" sz="2800" dirty="0"/>
                    </a:p>
                  </a:txBody>
                  <a:tcPr>
                    <a:solidFill>
                      <a:schemeClr val="accent6">
                        <a:lumMod val="60000"/>
                        <a:lumOff val="40000"/>
                      </a:schemeClr>
                    </a:solidFill>
                  </a:tcPr>
                </a:tc>
                <a:tc>
                  <a:txBody>
                    <a:bodyPr/>
                    <a:lstStyle/>
                    <a:p>
                      <a:r>
                        <a:rPr lang="en-US" sz="2800" dirty="0" smtClean="0"/>
                        <a:t>a</a:t>
                      </a:r>
                      <a:endParaRPr lang="en-US" sz="2800" dirty="0"/>
                    </a:p>
                  </a:txBody>
                  <a:tcPr>
                    <a:solidFill>
                      <a:schemeClr val="accent6">
                        <a:lumMod val="60000"/>
                        <a:lumOff val="40000"/>
                      </a:schemeClr>
                    </a:solidFill>
                  </a:tcPr>
                </a:tc>
                <a:tc>
                  <a:txBody>
                    <a:bodyPr/>
                    <a:lstStyle/>
                    <a:p>
                      <a:r>
                        <a:rPr lang="en-US" sz="2800" dirty="0" smtClean="0"/>
                        <a:t>c</a:t>
                      </a:r>
                      <a:endParaRPr lang="en-US" sz="2800" dirty="0"/>
                    </a:p>
                  </a:txBody>
                  <a:tcPr>
                    <a:solidFill>
                      <a:srgbClr val="FF0000"/>
                    </a:solidFill>
                  </a:tcPr>
                </a:tc>
                <a:extLst>
                  <a:ext uri="{0D108BD9-81ED-4DB2-BD59-A6C34878D82A}">
                    <a16:rowId xmlns:a16="http://schemas.microsoft.com/office/drawing/2014/main" val="774881045"/>
                  </a:ext>
                </a:extLst>
              </a:tr>
            </a:tbl>
          </a:graphicData>
        </a:graphic>
      </p:graphicFrame>
    </p:spTree>
    <p:extLst>
      <p:ext uri="{BB962C8B-B14F-4D97-AF65-F5344CB8AC3E}">
        <p14:creationId xmlns:p14="http://schemas.microsoft.com/office/powerpoint/2010/main" val="417452723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12700"/>
            <a:ext cx="11099800" cy="2159000"/>
          </a:xfrm>
        </p:spPr>
        <p:txBody>
          <a:bodyPr/>
          <a:lstStyle/>
          <a:p>
            <a:r>
              <a:rPr lang="en-US" dirty="0" smtClean="0"/>
              <a:t>Can We Do Better?</a:t>
            </a:r>
            <a:endParaRPr lang="en-US" dirty="0"/>
          </a:p>
        </p:txBody>
      </p:sp>
      <p:sp>
        <p:nvSpPr>
          <p:cNvPr id="3" name="Text Placeholder 2"/>
          <p:cNvSpPr>
            <a:spLocks noGrp="1"/>
          </p:cNvSpPr>
          <p:nvPr>
            <p:ph type="body" idx="1"/>
          </p:nvPr>
        </p:nvSpPr>
        <p:spPr>
          <a:xfrm>
            <a:off x="261257" y="2258008"/>
            <a:ext cx="12531012" cy="2435290"/>
          </a:xfrm>
        </p:spPr>
        <p:txBody>
          <a:bodyPr>
            <a:normAutofit fontScale="77500" lnSpcReduction="20000"/>
          </a:bodyPr>
          <a:lstStyle/>
          <a:p>
            <a:pPr>
              <a:spcBef>
                <a:spcPts val="2400"/>
              </a:spcBef>
            </a:pPr>
            <a:r>
              <a:rPr lang="en-US" dirty="0"/>
              <a:t>text=“</a:t>
            </a:r>
            <a:r>
              <a:rPr lang="en-US" i="1" dirty="0" err="1" smtClean="0"/>
              <a:t>aaazaaaaca</a:t>
            </a:r>
            <a:r>
              <a:rPr lang="en-US" dirty="0" smtClean="0"/>
              <a:t>”, </a:t>
            </a:r>
            <a:r>
              <a:rPr lang="en-US" dirty="0"/>
              <a:t>target=“</a:t>
            </a:r>
            <a:r>
              <a:rPr lang="en-US" i="1" dirty="0" err="1"/>
              <a:t>aaac</a:t>
            </a:r>
            <a:r>
              <a:rPr lang="en-US" dirty="0"/>
              <a:t>”, N=10, </a:t>
            </a:r>
            <a:r>
              <a:rPr lang="en-US" dirty="0" smtClean="0"/>
              <a:t>M=4</a:t>
            </a:r>
          </a:p>
          <a:p>
            <a:pPr>
              <a:spcBef>
                <a:spcPts val="2400"/>
              </a:spcBef>
            </a:pPr>
            <a:r>
              <a:rPr lang="en-US" dirty="0" smtClean="0"/>
              <a:t>When we see the char “z” which is not in the target, there is no point in looking at starting positions i+1 before it, as impossible for them to be correct (as they would contain “z”)</a:t>
            </a:r>
          </a:p>
          <a:p>
            <a:pPr>
              <a:spcBef>
                <a:spcPts val="2400"/>
              </a:spcBef>
            </a:pPr>
            <a:r>
              <a:rPr lang="en-US" dirty="0" smtClean="0"/>
              <a:t>Could just jump over at the position after “z” (</a:t>
            </a:r>
            <a:r>
              <a:rPr lang="en-US" dirty="0" err="1" smtClean="0"/>
              <a:t>i</a:t>
            </a:r>
            <a:r>
              <a:rPr lang="en-US" dirty="0" smtClean="0"/>
              <a:t>=4 in this case)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223231177"/>
              </p:ext>
            </p:extLst>
          </p:nvPr>
        </p:nvGraphicFramePr>
        <p:xfrm>
          <a:off x="2945190" y="4986435"/>
          <a:ext cx="7114420" cy="4632960"/>
        </p:xfrm>
        <a:graphic>
          <a:graphicData uri="http://schemas.openxmlformats.org/drawingml/2006/table">
            <a:tbl>
              <a:tblPr firstRow="1" bandRow="1">
                <a:tableStyleId>{5940675A-B579-460E-94D1-54222C63F5DA}</a:tableStyleId>
              </a:tblPr>
              <a:tblGrid>
                <a:gridCol w="711442">
                  <a:extLst>
                    <a:ext uri="{9D8B030D-6E8A-4147-A177-3AD203B41FA5}">
                      <a16:colId xmlns:a16="http://schemas.microsoft.com/office/drawing/2014/main" val="3291294330"/>
                    </a:ext>
                  </a:extLst>
                </a:gridCol>
                <a:gridCol w="711442">
                  <a:extLst>
                    <a:ext uri="{9D8B030D-6E8A-4147-A177-3AD203B41FA5}">
                      <a16:colId xmlns:a16="http://schemas.microsoft.com/office/drawing/2014/main" val="2449873047"/>
                    </a:ext>
                  </a:extLst>
                </a:gridCol>
                <a:gridCol w="711442">
                  <a:extLst>
                    <a:ext uri="{9D8B030D-6E8A-4147-A177-3AD203B41FA5}">
                      <a16:colId xmlns:a16="http://schemas.microsoft.com/office/drawing/2014/main" val="1342379395"/>
                    </a:ext>
                  </a:extLst>
                </a:gridCol>
                <a:gridCol w="711442">
                  <a:extLst>
                    <a:ext uri="{9D8B030D-6E8A-4147-A177-3AD203B41FA5}">
                      <a16:colId xmlns:a16="http://schemas.microsoft.com/office/drawing/2014/main" val="2235243793"/>
                    </a:ext>
                  </a:extLst>
                </a:gridCol>
                <a:gridCol w="711442">
                  <a:extLst>
                    <a:ext uri="{9D8B030D-6E8A-4147-A177-3AD203B41FA5}">
                      <a16:colId xmlns:a16="http://schemas.microsoft.com/office/drawing/2014/main" val="2346815053"/>
                    </a:ext>
                  </a:extLst>
                </a:gridCol>
                <a:gridCol w="711442">
                  <a:extLst>
                    <a:ext uri="{9D8B030D-6E8A-4147-A177-3AD203B41FA5}">
                      <a16:colId xmlns:a16="http://schemas.microsoft.com/office/drawing/2014/main" val="1937363244"/>
                    </a:ext>
                  </a:extLst>
                </a:gridCol>
                <a:gridCol w="711442">
                  <a:extLst>
                    <a:ext uri="{9D8B030D-6E8A-4147-A177-3AD203B41FA5}">
                      <a16:colId xmlns:a16="http://schemas.microsoft.com/office/drawing/2014/main" val="2131676106"/>
                    </a:ext>
                  </a:extLst>
                </a:gridCol>
                <a:gridCol w="711442">
                  <a:extLst>
                    <a:ext uri="{9D8B030D-6E8A-4147-A177-3AD203B41FA5}">
                      <a16:colId xmlns:a16="http://schemas.microsoft.com/office/drawing/2014/main" val="2820348441"/>
                    </a:ext>
                  </a:extLst>
                </a:gridCol>
                <a:gridCol w="711442">
                  <a:extLst>
                    <a:ext uri="{9D8B030D-6E8A-4147-A177-3AD203B41FA5}">
                      <a16:colId xmlns:a16="http://schemas.microsoft.com/office/drawing/2014/main" val="3348706469"/>
                    </a:ext>
                  </a:extLst>
                </a:gridCol>
                <a:gridCol w="711442">
                  <a:extLst>
                    <a:ext uri="{9D8B030D-6E8A-4147-A177-3AD203B41FA5}">
                      <a16:colId xmlns:a16="http://schemas.microsoft.com/office/drawing/2014/main" val="945431576"/>
                    </a:ext>
                  </a:extLst>
                </a:gridCol>
              </a:tblGrid>
              <a:tr h="370840">
                <a:tc>
                  <a:txBody>
                    <a:bodyPr/>
                    <a:lstStyle/>
                    <a:p>
                      <a:r>
                        <a:rPr lang="en-US" sz="3200" dirty="0" smtClean="0"/>
                        <a:t>0</a:t>
                      </a:r>
                      <a:endParaRPr lang="en-US" sz="3200" dirty="0"/>
                    </a:p>
                  </a:txBody>
                  <a:tcPr>
                    <a:solidFill>
                      <a:schemeClr val="accent3"/>
                    </a:solidFill>
                  </a:tcPr>
                </a:tc>
                <a:tc>
                  <a:txBody>
                    <a:bodyPr/>
                    <a:lstStyle/>
                    <a:p>
                      <a:r>
                        <a:rPr lang="en-US" sz="3200" dirty="0" smtClean="0"/>
                        <a:t>1</a:t>
                      </a:r>
                      <a:endParaRPr lang="en-US" sz="3200" dirty="0"/>
                    </a:p>
                  </a:txBody>
                  <a:tcPr>
                    <a:solidFill>
                      <a:schemeClr val="accent3"/>
                    </a:solidFill>
                  </a:tcPr>
                </a:tc>
                <a:tc>
                  <a:txBody>
                    <a:bodyPr/>
                    <a:lstStyle/>
                    <a:p>
                      <a:r>
                        <a:rPr lang="en-US" sz="3200" dirty="0" smtClean="0"/>
                        <a:t>2</a:t>
                      </a:r>
                      <a:endParaRPr lang="en-US" sz="3200" dirty="0"/>
                    </a:p>
                  </a:txBody>
                  <a:tcPr>
                    <a:solidFill>
                      <a:schemeClr val="accent3"/>
                    </a:solidFill>
                  </a:tcPr>
                </a:tc>
                <a:tc>
                  <a:txBody>
                    <a:bodyPr/>
                    <a:lstStyle/>
                    <a:p>
                      <a:r>
                        <a:rPr lang="en-US" sz="3200" dirty="0" smtClean="0"/>
                        <a:t>3</a:t>
                      </a:r>
                      <a:endParaRPr lang="en-US" sz="3200" dirty="0"/>
                    </a:p>
                  </a:txBody>
                  <a:tcPr>
                    <a:solidFill>
                      <a:schemeClr val="accent3"/>
                    </a:solidFill>
                  </a:tcPr>
                </a:tc>
                <a:tc>
                  <a:txBody>
                    <a:bodyPr/>
                    <a:lstStyle/>
                    <a:p>
                      <a:r>
                        <a:rPr lang="en-US" sz="3200" dirty="0" smtClean="0"/>
                        <a:t>4</a:t>
                      </a:r>
                      <a:endParaRPr lang="en-US" sz="3200" dirty="0"/>
                    </a:p>
                  </a:txBody>
                  <a:tcPr>
                    <a:solidFill>
                      <a:schemeClr val="accent3"/>
                    </a:solidFill>
                  </a:tcPr>
                </a:tc>
                <a:tc>
                  <a:txBody>
                    <a:bodyPr/>
                    <a:lstStyle/>
                    <a:p>
                      <a:r>
                        <a:rPr lang="en-US" sz="3200" dirty="0" smtClean="0"/>
                        <a:t>5</a:t>
                      </a:r>
                      <a:endParaRPr lang="en-US" sz="3200" dirty="0"/>
                    </a:p>
                  </a:txBody>
                  <a:tcPr>
                    <a:solidFill>
                      <a:schemeClr val="accent3"/>
                    </a:solidFill>
                  </a:tcPr>
                </a:tc>
                <a:tc>
                  <a:txBody>
                    <a:bodyPr/>
                    <a:lstStyle/>
                    <a:p>
                      <a:r>
                        <a:rPr lang="en-US" sz="3200" dirty="0" smtClean="0"/>
                        <a:t>6</a:t>
                      </a:r>
                      <a:endParaRPr lang="en-US" sz="3200" dirty="0"/>
                    </a:p>
                  </a:txBody>
                  <a:tcPr>
                    <a:solidFill>
                      <a:schemeClr val="accent3"/>
                    </a:solidFill>
                  </a:tcPr>
                </a:tc>
                <a:tc>
                  <a:txBody>
                    <a:bodyPr/>
                    <a:lstStyle/>
                    <a:p>
                      <a:r>
                        <a:rPr lang="en-US" sz="3200" dirty="0" smtClean="0"/>
                        <a:t>7</a:t>
                      </a:r>
                      <a:endParaRPr lang="en-US" sz="3200" dirty="0"/>
                    </a:p>
                  </a:txBody>
                  <a:tcPr>
                    <a:solidFill>
                      <a:schemeClr val="accent3"/>
                    </a:solidFill>
                  </a:tcPr>
                </a:tc>
                <a:tc>
                  <a:txBody>
                    <a:bodyPr/>
                    <a:lstStyle/>
                    <a:p>
                      <a:r>
                        <a:rPr lang="en-US" sz="3200" dirty="0" smtClean="0"/>
                        <a:t>8</a:t>
                      </a:r>
                      <a:endParaRPr lang="en-US" sz="3200" dirty="0"/>
                    </a:p>
                  </a:txBody>
                  <a:tcPr>
                    <a:solidFill>
                      <a:schemeClr val="accent3"/>
                    </a:solidFill>
                  </a:tcPr>
                </a:tc>
                <a:tc>
                  <a:txBody>
                    <a:bodyPr/>
                    <a:lstStyle/>
                    <a:p>
                      <a:r>
                        <a:rPr lang="en-US" sz="3200" dirty="0" smtClean="0"/>
                        <a:t>9</a:t>
                      </a:r>
                      <a:endParaRPr lang="en-US" sz="3200" dirty="0"/>
                    </a:p>
                  </a:txBody>
                  <a:tcPr>
                    <a:solidFill>
                      <a:schemeClr val="accent3"/>
                    </a:solidFill>
                  </a:tcPr>
                </a:tc>
                <a:extLst>
                  <a:ext uri="{0D108BD9-81ED-4DB2-BD59-A6C34878D82A}">
                    <a16:rowId xmlns:a16="http://schemas.microsoft.com/office/drawing/2014/main" val="1729245899"/>
                  </a:ext>
                </a:extLst>
              </a:tr>
              <a:tr h="370840">
                <a:tc>
                  <a:txBody>
                    <a:bodyPr/>
                    <a:lstStyle/>
                    <a:p>
                      <a:r>
                        <a:rPr lang="en-US" sz="3200" dirty="0" smtClean="0"/>
                        <a:t>a</a:t>
                      </a:r>
                      <a:endParaRPr lang="en-US" sz="3200" dirty="0"/>
                    </a:p>
                  </a:txBody>
                  <a:tcPr>
                    <a:solidFill>
                      <a:schemeClr val="accent6">
                        <a:lumMod val="20000"/>
                        <a:lumOff val="80000"/>
                      </a:schemeClr>
                    </a:solidFill>
                  </a:tcPr>
                </a:tc>
                <a:tc>
                  <a:txBody>
                    <a:bodyPr/>
                    <a:lstStyle/>
                    <a:p>
                      <a:r>
                        <a:rPr lang="en-US" sz="3200" dirty="0" smtClean="0"/>
                        <a:t>a</a:t>
                      </a:r>
                      <a:endParaRPr lang="en-US" sz="3200" dirty="0"/>
                    </a:p>
                  </a:txBody>
                  <a:tcPr>
                    <a:solidFill>
                      <a:schemeClr val="accent6">
                        <a:lumMod val="20000"/>
                        <a:lumOff val="80000"/>
                      </a:schemeClr>
                    </a:solidFill>
                  </a:tcPr>
                </a:tc>
                <a:tc>
                  <a:txBody>
                    <a:bodyPr/>
                    <a:lstStyle/>
                    <a:p>
                      <a:r>
                        <a:rPr lang="en-US" sz="3200" dirty="0" smtClean="0"/>
                        <a:t>a</a:t>
                      </a:r>
                      <a:endParaRPr lang="en-US" sz="3200" dirty="0"/>
                    </a:p>
                  </a:txBody>
                  <a:tcPr>
                    <a:solidFill>
                      <a:schemeClr val="accent6">
                        <a:lumMod val="20000"/>
                        <a:lumOff val="80000"/>
                      </a:schemeClr>
                    </a:solidFill>
                  </a:tcPr>
                </a:tc>
                <a:tc>
                  <a:txBody>
                    <a:bodyPr/>
                    <a:lstStyle/>
                    <a:p>
                      <a:r>
                        <a:rPr lang="en-US" sz="3200" dirty="0" smtClean="0"/>
                        <a:t>z</a:t>
                      </a:r>
                      <a:endParaRPr lang="en-US" sz="3200" dirty="0"/>
                    </a:p>
                  </a:txBody>
                  <a:tcPr>
                    <a:solidFill>
                      <a:schemeClr val="accent6">
                        <a:lumMod val="20000"/>
                        <a:lumOff val="80000"/>
                      </a:schemeClr>
                    </a:solidFill>
                  </a:tcPr>
                </a:tc>
                <a:tc>
                  <a:txBody>
                    <a:bodyPr/>
                    <a:lstStyle/>
                    <a:p>
                      <a:r>
                        <a:rPr lang="en-US" sz="3200" dirty="0" smtClean="0"/>
                        <a:t>a</a:t>
                      </a:r>
                      <a:endParaRPr lang="en-US" sz="3200" dirty="0"/>
                    </a:p>
                  </a:txBody>
                  <a:tcPr>
                    <a:solidFill>
                      <a:schemeClr val="accent6">
                        <a:lumMod val="20000"/>
                        <a:lumOff val="80000"/>
                      </a:schemeClr>
                    </a:solidFill>
                  </a:tcPr>
                </a:tc>
                <a:tc>
                  <a:txBody>
                    <a:bodyPr/>
                    <a:lstStyle/>
                    <a:p>
                      <a:r>
                        <a:rPr lang="en-US" sz="3200" dirty="0" smtClean="0"/>
                        <a:t>a</a:t>
                      </a:r>
                      <a:endParaRPr lang="en-US" sz="3200" dirty="0"/>
                    </a:p>
                  </a:txBody>
                  <a:tcPr>
                    <a:solidFill>
                      <a:schemeClr val="accent6">
                        <a:lumMod val="20000"/>
                        <a:lumOff val="80000"/>
                      </a:schemeClr>
                    </a:solidFill>
                  </a:tcPr>
                </a:tc>
                <a:tc>
                  <a:txBody>
                    <a:bodyPr/>
                    <a:lstStyle/>
                    <a:p>
                      <a:r>
                        <a:rPr lang="en-US" sz="3200" dirty="0" smtClean="0"/>
                        <a:t>a</a:t>
                      </a:r>
                      <a:endParaRPr lang="en-US" sz="3200" dirty="0"/>
                    </a:p>
                  </a:txBody>
                  <a:tcPr>
                    <a:solidFill>
                      <a:schemeClr val="accent6">
                        <a:lumMod val="20000"/>
                        <a:lumOff val="80000"/>
                      </a:schemeClr>
                    </a:solidFill>
                  </a:tcPr>
                </a:tc>
                <a:tc>
                  <a:txBody>
                    <a:bodyPr/>
                    <a:lstStyle/>
                    <a:p>
                      <a:r>
                        <a:rPr lang="en-US" sz="3200" dirty="0" smtClean="0"/>
                        <a:t>a</a:t>
                      </a:r>
                      <a:endParaRPr lang="en-US" sz="3200" dirty="0"/>
                    </a:p>
                  </a:txBody>
                  <a:tcPr>
                    <a:solidFill>
                      <a:schemeClr val="accent6">
                        <a:lumMod val="20000"/>
                        <a:lumOff val="80000"/>
                      </a:schemeClr>
                    </a:solidFill>
                  </a:tcPr>
                </a:tc>
                <a:tc>
                  <a:txBody>
                    <a:bodyPr/>
                    <a:lstStyle/>
                    <a:p>
                      <a:r>
                        <a:rPr lang="en-US" sz="3200" dirty="0" smtClean="0"/>
                        <a:t>c</a:t>
                      </a:r>
                      <a:endParaRPr lang="en-US" sz="3200" dirty="0"/>
                    </a:p>
                  </a:txBody>
                  <a:tcPr>
                    <a:solidFill>
                      <a:schemeClr val="accent6">
                        <a:lumMod val="20000"/>
                        <a:lumOff val="80000"/>
                      </a:schemeClr>
                    </a:solidFill>
                  </a:tcPr>
                </a:tc>
                <a:tc>
                  <a:txBody>
                    <a:bodyPr/>
                    <a:lstStyle/>
                    <a:p>
                      <a:r>
                        <a:rPr lang="en-US" sz="3200" dirty="0" smtClean="0"/>
                        <a:t>a</a:t>
                      </a:r>
                      <a:endParaRPr lang="en-US" sz="3200" dirty="0"/>
                    </a:p>
                  </a:txBody>
                  <a:tcPr>
                    <a:solidFill>
                      <a:schemeClr val="accent6">
                        <a:lumMod val="20000"/>
                        <a:lumOff val="80000"/>
                      </a:schemeClr>
                    </a:solidFill>
                  </a:tcPr>
                </a:tc>
                <a:extLst>
                  <a:ext uri="{0D108BD9-81ED-4DB2-BD59-A6C34878D82A}">
                    <a16:rowId xmlns:a16="http://schemas.microsoft.com/office/drawing/2014/main" val="1962690294"/>
                  </a:ext>
                </a:extLst>
              </a:tr>
              <a:tr h="370840">
                <a:tc>
                  <a:txBody>
                    <a:bodyPr/>
                    <a:lstStyle/>
                    <a:p>
                      <a:r>
                        <a:rPr lang="en-US" sz="3200" dirty="0" smtClean="0"/>
                        <a:t>a</a:t>
                      </a:r>
                      <a:endParaRPr lang="en-US" sz="3200" dirty="0"/>
                    </a:p>
                  </a:txBody>
                  <a:tcPr>
                    <a:solidFill>
                      <a:schemeClr val="accent6">
                        <a:lumMod val="60000"/>
                        <a:lumOff val="40000"/>
                      </a:schemeClr>
                    </a:solidFill>
                  </a:tcPr>
                </a:tc>
                <a:tc>
                  <a:txBody>
                    <a:bodyPr/>
                    <a:lstStyle/>
                    <a:p>
                      <a:r>
                        <a:rPr lang="en-US" sz="3200" dirty="0" smtClean="0"/>
                        <a:t>a</a:t>
                      </a:r>
                      <a:endParaRPr lang="en-US" sz="3200" dirty="0"/>
                    </a:p>
                  </a:txBody>
                  <a:tcPr>
                    <a:solidFill>
                      <a:schemeClr val="accent6">
                        <a:lumMod val="60000"/>
                        <a:lumOff val="40000"/>
                      </a:schemeClr>
                    </a:solidFill>
                  </a:tcPr>
                </a:tc>
                <a:tc>
                  <a:txBody>
                    <a:bodyPr/>
                    <a:lstStyle/>
                    <a:p>
                      <a:r>
                        <a:rPr lang="en-US" sz="3200" dirty="0" smtClean="0"/>
                        <a:t>a</a:t>
                      </a:r>
                      <a:endParaRPr lang="en-US" sz="3200" dirty="0"/>
                    </a:p>
                  </a:txBody>
                  <a:tcPr>
                    <a:solidFill>
                      <a:schemeClr val="accent6">
                        <a:lumMod val="60000"/>
                        <a:lumOff val="40000"/>
                      </a:schemeClr>
                    </a:solidFill>
                  </a:tcPr>
                </a:tc>
                <a:tc>
                  <a:txBody>
                    <a:bodyPr/>
                    <a:lstStyle/>
                    <a:p>
                      <a:r>
                        <a:rPr lang="en-US" sz="3200" dirty="0" smtClean="0"/>
                        <a:t>c</a:t>
                      </a:r>
                      <a:endParaRPr lang="en-US" sz="3200" dirty="0"/>
                    </a:p>
                  </a:txBody>
                  <a:tcPr>
                    <a:solidFill>
                      <a:srgbClr val="FF0000"/>
                    </a:solidFill>
                  </a:tcPr>
                </a:tc>
                <a:tc>
                  <a:txBody>
                    <a:bodyPr/>
                    <a:lstStyle/>
                    <a:p>
                      <a:endParaRPr lang="en-US" sz="3200" dirty="0"/>
                    </a:p>
                  </a:txBody>
                  <a:tcPr/>
                </a:tc>
                <a:tc>
                  <a:txBody>
                    <a:bodyPr/>
                    <a:lstStyle/>
                    <a:p>
                      <a:endParaRPr lang="en-US" sz="3200"/>
                    </a:p>
                  </a:txBody>
                  <a:tcPr/>
                </a:tc>
                <a:tc>
                  <a:txBody>
                    <a:bodyPr/>
                    <a:lstStyle/>
                    <a:p>
                      <a:endParaRPr lang="en-US" sz="3200"/>
                    </a:p>
                  </a:txBody>
                  <a:tcPr/>
                </a:tc>
                <a:tc>
                  <a:txBody>
                    <a:bodyPr/>
                    <a:lstStyle/>
                    <a:p>
                      <a:endParaRPr lang="en-US" sz="3200"/>
                    </a:p>
                  </a:txBody>
                  <a:tcPr/>
                </a:tc>
                <a:tc>
                  <a:txBody>
                    <a:bodyPr/>
                    <a:lstStyle/>
                    <a:p>
                      <a:endParaRPr lang="en-US" sz="3200"/>
                    </a:p>
                  </a:txBody>
                  <a:tcPr/>
                </a:tc>
                <a:tc>
                  <a:txBody>
                    <a:bodyPr/>
                    <a:lstStyle/>
                    <a:p>
                      <a:endParaRPr lang="en-US" sz="3200" dirty="0"/>
                    </a:p>
                  </a:txBody>
                  <a:tcPr/>
                </a:tc>
                <a:extLst>
                  <a:ext uri="{0D108BD9-81ED-4DB2-BD59-A6C34878D82A}">
                    <a16:rowId xmlns:a16="http://schemas.microsoft.com/office/drawing/2014/main" val="2152051048"/>
                  </a:ext>
                </a:extLst>
              </a:tr>
              <a:tr h="370840">
                <a:tc>
                  <a:txBody>
                    <a:bodyPr/>
                    <a:lstStyle/>
                    <a:p>
                      <a:endParaRPr lang="en-US" sz="3200" dirty="0"/>
                    </a:p>
                  </a:txBody>
                  <a:tcPr>
                    <a:noFill/>
                  </a:tcPr>
                </a:tc>
                <a:tc>
                  <a:txBody>
                    <a:bodyPr/>
                    <a:lstStyle/>
                    <a:p>
                      <a:endParaRPr lang="en-US" sz="3200" dirty="0"/>
                    </a:p>
                  </a:txBody>
                  <a:tcPr>
                    <a:solidFill>
                      <a:srgbClr val="FFFF00"/>
                    </a:solidFill>
                  </a:tcPr>
                </a:tc>
                <a:tc>
                  <a:txBody>
                    <a:bodyPr/>
                    <a:lstStyle/>
                    <a:p>
                      <a:endParaRPr lang="en-US" sz="3200" dirty="0"/>
                    </a:p>
                  </a:txBody>
                  <a:tcPr>
                    <a:solidFill>
                      <a:srgbClr val="FFFF00"/>
                    </a:solidFill>
                  </a:tcPr>
                </a:tc>
                <a:tc>
                  <a:txBody>
                    <a:bodyPr/>
                    <a:lstStyle/>
                    <a:p>
                      <a:endParaRPr lang="en-US" sz="3200" dirty="0"/>
                    </a:p>
                  </a:txBody>
                  <a:tcPr>
                    <a:solidFill>
                      <a:srgbClr val="FF0000"/>
                    </a:solidFill>
                  </a:tcPr>
                </a:tc>
                <a:tc>
                  <a:txBody>
                    <a:bodyPr/>
                    <a:lstStyle/>
                    <a:p>
                      <a:endParaRPr lang="en-US" sz="3200" dirty="0"/>
                    </a:p>
                  </a:txBody>
                  <a:tcPr>
                    <a:solidFill>
                      <a:srgbClr val="FFFF00"/>
                    </a:solidFill>
                  </a:tcPr>
                </a:tc>
                <a:tc>
                  <a:txBody>
                    <a:bodyPr/>
                    <a:lstStyle/>
                    <a:p>
                      <a:endParaRPr lang="en-US" sz="3200" dirty="0"/>
                    </a:p>
                  </a:txBody>
                  <a:tcPr/>
                </a:tc>
                <a:tc>
                  <a:txBody>
                    <a:bodyPr/>
                    <a:lstStyle/>
                    <a:p>
                      <a:endParaRPr lang="en-US" sz="3200"/>
                    </a:p>
                  </a:txBody>
                  <a:tcPr/>
                </a:tc>
                <a:tc>
                  <a:txBody>
                    <a:bodyPr/>
                    <a:lstStyle/>
                    <a:p>
                      <a:endParaRPr lang="en-US" sz="3200"/>
                    </a:p>
                  </a:txBody>
                  <a:tcPr/>
                </a:tc>
                <a:tc>
                  <a:txBody>
                    <a:bodyPr/>
                    <a:lstStyle/>
                    <a:p>
                      <a:endParaRPr lang="en-US" sz="3200"/>
                    </a:p>
                  </a:txBody>
                  <a:tcPr/>
                </a:tc>
                <a:tc>
                  <a:txBody>
                    <a:bodyPr/>
                    <a:lstStyle/>
                    <a:p>
                      <a:endParaRPr lang="en-US" sz="3200" dirty="0"/>
                    </a:p>
                  </a:txBody>
                  <a:tcPr/>
                </a:tc>
                <a:extLst>
                  <a:ext uri="{0D108BD9-81ED-4DB2-BD59-A6C34878D82A}">
                    <a16:rowId xmlns:a16="http://schemas.microsoft.com/office/drawing/2014/main" val="2088153612"/>
                  </a:ext>
                </a:extLst>
              </a:tr>
              <a:tr h="370840">
                <a:tc>
                  <a:txBody>
                    <a:bodyPr/>
                    <a:lstStyle/>
                    <a:p>
                      <a:endParaRPr lang="en-US" sz="3200" dirty="0"/>
                    </a:p>
                  </a:txBody>
                  <a:tcPr>
                    <a:noFill/>
                  </a:tcPr>
                </a:tc>
                <a:tc>
                  <a:txBody>
                    <a:bodyPr/>
                    <a:lstStyle/>
                    <a:p>
                      <a:endParaRPr lang="en-US" sz="3200" dirty="0"/>
                    </a:p>
                  </a:txBody>
                  <a:tcPr>
                    <a:noFill/>
                  </a:tcPr>
                </a:tc>
                <a:tc>
                  <a:txBody>
                    <a:bodyPr/>
                    <a:lstStyle/>
                    <a:p>
                      <a:endParaRPr lang="en-US" sz="3200" dirty="0"/>
                    </a:p>
                  </a:txBody>
                  <a:tcPr>
                    <a:solidFill>
                      <a:srgbClr val="FFFF00"/>
                    </a:solidFill>
                  </a:tcPr>
                </a:tc>
                <a:tc>
                  <a:txBody>
                    <a:bodyPr/>
                    <a:lstStyle/>
                    <a:p>
                      <a:endParaRPr lang="en-US" sz="3200" dirty="0"/>
                    </a:p>
                  </a:txBody>
                  <a:tcPr>
                    <a:solidFill>
                      <a:srgbClr val="FF0000"/>
                    </a:solidFill>
                  </a:tcPr>
                </a:tc>
                <a:tc>
                  <a:txBody>
                    <a:bodyPr/>
                    <a:lstStyle/>
                    <a:p>
                      <a:endParaRPr lang="en-US" sz="3200" dirty="0"/>
                    </a:p>
                  </a:txBody>
                  <a:tcPr>
                    <a:solidFill>
                      <a:srgbClr val="FFFF00"/>
                    </a:solidFill>
                  </a:tcPr>
                </a:tc>
                <a:tc>
                  <a:txBody>
                    <a:bodyPr/>
                    <a:lstStyle/>
                    <a:p>
                      <a:endParaRPr lang="en-US" sz="3200" dirty="0"/>
                    </a:p>
                  </a:txBody>
                  <a:tcPr>
                    <a:solidFill>
                      <a:srgbClr val="FFFF00"/>
                    </a:solidFill>
                  </a:tcPr>
                </a:tc>
                <a:tc>
                  <a:txBody>
                    <a:bodyPr/>
                    <a:lstStyle/>
                    <a:p>
                      <a:endParaRPr lang="en-US" sz="3200"/>
                    </a:p>
                  </a:txBody>
                  <a:tcPr/>
                </a:tc>
                <a:tc>
                  <a:txBody>
                    <a:bodyPr/>
                    <a:lstStyle/>
                    <a:p>
                      <a:endParaRPr lang="en-US" sz="3200"/>
                    </a:p>
                  </a:txBody>
                  <a:tcPr/>
                </a:tc>
                <a:tc>
                  <a:txBody>
                    <a:bodyPr/>
                    <a:lstStyle/>
                    <a:p>
                      <a:endParaRPr lang="en-US" sz="3200"/>
                    </a:p>
                  </a:txBody>
                  <a:tcPr/>
                </a:tc>
                <a:tc>
                  <a:txBody>
                    <a:bodyPr/>
                    <a:lstStyle/>
                    <a:p>
                      <a:endParaRPr lang="en-US" sz="3200" dirty="0"/>
                    </a:p>
                  </a:txBody>
                  <a:tcPr/>
                </a:tc>
                <a:extLst>
                  <a:ext uri="{0D108BD9-81ED-4DB2-BD59-A6C34878D82A}">
                    <a16:rowId xmlns:a16="http://schemas.microsoft.com/office/drawing/2014/main" val="4221968316"/>
                  </a:ext>
                </a:extLst>
              </a:tr>
              <a:tr h="370840">
                <a:tc>
                  <a:txBody>
                    <a:bodyPr/>
                    <a:lstStyle/>
                    <a:p>
                      <a:endParaRPr lang="en-US" sz="3200" dirty="0"/>
                    </a:p>
                  </a:txBody>
                  <a:tcPr>
                    <a:noFill/>
                  </a:tcPr>
                </a:tc>
                <a:tc>
                  <a:txBody>
                    <a:bodyPr/>
                    <a:lstStyle/>
                    <a:p>
                      <a:endParaRPr lang="en-US" sz="3200" dirty="0"/>
                    </a:p>
                  </a:txBody>
                  <a:tcPr>
                    <a:noFill/>
                  </a:tcPr>
                </a:tc>
                <a:tc>
                  <a:txBody>
                    <a:bodyPr/>
                    <a:lstStyle/>
                    <a:p>
                      <a:endParaRPr lang="en-US" sz="3200" dirty="0"/>
                    </a:p>
                  </a:txBody>
                  <a:tcPr>
                    <a:noFill/>
                  </a:tcPr>
                </a:tc>
                <a:tc>
                  <a:txBody>
                    <a:bodyPr/>
                    <a:lstStyle/>
                    <a:p>
                      <a:endParaRPr lang="en-US" sz="3200" dirty="0"/>
                    </a:p>
                  </a:txBody>
                  <a:tcPr>
                    <a:solidFill>
                      <a:srgbClr val="FF0000"/>
                    </a:solidFill>
                  </a:tcPr>
                </a:tc>
                <a:tc>
                  <a:txBody>
                    <a:bodyPr/>
                    <a:lstStyle/>
                    <a:p>
                      <a:endParaRPr lang="en-US" sz="3200" dirty="0"/>
                    </a:p>
                  </a:txBody>
                  <a:tcPr>
                    <a:solidFill>
                      <a:srgbClr val="FFFF00"/>
                    </a:solidFill>
                  </a:tcPr>
                </a:tc>
                <a:tc>
                  <a:txBody>
                    <a:bodyPr/>
                    <a:lstStyle/>
                    <a:p>
                      <a:endParaRPr lang="en-US" sz="3200" dirty="0"/>
                    </a:p>
                  </a:txBody>
                  <a:tcPr>
                    <a:solidFill>
                      <a:srgbClr val="FFFF00"/>
                    </a:solidFill>
                  </a:tcPr>
                </a:tc>
                <a:tc>
                  <a:txBody>
                    <a:bodyPr/>
                    <a:lstStyle/>
                    <a:p>
                      <a:endParaRPr lang="en-US" sz="3200" dirty="0"/>
                    </a:p>
                  </a:txBody>
                  <a:tcPr>
                    <a:solidFill>
                      <a:srgbClr val="FFFF00"/>
                    </a:solidFill>
                  </a:tcPr>
                </a:tc>
                <a:tc>
                  <a:txBody>
                    <a:bodyPr/>
                    <a:lstStyle/>
                    <a:p>
                      <a:endParaRPr lang="en-US" sz="3200"/>
                    </a:p>
                  </a:txBody>
                  <a:tcPr/>
                </a:tc>
                <a:tc>
                  <a:txBody>
                    <a:bodyPr/>
                    <a:lstStyle/>
                    <a:p>
                      <a:endParaRPr lang="en-US" sz="3200"/>
                    </a:p>
                  </a:txBody>
                  <a:tcPr/>
                </a:tc>
                <a:tc>
                  <a:txBody>
                    <a:bodyPr/>
                    <a:lstStyle/>
                    <a:p>
                      <a:endParaRPr lang="en-US" sz="3200" dirty="0"/>
                    </a:p>
                  </a:txBody>
                  <a:tcPr/>
                </a:tc>
                <a:extLst>
                  <a:ext uri="{0D108BD9-81ED-4DB2-BD59-A6C34878D82A}">
                    <a16:rowId xmlns:a16="http://schemas.microsoft.com/office/drawing/2014/main" val="3680407304"/>
                  </a:ext>
                </a:extLst>
              </a:tr>
              <a:tr h="370840">
                <a:tc>
                  <a:txBody>
                    <a:bodyPr/>
                    <a:lstStyle/>
                    <a:p>
                      <a:endParaRPr lang="en-US" sz="3200" dirty="0"/>
                    </a:p>
                  </a:txBody>
                  <a:tcPr>
                    <a:noFill/>
                  </a:tcPr>
                </a:tc>
                <a:tc>
                  <a:txBody>
                    <a:bodyPr/>
                    <a:lstStyle/>
                    <a:p>
                      <a:endParaRPr lang="en-US" sz="3200" dirty="0"/>
                    </a:p>
                  </a:txBody>
                  <a:tcPr>
                    <a:noFill/>
                  </a:tcPr>
                </a:tc>
                <a:tc>
                  <a:txBody>
                    <a:bodyPr/>
                    <a:lstStyle/>
                    <a:p>
                      <a:endParaRPr lang="en-US" sz="3200" dirty="0"/>
                    </a:p>
                  </a:txBody>
                  <a:tcPr>
                    <a:noFill/>
                  </a:tcPr>
                </a:tc>
                <a:tc>
                  <a:txBody>
                    <a:bodyPr/>
                    <a:lstStyle/>
                    <a:p>
                      <a:endParaRPr lang="en-US" sz="3200" dirty="0"/>
                    </a:p>
                  </a:txBody>
                  <a:tcPr>
                    <a:noFill/>
                  </a:tcPr>
                </a:tc>
                <a:tc>
                  <a:txBody>
                    <a:bodyPr/>
                    <a:lstStyle/>
                    <a:p>
                      <a:r>
                        <a:rPr lang="en-US" sz="3200" dirty="0" smtClean="0"/>
                        <a:t>a</a:t>
                      </a:r>
                      <a:endParaRPr lang="en-US" sz="3200" dirty="0"/>
                    </a:p>
                  </a:txBody>
                  <a:tcPr>
                    <a:solidFill>
                      <a:schemeClr val="accent6">
                        <a:lumMod val="60000"/>
                        <a:lumOff val="40000"/>
                      </a:schemeClr>
                    </a:solidFill>
                  </a:tcPr>
                </a:tc>
                <a:tc>
                  <a:txBody>
                    <a:bodyPr/>
                    <a:lstStyle/>
                    <a:p>
                      <a:r>
                        <a:rPr lang="en-US" sz="3200" dirty="0" smtClean="0"/>
                        <a:t>a</a:t>
                      </a:r>
                      <a:endParaRPr lang="en-US" sz="3200" dirty="0"/>
                    </a:p>
                  </a:txBody>
                  <a:tcPr>
                    <a:solidFill>
                      <a:schemeClr val="accent6">
                        <a:lumMod val="60000"/>
                        <a:lumOff val="40000"/>
                      </a:schemeClr>
                    </a:solidFill>
                  </a:tcPr>
                </a:tc>
                <a:tc>
                  <a:txBody>
                    <a:bodyPr/>
                    <a:lstStyle/>
                    <a:p>
                      <a:r>
                        <a:rPr lang="en-US" sz="3200" dirty="0" smtClean="0"/>
                        <a:t>a</a:t>
                      </a:r>
                      <a:endParaRPr lang="en-US" sz="3200" dirty="0"/>
                    </a:p>
                  </a:txBody>
                  <a:tcPr>
                    <a:solidFill>
                      <a:schemeClr val="accent6">
                        <a:lumMod val="60000"/>
                        <a:lumOff val="40000"/>
                      </a:schemeClr>
                    </a:solidFill>
                  </a:tcPr>
                </a:tc>
                <a:tc>
                  <a:txBody>
                    <a:bodyPr/>
                    <a:lstStyle/>
                    <a:p>
                      <a:r>
                        <a:rPr lang="en-US" sz="3200" dirty="0" smtClean="0"/>
                        <a:t>c</a:t>
                      </a:r>
                      <a:endParaRPr lang="en-US" sz="3200" dirty="0"/>
                    </a:p>
                  </a:txBody>
                  <a:tcPr>
                    <a:solidFill>
                      <a:srgbClr val="FF0000"/>
                    </a:solidFill>
                  </a:tcPr>
                </a:tc>
                <a:tc>
                  <a:txBody>
                    <a:bodyPr/>
                    <a:lstStyle/>
                    <a:p>
                      <a:endParaRPr lang="en-US" sz="3200"/>
                    </a:p>
                  </a:txBody>
                  <a:tcPr/>
                </a:tc>
                <a:tc>
                  <a:txBody>
                    <a:bodyPr/>
                    <a:lstStyle/>
                    <a:p>
                      <a:endParaRPr lang="en-US" sz="3200" dirty="0"/>
                    </a:p>
                  </a:txBody>
                  <a:tcPr/>
                </a:tc>
                <a:extLst>
                  <a:ext uri="{0D108BD9-81ED-4DB2-BD59-A6C34878D82A}">
                    <a16:rowId xmlns:a16="http://schemas.microsoft.com/office/drawing/2014/main" val="1764813534"/>
                  </a:ext>
                </a:extLst>
              </a:tr>
              <a:tr h="370840">
                <a:tc>
                  <a:txBody>
                    <a:bodyPr/>
                    <a:lstStyle/>
                    <a:p>
                      <a:endParaRPr lang="en-US" sz="3200" dirty="0"/>
                    </a:p>
                  </a:txBody>
                  <a:tcPr>
                    <a:noFill/>
                  </a:tcPr>
                </a:tc>
                <a:tc>
                  <a:txBody>
                    <a:bodyPr/>
                    <a:lstStyle/>
                    <a:p>
                      <a:endParaRPr lang="en-US" sz="3200" dirty="0"/>
                    </a:p>
                  </a:txBody>
                  <a:tcPr>
                    <a:noFill/>
                  </a:tcPr>
                </a:tc>
                <a:tc>
                  <a:txBody>
                    <a:bodyPr/>
                    <a:lstStyle/>
                    <a:p>
                      <a:endParaRPr lang="en-US" sz="3200" dirty="0"/>
                    </a:p>
                  </a:txBody>
                  <a:tcPr>
                    <a:noFill/>
                  </a:tcPr>
                </a:tc>
                <a:tc>
                  <a:txBody>
                    <a:bodyPr/>
                    <a:lstStyle/>
                    <a:p>
                      <a:endParaRPr lang="en-US" sz="3200" dirty="0"/>
                    </a:p>
                  </a:txBody>
                  <a:tcPr>
                    <a:noFill/>
                  </a:tcPr>
                </a:tc>
                <a:tc>
                  <a:txBody>
                    <a:bodyPr/>
                    <a:lstStyle/>
                    <a:p>
                      <a:endParaRPr lang="en-US" sz="3200"/>
                    </a:p>
                  </a:txBody>
                  <a:tcPr/>
                </a:tc>
                <a:tc>
                  <a:txBody>
                    <a:bodyPr/>
                    <a:lstStyle/>
                    <a:p>
                      <a:r>
                        <a:rPr lang="en-US" sz="3200" dirty="0" smtClean="0"/>
                        <a:t>a</a:t>
                      </a:r>
                      <a:endParaRPr lang="en-US" sz="3200" dirty="0"/>
                    </a:p>
                  </a:txBody>
                  <a:tcPr>
                    <a:solidFill>
                      <a:schemeClr val="accent6">
                        <a:lumMod val="60000"/>
                        <a:lumOff val="40000"/>
                      </a:schemeClr>
                    </a:solidFill>
                  </a:tcPr>
                </a:tc>
                <a:tc>
                  <a:txBody>
                    <a:bodyPr/>
                    <a:lstStyle/>
                    <a:p>
                      <a:r>
                        <a:rPr lang="en-US" sz="3200" dirty="0" smtClean="0"/>
                        <a:t>a</a:t>
                      </a:r>
                      <a:endParaRPr lang="en-US" sz="3200" dirty="0"/>
                    </a:p>
                  </a:txBody>
                  <a:tcPr>
                    <a:solidFill>
                      <a:schemeClr val="accent6">
                        <a:lumMod val="60000"/>
                        <a:lumOff val="40000"/>
                      </a:schemeClr>
                    </a:solidFill>
                  </a:tcPr>
                </a:tc>
                <a:tc>
                  <a:txBody>
                    <a:bodyPr/>
                    <a:lstStyle/>
                    <a:p>
                      <a:r>
                        <a:rPr lang="en-US" sz="3200" dirty="0" smtClean="0"/>
                        <a:t>a</a:t>
                      </a:r>
                      <a:endParaRPr lang="en-US" sz="3200" dirty="0"/>
                    </a:p>
                  </a:txBody>
                  <a:tcPr>
                    <a:solidFill>
                      <a:schemeClr val="accent6">
                        <a:lumMod val="60000"/>
                        <a:lumOff val="40000"/>
                      </a:schemeClr>
                    </a:solidFill>
                  </a:tcPr>
                </a:tc>
                <a:tc>
                  <a:txBody>
                    <a:bodyPr/>
                    <a:lstStyle/>
                    <a:p>
                      <a:r>
                        <a:rPr lang="en-US" sz="3200" dirty="0" smtClean="0"/>
                        <a:t>c</a:t>
                      </a:r>
                      <a:endParaRPr lang="en-US" sz="3200" dirty="0"/>
                    </a:p>
                  </a:txBody>
                  <a:tcPr>
                    <a:solidFill>
                      <a:schemeClr val="accent6">
                        <a:lumMod val="60000"/>
                        <a:lumOff val="40000"/>
                      </a:schemeClr>
                    </a:solidFill>
                  </a:tcPr>
                </a:tc>
                <a:tc>
                  <a:txBody>
                    <a:bodyPr/>
                    <a:lstStyle/>
                    <a:p>
                      <a:endParaRPr lang="en-US" sz="3200" dirty="0"/>
                    </a:p>
                  </a:txBody>
                  <a:tcPr/>
                </a:tc>
                <a:extLst>
                  <a:ext uri="{0D108BD9-81ED-4DB2-BD59-A6C34878D82A}">
                    <a16:rowId xmlns:a16="http://schemas.microsoft.com/office/drawing/2014/main" val="491582516"/>
                  </a:ext>
                </a:extLst>
              </a:tr>
            </a:tbl>
          </a:graphicData>
        </a:graphic>
      </p:graphicFrame>
    </p:spTree>
    <p:extLst>
      <p:ext uri="{BB962C8B-B14F-4D97-AF65-F5344CB8AC3E}">
        <p14:creationId xmlns:p14="http://schemas.microsoft.com/office/powerpoint/2010/main" val="738336512"/>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Partial Match</a:t>
            </a:r>
            <a:endParaRPr lang="en-US" dirty="0"/>
          </a:p>
        </p:txBody>
      </p:sp>
      <p:sp>
        <p:nvSpPr>
          <p:cNvPr id="3" name="Text Placeholder 2"/>
          <p:cNvSpPr>
            <a:spLocks noGrp="1"/>
          </p:cNvSpPr>
          <p:nvPr>
            <p:ph type="body" idx="1"/>
          </p:nvPr>
        </p:nvSpPr>
        <p:spPr>
          <a:xfrm>
            <a:off x="346325" y="2133942"/>
            <a:ext cx="12447037" cy="4254501"/>
          </a:xfrm>
        </p:spPr>
        <p:txBody>
          <a:bodyPr>
            <a:normAutofit fontScale="77500" lnSpcReduction="20000"/>
          </a:bodyPr>
          <a:lstStyle/>
          <a:p>
            <a:pPr>
              <a:spcBef>
                <a:spcPts val="2400"/>
              </a:spcBef>
            </a:pPr>
            <a:r>
              <a:rPr lang="en-US" dirty="0"/>
              <a:t>text=“</a:t>
            </a:r>
            <a:r>
              <a:rPr lang="en-US" i="1" dirty="0" err="1" smtClean="0"/>
              <a:t>ababacaa</a:t>
            </a:r>
            <a:r>
              <a:rPr lang="en-US" dirty="0" smtClean="0"/>
              <a:t>”, </a:t>
            </a:r>
            <a:r>
              <a:rPr lang="en-US" dirty="0"/>
              <a:t>target=“</a:t>
            </a:r>
            <a:r>
              <a:rPr lang="en-US" i="1" dirty="0" err="1" smtClean="0"/>
              <a:t>abac</a:t>
            </a:r>
            <a:r>
              <a:rPr lang="en-US" dirty="0" smtClean="0"/>
              <a:t>”, N=8, M=4</a:t>
            </a:r>
          </a:p>
          <a:p>
            <a:pPr>
              <a:spcBef>
                <a:spcPts val="2400"/>
              </a:spcBef>
            </a:pPr>
            <a:r>
              <a:rPr lang="en-US" dirty="0" smtClean="0"/>
              <a:t>For </a:t>
            </a:r>
            <a:r>
              <a:rPr lang="en-US" dirty="0" err="1" smtClean="0"/>
              <a:t>i</a:t>
            </a:r>
            <a:r>
              <a:rPr lang="en-US" dirty="0" smtClean="0"/>
              <a:t>=0, we have mismatch at position 3</a:t>
            </a:r>
          </a:p>
          <a:p>
            <a:pPr>
              <a:spcBef>
                <a:spcPts val="2400"/>
              </a:spcBef>
            </a:pPr>
            <a:r>
              <a:rPr lang="en-US" dirty="0" smtClean="0"/>
              <a:t>But we can skip </a:t>
            </a:r>
            <a:r>
              <a:rPr lang="en-US" dirty="0" err="1" smtClean="0"/>
              <a:t>i</a:t>
            </a:r>
            <a:r>
              <a:rPr lang="en-US" dirty="0" smtClean="0"/>
              <a:t>=1, and go to </a:t>
            </a:r>
            <a:r>
              <a:rPr lang="en-US" dirty="0" err="1" smtClean="0"/>
              <a:t>i</a:t>
            </a:r>
            <a:r>
              <a:rPr lang="en-US" dirty="0" smtClean="0"/>
              <a:t>=2</a:t>
            </a:r>
          </a:p>
          <a:p>
            <a:pPr>
              <a:spcBef>
                <a:spcPts val="2400"/>
              </a:spcBef>
            </a:pPr>
            <a:r>
              <a:rPr lang="en-US" dirty="0" smtClean="0"/>
              <a:t>If we had a match for target[1]=b at </a:t>
            </a:r>
            <a:r>
              <a:rPr lang="en-US" dirty="0" err="1" smtClean="0"/>
              <a:t>i</a:t>
            </a:r>
            <a:r>
              <a:rPr lang="en-US" dirty="0" smtClean="0"/>
              <a:t>=0, then </a:t>
            </a:r>
            <a:r>
              <a:rPr lang="en-US" b="1" dirty="0" smtClean="0"/>
              <a:t>FOR SURE </a:t>
            </a:r>
            <a:r>
              <a:rPr lang="en-US" dirty="0" smtClean="0"/>
              <a:t>we cannot have a match for target[0] at i+1, as we expect [0]=a, whereas we know that it is b </a:t>
            </a:r>
          </a:p>
          <a:p>
            <a:pPr>
              <a:spcBef>
                <a:spcPts val="2400"/>
              </a:spcBef>
            </a:pPr>
            <a:r>
              <a:rPr lang="en-US" dirty="0" smtClean="0"/>
              <a:t>Even if we have mismatch, </a:t>
            </a:r>
            <a:r>
              <a:rPr lang="en-US" dirty="0" err="1" smtClean="0"/>
              <a:t>ie</a:t>
            </a:r>
            <a:r>
              <a:rPr lang="en-US" dirty="0" smtClean="0"/>
              <a:t> b!=target[3], </a:t>
            </a:r>
            <a:r>
              <a:rPr lang="en-US" dirty="0"/>
              <a:t>then </a:t>
            </a:r>
            <a:r>
              <a:rPr lang="en-US" b="1" dirty="0"/>
              <a:t>FOR SURE </a:t>
            </a:r>
            <a:r>
              <a:rPr lang="en-US" dirty="0" smtClean="0"/>
              <a:t>we know that text[2] and text[3] would be the beginning (“ab”) of a match starting at </a:t>
            </a:r>
            <a:r>
              <a:rPr lang="en-US" dirty="0" err="1" smtClean="0"/>
              <a:t>i</a:t>
            </a:r>
            <a:r>
              <a:rPr lang="en-US" dirty="0" smtClean="0"/>
              <a:t>=2 </a:t>
            </a:r>
          </a:p>
        </p:txBody>
      </p:sp>
      <p:graphicFrame>
        <p:nvGraphicFramePr>
          <p:cNvPr id="4" name="Table 3"/>
          <p:cNvGraphicFramePr>
            <a:graphicFrameLocks noGrp="1"/>
          </p:cNvGraphicFramePr>
          <p:nvPr>
            <p:extLst>
              <p:ext uri="{D42A27DB-BD31-4B8C-83A1-F6EECF244321}">
                <p14:modId xmlns:p14="http://schemas.microsoft.com/office/powerpoint/2010/main" val="2764584973"/>
              </p:ext>
            </p:extLst>
          </p:nvPr>
        </p:nvGraphicFramePr>
        <p:xfrm>
          <a:off x="3656632" y="6712598"/>
          <a:ext cx="5691536" cy="2895600"/>
        </p:xfrm>
        <a:graphic>
          <a:graphicData uri="http://schemas.openxmlformats.org/drawingml/2006/table">
            <a:tbl>
              <a:tblPr firstRow="1" bandRow="1">
                <a:tableStyleId>{5940675A-B579-460E-94D1-54222C63F5DA}</a:tableStyleId>
              </a:tblPr>
              <a:tblGrid>
                <a:gridCol w="711442">
                  <a:extLst>
                    <a:ext uri="{9D8B030D-6E8A-4147-A177-3AD203B41FA5}">
                      <a16:colId xmlns:a16="http://schemas.microsoft.com/office/drawing/2014/main" val="3291294330"/>
                    </a:ext>
                  </a:extLst>
                </a:gridCol>
                <a:gridCol w="711442">
                  <a:extLst>
                    <a:ext uri="{9D8B030D-6E8A-4147-A177-3AD203B41FA5}">
                      <a16:colId xmlns:a16="http://schemas.microsoft.com/office/drawing/2014/main" val="2449873047"/>
                    </a:ext>
                  </a:extLst>
                </a:gridCol>
                <a:gridCol w="711442">
                  <a:extLst>
                    <a:ext uri="{9D8B030D-6E8A-4147-A177-3AD203B41FA5}">
                      <a16:colId xmlns:a16="http://schemas.microsoft.com/office/drawing/2014/main" val="1342379395"/>
                    </a:ext>
                  </a:extLst>
                </a:gridCol>
                <a:gridCol w="711442">
                  <a:extLst>
                    <a:ext uri="{9D8B030D-6E8A-4147-A177-3AD203B41FA5}">
                      <a16:colId xmlns:a16="http://schemas.microsoft.com/office/drawing/2014/main" val="2235243793"/>
                    </a:ext>
                  </a:extLst>
                </a:gridCol>
                <a:gridCol w="711442">
                  <a:extLst>
                    <a:ext uri="{9D8B030D-6E8A-4147-A177-3AD203B41FA5}">
                      <a16:colId xmlns:a16="http://schemas.microsoft.com/office/drawing/2014/main" val="2346815053"/>
                    </a:ext>
                  </a:extLst>
                </a:gridCol>
                <a:gridCol w="711442">
                  <a:extLst>
                    <a:ext uri="{9D8B030D-6E8A-4147-A177-3AD203B41FA5}">
                      <a16:colId xmlns:a16="http://schemas.microsoft.com/office/drawing/2014/main" val="1937363244"/>
                    </a:ext>
                  </a:extLst>
                </a:gridCol>
                <a:gridCol w="711442">
                  <a:extLst>
                    <a:ext uri="{9D8B030D-6E8A-4147-A177-3AD203B41FA5}">
                      <a16:colId xmlns:a16="http://schemas.microsoft.com/office/drawing/2014/main" val="2131676106"/>
                    </a:ext>
                  </a:extLst>
                </a:gridCol>
                <a:gridCol w="711442">
                  <a:extLst>
                    <a:ext uri="{9D8B030D-6E8A-4147-A177-3AD203B41FA5}">
                      <a16:colId xmlns:a16="http://schemas.microsoft.com/office/drawing/2014/main" val="2820348441"/>
                    </a:ext>
                  </a:extLst>
                </a:gridCol>
              </a:tblGrid>
              <a:tr h="370840">
                <a:tc>
                  <a:txBody>
                    <a:bodyPr/>
                    <a:lstStyle/>
                    <a:p>
                      <a:r>
                        <a:rPr lang="en-US" sz="3200" dirty="0" smtClean="0"/>
                        <a:t>0</a:t>
                      </a:r>
                      <a:endParaRPr lang="en-US" sz="3200" dirty="0"/>
                    </a:p>
                  </a:txBody>
                  <a:tcPr>
                    <a:solidFill>
                      <a:schemeClr val="accent3"/>
                    </a:solidFill>
                  </a:tcPr>
                </a:tc>
                <a:tc>
                  <a:txBody>
                    <a:bodyPr/>
                    <a:lstStyle/>
                    <a:p>
                      <a:r>
                        <a:rPr lang="en-US" sz="3200" dirty="0" smtClean="0"/>
                        <a:t>1</a:t>
                      </a:r>
                      <a:endParaRPr lang="en-US" sz="3200" dirty="0"/>
                    </a:p>
                  </a:txBody>
                  <a:tcPr>
                    <a:solidFill>
                      <a:schemeClr val="accent3"/>
                    </a:solidFill>
                  </a:tcPr>
                </a:tc>
                <a:tc>
                  <a:txBody>
                    <a:bodyPr/>
                    <a:lstStyle/>
                    <a:p>
                      <a:r>
                        <a:rPr lang="en-US" sz="3200" dirty="0" smtClean="0"/>
                        <a:t>2</a:t>
                      </a:r>
                      <a:endParaRPr lang="en-US" sz="3200" dirty="0"/>
                    </a:p>
                  </a:txBody>
                  <a:tcPr>
                    <a:solidFill>
                      <a:schemeClr val="accent3"/>
                    </a:solidFill>
                  </a:tcPr>
                </a:tc>
                <a:tc>
                  <a:txBody>
                    <a:bodyPr/>
                    <a:lstStyle/>
                    <a:p>
                      <a:r>
                        <a:rPr lang="en-US" sz="3200" dirty="0" smtClean="0"/>
                        <a:t>3</a:t>
                      </a:r>
                      <a:endParaRPr lang="en-US" sz="3200" dirty="0"/>
                    </a:p>
                  </a:txBody>
                  <a:tcPr>
                    <a:solidFill>
                      <a:schemeClr val="accent3"/>
                    </a:solidFill>
                  </a:tcPr>
                </a:tc>
                <a:tc>
                  <a:txBody>
                    <a:bodyPr/>
                    <a:lstStyle/>
                    <a:p>
                      <a:r>
                        <a:rPr lang="en-US" sz="3200" dirty="0" smtClean="0"/>
                        <a:t>4</a:t>
                      </a:r>
                      <a:endParaRPr lang="en-US" sz="3200" dirty="0"/>
                    </a:p>
                  </a:txBody>
                  <a:tcPr>
                    <a:solidFill>
                      <a:schemeClr val="accent3"/>
                    </a:solidFill>
                  </a:tcPr>
                </a:tc>
                <a:tc>
                  <a:txBody>
                    <a:bodyPr/>
                    <a:lstStyle/>
                    <a:p>
                      <a:r>
                        <a:rPr lang="en-US" sz="3200" dirty="0" smtClean="0"/>
                        <a:t>5</a:t>
                      </a:r>
                      <a:endParaRPr lang="en-US" sz="3200" dirty="0"/>
                    </a:p>
                  </a:txBody>
                  <a:tcPr>
                    <a:solidFill>
                      <a:schemeClr val="accent3"/>
                    </a:solidFill>
                  </a:tcPr>
                </a:tc>
                <a:tc>
                  <a:txBody>
                    <a:bodyPr/>
                    <a:lstStyle/>
                    <a:p>
                      <a:r>
                        <a:rPr lang="en-US" sz="3200" dirty="0" smtClean="0"/>
                        <a:t>6</a:t>
                      </a:r>
                      <a:endParaRPr lang="en-US" sz="3200" dirty="0"/>
                    </a:p>
                  </a:txBody>
                  <a:tcPr>
                    <a:solidFill>
                      <a:schemeClr val="accent3"/>
                    </a:solidFill>
                  </a:tcPr>
                </a:tc>
                <a:tc>
                  <a:txBody>
                    <a:bodyPr/>
                    <a:lstStyle/>
                    <a:p>
                      <a:r>
                        <a:rPr lang="en-US" sz="3200" dirty="0" smtClean="0"/>
                        <a:t>7</a:t>
                      </a:r>
                      <a:endParaRPr lang="en-US" sz="3200" dirty="0"/>
                    </a:p>
                  </a:txBody>
                  <a:tcPr>
                    <a:solidFill>
                      <a:schemeClr val="accent3"/>
                    </a:solidFill>
                  </a:tcPr>
                </a:tc>
                <a:extLst>
                  <a:ext uri="{0D108BD9-81ED-4DB2-BD59-A6C34878D82A}">
                    <a16:rowId xmlns:a16="http://schemas.microsoft.com/office/drawing/2014/main" val="1729245899"/>
                  </a:ext>
                </a:extLst>
              </a:tr>
              <a:tr h="370840">
                <a:tc>
                  <a:txBody>
                    <a:bodyPr/>
                    <a:lstStyle/>
                    <a:p>
                      <a:r>
                        <a:rPr lang="en-US" sz="3200" dirty="0" smtClean="0"/>
                        <a:t>a</a:t>
                      </a:r>
                      <a:endParaRPr lang="en-US" sz="3200" dirty="0"/>
                    </a:p>
                  </a:txBody>
                  <a:tcPr>
                    <a:solidFill>
                      <a:schemeClr val="accent6">
                        <a:lumMod val="20000"/>
                        <a:lumOff val="80000"/>
                      </a:schemeClr>
                    </a:solidFill>
                  </a:tcPr>
                </a:tc>
                <a:tc>
                  <a:txBody>
                    <a:bodyPr/>
                    <a:lstStyle/>
                    <a:p>
                      <a:r>
                        <a:rPr lang="en-US" sz="3200" dirty="0" smtClean="0"/>
                        <a:t>b</a:t>
                      </a:r>
                      <a:endParaRPr lang="en-US" sz="3200" dirty="0"/>
                    </a:p>
                  </a:txBody>
                  <a:tcPr>
                    <a:solidFill>
                      <a:schemeClr val="accent6">
                        <a:lumMod val="20000"/>
                        <a:lumOff val="80000"/>
                      </a:schemeClr>
                    </a:solidFill>
                  </a:tcPr>
                </a:tc>
                <a:tc>
                  <a:txBody>
                    <a:bodyPr/>
                    <a:lstStyle/>
                    <a:p>
                      <a:r>
                        <a:rPr lang="en-US" sz="3200" dirty="0" smtClean="0"/>
                        <a:t>a</a:t>
                      </a:r>
                      <a:endParaRPr lang="en-US" sz="3200" dirty="0"/>
                    </a:p>
                  </a:txBody>
                  <a:tcPr>
                    <a:solidFill>
                      <a:schemeClr val="accent6">
                        <a:lumMod val="20000"/>
                        <a:lumOff val="80000"/>
                      </a:schemeClr>
                    </a:solidFill>
                  </a:tcPr>
                </a:tc>
                <a:tc>
                  <a:txBody>
                    <a:bodyPr/>
                    <a:lstStyle/>
                    <a:p>
                      <a:r>
                        <a:rPr lang="en-US" sz="3200" dirty="0" smtClean="0"/>
                        <a:t>b</a:t>
                      </a:r>
                      <a:endParaRPr lang="en-US" sz="3200" dirty="0"/>
                    </a:p>
                  </a:txBody>
                  <a:tcPr>
                    <a:solidFill>
                      <a:schemeClr val="accent6">
                        <a:lumMod val="20000"/>
                        <a:lumOff val="80000"/>
                      </a:schemeClr>
                    </a:solidFill>
                  </a:tcPr>
                </a:tc>
                <a:tc>
                  <a:txBody>
                    <a:bodyPr/>
                    <a:lstStyle/>
                    <a:p>
                      <a:r>
                        <a:rPr lang="en-US" sz="3200" dirty="0" smtClean="0"/>
                        <a:t>a</a:t>
                      </a:r>
                      <a:endParaRPr lang="en-US" sz="3200" dirty="0"/>
                    </a:p>
                  </a:txBody>
                  <a:tcPr>
                    <a:solidFill>
                      <a:schemeClr val="accent6">
                        <a:lumMod val="20000"/>
                        <a:lumOff val="80000"/>
                      </a:schemeClr>
                    </a:solidFill>
                  </a:tcPr>
                </a:tc>
                <a:tc>
                  <a:txBody>
                    <a:bodyPr/>
                    <a:lstStyle/>
                    <a:p>
                      <a:r>
                        <a:rPr lang="en-US" sz="3200" dirty="0" smtClean="0"/>
                        <a:t>c</a:t>
                      </a:r>
                      <a:endParaRPr lang="en-US" sz="3200" dirty="0"/>
                    </a:p>
                  </a:txBody>
                  <a:tcPr>
                    <a:solidFill>
                      <a:schemeClr val="accent6">
                        <a:lumMod val="20000"/>
                        <a:lumOff val="80000"/>
                      </a:schemeClr>
                    </a:solidFill>
                  </a:tcPr>
                </a:tc>
                <a:tc>
                  <a:txBody>
                    <a:bodyPr/>
                    <a:lstStyle/>
                    <a:p>
                      <a:r>
                        <a:rPr lang="en-US" sz="3200" dirty="0" smtClean="0"/>
                        <a:t>a</a:t>
                      </a:r>
                      <a:endParaRPr lang="en-US" sz="3200" dirty="0"/>
                    </a:p>
                  </a:txBody>
                  <a:tcPr>
                    <a:solidFill>
                      <a:schemeClr val="accent6">
                        <a:lumMod val="20000"/>
                        <a:lumOff val="80000"/>
                      </a:schemeClr>
                    </a:solidFill>
                  </a:tcPr>
                </a:tc>
                <a:tc>
                  <a:txBody>
                    <a:bodyPr/>
                    <a:lstStyle/>
                    <a:p>
                      <a:r>
                        <a:rPr lang="en-US" sz="3200" dirty="0" smtClean="0"/>
                        <a:t>a</a:t>
                      </a:r>
                      <a:endParaRPr lang="en-US" sz="3200" dirty="0"/>
                    </a:p>
                  </a:txBody>
                  <a:tcPr>
                    <a:solidFill>
                      <a:schemeClr val="accent6">
                        <a:lumMod val="20000"/>
                        <a:lumOff val="80000"/>
                      </a:schemeClr>
                    </a:solidFill>
                  </a:tcPr>
                </a:tc>
                <a:extLst>
                  <a:ext uri="{0D108BD9-81ED-4DB2-BD59-A6C34878D82A}">
                    <a16:rowId xmlns:a16="http://schemas.microsoft.com/office/drawing/2014/main" val="1962690294"/>
                  </a:ext>
                </a:extLst>
              </a:tr>
              <a:tr h="370840">
                <a:tc>
                  <a:txBody>
                    <a:bodyPr/>
                    <a:lstStyle/>
                    <a:p>
                      <a:r>
                        <a:rPr lang="en-US" sz="3200" dirty="0" smtClean="0"/>
                        <a:t>a</a:t>
                      </a:r>
                      <a:endParaRPr lang="en-US" sz="3200" dirty="0"/>
                    </a:p>
                  </a:txBody>
                  <a:tcPr>
                    <a:solidFill>
                      <a:schemeClr val="accent6">
                        <a:lumMod val="60000"/>
                        <a:lumOff val="40000"/>
                      </a:schemeClr>
                    </a:solidFill>
                  </a:tcPr>
                </a:tc>
                <a:tc>
                  <a:txBody>
                    <a:bodyPr/>
                    <a:lstStyle/>
                    <a:p>
                      <a:r>
                        <a:rPr lang="en-US" sz="3200" dirty="0" smtClean="0"/>
                        <a:t>b</a:t>
                      </a:r>
                      <a:endParaRPr lang="en-US" sz="3200" dirty="0"/>
                    </a:p>
                  </a:txBody>
                  <a:tcPr>
                    <a:solidFill>
                      <a:schemeClr val="accent6">
                        <a:lumMod val="60000"/>
                        <a:lumOff val="40000"/>
                      </a:schemeClr>
                    </a:solidFill>
                  </a:tcPr>
                </a:tc>
                <a:tc>
                  <a:txBody>
                    <a:bodyPr/>
                    <a:lstStyle/>
                    <a:p>
                      <a:r>
                        <a:rPr lang="en-US" sz="3200" dirty="0" smtClean="0"/>
                        <a:t>a</a:t>
                      </a:r>
                      <a:endParaRPr lang="en-US" sz="3200" dirty="0"/>
                    </a:p>
                  </a:txBody>
                  <a:tcPr>
                    <a:solidFill>
                      <a:schemeClr val="accent6">
                        <a:lumMod val="60000"/>
                        <a:lumOff val="40000"/>
                      </a:schemeClr>
                    </a:solidFill>
                  </a:tcPr>
                </a:tc>
                <a:tc>
                  <a:txBody>
                    <a:bodyPr/>
                    <a:lstStyle/>
                    <a:p>
                      <a:r>
                        <a:rPr lang="en-US" sz="3200" dirty="0" smtClean="0"/>
                        <a:t>c</a:t>
                      </a:r>
                      <a:endParaRPr lang="en-US" sz="3200" dirty="0"/>
                    </a:p>
                  </a:txBody>
                  <a:tcPr>
                    <a:solidFill>
                      <a:srgbClr val="FF0000"/>
                    </a:solidFill>
                  </a:tcPr>
                </a:tc>
                <a:tc>
                  <a:txBody>
                    <a:bodyPr/>
                    <a:lstStyle/>
                    <a:p>
                      <a:endParaRPr lang="en-US" sz="3200" dirty="0"/>
                    </a:p>
                  </a:txBody>
                  <a:tcPr/>
                </a:tc>
                <a:tc>
                  <a:txBody>
                    <a:bodyPr/>
                    <a:lstStyle/>
                    <a:p>
                      <a:endParaRPr lang="en-US" sz="3200"/>
                    </a:p>
                  </a:txBody>
                  <a:tcPr/>
                </a:tc>
                <a:tc>
                  <a:txBody>
                    <a:bodyPr/>
                    <a:lstStyle/>
                    <a:p>
                      <a:endParaRPr lang="en-US" sz="3200"/>
                    </a:p>
                  </a:txBody>
                  <a:tcPr/>
                </a:tc>
                <a:tc>
                  <a:txBody>
                    <a:bodyPr/>
                    <a:lstStyle/>
                    <a:p>
                      <a:endParaRPr lang="en-US" sz="3200" dirty="0"/>
                    </a:p>
                  </a:txBody>
                  <a:tcPr/>
                </a:tc>
                <a:extLst>
                  <a:ext uri="{0D108BD9-81ED-4DB2-BD59-A6C34878D82A}">
                    <a16:rowId xmlns:a16="http://schemas.microsoft.com/office/drawing/2014/main" val="2152051048"/>
                  </a:ext>
                </a:extLst>
              </a:tr>
              <a:tr h="370840">
                <a:tc>
                  <a:txBody>
                    <a:bodyPr/>
                    <a:lstStyle/>
                    <a:p>
                      <a:endParaRPr lang="en-US" sz="3200" dirty="0"/>
                    </a:p>
                  </a:txBody>
                  <a:tcPr>
                    <a:noFill/>
                  </a:tcPr>
                </a:tc>
                <a:tc>
                  <a:txBody>
                    <a:bodyPr/>
                    <a:lstStyle/>
                    <a:p>
                      <a:endParaRPr lang="en-US" sz="3200" dirty="0"/>
                    </a:p>
                  </a:txBody>
                  <a:tcPr>
                    <a:solidFill>
                      <a:srgbClr val="FFFF00"/>
                    </a:solidFill>
                  </a:tcPr>
                </a:tc>
                <a:tc>
                  <a:txBody>
                    <a:bodyPr/>
                    <a:lstStyle/>
                    <a:p>
                      <a:endParaRPr lang="en-US" sz="3200" dirty="0"/>
                    </a:p>
                  </a:txBody>
                  <a:tcPr>
                    <a:solidFill>
                      <a:srgbClr val="FFFF00"/>
                    </a:solidFill>
                  </a:tcPr>
                </a:tc>
                <a:tc>
                  <a:txBody>
                    <a:bodyPr/>
                    <a:lstStyle/>
                    <a:p>
                      <a:endParaRPr lang="en-US" sz="3200" dirty="0"/>
                    </a:p>
                  </a:txBody>
                  <a:tcPr>
                    <a:solidFill>
                      <a:srgbClr val="FFFF00"/>
                    </a:solidFill>
                  </a:tcPr>
                </a:tc>
                <a:tc>
                  <a:txBody>
                    <a:bodyPr/>
                    <a:lstStyle/>
                    <a:p>
                      <a:endParaRPr lang="en-US" sz="3200" dirty="0"/>
                    </a:p>
                  </a:txBody>
                  <a:tcPr>
                    <a:solidFill>
                      <a:srgbClr val="FFFF00"/>
                    </a:solidFill>
                  </a:tcPr>
                </a:tc>
                <a:tc>
                  <a:txBody>
                    <a:bodyPr/>
                    <a:lstStyle/>
                    <a:p>
                      <a:endParaRPr lang="en-US" sz="3200"/>
                    </a:p>
                  </a:txBody>
                  <a:tcPr/>
                </a:tc>
                <a:tc>
                  <a:txBody>
                    <a:bodyPr/>
                    <a:lstStyle/>
                    <a:p>
                      <a:endParaRPr lang="en-US" sz="3200"/>
                    </a:p>
                  </a:txBody>
                  <a:tcPr/>
                </a:tc>
                <a:tc>
                  <a:txBody>
                    <a:bodyPr/>
                    <a:lstStyle/>
                    <a:p>
                      <a:endParaRPr lang="en-US" sz="3200" dirty="0"/>
                    </a:p>
                  </a:txBody>
                  <a:tcPr/>
                </a:tc>
                <a:extLst>
                  <a:ext uri="{0D108BD9-81ED-4DB2-BD59-A6C34878D82A}">
                    <a16:rowId xmlns:a16="http://schemas.microsoft.com/office/drawing/2014/main" val="4211926999"/>
                  </a:ext>
                </a:extLst>
              </a:tr>
              <a:tr h="370840">
                <a:tc>
                  <a:txBody>
                    <a:bodyPr/>
                    <a:lstStyle/>
                    <a:p>
                      <a:endParaRPr lang="en-US" sz="3200" dirty="0"/>
                    </a:p>
                  </a:txBody>
                  <a:tcPr>
                    <a:noFill/>
                  </a:tcPr>
                </a:tc>
                <a:tc>
                  <a:txBody>
                    <a:bodyPr/>
                    <a:lstStyle/>
                    <a:p>
                      <a:endParaRPr lang="en-US" sz="3200" dirty="0"/>
                    </a:p>
                  </a:txBody>
                  <a:tcPr>
                    <a:noFill/>
                  </a:tcPr>
                </a:tc>
                <a:tc>
                  <a:txBody>
                    <a:bodyPr/>
                    <a:lstStyle/>
                    <a:p>
                      <a:r>
                        <a:rPr lang="en-US" sz="3200" dirty="0" smtClean="0"/>
                        <a:t>a</a:t>
                      </a:r>
                      <a:endParaRPr lang="en-US" sz="3200" dirty="0"/>
                    </a:p>
                  </a:txBody>
                  <a:tcPr>
                    <a:solidFill>
                      <a:schemeClr val="tx2">
                        <a:lumMod val="60000"/>
                        <a:lumOff val="40000"/>
                      </a:schemeClr>
                    </a:solidFill>
                  </a:tcPr>
                </a:tc>
                <a:tc>
                  <a:txBody>
                    <a:bodyPr/>
                    <a:lstStyle/>
                    <a:p>
                      <a:r>
                        <a:rPr lang="en-US" sz="3200" dirty="0" smtClean="0"/>
                        <a:t>b</a:t>
                      </a:r>
                      <a:endParaRPr lang="en-US" sz="3200" dirty="0"/>
                    </a:p>
                  </a:txBody>
                  <a:tcPr>
                    <a:solidFill>
                      <a:schemeClr val="tx2">
                        <a:lumMod val="60000"/>
                        <a:lumOff val="40000"/>
                      </a:schemeClr>
                    </a:solidFill>
                  </a:tcPr>
                </a:tc>
                <a:tc>
                  <a:txBody>
                    <a:bodyPr/>
                    <a:lstStyle/>
                    <a:p>
                      <a:r>
                        <a:rPr lang="en-US" sz="3200" dirty="0" smtClean="0"/>
                        <a:t>a</a:t>
                      </a:r>
                      <a:endParaRPr lang="en-US" sz="3200" dirty="0"/>
                    </a:p>
                  </a:txBody>
                  <a:tcPr>
                    <a:solidFill>
                      <a:schemeClr val="accent6">
                        <a:lumMod val="60000"/>
                        <a:lumOff val="40000"/>
                      </a:schemeClr>
                    </a:solidFill>
                  </a:tcPr>
                </a:tc>
                <a:tc>
                  <a:txBody>
                    <a:bodyPr/>
                    <a:lstStyle/>
                    <a:p>
                      <a:r>
                        <a:rPr lang="en-US" sz="3200" dirty="0" smtClean="0"/>
                        <a:t>c</a:t>
                      </a:r>
                      <a:endParaRPr lang="en-US" sz="3200" dirty="0"/>
                    </a:p>
                  </a:txBody>
                  <a:tcPr>
                    <a:solidFill>
                      <a:schemeClr val="accent6">
                        <a:lumMod val="60000"/>
                        <a:lumOff val="40000"/>
                      </a:schemeClr>
                    </a:solidFill>
                  </a:tcPr>
                </a:tc>
                <a:tc>
                  <a:txBody>
                    <a:bodyPr/>
                    <a:lstStyle/>
                    <a:p>
                      <a:endParaRPr lang="en-US" sz="3200"/>
                    </a:p>
                  </a:txBody>
                  <a:tcPr/>
                </a:tc>
                <a:tc>
                  <a:txBody>
                    <a:bodyPr/>
                    <a:lstStyle/>
                    <a:p>
                      <a:endParaRPr lang="en-US" sz="3200" dirty="0"/>
                    </a:p>
                  </a:txBody>
                  <a:tcPr/>
                </a:tc>
                <a:extLst>
                  <a:ext uri="{0D108BD9-81ED-4DB2-BD59-A6C34878D82A}">
                    <a16:rowId xmlns:a16="http://schemas.microsoft.com/office/drawing/2014/main" val="3068662890"/>
                  </a:ext>
                </a:extLst>
              </a:tr>
            </a:tbl>
          </a:graphicData>
        </a:graphic>
      </p:graphicFrame>
    </p:spTree>
    <p:extLst>
      <p:ext uri="{BB962C8B-B14F-4D97-AF65-F5344CB8AC3E}">
        <p14:creationId xmlns:p14="http://schemas.microsoft.com/office/powerpoint/2010/main" val="4051697901"/>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5755</TotalTime>
  <Words>3633</Words>
  <Application>Microsoft Office PowerPoint</Application>
  <PresentationFormat>Custom</PresentationFormat>
  <Paragraphs>857</Paragraphs>
  <Slides>44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Arial</vt:lpstr>
      <vt:lpstr>Helvetica Light</vt:lpstr>
      <vt:lpstr>Helvetica Neue</vt:lpstr>
      <vt:lpstr>White</vt:lpstr>
      <vt:lpstr>PG4200: Algorithms And Data Structures  Lesson 09:  Text Search and  Regular Expressions</vt:lpstr>
      <vt:lpstr>Text Search</vt:lpstr>
      <vt:lpstr>Search Words in Text</vt:lpstr>
      <vt:lpstr>Definitions</vt:lpstr>
      <vt:lpstr>Brute Force</vt:lpstr>
      <vt:lpstr>Searching For “Nemo” (case-insensitive)</vt:lpstr>
      <vt:lpstr>Worst Case</vt:lpstr>
      <vt:lpstr>Can We Do Better?</vt:lpstr>
      <vt:lpstr>Partial Match</vt:lpstr>
      <vt:lpstr>Knut-Morris-Pratt Algorithm</vt:lpstr>
      <vt:lpstr>KMP Example</vt:lpstr>
      <vt:lpstr>Deterministic Finite-State Automaton (DFA)</vt:lpstr>
      <vt:lpstr>DFA: Matrix Representation</vt:lpstr>
      <vt:lpstr>Building The Matrix</vt:lpstr>
      <vt:lpstr>Second Step</vt:lpstr>
      <vt:lpstr>Second Step, Cont. 1</vt:lpstr>
      <vt:lpstr>Second Step, Cont. 2</vt:lpstr>
      <vt:lpstr>Third Step</vt:lpstr>
      <vt:lpstr>Fourth Step</vt:lpstr>
      <vt:lpstr>Cost</vt:lpstr>
      <vt:lpstr>Regular Expressions</vt:lpstr>
      <vt:lpstr>Regex ?</vt:lpstr>
      <vt:lpstr>Regular Expression</vt:lpstr>
      <vt:lpstr>Constraints</vt:lpstr>
      <vt:lpstr>Definition, Regex is either:</vt:lpstr>
      <vt:lpstr>Matching Characters</vt:lpstr>
      <vt:lpstr>(), | and *</vt:lpstr>
      <vt:lpstr>Shortcuts</vt:lpstr>
      <vt:lpstr>Limitations of Regex</vt:lpstr>
      <vt:lpstr>PowerPoint Presentation</vt:lpstr>
      <vt:lpstr>Building A Regex</vt:lpstr>
      <vt:lpstr>Example</vt:lpstr>
      <vt:lpstr>PowerPoint Presentation</vt:lpstr>
      <vt:lpstr>First Step When Matching</vt:lpstr>
      <vt:lpstr>Matching “aaz”</vt:lpstr>
      <vt:lpstr>Matching “aaz”</vt:lpstr>
      <vt:lpstr>Matching “bk”</vt:lpstr>
      <vt:lpstr>Matching “bk”</vt:lpstr>
      <vt:lpstr>Implementation Phases</vt:lpstr>
      <vt:lpstr>PowerPoint Presentation</vt:lpstr>
      <vt:lpstr>PowerPoint Presentation</vt:lpstr>
      <vt:lpstr>PowerPoint Presentation</vt:lpstr>
      <vt:lpstr>Traversing The Graph</vt:lpstr>
      <vt:lpstr>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PG5100 Enterprise Programmering 1</dc:title>
  <dc:creator>arcur</dc:creator>
  <cp:lastModifiedBy>Andrea Arcuri</cp:lastModifiedBy>
  <cp:revision>553</cp:revision>
  <dcterms:modified xsi:type="dcterms:W3CDTF">2019-06-06T12:10:27Z</dcterms:modified>
</cp:coreProperties>
</file>