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7" r:id="rId10"/>
    <p:sldId id="295" r:id="rId11"/>
    <p:sldId id="290" r:id="rId12"/>
    <p:sldId id="291" r:id="rId13"/>
    <p:sldId id="292" r:id="rId14"/>
    <p:sldId id="293" r:id="rId15"/>
    <p:sldId id="294" r:id="rId16"/>
    <p:sldId id="296" r:id="rId17"/>
    <p:sldId id="28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3" autoAdjust="0"/>
    <p:restoredTop sz="94618"/>
  </p:normalViewPr>
  <p:slideViewPr>
    <p:cSldViewPr snapToGrid="0" snapToObjects="1">
      <p:cViewPr varScale="1">
        <p:scale>
          <a:sx n="63" d="100"/>
          <a:sy n="63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06: </a:t>
            </a:r>
            <a:br>
              <a:rPr lang="en-US" sz="6600" dirty="0"/>
            </a:br>
            <a:r>
              <a:rPr lang="en-US" sz="6600" dirty="0"/>
              <a:t>Hash Maps and 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2603499"/>
            <a:ext cx="12437706" cy="691372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Object</a:t>
            </a:r>
            <a:r>
              <a:rPr lang="en-US" dirty="0"/>
              <a:t> does define two methods: </a:t>
            </a:r>
            <a:r>
              <a:rPr lang="en-US" i="1" dirty="0" err="1"/>
              <a:t>hashCode</a:t>
            </a:r>
            <a:r>
              <a:rPr lang="en-US" i="1" dirty="0"/>
              <a:t>() </a:t>
            </a:r>
            <a:r>
              <a:rPr lang="en-US" dirty="0"/>
              <a:t>and </a:t>
            </a:r>
            <a:r>
              <a:rPr lang="en-US" i="1" dirty="0"/>
              <a:t>equals()</a:t>
            </a:r>
          </a:p>
          <a:p>
            <a:r>
              <a:rPr lang="en-US" dirty="0"/>
              <a:t>Those methods will depend on the internal fields of the object</a:t>
            </a:r>
          </a:p>
          <a:p>
            <a:r>
              <a:rPr lang="en-US" i="1" dirty="0"/>
              <a:t>Important</a:t>
            </a:r>
            <a:r>
              <a:rPr lang="en-US" dirty="0"/>
              <a:t>: if two objects are equals, then they </a:t>
            </a:r>
            <a:r>
              <a:rPr lang="en-US" b="1" dirty="0"/>
              <a:t>MUST</a:t>
            </a:r>
            <a:r>
              <a:rPr lang="en-US" dirty="0"/>
              <a:t> have same hash code </a:t>
            </a:r>
          </a:p>
          <a:p>
            <a:pPr lvl="1"/>
            <a:r>
              <a:rPr lang="en-US" i="1" dirty="0" err="1"/>
              <a:t>A.equals</a:t>
            </a:r>
            <a:r>
              <a:rPr lang="en-US" i="1" dirty="0"/>
              <a:t>(B)</a:t>
            </a:r>
            <a:r>
              <a:rPr lang="en-US" dirty="0"/>
              <a:t> implies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The vice-versa is not necessarily true,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/>
              <a:t>()</a:t>
            </a:r>
            <a:r>
              <a:rPr lang="en-US" dirty="0"/>
              <a:t> does not imply </a:t>
            </a:r>
            <a:r>
              <a:rPr lang="en-US" i="1" dirty="0" err="1"/>
              <a:t>A.equals</a:t>
            </a:r>
            <a:r>
              <a:rPr lang="en-US" i="1" dirty="0"/>
              <a:t>(B)</a:t>
            </a:r>
            <a:r>
              <a:rPr lang="en-US" dirty="0"/>
              <a:t>, although that could happen</a:t>
            </a:r>
          </a:p>
          <a:p>
            <a:r>
              <a:rPr lang="en-US" dirty="0"/>
              <a:t>What if constraint is not satisfied? Expect weird bugs when using maps and sets… </a:t>
            </a:r>
          </a:p>
        </p:txBody>
      </p:sp>
    </p:spTree>
    <p:extLst>
      <p:ext uri="{BB962C8B-B14F-4D97-AF65-F5344CB8AC3E}">
        <p14:creationId xmlns:p14="http://schemas.microsoft.com/office/powerpoint/2010/main" val="4563505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case: </a:t>
            </a:r>
            <a:r>
              <a:rPr lang="en-US" b="1" dirty="0"/>
              <a:t>O(N)</a:t>
            </a:r>
            <a:r>
              <a:rPr lang="en-US" dirty="0"/>
              <a:t> if all elements end up in same “bucket” (</a:t>
            </a:r>
            <a:r>
              <a:rPr lang="en-US" dirty="0" err="1"/>
              <a:t>ie</a:t>
            </a:r>
            <a:r>
              <a:rPr lang="en-US" dirty="0"/>
              <a:t> same value for </a:t>
            </a:r>
            <a:r>
              <a:rPr lang="en-US" i="1" dirty="0"/>
              <a:t>h()%M</a:t>
            </a:r>
            <a:r>
              <a:rPr lang="en-US" dirty="0"/>
              <a:t>), the map would be equivalent to a list</a:t>
            </a:r>
          </a:p>
          <a:p>
            <a:pPr lvl="1"/>
            <a:r>
              <a:rPr lang="en-US" dirty="0"/>
              <a:t>operations to search on list would be O(N), albeit insert would be O(1) </a:t>
            </a:r>
          </a:p>
          <a:p>
            <a:r>
              <a:rPr lang="en-US" dirty="0"/>
              <a:t>But, </a:t>
            </a:r>
            <a:r>
              <a:rPr lang="en-US" b="1" dirty="0"/>
              <a:t>if</a:t>
            </a:r>
            <a:r>
              <a:rPr lang="en-US" dirty="0"/>
              <a:t> M large enough compared to N, and hash function is uniform enough, you can have a </a:t>
            </a:r>
            <a:r>
              <a:rPr lang="en-US" b="1" dirty="0"/>
              <a:t>O(1) </a:t>
            </a:r>
            <a:r>
              <a:rPr lang="en-US" dirty="0"/>
              <a:t>cost in many cases</a:t>
            </a:r>
          </a:p>
          <a:p>
            <a:pPr lvl="1"/>
            <a:r>
              <a:rPr lang="en-US" dirty="0"/>
              <a:t>even if you have some collisions, it will not be a problem, as you would have a small number of elements in the list </a:t>
            </a:r>
          </a:p>
        </p:txBody>
      </p:sp>
    </p:spTree>
    <p:extLst>
      <p:ext uri="{BB962C8B-B14F-4D97-AF65-F5344CB8AC3E}">
        <p14:creationId xmlns:p14="http://schemas.microsoft.com/office/powerpoint/2010/main" val="27338948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or RBT?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09" y="2603499"/>
            <a:ext cx="12447037" cy="6867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Hash Maps is the most popular and widely used</a:t>
            </a:r>
          </a:p>
          <a:p>
            <a:r>
              <a:rPr lang="en-US" dirty="0"/>
              <a:t>If you know how much data you </a:t>
            </a:r>
            <a:r>
              <a:rPr lang="en-US" dirty="0" err="1"/>
              <a:t>ll</a:t>
            </a:r>
            <a:r>
              <a:rPr lang="en-US" dirty="0"/>
              <a:t> insert at most, can choose a good large enough M</a:t>
            </a:r>
          </a:p>
          <a:p>
            <a:r>
              <a:rPr lang="en-US" dirty="0"/>
              <a:t>So in most cases, we are in </a:t>
            </a:r>
            <a:r>
              <a:rPr lang="en-US" i="1" dirty="0"/>
              <a:t>O(1)</a:t>
            </a:r>
            <a:r>
              <a:rPr lang="en-US" dirty="0"/>
              <a:t> Hash vs </a:t>
            </a:r>
            <a:r>
              <a:rPr lang="en-US" i="1" dirty="0"/>
              <a:t>O(log N)</a:t>
            </a:r>
            <a:r>
              <a:rPr lang="en-US" dirty="0"/>
              <a:t> RBT</a:t>
            </a:r>
          </a:p>
          <a:p>
            <a:r>
              <a:rPr lang="en-US" dirty="0"/>
              <a:t>But Hash can be </a:t>
            </a:r>
            <a:r>
              <a:rPr lang="en-US" i="1" dirty="0"/>
              <a:t>O(N)</a:t>
            </a:r>
            <a:r>
              <a:rPr lang="en-US" dirty="0"/>
              <a:t> in worst case, vs RBT </a:t>
            </a:r>
            <a:r>
              <a:rPr lang="en-US" b="1" dirty="0"/>
              <a:t>guarantees</a:t>
            </a:r>
            <a:r>
              <a:rPr lang="en-US" dirty="0"/>
              <a:t> </a:t>
            </a:r>
            <a:r>
              <a:rPr lang="en-US" i="1" dirty="0"/>
              <a:t>O(log N)</a:t>
            </a:r>
            <a:r>
              <a:rPr lang="en-US" dirty="0"/>
              <a:t> in all cases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critical systems where you MUST guarantee a response within a certain amount of time, might want to use RBT</a:t>
            </a:r>
          </a:p>
          <a:p>
            <a:r>
              <a:rPr lang="en-US" dirty="0"/>
              <a:t>Hash does not need ordering of keys</a:t>
            </a:r>
          </a:p>
        </p:txBody>
      </p:sp>
    </p:spTree>
    <p:extLst>
      <p:ext uri="{BB962C8B-B14F-4D97-AF65-F5344CB8AC3E}">
        <p14:creationId xmlns:p14="http://schemas.microsoft.com/office/powerpoint/2010/main" val="28990076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96" y="2603500"/>
            <a:ext cx="11809704" cy="6286500"/>
          </a:xfrm>
        </p:spPr>
        <p:txBody>
          <a:bodyPr/>
          <a:lstStyle/>
          <a:p>
            <a:r>
              <a:rPr lang="en-US" dirty="0"/>
              <a:t>In mathematics, a </a:t>
            </a:r>
            <a:r>
              <a:rPr lang="en-US" i="1" dirty="0"/>
              <a:t>set</a:t>
            </a:r>
            <a:r>
              <a:rPr lang="en-US" dirty="0"/>
              <a:t> is a collection of elements where:</a:t>
            </a:r>
          </a:p>
          <a:p>
            <a:pPr lvl="1"/>
            <a:r>
              <a:rPr lang="en-US" dirty="0"/>
              <a:t>1) </a:t>
            </a:r>
            <a:r>
              <a:rPr lang="en-US" i="1" dirty="0"/>
              <a:t>ordering is not important</a:t>
            </a:r>
            <a:r>
              <a:rPr lang="en-US" dirty="0"/>
              <a:t>: </a:t>
            </a:r>
            <a:r>
              <a:rPr lang="en-US" dirty="0" err="1"/>
              <a:t>ie</a:t>
            </a:r>
            <a:r>
              <a:rPr lang="en-US" dirty="0"/>
              <a:t> {1,2,3} is equivalent to {2,3,1}</a:t>
            </a:r>
          </a:p>
          <a:p>
            <a:pPr lvl="1"/>
            <a:r>
              <a:rPr lang="en-US" dirty="0"/>
              <a:t>2) </a:t>
            </a:r>
            <a:r>
              <a:rPr lang="en-US" i="1" dirty="0"/>
              <a:t>no repetitions</a:t>
            </a:r>
            <a:r>
              <a:rPr lang="en-US" dirty="0"/>
              <a:t>: </a:t>
            </a:r>
            <a:r>
              <a:rPr lang="en-US" dirty="0" err="1"/>
              <a:t>ie</a:t>
            </a:r>
            <a:r>
              <a:rPr lang="en-US" dirty="0"/>
              <a:t> {1,2} is the same as {2,1,1,2,2,1,1,2,1}</a:t>
            </a:r>
          </a:p>
          <a:p>
            <a:r>
              <a:rPr lang="en-US" dirty="0"/>
              <a:t>How to implement a Set in Java?</a:t>
            </a:r>
          </a:p>
          <a:p>
            <a:r>
              <a:rPr lang="en-US" dirty="0"/>
              <a:t>Easy: use an internal </a:t>
            </a:r>
            <a:r>
              <a:rPr lang="en-US" i="1" dirty="0"/>
              <a:t>Map&lt;K,V&gt;</a:t>
            </a:r>
            <a:r>
              <a:rPr lang="en-US" dirty="0"/>
              <a:t> were your values in the set are the keys </a:t>
            </a:r>
            <a:r>
              <a:rPr lang="en-US" i="1" dirty="0"/>
              <a:t>K</a:t>
            </a:r>
            <a:r>
              <a:rPr lang="en-US" dirty="0"/>
              <a:t>, and you just ignore the values </a:t>
            </a:r>
            <a:r>
              <a:rPr lang="en-US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179985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Immutability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2603500"/>
            <a:ext cx="11725729" cy="6286500"/>
          </a:xfrm>
        </p:spPr>
        <p:txBody>
          <a:bodyPr/>
          <a:lstStyle/>
          <a:p>
            <a:r>
              <a:rPr lang="en-US" i="1" dirty="0"/>
              <a:t>Immutable Object</a:t>
            </a:r>
            <a:r>
              <a:rPr lang="en-US" dirty="0"/>
              <a:t>: an object whose state cannot be changed once created</a:t>
            </a:r>
          </a:p>
          <a:p>
            <a:r>
              <a:rPr lang="en-US" dirty="0"/>
              <a:t>Example: Strings are immutable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concatenation with + and methods like </a:t>
            </a:r>
            <a:r>
              <a:rPr lang="en-US" i="1" dirty="0" err="1"/>
              <a:t>toUpperCase</a:t>
            </a:r>
            <a:r>
              <a:rPr lang="en-US" i="1" dirty="0"/>
              <a:t>()</a:t>
            </a:r>
            <a:r>
              <a:rPr lang="en-US" dirty="0"/>
              <a:t> and </a:t>
            </a:r>
            <a:r>
              <a:rPr lang="en-US" i="1" dirty="0"/>
              <a:t>substring()</a:t>
            </a:r>
            <a:r>
              <a:rPr lang="en-US" dirty="0"/>
              <a:t> do NOT change the String, but rather </a:t>
            </a:r>
            <a:r>
              <a:rPr lang="en-US" i="1" dirty="0"/>
              <a:t>create</a:t>
            </a:r>
            <a:r>
              <a:rPr lang="en-US" dirty="0"/>
              <a:t> a NEW one</a:t>
            </a:r>
          </a:p>
          <a:p>
            <a:r>
              <a:rPr lang="en-US" dirty="0"/>
              <a:t>Keys in a Map/Set </a:t>
            </a:r>
            <a:r>
              <a:rPr lang="en-US" b="1" dirty="0"/>
              <a:t>MUST</a:t>
            </a:r>
            <a:r>
              <a:rPr lang="en-US" dirty="0"/>
              <a:t> be </a:t>
            </a:r>
            <a:r>
              <a:rPr lang="en-US" i="1" dirty="0"/>
              <a:t>immutable</a:t>
            </a:r>
            <a:r>
              <a:rPr lang="en-US" dirty="0"/>
              <a:t>… why?</a:t>
            </a:r>
          </a:p>
        </p:txBody>
      </p:sp>
    </p:spTree>
    <p:extLst>
      <p:ext uri="{BB962C8B-B14F-4D97-AF65-F5344CB8AC3E}">
        <p14:creationId xmlns:p14="http://schemas.microsoft.com/office/powerpoint/2010/main" val="5679536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Hash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69168" y="2724797"/>
            <a:ext cx="7044612" cy="6286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Foo </a:t>
            </a:r>
            <a:r>
              <a:rPr lang="en-US" i="1" dirty="0" err="1"/>
              <a:t>foo</a:t>
            </a:r>
            <a:r>
              <a:rPr lang="en-US" i="1" dirty="0"/>
              <a:t> = new Foo();</a:t>
            </a:r>
          </a:p>
          <a:p>
            <a:pPr marL="0" indent="0">
              <a:buNone/>
            </a:pPr>
            <a:r>
              <a:rPr lang="en-US" i="1" dirty="0" err="1"/>
              <a:t>set.add</a:t>
            </a:r>
            <a:r>
              <a:rPr lang="en-US" i="1" dirty="0"/>
              <a:t>(foo);</a:t>
            </a:r>
          </a:p>
          <a:p>
            <a:pPr marL="0" indent="0">
              <a:buNone/>
            </a:pPr>
            <a:r>
              <a:rPr lang="en-US" i="1" dirty="0" err="1"/>
              <a:t>assertTrue</a:t>
            </a:r>
            <a:r>
              <a:rPr lang="en-US" i="1" dirty="0"/>
              <a:t>(</a:t>
            </a:r>
            <a:r>
              <a:rPr lang="en-US" i="1" dirty="0" err="1"/>
              <a:t>set.contains</a:t>
            </a:r>
            <a:r>
              <a:rPr lang="en-US" i="1" dirty="0"/>
              <a:t>(foo));</a:t>
            </a:r>
          </a:p>
          <a:p>
            <a:pPr marL="0" indent="0">
              <a:buNone/>
            </a:pPr>
            <a:r>
              <a:rPr lang="en-US" i="1" dirty="0"/>
              <a:t>// h(foo) = 42  ,  42 % M = 2</a:t>
            </a:r>
          </a:p>
          <a:p>
            <a:pPr marL="0" indent="0">
              <a:buNone/>
            </a:pPr>
            <a:r>
              <a:rPr lang="en-US" i="1" dirty="0" err="1"/>
              <a:t>foo.setSomeVariable</a:t>
            </a:r>
            <a:r>
              <a:rPr lang="en-US" i="1" dirty="0"/>
              <a:t>(…);</a:t>
            </a:r>
          </a:p>
          <a:p>
            <a:pPr marL="0" indent="0">
              <a:buNone/>
            </a:pPr>
            <a:r>
              <a:rPr lang="en-US" i="1" dirty="0"/>
              <a:t>// h(foo) = 55  ,  55 % M = 5</a:t>
            </a:r>
          </a:p>
          <a:p>
            <a:pPr marL="0" indent="0">
              <a:buNone/>
            </a:pPr>
            <a:r>
              <a:rPr lang="en-US" i="1" dirty="0" err="1"/>
              <a:t>assertFalse</a:t>
            </a:r>
            <a:r>
              <a:rPr lang="en-US" i="1" dirty="0"/>
              <a:t>(</a:t>
            </a:r>
            <a:r>
              <a:rPr lang="en-US" i="1" dirty="0" err="1"/>
              <a:t>set.contains</a:t>
            </a:r>
            <a:r>
              <a:rPr lang="en-US" i="1" dirty="0"/>
              <a:t>(foo));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8565"/>
              </p:ext>
            </p:extLst>
          </p:nvPr>
        </p:nvGraphicFramePr>
        <p:xfrm>
          <a:off x="10396965" y="3768659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foo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25951" y="4665306"/>
            <a:ext cx="317240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20481430">
            <a:off x="6413151" y="6787219"/>
            <a:ext cx="401159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5357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 and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603499"/>
            <a:ext cx="12392526" cy="6901447"/>
          </a:xfrm>
        </p:spPr>
        <p:txBody>
          <a:bodyPr>
            <a:normAutofit/>
          </a:bodyPr>
          <a:lstStyle/>
          <a:p>
            <a:r>
              <a:rPr lang="en-US" dirty="0"/>
              <a:t>Can only use a </a:t>
            </a:r>
            <a:r>
              <a:rPr lang="en-US" i="1" dirty="0"/>
              <a:t>Set</a:t>
            </a:r>
            <a:r>
              <a:rPr lang="en-US" dirty="0"/>
              <a:t> for </a:t>
            </a:r>
            <a:r>
              <a:rPr lang="en-US" b="1" dirty="0"/>
              <a:t>immutable</a:t>
            </a:r>
            <a:r>
              <a:rPr lang="en-US" dirty="0"/>
              <a:t> types</a:t>
            </a:r>
          </a:p>
          <a:p>
            <a:r>
              <a:rPr lang="en-US" dirty="0"/>
              <a:t>What if you need a collection of mutable types </a:t>
            </a:r>
            <a:r>
              <a:rPr lang="en-US" i="1" dirty="0"/>
              <a:t>&lt;X&gt;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creating a </a:t>
            </a:r>
            <a:r>
              <a:rPr lang="en-US" i="1" dirty="0"/>
              <a:t>Set&lt;X&gt;</a:t>
            </a:r>
            <a:r>
              <a:rPr lang="en-US" dirty="0"/>
              <a:t> would wrong! </a:t>
            </a:r>
          </a:p>
          <a:p>
            <a:r>
              <a:rPr lang="en-US" dirty="0"/>
              <a:t>Option 1: rather use a list,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List&lt;X&gt;</a:t>
            </a:r>
          </a:p>
          <a:p>
            <a:pPr lvl="1"/>
            <a:r>
              <a:rPr lang="en-US" dirty="0"/>
              <a:t>however, it would allow duplicates</a:t>
            </a:r>
          </a:p>
          <a:p>
            <a:r>
              <a:rPr lang="en-US" dirty="0"/>
              <a:t>Option 2: use a map </a:t>
            </a:r>
            <a:r>
              <a:rPr lang="en-US" i="1" dirty="0"/>
              <a:t>Map&lt;K,X&gt;</a:t>
            </a:r>
            <a:r>
              <a:rPr lang="en-US" dirty="0"/>
              <a:t> where the key is an immutable field derived from </a:t>
            </a:r>
            <a:r>
              <a:rPr lang="en-US" i="1" dirty="0"/>
              <a:t>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mutable </a:t>
            </a:r>
            <a:r>
              <a:rPr lang="en-US" i="1" dirty="0"/>
              <a:t>User</a:t>
            </a:r>
            <a:r>
              <a:rPr lang="en-US" dirty="0"/>
              <a:t>, </a:t>
            </a:r>
            <a:r>
              <a:rPr lang="en-US" i="1" dirty="0" err="1"/>
              <a:t>map.put</a:t>
            </a:r>
            <a:r>
              <a:rPr lang="en-US" i="1" dirty="0"/>
              <a:t>(</a:t>
            </a:r>
            <a:r>
              <a:rPr lang="en-US" i="1" dirty="0" err="1"/>
              <a:t>user.getId</a:t>
            </a:r>
            <a:r>
              <a:rPr lang="en-US" i="1" dirty="0"/>
              <a:t>(), user)</a:t>
            </a:r>
            <a:r>
              <a:rPr lang="en-US" dirty="0"/>
              <a:t>, where the id could be a String (recall strings are immutable)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945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/>
              <a:t>Chapter 3.4 and 3.5</a:t>
            </a:r>
            <a:endParaRPr lang="en-US" dirty="0"/>
          </a:p>
          <a:p>
            <a:r>
              <a:rPr lang="en-US" dirty="0"/>
              <a:t>Study code in the </a:t>
            </a:r>
            <a:r>
              <a:rPr lang="en-US" i="1" dirty="0"/>
              <a:t>org.pg4200.les06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exercises/ex06</a:t>
            </a:r>
          </a:p>
          <a:p>
            <a:r>
              <a:rPr lang="en-US" dirty="0"/>
              <a:t>Extra: do exercises in the book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6027" y="2603499"/>
            <a:ext cx="12011488" cy="6966629"/>
          </a:xfrm>
        </p:spPr>
        <p:txBody>
          <a:bodyPr/>
          <a:lstStyle/>
          <a:p>
            <a:r>
              <a:rPr lang="en-US" dirty="0"/>
              <a:t>A function that maps data from an arbitrary size to a specific size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mapping strings to a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i="1" dirty="0"/>
              <a:t>h(x)=y</a:t>
            </a:r>
            <a:r>
              <a:rPr lang="en-US" dirty="0"/>
              <a:t> , mapping from domain X to a value in domain Y</a:t>
            </a:r>
          </a:p>
          <a:p>
            <a:r>
              <a:rPr lang="en-US" dirty="0"/>
              <a:t>|X| is often much larger than |Y|</a:t>
            </a:r>
          </a:p>
        </p:txBody>
      </p:sp>
    </p:spTree>
    <p:extLst>
      <p:ext uri="{BB962C8B-B14F-4D97-AF65-F5344CB8AC3E}">
        <p14:creationId xmlns:p14="http://schemas.microsoft.com/office/powerpoint/2010/main" val="17472108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3" y="2603499"/>
            <a:ext cx="12304451" cy="6984384"/>
          </a:xfrm>
        </p:spPr>
        <p:txBody>
          <a:bodyPr/>
          <a:lstStyle/>
          <a:p>
            <a:r>
              <a:rPr lang="en-US" i="1" dirty="0"/>
              <a:t>Deterministic</a:t>
            </a:r>
            <a:r>
              <a:rPr lang="en-US" dirty="0"/>
              <a:t>: for a given input </a:t>
            </a:r>
            <a:r>
              <a:rPr lang="en-US" i="1" dirty="0"/>
              <a:t>x’</a:t>
            </a:r>
            <a:r>
              <a:rPr lang="en-US" dirty="0"/>
              <a:t>, should always get the same output </a:t>
            </a:r>
            <a:r>
              <a:rPr lang="en-US" i="1" dirty="0"/>
              <a:t>y’</a:t>
            </a:r>
          </a:p>
          <a:p>
            <a:r>
              <a:rPr lang="en-US" i="1" dirty="0"/>
              <a:t>Uniform</a:t>
            </a:r>
            <a:r>
              <a:rPr lang="en-US" dirty="0"/>
              <a:t>: mapping from X to Y should be ideally spread uniformly over Y,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 the number of elements in X that map to a specific </a:t>
            </a:r>
            <a:r>
              <a:rPr lang="en-US" i="1" dirty="0"/>
              <a:t>y’</a:t>
            </a:r>
            <a:r>
              <a:rPr lang="en-US" dirty="0"/>
              <a:t> should be close to |X|/|Y|</a:t>
            </a:r>
          </a:p>
          <a:p>
            <a:r>
              <a:rPr lang="en-US" i="1" dirty="0"/>
              <a:t>Performance</a:t>
            </a:r>
            <a:r>
              <a:rPr lang="en-US" dirty="0"/>
              <a:t>: either fast (in this course) or slow (security, </a:t>
            </a:r>
            <a:r>
              <a:rPr lang="en-US" dirty="0" err="1"/>
              <a:t>eg</a:t>
            </a:r>
            <a:r>
              <a:rPr lang="en-US" dirty="0"/>
              <a:t> hashing of passwords)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3937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93087"/>
            <a:ext cx="11099800" cy="1409530"/>
          </a:xfrm>
        </p:spPr>
        <p:txBody>
          <a:bodyPr>
            <a:normAutofit/>
          </a:bodyPr>
          <a:lstStyle/>
          <a:p>
            <a:r>
              <a:rPr lang="en-US" dirty="0"/>
              <a:t>Collisions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30" y="2035649"/>
            <a:ext cx="12443904" cy="143160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If |X| &gt; |Y|, you cannot avoid </a:t>
            </a:r>
            <a:r>
              <a:rPr lang="en-US" i="1" dirty="0"/>
              <a:t>h(x’)=h(x’’), </a:t>
            </a:r>
            <a:r>
              <a:rPr lang="en-US" dirty="0"/>
              <a:t>two different values in X mapping to the same value in Y</a:t>
            </a:r>
          </a:p>
          <a:p>
            <a:pPr>
              <a:spcBef>
                <a:spcPts val="2400"/>
              </a:spcBef>
            </a:pPr>
            <a:r>
              <a:rPr lang="en-US" dirty="0"/>
              <a:t>Ideally, if uniform, no more than |X|/|Y| collisions per element</a:t>
            </a:r>
            <a:r>
              <a:rPr lang="en-US" i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8595475" y="5708430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37607" y="4762500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6648" y="5078450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608" y="4105910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2698545" y="539905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6"/>
            <a:endCxn id="10" idx="2"/>
          </p:cNvCxnSpPr>
          <p:nvPr/>
        </p:nvCxnSpPr>
        <p:spPr>
          <a:xfrm>
            <a:off x="2950793" y="5519922"/>
            <a:ext cx="6455543" cy="90006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9406336" y="6299116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25322" y="752086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6"/>
            <a:endCxn id="10" idx="3"/>
          </p:cNvCxnSpPr>
          <p:nvPr/>
        </p:nvCxnSpPr>
        <p:spPr>
          <a:xfrm flipV="1">
            <a:off x="2277570" y="6505452"/>
            <a:ext cx="7165707" cy="11362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9222403" y="6514244"/>
            <a:ext cx="6155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8884" y="5580357"/>
            <a:ext cx="1051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2836" y="7641737"/>
            <a:ext cx="10772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“bar”</a:t>
            </a:r>
          </a:p>
        </p:txBody>
      </p:sp>
    </p:spTree>
    <p:extLst>
      <p:ext uri="{BB962C8B-B14F-4D97-AF65-F5344CB8AC3E}">
        <p14:creationId xmlns:p14="http://schemas.microsoft.com/office/powerpoint/2010/main" val="494281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841" y="2603499"/>
            <a:ext cx="12499759" cy="6931117"/>
          </a:xfrm>
        </p:spPr>
        <p:txBody>
          <a:bodyPr/>
          <a:lstStyle/>
          <a:p>
            <a:r>
              <a:rPr lang="en-US" dirty="0"/>
              <a:t>Still a map from a K key to a V value</a:t>
            </a:r>
          </a:p>
          <a:p>
            <a:r>
              <a:rPr lang="en-US" dirty="0"/>
              <a:t>No requirement on ordering of K keys, just being able to compute an </a:t>
            </a:r>
            <a:r>
              <a:rPr lang="en-US" i="1" dirty="0"/>
              <a:t>hash</a:t>
            </a:r>
            <a:r>
              <a:rPr lang="en-US" dirty="0"/>
              <a:t> of it</a:t>
            </a:r>
          </a:p>
          <a:p>
            <a:r>
              <a:rPr lang="en-US" dirty="0"/>
              <a:t>In Java, all objects inherits from </a:t>
            </a:r>
            <a:r>
              <a:rPr lang="en-US" i="1" dirty="0" err="1"/>
              <a:t>java.lang.Object</a:t>
            </a:r>
            <a:r>
              <a:rPr lang="en-US" dirty="0"/>
              <a:t>, which defines a 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Hash code used as an index for an internal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56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27" y="2603500"/>
            <a:ext cx="5589035" cy="6286500"/>
          </a:xfrm>
        </p:spPr>
        <p:txBody>
          <a:bodyPr/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h(“foo”)=42</a:t>
            </a:r>
          </a:p>
          <a:p>
            <a:r>
              <a:rPr lang="en-US" i="1" dirty="0"/>
              <a:t>h(“foo”)%10 = 2</a:t>
            </a:r>
          </a:p>
          <a:p>
            <a:r>
              <a:rPr lang="en-US" dirty="0"/>
              <a:t>Benefit: operations (insert/search/</a:t>
            </a:r>
            <a:r>
              <a:rPr lang="en-US" dirty="0" err="1"/>
              <a:t>etc</a:t>
            </a:r>
            <a:r>
              <a:rPr lang="en-US" dirty="0"/>
              <a:t>) have cost due to hash independent of size N of the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6433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[2] = v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</a:p>
        </p:txBody>
      </p:sp>
    </p:spTree>
    <p:extLst>
      <p:ext uri="{BB962C8B-B14F-4D97-AF65-F5344CB8AC3E}">
        <p14:creationId xmlns:p14="http://schemas.microsoft.com/office/powerpoint/2010/main" val="1801764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Collisions?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put(“bar”, z)</a:t>
            </a:r>
          </a:p>
          <a:p>
            <a:r>
              <a:rPr lang="en-US" i="1" dirty="0"/>
              <a:t>h(“foo”)=h(“bar”)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collision due to same hash</a:t>
            </a:r>
          </a:p>
          <a:p>
            <a:r>
              <a:rPr lang="en-US" i="1" dirty="0"/>
              <a:t>h(“foo”)%10 = 2</a:t>
            </a:r>
          </a:p>
          <a:p>
            <a:r>
              <a:rPr lang="en-US" dirty="0"/>
              <a:t>What to do?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9038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 or z?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</a:p>
        </p:txBody>
      </p:sp>
    </p:spTree>
    <p:extLst>
      <p:ext uri="{BB962C8B-B14F-4D97-AF65-F5344CB8AC3E}">
        <p14:creationId xmlns:p14="http://schemas.microsoft.com/office/powerpoint/2010/main" val="33244502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Strategies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40632" y="2603499"/>
            <a:ext cx="5203520" cy="674577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put(“bar”, z)</a:t>
            </a:r>
          </a:p>
          <a:p>
            <a:r>
              <a:rPr lang="en-US" i="1" dirty="0"/>
              <a:t>h(“foo”)=h(“bar”)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collision due to same hash</a:t>
            </a:r>
          </a:p>
          <a:p>
            <a:r>
              <a:rPr lang="en-US" dirty="0"/>
              <a:t>Use list at each position sharing same hash</a:t>
            </a:r>
          </a:p>
          <a:p>
            <a:r>
              <a:rPr lang="en-US" dirty="0"/>
              <a:t>Nodes containing keys and values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69819"/>
              </p:ext>
            </p:extLst>
          </p:nvPr>
        </p:nvGraphicFramePr>
        <p:xfrm>
          <a:off x="6612077" y="3690386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</a:p>
        </p:txBody>
      </p:sp>
      <p:sp>
        <p:nvSpPr>
          <p:cNvPr id="7" name="Oval 6"/>
          <p:cNvSpPr/>
          <p:nvPr/>
        </p:nvSpPr>
        <p:spPr>
          <a:xfrm>
            <a:off x="8717905" y="4254982"/>
            <a:ext cx="1249440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</a:p>
        </p:txBody>
      </p:sp>
      <p:sp>
        <p:nvSpPr>
          <p:cNvPr id="8" name="Oval 7"/>
          <p:cNvSpPr/>
          <p:nvPr/>
        </p:nvSpPr>
        <p:spPr>
          <a:xfrm>
            <a:off x="10676898" y="4254982"/>
            <a:ext cx="1264625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bar”z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8008352" y="4846465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9967345" y="4846465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3112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99951"/>
              </p:ext>
            </p:extLst>
          </p:nvPr>
        </p:nvGraphicFramePr>
        <p:xfrm>
          <a:off x="4205089" y="3300145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299558" y="3815830"/>
            <a:ext cx="1249440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</a:p>
        </p:txBody>
      </p:sp>
      <p:sp>
        <p:nvSpPr>
          <p:cNvPr id="7" name="Oval 6"/>
          <p:cNvSpPr/>
          <p:nvPr/>
        </p:nvSpPr>
        <p:spPr>
          <a:xfrm>
            <a:off x="8258551" y="3815830"/>
            <a:ext cx="1264625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bar”z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5590005" y="4407313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7548998" y="4407313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0" y="501064"/>
            <a:ext cx="1289785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hashCode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computed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on the keys to determine their bucket.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In this example, assuming </a:t>
            </a:r>
            <a:r>
              <a:rPr lang="en-US" i="1" dirty="0"/>
              <a:t>“foo”.</a:t>
            </a:r>
            <a:r>
              <a:rPr lang="en-US" i="1" dirty="0" err="1"/>
              <a:t>hashCode</a:t>
            </a:r>
            <a:r>
              <a:rPr lang="en-US" i="1" dirty="0"/>
              <a:t>()==“bar”.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, because same bucket.</a:t>
            </a: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However, </a:t>
            </a:r>
            <a:r>
              <a:rPr lang="en-US" i="1" dirty="0"/>
              <a:t>“</a:t>
            </a:r>
            <a:r>
              <a:rPr lang="en-US" i="1" dirty="0" err="1"/>
              <a:t>foo”.equals</a:t>
            </a:r>
            <a:r>
              <a:rPr lang="en-US" i="1" dirty="0"/>
              <a:t>(“bar”) </a:t>
            </a:r>
            <a:r>
              <a:rPr lang="en-US" dirty="0"/>
              <a:t>is false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Down Arrow 11"/>
          <p:cNvSpPr/>
          <p:nvPr/>
        </p:nvSpPr>
        <p:spPr>
          <a:xfrm rot="18565297">
            <a:off x="2984390" y="2587654"/>
            <a:ext cx="671121" cy="205138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5360" y="6517135"/>
            <a:ext cx="6464682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Once the bucket is determined with 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, we use </a:t>
            </a:r>
            <a:r>
              <a:rPr lang="en-US" i="1" dirty="0"/>
              <a:t>equals() </a:t>
            </a:r>
            <a:r>
              <a:rPr lang="en-US" dirty="0"/>
              <a:t>on the </a:t>
            </a:r>
            <a:r>
              <a:rPr lang="en-US" i="1" dirty="0"/>
              <a:t>keys</a:t>
            </a:r>
            <a:r>
              <a:rPr lang="en-US" dirty="0"/>
              <a:t> in the list (one at a time), to see if there is a match 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7548998" y="4834119"/>
            <a:ext cx="715878" cy="1416061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45932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1147</Words>
  <Application>Microsoft Macintosh PowerPoint</Application>
  <PresentationFormat>Custom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Helvetica Light</vt:lpstr>
      <vt:lpstr>Helvetica Neue</vt:lpstr>
      <vt:lpstr>White</vt:lpstr>
      <vt:lpstr>PG4200: Algorithms And Data Structures  Lesson 06:  Hash Maps and Sets</vt:lpstr>
      <vt:lpstr>Hash Function</vt:lpstr>
      <vt:lpstr>Hash Properties</vt:lpstr>
      <vt:lpstr>Collisions</vt:lpstr>
      <vt:lpstr>Hash Maps</vt:lpstr>
      <vt:lpstr>Example</vt:lpstr>
      <vt:lpstr>What About Collisions?</vt:lpstr>
      <vt:lpstr>Different Strategies</vt:lpstr>
      <vt:lpstr>PowerPoint Presentation</vt:lpstr>
      <vt:lpstr>java.lang.Object</vt:lpstr>
      <vt:lpstr>Cost</vt:lpstr>
      <vt:lpstr>Hash or RBT?</vt:lpstr>
      <vt:lpstr>Set</vt:lpstr>
      <vt:lpstr>Keys and Immutability</vt:lpstr>
      <vt:lpstr>Different Hash</vt:lpstr>
      <vt:lpstr>Using Maps and Sets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262</cp:revision>
  <dcterms:modified xsi:type="dcterms:W3CDTF">2019-09-23T08:02:25Z</dcterms:modified>
</cp:coreProperties>
</file>