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2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1" autoAdjust="0"/>
    <p:restoredTop sz="94618"/>
  </p:normalViewPr>
  <p:slideViewPr>
    <p:cSldViewPr snapToGrid="0" snapToObjects="1">
      <p:cViewPr varScale="1">
        <p:scale>
          <a:sx n="142" d="100"/>
          <a:sy n="142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06: </a:t>
            </a:r>
            <a:br>
              <a:rPr lang="en-US" sz="6600" dirty="0" smtClean="0"/>
            </a:br>
            <a:r>
              <a:rPr lang="en-US" sz="6600" dirty="0" smtClean="0"/>
              <a:t>Hash Maps and Sets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or RBT?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09" y="2603499"/>
            <a:ext cx="12447037" cy="6867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Hash Maps is the most popular and widely used</a:t>
            </a:r>
          </a:p>
          <a:p>
            <a:r>
              <a:rPr lang="en-US" dirty="0" smtClean="0"/>
              <a:t>If you know how much data you </a:t>
            </a:r>
            <a:r>
              <a:rPr lang="en-US" dirty="0" err="1" smtClean="0"/>
              <a:t>ll</a:t>
            </a:r>
            <a:r>
              <a:rPr lang="en-US" dirty="0" smtClean="0"/>
              <a:t> insert at most, can choose a good large enough M</a:t>
            </a:r>
          </a:p>
          <a:p>
            <a:r>
              <a:rPr lang="en-US" dirty="0" smtClean="0"/>
              <a:t>So in most cases, we are in O(1) Hash vs O(log N) RBT</a:t>
            </a:r>
          </a:p>
          <a:p>
            <a:r>
              <a:rPr lang="en-US" dirty="0" smtClean="0"/>
              <a:t>But Hash can be O(N) in worst case, vs RBT </a:t>
            </a:r>
            <a:r>
              <a:rPr lang="en-US" b="1" dirty="0" smtClean="0"/>
              <a:t>guarantees</a:t>
            </a:r>
            <a:r>
              <a:rPr lang="en-US" dirty="0" smtClean="0"/>
              <a:t> O(log N) in all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 critical systems where you MUST guarantee a response within a certain amount of time, might want to use RBT</a:t>
            </a:r>
          </a:p>
          <a:p>
            <a:r>
              <a:rPr lang="en-US" dirty="0" smtClean="0"/>
              <a:t>Hash does not need ordering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076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6" y="2603500"/>
            <a:ext cx="11809704" cy="6286500"/>
          </a:xfrm>
        </p:spPr>
        <p:txBody>
          <a:bodyPr/>
          <a:lstStyle/>
          <a:p>
            <a:r>
              <a:rPr lang="en-US" dirty="0" smtClean="0"/>
              <a:t>In mathematics, a </a:t>
            </a:r>
            <a:r>
              <a:rPr lang="en-US" i="1" dirty="0" smtClean="0"/>
              <a:t>set</a:t>
            </a:r>
            <a:r>
              <a:rPr lang="en-US" dirty="0" smtClean="0"/>
              <a:t> is a collection of elements where:</a:t>
            </a:r>
          </a:p>
          <a:p>
            <a:pPr lvl="1"/>
            <a:r>
              <a:rPr lang="en-US" dirty="0" smtClean="0"/>
              <a:t>1) </a:t>
            </a:r>
            <a:r>
              <a:rPr lang="en-US" i="1" dirty="0" smtClean="0"/>
              <a:t>ordering is not important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{1,2,3} is equivalent to {2,3,1}</a:t>
            </a:r>
          </a:p>
          <a:p>
            <a:pPr lvl="1"/>
            <a:r>
              <a:rPr lang="en-US" dirty="0" smtClean="0"/>
              <a:t>2) </a:t>
            </a:r>
            <a:r>
              <a:rPr lang="en-US" i="1" dirty="0" smtClean="0"/>
              <a:t>no repetitions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{1,2} is the same as {2,1,1,2,2,1,1,2,1}</a:t>
            </a:r>
          </a:p>
          <a:p>
            <a:r>
              <a:rPr lang="en-US" dirty="0" smtClean="0"/>
              <a:t>How to implement a Set in Java?</a:t>
            </a:r>
          </a:p>
          <a:p>
            <a:r>
              <a:rPr lang="en-US" dirty="0" smtClean="0"/>
              <a:t>Easy: use an internal Map&lt;K,V&gt; were your values in the set are the keys K, and you just ignore the values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85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603500"/>
            <a:ext cx="11725729" cy="6286500"/>
          </a:xfrm>
        </p:spPr>
        <p:txBody>
          <a:bodyPr/>
          <a:lstStyle/>
          <a:p>
            <a:r>
              <a:rPr lang="en-US" i="1" dirty="0" smtClean="0"/>
              <a:t>Immutable Object</a:t>
            </a:r>
            <a:r>
              <a:rPr lang="en-US" dirty="0" smtClean="0"/>
              <a:t>: an object whose state cannot be changed once created</a:t>
            </a:r>
          </a:p>
          <a:p>
            <a:r>
              <a:rPr lang="en-US" dirty="0" smtClean="0"/>
              <a:t>Example: Strings are immutable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concatenation with + and methods like </a:t>
            </a:r>
            <a:r>
              <a:rPr lang="en-US" i="1" dirty="0" err="1" smtClean="0"/>
              <a:t>toUpperCase</a:t>
            </a:r>
            <a:r>
              <a:rPr lang="en-US" i="1" dirty="0" smtClean="0"/>
              <a:t>()</a:t>
            </a:r>
            <a:r>
              <a:rPr lang="en-US" dirty="0" smtClean="0"/>
              <a:t> and </a:t>
            </a:r>
            <a:r>
              <a:rPr lang="en-US" i="1" dirty="0" smtClean="0"/>
              <a:t>substring()</a:t>
            </a:r>
            <a:r>
              <a:rPr lang="en-US" dirty="0" smtClean="0"/>
              <a:t> do NOT change the String, but rather </a:t>
            </a:r>
            <a:r>
              <a:rPr lang="en-US" i="1" dirty="0" smtClean="0"/>
              <a:t>create</a:t>
            </a:r>
            <a:r>
              <a:rPr lang="en-US" dirty="0" smtClean="0"/>
              <a:t> a NEW one</a:t>
            </a:r>
          </a:p>
          <a:p>
            <a:r>
              <a:rPr lang="en-US" dirty="0" smtClean="0"/>
              <a:t>Keys in a Map/Set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immutable</a:t>
            </a:r>
            <a:r>
              <a:rPr lang="en-US" dirty="0" smtClean="0"/>
              <a:t>…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36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Hash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9168" y="2724797"/>
            <a:ext cx="7044612" cy="6286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Foo </a:t>
            </a:r>
            <a:r>
              <a:rPr lang="en-US" dirty="0" err="1" smtClean="0"/>
              <a:t>foo</a:t>
            </a:r>
            <a:r>
              <a:rPr lang="en-US" dirty="0" smtClean="0"/>
              <a:t> = new Foo();</a:t>
            </a:r>
          </a:p>
          <a:p>
            <a:r>
              <a:rPr lang="en-US" dirty="0" err="1" smtClean="0"/>
              <a:t>set.add</a:t>
            </a:r>
            <a:r>
              <a:rPr lang="en-US" dirty="0" smtClean="0"/>
              <a:t>(foo);</a:t>
            </a:r>
          </a:p>
          <a:p>
            <a:r>
              <a:rPr lang="en-US" dirty="0" err="1" smtClean="0"/>
              <a:t>assertTrue</a:t>
            </a:r>
            <a:r>
              <a:rPr lang="en-US" dirty="0" smtClean="0"/>
              <a:t>(</a:t>
            </a:r>
            <a:r>
              <a:rPr lang="en-US" dirty="0" err="1" smtClean="0"/>
              <a:t>set.contains</a:t>
            </a:r>
            <a:r>
              <a:rPr lang="en-US" dirty="0" smtClean="0"/>
              <a:t>(foo));</a:t>
            </a:r>
          </a:p>
          <a:p>
            <a:r>
              <a:rPr lang="en-US" dirty="0" smtClean="0"/>
              <a:t>// h(foo) = 42  ,  42 % M =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err="1" smtClean="0"/>
              <a:t>foo.setSomeVariable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// </a:t>
            </a:r>
            <a:r>
              <a:rPr lang="en-US" dirty="0"/>
              <a:t>h(foo</a:t>
            </a:r>
            <a:r>
              <a:rPr lang="en-US" dirty="0" smtClean="0"/>
              <a:t>) = 55  ,  55 % M = 5</a:t>
            </a:r>
          </a:p>
          <a:p>
            <a:r>
              <a:rPr lang="en-US" dirty="0" err="1" smtClean="0"/>
              <a:t>assertFalse</a:t>
            </a:r>
            <a:r>
              <a:rPr lang="en-US" dirty="0" smtClean="0"/>
              <a:t>(</a:t>
            </a:r>
            <a:r>
              <a:rPr lang="en-US" dirty="0" err="1" smtClean="0"/>
              <a:t>set.contains</a:t>
            </a:r>
            <a:r>
              <a:rPr lang="en-US" dirty="0" smtClean="0"/>
              <a:t>(foo));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8565"/>
              </p:ext>
            </p:extLst>
          </p:nvPr>
        </p:nvGraphicFramePr>
        <p:xfrm>
          <a:off x="10396965" y="3768659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xmlns="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foo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92997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25951" y="4665306"/>
            <a:ext cx="317240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20481430">
            <a:off x="6413151" y="6787219"/>
            <a:ext cx="401159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5357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2603499"/>
            <a:ext cx="12437706" cy="6913725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does define two methods: </a:t>
            </a:r>
            <a:r>
              <a:rPr lang="en-US" i="1" dirty="0" err="1" smtClean="0"/>
              <a:t>hashCode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equals()</a:t>
            </a:r>
          </a:p>
          <a:p>
            <a:r>
              <a:rPr lang="en-US" dirty="0" smtClean="0"/>
              <a:t>Those methods will depend on the internal fields of the object</a:t>
            </a:r>
          </a:p>
          <a:p>
            <a:r>
              <a:rPr lang="en-US" i="1" dirty="0" smtClean="0"/>
              <a:t>Important</a:t>
            </a:r>
            <a:r>
              <a:rPr lang="en-US" dirty="0" smtClean="0"/>
              <a:t>: if two objects are equals, then they </a:t>
            </a:r>
            <a:r>
              <a:rPr lang="en-US" b="1" dirty="0" smtClean="0"/>
              <a:t>MUST</a:t>
            </a:r>
            <a:r>
              <a:rPr lang="en-US" dirty="0" smtClean="0"/>
              <a:t> have same hash code </a:t>
            </a:r>
          </a:p>
          <a:p>
            <a:pPr lvl="1"/>
            <a:r>
              <a:rPr lang="en-US" i="1" dirty="0" err="1" smtClean="0"/>
              <a:t>A.equals</a:t>
            </a:r>
            <a:r>
              <a:rPr lang="en-US" i="1" dirty="0" smtClean="0"/>
              <a:t>(B)</a:t>
            </a:r>
            <a:r>
              <a:rPr lang="en-US" dirty="0" smtClean="0"/>
              <a:t> implies </a:t>
            </a:r>
            <a:r>
              <a:rPr lang="en-US" i="1" dirty="0" err="1" smtClean="0"/>
              <a:t>A.hashCode</a:t>
            </a:r>
            <a:r>
              <a:rPr lang="en-US" i="1" dirty="0" smtClean="0"/>
              <a:t>()==</a:t>
            </a:r>
            <a:r>
              <a:rPr lang="en-US" i="1" dirty="0" err="1" smtClean="0"/>
              <a:t>B.hashCode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The vice-versa is not necessarily true,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 smtClean="0"/>
              <a:t>()</a:t>
            </a:r>
            <a:r>
              <a:rPr lang="en-US" dirty="0" smtClean="0"/>
              <a:t> does not imply </a:t>
            </a:r>
            <a:r>
              <a:rPr lang="en-US" i="1" dirty="0" err="1"/>
              <a:t>A.equals</a:t>
            </a:r>
            <a:r>
              <a:rPr lang="en-US" i="1" dirty="0"/>
              <a:t>(B</a:t>
            </a:r>
            <a:r>
              <a:rPr lang="en-US" i="1" dirty="0" smtClean="0"/>
              <a:t>)</a:t>
            </a:r>
            <a:r>
              <a:rPr lang="en-US" dirty="0" smtClean="0"/>
              <a:t>, although that could happen</a:t>
            </a:r>
          </a:p>
          <a:p>
            <a:r>
              <a:rPr lang="en-US" dirty="0" smtClean="0"/>
              <a:t>What if constraint is not satisfied? Expect weird bugs when using maps and sets… </a:t>
            </a:r>
          </a:p>
        </p:txBody>
      </p:sp>
    </p:spTree>
    <p:extLst>
      <p:ext uri="{BB962C8B-B14F-4D97-AF65-F5344CB8AC3E}">
        <p14:creationId xmlns:p14="http://schemas.microsoft.com/office/powerpoint/2010/main" val="4563505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</a:t>
            </a:r>
            <a:r>
              <a:rPr lang="en-US" smtClean="0"/>
              <a:t>3.4 and 3.5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org.pg4200.les06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exercises/ex06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6027" y="2603499"/>
            <a:ext cx="12011488" cy="6966629"/>
          </a:xfrm>
        </p:spPr>
        <p:txBody>
          <a:bodyPr/>
          <a:lstStyle/>
          <a:p>
            <a:r>
              <a:rPr lang="en-US" dirty="0" smtClean="0"/>
              <a:t>A function that maps data from an arbitrary size to a specific size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mapping strings to a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i="1" dirty="0"/>
              <a:t>h</a:t>
            </a:r>
            <a:r>
              <a:rPr lang="en-US" i="1" dirty="0" smtClean="0"/>
              <a:t>(x)=y</a:t>
            </a:r>
            <a:r>
              <a:rPr lang="en-US" dirty="0" smtClean="0"/>
              <a:t> , mapping from domain X to a value in domain Y</a:t>
            </a:r>
          </a:p>
          <a:p>
            <a:r>
              <a:rPr lang="en-US" dirty="0" smtClean="0"/>
              <a:t>|X| is often much larger than |Y|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08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3" y="2603499"/>
            <a:ext cx="12304451" cy="6984384"/>
          </a:xfrm>
        </p:spPr>
        <p:txBody>
          <a:bodyPr/>
          <a:lstStyle/>
          <a:p>
            <a:r>
              <a:rPr lang="en-US" i="1" dirty="0" smtClean="0"/>
              <a:t>Deterministic</a:t>
            </a:r>
            <a:r>
              <a:rPr lang="en-US" dirty="0" smtClean="0"/>
              <a:t>: for a given input </a:t>
            </a:r>
            <a:r>
              <a:rPr lang="en-US" i="1" dirty="0" smtClean="0"/>
              <a:t>x’</a:t>
            </a:r>
            <a:r>
              <a:rPr lang="en-US" dirty="0" smtClean="0"/>
              <a:t>, should always get the same output </a:t>
            </a:r>
            <a:r>
              <a:rPr lang="en-US" i="1" dirty="0" smtClean="0"/>
              <a:t>y’</a:t>
            </a:r>
          </a:p>
          <a:p>
            <a:r>
              <a:rPr lang="en-US" i="1" dirty="0" smtClean="0"/>
              <a:t>Uniform</a:t>
            </a:r>
            <a:r>
              <a:rPr lang="en-US" dirty="0" smtClean="0"/>
              <a:t>: mapping from X to Y should be ideally spread uniformly over Y,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the number of elements in X that map to a specific </a:t>
            </a:r>
            <a:r>
              <a:rPr lang="en-US" i="1" dirty="0" smtClean="0"/>
              <a:t>y’</a:t>
            </a:r>
            <a:r>
              <a:rPr lang="en-US" dirty="0" smtClean="0"/>
              <a:t> should be close to |X|/|Y|</a:t>
            </a:r>
          </a:p>
          <a:p>
            <a:r>
              <a:rPr lang="en-US" i="1" dirty="0" smtClean="0"/>
              <a:t>Performance</a:t>
            </a:r>
            <a:r>
              <a:rPr lang="en-US" dirty="0" smtClean="0"/>
              <a:t>: either fast (in this course) or slow (security, </a:t>
            </a:r>
            <a:r>
              <a:rPr lang="en-US" dirty="0" err="1" smtClean="0"/>
              <a:t>eg</a:t>
            </a:r>
            <a:r>
              <a:rPr lang="en-US" dirty="0" smtClean="0"/>
              <a:t> hashing of passwords)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39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93087"/>
            <a:ext cx="11099800" cy="1409530"/>
          </a:xfrm>
        </p:spPr>
        <p:txBody>
          <a:bodyPr>
            <a:normAutofit/>
          </a:bodyPr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30" y="2035649"/>
            <a:ext cx="12443904" cy="143160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If |X| &gt; |Y|, you cannot avoid </a:t>
            </a:r>
            <a:r>
              <a:rPr lang="en-US" i="1" dirty="0" smtClean="0"/>
              <a:t>h(x’)=h(x’’), </a:t>
            </a:r>
            <a:r>
              <a:rPr lang="en-US" dirty="0" smtClean="0"/>
              <a:t>two different values in X mapping to the same value in Y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Ideally, if uniform, no more than |X|/|Y| collisions per element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595475" y="5708430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7607" y="4762500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6648" y="5078450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608" y="4105910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98545" y="539905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6"/>
            <a:endCxn id="10" idx="2"/>
          </p:cNvCxnSpPr>
          <p:nvPr/>
        </p:nvCxnSpPr>
        <p:spPr>
          <a:xfrm>
            <a:off x="2950793" y="5519922"/>
            <a:ext cx="6455543" cy="9000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9406336" y="6299116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5322" y="752086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6"/>
            <a:endCxn id="10" idx="3"/>
          </p:cNvCxnSpPr>
          <p:nvPr/>
        </p:nvCxnSpPr>
        <p:spPr>
          <a:xfrm flipV="1">
            <a:off x="2277570" y="6505452"/>
            <a:ext cx="7165707" cy="11362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22403" y="6514244"/>
            <a:ext cx="6155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8884" y="5580357"/>
            <a:ext cx="1051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2836" y="7641737"/>
            <a:ext cx="10772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“bar”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281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41" y="2603499"/>
            <a:ext cx="12499759" cy="6931117"/>
          </a:xfrm>
        </p:spPr>
        <p:txBody>
          <a:bodyPr/>
          <a:lstStyle/>
          <a:p>
            <a:r>
              <a:rPr lang="en-US" dirty="0" smtClean="0"/>
              <a:t>Still a map from a K key to a V value</a:t>
            </a:r>
          </a:p>
          <a:p>
            <a:r>
              <a:rPr lang="en-US" dirty="0" smtClean="0"/>
              <a:t>No requirement on ordering of K keys, just being able to compute an </a:t>
            </a:r>
            <a:r>
              <a:rPr lang="en-US" i="1" dirty="0" smtClean="0"/>
              <a:t>hash</a:t>
            </a:r>
            <a:r>
              <a:rPr lang="en-US" dirty="0" smtClean="0"/>
              <a:t> of it</a:t>
            </a:r>
          </a:p>
          <a:p>
            <a:r>
              <a:rPr lang="en-US" dirty="0" smtClean="0"/>
              <a:t>In Java, all objects inherits from </a:t>
            </a:r>
            <a:r>
              <a:rPr lang="en-US" i="1" dirty="0" err="1" smtClean="0"/>
              <a:t>java.lang.Object</a:t>
            </a:r>
            <a:r>
              <a:rPr lang="en-US" dirty="0" smtClean="0"/>
              <a:t>, which defines </a:t>
            </a:r>
            <a:r>
              <a:rPr lang="en-US" dirty="0"/>
              <a:t>a </a:t>
            </a:r>
            <a:r>
              <a:rPr lang="en-US" i="1" dirty="0" err="1" smtClean="0"/>
              <a:t>hashCode</a:t>
            </a:r>
            <a:r>
              <a:rPr lang="en-US" i="1" dirty="0" smtClean="0"/>
              <a:t>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Hash code used as an index for an internal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56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7" y="2603500"/>
            <a:ext cx="5589035" cy="6286500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 smtClean="0"/>
              <a:t>h(“foo”)=42</a:t>
            </a:r>
          </a:p>
          <a:p>
            <a:r>
              <a:rPr lang="en-US" dirty="0"/>
              <a:t>h</a:t>
            </a:r>
            <a:r>
              <a:rPr lang="en-US" dirty="0" smtClean="0"/>
              <a:t>(“foo”)%10 = 2</a:t>
            </a:r>
          </a:p>
          <a:p>
            <a:r>
              <a:rPr lang="en-US" dirty="0" smtClean="0"/>
              <a:t>Benefit: operations (insert/search/</a:t>
            </a:r>
            <a:r>
              <a:rPr lang="en-US" dirty="0" err="1" smtClean="0"/>
              <a:t>etc</a:t>
            </a:r>
            <a:r>
              <a:rPr lang="en-US" dirty="0" smtClean="0"/>
              <a:t>) have cost due to hash independent of size N of the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6433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xmlns="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 = v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1764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Collisions?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ut(“bar”, z)</a:t>
            </a:r>
          </a:p>
          <a:p>
            <a:r>
              <a:rPr lang="en-US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/>
              <a:t>h</a:t>
            </a:r>
            <a:r>
              <a:rPr lang="en-US" dirty="0" smtClean="0"/>
              <a:t>(“foo”)%10 = 2</a:t>
            </a:r>
          </a:p>
          <a:p>
            <a:r>
              <a:rPr lang="en-US" dirty="0" smtClean="0"/>
              <a:t>What to do?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9038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xmlns="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 or z?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44502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Strategies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ut(“bar”, z)</a:t>
            </a:r>
          </a:p>
          <a:p>
            <a:r>
              <a:rPr lang="en-US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 smtClean="0"/>
              <a:t>Use list at each position sharing same hash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9819"/>
              </p:ext>
            </p:extLst>
          </p:nvPr>
        </p:nvGraphicFramePr>
        <p:xfrm>
          <a:off x="6612077" y="3690386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xmlns="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38249" y="4487454"/>
            <a:ext cx="698305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9744269" y="4487454"/>
            <a:ext cx="698305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8030534" y="4819262"/>
            <a:ext cx="5077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9236554" y="4819262"/>
            <a:ext cx="5077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112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case: </a:t>
            </a:r>
            <a:r>
              <a:rPr lang="en-US" b="1" dirty="0" smtClean="0"/>
              <a:t>O(N)</a:t>
            </a:r>
            <a:r>
              <a:rPr lang="en-US" dirty="0" smtClean="0"/>
              <a:t> if all elements end up in same “bucket” (</a:t>
            </a:r>
            <a:r>
              <a:rPr lang="en-US" dirty="0" err="1" smtClean="0"/>
              <a:t>ie</a:t>
            </a:r>
            <a:r>
              <a:rPr lang="en-US" dirty="0" smtClean="0"/>
              <a:t> same value for </a:t>
            </a:r>
            <a:r>
              <a:rPr lang="en-US" i="1" dirty="0" smtClean="0"/>
              <a:t>h()%M</a:t>
            </a:r>
            <a:r>
              <a:rPr lang="en-US" dirty="0" smtClean="0"/>
              <a:t>), the map would be equivalent to a list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perations to search on list would be O(N), albeit insert would be O(1) 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if</a:t>
            </a:r>
            <a:r>
              <a:rPr lang="en-US" dirty="0" smtClean="0"/>
              <a:t> M large enough compared to N, and hash function is uniform enough, you can have a </a:t>
            </a:r>
            <a:r>
              <a:rPr lang="en-US" b="1" dirty="0" smtClean="0"/>
              <a:t>O(1) </a:t>
            </a:r>
            <a:r>
              <a:rPr lang="en-US" dirty="0" smtClean="0"/>
              <a:t>cost in many cases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you have some collisions, it will not be a problem, as you would have a small number of elements in the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48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864</Words>
  <Application>Microsoft Macintosh PowerPoint</Application>
  <PresentationFormat>Custom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 Light</vt:lpstr>
      <vt:lpstr>Helvetica Neue</vt:lpstr>
      <vt:lpstr>Arial</vt:lpstr>
      <vt:lpstr>White</vt:lpstr>
      <vt:lpstr>PG4200: Algorithms And Data Structures  Lesson 06:  Hash Maps and Sets</vt:lpstr>
      <vt:lpstr>Hash Function</vt:lpstr>
      <vt:lpstr>Hash Properties</vt:lpstr>
      <vt:lpstr>Collisions</vt:lpstr>
      <vt:lpstr>Hash Maps</vt:lpstr>
      <vt:lpstr>Example</vt:lpstr>
      <vt:lpstr>What About Collisions?</vt:lpstr>
      <vt:lpstr>Different Strategies</vt:lpstr>
      <vt:lpstr>Cost</vt:lpstr>
      <vt:lpstr>Hash or RBT?</vt:lpstr>
      <vt:lpstr>Set</vt:lpstr>
      <vt:lpstr>Keys and Immutability</vt:lpstr>
      <vt:lpstr>Different Hash</vt:lpstr>
      <vt:lpstr>java.lang.Object</vt:lpstr>
      <vt:lpstr>Homework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246</cp:revision>
  <dcterms:modified xsi:type="dcterms:W3CDTF">2018-09-29T08:13:40Z</dcterms:modified>
</cp:coreProperties>
</file>