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283" r:id="rId3"/>
    <p:sldId id="286" r:id="rId4"/>
    <p:sldId id="289" r:id="rId5"/>
    <p:sldId id="291" r:id="rId6"/>
    <p:sldId id="290" r:id="rId7"/>
    <p:sldId id="284" r:id="rId8"/>
    <p:sldId id="287" r:id="rId9"/>
    <p:sldId id="292" r:id="rId10"/>
    <p:sldId id="293" r:id="rId11"/>
    <p:sldId id="294" r:id="rId12"/>
    <p:sldId id="295" r:id="rId13"/>
    <p:sldId id="285" r:id="rId14"/>
    <p:sldId id="288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7" r:id="rId25"/>
    <p:sldId id="282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18"/>
  </p:normalViewPr>
  <p:slideViewPr>
    <p:cSldViewPr snapToGrid="0" snapToObjects="1">
      <p:cViewPr varScale="1">
        <p:scale>
          <a:sx n="63" d="100"/>
          <a:sy n="63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PG4200: Algorithms And Data Structures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07: </a:t>
            </a:r>
            <a:br>
              <a:rPr lang="en-US" sz="6600" dirty="0"/>
            </a:br>
            <a:r>
              <a:rPr lang="en-US" sz="6600" dirty="0"/>
              <a:t>Iterators, Lambdas and Streams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/>
              <a:t>Prof. </a:t>
            </a:r>
            <a:r>
              <a:rPr lang="en-US" dirty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963" y="2603500"/>
            <a:ext cx="12268940" cy="29184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Because interfaces, need to create concrete instances with our implementations</a:t>
            </a:r>
          </a:p>
          <a:p>
            <a:r>
              <a:rPr lang="en-US" dirty="0"/>
              <a:t>If used only once, can create class on the fly</a:t>
            </a:r>
          </a:p>
          <a:p>
            <a:r>
              <a:rPr lang="en-US" dirty="0"/>
              <a:t>Note that </a:t>
            </a:r>
            <a:r>
              <a:rPr lang="en-US" i="1" dirty="0"/>
              <a:t>Consumer</a:t>
            </a:r>
            <a:r>
              <a:rPr lang="en-US" dirty="0"/>
              <a:t> is an interface with method </a:t>
            </a:r>
            <a:r>
              <a:rPr lang="en-US" i="1" dirty="0"/>
              <a:t>accept()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1942" y="6262183"/>
            <a:ext cx="1258853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anonymousClass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accept(String s)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//your code here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683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229" y="2603499"/>
            <a:ext cx="12446493" cy="3717402"/>
          </a:xfrm>
        </p:spPr>
        <p:txBody>
          <a:bodyPr/>
          <a:lstStyle/>
          <a:p>
            <a:r>
              <a:rPr lang="en-US" dirty="0"/>
              <a:t>Anonymous classes work fine, but are tedious to write</a:t>
            </a:r>
          </a:p>
          <a:p>
            <a:r>
              <a:rPr lang="en-US" i="1" dirty="0"/>
              <a:t>Lambdas</a:t>
            </a:r>
            <a:r>
              <a:rPr lang="en-US" dirty="0"/>
              <a:t>: syntax sugar to reduce boilerplate</a:t>
            </a:r>
          </a:p>
          <a:p>
            <a:r>
              <a:rPr lang="en-US" dirty="0"/>
              <a:t>Java compiler is aware of the interfaces in </a:t>
            </a:r>
            <a:r>
              <a:rPr lang="en-US" i="1" dirty="0"/>
              <a:t>java.util.function.*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6229" y="7094283"/>
            <a:ext cx="122659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 lambda = s -&gt; {/* your code */}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equivalent to previous example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127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() -&gt; {}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563" y="2603500"/>
            <a:ext cx="12213772" cy="6286500"/>
          </a:xfrm>
        </p:spPr>
        <p:txBody>
          <a:bodyPr/>
          <a:lstStyle/>
          <a:p>
            <a:r>
              <a:rPr lang="en-US" dirty="0"/>
              <a:t>Left-side: the input parameter name(s), with </a:t>
            </a:r>
            <a:r>
              <a:rPr lang="en-US" b="1" dirty="0"/>
              <a:t>()</a:t>
            </a:r>
            <a:r>
              <a:rPr lang="en-US" dirty="0"/>
              <a:t> if none</a:t>
            </a:r>
          </a:p>
          <a:p>
            <a:pPr lvl="1"/>
            <a:r>
              <a:rPr lang="en-US" dirty="0"/>
              <a:t>can choose the names you want, but usually a single letter</a:t>
            </a:r>
          </a:p>
          <a:p>
            <a:r>
              <a:rPr lang="en-US" dirty="0"/>
              <a:t>Right-side: the instruction to execute. If more than one, should be in a </a:t>
            </a:r>
            <a:r>
              <a:rPr lang="en-US" b="1" dirty="0"/>
              <a:t>{}</a:t>
            </a:r>
            <a:r>
              <a:rPr lang="en-US" dirty="0"/>
              <a:t> block</a:t>
            </a:r>
          </a:p>
          <a:p>
            <a:r>
              <a:rPr lang="en-US" dirty="0"/>
              <a:t>Based on input/output types, the compiler will automatically create the right class,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Runnable</a:t>
            </a:r>
            <a:r>
              <a:rPr lang="en-US" dirty="0"/>
              <a:t>, </a:t>
            </a:r>
            <a:r>
              <a:rPr lang="en-US" i="1" dirty="0"/>
              <a:t>Consumer</a:t>
            </a:r>
            <a:r>
              <a:rPr lang="en-US" dirty="0"/>
              <a:t>, </a:t>
            </a:r>
            <a:r>
              <a:rPr lang="en-US" i="1" dirty="0"/>
              <a:t>Predicate</a:t>
            </a:r>
            <a:r>
              <a:rPr lang="en-US" dirty="0"/>
              <a:t> or </a:t>
            </a:r>
            <a:r>
              <a:rPr lang="en-US" i="1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3127909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29206113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+ Lambdas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5006" y="2603499"/>
            <a:ext cx="12197918" cy="6886729"/>
          </a:xfrm>
        </p:spPr>
        <p:txBody>
          <a:bodyPr/>
          <a:lstStyle/>
          <a:p>
            <a:r>
              <a:rPr lang="en-US" dirty="0"/>
              <a:t>When a container has an iterator, and once we can write custom code in lambda expressions, we can introduce the concept of </a:t>
            </a:r>
            <a:r>
              <a:rPr lang="en-US" b="1" dirty="0"/>
              <a:t>Stream</a:t>
            </a:r>
          </a:p>
          <a:p>
            <a:r>
              <a:rPr lang="en-US" dirty="0"/>
              <a:t>The idea is that we can iterate over all elements in collection, and </a:t>
            </a:r>
            <a:r>
              <a:rPr lang="en-US" i="1" dirty="0"/>
              <a:t>easily</a:t>
            </a:r>
            <a:r>
              <a:rPr lang="en-US" dirty="0"/>
              <a:t> execute code in sequence on each of the elements</a:t>
            </a:r>
          </a:p>
          <a:p>
            <a:r>
              <a:rPr lang="en-US" i="1" dirty="0"/>
              <a:t>This can drastically reduce the amount of code you write, and easier to understand</a:t>
            </a:r>
            <a:r>
              <a:rPr lang="en-US" dirty="0"/>
              <a:t> (once you get familiar with it)</a:t>
            </a:r>
          </a:p>
        </p:txBody>
      </p:sp>
    </p:spTree>
    <p:extLst>
      <p:ext uri="{BB962C8B-B14F-4D97-AF65-F5344CB8AC3E}">
        <p14:creationId xmlns:p14="http://schemas.microsoft.com/office/powerpoint/2010/main" val="16872076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/ Pipeline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963" y="2603499"/>
            <a:ext cx="12482004" cy="208391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At each pipe, the elements can be transformed and/or blocked (</a:t>
            </a:r>
            <a:r>
              <a:rPr lang="en-US" dirty="0" err="1"/>
              <a:t>ie</a:t>
            </a:r>
            <a:r>
              <a:rPr lang="en-US" dirty="0"/>
              <a:t> not going to next pipe)</a:t>
            </a:r>
          </a:p>
          <a:p>
            <a:pPr>
              <a:spcBef>
                <a:spcPts val="2400"/>
              </a:spcBef>
            </a:pPr>
            <a:r>
              <a:rPr lang="en-US" dirty="0"/>
              <a:t>At the end of the stream, we need a </a:t>
            </a:r>
            <a:r>
              <a:rPr lang="en-US" i="1" dirty="0"/>
              <a:t>collector</a:t>
            </a:r>
            <a:r>
              <a:rPr lang="en-US" dirty="0"/>
              <a:t>, which defines what to do with elements that arrive at the end of the pipeline</a:t>
            </a:r>
          </a:p>
        </p:txBody>
      </p:sp>
      <p:pic>
        <p:nvPicPr>
          <p:cNvPr id="5122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335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37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39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0141360" y="5828756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47821" y="5828758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622" y="6441109"/>
            <a:ext cx="19749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Structure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24807" y="6718106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839319" y="6527396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984740" y="65273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7208" y="7712122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92320" y="7712122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2373" y="7709604"/>
            <a:ext cx="133369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8842" y="5645398"/>
            <a:ext cx="25391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Open Stream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26" name="Picture 2" descr="Image result for mar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572" y="5430680"/>
            <a:ext cx="1671554" cy="94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385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Pipes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Filter</a:t>
            </a:r>
            <a:r>
              <a:rPr lang="en-US" dirty="0"/>
              <a:t>: take as input a </a:t>
            </a:r>
            <a:r>
              <a:rPr lang="en-US" i="1" dirty="0"/>
              <a:t>Predicate&lt;T&gt;</a:t>
            </a:r>
            <a:r>
              <a:rPr lang="en-US" dirty="0"/>
              <a:t>, and based on that decide if elements propagate to next pipe</a:t>
            </a:r>
          </a:p>
          <a:p>
            <a:r>
              <a:rPr lang="en-US" i="1" dirty="0"/>
              <a:t>Map</a:t>
            </a:r>
            <a:r>
              <a:rPr lang="en-US" dirty="0"/>
              <a:t>: transform input, and also change type, based on a </a:t>
            </a:r>
            <a:r>
              <a:rPr lang="en-US" i="1" dirty="0"/>
              <a:t>Function&lt;T,R&gt;  </a:t>
            </a:r>
          </a:p>
          <a:p>
            <a:r>
              <a:rPr lang="en-US" i="1" dirty="0" err="1"/>
              <a:t>FlatMap</a:t>
            </a:r>
            <a:r>
              <a:rPr lang="en-US" dirty="0"/>
              <a:t>: get a stream from input element, and flatten it into the current stream (examples later) </a:t>
            </a:r>
          </a:p>
          <a:p>
            <a:r>
              <a:rPr lang="en-US" dirty="0"/>
              <a:t>There are more, but these are the main ones we will see in details</a:t>
            </a:r>
          </a:p>
        </p:txBody>
      </p:sp>
    </p:spTree>
    <p:extLst>
      <p:ext uri="{BB962C8B-B14F-4D97-AF65-F5344CB8AC3E}">
        <p14:creationId xmlns:p14="http://schemas.microsoft.com/office/powerpoint/2010/main" val="5490971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621" y="4951486"/>
            <a:ext cx="12157011" cy="459373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Example: </a:t>
            </a:r>
            <a:r>
              <a:rPr lang="en-US" i="1" dirty="0" err="1"/>
              <a:t>collection.stream</a:t>
            </a:r>
            <a:r>
              <a:rPr lang="en-US" i="1" dirty="0"/>
              <a:t>().filter(s -&gt; </a:t>
            </a:r>
            <a:r>
              <a:rPr lang="en-US" i="1" dirty="0" err="1"/>
              <a:t>s.length</a:t>
            </a:r>
            <a:r>
              <a:rPr lang="en-US" i="1" dirty="0"/>
              <a:t>() &gt; 3)</a:t>
            </a:r>
          </a:p>
          <a:p>
            <a:pPr>
              <a:spcBef>
                <a:spcPts val="2400"/>
              </a:spcBef>
            </a:pPr>
            <a:r>
              <a:rPr lang="en-US" dirty="0"/>
              <a:t>Input/Output: </a:t>
            </a:r>
            <a:r>
              <a:rPr lang="en-US" i="1" dirty="0"/>
              <a:t>String</a:t>
            </a:r>
            <a:r>
              <a:rPr lang="en-US" dirty="0"/>
              <a:t>, does not change</a:t>
            </a:r>
          </a:p>
          <a:p>
            <a:pPr>
              <a:spcBef>
                <a:spcPts val="2400"/>
              </a:spcBef>
            </a:pPr>
            <a:r>
              <a:rPr lang="en-US" dirty="0"/>
              <a:t>Blocked: “</a:t>
            </a:r>
            <a:r>
              <a:rPr lang="en-US" i="1" dirty="0"/>
              <a:t>a</a:t>
            </a:r>
            <a:r>
              <a:rPr lang="en-US" dirty="0"/>
              <a:t>”, “</a:t>
            </a:r>
            <a:r>
              <a:rPr lang="en-US" i="1" dirty="0"/>
              <a:t>foo</a:t>
            </a:r>
            <a:r>
              <a:rPr lang="en-US" dirty="0"/>
              <a:t>”, “</a:t>
            </a:r>
            <a:r>
              <a:rPr lang="en-US" i="1" dirty="0"/>
              <a:t>bar</a:t>
            </a:r>
            <a:r>
              <a:rPr lang="en-US" dirty="0"/>
              <a:t>”</a:t>
            </a:r>
          </a:p>
          <a:p>
            <a:pPr>
              <a:spcBef>
                <a:spcPts val="2400"/>
              </a:spcBef>
            </a:pPr>
            <a:r>
              <a:rPr lang="en-US" dirty="0"/>
              <a:t>Allowed: “</a:t>
            </a:r>
            <a:r>
              <a:rPr lang="en-US" i="1" dirty="0"/>
              <a:t>hello</a:t>
            </a:r>
            <a:r>
              <a:rPr lang="en-US" dirty="0"/>
              <a:t>”</a:t>
            </a:r>
          </a:p>
          <a:p>
            <a:pPr>
              <a:spcBef>
                <a:spcPts val="2400"/>
              </a:spcBef>
            </a:pPr>
            <a:r>
              <a:rPr lang="en-US" dirty="0"/>
              <a:t>Collector will only get “</a:t>
            </a:r>
            <a:r>
              <a:rPr lang="en-US" i="1" dirty="0"/>
              <a:t>hello</a:t>
            </a:r>
            <a:r>
              <a:rPr lang="en-US" dirty="0"/>
              <a:t>”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“bar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1370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57095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52207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621" y="4951486"/>
            <a:ext cx="12157011" cy="4593730"/>
          </a:xfrm>
        </p:spPr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Example: </a:t>
            </a:r>
            <a:r>
              <a:rPr lang="en-US" i="1" dirty="0" err="1"/>
              <a:t>collection.stream</a:t>
            </a:r>
            <a:r>
              <a:rPr lang="en-US" i="1" dirty="0"/>
              <a:t>().map(s -&gt; </a:t>
            </a:r>
            <a:r>
              <a:rPr lang="en-US" i="1" dirty="0" err="1"/>
              <a:t>s.length</a:t>
            </a:r>
            <a:r>
              <a:rPr lang="en-US" i="1" dirty="0"/>
              <a:t>())</a:t>
            </a:r>
          </a:p>
          <a:p>
            <a:pPr>
              <a:spcBef>
                <a:spcPts val="2400"/>
              </a:spcBef>
            </a:pPr>
            <a:r>
              <a:rPr lang="en-US" dirty="0"/>
              <a:t>Input </a:t>
            </a:r>
            <a:r>
              <a:rPr lang="en-US" i="1" dirty="0"/>
              <a:t>String</a:t>
            </a:r>
            <a:r>
              <a:rPr lang="en-US" dirty="0"/>
              <a:t>, Output </a:t>
            </a:r>
            <a:r>
              <a:rPr lang="en-US" i="1" dirty="0"/>
              <a:t>Integer</a:t>
            </a:r>
          </a:p>
          <a:p>
            <a:pPr>
              <a:spcBef>
                <a:spcPts val="2400"/>
              </a:spcBef>
            </a:pPr>
            <a:r>
              <a:rPr lang="en-US" dirty="0"/>
              <a:t>Note: compiler automatically infer type </a:t>
            </a:r>
            <a:r>
              <a:rPr lang="en-US" i="1" dirty="0"/>
              <a:t>“Integer” </a:t>
            </a:r>
            <a:r>
              <a:rPr lang="en-US" dirty="0"/>
              <a:t>based on the type returned by the function “</a:t>
            </a:r>
            <a:r>
              <a:rPr lang="en-US" i="1" dirty="0" err="1"/>
              <a:t>String.length</a:t>
            </a:r>
            <a:r>
              <a:rPr lang="en-US" i="1" dirty="0"/>
              <a:t>()</a:t>
            </a:r>
            <a:r>
              <a:rPr lang="en-US" dirty="0"/>
              <a:t>”</a:t>
            </a:r>
            <a:endParaRPr lang="en-US" i="1" dirty="0"/>
          </a:p>
          <a:p>
            <a:pPr>
              <a:spcBef>
                <a:spcPts val="2400"/>
              </a:spcBef>
            </a:pPr>
            <a:r>
              <a:rPr lang="en-US" dirty="0"/>
              <a:t>Collector will receive: 1, 3, 5, 3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“bar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1370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55306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40567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80" y="5127044"/>
            <a:ext cx="12454412" cy="4371519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i="1" dirty="0"/>
              <a:t>.filter(s -&gt; </a:t>
            </a:r>
            <a:r>
              <a:rPr lang="en-US" i="1" dirty="0" err="1"/>
              <a:t>s.length</a:t>
            </a:r>
            <a:r>
              <a:rPr lang="en-US" i="1" dirty="0"/>
              <a:t>() &gt; 2).map(s -&gt; </a:t>
            </a:r>
            <a:r>
              <a:rPr lang="en-US" i="1" dirty="0" err="1"/>
              <a:t>s.length</a:t>
            </a:r>
            <a:r>
              <a:rPr lang="en-US" i="1" dirty="0"/>
              <a:t>())</a:t>
            </a:r>
          </a:p>
          <a:p>
            <a:r>
              <a:rPr lang="en-US" i="1" dirty="0"/>
              <a:t>“a” </a:t>
            </a:r>
            <a:r>
              <a:rPr lang="en-US" dirty="0"/>
              <a:t>is the only blocked element by the filter</a:t>
            </a:r>
            <a:endParaRPr lang="en-US" i="1" dirty="0"/>
          </a:p>
          <a:p>
            <a:r>
              <a:rPr lang="en-US" dirty="0"/>
              <a:t>Collector will receive: 3</a:t>
            </a:r>
            <a:r>
              <a:rPr lang="en-US"/>
              <a:t>, 5, </a:t>
            </a:r>
            <a:r>
              <a:rPr lang="en-US" dirty="0"/>
              <a:t>3</a:t>
            </a:r>
          </a:p>
        </p:txBody>
      </p:sp>
      <p:pic>
        <p:nvPicPr>
          <p:cNvPr id="4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484" y="273665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0435140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“bar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18587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004061" y="285194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9224280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9639" y="3916850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67298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3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812" y="273665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6073389" y="285194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8967" y="3916850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650037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</p:spTree>
    <p:extLst>
      <p:ext uri="{BB962C8B-B14F-4D97-AF65-F5344CB8AC3E}">
        <p14:creationId xmlns:p14="http://schemas.microsoft.com/office/powerpoint/2010/main" val="330516903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81" y="4951486"/>
            <a:ext cx="12501852" cy="45937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Example: </a:t>
            </a:r>
            <a:r>
              <a:rPr lang="en-US" sz="3200" i="1" dirty="0" err="1"/>
              <a:t>collection.stream</a:t>
            </a:r>
            <a:r>
              <a:rPr lang="en-US" sz="3200" i="1" dirty="0"/>
              <a:t>().</a:t>
            </a:r>
            <a:r>
              <a:rPr lang="en-US" sz="3200" i="1" dirty="0" err="1"/>
              <a:t>flatMap</a:t>
            </a:r>
            <a:r>
              <a:rPr lang="en-US" sz="3200" i="1" dirty="0"/>
              <a:t>(l -&gt; </a:t>
            </a:r>
            <a:r>
              <a:rPr lang="en-US" sz="3200" i="1" dirty="0" err="1"/>
              <a:t>l.stream</a:t>
            </a:r>
            <a:r>
              <a:rPr lang="en-US" sz="3200" i="1" dirty="0"/>
              <a:t>())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Input </a:t>
            </a:r>
            <a:r>
              <a:rPr lang="en-US" sz="3200" i="1" dirty="0"/>
              <a:t>List&lt;Integer&gt;</a:t>
            </a:r>
            <a:r>
              <a:rPr lang="en-US" sz="3200" dirty="0"/>
              <a:t>, Output </a:t>
            </a:r>
            <a:r>
              <a:rPr lang="en-US" sz="3200" i="1" dirty="0"/>
              <a:t>Integer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On each of the 3 input lists we open a stream, and propagate its output, one element at a time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Collector will receive: 1, 2, 3, 4, 5, 6 and NOT [1,2], [3], [4,5,6]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So the values of the 3 lists are flattened into a single stream of integers, including all values in those lists 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536" y="2450527"/>
            <a:ext cx="1384995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[1,2]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[3]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[4,5,6]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00133" y="3878718"/>
            <a:ext cx="24958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List&lt;Integer&gt;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55306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8915741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87" y="2603500"/>
            <a:ext cx="12363061" cy="6286500"/>
          </a:xfrm>
        </p:spPr>
        <p:txBody>
          <a:bodyPr/>
          <a:lstStyle/>
          <a:p>
            <a:r>
              <a:rPr lang="en-US" i="1" dirty="0" err="1"/>
              <a:t>collectToList</a:t>
            </a:r>
            <a:r>
              <a:rPr lang="en-US" i="1" dirty="0"/>
              <a:t>()</a:t>
            </a:r>
            <a:r>
              <a:rPr lang="en-US" dirty="0"/>
              <a:t>: each element that arrives at the end of the pipeline will be added to a new List container</a:t>
            </a:r>
          </a:p>
          <a:p>
            <a:r>
              <a:rPr lang="en-US" i="1" dirty="0" err="1"/>
              <a:t>forEach</a:t>
            </a:r>
            <a:r>
              <a:rPr lang="en-US" i="1" dirty="0"/>
              <a:t>(Consumer&lt;X&gt; action)</a:t>
            </a:r>
            <a:r>
              <a:rPr lang="en-US" dirty="0"/>
              <a:t>: for each element that arrives at the end of the pipeline, execute the action specified by the user, which takes as input type X being the output of the last pipe in the pipeline  </a:t>
            </a:r>
          </a:p>
          <a:p>
            <a:r>
              <a:rPr lang="en-US" dirty="0"/>
              <a:t>There are more, but these are the main ones we will see in details</a:t>
            </a:r>
          </a:p>
        </p:txBody>
      </p:sp>
    </p:spTree>
    <p:extLst>
      <p:ext uri="{BB962C8B-B14F-4D97-AF65-F5344CB8AC3E}">
        <p14:creationId xmlns:p14="http://schemas.microsoft.com/office/powerpoint/2010/main" val="186200818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612" y="2603499"/>
            <a:ext cx="12670972" cy="6988369"/>
          </a:xfrm>
        </p:spPr>
        <p:txBody>
          <a:bodyPr/>
          <a:lstStyle/>
          <a:p>
            <a:r>
              <a:rPr lang="en-US" dirty="0"/>
              <a:t>The collector is the one that starts pulling data from the collection using its iterator</a:t>
            </a:r>
          </a:p>
          <a:p>
            <a:r>
              <a:rPr lang="en-US" dirty="0"/>
              <a:t>At each step, the output of a pipe is going to be the input to the next pipe</a:t>
            </a:r>
          </a:p>
          <a:p>
            <a:r>
              <a:rPr lang="en-US" dirty="0"/>
              <a:t>Going to represent it with a </a:t>
            </a:r>
            <a:r>
              <a:rPr lang="en-US" i="1" dirty="0"/>
              <a:t>chain</a:t>
            </a:r>
            <a:r>
              <a:rPr lang="en-US" dirty="0"/>
              <a:t> of Consumers</a:t>
            </a:r>
          </a:p>
        </p:txBody>
      </p:sp>
    </p:spTree>
    <p:extLst>
      <p:ext uri="{BB962C8B-B14F-4D97-AF65-F5344CB8AC3E}">
        <p14:creationId xmlns:p14="http://schemas.microsoft.com/office/powerpoint/2010/main" val="338631727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10404860" y="46188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88" y="3344542"/>
            <a:ext cx="11781712" cy="5545458"/>
          </a:xfrm>
        </p:spPr>
        <p:txBody>
          <a:bodyPr>
            <a:normAutofit/>
          </a:bodyPr>
          <a:lstStyle/>
          <a:p>
            <a:r>
              <a:rPr lang="en-US" i="1" dirty="0"/>
              <a:t>IN_A</a:t>
            </a:r>
            <a:r>
              <a:rPr lang="en-US" dirty="0"/>
              <a:t> is </a:t>
            </a:r>
            <a:r>
              <a:rPr lang="en-US" i="1" dirty="0"/>
              <a:t>T, </a:t>
            </a:r>
            <a:r>
              <a:rPr lang="en-US" dirty="0"/>
              <a:t>and </a:t>
            </a:r>
            <a:r>
              <a:rPr lang="en-US" i="1" dirty="0"/>
              <a:t>IN_B </a:t>
            </a:r>
            <a:r>
              <a:rPr lang="en-US" dirty="0"/>
              <a:t>is</a:t>
            </a:r>
            <a:r>
              <a:rPr lang="en-US" i="1" dirty="0"/>
              <a:t> OUT_A</a:t>
            </a:r>
          </a:p>
          <a:p>
            <a:r>
              <a:rPr lang="en-US" dirty="0"/>
              <a:t>Collector has a </a:t>
            </a:r>
            <a:r>
              <a:rPr lang="en-US" i="1" dirty="0"/>
              <a:t>Consumer&lt;OUT_B&gt;, </a:t>
            </a:r>
            <a:r>
              <a:rPr lang="en-US" dirty="0"/>
              <a:t>as it consumes data from Pipe B</a:t>
            </a:r>
          </a:p>
          <a:p>
            <a:r>
              <a:rPr lang="en-US" dirty="0"/>
              <a:t>Pipe B has a </a:t>
            </a:r>
            <a:r>
              <a:rPr lang="en-US" i="1" dirty="0"/>
              <a:t>Consumer&lt;OUT_A&gt;</a:t>
            </a:r>
            <a:r>
              <a:rPr lang="en-US" dirty="0"/>
              <a:t>, which will call </a:t>
            </a:r>
            <a:r>
              <a:rPr lang="en-US" i="1" dirty="0"/>
              <a:t>Consumer&lt;OUT_B&gt;</a:t>
            </a:r>
            <a:r>
              <a:rPr lang="en-US" dirty="0"/>
              <a:t> in Collector (</a:t>
            </a:r>
            <a:r>
              <a:rPr lang="en-US" dirty="0" err="1"/>
              <a:t>ie</a:t>
            </a:r>
            <a:r>
              <a:rPr lang="en-US" dirty="0"/>
              <a:t>, chained) </a:t>
            </a:r>
          </a:p>
          <a:p>
            <a:r>
              <a:rPr lang="en-US" dirty="0"/>
              <a:t>Pipe A has a </a:t>
            </a:r>
            <a:r>
              <a:rPr lang="en-US" i="1" dirty="0"/>
              <a:t>Consumer&lt;T&gt;</a:t>
            </a:r>
            <a:r>
              <a:rPr lang="en-US" dirty="0"/>
              <a:t>, which will call </a:t>
            </a:r>
            <a:r>
              <a:rPr lang="en-US" i="1" dirty="0"/>
              <a:t>Consumer&lt;OUT_A&gt;</a:t>
            </a:r>
            <a:r>
              <a:rPr lang="en-US" dirty="0"/>
              <a:t> of Pipe B (</a:t>
            </a:r>
            <a:r>
              <a:rPr lang="en-US" dirty="0" err="1"/>
              <a:t>ie</a:t>
            </a:r>
            <a:r>
              <a:rPr lang="en-US" dirty="0"/>
              <a:t>, chained)</a:t>
            </a:r>
          </a:p>
        </p:txBody>
      </p:sp>
      <p:pic>
        <p:nvPicPr>
          <p:cNvPr id="4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04" y="108730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57500" y="46582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960" y="1355175"/>
            <a:ext cx="148758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88305" y="1351235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973781" y="12025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9194000" y="116446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9727" y="2267500"/>
            <a:ext cx="35266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T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90531" y="2229368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OUT_B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2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532" y="108730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043109" y="12025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02045" y="2267499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OUT_A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8171" y="206943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9077" y="206943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7884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838" y="373224"/>
            <a:ext cx="5318448" cy="8516776"/>
          </a:xfrm>
        </p:spPr>
        <p:txBody>
          <a:bodyPr>
            <a:normAutofit/>
          </a:bodyPr>
          <a:lstStyle/>
          <a:p>
            <a:r>
              <a:rPr lang="en-US" dirty="0"/>
              <a:t>The collector is what starts the stream by pulling data</a:t>
            </a:r>
          </a:p>
          <a:p>
            <a:r>
              <a:rPr lang="en-US" dirty="0"/>
              <a:t>The consumer of the first pipe is called, and that will trigger a chain until the last consumer</a:t>
            </a:r>
          </a:p>
          <a:p>
            <a:r>
              <a:rPr lang="en-US" dirty="0"/>
              <a:t>However, the collector itself has to define a Consumer for the last pipe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31640" y="2559865"/>
            <a:ext cx="5243804" cy="1747996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A: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Consumer&lt;T&gt;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Compute output of type OUT_A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Call consumer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B with such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1640" y="5138224"/>
            <a:ext cx="5243804" cy="1747996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B: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Consumer&lt;OUT_A&gt;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Compute output of type OUT_B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Call consumer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</a:t>
            </a:r>
            <a:r>
              <a:rPr lang="en-US" sz="2400" dirty="0">
                <a:solidFill>
                  <a:schemeClr val="tx1"/>
                </a:solidFill>
              </a:rPr>
              <a:t>Collector with such output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31640" y="7716583"/>
            <a:ext cx="5243804" cy="1339374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Collector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Consumer&lt;OUT_B&gt;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Do its computation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End of the chain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31640" y="185817"/>
            <a:ext cx="5570375" cy="17479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Collector Call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Get iterator from collection of type T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On each element of type T, call consumer of the first pipe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284375" y="2019396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284375" y="7071163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284375" y="4498396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02237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Book Chapter</a:t>
            </a:r>
          </a:p>
          <a:p>
            <a:r>
              <a:rPr lang="en-US" dirty="0"/>
              <a:t>Study code in the </a:t>
            </a:r>
            <a:r>
              <a:rPr lang="en-US" i="1" dirty="0"/>
              <a:t>org.pg4200.les07</a:t>
            </a:r>
            <a:r>
              <a:rPr lang="en-US" dirty="0"/>
              <a:t> package</a:t>
            </a:r>
          </a:p>
          <a:p>
            <a:r>
              <a:rPr lang="en-US" dirty="0"/>
              <a:t>Do exercises in </a:t>
            </a:r>
            <a:r>
              <a:rPr lang="en-US" i="1" dirty="0"/>
              <a:t>exercises/ex07</a:t>
            </a:r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Iterating Over All Elements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68171" y="2603500"/>
            <a:ext cx="12126897" cy="6815708"/>
          </a:xfrm>
        </p:spPr>
        <p:txBody>
          <a:bodyPr/>
          <a:lstStyle/>
          <a:p>
            <a:r>
              <a:rPr lang="en-US" dirty="0"/>
              <a:t>Many situations in which you need to look at and process all elements in a collection</a:t>
            </a:r>
          </a:p>
          <a:p>
            <a:r>
              <a:rPr lang="en-US" dirty="0"/>
              <a:t>For </a:t>
            </a: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arrays</a:t>
            </a:r>
            <a:r>
              <a:rPr lang="en-US" dirty="0"/>
              <a:t>, can look at indices from </a:t>
            </a:r>
            <a:r>
              <a:rPr lang="en-US" i="1" dirty="0"/>
              <a:t>0</a:t>
            </a:r>
            <a:r>
              <a:rPr lang="en-US" dirty="0"/>
              <a:t> to </a:t>
            </a:r>
            <a:r>
              <a:rPr lang="en-US" i="1" dirty="0"/>
              <a:t>N-1</a:t>
            </a:r>
          </a:p>
          <a:p>
            <a:r>
              <a:rPr lang="en-US" dirty="0"/>
              <a:t>But what about </a:t>
            </a:r>
            <a:r>
              <a:rPr lang="en-US" i="1" dirty="0"/>
              <a:t>maps</a:t>
            </a:r>
            <a:r>
              <a:rPr lang="en-US" dirty="0"/>
              <a:t> and </a:t>
            </a:r>
            <a:r>
              <a:rPr lang="en-US" i="1" dirty="0"/>
              <a:t>sets </a:t>
            </a:r>
            <a:r>
              <a:rPr lang="en-US" dirty="0"/>
              <a:t>that are unordered? </a:t>
            </a:r>
          </a:p>
          <a:p>
            <a:pPr lvl="1"/>
            <a:r>
              <a:rPr lang="en-US" dirty="0"/>
              <a:t>or other kinds of data structures like </a:t>
            </a:r>
            <a:r>
              <a:rPr lang="en-US" i="1" dirty="0"/>
              <a:t>graphs</a:t>
            </a:r>
            <a:r>
              <a:rPr lang="en-US" dirty="0"/>
              <a:t> that we haven’t seen yet</a:t>
            </a:r>
          </a:p>
          <a:p>
            <a:r>
              <a:rPr lang="en-US" dirty="0"/>
              <a:t>Would like to write loops like “</a:t>
            </a:r>
            <a:r>
              <a:rPr lang="en-US" i="1" dirty="0"/>
              <a:t>for(X </a:t>
            </a:r>
            <a:r>
              <a:rPr lang="en-US" i="1" dirty="0" err="1"/>
              <a:t>x</a:t>
            </a:r>
            <a:r>
              <a:rPr lang="en-US" i="1" dirty="0"/>
              <a:t> : collection){…}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3427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java.util.Iterator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7393" y="2614720"/>
            <a:ext cx="11099800" cy="6286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{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the iteration has more elements.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(In other words, returns {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{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#next} would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 an element rather than throwing an exception.)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the iteration has more elements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the next element in the iteration.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next element in the iteration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@throws </a:t>
            </a:r>
            <a:r>
              <a:rPr kumimoji="0" lang="en-US" altLang="en-US" sz="2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the iteration has no more elements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670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java.lang.Iterable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Iterable&lt;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an iterator over elements of type {</a:t>
            </a:r>
            <a:r>
              <a:rPr kumimoji="0" lang="en-US" altLang="en-US" sz="21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T}.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 Iterator.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iterator();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779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373" y="2603499"/>
            <a:ext cx="12322206" cy="67801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idea is to make our collections to implement </a:t>
            </a:r>
            <a:r>
              <a:rPr lang="en-US" i="1" dirty="0" err="1"/>
              <a:t>Iterable</a:t>
            </a:r>
            <a:r>
              <a:rPr lang="en-US" dirty="0"/>
              <a:t> interface</a:t>
            </a:r>
          </a:p>
          <a:p>
            <a:r>
              <a:rPr lang="en-US" dirty="0"/>
              <a:t>Need to implement an iterator for each collection, which keeps track of </a:t>
            </a:r>
            <a:r>
              <a:rPr lang="en-US" i="1" dirty="0"/>
              <a:t>one element at a time</a:t>
            </a:r>
          </a:p>
          <a:p>
            <a:r>
              <a:rPr lang="en-US" dirty="0"/>
              <a:t>Java compiler is aware of </a:t>
            </a:r>
            <a:r>
              <a:rPr lang="en-US" i="1" dirty="0" err="1"/>
              <a:t>Iterable</a:t>
            </a:r>
            <a:r>
              <a:rPr lang="en-US" dirty="0"/>
              <a:t>, and so can automatically handle “</a:t>
            </a:r>
            <a:r>
              <a:rPr lang="en-US" i="1" dirty="0"/>
              <a:t>for(X </a:t>
            </a:r>
            <a:r>
              <a:rPr lang="en-US" i="1" dirty="0" err="1"/>
              <a:t>x</a:t>
            </a:r>
            <a:r>
              <a:rPr lang="en-US" i="1" dirty="0"/>
              <a:t> : collection){…}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do not need to call “</a:t>
            </a:r>
            <a:r>
              <a:rPr lang="en-US" i="1" dirty="0" err="1"/>
              <a:t>hasNext</a:t>
            </a:r>
            <a:r>
              <a:rPr lang="en-US" i="1" dirty="0"/>
              <a:t>()</a:t>
            </a:r>
            <a:r>
              <a:rPr lang="en-US" dirty="0"/>
              <a:t>” and “</a:t>
            </a:r>
            <a:r>
              <a:rPr lang="en-US" i="1" dirty="0"/>
              <a:t>next()</a:t>
            </a:r>
            <a:r>
              <a:rPr lang="en-US" dirty="0"/>
              <a:t>” by yourself</a:t>
            </a:r>
          </a:p>
          <a:p>
            <a:pPr lvl="1"/>
            <a:r>
              <a:rPr lang="en-US" dirty="0"/>
              <a:t>but only as long as that collection does implement </a:t>
            </a:r>
            <a:r>
              <a:rPr lang="en-US" i="1" dirty="0" err="1"/>
              <a:t>Iterable</a:t>
            </a:r>
            <a:endParaRPr lang="en-US" i="1" dirty="0"/>
          </a:p>
          <a:p>
            <a:r>
              <a:rPr lang="en-US" dirty="0"/>
              <a:t>Collection should not be changed (</a:t>
            </a:r>
            <a:r>
              <a:rPr lang="en-US" dirty="0" err="1"/>
              <a:t>eg</a:t>
            </a:r>
            <a:r>
              <a:rPr lang="en-US" dirty="0"/>
              <a:t>, add/remove) while iterating over them</a:t>
            </a:r>
          </a:p>
        </p:txBody>
      </p:sp>
    </p:spTree>
    <p:extLst>
      <p:ext uri="{BB962C8B-B14F-4D97-AF65-F5344CB8AC3E}">
        <p14:creationId xmlns:p14="http://schemas.microsoft.com/office/powerpoint/2010/main" val="36700460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</p:spTree>
    <p:extLst>
      <p:ext uri="{BB962C8B-B14F-4D97-AF65-F5344CB8AC3E}">
        <p14:creationId xmlns:p14="http://schemas.microsoft.com/office/powerpoint/2010/main" val="27588325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as Parameters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3682" y="2603499"/>
            <a:ext cx="12153530" cy="6913363"/>
          </a:xfrm>
        </p:spPr>
        <p:txBody>
          <a:bodyPr/>
          <a:lstStyle/>
          <a:p>
            <a:r>
              <a:rPr lang="en-US" dirty="0"/>
              <a:t>At times, you need to pass “</a:t>
            </a:r>
            <a:r>
              <a:rPr lang="en-US" i="1" dirty="0"/>
              <a:t>code</a:t>
            </a:r>
            <a:r>
              <a:rPr lang="en-US" dirty="0"/>
              <a:t>” as input parameter to another method</a:t>
            </a:r>
          </a:p>
          <a:p>
            <a:r>
              <a:rPr lang="en-US" dirty="0"/>
              <a:t>To do that, you need to create a class with a method implementing the code you need</a:t>
            </a:r>
          </a:p>
          <a:p>
            <a:r>
              <a:rPr lang="en-US" dirty="0"/>
              <a:t>Writing a whole class definition for just a single line of code is too much boilerplate   </a:t>
            </a:r>
          </a:p>
        </p:txBody>
      </p:sp>
    </p:spTree>
    <p:extLst>
      <p:ext uri="{BB962C8B-B14F-4D97-AF65-F5344CB8AC3E}">
        <p14:creationId xmlns:p14="http://schemas.microsoft.com/office/powerpoint/2010/main" val="4935850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09" y="444500"/>
            <a:ext cx="12597413" cy="2159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Interfaces in </a:t>
            </a:r>
            <a:r>
              <a:rPr lang="en-US" i="1" dirty="0"/>
              <a:t>java.util.function.*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495" y="2603499"/>
            <a:ext cx="12393227" cy="7002139"/>
          </a:xfrm>
        </p:spPr>
        <p:txBody>
          <a:bodyPr>
            <a:normAutofit fontScale="92500"/>
          </a:bodyPr>
          <a:lstStyle/>
          <a:p>
            <a:r>
              <a:rPr lang="en-US" i="1" dirty="0" err="1"/>
              <a:t>Runnable.run</a:t>
            </a:r>
            <a:r>
              <a:rPr lang="en-US" i="1" dirty="0"/>
              <a:t>()</a:t>
            </a:r>
          </a:p>
          <a:p>
            <a:pPr lvl="1"/>
            <a:r>
              <a:rPr lang="en-US" dirty="0"/>
              <a:t>Nothing as input/output, just execute some code with side-effects</a:t>
            </a:r>
          </a:p>
          <a:p>
            <a:r>
              <a:rPr lang="en-US" i="1" dirty="0"/>
              <a:t>Consumer&lt;T&gt;.accept(T t)</a:t>
            </a:r>
          </a:p>
          <a:p>
            <a:pPr lvl="1"/>
            <a:r>
              <a:rPr lang="en-US" dirty="0"/>
              <a:t>take an instance of T as input, and do something with it, and return nothing </a:t>
            </a:r>
          </a:p>
          <a:p>
            <a:r>
              <a:rPr lang="en-US" i="1" dirty="0"/>
              <a:t>Predicate&lt;T&gt;.test(T t)</a:t>
            </a:r>
          </a:p>
          <a:p>
            <a:pPr lvl="1"/>
            <a:r>
              <a:rPr lang="en-US" dirty="0"/>
              <a:t>input T, and then return a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i="1" dirty="0"/>
              <a:t>Function&lt;T,R&gt;.apply(T t)</a:t>
            </a:r>
          </a:p>
          <a:p>
            <a:pPr lvl="1"/>
            <a:r>
              <a:rPr lang="en-US" dirty="0"/>
              <a:t>take T as input, and return something of type R</a:t>
            </a:r>
          </a:p>
          <a:p>
            <a:r>
              <a:rPr lang="en-US" dirty="0"/>
              <a:t>There are more, but those 4 are enough for what we need</a:t>
            </a:r>
          </a:p>
        </p:txBody>
      </p:sp>
    </p:spTree>
    <p:extLst>
      <p:ext uri="{BB962C8B-B14F-4D97-AF65-F5344CB8AC3E}">
        <p14:creationId xmlns:p14="http://schemas.microsoft.com/office/powerpoint/2010/main" val="190240104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1400</Words>
  <Application>Microsoft Macintosh PowerPoint</Application>
  <PresentationFormat>Custom</PresentationFormat>
  <Paragraphs>160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Helvetica Light</vt:lpstr>
      <vt:lpstr>Helvetica Neue</vt:lpstr>
      <vt:lpstr>White</vt:lpstr>
      <vt:lpstr>PG4200: Algorithms And Data Structures  Lesson 07:  Iterators, Lambdas and Streams</vt:lpstr>
      <vt:lpstr>Iterators</vt:lpstr>
      <vt:lpstr>Iterating Over All Elements</vt:lpstr>
      <vt:lpstr>java.util.Iterator</vt:lpstr>
      <vt:lpstr>java.lang.Iterable</vt:lpstr>
      <vt:lpstr>Iterators</vt:lpstr>
      <vt:lpstr>Lambdas</vt:lpstr>
      <vt:lpstr>Functions as Parameters</vt:lpstr>
      <vt:lpstr>Interfaces in java.util.function.*</vt:lpstr>
      <vt:lpstr>Anonymous Classes</vt:lpstr>
      <vt:lpstr>Lambdas</vt:lpstr>
      <vt:lpstr>() -&gt; {}</vt:lpstr>
      <vt:lpstr>Streams</vt:lpstr>
      <vt:lpstr>Iterators + Lambdas</vt:lpstr>
      <vt:lpstr>Stream / Pipeline</vt:lpstr>
      <vt:lpstr>Type of Pipes</vt:lpstr>
      <vt:lpstr>Filter</vt:lpstr>
      <vt:lpstr>Map</vt:lpstr>
      <vt:lpstr>Combining Pipes</vt:lpstr>
      <vt:lpstr>FlatMap</vt:lpstr>
      <vt:lpstr>Collectors</vt:lpstr>
      <vt:lpstr>Implementation</vt:lpstr>
      <vt:lpstr>PowerPoint Presentation</vt:lpstr>
      <vt:lpstr>PowerPoint Presentation</vt:lpstr>
      <vt:lpstr>Homework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Andrea Arcuri</cp:lastModifiedBy>
  <cp:revision>265</cp:revision>
  <dcterms:modified xsi:type="dcterms:W3CDTF">2019-09-30T09:00:27Z</dcterms:modified>
</cp:coreProperties>
</file>