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0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14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94611"/>
  </p:normalViewPr>
  <p:slideViewPr>
    <p:cSldViewPr snapToGrid="0" snapToObjects="1">
      <p:cViewPr varScale="1">
        <p:scale>
          <a:sx n="102" d="100"/>
          <a:sy n="102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6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46458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Stack and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variable “bar” </a:t>
            </a:r>
            <a:r>
              <a:rPr lang="en-US" dirty="0"/>
              <a:t>concretely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“new” actually do?  </a:t>
            </a:r>
          </a:p>
          <a:p>
            <a:pPr lvl="1"/>
            <a:r>
              <a:rPr lang="en-US" dirty="0" smtClean="0"/>
              <a:t>what is the difference between “bar” variable and the object  created by “new Node()”?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 smtClean="0"/>
              <a:t>what is happening here?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</a:t>
            </a:r>
            <a:r>
              <a:rPr lang="en-US" dirty="0" smtClean="0"/>
              <a:t>Java</a:t>
            </a:r>
          </a:p>
          <a:p>
            <a:r>
              <a:rPr lang="en-US" i="1" dirty="0" smtClean="0"/>
              <a:t>Pointers</a:t>
            </a:r>
            <a:r>
              <a:rPr lang="en-US" dirty="0" smtClean="0"/>
              <a:t> and </a:t>
            </a:r>
            <a:r>
              <a:rPr lang="en-US" i="1" dirty="0" smtClean="0"/>
              <a:t>memory</a:t>
            </a:r>
            <a:r>
              <a:rPr lang="en-US" dirty="0" smtClean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 smtClean="0"/>
              <a:t>Should had been covered in the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this is just a high level revision…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Simplified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will get allocated a certain amount of space on your RAM by the Operating System (OS)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have 16G on your laptop and process needs 1G</a:t>
            </a:r>
          </a:p>
          <a:p>
            <a:r>
              <a:rPr lang="en-US" dirty="0" smtClean="0"/>
              <a:t>The process will use such memory to allocate variables and objects</a:t>
            </a:r>
          </a:p>
          <a:p>
            <a:pPr lvl="1"/>
            <a:r>
              <a:rPr lang="en-US" dirty="0" smtClean="0"/>
              <a:t>How the process handles this memory should be independent from the other processes</a:t>
            </a:r>
          </a:p>
          <a:p>
            <a:r>
              <a:rPr lang="en-US" i="1" dirty="0" smtClean="0"/>
              <a:t>Think of the memory like a big array</a:t>
            </a:r>
            <a:r>
              <a:rPr lang="en-US" dirty="0" smtClean="0"/>
              <a:t>, where process is allowed to write/read within a [</a:t>
            </a:r>
            <a:r>
              <a:rPr lang="en-US" dirty="0" err="1" smtClean="0"/>
              <a:t>i</a:t>
            </a:r>
            <a:r>
              <a:rPr lang="en-US" dirty="0" smtClean="0"/>
              <a:t>] – [j] range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 smtClean="0"/>
              <a:t>At a very, very high level, the JVM divides its allocated memory in 3 main parts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: containing for example the bytecode to run</a:t>
            </a:r>
          </a:p>
          <a:p>
            <a:r>
              <a:rPr lang="en-US" b="1" dirty="0" smtClean="0"/>
              <a:t>FCS</a:t>
            </a:r>
            <a:r>
              <a:rPr lang="en-US" dirty="0" smtClean="0"/>
              <a:t>: one stack per thread for the function calls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: where objects are stored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r>
                        <a:rPr lang="en-US" sz="2400" baseline="0" dirty="0" smtClean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foo()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somewhere in memory</a:t>
            </a:r>
          </a:p>
          <a:p>
            <a:r>
              <a:rPr lang="en-US" dirty="0" smtClean="0"/>
              <a:t>When  </a:t>
            </a:r>
            <a:r>
              <a:rPr lang="en-US" i="1" dirty="0" smtClean="0"/>
              <a:t>bar()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plus we should not lose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i="1" dirty="0" smtClean="0"/>
              <a:t>foo()</a:t>
            </a:r>
          </a:p>
          <a:p>
            <a:r>
              <a:rPr lang="en-US" dirty="0" smtClean="0"/>
              <a:t>Once </a:t>
            </a:r>
            <a:r>
              <a:rPr lang="en-US" i="1" dirty="0" smtClean="0"/>
              <a:t>bar() </a:t>
            </a:r>
            <a:r>
              <a:rPr lang="en-US" dirty="0" smtClean="0"/>
              <a:t>is terminated, we do not need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any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frame</a:t>
            </a:r>
            <a:r>
              <a:rPr lang="en-US" dirty="0" smtClean="0"/>
              <a:t> for each function call</a:t>
            </a:r>
          </a:p>
          <a:p>
            <a:r>
              <a:rPr lang="en-US" dirty="0" smtClean="0"/>
              <a:t>A frame stores all the input and all the local variables, </a:t>
            </a:r>
            <a:r>
              <a:rPr lang="en-US" dirty="0" err="1" smtClean="0"/>
              <a:t>eg</a:t>
            </a:r>
            <a:r>
              <a:rPr lang="en-US" dirty="0" smtClean="0"/>
              <a:t>.,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When we start a function call, we </a:t>
            </a:r>
            <a:r>
              <a:rPr lang="en-US" i="1" dirty="0" smtClean="0"/>
              <a:t>push</a:t>
            </a:r>
            <a:r>
              <a:rPr lang="en-US" dirty="0" smtClean="0"/>
              <a:t> its frame to the stack</a:t>
            </a:r>
          </a:p>
          <a:p>
            <a:r>
              <a:rPr lang="en-US" dirty="0" smtClean="0"/>
              <a:t>Once function call ends, we </a:t>
            </a:r>
            <a:r>
              <a:rPr lang="en-US" i="1" dirty="0" smtClean="0"/>
              <a:t>pop</a:t>
            </a:r>
            <a:r>
              <a:rPr lang="en-US" dirty="0" smtClean="0"/>
              <a:t> its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/>
              <a:t>bar()</a:t>
            </a:r>
            <a:r>
              <a:rPr lang="en-US" dirty="0" smtClean="0"/>
              <a:t> Is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i="1" dirty="0" smtClean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2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=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 that </a:t>
            </a:r>
            <a:r>
              <a:rPr lang="en-US" i="1" dirty="0" smtClean="0"/>
              <a:t>y</a:t>
            </a:r>
            <a:r>
              <a:rPr lang="en-US" dirty="0" smtClean="0"/>
              <a:t> is initialized with same value of </a:t>
            </a:r>
            <a:r>
              <a:rPr lang="en-US" i="1" dirty="0" smtClean="0"/>
              <a:t>x</a:t>
            </a:r>
            <a:r>
              <a:rPr lang="en-US" dirty="0" smtClean="0"/>
              <a:t>. Changing </a:t>
            </a:r>
            <a:r>
              <a:rPr lang="en-US" i="1" dirty="0" smtClean="0"/>
              <a:t>y</a:t>
            </a:r>
            <a:r>
              <a:rPr lang="en-US" dirty="0" smtClean="0"/>
              <a:t> does not affect </a:t>
            </a:r>
            <a:r>
              <a:rPr lang="en-US" i="1" dirty="0" smtClean="0"/>
              <a:t>x</a:t>
            </a:r>
            <a:r>
              <a:rPr lang="en-US" dirty="0" smtClean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</a:t>
            </a:r>
            <a:r>
              <a:rPr lang="en-US" i="1" dirty="0" smtClean="0"/>
              <a:t>bar()</a:t>
            </a:r>
            <a:r>
              <a:rPr lang="en-US" dirty="0" smtClean="0"/>
              <a:t> Is Completed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 4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on top of the stack (</a:t>
            </a:r>
            <a:r>
              <a:rPr lang="en-US" b="1" dirty="0" smtClean="0"/>
              <a:t>push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Remove from top (</a:t>
            </a:r>
            <a:r>
              <a:rPr lang="en-US" b="1" dirty="0" smtClean="0"/>
              <a:t>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only read from top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LIFO: Last In, First Out</a:t>
            </a:r>
            <a:endParaRPr lang="en-US" i="1" dirty="0"/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Bytes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When we pop frame, data is still actually there. Will be overwritten at next frame push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/>
              <a:t>Consider each cell as contiguous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i="1" dirty="0" smtClean="0"/>
              <a:t>bar(x), </a:t>
            </a:r>
            <a:r>
              <a:rPr lang="en-US" dirty="0" smtClean="0"/>
              <a:t>the 32 bits of </a:t>
            </a:r>
            <a:r>
              <a:rPr lang="en-US" i="1" dirty="0" smtClean="0"/>
              <a:t>x</a:t>
            </a:r>
            <a:r>
              <a:rPr lang="en-US" dirty="0" smtClean="0"/>
              <a:t> are copied from current frame to the frame of </a:t>
            </a:r>
            <a:r>
              <a:rPr lang="en-US" i="1" dirty="0" smtClean="0"/>
              <a:t>bar() </a:t>
            </a:r>
            <a:r>
              <a:rPr lang="en-US" dirty="0" smtClean="0"/>
              <a:t>in the </a:t>
            </a:r>
            <a:r>
              <a:rPr lang="en-US" i="1" dirty="0" smtClean="0"/>
              <a:t>y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32 bits are OK, but what if we have large objects???</a:t>
            </a:r>
          </a:p>
          <a:p>
            <a:r>
              <a:rPr lang="en-US" i="1" dirty="0" smtClean="0"/>
              <a:t>Passing by value </a:t>
            </a:r>
            <a:r>
              <a:rPr lang="en-US" dirty="0" smtClean="0"/>
              <a:t>is inefficient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 smtClean="0"/>
              <a:t>Java does not allow you (yet) to have objects on the FCS</a:t>
            </a:r>
          </a:p>
          <a:p>
            <a:pPr lvl="1"/>
            <a:r>
              <a:rPr lang="en-US" dirty="0" smtClean="0"/>
              <a:t>Only allowed primitive values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) and pointers</a:t>
            </a:r>
          </a:p>
          <a:p>
            <a:pPr lvl="1"/>
            <a:r>
              <a:rPr lang="en-US" dirty="0" smtClean="0"/>
              <a:t>Note: other languages allows you objects on FCS, </a:t>
            </a:r>
            <a:r>
              <a:rPr lang="en-US" dirty="0" err="1" smtClean="0"/>
              <a:t>eg</a:t>
            </a:r>
            <a:r>
              <a:rPr lang="en-US" dirty="0" smtClean="0"/>
              <a:t> C++ </a:t>
            </a:r>
          </a:p>
          <a:p>
            <a:r>
              <a:rPr lang="en-US" dirty="0" smtClean="0"/>
              <a:t>To have objects, those will be allocated on the </a:t>
            </a:r>
            <a:r>
              <a:rPr lang="en-US" b="1" dirty="0" smtClean="0"/>
              <a:t>heap</a:t>
            </a:r>
          </a:p>
          <a:p>
            <a:r>
              <a:rPr lang="en-US" dirty="0" smtClean="0"/>
              <a:t>The FCS will have </a:t>
            </a:r>
            <a:r>
              <a:rPr lang="en-US" b="1" dirty="0" smtClean="0"/>
              <a:t>pointers</a:t>
            </a:r>
            <a:r>
              <a:rPr lang="en-US" dirty="0" smtClean="0"/>
              <a:t> to the </a:t>
            </a:r>
            <a:r>
              <a:rPr lang="en-US" b="1" dirty="0" smtClean="0"/>
              <a:t>heap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 smtClean="0"/>
              <a:t>Allocation on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x </a:t>
            </a:r>
            <a:r>
              <a:rPr lang="en-US" dirty="0" smtClean="0"/>
              <a:t>variable is not going to contain the 4 inputs</a:t>
            </a:r>
          </a:p>
          <a:p>
            <a:r>
              <a:rPr lang="en-US" dirty="0" smtClean="0"/>
              <a:t>These are stored in the </a:t>
            </a:r>
            <a:r>
              <a:rPr lang="en-US" i="1" dirty="0" smtClean="0"/>
              <a:t>heap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just a </a:t>
            </a:r>
            <a:r>
              <a:rPr lang="en-US" b="1" dirty="0" smtClean="0"/>
              <a:t>pointer</a:t>
            </a:r>
            <a:r>
              <a:rPr lang="en-US" dirty="0" smtClean="0"/>
              <a:t> to the location on the heap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X</a:t>
            </a:r>
            <a:r>
              <a:rPr lang="en-US" dirty="0" smtClean="0"/>
              <a:t> has 4 private fields, initialized in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FCS growing from left to right</a:t>
            </a:r>
          </a:p>
          <a:p>
            <a:r>
              <a:rPr lang="en-US" dirty="0" smtClean="0"/>
              <a:t>Frame contains data for 4 inputs and 2 local variables</a:t>
            </a:r>
          </a:p>
          <a:p>
            <a:r>
              <a:rPr lang="en-US" i="1" dirty="0" smtClean="0"/>
              <a:t>X </a:t>
            </a:r>
            <a:r>
              <a:rPr lang="en-US" dirty="0" smtClean="0"/>
              <a:t>is a 64 bit address in the memory, </a:t>
            </a:r>
            <a:r>
              <a:rPr lang="en-US" dirty="0" err="1" smtClean="0"/>
              <a:t>ie</a:t>
            </a:r>
            <a:r>
              <a:rPr lang="en-US" dirty="0" smtClean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 allocates memory in the heap for storing all the data of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Can’t control where in heap data of </a:t>
            </a:r>
            <a:r>
              <a:rPr lang="en-US" i="1" dirty="0" smtClean="0"/>
              <a:t>x</a:t>
            </a:r>
            <a:r>
              <a:rPr lang="en-US" dirty="0" smtClean="0"/>
              <a:t> is allocated, but will be at some known position, </a:t>
            </a:r>
            <a:r>
              <a:rPr lang="en-US" dirty="0" err="1" smtClean="0"/>
              <a:t>eg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When JVM calls </a:t>
            </a:r>
            <a:r>
              <a:rPr lang="en-US" i="1" dirty="0" smtClean="0"/>
              <a:t>new</a:t>
            </a:r>
            <a:r>
              <a:rPr lang="en-US" dirty="0" smtClean="0"/>
              <a:t>, it will choose a </a:t>
            </a:r>
            <a:r>
              <a:rPr lang="en-US" i="1" dirty="0" smtClean="0"/>
              <a:t>free</a:t>
            </a:r>
            <a:r>
              <a:rPr lang="en-US" dirty="0" smtClean="0"/>
              <a:t> area in the heap</a:t>
            </a:r>
          </a:p>
          <a:p>
            <a:r>
              <a:rPr lang="en-US" dirty="0" smtClean="0"/>
              <a:t>The variable </a:t>
            </a:r>
            <a:r>
              <a:rPr lang="en-US" i="1" dirty="0" smtClean="0"/>
              <a:t>x </a:t>
            </a:r>
            <a:r>
              <a:rPr lang="en-US" dirty="0" smtClean="0"/>
              <a:t>in the FCS will contain the numeric address, </a:t>
            </a:r>
            <a:r>
              <a:rPr lang="en-US" dirty="0" err="1" smtClean="0"/>
              <a:t>eg</a:t>
            </a:r>
            <a:r>
              <a:rPr lang="en-US" dirty="0" smtClean="0"/>
              <a:t> 74321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frame pushed for </a:t>
            </a:r>
            <a:r>
              <a:rPr lang="en-US" i="1" dirty="0" smtClean="0"/>
              <a:t>bar(</a:t>
            </a:r>
            <a:r>
              <a:rPr lang="en-US" i="1" dirty="0"/>
              <a:t>x</a:t>
            </a:r>
            <a:r>
              <a:rPr lang="en-US" i="1" dirty="0" smtClean="0"/>
              <a:t>)</a:t>
            </a:r>
            <a:r>
              <a:rPr lang="en-US" dirty="0" smtClean="0"/>
              <a:t> contains data for </a:t>
            </a:r>
            <a:r>
              <a:rPr lang="en-US" i="1" dirty="0" smtClean="0"/>
              <a:t>y</a:t>
            </a:r>
            <a:r>
              <a:rPr lang="en-US" dirty="0" smtClean="0"/>
              <a:t> and</a:t>
            </a:r>
            <a:r>
              <a:rPr lang="en-US" i="1" dirty="0" smtClean="0"/>
              <a:t> z</a:t>
            </a:r>
          </a:p>
          <a:p>
            <a:r>
              <a:rPr lang="en-US" i="1" dirty="0"/>
              <a:t>x</a:t>
            </a:r>
            <a:r>
              <a:rPr lang="en-US" dirty="0" smtClean="0"/>
              <a:t> in the frame of </a:t>
            </a:r>
            <a:r>
              <a:rPr lang="en-US" i="1" dirty="0" smtClean="0"/>
              <a:t>foo() </a:t>
            </a:r>
            <a:r>
              <a:rPr lang="en-US" dirty="0" smtClean="0"/>
              <a:t>has same value of </a:t>
            </a:r>
            <a:r>
              <a:rPr lang="en-US" i="1" dirty="0" smtClean="0"/>
              <a:t>y </a:t>
            </a:r>
            <a:r>
              <a:rPr lang="en-US" dirty="0" smtClean="0"/>
              <a:t>in frame of </a:t>
            </a:r>
            <a:r>
              <a:rPr lang="en-US" i="1" dirty="0" smtClean="0"/>
              <a:t>bar(), </a:t>
            </a:r>
            <a:r>
              <a:rPr lang="en-US" dirty="0" err="1" smtClean="0"/>
              <a:t>ie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The “Data of x” has not be copied when calling </a:t>
            </a:r>
            <a:r>
              <a:rPr lang="en-US" i="1" dirty="0" smtClean="0"/>
              <a:t>bar(x), </a:t>
            </a:r>
            <a:r>
              <a:rPr lang="en-US" dirty="0" smtClean="0"/>
              <a:t>we just copied the </a:t>
            </a:r>
            <a:r>
              <a:rPr lang="en-US" i="1" dirty="0" smtClean="0"/>
              <a:t>reference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address 74321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return z;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 smtClean="0"/>
              <a:t>Assume linked list based on nodes</a:t>
            </a:r>
          </a:p>
          <a:p>
            <a:r>
              <a:rPr lang="en-US" dirty="0" smtClean="0"/>
              <a:t>List has an </a:t>
            </a:r>
            <a:r>
              <a:rPr lang="en-US" i="1" dirty="0" smtClean="0"/>
              <a:t>head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next </a:t>
            </a:r>
            <a:r>
              <a:rPr lang="en-US" dirty="0" smtClean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List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</a:t>
            </a:r>
            <a:r>
              <a:rPr lang="en-US" sz="32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new </a:t>
            </a:r>
            <a:r>
              <a:rPr lang="en-US" sz="32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32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list</a:t>
            </a:r>
            <a:r>
              <a:rPr lang="en-US" sz="3200" dirty="0" smtClean="0"/>
              <a:t> reference on FCS will point to position where list object is, </a:t>
            </a:r>
            <a:r>
              <a:rPr lang="en-US" sz="3200" dirty="0" err="1" smtClean="0"/>
              <a:t>ie</a:t>
            </a:r>
            <a:r>
              <a:rPr lang="en-US" sz="3200" dirty="0" smtClean="0"/>
              <a:t> 120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head</a:t>
            </a:r>
            <a:r>
              <a:rPr lang="en-US" sz="3200" dirty="0" smtClean="0"/>
              <a:t> in such data will contain the value 200, </a:t>
            </a:r>
            <a:r>
              <a:rPr lang="en-US" sz="3200" dirty="0" err="1" smtClean="0"/>
              <a:t>ie</a:t>
            </a:r>
            <a:r>
              <a:rPr lang="en-US" sz="3200" dirty="0" smtClean="0"/>
              <a:t> address of first element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next</a:t>
            </a:r>
            <a:r>
              <a:rPr lang="en-US" sz="3200" dirty="0" smtClean="0"/>
              <a:t> fields contains address of next elements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</a:t>
            </a:r>
            <a:r>
              <a:rPr lang="en-US" sz="28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List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  new </a:t>
            </a:r>
            <a:r>
              <a:rPr lang="en-US" sz="28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28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dirty="0" err="1" smtClean="0"/>
                        <a:t>Eg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operations are more restricted compared to other collections we saw so far</a:t>
            </a:r>
          </a:p>
          <a:p>
            <a:r>
              <a:rPr lang="en-US" dirty="0" smtClean="0"/>
              <a:t>But if you are only interested in the operations of a stack, you can have specialized, </a:t>
            </a:r>
            <a:r>
              <a:rPr lang="en-US" i="1" dirty="0" smtClean="0"/>
              <a:t>high-performant</a:t>
            </a:r>
            <a:r>
              <a:rPr lang="en-US" dirty="0" smtClean="0"/>
              <a:t> implementations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</a:t>
            </a:r>
            <a:r>
              <a:rPr lang="en-US" dirty="0" smtClean="0"/>
              <a:t>FCS</a:t>
            </a:r>
          </a:p>
          <a:p>
            <a:pPr lvl="1"/>
            <a:r>
              <a:rPr lang="en-US" dirty="0" smtClean="0"/>
              <a:t>but it is still there in memory!!!</a:t>
            </a:r>
          </a:p>
          <a:p>
            <a:r>
              <a:rPr lang="en-US" dirty="0" smtClean="0"/>
              <a:t>When calling </a:t>
            </a:r>
            <a:r>
              <a:rPr lang="en-US" i="1" dirty="0" smtClean="0"/>
              <a:t>new</a:t>
            </a:r>
            <a:r>
              <a:rPr lang="en-US" dirty="0" smtClean="0"/>
              <a:t> many times, might </a:t>
            </a:r>
            <a:r>
              <a:rPr lang="en-US" i="1" dirty="0" smtClean="0"/>
              <a:t>run out of free space</a:t>
            </a:r>
          </a:p>
          <a:p>
            <a:r>
              <a:rPr lang="en-US" dirty="0" smtClean="0"/>
              <a:t>At that point, somehow we need to be able to reuse the space occupied by the “b” node, </a:t>
            </a:r>
            <a:r>
              <a:rPr lang="en-US" dirty="0" err="1" smtClean="0"/>
              <a:t>ie</a:t>
            </a:r>
            <a:r>
              <a:rPr lang="en-US" dirty="0" smtClean="0"/>
              <a:t> location 500-540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 smtClean="0"/>
              <a:t>Called by JVM when run out of space on heap</a:t>
            </a:r>
          </a:p>
          <a:p>
            <a:r>
              <a:rPr lang="en-US" dirty="0" smtClean="0"/>
              <a:t>Starting from the pointers on FCS, recursively find all reachable objects</a:t>
            </a:r>
          </a:p>
          <a:p>
            <a:r>
              <a:rPr lang="en-US" dirty="0" smtClean="0"/>
              <a:t>Non-reachable objects (</a:t>
            </a:r>
            <a:r>
              <a:rPr lang="en-US" dirty="0" err="1" smtClean="0"/>
              <a:t>eg</a:t>
            </a:r>
            <a:r>
              <a:rPr lang="en-US" dirty="0" smtClean="0"/>
              <a:t> “b” node) will be marked as “Free Heap”, and their space can be reused by </a:t>
            </a:r>
            <a:r>
              <a:rPr lang="en-US" i="1" dirty="0" smtClean="0"/>
              <a:t>new </a:t>
            </a:r>
            <a:r>
              <a:rPr lang="en-US" dirty="0" smtClean="0"/>
              <a:t>operator when new instances are created</a:t>
            </a:r>
          </a:p>
          <a:p>
            <a:r>
              <a:rPr lang="en-US" dirty="0" smtClean="0"/>
              <a:t>GC are quite complex, as need to be very efficient, because they </a:t>
            </a:r>
            <a:r>
              <a:rPr lang="en-US" b="1" dirty="0" smtClean="0"/>
              <a:t>block</a:t>
            </a:r>
            <a:r>
              <a:rPr lang="en-US" dirty="0" smtClean="0"/>
              <a:t> the entire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1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 smtClean="0"/>
              <a:t>In Java (and statically typed languages) you need to declare the </a:t>
            </a:r>
            <a:r>
              <a:rPr lang="en-US" i="1" dirty="0" smtClean="0"/>
              <a:t>type</a:t>
            </a:r>
            <a:r>
              <a:rPr lang="en-US" dirty="0" smtClean="0"/>
              <a:t> of the variable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err="1" smtClean="0"/>
              <a:t>int</a:t>
            </a:r>
            <a:r>
              <a:rPr lang="en-US" i="1" dirty="0" smtClean="0"/>
              <a:t> x</a:t>
            </a:r>
            <a:r>
              <a:rPr lang="en-US" dirty="0" smtClean="0"/>
              <a:t>” or “</a:t>
            </a:r>
            <a:r>
              <a:rPr lang="en-US" i="1" dirty="0" smtClean="0"/>
              <a:t>String 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collections (arrays, lists, queues, stacks, etc.) you store data, but of which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67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StringContainer</a:t>
            </a:r>
            <a:r>
              <a:rPr lang="en-US" dirty="0" smtClean="0"/>
              <a:t>: to store strings</a:t>
            </a:r>
          </a:p>
          <a:p>
            <a:r>
              <a:rPr lang="en-US" i="1" dirty="0" err="1" smtClean="0"/>
              <a:t>IntegerContainer</a:t>
            </a:r>
            <a:r>
              <a:rPr lang="en-US" dirty="0" smtClean="0"/>
              <a:t>: to store integers</a:t>
            </a:r>
          </a:p>
          <a:p>
            <a:r>
              <a:rPr lang="en-US" i="1" dirty="0" err="1" smtClean="0"/>
              <a:t>WebSocketContainer</a:t>
            </a:r>
            <a:r>
              <a:rPr lang="en-US" dirty="0" smtClean="0"/>
              <a:t>: to store web socket objects</a:t>
            </a:r>
          </a:p>
          <a:p>
            <a:r>
              <a:rPr lang="en-US" i="1" dirty="0" err="1" smtClean="0"/>
              <a:t>SongContainer</a:t>
            </a:r>
            <a:r>
              <a:rPr lang="en-US" dirty="0" smtClean="0"/>
              <a:t>: to store song objects</a:t>
            </a:r>
          </a:p>
          <a:p>
            <a:r>
              <a:rPr lang="en-US" i="1" dirty="0" err="1" smtClean="0"/>
              <a:t>ShopCartContainer</a:t>
            </a:r>
            <a:r>
              <a:rPr lang="en-US" dirty="0" smtClean="0"/>
              <a:t>: to store items in a shop cart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i="1" dirty="0" smtClean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593843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 smtClean="0"/>
              <a:t>Issue: would need a different implementation for each container for each possible type class ever</a:t>
            </a:r>
          </a:p>
          <a:p>
            <a:r>
              <a:rPr lang="en-US" dirty="0" smtClean="0"/>
              <a:t>What about using a </a:t>
            </a:r>
            <a:r>
              <a:rPr lang="en-US" i="1" dirty="0" err="1" smtClean="0"/>
              <a:t>ObjectContainer</a:t>
            </a:r>
            <a:r>
              <a:rPr lang="en-US" dirty="0"/>
              <a:t> </a:t>
            </a:r>
            <a:r>
              <a:rPr lang="en-US" dirty="0" smtClean="0"/>
              <a:t>to store </a:t>
            </a:r>
            <a:r>
              <a:rPr lang="en-US" i="1" dirty="0" err="1" smtClean="0"/>
              <a:t>java.lang.Object</a:t>
            </a:r>
            <a:r>
              <a:rPr lang="en-US" dirty="0" smtClean="0"/>
              <a:t> instances?</a:t>
            </a:r>
          </a:p>
          <a:p>
            <a:r>
              <a:rPr lang="en-US" dirty="0" smtClean="0"/>
              <a:t>In Java, all objects have </a:t>
            </a:r>
            <a:r>
              <a:rPr lang="en-US" i="1" dirty="0" smtClean="0"/>
              <a:t>Object</a:t>
            </a:r>
            <a:r>
              <a:rPr lang="en-US" dirty="0" smtClean="0"/>
              <a:t> class as ancestor, so could add any type due to polymorphism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can add </a:t>
            </a:r>
            <a:r>
              <a:rPr lang="en-US" i="1" dirty="0" smtClean="0"/>
              <a:t>String</a:t>
            </a:r>
            <a:r>
              <a:rPr lang="en-US" dirty="0" smtClean="0"/>
              <a:t> and </a:t>
            </a:r>
            <a:r>
              <a:rPr lang="en-US" i="1" dirty="0" smtClean="0"/>
              <a:t>Song</a:t>
            </a:r>
            <a:r>
              <a:rPr lang="en-US" dirty="0" smtClean="0"/>
              <a:t> in same </a:t>
            </a:r>
            <a:r>
              <a:rPr lang="en-US" i="1" dirty="0" err="1" smtClean="0"/>
              <a:t>ObjectContainer</a:t>
            </a:r>
            <a:endParaRPr lang="en-US" i="1" dirty="0" smtClean="0"/>
          </a:p>
          <a:p>
            <a:r>
              <a:rPr lang="en-US" dirty="0" smtClean="0"/>
              <a:t>Problem: yes, we can insert anything, but what would we read back is </a:t>
            </a:r>
            <a:r>
              <a:rPr lang="en-US" i="1" dirty="0" smtClean="0"/>
              <a:t>Object</a:t>
            </a:r>
            <a:r>
              <a:rPr lang="en-US" dirty="0" smtClean="0"/>
              <a:t>, and not </a:t>
            </a:r>
            <a:r>
              <a:rPr lang="en-US" i="1" dirty="0" smtClean="0"/>
              <a:t>String</a:t>
            </a:r>
            <a:r>
              <a:rPr lang="en-US" dirty="0" smtClean="0"/>
              <a:t> or </a:t>
            </a:r>
            <a:r>
              <a:rPr lang="en-US" i="1" dirty="0" smtClean="0"/>
              <a:t>Song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3917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69853"/>
              </p:ext>
            </p:extLst>
          </p:nvPr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[0]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“foo”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[1]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</a:t>
            </a:r>
            <a:r>
              <a:rPr lang="en-US" i="1" dirty="0" smtClean="0"/>
              <a:t>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 smtClean="0"/>
              <a:t>container.add</a:t>
            </a:r>
            <a:r>
              <a:rPr lang="en-US" i="1" dirty="0" smtClean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 smtClean="0"/>
              <a:t>Object x = </a:t>
            </a:r>
            <a:r>
              <a:rPr lang="en-US" i="1" dirty="0" err="1" smtClean="0"/>
              <a:t>container.get</a:t>
            </a:r>
            <a:r>
              <a:rPr lang="en-US" i="1" dirty="0" smtClean="0"/>
              <a:t>(0);</a:t>
            </a:r>
          </a:p>
          <a:p>
            <a:pPr algn="l"/>
            <a:r>
              <a:rPr lang="en-US" dirty="0" smtClean="0"/>
              <a:t>//we do not know if String or </a:t>
            </a:r>
          </a:p>
          <a:p>
            <a:pPr algn="l"/>
            <a:r>
              <a:rPr lang="en-US" dirty="0" smtClean="0"/>
              <a:t>//something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0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 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 smtClean="0"/>
              <a:t>List&lt;T&gt;</a:t>
            </a:r>
            <a:r>
              <a:rPr lang="en-US" dirty="0" smtClean="0"/>
              <a:t>: define a </a:t>
            </a:r>
            <a:r>
              <a:rPr lang="en-US" i="1" dirty="0" smtClean="0"/>
              <a:t>generic</a:t>
            </a:r>
            <a:r>
              <a:rPr lang="en-US" dirty="0" smtClean="0"/>
              <a:t> type, which can be substituted with any type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ote: “T” is just a label, could be anything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List&lt;String&gt;, List&lt;Integer&gt;, List&lt;Song&gt;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T x = input;</a:t>
            </a:r>
            <a:r>
              <a:rPr lang="en-US" dirty="0" smtClean="0"/>
              <a:t>”  do not need to care of actual type of T, as long as </a:t>
            </a:r>
            <a:r>
              <a:rPr lang="en-US" i="1" dirty="0" smtClean="0"/>
              <a:t>input</a:t>
            </a:r>
            <a:r>
              <a:rPr lang="en-US" dirty="0" smtClean="0"/>
              <a:t> is of that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 extends Foo&gt;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 smtClean="0"/>
              <a:t>In some cases you need Generics, but still need to call methods on it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&lt;T&gt;</a:t>
            </a:r>
            <a:r>
              <a:rPr lang="en-US" dirty="0" smtClean="0"/>
              <a:t> you would only be allowed to call methods from </a:t>
            </a:r>
            <a:r>
              <a:rPr lang="en-US" i="1" dirty="0" err="1" smtClean="0"/>
              <a:t>java.lang.Objects</a:t>
            </a:r>
            <a:endParaRPr lang="en-US" i="1" dirty="0" smtClean="0"/>
          </a:p>
          <a:p>
            <a:r>
              <a:rPr lang="en-US" i="1" dirty="0" smtClean="0"/>
              <a:t>&lt;T extends Foo&gt;</a:t>
            </a:r>
            <a:r>
              <a:rPr lang="en-US" dirty="0" smtClean="0"/>
              <a:t> means any type that extends/implements the class/interface </a:t>
            </a:r>
            <a:r>
              <a:rPr lang="en-US" i="1" dirty="0" smtClean="0"/>
              <a:t>Foo </a:t>
            </a:r>
          </a:p>
          <a:p>
            <a:r>
              <a:rPr lang="en-US" dirty="0" smtClean="0"/>
              <a:t>Note: there is also a </a:t>
            </a:r>
            <a:r>
              <a:rPr lang="en-US" i="1" dirty="0" smtClean="0"/>
              <a:t>&lt;T super Foo&gt;</a:t>
            </a:r>
            <a:r>
              <a:rPr lang="en-US" dirty="0" smtClean="0"/>
              <a:t>, but we will not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4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exercises/ex02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work on some data X, so you push X on stack</a:t>
            </a:r>
          </a:p>
          <a:p>
            <a:r>
              <a:rPr lang="en-US" dirty="0" smtClean="0"/>
              <a:t>While working with X, you need to work on some other Y (</a:t>
            </a:r>
            <a:r>
              <a:rPr lang="en-US" b="1" dirty="0" smtClean="0"/>
              <a:t>push</a:t>
            </a:r>
            <a:r>
              <a:rPr lang="en-US" dirty="0" smtClean="0"/>
              <a:t> Y), but, once done with it (</a:t>
            </a:r>
            <a:r>
              <a:rPr lang="en-US" b="1" dirty="0" smtClean="0"/>
              <a:t>pop</a:t>
            </a:r>
            <a:r>
              <a:rPr lang="en-US" dirty="0" smtClean="0"/>
              <a:t>), need to go back to X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working on Y, might need to work on a Z (</a:t>
            </a:r>
            <a:r>
              <a:rPr lang="en-US" b="1" dirty="0" smtClean="0"/>
              <a:t>push</a:t>
            </a:r>
            <a:r>
              <a:rPr lang="en-US" dirty="0" smtClean="0"/>
              <a:t> Z), which itself might need to push more data on stack,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method call, there is a frame, </a:t>
            </a:r>
            <a:r>
              <a:rPr lang="en-US" dirty="0" err="1" smtClean="0"/>
              <a:t>eg</a:t>
            </a:r>
            <a:r>
              <a:rPr lang="en-US" dirty="0" smtClean="0"/>
              <a:t> containing input parameters</a:t>
            </a:r>
          </a:p>
          <a:p>
            <a:r>
              <a:rPr lang="en-US" dirty="0" smtClean="0"/>
              <a:t>At each call, the JVM needs to push frame, and pop it once method is completed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at the back, </a:t>
            </a:r>
            <a:r>
              <a:rPr lang="en-US" i="1" dirty="0" smtClean="0"/>
              <a:t>tail</a:t>
            </a:r>
            <a:r>
              <a:rPr lang="en-US" dirty="0" smtClean="0"/>
              <a:t> of the queue/line (</a:t>
            </a:r>
            <a:r>
              <a:rPr lang="en-US" b="1" dirty="0" err="1" smtClean="0"/>
              <a:t>enqueue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from the head of the line (</a:t>
            </a:r>
            <a:r>
              <a:rPr lang="en-US" b="1" dirty="0" err="1" smtClean="0"/>
              <a:t>dequeue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 smtClean="0"/>
              <a:t>Process/thread add </a:t>
            </a:r>
            <a:r>
              <a:rPr lang="en-US" i="1" dirty="0" smtClean="0"/>
              <a:t>tasks to do </a:t>
            </a:r>
            <a:r>
              <a:rPr lang="en-US" dirty="0" smtClean="0"/>
              <a:t>on a queue</a:t>
            </a:r>
          </a:p>
          <a:p>
            <a:r>
              <a:rPr lang="en-US" dirty="0" smtClean="0"/>
              <a:t>Other process/thread workers read from queue and execute the task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oldest</a:t>
            </a:r>
            <a:r>
              <a:rPr lang="en-US" dirty="0" smtClean="0"/>
              <a:t> tasks need to be completed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2402</Words>
  <Application>Microsoft Office PowerPoint</Application>
  <PresentationFormat>Custom</PresentationFormat>
  <Paragraphs>458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Stack and Queue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 List Example</vt:lpstr>
      <vt:lpstr>PowerPoint Presentation</vt:lpstr>
      <vt:lpstr>PowerPoint Presentation</vt:lpstr>
      <vt:lpstr>PowerPoint Presentation</vt:lpstr>
      <vt:lpstr>Garbage Collector (GC)</vt:lpstr>
      <vt:lpstr>Java 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128</cp:revision>
  <dcterms:modified xsi:type="dcterms:W3CDTF">2018-06-08T08:45:52Z</dcterms:modified>
</cp:coreProperties>
</file>