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315" r:id="rId2"/>
    <p:sldId id="281" r:id="rId3"/>
    <p:sldId id="282" r:id="rId4"/>
    <p:sldId id="283" r:id="rId5"/>
    <p:sldId id="284" r:id="rId6"/>
    <p:sldId id="285" r:id="rId7"/>
    <p:sldId id="287" r:id="rId8"/>
    <p:sldId id="286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96" r:id="rId18"/>
    <p:sldId id="297" r:id="rId19"/>
    <p:sldId id="298" r:id="rId20"/>
    <p:sldId id="299" r:id="rId21"/>
    <p:sldId id="300" r:id="rId22"/>
    <p:sldId id="301" r:id="rId23"/>
    <p:sldId id="302" r:id="rId24"/>
    <p:sldId id="303" r:id="rId25"/>
    <p:sldId id="304" r:id="rId26"/>
    <p:sldId id="305" r:id="rId27"/>
    <p:sldId id="306" r:id="rId28"/>
    <p:sldId id="307" r:id="rId29"/>
    <p:sldId id="308" r:id="rId30"/>
    <p:sldId id="309" r:id="rId31"/>
    <p:sldId id="310" r:id="rId32"/>
    <p:sldId id="313" r:id="rId33"/>
    <p:sldId id="311" r:id="rId34"/>
    <p:sldId id="312" r:id="rId35"/>
    <p:sldId id="314" r:id="rId36"/>
    <p:sldId id="316" r:id="rId3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5" autoAdjust="0"/>
    <p:restoredTop sz="94618"/>
  </p:normalViewPr>
  <p:slideViewPr>
    <p:cSldViewPr snapToGrid="0" snapToObjects="1">
      <p:cViewPr varScale="1">
        <p:scale>
          <a:sx n="125" d="100"/>
          <a:sy n="125" d="100"/>
        </p:scale>
        <p:origin x="184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notesMaster" Target="notesMasters/notesMaster1.xml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rPr dirty="0"/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889000" indent="-444500">
              <a:spcBef>
                <a:spcPts val="1300"/>
              </a:spcBef>
              <a:buFont typeface="Arial" panose="020B0604020202020204" pitchFamily="34" charset="0"/>
              <a:buChar char="•"/>
              <a:defRPr sz="2800"/>
            </a:lvl2pPr>
            <a:lvl3pPr>
              <a:spcBef>
                <a:spcPts val="1300"/>
              </a:spcBef>
              <a:buChar char="★"/>
              <a:defRPr sz="2800"/>
            </a:lvl3pPr>
            <a:lvl4pPr>
              <a:defRPr sz="2400"/>
            </a:lvl4pPr>
            <a:lvl5pPr>
              <a:defRPr sz="2000"/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people.sc.fsu.edu/~jburkardt/datasets/knapsack_01/knapsack_01.html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jpe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gif"/><Relationship Id="rId3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jpeg"/><Relationship Id="rId3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5988" y="-1015858"/>
            <a:ext cx="12858159" cy="7350670"/>
          </a:xfrm>
        </p:spPr>
        <p:txBody>
          <a:bodyPr>
            <a:normAutofit/>
          </a:bodyPr>
          <a:lstStyle/>
          <a:p>
            <a:pPr algn="l"/>
            <a:r>
              <a:rPr lang="en-US" sz="6600" dirty="0" smtClean="0"/>
              <a:t>PG4200: Algorithms And Data Structures</a:t>
            </a:r>
            <a:br>
              <a:rPr lang="en-US" sz="6600" dirty="0" smtClean="0"/>
            </a:br>
            <a:r>
              <a:rPr lang="en-US" sz="6600" dirty="0" smtClean="0"/>
              <a:t/>
            </a:r>
            <a:br>
              <a:rPr lang="en-US" sz="6600" dirty="0" smtClean="0"/>
            </a:br>
            <a:r>
              <a:rPr lang="en-US" sz="6600" dirty="0" smtClean="0"/>
              <a:t>Lesson </a:t>
            </a:r>
            <a:r>
              <a:rPr lang="en-US" sz="6600" dirty="0" smtClean="0"/>
              <a:t>10</a:t>
            </a:r>
            <a:r>
              <a:rPr lang="en-US" sz="6600" dirty="0" smtClean="0"/>
              <a:t>: </a:t>
            </a:r>
            <a:r>
              <a:rPr lang="en-US" sz="6600" dirty="0" smtClean="0"/>
              <a:t/>
            </a:r>
            <a:br>
              <a:rPr lang="en-US" sz="6600" dirty="0" smtClean="0"/>
            </a:br>
            <a:r>
              <a:rPr lang="en-US" sz="6600" dirty="0" smtClean="0"/>
              <a:t>Decision and Optimization Problems</a:t>
            </a:r>
            <a:endParaRPr lang="en-US" sz="66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"/>
          </p:nvPr>
        </p:nvSpPr>
        <p:spPr>
          <a:xfrm>
            <a:off x="2243810" y="8221850"/>
            <a:ext cx="10464800" cy="1130300"/>
          </a:xfrm>
        </p:spPr>
        <p:txBody>
          <a:bodyPr/>
          <a:lstStyle/>
          <a:p>
            <a:pPr algn="r"/>
            <a:r>
              <a:rPr lang="en-US" dirty="0" smtClean="0"/>
              <a:t>Dr. Andrea Arcuri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88314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Space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Set X of all possible solutions for the problem</a:t>
                </a:r>
              </a:p>
              <a:p>
                <a:r>
                  <a:rPr lang="en-US" dirty="0" smtClean="0"/>
                  <a:t>If a solution can be represented with 0/1 bit sequence of length N, then search space is all possible bit strings of size N</a:t>
                </a:r>
              </a:p>
              <a:p>
                <a:r>
                  <a:rPr lang="en-US" dirty="0" smtClean="0"/>
                  <a:t>Search space is usually huge, </a:t>
                </a:r>
                <a:r>
                  <a:rPr lang="en-US" dirty="0" err="1" smtClean="0"/>
                  <a:t>eg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Otherwise use brute force, and so would not be a problem</a:t>
                </a:r>
                <a:endParaRPr lang="en-US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4830158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Fitness Function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 smtClean="0"/>
              <a:t>f(x)=h</a:t>
            </a:r>
          </a:p>
          <a:p>
            <a:r>
              <a:rPr lang="en-US" dirty="0" smtClean="0"/>
              <a:t>Given a solution </a:t>
            </a:r>
            <a:r>
              <a:rPr lang="en-US" i="1" dirty="0" smtClean="0"/>
              <a:t>x</a:t>
            </a:r>
            <a:r>
              <a:rPr lang="en-US" dirty="0" smtClean="0"/>
              <a:t> in X, calculate an heuristic </a:t>
            </a:r>
            <a:r>
              <a:rPr lang="en-US" i="1" dirty="0" smtClean="0"/>
              <a:t>h</a:t>
            </a:r>
            <a:r>
              <a:rPr lang="en-US" dirty="0" smtClean="0"/>
              <a:t> that specify how good the solution is</a:t>
            </a:r>
          </a:p>
          <a:p>
            <a:r>
              <a:rPr lang="en-US" dirty="0" smtClean="0"/>
              <a:t>Problem dependent, to minimize or maximize:</a:t>
            </a:r>
          </a:p>
          <a:p>
            <a:pPr lvl="1"/>
            <a:r>
              <a:rPr lang="en-US" dirty="0" smtClean="0"/>
              <a:t>Minimize air resistance</a:t>
            </a:r>
          </a:p>
          <a:p>
            <a:pPr lvl="1"/>
            <a:r>
              <a:rPr lang="en-US" dirty="0" smtClean="0"/>
              <a:t>Maximize protein structure properties</a:t>
            </a:r>
          </a:p>
          <a:p>
            <a:pPr lvl="1"/>
            <a:r>
              <a:rPr lang="en-US" dirty="0" smtClean="0"/>
              <a:t>Maximize Return Of Investment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tc.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28686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 Algorithms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500" y="2603499"/>
            <a:ext cx="11099800" cy="681917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Algorithm that explores the search space X</a:t>
            </a:r>
          </a:p>
          <a:p>
            <a:r>
              <a:rPr lang="en-US" dirty="0" smtClean="0"/>
              <a:t>Only a tiny sample of X can be evaluated</a:t>
            </a:r>
          </a:p>
          <a:p>
            <a:r>
              <a:rPr lang="en-US" dirty="0" smtClean="0"/>
              <a:t>Use fitness f(x) to guide the exploration to fitter areas of the search space with better solutions</a:t>
            </a:r>
          </a:p>
          <a:p>
            <a:r>
              <a:rPr lang="en-US" dirty="0" smtClean="0"/>
              <a:t>Stopping criterion: after evaluating K solutions (or K amount of time is passed), return best </a:t>
            </a:r>
            <a:r>
              <a:rPr lang="en-US" i="1" dirty="0" smtClean="0"/>
              <a:t>x</a:t>
            </a:r>
            <a:r>
              <a:rPr lang="en-US" dirty="0" smtClean="0"/>
              <a:t> among the evaluated solutions</a:t>
            </a:r>
          </a:p>
          <a:p>
            <a:r>
              <a:rPr lang="en-US" dirty="0" smtClean="0"/>
              <a:t>Many different kinds of optimization algorithms…</a:t>
            </a:r>
          </a:p>
          <a:p>
            <a:pPr lvl="1"/>
            <a:r>
              <a:rPr lang="en-US" dirty="0" smtClean="0"/>
              <a:t>But as a user, still need to provide the representation and f(x)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447789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Operator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9633" y="2603500"/>
            <a:ext cx="12348755" cy="6286500"/>
          </a:xfrm>
        </p:spPr>
        <p:txBody>
          <a:bodyPr>
            <a:normAutofit fontScale="92500" lnSpcReduction="20000"/>
          </a:bodyPr>
          <a:lstStyle/>
          <a:p>
            <a:r>
              <a:rPr lang="en-US" i="1" dirty="0" smtClean="0"/>
              <a:t>s(x) = x’</a:t>
            </a:r>
          </a:p>
          <a:p>
            <a:r>
              <a:rPr lang="en-US" dirty="0" smtClean="0"/>
              <a:t>An operator that, from a solution </a:t>
            </a:r>
            <a:r>
              <a:rPr lang="en-US" i="1" dirty="0" smtClean="0"/>
              <a:t>x</a:t>
            </a:r>
            <a:r>
              <a:rPr lang="en-US" dirty="0" smtClean="0"/>
              <a:t>, gives a new one </a:t>
            </a:r>
            <a:r>
              <a:rPr lang="en-US" i="1" dirty="0" smtClean="0"/>
              <a:t>x’</a:t>
            </a:r>
          </a:p>
          <a:p>
            <a:r>
              <a:rPr lang="en-US" dirty="0" smtClean="0"/>
              <a:t>Still need to evaluate its fitness, </a:t>
            </a:r>
            <a:r>
              <a:rPr lang="en-US" dirty="0" err="1" smtClean="0"/>
              <a:t>ie</a:t>
            </a:r>
            <a:r>
              <a:rPr lang="en-US" dirty="0" smtClean="0"/>
              <a:t> </a:t>
            </a:r>
            <a:r>
              <a:rPr lang="en-US" i="1" dirty="0" smtClean="0"/>
              <a:t>f(x’)</a:t>
            </a:r>
          </a:p>
          <a:p>
            <a:r>
              <a:rPr lang="en-US" dirty="0" smtClean="0"/>
              <a:t>The optimization algorithm will use the search operators to choose which new </a:t>
            </a:r>
            <a:r>
              <a:rPr lang="en-US" i="1" dirty="0" smtClean="0"/>
              <a:t>x’</a:t>
            </a:r>
            <a:r>
              <a:rPr lang="en-US" dirty="0" smtClean="0"/>
              <a:t> in X to evaluate</a:t>
            </a:r>
          </a:p>
          <a:p>
            <a:r>
              <a:rPr lang="en-US" dirty="0" smtClean="0"/>
              <a:t>The search operator will depend on the problem representation</a:t>
            </a:r>
          </a:p>
          <a:p>
            <a:r>
              <a:rPr lang="en-US" dirty="0" smtClean="0"/>
              <a:t>Example: flip a bit in a bit-sequence representation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608805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444" y="235494"/>
            <a:ext cx="12143677" cy="2159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Example: </a:t>
            </a:r>
            <a:br>
              <a:rPr lang="en-US" dirty="0" smtClean="0"/>
            </a:br>
            <a:r>
              <a:rPr lang="en-US" dirty="0" smtClean="0"/>
              <a:t>Knapsack Problem (KP)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500" y="3230880"/>
            <a:ext cx="11099800" cy="565912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Insert N items to a knapsack</a:t>
            </a:r>
          </a:p>
          <a:p>
            <a:r>
              <a:rPr lang="en-US" dirty="0" smtClean="0"/>
              <a:t>Each item has a weight </a:t>
            </a:r>
            <a:r>
              <a:rPr lang="en-US" i="1" dirty="0" smtClean="0"/>
              <a:t>w </a:t>
            </a:r>
            <a:r>
              <a:rPr lang="en-US" dirty="0" smtClean="0"/>
              <a:t>and a value </a:t>
            </a:r>
            <a:r>
              <a:rPr lang="en-US" i="1" dirty="0" smtClean="0"/>
              <a:t>v</a:t>
            </a:r>
          </a:p>
          <a:p>
            <a:r>
              <a:rPr lang="en-US" dirty="0" smtClean="0"/>
              <a:t>The knapsack has a maximum load of weight L</a:t>
            </a:r>
          </a:p>
          <a:p>
            <a:r>
              <a:rPr lang="en-US" dirty="0" smtClean="0"/>
              <a:t>Goal: find the selection of items that can be inserted within limit L, and for which the total value is maximized</a:t>
            </a:r>
          </a:p>
          <a:p>
            <a:r>
              <a:rPr lang="en-US" dirty="0" smtClean="0"/>
              <a:t>Note: many real-world problems are instances of the knapsack problem</a:t>
            </a:r>
            <a:endParaRPr lang="en-US" dirty="0"/>
          </a:p>
        </p:txBody>
      </p:sp>
      <p:pic>
        <p:nvPicPr>
          <p:cNvPr id="6146" name="Picture 2" descr="https://upload.wikimedia.org/wikipedia/commons/thumb/f/fd/Knapsack.svg/250px-Knapsack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8809" y="3230880"/>
            <a:ext cx="2381250" cy="206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1241519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Details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Each unique item has an index from 0 to N-1</a:t>
                </a:r>
              </a:p>
              <a:p>
                <a:r>
                  <a:rPr lang="en-US" dirty="0" smtClean="0"/>
                  <a:t>A solution can be represented as an array </a:t>
                </a:r>
                <a:r>
                  <a:rPr lang="en-US" i="1" dirty="0" smtClean="0"/>
                  <a:t>x </a:t>
                </a:r>
                <a:r>
                  <a:rPr lang="en-US" dirty="0" smtClean="0"/>
                  <a:t>of 0s (item not present) and 1s (item present)</a:t>
                </a:r>
              </a:p>
              <a:p>
                <a:r>
                  <a:rPr lang="en-US" b="0" dirty="0" smtClean="0"/>
                  <a:t>Maximize: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endParaRPr lang="en-US" dirty="0" smtClean="0"/>
              </a:p>
              <a:p>
                <a:r>
                  <a:rPr lang="en-US" dirty="0" smtClean="0"/>
                  <a:t>Constraint: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</m:nary>
                  </m:oMath>
                </a14:m>
                <a:endParaRPr lang="en-US" dirty="0" smtClean="0"/>
              </a:p>
              <a:p>
                <a:r>
                  <a:rPr lang="en-US" dirty="0" smtClean="0"/>
                  <a:t>Can have f(x)=0 if constraint is not satisfied</a:t>
                </a:r>
                <a:endParaRPr lang="en-US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2411496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Brute Force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Given size N, enumerate all possible bit arrays</a:t>
                </a:r>
              </a:p>
              <a:p>
                <a:r>
                  <a:rPr lang="en-US" dirty="0" smtClean="0"/>
                  <a:t>Return the one with maximum f(x)</a:t>
                </a:r>
              </a:p>
              <a:p>
                <a:r>
                  <a:rPr lang="en-US" dirty="0" smtClean="0"/>
                  <a:t>Astronomically expensive, but for tiny N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=1024</m:t>
                    </m:r>
                  </m:oMath>
                </a14:m>
                <a:endParaRPr lang="en-US" b="0" dirty="0" smtClean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dirty="0"/>
                      <m:t>1,048,576</m:t>
                    </m:r>
                  </m:oMath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1,120,000,000,000,000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err="1" smtClean="0"/>
                  <a:t>etc</a:t>
                </a: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8684157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Algorithm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Build a solution as quickly as possible</a:t>
            </a:r>
          </a:p>
          <a:p>
            <a:r>
              <a:rPr lang="en-US" dirty="0" smtClean="0"/>
              <a:t>Don’t explore the search space, but rather focus on the most promising path in it</a:t>
            </a:r>
          </a:p>
          <a:p>
            <a:r>
              <a:rPr lang="en-US" dirty="0" smtClean="0"/>
              <a:t>Actual implementation is problem dependent</a:t>
            </a:r>
          </a:p>
          <a:p>
            <a:r>
              <a:rPr lang="en-US" dirty="0" smtClean="0"/>
              <a:t>For example on KP:</a:t>
            </a:r>
          </a:p>
          <a:p>
            <a:pPr lvl="1"/>
            <a:r>
              <a:rPr lang="en-US" dirty="0" smtClean="0"/>
              <a:t>Start from empty selection </a:t>
            </a:r>
            <a:r>
              <a:rPr lang="en-US" i="1" dirty="0" smtClean="0"/>
              <a:t>x</a:t>
            </a:r>
          </a:p>
          <a:p>
            <a:pPr lvl="1"/>
            <a:r>
              <a:rPr lang="en-US" dirty="0" smtClean="0"/>
              <a:t>Add 1 item at a time to </a:t>
            </a:r>
            <a:r>
              <a:rPr lang="en-US" i="1" dirty="0" smtClean="0"/>
              <a:t>x </a:t>
            </a:r>
            <a:r>
              <a:rPr lang="en-US" dirty="0" smtClean="0"/>
              <a:t>(but how to choose???)</a:t>
            </a:r>
          </a:p>
          <a:p>
            <a:pPr lvl="1"/>
            <a:r>
              <a:rPr lang="en-US" dirty="0" smtClean="0"/>
              <a:t>Stop when not possible to add any 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076762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KP Example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 = 26</a:t>
            </a:r>
          </a:p>
          <a:p>
            <a:r>
              <a:rPr lang="en-US" dirty="0" smtClean="0"/>
              <a:t>W = [12,   7, 11,   8,   9]</a:t>
            </a:r>
          </a:p>
          <a:p>
            <a:r>
              <a:rPr lang="en-US" dirty="0" smtClean="0"/>
              <a:t>V  = [24, 13, 23, 15, 16]</a:t>
            </a:r>
          </a:p>
          <a:p>
            <a:r>
              <a:rPr lang="en-US" dirty="0"/>
              <a:t>From </a:t>
            </a:r>
            <a:r>
              <a:rPr lang="en-US" dirty="0">
                <a:hlinkClick r:id="rId2"/>
              </a:rPr>
              <a:t>https://people.sc.fsu.edu/~</a:t>
            </a:r>
            <a:r>
              <a:rPr lang="en-US" dirty="0" smtClean="0">
                <a:hlinkClick r:id="rId2"/>
              </a:rPr>
              <a:t>jburkardt/datasets/knapsack_01/knapsack_01.html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469872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Greedy: Heaviest First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500" y="4023360"/>
            <a:ext cx="11666220" cy="5259977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First choose (12,24)</a:t>
            </a:r>
          </a:p>
          <a:p>
            <a:r>
              <a:rPr lang="en-US" dirty="0" smtClean="0"/>
              <a:t>Then choose (11,13)</a:t>
            </a:r>
          </a:p>
          <a:p>
            <a:r>
              <a:rPr lang="en-US" dirty="0" smtClean="0"/>
              <a:t>Weight becomes 12 + 11 = 23 </a:t>
            </a:r>
          </a:p>
          <a:p>
            <a:r>
              <a:rPr lang="en-US" dirty="0" smtClean="0"/>
              <a:t>Cannot add any other element without exceeding L=26</a:t>
            </a:r>
          </a:p>
          <a:p>
            <a:r>
              <a:rPr lang="en-US" dirty="0" smtClean="0"/>
              <a:t>f(x) = 24 + 23 = 47</a:t>
            </a:r>
          </a:p>
          <a:p>
            <a:r>
              <a:rPr lang="en-US" dirty="0" smtClean="0"/>
              <a:t>Is 47 the best score we can achieve???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2025571"/>
              </p:ext>
            </p:extLst>
          </p:nvPr>
        </p:nvGraphicFramePr>
        <p:xfrm>
          <a:off x="3047214" y="2585357"/>
          <a:ext cx="5957448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2908">
                  <a:extLst>
                    <a:ext uri="{9D8B030D-6E8A-4147-A177-3AD203B41FA5}">
                      <a16:colId xmlns="" xmlns:a16="http://schemas.microsoft.com/office/drawing/2014/main" val="873697715"/>
                    </a:ext>
                  </a:extLst>
                </a:gridCol>
                <a:gridCol w="992908">
                  <a:extLst>
                    <a:ext uri="{9D8B030D-6E8A-4147-A177-3AD203B41FA5}">
                      <a16:colId xmlns="" xmlns:a16="http://schemas.microsoft.com/office/drawing/2014/main" val="2381380617"/>
                    </a:ext>
                  </a:extLst>
                </a:gridCol>
                <a:gridCol w="992908">
                  <a:extLst>
                    <a:ext uri="{9D8B030D-6E8A-4147-A177-3AD203B41FA5}">
                      <a16:colId xmlns="" xmlns:a16="http://schemas.microsoft.com/office/drawing/2014/main" val="3788322833"/>
                    </a:ext>
                  </a:extLst>
                </a:gridCol>
                <a:gridCol w="992908">
                  <a:extLst>
                    <a:ext uri="{9D8B030D-6E8A-4147-A177-3AD203B41FA5}">
                      <a16:colId xmlns="" xmlns:a16="http://schemas.microsoft.com/office/drawing/2014/main" val="1162321261"/>
                    </a:ext>
                  </a:extLst>
                </a:gridCol>
                <a:gridCol w="992908">
                  <a:extLst>
                    <a:ext uri="{9D8B030D-6E8A-4147-A177-3AD203B41FA5}">
                      <a16:colId xmlns="" xmlns:a16="http://schemas.microsoft.com/office/drawing/2014/main" val="3739274296"/>
                    </a:ext>
                  </a:extLst>
                </a:gridCol>
                <a:gridCol w="992908">
                  <a:extLst>
                    <a:ext uri="{9D8B030D-6E8A-4147-A177-3AD203B41FA5}">
                      <a16:colId xmlns="" xmlns:a16="http://schemas.microsoft.com/office/drawing/2014/main" val="31427119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56717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620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5436972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595138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Runtime Of Algorithms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292608" y="2603500"/>
                <a:ext cx="12326112" cy="6286500"/>
              </a:xfrm>
            </p:spPr>
            <p:txBody>
              <a:bodyPr/>
              <a:lstStyle/>
              <a:p>
                <a:r>
                  <a:rPr lang="en-US" dirty="0" smtClean="0"/>
                  <a:t>Depending on input size N of the addressed problem</a:t>
                </a:r>
              </a:p>
              <a:p>
                <a:r>
                  <a:rPr lang="en-US" i="1" dirty="0" smtClean="0"/>
                  <a:t>Polynomial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 smtClean="0"/>
                  <a:t>: usually fine, for small </a:t>
                </a:r>
                <a:r>
                  <a:rPr lang="en-US" i="1" dirty="0" smtClean="0"/>
                  <a:t>k</a:t>
                </a:r>
              </a:p>
              <a:p>
                <a:r>
                  <a:rPr lang="en-US" i="1" dirty="0" smtClean="0"/>
                  <a:t>Exponential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: </a:t>
                </a:r>
                <a:r>
                  <a:rPr lang="en-US" b="1" dirty="0" smtClean="0"/>
                  <a:t>hopeless</a:t>
                </a:r>
                <a:r>
                  <a:rPr lang="en-US" dirty="0" smtClean="0"/>
                  <a:t>, unless tiny N</a:t>
                </a:r>
              </a:p>
              <a:p>
                <a:pPr lvl="1"/>
                <a:r>
                  <a:rPr lang="en-US" dirty="0" err="1" smtClean="0"/>
                  <a:t>Eg</a:t>
                </a:r>
                <a:r>
                  <a:rPr lang="en-US" dirty="0" smtClean="0"/>
                  <a:t>, number of atoms in the whole universe is estimated to be no more than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82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92608" y="2603500"/>
                <a:ext cx="12326112" cy="6286500"/>
              </a:xfrm>
              <a:blipFill>
                <a:blip r:embed="rId2"/>
                <a:stretch>
                  <a:fillRect l="-11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1728278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Greedy: Lightest First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500" y="4023360"/>
            <a:ext cx="11666220" cy="525997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Choosing (7,13), (8,15) and (9,16)</a:t>
            </a:r>
          </a:p>
          <a:p>
            <a:r>
              <a:rPr lang="en-US" dirty="0" smtClean="0"/>
              <a:t>Weight becomes 7 + 8 + 9 = 24 &lt; 26 </a:t>
            </a:r>
          </a:p>
          <a:p>
            <a:r>
              <a:rPr lang="en-US" dirty="0" smtClean="0"/>
              <a:t>Cannot add any other element without exceeding L=26</a:t>
            </a:r>
          </a:p>
          <a:p>
            <a:r>
              <a:rPr lang="en-US" dirty="0" smtClean="0"/>
              <a:t>f(x) = 13 + 15 + 16 = 44</a:t>
            </a:r>
          </a:p>
          <a:p>
            <a:r>
              <a:rPr lang="en-US" dirty="0" smtClean="0"/>
              <a:t>Worse solution 44 than previous 47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3064576"/>
              </p:ext>
            </p:extLst>
          </p:nvPr>
        </p:nvGraphicFramePr>
        <p:xfrm>
          <a:off x="3047214" y="2585357"/>
          <a:ext cx="5957448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2908">
                  <a:extLst>
                    <a:ext uri="{9D8B030D-6E8A-4147-A177-3AD203B41FA5}">
                      <a16:colId xmlns="" xmlns:a16="http://schemas.microsoft.com/office/drawing/2014/main" val="873697715"/>
                    </a:ext>
                  </a:extLst>
                </a:gridCol>
                <a:gridCol w="992908">
                  <a:extLst>
                    <a:ext uri="{9D8B030D-6E8A-4147-A177-3AD203B41FA5}">
                      <a16:colId xmlns="" xmlns:a16="http://schemas.microsoft.com/office/drawing/2014/main" val="2381380617"/>
                    </a:ext>
                  </a:extLst>
                </a:gridCol>
                <a:gridCol w="992908">
                  <a:extLst>
                    <a:ext uri="{9D8B030D-6E8A-4147-A177-3AD203B41FA5}">
                      <a16:colId xmlns="" xmlns:a16="http://schemas.microsoft.com/office/drawing/2014/main" val="3788322833"/>
                    </a:ext>
                  </a:extLst>
                </a:gridCol>
                <a:gridCol w="992908">
                  <a:extLst>
                    <a:ext uri="{9D8B030D-6E8A-4147-A177-3AD203B41FA5}">
                      <a16:colId xmlns="" xmlns:a16="http://schemas.microsoft.com/office/drawing/2014/main" val="1162321261"/>
                    </a:ext>
                  </a:extLst>
                </a:gridCol>
                <a:gridCol w="992908">
                  <a:extLst>
                    <a:ext uri="{9D8B030D-6E8A-4147-A177-3AD203B41FA5}">
                      <a16:colId xmlns="" xmlns:a16="http://schemas.microsoft.com/office/drawing/2014/main" val="3739274296"/>
                    </a:ext>
                  </a:extLst>
                </a:gridCol>
                <a:gridCol w="992908">
                  <a:extLst>
                    <a:ext uri="{9D8B030D-6E8A-4147-A177-3AD203B41FA5}">
                      <a16:colId xmlns="" xmlns:a16="http://schemas.microsoft.com/office/drawing/2014/main" val="31427119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56717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620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5436972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0742048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Greedy: Best Ratio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500" y="4589417"/>
            <a:ext cx="11666220" cy="4693920"/>
          </a:xfrm>
        </p:spPr>
        <p:txBody>
          <a:bodyPr>
            <a:normAutofit fontScale="92500"/>
          </a:bodyPr>
          <a:lstStyle/>
          <a:p>
            <a:pPr>
              <a:spcBef>
                <a:spcPts val="2400"/>
              </a:spcBef>
            </a:pPr>
            <a:r>
              <a:rPr lang="en-US" dirty="0" smtClean="0"/>
              <a:t>Consider first the best ratio v/w, </a:t>
            </a:r>
            <a:r>
              <a:rPr lang="en-US" dirty="0" err="1" smtClean="0"/>
              <a:t>ie</a:t>
            </a:r>
            <a:r>
              <a:rPr lang="en-US" dirty="0" smtClean="0"/>
              <a:t> which item gives best return for unit of weight</a:t>
            </a:r>
          </a:p>
          <a:p>
            <a:pPr>
              <a:spcBef>
                <a:spcPts val="2400"/>
              </a:spcBef>
            </a:pPr>
            <a:r>
              <a:rPr lang="en-US" dirty="0" smtClean="0"/>
              <a:t>Choose (11,23) and then (12,24)</a:t>
            </a:r>
          </a:p>
          <a:p>
            <a:pPr>
              <a:spcBef>
                <a:spcPts val="2400"/>
              </a:spcBef>
            </a:pPr>
            <a:r>
              <a:rPr lang="en-US" dirty="0" smtClean="0"/>
              <a:t>Cannot add any other element without exceeding L=26</a:t>
            </a:r>
          </a:p>
          <a:p>
            <a:pPr>
              <a:spcBef>
                <a:spcPts val="2400"/>
              </a:spcBef>
            </a:pPr>
            <a:r>
              <a:rPr lang="en-US" dirty="0" smtClean="0"/>
              <a:t>f(x) = 24 + 23 = 47</a:t>
            </a:r>
          </a:p>
          <a:p>
            <a:pPr>
              <a:spcBef>
                <a:spcPts val="2400"/>
              </a:spcBef>
            </a:pPr>
            <a:r>
              <a:rPr lang="en-US" dirty="0" smtClean="0"/>
              <a:t>Different order of insertion, but still 47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1776038"/>
              </p:ext>
            </p:extLst>
          </p:nvPr>
        </p:nvGraphicFramePr>
        <p:xfrm>
          <a:off x="3047214" y="2585357"/>
          <a:ext cx="5957448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2908">
                  <a:extLst>
                    <a:ext uri="{9D8B030D-6E8A-4147-A177-3AD203B41FA5}">
                      <a16:colId xmlns="" xmlns:a16="http://schemas.microsoft.com/office/drawing/2014/main" val="873697715"/>
                    </a:ext>
                  </a:extLst>
                </a:gridCol>
                <a:gridCol w="992908">
                  <a:extLst>
                    <a:ext uri="{9D8B030D-6E8A-4147-A177-3AD203B41FA5}">
                      <a16:colId xmlns="" xmlns:a16="http://schemas.microsoft.com/office/drawing/2014/main" val="2381380617"/>
                    </a:ext>
                  </a:extLst>
                </a:gridCol>
                <a:gridCol w="992908">
                  <a:extLst>
                    <a:ext uri="{9D8B030D-6E8A-4147-A177-3AD203B41FA5}">
                      <a16:colId xmlns="" xmlns:a16="http://schemas.microsoft.com/office/drawing/2014/main" val="3788322833"/>
                    </a:ext>
                  </a:extLst>
                </a:gridCol>
                <a:gridCol w="992908">
                  <a:extLst>
                    <a:ext uri="{9D8B030D-6E8A-4147-A177-3AD203B41FA5}">
                      <a16:colId xmlns="" xmlns:a16="http://schemas.microsoft.com/office/drawing/2014/main" val="1162321261"/>
                    </a:ext>
                  </a:extLst>
                </a:gridCol>
                <a:gridCol w="992908">
                  <a:extLst>
                    <a:ext uri="{9D8B030D-6E8A-4147-A177-3AD203B41FA5}">
                      <a16:colId xmlns="" xmlns:a16="http://schemas.microsoft.com/office/drawing/2014/main" val="3739274296"/>
                    </a:ext>
                  </a:extLst>
                </a:gridCol>
                <a:gridCol w="992908">
                  <a:extLst>
                    <a:ext uri="{9D8B030D-6E8A-4147-A177-3AD203B41FA5}">
                      <a16:colId xmlns="" xmlns:a16="http://schemas.microsoft.com/office/drawing/2014/main" val="31427119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56717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620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543697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Ratio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1.87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1.77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160927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823143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1497511"/>
          </a:xfrm>
        </p:spPr>
        <p:txBody>
          <a:bodyPr/>
          <a:lstStyle/>
          <a:p>
            <a:r>
              <a:rPr lang="en-US" dirty="0" smtClean="0"/>
              <a:t>Best Solution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500" y="4023360"/>
            <a:ext cx="11666220" cy="525997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Weight is 7 + 11 + 8 = 26 </a:t>
            </a:r>
          </a:p>
          <a:p>
            <a:r>
              <a:rPr lang="en-US" dirty="0" smtClean="0"/>
              <a:t>f(x) = 13 + 23 + 15 = 51</a:t>
            </a:r>
          </a:p>
          <a:p>
            <a:r>
              <a:rPr lang="en-US" dirty="0" smtClean="0"/>
              <a:t>Better than the previous 47</a:t>
            </a:r>
          </a:p>
          <a:p>
            <a:r>
              <a:rPr lang="en-US" dirty="0" smtClean="0"/>
              <a:t>Greedy algorithms can be fast, but can give poor results</a:t>
            </a:r>
          </a:p>
          <a:p>
            <a:r>
              <a:rPr lang="en-US" dirty="0" smtClean="0"/>
              <a:t>Need something more general, with better results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9973556"/>
              </p:ext>
            </p:extLst>
          </p:nvPr>
        </p:nvGraphicFramePr>
        <p:xfrm>
          <a:off x="3523676" y="2141220"/>
          <a:ext cx="5957448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2908">
                  <a:extLst>
                    <a:ext uri="{9D8B030D-6E8A-4147-A177-3AD203B41FA5}">
                      <a16:colId xmlns="" xmlns:a16="http://schemas.microsoft.com/office/drawing/2014/main" val="873697715"/>
                    </a:ext>
                  </a:extLst>
                </a:gridCol>
                <a:gridCol w="992908">
                  <a:extLst>
                    <a:ext uri="{9D8B030D-6E8A-4147-A177-3AD203B41FA5}">
                      <a16:colId xmlns="" xmlns:a16="http://schemas.microsoft.com/office/drawing/2014/main" val="2381380617"/>
                    </a:ext>
                  </a:extLst>
                </a:gridCol>
                <a:gridCol w="992908">
                  <a:extLst>
                    <a:ext uri="{9D8B030D-6E8A-4147-A177-3AD203B41FA5}">
                      <a16:colId xmlns="" xmlns:a16="http://schemas.microsoft.com/office/drawing/2014/main" val="3788322833"/>
                    </a:ext>
                  </a:extLst>
                </a:gridCol>
                <a:gridCol w="992908">
                  <a:extLst>
                    <a:ext uri="{9D8B030D-6E8A-4147-A177-3AD203B41FA5}">
                      <a16:colId xmlns="" xmlns:a16="http://schemas.microsoft.com/office/drawing/2014/main" val="1162321261"/>
                    </a:ext>
                  </a:extLst>
                </a:gridCol>
                <a:gridCol w="992908">
                  <a:extLst>
                    <a:ext uri="{9D8B030D-6E8A-4147-A177-3AD203B41FA5}">
                      <a16:colId xmlns="" xmlns:a16="http://schemas.microsoft.com/office/drawing/2014/main" val="3739274296"/>
                    </a:ext>
                  </a:extLst>
                </a:gridCol>
                <a:gridCol w="992908">
                  <a:extLst>
                    <a:ext uri="{9D8B030D-6E8A-4147-A177-3AD203B41FA5}">
                      <a16:colId xmlns="" xmlns:a16="http://schemas.microsoft.com/office/drawing/2014/main" val="31427119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56717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620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5436972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0004449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General Optimization Algorithms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500" y="3091180"/>
            <a:ext cx="11099800" cy="628650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/>
              <a:t>Random Search</a:t>
            </a:r>
            <a:r>
              <a:rPr lang="en-US" dirty="0" smtClean="0"/>
              <a:t> (in this class)</a:t>
            </a:r>
            <a:endParaRPr lang="en-US" b="1" dirty="0" smtClean="0"/>
          </a:p>
          <a:p>
            <a:r>
              <a:rPr lang="en-US" b="1" dirty="0" smtClean="0"/>
              <a:t>Hill Climbing </a:t>
            </a:r>
            <a:r>
              <a:rPr lang="en-US" dirty="0"/>
              <a:t>(</a:t>
            </a:r>
            <a:r>
              <a:rPr lang="en-US" dirty="0" smtClean="0"/>
              <a:t>in this class)</a:t>
            </a:r>
          </a:p>
          <a:p>
            <a:r>
              <a:rPr lang="en-US" dirty="0" smtClean="0"/>
              <a:t>Simulated Annealing</a:t>
            </a:r>
          </a:p>
          <a:p>
            <a:r>
              <a:rPr lang="en-US" b="1" dirty="0" smtClean="0"/>
              <a:t>Genetic Algorithms </a:t>
            </a:r>
            <a:r>
              <a:rPr lang="en-US" dirty="0" smtClean="0"/>
              <a:t>(next class)</a:t>
            </a:r>
          </a:p>
          <a:p>
            <a:r>
              <a:rPr lang="en-US" dirty="0" smtClean="0"/>
              <a:t>Ant Colony Algorithms</a:t>
            </a:r>
          </a:p>
          <a:p>
            <a:r>
              <a:rPr lang="en-US" dirty="0" smtClean="0"/>
              <a:t>Particle Swarm Algorithms</a:t>
            </a:r>
          </a:p>
          <a:p>
            <a:r>
              <a:rPr lang="en-US" dirty="0" smtClean="0"/>
              <a:t>Etc. etc. (there are many)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344829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Search (RS)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Easiest of the optimization algorithms</a:t>
            </a:r>
          </a:p>
          <a:p>
            <a:r>
              <a:rPr lang="en-US" dirty="0" smtClean="0"/>
              <a:t>Sample a random solution from search space X</a:t>
            </a:r>
          </a:p>
          <a:p>
            <a:r>
              <a:rPr lang="en-US" dirty="0" smtClean="0"/>
              <a:t>Keep sampling until run out of time</a:t>
            </a:r>
          </a:p>
          <a:p>
            <a:r>
              <a:rPr lang="en-US" dirty="0" smtClean="0"/>
              <a:t>Keep track of best solution found so far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132725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Hill Climbing (HC)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Start from a random solution</a:t>
            </a:r>
          </a:p>
          <a:p>
            <a:r>
              <a:rPr lang="en-US" dirty="0" smtClean="0"/>
              <a:t>Keep track of / store one solution</a:t>
            </a:r>
          </a:p>
          <a:p>
            <a:r>
              <a:rPr lang="en-US" dirty="0" smtClean="0"/>
              <a:t>Use search operator to do small modifications</a:t>
            </a:r>
          </a:p>
          <a:p>
            <a:r>
              <a:rPr lang="en-US" dirty="0" smtClean="0"/>
              <a:t>If better solution, </a:t>
            </a:r>
            <a:r>
              <a:rPr lang="en-US" i="1" dirty="0" smtClean="0"/>
              <a:t>move</a:t>
            </a:r>
            <a:r>
              <a:rPr lang="en-US" dirty="0" smtClean="0"/>
              <a:t> to it, and repeat</a:t>
            </a:r>
          </a:p>
          <a:p>
            <a:r>
              <a:rPr lang="en-US" dirty="0" smtClean="0"/>
              <a:t>If no better solution in the </a:t>
            </a:r>
            <a:r>
              <a:rPr lang="en-US" i="1" dirty="0" smtClean="0"/>
              <a:t>neighborhood</a:t>
            </a:r>
            <a:r>
              <a:rPr lang="en-US" dirty="0" smtClean="0"/>
              <a:t>, restart from a random solution </a:t>
            </a:r>
            <a:endParaRPr lang="en-US" dirty="0"/>
          </a:p>
        </p:txBody>
      </p:sp>
      <p:pic>
        <p:nvPicPr>
          <p:cNvPr id="7170" name="Picture 2" descr="Image result for hill climb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3278" y="589869"/>
            <a:ext cx="2009775" cy="2495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2434652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Very Simplified Example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18216" y="2603500"/>
            <a:ext cx="5634083" cy="681046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Consider problem in which </a:t>
            </a:r>
            <a:r>
              <a:rPr lang="en-US" i="1" dirty="0" smtClean="0"/>
              <a:t>x </a:t>
            </a:r>
            <a:r>
              <a:rPr lang="en-US" dirty="0" smtClean="0"/>
              <a:t>is a number</a:t>
            </a:r>
          </a:p>
          <a:p>
            <a:r>
              <a:rPr lang="en-US" dirty="0" smtClean="0"/>
              <a:t>Search operator is +- 1 on such </a:t>
            </a:r>
            <a:r>
              <a:rPr lang="en-US" i="1" dirty="0" smtClean="0"/>
              <a:t>x</a:t>
            </a:r>
          </a:p>
          <a:p>
            <a:r>
              <a:rPr lang="en-US" dirty="0" smtClean="0"/>
              <a:t>“Climb” up to maximize </a:t>
            </a:r>
            <a:r>
              <a:rPr lang="en-US" i="1" dirty="0" smtClean="0"/>
              <a:t>f(x)</a:t>
            </a:r>
          </a:p>
          <a:p>
            <a:r>
              <a:rPr lang="en-US" i="1" dirty="0" smtClean="0"/>
              <a:t>B</a:t>
            </a:r>
            <a:r>
              <a:rPr lang="en-US" dirty="0" smtClean="0"/>
              <a:t> is </a:t>
            </a:r>
            <a:r>
              <a:rPr lang="en-US" i="1" dirty="0" smtClean="0"/>
              <a:t>global optimum</a:t>
            </a:r>
          </a:p>
          <a:p>
            <a:r>
              <a:rPr lang="en-US" i="1" dirty="0" smtClean="0"/>
              <a:t>A</a:t>
            </a:r>
            <a:r>
              <a:rPr lang="en-US" dirty="0" smtClean="0"/>
              <a:t> and </a:t>
            </a:r>
            <a:r>
              <a:rPr lang="en-US" i="1" dirty="0" smtClean="0"/>
              <a:t>C</a:t>
            </a:r>
            <a:r>
              <a:rPr lang="en-US" dirty="0" smtClean="0"/>
              <a:t> are </a:t>
            </a:r>
            <a:r>
              <a:rPr lang="en-US" i="1" dirty="0" smtClean="0"/>
              <a:t>local optima</a:t>
            </a:r>
          </a:p>
          <a:p>
            <a:r>
              <a:rPr lang="en-US" dirty="0" smtClean="0"/>
              <a:t>Final result depends from starting point</a:t>
            </a:r>
            <a:endParaRPr lang="en-US" dirty="0"/>
          </a:p>
        </p:txBody>
      </p:sp>
      <p:pic>
        <p:nvPicPr>
          <p:cNvPr id="8194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564" y="3630249"/>
            <a:ext cx="4610100" cy="2266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78890" y="5897200"/>
            <a:ext cx="3975448" cy="17645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x</a:t>
            </a:r>
            <a:endParaRPr kumimoji="0" lang="en-US" sz="36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Fitness Landscape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9863" y="4265477"/>
            <a:ext cx="769441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f</a:t>
            </a: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(x)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524070492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HC for KP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HC is a general algorithm</a:t>
            </a:r>
          </a:p>
          <a:p>
            <a:r>
              <a:rPr lang="en-US" dirty="0" smtClean="0"/>
              <a:t>But still need to define a proper search operator for each problem domain</a:t>
            </a:r>
          </a:p>
          <a:p>
            <a:r>
              <a:rPr lang="en-US" dirty="0" smtClean="0"/>
              <a:t>Example: </a:t>
            </a:r>
          </a:p>
          <a:p>
            <a:pPr lvl="1"/>
            <a:r>
              <a:rPr lang="en-US" dirty="0" smtClean="0"/>
              <a:t>add/remove 1 item (small neighborhood)</a:t>
            </a:r>
          </a:p>
          <a:p>
            <a:pPr lvl="1"/>
            <a:r>
              <a:rPr lang="en-US" dirty="0" smtClean="0"/>
              <a:t>remove K items, add J different items  (larger neighborhood)</a:t>
            </a:r>
          </a:p>
          <a:p>
            <a:r>
              <a:rPr lang="en-US" dirty="0" smtClean="0"/>
              <a:t>The larger the neighborhood, the slower the ascent, so the less restart we can do within same time</a:t>
            </a:r>
          </a:p>
          <a:p>
            <a:pPr lvl="1"/>
            <a:r>
              <a:rPr lang="en-US" dirty="0" err="1" smtClean="0"/>
              <a:t>Ie</a:t>
            </a:r>
            <a:r>
              <a:rPr lang="en-US" dirty="0" smtClean="0"/>
              <a:t>, it is not necessarily better</a:t>
            </a:r>
          </a:p>
        </p:txBody>
      </p:sp>
    </p:spTree>
    <p:extLst>
      <p:ext uri="{BB962C8B-B14F-4D97-AF65-F5344CB8AC3E}">
        <p14:creationId xmlns:p14="http://schemas.microsoft.com/office/powerpoint/2010/main" val="1207041607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No Free Lunch (NFL) Theorem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799" y="2603499"/>
            <a:ext cx="12444549" cy="6984637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What is the best optimization algorithm?</a:t>
            </a:r>
          </a:p>
          <a:p>
            <a:pPr lvl="1"/>
            <a:r>
              <a:rPr lang="en-US" dirty="0" smtClean="0"/>
              <a:t>Which best variants / choice of parameters?</a:t>
            </a:r>
          </a:p>
          <a:p>
            <a:r>
              <a:rPr lang="en-US" dirty="0" smtClean="0"/>
              <a:t>Considering </a:t>
            </a:r>
            <a:r>
              <a:rPr lang="en-US" i="1" dirty="0" smtClean="0"/>
              <a:t>all</a:t>
            </a:r>
            <a:r>
              <a:rPr lang="en-US" dirty="0" smtClean="0"/>
              <a:t> optimization problems, mathematically proved (NFL) that </a:t>
            </a:r>
            <a:r>
              <a:rPr lang="en-US" b="1" dirty="0" smtClean="0"/>
              <a:t>all optimization algorithms perform on average the same</a:t>
            </a:r>
          </a:p>
          <a:p>
            <a:pPr lvl="1"/>
            <a:r>
              <a:rPr lang="en-US" dirty="0" smtClean="0"/>
              <a:t>Yes, it follows that, on some problems, RS is the best</a:t>
            </a:r>
          </a:p>
          <a:p>
            <a:r>
              <a:rPr lang="en-US" dirty="0" smtClean="0"/>
              <a:t>There exist no best algorithm</a:t>
            </a:r>
          </a:p>
          <a:p>
            <a:r>
              <a:rPr lang="en-US" dirty="0" smtClean="0"/>
              <a:t>But on </a:t>
            </a:r>
            <a:r>
              <a:rPr lang="en-US" i="1" dirty="0" smtClean="0"/>
              <a:t>specific</a:t>
            </a:r>
            <a:r>
              <a:rPr lang="en-US" dirty="0" smtClean="0"/>
              <a:t> problems, you can have some algorithms that are better than others, especially by exploiting </a:t>
            </a:r>
            <a:r>
              <a:rPr lang="en-US" i="1" dirty="0" smtClean="0"/>
              <a:t>domain knowledge </a:t>
            </a:r>
          </a:p>
          <a:p>
            <a:r>
              <a:rPr lang="en-US" dirty="0" smtClean="0"/>
              <a:t>It follows that a general algorithm will perform worse than a specialized variant for a specific problem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416351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Queen Puzzle (QP)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56960" y="2603500"/>
            <a:ext cx="5895340" cy="6286500"/>
          </a:xfrm>
        </p:spPr>
        <p:txBody>
          <a:bodyPr/>
          <a:lstStyle/>
          <a:p>
            <a:r>
              <a:rPr lang="en-US" dirty="0" smtClean="0"/>
              <a:t>Position 8 queens such that no 2 queens threaten each other</a:t>
            </a:r>
          </a:p>
          <a:p>
            <a:r>
              <a:rPr lang="en-US" dirty="0" smtClean="0"/>
              <a:t>Generalization: N queens into a N*N board</a:t>
            </a:r>
            <a:endParaRPr lang="en-US" dirty="0"/>
          </a:p>
        </p:txBody>
      </p:sp>
      <p:pic>
        <p:nvPicPr>
          <p:cNvPr id="9220" name="Picture 4" descr="Image result for queens puzz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494" y="2878046"/>
            <a:ext cx="5521543" cy="5612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041615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 Problems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4632" y="2603500"/>
            <a:ext cx="12207240" cy="6286500"/>
          </a:xfrm>
        </p:spPr>
        <p:txBody>
          <a:bodyPr/>
          <a:lstStyle/>
          <a:p>
            <a:r>
              <a:rPr lang="en-US" dirty="0" smtClean="0"/>
              <a:t>There are a lot of problems in science and engineering for which we do not know any algorithm that can solve them in </a:t>
            </a:r>
            <a:r>
              <a:rPr lang="en-US" i="1" dirty="0" smtClean="0"/>
              <a:t>polynomial</a:t>
            </a:r>
            <a:r>
              <a:rPr lang="en-US" dirty="0" smtClean="0"/>
              <a:t> time</a:t>
            </a:r>
          </a:p>
          <a:p>
            <a:pPr lvl="1"/>
            <a:r>
              <a:rPr lang="en-US" dirty="0" smtClean="0"/>
              <a:t>Such algorithms might exist, but we do not know them yet</a:t>
            </a:r>
          </a:p>
          <a:p>
            <a:r>
              <a:rPr lang="en-US" i="1" dirty="0" smtClean="0"/>
              <a:t>Brute Force</a:t>
            </a:r>
            <a:r>
              <a:rPr lang="en-US" dirty="0" smtClean="0"/>
              <a:t>: try all possible combinations, until find valid solution… but that is </a:t>
            </a:r>
            <a:r>
              <a:rPr lang="en-US" i="1" dirty="0" smtClean="0"/>
              <a:t>exponential!!!</a:t>
            </a:r>
            <a:r>
              <a:rPr lang="en-US" dirty="0" smtClean="0"/>
              <a:t> </a:t>
            </a:r>
          </a:p>
          <a:p>
            <a:r>
              <a:rPr lang="en-US" dirty="0" smtClean="0"/>
              <a:t>We need some </a:t>
            </a:r>
            <a:r>
              <a:rPr lang="en-US" i="1" dirty="0" smtClean="0"/>
              <a:t>heuristics</a:t>
            </a:r>
            <a:r>
              <a:rPr lang="en-US" dirty="0" smtClean="0"/>
              <a:t> to address these problems</a:t>
            </a:r>
          </a:p>
          <a:p>
            <a:pPr lvl="1"/>
            <a:r>
              <a:rPr lang="en-US" dirty="0" smtClean="0"/>
              <a:t>But </a:t>
            </a:r>
            <a:r>
              <a:rPr lang="en-US" b="1" dirty="0" smtClean="0"/>
              <a:t>no guarantee </a:t>
            </a:r>
            <a:r>
              <a:rPr lang="en-US" dirty="0" smtClean="0"/>
              <a:t>that we can find a solution in reasonable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562527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QP As Optimization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8356963" cy="6286500"/>
          </a:xfrm>
        </p:spPr>
        <p:txBody>
          <a:bodyPr/>
          <a:lstStyle/>
          <a:p>
            <a:r>
              <a:rPr lang="en-US" dirty="0" smtClean="0"/>
              <a:t>Search Space: matrix N*N of bits</a:t>
            </a:r>
          </a:p>
          <a:p>
            <a:pPr lvl="1"/>
            <a:r>
              <a:rPr lang="en-US" dirty="0" smtClean="0"/>
              <a:t>1 for a queen in that position, 0 otherwise</a:t>
            </a:r>
          </a:p>
          <a:p>
            <a:r>
              <a:rPr lang="en-US" dirty="0" smtClean="0"/>
              <a:t>Search operator: flip bits in the matrix</a:t>
            </a:r>
          </a:p>
          <a:p>
            <a:r>
              <a:rPr lang="en-US" dirty="0" smtClean="0"/>
              <a:t>Fitness: need to reward having N queens, and minimize number of threatened queens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161195" y="4921638"/>
            <a:ext cx="2154436" cy="45345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00010000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00000010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00100000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00000001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01000000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00001000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10000000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00000100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5" name="Picture 4" descr="Image result for queens puzz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9022" y="2429692"/>
            <a:ext cx="2338781" cy="2377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4223551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QP: Better Representation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Binary matrix N*N would allow for any number of queens on the board (</a:t>
            </a:r>
            <a:r>
              <a:rPr lang="en-US" dirty="0" err="1" smtClean="0"/>
              <a:t>eg</a:t>
            </a:r>
            <a:r>
              <a:rPr lang="en-US" dirty="0" smtClean="0"/>
              <a:t> all 1s)</a:t>
            </a:r>
          </a:p>
          <a:p>
            <a:r>
              <a:rPr lang="en-US" dirty="0" smtClean="0"/>
              <a:t>Domain knowledge: no 2 queens on same row, no 2 queens on the same column</a:t>
            </a:r>
          </a:p>
          <a:p>
            <a:pPr lvl="1"/>
            <a:r>
              <a:rPr lang="en-US" dirty="0" smtClean="0"/>
              <a:t>Choose representation and search operator to only explore solution for which these constraints are satisfied</a:t>
            </a:r>
          </a:p>
          <a:p>
            <a:r>
              <a:rPr lang="en-US" dirty="0" smtClean="0"/>
              <a:t>New representation: array of size N, with column indices from 0 to N-1 (position </a:t>
            </a:r>
            <a:r>
              <a:rPr lang="en-US" i="1" dirty="0" err="1"/>
              <a:t>i</a:t>
            </a:r>
            <a:r>
              <a:rPr lang="en-US" dirty="0" smtClean="0"/>
              <a:t> is for queen in row </a:t>
            </a:r>
            <a:r>
              <a:rPr lang="en-US" i="1" dirty="0" err="1" smtClean="0"/>
              <a:t>i</a:t>
            </a:r>
            <a:r>
              <a:rPr lang="en-US" dirty="0" smtClean="0"/>
              <a:t>)</a:t>
            </a:r>
          </a:p>
          <a:p>
            <a:r>
              <a:rPr lang="en-US" dirty="0" smtClean="0"/>
              <a:t>New operator: swap 2 column indices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475239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QP Cont.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Representation: [</a:t>
            </a:r>
            <a:r>
              <a:rPr lang="en-US" dirty="0" err="1" smtClean="0"/>
              <a:t>f,a,e,b,h,c,g,d</a:t>
            </a:r>
            <a:r>
              <a:rPr lang="en-US" dirty="0" smtClean="0"/>
              <a:t>]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, queen in row 1 is in column </a:t>
            </a:r>
            <a:r>
              <a:rPr lang="en-US" i="1" dirty="0" smtClean="0"/>
              <a:t>“f”,</a:t>
            </a:r>
            <a:r>
              <a:rPr lang="en-US" dirty="0" smtClean="0"/>
              <a:t> row 2 is in column </a:t>
            </a:r>
            <a:r>
              <a:rPr lang="en-US" i="1" dirty="0" smtClean="0"/>
              <a:t>“a”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Search operator: swap two elements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, swap “f” with “c”, [</a:t>
            </a:r>
            <a:r>
              <a:rPr lang="en-US" dirty="0" err="1" smtClean="0"/>
              <a:t>c,a,e,b,h,f,g,d</a:t>
            </a:r>
            <a:r>
              <a:rPr lang="en-US" dirty="0" smtClean="0"/>
              <a:t>]</a:t>
            </a:r>
          </a:p>
          <a:p>
            <a:r>
              <a:rPr lang="en-US" dirty="0" smtClean="0"/>
              <a:t>By construction, I am only exploring board configurations that do not clash on columns/rows</a:t>
            </a:r>
          </a:p>
          <a:p>
            <a:pPr lvl="1"/>
            <a:r>
              <a:rPr lang="en-US" dirty="0" smtClean="0"/>
              <a:t>But still a problem, as need to handle threating on diagonals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3" descr="Image result for queens puzz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3822" y="609601"/>
            <a:ext cx="2338781" cy="2377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5440688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Problem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6091" y="2603499"/>
            <a:ext cx="12557760" cy="6714671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Technically, QP is a </a:t>
            </a:r>
            <a:r>
              <a:rPr lang="en-US" i="1" dirty="0" smtClean="0"/>
              <a:t>decision</a:t>
            </a:r>
            <a:r>
              <a:rPr lang="en-US" dirty="0" smtClean="0"/>
              <a:t> problem</a:t>
            </a:r>
          </a:p>
          <a:p>
            <a:r>
              <a:rPr lang="en-US" dirty="0" smtClean="0"/>
              <a:t>Once we find a solution with N queens no threating any other, we know we have found a global optimum</a:t>
            </a:r>
          </a:p>
          <a:p>
            <a:r>
              <a:rPr lang="en-US" dirty="0" smtClean="0"/>
              <a:t>In optimization problems, usually we cannot know if we found the best</a:t>
            </a:r>
          </a:p>
          <a:p>
            <a:r>
              <a:rPr lang="en-US" dirty="0" smtClean="0"/>
              <a:t>Decision Problem: can say “yes” or “no” about if a solution is optimal or not</a:t>
            </a:r>
          </a:p>
          <a:p>
            <a:r>
              <a:rPr lang="en-US" dirty="0" smtClean="0"/>
              <a:t>For decision problems, still doing the same as optimization, only difference is that we can know when best solution is found</a:t>
            </a:r>
          </a:p>
          <a:p>
            <a:r>
              <a:rPr lang="en-US" dirty="0" smtClean="0"/>
              <a:t>Practically all optimization problems have a decision variant for some metric K, </a:t>
            </a:r>
            <a:r>
              <a:rPr lang="en-US" dirty="0" err="1" smtClean="0"/>
              <a:t>eg</a:t>
            </a:r>
            <a:r>
              <a:rPr lang="en-US" dirty="0" smtClean="0"/>
              <a:t> “find knapsack configuration with total item values of at least K”</a:t>
            </a:r>
          </a:p>
        </p:txBody>
      </p:sp>
    </p:spTree>
    <p:extLst>
      <p:ext uri="{BB962C8B-B14F-4D97-AF65-F5344CB8AC3E}">
        <p14:creationId xmlns:p14="http://schemas.microsoft.com/office/powerpoint/2010/main" val="63164798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NP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263" y="2603500"/>
            <a:ext cx="12261668" cy="628650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/>
              <a:t>NP</a:t>
            </a:r>
            <a:r>
              <a:rPr lang="en-US" dirty="0" smtClean="0"/>
              <a:t>: “</a:t>
            </a:r>
            <a:r>
              <a:rPr lang="en-US" b="1" dirty="0"/>
              <a:t>N</a:t>
            </a:r>
            <a:r>
              <a:rPr lang="en-US" dirty="0" smtClean="0"/>
              <a:t>ondeterministic</a:t>
            </a:r>
            <a:r>
              <a:rPr lang="en-US" dirty="0"/>
              <a:t> </a:t>
            </a:r>
            <a:r>
              <a:rPr lang="en-US" b="1" dirty="0" smtClean="0"/>
              <a:t>P</a:t>
            </a:r>
            <a:r>
              <a:rPr lang="en-US" dirty="0" smtClean="0"/>
              <a:t>olynomial time”</a:t>
            </a:r>
          </a:p>
          <a:p>
            <a:r>
              <a:rPr lang="en-US" b="1" dirty="0" smtClean="0"/>
              <a:t>NP</a:t>
            </a:r>
            <a:r>
              <a:rPr lang="en-US" dirty="0" smtClean="0"/>
              <a:t> is “the set of all </a:t>
            </a:r>
            <a:r>
              <a:rPr lang="en-US" i="1" dirty="0" smtClean="0"/>
              <a:t>decision </a:t>
            </a:r>
            <a:r>
              <a:rPr lang="en-US" dirty="0" smtClean="0"/>
              <a:t>problems that can be solved in polynomial time on a theoretical non-deterministic Turing machine”</a:t>
            </a:r>
          </a:p>
          <a:p>
            <a:r>
              <a:rPr lang="en-US" dirty="0" smtClean="0"/>
              <a:t>Equivalent, easier definition: “</a:t>
            </a:r>
            <a:r>
              <a:rPr lang="en-US" i="1" dirty="0" smtClean="0"/>
              <a:t>set of all decision problems whose solutions can be verified in polynomial time</a:t>
            </a:r>
            <a:r>
              <a:rPr lang="en-US" dirty="0" smtClean="0"/>
              <a:t>”</a:t>
            </a:r>
          </a:p>
          <a:p>
            <a:pPr lvl="1"/>
            <a:r>
              <a:rPr lang="en-US" dirty="0" err="1" smtClean="0"/>
              <a:t>Ie</a:t>
            </a:r>
            <a:r>
              <a:rPr lang="en-US" dirty="0" smtClean="0"/>
              <a:t>, can answer “yes” or “no” in polynomial time</a:t>
            </a:r>
          </a:p>
          <a:p>
            <a:r>
              <a:rPr lang="en-US" dirty="0" smtClean="0"/>
              <a:t>KP and QP are in </a:t>
            </a:r>
            <a:r>
              <a:rPr lang="en-US" b="1" dirty="0" smtClean="0"/>
              <a:t>NP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QP: can quickly verify if N queens do not threaten each other</a:t>
            </a:r>
          </a:p>
          <a:p>
            <a:pPr lvl="1"/>
            <a:r>
              <a:rPr lang="en-US" dirty="0" smtClean="0"/>
              <a:t>KP: can quickly verify in linear time if a solution has at least a certain value </a:t>
            </a:r>
          </a:p>
        </p:txBody>
      </p:sp>
    </p:spTree>
    <p:extLst>
      <p:ext uri="{BB962C8B-B14F-4D97-AF65-F5344CB8AC3E}">
        <p14:creationId xmlns:p14="http://schemas.microsoft.com/office/powerpoint/2010/main" val="1762231097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1417" y="2229031"/>
            <a:ext cx="12461966" cy="7150099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/>
              <a:t>P</a:t>
            </a:r>
            <a:r>
              <a:rPr lang="en-US" dirty="0" smtClean="0"/>
              <a:t> is the set of all decision problems that can be </a:t>
            </a:r>
            <a:r>
              <a:rPr lang="en-US" i="1" dirty="0" smtClean="0"/>
              <a:t>solved</a:t>
            </a:r>
            <a:r>
              <a:rPr lang="en-US" dirty="0" smtClean="0"/>
              <a:t> in polynomial time</a:t>
            </a:r>
          </a:p>
          <a:p>
            <a:r>
              <a:rPr lang="en-US" b="1" dirty="0" smtClean="0"/>
              <a:t>P</a:t>
            </a:r>
            <a:r>
              <a:rPr lang="en-US" dirty="0" smtClean="0"/>
              <a:t> is at least a subset of </a:t>
            </a:r>
            <a:r>
              <a:rPr lang="en-US" b="1" dirty="0" smtClean="0"/>
              <a:t>NP</a:t>
            </a:r>
            <a:r>
              <a:rPr lang="en-US" dirty="0" smtClean="0"/>
              <a:t>… but is it a strict subset???</a:t>
            </a:r>
          </a:p>
          <a:p>
            <a:r>
              <a:rPr lang="en-US" b="1" dirty="0" smtClean="0"/>
              <a:t>P = NP ???</a:t>
            </a:r>
          </a:p>
          <a:p>
            <a:r>
              <a:rPr lang="en-US" b="1" dirty="0" smtClean="0"/>
              <a:t>P != NP ???</a:t>
            </a:r>
          </a:p>
          <a:p>
            <a:r>
              <a:rPr lang="en-US" i="1" dirty="0" smtClean="0"/>
              <a:t>This is arguably the most important question in computer science for which we do not have an answer (yet)</a:t>
            </a:r>
          </a:p>
          <a:p>
            <a:r>
              <a:rPr lang="en-US" dirty="0" smtClean="0"/>
              <a:t>Consequence: there might be undiscovered, efficient algorithms to solve today’s complex problems, or those might be impossible to design… we simply have no clue </a:t>
            </a:r>
            <a:r>
              <a:rPr lang="en-US" dirty="0" smtClean="0">
                <a:sym typeface="Wingdings" panose="05000000000000000000" pitchFamily="2" charset="2"/>
              </a:rPr>
              <a:t>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83548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Study Book </a:t>
            </a:r>
            <a:r>
              <a:rPr lang="en-US" dirty="0" smtClean="0"/>
              <a:t> pages 910-921</a:t>
            </a:r>
          </a:p>
          <a:p>
            <a:pPr lvl="1"/>
            <a:r>
              <a:rPr lang="en-US" dirty="0" smtClean="0"/>
              <a:t>Note: details of optimization algorithm are </a:t>
            </a:r>
            <a:r>
              <a:rPr lang="en-US" smtClean="0"/>
              <a:t>not in the book</a:t>
            </a:r>
            <a:endParaRPr lang="en-US" dirty="0" smtClean="0"/>
          </a:p>
          <a:p>
            <a:r>
              <a:rPr lang="en-US" dirty="0" smtClean="0"/>
              <a:t>Study </a:t>
            </a:r>
            <a:r>
              <a:rPr lang="en-US" dirty="0" smtClean="0"/>
              <a:t>code in the </a:t>
            </a:r>
            <a:r>
              <a:rPr lang="en-US" i="1" dirty="0" smtClean="0"/>
              <a:t>org.pg4200.les10</a:t>
            </a:r>
            <a:r>
              <a:rPr lang="en-US" dirty="0" smtClean="0"/>
              <a:t> </a:t>
            </a:r>
            <a:r>
              <a:rPr lang="en-US" dirty="0" smtClean="0"/>
              <a:t>package</a:t>
            </a:r>
          </a:p>
          <a:p>
            <a:r>
              <a:rPr lang="en-US" dirty="0" smtClean="0"/>
              <a:t>Do exercises in </a:t>
            </a:r>
            <a:r>
              <a:rPr lang="en-US" i="1" dirty="0" smtClean="0"/>
              <a:t>exercises/ex10</a:t>
            </a:r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45396531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Vehicle Design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0602" y="2603500"/>
            <a:ext cx="4507992" cy="440080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How to find best shape to reduce air resistance?</a:t>
            </a:r>
          </a:p>
          <a:p>
            <a:r>
              <a:rPr lang="en-US" dirty="0" smtClean="0"/>
              <a:t>Can have different designs, and then test them in a wind tunnel</a:t>
            </a:r>
            <a:endParaRPr lang="en-US" dirty="0"/>
          </a:p>
        </p:txBody>
      </p:sp>
      <p:pic>
        <p:nvPicPr>
          <p:cNvPr id="1028" name="Picture 4" descr="Image result for formula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06" y="2514097"/>
            <a:ext cx="4460386" cy="2508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wind tunne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5364" y="5378699"/>
            <a:ext cx="3401568" cy="1983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airplane norwegia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57" y="7239746"/>
            <a:ext cx="3701923" cy="1754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875301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Protein D</a:t>
            </a:r>
            <a:r>
              <a:rPr lang="en-US" dirty="0" smtClean="0"/>
              <a:t>esign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58584" y="2603500"/>
            <a:ext cx="5769864" cy="6286500"/>
          </a:xfrm>
        </p:spPr>
        <p:txBody>
          <a:bodyPr/>
          <a:lstStyle/>
          <a:p>
            <a:r>
              <a:rPr lang="en-US" dirty="0" smtClean="0"/>
              <a:t>How to find the right sequence of amino acids which will result in a protein with some sought properties?</a:t>
            </a:r>
            <a:endParaRPr lang="en-US" dirty="0"/>
          </a:p>
        </p:txBody>
      </p:sp>
      <p:pic>
        <p:nvPicPr>
          <p:cNvPr id="2050" name="Picture 2" descr="Image result for protein molecu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319" y="2738945"/>
            <a:ext cx="4096385" cy="3035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Image result for protein molecu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1415" y="6328229"/>
            <a:ext cx="2954564" cy="2954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443209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Stock Market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07224" y="2603500"/>
            <a:ext cx="4545076" cy="3248660"/>
          </a:xfrm>
        </p:spPr>
        <p:txBody>
          <a:bodyPr/>
          <a:lstStyle/>
          <a:p>
            <a:r>
              <a:rPr lang="en-US" dirty="0" smtClean="0"/>
              <a:t>How to find best investment portfolio to maximize profit?</a:t>
            </a:r>
            <a:endParaRPr lang="en-US" dirty="0"/>
          </a:p>
        </p:txBody>
      </p:sp>
      <p:pic>
        <p:nvPicPr>
          <p:cNvPr id="3074" name="Picture 2" descr="Image result for stock marke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395" y="2603500"/>
            <a:ext cx="3736142" cy="2802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 for stock marke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951" y="6071616"/>
            <a:ext cx="5205700" cy="2926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195413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Schedule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26480" y="2603500"/>
            <a:ext cx="5925820" cy="6286500"/>
          </a:xfrm>
        </p:spPr>
        <p:txBody>
          <a:bodyPr/>
          <a:lstStyle/>
          <a:p>
            <a:r>
              <a:rPr lang="en-US" dirty="0" smtClean="0"/>
              <a:t>How to find best class schedule for which:</a:t>
            </a:r>
          </a:p>
          <a:p>
            <a:pPr lvl="1"/>
            <a:r>
              <a:rPr lang="en-US" dirty="0" smtClean="0"/>
              <a:t>There is time for all classes</a:t>
            </a:r>
          </a:p>
          <a:p>
            <a:pPr lvl="1"/>
            <a:r>
              <a:rPr lang="en-US" dirty="0" smtClean="0"/>
              <a:t>Classes in same year are not in parallel (</a:t>
            </a:r>
            <a:r>
              <a:rPr lang="en-US" dirty="0" err="1" smtClean="0"/>
              <a:t>ie</a:t>
            </a:r>
            <a:r>
              <a:rPr lang="en-US" dirty="0" smtClean="0"/>
              <a:t> conflicting)</a:t>
            </a:r>
          </a:p>
          <a:p>
            <a:pPr lvl="1"/>
            <a:r>
              <a:rPr lang="en-US" dirty="0" smtClean="0"/>
              <a:t>Preferences of lectures are taken into account</a:t>
            </a:r>
          </a:p>
          <a:p>
            <a:pPr lvl="1"/>
            <a:r>
              <a:rPr lang="en-US" dirty="0" smtClean="0"/>
              <a:t>Etc.</a:t>
            </a:r>
          </a:p>
          <a:p>
            <a:pPr lvl="1"/>
            <a:r>
              <a:rPr lang="en-US" dirty="0"/>
              <a:t>?</a:t>
            </a:r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4098" name="Picture 2" descr="Image result for class schedu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759" y="2681034"/>
            <a:ext cx="3913505" cy="3001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467" y="6355080"/>
            <a:ext cx="4923149" cy="2192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23514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RPG Equipment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44204" y="3024568"/>
            <a:ext cx="5660644" cy="387045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 RPGs, how find best combination of </a:t>
            </a:r>
            <a:r>
              <a:rPr lang="en-US" dirty="0"/>
              <a:t>wearable </a:t>
            </a:r>
            <a:r>
              <a:rPr lang="en-US" dirty="0" smtClean="0"/>
              <a:t> items to maximize attack and defense under the constraints of maximum weight and item slots available?</a:t>
            </a:r>
            <a:endParaRPr lang="en-US" dirty="0"/>
          </a:p>
        </p:txBody>
      </p:sp>
      <p:pic>
        <p:nvPicPr>
          <p:cNvPr id="5122" name="Picture 2" descr="Image result for skyrim inventor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4" y="3024568"/>
            <a:ext cx="6123165" cy="3449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8561299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 Problem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" y="2603500"/>
            <a:ext cx="12728448" cy="6286500"/>
          </a:xfrm>
        </p:spPr>
        <p:txBody>
          <a:bodyPr/>
          <a:lstStyle/>
          <a:p>
            <a:r>
              <a:rPr lang="en-US" dirty="0" smtClean="0"/>
              <a:t>2 main components: </a:t>
            </a:r>
            <a:r>
              <a:rPr lang="en-US" i="1" dirty="0" smtClean="0"/>
              <a:t>Search Space</a:t>
            </a:r>
            <a:r>
              <a:rPr lang="en-US" dirty="0" smtClean="0"/>
              <a:t> and </a:t>
            </a:r>
            <a:r>
              <a:rPr lang="en-US" i="1" dirty="0" smtClean="0"/>
              <a:t>Fitness Function</a:t>
            </a:r>
          </a:p>
          <a:p>
            <a:r>
              <a:rPr lang="en-US" b="1" dirty="0" smtClean="0"/>
              <a:t>Goal</a:t>
            </a:r>
            <a:r>
              <a:rPr lang="en-US" dirty="0" smtClean="0"/>
              <a:t>: find the best solution from the search space such that the fitness function is minimized/maximized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325901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4313</TotalTime>
  <Words>1789</Words>
  <Application>Microsoft Macintosh PowerPoint</Application>
  <PresentationFormat>Custom</PresentationFormat>
  <Paragraphs>297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Cambria Math</vt:lpstr>
      <vt:lpstr>Helvetica Light</vt:lpstr>
      <vt:lpstr>Helvetica Neue</vt:lpstr>
      <vt:lpstr>Wingdings</vt:lpstr>
      <vt:lpstr>Arial</vt:lpstr>
      <vt:lpstr>White</vt:lpstr>
      <vt:lpstr>PG4200: Algorithms And Data Structures  Lesson 10:  Decision and Optimization Problems</vt:lpstr>
      <vt:lpstr>Runtime Of Algorithms</vt:lpstr>
      <vt:lpstr>Complex Problems</vt:lpstr>
      <vt:lpstr>Vehicle Design</vt:lpstr>
      <vt:lpstr>Protein Design</vt:lpstr>
      <vt:lpstr>Stock Market</vt:lpstr>
      <vt:lpstr>Class Schedule</vt:lpstr>
      <vt:lpstr>RPG Equipment</vt:lpstr>
      <vt:lpstr>Optimization Problem</vt:lpstr>
      <vt:lpstr>Search Space</vt:lpstr>
      <vt:lpstr>Fitness Function</vt:lpstr>
      <vt:lpstr>Optimization Algorithms</vt:lpstr>
      <vt:lpstr>Search Operator</vt:lpstr>
      <vt:lpstr>Example:  Knapsack Problem (KP)</vt:lpstr>
      <vt:lpstr>Details</vt:lpstr>
      <vt:lpstr>Brute Force</vt:lpstr>
      <vt:lpstr>Greedy Algorithm</vt:lpstr>
      <vt:lpstr>KP Example</vt:lpstr>
      <vt:lpstr>Greedy: Heaviest First</vt:lpstr>
      <vt:lpstr>Greedy: Lightest First</vt:lpstr>
      <vt:lpstr>Greedy: Best Ratio</vt:lpstr>
      <vt:lpstr>Best Solution</vt:lpstr>
      <vt:lpstr>General Optimization Algorithms</vt:lpstr>
      <vt:lpstr>Random Search (RS)</vt:lpstr>
      <vt:lpstr>Hill Climbing (HC)</vt:lpstr>
      <vt:lpstr>Very Simplified Example</vt:lpstr>
      <vt:lpstr>HC for KP</vt:lpstr>
      <vt:lpstr>No Free Lunch (NFL) Theorem</vt:lpstr>
      <vt:lpstr>Queen Puzzle (QP)</vt:lpstr>
      <vt:lpstr>QP As Optimization</vt:lpstr>
      <vt:lpstr>QP: Better Representation</vt:lpstr>
      <vt:lpstr>QP Cont.</vt:lpstr>
      <vt:lpstr>Decision Problem</vt:lpstr>
      <vt:lpstr>NP</vt:lpstr>
      <vt:lpstr>P</vt:lpstr>
      <vt:lpstr>Homework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PG5100 Enterprise Programmering 1</dc:title>
  <dc:creator>arcur</dc:creator>
  <cp:lastModifiedBy>Andrea Arcuri</cp:lastModifiedBy>
  <cp:revision>348</cp:revision>
  <dcterms:modified xsi:type="dcterms:W3CDTF">2018-06-21T15:20:40Z</dcterms:modified>
</cp:coreProperties>
</file>