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7" r:id="rId10"/>
    <p:sldId id="295" r:id="rId11"/>
    <p:sldId id="290" r:id="rId12"/>
    <p:sldId id="291" r:id="rId13"/>
    <p:sldId id="292" r:id="rId14"/>
    <p:sldId id="293" r:id="rId15"/>
    <p:sldId id="294" r:id="rId16"/>
    <p:sldId id="296" r:id="rId17"/>
    <p:sldId id="28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1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1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smtClean="0"/>
              <a:t>Hash Maps and Sets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does define two methods: </a:t>
            </a:r>
            <a:r>
              <a:rPr lang="en-US" i="1" dirty="0" err="1" smtClean="0"/>
              <a:t>hashCode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equals()</a:t>
            </a:r>
          </a:p>
          <a:p>
            <a:r>
              <a:rPr lang="en-US" dirty="0" smtClean="0"/>
              <a:t>Those methods will depend on the internal fields of the object</a:t>
            </a:r>
          </a:p>
          <a:p>
            <a:r>
              <a:rPr lang="en-US" i="1" dirty="0" smtClean="0"/>
              <a:t>Important</a:t>
            </a:r>
            <a:r>
              <a:rPr lang="en-US" dirty="0" smtClean="0"/>
              <a:t>: if two objects are equals, then they </a:t>
            </a:r>
            <a:r>
              <a:rPr lang="en-US" b="1" dirty="0" smtClean="0"/>
              <a:t>MUST</a:t>
            </a:r>
            <a:r>
              <a:rPr lang="en-US" dirty="0" smtClean="0"/>
              <a:t> have same hash code </a:t>
            </a:r>
          </a:p>
          <a:p>
            <a:pPr lvl="1"/>
            <a:r>
              <a:rPr lang="en-US" i="1" dirty="0" err="1" smtClean="0"/>
              <a:t>A.equals</a:t>
            </a:r>
            <a:r>
              <a:rPr lang="en-US" i="1" dirty="0" smtClean="0"/>
              <a:t>(B)</a:t>
            </a:r>
            <a:r>
              <a:rPr lang="en-US" dirty="0" smtClean="0"/>
              <a:t> implies </a:t>
            </a:r>
            <a:r>
              <a:rPr lang="en-US" i="1" dirty="0" err="1" smtClean="0"/>
              <a:t>A.hashCode</a:t>
            </a:r>
            <a:r>
              <a:rPr lang="en-US" i="1" dirty="0" smtClean="0"/>
              <a:t>()==</a:t>
            </a:r>
            <a:r>
              <a:rPr lang="en-US" i="1" dirty="0" err="1" smtClean="0"/>
              <a:t>B.hashCode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The vice-versa is not necessarily true,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 smtClean="0"/>
              <a:t>()</a:t>
            </a:r>
            <a:r>
              <a:rPr lang="en-US" dirty="0" smtClean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, although that could happen</a:t>
            </a:r>
          </a:p>
          <a:p>
            <a:r>
              <a:rPr lang="en-US" dirty="0" smtClean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case: </a:t>
            </a:r>
            <a:r>
              <a:rPr lang="en-US" b="1" dirty="0" smtClean="0"/>
              <a:t>O(N)</a:t>
            </a:r>
            <a:r>
              <a:rPr lang="en-US" dirty="0" smtClean="0"/>
              <a:t> if all elements end up in same “bucket” (</a:t>
            </a:r>
            <a:r>
              <a:rPr lang="en-US" dirty="0" err="1" smtClean="0"/>
              <a:t>ie</a:t>
            </a:r>
            <a:r>
              <a:rPr lang="en-US" dirty="0" smtClean="0"/>
              <a:t> same value for </a:t>
            </a:r>
            <a:r>
              <a:rPr lang="en-US" i="1" dirty="0" smtClean="0"/>
              <a:t>h()%M</a:t>
            </a:r>
            <a:r>
              <a:rPr lang="en-US" dirty="0" smtClean="0"/>
              <a:t>), the map would be equivalent to a 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to search on list would be O(N), albeit insert would be O(1) 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if</a:t>
            </a:r>
            <a:r>
              <a:rPr lang="en-US" dirty="0" smtClean="0"/>
              <a:t> M large enough compared to N, and hash function is uniform enough, you can have a </a:t>
            </a:r>
            <a:r>
              <a:rPr lang="en-US" b="1" dirty="0" smtClean="0"/>
              <a:t>O(1) </a:t>
            </a:r>
            <a:r>
              <a:rPr lang="en-US" dirty="0" smtClean="0"/>
              <a:t>cost in many cases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you have some collisions, it will not be a problem, as you would have a small number of elements in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or RBT?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Hash Maps is the most popular and widely used</a:t>
            </a:r>
          </a:p>
          <a:p>
            <a:r>
              <a:rPr lang="en-US" dirty="0" smtClean="0"/>
              <a:t>If you know how much data you </a:t>
            </a:r>
            <a:r>
              <a:rPr lang="en-US" dirty="0" err="1" smtClean="0"/>
              <a:t>ll</a:t>
            </a:r>
            <a:r>
              <a:rPr lang="en-US" dirty="0" smtClean="0"/>
              <a:t> insert at most, can choose a good large enough M</a:t>
            </a:r>
          </a:p>
          <a:p>
            <a:r>
              <a:rPr lang="en-US" dirty="0" smtClean="0"/>
              <a:t>So in most cases, we are in </a:t>
            </a:r>
            <a:r>
              <a:rPr lang="en-US" i="1" dirty="0" smtClean="0"/>
              <a:t>O(1)</a:t>
            </a:r>
            <a:r>
              <a:rPr lang="en-US" dirty="0" smtClean="0"/>
              <a:t> Hash vs </a:t>
            </a:r>
            <a:r>
              <a:rPr lang="en-US" i="1" dirty="0" smtClean="0"/>
              <a:t>O(log N)</a:t>
            </a:r>
            <a:r>
              <a:rPr lang="en-US" dirty="0" smtClean="0"/>
              <a:t> RBT</a:t>
            </a:r>
          </a:p>
          <a:p>
            <a:r>
              <a:rPr lang="en-US" dirty="0" smtClean="0"/>
              <a:t>But Hash can be </a:t>
            </a:r>
            <a:r>
              <a:rPr lang="en-US" i="1" dirty="0" smtClean="0"/>
              <a:t>O(N)</a:t>
            </a:r>
            <a:r>
              <a:rPr lang="en-US" dirty="0" smtClean="0"/>
              <a:t> in worst case, vs RBT </a:t>
            </a:r>
            <a:r>
              <a:rPr lang="en-US" b="1" dirty="0" smtClean="0"/>
              <a:t>guarantees</a:t>
            </a:r>
            <a:r>
              <a:rPr lang="en-US" dirty="0" smtClean="0"/>
              <a:t> </a:t>
            </a:r>
            <a:r>
              <a:rPr lang="en-US" i="1" dirty="0" smtClean="0"/>
              <a:t>O(log N)</a:t>
            </a:r>
            <a:r>
              <a:rPr lang="en-US" dirty="0" smtClean="0"/>
              <a:t> in all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critical systems where you MUST guarantee a response within a certain amount of time, might want to use RBT</a:t>
            </a:r>
          </a:p>
          <a:p>
            <a:r>
              <a:rPr lang="en-US" dirty="0" smtClean="0"/>
              <a:t>Hash does not need ordering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2603500"/>
            <a:ext cx="11809704" cy="6286500"/>
          </a:xfrm>
        </p:spPr>
        <p:txBody>
          <a:bodyPr/>
          <a:lstStyle/>
          <a:p>
            <a:r>
              <a:rPr lang="en-US" dirty="0" smtClean="0"/>
              <a:t>In mathematics, a </a:t>
            </a:r>
            <a:r>
              <a:rPr lang="en-US" i="1" dirty="0" smtClean="0"/>
              <a:t>set</a:t>
            </a:r>
            <a:r>
              <a:rPr lang="en-US" dirty="0" smtClean="0"/>
              <a:t> is a collection of elements where:</a:t>
            </a:r>
          </a:p>
          <a:p>
            <a:pPr lvl="1"/>
            <a:r>
              <a:rPr lang="en-US" dirty="0" smtClean="0"/>
              <a:t>1) </a:t>
            </a:r>
            <a:r>
              <a:rPr lang="en-US" i="1" dirty="0" smtClean="0"/>
              <a:t>ordering is not important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{1,2,3} is equivalent to {2,3,1}</a:t>
            </a:r>
          </a:p>
          <a:p>
            <a:pPr lvl="1"/>
            <a:r>
              <a:rPr lang="en-US" dirty="0" smtClean="0"/>
              <a:t>2) </a:t>
            </a:r>
            <a:r>
              <a:rPr lang="en-US" i="1" dirty="0" smtClean="0"/>
              <a:t>no repetitions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{1,2} is the same as {2,1,1,2,2,1,1,2,1}</a:t>
            </a:r>
          </a:p>
          <a:p>
            <a:r>
              <a:rPr lang="en-US" dirty="0" smtClean="0"/>
              <a:t>How to implement a Set in Java?</a:t>
            </a:r>
          </a:p>
          <a:p>
            <a:r>
              <a:rPr lang="en-US" dirty="0" smtClean="0"/>
              <a:t>Easy: use an internal </a:t>
            </a:r>
            <a:r>
              <a:rPr lang="en-US" i="1" dirty="0" smtClean="0"/>
              <a:t>Map&lt;K,V&gt;</a:t>
            </a:r>
            <a:r>
              <a:rPr lang="en-US" dirty="0" smtClean="0"/>
              <a:t> were your values in the set are the </a:t>
            </a:r>
            <a:r>
              <a:rPr lang="en-US" dirty="0" smtClean="0"/>
              <a:t>keys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dirty="0" smtClean="0"/>
              <a:t>and you just ignore the values </a:t>
            </a:r>
            <a:r>
              <a:rPr lang="en-US" i="1" dirty="0" smtClean="0"/>
              <a:t>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 smtClean="0"/>
              <a:t>Immutable Object</a:t>
            </a:r>
            <a:r>
              <a:rPr lang="en-US" dirty="0" smtClean="0"/>
              <a:t>: an object whose state cannot be changed once created</a:t>
            </a:r>
          </a:p>
          <a:p>
            <a:r>
              <a:rPr lang="en-US" dirty="0" smtClean="0"/>
              <a:t>Example: Strings are immutable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concatenation with + and methods like </a:t>
            </a:r>
            <a:r>
              <a:rPr lang="en-US" i="1" dirty="0" err="1" smtClean="0"/>
              <a:t>toUpperCase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smtClean="0"/>
              <a:t>substring()</a:t>
            </a:r>
            <a:r>
              <a:rPr lang="en-US" dirty="0" smtClean="0"/>
              <a:t> do NOT change the String, but rather </a:t>
            </a:r>
            <a:r>
              <a:rPr lang="en-US" i="1" dirty="0" smtClean="0"/>
              <a:t>create</a:t>
            </a:r>
            <a:r>
              <a:rPr lang="en-US" dirty="0" smtClean="0"/>
              <a:t> a NEW one</a:t>
            </a:r>
          </a:p>
          <a:p>
            <a:r>
              <a:rPr lang="en-US" dirty="0" smtClean="0"/>
              <a:t>Keys in a Map/Set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immutable</a:t>
            </a:r>
            <a:r>
              <a:rPr lang="en-US" dirty="0" smtClean="0"/>
              <a:t>…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Hash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Foo </a:t>
            </a:r>
            <a:r>
              <a:rPr lang="en-US" i="1" dirty="0" err="1" smtClean="0"/>
              <a:t>foo</a:t>
            </a:r>
            <a:r>
              <a:rPr lang="en-US" i="1" dirty="0" smtClean="0"/>
              <a:t> = new Foo();</a:t>
            </a:r>
          </a:p>
          <a:p>
            <a:pPr marL="0" indent="0">
              <a:buNone/>
            </a:pPr>
            <a:r>
              <a:rPr lang="en-US" i="1" dirty="0" err="1" smtClean="0"/>
              <a:t>set.add</a:t>
            </a:r>
            <a:r>
              <a:rPr lang="en-US" i="1" dirty="0" smtClean="0"/>
              <a:t>(foo);</a:t>
            </a:r>
          </a:p>
          <a:p>
            <a:pPr marL="0" indent="0">
              <a:buNone/>
            </a:pPr>
            <a:r>
              <a:rPr lang="en-US" i="1" dirty="0" err="1" smtClean="0"/>
              <a:t>assertTrue</a:t>
            </a:r>
            <a:r>
              <a:rPr lang="en-US" i="1" dirty="0" smtClean="0"/>
              <a:t>(</a:t>
            </a:r>
            <a:r>
              <a:rPr lang="en-US" i="1" dirty="0" err="1" smtClean="0"/>
              <a:t>set.contains</a:t>
            </a:r>
            <a:r>
              <a:rPr lang="en-US" i="1" dirty="0" smtClean="0"/>
              <a:t>(foo));</a:t>
            </a:r>
          </a:p>
          <a:p>
            <a:pPr marL="0" indent="0">
              <a:buNone/>
            </a:pPr>
            <a:r>
              <a:rPr lang="en-US" i="1" dirty="0" smtClean="0"/>
              <a:t>// h(foo) = 42  ,  42 % M = 2</a:t>
            </a:r>
          </a:p>
          <a:p>
            <a:pPr marL="0" indent="0">
              <a:buNone/>
            </a:pPr>
            <a:r>
              <a:rPr lang="en-US" i="1" dirty="0" err="1" smtClean="0"/>
              <a:t>foo.setSomeVariable</a:t>
            </a:r>
            <a:r>
              <a:rPr lang="en-US" i="1" dirty="0" smtClean="0"/>
              <a:t>(…);</a:t>
            </a:r>
          </a:p>
          <a:p>
            <a:pPr marL="0" indent="0">
              <a:buNone/>
            </a:pPr>
            <a:r>
              <a:rPr lang="en-US" i="1" dirty="0" smtClean="0"/>
              <a:t>// </a:t>
            </a:r>
            <a:r>
              <a:rPr lang="en-US" i="1" dirty="0"/>
              <a:t>h(foo</a:t>
            </a:r>
            <a:r>
              <a:rPr lang="en-US" i="1" dirty="0" smtClean="0"/>
              <a:t>) = 55  ,  55 % M = 5</a:t>
            </a:r>
          </a:p>
          <a:p>
            <a:pPr marL="0" indent="0">
              <a:buNone/>
            </a:pPr>
            <a:r>
              <a:rPr lang="en-US" i="1" dirty="0" err="1" smtClean="0"/>
              <a:t>assertFalse</a:t>
            </a:r>
            <a:r>
              <a:rPr lang="en-US" i="1" dirty="0" smtClean="0"/>
              <a:t>(</a:t>
            </a:r>
            <a:r>
              <a:rPr lang="en-US" i="1" dirty="0" err="1" smtClean="0"/>
              <a:t>set.contains</a:t>
            </a:r>
            <a:r>
              <a:rPr lang="en-US" i="1" dirty="0" smtClean="0"/>
              <a:t>(foo));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foo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 and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03499"/>
            <a:ext cx="12392526" cy="6901447"/>
          </a:xfrm>
        </p:spPr>
        <p:txBody>
          <a:bodyPr>
            <a:normAutofit/>
          </a:bodyPr>
          <a:lstStyle/>
          <a:p>
            <a:r>
              <a:rPr lang="en-US" dirty="0" smtClean="0"/>
              <a:t>Can only use a </a:t>
            </a:r>
            <a:r>
              <a:rPr lang="en-US" i="1" dirty="0" smtClean="0"/>
              <a:t>Set</a:t>
            </a:r>
            <a:r>
              <a:rPr lang="en-US" dirty="0" smtClean="0"/>
              <a:t> for </a:t>
            </a:r>
            <a:r>
              <a:rPr lang="en-US" b="1" dirty="0" smtClean="0"/>
              <a:t>immutable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What if you need a collection of mutable types </a:t>
            </a:r>
            <a:r>
              <a:rPr lang="en-US" i="1" dirty="0" smtClean="0"/>
              <a:t>&lt;X&gt;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creating a </a:t>
            </a:r>
            <a:r>
              <a:rPr lang="en-US" i="1" dirty="0" smtClean="0"/>
              <a:t>Set&lt;X&gt;</a:t>
            </a:r>
            <a:r>
              <a:rPr lang="en-US" dirty="0" smtClean="0"/>
              <a:t> would wrong! </a:t>
            </a:r>
          </a:p>
          <a:p>
            <a:r>
              <a:rPr lang="en-US" dirty="0" smtClean="0"/>
              <a:t>Option 1: rather use a list,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List&lt;X&gt;</a:t>
            </a:r>
          </a:p>
          <a:p>
            <a:pPr lvl="1"/>
            <a:r>
              <a:rPr lang="en-US" dirty="0" smtClean="0"/>
              <a:t>however, it would allow duplicates</a:t>
            </a:r>
          </a:p>
          <a:p>
            <a:r>
              <a:rPr lang="en-US" dirty="0" smtClean="0"/>
              <a:t>Option 2: use a map </a:t>
            </a:r>
            <a:r>
              <a:rPr lang="en-US" i="1" dirty="0"/>
              <a:t>Map&lt;K,X&gt;</a:t>
            </a:r>
            <a:r>
              <a:rPr lang="en-US" dirty="0"/>
              <a:t> </a:t>
            </a:r>
            <a:r>
              <a:rPr lang="en-US" dirty="0" smtClean="0"/>
              <a:t>where the key is an immutable field derived from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mutable </a:t>
            </a:r>
            <a:r>
              <a:rPr lang="en-US" i="1" dirty="0" smtClean="0"/>
              <a:t>User</a:t>
            </a:r>
            <a:r>
              <a:rPr lang="en-US" dirty="0" smtClean="0"/>
              <a:t>, </a:t>
            </a:r>
            <a:r>
              <a:rPr lang="en-US" i="1" dirty="0" err="1" smtClean="0"/>
              <a:t>map.put</a:t>
            </a:r>
            <a:r>
              <a:rPr lang="en-US" i="1" dirty="0" smtClean="0"/>
              <a:t>(</a:t>
            </a:r>
            <a:r>
              <a:rPr lang="en-US" i="1" dirty="0" err="1" smtClean="0"/>
              <a:t>user.getId</a:t>
            </a:r>
            <a:r>
              <a:rPr lang="en-US" i="1" dirty="0" smtClean="0"/>
              <a:t>(), user)</a:t>
            </a:r>
            <a:r>
              <a:rPr lang="en-US" dirty="0" smtClean="0"/>
              <a:t>, where the id could be a String (recall strings are immutable)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945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</a:t>
            </a:r>
            <a:r>
              <a:rPr lang="en-US" smtClean="0"/>
              <a:t>3.4 and 3.5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org.pg4200.les06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exercises/ex06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 smtClean="0"/>
              <a:t>A function that maps data from an arbitrary size to a specific size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mapping strings to a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i="1" dirty="0"/>
              <a:t>h</a:t>
            </a:r>
            <a:r>
              <a:rPr lang="en-US" i="1" dirty="0" smtClean="0"/>
              <a:t>(x)=y</a:t>
            </a:r>
            <a:r>
              <a:rPr lang="en-US" dirty="0" smtClean="0"/>
              <a:t> , mapping from domain X to a value in domain Y</a:t>
            </a:r>
          </a:p>
          <a:p>
            <a:r>
              <a:rPr lang="en-US" dirty="0" smtClean="0"/>
              <a:t>|X| is often much larger than |Y|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 smtClean="0"/>
              <a:t>Deterministic</a:t>
            </a:r>
            <a:r>
              <a:rPr lang="en-US" dirty="0" smtClean="0"/>
              <a:t>: for a given input </a:t>
            </a:r>
            <a:r>
              <a:rPr lang="en-US" i="1" dirty="0" smtClean="0"/>
              <a:t>x’</a:t>
            </a:r>
            <a:r>
              <a:rPr lang="en-US" dirty="0" smtClean="0"/>
              <a:t>, should always get the same output </a:t>
            </a:r>
            <a:r>
              <a:rPr lang="en-US" i="1" dirty="0" smtClean="0"/>
              <a:t>y’</a:t>
            </a:r>
          </a:p>
          <a:p>
            <a:r>
              <a:rPr lang="en-US" i="1" dirty="0" smtClean="0"/>
              <a:t>Uniform</a:t>
            </a:r>
            <a:r>
              <a:rPr lang="en-US" dirty="0" smtClean="0"/>
              <a:t>: mapping from X to Y should be ideally spread uniformly over Y,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the number of elements in X that map to a specific </a:t>
            </a:r>
            <a:r>
              <a:rPr lang="en-US" i="1" dirty="0" smtClean="0"/>
              <a:t>y’</a:t>
            </a:r>
            <a:r>
              <a:rPr lang="en-US" dirty="0" smtClean="0"/>
              <a:t> should be close to |X|/|Y|</a:t>
            </a:r>
          </a:p>
          <a:p>
            <a:r>
              <a:rPr lang="en-US" i="1" dirty="0" smtClean="0"/>
              <a:t>Performance</a:t>
            </a:r>
            <a:r>
              <a:rPr lang="en-US" dirty="0" smtClean="0"/>
              <a:t>: either fast (in this course) or slow (security, </a:t>
            </a:r>
            <a:r>
              <a:rPr lang="en-US" dirty="0" err="1" smtClean="0"/>
              <a:t>eg</a:t>
            </a:r>
            <a:r>
              <a:rPr lang="en-US" dirty="0" smtClean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If |X| &gt; |Y|, you cannot avoid </a:t>
            </a:r>
            <a:r>
              <a:rPr lang="en-US" i="1" dirty="0" smtClean="0"/>
              <a:t>h(x’)=h(x’’), </a:t>
            </a:r>
            <a:r>
              <a:rPr lang="en-US" dirty="0" smtClean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Ideally, if uniform, no more than |X|/|Y| collisions per element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 smtClean="0"/>
              <a:t>Still a map from a K key to a V value</a:t>
            </a:r>
          </a:p>
          <a:p>
            <a:r>
              <a:rPr lang="en-US" dirty="0" smtClean="0"/>
              <a:t>No requirement on ordering of K keys, just being able to compute an </a:t>
            </a:r>
            <a:r>
              <a:rPr lang="en-US" i="1" dirty="0" smtClean="0"/>
              <a:t>hash</a:t>
            </a:r>
            <a:r>
              <a:rPr lang="en-US" dirty="0" smtClean="0"/>
              <a:t> of it</a:t>
            </a:r>
          </a:p>
          <a:p>
            <a:r>
              <a:rPr lang="en-US" dirty="0" smtClean="0"/>
              <a:t>In Java, all objects inherits from </a:t>
            </a:r>
            <a:r>
              <a:rPr lang="en-US" i="1" dirty="0" err="1" smtClean="0"/>
              <a:t>java.lang.Object</a:t>
            </a:r>
            <a:r>
              <a:rPr lang="en-US" dirty="0" smtClean="0"/>
              <a:t>, which defines </a:t>
            </a:r>
            <a:r>
              <a:rPr lang="en-US" dirty="0"/>
              <a:t>a 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put(“foo”, v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h(“foo”)=42</a:t>
            </a:r>
          </a:p>
          <a:p>
            <a:r>
              <a:rPr lang="en-US" i="1" dirty="0"/>
              <a:t>h</a:t>
            </a:r>
            <a:r>
              <a:rPr lang="en-US" i="1" dirty="0" smtClean="0"/>
              <a:t>(“foo”)%10 = 2</a:t>
            </a:r>
          </a:p>
          <a:p>
            <a:r>
              <a:rPr lang="en-US" dirty="0" smtClean="0"/>
              <a:t>Benefit: operations (insert/search/</a:t>
            </a:r>
            <a:r>
              <a:rPr lang="en-US" dirty="0" err="1" smtClean="0"/>
              <a:t>etc</a:t>
            </a:r>
            <a:r>
              <a:rPr lang="en-US" dirty="0" smtClean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 = v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Collisions?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put(“foo”, v</a:t>
            </a:r>
            <a:r>
              <a:rPr lang="en-US" i="1" dirty="0" smtClean="0"/>
              <a:t>)</a:t>
            </a:r>
          </a:p>
          <a:p>
            <a:r>
              <a:rPr lang="en-US" i="1" dirty="0"/>
              <a:t>p</a:t>
            </a:r>
            <a:r>
              <a:rPr lang="en-US" i="1" dirty="0" smtClean="0"/>
              <a:t>ut(“bar”, z)</a:t>
            </a:r>
          </a:p>
          <a:p>
            <a:r>
              <a:rPr lang="en-US" i="1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i="1" dirty="0"/>
              <a:t>h</a:t>
            </a:r>
            <a:r>
              <a:rPr lang="en-US" i="1" dirty="0" smtClean="0"/>
              <a:t>(“foo”)%10 = 2</a:t>
            </a:r>
          </a:p>
          <a:p>
            <a:r>
              <a:rPr lang="en-US" dirty="0" smtClean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 or z?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Strategies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40632" y="2603499"/>
            <a:ext cx="5203520" cy="674577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put(“foo”, v</a:t>
            </a:r>
            <a:r>
              <a:rPr lang="en-US" i="1" dirty="0" smtClean="0"/>
              <a:t>)</a:t>
            </a:r>
          </a:p>
          <a:p>
            <a:r>
              <a:rPr lang="en-US" i="1" dirty="0"/>
              <a:t>p</a:t>
            </a:r>
            <a:r>
              <a:rPr lang="en-US" i="1" dirty="0" smtClean="0"/>
              <a:t>ut(“bar”, z)</a:t>
            </a:r>
          </a:p>
          <a:p>
            <a:r>
              <a:rPr lang="en-US" i="1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 smtClean="0"/>
              <a:t>Use list at each position sharing same </a:t>
            </a:r>
            <a:r>
              <a:rPr lang="en-US" dirty="0" smtClean="0"/>
              <a:t>hash</a:t>
            </a:r>
          </a:p>
          <a:p>
            <a:r>
              <a:rPr lang="en-US" dirty="0" smtClean="0"/>
              <a:t>Nodes containing keys and values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17905" y="4254982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676898" y="4254982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08352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967345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0525"/>
              </p:ext>
            </p:extLst>
          </p:nvPr>
        </p:nvGraphicFramePr>
        <p:xfrm>
          <a:off x="4193730" y="3251234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299558" y="3815830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8551" y="3815830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590005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7548998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475247" y="501064"/>
            <a:ext cx="12422606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hashCode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computed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on the keys to determine their bucket.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 this example, assuming </a:t>
            </a:r>
            <a:r>
              <a:rPr lang="en-US" i="1" dirty="0" smtClean="0"/>
              <a:t>“foo”.</a:t>
            </a:r>
            <a:r>
              <a:rPr lang="en-US" i="1" dirty="0" err="1" smtClean="0"/>
              <a:t>hashCode</a:t>
            </a:r>
            <a:r>
              <a:rPr lang="en-US" i="1" dirty="0" smtClean="0"/>
              <a:t>()==“bar”.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, because same bucket.</a:t>
            </a:r>
            <a:endParaRPr lang="en-US" i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However, </a:t>
            </a:r>
            <a:r>
              <a:rPr lang="en-US" i="1" dirty="0" smtClean="0"/>
              <a:t>“</a:t>
            </a:r>
            <a:r>
              <a:rPr lang="en-US" i="1" dirty="0" err="1" smtClean="0"/>
              <a:t>foo”.equals</a:t>
            </a:r>
            <a:r>
              <a:rPr lang="en-US" i="1" dirty="0" smtClean="0"/>
              <a:t>(“bar”) </a:t>
            </a:r>
            <a:r>
              <a:rPr lang="en-US" dirty="0" smtClean="0"/>
              <a:t>is false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Down Arrow 11"/>
          <p:cNvSpPr/>
          <p:nvPr/>
        </p:nvSpPr>
        <p:spPr>
          <a:xfrm rot="18565297">
            <a:off x="2984390" y="2587654"/>
            <a:ext cx="671121" cy="205138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6310" y="6517135"/>
            <a:ext cx="5993732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Once the bucket is determined with 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, we use </a:t>
            </a:r>
            <a:r>
              <a:rPr lang="en-US" i="1" dirty="0" smtClean="0"/>
              <a:t>equals() </a:t>
            </a:r>
            <a:r>
              <a:rPr lang="en-US" dirty="0" smtClean="0"/>
              <a:t>on the </a:t>
            </a:r>
            <a:r>
              <a:rPr lang="en-US" i="1" dirty="0" smtClean="0"/>
              <a:t>keys</a:t>
            </a:r>
            <a:r>
              <a:rPr lang="en-US" dirty="0" smtClean="0"/>
              <a:t> in the list (one at a time), to see if there is a match 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7548998" y="4834119"/>
            <a:ext cx="715878" cy="1416061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45932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1039</Words>
  <Application>Microsoft Office PowerPoint</Application>
  <PresentationFormat>Custom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Maps</vt:lpstr>
      <vt:lpstr>Example</vt:lpstr>
      <vt:lpstr>What About Collisions?</vt:lpstr>
      <vt:lpstr>Different Strategies</vt:lpstr>
      <vt:lpstr>PowerPoint Presentation</vt:lpstr>
      <vt:lpstr>java.lang.Object</vt:lpstr>
      <vt:lpstr>Cost</vt:lpstr>
      <vt:lpstr>Hash or RBT?</vt:lpstr>
      <vt:lpstr>Set</vt:lpstr>
      <vt:lpstr>Keys and Immutability</vt:lpstr>
      <vt:lpstr>Different Hash</vt:lpstr>
      <vt:lpstr>Using Maps and Sets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261</cp:revision>
  <dcterms:modified xsi:type="dcterms:W3CDTF">2019-06-07T12:39:10Z</dcterms:modified>
</cp:coreProperties>
</file>