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87" r:id="rId2"/>
    <p:sldId id="306" r:id="rId3"/>
    <p:sldId id="259" r:id="rId4"/>
    <p:sldId id="260" r:id="rId5"/>
    <p:sldId id="261" r:id="rId6"/>
    <p:sldId id="286" r:id="rId7"/>
    <p:sldId id="262" r:id="rId8"/>
    <p:sldId id="263" r:id="rId9"/>
    <p:sldId id="311" r:id="rId10"/>
    <p:sldId id="312" r:id="rId11"/>
    <p:sldId id="313" r:id="rId12"/>
    <p:sldId id="315" r:id="rId13"/>
    <p:sldId id="283" r:id="rId14"/>
    <p:sldId id="281" r:id="rId15"/>
    <p:sldId id="282" r:id="rId16"/>
    <p:sldId id="284" r:id="rId17"/>
    <p:sldId id="289" r:id="rId18"/>
    <p:sldId id="264" r:id="rId19"/>
    <p:sldId id="309" r:id="rId20"/>
    <p:sldId id="316" r:id="rId21"/>
    <p:sldId id="265" r:id="rId22"/>
    <p:sldId id="266" r:id="rId23"/>
    <p:sldId id="307" r:id="rId24"/>
    <p:sldId id="288" r:id="rId25"/>
    <p:sldId id="310" r:id="rId26"/>
    <p:sldId id="290" r:id="rId27"/>
    <p:sldId id="292" r:id="rId28"/>
    <p:sldId id="295" r:id="rId29"/>
    <p:sldId id="305" r:id="rId30"/>
    <p:sldId id="296" r:id="rId31"/>
    <p:sldId id="293" r:id="rId32"/>
    <p:sldId id="291" r:id="rId33"/>
    <p:sldId id="297" r:id="rId34"/>
    <p:sldId id="298" r:id="rId35"/>
    <p:sldId id="299" r:id="rId36"/>
    <p:sldId id="301" r:id="rId37"/>
    <p:sldId id="302" r:id="rId38"/>
    <p:sldId id="300" r:id="rId39"/>
    <p:sldId id="303" r:id="rId40"/>
    <p:sldId id="304" r:id="rId41"/>
    <p:sldId id="294" r:id="rId42"/>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86"/>
    <p:restoredTop sz="94613"/>
  </p:normalViewPr>
  <p:slideViewPr>
    <p:cSldViewPr snapToGrid="0" snapToObjects="1">
      <p:cViewPr>
        <p:scale>
          <a:sx n="66" d="100"/>
          <a:sy n="66" d="100"/>
        </p:scale>
        <p:origin x="2500" y="1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197780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90472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Shape 11"/>
          <p:cNvSpPr>
            <a:spLocks noGrp="1"/>
          </p:cNvSpPr>
          <p:nvPr>
            <p:ph type="title"/>
          </p:nvPr>
        </p:nvSpPr>
        <p:spPr>
          <a:xfrm>
            <a:off x="1270000" y="1638300"/>
            <a:ext cx="10464800" cy="3302000"/>
          </a:xfrm>
          <a:prstGeom prst="rect">
            <a:avLst/>
          </a:prstGeom>
        </p:spPr>
        <p:txBody>
          <a:bodyPr anchor="b"/>
          <a:lstStyle/>
          <a:p>
            <a:r>
              <a:rPr dirty="0"/>
              <a:t>Title Text</a:t>
            </a:r>
          </a:p>
        </p:txBody>
      </p:sp>
      <p:sp>
        <p:nvSpPr>
          <p:cNvPr id="12" name="Shape 12"/>
          <p:cNvSpPr>
            <a:spLocks noGrp="1"/>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13" name="Shape 1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a:lvl1pPr>
          </a:lstStyle>
          <a:p>
            <a:r>
              <a:t>–Johnny Appleseed</a:t>
            </a:r>
          </a:p>
        </p:txBody>
      </p:sp>
      <p:sp>
        <p:nvSpPr>
          <p:cNvPr id="94" name="Shape 94"/>
          <p:cNvSpPr>
            <a:spLocks noGrp="1"/>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sz="3800"/>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704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3840"/>
            </a:lvl1pPr>
            <a:lvl2pPr>
              <a:defRPr sz="2987"/>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04F1D4A2-813C-F741-B481-C92B3A596030}" type="datetimeFigureOut">
              <a:rPr lang="en-US" smtClean="0"/>
              <a:t>03-Jun-19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303690" y="9251950"/>
            <a:ext cx="384721" cy="379591"/>
          </a:xfrm>
        </p:spPr>
        <p:txBody>
          <a:bodyPr/>
          <a:lstStyle/>
          <a:p>
            <a:fld id="{8CAA2774-0E84-B44B-9908-35E772124A3E}" type="slidenum">
              <a:rPr lang="en-US" smtClean="0"/>
              <a:t>‹#›</a:t>
            </a:fld>
            <a:endParaRPr lang="en-US"/>
          </a:p>
        </p:txBody>
      </p:sp>
    </p:spTree>
    <p:extLst>
      <p:ext uri="{BB962C8B-B14F-4D97-AF65-F5344CB8AC3E}">
        <p14:creationId xmlns:p14="http://schemas.microsoft.com/office/powerpoint/2010/main" val="2325767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1606550" y="635000"/>
            <a:ext cx="9779000" cy="59182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1270000" y="6718300"/>
            <a:ext cx="10464800" cy="1422400"/>
          </a:xfrm>
          <a:prstGeom prst="rect">
            <a:avLst/>
          </a:prstGeom>
        </p:spPr>
        <p:txBody>
          <a:bodyPr anchor="b"/>
          <a:lstStyle/>
          <a:p>
            <a:r>
              <a:t>Title Text</a:t>
            </a:r>
          </a:p>
        </p:txBody>
      </p:sp>
      <p:sp>
        <p:nvSpPr>
          <p:cNvPr id="22" name="Shape 22"/>
          <p:cNvSpPr>
            <a:spLocks noGrp="1"/>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xfrm>
            <a:off x="6311798" y="9245600"/>
            <a:ext cx="368504" cy="3810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1270000" y="3225800"/>
            <a:ext cx="10464800" cy="3302000"/>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6718300" y="635000"/>
            <a:ext cx="5334000" cy="8229600"/>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952500" y="635000"/>
            <a:ext cx="5334000" cy="3987800"/>
          </a:xfrm>
          <a:prstGeom prst="rect">
            <a:avLst/>
          </a:prstGeom>
        </p:spPr>
        <p:txBody>
          <a:bodyPr anchor="b"/>
          <a:lstStyle>
            <a:lvl1pPr>
              <a:defRPr sz="6000"/>
            </a:lvl1pPr>
          </a:lstStyle>
          <a:p>
            <a:r>
              <a:t>Title Text</a:t>
            </a:r>
          </a:p>
        </p:txBody>
      </p:sp>
      <p:sp>
        <p:nvSpPr>
          <p:cNvPr id="40" name="Shape 40"/>
          <p:cNvSpPr>
            <a:spLocks noGrp="1"/>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lvl2pPr marL="889000" indent="-444500">
              <a:spcBef>
                <a:spcPts val="1300"/>
              </a:spcBef>
              <a:buFont typeface="Arial" panose="020B0604020202020204" pitchFamily="34" charset="0"/>
              <a:buChar char="•"/>
              <a:defRPr sz="2800"/>
            </a:lvl2pPr>
            <a:lvl3pPr>
              <a:spcBef>
                <a:spcPts val="1300"/>
              </a:spcBef>
              <a:buChar char="★"/>
              <a:defRPr sz="2800"/>
            </a:lvl3pPr>
            <a:lvl4pPr>
              <a:defRPr sz="2400"/>
            </a:lvl4pPr>
            <a:lvl5pPr>
              <a:defRPr sz="2000"/>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6718300" y="2603500"/>
            <a:ext cx="5334000" cy="628650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6718300" y="5092700"/>
            <a:ext cx="5334000" cy="377190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6724518" y="889000"/>
            <a:ext cx="5334001" cy="3771900"/>
          </a:xfrm>
          <a:prstGeom prst="rect">
            <a:avLst/>
          </a:prstGeom>
        </p:spPr>
        <p:txBody>
          <a:bodyPr lIns="91439" tIns="45719" rIns="91439" bIns="45719" anchor="t">
            <a:noAutofit/>
          </a:bodyPr>
          <a:lstStyle/>
          <a:p>
            <a:endParaRPr/>
          </a:p>
        </p:txBody>
      </p:sp>
      <p:sp>
        <p:nvSpPr>
          <p:cNvPr id="85" name="Shape 85"/>
          <p:cNvSpPr>
            <a:spLocks noGrp="1"/>
          </p:cNvSpPr>
          <p:nvPr>
            <p:ph type="pic" sz="half" idx="15"/>
          </p:nvPr>
        </p:nvSpPr>
        <p:spPr>
          <a:xfrm>
            <a:off x="952500" y="889000"/>
            <a:ext cx="5334000" cy="797560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tiff"/><Relationship Id="rId2" Type="http://schemas.openxmlformats.org/officeDocument/2006/relationships/image" Target="../media/image2.jpeg"/><Relationship Id="rId1" Type="http://schemas.openxmlformats.org/officeDocument/2006/relationships/slideLayout" Target="../slideLayouts/slideLayout6.xml"/><Relationship Id="rId6" Type="http://schemas.openxmlformats.org/officeDocument/2006/relationships/image" Target="../media/image6.png"/><Relationship Id="rId11" Type="http://schemas.openxmlformats.org/officeDocument/2006/relationships/image" Target="../media/image11.jpeg"/><Relationship Id="rId5" Type="http://schemas.openxmlformats.org/officeDocument/2006/relationships/image" Target="../media/image5.jpeg"/><Relationship Id="rId10" Type="http://schemas.openxmlformats.org/officeDocument/2006/relationships/image" Target="../media/image10.png"/><Relationship Id="rId4" Type="http://schemas.openxmlformats.org/officeDocument/2006/relationships/image" Target="../media/image4.jpeg"/><Relationship Id="rId9"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arcuri82/algorithms" TargetMode="Externa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33953" y="294468"/>
            <a:ext cx="12274657" cy="4645832"/>
          </a:xfrm>
        </p:spPr>
        <p:txBody>
          <a:bodyPr>
            <a:normAutofit fontScale="90000"/>
          </a:bodyPr>
          <a:lstStyle/>
          <a:p>
            <a:pPr algn="l"/>
            <a:r>
              <a:rPr lang="en-US" dirty="0" smtClean="0"/>
              <a:t>PG4200: Algorithms And Data Structures</a:t>
            </a:r>
            <a:br>
              <a:rPr lang="en-US" dirty="0" smtClean="0"/>
            </a:br>
            <a:r>
              <a:rPr lang="en-US" dirty="0" smtClean="0"/>
              <a:t/>
            </a:r>
            <a:br>
              <a:rPr lang="en-US" dirty="0" smtClean="0"/>
            </a:br>
            <a:r>
              <a:rPr lang="en-US" dirty="0" smtClean="0"/>
              <a:t>Lesson 01: Introduction</a:t>
            </a:r>
            <a:endParaRPr lang="en-US" dirty="0"/>
          </a:p>
        </p:txBody>
      </p:sp>
      <p:sp>
        <p:nvSpPr>
          <p:cNvPr id="5" name="Text Placeholder 4"/>
          <p:cNvSpPr>
            <a:spLocks noGrp="1"/>
          </p:cNvSpPr>
          <p:nvPr>
            <p:ph type="body" sz="quarter" idx="1"/>
          </p:nvPr>
        </p:nvSpPr>
        <p:spPr>
          <a:xfrm>
            <a:off x="2243810" y="8221850"/>
            <a:ext cx="10464800" cy="1130300"/>
          </a:xfrm>
        </p:spPr>
        <p:txBody>
          <a:bodyPr/>
          <a:lstStyle/>
          <a:p>
            <a:pPr algn="r"/>
            <a:r>
              <a:rPr lang="en-US" dirty="0" smtClean="0"/>
              <a:t>Prof</a:t>
            </a:r>
            <a:r>
              <a:rPr lang="en-US" dirty="0" smtClean="0"/>
              <a:t>. </a:t>
            </a:r>
            <a:r>
              <a:rPr lang="en-US" dirty="0" smtClean="0"/>
              <a:t>Andrea Arcuri</a:t>
            </a:r>
            <a:endParaRPr lang="en-US" dirty="0"/>
          </a:p>
        </p:txBody>
      </p:sp>
    </p:spTree>
    <p:extLst>
      <p:ext uri="{BB962C8B-B14F-4D97-AF65-F5344CB8AC3E}">
        <p14:creationId xmlns:p14="http://schemas.microsoft.com/office/powerpoint/2010/main" val="2107265447"/>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812" y="353732"/>
            <a:ext cx="3627357" cy="1413934"/>
          </a:xfrm>
        </p:spPr>
        <p:txBody>
          <a:bodyPr/>
          <a:lstStyle/>
          <a:p>
            <a:r>
              <a:rPr lang="en-US" dirty="0" smtClean="0"/>
              <a:t>GitHub</a:t>
            </a:r>
            <a:endParaRPr lang="en-US" dirty="0"/>
          </a:p>
        </p:txBody>
      </p:sp>
      <p:sp>
        <p:nvSpPr>
          <p:cNvPr id="3" name="Content Placeholder 2"/>
          <p:cNvSpPr>
            <a:spLocks noGrp="1"/>
          </p:cNvSpPr>
          <p:nvPr>
            <p:ph idx="1"/>
          </p:nvPr>
        </p:nvSpPr>
        <p:spPr>
          <a:xfrm>
            <a:off x="309998" y="2465727"/>
            <a:ext cx="12520900" cy="6753947"/>
          </a:xfrm>
        </p:spPr>
        <p:txBody>
          <a:bodyPr>
            <a:normAutofit/>
          </a:bodyPr>
          <a:lstStyle/>
          <a:p>
            <a:r>
              <a:rPr lang="en-US" sz="3200" dirty="0" smtClean="0"/>
              <a:t>Currently the main server repository for hosting open-source projects</a:t>
            </a:r>
          </a:p>
          <a:p>
            <a:pPr lvl="1"/>
            <a:r>
              <a:rPr lang="en-US" sz="2400" dirty="0" smtClean="0"/>
              <a:t>Before, the main one was </a:t>
            </a:r>
            <a:r>
              <a:rPr lang="en-US" sz="2400" i="1" dirty="0" err="1" smtClean="0"/>
              <a:t>SourceForge</a:t>
            </a:r>
            <a:endParaRPr lang="en-US" sz="2400" i="1" dirty="0" smtClean="0"/>
          </a:p>
          <a:p>
            <a:r>
              <a:rPr lang="en-US" sz="3200" i="1" dirty="0" smtClean="0"/>
              <a:t>GitHub</a:t>
            </a:r>
            <a:r>
              <a:rPr lang="en-US" sz="3200" dirty="0" smtClean="0"/>
              <a:t> provides a website in which projects can be browsed</a:t>
            </a:r>
          </a:p>
          <a:p>
            <a:r>
              <a:rPr lang="en-US" sz="3200" dirty="0" smtClean="0"/>
              <a:t>Projects on </a:t>
            </a:r>
            <a:r>
              <a:rPr lang="en-US" sz="3200" i="1" dirty="0" smtClean="0"/>
              <a:t>GitHub</a:t>
            </a:r>
            <a:r>
              <a:rPr lang="en-US" sz="3200" dirty="0" smtClean="0"/>
              <a:t> are handled with </a:t>
            </a:r>
            <a:r>
              <a:rPr lang="en-US" sz="3200" dirty="0" err="1" smtClean="0"/>
              <a:t>Git</a:t>
            </a:r>
            <a:endParaRPr lang="en-US" sz="3200" dirty="0" smtClean="0"/>
          </a:p>
          <a:p>
            <a:r>
              <a:rPr lang="en-US" sz="3200" i="1" dirty="0" smtClean="0"/>
              <a:t>GitHub</a:t>
            </a:r>
            <a:r>
              <a:rPr lang="en-US" sz="3200" dirty="0" smtClean="0"/>
              <a:t> is most famous/used, but there are others as well</a:t>
            </a:r>
          </a:p>
          <a:p>
            <a:pPr lvl="1"/>
            <a:r>
              <a:rPr lang="en-US" sz="2400" dirty="0" err="1" smtClean="0"/>
              <a:t>eg</a:t>
            </a:r>
            <a:r>
              <a:rPr lang="en-US" sz="2400" dirty="0" smtClean="0"/>
              <a:t>, </a:t>
            </a:r>
            <a:r>
              <a:rPr lang="en-US" sz="2400" i="1" dirty="0" err="1" smtClean="0"/>
              <a:t>BitBucket</a:t>
            </a:r>
            <a:r>
              <a:rPr lang="en-US" sz="2400" dirty="0" smtClean="0"/>
              <a:t> and </a:t>
            </a:r>
            <a:r>
              <a:rPr lang="en-US" sz="2400" i="1" dirty="0" err="1" smtClean="0"/>
              <a:t>GitLab</a:t>
            </a:r>
            <a:endParaRPr lang="en-US" sz="2400" i="1" dirty="0" smtClean="0"/>
          </a:p>
        </p:txBody>
      </p:sp>
      <p:pic>
        <p:nvPicPr>
          <p:cNvPr id="1026" name="Picture 2" descr="Image result for github"/>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9498777" y="537103"/>
            <a:ext cx="2997515" cy="1573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7945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69231" y="0"/>
            <a:ext cx="12229736" cy="9673389"/>
          </a:xfrm>
          <a:prstGeom prst="rect">
            <a:avLst/>
          </a:prstGeom>
        </p:spPr>
      </p:pic>
    </p:spTree>
    <p:extLst>
      <p:ext uri="{BB962C8B-B14F-4D97-AF65-F5344CB8AC3E}">
        <p14:creationId xmlns:p14="http://schemas.microsoft.com/office/powerpoint/2010/main" val="2835987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What You Need To Do</a:t>
            </a:r>
            <a:endParaRPr lang="en-US" dirty="0"/>
          </a:p>
        </p:txBody>
      </p:sp>
      <p:sp>
        <p:nvSpPr>
          <p:cNvPr id="3" name="Content Placeholder 2"/>
          <p:cNvSpPr>
            <a:spLocks noGrp="1"/>
          </p:cNvSpPr>
          <p:nvPr>
            <p:ph idx="1"/>
          </p:nvPr>
        </p:nvSpPr>
        <p:spPr>
          <a:xfrm>
            <a:off x="279133" y="2603500"/>
            <a:ext cx="12522467" cy="6964012"/>
          </a:xfrm>
        </p:spPr>
        <p:txBody>
          <a:bodyPr/>
          <a:lstStyle/>
          <a:p>
            <a:pPr>
              <a:spcBef>
                <a:spcPts val="2100"/>
              </a:spcBef>
            </a:pPr>
            <a:r>
              <a:rPr lang="en-US" dirty="0" smtClean="0"/>
              <a:t>Install </a:t>
            </a:r>
            <a:r>
              <a:rPr lang="en-US" i="1" dirty="0" err="1" smtClean="0"/>
              <a:t>Git</a:t>
            </a:r>
            <a:r>
              <a:rPr lang="en-US" dirty="0" smtClean="0"/>
              <a:t>, if you don’t have it yet</a:t>
            </a:r>
          </a:p>
          <a:p>
            <a:pPr>
              <a:spcBef>
                <a:spcPts val="2100"/>
              </a:spcBef>
            </a:pPr>
            <a:r>
              <a:rPr lang="en-US" b="1" dirty="0" err="1" smtClean="0"/>
              <a:t>git</a:t>
            </a:r>
            <a:r>
              <a:rPr lang="en-US" b="1" dirty="0" smtClean="0"/>
              <a:t> clone https</a:t>
            </a:r>
            <a:r>
              <a:rPr lang="en-US" b="1" dirty="0"/>
              <a:t>://</a:t>
            </a:r>
            <a:r>
              <a:rPr lang="en-US" b="1" dirty="0" smtClean="0"/>
              <a:t>github.com/arcuri82/algorithms.git</a:t>
            </a:r>
            <a:endParaRPr lang="en-US" b="1" dirty="0"/>
          </a:p>
          <a:p>
            <a:pPr lvl="1">
              <a:spcBef>
                <a:spcPts val="2100"/>
              </a:spcBef>
            </a:pPr>
            <a:r>
              <a:rPr lang="en-US" dirty="0" smtClean="0"/>
              <a:t>clone </a:t>
            </a:r>
            <a:r>
              <a:rPr lang="en-US" dirty="0"/>
              <a:t>the repository on your local machine</a:t>
            </a:r>
          </a:p>
          <a:p>
            <a:pPr>
              <a:spcBef>
                <a:spcPts val="2100"/>
              </a:spcBef>
            </a:pPr>
            <a:r>
              <a:rPr lang="en-US" b="1" dirty="0" err="1" smtClean="0"/>
              <a:t>git</a:t>
            </a:r>
            <a:r>
              <a:rPr lang="en-US" b="1" dirty="0" smtClean="0"/>
              <a:t> pull</a:t>
            </a:r>
          </a:p>
          <a:p>
            <a:pPr lvl="1">
              <a:spcBef>
                <a:spcPts val="2100"/>
              </a:spcBef>
            </a:pPr>
            <a:r>
              <a:rPr lang="en-US" dirty="0"/>
              <a:t>update your local copy with the latest changes in the repository</a:t>
            </a:r>
          </a:p>
          <a:p>
            <a:pPr>
              <a:spcBef>
                <a:spcPts val="2100"/>
              </a:spcBef>
            </a:pPr>
            <a:r>
              <a:rPr lang="en-US" dirty="0"/>
              <a:t>Those commands can be run </a:t>
            </a:r>
            <a:r>
              <a:rPr lang="en-US" dirty="0" smtClean="0"/>
              <a:t>from a terminal, </a:t>
            </a:r>
            <a:r>
              <a:rPr lang="en-US" dirty="0"/>
              <a:t>or from your IDE (</a:t>
            </a:r>
            <a:r>
              <a:rPr lang="en-US" dirty="0" err="1"/>
              <a:t>eg</a:t>
            </a:r>
            <a:r>
              <a:rPr lang="en-US" dirty="0"/>
              <a:t>, </a:t>
            </a:r>
            <a:r>
              <a:rPr lang="en-US" dirty="0" smtClean="0"/>
              <a:t>IntelliJ)</a:t>
            </a:r>
            <a:endParaRPr lang="en-US" b="1" dirty="0" smtClean="0"/>
          </a:p>
          <a:p>
            <a:pPr>
              <a:spcBef>
                <a:spcPts val="2100"/>
              </a:spcBef>
            </a:pPr>
            <a:endParaRPr lang="en-US" b="1" dirty="0"/>
          </a:p>
        </p:txBody>
      </p:sp>
    </p:spTree>
    <p:extLst>
      <p:ext uri="{BB962C8B-B14F-4D97-AF65-F5344CB8AC3E}">
        <p14:creationId xmlns:p14="http://schemas.microsoft.com/office/powerpoint/2010/main" val="4044065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0963" y="444500"/>
            <a:ext cx="12290156" cy="2159000"/>
          </a:xfrm>
        </p:spPr>
        <p:txBody>
          <a:bodyPr>
            <a:normAutofit/>
          </a:bodyPr>
          <a:lstStyle/>
          <a:p>
            <a:r>
              <a:rPr lang="en-US" smtClean="0"/>
              <a:t>Why Studying Algorithms?</a:t>
            </a:r>
            <a:endParaRPr lang="en-US" dirty="0"/>
          </a:p>
        </p:txBody>
      </p:sp>
      <p:sp>
        <p:nvSpPr>
          <p:cNvPr id="3" name="Text Placeholder 2"/>
          <p:cNvSpPr>
            <a:spLocks noGrp="1"/>
          </p:cNvSpPr>
          <p:nvPr>
            <p:ph type="body" idx="1"/>
          </p:nvPr>
        </p:nvSpPr>
        <p:spPr>
          <a:xfrm>
            <a:off x="340963" y="2603500"/>
            <a:ext cx="12290156" cy="6286500"/>
          </a:xfrm>
        </p:spPr>
        <p:txBody>
          <a:bodyPr/>
          <a:lstStyle/>
          <a:p>
            <a:r>
              <a:rPr lang="en-US" dirty="0" smtClean="0"/>
              <a:t>Algorithms and data structures are the foundation of programming</a:t>
            </a:r>
          </a:p>
          <a:p>
            <a:pPr lvl="1"/>
            <a:r>
              <a:rPr lang="en-US" dirty="0" err="1"/>
              <a:t>i</a:t>
            </a:r>
            <a:r>
              <a:rPr lang="en-US" dirty="0" err="1" smtClean="0"/>
              <a:t>e</a:t>
            </a:r>
            <a:r>
              <a:rPr lang="en-US" dirty="0" smtClean="0"/>
              <a:t>, the base building blocks</a:t>
            </a:r>
          </a:p>
          <a:p>
            <a:r>
              <a:rPr lang="en-US" dirty="0" smtClean="0"/>
              <a:t>Impact on all fields of engineering and science</a:t>
            </a:r>
          </a:p>
          <a:p>
            <a:pPr lvl="1"/>
            <a:r>
              <a:rPr lang="en-US" dirty="0"/>
              <a:t>i</a:t>
            </a:r>
            <a:r>
              <a:rPr lang="en-US" dirty="0" smtClean="0"/>
              <a:t>nternet, computer graphics, social networks, biology, physics, etc. </a:t>
            </a:r>
          </a:p>
          <a:p>
            <a:r>
              <a:rPr lang="en-US" dirty="0" smtClean="0"/>
              <a:t>In this course, we will not build whole applications (</a:t>
            </a:r>
            <a:r>
              <a:rPr lang="en-US" dirty="0" err="1" smtClean="0"/>
              <a:t>eg</a:t>
            </a:r>
            <a:r>
              <a:rPr lang="en-US" dirty="0" smtClean="0"/>
              <a:t>, web or mobile), but rather concentrate on the building blocks to enable it in the next courses</a:t>
            </a:r>
            <a:endParaRPr lang="en-US" dirty="0"/>
          </a:p>
        </p:txBody>
      </p:sp>
    </p:spTree>
    <p:extLst>
      <p:ext uri="{BB962C8B-B14F-4D97-AF65-F5344CB8AC3E}">
        <p14:creationId xmlns:p14="http://schemas.microsoft.com/office/powerpoint/2010/main" val="3467364333"/>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Like it or not…</a:t>
            </a:r>
            <a:endParaRPr lang="en-US" dirty="0"/>
          </a:p>
        </p:txBody>
      </p:sp>
      <p:sp>
        <p:nvSpPr>
          <p:cNvPr id="3" name="Text Placeholder 2"/>
          <p:cNvSpPr>
            <a:spLocks noGrp="1"/>
          </p:cNvSpPr>
          <p:nvPr>
            <p:ph type="body" idx="1"/>
          </p:nvPr>
        </p:nvSpPr>
        <p:spPr>
          <a:xfrm>
            <a:off x="952500" y="3089275"/>
            <a:ext cx="11099800" cy="5826125"/>
          </a:xfrm>
        </p:spPr>
        <p:txBody>
          <a:bodyPr>
            <a:normAutofit/>
          </a:bodyPr>
          <a:lstStyle/>
          <a:p>
            <a:endParaRPr lang="en-US" dirty="0" smtClean="0"/>
          </a:p>
          <a:p>
            <a:r>
              <a:rPr lang="en-US" dirty="0" smtClean="0"/>
              <a:t>… used in practically most programs you will write</a:t>
            </a:r>
          </a:p>
          <a:p>
            <a:r>
              <a:rPr lang="en-US" dirty="0" smtClean="0"/>
              <a:t>… algorithms and data structures are very common exercises in job interviews</a:t>
            </a:r>
          </a:p>
          <a:p>
            <a:pPr lvl="1"/>
            <a:r>
              <a:rPr lang="en-US" dirty="0" smtClean="0"/>
              <a:t>Especially for juniors straight out of university </a:t>
            </a:r>
          </a:p>
          <a:p>
            <a:pPr lvl="1"/>
            <a:r>
              <a:rPr lang="en-US" dirty="0" smtClean="0"/>
              <a:t>Don’t be surprised to be asked to write a stack or a queue class on a whiteboard…</a:t>
            </a:r>
          </a:p>
          <a:p>
            <a:pPr lvl="1"/>
            <a:r>
              <a:rPr lang="en-US" dirty="0" smtClean="0"/>
              <a:t>… or other advanced algorithms</a:t>
            </a:r>
          </a:p>
          <a:p>
            <a:endParaRPr lang="en-US" dirty="0"/>
          </a:p>
        </p:txBody>
      </p:sp>
    </p:spTree>
    <p:extLst>
      <p:ext uri="{BB962C8B-B14F-4D97-AF65-F5344CB8AC3E}">
        <p14:creationId xmlns:p14="http://schemas.microsoft.com/office/powerpoint/2010/main" val="3130260091"/>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0101" y="247650"/>
            <a:ext cx="12719237" cy="6267450"/>
          </a:xfrm>
          <a:prstGeom prst="rect">
            <a:avLst/>
          </a:prstGeom>
        </p:spPr>
      </p:pic>
    </p:spTree>
    <p:extLst>
      <p:ext uri="{BB962C8B-B14F-4D97-AF65-F5344CB8AC3E}">
        <p14:creationId xmlns:p14="http://schemas.microsoft.com/office/powerpoint/2010/main" val="2344693386"/>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a:t>
            </a:r>
            <a:endParaRPr lang="en-US" dirty="0"/>
          </a:p>
        </p:txBody>
      </p:sp>
      <p:sp>
        <p:nvSpPr>
          <p:cNvPr id="3" name="Text Placeholder 2"/>
          <p:cNvSpPr>
            <a:spLocks noGrp="1"/>
          </p:cNvSpPr>
          <p:nvPr>
            <p:ph type="body" idx="1"/>
          </p:nvPr>
        </p:nvSpPr>
        <p:spPr/>
        <p:txBody>
          <a:bodyPr/>
          <a:lstStyle/>
          <a:p>
            <a:r>
              <a:rPr lang="en-US" dirty="0" smtClean="0"/>
              <a:t>(un)fortunately there is </a:t>
            </a:r>
            <a:r>
              <a:rPr lang="en-US" b="1" dirty="0" smtClean="0"/>
              <a:t>math</a:t>
            </a:r>
            <a:r>
              <a:rPr lang="en-US" dirty="0" smtClean="0"/>
              <a:t> involved…</a:t>
            </a:r>
          </a:p>
          <a:p>
            <a:r>
              <a:rPr lang="en-US" dirty="0" smtClean="0"/>
              <a:t>Math: can tell you </a:t>
            </a:r>
            <a:r>
              <a:rPr lang="en-US" b="1" dirty="0" smtClean="0"/>
              <a:t>WHY</a:t>
            </a:r>
            <a:r>
              <a:rPr lang="en-US" dirty="0" smtClean="0"/>
              <a:t> a particular algorithm or data structure performs in a certain way</a:t>
            </a:r>
          </a:p>
          <a:p>
            <a:pPr lvl="1"/>
            <a:r>
              <a:rPr lang="en-US" dirty="0" smtClean="0"/>
              <a:t>As an engineer, you need to make conscious decisions about what you use</a:t>
            </a:r>
          </a:p>
          <a:p>
            <a:r>
              <a:rPr lang="en-US" dirty="0" smtClean="0"/>
              <a:t>I like math, but, in contrast to lecturers of previous years or in other universities, I put more emphasis on the programming side…</a:t>
            </a:r>
          </a:p>
          <a:p>
            <a:endParaRPr lang="en-US" dirty="0"/>
          </a:p>
        </p:txBody>
      </p:sp>
    </p:spTree>
    <p:extLst>
      <p:ext uri="{BB962C8B-B14F-4D97-AF65-F5344CB8AC3E}">
        <p14:creationId xmlns:p14="http://schemas.microsoft.com/office/powerpoint/2010/main" val="732463917"/>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a:t>
            </a:r>
            <a:endParaRPr lang="en-US" dirty="0"/>
          </a:p>
        </p:txBody>
      </p:sp>
      <p:sp>
        <p:nvSpPr>
          <p:cNvPr id="3" name="Text Placeholder 2"/>
          <p:cNvSpPr>
            <a:spLocks noGrp="1"/>
          </p:cNvSpPr>
          <p:nvPr>
            <p:ph type="body" idx="1"/>
          </p:nvPr>
        </p:nvSpPr>
        <p:spPr>
          <a:xfrm>
            <a:off x="387458" y="2603499"/>
            <a:ext cx="12305654" cy="6881463"/>
          </a:xfrm>
        </p:spPr>
        <p:txBody>
          <a:bodyPr/>
          <a:lstStyle/>
          <a:p>
            <a:r>
              <a:rPr lang="en-US" dirty="0" smtClean="0"/>
              <a:t>This course is heavily based on coding</a:t>
            </a:r>
          </a:p>
          <a:p>
            <a:r>
              <a:rPr lang="en-US" dirty="0" smtClean="0"/>
              <a:t>There are going to be slides, but in class we will spend most of the time going through source code</a:t>
            </a:r>
          </a:p>
          <a:p>
            <a:r>
              <a:rPr lang="en-US" b="1" dirty="0" smtClean="0"/>
              <a:t>Slides will often just be a quick overview of what we will cover in the code</a:t>
            </a:r>
          </a:p>
          <a:p>
            <a:endParaRPr lang="en-US" dirty="0"/>
          </a:p>
        </p:txBody>
      </p:sp>
    </p:spTree>
    <p:extLst>
      <p:ext uri="{BB962C8B-B14F-4D97-AF65-F5344CB8AC3E}">
        <p14:creationId xmlns:p14="http://schemas.microsoft.com/office/powerpoint/2010/main" val="1140560414"/>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hape 153"/>
          <p:cNvSpPr>
            <a:spLocks noGrp="1"/>
          </p:cNvSpPr>
          <p:nvPr>
            <p:ph type="title"/>
          </p:nvPr>
        </p:nvSpPr>
        <p:spPr>
          <a:prstGeom prst="rect">
            <a:avLst/>
          </a:prstGeom>
        </p:spPr>
        <p:txBody>
          <a:bodyPr/>
          <a:lstStyle/>
          <a:p>
            <a:r>
              <a:t>Necessary Tools</a:t>
            </a:r>
          </a:p>
        </p:txBody>
      </p:sp>
      <p:sp>
        <p:nvSpPr>
          <p:cNvPr id="154" name="Shape 154"/>
          <p:cNvSpPr>
            <a:spLocks noGrp="1"/>
          </p:cNvSpPr>
          <p:nvPr>
            <p:ph type="body" idx="1"/>
          </p:nvPr>
        </p:nvSpPr>
        <p:spPr>
          <a:xfrm>
            <a:off x="471341" y="2609850"/>
            <a:ext cx="12038028" cy="6286500"/>
          </a:xfrm>
          <a:prstGeom prst="rect">
            <a:avLst/>
          </a:prstGeom>
        </p:spPr>
        <p:txBody>
          <a:bodyPr/>
          <a:lstStyle/>
          <a:p>
            <a:r>
              <a:rPr dirty="0"/>
              <a:t>Java </a:t>
            </a:r>
            <a:r>
              <a:rPr dirty="0" smtClean="0"/>
              <a:t>8</a:t>
            </a:r>
            <a:r>
              <a:rPr lang="en-US" dirty="0" smtClean="0"/>
              <a:t> JDK</a:t>
            </a:r>
          </a:p>
          <a:p>
            <a:pPr lvl="1"/>
            <a:r>
              <a:rPr lang="en-US" dirty="0" smtClean="0"/>
              <a:t>JDK 11 will come out during the course, so will not use it this year</a:t>
            </a:r>
          </a:p>
          <a:p>
            <a:pPr lvl="1"/>
            <a:r>
              <a:rPr lang="en-US" dirty="0" smtClean="0"/>
              <a:t>JDK 9 and 10 should be avoided, as non-LTS (Long-Term-Support), and having lifespan of just 6 months</a:t>
            </a:r>
            <a:endParaRPr dirty="0"/>
          </a:p>
          <a:p>
            <a:r>
              <a:rPr dirty="0" smtClean="0"/>
              <a:t>Git</a:t>
            </a:r>
            <a:endParaRPr lang="en-US" dirty="0" smtClean="0"/>
          </a:p>
          <a:p>
            <a:r>
              <a:rPr lang="en-US" dirty="0" smtClean="0"/>
              <a:t>IntelliJ Ultimate Edition</a:t>
            </a:r>
          </a:p>
          <a:p>
            <a:pPr lvl="1"/>
            <a:r>
              <a:rPr lang="en-US" dirty="0"/>
              <a:t>y</a:t>
            </a:r>
            <a:r>
              <a:rPr lang="en-US" dirty="0" smtClean="0"/>
              <a:t>ou might want to install </a:t>
            </a:r>
            <a:r>
              <a:rPr lang="en-US" i="1" dirty="0" err="1" smtClean="0"/>
              <a:t>JetBrains</a:t>
            </a:r>
            <a:r>
              <a:rPr lang="en-US" i="1" dirty="0" smtClean="0"/>
              <a:t> Toolbox </a:t>
            </a:r>
            <a:r>
              <a:rPr lang="en-US" dirty="0" smtClean="0"/>
              <a:t>first</a:t>
            </a:r>
          </a:p>
          <a:p>
            <a:pPr lvl="1"/>
            <a:r>
              <a:rPr lang="en-US" dirty="0" smtClean="0"/>
              <a:t>anyway, any other IDE would do, </a:t>
            </a:r>
            <a:r>
              <a:rPr lang="en-US" dirty="0" err="1" smtClean="0"/>
              <a:t>eg</a:t>
            </a:r>
            <a:r>
              <a:rPr lang="en-US" dirty="0" smtClean="0"/>
              <a:t> </a:t>
            </a:r>
            <a:r>
              <a:rPr lang="en-US" i="1" dirty="0" smtClean="0"/>
              <a:t>Eclipse</a:t>
            </a:r>
            <a:r>
              <a:rPr lang="en-US" dirty="0" smtClean="0"/>
              <a:t> and </a:t>
            </a:r>
            <a:r>
              <a:rPr lang="en-US" i="1" dirty="0" smtClean="0"/>
              <a:t>NetBeans</a:t>
            </a:r>
            <a:endParaRPr i="1" dirty="0"/>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a:t>
            </a:r>
            <a:endParaRPr lang="en-US" dirty="0"/>
          </a:p>
        </p:txBody>
      </p:sp>
      <p:sp>
        <p:nvSpPr>
          <p:cNvPr id="3" name="Text Placeholder 2"/>
          <p:cNvSpPr>
            <a:spLocks noGrp="1"/>
          </p:cNvSpPr>
          <p:nvPr>
            <p:ph type="body" idx="1"/>
          </p:nvPr>
        </p:nvSpPr>
        <p:spPr>
          <a:xfrm>
            <a:off x="269507" y="2603499"/>
            <a:ext cx="12493592" cy="6973637"/>
          </a:xfrm>
        </p:spPr>
        <p:txBody>
          <a:bodyPr/>
          <a:lstStyle/>
          <a:p>
            <a:r>
              <a:rPr lang="en-US" dirty="0" smtClean="0"/>
              <a:t>In this course, </a:t>
            </a:r>
            <a:r>
              <a:rPr lang="en-US" b="1" dirty="0" smtClean="0"/>
              <a:t>Java</a:t>
            </a:r>
            <a:r>
              <a:rPr lang="en-US" dirty="0" smtClean="0"/>
              <a:t> is used as programming language for the examples and exercises</a:t>
            </a:r>
          </a:p>
          <a:p>
            <a:r>
              <a:rPr lang="en-US" dirty="0" smtClean="0"/>
              <a:t>The concepts of Algorithms do apply to </a:t>
            </a:r>
            <a:r>
              <a:rPr lang="en-US" b="1" dirty="0" smtClean="0"/>
              <a:t>any</a:t>
            </a:r>
            <a:r>
              <a:rPr lang="en-US" dirty="0" smtClean="0"/>
              <a:t> programming language, and this is </a:t>
            </a:r>
            <a:r>
              <a:rPr lang="en-US" b="1" dirty="0" smtClean="0"/>
              <a:t>NOT</a:t>
            </a:r>
            <a:r>
              <a:rPr lang="en-US" dirty="0" smtClean="0"/>
              <a:t> a course on Java</a:t>
            </a:r>
          </a:p>
        </p:txBody>
      </p:sp>
    </p:spTree>
    <p:extLst>
      <p:ext uri="{BB962C8B-B14F-4D97-AF65-F5344CB8AC3E}">
        <p14:creationId xmlns:p14="http://schemas.microsoft.com/office/powerpoint/2010/main" val="3507756668"/>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121"/>
          <p:cNvSpPr>
            <a:spLocks noGrp="1"/>
          </p:cNvSpPr>
          <p:nvPr>
            <p:ph type="title"/>
          </p:nvPr>
        </p:nvSpPr>
        <p:spPr>
          <a:xfrm>
            <a:off x="461460" y="1310244"/>
            <a:ext cx="11216640" cy="1132570"/>
          </a:xfrm>
          <a:prstGeom prst="rect">
            <a:avLst/>
          </a:prstGeom>
        </p:spPr>
        <p:txBody>
          <a:bodyPr>
            <a:normAutofit fontScale="90000"/>
          </a:bodyPr>
          <a:lstStyle/>
          <a:p>
            <a:r>
              <a:rPr sz="7040" dirty="0"/>
              <a:t>About Me</a:t>
            </a:r>
          </a:p>
        </p:txBody>
      </p:sp>
      <p:pic>
        <p:nvPicPr>
          <p:cNvPr id="122" name="andrea_photo.jpg"/>
          <p:cNvPicPr>
            <a:picLocks noChangeAspect="1"/>
          </p:cNvPicPr>
          <p:nvPr/>
        </p:nvPicPr>
        <p:blipFill>
          <a:blip r:embed="rId2">
            <a:extLst/>
          </a:blip>
          <a:stretch>
            <a:fillRect/>
          </a:stretch>
        </p:blipFill>
        <p:spPr>
          <a:xfrm>
            <a:off x="10289964" y="2614771"/>
            <a:ext cx="1504950" cy="1885950"/>
          </a:xfrm>
          <a:prstGeom prst="rect">
            <a:avLst/>
          </a:prstGeom>
          <a:ln w="12700">
            <a:miter lim="400000"/>
          </a:ln>
        </p:spPr>
      </p:pic>
      <p:sp>
        <p:nvSpPr>
          <p:cNvPr id="123" name="Shape 123"/>
          <p:cNvSpPr/>
          <p:nvPr/>
        </p:nvSpPr>
        <p:spPr>
          <a:xfrm>
            <a:off x="10264220" y="4718278"/>
            <a:ext cx="1548501" cy="284693"/>
          </a:xfrm>
          <a:prstGeom prst="rect">
            <a:avLst/>
          </a:prstGeom>
          <a:ln w="12700">
            <a:miter lim="400000"/>
          </a:ln>
          <a:extLst>
            <a:ext uri="{C572A759-6A51-4108-AA02-DFA0A04FC94B}">
              <ma14:wrappingTextBoxFlag xmlns="" xmlns:ma14="http://schemas.microsoft.com/office/mac/drawingml/2011/main" val="1"/>
            </a:ext>
          </a:extLst>
        </p:spPr>
        <p:txBody>
          <a:bodyPr wrap="none" lIns="38100" tIns="38100" rIns="38100" bIns="38100" anchor="ctr">
            <a:spAutoFit/>
          </a:bodyPr>
          <a:lstStyle/>
          <a:p>
            <a:r>
              <a:rPr lang="en-US" sz="1350" dirty="0" smtClean="0"/>
              <a:t>Prof</a:t>
            </a:r>
            <a:r>
              <a:rPr sz="1350" dirty="0" smtClean="0"/>
              <a:t>. </a:t>
            </a:r>
            <a:r>
              <a:rPr sz="1350" dirty="0"/>
              <a:t>Andrea Arcuri</a:t>
            </a:r>
          </a:p>
        </p:txBody>
      </p:sp>
      <p:pic>
        <p:nvPicPr>
          <p:cNvPr id="124" name="2000px-Italy_looking_like_the_flag.svg.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69384" y="2689088"/>
            <a:ext cx="1615081" cy="1904179"/>
          </a:xfrm>
          <a:prstGeom prst="rect">
            <a:avLst/>
          </a:prstGeom>
          <a:ln w="12700">
            <a:miter lim="400000"/>
          </a:ln>
        </p:spPr>
      </p:pic>
      <p:pic>
        <p:nvPicPr>
          <p:cNvPr id="125" name="Leaning_Tower_of_Pisa_(April_2012).jp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979460" y="2638434"/>
            <a:ext cx="1275769" cy="2026190"/>
          </a:xfrm>
          <a:prstGeom prst="rect">
            <a:avLst/>
          </a:prstGeom>
          <a:ln w="12700">
            <a:miter lim="400000"/>
          </a:ln>
        </p:spPr>
      </p:pic>
      <p:pic>
        <p:nvPicPr>
          <p:cNvPr id="126" name="Flag_of_the_USA_Oct2011.jpg"/>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6164506" y="3853289"/>
            <a:ext cx="1116798" cy="837599"/>
          </a:xfrm>
          <a:prstGeom prst="rect">
            <a:avLst/>
          </a:prstGeom>
          <a:ln w="12700">
            <a:miter lim="400000"/>
          </a:ln>
        </p:spPr>
      </p:pic>
      <p:pic>
        <p:nvPicPr>
          <p:cNvPr id="127" name="Flag_of_the_United_Kingdom.svg.png"/>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5749615" y="2666521"/>
            <a:ext cx="1829277" cy="914639"/>
          </a:xfrm>
          <a:prstGeom prst="rect">
            <a:avLst/>
          </a:prstGeom>
          <a:ln w="12700">
            <a:miter lim="400000"/>
          </a:ln>
        </p:spPr>
      </p:pic>
      <p:pic>
        <p:nvPicPr>
          <p:cNvPr id="128" name="simula.png"/>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5187471" y="5659641"/>
            <a:ext cx="3070867" cy="702889"/>
          </a:xfrm>
          <a:prstGeom prst="rect">
            <a:avLst/>
          </a:prstGeom>
          <a:ln w="12700">
            <a:miter lim="400000"/>
          </a:ln>
        </p:spPr>
      </p:pic>
      <p:pic>
        <p:nvPicPr>
          <p:cNvPr id="129" name="westerngeco.jpg"/>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9705832" y="5477442"/>
            <a:ext cx="2369914" cy="914639"/>
          </a:xfrm>
          <a:prstGeom prst="rect">
            <a:avLst/>
          </a:prstGeom>
          <a:ln w="12700">
            <a:miter lim="400000"/>
          </a:ln>
        </p:spPr>
      </p:pic>
      <p:pic>
        <p:nvPicPr>
          <p:cNvPr id="130" name="scienta.png"/>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704243" y="7204533"/>
            <a:ext cx="3160443" cy="1095882"/>
          </a:xfrm>
          <a:prstGeom prst="rect">
            <a:avLst/>
          </a:prstGeom>
          <a:ln w="12700">
            <a:miter lim="400000"/>
          </a:ln>
        </p:spPr>
      </p:pic>
      <p:pic>
        <p:nvPicPr>
          <p:cNvPr id="131" name="telenor-logo.png"/>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5271753" y="7071646"/>
            <a:ext cx="2784999" cy="1228768"/>
          </a:xfrm>
          <a:prstGeom prst="rect">
            <a:avLst/>
          </a:prstGeom>
          <a:ln w="12700">
            <a:miter lim="400000"/>
          </a:ln>
        </p:spPr>
      </p:pic>
      <p:pic>
        <p:nvPicPr>
          <p:cNvPr id="132" name="University of Luxembourg-VTxOGTxAjWS9KLNLwY9KhzbIU5oKuGkG.jpg"/>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9986666" y="6719586"/>
            <a:ext cx="1808249" cy="1619251"/>
          </a:xfrm>
          <a:prstGeom prst="rect">
            <a:avLst/>
          </a:prstGeom>
          <a:ln w="12700">
            <a:miter lim="400000"/>
          </a:ln>
        </p:spPr>
      </p:pic>
      <p:pic>
        <p:nvPicPr>
          <p:cNvPr id="2" name="Picture 1"/>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1155305" y="5530665"/>
            <a:ext cx="2258320" cy="1272293"/>
          </a:xfrm>
          <a:prstGeom prst="rect">
            <a:avLst/>
          </a:prstGeom>
        </p:spPr>
      </p:pic>
    </p:spTree>
    <p:extLst>
      <p:ext uri="{BB962C8B-B14F-4D97-AF65-F5344CB8AC3E}">
        <p14:creationId xmlns:p14="http://schemas.microsoft.com/office/powerpoint/2010/main" val="2173827728"/>
      </p:ext>
    </p:extLst>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Java?</a:t>
            </a:r>
            <a:endParaRPr lang="en-US" dirty="0"/>
          </a:p>
        </p:txBody>
      </p:sp>
      <p:sp>
        <p:nvSpPr>
          <p:cNvPr id="3" name="Text Placeholder 2"/>
          <p:cNvSpPr>
            <a:spLocks noGrp="1"/>
          </p:cNvSpPr>
          <p:nvPr>
            <p:ph type="body" idx="1"/>
          </p:nvPr>
        </p:nvSpPr>
        <p:spPr>
          <a:xfrm>
            <a:off x="308008" y="2603499"/>
            <a:ext cx="12522468" cy="6906261"/>
          </a:xfrm>
        </p:spPr>
        <p:txBody>
          <a:bodyPr>
            <a:normAutofit lnSpcReduction="10000"/>
          </a:bodyPr>
          <a:lstStyle/>
          <a:p>
            <a:pPr>
              <a:spcBef>
                <a:spcPts val="2100"/>
              </a:spcBef>
            </a:pPr>
            <a:r>
              <a:rPr lang="en-US" dirty="0"/>
              <a:t>Need </a:t>
            </a:r>
            <a:r>
              <a:rPr lang="en-US" i="1" dirty="0"/>
              <a:t>object-oriented</a:t>
            </a:r>
            <a:r>
              <a:rPr lang="en-US" dirty="0"/>
              <a:t> language that is </a:t>
            </a:r>
            <a:r>
              <a:rPr lang="en-US" b="1" dirty="0"/>
              <a:t>strongly </a:t>
            </a:r>
            <a:r>
              <a:rPr lang="en-US" b="1" dirty="0" smtClean="0"/>
              <a:t>typed</a:t>
            </a:r>
          </a:p>
          <a:p>
            <a:pPr>
              <a:spcBef>
                <a:spcPts val="2100"/>
              </a:spcBef>
            </a:pPr>
            <a:r>
              <a:rPr lang="en-US" b="1" dirty="0" smtClean="0"/>
              <a:t>Java:</a:t>
            </a:r>
            <a:r>
              <a:rPr lang="en-US" dirty="0" smtClean="0"/>
              <a:t> one </a:t>
            </a:r>
            <a:r>
              <a:rPr lang="en-US" dirty="0"/>
              <a:t>of the most popular </a:t>
            </a:r>
            <a:r>
              <a:rPr lang="en-US" dirty="0" smtClean="0"/>
              <a:t>languages, and you have already seen it in previous courses</a:t>
            </a:r>
          </a:p>
          <a:p>
            <a:pPr>
              <a:spcBef>
                <a:spcPts val="2100"/>
              </a:spcBef>
            </a:pPr>
            <a:r>
              <a:rPr lang="en-US" b="1" dirty="0" err="1" smtClean="0"/>
              <a:t>Kotlin</a:t>
            </a:r>
            <a:r>
              <a:rPr lang="en-US" dirty="0" smtClean="0"/>
              <a:t>: great language (my favorite), but too advanced</a:t>
            </a:r>
            <a:endParaRPr lang="en-US" dirty="0"/>
          </a:p>
          <a:p>
            <a:pPr>
              <a:spcBef>
                <a:spcPts val="2100"/>
              </a:spcBef>
            </a:pPr>
            <a:r>
              <a:rPr lang="en-US" b="1" dirty="0" smtClean="0"/>
              <a:t>C#: </a:t>
            </a:r>
            <a:r>
              <a:rPr lang="en-US" dirty="0"/>
              <a:t>would had been a great choice </a:t>
            </a:r>
            <a:r>
              <a:rPr lang="en-US" dirty="0" smtClean="0"/>
              <a:t>as well</a:t>
            </a:r>
            <a:endParaRPr lang="en-US" b="1" dirty="0"/>
          </a:p>
          <a:p>
            <a:pPr>
              <a:spcBef>
                <a:spcPts val="2100"/>
              </a:spcBef>
            </a:pPr>
            <a:r>
              <a:rPr lang="en-US" b="1" dirty="0" smtClean="0"/>
              <a:t>C++</a:t>
            </a:r>
            <a:r>
              <a:rPr lang="en-US" dirty="0" smtClean="0"/>
              <a:t>: good choice, but can get tricky when dealing with memory allocation issues and OS dependent</a:t>
            </a:r>
          </a:p>
          <a:p>
            <a:pPr>
              <a:spcBef>
                <a:spcPts val="2100"/>
              </a:spcBef>
            </a:pPr>
            <a:r>
              <a:rPr lang="en-US" b="1" dirty="0" smtClean="0"/>
              <a:t>JavaScript</a:t>
            </a:r>
            <a:r>
              <a:rPr lang="en-US" dirty="0" smtClean="0"/>
              <a:t>: HELL NO!!! There is a limit to sadism…</a:t>
            </a:r>
          </a:p>
          <a:p>
            <a:pPr>
              <a:spcBef>
                <a:spcPts val="2100"/>
              </a:spcBef>
            </a:pPr>
            <a:r>
              <a:rPr lang="en-US" b="1" dirty="0" smtClean="0"/>
              <a:t>Python</a:t>
            </a:r>
            <a:r>
              <a:rPr lang="en-US" dirty="0" smtClean="0"/>
              <a:t>: not statically typed</a:t>
            </a:r>
          </a:p>
          <a:p>
            <a:pPr>
              <a:spcBef>
                <a:spcPts val="2100"/>
              </a:spcBef>
            </a:pPr>
            <a:r>
              <a:rPr lang="en-US" b="1" dirty="0" smtClean="0"/>
              <a:t>Go</a:t>
            </a:r>
            <a:r>
              <a:rPr lang="en-US" dirty="0" smtClean="0"/>
              <a:t>: no </a:t>
            </a:r>
            <a:r>
              <a:rPr lang="en-US" i="1" dirty="0" smtClean="0"/>
              <a:t>Generic</a:t>
            </a:r>
            <a:r>
              <a:rPr lang="en-US" dirty="0" smtClean="0"/>
              <a:t> types</a:t>
            </a:r>
            <a:endParaRPr lang="en-US" dirty="0"/>
          </a:p>
        </p:txBody>
      </p:sp>
    </p:spTree>
    <p:extLst>
      <p:ext uri="{BB962C8B-B14F-4D97-AF65-F5344CB8AC3E}">
        <p14:creationId xmlns:p14="http://schemas.microsoft.com/office/powerpoint/2010/main" val="1705337327"/>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Shape 156"/>
          <p:cNvSpPr>
            <a:spLocks noGrp="1"/>
          </p:cNvSpPr>
          <p:nvPr>
            <p:ph type="title"/>
          </p:nvPr>
        </p:nvSpPr>
        <p:spPr>
          <a:prstGeom prst="rect">
            <a:avLst/>
          </a:prstGeom>
        </p:spPr>
        <p:txBody>
          <a:bodyPr/>
          <a:lstStyle/>
          <a:p>
            <a:r>
              <a:t>If You Skip Class…</a:t>
            </a:r>
          </a:p>
        </p:txBody>
      </p:sp>
      <p:sp>
        <p:nvSpPr>
          <p:cNvPr id="157" name="Shape 157"/>
          <p:cNvSpPr>
            <a:spLocks noGrp="1"/>
          </p:cNvSpPr>
          <p:nvPr>
            <p:ph type="body" idx="1"/>
          </p:nvPr>
        </p:nvSpPr>
        <p:spPr>
          <a:xfrm>
            <a:off x="277465" y="2603500"/>
            <a:ext cx="12449871" cy="6872189"/>
          </a:xfrm>
          <a:prstGeom prst="rect">
            <a:avLst/>
          </a:prstGeom>
        </p:spPr>
        <p:txBody>
          <a:bodyPr/>
          <a:lstStyle/>
          <a:p>
            <a:r>
              <a:rPr dirty="0"/>
              <a:t>Usually acceptable that a student skips 1-2 classes</a:t>
            </a:r>
          </a:p>
          <a:p>
            <a:r>
              <a:rPr dirty="0"/>
              <a:t>You are supposed to attend, although no strict checks</a:t>
            </a:r>
          </a:p>
          <a:p>
            <a:r>
              <a:rPr dirty="0"/>
              <a:t>If you skip too many classes, it is </a:t>
            </a:r>
            <a:r>
              <a:rPr b="1" dirty="0">
                <a:latin typeface="Helvetica"/>
                <a:ea typeface="Helvetica"/>
                <a:cs typeface="Helvetica"/>
                <a:sym typeface="Helvetica"/>
              </a:rPr>
              <a:t>YOUR </a:t>
            </a:r>
            <a:r>
              <a:rPr dirty="0"/>
              <a:t>responsibility to catch up and find out what done in </a:t>
            </a:r>
            <a:r>
              <a:rPr dirty="0" smtClean="0"/>
              <a:t>class</a:t>
            </a:r>
            <a:endParaRPr lang="en-US" dirty="0" smtClean="0"/>
          </a:p>
          <a:p>
            <a:pPr lvl="1"/>
            <a:r>
              <a:rPr lang="en-US" dirty="0"/>
              <a:t>y</a:t>
            </a:r>
            <a:r>
              <a:rPr lang="en-US" dirty="0" smtClean="0"/>
              <a:t>ou are adults, after all…</a:t>
            </a:r>
            <a:endParaRPr dirty="0"/>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Shape 159"/>
          <p:cNvSpPr>
            <a:spLocks noGrp="1"/>
          </p:cNvSpPr>
          <p:nvPr>
            <p:ph type="title"/>
          </p:nvPr>
        </p:nvSpPr>
        <p:spPr>
          <a:prstGeom prst="rect">
            <a:avLst/>
          </a:prstGeom>
        </p:spPr>
        <p:txBody>
          <a:bodyPr/>
          <a:lstStyle/>
          <a:p>
            <a:r>
              <a:t>Exams</a:t>
            </a:r>
          </a:p>
        </p:txBody>
      </p:sp>
      <p:sp>
        <p:nvSpPr>
          <p:cNvPr id="160" name="Shape 160"/>
          <p:cNvSpPr>
            <a:spLocks noGrp="1"/>
          </p:cNvSpPr>
          <p:nvPr>
            <p:ph type="body" idx="1"/>
          </p:nvPr>
        </p:nvSpPr>
        <p:spPr>
          <a:xfrm>
            <a:off x="395926" y="2603500"/>
            <a:ext cx="12292552" cy="6710182"/>
          </a:xfrm>
          <a:prstGeom prst="rect">
            <a:avLst/>
          </a:prstGeom>
        </p:spPr>
        <p:txBody>
          <a:bodyPr>
            <a:normAutofit fontScale="92500" lnSpcReduction="10000"/>
          </a:bodyPr>
          <a:lstStyle/>
          <a:p>
            <a:r>
              <a:rPr lang="en-US" dirty="0" smtClean="0"/>
              <a:t>3 hour written exam</a:t>
            </a:r>
          </a:p>
          <a:p>
            <a:r>
              <a:rPr lang="en-US" dirty="0" smtClean="0"/>
              <a:t>Expect around 10 questions/exercises</a:t>
            </a:r>
          </a:p>
          <a:p>
            <a:pPr lvl="1"/>
            <a:r>
              <a:rPr lang="en-US" dirty="0" smtClean="0"/>
              <a:t>Based on slides and all code in the </a:t>
            </a:r>
            <a:r>
              <a:rPr lang="en-US" dirty="0" smtClean="0"/>
              <a:t>repository</a:t>
            </a:r>
          </a:p>
          <a:p>
            <a:pPr lvl="1"/>
            <a:r>
              <a:rPr lang="en-US" dirty="0" smtClean="0"/>
              <a:t>Typically only 1 question from the Advanced Topics</a:t>
            </a:r>
            <a:endParaRPr lang="en-US" dirty="0" smtClean="0"/>
          </a:p>
          <a:p>
            <a:pPr lvl="1"/>
            <a:r>
              <a:rPr lang="en-US" dirty="0" smtClean="0"/>
              <a:t>Note: this might change… but if so, you will be told before the exam</a:t>
            </a:r>
          </a:p>
          <a:p>
            <a:r>
              <a:rPr lang="en-US" dirty="0" smtClean="0"/>
              <a:t>Expect theoretical questions and also the writing of code on paper (at least 1, but no more than 50%)</a:t>
            </a:r>
          </a:p>
          <a:p>
            <a:r>
              <a:rPr lang="en-US" dirty="0" smtClean="0"/>
              <a:t>The exam is based on what covered in the </a:t>
            </a:r>
            <a:r>
              <a:rPr lang="en-US" dirty="0" err="1" smtClean="0"/>
              <a:t>Git</a:t>
            </a:r>
            <a:r>
              <a:rPr lang="en-US" dirty="0" smtClean="0"/>
              <a:t> repository</a:t>
            </a:r>
          </a:p>
          <a:p>
            <a:pPr lvl="1"/>
            <a:r>
              <a:rPr lang="en-US" dirty="0"/>
              <a:t>t</a:t>
            </a:r>
            <a:r>
              <a:rPr lang="en-US" dirty="0" smtClean="0"/>
              <a:t>he book just gives you extra info and clarifications</a:t>
            </a:r>
          </a:p>
          <a:p>
            <a:pPr lvl="1"/>
            <a:r>
              <a:rPr lang="en-US" dirty="0"/>
              <a:t>e</a:t>
            </a:r>
            <a:r>
              <a:rPr lang="en-US" dirty="0" smtClean="0"/>
              <a:t>xam is based on code in the </a:t>
            </a:r>
            <a:r>
              <a:rPr lang="en-US" dirty="0" err="1" smtClean="0"/>
              <a:t>Git</a:t>
            </a:r>
            <a:r>
              <a:rPr lang="en-US" dirty="0" smtClean="0"/>
              <a:t> repository, NOT the one of the book </a:t>
            </a:r>
            <a:endParaRPr dirty="0" smtClean="0"/>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In </a:t>
            </a:r>
            <a:r>
              <a:rPr lang="en-US" dirty="0"/>
              <a:t>T</a:t>
            </a:r>
            <a:r>
              <a:rPr lang="en-US" dirty="0" smtClean="0"/>
              <a:t>he </a:t>
            </a:r>
            <a:r>
              <a:rPr lang="en-US" dirty="0"/>
              <a:t>E</a:t>
            </a:r>
            <a:r>
              <a:rPr lang="en-US" dirty="0" smtClean="0"/>
              <a:t>xam</a:t>
            </a:r>
            <a:endParaRPr lang="en-US" dirty="0"/>
          </a:p>
        </p:txBody>
      </p:sp>
      <p:sp>
        <p:nvSpPr>
          <p:cNvPr id="3" name="Text Placeholder 2"/>
          <p:cNvSpPr>
            <a:spLocks noGrp="1"/>
          </p:cNvSpPr>
          <p:nvPr>
            <p:ph type="body" idx="1"/>
          </p:nvPr>
        </p:nvSpPr>
        <p:spPr>
          <a:xfrm>
            <a:off x="271167" y="2603499"/>
            <a:ext cx="12530433" cy="7019773"/>
          </a:xfrm>
        </p:spPr>
        <p:txBody>
          <a:bodyPr/>
          <a:lstStyle/>
          <a:p>
            <a:r>
              <a:rPr lang="en-US" dirty="0" smtClean="0"/>
              <a:t>There are 12 classes which you need to know by heart, and be able to write from scratch</a:t>
            </a:r>
          </a:p>
          <a:p>
            <a:pPr lvl="1"/>
            <a:r>
              <a:rPr lang="en-US" i="1" dirty="0" err="1" smtClean="0"/>
              <a:t>MyListStringContainer</a:t>
            </a:r>
            <a:r>
              <a:rPr lang="en-US" i="1" dirty="0"/>
              <a:t>, </a:t>
            </a:r>
            <a:r>
              <a:rPr lang="en-US" i="1" dirty="0" err="1"/>
              <a:t>MyStackLinkedList</a:t>
            </a:r>
            <a:r>
              <a:rPr lang="en-US" i="1" dirty="0"/>
              <a:t>, </a:t>
            </a:r>
            <a:r>
              <a:rPr lang="en-US" i="1" dirty="0" err="1" smtClean="0"/>
              <a:t>MyQueueArray</a:t>
            </a:r>
            <a:r>
              <a:rPr lang="en-US" i="1" dirty="0"/>
              <a:t>, </a:t>
            </a:r>
            <a:r>
              <a:rPr lang="en-US" i="1" dirty="0" err="1" smtClean="0"/>
              <a:t>BubbleSort</a:t>
            </a:r>
            <a:r>
              <a:rPr lang="en-US" i="1" dirty="0"/>
              <a:t>, </a:t>
            </a:r>
            <a:r>
              <a:rPr lang="en-US" i="1" dirty="0" err="1" smtClean="0"/>
              <a:t>InsertionSort</a:t>
            </a:r>
            <a:r>
              <a:rPr lang="en-US" i="1" dirty="0"/>
              <a:t>, </a:t>
            </a:r>
            <a:r>
              <a:rPr lang="en-US" i="1" dirty="0" err="1" smtClean="0"/>
              <a:t>MergeSort</a:t>
            </a:r>
            <a:r>
              <a:rPr lang="en-US" i="1" dirty="0"/>
              <a:t>, </a:t>
            </a:r>
            <a:r>
              <a:rPr lang="en-US" i="1" dirty="0" err="1" smtClean="0"/>
              <a:t>QuickSort</a:t>
            </a:r>
            <a:r>
              <a:rPr lang="en-US" i="1" dirty="0"/>
              <a:t>, </a:t>
            </a:r>
            <a:r>
              <a:rPr lang="en-US" i="1" dirty="0" err="1" smtClean="0"/>
              <a:t>MyMapBinarySearchTree</a:t>
            </a:r>
            <a:r>
              <a:rPr lang="en-US" i="1" dirty="0"/>
              <a:t>, </a:t>
            </a:r>
            <a:r>
              <a:rPr lang="en-US" i="1" dirty="0" err="1" smtClean="0"/>
              <a:t>MyHashMapWithLists</a:t>
            </a:r>
            <a:r>
              <a:rPr lang="en-US" i="1" dirty="0"/>
              <a:t>, </a:t>
            </a:r>
            <a:r>
              <a:rPr lang="en-US" i="1" dirty="0" err="1" smtClean="0"/>
              <a:t>MyStreamSupport</a:t>
            </a:r>
            <a:r>
              <a:rPr lang="en-US" i="1" dirty="0"/>
              <a:t>, </a:t>
            </a:r>
            <a:r>
              <a:rPr lang="en-US" i="1" dirty="0" err="1" smtClean="0"/>
              <a:t>UndirectedGraph</a:t>
            </a:r>
            <a:r>
              <a:rPr lang="en-US" i="1" dirty="0" smtClean="0"/>
              <a:t>, </a:t>
            </a:r>
            <a:r>
              <a:rPr lang="en-US" i="1" dirty="0" err="1" smtClean="0"/>
              <a:t>TextSearchKMP</a:t>
            </a:r>
            <a:endParaRPr lang="en-US" i="1" dirty="0" smtClean="0"/>
          </a:p>
          <a:p>
            <a:pPr lvl="1"/>
            <a:r>
              <a:rPr lang="en-US" dirty="0" smtClean="0"/>
              <a:t>In the exercises, you will be asked to write them on paper</a:t>
            </a:r>
          </a:p>
          <a:p>
            <a:pPr lvl="1"/>
            <a:r>
              <a:rPr lang="en-US" dirty="0" smtClean="0"/>
              <a:t>You can expect 1-3 of them ending up in the exam</a:t>
            </a:r>
          </a:p>
          <a:p>
            <a:r>
              <a:rPr lang="en-US" dirty="0" smtClean="0"/>
              <a:t>Note: you can still get questions from any of the code in the repository</a:t>
            </a:r>
          </a:p>
          <a:p>
            <a:pPr lvl="1"/>
            <a:r>
              <a:rPr lang="en-US" dirty="0" smtClean="0"/>
              <a:t>but </a:t>
            </a:r>
            <a:r>
              <a:rPr lang="en-US" i="1" dirty="0" smtClean="0"/>
              <a:t>usually</a:t>
            </a:r>
            <a:r>
              <a:rPr lang="en-US" dirty="0" smtClean="0"/>
              <a:t> in those cases it is just to complete the code from a starting snippet, or find bugs in them</a:t>
            </a:r>
            <a:endParaRPr lang="en-US" dirty="0"/>
          </a:p>
        </p:txBody>
      </p:sp>
    </p:spTree>
    <p:extLst>
      <p:ext uri="{BB962C8B-B14F-4D97-AF65-F5344CB8AC3E}">
        <p14:creationId xmlns:p14="http://schemas.microsoft.com/office/powerpoint/2010/main" val="609568336"/>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444500"/>
            <a:ext cx="6188529" cy="2159000"/>
          </a:xfrm>
        </p:spPr>
        <p:txBody>
          <a:bodyPr/>
          <a:lstStyle/>
          <a:p>
            <a:r>
              <a:rPr lang="en-US" dirty="0" smtClean="0"/>
              <a:t>Difficulty</a:t>
            </a:r>
            <a:endParaRPr lang="en-US" dirty="0"/>
          </a:p>
        </p:txBody>
      </p:sp>
      <p:sp>
        <p:nvSpPr>
          <p:cNvPr id="3" name="Text Placeholder 2"/>
          <p:cNvSpPr>
            <a:spLocks noGrp="1"/>
          </p:cNvSpPr>
          <p:nvPr>
            <p:ph type="body" idx="1"/>
          </p:nvPr>
        </p:nvSpPr>
        <p:spPr>
          <a:xfrm>
            <a:off x="309966" y="2603499"/>
            <a:ext cx="12491634" cy="6896962"/>
          </a:xfrm>
        </p:spPr>
        <p:txBody>
          <a:bodyPr/>
          <a:lstStyle/>
          <a:p>
            <a:r>
              <a:rPr lang="en-US" dirty="0" smtClean="0"/>
              <a:t>This is a </a:t>
            </a:r>
            <a:r>
              <a:rPr lang="en-US" b="1" dirty="0" smtClean="0"/>
              <a:t>difficult</a:t>
            </a:r>
            <a:r>
              <a:rPr lang="en-US" dirty="0" smtClean="0"/>
              <a:t> course, more difficult than what you might be used to and expect</a:t>
            </a:r>
          </a:p>
          <a:p>
            <a:r>
              <a:rPr lang="en-US" dirty="0" smtClean="0"/>
              <a:t>Not uncommon that </a:t>
            </a:r>
            <a:r>
              <a:rPr lang="en-US" i="1" dirty="0" smtClean="0"/>
              <a:t>many</a:t>
            </a:r>
            <a:r>
              <a:rPr lang="en-US" dirty="0" smtClean="0"/>
              <a:t> students </a:t>
            </a:r>
            <a:r>
              <a:rPr lang="en-US" b="1" dirty="0" smtClean="0"/>
              <a:t>fail</a:t>
            </a:r>
            <a:r>
              <a:rPr lang="en-US" dirty="0" smtClean="0"/>
              <a:t> the exam</a:t>
            </a:r>
          </a:p>
          <a:p>
            <a:r>
              <a:rPr lang="en-US" dirty="0" smtClean="0"/>
              <a:t>You need to study </a:t>
            </a:r>
            <a:r>
              <a:rPr lang="en-US" b="1" dirty="0" smtClean="0"/>
              <a:t>each week</a:t>
            </a:r>
            <a:r>
              <a:rPr lang="en-US" dirty="0" smtClean="0"/>
              <a:t>, and do </a:t>
            </a:r>
            <a:r>
              <a:rPr lang="en-US" b="1" dirty="0" smtClean="0"/>
              <a:t>all</a:t>
            </a:r>
            <a:r>
              <a:rPr lang="en-US" dirty="0" smtClean="0"/>
              <a:t> the exercises</a:t>
            </a:r>
          </a:p>
          <a:p>
            <a:r>
              <a:rPr lang="en-US" dirty="0" smtClean="0"/>
              <a:t>Forget trying to learn it in just a couple of weeks/days before the exam</a:t>
            </a:r>
            <a:r>
              <a:rPr lang="mr-IN" dirty="0" smtClean="0"/>
              <a:t>…</a:t>
            </a:r>
            <a:endParaRPr lang="en-US" dirty="0" smtClean="0"/>
          </a:p>
          <a:p>
            <a:pPr lvl="1"/>
            <a:r>
              <a:rPr lang="en-US" dirty="0" smtClean="0"/>
              <a:t>I keep saying it every time, but students do not believe me, and then are surprised when they get an F</a:t>
            </a:r>
            <a:r>
              <a:rPr lang="mr-IN" dirty="0" smtClean="0"/>
              <a:t>…</a:t>
            </a:r>
            <a:endParaRPr lang="en-US" dirty="0" smtClean="0"/>
          </a:p>
        </p:txBody>
      </p:sp>
      <p:pic>
        <p:nvPicPr>
          <p:cNvPr id="1026" name="Picture 2" descr="Image result for shall not pass ex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40082" y="357288"/>
            <a:ext cx="4161518" cy="23334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0373526"/>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Exam Results</a:t>
            </a:r>
            <a:endParaRPr lang="en-US" dirty="0"/>
          </a:p>
        </p:txBody>
      </p:sp>
      <p:sp>
        <p:nvSpPr>
          <p:cNvPr id="3" name="Text Placeholder 2"/>
          <p:cNvSpPr>
            <a:spLocks noGrp="1"/>
          </p:cNvSpPr>
          <p:nvPr>
            <p:ph type="body" idx="1"/>
          </p:nvPr>
        </p:nvSpPr>
        <p:spPr>
          <a:xfrm>
            <a:off x="239636" y="2603499"/>
            <a:ext cx="12637638" cy="6981935"/>
          </a:xfrm>
        </p:spPr>
        <p:txBody>
          <a:bodyPr>
            <a:normAutofit fontScale="92500"/>
          </a:bodyPr>
          <a:lstStyle/>
          <a:p>
            <a:r>
              <a:rPr lang="en-US" b="1" dirty="0" smtClean="0"/>
              <a:t>40%</a:t>
            </a:r>
            <a:r>
              <a:rPr lang="en-US" dirty="0" smtClean="0"/>
              <a:t> score for </a:t>
            </a:r>
            <a:r>
              <a:rPr lang="en-US" b="1" dirty="0" smtClean="0"/>
              <a:t>E</a:t>
            </a:r>
            <a:r>
              <a:rPr lang="en-US" dirty="0" smtClean="0"/>
              <a:t>, and </a:t>
            </a:r>
            <a:r>
              <a:rPr lang="en-US" b="1" dirty="0" smtClean="0"/>
              <a:t>90%</a:t>
            </a:r>
            <a:r>
              <a:rPr lang="en-US" dirty="0" smtClean="0"/>
              <a:t> for </a:t>
            </a:r>
            <a:r>
              <a:rPr lang="en-US" b="1" dirty="0" smtClean="0"/>
              <a:t>A</a:t>
            </a:r>
          </a:p>
          <a:p>
            <a:r>
              <a:rPr lang="en-US" dirty="0" smtClean="0"/>
              <a:t>But that would usually mean </a:t>
            </a:r>
            <a:r>
              <a:rPr lang="en-US" b="1" dirty="0" smtClean="0"/>
              <a:t>60%-80% </a:t>
            </a:r>
            <a:r>
              <a:rPr lang="en-US" dirty="0" smtClean="0"/>
              <a:t>of students get an </a:t>
            </a:r>
            <a:r>
              <a:rPr lang="en-US" b="1" dirty="0" smtClean="0"/>
              <a:t>F</a:t>
            </a:r>
            <a:r>
              <a:rPr lang="en-US" dirty="0" smtClean="0"/>
              <a:t>, and top grade is a </a:t>
            </a:r>
            <a:r>
              <a:rPr lang="en-US" b="1" dirty="0" smtClean="0"/>
              <a:t>C</a:t>
            </a:r>
            <a:r>
              <a:rPr lang="en-US" dirty="0" smtClean="0"/>
              <a:t>, as </a:t>
            </a:r>
            <a:r>
              <a:rPr lang="en-US" i="1" dirty="0" smtClean="0"/>
              <a:t>most students underestimate this course</a:t>
            </a:r>
          </a:p>
          <a:p>
            <a:pPr lvl="1"/>
            <a:r>
              <a:rPr lang="en-US" dirty="0" err="1" smtClean="0"/>
              <a:t>eg</a:t>
            </a:r>
            <a:r>
              <a:rPr lang="en-US" dirty="0" smtClean="0"/>
              <a:t>, naively believe that can start studying just few days/weeks before the exam</a:t>
            </a:r>
          </a:p>
          <a:p>
            <a:r>
              <a:rPr lang="en-US" b="1" dirty="0" smtClean="0"/>
              <a:t>Rescaling</a:t>
            </a:r>
            <a:r>
              <a:rPr lang="en-US" dirty="0" smtClean="0"/>
              <a:t>: usually </a:t>
            </a:r>
            <a:r>
              <a:rPr lang="en-US" i="1" dirty="0" smtClean="0"/>
              <a:t>not failing </a:t>
            </a:r>
            <a:r>
              <a:rPr lang="en-US" dirty="0" smtClean="0"/>
              <a:t>more than </a:t>
            </a:r>
            <a:r>
              <a:rPr lang="en-US" b="1" dirty="0" smtClean="0"/>
              <a:t>50%</a:t>
            </a:r>
            <a:r>
              <a:rPr lang="en-US" dirty="0" smtClean="0"/>
              <a:t> of students, and top scores get an </a:t>
            </a:r>
            <a:r>
              <a:rPr lang="en-US" b="1" dirty="0" smtClean="0"/>
              <a:t>A</a:t>
            </a:r>
          </a:p>
          <a:p>
            <a:pPr lvl="1"/>
            <a:r>
              <a:rPr lang="en-US" dirty="0" err="1" smtClean="0"/>
              <a:t>eg</a:t>
            </a:r>
            <a:r>
              <a:rPr lang="en-US" dirty="0" smtClean="0"/>
              <a:t>, typically after rescaling, </a:t>
            </a:r>
            <a:r>
              <a:rPr lang="en-US" b="1" dirty="0" smtClean="0"/>
              <a:t>25%</a:t>
            </a:r>
            <a:r>
              <a:rPr lang="en-US" dirty="0" smtClean="0"/>
              <a:t> for </a:t>
            </a:r>
            <a:r>
              <a:rPr lang="en-US" b="1" dirty="0" smtClean="0"/>
              <a:t>E</a:t>
            </a:r>
            <a:r>
              <a:rPr lang="en-US" dirty="0" smtClean="0"/>
              <a:t>, and </a:t>
            </a:r>
            <a:r>
              <a:rPr lang="en-US" b="1" dirty="0" smtClean="0"/>
              <a:t>75%</a:t>
            </a:r>
            <a:r>
              <a:rPr lang="en-US" dirty="0" smtClean="0"/>
              <a:t> for </a:t>
            </a:r>
            <a:r>
              <a:rPr lang="en-US" b="1" dirty="0" smtClean="0"/>
              <a:t>A</a:t>
            </a:r>
            <a:r>
              <a:rPr lang="en-US" dirty="0" smtClean="0"/>
              <a:t> </a:t>
            </a:r>
          </a:p>
          <a:p>
            <a:pPr lvl="1"/>
            <a:r>
              <a:rPr lang="en-US" dirty="0" smtClean="0"/>
              <a:t>Rescaling does </a:t>
            </a:r>
            <a:r>
              <a:rPr lang="en-US" b="1" dirty="0" smtClean="0"/>
              <a:t>NOT</a:t>
            </a:r>
            <a:r>
              <a:rPr lang="en-US" dirty="0" smtClean="0"/>
              <a:t> apply to “</a:t>
            </a:r>
            <a:r>
              <a:rPr lang="en-US" i="1" dirty="0" smtClean="0"/>
              <a:t>continuation</a:t>
            </a:r>
            <a:r>
              <a:rPr lang="en-US" dirty="0" smtClean="0"/>
              <a:t>” exams</a:t>
            </a:r>
          </a:p>
          <a:p>
            <a:r>
              <a:rPr lang="en-US" i="1" dirty="0" smtClean="0"/>
              <a:t>Strongly suggest to have a chat with students that have taken this course before</a:t>
            </a:r>
            <a:endParaRPr lang="en-US" i="1" dirty="0"/>
          </a:p>
        </p:txBody>
      </p:sp>
    </p:spTree>
    <p:extLst>
      <p:ext uri="{BB962C8B-B14F-4D97-AF65-F5344CB8AC3E}">
        <p14:creationId xmlns:p14="http://schemas.microsoft.com/office/powerpoint/2010/main" val="3471320237"/>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smtClean="0"/>
              <a:t>Arrays and Lists</a:t>
            </a:r>
            <a:endParaRPr lang="en-US" dirty="0"/>
          </a:p>
        </p:txBody>
      </p:sp>
    </p:spTree>
    <p:extLst>
      <p:ext uri="{BB962C8B-B14F-4D97-AF65-F5344CB8AC3E}">
        <p14:creationId xmlns:p14="http://schemas.microsoft.com/office/powerpoint/2010/main" val="898808398"/>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Containers</a:t>
            </a:r>
            <a:endParaRPr lang="en-US" dirty="0"/>
          </a:p>
        </p:txBody>
      </p:sp>
      <p:sp>
        <p:nvSpPr>
          <p:cNvPr id="4" name="Text Placeholder 3"/>
          <p:cNvSpPr>
            <a:spLocks noGrp="1"/>
          </p:cNvSpPr>
          <p:nvPr>
            <p:ph type="body" idx="1"/>
          </p:nvPr>
        </p:nvSpPr>
        <p:spPr>
          <a:xfrm>
            <a:off x="395925" y="2603499"/>
            <a:ext cx="12367967" cy="6955280"/>
          </a:xfrm>
        </p:spPr>
        <p:txBody>
          <a:bodyPr/>
          <a:lstStyle/>
          <a:p>
            <a:r>
              <a:rPr lang="en-US" dirty="0" smtClean="0"/>
              <a:t>When writing programs, need to manipulate data</a:t>
            </a:r>
          </a:p>
          <a:p>
            <a:pPr lvl="1"/>
            <a:r>
              <a:rPr lang="en-US" dirty="0"/>
              <a:t>e</a:t>
            </a:r>
            <a:r>
              <a:rPr lang="en-US" dirty="0" smtClean="0"/>
              <a:t>.g., adding songs to a playlist</a:t>
            </a:r>
          </a:p>
          <a:p>
            <a:pPr lvl="1"/>
            <a:r>
              <a:rPr lang="en-US" dirty="0"/>
              <a:t>e</a:t>
            </a:r>
            <a:r>
              <a:rPr lang="en-US" dirty="0" smtClean="0"/>
              <a:t>.g., adding an item on a shopping cart like on Amazon</a:t>
            </a:r>
          </a:p>
          <a:p>
            <a:r>
              <a:rPr lang="en-US" i="1" dirty="0" smtClean="0"/>
              <a:t>Adding</a:t>
            </a:r>
            <a:r>
              <a:rPr lang="en-US" dirty="0" smtClean="0"/>
              <a:t>, </a:t>
            </a:r>
            <a:r>
              <a:rPr lang="en-US" i="1" dirty="0" smtClean="0"/>
              <a:t>removing</a:t>
            </a:r>
            <a:r>
              <a:rPr lang="en-US" dirty="0" smtClean="0"/>
              <a:t> and </a:t>
            </a:r>
            <a:r>
              <a:rPr lang="en-US" i="1" dirty="0" smtClean="0"/>
              <a:t>searching</a:t>
            </a:r>
            <a:r>
              <a:rPr lang="en-US" dirty="0" smtClean="0"/>
              <a:t> for elements</a:t>
            </a:r>
          </a:p>
          <a:p>
            <a:r>
              <a:rPr lang="en-US" dirty="0" smtClean="0"/>
              <a:t>Different </a:t>
            </a:r>
            <a:r>
              <a:rPr lang="en-US" i="1" dirty="0" smtClean="0"/>
              <a:t>data structures</a:t>
            </a:r>
            <a:r>
              <a:rPr lang="en-US" dirty="0" smtClean="0"/>
              <a:t> with different properties  </a:t>
            </a:r>
            <a:endParaRPr lang="en-US" dirty="0"/>
          </a:p>
        </p:txBody>
      </p:sp>
    </p:spTree>
    <p:extLst>
      <p:ext uri="{BB962C8B-B14F-4D97-AF65-F5344CB8AC3E}">
        <p14:creationId xmlns:p14="http://schemas.microsoft.com/office/powerpoint/2010/main" val="901603923"/>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a:t>
            </a:r>
            <a:endParaRPr lang="en-US" dirty="0"/>
          </a:p>
        </p:txBody>
      </p:sp>
      <p:sp>
        <p:nvSpPr>
          <p:cNvPr id="3" name="Text Placeholder 2"/>
          <p:cNvSpPr>
            <a:spLocks noGrp="1"/>
          </p:cNvSpPr>
          <p:nvPr>
            <p:ph type="body" idx="1"/>
          </p:nvPr>
        </p:nvSpPr>
        <p:spPr>
          <a:xfrm>
            <a:off x="511628" y="4996205"/>
            <a:ext cx="12137571" cy="4474365"/>
          </a:xfrm>
        </p:spPr>
        <p:txBody>
          <a:bodyPr>
            <a:normAutofit/>
          </a:bodyPr>
          <a:lstStyle/>
          <a:p>
            <a:pPr>
              <a:spcBef>
                <a:spcPts val="2400"/>
              </a:spcBef>
            </a:pPr>
            <a:r>
              <a:rPr lang="en-US" dirty="0" smtClean="0"/>
              <a:t>Easy, direct access to all elements</a:t>
            </a:r>
          </a:p>
          <a:p>
            <a:pPr>
              <a:spcBef>
                <a:spcPts val="2400"/>
              </a:spcBef>
            </a:pPr>
            <a:r>
              <a:rPr lang="en-US" dirty="0" smtClean="0"/>
              <a:t>Possible issues when deleting elements (</a:t>
            </a:r>
            <a:r>
              <a:rPr lang="en-US" dirty="0" err="1" smtClean="0"/>
              <a:t>ie</a:t>
            </a:r>
            <a:r>
              <a:rPr lang="en-US" dirty="0" smtClean="0"/>
              <a:t> holes)</a:t>
            </a:r>
          </a:p>
          <a:p>
            <a:pPr>
              <a:spcBef>
                <a:spcPts val="2400"/>
              </a:spcBef>
            </a:pPr>
            <a:r>
              <a:rPr lang="en-US" dirty="0" smtClean="0"/>
              <a:t>Fixed size, decided at creation</a:t>
            </a:r>
          </a:p>
          <a:p>
            <a:pPr lvl="1">
              <a:spcBef>
                <a:spcPts val="2400"/>
              </a:spcBef>
            </a:pPr>
            <a:r>
              <a:rPr lang="en-US" dirty="0" smtClean="0"/>
              <a:t>If you create it for 10 elements, but then you need 11, you would need to create a new array</a:t>
            </a:r>
          </a:p>
          <a:p>
            <a:pPr>
              <a:spcBef>
                <a:spcPts val="2400"/>
              </a:spcBef>
            </a:pPr>
            <a:r>
              <a:rPr lang="en-US" dirty="0" smtClean="0"/>
              <a:t>Arrays are low-level constructs of Java language</a:t>
            </a:r>
            <a:endParaRPr lang="en-US" dirty="0"/>
          </a:p>
        </p:txBody>
      </p:sp>
      <p:sp>
        <p:nvSpPr>
          <p:cNvPr id="7" name="Rectangle 3"/>
          <p:cNvSpPr>
            <a:spLocks noChangeArrowheads="1"/>
          </p:cNvSpPr>
          <p:nvPr/>
        </p:nvSpPr>
        <p:spPr bwMode="auto">
          <a:xfrm>
            <a:off x="669303" y="2881018"/>
            <a:ext cx="5505253"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int</a:t>
            </a:r>
            <a:r>
              <a:rPr kumimoji="0" lang="en-US" altLang="en-US" sz="2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array = </a:t>
            </a:r>
            <a:r>
              <a:rPr kumimoji="0" lang="en-US" altLang="en-US" sz="28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28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int</a:t>
            </a:r>
            <a:r>
              <a:rPr kumimoji="0" lang="en-US" altLang="en-US" sz="2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3</a:t>
            </a:r>
            <a:r>
              <a:rPr kumimoji="0" lang="en-US" altLang="en-US" sz="2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2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array[</a:t>
            </a:r>
            <a:r>
              <a:rPr kumimoji="0" lang="en-US" altLang="en-US" sz="28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altLang="en-US" sz="2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lang="en-US" altLang="en-US" sz="2800" dirty="0">
                <a:solidFill>
                  <a:srgbClr val="0000FF"/>
                </a:solidFill>
                <a:latin typeface="Courier New" panose="02070309020205020404" pitchFamily="49" charset="0"/>
                <a:cs typeface="Courier New" panose="02070309020205020404" pitchFamily="49" charset="0"/>
              </a:rPr>
              <a:t>5</a:t>
            </a:r>
            <a:r>
              <a:rPr kumimoji="0" lang="en-US" altLang="en-US" sz="2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2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array[</a:t>
            </a:r>
            <a:r>
              <a:rPr kumimoji="0" lang="en-US" altLang="en-US" sz="28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a:t>
            </a:r>
            <a:r>
              <a:rPr kumimoji="0" lang="en-US" altLang="en-US" sz="2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lang="en-US" altLang="en-US" sz="2800" dirty="0">
                <a:latin typeface="Courier New" panose="02070309020205020404" pitchFamily="49" charset="0"/>
                <a:cs typeface="Courier New" panose="02070309020205020404" pitchFamily="49" charset="0"/>
              </a:rPr>
              <a:t>3</a:t>
            </a:r>
            <a:r>
              <a:rPr kumimoji="0" lang="en-US" altLang="en-US" sz="2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13540329"/>
              </p:ext>
            </p:extLst>
          </p:nvPr>
        </p:nvGraphicFramePr>
        <p:xfrm>
          <a:off x="7541442" y="3116315"/>
          <a:ext cx="4656843" cy="1036320"/>
        </p:xfrm>
        <a:graphic>
          <a:graphicData uri="http://schemas.openxmlformats.org/drawingml/2006/table">
            <a:tbl>
              <a:tblPr firstRow="1" bandRow="1">
                <a:tableStyleId>{69C7853C-536D-4A76-A0AE-DD22124D55A5}</a:tableStyleId>
              </a:tblPr>
              <a:tblGrid>
                <a:gridCol w="1552281">
                  <a:extLst>
                    <a:ext uri="{9D8B030D-6E8A-4147-A177-3AD203B41FA5}">
                      <a16:colId xmlns:a16="http://schemas.microsoft.com/office/drawing/2014/main" val="1107130655"/>
                    </a:ext>
                  </a:extLst>
                </a:gridCol>
                <a:gridCol w="1552281">
                  <a:extLst>
                    <a:ext uri="{9D8B030D-6E8A-4147-A177-3AD203B41FA5}">
                      <a16:colId xmlns:a16="http://schemas.microsoft.com/office/drawing/2014/main" val="157195532"/>
                    </a:ext>
                  </a:extLst>
                </a:gridCol>
                <a:gridCol w="1552281">
                  <a:extLst>
                    <a:ext uri="{9D8B030D-6E8A-4147-A177-3AD203B41FA5}">
                      <a16:colId xmlns:a16="http://schemas.microsoft.com/office/drawing/2014/main" val="4177125647"/>
                    </a:ext>
                  </a:extLst>
                </a:gridCol>
              </a:tblGrid>
              <a:tr h="441116">
                <a:tc>
                  <a:txBody>
                    <a:bodyPr/>
                    <a:lstStyle/>
                    <a:p>
                      <a:r>
                        <a:rPr lang="en-US" sz="2800" dirty="0" smtClean="0"/>
                        <a:t>[0]</a:t>
                      </a:r>
                      <a:endParaRPr lang="en-US" sz="2800" dirty="0"/>
                    </a:p>
                  </a:txBody>
                  <a:tcPr/>
                </a:tc>
                <a:tc>
                  <a:txBody>
                    <a:bodyPr/>
                    <a:lstStyle/>
                    <a:p>
                      <a:r>
                        <a:rPr lang="en-US" sz="2800" dirty="0" smtClean="0"/>
                        <a:t>[1]</a:t>
                      </a:r>
                      <a:endParaRPr lang="en-US" sz="2800" dirty="0"/>
                    </a:p>
                  </a:txBody>
                  <a:tcPr/>
                </a:tc>
                <a:tc>
                  <a:txBody>
                    <a:bodyPr/>
                    <a:lstStyle/>
                    <a:p>
                      <a:r>
                        <a:rPr lang="en-US" sz="2800" dirty="0" smtClean="0"/>
                        <a:t>[2]</a:t>
                      </a:r>
                      <a:endParaRPr lang="en-US" sz="2800" dirty="0"/>
                    </a:p>
                  </a:txBody>
                  <a:tcPr/>
                </a:tc>
                <a:extLst>
                  <a:ext uri="{0D108BD9-81ED-4DB2-BD59-A6C34878D82A}">
                    <a16:rowId xmlns:a16="http://schemas.microsoft.com/office/drawing/2014/main" val="1553169375"/>
                  </a:ext>
                </a:extLst>
              </a:tr>
              <a:tr h="441116">
                <a:tc>
                  <a:txBody>
                    <a:bodyPr/>
                    <a:lstStyle/>
                    <a:p>
                      <a:r>
                        <a:rPr lang="en-US" sz="2800" dirty="0" smtClean="0"/>
                        <a:t>5</a:t>
                      </a:r>
                      <a:endParaRPr lang="en-US" sz="2800" dirty="0"/>
                    </a:p>
                  </a:txBody>
                  <a:tcPr/>
                </a:tc>
                <a:tc>
                  <a:txBody>
                    <a:bodyPr/>
                    <a:lstStyle/>
                    <a:p>
                      <a:r>
                        <a:rPr lang="en-US" sz="2800" dirty="0" smtClean="0"/>
                        <a:t>3</a:t>
                      </a:r>
                      <a:endParaRPr lang="en-US" sz="2800" dirty="0"/>
                    </a:p>
                  </a:txBody>
                  <a:tcPr/>
                </a:tc>
                <a:tc>
                  <a:txBody>
                    <a:bodyPr/>
                    <a:lstStyle/>
                    <a:p>
                      <a:r>
                        <a:rPr lang="en-US" sz="2800" dirty="0" smtClean="0"/>
                        <a:t>0</a:t>
                      </a:r>
                      <a:endParaRPr lang="en-US" sz="2800" dirty="0"/>
                    </a:p>
                  </a:txBody>
                  <a:tcPr/>
                </a:tc>
                <a:extLst>
                  <a:ext uri="{0D108BD9-81ED-4DB2-BD59-A6C34878D82A}">
                    <a16:rowId xmlns:a16="http://schemas.microsoft.com/office/drawing/2014/main" val="551676888"/>
                  </a:ext>
                </a:extLst>
              </a:tr>
            </a:tbl>
          </a:graphicData>
        </a:graphic>
      </p:graphicFrame>
    </p:spTree>
    <p:extLst>
      <p:ext uri="{BB962C8B-B14F-4D97-AF65-F5344CB8AC3E}">
        <p14:creationId xmlns:p14="http://schemas.microsoft.com/office/powerpoint/2010/main" val="3287234342"/>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444500"/>
            <a:ext cx="11099800" cy="1286329"/>
          </a:xfrm>
        </p:spPr>
        <p:txBody>
          <a:bodyPr>
            <a:normAutofit fontScale="90000"/>
          </a:bodyPr>
          <a:lstStyle/>
          <a:p>
            <a:r>
              <a:rPr lang="en-US" dirty="0" smtClean="0"/>
              <a:t>Lists</a:t>
            </a:r>
            <a:endParaRPr lang="en-US" dirty="0"/>
          </a:p>
        </p:txBody>
      </p:sp>
      <p:sp>
        <p:nvSpPr>
          <p:cNvPr id="3" name="Text Placeholder 2"/>
          <p:cNvSpPr>
            <a:spLocks noGrp="1"/>
          </p:cNvSpPr>
          <p:nvPr>
            <p:ph type="body" idx="1"/>
          </p:nvPr>
        </p:nvSpPr>
        <p:spPr>
          <a:xfrm>
            <a:off x="446314" y="2188029"/>
            <a:ext cx="12344400" cy="7424057"/>
          </a:xfrm>
        </p:spPr>
        <p:txBody>
          <a:bodyPr>
            <a:normAutofit fontScale="92500"/>
          </a:bodyPr>
          <a:lstStyle/>
          <a:p>
            <a:r>
              <a:rPr lang="en-US" dirty="0" smtClean="0"/>
              <a:t>Conceptually like arrays, but no fixed size</a:t>
            </a:r>
          </a:p>
          <a:p>
            <a:pPr lvl="1"/>
            <a:r>
              <a:rPr lang="en-US" dirty="0" err="1"/>
              <a:t>i</a:t>
            </a:r>
            <a:r>
              <a:rPr lang="en-US" dirty="0" err="1" smtClean="0"/>
              <a:t>e</a:t>
            </a:r>
            <a:r>
              <a:rPr lang="en-US" dirty="0" smtClean="0"/>
              <a:t>, you can add as many elements as you want, as long as you have enough memory</a:t>
            </a:r>
          </a:p>
          <a:p>
            <a:r>
              <a:rPr lang="en-US" dirty="0" smtClean="0"/>
              <a:t>Lists (and all data structures will see in this course) are Java objects, and not treated specially like arrays</a:t>
            </a:r>
          </a:p>
          <a:p>
            <a:r>
              <a:rPr lang="en-US" dirty="0" smtClean="0"/>
              <a:t>2 main ways to “implement” them</a:t>
            </a:r>
          </a:p>
          <a:p>
            <a:r>
              <a:rPr lang="en-US" i="1" dirty="0" smtClean="0"/>
              <a:t>Array-backed</a:t>
            </a:r>
            <a:r>
              <a:rPr lang="en-US" dirty="0" smtClean="0"/>
              <a:t>: internally storing an array. Need to create new one and move over old data when full.</a:t>
            </a:r>
          </a:p>
          <a:p>
            <a:r>
              <a:rPr lang="en-US" i="1" dirty="0" smtClean="0"/>
              <a:t>Linked-nodes</a:t>
            </a:r>
            <a:r>
              <a:rPr lang="en-US" dirty="0" smtClean="0"/>
              <a:t>: each element has its own node object, and nodes are connected with object pointers/links (see next slide)</a:t>
            </a:r>
          </a:p>
        </p:txBody>
      </p:sp>
    </p:spTree>
    <p:extLst>
      <p:ext uri="{BB962C8B-B14F-4D97-AF65-F5344CB8AC3E}">
        <p14:creationId xmlns:p14="http://schemas.microsoft.com/office/powerpoint/2010/main" val="316091039"/>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p:cNvSpPr>
          <p:nvPr>
            <p:ph type="title"/>
          </p:nvPr>
        </p:nvSpPr>
        <p:spPr>
          <a:prstGeom prst="rect">
            <a:avLst/>
          </a:prstGeom>
        </p:spPr>
        <p:txBody>
          <a:bodyPr/>
          <a:lstStyle/>
          <a:p>
            <a:r>
              <a:rPr dirty="0"/>
              <a:t>Contact</a:t>
            </a:r>
          </a:p>
        </p:txBody>
      </p:sp>
      <p:sp>
        <p:nvSpPr>
          <p:cNvPr id="138" name="Shape 138"/>
          <p:cNvSpPr>
            <a:spLocks noGrp="1"/>
          </p:cNvSpPr>
          <p:nvPr>
            <p:ph type="body" idx="1"/>
          </p:nvPr>
        </p:nvSpPr>
        <p:spPr>
          <a:xfrm>
            <a:off x="294467" y="2654299"/>
            <a:ext cx="12274657" cy="6706677"/>
          </a:xfrm>
          <a:prstGeom prst="rect">
            <a:avLst/>
          </a:prstGeom>
        </p:spPr>
        <p:txBody>
          <a:bodyPr>
            <a:normAutofit/>
          </a:bodyPr>
          <a:lstStyle/>
          <a:p>
            <a:r>
              <a:rPr sz="4400" dirty="0" smtClean="0"/>
              <a:t>“</a:t>
            </a:r>
            <a:r>
              <a:rPr sz="4400" i="1" dirty="0"/>
              <a:t>Discussion </a:t>
            </a:r>
            <a:r>
              <a:rPr lang="en-US" sz="4400" i="1" dirty="0"/>
              <a:t>F</a:t>
            </a:r>
            <a:r>
              <a:rPr sz="4400" i="1" dirty="0" smtClean="0"/>
              <a:t>orum</a:t>
            </a:r>
            <a:r>
              <a:rPr sz="4400" dirty="0" smtClean="0"/>
              <a:t>”</a:t>
            </a:r>
            <a:r>
              <a:rPr lang="en-US" sz="4400" dirty="0" smtClean="0"/>
              <a:t> on Canvas</a:t>
            </a:r>
            <a:endParaRPr sz="4400" dirty="0"/>
          </a:p>
          <a:p>
            <a:r>
              <a:rPr lang="en-US" sz="4400" dirty="0"/>
              <a:t>F</a:t>
            </a:r>
            <a:r>
              <a:rPr sz="4400" dirty="0" smtClean="0"/>
              <a:t>or announcements, and questions of general interest for the whole class</a:t>
            </a:r>
            <a:endParaRPr lang="en-US" sz="4400" dirty="0" smtClean="0"/>
          </a:p>
          <a:p>
            <a:r>
              <a:rPr lang="en-US" sz="4400" dirty="0" smtClean="0"/>
              <a:t>Use the discussion forum </a:t>
            </a:r>
            <a:r>
              <a:rPr lang="en-US" sz="4400" b="1" dirty="0" smtClean="0"/>
              <a:t>instead of</a:t>
            </a:r>
            <a:r>
              <a:rPr lang="en-US" sz="4400" dirty="0" smtClean="0"/>
              <a:t> sending me emails</a:t>
            </a:r>
          </a:p>
          <a:p>
            <a:pPr lvl="1"/>
            <a:r>
              <a:rPr lang="en-US" dirty="0" smtClean="0"/>
              <a:t>If you send me a private email/message, I will tell you to post it on the Discussion Forum. However, if I am busy (as most of the time</a:t>
            </a:r>
            <a:r>
              <a:rPr lang="mr-IN" dirty="0" smtClean="0"/>
              <a:t>…</a:t>
            </a:r>
            <a:r>
              <a:rPr lang="en-US" dirty="0" smtClean="0"/>
              <a:t>), </a:t>
            </a:r>
            <a:r>
              <a:rPr lang="en-US" i="1" dirty="0" smtClean="0"/>
              <a:t>I might just ignore your message</a:t>
            </a:r>
            <a:r>
              <a:rPr lang="mr-IN" i="1" dirty="0" smtClean="0"/>
              <a:t>…</a:t>
            </a:r>
            <a:endParaRPr lang="en-US" i="1" dirty="0" smtClean="0"/>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444500"/>
            <a:ext cx="11099800" cy="903533"/>
          </a:xfrm>
        </p:spPr>
        <p:txBody>
          <a:bodyPr>
            <a:normAutofit fontScale="90000"/>
          </a:bodyPr>
          <a:lstStyle/>
          <a:p>
            <a:r>
              <a:rPr lang="en-US" dirty="0" smtClean="0"/>
              <a:t>Linked Lists</a:t>
            </a:r>
            <a:endParaRPr lang="en-US" dirty="0"/>
          </a:p>
        </p:txBody>
      </p:sp>
      <p:sp>
        <p:nvSpPr>
          <p:cNvPr id="3" name="Text Placeholder 2"/>
          <p:cNvSpPr>
            <a:spLocks noGrp="1"/>
          </p:cNvSpPr>
          <p:nvPr>
            <p:ph type="body" idx="1"/>
          </p:nvPr>
        </p:nvSpPr>
        <p:spPr>
          <a:xfrm>
            <a:off x="480767" y="4647415"/>
            <a:ext cx="12311406" cy="4835950"/>
          </a:xfrm>
        </p:spPr>
        <p:txBody>
          <a:bodyPr>
            <a:normAutofit fontScale="92500"/>
          </a:bodyPr>
          <a:lstStyle/>
          <a:p>
            <a:pPr>
              <a:spcBef>
                <a:spcPts val="2400"/>
              </a:spcBef>
            </a:pPr>
            <a:r>
              <a:rPr lang="en-US" dirty="0" smtClean="0"/>
              <a:t>A </a:t>
            </a:r>
            <a:r>
              <a:rPr lang="en-US" i="1" dirty="0" smtClean="0"/>
              <a:t>node</a:t>
            </a:r>
            <a:r>
              <a:rPr lang="en-US" dirty="0" smtClean="0"/>
              <a:t> for each element (they are objects)</a:t>
            </a:r>
          </a:p>
          <a:p>
            <a:pPr>
              <a:spcBef>
                <a:spcPts val="2400"/>
              </a:spcBef>
            </a:pPr>
            <a:r>
              <a:rPr lang="en-US" i="1" dirty="0" smtClean="0"/>
              <a:t>Links</a:t>
            </a:r>
            <a:r>
              <a:rPr lang="en-US" dirty="0" smtClean="0"/>
              <a:t> from node to node (</a:t>
            </a:r>
            <a:r>
              <a:rPr lang="en-US" dirty="0" err="1" smtClean="0"/>
              <a:t>eg</a:t>
            </a:r>
            <a:r>
              <a:rPr lang="en-US" dirty="0" smtClean="0"/>
              <a:t>, in a </a:t>
            </a:r>
            <a:r>
              <a:rPr lang="en-US" i="1" dirty="0" smtClean="0"/>
              <a:t>next</a:t>
            </a:r>
            <a:r>
              <a:rPr lang="en-US" dirty="0" smtClean="0"/>
              <a:t> field)</a:t>
            </a:r>
          </a:p>
          <a:p>
            <a:pPr>
              <a:spcBef>
                <a:spcPts val="2400"/>
              </a:spcBef>
            </a:pPr>
            <a:r>
              <a:rPr lang="en-US" dirty="0" smtClean="0"/>
              <a:t>Dynamic, not fixed size</a:t>
            </a:r>
          </a:p>
          <a:p>
            <a:pPr>
              <a:spcBef>
                <a:spcPts val="2400"/>
              </a:spcBef>
            </a:pPr>
            <a:r>
              <a:rPr lang="en-US" dirty="0" smtClean="0"/>
              <a:t>Accessing elements more difficult, as need to traverse the links</a:t>
            </a:r>
          </a:p>
          <a:p>
            <a:pPr>
              <a:spcBef>
                <a:spcPts val="2400"/>
              </a:spcBef>
            </a:pPr>
            <a:r>
              <a:rPr lang="en-US" dirty="0" smtClean="0"/>
              <a:t>Going into more details on </a:t>
            </a:r>
            <a:r>
              <a:rPr lang="en-US" i="1" dirty="0" smtClean="0"/>
              <a:t>links</a:t>
            </a:r>
            <a:r>
              <a:rPr lang="en-US" dirty="0" smtClean="0"/>
              <a:t> and </a:t>
            </a:r>
            <a:r>
              <a:rPr lang="en-US" i="1" dirty="0" smtClean="0"/>
              <a:t>memory</a:t>
            </a:r>
            <a:r>
              <a:rPr lang="en-US" dirty="0" smtClean="0"/>
              <a:t> in the </a:t>
            </a:r>
            <a:r>
              <a:rPr lang="en-US" i="1" dirty="0" smtClean="0"/>
              <a:t>next class</a:t>
            </a:r>
          </a:p>
          <a:p>
            <a:pPr lvl="1">
              <a:spcBef>
                <a:spcPts val="2400"/>
              </a:spcBef>
            </a:pPr>
            <a:r>
              <a:rPr lang="en-US" dirty="0"/>
              <a:t>r</a:t>
            </a:r>
            <a:r>
              <a:rPr lang="en-US" dirty="0" smtClean="0"/>
              <a:t>eason is that you first need to learn about Stacks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56753559"/>
              </p:ext>
            </p:extLst>
          </p:nvPr>
        </p:nvGraphicFramePr>
        <p:xfrm>
          <a:off x="4578547" y="1883929"/>
          <a:ext cx="1329878" cy="1158804"/>
        </p:xfrm>
        <a:graphic>
          <a:graphicData uri="http://schemas.openxmlformats.org/drawingml/2006/table">
            <a:tbl>
              <a:tblPr firstRow="1" bandRow="1">
                <a:tableStyleId>{69C7853C-536D-4A76-A0AE-DD22124D55A5}</a:tableStyleId>
              </a:tblPr>
              <a:tblGrid>
                <a:gridCol w="1329878">
                  <a:extLst>
                    <a:ext uri="{9D8B030D-6E8A-4147-A177-3AD203B41FA5}">
                      <a16:colId xmlns:a16="http://schemas.microsoft.com/office/drawing/2014/main" val="767351376"/>
                    </a:ext>
                  </a:extLst>
                </a:gridCol>
              </a:tblGrid>
              <a:tr h="579402">
                <a:tc>
                  <a:txBody>
                    <a:bodyPr/>
                    <a:lstStyle/>
                    <a:p>
                      <a:r>
                        <a:rPr lang="en-US" sz="2800" dirty="0" smtClean="0"/>
                        <a:t>5</a:t>
                      </a:r>
                      <a:endParaRPr lang="en-US" sz="2800" dirty="0"/>
                    </a:p>
                  </a:txBody>
                  <a:tcPr/>
                </a:tc>
                <a:extLst>
                  <a:ext uri="{0D108BD9-81ED-4DB2-BD59-A6C34878D82A}">
                    <a16:rowId xmlns:a16="http://schemas.microsoft.com/office/drawing/2014/main" val="1024604319"/>
                  </a:ext>
                </a:extLst>
              </a:tr>
              <a:tr h="579402">
                <a:tc>
                  <a:txBody>
                    <a:bodyPr/>
                    <a:lstStyle/>
                    <a:p>
                      <a:r>
                        <a:rPr lang="en-US" sz="2800" dirty="0" smtClean="0"/>
                        <a:t>next</a:t>
                      </a:r>
                      <a:endParaRPr lang="en-US" sz="2800" dirty="0"/>
                    </a:p>
                  </a:txBody>
                  <a:tcPr/>
                </a:tc>
                <a:extLst>
                  <a:ext uri="{0D108BD9-81ED-4DB2-BD59-A6C34878D82A}">
                    <a16:rowId xmlns:a16="http://schemas.microsoft.com/office/drawing/2014/main" val="2830223076"/>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937901867"/>
              </p:ext>
            </p:extLst>
          </p:nvPr>
        </p:nvGraphicFramePr>
        <p:xfrm>
          <a:off x="7551743" y="1883237"/>
          <a:ext cx="1329878" cy="1158804"/>
        </p:xfrm>
        <a:graphic>
          <a:graphicData uri="http://schemas.openxmlformats.org/drawingml/2006/table">
            <a:tbl>
              <a:tblPr firstRow="1" bandRow="1">
                <a:tableStyleId>{69C7853C-536D-4A76-A0AE-DD22124D55A5}</a:tableStyleId>
              </a:tblPr>
              <a:tblGrid>
                <a:gridCol w="1329878">
                  <a:extLst>
                    <a:ext uri="{9D8B030D-6E8A-4147-A177-3AD203B41FA5}">
                      <a16:colId xmlns:a16="http://schemas.microsoft.com/office/drawing/2014/main" val="767351376"/>
                    </a:ext>
                  </a:extLst>
                </a:gridCol>
              </a:tblGrid>
              <a:tr h="579402">
                <a:tc>
                  <a:txBody>
                    <a:bodyPr/>
                    <a:lstStyle/>
                    <a:p>
                      <a:r>
                        <a:rPr lang="en-US" sz="2800" dirty="0" smtClean="0"/>
                        <a:t>2</a:t>
                      </a:r>
                      <a:endParaRPr lang="en-US" sz="2800" dirty="0"/>
                    </a:p>
                  </a:txBody>
                  <a:tcPr/>
                </a:tc>
                <a:extLst>
                  <a:ext uri="{0D108BD9-81ED-4DB2-BD59-A6C34878D82A}">
                    <a16:rowId xmlns:a16="http://schemas.microsoft.com/office/drawing/2014/main" val="1024604319"/>
                  </a:ext>
                </a:extLst>
              </a:tr>
              <a:tr h="579402">
                <a:tc>
                  <a:txBody>
                    <a:bodyPr/>
                    <a:lstStyle/>
                    <a:p>
                      <a:r>
                        <a:rPr lang="en-US" sz="2800" dirty="0" smtClean="0"/>
                        <a:t>next</a:t>
                      </a:r>
                      <a:endParaRPr lang="en-US" sz="2800" dirty="0"/>
                    </a:p>
                  </a:txBody>
                  <a:tcPr/>
                </a:tc>
                <a:extLst>
                  <a:ext uri="{0D108BD9-81ED-4DB2-BD59-A6C34878D82A}">
                    <a16:rowId xmlns:a16="http://schemas.microsoft.com/office/drawing/2014/main" val="2830223076"/>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476169900"/>
              </p:ext>
            </p:extLst>
          </p:nvPr>
        </p:nvGraphicFramePr>
        <p:xfrm>
          <a:off x="1605352" y="1883237"/>
          <a:ext cx="1329878" cy="1158804"/>
        </p:xfrm>
        <a:graphic>
          <a:graphicData uri="http://schemas.openxmlformats.org/drawingml/2006/table">
            <a:tbl>
              <a:tblPr firstRow="1" bandRow="1">
                <a:tableStyleId>{69C7853C-536D-4A76-A0AE-DD22124D55A5}</a:tableStyleId>
              </a:tblPr>
              <a:tblGrid>
                <a:gridCol w="1329878">
                  <a:extLst>
                    <a:ext uri="{9D8B030D-6E8A-4147-A177-3AD203B41FA5}">
                      <a16:colId xmlns:a16="http://schemas.microsoft.com/office/drawing/2014/main" val="767351376"/>
                    </a:ext>
                  </a:extLst>
                </a:gridCol>
              </a:tblGrid>
              <a:tr h="579402">
                <a:tc>
                  <a:txBody>
                    <a:bodyPr/>
                    <a:lstStyle/>
                    <a:p>
                      <a:r>
                        <a:rPr lang="en-US" sz="2800" dirty="0" smtClean="0"/>
                        <a:t>List</a:t>
                      </a:r>
                      <a:endParaRPr lang="en-US" sz="2800" dirty="0"/>
                    </a:p>
                  </a:txBody>
                  <a:tcPr/>
                </a:tc>
                <a:extLst>
                  <a:ext uri="{0D108BD9-81ED-4DB2-BD59-A6C34878D82A}">
                    <a16:rowId xmlns:a16="http://schemas.microsoft.com/office/drawing/2014/main" val="1024604319"/>
                  </a:ext>
                </a:extLst>
              </a:tr>
              <a:tr h="579402">
                <a:tc>
                  <a:txBody>
                    <a:bodyPr/>
                    <a:lstStyle/>
                    <a:p>
                      <a:r>
                        <a:rPr lang="en-US" sz="2800" dirty="0" smtClean="0"/>
                        <a:t>head</a:t>
                      </a:r>
                      <a:endParaRPr lang="en-US" sz="2800" dirty="0"/>
                    </a:p>
                  </a:txBody>
                  <a:tcPr/>
                </a:tc>
                <a:extLst>
                  <a:ext uri="{0D108BD9-81ED-4DB2-BD59-A6C34878D82A}">
                    <a16:rowId xmlns:a16="http://schemas.microsoft.com/office/drawing/2014/main" val="2830223076"/>
                  </a:ext>
                </a:extLst>
              </a:tr>
            </a:tbl>
          </a:graphicData>
        </a:graphic>
      </p:graphicFrame>
      <p:sp>
        <p:nvSpPr>
          <p:cNvPr id="7" name="Curved Up Arrow 6"/>
          <p:cNvSpPr/>
          <p:nvPr/>
        </p:nvSpPr>
        <p:spPr>
          <a:xfrm>
            <a:off x="2196445" y="3305993"/>
            <a:ext cx="2790334" cy="1146299"/>
          </a:xfrm>
          <a:prstGeom prst="curvedUpArrow">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8" name="Curved Up Arrow 7"/>
          <p:cNvSpPr/>
          <p:nvPr/>
        </p:nvSpPr>
        <p:spPr>
          <a:xfrm>
            <a:off x="5648226" y="3305993"/>
            <a:ext cx="2790334" cy="1146299"/>
          </a:xfrm>
          <a:prstGeom prst="curvedUpArrow">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9" name="Down Arrow 8"/>
          <p:cNvSpPr/>
          <p:nvPr/>
        </p:nvSpPr>
        <p:spPr>
          <a:xfrm rot="16200000">
            <a:off x="9464511" y="2273826"/>
            <a:ext cx="484632" cy="978408"/>
          </a:xfrm>
          <a:prstGeom prst="downArrow">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10" name="TextBox 9"/>
          <p:cNvSpPr txBox="1"/>
          <p:nvPr/>
        </p:nvSpPr>
        <p:spPr>
          <a:xfrm>
            <a:off x="10421154" y="2434735"/>
            <a:ext cx="1282403"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000000"/>
                </a:solidFill>
                <a:effectLst/>
                <a:uFillTx/>
                <a:latin typeface="+mn-lt"/>
                <a:ea typeface="+mn-ea"/>
                <a:cs typeface="+mn-cs"/>
                <a:sym typeface="Helvetica Light"/>
              </a:rPr>
              <a:t>NULL</a:t>
            </a:r>
            <a:endParaRPr kumimoji="0" lang="en-US" sz="3600" b="0" i="0" u="none" strike="noStrike" cap="none" spc="0" normalizeH="0" baseline="0" dirty="0">
              <a:ln>
                <a:noFill/>
              </a:ln>
              <a:solidFill>
                <a:srgbClr val="000000"/>
              </a:solidFill>
              <a:effectLst/>
              <a:uFillTx/>
              <a:latin typeface="+mn-lt"/>
              <a:ea typeface="+mn-ea"/>
              <a:cs typeface="+mn-cs"/>
              <a:sym typeface="Helvetica Light"/>
            </a:endParaRPr>
          </a:p>
        </p:txBody>
      </p:sp>
    </p:spTree>
    <p:extLst>
      <p:ext uri="{BB962C8B-B14F-4D97-AF65-F5344CB8AC3E}">
        <p14:creationId xmlns:p14="http://schemas.microsoft.com/office/powerpoint/2010/main" val="3557617973"/>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a:t>
            </a:r>
            <a:endParaRPr lang="en-US" dirty="0"/>
          </a:p>
        </p:txBody>
      </p:sp>
    </p:spTree>
    <p:extLst>
      <p:ext uri="{BB962C8B-B14F-4D97-AF65-F5344CB8AC3E}">
        <p14:creationId xmlns:p14="http://schemas.microsoft.com/office/powerpoint/2010/main" val="612520629"/>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Bugs</a:t>
            </a:r>
            <a:endParaRPr lang="en-US" dirty="0"/>
          </a:p>
        </p:txBody>
      </p:sp>
      <p:sp>
        <p:nvSpPr>
          <p:cNvPr id="3" name="Text Placeholder 2"/>
          <p:cNvSpPr>
            <a:spLocks noGrp="1"/>
          </p:cNvSpPr>
          <p:nvPr>
            <p:ph type="body" idx="1"/>
          </p:nvPr>
        </p:nvSpPr>
        <p:spPr>
          <a:xfrm>
            <a:off x="461913" y="2603499"/>
            <a:ext cx="12358541" cy="6861011"/>
          </a:xfrm>
        </p:spPr>
        <p:txBody>
          <a:bodyPr/>
          <a:lstStyle/>
          <a:p>
            <a:r>
              <a:rPr lang="en-US" dirty="0" smtClean="0"/>
              <a:t>Software has bugs, </a:t>
            </a:r>
            <a:r>
              <a:rPr lang="en-US" dirty="0" err="1" smtClean="0"/>
              <a:t>ie</a:t>
            </a:r>
            <a:r>
              <a:rPr lang="en-US" dirty="0" smtClean="0"/>
              <a:t>, errors/mistakes</a:t>
            </a:r>
          </a:p>
          <a:p>
            <a:r>
              <a:rPr lang="en-US" dirty="0" smtClean="0"/>
              <a:t>Not just students, but also professional engineers with decades of experiences make mistakes, quite often…</a:t>
            </a:r>
          </a:p>
          <a:p>
            <a:pPr lvl="1"/>
            <a:r>
              <a:rPr lang="en-US" dirty="0" smtClean="0"/>
              <a:t>not necessarily because they are bad, but just that code nowadays can become very, very complex</a:t>
            </a:r>
          </a:p>
          <a:p>
            <a:r>
              <a:rPr lang="en-US" dirty="0" smtClean="0"/>
              <a:t>You want to check if the code you write is actually doing what it is supposed to do</a:t>
            </a:r>
            <a:endParaRPr lang="en-US" dirty="0"/>
          </a:p>
        </p:txBody>
      </p:sp>
    </p:spTree>
    <p:extLst>
      <p:ext uri="{BB962C8B-B14F-4D97-AF65-F5344CB8AC3E}">
        <p14:creationId xmlns:p14="http://schemas.microsoft.com/office/powerpoint/2010/main" val="919392695"/>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30738" y="105942"/>
            <a:ext cx="4105503" cy="2159000"/>
          </a:xfrm>
        </p:spPr>
        <p:txBody>
          <a:bodyPr/>
          <a:lstStyle/>
          <a:p>
            <a:r>
              <a:rPr lang="en-US" dirty="0" smtClean="0"/>
              <a:t>Testing</a:t>
            </a:r>
            <a:endParaRPr lang="en-US" dirty="0"/>
          </a:p>
        </p:txBody>
      </p:sp>
      <p:sp>
        <p:nvSpPr>
          <p:cNvPr id="3" name="Text Placeholder 2"/>
          <p:cNvSpPr>
            <a:spLocks noGrp="1"/>
          </p:cNvSpPr>
          <p:nvPr>
            <p:ph type="body" idx="1"/>
          </p:nvPr>
        </p:nvSpPr>
        <p:spPr>
          <a:xfrm>
            <a:off x="5354426" y="2603500"/>
            <a:ext cx="7192650" cy="6718362"/>
          </a:xfrm>
        </p:spPr>
        <p:txBody>
          <a:bodyPr/>
          <a:lstStyle/>
          <a:p>
            <a:r>
              <a:rPr lang="en-US" dirty="0" smtClean="0"/>
              <a:t>Cannot guarantee the code is correct, but can increase your confidence in it</a:t>
            </a:r>
          </a:p>
          <a:p>
            <a:r>
              <a:rPr lang="en-US" dirty="0" smtClean="0"/>
              <a:t>You want the checking of your code to be automated</a:t>
            </a:r>
          </a:p>
          <a:p>
            <a:r>
              <a:rPr lang="en-US" dirty="0" smtClean="0"/>
              <a:t>In each test case, you </a:t>
            </a:r>
            <a:r>
              <a:rPr lang="en-US" b="1" dirty="0" smtClean="0"/>
              <a:t>verify</a:t>
            </a:r>
            <a:r>
              <a:rPr lang="en-US" dirty="0" smtClean="0"/>
              <a:t> the </a:t>
            </a:r>
            <a:r>
              <a:rPr lang="en-US" b="1" dirty="0" smtClean="0"/>
              <a:t>output</a:t>
            </a:r>
            <a:r>
              <a:rPr lang="en-US" dirty="0" smtClean="0"/>
              <a:t> generated when you run the </a:t>
            </a:r>
            <a:r>
              <a:rPr lang="en-US" b="1" dirty="0" smtClean="0"/>
              <a:t>code</a:t>
            </a:r>
            <a:r>
              <a:rPr lang="en-US" dirty="0" smtClean="0"/>
              <a:t> with the </a:t>
            </a:r>
            <a:r>
              <a:rPr lang="en-US" b="1" dirty="0" smtClean="0"/>
              <a:t>inputs</a:t>
            </a:r>
            <a:r>
              <a:rPr lang="en-US" dirty="0" smtClean="0"/>
              <a:t> of your choice</a:t>
            </a:r>
            <a:endParaRPr lang="en-US" dirty="0"/>
          </a:p>
        </p:txBody>
      </p:sp>
      <p:sp>
        <p:nvSpPr>
          <p:cNvPr id="4" name="Rounded Rectangle 3"/>
          <p:cNvSpPr/>
          <p:nvPr/>
        </p:nvSpPr>
        <p:spPr>
          <a:xfrm>
            <a:off x="1112363" y="925568"/>
            <a:ext cx="3280528" cy="1339374"/>
          </a:xfrm>
          <a:prstGeom prst="roundRect">
            <a:avLst/>
          </a:prstGeom>
          <a:solidFill>
            <a:schemeClr val="accent6">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smtClean="0"/>
              <a:t>Inputs of your choice</a:t>
            </a:r>
            <a:endParaRPr kumimoji="0" lang="en-US" sz="28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8" name="Rounded Rectangle 7"/>
          <p:cNvSpPr/>
          <p:nvPr/>
        </p:nvSpPr>
        <p:spPr>
          <a:xfrm>
            <a:off x="1112363" y="3482186"/>
            <a:ext cx="3280528" cy="1339374"/>
          </a:xfrm>
          <a:prstGeom prst="roundRect">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smtClean="0"/>
              <a:t>The code you want to test</a:t>
            </a:r>
            <a:endParaRPr kumimoji="0" lang="en-US" sz="28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9" name="Rounded Rectangle 8"/>
          <p:cNvSpPr/>
          <p:nvPr/>
        </p:nvSpPr>
        <p:spPr>
          <a:xfrm>
            <a:off x="1112363" y="6038804"/>
            <a:ext cx="3280528" cy="1339374"/>
          </a:xfrm>
          <a:prstGeom prst="roundRect">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smtClean="0"/>
              <a:t>Produced output</a:t>
            </a:r>
            <a:endParaRPr kumimoji="0" lang="en-US" sz="28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10" name="Rounded Rectangle 9"/>
          <p:cNvSpPr/>
          <p:nvPr/>
        </p:nvSpPr>
        <p:spPr>
          <a:xfrm>
            <a:off x="1112363" y="8595422"/>
            <a:ext cx="3280528" cy="726440"/>
          </a:xfrm>
          <a:prstGeom prst="roundRect">
            <a:avLst/>
          </a:prstGeom>
          <a:solidFill>
            <a:schemeClr val="accent6">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smtClean="0"/>
              <a:t>Verify output</a:t>
            </a:r>
            <a:endParaRPr kumimoji="0" lang="en-US" sz="28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11" name="Down Arrow 10"/>
          <p:cNvSpPr/>
          <p:nvPr/>
        </p:nvSpPr>
        <p:spPr>
          <a:xfrm>
            <a:off x="2350055" y="2502195"/>
            <a:ext cx="805144" cy="742738"/>
          </a:xfrm>
          <a:prstGeom prst="downArrow">
            <a:avLst/>
          </a:prstGeom>
          <a:solidFill>
            <a:schemeClr val="tx1"/>
          </a:solidFill>
          <a:ln w="12700" cap="flat">
            <a:noFill/>
            <a:miter lim="400000"/>
          </a:ln>
          <a:effectLst>
            <a:outerShdw blurRad="38100" dist="25400" dir="5400000" rotWithShape="0">
              <a:schemeClr val="tx1">
                <a:alpha val="50000"/>
              </a:scheme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12" name="Down Arrow 11"/>
          <p:cNvSpPr/>
          <p:nvPr/>
        </p:nvSpPr>
        <p:spPr>
          <a:xfrm>
            <a:off x="2350055" y="7610697"/>
            <a:ext cx="805144" cy="742738"/>
          </a:xfrm>
          <a:prstGeom prst="downArrow">
            <a:avLst/>
          </a:prstGeom>
          <a:solidFill>
            <a:schemeClr val="tx1"/>
          </a:solidFill>
          <a:ln w="12700" cap="flat">
            <a:noFill/>
            <a:miter lim="400000"/>
          </a:ln>
          <a:effectLst>
            <a:outerShdw blurRad="38100" dist="25400" dir="5400000" rotWithShape="0">
              <a:schemeClr val="tx1">
                <a:alpha val="50000"/>
              </a:scheme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13" name="Down Arrow 12"/>
          <p:cNvSpPr/>
          <p:nvPr/>
        </p:nvSpPr>
        <p:spPr>
          <a:xfrm>
            <a:off x="2350055" y="5063547"/>
            <a:ext cx="805144" cy="742738"/>
          </a:xfrm>
          <a:prstGeom prst="downArrow">
            <a:avLst/>
          </a:prstGeom>
          <a:solidFill>
            <a:schemeClr val="tx1"/>
          </a:solidFill>
          <a:ln w="12700" cap="flat">
            <a:noFill/>
            <a:miter lim="400000"/>
          </a:ln>
          <a:effectLst>
            <a:outerShdw blurRad="38100" dist="25400" dir="5400000" rotWithShape="0">
              <a:schemeClr val="tx1">
                <a:alpha val="50000"/>
              </a:scheme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1288769264"/>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Unit Tests</a:t>
            </a:r>
            <a:endParaRPr lang="en-US" dirty="0"/>
          </a:p>
        </p:txBody>
      </p:sp>
      <p:sp>
        <p:nvSpPr>
          <p:cNvPr id="3" name="Text Placeholder 2"/>
          <p:cNvSpPr>
            <a:spLocks noGrp="1"/>
          </p:cNvSpPr>
          <p:nvPr>
            <p:ph type="body" idx="1"/>
          </p:nvPr>
        </p:nvSpPr>
        <p:spPr>
          <a:xfrm>
            <a:off x="405353" y="2603499"/>
            <a:ext cx="12330259" cy="6945854"/>
          </a:xfrm>
        </p:spPr>
        <p:txBody>
          <a:bodyPr>
            <a:normAutofit lnSpcReduction="10000"/>
          </a:bodyPr>
          <a:lstStyle/>
          <a:p>
            <a:r>
              <a:rPr lang="en-US" dirty="0" smtClean="0"/>
              <a:t>Using a library called </a:t>
            </a:r>
            <a:r>
              <a:rPr lang="en-US" b="1" dirty="0" smtClean="0"/>
              <a:t>JUnit</a:t>
            </a:r>
          </a:p>
          <a:p>
            <a:pPr lvl="1"/>
            <a:r>
              <a:rPr lang="en-US" dirty="0" smtClean="0"/>
              <a:t>Note: how to configure </a:t>
            </a:r>
            <a:r>
              <a:rPr lang="en-US" i="1" dirty="0" smtClean="0"/>
              <a:t>Maven</a:t>
            </a:r>
            <a:r>
              <a:rPr lang="en-US" dirty="0" smtClean="0"/>
              <a:t> to import third-party libraries is not part of this course (and so not on the exam), but you can ask me in the breaks if you are curious (for some of you, we will dig into its low level details in Enterprise Programming 1 next semester)</a:t>
            </a:r>
          </a:p>
          <a:p>
            <a:r>
              <a:rPr lang="en-US" dirty="0" smtClean="0"/>
              <a:t>Regular code in “</a:t>
            </a:r>
            <a:r>
              <a:rPr lang="en-US" i="1" dirty="0" err="1" smtClean="0"/>
              <a:t>src</a:t>
            </a:r>
            <a:r>
              <a:rPr lang="en-US" i="1" dirty="0" smtClean="0"/>
              <a:t>/main/java</a:t>
            </a:r>
            <a:r>
              <a:rPr lang="en-US" dirty="0" smtClean="0"/>
              <a:t>” folder</a:t>
            </a:r>
          </a:p>
          <a:p>
            <a:r>
              <a:rPr lang="en-US" dirty="0" smtClean="0"/>
              <a:t>Test </a:t>
            </a:r>
            <a:r>
              <a:rPr lang="en-US" dirty="0"/>
              <a:t>code in “</a:t>
            </a:r>
            <a:r>
              <a:rPr lang="en-US" i="1" dirty="0" err="1" smtClean="0"/>
              <a:t>src</a:t>
            </a:r>
            <a:r>
              <a:rPr lang="en-US" i="1" dirty="0" smtClean="0"/>
              <a:t>/test/java</a:t>
            </a:r>
            <a:r>
              <a:rPr lang="en-US" dirty="0"/>
              <a:t>” </a:t>
            </a:r>
            <a:r>
              <a:rPr lang="en-US" dirty="0" smtClean="0"/>
              <a:t>folder</a:t>
            </a:r>
          </a:p>
          <a:p>
            <a:r>
              <a:rPr lang="en-US" dirty="0" smtClean="0"/>
              <a:t>A test class is just a Java class with </a:t>
            </a:r>
            <a:r>
              <a:rPr lang="en-US" i="1" dirty="0" smtClean="0"/>
              <a:t>@ annotations</a:t>
            </a:r>
          </a:p>
          <a:p>
            <a:r>
              <a:rPr lang="en-US" dirty="0" smtClean="0"/>
              <a:t>A test class for a class called </a:t>
            </a:r>
            <a:r>
              <a:rPr lang="en-US" i="1" dirty="0" smtClean="0"/>
              <a:t>Foo.java</a:t>
            </a:r>
            <a:r>
              <a:rPr lang="en-US" dirty="0" smtClean="0"/>
              <a:t> will be called </a:t>
            </a:r>
            <a:r>
              <a:rPr lang="en-US" i="1" dirty="0" smtClean="0"/>
              <a:t>FooTest.java</a:t>
            </a:r>
            <a:r>
              <a:rPr lang="en-US" dirty="0" smtClean="0"/>
              <a:t>, in the same package</a:t>
            </a:r>
            <a:endParaRPr lang="en-US" i="1" dirty="0"/>
          </a:p>
        </p:txBody>
      </p:sp>
    </p:spTree>
    <p:extLst>
      <p:ext uri="{BB962C8B-B14F-4D97-AF65-F5344CB8AC3E}">
        <p14:creationId xmlns:p14="http://schemas.microsoft.com/office/powerpoint/2010/main" val="3303595683"/>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 Annotations</a:t>
            </a:r>
            <a:endParaRPr lang="en-US" dirty="0"/>
          </a:p>
        </p:txBody>
      </p:sp>
      <p:sp>
        <p:nvSpPr>
          <p:cNvPr id="3" name="Text Placeholder 2"/>
          <p:cNvSpPr>
            <a:spLocks noGrp="1"/>
          </p:cNvSpPr>
          <p:nvPr>
            <p:ph type="body" idx="1"/>
          </p:nvPr>
        </p:nvSpPr>
        <p:spPr/>
        <p:txBody>
          <a:bodyPr/>
          <a:lstStyle/>
          <a:p>
            <a:r>
              <a:rPr lang="en-US" b="1" dirty="0" smtClean="0"/>
              <a:t>@Test</a:t>
            </a:r>
            <a:r>
              <a:rPr lang="en-US" dirty="0" smtClean="0"/>
              <a:t>: mark a method as a test</a:t>
            </a:r>
          </a:p>
          <a:p>
            <a:r>
              <a:rPr lang="en-US" b="1" dirty="0"/>
              <a:t>@</a:t>
            </a:r>
            <a:r>
              <a:rPr lang="en-US" b="1" dirty="0" err="1" smtClean="0"/>
              <a:t>BeforeEach</a:t>
            </a:r>
            <a:r>
              <a:rPr lang="en-US" dirty="0" smtClean="0"/>
              <a:t>: execute method before each test</a:t>
            </a:r>
          </a:p>
          <a:p>
            <a:r>
              <a:rPr lang="en-US" b="1" dirty="0" smtClean="0"/>
              <a:t>@</a:t>
            </a:r>
            <a:r>
              <a:rPr lang="en-US" b="1" dirty="0" err="1" smtClean="0"/>
              <a:t>BeforeAll</a:t>
            </a:r>
            <a:r>
              <a:rPr lang="en-US" dirty="0" smtClean="0"/>
              <a:t>: execute method once before any of the tests is started</a:t>
            </a:r>
          </a:p>
          <a:p>
            <a:r>
              <a:rPr lang="en-US" b="1" dirty="0" smtClean="0"/>
              <a:t>@</a:t>
            </a:r>
            <a:r>
              <a:rPr lang="en-US" b="1" dirty="0" err="1" smtClean="0"/>
              <a:t>AfterEach</a:t>
            </a:r>
            <a:r>
              <a:rPr lang="en-US" dirty="0" smtClean="0"/>
              <a:t>, </a:t>
            </a:r>
            <a:r>
              <a:rPr lang="en-US" b="1" dirty="0" smtClean="0"/>
              <a:t>@</a:t>
            </a:r>
            <a:r>
              <a:rPr lang="en-US" b="1" dirty="0" err="1" smtClean="0"/>
              <a:t>AfterAll</a:t>
            </a:r>
            <a:r>
              <a:rPr lang="en-US" dirty="0" smtClean="0"/>
              <a:t>: same, but after the tests </a:t>
            </a:r>
          </a:p>
          <a:p>
            <a:r>
              <a:rPr lang="en-US" b="1" dirty="0" smtClean="0"/>
              <a:t>@Disable</a:t>
            </a:r>
            <a:r>
              <a:rPr lang="en-US" dirty="0" smtClean="0"/>
              <a:t>: temporarily disable a test, which is not going to be run</a:t>
            </a:r>
            <a:endParaRPr lang="en-US" dirty="0"/>
          </a:p>
        </p:txBody>
      </p:sp>
    </p:spTree>
    <p:extLst>
      <p:ext uri="{BB962C8B-B14F-4D97-AF65-F5344CB8AC3E}">
        <p14:creationId xmlns:p14="http://schemas.microsoft.com/office/powerpoint/2010/main" val="2593368313"/>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Assertions</a:t>
            </a:r>
            <a:endParaRPr lang="en-US" dirty="0"/>
          </a:p>
        </p:txBody>
      </p:sp>
      <p:sp>
        <p:nvSpPr>
          <p:cNvPr id="3" name="Text Placeholder 2"/>
          <p:cNvSpPr>
            <a:spLocks noGrp="1"/>
          </p:cNvSpPr>
          <p:nvPr>
            <p:ph type="body" idx="1"/>
          </p:nvPr>
        </p:nvSpPr>
        <p:spPr>
          <a:xfrm>
            <a:off x="377072" y="2603500"/>
            <a:ext cx="12377394" cy="6823304"/>
          </a:xfrm>
        </p:spPr>
        <p:txBody>
          <a:bodyPr>
            <a:normAutofit/>
          </a:bodyPr>
          <a:lstStyle/>
          <a:p>
            <a:pPr>
              <a:spcBef>
                <a:spcPts val="2400"/>
              </a:spcBef>
            </a:pPr>
            <a:r>
              <a:rPr lang="en-US" dirty="0" smtClean="0"/>
              <a:t>When you have an output, you need to </a:t>
            </a:r>
            <a:r>
              <a:rPr lang="en-US" i="1" dirty="0" smtClean="0"/>
              <a:t>verify</a:t>
            </a:r>
            <a:r>
              <a:rPr lang="en-US" dirty="0" smtClean="0"/>
              <a:t> if correct</a:t>
            </a:r>
          </a:p>
          <a:p>
            <a:pPr>
              <a:spcBef>
                <a:spcPts val="2400"/>
              </a:spcBef>
            </a:pPr>
            <a:r>
              <a:rPr lang="en-US" dirty="0" smtClean="0"/>
              <a:t>Extra code (assertion methods) that throws an error if the output is not equal to the expected one</a:t>
            </a:r>
          </a:p>
          <a:p>
            <a:pPr>
              <a:spcBef>
                <a:spcPts val="2400"/>
              </a:spcBef>
            </a:pPr>
            <a:r>
              <a:rPr lang="en-US" i="1" dirty="0" err="1" smtClean="0"/>
              <a:t>assertEquals</a:t>
            </a:r>
            <a:r>
              <a:rPr lang="en-US" i="1" dirty="0" smtClean="0"/>
              <a:t>(expected, output)</a:t>
            </a:r>
          </a:p>
          <a:p>
            <a:pPr lvl="1">
              <a:spcBef>
                <a:spcPts val="2400"/>
              </a:spcBef>
            </a:pPr>
            <a:r>
              <a:rPr lang="en-US" dirty="0"/>
              <a:t>t</a:t>
            </a:r>
            <a:r>
              <a:rPr lang="en-US" dirty="0" smtClean="0"/>
              <a:t>hrow error if </a:t>
            </a:r>
            <a:r>
              <a:rPr lang="en-US" i="1" dirty="0" smtClean="0"/>
              <a:t>output</a:t>
            </a:r>
            <a:r>
              <a:rPr lang="en-US" dirty="0" smtClean="0"/>
              <a:t> variable is not equal to the </a:t>
            </a:r>
            <a:r>
              <a:rPr lang="en-US" i="1" dirty="0" smtClean="0"/>
              <a:t>expected</a:t>
            </a:r>
            <a:r>
              <a:rPr lang="en-US" dirty="0" smtClean="0"/>
              <a:t> one</a:t>
            </a:r>
          </a:p>
          <a:p>
            <a:pPr>
              <a:spcBef>
                <a:spcPts val="2400"/>
              </a:spcBef>
            </a:pPr>
            <a:r>
              <a:rPr lang="en-US" i="1" dirty="0" err="1" smtClean="0"/>
              <a:t>assertTrue</a:t>
            </a:r>
            <a:r>
              <a:rPr lang="en-US" i="1" dirty="0" smtClean="0"/>
              <a:t>(condition)</a:t>
            </a:r>
          </a:p>
          <a:p>
            <a:pPr lvl="1">
              <a:spcBef>
                <a:spcPts val="2400"/>
              </a:spcBef>
            </a:pPr>
            <a:r>
              <a:rPr lang="en-US" dirty="0" smtClean="0"/>
              <a:t>throw error if </a:t>
            </a:r>
            <a:r>
              <a:rPr lang="en-US" i="1" dirty="0" smtClean="0"/>
              <a:t>condition</a:t>
            </a:r>
            <a:r>
              <a:rPr lang="en-US" dirty="0" smtClean="0"/>
              <a:t> is false</a:t>
            </a:r>
          </a:p>
          <a:p>
            <a:pPr>
              <a:spcBef>
                <a:spcPts val="2400"/>
              </a:spcBef>
            </a:pPr>
            <a:r>
              <a:rPr lang="en-US" i="1" dirty="0" err="1" smtClean="0"/>
              <a:t>assertNotNull</a:t>
            </a:r>
            <a:r>
              <a:rPr lang="en-US" i="1" dirty="0" smtClean="0"/>
              <a:t>(output)</a:t>
            </a:r>
          </a:p>
          <a:p>
            <a:pPr lvl="1">
              <a:spcBef>
                <a:spcPts val="2400"/>
              </a:spcBef>
            </a:pPr>
            <a:r>
              <a:rPr lang="en-US" dirty="0" smtClean="0"/>
              <a:t>throw error if </a:t>
            </a:r>
            <a:r>
              <a:rPr lang="en-US" i="1" dirty="0" smtClean="0"/>
              <a:t>output</a:t>
            </a:r>
            <a:r>
              <a:rPr lang="en-US" dirty="0" smtClean="0"/>
              <a:t> is null</a:t>
            </a:r>
            <a:endParaRPr lang="en-US" dirty="0"/>
          </a:p>
        </p:txBody>
      </p:sp>
    </p:spTree>
    <p:extLst>
      <p:ext uri="{BB962C8B-B14F-4D97-AF65-F5344CB8AC3E}">
        <p14:creationId xmlns:p14="http://schemas.microsoft.com/office/powerpoint/2010/main" val="2598600977"/>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18376" y="167690"/>
            <a:ext cx="7103228" cy="2159000"/>
          </a:xfrm>
        </p:spPr>
        <p:txBody>
          <a:bodyPr/>
          <a:lstStyle/>
          <a:p>
            <a:r>
              <a:rPr lang="en-US" dirty="0" smtClean="0"/>
              <a:t>Test Example</a:t>
            </a:r>
            <a:endParaRPr lang="en-US" dirty="0"/>
          </a:p>
        </p:txBody>
      </p:sp>
      <p:sp>
        <p:nvSpPr>
          <p:cNvPr id="4" name="Rectangle 1"/>
          <p:cNvSpPr>
            <a:spLocks noGrp="1" noChangeArrowheads="1"/>
          </p:cNvSpPr>
          <p:nvPr>
            <p:ph type="body" idx="1"/>
          </p:nvPr>
        </p:nvSpPr>
        <p:spPr bwMode="auto">
          <a:xfrm>
            <a:off x="1998481" y="2909557"/>
            <a:ext cx="9565439" cy="45243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smtClean="0">
                <a:ln>
                  <a:noFill/>
                </a:ln>
                <a:solidFill>
                  <a:srgbClr val="3381FF"/>
                </a:solidFill>
                <a:effectLst/>
                <a:latin typeface="Courier New" panose="02070309020205020404" pitchFamily="49" charset="0"/>
                <a:cs typeface="Courier New" panose="02070309020205020404" pitchFamily="49" charset="0"/>
              </a:rPr>
              <a:t>@Test</a:t>
            </a:r>
            <a:br>
              <a:rPr kumimoji="0" lang="en-US" altLang="en-US" sz="3200" b="1" i="0" u="none" strike="noStrike" cap="none" normalizeH="0" baseline="0" dirty="0" smtClean="0">
                <a:ln>
                  <a:noFill/>
                </a:ln>
                <a:solidFill>
                  <a:srgbClr val="3381FF"/>
                </a:solidFill>
                <a:effectLst/>
                <a:latin typeface="Courier New" panose="02070309020205020404" pitchFamily="49" charset="0"/>
                <a:cs typeface="Courier New" panose="02070309020205020404" pitchFamily="49" charset="0"/>
              </a:rPr>
            </a:br>
            <a:r>
              <a:rPr kumimoji="0" lang="en-US" altLang="en-US" sz="3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3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testBase</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3200" b="0" i="0" u="none" strike="noStrike" cap="none" normalizeH="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32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int</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array = {</a:t>
            </a:r>
            <a:r>
              <a:rPr kumimoji="0" lang="en-US" altLang="en-US" sz="32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32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2</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32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3</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32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int</a:t>
            </a:r>
            <a:r>
              <a:rPr kumimoji="0" lang="en-US" altLang="en-US" sz="3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res = </a:t>
            </a:r>
            <a:r>
              <a:rPr kumimoji="0" lang="en-US" altLang="en-US" sz="3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ArrayExample.</a:t>
            </a:r>
            <a:r>
              <a:rPr kumimoji="0" lang="en-US" altLang="en-US" sz="3200"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sum</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(array);</a:t>
            </a:r>
            <a:b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3200"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assertEquals</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32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6</a:t>
            </a: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res);</a:t>
            </a:r>
            <a:b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5" name="Rounded Rectangle 4"/>
          <p:cNvSpPr/>
          <p:nvPr/>
        </p:nvSpPr>
        <p:spPr>
          <a:xfrm>
            <a:off x="382495" y="1139566"/>
            <a:ext cx="2158739" cy="930751"/>
          </a:xfrm>
          <a:prstGeom prst="roundRect">
            <a:avLst/>
          </a:prstGeom>
          <a:solidFill>
            <a:schemeClr val="accent6">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smtClean="0">
                <a:ln>
                  <a:noFill/>
                </a:ln>
                <a:solidFill>
                  <a:srgbClr val="FFFFFF"/>
                </a:solidFill>
                <a:effectLst/>
                <a:uFillTx/>
                <a:latin typeface="+mn-lt"/>
                <a:ea typeface="+mn-ea"/>
                <a:cs typeface="+mn-cs"/>
                <a:sym typeface="Helvetica Light"/>
              </a:rPr>
              <a:t>Mark method as a test</a:t>
            </a:r>
            <a:endParaRPr kumimoji="0" lang="en-US" sz="24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6" name="Rounded Rectangle 5"/>
          <p:cNvSpPr/>
          <p:nvPr/>
        </p:nvSpPr>
        <p:spPr>
          <a:xfrm>
            <a:off x="10436314" y="4410931"/>
            <a:ext cx="1894787" cy="522129"/>
          </a:xfrm>
          <a:prstGeom prst="roundRect">
            <a:avLst/>
          </a:prstGeom>
          <a:solidFill>
            <a:schemeClr val="accent6">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smtClean="0">
                <a:ln>
                  <a:noFill/>
                </a:ln>
                <a:solidFill>
                  <a:srgbClr val="FFFFFF"/>
                </a:solidFill>
                <a:effectLst/>
                <a:uFillTx/>
                <a:latin typeface="+mn-lt"/>
                <a:ea typeface="+mn-ea"/>
                <a:cs typeface="+mn-cs"/>
                <a:sym typeface="Helvetica Light"/>
              </a:rPr>
              <a:t>Input data</a:t>
            </a:r>
            <a:endParaRPr kumimoji="0" lang="en-US" sz="24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7" name="Rounded Rectangle 6"/>
          <p:cNvSpPr/>
          <p:nvPr/>
        </p:nvSpPr>
        <p:spPr>
          <a:xfrm>
            <a:off x="382495" y="5171714"/>
            <a:ext cx="1894787" cy="930751"/>
          </a:xfrm>
          <a:prstGeom prst="roundRect">
            <a:avLst/>
          </a:prstGeom>
          <a:solidFill>
            <a:schemeClr val="accent6">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smtClean="0">
                <a:ln>
                  <a:noFill/>
                </a:ln>
                <a:solidFill>
                  <a:srgbClr val="FFFFFF"/>
                </a:solidFill>
                <a:effectLst/>
                <a:uFillTx/>
                <a:latin typeface="+mn-lt"/>
                <a:ea typeface="+mn-ea"/>
                <a:cs typeface="+mn-cs"/>
                <a:sym typeface="Helvetica Light"/>
              </a:rPr>
              <a:t>Code execution</a:t>
            </a:r>
            <a:endParaRPr kumimoji="0" lang="en-US" sz="24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8" name="Rounded Rectangle 7"/>
          <p:cNvSpPr/>
          <p:nvPr/>
        </p:nvSpPr>
        <p:spPr>
          <a:xfrm>
            <a:off x="9790577" y="6371911"/>
            <a:ext cx="1894787" cy="522129"/>
          </a:xfrm>
          <a:prstGeom prst="roundRect">
            <a:avLst/>
          </a:prstGeom>
          <a:solidFill>
            <a:schemeClr val="accent6">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smtClean="0">
                <a:ln>
                  <a:noFill/>
                </a:ln>
                <a:solidFill>
                  <a:srgbClr val="FFFFFF"/>
                </a:solidFill>
                <a:effectLst/>
                <a:uFillTx/>
                <a:latin typeface="+mn-lt"/>
                <a:ea typeface="+mn-ea"/>
                <a:cs typeface="+mn-cs"/>
                <a:sym typeface="Helvetica Light"/>
              </a:rPr>
              <a:t>Verify output</a:t>
            </a:r>
            <a:endParaRPr kumimoji="0" lang="en-US" sz="24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13" name="Down Arrow 12"/>
          <p:cNvSpPr/>
          <p:nvPr/>
        </p:nvSpPr>
        <p:spPr>
          <a:xfrm rot="19255555">
            <a:off x="1842098" y="2142786"/>
            <a:ext cx="461912" cy="916613"/>
          </a:xfrm>
          <a:prstGeom prst="downArrow">
            <a:avLst/>
          </a:prstGeom>
          <a:solidFill>
            <a:schemeClr val="tx1"/>
          </a:solidFill>
          <a:ln w="12700" cap="flat">
            <a:noFill/>
            <a:miter lim="400000"/>
          </a:ln>
          <a:effectLst>
            <a:outerShdw blurRad="38100" dist="25400" dir="5400000" rotWithShape="0">
              <a:schemeClr val="tx1">
                <a:alpha val="50000"/>
              </a:scheme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14" name="Down Arrow 13"/>
          <p:cNvSpPr/>
          <p:nvPr/>
        </p:nvSpPr>
        <p:spPr>
          <a:xfrm rot="5400000">
            <a:off x="9438176" y="4025944"/>
            <a:ext cx="461914" cy="1299162"/>
          </a:xfrm>
          <a:prstGeom prst="downArrow">
            <a:avLst/>
          </a:prstGeom>
          <a:solidFill>
            <a:schemeClr val="tx1"/>
          </a:solidFill>
          <a:ln w="12700" cap="flat">
            <a:noFill/>
            <a:miter lim="400000"/>
          </a:ln>
          <a:effectLst>
            <a:outerShdw blurRad="38100" dist="25400" dir="5400000" rotWithShape="0">
              <a:schemeClr val="tx1">
                <a:alpha val="50000"/>
              </a:scheme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15" name="Down Arrow 14"/>
          <p:cNvSpPr/>
          <p:nvPr/>
        </p:nvSpPr>
        <p:spPr>
          <a:xfrm rot="16200000">
            <a:off x="2442118" y="5407936"/>
            <a:ext cx="437508" cy="458306"/>
          </a:xfrm>
          <a:prstGeom prst="downArrow">
            <a:avLst/>
          </a:prstGeom>
          <a:solidFill>
            <a:schemeClr val="tx1"/>
          </a:solidFill>
          <a:ln w="12700" cap="flat">
            <a:noFill/>
            <a:miter lim="400000"/>
          </a:ln>
          <a:effectLst>
            <a:outerShdw blurRad="38100" dist="25400" dir="5400000" rotWithShape="0">
              <a:schemeClr val="tx1">
                <a:alpha val="50000"/>
              </a:scheme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16" name="Down Arrow 15"/>
          <p:cNvSpPr/>
          <p:nvPr/>
        </p:nvSpPr>
        <p:spPr>
          <a:xfrm rot="5400000">
            <a:off x="8713883" y="5983395"/>
            <a:ext cx="461914" cy="1299162"/>
          </a:xfrm>
          <a:prstGeom prst="downArrow">
            <a:avLst/>
          </a:prstGeom>
          <a:solidFill>
            <a:schemeClr val="tx1"/>
          </a:solidFill>
          <a:ln w="12700" cap="flat">
            <a:noFill/>
            <a:miter lim="400000"/>
          </a:ln>
          <a:effectLst>
            <a:outerShdw blurRad="38100" dist="25400" dir="5400000" rotWithShape="0">
              <a:schemeClr val="tx1">
                <a:alpha val="50000"/>
              </a:scheme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721555900"/>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29721"/>
            <a:ext cx="11099800" cy="1481468"/>
          </a:xfrm>
        </p:spPr>
        <p:txBody>
          <a:bodyPr/>
          <a:lstStyle/>
          <a:p>
            <a:r>
              <a:rPr lang="en-US" dirty="0" smtClean="0"/>
              <a:t>Running a Test</a:t>
            </a:r>
            <a:endParaRPr lang="en-US" dirty="0"/>
          </a:p>
        </p:txBody>
      </p:sp>
      <p:sp>
        <p:nvSpPr>
          <p:cNvPr id="3" name="Text Placeholder 2"/>
          <p:cNvSpPr>
            <a:spLocks noGrp="1"/>
          </p:cNvSpPr>
          <p:nvPr>
            <p:ph type="body" idx="1"/>
          </p:nvPr>
        </p:nvSpPr>
        <p:spPr>
          <a:xfrm>
            <a:off x="1153998" y="1794496"/>
            <a:ext cx="10696804" cy="1497161"/>
          </a:xfrm>
        </p:spPr>
        <p:txBody>
          <a:bodyPr>
            <a:normAutofit lnSpcReduction="10000"/>
          </a:bodyPr>
          <a:lstStyle/>
          <a:p>
            <a:pPr>
              <a:spcBef>
                <a:spcPts val="2400"/>
              </a:spcBef>
            </a:pPr>
            <a:r>
              <a:rPr lang="en-US" dirty="0" smtClean="0"/>
              <a:t>Right-click, and choose “</a:t>
            </a:r>
            <a:r>
              <a:rPr lang="en-US" i="1" dirty="0" smtClean="0"/>
              <a:t>Run &lt;</a:t>
            </a:r>
            <a:r>
              <a:rPr lang="en-US" i="1" dirty="0" err="1" smtClean="0"/>
              <a:t>ClassName</a:t>
            </a:r>
            <a:r>
              <a:rPr lang="en-US" i="1" dirty="0" smtClean="0"/>
              <a:t>&gt;</a:t>
            </a:r>
            <a:r>
              <a:rPr lang="en-US" dirty="0" smtClean="0"/>
              <a:t>”</a:t>
            </a:r>
          </a:p>
          <a:p>
            <a:pPr>
              <a:spcBef>
                <a:spcPts val="2400"/>
              </a:spcBef>
            </a:pPr>
            <a:r>
              <a:rPr lang="en-US" dirty="0" smtClean="0"/>
              <a:t>Can also use “</a:t>
            </a:r>
            <a:r>
              <a:rPr lang="en-US" i="1" dirty="0" smtClean="0"/>
              <a:t>Debug</a:t>
            </a:r>
            <a:r>
              <a:rPr lang="en-US" dirty="0" smtClean="0"/>
              <a:t>” and “</a:t>
            </a:r>
            <a:r>
              <a:rPr lang="en-US" i="1" dirty="0" smtClean="0"/>
              <a:t>Run With Coverage</a:t>
            </a:r>
            <a:r>
              <a:rPr lang="en-US" dirty="0" smtClean="0"/>
              <a:t>” </a:t>
            </a:r>
            <a:endParaRPr lang="en-US" dirty="0"/>
          </a:p>
        </p:txBody>
      </p:sp>
      <p:pic>
        <p:nvPicPr>
          <p:cNvPr id="4" name="Picture 3"/>
          <p:cNvPicPr>
            <a:picLocks noChangeAspect="1"/>
          </p:cNvPicPr>
          <p:nvPr/>
        </p:nvPicPr>
        <p:blipFill>
          <a:blip r:embed="rId2"/>
          <a:stretch>
            <a:fillRect/>
          </a:stretch>
        </p:blipFill>
        <p:spPr>
          <a:xfrm>
            <a:off x="2340466" y="3665828"/>
            <a:ext cx="8330676" cy="5860470"/>
          </a:xfrm>
          <a:prstGeom prst="rect">
            <a:avLst/>
          </a:prstGeom>
        </p:spPr>
      </p:pic>
    </p:spTree>
    <p:extLst>
      <p:ext uri="{BB962C8B-B14F-4D97-AF65-F5344CB8AC3E}">
        <p14:creationId xmlns:p14="http://schemas.microsoft.com/office/powerpoint/2010/main" val="3232246092"/>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a:t>
            </a:r>
            <a:endParaRPr lang="en-US" dirty="0"/>
          </a:p>
        </p:txBody>
      </p:sp>
      <p:sp>
        <p:nvSpPr>
          <p:cNvPr id="3" name="Text Placeholder 2"/>
          <p:cNvSpPr>
            <a:spLocks noGrp="1"/>
          </p:cNvSpPr>
          <p:nvPr>
            <p:ph type="body" idx="1"/>
          </p:nvPr>
        </p:nvSpPr>
        <p:spPr>
          <a:xfrm>
            <a:off x="7336052" y="2603500"/>
            <a:ext cx="5437268" cy="6870438"/>
          </a:xfrm>
        </p:spPr>
        <p:txBody>
          <a:bodyPr/>
          <a:lstStyle/>
          <a:p>
            <a:r>
              <a:rPr lang="en-US" b="1" dirty="0" smtClean="0"/>
              <a:t>VERY IMPORTANT</a:t>
            </a:r>
          </a:p>
          <a:p>
            <a:r>
              <a:rPr lang="en-US" dirty="0" smtClean="0"/>
              <a:t>Can put “</a:t>
            </a:r>
            <a:r>
              <a:rPr lang="en-US" i="1" dirty="0" smtClean="0"/>
              <a:t>break points</a:t>
            </a:r>
            <a:r>
              <a:rPr lang="en-US" dirty="0" smtClean="0"/>
              <a:t>”</a:t>
            </a:r>
          </a:p>
          <a:p>
            <a:r>
              <a:rPr lang="en-US" dirty="0" smtClean="0"/>
              <a:t>Execute one step at a time</a:t>
            </a:r>
          </a:p>
          <a:p>
            <a:r>
              <a:rPr lang="en-US" dirty="0" smtClean="0"/>
              <a:t>Inspect status of all variables, at each step</a:t>
            </a:r>
          </a:p>
          <a:p>
            <a:r>
              <a:rPr lang="en-US" dirty="0" smtClean="0"/>
              <a:t>Easier to understand with live demo</a:t>
            </a:r>
            <a:endParaRPr lang="en-US" dirty="0"/>
          </a:p>
        </p:txBody>
      </p:sp>
      <p:pic>
        <p:nvPicPr>
          <p:cNvPr id="4" name="Picture 3"/>
          <p:cNvPicPr>
            <a:picLocks noChangeAspect="1"/>
          </p:cNvPicPr>
          <p:nvPr/>
        </p:nvPicPr>
        <p:blipFill>
          <a:blip r:embed="rId2"/>
          <a:stretch>
            <a:fillRect/>
          </a:stretch>
        </p:blipFill>
        <p:spPr>
          <a:xfrm>
            <a:off x="472180" y="2603500"/>
            <a:ext cx="6383552" cy="6959600"/>
          </a:xfrm>
          <a:prstGeom prst="rect">
            <a:avLst/>
          </a:prstGeom>
        </p:spPr>
      </p:pic>
    </p:spTree>
    <p:extLst>
      <p:ext uri="{BB962C8B-B14F-4D97-AF65-F5344CB8AC3E}">
        <p14:creationId xmlns:p14="http://schemas.microsoft.com/office/powerpoint/2010/main" val="2427230543"/>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Shape 140"/>
          <p:cNvSpPr>
            <a:spLocks noGrp="1"/>
          </p:cNvSpPr>
          <p:nvPr>
            <p:ph type="title"/>
          </p:nvPr>
        </p:nvSpPr>
        <p:spPr>
          <a:prstGeom prst="rect">
            <a:avLst/>
          </a:prstGeom>
        </p:spPr>
        <p:txBody>
          <a:bodyPr/>
          <a:lstStyle/>
          <a:p>
            <a:r>
              <a:t>Course Info</a:t>
            </a:r>
          </a:p>
        </p:txBody>
      </p:sp>
      <p:sp>
        <p:nvSpPr>
          <p:cNvPr id="141" name="Shape 141"/>
          <p:cNvSpPr>
            <a:spLocks noGrp="1"/>
          </p:cNvSpPr>
          <p:nvPr>
            <p:ph type="body" idx="1"/>
          </p:nvPr>
        </p:nvSpPr>
        <p:spPr>
          <a:xfrm>
            <a:off x="400049" y="2603500"/>
            <a:ext cx="12163425" cy="6286500"/>
          </a:xfrm>
          <a:prstGeom prst="rect">
            <a:avLst/>
          </a:prstGeom>
        </p:spPr>
        <p:txBody>
          <a:bodyPr/>
          <a:lstStyle/>
          <a:p>
            <a:r>
              <a:rPr dirty="0" smtClean="0"/>
              <a:t>12 </a:t>
            </a:r>
            <a:r>
              <a:rPr dirty="0"/>
              <a:t>lessons, </a:t>
            </a:r>
            <a:r>
              <a:rPr lang="en-US" dirty="0" smtClean="0"/>
              <a:t>once </a:t>
            </a:r>
            <a:r>
              <a:rPr dirty="0" smtClean="0"/>
              <a:t>a weak</a:t>
            </a:r>
            <a:endParaRPr lang="en-US" dirty="0" smtClean="0"/>
          </a:p>
          <a:p>
            <a:r>
              <a:rPr lang="en-US" dirty="0" smtClean="0"/>
              <a:t>Class 1-9: </a:t>
            </a:r>
            <a:r>
              <a:rPr lang="en-US" i="1" dirty="0" smtClean="0"/>
              <a:t>Foundation</a:t>
            </a:r>
            <a:r>
              <a:rPr lang="en-US" dirty="0" smtClean="0"/>
              <a:t>, algorithms and data structures that all of you will need to know if you are going to work as a developer/programmer/engineer/etc.</a:t>
            </a:r>
          </a:p>
          <a:p>
            <a:r>
              <a:rPr lang="en-US" dirty="0" smtClean="0"/>
              <a:t>Class 10-12: </a:t>
            </a:r>
            <a:r>
              <a:rPr lang="en-US" i="1" dirty="0" smtClean="0"/>
              <a:t>Advanced</a:t>
            </a:r>
            <a:r>
              <a:rPr lang="en-US" dirty="0" smtClean="0"/>
              <a:t>, interesting and important topics, but that not all of you will need in your daily jobs</a:t>
            </a:r>
          </a:p>
          <a:p>
            <a:r>
              <a:rPr lang="en-US" dirty="0" smtClean="0"/>
              <a:t>Check each week to see if changes in schedule (time and room)</a:t>
            </a:r>
            <a:endParaRPr dirty="0"/>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With Coverage</a:t>
            </a:r>
            <a:endParaRPr lang="en-US" dirty="0"/>
          </a:p>
        </p:txBody>
      </p:sp>
      <p:sp>
        <p:nvSpPr>
          <p:cNvPr id="3" name="Text Placeholder 2"/>
          <p:cNvSpPr>
            <a:spLocks noGrp="1"/>
          </p:cNvSpPr>
          <p:nvPr>
            <p:ph type="body" idx="1"/>
          </p:nvPr>
        </p:nvSpPr>
        <p:spPr>
          <a:xfrm>
            <a:off x="9658350" y="2603500"/>
            <a:ext cx="2971800" cy="6286500"/>
          </a:xfrm>
        </p:spPr>
        <p:txBody>
          <a:bodyPr>
            <a:normAutofit fontScale="92500" lnSpcReduction="10000"/>
          </a:bodyPr>
          <a:lstStyle/>
          <a:p>
            <a:r>
              <a:rPr lang="en-US" dirty="0" smtClean="0"/>
              <a:t>Can tell you how much of the code is executed</a:t>
            </a:r>
          </a:p>
          <a:p>
            <a:r>
              <a:rPr lang="en-US" dirty="0" err="1"/>
              <a:t>E</a:t>
            </a:r>
            <a:r>
              <a:rPr lang="en-US" dirty="0" err="1" smtClean="0"/>
              <a:t>g</a:t>
            </a:r>
            <a:r>
              <a:rPr lang="en-US" dirty="0" smtClean="0"/>
              <a:t>, 83% in this case</a:t>
            </a:r>
          </a:p>
          <a:p>
            <a:r>
              <a:rPr lang="en-US" dirty="0" smtClean="0"/>
              <a:t>Code that is never executed by a test, might have bugs</a:t>
            </a:r>
            <a:endParaRPr lang="en-US" dirty="0"/>
          </a:p>
        </p:txBody>
      </p:sp>
      <p:pic>
        <p:nvPicPr>
          <p:cNvPr id="4" name="Picture 3"/>
          <p:cNvPicPr>
            <a:picLocks noChangeAspect="1"/>
          </p:cNvPicPr>
          <p:nvPr/>
        </p:nvPicPr>
        <p:blipFill>
          <a:blip r:embed="rId2"/>
          <a:stretch>
            <a:fillRect/>
          </a:stretch>
        </p:blipFill>
        <p:spPr>
          <a:xfrm>
            <a:off x="188091" y="2324100"/>
            <a:ext cx="9143787" cy="6565900"/>
          </a:xfrm>
          <a:prstGeom prst="rect">
            <a:avLst/>
          </a:prstGeom>
        </p:spPr>
      </p:pic>
    </p:spTree>
    <p:extLst>
      <p:ext uri="{BB962C8B-B14F-4D97-AF65-F5344CB8AC3E}">
        <p14:creationId xmlns:p14="http://schemas.microsoft.com/office/powerpoint/2010/main" val="844312714"/>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Text Placeholder 2"/>
          <p:cNvSpPr>
            <a:spLocks noGrp="1"/>
          </p:cNvSpPr>
          <p:nvPr>
            <p:ph type="body" idx="1"/>
          </p:nvPr>
        </p:nvSpPr>
        <p:spPr/>
        <p:txBody>
          <a:bodyPr/>
          <a:lstStyle/>
          <a:p>
            <a:r>
              <a:rPr lang="en-US" dirty="0"/>
              <a:t>Study Book Chapter </a:t>
            </a:r>
            <a:r>
              <a:rPr lang="en-US" dirty="0" smtClean="0"/>
              <a:t>1.1 and 1.2</a:t>
            </a:r>
          </a:p>
          <a:p>
            <a:r>
              <a:rPr lang="en-US" dirty="0" smtClean="0"/>
              <a:t>Study code in the </a:t>
            </a:r>
            <a:r>
              <a:rPr lang="en-US" i="1" dirty="0" smtClean="0"/>
              <a:t>org.pg4200.les01</a:t>
            </a:r>
            <a:r>
              <a:rPr lang="en-US" dirty="0" smtClean="0"/>
              <a:t> package</a:t>
            </a:r>
          </a:p>
          <a:p>
            <a:r>
              <a:rPr lang="en-US" dirty="0" smtClean="0"/>
              <a:t>Do exercises in </a:t>
            </a:r>
            <a:r>
              <a:rPr lang="en-US" i="1" dirty="0" smtClean="0"/>
              <a:t>exercises/ex01</a:t>
            </a:r>
          </a:p>
          <a:p>
            <a:r>
              <a:rPr lang="en-US" dirty="0" smtClean="0"/>
              <a:t>Extra: do exercises in the book</a:t>
            </a:r>
            <a:endParaRPr lang="en-US" dirty="0"/>
          </a:p>
        </p:txBody>
      </p:sp>
    </p:spTree>
    <p:extLst>
      <p:ext uri="{BB962C8B-B14F-4D97-AF65-F5344CB8AC3E}">
        <p14:creationId xmlns:p14="http://schemas.microsoft.com/office/powerpoint/2010/main" val="1221558595"/>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p:cNvSpPr>
          <p:nvPr>
            <p:ph type="title"/>
          </p:nvPr>
        </p:nvSpPr>
        <p:spPr>
          <a:xfrm>
            <a:off x="7337802" y="103753"/>
            <a:ext cx="4998849" cy="2159000"/>
          </a:xfrm>
          <a:prstGeom prst="rect">
            <a:avLst/>
          </a:prstGeom>
        </p:spPr>
        <p:txBody>
          <a:bodyPr/>
          <a:lstStyle/>
          <a:p>
            <a:r>
              <a:rPr lang="en-US" dirty="0" smtClean="0"/>
              <a:t>Advanced</a:t>
            </a:r>
            <a:endParaRPr dirty="0"/>
          </a:p>
        </p:txBody>
      </p:sp>
      <p:sp>
        <p:nvSpPr>
          <p:cNvPr id="144" name="Shape 144"/>
          <p:cNvSpPr>
            <a:spLocks noGrp="1"/>
          </p:cNvSpPr>
          <p:nvPr>
            <p:ph type="body" idx="1"/>
          </p:nvPr>
        </p:nvSpPr>
        <p:spPr>
          <a:xfrm>
            <a:off x="371959" y="2262753"/>
            <a:ext cx="6603999" cy="7191213"/>
          </a:xfrm>
          <a:prstGeom prst="rect">
            <a:avLst/>
          </a:prstGeom>
        </p:spPr>
        <p:txBody>
          <a:bodyPr>
            <a:noAutofit/>
          </a:bodyPr>
          <a:lstStyle/>
          <a:p>
            <a:pPr marL="742950" indent="-742950">
              <a:spcBef>
                <a:spcPts val="1200"/>
              </a:spcBef>
              <a:buFont typeface="+mj-lt"/>
              <a:buAutoNum type="arabicPeriod"/>
            </a:pPr>
            <a:r>
              <a:rPr lang="en-US" dirty="0" smtClean="0"/>
              <a:t>Intro</a:t>
            </a:r>
          </a:p>
          <a:p>
            <a:pPr marL="742950" indent="-742950">
              <a:spcBef>
                <a:spcPts val="1200"/>
              </a:spcBef>
              <a:buFont typeface="+mj-lt"/>
              <a:buAutoNum type="arabicPeriod"/>
            </a:pPr>
            <a:r>
              <a:rPr lang="en-US" dirty="0" smtClean="0"/>
              <a:t>Stacks/Queues</a:t>
            </a:r>
            <a:endParaRPr lang="en-US" dirty="0" smtClean="0"/>
          </a:p>
          <a:p>
            <a:pPr marL="742950" indent="-742950">
              <a:spcBef>
                <a:spcPts val="1200"/>
              </a:spcBef>
              <a:buFont typeface="+mj-lt"/>
              <a:buAutoNum type="arabicPeriod"/>
            </a:pPr>
            <a:r>
              <a:rPr lang="en-US" dirty="0" smtClean="0"/>
              <a:t>Runtime analysis and Sorting</a:t>
            </a:r>
          </a:p>
          <a:p>
            <a:pPr marL="742950" indent="-742950">
              <a:spcBef>
                <a:spcPts val="1200"/>
              </a:spcBef>
              <a:buFont typeface="+mj-lt"/>
              <a:buAutoNum type="arabicPeriod"/>
            </a:pPr>
            <a:r>
              <a:rPr lang="en-US" dirty="0" smtClean="0"/>
              <a:t>Advanced Sorting</a:t>
            </a:r>
          </a:p>
          <a:p>
            <a:pPr marL="742950" indent="-742950">
              <a:spcBef>
                <a:spcPts val="1200"/>
              </a:spcBef>
              <a:buFont typeface="+mj-lt"/>
              <a:buAutoNum type="arabicPeriod"/>
            </a:pPr>
            <a:r>
              <a:rPr lang="en-US" dirty="0" smtClean="0"/>
              <a:t>Tree Maps</a:t>
            </a:r>
          </a:p>
          <a:p>
            <a:pPr marL="742950" indent="-742950">
              <a:spcBef>
                <a:spcPts val="1200"/>
              </a:spcBef>
              <a:buFont typeface="+mj-lt"/>
              <a:buAutoNum type="arabicPeriod"/>
            </a:pPr>
            <a:r>
              <a:rPr lang="en-US" dirty="0" smtClean="0"/>
              <a:t>Hash Maps</a:t>
            </a:r>
          </a:p>
          <a:p>
            <a:pPr marL="742950" indent="-742950">
              <a:spcBef>
                <a:spcPts val="1200"/>
              </a:spcBef>
              <a:buFont typeface="+mj-lt"/>
              <a:buAutoNum type="arabicPeriod"/>
            </a:pPr>
            <a:r>
              <a:rPr lang="en-US" dirty="0" smtClean="0"/>
              <a:t>Streams</a:t>
            </a:r>
          </a:p>
          <a:p>
            <a:pPr marL="742950" indent="-742950">
              <a:spcBef>
                <a:spcPts val="1200"/>
              </a:spcBef>
              <a:buFont typeface="+mj-lt"/>
              <a:buAutoNum type="arabicPeriod"/>
            </a:pPr>
            <a:r>
              <a:rPr lang="en-US" dirty="0"/>
              <a:t>Graphs</a:t>
            </a:r>
          </a:p>
          <a:p>
            <a:pPr marL="742950" indent="-742950">
              <a:spcBef>
                <a:spcPts val="1200"/>
              </a:spcBef>
              <a:buFont typeface="+mj-lt"/>
              <a:buAutoNum type="arabicPeriod"/>
            </a:pPr>
            <a:r>
              <a:rPr lang="en-US" dirty="0" smtClean="0"/>
              <a:t>Regular Expressions</a:t>
            </a:r>
          </a:p>
        </p:txBody>
      </p:sp>
      <p:sp>
        <p:nvSpPr>
          <p:cNvPr id="4" name="Shape 144"/>
          <p:cNvSpPr txBox="1">
            <a:spLocks/>
          </p:cNvSpPr>
          <p:nvPr/>
        </p:nvSpPr>
        <p:spPr>
          <a:xfrm>
            <a:off x="7133741" y="1838547"/>
            <a:ext cx="5667859" cy="413202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lvl1pPr marL="444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1300"/>
              </a:spcBef>
              <a:spcAft>
                <a:spcPts val="0"/>
              </a:spcAft>
              <a:buClrTx/>
              <a:buSzPct val="75000"/>
              <a:buFont typeface="Arial" panose="020B0604020202020204" pitchFamily="34" charset="0"/>
              <a:buChar char="•"/>
              <a:tabLst/>
              <a:defRPr sz="2800" b="0" i="0" u="none" strike="noStrike" cap="none" spc="0" baseline="0">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1300"/>
              </a:spcBef>
              <a:spcAft>
                <a:spcPts val="0"/>
              </a:spcAft>
              <a:buClrTx/>
              <a:buSzPct val="75000"/>
              <a:buFontTx/>
              <a:buChar char="★"/>
              <a:tabLst/>
              <a:defRPr sz="2800" b="0" i="0" u="none" strike="noStrike" cap="none" spc="0" baseline="0">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sz="2400" b="0" i="0" u="none" strike="noStrike" cap="none" spc="0" baseline="0">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sz="2000" b="0" i="0" u="none" strike="noStrike" cap="none" spc="0" baseline="0">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9pPr>
          </a:lstStyle>
          <a:p>
            <a:pPr marL="742950" indent="-742950" hangingPunct="1">
              <a:spcBef>
                <a:spcPts val="2400"/>
              </a:spcBef>
              <a:buFont typeface="+mj-lt"/>
              <a:buAutoNum type="arabicPeriod" startAt="10"/>
            </a:pPr>
            <a:r>
              <a:rPr lang="en-US" dirty="0"/>
              <a:t>Optimization </a:t>
            </a:r>
            <a:r>
              <a:rPr lang="en-US" dirty="0" smtClean="0"/>
              <a:t>Algorithms</a:t>
            </a:r>
          </a:p>
          <a:p>
            <a:pPr marL="742950" indent="-742950" hangingPunct="1">
              <a:spcBef>
                <a:spcPts val="2400"/>
              </a:spcBef>
              <a:buFont typeface="+mj-lt"/>
              <a:buAutoNum type="arabicPeriod" startAt="10"/>
            </a:pPr>
            <a:r>
              <a:rPr lang="en-US" dirty="0" smtClean="0"/>
              <a:t>Evolutionary Algorithms</a:t>
            </a:r>
          </a:p>
          <a:p>
            <a:pPr marL="742950" indent="-742950" hangingPunct="1">
              <a:spcBef>
                <a:spcPts val="2400"/>
              </a:spcBef>
              <a:buFont typeface="+mj-lt"/>
              <a:buAutoNum type="arabicPeriod" startAt="10"/>
            </a:pPr>
            <a:r>
              <a:rPr lang="en-US" dirty="0" smtClean="0"/>
              <a:t>Data Compression</a:t>
            </a:r>
          </a:p>
        </p:txBody>
      </p:sp>
      <p:sp>
        <p:nvSpPr>
          <p:cNvPr id="5" name="Shape 143"/>
          <p:cNvSpPr txBox="1">
            <a:spLocks/>
          </p:cNvSpPr>
          <p:nvPr/>
        </p:nvSpPr>
        <p:spPr>
          <a:xfrm>
            <a:off x="214176" y="103753"/>
            <a:ext cx="4998849" cy="215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fontScale="92500"/>
          </a:bodyPr>
          <a:lst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9pPr>
          </a:lstStyle>
          <a:p>
            <a:pPr hangingPunct="1"/>
            <a:r>
              <a:rPr lang="en-US" dirty="0" smtClean="0"/>
              <a:t>Foundation</a:t>
            </a:r>
            <a:endParaRPr lang="en-US" dirty="0"/>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Structure</a:t>
            </a:r>
            <a:endParaRPr lang="en-US" dirty="0"/>
          </a:p>
        </p:txBody>
      </p:sp>
      <p:sp>
        <p:nvSpPr>
          <p:cNvPr id="3" name="Text Placeholder 2"/>
          <p:cNvSpPr>
            <a:spLocks noGrp="1"/>
          </p:cNvSpPr>
          <p:nvPr>
            <p:ph type="body" idx="1"/>
          </p:nvPr>
        </p:nvSpPr>
        <p:spPr>
          <a:xfrm>
            <a:off x="444500" y="2603500"/>
            <a:ext cx="11607800" cy="6286500"/>
          </a:xfrm>
        </p:spPr>
        <p:txBody>
          <a:bodyPr/>
          <a:lstStyle/>
          <a:p>
            <a:r>
              <a:rPr lang="en-US" dirty="0" smtClean="0"/>
              <a:t>“Usually”  2+2</a:t>
            </a:r>
          </a:p>
          <a:p>
            <a:pPr lvl="1"/>
            <a:r>
              <a:rPr lang="en-US" dirty="0" smtClean="0"/>
              <a:t>2-3 hours of lecture: code and slides</a:t>
            </a:r>
          </a:p>
          <a:p>
            <a:pPr lvl="1"/>
            <a:r>
              <a:rPr lang="en-US" dirty="0" smtClean="0"/>
              <a:t>1-2 hours in which you should do exercises and get help</a:t>
            </a:r>
          </a:p>
          <a:p>
            <a:r>
              <a:rPr lang="en-US" b="1" dirty="0" smtClean="0"/>
              <a:t>IMPORTANT</a:t>
            </a:r>
            <a:r>
              <a:rPr lang="en-US" dirty="0" smtClean="0"/>
              <a:t>: the 1-2 hours after lecture is not only for exercises. If you are falling behind, or you need some more revision, you can ask for my help on anything related to coding</a:t>
            </a:r>
          </a:p>
        </p:txBody>
      </p:sp>
    </p:spTree>
    <p:extLst>
      <p:ext uri="{BB962C8B-B14F-4D97-AF65-F5344CB8AC3E}">
        <p14:creationId xmlns:p14="http://schemas.microsoft.com/office/powerpoint/2010/main" val="31567966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Shape 146"/>
          <p:cNvSpPr>
            <a:spLocks noGrp="1"/>
          </p:cNvSpPr>
          <p:nvPr>
            <p:ph type="title"/>
          </p:nvPr>
        </p:nvSpPr>
        <p:spPr>
          <a:prstGeom prst="rect">
            <a:avLst/>
          </a:prstGeom>
        </p:spPr>
        <p:txBody>
          <a:bodyPr/>
          <a:lstStyle/>
          <a:p>
            <a:r>
              <a:t>Course Material</a:t>
            </a:r>
          </a:p>
        </p:txBody>
      </p:sp>
      <p:sp>
        <p:nvSpPr>
          <p:cNvPr id="147" name="Shape 147"/>
          <p:cNvSpPr>
            <a:spLocks noGrp="1"/>
          </p:cNvSpPr>
          <p:nvPr>
            <p:ph type="body" idx="1"/>
          </p:nvPr>
        </p:nvSpPr>
        <p:spPr>
          <a:xfrm>
            <a:off x="216976" y="2603500"/>
            <a:ext cx="6710765" cy="6456766"/>
          </a:xfrm>
          <a:prstGeom prst="rect">
            <a:avLst/>
          </a:prstGeom>
        </p:spPr>
        <p:txBody>
          <a:bodyPr>
            <a:normAutofit/>
          </a:bodyPr>
          <a:lstStyle/>
          <a:p>
            <a:pPr marL="386715" indent="-386715" defTabSz="508254">
              <a:spcBef>
                <a:spcPts val="3600"/>
              </a:spcBef>
              <a:defRPr sz="3132"/>
            </a:pPr>
            <a:r>
              <a:rPr lang="en-US" dirty="0"/>
              <a:t>Algorithms (4th Edition</a:t>
            </a:r>
            <a:r>
              <a:rPr lang="en-US" dirty="0" smtClean="0"/>
              <a:t>)</a:t>
            </a:r>
          </a:p>
          <a:p>
            <a:pPr marL="386715" indent="-386715" defTabSz="508254">
              <a:spcBef>
                <a:spcPts val="3600"/>
              </a:spcBef>
              <a:defRPr sz="3132"/>
            </a:pPr>
            <a:r>
              <a:rPr dirty="0" smtClean="0"/>
              <a:t>We </a:t>
            </a:r>
            <a:r>
              <a:rPr b="1" dirty="0"/>
              <a:t>actually use it </a:t>
            </a:r>
            <a:r>
              <a:rPr dirty="0"/>
              <a:t>in the course, so </a:t>
            </a:r>
            <a:r>
              <a:rPr i="1" dirty="0"/>
              <a:t>you should really try to get a </a:t>
            </a:r>
            <a:r>
              <a:rPr i="1" dirty="0" smtClean="0"/>
              <a:t>copy</a:t>
            </a:r>
            <a:endParaRPr lang="en-US" i="1" dirty="0" smtClean="0"/>
          </a:p>
          <a:p>
            <a:pPr marL="831215" lvl="1" indent="-386715" defTabSz="508254">
              <a:spcBef>
                <a:spcPts val="3600"/>
              </a:spcBef>
              <a:defRPr sz="3132"/>
            </a:pPr>
            <a:r>
              <a:rPr lang="en-US" sz="2400" dirty="0" smtClean="0"/>
              <a:t>and likely you </a:t>
            </a:r>
            <a:r>
              <a:rPr lang="en-US" sz="2400" dirty="0" err="1" smtClean="0"/>
              <a:t>ll</a:t>
            </a:r>
            <a:r>
              <a:rPr lang="en-US" sz="2400" dirty="0" smtClean="0"/>
              <a:t> need it also outside of this course</a:t>
            </a:r>
          </a:p>
          <a:p>
            <a:pPr marL="386715" indent="-386715" defTabSz="508254">
              <a:spcBef>
                <a:spcPts val="3600"/>
              </a:spcBef>
              <a:defRPr sz="3132"/>
            </a:pPr>
            <a:r>
              <a:rPr lang="en-US" dirty="0" smtClean="0"/>
              <a:t>Note, however, that there are plenty of resources on internet to learn Algorithms</a:t>
            </a:r>
          </a:p>
        </p:txBody>
      </p:sp>
      <p:pic>
        <p:nvPicPr>
          <p:cNvPr id="3" name="Picture 2"/>
          <p:cNvPicPr>
            <a:picLocks noChangeAspect="1"/>
          </p:cNvPicPr>
          <p:nvPr/>
        </p:nvPicPr>
        <p:blipFill>
          <a:blip r:embed="rId2"/>
          <a:stretch>
            <a:fillRect/>
          </a:stretch>
        </p:blipFill>
        <p:spPr>
          <a:xfrm>
            <a:off x="8012864" y="2852737"/>
            <a:ext cx="4400175" cy="6082236"/>
          </a:xfrm>
          <a:prstGeom prst="rect">
            <a:avLst/>
          </a:prstGeom>
        </p:spPr>
      </p:pic>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Shape 150"/>
          <p:cNvSpPr>
            <a:spLocks noGrp="1"/>
          </p:cNvSpPr>
          <p:nvPr>
            <p:ph type="title"/>
          </p:nvPr>
        </p:nvSpPr>
        <p:spPr>
          <a:prstGeom prst="rect">
            <a:avLst/>
          </a:prstGeom>
        </p:spPr>
        <p:txBody>
          <a:bodyPr/>
          <a:lstStyle/>
          <a:p>
            <a:r>
              <a:rPr dirty="0" err="1"/>
              <a:t>Git</a:t>
            </a:r>
            <a:r>
              <a:rPr dirty="0"/>
              <a:t> </a:t>
            </a:r>
            <a:r>
              <a:rPr dirty="0" smtClean="0"/>
              <a:t>Repositor</a:t>
            </a:r>
            <a:r>
              <a:rPr lang="en-US" dirty="0" smtClean="0"/>
              <a:t>y</a:t>
            </a:r>
            <a:endParaRPr dirty="0"/>
          </a:p>
        </p:txBody>
      </p:sp>
      <p:sp>
        <p:nvSpPr>
          <p:cNvPr id="151" name="Shape 151"/>
          <p:cNvSpPr>
            <a:spLocks noGrp="1"/>
          </p:cNvSpPr>
          <p:nvPr>
            <p:ph type="body" idx="1"/>
          </p:nvPr>
        </p:nvSpPr>
        <p:spPr>
          <a:xfrm>
            <a:off x="193040" y="2603500"/>
            <a:ext cx="12618085" cy="6286500"/>
          </a:xfrm>
          <a:prstGeom prst="rect">
            <a:avLst/>
          </a:prstGeom>
        </p:spPr>
        <p:txBody>
          <a:bodyPr/>
          <a:lstStyle/>
          <a:p>
            <a:r>
              <a:rPr lang="en-US" dirty="0">
                <a:hlinkClick r:id="rId2"/>
              </a:rPr>
              <a:t>https://github.com/arcuri82/algorithms</a:t>
            </a:r>
            <a:endParaRPr lang="en-US" dirty="0" smtClean="0"/>
          </a:p>
          <a:p>
            <a:r>
              <a:rPr lang="en-US" dirty="0" smtClean="0"/>
              <a:t>N</a:t>
            </a:r>
            <a:r>
              <a:rPr dirty="0" smtClean="0"/>
              <a:t>ote</a:t>
            </a:r>
            <a:r>
              <a:rPr dirty="0"/>
              <a:t>: pull often, as new material </a:t>
            </a:r>
            <a:r>
              <a:rPr lang="en-US" dirty="0" smtClean="0"/>
              <a:t>and corrections can</a:t>
            </a:r>
            <a:r>
              <a:rPr dirty="0" smtClean="0"/>
              <a:t> </a:t>
            </a:r>
            <a:r>
              <a:rPr dirty="0"/>
              <a:t>be added during the </a:t>
            </a:r>
            <a:r>
              <a:rPr dirty="0" smtClean="0"/>
              <a:t>course</a:t>
            </a:r>
            <a:endParaRPr lang="en-US" dirty="0" smtClean="0"/>
          </a:p>
          <a:p>
            <a:r>
              <a:rPr lang="en-US" dirty="0" smtClean="0"/>
              <a:t>If you add code (</a:t>
            </a:r>
            <a:r>
              <a:rPr lang="en-US" dirty="0" err="1" smtClean="0"/>
              <a:t>eg</a:t>
            </a:r>
            <a:r>
              <a:rPr lang="en-US" dirty="0" smtClean="0"/>
              <a:t> working on exercises), recall to do a </a:t>
            </a:r>
            <a:r>
              <a:rPr lang="en-US" dirty="0" err="1" smtClean="0"/>
              <a:t>Git</a:t>
            </a:r>
            <a:r>
              <a:rPr lang="en-US" dirty="0" smtClean="0"/>
              <a:t> “</a:t>
            </a:r>
            <a:r>
              <a:rPr lang="en-US" i="1" dirty="0" smtClean="0"/>
              <a:t>rebase</a:t>
            </a:r>
            <a:r>
              <a:rPr lang="en-US" dirty="0" smtClean="0"/>
              <a:t>” or “</a:t>
            </a:r>
            <a:r>
              <a:rPr lang="en-US" i="1" dirty="0" smtClean="0"/>
              <a:t>stash</a:t>
            </a:r>
            <a:r>
              <a:rPr lang="en-US" dirty="0" smtClean="0"/>
              <a:t>” before pulling (which otherwise might fail)</a:t>
            </a:r>
            <a:endParaRPr dirty="0"/>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444500"/>
            <a:ext cx="11099800" cy="1150970"/>
          </a:xfrm>
        </p:spPr>
        <p:txBody>
          <a:bodyPr>
            <a:normAutofit fontScale="90000"/>
          </a:bodyPr>
          <a:lstStyle/>
          <a:p>
            <a:r>
              <a:rPr lang="en-US" dirty="0" err="1" smtClean="0"/>
              <a:t>Git</a:t>
            </a:r>
            <a:endParaRPr lang="en-US" dirty="0"/>
          </a:p>
        </p:txBody>
      </p:sp>
      <p:sp>
        <p:nvSpPr>
          <p:cNvPr id="3" name="Content Placeholder 2"/>
          <p:cNvSpPr>
            <a:spLocks noGrp="1"/>
          </p:cNvSpPr>
          <p:nvPr>
            <p:ph idx="1"/>
          </p:nvPr>
        </p:nvSpPr>
        <p:spPr>
          <a:xfrm>
            <a:off x="294877" y="2081049"/>
            <a:ext cx="12588704" cy="7561142"/>
          </a:xfrm>
        </p:spPr>
        <p:txBody>
          <a:bodyPr>
            <a:noAutofit/>
          </a:bodyPr>
          <a:lstStyle/>
          <a:p>
            <a:r>
              <a:rPr lang="en-US" sz="3200" i="1" dirty="0" err="1" smtClean="0"/>
              <a:t>Git</a:t>
            </a:r>
            <a:r>
              <a:rPr lang="en-US" sz="3200" dirty="0" smtClean="0"/>
              <a:t> is a tool to share code among different developers in the same project</a:t>
            </a:r>
          </a:p>
          <a:p>
            <a:r>
              <a:rPr lang="en-US" sz="3200" dirty="0" smtClean="0"/>
              <a:t>Also useful for single developers to keep track of changes, and automatically have backups on remote servers</a:t>
            </a:r>
          </a:p>
          <a:p>
            <a:r>
              <a:rPr lang="en-US" sz="3200" dirty="0" smtClean="0"/>
              <a:t>You </a:t>
            </a:r>
            <a:r>
              <a:rPr lang="en-US" sz="3200" dirty="0" smtClean="0"/>
              <a:t>should have already seen </a:t>
            </a:r>
            <a:r>
              <a:rPr lang="en-US" sz="3200" dirty="0" smtClean="0"/>
              <a:t>the details of </a:t>
            </a:r>
            <a:r>
              <a:rPr lang="en-US" sz="3200" i="1" dirty="0" err="1" smtClean="0"/>
              <a:t>Git</a:t>
            </a:r>
            <a:r>
              <a:rPr lang="en-US" sz="3200" dirty="0" smtClean="0"/>
              <a:t> in other courses…</a:t>
            </a:r>
          </a:p>
          <a:p>
            <a:r>
              <a:rPr lang="en-US" sz="3200" dirty="0" smtClean="0"/>
              <a:t>… but I am using </a:t>
            </a:r>
            <a:r>
              <a:rPr lang="en-US" sz="3200" i="1" dirty="0" err="1" smtClean="0"/>
              <a:t>Git</a:t>
            </a:r>
            <a:r>
              <a:rPr lang="en-US" sz="3200" dirty="0" smtClean="0"/>
              <a:t> to handle </a:t>
            </a:r>
            <a:r>
              <a:rPr lang="en-US" sz="3200" dirty="0" smtClean="0"/>
              <a:t>all the teaching material in this course</a:t>
            </a:r>
          </a:p>
          <a:p>
            <a:r>
              <a:rPr lang="en-US" sz="3200" dirty="0" smtClean="0"/>
              <a:t>Note</a:t>
            </a:r>
            <a:r>
              <a:rPr lang="en-US" sz="3200" dirty="0" smtClean="0"/>
              <a:t>: usage of </a:t>
            </a:r>
            <a:r>
              <a:rPr lang="en-US" sz="3200" i="1" dirty="0" err="1" smtClean="0"/>
              <a:t>Git</a:t>
            </a:r>
            <a:r>
              <a:rPr lang="en-US" sz="3200" dirty="0" smtClean="0"/>
              <a:t> will </a:t>
            </a:r>
            <a:r>
              <a:rPr lang="en-US" sz="3200" b="1" dirty="0" smtClean="0"/>
              <a:t>NOT</a:t>
            </a:r>
            <a:r>
              <a:rPr lang="en-US" sz="3200" dirty="0" smtClean="0"/>
              <a:t> be part of the exam</a:t>
            </a:r>
            <a:r>
              <a:rPr lang="en-US" sz="3200" dirty="0" smtClean="0"/>
              <a:t>…</a:t>
            </a:r>
            <a:endParaRPr lang="en-US" sz="3200" dirty="0" smtClean="0"/>
          </a:p>
        </p:txBody>
      </p:sp>
    </p:spTree>
    <p:extLst>
      <p:ext uri="{BB962C8B-B14F-4D97-AF65-F5344CB8AC3E}">
        <p14:creationId xmlns:p14="http://schemas.microsoft.com/office/powerpoint/2010/main" val="2094938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1938</TotalTime>
  <Words>2173</Words>
  <Application>Microsoft Office PowerPoint</Application>
  <PresentationFormat>Custom</PresentationFormat>
  <Paragraphs>241</Paragraphs>
  <Slides>41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Courier New</vt:lpstr>
      <vt:lpstr>Helvetica</vt:lpstr>
      <vt:lpstr>Helvetica Light</vt:lpstr>
      <vt:lpstr>Helvetica Neue</vt:lpstr>
      <vt:lpstr>White</vt:lpstr>
      <vt:lpstr>PG4200: Algorithms And Data Structures  Lesson 01: Introduction</vt:lpstr>
      <vt:lpstr>About Me</vt:lpstr>
      <vt:lpstr>Contact</vt:lpstr>
      <vt:lpstr>Course Info</vt:lpstr>
      <vt:lpstr>Advanced</vt:lpstr>
      <vt:lpstr>Class Structure</vt:lpstr>
      <vt:lpstr>Course Material</vt:lpstr>
      <vt:lpstr>Git Repository</vt:lpstr>
      <vt:lpstr>Git</vt:lpstr>
      <vt:lpstr>GitHub</vt:lpstr>
      <vt:lpstr>PowerPoint Presentation</vt:lpstr>
      <vt:lpstr>Git: What You Need To Do</vt:lpstr>
      <vt:lpstr>Why Studying Algorithms?</vt:lpstr>
      <vt:lpstr>Like it or not…</vt:lpstr>
      <vt:lpstr>PowerPoint Presentation</vt:lpstr>
      <vt:lpstr>Math</vt:lpstr>
      <vt:lpstr>Coding</vt:lpstr>
      <vt:lpstr>Necessary Tools</vt:lpstr>
      <vt:lpstr>Java</vt:lpstr>
      <vt:lpstr>Why Java?</vt:lpstr>
      <vt:lpstr>If You Skip Class…</vt:lpstr>
      <vt:lpstr>Exams</vt:lpstr>
      <vt:lpstr>Code In The Exam</vt:lpstr>
      <vt:lpstr>Difficulty</vt:lpstr>
      <vt:lpstr>Typical Exam Results</vt:lpstr>
      <vt:lpstr>Arrays and Lists</vt:lpstr>
      <vt:lpstr>Containers</vt:lpstr>
      <vt:lpstr>Arrays</vt:lpstr>
      <vt:lpstr>Lists</vt:lpstr>
      <vt:lpstr>Linked Lists</vt:lpstr>
      <vt:lpstr>Unit Testing</vt:lpstr>
      <vt:lpstr>Bugs</vt:lpstr>
      <vt:lpstr>Testing</vt:lpstr>
      <vt:lpstr>Writing Unit Tests</vt:lpstr>
      <vt:lpstr>Main @ Annotations</vt:lpstr>
      <vt:lpstr>Assertions</vt:lpstr>
      <vt:lpstr>Test Example</vt:lpstr>
      <vt:lpstr>Running a Test</vt:lpstr>
      <vt:lpstr>Debugging</vt:lpstr>
      <vt:lpstr>Run With Coverage</vt:lpstr>
      <vt:lpstr>Homework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PG5100 Enterprise Programmering 1</dc:title>
  <cp:lastModifiedBy>Andrea Arcuri</cp:lastModifiedBy>
  <cp:revision>168</cp:revision>
  <dcterms:modified xsi:type="dcterms:W3CDTF">2019-06-03T10:40:37Z</dcterms:modified>
</cp:coreProperties>
</file>