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6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3" r:id="rId20"/>
    <p:sldId id="345" r:id="rId21"/>
    <p:sldId id="356" r:id="rId22"/>
    <p:sldId id="358" r:id="rId23"/>
    <p:sldId id="359" r:id="rId24"/>
    <p:sldId id="357" r:id="rId25"/>
    <p:sldId id="360" r:id="rId26"/>
    <p:sldId id="361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63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18"/>
  </p:normalViewPr>
  <p:slideViewPr>
    <p:cSldViewPr snapToGrid="0" snapToObjects="1">
      <p:cViewPr varScale="1">
        <p:scale>
          <a:sx n="134" d="100"/>
          <a:sy n="134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</a:t>
            </a:r>
            <a:r>
              <a:rPr lang="en-US" sz="6600" dirty="0" smtClean="0"/>
              <a:t>12: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Data Compression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10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Redundancy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bitstring</a:t>
            </a:r>
            <a:r>
              <a:rPr lang="en-US" dirty="0" smtClean="0"/>
              <a:t> with one trillion ‘1’s and no ‘0’</a:t>
            </a:r>
          </a:p>
          <a:p>
            <a:r>
              <a:rPr lang="en-US" dirty="0" smtClean="0"/>
              <a:t>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… 1 </a:t>
            </a:r>
          </a:p>
          <a:p>
            <a:r>
              <a:rPr lang="en-US" dirty="0" smtClean="0"/>
              <a:t>How to compress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3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already compressed it…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did not write a trillion 1s in the previous slide</a:t>
            </a:r>
          </a:p>
          <a:p>
            <a:r>
              <a:rPr lang="en-US" dirty="0" smtClean="0"/>
              <a:t>The sentence “Consider </a:t>
            </a:r>
            <a:r>
              <a:rPr lang="en-US" dirty="0"/>
              <a:t>a </a:t>
            </a:r>
            <a:r>
              <a:rPr lang="en-US" dirty="0" err="1"/>
              <a:t>bitstring</a:t>
            </a:r>
            <a:r>
              <a:rPr lang="en-US" dirty="0"/>
              <a:t> with one trillion </a:t>
            </a:r>
            <a:r>
              <a:rPr lang="en-US" dirty="0" smtClean="0"/>
              <a:t>‘1’s </a:t>
            </a:r>
            <a:r>
              <a:rPr lang="en-US" dirty="0"/>
              <a:t>and no </a:t>
            </a:r>
            <a:r>
              <a:rPr lang="en-US" dirty="0" smtClean="0"/>
              <a:t>‘0’” was an instruction to (de)compress it, and it only consisted of 54 characters</a:t>
            </a:r>
          </a:p>
          <a:p>
            <a:r>
              <a:rPr lang="en-US" dirty="0" smtClean="0"/>
              <a:t>If 8 bits per character, we can compress those 1 trillion bits with just 8x54=432 bits</a:t>
            </a:r>
          </a:p>
          <a:p>
            <a:r>
              <a:rPr lang="en-US" dirty="0" smtClean="0"/>
              <a:t>Who is </a:t>
            </a:r>
            <a:r>
              <a:rPr lang="en-US" i="1" dirty="0" smtClean="0"/>
              <a:t>d(x)</a:t>
            </a:r>
            <a:r>
              <a:rPr lang="en-US" dirty="0" smtClean="0"/>
              <a:t> here? It is the program that reads that instruction and create the trillion 1s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5957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465269" cy="62865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Consider a </a:t>
            </a:r>
            <a:r>
              <a:rPr lang="en-US" dirty="0" err="1"/>
              <a:t>bitstring</a:t>
            </a:r>
            <a:r>
              <a:rPr lang="en-US" dirty="0"/>
              <a:t> with </a:t>
            </a:r>
            <a:r>
              <a:rPr lang="en-US" dirty="0" smtClean="0"/>
              <a:t>‘01’ repeated half a trillion times”</a:t>
            </a:r>
          </a:p>
          <a:p>
            <a:r>
              <a:rPr lang="en-US" dirty="0" smtClean="0"/>
              <a:t>0101010101010101010101010101010101010101010101010101010101010101010101010101010101010101010101010101010101010101010101010101010101010101010101010101010101010101… 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3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instruction can express the following?</a:t>
            </a:r>
          </a:p>
          <a:p>
            <a:r>
              <a:rPr lang="en-US" dirty="0" smtClean="0"/>
              <a:t>1101100110000000011110110111000010011000 11110110010001110100110101111000 </a:t>
            </a:r>
            <a:r>
              <a:rPr lang="en-US" dirty="0"/>
              <a:t>10110100 </a:t>
            </a:r>
            <a:r>
              <a:rPr lang="en-US" dirty="0" smtClean="0"/>
              <a:t>001110001101111111111110 0011011100011111 0001011010010100010001001101000110110100 001010000111010000000110110100011000101110001001101000011010011001110000110000010010110111101000</a:t>
            </a:r>
          </a:p>
          <a:p>
            <a:r>
              <a:rPr lang="en-US" dirty="0" smtClean="0"/>
              <a:t>A description / set of instructions for a </a:t>
            </a:r>
            <a:r>
              <a:rPr lang="en-US" dirty="0" err="1" smtClean="0"/>
              <a:t>bitstring</a:t>
            </a:r>
            <a:r>
              <a:rPr lang="en-US" dirty="0" smtClean="0"/>
              <a:t> with no structure can be longer than the </a:t>
            </a:r>
            <a:r>
              <a:rPr lang="en-US" dirty="0" err="1" smtClean="0"/>
              <a:t>bitstring</a:t>
            </a:r>
            <a:r>
              <a:rPr lang="en-US" dirty="0" smtClean="0"/>
              <a:t>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9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data you deal with has “structure”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in English text, there is a specific set of words from a dictionary that are used, with grammatical rules, and some letters that are more common</a:t>
            </a:r>
          </a:p>
          <a:p>
            <a:r>
              <a:rPr lang="en-US" dirty="0" smtClean="0"/>
              <a:t>Usually you do not deal with compressing text like</a:t>
            </a:r>
            <a:r>
              <a:rPr lang="en-US" dirty="0"/>
              <a:t>: “</a:t>
            </a:r>
            <a:r>
              <a:rPr lang="en-US" dirty="0" smtClean="0"/>
              <a:t>Ng1LCxc7Q1a9EdkOzfV9gK3GD4DujgIcMTrpPdyKVVtSy0Oo6U4eZG3Z3QbbTC7PRAhGUw78Yo093ixlf4McI9SBD483k8L1awMm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393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function from X to Y (with and existing decompression from Y to X)</a:t>
            </a:r>
          </a:p>
          <a:p>
            <a:r>
              <a:rPr lang="en-US" dirty="0" smtClean="0"/>
              <a:t>Exploit knowledge of the domain X of the data to compress, </a:t>
            </a:r>
            <a:r>
              <a:rPr lang="en-US" dirty="0" err="1" smtClean="0"/>
              <a:t>ie</a:t>
            </a:r>
            <a:r>
              <a:rPr lang="en-US" dirty="0" smtClean="0"/>
              <a:t> make use of its structure (if any)</a:t>
            </a:r>
          </a:p>
          <a:p>
            <a:r>
              <a:rPr lang="en-US" dirty="0" smtClean="0"/>
              <a:t>General compression algorithm: try to automatically find structure in the data and special properties, and exploit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3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3683"/>
            <a:ext cx="11099800" cy="1124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DNA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228" y="2456355"/>
            <a:ext cx="12517820" cy="71500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DNA represented </a:t>
            </a:r>
            <a:r>
              <a:rPr lang="en-US" sz="3200" dirty="0"/>
              <a:t>as sequence of 4 types of </a:t>
            </a:r>
            <a:r>
              <a:rPr lang="en-US" sz="3200" dirty="0" smtClean="0"/>
              <a:t>nucleobases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smtClean="0"/>
              <a:t>A</a:t>
            </a:r>
            <a:r>
              <a:rPr lang="en-US" sz="2400" dirty="0" smtClean="0"/>
              <a:t>denine, </a:t>
            </a:r>
            <a:r>
              <a:rPr lang="en-US" sz="2400" b="1" dirty="0" smtClean="0"/>
              <a:t>T</a:t>
            </a:r>
            <a:r>
              <a:rPr lang="en-US" sz="2400" dirty="0" smtClean="0"/>
              <a:t>hymine, </a:t>
            </a:r>
            <a:r>
              <a:rPr lang="en-US" sz="2400" b="1" dirty="0" smtClean="0"/>
              <a:t>C</a:t>
            </a:r>
            <a:r>
              <a:rPr lang="en-US" sz="2400" dirty="0" smtClean="0"/>
              <a:t>ytosine and </a:t>
            </a:r>
            <a:r>
              <a:rPr lang="en-US" sz="2400" b="1" dirty="0" smtClean="0"/>
              <a:t>G</a:t>
            </a:r>
            <a:r>
              <a:rPr lang="en-US" sz="2400" dirty="0" smtClean="0"/>
              <a:t>uanine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How to store such data?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Can use a </a:t>
            </a:r>
            <a:r>
              <a:rPr lang="en-US" sz="3200" i="1" dirty="0" smtClean="0"/>
              <a:t>text file</a:t>
            </a:r>
            <a:r>
              <a:rPr lang="en-US" sz="3200" dirty="0" smtClean="0"/>
              <a:t>, in which we use letter for each nucleobase: </a:t>
            </a:r>
            <a:r>
              <a:rPr lang="en-US" sz="3200" b="1" dirty="0" smtClean="0"/>
              <a:t>A</a:t>
            </a:r>
            <a:r>
              <a:rPr lang="en-US" sz="3200" dirty="0" smtClean="0"/>
              <a:t>, </a:t>
            </a:r>
            <a:r>
              <a:rPr lang="en-US" sz="3200" b="1" dirty="0" smtClean="0"/>
              <a:t>T</a:t>
            </a:r>
            <a:r>
              <a:rPr lang="en-US" sz="3200" dirty="0" smtClean="0"/>
              <a:t>, </a:t>
            </a:r>
            <a:r>
              <a:rPr lang="en-US" sz="3200" b="1" dirty="0" smtClean="0"/>
              <a:t>C</a:t>
            </a:r>
            <a:r>
              <a:rPr lang="en-US" sz="3200" dirty="0" smtClean="0"/>
              <a:t> and </a:t>
            </a:r>
            <a:r>
              <a:rPr lang="en-US" sz="3200" b="1" dirty="0" smtClean="0"/>
              <a:t>G, </a:t>
            </a:r>
            <a:r>
              <a:rPr lang="en-US" sz="2400" dirty="0" err="1"/>
              <a:t>e</a:t>
            </a:r>
            <a:r>
              <a:rPr lang="en-US" sz="2400" dirty="0" err="1" smtClean="0"/>
              <a:t>g</a:t>
            </a:r>
            <a:r>
              <a:rPr lang="en-US" sz="2400" dirty="0" smtClean="0"/>
              <a:t>, AATCGTCGGATCGGCCCATCG…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Lot of data: human genome is about 3.2 billion bases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Using 1 byte / 8 bits per character, means 3G per human genome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Can we do better?</a:t>
            </a:r>
            <a:endParaRPr lang="en-US" sz="3200" dirty="0"/>
          </a:p>
        </p:txBody>
      </p:sp>
      <p:pic>
        <p:nvPicPr>
          <p:cNvPr id="2050" name="Picture 2" descr="Image result for d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98" y="157656"/>
            <a:ext cx="2689850" cy="28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87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821" y="2603500"/>
            <a:ext cx="12328634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in DNA sequence is from a finite set {A,T,C,G}</a:t>
            </a:r>
          </a:p>
          <a:p>
            <a:r>
              <a:rPr lang="en-US" dirty="0" smtClean="0"/>
              <a:t>Instead of 8 bits (</a:t>
            </a:r>
            <a:r>
              <a:rPr lang="en-US" dirty="0" err="1" smtClean="0"/>
              <a:t>ie</a:t>
            </a:r>
            <a:r>
              <a:rPr lang="en-US" dirty="0" smtClean="0"/>
              <a:t> 1 byte) per letter, we can use custom mapping of using just 2 bits</a:t>
            </a:r>
          </a:p>
          <a:p>
            <a:pPr lvl="1"/>
            <a:r>
              <a:rPr lang="en-US" dirty="0" smtClean="0"/>
              <a:t>A (00), T(01), C(10) and G(11)</a:t>
            </a:r>
          </a:p>
          <a:p>
            <a:r>
              <a:rPr lang="en-US" dirty="0" smtClean="0"/>
              <a:t>So, no longer using text file, but our custom compressed format</a:t>
            </a:r>
          </a:p>
          <a:p>
            <a:r>
              <a:rPr lang="en-US" dirty="0" smtClean="0"/>
              <a:t>Going from 8 to 2 bits per nucleobase gives us a 75% compression saving </a:t>
            </a:r>
          </a:p>
        </p:txBody>
      </p:sp>
    </p:spTree>
    <p:extLst>
      <p:ext uri="{BB962C8B-B14F-4D97-AF65-F5344CB8AC3E}">
        <p14:creationId xmlns:p14="http://schemas.microsoft.com/office/powerpoint/2010/main" val="411089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scii table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06" y="215045"/>
            <a:ext cx="8998936" cy="95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0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55" y="2603500"/>
            <a:ext cx="12538842" cy="6286500"/>
          </a:xfrm>
        </p:spPr>
        <p:txBody>
          <a:bodyPr/>
          <a:lstStyle/>
          <a:p>
            <a:r>
              <a:rPr lang="en-US" dirty="0" smtClean="0"/>
              <a:t>Considering char encoding for just ASCII characters</a:t>
            </a:r>
          </a:p>
          <a:p>
            <a:r>
              <a:rPr lang="en-US" dirty="0" smtClean="0"/>
              <a:t>A -&gt; 01000001</a:t>
            </a:r>
          </a:p>
          <a:p>
            <a:r>
              <a:rPr lang="en-US" dirty="0" smtClean="0"/>
              <a:t>T -&gt; 01010100</a:t>
            </a:r>
          </a:p>
          <a:p>
            <a:r>
              <a:rPr lang="en-US" dirty="0" smtClean="0"/>
              <a:t>C -&gt; 01000011</a:t>
            </a:r>
          </a:p>
          <a:p>
            <a:r>
              <a:rPr lang="en-US" dirty="0" smtClean="0"/>
              <a:t>G -&gt; 01000111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85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2603500"/>
            <a:ext cx="12493689" cy="6286500"/>
          </a:xfrm>
        </p:spPr>
        <p:txBody>
          <a:bodyPr/>
          <a:lstStyle/>
          <a:p>
            <a:r>
              <a:rPr lang="en-US" dirty="0" smtClean="0"/>
              <a:t>In current world, quintillions of data is generated every day</a:t>
            </a:r>
          </a:p>
          <a:p>
            <a:r>
              <a:rPr lang="en-US" dirty="0" smtClean="0"/>
              <a:t>Issue when storing files/data on disk</a:t>
            </a:r>
          </a:p>
          <a:p>
            <a:r>
              <a:rPr lang="en-US" dirty="0" smtClean="0"/>
              <a:t>Issue when sending data on network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videos on YouTube, voice on Skype,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6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to Our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3" y="2603500"/>
            <a:ext cx="11652907" cy="6286500"/>
          </a:xfrm>
        </p:spPr>
        <p:txBody>
          <a:bodyPr/>
          <a:lstStyle/>
          <a:p>
            <a:r>
              <a:rPr lang="en-US" dirty="0" smtClean="0"/>
              <a:t>Text: “TCGA”</a:t>
            </a:r>
          </a:p>
          <a:p>
            <a:r>
              <a:rPr lang="en-US" dirty="0" smtClean="0"/>
              <a:t>Binary of text: 010101000100001101000111</a:t>
            </a:r>
            <a:r>
              <a:rPr lang="en-US" dirty="0"/>
              <a:t>01000001</a:t>
            </a:r>
            <a:endParaRPr lang="en-US" dirty="0" smtClean="0"/>
          </a:p>
          <a:p>
            <a:r>
              <a:rPr lang="en-US" dirty="0" smtClean="0"/>
              <a:t>Compressed: </a:t>
            </a:r>
            <a:r>
              <a:rPr lang="en-US" i="1" dirty="0"/>
              <a:t>c</a:t>
            </a:r>
            <a:r>
              <a:rPr lang="en-US" dirty="0" smtClean="0"/>
              <a:t>(“TCGA”) </a:t>
            </a:r>
            <a:r>
              <a:rPr lang="en-US" dirty="0"/>
              <a:t>= </a:t>
            </a:r>
            <a:r>
              <a:rPr lang="en-US" dirty="0" smtClean="0"/>
              <a:t>011011</a:t>
            </a:r>
            <a:r>
              <a:rPr lang="en-US" dirty="0"/>
              <a:t>00</a:t>
            </a:r>
            <a:endParaRPr lang="en-US" dirty="0" smtClean="0"/>
          </a:p>
          <a:p>
            <a:r>
              <a:rPr lang="en-US" dirty="0" smtClean="0"/>
              <a:t>Note: if I read our custom format as a text file, we would get 01101100 -&gt; “l”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5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into the details of how to compress text files, we need to go into </a:t>
            </a:r>
            <a:r>
              <a:rPr lang="en-US" i="1" dirty="0" smtClean="0"/>
              <a:t>more details</a:t>
            </a:r>
            <a:r>
              <a:rPr lang="en-US" dirty="0" smtClean="0"/>
              <a:t> on how characters are represented on computers</a:t>
            </a:r>
          </a:p>
          <a:p>
            <a:r>
              <a:rPr lang="en-US" dirty="0" smtClean="0"/>
              <a:t>Each character is mapped to a </a:t>
            </a:r>
            <a:r>
              <a:rPr lang="en-US" dirty="0" err="1" smtClean="0"/>
              <a:t>bitstring</a:t>
            </a:r>
            <a:r>
              <a:rPr lang="en-US" dirty="0" smtClean="0"/>
              <a:t> representation, which can be seen as a number</a:t>
            </a:r>
          </a:p>
          <a:p>
            <a:r>
              <a:rPr lang="en-US" dirty="0" smtClean="0"/>
              <a:t>But there are many types of mappings, called </a:t>
            </a:r>
            <a:r>
              <a:rPr lang="en-US" i="1" dirty="0" smtClean="0"/>
              <a:t>Charsets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6171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</p:spPr>
            <p:txBody>
              <a:bodyPr/>
              <a:lstStyle/>
              <a:p>
                <a:r>
                  <a:rPr lang="en-US" b="1" dirty="0" smtClean="0"/>
                  <a:t>A</a:t>
                </a:r>
                <a:r>
                  <a:rPr lang="en-US" dirty="0"/>
                  <a:t>merican </a:t>
                </a:r>
                <a:r>
                  <a:rPr lang="en-US" b="1" dirty="0"/>
                  <a:t>S</a:t>
                </a:r>
                <a:r>
                  <a:rPr lang="en-US" dirty="0"/>
                  <a:t>tandard </a:t>
                </a:r>
                <a:r>
                  <a:rPr lang="en-US" b="1" dirty="0"/>
                  <a:t>C</a:t>
                </a:r>
                <a:r>
                  <a:rPr lang="en-US" dirty="0"/>
                  <a:t>ode for </a:t>
                </a:r>
                <a:r>
                  <a:rPr lang="en-US" b="1" dirty="0"/>
                  <a:t>I</a:t>
                </a:r>
                <a:r>
                  <a:rPr lang="en-US" dirty="0"/>
                  <a:t>nformation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nterchange (ASCII)</a:t>
                </a:r>
              </a:p>
              <a:p>
                <a:r>
                  <a:rPr lang="en-US" dirty="0" smtClean="0"/>
                  <a:t>Mapping for 128 characters commonly used in English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a-z, A-Z, 0-9, ?, !, #, %, …</a:t>
                </a:r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, we just need 7 bits, which can be store in 1 byte</a:t>
                </a:r>
              </a:p>
              <a:p>
                <a:r>
                  <a:rPr lang="en-US" dirty="0" smtClean="0"/>
                  <a:t>Problem: how to represent special characters like the Norwegian </a:t>
                </a:r>
                <a:r>
                  <a:rPr lang="nb-NO" dirty="0" smtClean="0"/>
                  <a:t>øæåØÆÅ</a:t>
                </a:r>
                <a:r>
                  <a:rPr lang="en-US" dirty="0" smtClean="0"/>
                  <a:t>, or Japanese </a:t>
                </a:r>
                <a:r>
                  <a:rPr lang="ja-JP" altLang="en-US" dirty="0"/>
                  <a:t>私はアンドレアで</a:t>
                </a:r>
                <a:r>
                  <a:rPr lang="ja-JP" altLang="en-US" dirty="0" smtClean="0"/>
                  <a:t>す</a:t>
                </a:r>
                <a:r>
                  <a:rPr lang="en-US" altLang="ja-JP" dirty="0" smtClean="0"/>
                  <a:t>???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  <a:blipFill>
                <a:blip r:embed="rId2"/>
                <a:stretch>
                  <a:fillRect l="-1153" t="-194" r="-1825" b="-2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3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for encoding of characters</a:t>
            </a:r>
          </a:p>
          <a:p>
            <a:r>
              <a:rPr lang="en-US" dirty="0" smtClean="0"/>
              <a:t>Representing </a:t>
            </a:r>
            <a:r>
              <a:rPr lang="en-US" dirty="0"/>
              <a:t>up to </a:t>
            </a:r>
            <a:r>
              <a:rPr lang="en-US" dirty="0" smtClean="0"/>
              <a:t>1,114,112 possible characters</a:t>
            </a:r>
          </a:p>
          <a:p>
            <a:r>
              <a:rPr lang="en-US" dirty="0" smtClean="0"/>
              <a:t>Currently mapping 136,755 characters used in most languages around the world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implies we might need at </a:t>
            </a:r>
            <a:r>
              <a:rPr lang="en-US" dirty="0"/>
              <a:t>least </a:t>
            </a:r>
            <a:r>
              <a:rPr lang="en-US" dirty="0" smtClean="0"/>
              <a:t>log2(1114112) = 20.08746 bits for the mapping, </a:t>
            </a:r>
            <a:r>
              <a:rPr lang="en-US" dirty="0" err="1" smtClean="0"/>
              <a:t>ie</a:t>
            </a:r>
            <a:r>
              <a:rPr lang="en-US" dirty="0" smtClean="0"/>
              <a:t> 3 bytes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using a single byte is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4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Charsets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664965" cy="6286500"/>
          </a:xfrm>
        </p:spPr>
        <p:txBody>
          <a:bodyPr/>
          <a:lstStyle/>
          <a:p>
            <a:r>
              <a:rPr lang="en-US" b="1" dirty="0"/>
              <a:t>ISO/IEC </a:t>
            </a:r>
            <a:r>
              <a:rPr lang="en-US" b="1" dirty="0" smtClean="0"/>
              <a:t>8859-1</a:t>
            </a:r>
            <a:r>
              <a:rPr lang="en-US" dirty="0" smtClean="0"/>
              <a:t>: using 1 byte, representing up to 256 characters, including Norwegian and Swedish ones, but not full Unicode (</a:t>
            </a:r>
            <a:r>
              <a:rPr lang="en-US" dirty="0" err="1" smtClean="0"/>
              <a:t>eg</a:t>
            </a:r>
            <a:r>
              <a:rPr lang="en-US" dirty="0" smtClean="0"/>
              <a:t>, no Japanese)</a:t>
            </a:r>
          </a:p>
          <a:p>
            <a:r>
              <a:rPr lang="en-US" b="1" dirty="0" smtClean="0"/>
              <a:t>UTF-8</a:t>
            </a:r>
            <a:r>
              <a:rPr lang="en-US" dirty="0" smtClean="0"/>
              <a:t>: </a:t>
            </a:r>
            <a:r>
              <a:rPr lang="en-US" i="1" dirty="0" smtClean="0"/>
              <a:t>most used encoding</a:t>
            </a:r>
            <a:r>
              <a:rPr lang="en-US" dirty="0" smtClean="0"/>
              <a:t>. Multi-byte representation, up to 4 bytes. Can represent whole Unicode. </a:t>
            </a:r>
            <a:r>
              <a:rPr lang="en-US" dirty="0" err="1" smtClean="0"/>
              <a:t>Ascii</a:t>
            </a:r>
            <a:r>
              <a:rPr lang="en-US" dirty="0" smtClean="0"/>
              <a:t> (most common) codes need 1 byte, but Norwegian need 2</a:t>
            </a:r>
          </a:p>
          <a:p>
            <a:r>
              <a:rPr lang="en-US" b="1" dirty="0" smtClean="0"/>
              <a:t>UTF-16</a:t>
            </a:r>
            <a:r>
              <a:rPr lang="en-US" dirty="0" smtClean="0"/>
              <a:t>: used internally by Java (</a:t>
            </a:r>
            <a:r>
              <a:rPr lang="en-US" dirty="0" err="1" smtClean="0"/>
              <a:t>eg</a:t>
            </a:r>
            <a:r>
              <a:rPr lang="en-US" dirty="0" smtClean="0"/>
              <a:t>, “char” variables). Each character takes </a:t>
            </a:r>
            <a:r>
              <a:rPr lang="en-US" i="1" dirty="0" smtClean="0"/>
              <a:t>at least</a:t>
            </a:r>
            <a:r>
              <a:rPr lang="en-US" dirty="0" smtClean="0"/>
              <a:t> 2 bytes. Covers whole Unicode. </a:t>
            </a:r>
          </a:p>
        </p:txBody>
      </p:sp>
    </p:spTree>
    <p:extLst>
      <p:ext uri="{BB962C8B-B14F-4D97-AF65-F5344CB8AC3E}">
        <p14:creationId xmlns:p14="http://schemas.microsoft.com/office/powerpoint/2010/main" val="3657146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ISO-8859-1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each character is 1 byte, I just read 1 byte (</a:t>
            </a:r>
            <a:r>
              <a:rPr lang="en-US" dirty="0" err="1" smtClean="0"/>
              <a:t>ie</a:t>
            </a:r>
            <a:r>
              <a:rPr lang="en-US" dirty="0" smtClean="0"/>
              <a:t> 8 bits) at a time</a:t>
            </a:r>
          </a:p>
          <a:p>
            <a:r>
              <a:rPr lang="en-US" dirty="0" smtClean="0"/>
              <a:t>Direct mapping from 8 bits to a specific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6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UTF-8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1 byte at a time, but need to find out if single byte character (</a:t>
            </a:r>
            <a:r>
              <a:rPr lang="en-US" dirty="0" err="1" smtClean="0"/>
              <a:t>eg</a:t>
            </a:r>
            <a:r>
              <a:rPr lang="en-US" dirty="0" smtClean="0"/>
              <a:t>, “A”), or beginning of multi-byte one (</a:t>
            </a:r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nb-NO" dirty="0"/>
              <a:t>Ø</a:t>
            </a:r>
            <a:r>
              <a:rPr lang="en-US" dirty="0" smtClean="0"/>
              <a:t>” or “</a:t>
            </a:r>
            <a:r>
              <a:rPr lang="ja-JP" altLang="en-US" dirty="0" smtClean="0"/>
              <a:t>す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If multi-byte character, need to read all of them before being able to map them to a single char</a:t>
            </a:r>
          </a:p>
          <a:p>
            <a:r>
              <a:rPr lang="en-US" dirty="0" smtClean="0"/>
              <a:t>Look at first 2 bits in each byte:</a:t>
            </a:r>
          </a:p>
          <a:p>
            <a:pPr lvl="1"/>
            <a:r>
              <a:rPr lang="en-US" dirty="0" smtClean="0"/>
              <a:t>0xxxxxxx -&gt; single byte character (using remaining 7 bits)</a:t>
            </a:r>
          </a:p>
          <a:p>
            <a:pPr lvl="1"/>
            <a:r>
              <a:rPr lang="en-US" dirty="0" smtClean="0"/>
              <a:t>11xxxxxx -&gt; beginning of a multi-byte character</a:t>
            </a:r>
          </a:p>
          <a:p>
            <a:pPr lvl="1"/>
            <a:r>
              <a:rPr lang="en-US" smtClean="0"/>
              <a:t>10xxxxxx </a:t>
            </a:r>
            <a:r>
              <a:rPr lang="en-US" dirty="0" smtClean="0"/>
              <a:t>-&gt; continuation of a multi-byte character</a:t>
            </a:r>
          </a:p>
        </p:txBody>
      </p:sp>
    </p:spTree>
    <p:extLst>
      <p:ext uri="{BB962C8B-B14F-4D97-AF65-F5344CB8AC3E}">
        <p14:creationId xmlns:p14="http://schemas.microsoft.com/office/powerpoint/2010/main" val="3900493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Text 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2603500"/>
            <a:ext cx="12412718" cy="6855810"/>
          </a:xfrm>
        </p:spPr>
        <p:txBody>
          <a:bodyPr/>
          <a:lstStyle/>
          <a:p>
            <a:r>
              <a:rPr lang="en-US" dirty="0" smtClean="0"/>
              <a:t>Analyze the alphabet of the text to compress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the {A,T,C,G} in the DNA example</a:t>
            </a:r>
          </a:p>
          <a:p>
            <a:r>
              <a:rPr lang="en-US" dirty="0" smtClean="0"/>
              <a:t>Automatically create a custom encoding of char to bits</a:t>
            </a:r>
          </a:p>
          <a:p>
            <a:r>
              <a:rPr lang="en-US" dirty="0" smtClean="0"/>
              <a:t>Idea: often used characters should have smaller bit representation than seldom used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6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444500"/>
            <a:ext cx="12591393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Letters in </a:t>
            </a:r>
            <a:r>
              <a:rPr lang="en-US" i="1" dirty="0" smtClean="0"/>
              <a:t>The Odyssey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97" y="2603500"/>
            <a:ext cx="12591393" cy="7023976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“T</a:t>
            </a:r>
            <a:r>
              <a:rPr lang="en-US" b="1" i="1" dirty="0"/>
              <a:t>e</a:t>
            </a:r>
            <a:r>
              <a:rPr lang="en-US" i="1" dirty="0"/>
              <a:t>ll m</a:t>
            </a:r>
            <a:r>
              <a:rPr lang="en-US" b="1" i="1" dirty="0"/>
              <a:t>e</a:t>
            </a:r>
            <a:r>
              <a:rPr lang="en-US" i="1" dirty="0"/>
              <a:t>, O mus</a:t>
            </a:r>
            <a:r>
              <a:rPr lang="en-US" b="1" i="1" dirty="0"/>
              <a:t>e</a:t>
            </a:r>
            <a:r>
              <a:rPr lang="en-US" i="1" dirty="0"/>
              <a:t>, of that ing</a:t>
            </a:r>
            <a:r>
              <a:rPr lang="en-US" b="1" i="1" dirty="0"/>
              <a:t>e</a:t>
            </a:r>
            <a:r>
              <a:rPr lang="en-US" i="1" dirty="0"/>
              <a:t>nious h</a:t>
            </a:r>
            <a:r>
              <a:rPr lang="en-US" b="1" i="1" dirty="0"/>
              <a:t>e</a:t>
            </a:r>
            <a:r>
              <a:rPr lang="en-US" i="1" dirty="0"/>
              <a:t>ro who trav</a:t>
            </a:r>
            <a:r>
              <a:rPr lang="en-US" b="1" i="1" dirty="0"/>
              <a:t>e</a:t>
            </a:r>
            <a:r>
              <a:rPr lang="en-US" i="1" dirty="0"/>
              <a:t>ll</a:t>
            </a:r>
            <a:r>
              <a:rPr lang="en-US" b="1" i="1" dirty="0"/>
              <a:t>e</a:t>
            </a:r>
            <a:r>
              <a:rPr lang="en-US" i="1" dirty="0"/>
              <a:t>d far and </a:t>
            </a:r>
            <a:r>
              <a:rPr lang="en-US" i="1" dirty="0" smtClean="0"/>
              <a:t>wid</a:t>
            </a:r>
            <a:r>
              <a:rPr lang="en-US" b="1" i="1" dirty="0" smtClean="0"/>
              <a:t>e</a:t>
            </a:r>
            <a:r>
              <a:rPr lang="en-US" i="1" dirty="0" smtClean="0"/>
              <a:t> aft</a:t>
            </a:r>
            <a:r>
              <a:rPr lang="en-US" b="1" i="1" dirty="0" smtClean="0"/>
              <a:t>e</a:t>
            </a:r>
            <a:r>
              <a:rPr lang="en-US" i="1" dirty="0" smtClean="0"/>
              <a:t>r </a:t>
            </a:r>
            <a:r>
              <a:rPr lang="en-US" i="1" dirty="0"/>
              <a:t>h</a:t>
            </a:r>
            <a:r>
              <a:rPr lang="en-US" b="1" i="1" dirty="0"/>
              <a:t>e</a:t>
            </a:r>
            <a:r>
              <a:rPr lang="en-US" i="1" dirty="0"/>
              <a:t> had sack</a:t>
            </a:r>
            <a:r>
              <a:rPr lang="en-US" b="1" i="1" dirty="0"/>
              <a:t>e</a:t>
            </a:r>
            <a:r>
              <a:rPr lang="en-US" i="1" dirty="0"/>
              <a:t>d th</a:t>
            </a:r>
            <a:r>
              <a:rPr lang="en-US" b="1" i="1" dirty="0"/>
              <a:t>e</a:t>
            </a:r>
            <a:r>
              <a:rPr lang="en-US" i="1" dirty="0"/>
              <a:t> famous town of </a:t>
            </a:r>
            <a:r>
              <a:rPr lang="en-US" i="1" dirty="0" smtClean="0"/>
              <a:t>Troy…”</a:t>
            </a:r>
          </a:p>
          <a:p>
            <a:pPr lvl="1"/>
            <a:r>
              <a:rPr lang="pt-BR" dirty="0"/>
              <a:t>' ' (108792): 111</a:t>
            </a:r>
          </a:p>
          <a:p>
            <a:pPr lvl="1"/>
            <a:r>
              <a:rPr lang="pt-BR" dirty="0"/>
              <a:t>'e' (59526): 001</a:t>
            </a:r>
          </a:p>
          <a:p>
            <a:pPr lvl="1"/>
            <a:r>
              <a:rPr lang="pt-BR" dirty="0"/>
              <a:t>'t' (39156): 1010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r>
              <a:rPr lang="pt-BR" dirty="0"/>
              <a:t>'1' (1): 0101001100111110010</a:t>
            </a:r>
          </a:p>
          <a:p>
            <a:pPr lvl="1"/>
            <a:r>
              <a:rPr lang="pt-BR" dirty="0"/>
              <a:t>'2' (1): </a:t>
            </a:r>
            <a:r>
              <a:rPr lang="pt-BR" dirty="0" smtClean="0"/>
              <a:t>0101001100111110011</a:t>
            </a:r>
          </a:p>
          <a:p>
            <a:r>
              <a:rPr lang="pt-BR" dirty="0" smtClean="0"/>
              <a:t>Spaces and letter ‘e’ are the most common</a:t>
            </a:r>
            <a:r>
              <a:rPr lang="pt-BR" dirty="0"/>
              <a:t> (</a:t>
            </a:r>
            <a:r>
              <a:rPr lang="pt-BR" dirty="0" smtClean="0"/>
              <a:t>108k and 59k occurrencies), can use just few bits (ie 3) for them</a:t>
            </a:r>
          </a:p>
          <a:p>
            <a:pPr lvl="1"/>
            <a:r>
              <a:rPr lang="pt-BR" dirty="0" smtClean="0"/>
              <a:t>Eg, already in opening sentence, ‘e’ used 12 times out of 110 chars</a:t>
            </a:r>
          </a:p>
          <a:p>
            <a:pPr>
              <a:spcBef>
                <a:spcPts val="3600"/>
              </a:spcBef>
            </a:pPr>
            <a:r>
              <a:rPr lang="pt-BR" dirty="0" smtClean="0"/>
              <a:t>Numbers are seldom used in that book, so use more bits (ie 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810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Prefix-Free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883" y="2603500"/>
            <a:ext cx="12349655" cy="6908362"/>
          </a:xfrm>
        </p:spPr>
        <p:txBody>
          <a:bodyPr/>
          <a:lstStyle/>
          <a:p>
            <a:r>
              <a:rPr lang="en-US" dirty="0" smtClean="0"/>
              <a:t>Whatever encoding (</a:t>
            </a:r>
            <a:r>
              <a:rPr lang="en-US" dirty="0" err="1" smtClean="0"/>
              <a:t>ie</a:t>
            </a:r>
            <a:r>
              <a:rPr lang="en-US" dirty="0" smtClean="0"/>
              <a:t> mapping from char to </a:t>
            </a:r>
            <a:r>
              <a:rPr lang="en-US" dirty="0" err="1" smtClean="0"/>
              <a:t>bitstring</a:t>
            </a:r>
            <a:r>
              <a:rPr lang="en-US" dirty="0" smtClean="0"/>
              <a:t>) we choose, it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prefix-free</a:t>
            </a:r>
          </a:p>
          <a:p>
            <a:r>
              <a:rPr lang="en-US" dirty="0" smtClean="0"/>
              <a:t>No code should be the starting (</a:t>
            </a:r>
            <a:r>
              <a:rPr lang="en-US" dirty="0" err="1" smtClean="0"/>
              <a:t>ie</a:t>
            </a:r>
            <a:r>
              <a:rPr lang="en-US" dirty="0" smtClean="0"/>
              <a:t> prefix) of another code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consider A=0, B=1, C=01</a:t>
            </a:r>
          </a:p>
          <a:p>
            <a:pPr lvl="1"/>
            <a:r>
              <a:rPr lang="en-US" dirty="0" smtClean="0"/>
              <a:t>This is wrong, as A(0) is a prefix for C(01)</a:t>
            </a:r>
          </a:p>
          <a:p>
            <a:r>
              <a:rPr lang="en-US" dirty="0" smtClean="0"/>
              <a:t>How to decode 01? AB or C? </a:t>
            </a:r>
          </a:p>
          <a:p>
            <a:pPr lvl="1"/>
            <a:r>
              <a:rPr lang="en-US" dirty="0" smtClean="0"/>
              <a:t>The decoding has to be non-ambiguous</a:t>
            </a:r>
          </a:p>
          <a:p>
            <a:pPr lvl="1"/>
            <a:r>
              <a:rPr lang="en-US" dirty="0" smtClean="0"/>
              <a:t>If encoding is prefix-free, we know exactly each bit token to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data as </a:t>
            </a:r>
            <a:r>
              <a:rPr lang="en-US" dirty="0" err="1" smtClean="0"/>
              <a:t>bitstring</a:t>
            </a:r>
            <a:r>
              <a:rPr lang="en-US" dirty="0" smtClean="0"/>
              <a:t> of 0/1</a:t>
            </a:r>
          </a:p>
          <a:p>
            <a:r>
              <a:rPr lang="en-US" dirty="0" smtClean="0"/>
              <a:t>Compression algorithm </a:t>
            </a:r>
            <a:r>
              <a:rPr lang="en-US" i="1" dirty="0" smtClean="0"/>
              <a:t>c </a:t>
            </a:r>
            <a:r>
              <a:rPr lang="en-US" dirty="0" smtClean="0"/>
              <a:t>from data x with length |x| to data y with length |y| &lt; |x|</a:t>
            </a:r>
          </a:p>
          <a:p>
            <a:r>
              <a:rPr lang="en-US" dirty="0" smtClean="0"/>
              <a:t>Need function </a:t>
            </a:r>
            <a:r>
              <a:rPr lang="en-US" i="1" dirty="0" smtClean="0"/>
              <a:t>d </a:t>
            </a:r>
            <a:r>
              <a:rPr lang="en-US" dirty="0" smtClean="0"/>
              <a:t>to decompress y into x,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y</a:t>
            </a:r>
            <a:r>
              <a:rPr lang="en-US" i="1" dirty="0" smtClean="0"/>
              <a:t> = c(x), d(c(x)) = d(y) = x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, think about Zip and Unzip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7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444500"/>
            <a:ext cx="12412717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Prefix-Free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331" y="2673147"/>
            <a:ext cx="9492873" cy="685973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Using data structure called “</a:t>
            </a:r>
            <a:r>
              <a:rPr lang="en-US" dirty="0" err="1" smtClean="0"/>
              <a:t>Trie</a:t>
            </a:r>
            <a:r>
              <a:rPr lang="en-US" dirty="0" smtClean="0"/>
              <a:t>”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Binary tree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Labelled edges: 0 (left) and 1 (right)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Letters in the leaves, not internal nodes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Key for a leaf is codes on path to it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= 00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 = 010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 = 011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 = 1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This guarantees prefix-free mapping, as letters are ONLY on the leaves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318781" y="2916801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604078" y="654673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033483" y="6489584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18780" y="5317539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033484" y="404855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89375" y="5224700"/>
            <a:ext cx="714703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04078" y="4038780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0"/>
          </p:cNvCxnSpPr>
          <p:nvPr/>
        </p:nvCxnSpPr>
        <p:spPr>
          <a:xfrm flipH="1">
            <a:off x="10961430" y="3499926"/>
            <a:ext cx="462017" cy="53885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7" idx="5"/>
            <a:endCxn id="6" idx="0"/>
          </p:cNvCxnSpPr>
          <p:nvPr/>
        </p:nvCxnSpPr>
        <p:spPr>
          <a:xfrm>
            <a:off x="11928817" y="5900664"/>
            <a:ext cx="462018" cy="5889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10" idx="5"/>
            <a:endCxn id="7" idx="0"/>
          </p:cNvCxnSpPr>
          <p:nvPr/>
        </p:nvCxnSpPr>
        <p:spPr>
          <a:xfrm>
            <a:off x="11214115" y="4621905"/>
            <a:ext cx="462017" cy="69563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4" idx="5"/>
            <a:endCxn id="8" idx="0"/>
          </p:cNvCxnSpPr>
          <p:nvPr/>
        </p:nvCxnSpPr>
        <p:spPr>
          <a:xfrm>
            <a:off x="11928818" y="3499926"/>
            <a:ext cx="462018" cy="54863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7" idx="3"/>
            <a:endCxn id="5" idx="0"/>
          </p:cNvCxnSpPr>
          <p:nvPr/>
        </p:nvCxnSpPr>
        <p:spPr>
          <a:xfrm flipH="1">
            <a:off x="10961430" y="5900664"/>
            <a:ext cx="462016" cy="64607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9" idx="0"/>
          </p:cNvCxnSpPr>
          <p:nvPr/>
        </p:nvCxnSpPr>
        <p:spPr>
          <a:xfrm flipH="1">
            <a:off x="10246727" y="4621905"/>
            <a:ext cx="462017" cy="60279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775776" y="325947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89213" y="3258387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1313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10437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33365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659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892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most common letters having shortest bit encoding</a:t>
            </a:r>
          </a:p>
          <a:p>
            <a:r>
              <a:rPr lang="en-US" dirty="0" smtClean="0"/>
              <a:t>Given an alphabet (</a:t>
            </a:r>
            <a:r>
              <a:rPr lang="en-US" dirty="0" err="1" smtClean="0"/>
              <a:t>eg</a:t>
            </a:r>
            <a:r>
              <a:rPr lang="en-US" dirty="0" smtClean="0"/>
              <a:t> {A,B,C,D}), there can be many different tries for it</a:t>
            </a:r>
          </a:p>
          <a:p>
            <a:r>
              <a:rPr lang="en-US" dirty="0" smtClean="0"/>
              <a:t>How to build the optimal </a:t>
            </a:r>
            <a:r>
              <a:rPr lang="en-US" dirty="0" err="1" smtClean="0"/>
              <a:t>trie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10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924" y="2603500"/>
            <a:ext cx="12202510" cy="6286500"/>
          </a:xfrm>
        </p:spPr>
        <p:txBody>
          <a:bodyPr/>
          <a:lstStyle/>
          <a:p>
            <a:r>
              <a:rPr lang="en-US" dirty="0" smtClean="0"/>
              <a:t>Create optimal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for given input text </a:t>
            </a:r>
            <a:r>
              <a:rPr lang="en-US" i="1" dirty="0" smtClean="0"/>
              <a:t>x</a:t>
            </a:r>
          </a:p>
          <a:p>
            <a:r>
              <a:rPr lang="en-US" i="1" dirty="0" smtClean="0"/>
              <a:t>c(x)=y -&gt; </a:t>
            </a:r>
            <a:r>
              <a:rPr lang="en-US" dirty="0" smtClean="0"/>
              <a:t>write binary of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/>
              <a:t>t,</a:t>
            </a:r>
            <a:r>
              <a:rPr lang="en-US" dirty="0" smtClean="0"/>
              <a:t> plus </a:t>
            </a:r>
            <a:r>
              <a:rPr lang="en-US" i="1" dirty="0" smtClean="0"/>
              <a:t>x</a:t>
            </a:r>
            <a:r>
              <a:rPr lang="en-US" dirty="0" smtClean="0"/>
              <a:t> encoded with </a:t>
            </a:r>
            <a:r>
              <a:rPr lang="en-US" i="1" dirty="0" smtClean="0"/>
              <a:t>t</a:t>
            </a:r>
          </a:p>
          <a:p>
            <a:r>
              <a:rPr lang="en-US" i="1" dirty="0" smtClean="0"/>
              <a:t>d(y) -&gt; </a:t>
            </a:r>
            <a:r>
              <a:rPr lang="en-US" dirty="0" smtClean="0"/>
              <a:t>read binary of </a:t>
            </a:r>
            <a:r>
              <a:rPr lang="en-US" i="1" dirty="0" smtClean="0"/>
              <a:t>t, </a:t>
            </a:r>
            <a:r>
              <a:rPr lang="en-US" dirty="0" smtClean="0"/>
              <a:t>recreate it, use </a:t>
            </a:r>
            <a:r>
              <a:rPr lang="en-US" i="1" dirty="0" smtClean="0"/>
              <a:t>t</a:t>
            </a:r>
            <a:r>
              <a:rPr lang="en-US" dirty="0" smtClean="0"/>
              <a:t> to decode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56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Optimal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3" y="2603499"/>
            <a:ext cx="12160469" cy="6750707"/>
          </a:xfrm>
        </p:spPr>
        <p:txBody>
          <a:bodyPr>
            <a:normAutofit/>
          </a:bodyPr>
          <a:lstStyle/>
          <a:p>
            <a:r>
              <a:rPr lang="en-US" dirty="0" smtClean="0"/>
              <a:t>Consider string: “DBCADDADA”</a:t>
            </a:r>
          </a:p>
          <a:p>
            <a:r>
              <a:rPr lang="en-US" dirty="0" smtClean="0"/>
              <a:t>Compute occurrence of each symbol</a:t>
            </a:r>
          </a:p>
          <a:p>
            <a:pPr lvl="1"/>
            <a:r>
              <a:rPr lang="en-US" dirty="0" smtClean="0"/>
              <a:t>A = 3, B = 1, C = 1, D = 4</a:t>
            </a:r>
          </a:p>
          <a:p>
            <a:r>
              <a:rPr lang="en-US" dirty="0" smtClean="0"/>
              <a:t>Create node for each symbol, with storing occurrences</a:t>
            </a:r>
          </a:p>
          <a:p>
            <a:r>
              <a:rPr lang="en-US" dirty="0" smtClean="0"/>
              <a:t>Choose 2 node roots with least occurrences, merge them in a new subtree with root having sum of their occurrences</a:t>
            </a:r>
          </a:p>
          <a:p>
            <a:r>
              <a:rPr lang="en-US" dirty="0" smtClean="0"/>
              <a:t>Repeat until only one root remains</a:t>
            </a:r>
          </a:p>
        </p:txBody>
      </p:sp>
    </p:spTree>
    <p:extLst>
      <p:ext uri="{BB962C8B-B14F-4D97-AF65-F5344CB8AC3E}">
        <p14:creationId xmlns:p14="http://schemas.microsoft.com/office/powerpoint/2010/main" val="37616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40297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38021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35745" y="7343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33469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78691" y="69449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54712" y="182961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52436" y="182961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30454" y="659744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196121" y="69449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30" name="Straight Connector 29"/>
          <p:cNvCxnSpPr>
            <a:stCxn id="29" idx="3"/>
            <a:endCxn id="26" idx="0"/>
          </p:cNvCxnSpPr>
          <p:nvPr/>
        </p:nvCxnSpPr>
        <p:spPr>
          <a:xfrm flipH="1">
            <a:off x="9043721" y="133480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29" idx="5"/>
            <a:endCxn id="27" idx="0"/>
          </p:cNvCxnSpPr>
          <p:nvPr/>
        </p:nvCxnSpPr>
        <p:spPr>
          <a:xfrm>
            <a:off x="10201622" y="133480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250144" y="580777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26165" y="694289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23889" y="694289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41696" y="464128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67574" y="5807780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  <a:endCxn id="44" idx="0"/>
          </p:cNvCxnSpPr>
          <p:nvPr/>
        </p:nvCxnSpPr>
        <p:spPr>
          <a:xfrm flipH="1">
            <a:off x="1915174" y="6448093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7" idx="5"/>
            <a:endCxn id="45" idx="0"/>
          </p:cNvCxnSpPr>
          <p:nvPr/>
        </p:nvCxnSpPr>
        <p:spPr>
          <a:xfrm>
            <a:off x="3073075" y="6448093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26898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53" name="Straight Connector 52"/>
          <p:cNvCxnSpPr>
            <a:stCxn id="50" idx="3"/>
            <a:endCxn id="43" idx="0"/>
          </p:cNvCxnSpPr>
          <p:nvPr/>
        </p:nvCxnSpPr>
        <p:spPr>
          <a:xfrm flipH="1">
            <a:off x="839153" y="5281602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0" idx="5"/>
            <a:endCxn id="47" idx="0"/>
          </p:cNvCxnSpPr>
          <p:nvPr/>
        </p:nvCxnSpPr>
        <p:spPr>
          <a:xfrm>
            <a:off x="2132399" y="5281602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7891050" y="705275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967071" y="818787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464795" y="818787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882602" y="58657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708480" y="705275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4" name="Straight Connector 63"/>
          <p:cNvCxnSpPr>
            <a:stCxn id="63" idx="3"/>
            <a:endCxn id="60" idx="0"/>
          </p:cNvCxnSpPr>
          <p:nvPr/>
        </p:nvCxnSpPr>
        <p:spPr>
          <a:xfrm flipH="1">
            <a:off x="9556080" y="769306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3" idx="5"/>
            <a:endCxn id="61" idx="0"/>
          </p:cNvCxnSpPr>
          <p:nvPr/>
        </p:nvCxnSpPr>
        <p:spPr>
          <a:xfrm>
            <a:off x="10713981" y="769306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8767804" y="5886265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59" idx="0"/>
          </p:cNvCxnSpPr>
          <p:nvPr/>
        </p:nvCxnSpPr>
        <p:spPr>
          <a:xfrm flipH="1">
            <a:off x="8480059" y="6526578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66" idx="5"/>
            <a:endCxn id="63" idx="0"/>
          </p:cNvCxnSpPr>
          <p:nvPr/>
        </p:nvCxnSpPr>
        <p:spPr>
          <a:xfrm>
            <a:off x="9773305" y="6526578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9785130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3" name="Straight Connector 72"/>
          <p:cNvCxnSpPr>
            <a:stCxn id="70" idx="3"/>
            <a:endCxn id="66" idx="0"/>
          </p:cNvCxnSpPr>
          <p:nvPr/>
        </p:nvCxnSpPr>
        <p:spPr>
          <a:xfrm flipH="1">
            <a:off x="9356813" y="5281602"/>
            <a:ext cx="600834" cy="60466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  <a:endCxn id="62" idx="0"/>
          </p:cNvCxnSpPr>
          <p:nvPr/>
        </p:nvCxnSpPr>
        <p:spPr>
          <a:xfrm>
            <a:off x="10790631" y="5281602"/>
            <a:ext cx="680980" cy="58411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TextBox 80"/>
          <p:cNvSpPr txBox="1"/>
          <p:nvPr/>
        </p:nvSpPr>
        <p:spPr>
          <a:xfrm>
            <a:off x="9298157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6088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8014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37048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61637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59258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78040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100556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5592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55312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167331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93223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479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The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9780" y="2603500"/>
            <a:ext cx="6155996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leaves: write a ‘1’ followed by 16 bits for the char in UTF-16</a:t>
            </a:r>
          </a:p>
          <a:p>
            <a:r>
              <a:rPr lang="en-US" dirty="0" smtClean="0"/>
              <a:t>For intermediate nodes, write a ‘0’, and then recursively write left and then right nodes </a:t>
            </a:r>
          </a:p>
          <a:p>
            <a:r>
              <a:rPr lang="en-US" dirty="0" smtClean="0"/>
              <a:t>Doing this gives us a non-ambiguous </a:t>
            </a:r>
            <a:r>
              <a:rPr lang="en-US" dirty="0" err="1" smtClean="0"/>
              <a:t>bitstring</a:t>
            </a:r>
            <a:r>
              <a:rPr lang="en-US" dirty="0" smtClean="0"/>
              <a:t> that we can decode later on to recreate the exact same </a:t>
            </a:r>
            <a:r>
              <a:rPr lang="en-US" dirty="0" err="1" smtClean="0"/>
              <a:t>trie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100" y="3135105"/>
            <a:ext cx="612008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BitWriter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node.isLeaf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(node.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0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Huffman on </a:t>
            </a:r>
            <a:r>
              <a:rPr lang="en-US" i="1" dirty="0"/>
              <a:t>The Odyssey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in UTF-8 is 621737 bytes, </a:t>
            </a:r>
            <a:r>
              <a:rPr lang="en-US" dirty="0" err="1" smtClean="0"/>
              <a:t>ie</a:t>
            </a:r>
            <a:r>
              <a:rPr lang="en-US" dirty="0" smtClean="0"/>
              <a:t> 621kb </a:t>
            </a:r>
            <a:endParaRPr lang="en-US" dirty="0"/>
          </a:p>
          <a:p>
            <a:r>
              <a:rPr lang="en-US" dirty="0"/>
              <a:t>Compressed </a:t>
            </a:r>
            <a:r>
              <a:rPr lang="en-US" dirty="0" smtClean="0"/>
              <a:t>with Huffman: 346507 bytes, </a:t>
            </a:r>
            <a:r>
              <a:rPr lang="en-US" dirty="0" err="1" smtClean="0"/>
              <a:t>ie</a:t>
            </a:r>
            <a:r>
              <a:rPr lang="en-US" dirty="0" smtClean="0"/>
              <a:t> 346kb</a:t>
            </a:r>
            <a:endParaRPr lang="en-US" dirty="0"/>
          </a:p>
          <a:p>
            <a:r>
              <a:rPr lang="en-US" dirty="0" smtClean="0"/>
              <a:t>Compression ratio: 0.55,  </a:t>
            </a:r>
            <a:r>
              <a:rPr lang="en-US" dirty="0" err="1" smtClean="0"/>
              <a:t>ie</a:t>
            </a:r>
            <a:r>
              <a:rPr lang="en-US" dirty="0" smtClean="0"/>
              <a:t> we saved 45% of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19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5.5</a:t>
            </a:r>
          </a:p>
          <a:p>
            <a:r>
              <a:rPr lang="en-US" dirty="0" smtClean="0"/>
              <a:t>Study </a:t>
            </a:r>
            <a:r>
              <a:rPr lang="en-US" dirty="0" smtClean="0"/>
              <a:t>code in the </a:t>
            </a:r>
            <a:r>
              <a:rPr lang="en-US" i="1" dirty="0" smtClean="0"/>
              <a:t>org.pg4200.les12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exercises/ex12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528721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Can I Compress???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9" y="2603500"/>
            <a:ext cx="5591289" cy="62865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c</a:t>
            </a:r>
            <a:r>
              <a:rPr lang="en-US" dirty="0" smtClean="0"/>
              <a:t> existed that always compress any input x, could just recursively apply </a:t>
            </a:r>
            <a:r>
              <a:rPr lang="en-US" i="1" dirty="0" smtClean="0"/>
              <a:t>c </a:t>
            </a:r>
            <a:r>
              <a:rPr lang="en-US" dirty="0" smtClean="0"/>
              <a:t>on its output </a:t>
            </a:r>
            <a:r>
              <a:rPr lang="en-US" i="1" dirty="0" smtClean="0"/>
              <a:t>c(x)</a:t>
            </a:r>
            <a:r>
              <a:rPr lang="en-US" dirty="0" smtClean="0"/>
              <a:t> until get |y|=1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1761" y="3726964"/>
            <a:ext cx="5010539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9568" y="5457630"/>
            <a:ext cx="3682731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56327" y="7196896"/>
            <a:ext cx="1895973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x.txt.zip.zip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30420" y="8936162"/>
            <a:ext cx="182787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1476273" y="4347068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1476273" y="6103614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1514535" y="7860160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8335" y="4612594"/>
            <a:ext cx="10243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7280" y="6351860"/>
            <a:ext cx="15036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3358" y="8041932"/>
            <a:ext cx="19829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(x.txt.zip.zip)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2584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vs. Hash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hash, we map from bigger domain X into smaller domain Y, but:</a:t>
            </a:r>
          </a:p>
          <a:p>
            <a:pPr lvl="1"/>
            <a:r>
              <a:rPr lang="en-US" dirty="0" smtClean="0"/>
              <a:t>Should not be able to get back x from y=h(x)</a:t>
            </a:r>
          </a:p>
          <a:p>
            <a:pPr lvl="1"/>
            <a:r>
              <a:rPr lang="en-US" dirty="0" smtClean="0"/>
              <a:t>There can be collisions, </a:t>
            </a:r>
            <a:r>
              <a:rPr lang="en-US" dirty="0" err="1" smtClean="0"/>
              <a:t>ie</a:t>
            </a:r>
            <a:r>
              <a:rPr lang="en-US" dirty="0" smtClean="0"/>
              <a:t> h(x)=h(x’) for different values in X</a:t>
            </a:r>
          </a:p>
          <a:p>
            <a:r>
              <a:rPr lang="en-US" dirty="0" smtClean="0"/>
              <a:t>In compression, still dealing with </a:t>
            </a:r>
            <a:r>
              <a:rPr lang="en-US" i="1" dirty="0" smtClean="0"/>
              <a:t>mapping</a:t>
            </a:r>
            <a:r>
              <a:rPr lang="en-US" dirty="0" smtClean="0"/>
              <a:t> to smaller domain Y (</a:t>
            </a:r>
            <a:r>
              <a:rPr lang="en-US" dirty="0" err="1" smtClean="0"/>
              <a:t>ie</a:t>
            </a:r>
            <a:r>
              <a:rPr lang="en-US" dirty="0" smtClean="0"/>
              <a:t> all possible shorter </a:t>
            </a:r>
            <a:r>
              <a:rPr lang="en-US" dirty="0" err="1" smtClean="0"/>
              <a:t>bitstrings</a:t>
            </a:r>
            <a:r>
              <a:rPr lang="en-US" dirty="0" smtClean="0"/>
              <a:t>), but:</a:t>
            </a:r>
          </a:p>
          <a:p>
            <a:pPr lvl="1"/>
            <a:r>
              <a:rPr lang="en-US" dirty="0" smtClean="0"/>
              <a:t>We need function </a:t>
            </a:r>
            <a:r>
              <a:rPr lang="en-US" i="1" dirty="0" smtClean="0"/>
              <a:t>d </a:t>
            </a:r>
            <a:r>
              <a:rPr lang="en-US" dirty="0" smtClean="0"/>
              <a:t>to get back x from y=c(x), </a:t>
            </a:r>
            <a:r>
              <a:rPr lang="en-US" dirty="0" err="1" smtClean="0"/>
              <a:t>ie</a:t>
            </a:r>
            <a:r>
              <a:rPr lang="en-US" dirty="0" smtClean="0"/>
              <a:t> x=d(y) </a:t>
            </a:r>
          </a:p>
          <a:p>
            <a:pPr lvl="1"/>
            <a:r>
              <a:rPr lang="en-US" dirty="0" smtClean="0"/>
              <a:t>There can be no collisions, otherwise d(y) would not be 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79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X is the set of all possible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of size n, then such set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elements x</a:t>
                </a:r>
              </a:p>
              <a:p>
                <a:r>
                  <a:rPr lang="en-US" dirty="0" smtClean="0"/>
                  <a:t>The set |Y| of all possible shorter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contains the set of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of size n-1, n-2, n-3, … 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−1&lt;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|Y| &lt; |X|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77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03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X -&gt; Y and 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length(z) &gt; length(x) &gt; length(y),    length(x)=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 n=3 ,  |Y|=7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When using c(x), there exists at least 1 case in which size does not decrease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  <a:blipFill>
                <a:blip r:embed="rId2"/>
                <a:stretch>
                  <a:fillRect l="-644" t="-592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495816" y="4519449"/>
            <a:ext cx="2620578" cy="39308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9674771" y="4981903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1066" y="4035971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891" y="3379381"/>
            <a:ext cx="38472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Z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95944" y="4191154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0920" y="3726223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0966" y="6763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49880" y="624314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60966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56307" y="509751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28556" y="539706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967432" y="6825084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64018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30517" y="800362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38241" y="744657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47865" y="6900042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06313" y="7304690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43499" y="664253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72836" y="6174825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353307" y="623263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353307" y="564931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581930" y="5239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Connector 28"/>
          <p:cNvCxnSpPr>
            <a:stCxn id="18" idx="6"/>
            <a:endCxn id="14" idx="2"/>
          </p:cNvCxnSpPr>
          <p:nvPr/>
        </p:nvCxnSpPr>
        <p:spPr>
          <a:xfrm>
            <a:off x="3016266" y="6011918"/>
            <a:ext cx="30447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13" idx="6"/>
            <a:endCxn id="26" idx="1"/>
          </p:cNvCxnSpPr>
          <p:nvPr/>
        </p:nvCxnSpPr>
        <p:spPr>
          <a:xfrm flipV="1">
            <a:off x="7402128" y="5684713"/>
            <a:ext cx="3988120" cy="6792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>
            <a:stCxn id="16" idx="5"/>
            <a:endCxn id="23" idx="2"/>
          </p:cNvCxnSpPr>
          <p:nvPr/>
        </p:nvCxnSpPr>
        <p:spPr>
          <a:xfrm>
            <a:off x="7543863" y="5603397"/>
            <a:ext cx="2399636" cy="11600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>
            <a:stCxn id="15" idx="6"/>
            <a:endCxn id="27" idx="2"/>
          </p:cNvCxnSpPr>
          <p:nvPr/>
        </p:nvCxnSpPr>
        <p:spPr>
          <a:xfrm>
            <a:off x="6708555" y="5218387"/>
            <a:ext cx="3873375" cy="1418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20" idx="6"/>
            <a:endCxn id="17" idx="2"/>
          </p:cNvCxnSpPr>
          <p:nvPr/>
        </p:nvCxnSpPr>
        <p:spPr>
          <a:xfrm flipV="1">
            <a:off x="6690489" y="6945953"/>
            <a:ext cx="4276943" cy="6214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19" idx="6"/>
            <a:endCxn id="25" idx="3"/>
          </p:cNvCxnSpPr>
          <p:nvPr/>
        </p:nvCxnSpPr>
        <p:spPr>
          <a:xfrm flipV="1">
            <a:off x="7082765" y="6438969"/>
            <a:ext cx="4307483" cy="16855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12" idx="6"/>
            <a:endCxn id="24" idx="2"/>
          </p:cNvCxnSpPr>
          <p:nvPr/>
        </p:nvCxnSpPr>
        <p:spPr>
          <a:xfrm flipV="1">
            <a:off x="6313214" y="6295694"/>
            <a:ext cx="4059622" cy="58858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1" idx="6"/>
            <a:endCxn id="22" idx="2"/>
          </p:cNvCxnSpPr>
          <p:nvPr/>
        </p:nvCxnSpPr>
        <p:spPr>
          <a:xfrm>
            <a:off x="7500113" y="7020911"/>
            <a:ext cx="3506200" cy="4046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/>
          <p:cNvSpPr txBox="1"/>
          <p:nvPr/>
        </p:nvSpPr>
        <p:spPr>
          <a:xfrm>
            <a:off x="9257792" y="7880283"/>
            <a:ext cx="30866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{00,01,10,11,0,1,’’}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3305" y="8582992"/>
            <a:ext cx="308667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{000,001,010,011,100,101,110,111}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12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Compression of At Least 50%?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So, for each element x that can be compressed by at least 50%,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elements in X that cannot be compressed by 50%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/>
                  <a:t>, n=20, |X|=1_048_576, |Y|=</a:t>
                </a:r>
                <a:r>
                  <a:rPr lang="en-US" dirty="0" smtClean="0"/>
                  <a:t>2047, |X|/|Y|~= 512</a:t>
                </a:r>
              </a:p>
              <a:p>
                <a:r>
                  <a:rPr lang="en-US" dirty="0" smtClean="0"/>
                  <a:t>In other words, it is </a:t>
                </a:r>
                <a:r>
                  <a:rPr lang="en-US" i="1" dirty="0" smtClean="0"/>
                  <a:t>super extremely</a:t>
                </a:r>
                <a:r>
                  <a:rPr lang="en-US" dirty="0" smtClean="0"/>
                  <a:t> unlikely to compress a random element from X, for increasing values of </a:t>
                </a:r>
                <a:r>
                  <a:rPr lang="en-US" i="1" dirty="0" smtClean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88" r="-1538" b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2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but…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…when I compress my files with Zip I always reduce size by quite a lot!</a:t>
            </a:r>
          </a:p>
          <a:p>
            <a:r>
              <a:rPr lang="en-US" dirty="0" smtClean="0"/>
              <a:t>Point is, you are not compressing random files, but usually files with specific structures and properties:</a:t>
            </a:r>
          </a:p>
          <a:p>
            <a:pPr lvl="1"/>
            <a:r>
              <a:rPr lang="en-US" dirty="0" smtClean="0"/>
              <a:t>Text files (English and Norwegian language)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75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1820</Words>
  <Application>Microsoft Macintosh PowerPoint</Application>
  <PresentationFormat>Custom</PresentationFormat>
  <Paragraphs>239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Cambria Math</vt:lpstr>
      <vt:lpstr>Courier New</vt:lpstr>
      <vt:lpstr>Helvetica Light</vt:lpstr>
      <vt:lpstr>Helvetica Neue</vt:lpstr>
      <vt:lpstr>Arial</vt:lpstr>
      <vt:lpstr>White</vt:lpstr>
      <vt:lpstr>PG4200: Algorithms And Data Structures  Lesson 12:  Data Compression</vt:lpstr>
      <vt:lpstr>Data</vt:lpstr>
      <vt:lpstr>Compression</vt:lpstr>
      <vt:lpstr>How Much Can I Compress???</vt:lpstr>
      <vt:lpstr>Compression vs. Hash</vt:lpstr>
      <vt:lpstr>Domain Size</vt:lpstr>
      <vt:lpstr>Mapping X -&gt; Y and Back</vt:lpstr>
      <vt:lpstr>What About Compression of At Least 50%?</vt:lpstr>
      <vt:lpstr>But, but…</vt:lpstr>
      <vt:lpstr>Exploit Redundancy</vt:lpstr>
      <vt:lpstr>We have already compressed it…</vt:lpstr>
      <vt:lpstr>Another Example</vt:lpstr>
      <vt:lpstr> No Structure</vt:lpstr>
      <vt:lpstr>Structure in Data</vt:lpstr>
      <vt:lpstr>Compression Algorithm</vt:lpstr>
      <vt:lpstr>DNA Data</vt:lpstr>
      <vt:lpstr>Finite Set</vt:lpstr>
      <vt:lpstr>PowerPoint Presentation</vt:lpstr>
      <vt:lpstr>Char Representation</vt:lpstr>
      <vt:lpstr>Text File to Our Format</vt:lpstr>
      <vt:lpstr>Charsets</vt:lpstr>
      <vt:lpstr>ASCII Codes</vt:lpstr>
      <vt:lpstr>Unicode</vt:lpstr>
      <vt:lpstr>Common Charsets</vt:lpstr>
      <vt:lpstr>Parsing ISO-8859-1</vt:lpstr>
      <vt:lpstr>Parsing UTF-8</vt:lpstr>
      <vt:lpstr>Generic Text Compression</vt:lpstr>
      <vt:lpstr>Letters in The Odyssey</vt:lpstr>
      <vt:lpstr>Prefix-Free Codes</vt:lpstr>
      <vt:lpstr>Creating Prefix-Free Codes</vt:lpstr>
      <vt:lpstr>Optimal Trie</vt:lpstr>
      <vt:lpstr>Huffman Algorithm</vt:lpstr>
      <vt:lpstr>Creating Optimal Trie</vt:lpstr>
      <vt:lpstr>PowerPoint Presentation</vt:lpstr>
      <vt:lpstr>Encoding The Trie</vt:lpstr>
      <vt:lpstr>Huffman on The Odyssey</vt:lpstr>
      <vt:lpstr>Homework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517</cp:revision>
  <dcterms:modified xsi:type="dcterms:W3CDTF">2018-06-22T08:34:06Z</dcterms:modified>
</cp:coreProperties>
</file>